
<file path=[Content_Types].xml><?xml version="1.0" encoding="utf-8"?>
<Types xmlns="http://schemas.openxmlformats.org/package/2006/content-types">
  <Default Extension="png" ContentType="image/png"/>
  <Default Extension="jpeg" ContentType="image/jpeg"/>
  <Default Extension="emf" ContentType="image/x-emf"/>
  <Default Extension="wmf" ContentType="image/x-wmf"/>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8"/>
  </p:notesMasterIdLst>
  <p:sldIdLst>
    <p:sldId id="315" r:id="rId2"/>
    <p:sldId id="367" r:id="rId3"/>
    <p:sldId id="379" r:id="rId4"/>
    <p:sldId id="381" r:id="rId5"/>
    <p:sldId id="376" r:id="rId6"/>
    <p:sldId id="390" r:id="rId7"/>
    <p:sldId id="373" r:id="rId8"/>
    <p:sldId id="383" r:id="rId9"/>
    <p:sldId id="416" r:id="rId10"/>
    <p:sldId id="391" r:id="rId11"/>
    <p:sldId id="392" r:id="rId12"/>
    <p:sldId id="393" r:id="rId13"/>
    <p:sldId id="417" r:id="rId14"/>
    <p:sldId id="334" r:id="rId15"/>
    <p:sldId id="331" r:id="rId16"/>
    <p:sldId id="427" r:id="rId17"/>
    <p:sldId id="271" r:id="rId18"/>
    <p:sldId id="272" r:id="rId19"/>
    <p:sldId id="273" r:id="rId20"/>
    <p:sldId id="413" r:id="rId21"/>
    <p:sldId id="418" r:id="rId22"/>
    <p:sldId id="340" r:id="rId23"/>
    <p:sldId id="341" r:id="rId24"/>
    <p:sldId id="342" r:id="rId25"/>
    <p:sldId id="352" r:id="rId26"/>
    <p:sldId id="345" r:id="rId27"/>
    <p:sldId id="346" r:id="rId28"/>
    <p:sldId id="425" r:id="rId29"/>
    <p:sldId id="406" r:id="rId30"/>
    <p:sldId id="403" r:id="rId31"/>
    <p:sldId id="404" r:id="rId32"/>
    <p:sldId id="405" r:id="rId33"/>
    <p:sldId id="408" r:id="rId34"/>
    <p:sldId id="409" r:id="rId35"/>
    <p:sldId id="410" r:id="rId36"/>
    <p:sldId id="411" r:id="rId37"/>
    <p:sldId id="412" r:id="rId38"/>
    <p:sldId id="426" r:id="rId39"/>
    <p:sldId id="430" r:id="rId40"/>
    <p:sldId id="347" r:id="rId41"/>
    <p:sldId id="414" r:id="rId42"/>
    <p:sldId id="356" r:id="rId43"/>
    <p:sldId id="415" r:id="rId44"/>
    <p:sldId id="312" r:id="rId45"/>
    <p:sldId id="313" r:id="rId46"/>
    <p:sldId id="314" r:id="rId47"/>
    <p:sldId id="398" r:id="rId48"/>
    <p:sldId id="361" r:id="rId49"/>
    <p:sldId id="428" r:id="rId50"/>
    <p:sldId id="429" r:id="rId51"/>
    <p:sldId id="363" r:id="rId52"/>
    <p:sldId id="364" r:id="rId53"/>
    <p:sldId id="365" r:id="rId54"/>
    <p:sldId id="366" r:id="rId55"/>
    <p:sldId id="422" r:id="rId56"/>
    <p:sldId id="424"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66FF"/>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6" d="100"/>
          <a:sy n="76" d="100"/>
        </p:scale>
        <p:origin x="-1206" y="-19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C384016-CAFF-4DA0-9DC6-477CF1E21CE0}" type="datetimeFigureOut">
              <a:rPr lang="en-US" smtClean="0"/>
              <a:t>7/1/2016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1943F-03A8-48A5-9F5D-16E85CAB165E}" type="slidenum">
              <a:rPr lang="en-US" smtClean="0"/>
              <a:t>‹#›</a:t>
            </a:fld>
            <a:endParaRPr lang="en-US"/>
          </a:p>
        </p:txBody>
      </p:sp>
    </p:spTree>
    <p:extLst>
      <p:ext uri="{BB962C8B-B14F-4D97-AF65-F5344CB8AC3E}">
        <p14:creationId xmlns:p14="http://schemas.microsoft.com/office/powerpoint/2010/main" val="27987604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simple reason is that nobody cared about it. Incidence was less or maybe not, maybe people succumbed to it (and still do today) without ever knowing that they have it.</a:t>
            </a:r>
          </a:p>
          <a:p>
            <a:endParaRPr lang="en-US" dirty="0"/>
          </a:p>
        </p:txBody>
      </p:sp>
      <p:sp>
        <p:nvSpPr>
          <p:cNvPr id="4" name="Slide Number Placeholder 3"/>
          <p:cNvSpPr>
            <a:spLocks noGrp="1"/>
          </p:cNvSpPr>
          <p:nvPr>
            <p:ph type="sldNum" sz="quarter" idx="10"/>
          </p:nvPr>
        </p:nvSpPr>
        <p:spPr/>
        <p:txBody>
          <a:bodyPr/>
          <a:lstStyle/>
          <a:p>
            <a:pPr>
              <a:defRPr/>
            </a:pPr>
            <a:fld id="{9B056D15-CB2F-4A26-AEF2-DFAC0630F45C}" type="slidenum">
              <a:rPr lang="en-US" smtClean="0"/>
              <a:pPr>
                <a:defRPr/>
              </a:pPr>
              <a:t>5</a:t>
            </a:fld>
            <a:endParaRPr lang="en-US"/>
          </a:p>
        </p:txBody>
      </p:sp>
    </p:spTree>
    <p:extLst>
      <p:ext uri="{BB962C8B-B14F-4D97-AF65-F5344CB8AC3E}">
        <p14:creationId xmlns:p14="http://schemas.microsoft.com/office/powerpoint/2010/main" val="28827187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simple reason is that nobody cared about it. Incidence was less or maybe not, maybe people succumbed to it (and still do today) without ever knowing that they have it.</a:t>
            </a:r>
          </a:p>
          <a:p>
            <a:endParaRPr lang="en-US" dirty="0"/>
          </a:p>
        </p:txBody>
      </p:sp>
      <p:sp>
        <p:nvSpPr>
          <p:cNvPr id="4" name="Slide Number Placeholder 3"/>
          <p:cNvSpPr>
            <a:spLocks noGrp="1"/>
          </p:cNvSpPr>
          <p:nvPr>
            <p:ph type="sldNum" sz="quarter" idx="10"/>
          </p:nvPr>
        </p:nvSpPr>
        <p:spPr/>
        <p:txBody>
          <a:bodyPr/>
          <a:lstStyle/>
          <a:p>
            <a:pPr>
              <a:defRPr/>
            </a:pPr>
            <a:fld id="{9B056D15-CB2F-4A26-AEF2-DFAC0630F45C}" type="slidenum">
              <a:rPr lang="en-US" smtClean="0"/>
              <a:pPr>
                <a:defRPr/>
              </a:pPr>
              <a:t>6</a:t>
            </a:fld>
            <a:endParaRPr lang="en-US"/>
          </a:p>
        </p:txBody>
      </p:sp>
    </p:spTree>
    <p:extLst>
      <p:ext uri="{BB962C8B-B14F-4D97-AF65-F5344CB8AC3E}">
        <p14:creationId xmlns:p14="http://schemas.microsoft.com/office/powerpoint/2010/main" val="28827187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Pancreas is located deep inside the abdomen, behind the liver and spleen</a:t>
            </a:r>
          </a:p>
          <a:p>
            <a:r>
              <a:rPr lang="en-US" dirty="0" smtClean="0"/>
              <a:t>Performs both exocrine and endocrine functions. </a:t>
            </a:r>
            <a:r>
              <a:rPr lang="en-US" dirty="0" err="1" smtClean="0"/>
              <a:t>Acinar</a:t>
            </a:r>
            <a:r>
              <a:rPr lang="en-US" dirty="0" smtClean="0"/>
              <a:t> cells produce pancreatic juice, which is delivered to the duodenum through pancreatic ducts. </a:t>
            </a:r>
          </a:p>
          <a:p>
            <a:endParaRPr lang="en-US" dirty="0"/>
          </a:p>
          <a:p>
            <a:r>
              <a:rPr lang="en-US" dirty="0" smtClean="0"/>
              <a:t>Islets cells produce pancreatic hormones (insulin and glucagon) </a:t>
            </a:r>
            <a:endParaRPr lang="en-US" dirty="0"/>
          </a:p>
        </p:txBody>
      </p:sp>
      <p:sp>
        <p:nvSpPr>
          <p:cNvPr id="4" name="Slide Number Placeholder 3"/>
          <p:cNvSpPr>
            <a:spLocks noGrp="1"/>
          </p:cNvSpPr>
          <p:nvPr>
            <p:ph type="sldNum" sz="quarter" idx="10"/>
          </p:nvPr>
        </p:nvSpPr>
        <p:spPr/>
        <p:txBody>
          <a:bodyPr/>
          <a:lstStyle/>
          <a:p>
            <a:pPr>
              <a:defRPr/>
            </a:pPr>
            <a:fld id="{9B056D15-CB2F-4A26-AEF2-DFAC0630F45C}" type="slidenum">
              <a:rPr lang="en-US" smtClean="0"/>
              <a:pPr>
                <a:defRPr/>
              </a:pPr>
              <a:t>7</a:t>
            </a:fld>
            <a:endParaRPr lang="en-US"/>
          </a:p>
        </p:txBody>
      </p:sp>
    </p:spTree>
    <p:extLst>
      <p:ext uri="{BB962C8B-B14F-4D97-AF65-F5344CB8AC3E}">
        <p14:creationId xmlns:p14="http://schemas.microsoft.com/office/powerpoint/2010/main" val="26753590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 decade back, </a:t>
            </a:r>
            <a:r>
              <a:rPr lang="en-US" dirty="0" err="1" smtClean="0"/>
              <a:t>Hruban</a:t>
            </a:r>
            <a:r>
              <a:rPr lang="en-US" dirty="0" smtClean="0"/>
              <a:t> et al proposed a clinical progression model of pancreatic cancer. They suggested that transformation of a normal cells to invasive cancer cells progresses through pre-cancerous stages- PanIN1A, PanIN1B, PanIN2 and PanIN3. Based on molecular analysis of these lesions, they identified genetic changes that occur during these stages. Validity of this model has been tested in several genetically engineered mouse models and since then we have identified many other genetic, epigenetic and </a:t>
            </a:r>
            <a:r>
              <a:rPr lang="en-US" dirty="0" err="1" smtClean="0"/>
              <a:t>transcriptomic</a:t>
            </a:r>
            <a:r>
              <a:rPr lang="en-US" dirty="0" smtClean="0"/>
              <a:t> changes that occur during pancreatic cancer progression.</a:t>
            </a:r>
          </a:p>
          <a:p>
            <a:r>
              <a:rPr lang="en-US" dirty="0" smtClean="0"/>
              <a:t>Under real setting, it looks something like this..</a:t>
            </a:r>
            <a:endParaRPr lang="en-US" dirty="0"/>
          </a:p>
        </p:txBody>
      </p:sp>
      <p:sp>
        <p:nvSpPr>
          <p:cNvPr id="4" name="Slide Number Placeholder 3"/>
          <p:cNvSpPr>
            <a:spLocks noGrp="1"/>
          </p:cNvSpPr>
          <p:nvPr>
            <p:ph type="sldNum" sz="quarter" idx="10"/>
          </p:nvPr>
        </p:nvSpPr>
        <p:spPr/>
        <p:txBody>
          <a:bodyPr/>
          <a:lstStyle/>
          <a:p>
            <a:pPr>
              <a:defRPr/>
            </a:pPr>
            <a:fld id="{9B056D15-CB2F-4A26-AEF2-DFAC0630F45C}" type="slidenum">
              <a:rPr lang="en-US" smtClean="0"/>
              <a:pPr>
                <a:defRPr/>
              </a:pPr>
              <a:t>8</a:t>
            </a:fld>
            <a:endParaRPr lang="en-US"/>
          </a:p>
        </p:txBody>
      </p:sp>
    </p:spTree>
    <p:extLst>
      <p:ext uri="{BB962C8B-B14F-4D97-AF65-F5344CB8AC3E}">
        <p14:creationId xmlns:p14="http://schemas.microsoft.com/office/powerpoint/2010/main" val="38743062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17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894648"/>
            <a:r>
              <a:rPr lang="en-US" altLang="en-US" smtClean="0"/>
              <a:t>Recent data suggest an important role for tumor microenvironment in the development and maintenance of resistance to classic chemotherapeutic and targeted therapies. </a:t>
            </a:r>
          </a:p>
          <a:p>
            <a:pPr defTabSz="894648"/>
            <a:endParaRPr lang="en-US" altLang="en-US" smtClean="0"/>
          </a:p>
        </p:txBody>
      </p:sp>
      <p:sp>
        <p:nvSpPr>
          <p:cNvPr id="317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E470B7A-1DF6-4C00-B68E-7CC70F330E06}" type="slidenum">
              <a:rPr lang="en-US" altLang="en-US" smtClean="0"/>
              <a:pPr eaLnBrk="1" hangingPunct="1">
                <a:spcBef>
                  <a:spcPct val="0"/>
                </a:spcBef>
              </a:pPr>
              <a:t>11</a:t>
            </a:fld>
            <a:endParaRPr lang="en-US" altLang="en-US" smtClean="0"/>
          </a:p>
        </p:txBody>
      </p:sp>
      <p:sp>
        <p:nvSpPr>
          <p:cNvPr id="31749" name="Footer Placeholder 4"/>
          <p:cNvSpPr>
            <a:spLocks noGrp="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r>
              <a:rPr lang="en-US" altLang="en-US" smtClean="0"/>
              <a:t>Advanced Cancer Biology (USAMCI)</a:t>
            </a:r>
          </a:p>
        </p:txBody>
      </p:sp>
      <p:sp>
        <p:nvSpPr>
          <p:cNvPr id="31750" name="Header Placeholder 5"/>
          <p:cNvSpPr>
            <a:spLocks noGrp="1"/>
          </p:cNvSpPr>
          <p:nvPr>
            <p:ph type="hdr" sz="quarter"/>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r>
              <a:rPr lang="en-US" altLang="en-US" smtClean="0"/>
              <a:t>Therapeutic-resistance in Cancer: Ajay Singh</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B5B1A-D001-49C4-973A-DFF9BF5E62CA}"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60B5B1A-D001-49C4-973A-DFF9BF5E62CA}" type="slidenum">
              <a:rPr lang="en-US" smtClean="0"/>
              <a:pPr/>
              <a:t>15</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smtClean="0"/>
          </a:p>
        </p:txBody>
      </p:sp>
      <p:sp>
        <p:nvSpPr>
          <p:cNvPr id="102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FFE7F24A-C97D-44DA-A283-4EFF8C5E08CA}" type="slidenum">
              <a:rPr lang="en-US" altLang="en-US" smtClean="0"/>
              <a:pPr eaLnBrk="1" hangingPunct="1">
                <a:spcBef>
                  <a:spcPct val="0"/>
                </a:spcBef>
              </a:pPr>
              <a:t>20</a:t>
            </a:fld>
            <a:endParaRPr lang="en-US" alt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056D15-CB2F-4A26-AEF2-DFAC0630F45C}" type="slidenum">
              <a:rPr lang="en-US" smtClean="0"/>
              <a:pPr>
                <a:defRPr/>
              </a:pPr>
              <a:t>26</a:t>
            </a:fld>
            <a:endParaRPr lang="en-US"/>
          </a:p>
        </p:txBody>
      </p:sp>
    </p:spTree>
    <p:extLst>
      <p:ext uri="{BB962C8B-B14F-4D97-AF65-F5344CB8AC3E}">
        <p14:creationId xmlns:p14="http://schemas.microsoft.com/office/powerpoint/2010/main" val="36062839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Pancreatic cancer cells (5x10</a:t>
            </a:r>
            <a:r>
              <a:rPr lang="en-US" altLang="en-US" baseline="30000" smtClean="0"/>
              <a:t>3</a:t>
            </a:r>
            <a:r>
              <a:rPr lang="en-US" altLang="en-US" smtClean="0"/>
              <a:t>) were grown in 96-well plates and treated with conditioned media (CM) from pancreatic stellate cells (PSC-CM) or pancreatic cancer cells (PCC-CM) in presence or absence of gemcitabine (5 µM) for 72 h and cell viability was examined by WST-1 assay.</a:t>
            </a:r>
          </a:p>
          <a:p>
            <a:endParaRPr lang="en-US" altLang="en-US" smtClean="0"/>
          </a:p>
        </p:txBody>
      </p:sp>
      <p:sp>
        <p:nvSpPr>
          <p:cNvPr id="112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BA320765-82CA-4185-B01F-2ADCBD1F5806}" type="slidenum">
              <a:rPr lang="en-US" altLang="en-US" smtClean="0"/>
              <a:pPr eaLnBrk="1" hangingPunct="1">
                <a:spcBef>
                  <a:spcPct val="0"/>
                </a:spcBef>
              </a:pPr>
              <a:t>41</a:t>
            </a:fld>
            <a:endParaRPr lang="en-US" alt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3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 At the end time point, mice of all the groups were administrated with gemcitabine 4 hours prior to sacrifice for uptake measurements. Amount of gemcitabine and its active metabolites (gemcitabine-tri-phosphate) in frozen tissue extracts examined using LC-MS-MS system with the help of Cyprotex US, LLC, Watertown, MA.</a:t>
            </a:r>
          </a:p>
          <a:p>
            <a:endParaRPr lang="en-US" altLang="en-US" smtClean="0"/>
          </a:p>
        </p:txBody>
      </p:sp>
      <p:sp>
        <p:nvSpPr>
          <p:cNvPr id="143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70C5ED7C-E9DB-4A8E-BC61-69D8EABA5971}" type="slidenum">
              <a:rPr lang="en-US" altLang="en-US" smtClean="0"/>
              <a:pPr eaLnBrk="1" hangingPunct="1">
                <a:spcBef>
                  <a:spcPct val="0"/>
                </a:spcBef>
              </a:pPr>
              <a:t>43</a:t>
            </a:fld>
            <a:endParaRPr lang="en-US" alt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58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US" altLang="en-US" smtClean="0"/>
              <a:t>Metastases were normalized by primary tumor mass to determine if treatment of gemcitabine, AMD or GDC alone or in combination has any effect on metastasis independent of its tumor suppressive activity.</a:t>
            </a:r>
          </a:p>
        </p:txBody>
      </p:sp>
      <p:sp>
        <p:nvSpPr>
          <p:cNvPr id="358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spcBef>
                <a:spcPct val="30000"/>
              </a:spcBef>
              <a:defRPr sz="1200">
                <a:solidFill>
                  <a:schemeClr val="tx1"/>
                </a:solidFill>
                <a:latin typeface="Calibri" pitchFamily="34" charset="0"/>
              </a:defRPr>
            </a:lvl1pPr>
            <a:lvl2pPr marL="728165" indent="-280064" eaLnBrk="0" hangingPunct="0">
              <a:spcBef>
                <a:spcPct val="30000"/>
              </a:spcBef>
              <a:defRPr sz="1200">
                <a:solidFill>
                  <a:schemeClr val="tx1"/>
                </a:solidFill>
                <a:latin typeface="Calibri" pitchFamily="34" charset="0"/>
              </a:defRPr>
            </a:lvl2pPr>
            <a:lvl3pPr marL="1120254" indent="-224051" eaLnBrk="0" hangingPunct="0">
              <a:spcBef>
                <a:spcPct val="30000"/>
              </a:spcBef>
              <a:defRPr sz="1200">
                <a:solidFill>
                  <a:schemeClr val="tx1"/>
                </a:solidFill>
                <a:latin typeface="Calibri" pitchFamily="34" charset="0"/>
              </a:defRPr>
            </a:lvl3pPr>
            <a:lvl4pPr marL="1568356" indent="-224051" eaLnBrk="0" hangingPunct="0">
              <a:spcBef>
                <a:spcPct val="30000"/>
              </a:spcBef>
              <a:defRPr sz="1200">
                <a:solidFill>
                  <a:schemeClr val="tx1"/>
                </a:solidFill>
                <a:latin typeface="Calibri" pitchFamily="34" charset="0"/>
              </a:defRPr>
            </a:lvl4pPr>
            <a:lvl5pPr marL="2016458" indent="-224051" eaLnBrk="0" hangingPunct="0">
              <a:spcBef>
                <a:spcPct val="30000"/>
              </a:spcBef>
              <a:defRPr sz="1200">
                <a:solidFill>
                  <a:schemeClr val="tx1"/>
                </a:solidFill>
                <a:latin typeface="Calibri" pitchFamily="34" charset="0"/>
              </a:defRPr>
            </a:lvl5pPr>
            <a:lvl6pPr marL="2464559" indent="-224051" eaLnBrk="0" fontAlgn="base" hangingPunct="0">
              <a:spcBef>
                <a:spcPct val="30000"/>
              </a:spcBef>
              <a:spcAft>
                <a:spcPct val="0"/>
              </a:spcAft>
              <a:defRPr sz="1200">
                <a:solidFill>
                  <a:schemeClr val="tx1"/>
                </a:solidFill>
                <a:latin typeface="Calibri" pitchFamily="34" charset="0"/>
              </a:defRPr>
            </a:lvl6pPr>
            <a:lvl7pPr marL="2912661" indent="-224051" eaLnBrk="0" fontAlgn="base" hangingPunct="0">
              <a:spcBef>
                <a:spcPct val="30000"/>
              </a:spcBef>
              <a:spcAft>
                <a:spcPct val="0"/>
              </a:spcAft>
              <a:defRPr sz="1200">
                <a:solidFill>
                  <a:schemeClr val="tx1"/>
                </a:solidFill>
                <a:latin typeface="Calibri" pitchFamily="34" charset="0"/>
              </a:defRPr>
            </a:lvl7pPr>
            <a:lvl8pPr marL="3360763" indent="-224051" eaLnBrk="0" fontAlgn="base" hangingPunct="0">
              <a:spcBef>
                <a:spcPct val="30000"/>
              </a:spcBef>
              <a:spcAft>
                <a:spcPct val="0"/>
              </a:spcAft>
              <a:defRPr sz="1200">
                <a:solidFill>
                  <a:schemeClr val="tx1"/>
                </a:solidFill>
                <a:latin typeface="Calibri" pitchFamily="34" charset="0"/>
              </a:defRPr>
            </a:lvl8pPr>
            <a:lvl9pPr marL="3808865" indent="-224051" eaLnBrk="0" fontAlgn="base" hangingPunct="0">
              <a:spcBef>
                <a:spcPct val="30000"/>
              </a:spcBef>
              <a:spcAft>
                <a:spcPct val="0"/>
              </a:spcAft>
              <a:defRPr sz="1200">
                <a:solidFill>
                  <a:schemeClr val="tx1"/>
                </a:solidFill>
                <a:latin typeface="Calibri" pitchFamily="34" charset="0"/>
              </a:defRPr>
            </a:lvl9pPr>
          </a:lstStyle>
          <a:p>
            <a:pPr eaLnBrk="1" hangingPunct="1">
              <a:spcBef>
                <a:spcPct val="0"/>
              </a:spcBef>
            </a:pPr>
            <a:fld id="{9AACDD32-432A-4918-BB60-0F5DBC5EF425}" type="slidenum">
              <a:rPr lang="en-US" altLang="en-US" smtClean="0"/>
              <a:pPr eaLnBrk="1" hangingPunct="1">
                <a:spcBef>
                  <a:spcPct val="0"/>
                </a:spcBef>
              </a:pPr>
              <a:t>47</a:t>
            </a:fld>
            <a:endParaRPr lang="en-US" alt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B1E6F9C-2DC8-4AFD-96C7-7A487CD92877}" type="datetimeFigureOut">
              <a:rPr lang="en-US" smtClean="0"/>
              <a:t>7/1/2016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E6F9C-2DC8-4AFD-96C7-7A487CD92877}" type="datetimeFigureOut">
              <a:rPr lang="en-US" smtClean="0"/>
              <a:t>7/1/2016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1E6F9C-2DC8-4AFD-96C7-7A487CD92877}" type="datetimeFigureOut">
              <a:rPr lang="en-US" smtClean="0"/>
              <a:t>7/1/2016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B1E6F9C-2DC8-4AFD-96C7-7A487CD92877}" type="datetimeFigureOut">
              <a:rPr lang="en-US" smtClean="0"/>
              <a:t>7/1/2016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B1E6F9C-2DC8-4AFD-96C7-7A487CD92877}" type="datetimeFigureOut">
              <a:rPr lang="en-US" smtClean="0"/>
              <a:t>7/1/2016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1E6F9C-2DC8-4AFD-96C7-7A487CD92877}" type="datetimeFigureOut">
              <a:rPr lang="en-US" smtClean="0"/>
              <a:t>7/1/2016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1E6F9C-2DC8-4AFD-96C7-7A487CD92877}" type="datetimeFigureOut">
              <a:rPr lang="en-US" smtClean="0"/>
              <a:t>7/1/2016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1E6F9C-2DC8-4AFD-96C7-7A487CD92877}" type="datetimeFigureOut">
              <a:rPr lang="en-US" smtClean="0"/>
              <a:t>7/1/2016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1E6F9C-2DC8-4AFD-96C7-7A487CD92877}" type="datetimeFigureOut">
              <a:rPr lang="en-US" smtClean="0"/>
              <a:t>7/1/2016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E6F9C-2DC8-4AFD-96C7-7A487CD92877}" type="datetimeFigureOut">
              <a:rPr lang="en-US" smtClean="0"/>
              <a:t>7/1/2016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1E6F9C-2DC8-4AFD-96C7-7A487CD92877}" type="datetimeFigureOut">
              <a:rPr lang="en-US" smtClean="0"/>
              <a:t>7/1/2016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7ED746B-798B-4F85-81E3-B5E0862889D2}"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p>
            <a:r>
              <a:rPr lang="en-US"/>
              <a:t>Click to edit Master title style</a:t>
            </a:r>
          </a:p>
        </p:txBody>
      </p:sp>
      <p:sp>
        <p:nvSpPr>
          <p:cNvPr id="3" name="Text Placeholder 2"/>
          <p:cNvSpPr>
            <a:spLocks noGrp="1"/>
          </p:cNvSpPr>
          <p:nvPr>
            <p:ph type="body"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245225"/>
            <a:ext cx="2133600" cy="476250"/>
          </a:xfrm>
        </p:spPr>
        <p:txBody>
          <a:bodyPr/>
          <a:lstStyle>
            <a:lvl1pPr>
              <a:defRPr/>
            </a:lvl1pPr>
          </a:lstStyle>
          <a:p>
            <a:endParaRPr lang="en-US"/>
          </a:p>
        </p:txBody>
      </p:sp>
      <p:sp>
        <p:nvSpPr>
          <p:cNvPr id="6" name="Footer Placeholder 5"/>
          <p:cNvSpPr>
            <a:spLocks noGrp="1"/>
          </p:cNvSpPr>
          <p:nvPr>
            <p:ph type="ftr" sz="quarter" idx="11"/>
          </p:nvPr>
        </p:nvSpPr>
        <p:spPr>
          <a:xfrm>
            <a:off x="3124200" y="6245225"/>
            <a:ext cx="2895600" cy="476250"/>
          </a:xfrm>
        </p:spPr>
        <p:txBody>
          <a:bodyPr/>
          <a:lstStyle>
            <a:lvl1pPr>
              <a:defRPr/>
            </a:lvl1pPr>
          </a:lstStyle>
          <a:p>
            <a:endParaRPr lang="en-US"/>
          </a:p>
        </p:txBody>
      </p:sp>
      <p:sp>
        <p:nvSpPr>
          <p:cNvPr id="7" name="Slide Number Placeholder 6"/>
          <p:cNvSpPr>
            <a:spLocks noGrp="1"/>
          </p:cNvSpPr>
          <p:nvPr>
            <p:ph type="sldNum" sz="quarter" idx="12"/>
          </p:nvPr>
        </p:nvSpPr>
        <p:spPr>
          <a:xfrm>
            <a:off x="6553200" y="6245225"/>
            <a:ext cx="2133600" cy="476250"/>
          </a:xfrm>
        </p:spPr>
        <p:txBody>
          <a:bodyPr/>
          <a:lstStyle>
            <a:lvl1pPr>
              <a:defRPr/>
            </a:lvl1pPr>
          </a:lstStyle>
          <a:p>
            <a:fld id="{797D609C-D874-4C4A-9A7F-95CF82F6C0F4}" type="slidenum">
              <a:rPr lang="en-US"/>
              <a:pPr/>
              <a:t>‹#›</a:t>
            </a:fld>
            <a:endParaRPr lang="en-US"/>
          </a:p>
        </p:txBody>
      </p:sp>
    </p:spTree>
    <p:extLst>
      <p:ext uri="{BB962C8B-B14F-4D97-AF65-F5344CB8AC3E}">
        <p14:creationId xmlns:p14="http://schemas.microsoft.com/office/powerpoint/2010/main" val="11821279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B1E6F9C-2DC8-4AFD-96C7-7A487CD92877}" type="datetimeFigureOut">
              <a:rPr lang="en-US" smtClean="0"/>
              <a:t>7/1/2016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7ED746B-798B-4F85-81E3-B5E0862889D2}"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hyperlink" Target="https://en.wikipedia.org/wiki/Brain_cancer" TargetMode="External"/><Relationship Id="rId13" Type="http://schemas.openxmlformats.org/officeDocument/2006/relationships/hyperlink" Target="https://en.wikipedia.org/wiki/Colorectal_cancer" TargetMode="External"/><Relationship Id="rId18" Type="http://schemas.openxmlformats.org/officeDocument/2006/relationships/hyperlink" Target="https://en.wikipedia.org/wiki/Bladder_cancer" TargetMode="External"/><Relationship Id="rId3" Type="http://schemas.openxmlformats.org/officeDocument/2006/relationships/hyperlink" Target="https://en.wikipedia.org/wiki/Breast_cancer" TargetMode="External"/><Relationship Id="rId21" Type="http://schemas.openxmlformats.org/officeDocument/2006/relationships/hyperlink" Target="https://en.wikipedia.org/wiki/Lung_cancer" TargetMode="External"/><Relationship Id="rId7" Type="http://schemas.openxmlformats.org/officeDocument/2006/relationships/hyperlink" Target="https://en.wikipedia.org/wiki/Stomach_cancer" TargetMode="External"/><Relationship Id="rId12" Type="http://schemas.openxmlformats.org/officeDocument/2006/relationships/hyperlink" Target="https://en.wikipedia.org/wiki/Oral_cancer" TargetMode="External"/><Relationship Id="rId17" Type="http://schemas.openxmlformats.org/officeDocument/2006/relationships/hyperlink" Target="https://en.wikipedia.org/wiki/Kidney_cancer" TargetMode="External"/><Relationship Id="rId2" Type="http://schemas.openxmlformats.org/officeDocument/2006/relationships/hyperlink" Target="https://en.wikipedia.org/wiki/Uterine_cancer" TargetMode="External"/><Relationship Id="rId16" Type="http://schemas.openxmlformats.org/officeDocument/2006/relationships/hyperlink" Target="https://en.wikipedia.org/wiki/Non-Hodgkin_lymphoma" TargetMode="External"/><Relationship Id="rId20" Type="http://schemas.openxmlformats.org/officeDocument/2006/relationships/hyperlink" Target="https://en.wikipedia.org/wiki/Liver_cancer" TargetMode="External"/><Relationship Id="rId1" Type="http://schemas.openxmlformats.org/officeDocument/2006/relationships/slideLayout" Target="../slideLayouts/slideLayout2.xml"/><Relationship Id="rId6" Type="http://schemas.openxmlformats.org/officeDocument/2006/relationships/hyperlink" Target="https://en.wikipedia.org/wiki/Prostate_cancer" TargetMode="External"/><Relationship Id="rId11" Type="http://schemas.openxmlformats.org/officeDocument/2006/relationships/hyperlink" Target="https://en.wikipedia.org/wiki/Laryngeal_cancer" TargetMode="External"/><Relationship Id="rId5" Type="http://schemas.openxmlformats.org/officeDocument/2006/relationships/hyperlink" Target="https://en.wikipedia.org/wiki/Thyroid_cancer" TargetMode="External"/><Relationship Id="rId15" Type="http://schemas.openxmlformats.org/officeDocument/2006/relationships/hyperlink" Target="https://en.wikipedia.org/wiki/Cervical_cancer" TargetMode="External"/><Relationship Id="rId10" Type="http://schemas.openxmlformats.org/officeDocument/2006/relationships/hyperlink" Target="https://en.wikipedia.org/wiki/Leukemia" TargetMode="External"/><Relationship Id="rId19" Type="http://schemas.openxmlformats.org/officeDocument/2006/relationships/hyperlink" Target="https://en.wikipedia.org/wiki/Pancreatic_cancer" TargetMode="External"/><Relationship Id="rId4" Type="http://schemas.openxmlformats.org/officeDocument/2006/relationships/hyperlink" Target="https://en.wikipedia.org/wiki/Skin_cancer" TargetMode="External"/><Relationship Id="rId9" Type="http://schemas.openxmlformats.org/officeDocument/2006/relationships/hyperlink" Target="https://en.wikipedia.org/wiki/Ovarian_cancer" TargetMode="External"/><Relationship Id="rId14" Type="http://schemas.openxmlformats.org/officeDocument/2006/relationships/hyperlink" Target="https://en.wikipedia.org/wiki/Bone_cancer" TargetMode="External"/><Relationship Id="rId22" Type="http://schemas.openxmlformats.org/officeDocument/2006/relationships/hyperlink" Target="https://en.wikipedia.org/wiki/Esophageal_cancer"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microsoft.com/office/2007/relationships/hdphoto" Target="../media/hdphoto1.wdp"/><Relationship Id="rId5" Type="http://schemas.openxmlformats.org/officeDocument/2006/relationships/image" Target="../media/image6.jpeg"/><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emf"/><Relationship Id="rId7" Type="http://schemas.openxmlformats.org/officeDocument/2006/relationships/image" Target="../media/image16.emf"/><Relationship Id="rId2" Type="http://schemas.openxmlformats.org/officeDocument/2006/relationships/image" Target="../media/image7.png"/><Relationship Id="rId1" Type="http://schemas.openxmlformats.org/officeDocument/2006/relationships/slideLayout" Target="../slideLayouts/slideLayout1.xml"/><Relationship Id="rId6" Type="http://schemas.openxmlformats.org/officeDocument/2006/relationships/image" Target="../media/image15.emf"/><Relationship Id="rId5" Type="http://schemas.openxmlformats.org/officeDocument/2006/relationships/image" Target="../media/image14.emf"/><Relationship Id="rId10" Type="http://schemas.openxmlformats.org/officeDocument/2006/relationships/image" Target="../media/image19.emf"/><Relationship Id="rId4" Type="http://schemas.openxmlformats.org/officeDocument/2006/relationships/image" Target="../media/image13.emf"/><Relationship Id="rId9" Type="http://schemas.openxmlformats.org/officeDocument/2006/relationships/image" Target="../media/image18.e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image" Target="../media/image22.png"/><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29.jpeg"/></Relationships>
</file>

<file path=ppt/slides/_rels/slide21.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37.jpeg"/><Relationship Id="rId13" Type="http://schemas.openxmlformats.org/officeDocument/2006/relationships/image" Target="../media/image42.emf"/><Relationship Id="rId18" Type="http://schemas.openxmlformats.org/officeDocument/2006/relationships/image" Target="../media/image47.emf"/><Relationship Id="rId3" Type="http://schemas.openxmlformats.org/officeDocument/2006/relationships/image" Target="../media/image32.emf"/><Relationship Id="rId21" Type="http://schemas.openxmlformats.org/officeDocument/2006/relationships/image" Target="../media/image50.jpeg"/><Relationship Id="rId7" Type="http://schemas.openxmlformats.org/officeDocument/2006/relationships/image" Target="../media/image36.jpeg"/><Relationship Id="rId12" Type="http://schemas.openxmlformats.org/officeDocument/2006/relationships/image" Target="../media/image41.emf"/><Relationship Id="rId17" Type="http://schemas.openxmlformats.org/officeDocument/2006/relationships/image" Target="../media/image46.jpeg"/><Relationship Id="rId2" Type="http://schemas.openxmlformats.org/officeDocument/2006/relationships/image" Target="../media/image31.emf"/><Relationship Id="rId16" Type="http://schemas.openxmlformats.org/officeDocument/2006/relationships/image" Target="../media/image45.jpeg"/><Relationship Id="rId20" Type="http://schemas.openxmlformats.org/officeDocument/2006/relationships/image" Target="../media/image49.jpeg"/><Relationship Id="rId1" Type="http://schemas.openxmlformats.org/officeDocument/2006/relationships/slideLayout" Target="../slideLayouts/slideLayout7.xml"/><Relationship Id="rId6" Type="http://schemas.openxmlformats.org/officeDocument/2006/relationships/image" Target="../media/image35.jpeg"/><Relationship Id="rId11" Type="http://schemas.openxmlformats.org/officeDocument/2006/relationships/image" Target="../media/image40.jpeg"/><Relationship Id="rId5" Type="http://schemas.openxmlformats.org/officeDocument/2006/relationships/image" Target="../media/image34.emf"/><Relationship Id="rId15" Type="http://schemas.openxmlformats.org/officeDocument/2006/relationships/image" Target="../media/image44.jpeg"/><Relationship Id="rId10" Type="http://schemas.openxmlformats.org/officeDocument/2006/relationships/image" Target="../media/image39.jpeg"/><Relationship Id="rId19" Type="http://schemas.openxmlformats.org/officeDocument/2006/relationships/image" Target="../media/image48.jpeg"/><Relationship Id="rId4" Type="http://schemas.openxmlformats.org/officeDocument/2006/relationships/image" Target="../media/image33.emf"/><Relationship Id="rId9" Type="http://schemas.openxmlformats.org/officeDocument/2006/relationships/image" Target="../media/image38.jpeg"/><Relationship Id="rId14" Type="http://schemas.openxmlformats.org/officeDocument/2006/relationships/image" Target="../media/image43.emf"/><Relationship Id="rId22" Type="http://schemas.openxmlformats.org/officeDocument/2006/relationships/image" Target="../media/image51.jpeg"/></Relationships>
</file>

<file path=ppt/slides/_rels/slide23.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53.jpeg"/><Relationship Id="rId7" Type="http://schemas.openxmlformats.org/officeDocument/2006/relationships/image" Target="../media/image57.jpeg"/><Relationship Id="rId2" Type="http://schemas.openxmlformats.org/officeDocument/2006/relationships/image" Target="../media/image52.jpeg"/><Relationship Id="rId1" Type="http://schemas.openxmlformats.org/officeDocument/2006/relationships/slideLayout" Target="../slideLayouts/slideLayout7.xml"/><Relationship Id="rId6" Type="http://schemas.openxmlformats.org/officeDocument/2006/relationships/image" Target="../media/image56.jpeg"/><Relationship Id="rId5" Type="http://schemas.openxmlformats.org/officeDocument/2006/relationships/image" Target="../media/image55.jpeg"/><Relationship Id="rId10" Type="http://schemas.openxmlformats.org/officeDocument/2006/relationships/image" Target="../media/image59.jpeg"/><Relationship Id="rId4" Type="http://schemas.openxmlformats.org/officeDocument/2006/relationships/image" Target="../media/image54.jpeg"/><Relationship Id="rId9" Type="http://schemas.openxmlformats.org/officeDocument/2006/relationships/image" Target="../media/image58.jpeg"/></Relationships>
</file>

<file path=ppt/slides/_rels/slide24.xml.rels><?xml version="1.0" encoding="UTF-8" standalone="yes"?>
<Relationships xmlns="http://schemas.openxmlformats.org/package/2006/relationships"><Relationship Id="rId8" Type="http://schemas.openxmlformats.org/officeDocument/2006/relationships/image" Target="../media/image66.jpeg"/><Relationship Id="rId13" Type="http://schemas.openxmlformats.org/officeDocument/2006/relationships/image" Target="../media/image71.jpeg"/><Relationship Id="rId3" Type="http://schemas.openxmlformats.org/officeDocument/2006/relationships/image" Target="../media/image61.jpeg"/><Relationship Id="rId7" Type="http://schemas.openxmlformats.org/officeDocument/2006/relationships/image" Target="../media/image65.jpeg"/><Relationship Id="rId12" Type="http://schemas.openxmlformats.org/officeDocument/2006/relationships/image" Target="../media/image70.jpe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4.jpeg"/><Relationship Id="rId11" Type="http://schemas.openxmlformats.org/officeDocument/2006/relationships/image" Target="../media/image69.jpeg"/><Relationship Id="rId5" Type="http://schemas.openxmlformats.org/officeDocument/2006/relationships/image" Target="../media/image63.jpeg"/><Relationship Id="rId15" Type="http://schemas.openxmlformats.org/officeDocument/2006/relationships/image" Target="../media/image73.jpeg"/><Relationship Id="rId10" Type="http://schemas.openxmlformats.org/officeDocument/2006/relationships/image" Target="../media/image68.jpeg"/><Relationship Id="rId4" Type="http://schemas.openxmlformats.org/officeDocument/2006/relationships/image" Target="../media/image62.jpeg"/><Relationship Id="rId9" Type="http://schemas.openxmlformats.org/officeDocument/2006/relationships/image" Target="../media/image67.jpeg"/><Relationship Id="rId14" Type="http://schemas.openxmlformats.org/officeDocument/2006/relationships/image" Target="../media/image72.jpeg"/></Relationships>
</file>

<file path=ppt/slides/_rels/slide25.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8" Type="http://schemas.openxmlformats.org/officeDocument/2006/relationships/image" Target="../media/image80.jpeg"/><Relationship Id="rId13" Type="http://schemas.openxmlformats.org/officeDocument/2006/relationships/image" Target="../media/image85.jpeg"/><Relationship Id="rId3" Type="http://schemas.openxmlformats.org/officeDocument/2006/relationships/image" Target="../media/image75.jpeg"/><Relationship Id="rId7" Type="http://schemas.openxmlformats.org/officeDocument/2006/relationships/image" Target="../media/image79.jpeg"/><Relationship Id="rId12" Type="http://schemas.openxmlformats.org/officeDocument/2006/relationships/image" Target="../media/image84.jpe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78.jpeg"/><Relationship Id="rId11" Type="http://schemas.openxmlformats.org/officeDocument/2006/relationships/image" Target="../media/image83.jpeg"/><Relationship Id="rId5" Type="http://schemas.openxmlformats.org/officeDocument/2006/relationships/image" Target="../media/image77.jpeg"/><Relationship Id="rId15" Type="http://schemas.openxmlformats.org/officeDocument/2006/relationships/image" Target="../media/image87.png"/><Relationship Id="rId10" Type="http://schemas.openxmlformats.org/officeDocument/2006/relationships/image" Target="../media/image82.jpeg"/><Relationship Id="rId4" Type="http://schemas.openxmlformats.org/officeDocument/2006/relationships/image" Target="../media/image76.jpeg"/><Relationship Id="rId9" Type="http://schemas.openxmlformats.org/officeDocument/2006/relationships/image" Target="../media/image81.jpeg"/><Relationship Id="rId14" Type="http://schemas.openxmlformats.org/officeDocument/2006/relationships/image" Target="../media/image86.jpeg"/></Relationships>
</file>

<file path=ppt/slides/_rels/slide27.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1.xml"/><Relationship Id="rId6" Type="http://schemas.openxmlformats.org/officeDocument/2006/relationships/image" Target="../media/image92.png"/><Relationship Id="rId5" Type="http://schemas.openxmlformats.org/officeDocument/2006/relationships/image" Target="../media/image91.emf"/><Relationship Id="rId4" Type="http://schemas.openxmlformats.org/officeDocument/2006/relationships/image" Target="../media/image90.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98.em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100.emf"/><Relationship Id="rId2" Type="http://schemas.openxmlformats.org/officeDocument/2006/relationships/image" Target="../media/image99.em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105.emf"/><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7.emf"/><Relationship Id="rId4" Type="http://schemas.openxmlformats.org/officeDocument/2006/relationships/image" Target="../media/image106.emf"/></Relationships>
</file>

<file path=ppt/slides/_rels/slide42.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emf"/><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3" Type="http://schemas.openxmlformats.org/officeDocument/2006/relationships/image" Target="../media/image121.jpeg"/><Relationship Id="rId18" Type="http://schemas.openxmlformats.org/officeDocument/2006/relationships/image" Target="../media/image126.jpeg"/><Relationship Id="rId26" Type="http://schemas.openxmlformats.org/officeDocument/2006/relationships/image" Target="../media/image134.jpeg"/><Relationship Id="rId3" Type="http://schemas.openxmlformats.org/officeDocument/2006/relationships/image" Target="../media/image111.jpeg"/><Relationship Id="rId21" Type="http://schemas.openxmlformats.org/officeDocument/2006/relationships/image" Target="../media/image129.jpeg"/><Relationship Id="rId34" Type="http://schemas.openxmlformats.org/officeDocument/2006/relationships/image" Target="../media/image142.jpeg"/><Relationship Id="rId7" Type="http://schemas.openxmlformats.org/officeDocument/2006/relationships/image" Target="../media/image115.jpeg"/><Relationship Id="rId12" Type="http://schemas.openxmlformats.org/officeDocument/2006/relationships/image" Target="../media/image120.jpeg"/><Relationship Id="rId17" Type="http://schemas.openxmlformats.org/officeDocument/2006/relationships/image" Target="../media/image125.jpeg"/><Relationship Id="rId25" Type="http://schemas.openxmlformats.org/officeDocument/2006/relationships/image" Target="../media/image133.jpeg"/><Relationship Id="rId33" Type="http://schemas.openxmlformats.org/officeDocument/2006/relationships/image" Target="../media/image141.jpeg"/><Relationship Id="rId2" Type="http://schemas.openxmlformats.org/officeDocument/2006/relationships/image" Target="../media/image110.emf"/><Relationship Id="rId16" Type="http://schemas.openxmlformats.org/officeDocument/2006/relationships/image" Target="../media/image124.jpeg"/><Relationship Id="rId20" Type="http://schemas.openxmlformats.org/officeDocument/2006/relationships/image" Target="../media/image128.jpeg"/><Relationship Id="rId29" Type="http://schemas.openxmlformats.org/officeDocument/2006/relationships/image" Target="../media/image137.jpeg"/><Relationship Id="rId1" Type="http://schemas.openxmlformats.org/officeDocument/2006/relationships/slideLayout" Target="../slideLayouts/slideLayout2.xml"/><Relationship Id="rId6" Type="http://schemas.openxmlformats.org/officeDocument/2006/relationships/image" Target="../media/image114.jpeg"/><Relationship Id="rId11" Type="http://schemas.openxmlformats.org/officeDocument/2006/relationships/image" Target="../media/image119.jpeg"/><Relationship Id="rId24" Type="http://schemas.openxmlformats.org/officeDocument/2006/relationships/image" Target="../media/image132.jpeg"/><Relationship Id="rId32" Type="http://schemas.openxmlformats.org/officeDocument/2006/relationships/image" Target="../media/image140.jpeg"/><Relationship Id="rId5" Type="http://schemas.openxmlformats.org/officeDocument/2006/relationships/image" Target="../media/image113.jpeg"/><Relationship Id="rId15" Type="http://schemas.openxmlformats.org/officeDocument/2006/relationships/image" Target="../media/image123.jpeg"/><Relationship Id="rId23" Type="http://schemas.openxmlformats.org/officeDocument/2006/relationships/image" Target="../media/image131.jpeg"/><Relationship Id="rId28" Type="http://schemas.openxmlformats.org/officeDocument/2006/relationships/image" Target="../media/image136.jpeg"/><Relationship Id="rId10" Type="http://schemas.openxmlformats.org/officeDocument/2006/relationships/image" Target="../media/image118.jpeg"/><Relationship Id="rId19" Type="http://schemas.openxmlformats.org/officeDocument/2006/relationships/image" Target="../media/image127.jpeg"/><Relationship Id="rId31" Type="http://schemas.openxmlformats.org/officeDocument/2006/relationships/image" Target="../media/image139.jpeg"/><Relationship Id="rId4" Type="http://schemas.openxmlformats.org/officeDocument/2006/relationships/image" Target="../media/image112.jpeg"/><Relationship Id="rId9" Type="http://schemas.openxmlformats.org/officeDocument/2006/relationships/image" Target="../media/image117.jpeg"/><Relationship Id="rId14" Type="http://schemas.openxmlformats.org/officeDocument/2006/relationships/image" Target="../media/image122.jpeg"/><Relationship Id="rId22" Type="http://schemas.openxmlformats.org/officeDocument/2006/relationships/image" Target="../media/image130.jpeg"/><Relationship Id="rId27" Type="http://schemas.openxmlformats.org/officeDocument/2006/relationships/image" Target="../media/image135.jpeg"/><Relationship Id="rId30" Type="http://schemas.openxmlformats.org/officeDocument/2006/relationships/image" Target="../media/image138.jpeg"/><Relationship Id="rId35" Type="http://schemas.openxmlformats.org/officeDocument/2006/relationships/image" Target="../media/image143.emf"/><Relationship Id="rId8" Type="http://schemas.openxmlformats.org/officeDocument/2006/relationships/image" Target="../media/image116.jpeg"/></Relationships>
</file>

<file path=ppt/slides/_rels/slide45.xml.rels><?xml version="1.0" encoding="UTF-8" standalone="yes"?>
<Relationships xmlns="http://schemas.openxmlformats.org/package/2006/relationships"><Relationship Id="rId3" Type="http://schemas.openxmlformats.org/officeDocument/2006/relationships/image" Target="../media/image145.emf"/><Relationship Id="rId2" Type="http://schemas.openxmlformats.org/officeDocument/2006/relationships/image" Target="../media/image144.emf"/><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152.png"/><Relationship Id="rId3" Type="http://schemas.openxmlformats.org/officeDocument/2006/relationships/image" Target="../media/image147.png"/><Relationship Id="rId7" Type="http://schemas.openxmlformats.org/officeDocument/2006/relationships/image" Target="../media/image151.png"/><Relationship Id="rId2" Type="http://schemas.openxmlformats.org/officeDocument/2006/relationships/image" Target="../media/image146.png"/><Relationship Id="rId1" Type="http://schemas.openxmlformats.org/officeDocument/2006/relationships/slideLayout" Target="../slideLayouts/slideLayout2.xml"/><Relationship Id="rId6" Type="http://schemas.openxmlformats.org/officeDocument/2006/relationships/image" Target="../media/image150.png"/><Relationship Id="rId5" Type="http://schemas.openxmlformats.org/officeDocument/2006/relationships/image" Target="../media/image149.png"/><Relationship Id="rId10" Type="http://schemas.openxmlformats.org/officeDocument/2006/relationships/image" Target="../media/image154.jpeg"/><Relationship Id="rId4" Type="http://schemas.openxmlformats.org/officeDocument/2006/relationships/image" Target="../media/image148.png"/><Relationship Id="rId9" Type="http://schemas.openxmlformats.org/officeDocument/2006/relationships/image" Target="../media/image153.jpeg"/></Relationships>
</file>

<file path=ppt/slides/_rels/slide47.xml.rels><?xml version="1.0" encoding="UTF-8" standalone="yes"?>
<Relationships xmlns="http://schemas.openxmlformats.org/package/2006/relationships"><Relationship Id="rId8" Type="http://schemas.openxmlformats.org/officeDocument/2006/relationships/image" Target="../media/image130.jpeg"/><Relationship Id="rId3" Type="http://schemas.openxmlformats.org/officeDocument/2006/relationships/image" Target="../media/image154.jpeg"/><Relationship Id="rId7" Type="http://schemas.openxmlformats.org/officeDocument/2006/relationships/image" Target="../media/image126.jpe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122.jpeg"/><Relationship Id="rId11" Type="http://schemas.openxmlformats.org/officeDocument/2006/relationships/image" Target="../media/image142.jpeg"/><Relationship Id="rId5" Type="http://schemas.openxmlformats.org/officeDocument/2006/relationships/image" Target="../media/image118.jpeg"/><Relationship Id="rId10" Type="http://schemas.openxmlformats.org/officeDocument/2006/relationships/image" Target="../media/image138.jpeg"/><Relationship Id="rId4" Type="http://schemas.openxmlformats.org/officeDocument/2006/relationships/image" Target="../media/image114.jpeg"/><Relationship Id="rId9" Type="http://schemas.openxmlformats.org/officeDocument/2006/relationships/image" Target="../media/image13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56.wmf"/><Relationship Id="rId2" Type="http://schemas.openxmlformats.org/officeDocument/2006/relationships/image" Target="../media/image155.w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156.wmf"/><Relationship Id="rId2" Type="http://schemas.openxmlformats.org/officeDocument/2006/relationships/image" Target="../media/image155.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157.jpe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image" Target="../media/image159.jpeg"/><Relationship Id="rId7" Type="http://schemas.openxmlformats.org/officeDocument/2006/relationships/image" Target="../media/image163.jpeg"/><Relationship Id="rId2" Type="http://schemas.openxmlformats.org/officeDocument/2006/relationships/image" Target="../media/image158.jpeg"/><Relationship Id="rId1" Type="http://schemas.openxmlformats.org/officeDocument/2006/relationships/slideLayout" Target="../slideLayouts/slideLayout2.xml"/><Relationship Id="rId6" Type="http://schemas.openxmlformats.org/officeDocument/2006/relationships/image" Target="../media/image162.jpeg"/><Relationship Id="rId5" Type="http://schemas.openxmlformats.org/officeDocument/2006/relationships/image" Target="../media/image161.jpeg"/><Relationship Id="rId4" Type="http://schemas.openxmlformats.org/officeDocument/2006/relationships/image" Target="../media/image160.jpeg"/></Relationships>
</file>

<file path=ppt/slides/_rels/slide56.xml.rels><?xml version="1.0" encoding="UTF-8" standalone="yes"?>
<Relationships xmlns="http://schemas.openxmlformats.org/package/2006/relationships"><Relationship Id="rId2" Type="http://schemas.openxmlformats.org/officeDocument/2006/relationships/image" Target="../media/image164.gi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media.al.com/press-register-business/photo/s5x049-0c20-91jpeg-14670bdca41ec5fd.jpeg"/>
          <p:cNvPicPr>
            <a:picLocks noChangeAspect="1" noChangeArrowheads="1"/>
          </p:cNvPicPr>
          <p:nvPr/>
        </p:nvPicPr>
        <p:blipFill>
          <a:blip r:embed="rId2">
            <a:extLst>
              <a:ext uri="{28A0092B-C50C-407E-A947-70E740481C1C}">
                <a14:useLocalDpi xmlns:a14="http://schemas.microsoft.com/office/drawing/2010/main" val="0"/>
              </a:ext>
            </a:extLst>
          </a:blip>
          <a:srcRect l="3654" r="8624"/>
          <a:stretch>
            <a:fillRect/>
          </a:stretch>
        </p:blipFill>
        <p:spPr bwMode="auto">
          <a:xfrm>
            <a:off x="0" y="0"/>
            <a:ext cx="91487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itle 1"/>
          <p:cNvSpPr>
            <a:spLocks noGrp="1"/>
          </p:cNvSpPr>
          <p:nvPr>
            <p:ph type="ctrTitle"/>
          </p:nvPr>
        </p:nvSpPr>
        <p:spPr>
          <a:xfrm>
            <a:off x="152400" y="739775"/>
            <a:ext cx="8839200" cy="1470025"/>
          </a:xfrm>
          <a:solidFill>
            <a:srgbClr val="0066FF">
              <a:alpha val="67842"/>
            </a:srgbClr>
          </a:solidFill>
        </p:spPr>
        <p:txBody>
          <a:bodyPr>
            <a:normAutofit fontScale="90000"/>
          </a:bodyPr>
          <a:lstStyle/>
          <a:p>
            <a:pPr eaLnBrk="1" hangingPunct="1"/>
            <a:r>
              <a:rPr lang="en-US" altLang="en-US" sz="4800" b="1" dirty="0" smtClean="0">
                <a:solidFill>
                  <a:schemeClr val="bg1"/>
                </a:solidFill>
              </a:rPr>
              <a:t>Understanding and Overcoming Chemoresistance in Pancreatic Cancer</a:t>
            </a:r>
          </a:p>
        </p:txBody>
      </p:sp>
      <p:sp>
        <p:nvSpPr>
          <p:cNvPr id="2052" name="Subtitle 2"/>
          <p:cNvSpPr>
            <a:spLocks noGrp="1"/>
          </p:cNvSpPr>
          <p:nvPr>
            <p:ph type="subTitle" idx="1"/>
          </p:nvPr>
        </p:nvSpPr>
        <p:spPr>
          <a:xfrm>
            <a:off x="2059781" y="4419600"/>
            <a:ext cx="5029200" cy="1752600"/>
          </a:xfrm>
          <a:solidFill>
            <a:srgbClr val="0066FF">
              <a:alpha val="23137"/>
            </a:srgbClr>
          </a:solidFill>
        </p:spPr>
        <p:txBody>
          <a:bodyPr/>
          <a:lstStyle/>
          <a:p>
            <a:pPr eaLnBrk="1" hangingPunct="1"/>
            <a:r>
              <a:rPr lang="en-US" altLang="en-US" sz="3600" b="1" dirty="0" smtClean="0">
                <a:solidFill>
                  <a:srgbClr val="FFFF00"/>
                </a:solidFill>
              </a:rPr>
              <a:t>Ajay Singh, Ph.D.</a:t>
            </a:r>
          </a:p>
          <a:p>
            <a:pPr eaLnBrk="1" hangingPunct="1"/>
            <a:r>
              <a:rPr lang="en-US" altLang="en-US" sz="2800" b="1" dirty="0" smtClean="0">
                <a:solidFill>
                  <a:srgbClr val="FFFF00"/>
                </a:solidFill>
              </a:rPr>
              <a:t>University of South Alabama</a:t>
            </a:r>
          </a:p>
          <a:p>
            <a:pPr eaLnBrk="1" hangingPunct="1"/>
            <a:r>
              <a:rPr lang="en-US" altLang="en-US" sz="2800" b="1" dirty="0" smtClean="0">
                <a:solidFill>
                  <a:srgbClr val="FFFF00"/>
                </a:solidFill>
              </a:rPr>
              <a:t>Mitchell Cancer Institute</a:t>
            </a:r>
          </a:p>
        </p:txBody>
      </p:sp>
    </p:spTree>
    <p:extLst>
      <p:ext uri="{BB962C8B-B14F-4D97-AF65-F5344CB8AC3E}">
        <p14:creationId xmlns:p14="http://schemas.microsoft.com/office/powerpoint/2010/main" val="301169724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rgbClr val="C00000"/>
          </a:solidFill>
        </p:spPr>
        <p:txBody>
          <a:bodyPr>
            <a:normAutofit fontScale="90000"/>
          </a:bodyPr>
          <a:lstStyle/>
          <a:p>
            <a:r>
              <a:rPr lang="en-US" b="1" dirty="0" smtClean="0">
                <a:solidFill>
                  <a:schemeClr val="bg1"/>
                </a:solidFill>
              </a:rPr>
              <a:t>Cancer: the emperor of all maladies</a:t>
            </a:r>
            <a:endParaRPr lang="en-US" b="1" dirty="0">
              <a:solidFill>
                <a:schemeClr val="bg1"/>
              </a:solidFill>
            </a:endParaRPr>
          </a:p>
        </p:txBody>
      </p:sp>
      <p:sp>
        <p:nvSpPr>
          <p:cNvPr id="3" name="Rectangle 2"/>
          <p:cNvSpPr/>
          <p:nvPr/>
        </p:nvSpPr>
        <p:spPr>
          <a:xfrm>
            <a:off x="363244" y="1645093"/>
            <a:ext cx="3276600" cy="1477328"/>
          </a:xfrm>
          <a:prstGeom prst="rect">
            <a:avLst/>
          </a:prstGeom>
        </p:spPr>
        <p:txBody>
          <a:bodyPr wrap="square">
            <a:spAutoFit/>
          </a:bodyPr>
          <a:lstStyle/>
          <a:p>
            <a:r>
              <a:rPr lang="en-US" dirty="0" smtClean="0">
                <a:hlinkClick r:id="rId2" tooltip="Uterine cancer"/>
              </a:rPr>
              <a:t>Uterine </a:t>
            </a:r>
            <a:r>
              <a:rPr lang="en-US" dirty="0">
                <a:hlinkClick r:id="rId2" tooltip="Uterine cancer"/>
              </a:rPr>
              <a:t>cancer</a:t>
            </a:r>
            <a:r>
              <a:rPr lang="en-US" dirty="0"/>
              <a:t> – </a:t>
            </a:r>
            <a:r>
              <a:rPr lang="en-US" dirty="0" smtClean="0"/>
              <a:t>81.5%</a:t>
            </a:r>
            <a:endParaRPr lang="en-US" dirty="0"/>
          </a:p>
          <a:p>
            <a:r>
              <a:rPr lang="en-US" dirty="0">
                <a:hlinkClick r:id="rId3" tooltip="Breast cancer"/>
              </a:rPr>
              <a:t>Breast cancer</a:t>
            </a:r>
            <a:r>
              <a:rPr lang="en-US" dirty="0"/>
              <a:t> – </a:t>
            </a:r>
            <a:r>
              <a:rPr lang="en-US" dirty="0" smtClean="0"/>
              <a:t>89.2%</a:t>
            </a:r>
            <a:endParaRPr lang="en-US" dirty="0"/>
          </a:p>
          <a:p>
            <a:r>
              <a:rPr lang="en-US" dirty="0">
                <a:hlinkClick r:id="rId4" tooltip="Skin cancer"/>
              </a:rPr>
              <a:t>Skin cancer</a:t>
            </a:r>
            <a:r>
              <a:rPr lang="en-US" dirty="0"/>
              <a:t> – </a:t>
            </a:r>
            <a:r>
              <a:rPr lang="en-US" dirty="0" smtClean="0"/>
              <a:t>91.3%</a:t>
            </a:r>
            <a:endParaRPr lang="en-US" dirty="0"/>
          </a:p>
          <a:p>
            <a:r>
              <a:rPr lang="en-US" dirty="0">
                <a:hlinkClick r:id="rId5" tooltip="Thyroid cancer"/>
              </a:rPr>
              <a:t>Thyroid cancer</a:t>
            </a:r>
            <a:r>
              <a:rPr lang="en-US" dirty="0"/>
              <a:t> – </a:t>
            </a:r>
            <a:r>
              <a:rPr lang="en-US" dirty="0" smtClean="0"/>
              <a:t>97.7%</a:t>
            </a:r>
            <a:endParaRPr lang="en-US" dirty="0"/>
          </a:p>
          <a:p>
            <a:r>
              <a:rPr lang="en-US" dirty="0">
                <a:hlinkClick r:id="rId6" tooltip="Prostate cancer"/>
              </a:rPr>
              <a:t>Prostate cancer</a:t>
            </a:r>
            <a:r>
              <a:rPr lang="en-US" dirty="0"/>
              <a:t> – </a:t>
            </a:r>
            <a:r>
              <a:rPr lang="en-US" dirty="0" smtClean="0"/>
              <a:t>99.2%</a:t>
            </a:r>
            <a:endParaRPr lang="en-US" dirty="0"/>
          </a:p>
        </p:txBody>
      </p:sp>
      <p:sp>
        <p:nvSpPr>
          <p:cNvPr id="4" name="Rectangle 3"/>
          <p:cNvSpPr/>
          <p:nvPr/>
        </p:nvSpPr>
        <p:spPr>
          <a:xfrm>
            <a:off x="3124200" y="1640681"/>
            <a:ext cx="3276600" cy="3693319"/>
          </a:xfrm>
          <a:prstGeom prst="rect">
            <a:avLst/>
          </a:prstGeom>
        </p:spPr>
        <p:txBody>
          <a:bodyPr wrap="square">
            <a:spAutoFit/>
          </a:bodyPr>
          <a:lstStyle/>
          <a:p>
            <a:r>
              <a:rPr lang="en-US" dirty="0" smtClean="0">
                <a:hlinkClick r:id="rId7" tooltip="Stomach cancer"/>
              </a:rPr>
              <a:t>Stomach </a:t>
            </a:r>
            <a:r>
              <a:rPr lang="en-US" dirty="0">
                <a:hlinkClick r:id="rId7" tooltip="Stomach cancer"/>
              </a:rPr>
              <a:t>cancer</a:t>
            </a:r>
            <a:r>
              <a:rPr lang="en-US" dirty="0"/>
              <a:t> – </a:t>
            </a:r>
            <a:r>
              <a:rPr lang="en-US" dirty="0" smtClean="0"/>
              <a:t>37.7%</a:t>
            </a:r>
            <a:endParaRPr lang="en-US" dirty="0"/>
          </a:p>
          <a:p>
            <a:r>
              <a:rPr lang="en-US" dirty="0">
                <a:hlinkClick r:id="rId8" tooltip="Brain cancer"/>
              </a:rPr>
              <a:t>Brain cancer</a:t>
            </a:r>
            <a:r>
              <a:rPr lang="en-US" dirty="0"/>
              <a:t> – </a:t>
            </a:r>
            <a:r>
              <a:rPr lang="en-US" dirty="0" smtClean="0"/>
              <a:t>43.5%</a:t>
            </a:r>
            <a:endParaRPr lang="en-US" dirty="0"/>
          </a:p>
          <a:p>
            <a:r>
              <a:rPr lang="en-US" dirty="0">
                <a:hlinkClick r:id="rId9" tooltip="Ovarian cancer"/>
              </a:rPr>
              <a:t>Ovarian cancer</a:t>
            </a:r>
            <a:r>
              <a:rPr lang="en-US" dirty="0"/>
              <a:t> – </a:t>
            </a:r>
            <a:r>
              <a:rPr lang="en-US" dirty="0" smtClean="0"/>
              <a:t>54.2%</a:t>
            </a:r>
            <a:endParaRPr lang="en-US" dirty="0"/>
          </a:p>
          <a:p>
            <a:r>
              <a:rPr lang="en-US" dirty="0">
                <a:hlinkClick r:id="rId10" tooltip="Leukemia"/>
              </a:rPr>
              <a:t>Leukemia</a:t>
            </a:r>
            <a:r>
              <a:rPr lang="en-US" dirty="0"/>
              <a:t> – </a:t>
            </a:r>
            <a:r>
              <a:rPr lang="en-US" dirty="0" smtClean="0"/>
              <a:t>66%</a:t>
            </a:r>
            <a:endParaRPr lang="en-US" dirty="0"/>
          </a:p>
          <a:p>
            <a:r>
              <a:rPr lang="en-US" dirty="0">
                <a:hlinkClick r:id="rId11" tooltip="Laryngeal cancer"/>
              </a:rPr>
              <a:t>Laryngeal cancer</a:t>
            </a:r>
            <a:r>
              <a:rPr lang="en-US" dirty="0"/>
              <a:t> – </a:t>
            </a:r>
            <a:r>
              <a:rPr lang="en-US" dirty="0" smtClean="0"/>
              <a:t>60.6%</a:t>
            </a:r>
            <a:endParaRPr lang="en-US" dirty="0"/>
          </a:p>
          <a:p>
            <a:r>
              <a:rPr lang="en-US" dirty="0">
                <a:hlinkClick r:id="rId12" tooltip="Oral cancer"/>
              </a:rPr>
              <a:t>Oral cancer</a:t>
            </a:r>
            <a:r>
              <a:rPr lang="en-US" dirty="0"/>
              <a:t> – </a:t>
            </a:r>
            <a:r>
              <a:rPr lang="en-US" dirty="0" smtClean="0"/>
              <a:t>63.2%</a:t>
            </a:r>
            <a:endParaRPr lang="en-US" dirty="0"/>
          </a:p>
          <a:p>
            <a:r>
              <a:rPr lang="en-US" dirty="0">
                <a:hlinkClick r:id="rId13" tooltip="Colorectal cancer"/>
              </a:rPr>
              <a:t>Colon cancer</a:t>
            </a:r>
            <a:r>
              <a:rPr lang="en-US" dirty="0"/>
              <a:t> – </a:t>
            </a:r>
            <a:r>
              <a:rPr lang="en-US" dirty="0" smtClean="0"/>
              <a:t>64.9%</a:t>
            </a:r>
            <a:endParaRPr lang="en-US" dirty="0"/>
          </a:p>
          <a:p>
            <a:r>
              <a:rPr lang="en-US" dirty="0">
                <a:hlinkClick r:id="rId14" tooltip="Bone cancer"/>
              </a:rPr>
              <a:t>Bone cancer</a:t>
            </a:r>
            <a:r>
              <a:rPr lang="en-US" dirty="0"/>
              <a:t> – </a:t>
            </a:r>
            <a:r>
              <a:rPr lang="en-US" dirty="0" smtClean="0"/>
              <a:t>66.4%</a:t>
            </a:r>
            <a:endParaRPr lang="en-US" dirty="0"/>
          </a:p>
          <a:p>
            <a:r>
              <a:rPr lang="en-US" dirty="0">
                <a:hlinkClick r:id="rId13" tooltip="Colorectal cancer"/>
              </a:rPr>
              <a:t>Colorectal cancer</a:t>
            </a:r>
            <a:r>
              <a:rPr lang="en-US" dirty="0"/>
              <a:t> – </a:t>
            </a:r>
            <a:r>
              <a:rPr lang="en-US" dirty="0" smtClean="0"/>
              <a:t>66.5%</a:t>
            </a:r>
            <a:endParaRPr lang="en-US" dirty="0"/>
          </a:p>
          <a:p>
            <a:r>
              <a:rPr lang="en-US" dirty="0">
                <a:hlinkClick r:id="rId15" tooltip="Cervical cancer"/>
              </a:rPr>
              <a:t>Cervical cancer</a:t>
            </a:r>
            <a:r>
              <a:rPr lang="en-US" dirty="0"/>
              <a:t> – </a:t>
            </a:r>
            <a:r>
              <a:rPr lang="en-US" dirty="0" smtClean="0"/>
              <a:t>67.9%</a:t>
            </a:r>
            <a:endParaRPr lang="en-US" dirty="0"/>
          </a:p>
          <a:p>
            <a:r>
              <a:rPr lang="en-US" dirty="0">
                <a:hlinkClick r:id="rId16" tooltip="Non-Hodgkin lymphoma"/>
              </a:rPr>
              <a:t>Non-Hodgkin lymphoma</a:t>
            </a:r>
            <a:r>
              <a:rPr lang="en-US" dirty="0"/>
              <a:t> - </a:t>
            </a:r>
            <a:r>
              <a:rPr lang="en-US" dirty="0" smtClean="0"/>
              <a:t>69.3%</a:t>
            </a:r>
            <a:endParaRPr lang="en-US" dirty="0"/>
          </a:p>
          <a:p>
            <a:r>
              <a:rPr lang="en-US" dirty="0">
                <a:hlinkClick r:id="rId17" tooltip="Kidney cancer"/>
              </a:rPr>
              <a:t>Kidney cancer</a:t>
            </a:r>
            <a:r>
              <a:rPr lang="en-US" dirty="0"/>
              <a:t> – </a:t>
            </a:r>
            <a:r>
              <a:rPr lang="en-US" dirty="0" smtClean="0"/>
              <a:t>71.8%</a:t>
            </a:r>
            <a:endParaRPr lang="en-US" dirty="0"/>
          </a:p>
          <a:p>
            <a:r>
              <a:rPr lang="en-US" dirty="0">
                <a:hlinkClick r:id="rId18" tooltip="Bladder cancer"/>
              </a:rPr>
              <a:t>Bladder cancer</a:t>
            </a:r>
            <a:r>
              <a:rPr lang="en-US" dirty="0"/>
              <a:t> – </a:t>
            </a:r>
            <a:r>
              <a:rPr lang="en-US" dirty="0" smtClean="0"/>
              <a:t>79.9%</a:t>
            </a:r>
            <a:endParaRPr lang="en-US" dirty="0"/>
          </a:p>
        </p:txBody>
      </p:sp>
      <p:sp>
        <p:nvSpPr>
          <p:cNvPr id="5" name="Rectangle 4"/>
          <p:cNvSpPr/>
          <p:nvPr/>
        </p:nvSpPr>
        <p:spPr>
          <a:xfrm>
            <a:off x="6096000" y="1640681"/>
            <a:ext cx="2895600" cy="1200329"/>
          </a:xfrm>
          <a:prstGeom prst="rect">
            <a:avLst/>
          </a:prstGeom>
        </p:spPr>
        <p:txBody>
          <a:bodyPr wrap="square">
            <a:spAutoFit/>
          </a:bodyPr>
          <a:lstStyle/>
          <a:p>
            <a:r>
              <a:rPr lang="en-US" dirty="0">
                <a:hlinkClick r:id="rId19" tooltip="Pancreatic cancer"/>
              </a:rPr>
              <a:t>Pancreatic cancer</a:t>
            </a:r>
            <a:r>
              <a:rPr lang="en-US" dirty="0"/>
              <a:t> – 7</a:t>
            </a:r>
            <a:r>
              <a:rPr lang="en-US" dirty="0" smtClean="0"/>
              <a:t>%</a:t>
            </a:r>
            <a:endParaRPr lang="en-US" dirty="0"/>
          </a:p>
          <a:p>
            <a:r>
              <a:rPr lang="en-US" dirty="0">
                <a:hlinkClick r:id="rId20" tooltip="Liver cancer"/>
              </a:rPr>
              <a:t>Liver cancer</a:t>
            </a:r>
            <a:r>
              <a:rPr lang="en-US" dirty="0"/>
              <a:t> – </a:t>
            </a:r>
            <a:r>
              <a:rPr lang="en-US" dirty="0" smtClean="0"/>
              <a:t>16.1%</a:t>
            </a:r>
            <a:endParaRPr lang="en-US" dirty="0"/>
          </a:p>
          <a:p>
            <a:r>
              <a:rPr lang="en-US" dirty="0">
                <a:hlinkClick r:id="rId21" tooltip="Lung cancer"/>
              </a:rPr>
              <a:t>Lung cancer</a:t>
            </a:r>
            <a:r>
              <a:rPr lang="en-US" dirty="0"/>
              <a:t> – </a:t>
            </a:r>
            <a:r>
              <a:rPr lang="en-US" dirty="0" smtClean="0"/>
              <a:t>17.4%</a:t>
            </a:r>
            <a:endParaRPr lang="en-US" dirty="0"/>
          </a:p>
          <a:p>
            <a:r>
              <a:rPr lang="en-US" dirty="0">
                <a:hlinkClick r:id="rId22" tooltip="Esophageal cancer"/>
              </a:rPr>
              <a:t>Esophageal cancer</a:t>
            </a:r>
            <a:r>
              <a:rPr lang="en-US" dirty="0"/>
              <a:t> – </a:t>
            </a:r>
            <a:r>
              <a:rPr lang="en-US" dirty="0" smtClean="0"/>
              <a:t>17.3%</a:t>
            </a:r>
            <a:endParaRPr lang="en-US" dirty="0"/>
          </a:p>
        </p:txBody>
      </p:sp>
      <p:sp>
        <p:nvSpPr>
          <p:cNvPr id="6" name="TextBox 5"/>
          <p:cNvSpPr txBox="1"/>
          <p:nvPr/>
        </p:nvSpPr>
        <p:spPr>
          <a:xfrm>
            <a:off x="515644" y="3058352"/>
            <a:ext cx="1541756" cy="553998"/>
          </a:xfrm>
          <a:prstGeom prst="rect">
            <a:avLst/>
          </a:prstGeom>
          <a:noFill/>
        </p:spPr>
        <p:txBody>
          <a:bodyPr wrap="square" rtlCol="0">
            <a:spAutoFit/>
          </a:bodyPr>
          <a:lstStyle/>
          <a:p>
            <a:pPr algn="ctr"/>
            <a:r>
              <a:rPr lang="en-US" sz="3000" b="1" dirty="0" smtClean="0">
                <a:solidFill>
                  <a:srgbClr val="FF0000"/>
                </a:solidFill>
              </a:rPr>
              <a:t>Bad</a:t>
            </a:r>
            <a:endParaRPr lang="en-US" sz="3000" b="1" dirty="0">
              <a:solidFill>
                <a:srgbClr val="FF0000"/>
              </a:solidFill>
            </a:endParaRPr>
          </a:p>
        </p:txBody>
      </p:sp>
      <p:sp>
        <p:nvSpPr>
          <p:cNvPr id="7" name="TextBox 6"/>
          <p:cNvSpPr txBox="1"/>
          <p:nvPr/>
        </p:nvSpPr>
        <p:spPr>
          <a:xfrm>
            <a:off x="3182644" y="5230100"/>
            <a:ext cx="1846556" cy="553998"/>
          </a:xfrm>
          <a:prstGeom prst="rect">
            <a:avLst/>
          </a:prstGeom>
          <a:noFill/>
        </p:spPr>
        <p:txBody>
          <a:bodyPr wrap="square" rtlCol="0">
            <a:spAutoFit/>
          </a:bodyPr>
          <a:lstStyle/>
          <a:p>
            <a:pPr algn="ctr"/>
            <a:r>
              <a:rPr lang="en-US" sz="3000" b="1" dirty="0" smtClean="0">
                <a:solidFill>
                  <a:srgbClr val="FF0000"/>
                </a:solidFill>
              </a:rPr>
              <a:t>Very Bad</a:t>
            </a:r>
            <a:endParaRPr lang="en-US" sz="3000" b="1" dirty="0">
              <a:solidFill>
                <a:srgbClr val="FF0000"/>
              </a:solidFill>
            </a:endParaRPr>
          </a:p>
        </p:txBody>
      </p:sp>
      <p:sp>
        <p:nvSpPr>
          <p:cNvPr id="8" name="TextBox 7"/>
          <p:cNvSpPr txBox="1"/>
          <p:nvPr/>
        </p:nvSpPr>
        <p:spPr>
          <a:xfrm>
            <a:off x="6154444" y="2771102"/>
            <a:ext cx="2456156" cy="553998"/>
          </a:xfrm>
          <a:prstGeom prst="rect">
            <a:avLst/>
          </a:prstGeom>
          <a:noFill/>
        </p:spPr>
        <p:txBody>
          <a:bodyPr wrap="square" rtlCol="0">
            <a:spAutoFit/>
          </a:bodyPr>
          <a:lstStyle/>
          <a:p>
            <a:pPr algn="ctr"/>
            <a:r>
              <a:rPr lang="en-US" sz="3000" b="1" dirty="0" smtClean="0">
                <a:solidFill>
                  <a:srgbClr val="FF0000"/>
                </a:solidFill>
              </a:rPr>
              <a:t>Very-very Bad</a:t>
            </a:r>
            <a:endParaRPr lang="en-US" sz="3000" b="1" dirty="0">
              <a:solidFill>
                <a:srgbClr val="FF0000"/>
              </a:solidFill>
            </a:endParaRPr>
          </a:p>
        </p:txBody>
      </p:sp>
      <p:sp>
        <p:nvSpPr>
          <p:cNvPr id="9" name="TextBox 8"/>
          <p:cNvSpPr txBox="1"/>
          <p:nvPr/>
        </p:nvSpPr>
        <p:spPr>
          <a:xfrm>
            <a:off x="76200" y="3581400"/>
            <a:ext cx="2895600" cy="830997"/>
          </a:xfrm>
          <a:prstGeom prst="rect">
            <a:avLst/>
          </a:prstGeom>
          <a:noFill/>
        </p:spPr>
        <p:txBody>
          <a:bodyPr wrap="square" rtlCol="0">
            <a:spAutoFit/>
          </a:bodyPr>
          <a:lstStyle/>
          <a:p>
            <a:pPr algn="ctr"/>
            <a:r>
              <a:rPr lang="en-US" sz="2400" b="1" dirty="0" smtClean="0">
                <a:solidFill>
                  <a:srgbClr val="009999"/>
                </a:solidFill>
              </a:rPr>
              <a:t>5-year survival after diagnosis: ≥ 80%</a:t>
            </a:r>
            <a:endParaRPr lang="en-US" sz="2400" b="1" dirty="0">
              <a:solidFill>
                <a:srgbClr val="009999"/>
              </a:solidFill>
            </a:endParaRPr>
          </a:p>
        </p:txBody>
      </p:sp>
      <p:sp>
        <p:nvSpPr>
          <p:cNvPr id="10" name="TextBox 9"/>
          <p:cNvSpPr txBox="1"/>
          <p:nvPr/>
        </p:nvSpPr>
        <p:spPr>
          <a:xfrm>
            <a:off x="2819400" y="5638800"/>
            <a:ext cx="2895600" cy="830997"/>
          </a:xfrm>
          <a:prstGeom prst="rect">
            <a:avLst/>
          </a:prstGeom>
          <a:noFill/>
        </p:spPr>
        <p:txBody>
          <a:bodyPr wrap="square" rtlCol="0">
            <a:spAutoFit/>
          </a:bodyPr>
          <a:lstStyle/>
          <a:p>
            <a:pPr algn="ctr"/>
            <a:r>
              <a:rPr lang="en-US" sz="2400" b="1" dirty="0" smtClean="0">
                <a:solidFill>
                  <a:srgbClr val="009999"/>
                </a:solidFill>
              </a:rPr>
              <a:t>5-year survival after diagnosis: 30-80%</a:t>
            </a:r>
            <a:endParaRPr lang="en-US" sz="2400" b="1" dirty="0">
              <a:solidFill>
                <a:srgbClr val="009999"/>
              </a:solidFill>
            </a:endParaRPr>
          </a:p>
        </p:txBody>
      </p:sp>
      <p:sp>
        <p:nvSpPr>
          <p:cNvPr id="11" name="TextBox 10"/>
          <p:cNvSpPr txBox="1"/>
          <p:nvPr/>
        </p:nvSpPr>
        <p:spPr>
          <a:xfrm>
            <a:off x="5943600" y="3200400"/>
            <a:ext cx="2895600" cy="830997"/>
          </a:xfrm>
          <a:prstGeom prst="rect">
            <a:avLst/>
          </a:prstGeom>
          <a:noFill/>
        </p:spPr>
        <p:txBody>
          <a:bodyPr wrap="square" rtlCol="0">
            <a:spAutoFit/>
          </a:bodyPr>
          <a:lstStyle/>
          <a:p>
            <a:pPr algn="ctr"/>
            <a:r>
              <a:rPr lang="en-US" sz="2400" b="1" dirty="0" smtClean="0">
                <a:solidFill>
                  <a:srgbClr val="009999"/>
                </a:solidFill>
              </a:rPr>
              <a:t>5-year survival after diagnosis: ≤20%</a:t>
            </a:r>
            <a:endParaRPr lang="en-US" sz="2400" b="1" dirty="0">
              <a:solidFill>
                <a:srgbClr val="009999"/>
              </a:solidFill>
            </a:endParaRPr>
          </a:p>
        </p:txBody>
      </p:sp>
    </p:spTree>
    <p:extLst>
      <p:ext uri="{BB962C8B-B14F-4D97-AF65-F5344CB8AC3E}">
        <p14:creationId xmlns:p14="http://schemas.microsoft.com/office/powerpoint/2010/main" val="246842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533400" y="1058863"/>
            <a:ext cx="8305800" cy="45858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571500" indent="-571500" algn="just" eaLnBrk="1" hangingPunct="1">
              <a:spcBef>
                <a:spcPct val="0"/>
              </a:spcBef>
              <a:buSzPct val="110000"/>
            </a:pPr>
            <a:r>
              <a:rPr lang="en-US" altLang="en-US" sz="2800" b="1" dirty="0" smtClean="0">
                <a:solidFill>
                  <a:srgbClr val="00B0F0"/>
                </a:solidFill>
                <a:cs typeface="Times New Roman" pitchFamily="18" charset="0"/>
              </a:rPr>
              <a:t>One of the leading causes </a:t>
            </a:r>
            <a:r>
              <a:rPr lang="en-US" altLang="en-US" sz="2800" b="1" dirty="0" smtClean="0">
                <a:cs typeface="Times New Roman" pitchFamily="18" charset="0"/>
              </a:rPr>
              <a:t>of cancer-related death in all developed countries.</a:t>
            </a:r>
          </a:p>
          <a:p>
            <a:pPr marL="571500" indent="-571500" algn="just" eaLnBrk="1" hangingPunct="1">
              <a:spcBef>
                <a:spcPct val="0"/>
              </a:spcBef>
              <a:buSzPct val="110000"/>
            </a:pPr>
            <a:endParaRPr lang="en-US" altLang="en-US" sz="1600" b="1" dirty="0">
              <a:solidFill>
                <a:srgbClr val="00B0F0"/>
              </a:solidFill>
              <a:cs typeface="Times New Roman" pitchFamily="18" charset="0"/>
            </a:endParaRPr>
          </a:p>
          <a:p>
            <a:pPr marL="571500" indent="-571500" algn="just" eaLnBrk="1" hangingPunct="1">
              <a:spcBef>
                <a:spcPct val="0"/>
              </a:spcBef>
              <a:buSzPct val="110000"/>
            </a:pPr>
            <a:r>
              <a:rPr lang="en-US" altLang="en-US" sz="2800" b="1" dirty="0" smtClean="0">
                <a:solidFill>
                  <a:srgbClr val="00B0F0"/>
                </a:solidFill>
                <a:cs typeface="Times New Roman" pitchFamily="18" charset="0"/>
              </a:rPr>
              <a:t>4th </a:t>
            </a:r>
            <a:r>
              <a:rPr lang="en-US" altLang="en-US" sz="2800" b="1" dirty="0">
                <a:cs typeface="Times New Roman" pitchFamily="18" charset="0"/>
              </a:rPr>
              <a:t>leading cause of </a:t>
            </a:r>
            <a:r>
              <a:rPr lang="en-US" altLang="en-US" sz="2800" b="1" dirty="0" smtClean="0">
                <a:cs typeface="Times New Roman" pitchFamily="18" charset="0"/>
              </a:rPr>
              <a:t>cancer-related </a:t>
            </a:r>
            <a:r>
              <a:rPr lang="en-US" altLang="en-US" sz="2800" b="1" dirty="0">
                <a:cs typeface="Times New Roman" pitchFamily="18" charset="0"/>
              </a:rPr>
              <a:t>death in the United </a:t>
            </a:r>
            <a:r>
              <a:rPr lang="en-US" altLang="en-US" sz="2800" b="1" dirty="0" smtClean="0">
                <a:cs typeface="Times New Roman" pitchFamily="18" charset="0"/>
              </a:rPr>
              <a:t>States, expected to overtake breast cancer to become </a:t>
            </a:r>
            <a:r>
              <a:rPr lang="en-US" altLang="en-US" sz="2800" b="1" dirty="0" smtClean="0">
                <a:solidFill>
                  <a:srgbClr val="00B0F0"/>
                </a:solidFill>
                <a:cs typeface="Times New Roman" pitchFamily="18" charset="0"/>
              </a:rPr>
              <a:t>3rd</a:t>
            </a:r>
            <a:r>
              <a:rPr lang="en-US" altLang="en-US" sz="2800" b="1" dirty="0" smtClean="0">
                <a:cs typeface="Times New Roman" pitchFamily="18" charset="0"/>
              </a:rPr>
              <a:t> on the list by the end of this year, and </a:t>
            </a:r>
            <a:r>
              <a:rPr lang="en-US" altLang="en-US" sz="2800" b="1" dirty="0" smtClean="0">
                <a:solidFill>
                  <a:srgbClr val="00B0F0"/>
                </a:solidFill>
                <a:cs typeface="Times New Roman" pitchFamily="18" charset="0"/>
              </a:rPr>
              <a:t>2</a:t>
            </a:r>
            <a:r>
              <a:rPr lang="en-US" altLang="en-US" sz="2800" b="1" baseline="30000" dirty="0" smtClean="0">
                <a:solidFill>
                  <a:srgbClr val="00B0F0"/>
                </a:solidFill>
                <a:cs typeface="Times New Roman" pitchFamily="18" charset="0"/>
              </a:rPr>
              <a:t>nd</a:t>
            </a:r>
            <a:r>
              <a:rPr lang="en-US" altLang="en-US" sz="2800" b="1" dirty="0" smtClean="0">
                <a:cs typeface="Times New Roman" pitchFamily="18" charset="0"/>
              </a:rPr>
              <a:t> by 2030 or earlier. </a:t>
            </a:r>
          </a:p>
          <a:p>
            <a:pPr marL="571500" indent="-571500" algn="just" eaLnBrk="1" hangingPunct="1">
              <a:spcBef>
                <a:spcPct val="0"/>
              </a:spcBef>
              <a:buSzPct val="110000"/>
            </a:pPr>
            <a:endParaRPr lang="en-US" altLang="en-US" sz="1600" b="1" dirty="0" smtClean="0">
              <a:cs typeface="Times New Roman" pitchFamily="18" charset="0"/>
            </a:endParaRPr>
          </a:p>
          <a:p>
            <a:pPr marL="571500" indent="-571500" algn="just" eaLnBrk="1" hangingPunct="1">
              <a:spcBef>
                <a:spcPct val="0"/>
              </a:spcBef>
              <a:buSzPct val="110000"/>
            </a:pPr>
            <a:r>
              <a:rPr lang="en-US" altLang="en-US" sz="2800" b="1" dirty="0" smtClean="0">
                <a:solidFill>
                  <a:srgbClr val="00B0F0"/>
                </a:solidFill>
                <a:cs typeface="Times New Roman" pitchFamily="18" charset="0"/>
              </a:rPr>
              <a:t>53,070</a:t>
            </a:r>
            <a:r>
              <a:rPr lang="en-US" altLang="en-US" sz="2800" b="1" dirty="0" smtClean="0">
                <a:cs typeface="Times New Roman" pitchFamily="18" charset="0"/>
              </a:rPr>
              <a:t> people will be diagnosed and </a:t>
            </a:r>
            <a:r>
              <a:rPr lang="en-US" altLang="en-US" sz="2800" b="1" dirty="0" smtClean="0">
                <a:solidFill>
                  <a:srgbClr val="00B0F0"/>
                </a:solidFill>
                <a:cs typeface="Times New Roman" pitchFamily="18" charset="0"/>
              </a:rPr>
              <a:t>41,780</a:t>
            </a:r>
            <a:r>
              <a:rPr lang="en-US" altLang="en-US" sz="2800" b="1" dirty="0" smtClean="0">
                <a:cs typeface="Times New Roman" pitchFamily="18" charset="0"/>
              </a:rPr>
              <a:t> will die with pancreatic cancer in 2016 in the United States alone</a:t>
            </a:r>
            <a:endParaRPr lang="en-US" altLang="en-US" sz="2800" b="1" dirty="0">
              <a:cs typeface="Times New Roman" pitchFamily="18" charset="0"/>
            </a:endParaRPr>
          </a:p>
        </p:txBody>
      </p:sp>
      <p:cxnSp>
        <p:nvCxnSpPr>
          <p:cNvPr id="16" name="Straight Connector 15"/>
          <p:cNvCxnSpPr/>
          <p:nvPr/>
        </p:nvCxnSpPr>
        <p:spPr>
          <a:xfrm>
            <a:off x="790575" y="7189788"/>
            <a:ext cx="3324225"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609600" y="5588913"/>
            <a:ext cx="8382000" cy="430887"/>
          </a:xfrm>
          <a:prstGeom prst="rect">
            <a:avLst/>
          </a:prstGeom>
          <a:noFill/>
          <a:ln w="28575">
            <a:solidFill>
              <a:srgbClr val="C00000"/>
            </a:solidFill>
          </a:ln>
        </p:spPr>
        <p:txBody>
          <a:bodyPr wrap="square">
            <a:spAutoFit/>
          </a:bodyPr>
          <a:lstStyle/>
          <a:p>
            <a:pPr algn="just">
              <a:buSzPct val="110000"/>
              <a:defRPr/>
            </a:pPr>
            <a:r>
              <a:rPr lang="en-US" sz="2200" b="1" i="1" dirty="0" smtClean="0">
                <a:solidFill>
                  <a:srgbClr val="FF0000"/>
                </a:solidFill>
                <a:cs typeface="Times New Roman" pitchFamily="18" charset="0"/>
              </a:rPr>
              <a:t>One diagnosis </a:t>
            </a:r>
            <a:r>
              <a:rPr lang="en-US" sz="2200" b="1" i="1" dirty="0" smtClean="0">
                <a:cs typeface="Times New Roman" pitchFamily="18" charset="0"/>
              </a:rPr>
              <a:t>every </a:t>
            </a:r>
            <a:r>
              <a:rPr lang="en-US" sz="2200" b="1" i="1" dirty="0" smtClean="0">
                <a:solidFill>
                  <a:srgbClr val="00B0F0"/>
                </a:solidFill>
                <a:cs typeface="Times New Roman" pitchFamily="18" charset="0"/>
              </a:rPr>
              <a:t>~9.9 </a:t>
            </a:r>
            <a:r>
              <a:rPr lang="en-US" sz="2200" b="1" i="1" dirty="0" smtClean="0">
                <a:cs typeface="Times New Roman" pitchFamily="18" charset="0"/>
              </a:rPr>
              <a:t>minutes, and </a:t>
            </a:r>
            <a:r>
              <a:rPr lang="en-US" sz="2200" b="1" i="1" dirty="0" smtClean="0">
                <a:solidFill>
                  <a:srgbClr val="FF0000"/>
                </a:solidFill>
                <a:cs typeface="Times New Roman" pitchFamily="18" charset="0"/>
              </a:rPr>
              <a:t>one death </a:t>
            </a:r>
            <a:r>
              <a:rPr lang="en-US" sz="2200" b="1" i="1" dirty="0" smtClean="0">
                <a:cs typeface="Times New Roman" pitchFamily="18" charset="0"/>
              </a:rPr>
              <a:t>every </a:t>
            </a:r>
            <a:r>
              <a:rPr lang="en-US" sz="2200" b="1" i="1" dirty="0" smtClean="0">
                <a:solidFill>
                  <a:srgbClr val="00B0F0"/>
                </a:solidFill>
                <a:cs typeface="Times New Roman" pitchFamily="18" charset="0"/>
              </a:rPr>
              <a:t> ̴12.5</a:t>
            </a:r>
            <a:r>
              <a:rPr lang="en-US" sz="2200" b="1" i="1" dirty="0" smtClean="0">
                <a:cs typeface="Times New Roman" pitchFamily="18" charset="0"/>
              </a:rPr>
              <a:t> minutes</a:t>
            </a:r>
            <a:endParaRPr lang="en-US" sz="2200" b="1" i="1" dirty="0">
              <a:solidFill>
                <a:schemeClr val="accent6">
                  <a:lumMod val="75000"/>
                </a:schemeClr>
              </a:solidFill>
              <a:latin typeface="Agency FB" panose="020B0503020202020204" pitchFamily="34" charset="0"/>
              <a:cs typeface="Times New Roman" pitchFamily="18" charset="0"/>
            </a:endParaRPr>
          </a:p>
        </p:txBody>
      </p:sp>
      <p:cxnSp>
        <p:nvCxnSpPr>
          <p:cNvPr id="48" name="Straight Connector 47"/>
          <p:cNvCxnSpPr/>
          <p:nvPr/>
        </p:nvCxnSpPr>
        <p:spPr>
          <a:xfrm>
            <a:off x="0" y="838200"/>
            <a:ext cx="9144000" cy="0"/>
          </a:xfrm>
          <a:prstGeom prst="line">
            <a:avLst/>
          </a:prstGeom>
          <a:ln w="76200" cmpd="tri">
            <a:solidFill>
              <a:srgbClr val="002060"/>
            </a:solidFill>
          </a:ln>
        </p:spPr>
        <p:style>
          <a:lnRef idx="1">
            <a:schemeClr val="accent1"/>
          </a:lnRef>
          <a:fillRef idx="0">
            <a:schemeClr val="accent1"/>
          </a:fillRef>
          <a:effectRef idx="0">
            <a:schemeClr val="accent1"/>
          </a:effectRef>
          <a:fontRef idx="minor">
            <a:schemeClr val="tx1"/>
          </a:fontRef>
        </p:style>
      </p:cxnSp>
      <p:sp>
        <p:nvSpPr>
          <p:cNvPr id="5131" name="Rectangle 3"/>
          <p:cNvSpPr>
            <a:spLocks noChangeArrowheads="1"/>
          </p:cNvSpPr>
          <p:nvPr/>
        </p:nvSpPr>
        <p:spPr bwMode="auto">
          <a:xfrm>
            <a:off x="6553200" y="6477000"/>
            <a:ext cx="25304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i="1" dirty="0">
                <a:solidFill>
                  <a:srgbClr val="FF0000"/>
                </a:solidFill>
                <a:cs typeface="Times New Roman" pitchFamily="18" charset="0"/>
              </a:rPr>
              <a:t> (Siegel et al., CA Cancer J </a:t>
            </a:r>
            <a:r>
              <a:rPr lang="en-US" altLang="en-US" sz="1200" b="1" i="1" dirty="0" err="1">
                <a:solidFill>
                  <a:srgbClr val="FF0000"/>
                </a:solidFill>
                <a:cs typeface="Times New Roman" pitchFamily="18" charset="0"/>
              </a:rPr>
              <a:t>Clin</a:t>
            </a:r>
            <a:r>
              <a:rPr lang="en-US" altLang="en-US" sz="1200" b="1" i="1" dirty="0">
                <a:solidFill>
                  <a:srgbClr val="FF0000"/>
                </a:solidFill>
                <a:cs typeface="Times New Roman" pitchFamily="18" charset="0"/>
              </a:rPr>
              <a:t>, 2016)</a:t>
            </a:r>
            <a:endParaRPr lang="en-US" altLang="en-US" sz="1200" dirty="0"/>
          </a:p>
        </p:txBody>
      </p:sp>
      <p:sp>
        <p:nvSpPr>
          <p:cNvPr id="15" name="Rectangle 2"/>
          <p:cNvSpPr txBox="1">
            <a:spLocks noChangeArrowheads="1"/>
          </p:cNvSpPr>
          <p:nvPr/>
        </p:nvSpPr>
        <p:spPr bwMode="auto">
          <a:xfrm>
            <a:off x="0" y="76200"/>
            <a:ext cx="9144000" cy="990600"/>
          </a:xfrm>
          <a:prstGeom prst="rect">
            <a:avLst/>
          </a:prstGeom>
          <a:solidFill>
            <a:srgbClr val="990033"/>
          </a:solidFill>
          <a:ln w="9525">
            <a:noFill/>
            <a:miter lim="800000"/>
            <a:headEnd/>
            <a:tailEnd/>
          </a:ln>
        </p:spPr>
        <p:txBody>
          <a:bodyPr/>
          <a:lstStyle/>
          <a:p>
            <a:pPr algn="ctr"/>
            <a:r>
              <a:rPr lang="en-US" sz="3800" b="1" dirty="0" smtClean="0">
                <a:solidFill>
                  <a:srgbClr val="FFFFFF"/>
                </a:solidFill>
                <a:cs typeface="Tahoma" pitchFamily="34" charset="0"/>
              </a:rPr>
              <a:t>Pancreatic cancer: facts and figures</a:t>
            </a:r>
            <a:endParaRPr lang="en-US" sz="3800" b="1" dirty="0">
              <a:solidFill>
                <a:srgbClr val="FFFFFF"/>
              </a:solidFill>
              <a:cs typeface="Tahoma" pitchFamily="34" charset="0"/>
            </a:endParaRPr>
          </a:p>
        </p:txBody>
      </p:sp>
    </p:spTree>
    <p:extLst>
      <p:ext uri="{BB962C8B-B14F-4D97-AF65-F5344CB8AC3E}">
        <p14:creationId xmlns:p14="http://schemas.microsoft.com/office/powerpoint/2010/main" val="28717243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Box 1"/>
          <p:cNvSpPr txBox="1">
            <a:spLocks noChangeArrowheads="1"/>
          </p:cNvSpPr>
          <p:nvPr/>
        </p:nvSpPr>
        <p:spPr bwMode="auto">
          <a:xfrm>
            <a:off x="533400" y="1058863"/>
            <a:ext cx="8305800" cy="1600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571500" indent="-571500" algn="just" eaLnBrk="1" hangingPunct="1">
              <a:spcBef>
                <a:spcPct val="0"/>
              </a:spcBef>
              <a:buSzPct val="110000"/>
            </a:pPr>
            <a:r>
              <a:rPr lang="en-US" altLang="en-US" sz="2800" b="1" dirty="0" smtClean="0">
                <a:solidFill>
                  <a:srgbClr val="00B0F0"/>
                </a:solidFill>
              </a:rPr>
              <a:t>Racial </a:t>
            </a:r>
            <a:r>
              <a:rPr lang="en-US" altLang="en-US" sz="2800" b="1" dirty="0">
                <a:solidFill>
                  <a:srgbClr val="00B0F0"/>
                </a:solidFill>
              </a:rPr>
              <a:t>disparity</a:t>
            </a:r>
            <a:r>
              <a:rPr lang="en-US" altLang="en-US" sz="2800" b="1" dirty="0"/>
              <a:t>- African Americans experience greater pancreatic cancer death rate (</a:t>
            </a:r>
            <a:r>
              <a:rPr lang="en-US" altLang="en-US" sz="2800" b="1" u="sng" dirty="0"/>
              <a:t>≈ 32%</a:t>
            </a:r>
            <a:r>
              <a:rPr lang="en-US" altLang="en-US" sz="2800" b="1" dirty="0"/>
              <a:t>) than </a:t>
            </a:r>
            <a:r>
              <a:rPr lang="en-US" altLang="en-US" sz="2800" b="1" dirty="0" smtClean="0"/>
              <a:t>Caucasians.</a:t>
            </a:r>
          </a:p>
          <a:p>
            <a:pPr marL="571500" indent="-571500" algn="just" eaLnBrk="1" hangingPunct="1">
              <a:spcBef>
                <a:spcPct val="0"/>
              </a:spcBef>
              <a:buSzPct val="110000"/>
            </a:pPr>
            <a:endParaRPr lang="en-US" sz="1400" b="1" dirty="0"/>
          </a:p>
        </p:txBody>
      </p:sp>
      <p:cxnSp>
        <p:nvCxnSpPr>
          <p:cNvPr id="48" name="Straight Connector 47"/>
          <p:cNvCxnSpPr/>
          <p:nvPr/>
        </p:nvCxnSpPr>
        <p:spPr>
          <a:xfrm>
            <a:off x="0" y="838200"/>
            <a:ext cx="9144000" cy="0"/>
          </a:xfrm>
          <a:prstGeom prst="line">
            <a:avLst/>
          </a:prstGeom>
          <a:ln w="76200" cmpd="tri">
            <a:solidFill>
              <a:srgbClr val="002060"/>
            </a:solidFill>
          </a:ln>
        </p:spPr>
        <p:style>
          <a:lnRef idx="1">
            <a:schemeClr val="accent1"/>
          </a:lnRef>
          <a:fillRef idx="0">
            <a:schemeClr val="accent1"/>
          </a:fillRef>
          <a:effectRef idx="0">
            <a:schemeClr val="accent1"/>
          </a:effectRef>
          <a:fontRef idx="minor">
            <a:schemeClr val="tx1"/>
          </a:fontRef>
        </p:style>
      </p:cxnSp>
      <p:sp>
        <p:nvSpPr>
          <p:cNvPr id="5131" name="Rectangle 3"/>
          <p:cNvSpPr>
            <a:spLocks noChangeArrowheads="1"/>
          </p:cNvSpPr>
          <p:nvPr/>
        </p:nvSpPr>
        <p:spPr bwMode="auto">
          <a:xfrm>
            <a:off x="6400800" y="6400800"/>
            <a:ext cx="25304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i="1" dirty="0">
                <a:solidFill>
                  <a:srgbClr val="FF0000"/>
                </a:solidFill>
                <a:cs typeface="Times New Roman" pitchFamily="18" charset="0"/>
              </a:rPr>
              <a:t> (Siegel et al., CA Cancer J </a:t>
            </a:r>
            <a:r>
              <a:rPr lang="en-US" altLang="en-US" sz="1200" b="1" i="1" dirty="0" err="1">
                <a:solidFill>
                  <a:srgbClr val="FF0000"/>
                </a:solidFill>
                <a:cs typeface="Times New Roman" pitchFamily="18" charset="0"/>
              </a:rPr>
              <a:t>Clin</a:t>
            </a:r>
            <a:r>
              <a:rPr lang="en-US" altLang="en-US" sz="1200" b="1" i="1" dirty="0">
                <a:solidFill>
                  <a:srgbClr val="FF0000"/>
                </a:solidFill>
                <a:cs typeface="Times New Roman" pitchFamily="18" charset="0"/>
              </a:rPr>
              <a:t>, 2016)</a:t>
            </a:r>
            <a:endParaRPr lang="en-US" altLang="en-US" sz="1200" dirty="0"/>
          </a:p>
        </p:txBody>
      </p:sp>
      <p:sp>
        <p:nvSpPr>
          <p:cNvPr id="15" name="Rectangle 2"/>
          <p:cNvSpPr txBox="1">
            <a:spLocks noChangeArrowheads="1"/>
          </p:cNvSpPr>
          <p:nvPr/>
        </p:nvSpPr>
        <p:spPr bwMode="auto">
          <a:xfrm>
            <a:off x="0" y="76200"/>
            <a:ext cx="9144000" cy="990600"/>
          </a:xfrm>
          <a:prstGeom prst="rect">
            <a:avLst/>
          </a:prstGeom>
          <a:solidFill>
            <a:srgbClr val="990033"/>
          </a:solidFill>
          <a:ln w="9525">
            <a:noFill/>
            <a:miter lim="800000"/>
            <a:headEnd/>
            <a:tailEnd/>
          </a:ln>
        </p:spPr>
        <p:txBody>
          <a:bodyPr/>
          <a:lstStyle/>
          <a:p>
            <a:pPr algn="ctr"/>
            <a:r>
              <a:rPr lang="en-US" sz="3800" b="1" dirty="0" smtClean="0">
                <a:solidFill>
                  <a:srgbClr val="FFFFFF"/>
                </a:solidFill>
                <a:cs typeface="Tahoma" pitchFamily="34" charset="0"/>
              </a:rPr>
              <a:t>Pancreatic cancer: facts and figures</a:t>
            </a:r>
            <a:endParaRPr lang="en-US" sz="3800" b="1" dirty="0">
              <a:solidFill>
                <a:srgbClr val="FFFFFF"/>
              </a:solidFill>
              <a:cs typeface="Tahoma" pitchFamily="34" charset="0"/>
            </a:endParaRPr>
          </a:p>
        </p:txBody>
      </p:sp>
      <p:sp>
        <p:nvSpPr>
          <p:cNvPr id="9" name="TextBox 1"/>
          <p:cNvSpPr txBox="1">
            <a:spLocks noChangeArrowheads="1"/>
          </p:cNvSpPr>
          <p:nvPr/>
        </p:nvSpPr>
        <p:spPr bwMode="auto">
          <a:xfrm>
            <a:off x="533400" y="2362200"/>
            <a:ext cx="83058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571500" indent="-571500" algn="just" eaLnBrk="1" hangingPunct="1">
              <a:spcBef>
                <a:spcPct val="0"/>
              </a:spcBef>
              <a:buSzPct val="110000"/>
            </a:pPr>
            <a:endParaRPr lang="en-US" sz="1400" b="1" dirty="0"/>
          </a:p>
          <a:p>
            <a:pPr marL="571500" indent="-571500" algn="just" eaLnBrk="1" hangingPunct="1">
              <a:spcBef>
                <a:spcPct val="0"/>
              </a:spcBef>
              <a:buSzPct val="110000"/>
            </a:pPr>
            <a:r>
              <a:rPr lang="en-US" sz="2800" b="1" dirty="0" smtClean="0"/>
              <a:t>Regardless of the racial background, most patients (60-80%) </a:t>
            </a:r>
            <a:r>
              <a:rPr lang="en-US" sz="2800" b="1" dirty="0"/>
              <a:t>die within </a:t>
            </a:r>
            <a:r>
              <a:rPr lang="en-US" sz="2800" b="1" dirty="0" smtClean="0"/>
              <a:t>one year after diagnosis. </a:t>
            </a:r>
            <a:endParaRPr lang="en-US" altLang="en-US" sz="1800" b="1" dirty="0">
              <a:solidFill>
                <a:srgbClr val="00B0F0"/>
              </a:solidFill>
              <a:cs typeface="Times New Roman" pitchFamily="18" charset="0"/>
            </a:endParaRPr>
          </a:p>
        </p:txBody>
      </p:sp>
      <p:sp>
        <p:nvSpPr>
          <p:cNvPr id="10" name="TextBox 1"/>
          <p:cNvSpPr txBox="1">
            <a:spLocks noChangeArrowheads="1"/>
          </p:cNvSpPr>
          <p:nvPr/>
        </p:nvSpPr>
        <p:spPr bwMode="auto">
          <a:xfrm>
            <a:off x="533400" y="3505200"/>
            <a:ext cx="3505200" cy="25237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marL="571500" indent="-571500" algn="just" eaLnBrk="1" hangingPunct="1">
              <a:spcBef>
                <a:spcPct val="0"/>
              </a:spcBef>
              <a:buSzPct val="110000"/>
            </a:pPr>
            <a:endParaRPr lang="en-US" sz="2800" b="1" dirty="0"/>
          </a:p>
          <a:p>
            <a:pPr marL="571500" indent="-571500" algn="just" eaLnBrk="1" hangingPunct="1">
              <a:spcBef>
                <a:spcPct val="0"/>
              </a:spcBef>
              <a:buSzPct val="110000"/>
            </a:pPr>
            <a:r>
              <a:rPr lang="en-US" sz="2800" b="1" dirty="0" smtClean="0"/>
              <a:t>Five </a:t>
            </a:r>
            <a:r>
              <a:rPr lang="en-US" sz="2800" b="1" dirty="0"/>
              <a:t>year survival has remained at 3-8% for </a:t>
            </a:r>
            <a:r>
              <a:rPr lang="en-US" sz="2800" b="1" dirty="0" smtClean="0"/>
              <a:t>nearly </a:t>
            </a:r>
            <a:r>
              <a:rPr lang="en-US" sz="2800" b="1" u="sng" dirty="0" smtClean="0"/>
              <a:t>past </a:t>
            </a:r>
            <a:r>
              <a:rPr lang="en-US" sz="2800" b="1" u="sng" dirty="0"/>
              <a:t>f</a:t>
            </a:r>
            <a:r>
              <a:rPr lang="en-US" sz="2800" b="1" u="sng" dirty="0" smtClean="0"/>
              <a:t>our decades.</a:t>
            </a:r>
            <a:endParaRPr lang="en-US" altLang="en-US" sz="2800" b="1" dirty="0" smtClean="0">
              <a:cs typeface="Times New Roman" pitchFamily="18" charset="0"/>
            </a:endParaRPr>
          </a:p>
          <a:p>
            <a:pPr marL="571500" indent="-571500" algn="just" eaLnBrk="1" hangingPunct="1">
              <a:spcBef>
                <a:spcPct val="0"/>
              </a:spcBef>
              <a:buSzPct val="110000"/>
            </a:pPr>
            <a:endParaRPr lang="en-US" altLang="en-US" sz="1800" b="1" dirty="0">
              <a:solidFill>
                <a:srgbClr val="00B0F0"/>
              </a:solidFill>
              <a:cs typeface="Times New Roman" pitchFamily="18" charset="0"/>
            </a:endParaRPr>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3531751"/>
            <a:ext cx="4323092" cy="2716649"/>
          </a:xfrm>
          <a:prstGeom prst="rect">
            <a:avLst/>
          </a:prstGeom>
          <a:noFill/>
          <a:ln w="2857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378048066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81000" y="914400"/>
            <a:ext cx="8305800" cy="5447645"/>
          </a:xfrm>
          <a:prstGeom prst="rect">
            <a:avLst/>
          </a:prstGeom>
          <a:noFill/>
          <a:ln w="9525">
            <a:noFill/>
            <a:miter lim="800000"/>
            <a:headEnd/>
            <a:tailEnd/>
          </a:ln>
        </p:spPr>
        <p:txBody>
          <a:bodyPr>
            <a:spAutoFit/>
          </a:bodyPr>
          <a:lstStyle/>
          <a:p>
            <a:pPr marL="457200" indent="-457200" algn="just">
              <a:spcBef>
                <a:spcPts val="600"/>
              </a:spcBef>
              <a:buFont typeface="Arial" panose="020B0604020202020204" pitchFamily="34" charset="0"/>
              <a:buChar char="•"/>
            </a:pPr>
            <a:r>
              <a:rPr lang="en-US" sz="2800" b="1" dirty="0" smtClean="0"/>
              <a:t>Lack of awareness; Cryptic progression- lack of symptoms- late diagnosis. </a:t>
            </a:r>
          </a:p>
          <a:p>
            <a:pPr lvl="2" algn="just">
              <a:spcBef>
                <a:spcPts val="600"/>
              </a:spcBef>
            </a:pPr>
            <a:r>
              <a:rPr lang="en-US" sz="2400" b="1" dirty="0" smtClean="0">
                <a:solidFill>
                  <a:srgbClr val="00B0F0"/>
                </a:solidFill>
              </a:rPr>
              <a:t>In most </a:t>
            </a:r>
            <a:r>
              <a:rPr lang="en-US" sz="2400" b="1" dirty="0">
                <a:solidFill>
                  <a:srgbClr val="00B0F0"/>
                </a:solidFill>
              </a:rPr>
              <a:t>cases, </a:t>
            </a:r>
            <a:r>
              <a:rPr lang="en-US" sz="2400" b="1" dirty="0" smtClean="0">
                <a:solidFill>
                  <a:srgbClr val="00B0F0"/>
                </a:solidFill>
              </a:rPr>
              <a:t>pancreatic cancer </a:t>
            </a:r>
            <a:r>
              <a:rPr lang="en-US" sz="2400" b="1" dirty="0">
                <a:solidFill>
                  <a:srgbClr val="00B0F0"/>
                </a:solidFill>
              </a:rPr>
              <a:t>is </a:t>
            </a:r>
            <a:r>
              <a:rPr lang="en-US" sz="2400" b="1" dirty="0" smtClean="0">
                <a:solidFill>
                  <a:srgbClr val="00B0F0"/>
                </a:solidFill>
              </a:rPr>
              <a:t>either locally </a:t>
            </a:r>
            <a:r>
              <a:rPr lang="en-US" sz="2400" b="1" dirty="0">
                <a:solidFill>
                  <a:srgbClr val="00B0F0"/>
                </a:solidFill>
              </a:rPr>
              <a:t>advanced or has already metastasized to distant </a:t>
            </a:r>
            <a:r>
              <a:rPr lang="en-US" sz="2400" b="1" dirty="0" smtClean="0">
                <a:solidFill>
                  <a:srgbClr val="00B0F0"/>
                </a:solidFill>
              </a:rPr>
              <a:t>organs at the time of diagnosis.</a:t>
            </a:r>
          </a:p>
          <a:p>
            <a:pPr marL="457200" indent="-457200" algn="just">
              <a:spcBef>
                <a:spcPts val="600"/>
              </a:spcBef>
              <a:buFont typeface="Arial" panose="020B0604020202020204" pitchFamily="34" charset="0"/>
              <a:buChar char="•"/>
            </a:pPr>
            <a:endParaRPr lang="en-US" sz="1400" b="1" dirty="0" smtClean="0">
              <a:solidFill>
                <a:srgbClr val="00B0F0"/>
              </a:solidFill>
            </a:endParaRPr>
          </a:p>
          <a:p>
            <a:pPr marL="457200" indent="-457200" algn="just">
              <a:spcBef>
                <a:spcPts val="600"/>
              </a:spcBef>
              <a:buFont typeface="Arial" panose="020B0604020202020204" pitchFamily="34" charset="0"/>
              <a:buChar char="•"/>
            </a:pPr>
            <a:r>
              <a:rPr lang="en-US" sz="2800" b="1" dirty="0" smtClean="0"/>
              <a:t>Ineffective treatments: Chemotherapy is the option for advanced disease (≥ 80%) - but it is only minimally effective. Severe side-effects.</a:t>
            </a:r>
          </a:p>
          <a:p>
            <a:pPr marL="800100" lvl="1" indent="-342900" algn="just">
              <a:spcBef>
                <a:spcPts val="600"/>
              </a:spcBef>
              <a:buFont typeface="Arial" panose="020B0604020202020204" pitchFamily="34" charset="0"/>
              <a:buChar char="•"/>
            </a:pPr>
            <a:r>
              <a:rPr lang="en-US" sz="2000" b="1" dirty="0" smtClean="0">
                <a:solidFill>
                  <a:srgbClr val="FF0000"/>
                </a:solidFill>
                <a:latin typeface="Calibri" panose="020F0502020204030204" pitchFamily="34" charset="0"/>
                <a:cs typeface="Times New Roman" panose="02020603050405020304" pitchFamily="18" charset="0"/>
              </a:rPr>
              <a:t>Gemcitabine-</a:t>
            </a:r>
            <a:r>
              <a:rPr lang="en-US" sz="2000" b="1" dirty="0" smtClean="0">
                <a:solidFill>
                  <a:srgbClr val="002060"/>
                </a:solidFill>
                <a:latin typeface="Calibri" panose="020F0502020204030204" pitchFamily="34" charset="0"/>
                <a:cs typeface="Times New Roman" panose="02020603050405020304" pitchFamily="18" charset="0"/>
              </a:rPr>
              <a:t> </a:t>
            </a:r>
            <a:r>
              <a:rPr lang="en-US" sz="2000" b="1" dirty="0">
                <a:solidFill>
                  <a:srgbClr val="002060"/>
                </a:solidFill>
                <a:latin typeface="Calibri" panose="020F0502020204030204" pitchFamily="34" charset="0"/>
                <a:cs typeface="Times New Roman" panose="02020603050405020304" pitchFamily="18" charset="0"/>
              </a:rPr>
              <a:t>Standard of care as a </a:t>
            </a:r>
            <a:r>
              <a:rPr lang="en-US" sz="2000" b="1" u="sng" dirty="0">
                <a:solidFill>
                  <a:srgbClr val="FF0000"/>
                </a:solidFill>
                <a:latin typeface="Calibri" panose="020F0502020204030204" pitchFamily="34" charset="0"/>
                <a:cs typeface="Times New Roman" panose="02020603050405020304" pitchFamily="18" charset="0"/>
              </a:rPr>
              <a:t>single agent</a:t>
            </a:r>
            <a:r>
              <a:rPr lang="en-US" sz="2000" b="1" dirty="0">
                <a:solidFill>
                  <a:srgbClr val="002060"/>
                </a:solidFill>
                <a:latin typeface="Calibri" panose="020F0502020204030204" pitchFamily="34" charset="0"/>
                <a:cs typeface="Times New Roman" panose="02020603050405020304" pitchFamily="18" charset="0"/>
              </a:rPr>
              <a:t>; first FDA-approved drug </a:t>
            </a:r>
            <a:r>
              <a:rPr lang="en-US" sz="2000" b="1" dirty="0" smtClean="0">
                <a:solidFill>
                  <a:srgbClr val="002060"/>
                </a:solidFill>
                <a:latin typeface="Calibri" panose="020F0502020204030204" pitchFamily="34" charset="0"/>
                <a:cs typeface="Times New Roman" panose="02020603050405020304" pitchFamily="18" charset="0"/>
              </a:rPr>
              <a:t>for pancreatic cancer patients</a:t>
            </a:r>
          </a:p>
          <a:p>
            <a:pPr marL="800100" lvl="1" indent="-342900" algn="just">
              <a:spcBef>
                <a:spcPts val="600"/>
              </a:spcBef>
              <a:buFont typeface="Arial" panose="020B0604020202020204" pitchFamily="34" charset="0"/>
              <a:buChar char="•"/>
            </a:pPr>
            <a:r>
              <a:rPr lang="en-US" sz="2000" b="1" dirty="0" err="1" smtClean="0">
                <a:solidFill>
                  <a:srgbClr val="7030A0"/>
                </a:solidFill>
                <a:latin typeface="Calibri" panose="020F0502020204030204" pitchFamily="34" charset="0"/>
                <a:cs typeface="Times New Roman" panose="02020603050405020304" pitchFamily="18" charset="0"/>
              </a:rPr>
              <a:t>Erlotinib</a:t>
            </a:r>
            <a:r>
              <a:rPr lang="en-US" sz="2000" b="1" dirty="0" smtClean="0">
                <a:solidFill>
                  <a:srgbClr val="C00000"/>
                </a:solidFill>
                <a:latin typeface="Calibri" panose="020F0502020204030204" pitchFamily="34" charset="0"/>
                <a:cs typeface="Times New Roman" panose="02020603050405020304" pitchFamily="18" charset="0"/>
              </a:rPr>
              <a:t> </a:t>
            </a:r>
            <a:r>
              <a:rPr lang="en-US" sz="2000" b="1" dirty="0">
                <a:solidFill>
                  <a:srgbClr val="002060"/>
                </a:solidFill>
                <a:latin typeface="Calibri" panose="020F0502020204030204" pitchFamily="34" charset="0"/>
                <a:cs typeface="Times New Roman" panose="02020603050405020304" pitchFamily="18" charset="0"/>
              </a:rPr>
              <a:t>+ </a:t>
            </a:r>
            <a:r>
              <a:rPr lang="en-US" sz="2000" b="1" dirty="0" smtClean="0">
                <a:solidFill>
                  <a:srgbClr val="FF0000"/>
                </a:solidFill>
                <a:latin typeface="Calibri" panose="020F0502020204030204" pitchFamily="34" charset="0"/>
                <a:cs typeface="Times New Roman" panose="02020603050405020304" pitchFamily="18" charset="0"/>
              </a:rPr>
              <a:t>Gemcitabine</a:t>
            </a:r>
            <a:r>
              <a:rPr lang="en-US" sz="2000" b="1" dirty="0" smtClean="0">
                <a:solidFill>
                  <a:srgbClr val="002060"/>
                </a:solidFill>
                <a:latin typeface="Calibri" panose="020F0502020204030204" pitchFamily="34" charset="0"/>
                <a:cs typeface="Times New Roman" panose="02020603050405020304" pitchFamily="18" charset="0"/>
              </a:rPr>
              <a:t>;  </a:t>
            </a:r>
            <a:r>
              <a:rPr lang="en-US" sz="2000" b="1" dirty="0" err="1" smtClean="0">
                <a:solidFill>
                  <a:srgbClr val="7030A0"/>
                </a:solidFill>
                <a:latin typeface="Calibri" panose="020F0502020204030204" pitchFamily="34" charset="0"/>
                <a:cs typeface="Times New Roman" panose="02020603050405020304" pitchFamily="18" charset="0"/>
              </a:rPr>
              <a:t>Abraxane</a:t>
            </a:r>
            <a:r>
              <a:rPr lang="en-US" sz="2000" b="1" dirty="0" smtClean="0">
                <a:solidFill>
                  <a:srgbClr val="7030A0"/>
                </a:solidFill>
                <a:latin typeface="Calibri" panose="020F0502020204030204" pitchFamily="34" charset="0"/>
                <a:cs typeface="Times New Roman" panose="02020603050405020304" pitchFamily="18" charset="0"/>
              </a:rPr>
              <a:t> </a:t>
            </a:r>
            <a:r>
              <a:rPr lang="en-US" sz="2000" b="1" dirty="0">
                <a:solidFill>
                  <a:srgbClr val="7030A0"/>
                </a:solidFill>
                <a:latin typeface="Calibri" panose="020F0502020204030204" pitchFamily="34" charset="0"/>
                <a:cs typeface="Times New Roman" panose="02020603050405020304" pitchFamily="18" charset="0"/>
              </a:rPr>
              <a:t>(nab-paclitaxel) </a:t>
            </a:r>
            <a:r>
              <a:rPr lang="en-US" sz="2000" b="1" dirty="0">
                <a:solidFill>
                  <a:srgbClr val="002060"/>
                </a:solidFill>
                <a:latin typeface="Calibri" panose="020F0502020204030204" pitchFamily="34" charset="0"/>
                <a:cs typeface="Times New Roman" panose="02020603050405020304" pitchFamily="18" charset="0"/>
              </a:rPr>
              <a:t>+ </a:t>
            </a:r>
            <a:r>
              <a:rPr lang="en-US" sz="2000" b="1" dirty="0" smtClean="0">
                <a:solidFill>
                  <a:srgbClr val="FF0000"/>
                </a:solidFill>
                <a:latin typeface="Calibri" panose="020F0502020204030204" pitchFamily="34" charset="0"/>
                <a:cs typeface="Times New Roman" panose="02020603050405020304" pitchFamily="18" charset="0"/>
              </a:rPr>
              <a:t>Gemcitabine</a:t>
            </a:r>
          </a:p>
          <a:p>
            <a:pPr marL="800100" lvl="1" indent="-342900" algn="just">
              <a:spcBef>
                <a:spcPts val="600"/>
              </a:spcBef>
              <a:buFont typeface="Arial" panose="020B0604020202020204" pitchFamily="34" charset="0"/>
              <a:buChar char="•"/>
            </a:pPr>
            <a:r>
              <a:rPr lang="en-GB" sz="2000" b="1" dirty="0" smtClean="0">
                <a:solidFill>
                  <a:srgbClr val="C00000"/>
                </a:solidFill>
                <a:latin typeface="Calibri" panose="020F0502020204030204" pitchFamily="34" charset="0"/>
                <a:cs typeface="Times New Roman" panose="02020603050405020304" pitchFamily="18" charset="0"/>
              </a:rPr>
              <a:t>FOLFIRINOX</a:t>
            </a:r>
            <a:r>
              <a:rPr lang="en-GB" sz="2000" b="1" dirty="0" smtClean="0">
                <a:solidFill>
                  <a:srgbClr val="002060"/>
                </a:solidFill>
                <a:latin typeface="Calibri" panose="020F0502020204030204" pitchFamily="34" charset="0"/>
                <a:cs typeface="Times New Roman" panose="02020603050405020304" pitchFamily="18" charset="0"/>
              </a:rPr>
              <a:t> </a:t>
            </a:r>
            <a:r>
              <a:rPr lang="en-GB" sz="2000" b="1" dirty="0">
                <a:solidFill>
                  <a:srgbClr val="002060"/>
                </a:solidFill>
                <a:latin typeface="Calibri" panose="020F0502020204030204" pitchFamily="34" charset="0"/>
                <a:cs typeface="Times New Roman" panose="02020603050405020304" pitchFamily="18" charset="0"/>
              </a:rPr>
              <a:t>(fluorouracil, </a:t>
            </a:r>
            <a:r>
              <a:rPr lang="en-GB" sz="2000" b="1" dirty="0" err="1">
                <a:solidFill>
                  <a:srgbClr val="002060"/>
                </a:solidFill>
                <a:latin typeface="Calibri" panose="020F0502020204030204" pitchFamily="34" charset="0"/>
                <a:cs typeface="Times New Roman" panose="02020603050405020304" pitchFamily="18" charset="0"/>
              </a:rPr>
              <a:t>leucovorin</a:t>
            </a:r>
            <a:r>
              <a:rPr lang="en-GB" sz="2000" b="1" dirty="0">
                <a:solidFill>
                  <a:srgbClr val="002060"/>
                </a:solidFill>
                <a:latin typeface="Calibri" panose="020F0502020204030204" pitchFamily="34" charset="0"/>
                <a:cs typeface="Times New Roman" panose="02020603050405020304" pitchFamily="18" charset="0"/>
              </a:rPr>
              <a:t>, </a:t>
            </a:r>
            <a:r>
              <a:rPr lang="en-GB" sz="2000" b="1" dirty="0" err="1">
                <a:solidFill>
                  <a:srgbClr val="002060"/>
                </a:solidFill>
                <a:latin typeface="Calibri" panose="020F0502020204030204" pitchFamily="34" charset="0"/>
                <a:cs typeface="Times New Roman" panose="02020603050405020304" pitchFamily="18" charset="0"/>
              </a:rPr>
              <a:t>irinotecan</a:t>
            </a:r>
            <a:r>
              <a:rPr lang="en-GB" sz="2000" b="1" dirty="0">
                <a:solidFill>
                  <a:srgbClr val="002060"/>
                </a:solidFill>
                <a:latin typeface="Calibri" panose="020F0502020204030204" pitchFamily="34" charset="0"/>
                <a:cs typeface="Times New Roman" panose="02020603050405020304" pitchFamily="18" charset="0"/>
              </a:rPr>
              <a:t> and </a:t>
            </a:r>
            <a:r>
              <a:rPr lang="en-GB" sz="2000" b="1" dirty="0" err="1">
                <a:solidFill>
                  <a:srgbClr val="002060"/>
                </a:solidFill>
                <a:latin typeface="Calibri" panose="020F0502020204030204" pitchFamily="34" charset="0"/>
                <a:cs typeface="Times New Roman" panose="02020603050405020304" pitchFamily="18" charset="0"/>
              </a:rPr>
              <a:t>oxaliplatin</a:t>
            </a:r>
            <a:r>
              <a:rPr lang="en-GB" sz="2000" b="1" dirty="0" smtClean="0">
                <a:solidFill>
                  <a:srgbClr val="002060"/>
                </a:solidFill>
                <a:latin typeface="Calibri" panose="020F0502020204030204" pitchFamily="34" charset="0"/>
                <a:cs typeface="Times New Roman" panose="02020603050405020304" pitchFamily="18" charset="0"/>
              </a:rPr>
              <a:t>)</a:t>
            </a:r>
            <a:endParaRPr lang="en-US" sz="2800" b="1" dirty="0">
              <a:solidFill>
                <a:srgbClr val="800000"/>
              </a:solidFill>
            </a:endParaRPr>
          </a:p>
        </p:txBody>
      </p:sp>
      <p:sp>
        <p:nvSpPr>
          <p:cNvPr id="5123" name="Rectangle 2"/>
          <p:cNvSpPr txBox="1">
            <a:spLocks noChangeArrowheads="1"/>
          </p:cNvSpPr>
          <p:nvPr/>
        </p:nvSpPr>
        <p:spPr bwMode="auto">
          <a:xfrm>
            <a:off x="0" y="76200"/>
            <a:ext cx="9144000" cy="609600"/>
          </a:xfrm>
          <a:prstGeom prst="rect">
            <a:avLst/>
          </a:prstGeom>
          <a:solidFill>
            <a:srgbClr val="990033"/>
          </a:solidFill>
          <a:ln w="9525">
            <a:noFill/>
            <a:miter lim="800000"/>
            <a:headEnd/>
            <a:tailEnd/>
          </a:ln>
        </p:spPr>
        <p:txBody>
          <a:bodyPr/>
          <a:lstStyle/>
          <a:p>
            <a:pPr algn="ctr"/>
            <a:r>
              <a:rPr lang="en-US" sz="3600" b="1" dirty="0" smtClean="0">
                <a:solidFill>
                  <a:srgbClr val="FFFFFF"/>
                </a:solidFill>
                <a:cs typeface="Tahoma" pitchFamily="34" charset="0"/>
              </a:rPr>
              <a:t>Why pancreatic cancer is so deadly?</a:t>
            </a:r>
            <a:endParaRPr lang="en-US" sz="3600" b="1" dirty="0">
              <a:solidFill>
                <a:srgbClr val="FFFFFF"/>
              </a:solidFill>
              <a:cs typeface="Tahoma" pitchFamily="34" charset="0"/>
            </a:endParaRPr>
          </a:p>
        </p:txBody>
      </p:sp>
    </p:spTree>
    <p:extLst>
      <p:ext uri="{BB962C8B-B14F-4D97-AF65-F5344CB8AC3E}">
        <p14:creationId xmlns:p14="http://schemas.microsoft.com/office/powerpoint/2010/main" val="396776771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81000" y="914400"/>
            <a:ext cx="8305800" cy="2400657"/>
          </a:xfrm>
          <a:prstGeom prst="rect">
            <a:avLst/>
          </a:prstGeom>
          <a:noFill/>
          <a:ln w="9525">
            <a:noFill/>
            <a:miter lim="800000"/>
            <a:headEnd/>
            <a:tailEnd/>
          </a:ln>
        </p:spPr>
        <p:txBody>
          <a:bodyPr>
            <a:spAutoFit/>
          </a:bodyPr>
          <a:lstStyle/>
          <a:p>
            <a:pPr marL="457200" indent="-457200" algn="just">
              <a:spcBef>
                <a:spcPts val="600"/>
              </a:spcBef>
              <a:buFont typeface="Arial" panose="020B0604020202020204" pitchFamily="34" charset="0"/>
              <a:buChar char="•"/>
            </a:pPr>
            <a:r>
              <a:rPr lang="en-US" sz="2800" b="1" dirty="0">
                <a:solidFill>
                  <a:srgbClr val="00B0F0"/>
                </a:solidFill>
              </a:rPr>
              <a:t>Trend continues toward increase in pancreatic cancer incidence and mortality.</a:t>
            </a:r>
          </a:p>
          <a:p>
            <a:pPr marL="457200" indent="-457200" algn="just">
              <a:spcBef>
                <a:spcPts val="600"/>
              </a:spcBef>
              <a:buFont typeface="Arial" panose="020B0604020202020204" pitchFamily="34" charset="0"/>
              <a:buChar char="•"/>
            </a:pPr>
            <a:r>
              <a:rPr lang="en-US" sz="2800" b="1" dirty="0" smtClean="0"/>
              <a:t>Pancreatic cancer continues to be diagnosed at a </a:t>
            </a:r>
            <a:r>
              <a:rPr lang="en-US" sz="2800" b="1" dirty="0" smtClean="0">
                <a:solidFill>
                  <a:srgbClr val="00B0F0"/>
                </a:solidFill>
              </a:rPr>
              <a:t>late stage</a:t>
            </a:r>
            <a:r>
              <a:rPr lang="en-US" sz="2800" b="1" dirty="0" smtClean="0"/>
              <a:t> due to lack of early diagnosis.</a:t>
            </a:r>
          </a:p>
          <a:p>
            <a:pPr marL="457200" indent="-457200" algn="just">
              <a:spcBef>
                <a:spcPts val="600"/>
              </a:spcBef>
              <a:buFont typeface="Arial" panose="020B0604020202020204" pitchFamily="34" charset="0"/>
              <a:buChar char="•"/>
            </a:pPr>
            <a:r>
              <a:rPr lang="en-US" sz="2800" b="1" dirty="0" smtClean="0">
                <a:solidFill>
                  <a:srgbClr val="00B0F0"/>
                </a:solidFill>
              </a:rPr>
              <a:t>No effective therapy </a:t>
            </a:r>
            <a:r>
              <a:rPr lang="en-US" sz="2800" b="1" dirty="0" smtClean="0"/>
              <a:t>is yet available.</a:t>
            </a:r>
            <a:endParaRPr lang="en-US" sz="2800" b="1" dirty="0">
              <a:solidFill>
                <a:srgbClr val="800000"/>
              </a:solidFill>
            </a:endParaRPr>
          </a:p>
        </p:txBody>
      </p:sp>
      <p:sp>
        <p:nvSpPr>
          <p:cNvPr id="5123" name="Rectangle 2"/>
          <p:cNvSpPr txBox="1">
            <a:spLocks noChangeArrowheads="1"/>
          </p:cNvSpPr>
          <p:nvPr/>
        </p:nvSpPr>
        <p:spPr bwMode="auto">
          <a:xfrm>
            <a:off x="0" y="76200"/>
            <a:ext cx="9144000" cy="609600"/>
          </a:xfrm>
          <a:prstGeom prst="rect">
            <a:avLst/>
          </a:prstGeom>
          <a:solidFill>
            <a:srgbClr val="990033"/>
          </a:solidFill>
          <a:ln w="9525">
            <a:noFill/>
            <a:miter lim="800000"/>
            <a:headEnd/>
            <a:tailEnd/>
          </a:ln>
        </p:spPr>
        <p:txBody>
          <a:bodyPr/>
          <a:lstStyle/>
          <a:p>
            <a:pPr algn="ctr"/>
            <a:r>
              <a:rPr lang="en-US" sz="3600" b="1" dirty="0" smtClean="0">
                <a:solidFill>
                  <a:srgbClr val="FFFFFF"/>
                </a:solidFill>
                <a:cs typeface="Tahoma" pitchFamily="34" charset="0"/>
              </a:rPr>
              <a:t>Bottom-line is…………</a:t>
            </a:r>
            <a:endParaRPr lang="en-US" sz="3600" b="1" dirty="0">
              <a:solidFill>
                <a:srgbClr val="FFFFFF"/>
              </a:solidFill>
              <a:cs typeface="Tahoma" pitchFamily="34" charset="0"/>
            </a:endParaRPr>
          </a:p>
        </p:txBody>
      </p:sp>
      <p:sp>
        <p:nvSpPr>
          <p:cNvPr id="8" name="Rectangle 4"/>
          <p:cNvSpPr>
            <a:spLocks noChangeArrowheads="1"/>
          </p:cNvSpPr>
          <p:nvPr/>
        </p:nvSpPr>
        <p:spPr bwMode="auto">
          <a:xfrm>
            <a:off x="457200" y="4555629"/>
            <a:ext cx="8305800" cy="1692771"/>
          </a:xfrm>
          <a:prstGeom prst="rect">
            <a:avLst/>
          </a:prstGeom>
          <a:noFill/>
          <a:ln w="9525">
            <a:noFill/>
            <a:miter lim="800000"/>
            <a:headEnd/>
            <a:tailEnd/>
          </a:ln>
        </p:spPr>
        <p:txBody>
          <a:bodyPr>
            <a:spAutoFit/>
          </a:bodyPr>
          <a:lstStyle/>
          <a:p>
            <a:pPr algn="just">
              <a:buFont typeface="Wingdings" pitchFamily="2" charset="2"/>
              <a:buChar char="ü"/>
            </a:pPr>
            <a:r>
              <a:rPr lang="en-US" sz="2600" b="1" dirty="0"/>
              <a:t> To identify novel biomarkers and approaches for early </a:t>
            </a:r>
            <a:r>
              <a:rPr lang="en-US" sz="2600" b="1" dirty="0" smtClean="0"/>
              <a:t>detection and prevention</a:t>
            </a:r>
            <a:endParaRPr lang="en-US" sz="2600" b="1" dirty="0"/>
          </a:p>
          <a:p>
            <a:pPr algn="just">
              <a:buFont typeface="Wingdings" pitchFamily="2" charset="2"/>
              <a:buChar char="ü"/>
            </a:pPr>
            <a:endParaRPr lang="en-US" sz="2600" b="1" dirty="0"/>
          </a:p>
          <a:p>
            <a:pPr algn="just">
              <a:buFont typeface="Wingdings" pitchFamily="2" charset="2"/>
              <a:buChar char="ü"/>
            </a:pPr>
            <a:r>
              <a:rPr lang="en-US" sz="2600" b="1" dirty="0" smtClean="0"/>
              <a:t> Develop effective (target-based) </a:t>
            </a:r>
            <a:r>
              <a:rPr lang="en-US" sz="2600" b="1" dirty="0"/>
              <a:t>therapeutic approaches</a:t>
            </a:r>
          </a:p>
        </p:txBody>
      </p:sp>
      <p:sp>
        <p:nvSpPr>
          <p:cNvPr id="9" name="Rectangle 3"/>
          <p:cNvSpPr>
            <a:spLocks noChangeArrowheads="1"/>
          </p:cNvSpPr>
          <p:nvPr/>
        </p:nvSpPr>
        <p:spPr bwMode="auto">
          <a:xfrm>
            <a:off x="4005263" y="3763963"/>
            <a:ext cx="1176337" cy="579437"/>
          </a:xfrm>
          <a:prstGeom prst="rect">
            <a:avLst/>
          </a:prstGeom>
          <a:noFill/>
          <a:ln w="9525">
            <a:noFill/>
            <a:miter lim="800000"/>
            <a:headEnd/>
            <a:tailEnd/>
          </a:ln>
        </p:spPr>
        <p:txBody>
          <a:bodyPr wrap="none" anchor="ctr">
            <a:spAutoFit/>
          </a:bodyPr>
          <a:lstStyle/>
          <a:p>
            <a:pPr algn="ctr"/>
            <a:r>
              <a:rPr lang="en-US" sz="3200" b="1" dirty="0">
                <a:solidFill>
                  <a:srgbClr val="000066"/>
                </a:solidFill>
              </a:rPr>
              <a:t>Need</a:t>
            </a:r>
          </a:p>
        </p:txBody>
      </p:sp>
      <p:sp>
        <p:nvSpPr>
          <p:cNvPr id="10" name="Rectangle 9"/>
          <p:cNvSpPr>
            <a:spLocks noChangeArrowheads="1"/>
          </p:cNvSpPr>
          <p:nvPr/>
        </p:nvSpPr>
        <p:spPr bwMode="auto">
          <a:xfrm>
            <a:off x="457200" y="4416425"/>
            <a:ext cx="8310563" cy="2060575"/>
          </a:xfrm>
          <a:prstGeom prst="rect">
            <a:avLst/>
          </a:prstGeom>
          <a:noFill/>
          <a:ln w="9525">
            <a:solidFill>
              <a:schemeClr val="tx1"/>
            </a:solidFill>
            <a:miter lim="800000"/>
            <a:headEnd/>
            <a:tailEnd/>
          </a:ln>
        </p:spPr>
        <p:txBody>
          <a:bodyPr wrap="none" anchor="ctr"/>
          <a:lstStyle/>
          <a:p>
            <a:pPr algn="ctr"/>
            <a:endParaRPr lang="en-US"/>
          </a:p>
        </p:txBody>
      </p:sp>
    </p:spTree>
    <p:extLst>
      <p:ext uri="{BB962C8B-B14F-4D97-AF65-F5344CB8AC3E}">
        <p14:creationId xmlns:p14="http://schemas.microsoft.com/office/powerpoint/2010/main" val="90008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ppt_x"/>
                                          </p:val>
                                        </p:tav>
                                        <p:tav tm="100000">
                                          <p:val>
                                            <p:strVal val="#ppt_x"/>
                                          </p:val>
                                        </p:tav>
                                      </p:tavLst>
                                    </p:anim>
                                    <p:anim calcmode="lin" valueType="num">
                                      <p:cBhvr additive="base">
                                        <p:cTn id="12" dur="500" fill="hold"/>
                                        <p:tgtEl>
                                          <p:spTgt spid="8"/>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a:spLocks noGrp="1"/>
          </p:cNvSpPr>
          <p:nvPr>
            <p:ph idx="4294967295"/>
          </p:nvPr>
        </p:nvSpPr>
        <p:spPr>
          <a:xfrm>
            <a:off x="152400" y="3962400"/>
            <a:ext cx="8610600" cy="2590800"/>
          </a:xfrm>
        </p:spPr>
        <p:txBody>
          <a:bodyPr>
            <a:normAutofit/>
          </a:bodyPr>
          <a:lstStyle/>
          <a:p>
            <a:pPr lvl="1" algn="just">
              <a:buSzPct val="110000"/>
            </a:pPr>
            <a:r>
              <a:rPr lang="en-US" sz="2400" b="1" dirty="0" smtClean="0">
                <a:cs typeface="Times New Roman" pitchFamily="18" charset="0"/>
              </a:rPr>
              <a:t>Exocrine [more common (≈ 95%) and deadly- </a:t>
            </a:r>
            <a:r>
              <a:rPr lang="en-US" sz="2400" b="1" dirty="0" err="1" smtClean="0">
                <a:cs typeface="Times New Roman" pitchFamily="18" charset="0"/>
              </a:rPr>
              <a:t>acinar</a:t>
            </a:r>
            <a:r>
              <a:rPr lang="en-US" sz="2400" b="1" dirty="0" smtClean="0">
                <a:cs typeface="Times New Roman" pitchFamily="18" charset="0"/>
              </a:rPr>
              <a:t> cell or ductal cell carcinoma]</a:t>
            </a:r>
          </a:p>
          <a:p>
            <a:pPr lvl="1" algn="just">
              <a:buSzPct val="110000"/>
            </a:pPr>
            <a:endParaRPr lang="en-US" sz="2400" b="1" dirty="0" smtClean="0">
              <a:cs typeface="Times New Roman" pitchFamily="18" charset="0"/>
            </a:endParaRPr>
          </a:p>
          <a:p>
            <a:pPr lvl="1" algn="just">
              <a:buSzPct val="110000"/>
            </a:pPr>
            <a:r>
              <a:rPr lang="en-US" sz="2400" b="1" dirty="0" smtClean="0">
                <a:cs typeface="Times New Roman" pitchFamily="18" charset="0"/>
              </a:rPr>
              <a:t>Endocrine [less aggressive- pancreatic </a:t>
            </a:r>
            <a:r>
              <a:rPr lang="en-US" sz="2400" b="1" dirty="0" err="1" smtClean="0">
                <a:cs typeface="Times New Roman" pitchFamily="18" charset="0"/>
              </a:rPr>
              <a:t>neuroendocrine</a:t>
            </a:r>
            <a:r>
              <a:rPr lang="en-US" sz="2400" b="1" dirty="0" smtClean="0">
                <a:cs typeface="Times New Roman" pitchFamily="18" charset="0"/>
              </a:rPr>
              <a:t> tumors or PNETs]</a:t>
            </a:r>
          </a:p>
          <a:p>
            <a:pPr algn="r">
              <a:buFont typeface="Arial" charset="0"/>
              <a:buNone/>
            </a:pPr>
            <a:r>
              <a:rPr lang="en-US" sz="1800" b="1" dirty="0" smtClean="0">
                <a:solidFill>
                  <a:srgbClr val="FF0000"/>
                </a:solidFill>
                <a:cs typeface="Times New Roman" pitchFamily="18" charset="0"/>
              </a:rPr>
              <a:t>www.cancer.gov</a:t>
            </a:r>
            <a:endParaRPr lang="en-US" sz="1800" b="1" i="1" dirty="0" smtClean="0">
              <a:solidFill>
                <a:srgbClr val="FF0000"/>
              </a:solidFill>
              <a:cs typeface="Times New Roman" pitchFamily="18" charset="0"/>
            </a:endParaRPr>
          </a:p>
        </p:txBody>
      </p:sp>
      <p:pic>
        <p:nvPicPr>
          <p:cNvPr id="49154" name="Picture 2" descr="Anatomy of the pancreas; drawing shows the pancreas, stomach, spleen, liver, gallbladder, bile ducts, colon, and small intestine. An inset shows the head, body, and tail of the pancreas. The bile duct and pancreatic duct are also shown."/>
          <p:cNvPicPr>
            <a:picLocks noChangeAspect="1" noChangeArrowheads="1"/>
          </p:cNvPicPr>
          <p:nvPr/>
        </p:nvPicPr>
        <p:blipFill>
          <a:blip r:embed="rId3" cstate="print"/>
          <a:srcRect l="51200" t="55172" r="5066" b="15035"/>
          <a:stretch>
            <a:fillRect/>
          </a:stretch>
        </p:blipFill>
        <p:spPr bwMode="auto">
          <a:xfrm>
            <a:off x="838200" y="1066800"/>
            <a:ext cx="3587044" cy="2362200"/>
          </a:xfrm>
          <a:prstGeom prst="rect">
            <a:avLst/>
          </a:prstGeom>
          <a:noFill/>
        </p:spPr>
      </p:pic>
      <p:sp>
        <p:nvSpPr>
          <p:cNvPr id="5" name="Rectangle 2"/>
          <p:cNvSpPr txBox="1">
            <a:spLocks noChangeArrowheads="1"/>
          </p:cNvSpPr>
          <p:nvPr/>
        </p:nvSpPr>
        <p:spPr bwMode="auto">
          <a:xfrm>
            <a:off x="0" y="76200"/>
            <a:ext cx="9144000" cy="838200"/>
          </a:xfrm>
          <a:prstGeom prst="rect">
            <a:avLst/>
          </a:prstGeom>
          <a:solidFill>
            <a:srgbClr val="990033"/>
          </a:solidFill>
          <a:ln w="9525">
            <a:noFill/>
            <a:miter lim="800000"/>
            <a:headEnd/>
            <a:tailEnd/>
          </a:ln>
        </p:spPr>
        <p:txBody>
          <a:bodyPr/>
          <a:lstStyle/>
          <a:p>
            <a:pPr algn="ctr"/>
            <a:r>
              <a:rPr lang="en-US" sz="3800" b="1" dirty="0" smtClean="0">
                <a:solidFill>
                  <a:srgbClr val="FFFFFF"/>
                </a:solidFill>
                <a:cs typeface="Tahoma" pitchFamily="34" charset="0"/>
              </a:rPr>
              <a:t>Biology of pancreatic Cancer</a:t>
            </a:r>
            <a:endParaRPr lang="en-US" sz="3800" b="1" dirty="0">
              <a:solidFill>
                <a:srgbClr val="FFFFFF"/>
              </a:solidFill>
              <a:cs typeface="Tahoma" pitchFamily="34" charset="0"/>
            </a:endParaRPr>
          </a:p>
        </p:txBody>
      </p:sp>
      <p:sp>
        <p:nvSpPr>
          <p:cNvPr id="2" name="TextBox 1"/>
          <p:cNvSpPr txBox="1"/>
          <p:nvPr/>
        </p:nvSpPr>
        <p:spPr>
          <a:xfrm>
            <a:off x="6858000" y="1295400"/>
            <a:ext cx="1447800" cy="923330"/>
          </a:xfrm>
          <a:prstGeom prst="rect">
            <a:avLst/>
          </a:prstGeom>
          <a:noFill/>
        </p:spPr>
        <p:txBody>
          <a:bodyPr wrap="square" rtlCol="0">
            <a:spAutoFit/>
          </a:bodyPr>
          <a:lstStyle/>
          <a:p>
            <a:r>
              <a:rPr lang="en-US" dirty="0" err="1" smtClean="0"/>
              <a:t>Acinar</a:t>
            </a:r>
            <a:r>
              <a:rPr lang="en-US" dirty="0" smtClean="0"/>
              <a:t> cells</a:t>
            </a:r>
          </a:p>
          <a:p>
            <a:endParaRPr lang="en-US" dirty="0" smtClean="0"/>
          </a:p>
          <a:p>
            <a:r>
              <a:rPr lang="en-US" dirty="0" smtClean="0"/>
              <a:t>Ductal Cells</a:t>
            </a:r>
          </a:p>
        </p:txBody>
      </p:sp>
      <p:sp>
        <p:nvSpPr>
          <p:cNvPr id="3" name="TextBox 2"/>
          <p:cNvSpPr txBox="1"/>
          <p:nvPr/>
        </p:nvSpPr>
        <p:spPr>
          <a:xfrm>
            <a:off x="4724400" y="1524000"/>
            <a:ext cx="1676400" cy="369332"/>
          </a:xfrm>
          <a:prstGeom prst="rect">
            <a:avLst/>
          </a:prstGeom>
          <a:noFill/>
        </p:spPr>
        <p:txBody>
          <a:bodyPr wrap="square" rtlCol="0">
            <a:spAutoFit/>
          </a:bodyPr>
          <a:lstStyle/>
          <a:p>
            <a:r>
              <a:rPr lang="en-US" b="1" dirty="0" smtClean="0"/>
              <a:t>Exocrine cells</a:t>
            </a:r>
            <a:endParaRPr lang="en-US" b="1" dirty="0"/>
          </a:p>
        </p:txBody>
      </p:sp>
      <p:sp>
        <p:nvSpPr>
          <p:cNvPr id="7" name="TextBox 6"/>
          <p:cNvSpPr txBox="1"/>
          <p:nvPr/>
        </p:nvSpPr>
        <p:spPr>
          <a:xfrm>
            <a:off x="4724400" y="2450068"/>
            <a:ext cx="1676400" cy="369332"/>
          </a:xfrm>
          <a:prstGeom prst="rect">
            <a:avLst/>
          </a:prstGeom>
          <a:noFill/>
        </p:spPr>
        <p:txBody>
          <a:bodyPr wrap="square" rtlCol="0">
            <a:spAutoFit/>
          </a:bodyPr>
          <a:lstStyle/>
          <a:p>
            <a:r>
              <a:rPr lang="en-US" b="1" dirty="0" smtClean="0"/>
              <a:t>Endocrine cells</a:t>
            </a:r>
            <a:endParaRPr lang="en-US" b="1" dirty="0"/>
          </a:p>
        </p:txBody>
      </p:sp>
      <p:sp>
        <p:nvSpPr>
          <p:cNvPr id="8" name="TextBox 7"/>
          <p:cNvSpPr txBox="1"/>
          <p:nvPr/>
        </p:nvSpPr>
        <p:spPr>
          <a:xfrm>
            <a:off x="6858000" y="2447226"/>
            <a:ext cx="1447800" cy="369332"/>
          </a:xfrm>
          <a:prstGeom prst="rect">
            <a:avLst/>
          </a:prstGeom>
          <a:noFill/>
        </p:spPr>
        <p:txBody>
          <a:bodyPr wrap="square" rtlCol="0">
            <a:spAutoFit/>
          </a:bodyPr>
          <a:lstStyle/>
          <a:p>
            <a:r>
              <a:rPr lang="en-US" dirty="0" smtClean="0"/>
              <a:t>Islet cells</a:t>
            </a:r>
          </a:p>
        </p:txBody>
      </p:sp>
      <p:sp>
        <p:nvSpPr>
          <p:cNvPr id="4" name="Left Brace 3"/>
          <p:cNvSpPr/>
          <p:nvPr/>
        </p:nvSpPr>
        <p:spPr>
          <a:xfrm>
            <a:off x="6553200" y="1524000"/>
            <a:ext cx="274319" cy="5334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Left Brace 9"/>
          <p:cNvSpPr/>
          <p:nvPr/>
        </p:nvSpPr>
        <p:spPr>
          <a:xfrm>
            <a:off x="6553200" y="2500546"/>
            <a:ext cx="274319" cy="266700"/>
          </a:xfrm>
          <a:prstGeom prst="lef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Tree>
    <p:extLst>
      <p:ext uri="{BB962C8B-B14F-4D97-AF65-F5344CB8AC3E}">
        <p14:creationId xmlns:p14="http://schemas.microsoft.com/office/powerpoint/2010/main" val="8887098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915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animEffect transition="in" filter="fade">
                                      <p:cBhvr>
                                        <p:cTn id="11" dur="500"/>
                                        <p:tgtEl>
                                          <p:spTgt spid="6">
                                            <p:txEl>
                                              <p:pRg st="0" end="0"/>
                                            </p:txEl>
                                          </p:spTgt>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6">
                                            <p:txEl>
                                              <p:pRg st="2" end="2"/>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6"/>
          <p:cNvSpPr>
            <a:spLocks noChangeArrowheads="1"/>
          </p:cNvSpPr>
          <p:nvPr/>
        </p:nvSpPr>
        <p:spPr bwMode="auto">
          <a:xfrm>
            <a:off x="1447800" y="838200"/>
            <a:ext cx="6781800" cy="4191000"/>
          </a:xfrm>
          <a:prstGeom prst="rect">
            <a:avLst/>
          </a:prstGeom>
          <a:solidFill>
            <a:schemeClr val="bg1"/>
          </a:solidFill>
          <a:ln w="12700">
            <a:noFill/>
            <a:miter lim="800000"/>
            <a:headEnd type="none" w="sm" len="sm"/>
            <a:tailEnd type="none" w="sm" len="sm"/>
          </a:ln>
        </p:spPr>
        <p:txBody>
          <a:bodyPr wrap="none" anchor="ctr"/>
          <a:lstStyle/>
          <a:p>
            <a:endParaRPr lang="en-US">
              <a:latin typeface="Calibri" pitchFamily="34" charset="0"/>
            </a:endParaRPr>
          </a:p>
        </p:txBody>
      </p:sp>
      <p:sp>
        <p:nvSpPr>
          <p:cNvPr id="12" name="Rectangle 2"/>
          <p:cNvSpPr txBox="1">
            <a:spLocks noChangeArrowheads="1"/>
          </p:cNvSpPr>
          <p:nvPr/>
        </p:nvSpPr>
        <p:spPr bwMode="auto">
          <a:xfrm>
            <a:off x="0" y="8965"/>
            <a:ext cx="9144000" cy="609600"/>
          </a:xfrm>
          <a:prstGeom prst="rect">
            <a:avLst/>
          </a:prstGeom>
          <a:solidFill>
            <a:srgbClr val="990033"/>
          </a:solidFill>
          <a:ln w="9525">
            <a:noFill/>
            <a:miter lim="800000"/>
            <a:headEnd/>
            <a:tailEnd/>
          </a:ln>
        </p:spPr>
        <p:txBody>
          <a:bodyPr/>
          <a:lstStyle/>
          <a:p>
            <a:pPr algn="ctr"/>
            <a:r>
              <a:rPr lang="en-US" sz="3000" b="1" dirty="0" smtClean="0">
                <a:solidFill>
                  <a:schemeClr val="bg1"/>
                </a:solidFill>
              </a:rPr>
              <a:t>Progression model of </a:t>
            </a:r>
            <a:r>
              <a:rPr lang="en-US" sz="3000" b="1" dirty="0">
                <a:solidFill>
                  <a:schemeClr val="bg1"/>
                </a:solidFill>
              </a:rPr>
              <a:t>p</a:t>
            </a:r>
            <a:r>
              <a:rPr lang="en-US" sz="3000" b="1" dirty="0" smtClean="0">
                <a:solidFill>
                  <a:schemeClr val="bg1"/>
                </a:solidFill>
              </a:rPr>
              <a:t>ancreatic cancer</a:t>
            </a:r>
            <a:endParaRPr lang="en-US" sz="3000" b="1" dirty="0">
              <a:solidFill>
                <a:schemeClr val="bg1"/>
              </a:solidFill>
            </a:endParaRPr>
          </a:p>
        </p:txBody>
      </p:sp>
      <p:pic>
        <p:nvPicPr>
          <p:cNvPr id="15" name="Picture 7"/>
          <p:cNvPicPr>
            <a:picLocks noChangeAspect="1" noChangeArrowheads="1"/>
          </p:cNvPicPr>
          <p:nvPr/>
        </p:nvPicPr>
        <p:blipFill>
          <a:blip r:embed="rId3" cstate="print"/>
          <a:srcRect/>
          <a:stretch>
            <a:fillRect/>
          </a:stretch>
        </p:blipFill>
        <p:spPr bwMode="auto">
          <a:xfrm>
            <a:off x="1600200" y="838200"/>
            <a:ext cx="5257800" cy="2295525"/>
          </a:xfrm>
          <a:prstGeom prst="rect">
            <a:avLst/>
          </a:prstGeom>
          <a:noFill/>
          <a:ln w="9525">
            <a:noFill/>
            <a:miter lim="800000"/>
            <a:headEnd/>
            <a:tailEnd/>
          </a:ln>
          <a:effectLst/>
        </p:spPr>
      </p:pic>
      <p:sp>
        <p:nvSpPr>
          <p:cNvPr id="17" name="AutoShape 11"/>
          <p:cNvSpPr>
            <a:spLocks noChangeArrowheads="1"/>
          </p:cNvSpPr>
          <p:nvPr/>
        </p:nvSpPr>
        <p:spPr bwMode="auto">
          <a:xfrm>
            <a:off x="6858000" y="1685925"/>
            <a:ext cx="228600" cy="304800"/>
          </a:xfrm>
          <a:prstGeom prst="rightArrow">
            <a:avLst>
              <a:gd name="adj1" fmla="val 50000"/>
              <a:gd name="adj2" fmla="val 25000"/>
            </a:avLst>
          </a:prstGeom>
          <a:solidFill>
            <a:srgbClr val="FF3300"/>
          </a:solidFill>
          <a:ln w="9525">
            <a:solidFill>
              <a:srgbClr val="FF3300"/>
            </a:solidFill>
            <a:miter lim="800000"/>
            <a:headEnd/>
            <a:tailEnd/>
          </a:ln>
          <a:effectLst/>
        </p:spPr>
        <p:txBody>
          <a:bodyPr wrap="none" anchor="ctr"/>
          <a:lstStyle/>
          <a:p>
            <a:endParaRPr lang="en-US"/>
          </a:p>
        </p:txBody>
      </p:sp>
      <p:sp>
        <p:nvSpPr>
          <p:cNvPr id="18" name="Rectangle 12"/>
          <p:cNvSpPr>
            <a:spLocks noChangeArrowheads="1"/>
          </p:cNvSpPr>
          <p:nvPr/>
        </p:nvSpPr>
        <p:spPr bwMode="auto">
          <a:xfrm>
            <a:off x="7162800" y="1609725"/>
            <a:ext cx="609600" cy="381000"/>
          </a:xfrm>
          <a:prstGeom prst="rect">
            <a:avLst/>
          </a:prstGeom>
          <a:solidFill>
            <a:srgbClr val="FF3300"/>
          </a:solidFill>
          <a:ln w="9525">
            <a:noFill/>
            <a:miter lim="800000"/>
            <a:headEnd/>
            <a:tailEnd/>
          </a:ln>
          <a:effectLst/>
        </p:spPr>
        <p:txBody>
          <a:bodyPr wrap="none" anchor="ctr"/>
          <a:lstStyle/>
          <a:p>
            <a:pPr algn="ctr"/>
            <a:r>
              <a:rPr lang="en-US" b="1">
                <a:solidFill>
                  <a:srgbClr val="990033"/>
                </a:solidFill>
              </a:rPr>
              <a:t>IDAC</a:t>
            </a:r>
            <a:endParaRPr lang="en-US">
              <a:solidFill>
                <a:srgbClr val="990033"/>
              </a:solidFill>
            </a:endParaRPr>
          </a:p>
        </p:txBody>
      </p:sp>
      <p:sp>
        <p:nvSpPr>
          <p:cNvPr id="19" name="Rectangle 13"/>
          <p:cNvSpPr>
            <a:spLocks noChangeArrowheads="1"/>
          </p:cNvSpPr>
          <p:nvPr/>
        </p:nvSpPr>
        <p:spPr bwMode="auto">
          <a:xfrm>
            <a:off x="6781800" y="3286125"/>
            <a:ext cx="2279650" cy="366713"/>
          </a:xfrm>
          <a:prstGeom prst="rect">
            <a:avLst/>
          </a:prstGeom>
          <a:noFill/>
          <a:ln w="9525">
            <a:noFill/>
            <a:miter lim="800000"/>
            <a:headEnd/>
            <a:tailEnd/>
          </a:ln>
        </p:spPr>
        <p:txBody>
          <a:bodyPr wrap="none">
            <a:spAutoFit/>
          </a:bodyPr>
          <a:lstStyle/>
          <a:p>
            <a:r>
              <a:rPr lang="en-US" i="1" dirty="0">
                <a:solidFill>
                  <a:srgbClr val="FF0000"/>
                </a:solidFill>
              </a:rPr>
              <a:t>(</a:t>
            </a:r>
            <a:r>
              <a:rPr lang="en-US" i="1" dirty="0" err="1">
                <a:solidFill>
                  <a:srgbClr val="FF0000"/>
                </a:solidFill>
              </a:rPr>
              <a:t>Hrubun</a:t>
            </a:r>
            <a:r>
              <a:rPr lang="en-US" i="1" dirty="0">
                <a:solidFill>
                  <a:srgbClr val="FF0000"/>
                </a:solidFill>
              </a:rPr>
              <a:t> et al., 2001)</a:t>
            </a:r>
          </a:p>
        </p:txBody>
      </p:sp>
      <p:pic>
        <p:nvPicPr>
          <p:cNvPr id="14" name="Picture 11"/>
          <p:cNvPicPr>
            <a:picLocks noChangeAspect="1" noChangeArrowheads="1"/>
          </p:cNvPicPr>
          <p:nvPr/>
        </p:nvPicPr>
        <p:blipFill rotWithShape="1">
          <a:blip r:embed="rId4">
            <a:extLst>
              <a:ext uri="{28A0092B-C50C-407E-A947-70E740481C1C}">
                <a14:useLocalDpi xmlns:a14="http://schemas.microsoft.com/office/drawing/2010/main" val="0"/>
              </a:ext>
            </a:extLst>
          </a:blip>
          <a:srcRect l="32072" t="44900" r="51917" b="34878"/>
          <a:stretch/>
        </p:blipFill>
        <p:spPr bwMode="auto">
          <a:xfrm>
            <a:off x="4414092" y="4071651"/>
            <a:ext cx="3200400" cy="2274063"/>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16" name="Picture 13" descr="http://www.pathpedia.com/education/eatlas/histopathology/pancreas/ductal_adenocarcinoma,_nos/pancreatic-ductal-adenocarcinoma-%5b4-pn004-2%5d.jpeg?Width=600&amp;Height=450&amp;Format=4"/>
          <p:cNvPicPr>
            <a:picLocks noChangeAspect="1" noChangeArrowheads="1"/>
          </p:cNvPicPr>
          <p:nvPr/>
        </p:nvPicPr>
        <p:blipFill rotWithShape="1">
          <a:blip r:embed="rId5">
            <a:extLst>
              <a:ext uri="{BEBA8EAE-BF5A-486C-A8C5-ECC9F3942E4B}">
                <a14:imgProps xmlns:a14="http://schemas.microsoft.com/office/drawing/2010/main">
                  <a14:imgLayer r:embed="rId6">
                    <a14:imgEffect>
                      <a14:colorTemperature colorTemp="4700"/>
                    </a14:imgEffect>
                  </a14:imgLayer>
                </a14:imgProps>
              </a:ext>
              <a:ext uri="{28A0092B-C50C-407E-A947-70E740481C1C}">
                <a14:useLocalDpi xmlns:a14="http://schemas.microsoft.com/office/drawing/2010/main" val="0"/>
              </a:ext>
            </a:extLst>
          </a:blip>
          <a:srcRect t="5260"/>
          <a:stretch/>
        </p:blipFill>
        <p:spPr bwMode="auto">
          <a:xfrm>
            <a:off x="1066800" y="4071651"/>
            <a:ext cx="3200400" cy="2274065"/>
          </a:xfrm>
          <a:prstGeom prst="rect">
            <a:avLst/>
          </a:prstGeom>
          <a:noFill/>
          <a:ln>
            <a:solidFill>
              <a:schemeClr val="tx1"/>
            </a:solidFill>
          </a:ln>
          <a:extLst>
            <a:ext uri="{909E8E84-426E-40DD-AFC4-6F175D3DCCD1}">
              <a14:hiddenFill xmlns:a14="http://schemas.microsoft.com/office/drawing/2010/main">
                <a:solidFill>
                  <a:srgbClr val="FFFFFF"/>
                </a:solidFill>
              </a14:hiddenFill>
            </a:ext>
          </a:extLst>
        </p:spPr>
      </p:pic>
      <p:sp>
        <p:nvSpPr>
          <p:cNvPr id="20" name="TextBox 19"/>
          <p:cNvSpPr txBox="1"/>
          <p:nvPr/>
        </p:nvSpPr>
        <p:spPr>
          <a:xfrm>
            <a:off x="1066800" y="6260068"/>
            <a:ext cx="3200400" cy="369332"/>
          </a:xfrm>
          <a:prstGeom prst="rect">
            <a:avLst/>
          </a:prstGeom>
          <a:noFill/>
        </p:spPr>
        <p:txBody>
          <a:bodyPr wrap="square" rtlCol="0">
            <a:spAutoFit/>
          </a:bodyPr>
          <a:lstStyle/>
          <a:p>
            <a:pPr algn="ctr"/>
            <a:r>
              <a:rPr lang="en-US" b="1" dirty="0" smtClean="0"/>
              <a:t>Pancreatic Tumor</a:t>
            </a:r>
            <a:endParaRPr lang="en-US" b="1" dirty="0"/>
          </a:p>
        </p:txBody>
      </p:sp>
      <p:sp>
        <p:nvSpPr>
          <p:cNvPr id="21" name="TextBox 20"/>
          <p:cNvSpPr txBox="1"/>
          <p:nvPr/>
        </p:nvSpPr>
        <p:spPr>
          <a:xfrm>
            <a:off x="4414092" y="6260068"/>
            <a:ext cx="3200400" cy="369332"/>
          </a:xfrm>
          <a:prstGeom prst="rect">
            <a:avLst/>
          </a:prstGeom>
          <a:noFill/>
        </p:spPr>
        <p:txBody>
          <a:bodyPr wrap="square" rtlCol="0">
            <a:spAutoFit/>
          </a:bodyPr>
          <a:lstStyle/>
          <a:p>
            <a:pPr algn="ctr"/>
            <a:r>
              <a:rPr lang="en-US" b="1" dirty="0" smtClean="0"/>
              <a:t>Prostate Tumor</a:t>
            </a:r>
            <a:endParaRPr lang="en-US" b="1" dirty="0"/>
          </a:p>
        </p:txBody>
      </p:sp>
    </p:spTree>
    <p:extLst>
      <p:ext uri="{BB962C8B-B14F-4D97-AF65-F5344CB8AC3E}">
        <p14:creationId xmlns:p14="http://schemas.microsoft.com/office/powerpoint/2010/main" val="181566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par>
                                <p:cTn id="8" presetID="22" presetClass="entr" presetSubtype="4" fill="hold" nodeType="withEffect">
                                  <p:stCondLst>
                                    <p:cond delay="0"/>
                                  </p:stCondLst>
                                  <p:childTnLst>
                                    <p:set>
                                      <p:cBhvr>
                                        <p:cTn id="9" dur="1" fill="hold">
                                          <p:stCondLst>
                                            <p:cond delay="0"/>
                                          </p:stCondLst>
                                        </p:cTn>
                                        <p:tgtEl>
                                          <p:spTgt spid="16"/>
                                        </p:tgtEl>
                                        <p:attrNameLst>
                                          <p:attrName>style.visibility</p:attrName>
                                        </p:attrNameLst>
                                      </p:cBhvr>
                                      <p:to>
                                        <p:strVal val="visible"/>
                                      </p:to>
                                    </p:set>
                                    <p:animEffect transition="in" filter="wipe(down)">
                                      <p:cBhvr>
                                        <p:cTn id="10" dur="500"/>
                                        <p:tgtEl>
                                          <p:spTgt spid="16"/>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down)">
                                      <p:cBhvr>
                                        <p:cTn id="13" dur="500"/>
                                        <p:tgtEl>
                                          <p:spTgt spid="20"/>
                                        </p:tgtEl>
                                      </p:cBhvr>
                                    </p:animEffect>
                                  </p:childTnLst>
                                </p:cTn>
                              </p:par>
                              <p:par>
                                <p:cTn id="14" presetID="22" presetClass="entr" presetSubtype="4" fill="hold" grpId="0"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wipe(down)">
                                      <p:cBhvr>
                                        <p:cTn id="16"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3304295"/>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51" name="Group 604"/>
          <p:cNvGrpSpPr>
            <a:grpSpLocks/>
          </p:cNvGrpSpPr>
          <p:nvPr/>
        </p:nvGrpSpPr>
        <p:grpSpPr bwMode="auto">
          <a:xfrm>
            <a:off x="5138738" y="3347157"/>
            <a:ext cx="423862" cy="561975"/>
            <a:chOff x="8604404" y="4046661"/>
            <a:chExt cx="424287" cy="562768"/>
          </a:xfrm>
        </p:grpSpPr>
        <p:sp>
          <p:nvSpPr>
            <p:cNvPr id="606" name="Freeform 605"/>
            <p:cNvSpPr/>
            <p:nvPr/>
          </p:nvSpPr>
          <p:spPr>
            <a:xfrm rot="1016377">
              <a:off x="8707694" y="4191328"/>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7" name="Freeform 606"/>
            <p:cNvSpPr/>
            <p:nvPr/>
          </p:nvSpPr>
          <p:spPr>
            <a:xfrm rot="17916325">
              <a:off x="8644054" y="4275611"/>
              <a:ext cx="37994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8" name="Freeform 607"/>
            <p:cNvSpPr/>
            <p:nvPr/>
          </p:nvSpPr>
          <p:spPr>
            <a:xfrm rot="17916325">
              <a:off x="8572544" y="4299458"/>
              <a:ext cx="379948"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9" name="Freeform 608"/>
            <p:cNvSpPr/>
            <p:nvPr/>
          </p:nvSpPr>
          <p:spPr>
            <a:xfrm rot="17916325">
              <a:off x="8710795" y="4289919"/>
              <a:ext cx="37994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0" name="Freeform 609"/>
            <p:cNvSpPr/>
            <p:nvPr/>
          </p:nvSpPr>
          <p:spPr>
            <a:xfrm rot="1016377">
              <a:off x="8709284" y="4122969"/>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1" name="Freeform 610"/>
            <p:cNvSpPr/>
            <p:nvPr/>
          </p:nvSpPr>
          <p:spPr>
            <a:xfrm rot="1016377">
              <a:off x="8685447" y="4281943"/>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2" name="Freeform 611"/>
            <p:cNvSpPr/>
            <p:nvPr/>
          </p:nvSpPr>
          <p:spPr>
            <a:xfrm rot="1016377">
              <a:off x="8667968" y="4046661"/>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3" name="Freeform 612"/>
            <p:cNvSpPr/>
            <p:nvPr/>
          </p:nvSpPr>
          <p:spPr>
            <a:xfrm rot="1016377">
              <a:off x="8667968" y="4358250"/>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4" name="Freeform 613"/>
            <p:cNvSpPr/>
            <p:nvPr/>
          </p:nvSpPr>
          <p:spPr>
            <a:xfrm rot="17916325">
              <a:off x="8482761" y="4293894"/>
              <a:ext cx="37835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5" name="Oval 614"/>
            <p:cNvSpPr/>
            <p:nvPr/>
          </p:nvSpPr>
          <p:spPr>
            <a:xfrm>
              <a:off x="8868193" y="4235841"/>
              <a:ext cx="76276"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6" name="Oval 615"/>
            <p:cNvSpPr/>
            <p:nvPr/>
          </p:nvSpPr>
          <p:spPr>
            <a:xfrm>
              <a:off x="8715640" y="4386865"/>
              <a:ext cx="76276"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7" name="Oval 616"/>
            <p:cNvSpPr/>
            <p:nvPr/>
          </p:nvSpPr>
          <p:spPr>
            <a:xfrm>
              <a:off x="8880906" y="4372558"/>
              <a:ext cx="76276"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2" name="Group 2879"/>
          <p:cNvGrpSpPr>
            <a:grpSpLocks/>
          </p:cNvGrpSpPr>
          <p:nvPr/>
        </p:nvGrpSpPr>
        <p:grpSpPr bwMode="auto">
          <a:xfrm>
            <a:off x="5824538" y="2815345"/>
            <a:ext cx="423862" cy="561975"/>
            <a:chOff x="8604404" y="4046661"/>
            <a:chExt cx="424287" cy="562768"/>
          </a:xfrm>
        </p:grpSpPr>
        <p:sp>
          <p:nvSpPr>
            <p:cNvPr id="567" name="Freeform 566"/>
            <p:cNvSpPr/>
            <p:nvPr/>
          </p:nvSpPr>
          <p:spPr>
            <a:xfrm rot="1016377">
              <a:off x="8707694" y="4191327"/>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8" name="Freeform 567"/>
            <p:cNvSpPr/>
            <p:nvPr/>
          </p:nvSpPr>
          <p:spPr>
            <a:xfrm rot="17916325">
              <a:off x="8644053" y="4275611"/>
              <a:ext cx="37994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9" name="Freeform 568"/>
            <p:cNvSpPr/>
            <p:nvPr/>
          </p:nvSpPr>
          <p:spPr>
            <a:xfrm rot="17916325">
              <a:off x="8572545" y="4299457"/>
              <a:ext cx="379947"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0" name="Freeform 569"/>
            <p:cNvSpPr/>
            <p:nvPr/>
          </p:nvSpPr>
          <p:spPr>
            <a:xfrm rot="17916325">
              <a:off x="8710796" y="4289918"/>
              <a:ext cx="37994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1" name="Freeform 570"/>
            <p:cNvSpPr/>
            <p:nvPr/>
          </p:nvSpPr>
          <p:spPr>
            <a:xfrm rot="1016377">
              <a:off x="8709284" y="4122969"/>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2" name="Freeform 571"/>
            <p:cNvSpPr/>
            <p:nvPr/>
          </p:nvSpPr>
          <p:spPr>
            <a:xfrm rot="1016377">
              <a:off x="8685447" y="4281943"/>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3" name="Freeform 572"/>
            <p:cNvSpPr/>
            <p:nvPr/>
          </p:nvSpPr>
          <p:spPr>
            <a:xfrm rot="1016377">
              <a:off x="8667968" y="4046661"/>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4" name="Freeform 573"/>
            <p:cNvSpPr/>
            <p:nvPr/>
          </p:nvSpPr>
          <p:spPr>
            <a:xfrm rot="1016377">
              <a:off x="8667968" y="4358250"/>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5" name="Freeform 574"/>
            <p:cNvSpPr/>
            <p:nvPr/>
          </p:nvSpPr>
          <p:spPr>
            <a:xfrm rot="17916325">
              <a:off x="8482761" y="4293893"/>
              <a:ext cx="37835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6" name="Oval 575"/>
            <p:cNvSpPr/>
            <p:nvPr/>
          </p:nvSpPr>
          <p:spPr>
            <a:xfrm>
              <a:off x="8868193" y="4235840"/>
              <a:ext cx="76276" cy="4928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7" name="Oval 576"/>
            <p:cNvSpPr/>
            <p:nvPr/>
          </p:nvSpPr>
          <p:spPr>
            <a:xfrm>
              <a:off x="8715640" y="4386865"/>
              <a:ext cx="76276" cy="4928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8" name="Oval 577"/>
            <p:cNvSpPr/>
            <p:nvPr/>
          </p:nvSpPr>
          <p:spPr>
            <a:xfrm>
              <a:off x="8880906" y="4372557"/>
              <a:ext cx="76276"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4" name="Group 591"/>
          <p:cNvGrpSpPr>
            <a:grpSpLocks/>
          </p:cNvGrpSpPr>
          <p:nvPr/>
        </p:nvGrpSpPr>
        <p:grpSpPr bwMode="auto">
          <a:xfrm>
            <a:off x="6496050" y="3563057"/>
            <a:ext cx="423863" cy="563563"/>
            <a:chOff x="8604404" y="4046661"/>
            <a:chExt cx="424287" cy="562768"/>
          </a:xfrm>
        </p:grpSpPr>
        <p:sp>
          <p:nvSpPr>
            <p:cNvPr id="593" name="Freeform 592"/>
            <p:cNvSpPr/>
            <p:nvPr/>
          </p:nvSpPr>
          <p:spPr>
            <a:xfrm rot="1016377">
              <a:off x="8707695" y="4192505"/>
              <a:ext cx="319406"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4" name="Freeform 593"/>
            <p:cNvSpPr/>
            <p:nvPr/>
          </p:nvSpPr>
          <p:spPr>
            <a:xfrm rot="17916325">
              <a:off x="8643796" y="4275569"/>
              <a:ext cx="380463"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5" name="Freeform 594"/>
            <p:cNvSpPr/>
            <p:nvPr/>
          </p:nvSpPr>
          <p:spPr>
            <a:xfrm rot="17916325">
              <a:off x="8573081" y="4300140"/>
              <a:ext cx="37887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6" name="Freeform 595"/>
            <p:cNvSpPr/>
            <p:nvPr/>
          </p:nvSpPr>
          <p:spPr>
            <a:xfrm rot="17916325">
              <a:off x="8711330" y="4289044"/>
              <a:ext cx="378878"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7" name="Freeform 596"/>
            <p:cNvSpPr/>
            <p:nvPr/>
          </p:nvSpPr>
          <p:spPr>
            <a:xfrm rot="1016377">
              <a:off x="8709284" y="4122754"/>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8" name="Freeform 597"/>
            <p:cNvSpPr/>
            <p:nvPr/>
          </p:nvSpPr>
          <p:spPr>
            <a:xfrm rot="1016377">
              <a:off x="8685448" y="4282865"/>
              <a:ext cx="319406"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9" name="Freeform 598"/>
            <p:cNvSpPr/>
            <p:nvPr/>
          </p:nvSpPr>
          <p:spPr>
            <a:xfrm rot="1016377">
              <a:off x="8667968" y="4046661"/>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0" name="Freeform 599"/>
            <p:cNvSpPr/>
            <p:nvPr/>
          </p:nvSpPr>
          <p:spPr>
            <a:xfrm rot="1016377">
              <a:off x="8667968" y="4358958"/>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1" name="Freeform 600"/>
            <p:cNvSpPr/>
            <p:nvPr/>
          </p:nvSpPr>
          <p:spPr>
            <a:xfrm rot="17916325">
              <a:off x="8482502" y="4293799"/>
              <a:ext cx="378877"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2" name="Oval 601"/>
            <p:cNvSpPr/>
            <p:nvPr/>
          </p:nvSpPr>
          <p:spPr>
            <a:xfrm>
              <a:off x="8868193" y="4235308"/>
              <a:ext cx="76276" cy="50728"/>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3" name="Oval 602"/>
            <p:cNvSpPr/>
            <p:nvPr/>
          </p:nvSpPr>
          <p:spPr>
            <a:xfrm>
              <a:off x="8715640" y="4385907"/>
              <a:ext cx="76276" cy="50728"/>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4" name="Oval 603"/>
            <p:cNvSpPr/>
            <p:nvPr/>
          </p:nvSpPr>
          <p:spPr>
            <a:xfrm>
              <a:off x="8880905" y="4373225"/>
              <a:ext cx="76276" cy="49144"/>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079"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700" y="2840745"/>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5" name="Oval 474"/>
          <p:cNvSpPr/>
          <p:nvPr/>
        </p:nvSpPr>
        <p:spPr>
          <a:xfrm>
            <a:off x="4289425" y="3020132"/>
            <a:ext cx="111125" cy="8731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6" name="Oval 475"/>
          <p:cNvSpPr/>
          <p:nvPr/>
        </p:nvSpPr>
        <p:spPr>
          <a:xfrm>
            <a:off x="4184650" y="2670882"/>
            <a:ext cx="76200" cy="508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82"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288" y="2678820"/>
            <a:ext cx="382587"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3"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925" y="2510545"/>
            <a:ext cx="382588"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2" name="Oval 461"/>
          <p:cNvSpPr/>
          <p:nvPr/>
        </p:nvSpPr>
        <p:spPr>
          <a:xfrm>
            <a:off x="1436688" y="2608970"/>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3" name="Oval 462"/>
          <p:cNvSpPr/>
          <p:nvPr/>
        </p:nvSpPr>
        <p:spPr>
          <a:xfrm>
            <a:off x="1284288" y="2759782"/>
            <a:ext cx="76200" cy="50800"/>
          </a:xfrm>
          <a:prstGeom prst="ellipse">
            <a:avLst/>
          </a:prstGeom>
          <a:solidFill>
            <a:srgbClr val="FF00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086" name="Group 403"/>
          <p:cNvGrpSpPr>
            <a:grpSpLocks/>
          </p:cNvGrpSpPr>
          <p:nvPr/>
        </p:nvGrpSpPr>
        <p:grpSpPr bwMode="auto">
          <a:xfrm>
            <a:off x="6297613" y="2799470"/>
            <a:ext cx="407987" cy="174625"/>
            <a:chOff x="168239" y="3588944"/>
            <a:chExt cx="230855" cy="164703"/>
          </a:xfrm>
        </p:grpSpPr>
        <p:sp>
          <p:nvSpPr>
            <p:cNvPr id="409" name="Freeform 408"/>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2" name="Oval 411"/>
            <p:cNvSpPr/>
            <p:nvPr/>
          </p:nvSpPr>
          <p:spPr>
            <a:xfrm>
              <a:off x="236507" y="3656322"/>
              <a:ext cx="90725" cy="46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7" name="Group 389"/>
          <p:cNvGrpSpPr>
            <a:grpSpLocks/>
          </p:cNvGrpSpPr>
          <p:nvPr/>
        </p:nvGrpSpPr>
        <p:grpSpPr bwMode="auto">
          <a:xfrm>
            <a:off x="3546475" y="2935995"/>
            <a:ext cx="407988" cy="176212"/>
            <a:chOff x="168239" y="3588944"/>
            <a:chExt cx="230855" cy="164703"/>
          </a:xfrm>
        </p:grpSpPr>
        <p:sp>
          <p:nvSpPr>
            <p:cNvPr id="395" name="Freeform 394"/>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6" name="Oval 395"/>
            <p:cNvSpPr/>
            <p:nvPr/>
          </p:nvSpPr>
          <p:spPr>
            <a:xfrm>
              <a:off x="236507" y="3655715"/>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8" name="Group 386"/>
          <p:cNvGrpSpPr>
            <a:grpSpLocks/>
          </p:cNvGrpSpPr>
          <p:nvPr/>
        </p:nvGrpSpPr>
        <p:grpSpPr bwMode="auto">
          <a:xfrm>
            <a:off x="4289425" y="2797882"/>
            <a:ext cx="407988" cy="174625"/>
            <a:chOff x="168239" y="3588944"/>
            <a:chExt cx="230855" cy="164703"/>
          </a:xfrm>
        </p:grpSpPr>
        <p:sp>
          <p:nvSpPr>
            <p:cNvPr id="388" name="Freeform 387"/>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9" name="Oval 388"/>
            <p:cNvSpPr/>
            <p:nvPr/>
          </p:nvSpPr>
          <p:spPr>
            <a:xfrm>
              <a:off x="236507" y="3656323"/>
              <a:ext cx="90725" cy="46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9" name="Group 380"/>
          <p:cNvGrpSpPr>
            <a:grpSpLocks/>
          </p:cNvGrpSpPr>
          <p:nvPr/>
        </p:nvGrpSpPr>
        <p:grpSpPr bwMode="auto">
          <a:xfrm>
            <a:off x="3581400" y="2645482"/>
            <a:ext cx="407988" cy="174625"/>
            <a:chOff x="168239" y="3588944"/>
            <a:chExt cx="230855" cy="164703"/>
          </a:xfrm>
        </p:grpSpPr>
        <p:sp>
          <p:nvSpPr>
            <p:cNvPr id="382" name="Freeform 381"/>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4" name="Oval 383"/>
            <p:cNvSpPr/>
            <p:nvPr/>
          </p:nvSpPr>
          <p:spPr>
            <a:xfrm>
              <a:off x="236507" y="3656323"/>
              <a:ext cx="90725" cy="46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90" name="Group 369"/>
          <p:cNvGrpSpPr>
            <a:grpSpLocks/>
          </p:cNvGrpSpPr>
          <p:nvPr/>
        </p:nvGrpSpPr>
        <p:grpSpPr bwMode="auto">
          <a:xfrm>
            <a:off x="2384425" y="2632782"/>
            <a:ext cx="407988" cy="176213"/>
            <a:chOff x="168239" y="3588944"/>
            <a:chExt cx="230855" cy="164703"/>
          </a:xfrm>
        </p:grpSpPr>
        <p:sp>
          <p:nvSpPr>
            <p:cNvPr id="371" name="Freeform 370"/>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2" name="Oval 371"/>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91" name="Group 285"/>
          <p:cNvGrpSpPr>
            <a:grpSpLocks/>
          </p:cNvGrpSpPr>
          <p:nvPr/>
        </p:nvGrpSpPr>
        <p:grpSpPr bwMode="auto">
          <a:xfrm rot="-7055521">
            <a:off x="7674769" y="2801851"/>
            <a:ext cx="598487" cy="155575"/>
            <a:chOff x="547688" y="538163"/>
            <a:chExt cx="1295400" cy="381000"/>
          </a:xfrm>
        </p:grpSpPr>
        <p:sp>
          <p:nvSpPr>
            <p:cNvPr id="40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0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402" name="Freeform 401"/>
          <p:cNvSpPr/>
          <p:nvPr/>
        </p:nvSpPr>
        <p:spPr bwMode="auto">
          <a:xfrm>
            <a:off x="7527149" y="3239821"/>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3" name="Freeform 402"/>
          <p:cNvSpPr/>
          <p:nvPr/>
        </p:nvSpPr>
        <p:spPr bwMode="auto">
          <a:xfrm>
            <a:off x="7606854" y="3298162"/>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098" name="Group 285"/>
          <p:cNvGrpSpPr>
            <a:grpSpLocks/>
          </p:cNvGrpSpPr>
          <p:nvPr/>
        </p:nvGrpSpPr>
        <p:grpSpPr bwMode="auto">
          <a:xfrm rot="8906168">
            <a:off x="6611938" y="2753432"/>
            <a:ext cx="600075" cy="157163"/>
            <a:chOff x="547688" y="538163"/>
            <a:chExt cx="1295400" cy="381000"/>
          </a:xfrm>
        </p:grpSpPr>
        <p:sp>
          <p:nvSpPr>
            <p:cNvPr id="31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1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08" name="Freeform 307"/>
          <p:cNvSpPr/>
          <p:nvPr/>
        </p:nvSpPr>
        <p:spPr bwMode="auto">
          <a:xfrm rot="16395461">
            <a:off x="7478713" y="2543882"/>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00" name="Group 285"/>
          <p:cNvGrpSpPr>
            <a:grpSpLocks/>
          </p:cNvGrpSpPr>
          <p:nvPr/>
        </p:nvGrpSpPr>
        <p:grpSpPr bwMode="auto">
          <a:xfrm rot="8773553">
            <a:off x="6451600" y="3120145"/>
            <a:ext cx="600075" cy="155575"/>
            <a:chOff x="547688" y="538163"/>
            <a:chExt cx="1295400" cy="381000"/>
          </a:xfrm>
        </p:grpSpPr>
        <p:sp>
          <p:nvSpPr>
            <p:cNvPr id="3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0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79" name="Freeform 278"/>
          <p:cNvSpPr/>
          <p:nvPr/>
        </p:nvSpPr>
        <p:spPr bwMode="auto">
          <a:xfrm rot="16395461">
            <a:off x="3800475" y="2532770"/>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0" name="Freeform 259"/>
          <p:cNvSpPr/>
          <p:nvPr/>
        </p:nvSpPr>
        <p:spPr bwMode="auto">
          <a:xfrm rot="16395461">
            <a:off x="7535863" y="3037594"/>
            <a:ext cx="109538"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03" name="Group 285"/>
          <p:cNvGrpSpPr>
            <a:grpSpLocks/>
          </p:cNvGrpSpPr>
          <p:nvPr/>
        </p:nvGrpSpPr>
        <p:grpSpPr bwMode="auto">
          <a:xfrm rot="-7055521">
            <a:off x="7126288" y="2972507"/>
            <a:ext cx="600075" cy="155575"/>
            <a:chOff x="547688" y="538163"/>
            <a:chExt cx="1295400" cy="381000"/>
          </a:xfrm>
        </p:grpSpPr>
        <p:sp>
          <p:nvSpPr>
            <p:cNvPr id="23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2"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7" name="Rounded Rectangle 6"/>
          <p:cNvSpPr/>
          <p:nvPr/>
        </p:nvSpPr>
        <p:spPr bwMode="auto">
          <a:xfrm>
            <a:off x="734676" y="2199546"/>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6" name="Rounded Rectangle 11"/>
          <p:cNvSpPr/>
          <p:nvPr/>
        </p:nvSpPr>
        <p:spPr bwMode="auto">
          <a:xfrm>
            <a:off x="924377" y="1846510"/>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99" name="Rounded Rectangle 11"/>
          <p:cNvSpPr/>
          <p:nvPr/>
        </p:nvSpPr>
        <p:spPr bwMode="auto">
          <a:xfrm>
            <a:off x="1070150" y="1849822"/>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200" name="Oval 199"/>
          <p:cNvSpPr/>
          <p:nvPr/>
        </p:nvSpPr>
        <p:spPr bwMode="auto">
          <a:xfrm>
            <a:off x="1116324" y="2245509"/>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8" name="Freeform 187"/>
          <p:cNvSpPr/>
          <p:nvPr/>
        </p:nvSpPr>
        <p:spPr bwMode="auto">
          <a:xfrm>
            <a:off x="7455140" y="2794124"/>
            <a:ext cx="433254"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9" name="Freeform 188"/>
          <p:cNvSpPr/>
          <p:nvPr/>
        </p:nvSpPr>
        <p:spPr bwMode="auto">
          <a:xfrm>
            <a:off x="7555266" y="2852464"/>
            <a:ext cx="25413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3" name="Freeform 192"/>
          <p:cNvSpPr/>
          <p:nvPr/>
        </p:nvSpPr>
        <p:spPr bwMode="auto">
          <a:xfrm>
            <a:off x="6964055" y="2910090"/>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 name="Freeform 193"/>
          <p:cNvSpPr/>
          <p:nvPr/>
        </p:nvSpPr>
        <p:spPr bwMode="auto">
          <a:xfrm>
            <a:off x="7043760" y="2968430"/>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6" name="Freeform 195"/>
          <p:cNvSpPr/>
          <p:nvPr/>
        </p:nvSpPr>
        <p:spPr bwMode="auto">
          <a:xfrm>
            <a:off x="7084079" y="2479357"/>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7" name="Freeform 196"/>
          <p:cNvSpPr/>
          <p:nvPr/>
        </p:nvSpPr>
        <p:spPr bwMode="auto">
          <a:xfrm>
            <a:off x="7163784" y="2537697"/>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7" name="Freeform 76"/>
          <p:cNvSpPr/>
          <p:nvPr/>
        </p:nvSpPr>
        <p:spPr bwMode="auto">
          <a:xfrm>
            <a:off x="6403765" y="1896210"/>
            <a:ext cx="388012" cy="399750"/>
          </a:xfrm>
          <a:custGeom>
            <a:avLst/>
            <a:gdLst>
              <a:gd name="connsiteX0" fmla="*/ 29 w 388012"/>
              <a:gd name="connsiteY0" fmla="*/ 129209 h 338898"/>
              <a:gd name="connsiteX1" fmla="*/ 79542 w 388012"/>
              <a:gd name="connsiteY1" fmla="*/ 109331 h 338898"/>
              <a:gd name="connsiteX2" fmla="*/ 139177 w 388012"/>
              <a:gd name="connsiteY2" fmla="*/ 39757 h 338898"/>
              <a:gd name="connsiteX3" fmla="*/ 168995 w 388012"/>
              <a:gd name="connsiteY3" fmla="*/ 19879 h 338898"/>
              <a:gd name="connsiteX4" fmla="*/ 228629 w 388012"/>
              <a:gd name="connsiteY4" fmla="*/ 0 h 338898"/>
              <a:gd name="connsiteX5" fmla="*/ 268386 w 388012"/>
              <a:gd name="connsiteY5" fmla="*/ 9940 h 338898"/>
              <a:gd name="connsiteX6" fmla="*/ 318081 w 388012"/>
              <a:gd name="connsiteY6" fmla="*/ 59635 h 338898"/>
              <a:gd name="connsiteX7" fmla="*/ 328021 w 388012"/>
              <a:gd name="connsiteY7" fmla="*/ 89453 h 338898"/>
              <a:gd name="connsiteX8" fmla="*/ 367777 w 388012"/>
              <a:gd name="connsiteY8" fmla="*/ 149087 h 338898"/>
              <a:gd name="connsiteX9" fmla="*/ 387655 w 388012"/>
              <a:gd name="connsiteY9" fmla="*/ 208722 h 338898"/>
              <a:gd name="connsiteX10" fmla="*/ 377716 w 388012"/>
              <a:gd name="connsiteY10" fmla="*/ 278296 h 338898"/>
              <a:gd name="connsiteX11" fmla="*/ 347899 w 388012"/>
              <a:gd name="connsiteY11" fmla="*/ 298174 h 338898"/>
              <a:gd name="connsiteX12" fmla="*/ 168995 w 388012"/>
              <a:gd name="connsiteY12" fmla="*/ 327992 h 338898"/>
              <a:gd name="connsiteX13" fmla="*/ 109360 w 388012"/>
              <a:gd name="connsiteY13" fmla="*/ 327992 h 338898"/>
              <a:gd name="connsiteX14" fmla="*/ 99421 w 388012"/>
              <a:gd name="connsiteY14" fmla="*/ 268357 h 338898"/>
              <a:gd name="connsiteX15" fmla="*/ 89481 w 388012"/>
              <a:gd name="connsiteY15" fmla="*/ 149087 h 338898"/>
              <a:gd name="connsiteX16" fmla="*/ 29 w 388012"/>
              <a:gd name="connsiteY16" fmla="*/ 129209 h 33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8012" h="338898">
                <a:moveTo>
                  <a:pt x="29" y="129209"/>
                </a:moveTo>
                <a:cubicBezTo>
                  <a:pt x="-1628" y="122583"/>
                  <a:pt x="67656" y="117821"/>
                  <a:pt x="79542" y="109331"/>
                </a:cubicBezTo>
                <a:cubicBezTo>
                  <a:pt x="162672" y="49952"/>
                  <a:pt x="86642" y="92291"/>
                  <a:pt x="139177" y="39757"/>
                </a:cubicBezTo>
                <a:cubicBezTo>
                  <a:pt x="147624" y="31310"/>
                  <a:pt x="158079" y="24731"/>
                  <a:pt x="168995" y="19879"/>
                </a:cubicBezTo>
                <a:cubicBezTo>
                  <a:pt x="188142" y="11369"/>
                  <a:pt x="228629" y="0"/>
                  <a:pt x="228629" y="0"/>
                </a:cubicBezTo>
                <a:cubicBezTo>
                  <a:pt x="241881" y="3313"/>
                  <a:pt x="255830" y="4559"/>
                  <a:pt x="268386" y="9940"/>
                </a:cubicBezTo>
                <a:cubicBezTo>
                  <a:pt x="293686" y="20783"/>
                  <a:pt x="306033" y="35540"/>
                  <a:pt x="318081" y="59635"/>
                </a:cubicBezTo>
                <a:cubicBezTo>
                  <a:pt x="322767" y="69006"/>
                  <a:pt x="322933" y="80294"/>
                  <a:pt x="328021" y="89453"/>
                </a:cubicBezTo>
                <a:cubicBezTo>
                  <a:pt x="339623" y="110337"/>
                  <a:pt x="367777" y="149087"/>
                  <a:pt x="367777" y="149087"/>
                </a:cubicBezTo>
                <a:cubicBezTo>
                  <a:pt x="374403" y="168965"/>
                  <a:pt x="390618" y="187979"/>
                  <a:pt x="387655" y="208722"/>
                </a:cubicBezTo>
                <a:cubicBezTo>
                  <a:pt x="384342" y="231913"/>
                  <a:pt x="387230" y="256888"/>
                  <a:pt x="377716" y="278296"/>
                </a:cubicBezTo>
                <a:cubicBezTo>
                  <a:pt x="372865" y="289212"/>
                  <a:pt x="358815" y="293323"/>
                  <a:pt x="347899" y="298174"/>
                </a:cubicBezTo>
                <a:cubicBezTo>
                  <a:pt x="280410" y="328170"/>
                  <a:pt x="252042" y="321071"/>
                  <a:pt x="168995" y="327992"/>
                </a:cubicBezTo>
                <a:cubicBezTo>
                  <a:pt x="156273" y="332232"/>
                  <a:pt x="122082" y="350255"/>
                  <a:pt x="109360" y="327992"/>
                </a:cubicBezTo>
                <a:cubicBezTo>
                  <a:pt x="99362" y="310495"/>
                  <a:pt x="101647" y="288386"/>
                  <a:pt x="99421" y="268357"/>
                </a:cubicBezTo>
                <a:cubicBezTo>
                  <a:pt x="95015" y="228707"/>
                  <a:pt x="101214" y="187217"/>
                  <a:pt x="89481" y="149087"/>
                </a:cubicBezTo>
                <a:cubicBezTo>
                  <a:pt x="85456" y="136005"/>
                  <a:pt x="1686" y="135835"/>
                  <a:pt x="29" y="12920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Freeform 62"/>
          <p:cNvSpPr/>
          <p:nvPr/>
        </p:nvSpPr>
        <p:spPr bwMode="auto">
          <a:xfrm>
            <a:off x="6066221" y="2041998"/>
            <a:ext cx="298764" cy="487060"/>
          </a:xfrm>
          <a:custGeom>
            <a:avLst/>
            <a:gdLst>
              <a:gd name="connsiteX0" fmla="*/ 9939 w 298764"/>
              <a:gd name="connsiteY0" fmla="*/ 19878 h 487017"/>
              <a:gd name="connsiteX1" fmla="*/ 19878 w 298764"/>
              <a:gd name="connsiteY1" fmla="*/ 357809 h 487017"/>
              <a:gd name="connsiteX2" fmla="*/ 29817 w 298764"/>
              <a:gd name="connsiteY2" fmla="*/ 387626 h 487017"/>
              <a:gd name="connsiteX3" fmla="*/ 59634 w 298764"/>
              <a:gd name="connsiteY3" fmla="*/ 417443 h 487017"/>
              <a:gd name="connsiteX4" fmla="*/ 109330 w 298764"/>
              <a:gd name="connsiteY4" fmla="*/ 487017 h 487017"/>
              <a:gd name="connsiteX5" fmla="*/ 218660 w 298764"/>
              <a:gd name="connsiteY5" fmla="*/ 477078 h 487017"/>
              <a:gd name="connsiteX6" fmla="*/ 278295 w 298764"/>
              <a:gd name="connsiteY6" fmla="*/ 457200 h 487017"/>
              <a:gd name="connsiteX7" fmla="*/ 298174 w 298764"/>
              <a:gd name="connsiteY7" fmla="*/ 357809 h 487017"/>
              <a:gd name="connsiteX8" fmla="*/ 278295 w 298764"/>
              <a:gd name="connsiteY8" fmla="*/ 159026 h 487017"/>
              <a:gd name="connsiteX9" fmla="*/ 258417 w 298764"/>
              <a:gd name="connsiteY9" fmla="*/ 129209 h 487017"/>
              <a:gd name="connsiteX10" fmla="*/ 218660 w 298764"/>
              <a:gd name="connsiteY10" fmla="*/ 89452 h 487017"/>
              <a:gd name="connsiteX11" fmla="*/ 159026 w 298764"/>
              <a:gd name="connsiteY11" fmla="*/ 59635 h 487017"/>
              <a:gd name="connsiteX12" fmla="*/ 79513 w 298764"/>
              <a:gd name="connsiteY12" fmla="*/ 0 h 487017"/>
              <a:gd name="connsiteX13" fmla="*/ 0 w 298764"/>
              <a:gd name="connsiteY13" fmla="*/ 39756 h 487017"/>
              <a:gd name="connsiteX14" fmla="*/ 9939 w 298764"/>
              <a:gd name="connsiteY14" fmla="*/ 19878 h 48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764" h="487017">
                <a:moveTo>
                  <a:pt x="9939" y="19878"/>
                </a:moveTo>
                <a:cubicBezTo>
                  <a:pt x="13252" y="132522"/>
                  <a:pt x="13795" y="245281"/>
                  <a:pt x="19878" y="357809"/>
                </a:cubicBezTo>
                <a:cubicBezTo>
                  <a:pt x="20443" y="368270"/>
                  <a:pt x="24006" y="378909"/>
                  <a:pt x="29817" y="387626"/>
                </a:cubicBezTo>
                <a:cubicBezTo>
                  <a:pt x="37614" y="399321"/>
                  <a:pt x="49695" y="407504"/>
                  <a:pt x="59634" y="417443"/>
                </a:cubicBezTo>
                <a:cubicBezTo>
                  <a:pt x="82826" y="487017"/>
                  <a:pt x="59635" y="470452"/>
                  <a:pt x="109330" y="487017"/>
                </a:cubicBezTo>
                <a:cubicBezTo>
                  <a:pt x="145773" y="483704"/>
                  <a:pt x="182623" y="483437"/>
                  <a:pt x="218660" y="477078"/>
                </a:cubicBezTo>
                <a:cubicBezTo>
                  <a:pt x="239295" y="473437"/>
                  <a:pt x="278295" y="457200"/>
                  <a:pt x="278295" y="457200"/>
                </a:cubicBezTo>
                <a:cubicBezTo>
                  <a:pt x="290534" y="420483"/>
                  <a:pt x="298174" y="403487"/>
                  <a:pt x="298174" y="357809"/>
                </a:cubicBezTo>
                <a:cubicBezTo>
                  <a:pt x="298174" y="349100"/>
                  <a:pt x="304115" y="210667"/>
                  <a:pt x="278295" y="159026"/>
                </a:cubicBezTo>
                <a:cubicBezTo>
                  <a:pt x="272953" y="148342"/>
                  <a:pt x="266191" y="138278"/>
                  <a:pt x="258417" y="129209"/>
                </a:cubicBezTo>
                <a:cubicBezTo>
                  <a:pt x="246220" y="114979"/>
                  <a:pt x="236440" y="95379"/>
                  <a:pt x="218660" y="89452"/>
                </a:cubicBezTo>
                <a:cubicBezTo>
                  <a:pt x="190510" y="80069"/>
                  <a:pt x="182739" y="80384"/>
                  <a:pt x="159026" y="59635"/>
                </a:cubicBezTo>
                <a:cubicBezTo>
                  <a:pt x="88744" y="-1862"/>
                  <a:pt x="137448" y="19312"/>
                  <a:pt x="79513" y="0"/>
                </a:cubicBezTo>
                <a:cubicBezTo>
                  <a:pt x="38358" y="5879"/>
                  <a:pt x="0" y="-9807"/>
                  <a:pt x="0" y="39756"/>
                </a:cubicBezTo>
                <a:lnTo>
                  <a:pt x="9939" y="19878"/>
                </a:ln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0" name="Freeform 139"/>
          <p:cNvSpPr/>
          <p:nvPr/>
        </p:nvSpPr>
        <p:spPr bwMode="auto">
          <a:xfrm rot="11271785">
            <a:off x="5482066" y="2218368"/>
            <a:ext cx="445505" cy="354194"/>
          </a:xfrm>
          <a:custGeom>
            <a:avLst/>
            <a:gdLst>
              <a:gd name="connsiteX0" fmla="*/ 924 w 309037"/>
              <a:gd name="connsiteY0" fmla="*/ 119325 h 298229"/>
              <a:gd name="connsiteX1" fmla="*/ 50620 w 309037"/>
              <a:gd name="connsiteY1" fmla="*/ 79568 h 298229"/>
              <a:gd name="connsiteX2" fmla="*/ 80437 w 309037"/>
              <a:gd name="connsiteY2" fmla="*/ 59690 h 298229"/>
              <a:gd name="connsiteX3" fmla="*/ 130133 w 309037"/>
              <a:gd name="connsiteY3" fmla="*/ 29873 h 298229"/>
              <a:gd name="connsiteX4" fmla="*/ 159950 w 309037"/>
              <a:gd name="connsiteY4" fmla="*/ 9994 h 298229"/>
              <a:gd name="connsiteX5" fmla="*/ 269281 w 309037"/>
              <a:gd name="connsiteY5" fmla="*/ 9994 h 298229"/>
              <a:gd name="connsiteX6" fmla="*/ 299098 w 309037"/>
              <a:gd name="connsiteY6" fmla="*/ 19933 h 298229"/>
              <a:gd name="connsiteX7" fmla="*/ 309037 w 309037"/>
              <a:gd name="connsiteY7" fmla="*/ 49751 h 298229"/>
              <a:gd name="connsiteX8" fmla="*/ 249403 w 309037"/>
              <a:gd name="connsiteY8" fmla="*/ 119325 h 298229"/>
              <a:gd name="connsiteX9" fmla="*/ 259342 w 309037"/>
              <a:gd name="connsiteY9" fmla="*/ 198838 h 298229"/>
              <a:gd name="connsiteX10" fmla="*/ 269281 w 309037"/>
              <a:gd name="connsiteY10" fmla="*/ 228655 h 298229"/>
              <a:gd name="connsiteX11" fmla="*/ 219585 w 309037"/>
              <a:gd name="connsiteY11" fmla="*/ 238594 h 298229"/>
              <a:gd name="connsiteX12" fmla="*/ 189768 w 309037"/>
              <a:gd name="connsiteY12" fmla="*/ 248533 h 298229"/>
              <a:gd name="connsiteX13" fmla="*/ 169890 w 309037"/>
              <a:gd name="connsiteY13" fmla="*/ 268412 h 298229"/>
              <a:gd name="connsiteX14" fmla="*/ 30742 w 309037"/>
              <a:gd name="connsiteY14" fmla="*/ 298229 h 298229"/>
              <a:gd name="connsiteX15" fmla="*/ 20803 w 309037"/>
              <a:gd name="connsiteY15" fmla="*/ 208777 h 298229"/>
              <a:gd name="connsiteX16" fmla="*/ 924 w 309037"/>
              <a:gd name="connsiteY16" fmla="*/ 129264 h 298229"/>
              <a:gd name="connsiteX17" fmla="*/ 924 w 309037"/>
              <a:gd name="connsiteY17" fmla="*/ 119325 h 2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037" h="298229">
                <a:moveTo>
                  <a:pt x="924" y="119325"/>
                </a:moveTo>
                <a:cubicBezTo>
                  <a:pt x="9207" y="111042"/>
                  <a:pt x="33649" y="92296"/>
                  <a:pt x="50620" y="79568"/>
                </a:cubicBezTo>
                <a:cubicBezTo>
                  <a:pt x="60176" y="72401"/>
                  <a:pt x="71109" y="67152"/>
                  <a:pt x="80437" y="59690"/>
                </a:cubicBezTo>
                <a:cubicBezTo>
                  <a:pt x="119417" y="28506"/>
                  <a:pt x="78353" y="47133"/>
                  <a:pt x="130133" y="29873"/>
                </a:cubicBezTo>
                <a:cubicBezTo>
                  <a:pt x="140072" y="23247"/>
                  <a:pt x="148970" y="14700"/>
                  <a:pt x="159950" y="9994"/>
                </a:cubicBezTo>
                <a:cubicBezTo>
                  <a:pt x="202907" y="-8416"/>
                  <a:pt x="219674" y="2907"/>
                  <a:pt x="269281" y="9994"/>
                </a:cubicBezTo>
                <a:cubicBezTo>
                  <a:pt x="279220" y="13307"/>
                  <a:pt x="291690" y="12525"/>
                  <a:pt x="299098" y="19933"/>
                </a:cubicBezTo>
                <a:cubicBezTo>
                  <a:pt x="306506" y="27341"/>
                  <a:pt x="309037" y="39274"/>
                  <a:pt x="309037" y="49751"/>
                </a:cubicBezTo>
                <a:cubicBezTo>
                  <a:pt x="309037" y="85157"/>
                  <a:pt x="273977" y="102942"/>
                  <a:pt x="249403" y="119325"/>
                </a:cubicBezTo>
                <a:cubicBezTo>
                  <a:pt x="252716" y="145829"/>
                  <a:pt x="254564" y="172558"/>
                  <a:pt x="259342" y="198838"/>
                </a:cubicBezTo>
                <a:cubicBezTo>
                  <a:pt x="261216" y="209146"/>
                  <a:pt x="276689" y="221247"/>
                  <a:pt x="269281" y="228655"/>
                </a:cubicBezTo>
                <a:cubicBezTo>
                  <a:pt x="257335" y="240600"/>
                  <a:pt x="235974" y="234497"/>
                  <a:pt x="219585" y="238594"/>
                </a:cubicBezTo>
                <a:cubicBezTo>
                  <a:pt x="209421" y="241135"/>
                  <a:pt x="199707" y="245220"/>
                  <a:pt x="189768" y="248533"/>
                </a:cubicBezTo>
                <a:cubicBezTo>
                  <a:pt x="183142" y="255159"/>
                  <a:pt x="178271" y="264221"/>
                  <a:pt x="169890" y="268412"/>
                </a:cubicBezTo>
                <a:cubicBezTo>
                  <a:pt x="122684" y="292015"/>
                  <a:pt x="82901" y="291709"/>
                  <a:pt x="30742" y="298229"/>
                </a:cubicBezTo>
                <a:cubicBezTo>
                  <a:pt x="-10209" y="257280"/>
                  <a:pt x="20803" y="298892"/>
                  <a:pt x="20803" y="208777"/>
                </a:cubicBezTo>
                <a:cubicBezTo>
                  <a:pt x="20803" y="184792"/>
                  <a:pt x="8766" y="152791"/>
                  <a:pt x="924" y="129264"/>
                </a:cubicBezTo>
                <a:cubicBezTo>
                  <a:pt x="43895" y="118521"/>
                  <a:pt x="-7359" y="127608"/>
                  <a:pt x="924" y="11932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Freeform 24"/>
          <p:cNvSpPr/>
          <p:nvPr/>
        </p:nvSpPr>
        <p:spPr bwMode="auto">
          <a:xfrm>
            <a:off x="5311581" y="2197679"/>
            <a:ext cx="298290" cy="421084"/>
          </a:xfrm>
          <a:custGeom>
            <a:avLst/>
            <a:gdLst>
              <a:gd name="connsiteX0" fmla="*/ 29817 w 298290"/>
              <a:gd name="connsiteY0" fmla="*/ 6658 h 543371"/>
              <a:gd name="connsiteX1" fmla="*/ 19878 w 298290"/>
              <a:gd name="connsiteY1" fmla="*/ 106049 h 543371"/>
              <a:gd name="connsiteX2" fmla="*/ 0 w 298290"/>
              <a:gd name="connsiteY2" fmla="*/ 165684 h 543371"/>
              <a:gd name="connsiteX3" fmla="*/ 19878 w 298290"/>
              <a:gd name="connsiteY3" fmla="*/ 424101 h 543371"/>
              <a:gd name="connsiteX4" fmla="*/ 39756 w 298290"/>
              <a:gd name="connsiteY4" fmla="*/ 483736 h 543371"/>
              <a:gd name="connsiteX5" fmla="*/ 79513 w 298290"/>
              <a:gd name="connsiteY5" fmla="*/ 533432 h 543371"/>
              <a:gd name="connsiteX6" fmla="*/ 109330 w 298290"/>
              <a:gd name="connsiteY6" fmla="*/ 543371 h 543371"/>
              <a:gd name="connsiteX7" fmla="*/ 208721 w 298290"/>
              <a:gd name="connsiteY7" fmla="*/ 523493 h 543371"/>
              <a:gd name="connsiteX8" fmla="*/ 228600 w 298290"/>
              <a:gd name="connsiteY8" fmla="*/ 503614 h 543371"/>
              <a:gd name="connsiteX9" fmla="*/ 258417 w 298290"/>
              <a:gd name="connsiteY9" fmla="*/ 493675 h 543371"/>
              <a:gd name="connsiteX10" fmla="*/ 288234 w 298290"/>
              <a:gd name="connsiteY10" fmla="*/ 473797 h 543371"/>
              <a:gd name="connsiteX11" fmla="*/ 298174 w 298290"/>
              <a:gd name="connsiteY11" fmla="*/ 443980 h 543371"/>
              <a:gd name="connsiteX12" fmla="*/ 258417 w 298290"/>
              <a:gd name="connsiteY12" fmla="*/ 364466 h 543371"/>
              <a:gd name="connsiteX13" fmla="*/ 268356 w 298290"/>
              <a:gd name="connsiteY13" fmla="*/ 265075 h 543371"/>
              <a:gd name="connsiteX14" fmla="*/ 278295 w 298290"/>
              <a:gd name="connsiteY14" fmla="*/ 235258 h 543371"/>
              <a:gd name="connsiteX15" fmla="*/ 268356 w 298290"/>
              <a:gd name="connsiteY15" fmla="*/ 125927 h 543371"/>
              <a:gd name="connsiteX16" fmla="*/ 258417 w 298290"/>
              <a:gd name="connsiteY16" fmla="*/ 96110 h 543371"/>
              <a:gd name="connsiteX17" fmla="*/ 228600 w 298290"/>
              <a:gd name="connsiteY17" fmla="*/ 76232 h 543371"/>
              <a:gd name="connsiteX18" fmla="*/ 208721 w 298290"/>
              <a:gd name="connsiteY18" fmla="*/ 56353 h 543371"/>
              <a:gd name="connsiteX19" fmla="*/ 178904 w 298290"/>
              <a:gd name="connsiteY19" fmla="*/ 46414 h 543371"/>
              <a:gd name="connsiteX20" fmla="*/ 29817 w 298290"/>
              <a:gd name="connsiteY20" fmla="*/ 6658 h 54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290" h="543371">
                <a:moveTo>
                  <a:pt x="29817" y="6658"/>
                </a:moveTo>
                <a:cubicBezTo>
                  <a:pt x="3313" y="16597"/>
                  <a:pt x="26014" y="73324"/>
                  <a:pt x="19878" y="106049"/>
                </a:cubicBezTo>
                <a:cubicBezTo>
                  <a:pt x="16017" y="126644"/>
                  <a:pt x="0" y="165684"/>
                  <a:pt x="0" y="165684"/>
                </a:cubicBezTo>
                <a:cubicBezTo>
                  <a:pt x="5288" y="282019"/>
                  <a:pt x="-6770" y="335273"/>
                  <a:pt x="19878" y="424101"/>
                </a:cubicBezTo>
                <a:cubicBezTo>
                  <a:pt x="25899" y="444171"/>
                  <a:pt x="28133" y="466302"/>
                  <a:pt x="39756" y="483736"/>
                </a:cubicBezTo>
                <a:cubicBezTo>
                  <a:pt x="48785" y="497280"/>
                  <a:pt x="63776" y="523990"/>
                  <a:pt x="79513" y="533432"/>
                </a:cubicBezTo>
                <a:cubicBezTo>
                  <a:pt x="88497" y="538822"/>
                  <a:pt x="99391" y="540058"/>
                  <a:pt x="109330" y="543371"/>
                </a:cubicBezTo>
                <a:cubicBezTo>
                  <a:pt x="121392" y="541648"/>
                  <a:pt x="187037" y="536503"/>
                  <a:pt x="208721" y="523493"/>
                </a:cubicBezTo>
                <a:cubicBezTo>
                  <a:pt x="216757" y="518672"/>
                  <a:pt x="220564" y="508435"/>
                  <a:pt x="228600" y="503614"/>
                </a:cubicBezTo>
                <a:cubicBezTo>
                  <a:pt x="237584" y="498224"/>
                  <a:pt x="249046" y="498360"/>
                  <a:pt x="258417" y="493675"/>
                </a:cubicBezTo>
                <a:cubicBezTo>
                  <a:pt x="269101" y="488333"/>
                  <a:pt x="278295" y="480423"/>
                  <a:pt x="288234" y="473797"/>
                </a:cubicBezTo>
                <a:cubicBezTo>
                  <a:pt x="291547" y="463858"/>
                  <a:pt x="299331" y="454393"/>
                  <a:pt x="298174" y="443980"/>
                </a:cubicBezTo>
                <a:cubicBezTo>
                  <a:pt x="292464" y="392588"/>
                  <a:pt x="285449" y="391500"/>
                  <a:pt x="258417" y="364466"/>
                </a:cubicBezTo>
                <a:cubicBezTo>
                  <a:pt x="261730" y="331336"/>
                  <a:pt x="263293" y="297983"/>
                  <a:pt x="268356" y="265075"/>
                </a:cubicBezTo>
                <a:cubicBezTo>
                  <a:pt x="269949" y="254720"/>
                  <a:pt x="278295" y="245735"/>
                  <a:pt x="278295" y="235258"/>
                </a:cubicBezTo>
                <a:cubicBezTo>
                  <a:pt x="278295" y="198664"/>
                  <a:pt x="273531" y="162153"/>
                  <a:pt x="268356" y="125927"/>
                </a:cubicBezTo>
                <a:cubicBezTo>
                  <a:pt x="266874" y="115556"/>
                  <a:pt x="264962" y="104291"/>
                  <a:pt x="258417" y="96110"/>
                </a:cubicBezTo>
                <a:cubicBezTo>
                  <a:pt x="250955" y="86782"/>
                  <a:pt x="237928" y="83694"/>
                  <a:pt x="228600" y="76232"/>
                </a:cubicBezTo>
                <a:cubicBezTo>
                  <a:pt x="221282" y="70378"/>
                  <a:pt x="216757" y="61174"/>
                  <a:pt x="208721" y="56353"/>
                </a:cubicBezTo>
                <a:cubicBezTo>
                  <a:pt x="199737" y="50963"/>
                  <a:pt x="188062" y="51502"/>
                  <a:pt x="178904" y="46414"/>
                </a:cubicBezTo>
                <a:cubicBezTo>
                  <a:pt x="77571" y="-9881"/>
                  <a:pt x="56321" y="-3281"/>
                  <a:pt x="29817" y="6658"/>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Freeform 23"/>
          <p:cNvSpPr/>
          <p:nvPr/>
        </p:nvSpPr>
        <p:spPr bwMode="auto">
          <a:xfrm>
            <a:off x="5032657" y="2391033"/>
            <a:ext cx="358403" cy="278320"/>
          </a:xfrm>
          <a:custGeom>
            <a:avLst/>
            <a:gdLst>
              <a:gd name="connsiteX0" fmla="*/ 425 w 358403"/>
              <a:gd name="connsiteY0" fmla="*/ 99391 h 278295"/>
              <a:gd name="connsiteX1" fmla="*/ 20303 w 358403"/>
              <a:gd name="connsiteY1" fmla="*/ 149087 h 278295"/>
              <a:gd name="connsiteX2" fmla="*/ 30242 w 358403"/>
              <a:gd name="connsiteY2" fmla="*/ 178904 h 278295"/>
              <a:gd name="connsiteX3" fmla="*/ 50121 w 358403"/>
              <a:gd name="connsiteY3" fmla="*/ 198782 h 278295"/>
              <a:gd name="connsiteX4" fmla="*/ 79938 w 358403"/>
              <a:gd name="connsiteY4" fmla="*/ 258417 h 278295"/>
              <a:gd name="connsiteX5" fmla="*/ 139573 w 358403"/>
              <a:gd name="connsiteY5" fmla="*/ 278295 h 278295"/>
              <a:gd name="connsiteX6" fmla="*/ 199208 w 358403"/>
              <a:gd name="connsiteY6" fmla="*/ 268356 h 278295"/>
              <a:gd name="connsiteX7" fmla="*/ 268782 w 358403"/>
              <a:gd name="connsiteY7" fmla="*/ 248478 h 278295"/>
              <a:gd name="connsiteX8" fmla="*/ 338355 w 358403"/>
              <a:gd name="connsiteY8" fmla="*/ 228600 h 278295"/>
              <a:gd name="connsiteX9" fmla="*/ 338355 w 358403"/>
              <a:gd name="connsiteY9" fmla="*/ 19878 h 278295"/>
              <a:gd name="connsiteX10" fmla="*/ 308538 w 358403"/>
              <a:gd name="connsiteY10" fmla="*/ 0 h 278295"/>
              <a:gd name="connsiteX11" fmla="*/ 209147 w 358403"/>
              <a:gd name="connsiteY11" fmla="*/ 9939 h 278295"/>
              <a:gd name="connsiteX12" fmla="*/ 149512 w 358403"/>
              <a:gd name="connsiteY12" fmla="*/ 39756 h 278295"/>
              <a:gd name="connsiteX13" fmla="*/ 40182 w 358403"/>
              <a:gd name="connsiteY13" fmla="*/ 69574 h 278295"/>
              <a:gd name="connsiteX14" fmla="*/ 425 w 358403"/>
              <a:gd name="connsiteY14" fmla="*/ 99391 h 27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403" h="278295">
                <a:moveTo>
                  <a:pt x="425" y="99391"/>
                </a:moveTo>
                <a:cubicBezTo>
                  <a:pt x="-2888" y="112643"/>
                  <a:pt x="14039" y="132382"/>
                  <a:pt x="20303" y="149087"/>
                </a:cubicBezTo>
                <a:cubicBezTo>
                  <a:pt x="23982" y="158897"/>
                  <a:pt x="24852" y="169920"/>
                  <a:pt x="30242" y="178904"/>
                </a:cubicBezTo>
                <a:cubicBezTo>
                  <a:pt x="35063" y="186939"/>
                  <a:pt x="43495" y="192156"/>
                  <a:pt x="50121" y="198782"/>
                </a:cubicBezTo>
                <a:cubicBezTo>
                  <a:pt x="55536" y="215029"/>
                  <a:pt x="63713" y="248276"/>
                  <a:pt x="79938" y="258417"/>
                </a:cubicBezTo>
                <a:cubicBezTo>
                  <a:pt x="97707" y="269522"/>
                  <a:pt x="139573" y="278295"/>
                  <a:pt x="139573" y="278295"/>
                </a:cubicBezTo>
                <a:cubicBezTo>
                  <a:pt x="159451" y="274982"/>
                  <a:pt x="179447" y="272308"/>
                  <a:pt x="199208" y="268356"/>
                </a:cubicBezTo>
                <a:cubicBezTo>
                  <a:pt x="250987" y="258000"/>
                  <a:pt x="224579" y="261107"/>
                  <a:pt x="268782" y="248478"/>
                </a:cubicBezTo>
                <a:cubicBezTo>
                  <a:pt x="356134" y="223521"/>
                  <a:pt x="266870" y="252428"/>
                  <a:pt x="338355" y="228600"/>
                </a:cubicBezTo>
                <a:cubicBezTo>
                  <a:pt x="364185" y="151117"/>
                  <a:pt x="365972" y="157960"/>
                  <a:pt x="338355" y="19878"/>
                </a:cubicBezTo>
                <a:cubicBezTo>
                  <a:pt x="336012" y="8165"/>
                  <a:pt x="318477" y="6626"/>
                  <a:pt x="308538" y="0"/>
                </a:cubicBezTo>
                <a:cubicBezTo>
                  <a:pt x="275408" y="3313"/>
                  <a:pt x="242055" y="4876"/>
                  <a:pt x="209147" y="9939"/>
                </a:cubicBezTo>
                <a:cubicBezTo>
                  <a:pt x="167567" y="16336"/>
                  <a:pt x="188536" y="22412"/>
                  <a:pt x="149512" y="39756"/>
                </a:cubicBezTo>
                <a:cubicBezTo>
                  <a:pt x="108240" y="58099"/>
                  <a:pt x="82699" y="61071"/>
                  <a:pt x="40182" y="69574"/>
                </a:cubicBezTo>
                <a:cubicBezTo>
                  <a:pt x="15065" y="94690"/>
                  <a:pt x="3738" y="86139"/>
                  <a:pt x="425" y="99391"/>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Freeform 22"/>
          <p:cNvSpPr/>
          <p:nvPr/>
        </p:nvSpPr>
        <p:spPr bwMode="auto">
          <a:xfrm>
            <a:off x="5072305" y="2111694"/>
            <a:ext cx="328694" cy="357724"/>
          </a:xfrm>
          <a:custGeom>
            <a:avLst/>
            <a:gdLst>
              <a:gd name="connsiteX0" fmla="*/ 924 w 309037"/>
              <a:gd name="connsiteY0" fmla="*/ 119325 h 298229"/>
              <a:gd name="connsiteX1" fmla="*/ 50620 w 309037"/>
              <a:gd name="connsiteY1" fmla="*/ 79568 h 298229"/>
              <a:gd name="connsiteX2" fmla="*/ 80437 w 309037"/>
              <a:gd name="connsiteY2" fmla="*/ 59690 h 298229"/>
              <a:gd name="connsiteX3" fmla="*/ 130133 w 309037"/>
              <a:gd name="connsiteY3" fmla="*/ 29873 h 298229"/>
              <a:gd name="connsiteX4" fmla="*/ 159950 w 309037"/>
              <a:gd name="connsiteY4" fmla="*/ 9994 h 298229"/>
              <a:gd name="connsiteX5" fmla="*/ 269281 w 309037"/>
              <a:gd name="connsiteY5" fmla="*/ 9994 h 298229"/>
              <a:gd name="connsiteX6" fmla="*/ 299098 w 309037"/>
              <a:gd name="connsiteY6" fmla="*/ 19933 h 298229"/>
              <a:gd name="connsiteX7" fmla="*/ 309037 w 309037"/>
              <a:gd name="connsiteY7" fmla="*/ 49751 h 298229"/>
              <a:gd name="connsiteX8" fmla="*/ 249403 w 309037"/>
              <a:gd name="connsiteY8" fmla="*/ 119325 h 298229"/>
              <a:gd name="connsiteX9" fmla="*/ 259342 w 309037"/>
              <a:gd name="connsiteY9" fmla="*/ 198838 h 298229"/>
              <a:gd name="connsiteX10" fmla="*/ 269281 w 309037"/>
              <a:gd name="connsiteY10" fmla="*/ 228655 h 298229"/>
              <a:gd name="connsiteX11" fmla="*/ 219585 w 309037"/>
              <a:gd name="connsiteY11" fmla="*/ 238594 h 298229"/>
              <a:gd name="connsiteX12" fmla="*/ 189768 w 309037"/>
              <a:gd name="connsiteY12" fmla="*/ 248533 h 298229"/>
              <a:gd name="connsiteX13" fmla="*/ 169890 w 309037"/>
              <a:gd name="connsiteY13" fmla="*/ 268412 h 298229"/>
              <a:gd name="connsiteX14" fmla="*/ 30742 w 309037"/>
              <a:gd name="connsiteY14" fmla="*/ 298229 h 298229"/>
              <a:gd name="connsiteX15" fmla="*/ 20803 w 309037"/>
              <a:gd name="connsiteY15" fmla="*/ 208777 h 298229"/>
              <a:gd name="connsiteX16" fmla="*/ 924 w 309037"/>
              <a:gd name="connsiteY16" fmla="*/ 129264 h 298229"/>
              <a:gd name="connsiteX17" fmla="*/ 924 w 309037"/>
              <a:gd name="connsiteY17" fmla="*/ 119325 h 2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037" h="298229">
                <a:moveTo>
                  <a:pt x="924" y="119325"/>
                </a:moveTo>
                <a:cubicBezTo>
                  <a:pt x="9207" y="111042"/>
                  <a:pt x="33649" y="92296"/>
                  <a:pt x="50620" y="79568"/>
                </a:cubicBezTo>
                <a:cubicBezTo>
                  <a:pt x="60176" y="72401"/>
                  <a:pt x="71109" y="67152"/>
                  <a:pt x="80437" y="59690"/>
                </a:cubicBezTo>
                <a:cubicBezTo>
                  <a:pt x="119417" y="28506"/>
                  <a:pt x="78353" y="47133"/>
                  <a:pt x="130133" y="29873"/>
                </a:cubicBezTo>
                <a:cubicBezTo>
                  <a:pt x="140072" y="23247"/>
                  <a:pt x="148970" y="14700"/>
                  <a:pt x="159950" y="9994"/>
                </a:cubicBezTo>
                <a:cubicBezTo>
                  <a:pt x="202907" y="-8416"/>
                  <a:pt x="219674" y="2907"/>
                  <a:pt x="269281" y="9994"/>
                </a:cubicBezTo>
                <a:cubicBezTo>
                  <a:pt x="279220" y="13307"/>
                  <a:pt x="291690" y="12525"/>
                  <a:pt x="299098" y="19933"/>
                </a:cubicBezTo>
                <a:cubicBezTo>
                  <a:pt x="306506" y="27341"/>
                  <a:pt x="309037" y="39274"/>
                  <a:pt x="309037" y="49751"/>
                </a:cubicBezTo>
                <a:cubicBezTo>
                  <a:pt x="309037" y="85157"/>
                  <a:pt x="273977" y="102942"/>
                  <a:pt x="249403" y="119325"/>
                </a:cubicBezTo>
                <a:cubicBezTo>
                  <a:pt x="252716" y="145829"/>
                  <a:pt x="254564" y="172558"/>
                  <a:pt x="259342" y="198838"/>
                </a:cubicBezTo>
                <a:cubicBezTo>
                  <a:pt x="261216" y="209146"/>
                  <a:pt x="276689" y="221247"/>
                  <a:pt x="269281" y="228655"/>
                </a:cubicBezTo>
                <a:cubicBezTo>
                  <a:pt x="257335" y="240600"/>
                  <a:pt x="235974" y="234497"/>
                  <a:pt x="219585" y="238594"/>
                </a:cubicBezTo>
                <a:cubicBezTo>
                  <a:pt x="209421" y="241135"/>
                  <a:pt x="199707" y="245220"/>
                  <a:pt x="189768" y="248533"/>
                </a:cubicBezTo>
                <a:cubicBezTo>
                  <a:pt x="183142" y="255159"/>
                  <a:pt x="178271" y="264221"/>
                  <a:pt x="169890" y="268412"/>
                </a:cubicBezTo>
                <a:cubicBezTo>
                  <a:pt x="122684" y="292015"/>
                  <a:pt x="82901" y="291709"/>
                  <a:pt x="30742" y="298229"/>
                </a:cubicBezTo>
                <a:cubicBezTo>
                  <a:pt x="-10209" y="257280"/>
                  <a:pt x="20803" y="298892"/>
                  <a:pt x="20803" y="208777"/>
                </a:cubicBezTo>
                <a:cubicBezTo>
                  <a:pt x="20803" y="184792"/>
                  <a:pt x="8766" y="152791"/>
                  <a:pt x="924" y="129264"/>
                </a:cubicBezTo>
                <a:cubicBezTo>
                  <a:pt x="43895" y="118521"/>
                  <a:pt x="-7359" y="127608"/>
                  <a:pt x="924" y="11932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 name="Rounded Rectangle 11"/>
          <p:cNvSpPr/>
          <p:nvPr/>
        </p:nvSpPr>
        <p:spPr bwMode="auto">
          <a:xfrm rot="2756651" flipH="1" flipV="1">
            <a:off x="4514395" y="2085347"/>
            <a:ext cx="346749" cy="54358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184273"/>
              <a:gd name="connsiteY0" fmla="*/ 29842 h 550051"/>
              <a:gd name="connsiteX1" fmla="*/ 24747 w 184273"/>
              <a:gd name="connsiteY1" fmla="*/ 9694 h 550051"/>
              <a:gd name="connsiteX2" fmla="*/ 115024 w 184273"/>
              <a:gd name="connsiteY2" fmla="*/ 0 h 550051"/>
              <a:gd name="connsiteX3" fmla="*/ 145759 w 184273"/>
              <a:gd name="connsiteY3" fmla="*/ 20146 h 550051"/>
              <a:gd name="connsiteX4" fmla="*/ 184273 w 184273"/>
              <a:gd name="connsiteY4" fmla="*/ 46795 h 550051"/>
              <a:gd name="connsiteX5" fmla="*/ 142958 w 184273"/>
              <a:gd name="connsiteY5" fmla="*/ 487276 h 550051"/>
              <a:gd name="connsiteX6" fmla="*/ 116741 w 184273"/>
              <a:gd name="connsiteY6" fmla="*/ 531709 h 550051"/>
              <a:gd name="connsiteX7" fmla="*/ 69219 w 184273"/>
              <a:gd name="connsiteY7" fmla="*/ 550051 h 550051"/>
              <a:gd name="connsiteX8" fmla="*/ 65439 w 184273"/>
              <a:gd name="connsiteY8" fmla="*/ 438346 h 550051"/>
              <a:gd name="connsiteX9" fmla="*/ 43 w 184273"/>
              <a:gd name="connsiteY9" fmla="*/ 29842 h 550051"/>
              <a:gd name="connsiteX0" fmla="*/ 82 w 184312"/>
              <a:gd name="connsiteY0" fmla="*/ 29842 h 550051"/>
              <a:gd name="connsiteX1" fmla="*/ 24786 w 184312"/>
              <a:gd name="connsiteY1" fmla="*/ 9694 h 550051"/>
              <a:gd name="connsiteX2" fmla="*/ 115063 w 184312"/>
              <a:gd name="connsiteY2" fmla="*/ 0 h 550051"/>
              <a:gd name="connsiteX3" fmla="*/ 145798 w 184312"/>
              <a:gd name="connsiteY3" fmla="*/ 20146 h 550051"/>
              <a:gd name="connsiteX4" fmla="*/ 184312 w 184312"/>
              <a:gd name="connsiteY4" fmla="*/ 46795 h 550051"/>
              <a:gd name="connsiteX5" fmla="*/ 142997 w 184312"/>
              <a:gd name="connsiteY5" fmla="*/ 487276 h 550051"/>
              <a:gd name="connsiteX6" fmla="*/ 116780 w 184312"/>
              <a:gd name="connsiteY6" fmla="*/ 531709 h 550051"/>
              <a:gd name="connsiteX7" fmla="*/ 69258 w 184312"/>
              <a:gd name="connsiteY7" fmla="*/ 550051 h 550051"/>
              <a:gd name="connsiteX8" fmla="*/ 31506 w 184312"/>
              <a:gd name="connsiteY8" fmla="*/ 417977 h 550051"/>
              <a:gd name="connsiteX9" fmla="*/ 82 w 184312"/>
              <a:gd name="connsiteY9" fmla="*/ 29842 h 550051"/>
              <a:gd name="connsiteX0" fmla="*/ 6410 w 167498"/>
              <a:gd name="connsiteY0" fmla="*/ 100563 h 550051"/>
              <a:gd name="connsiteX1" fmla="*/ 7972 w 167498"/>
              <a:gd name="connsiteY1" fmla="*/ 9694 h 550051"/>
              <a:gd name="connsiteX2" fmla="*/ 98249 w 167498"/>
              <a:gd name="connsiteY2" fmla="*/ 0 h 550051"/>
              <a:gd name="connsiteX3" fmla="*/ 128984 w 167498"/>
              <a:gd name="connsiteY3" fmla="*/ 20146 h 550051"/>
              <a:gd name="connsiteX4" fmla="*/ 167498 w 167498"/>
              <a:gd name="connsiteY4" fmla="*/ 46795 h 550051"/>
              <a:gd name="connsiteX5" fmla="*/ 126183 w 167498"/>
              <a:gd name="connsiteY5" fmla="*/ 487276 h 550051"/>
              <a:gd name="connsiteX6" fmla="*/ 99966 w 167498"/>
              <a:gd name="connsiteY6" fmla="*/ 531709 h 550051"/>
              <a:gd name="connsiteX7" fmla="*/ 52444 w 167498"/>
              <a:gd name="connsiteY7" fmla="*/ 550051 h 550051"/>
              <a:gd name="connsiteX8" fmla="*/ 14692 w 167498"/>
              <a:gd name="connsiteY8" fmla="*/ 417977 h 550051"/>
              <a:gd name="connsiteX9" fmla="*/ 6410 w 167498"/>
              <a:gd name="connsiteY9" fmla="*/ 100563 h 550051"/>
              <a:gd name="connsiteX0" fmla="*/ 8682 w 169770"/>
              <a:gd name="connsiteY0" fmla="*/ 100563 h 550051"/>
              <a:gd name="connsiteX1" fmla="*/ 7171 w 169770"/>
              <a:gd name="connsiteY1" fmla="*/ 88382 h 550051"/>
              <a:gd name="connsiteX2" fmla="*/ 100521 w 169770"/>
              <a:gd name="connsiteY2" fmla="*/ 0 h 550051"/>
              <a:gd name="connsiteX3" fmla="*/ 131256 w 169770"/>
              <a:gd name="connsiteY3" fmla="*/ 20146 h 550051"/>
              <a:gd name="connsiteX4" fmla="*/ 169770 w 169770"/>
              <a:gd name="connsiteY4" fmla="*/ 46795 h 550051"/>
              <a:gd name="connsiteX5" fmla="*/ 128455 w 169770"/>
              <a:gd name="connsiteY5" fmla="*/ 487276 h 550051"/>
              <a:gd name="connsiteX6" fmla="*/ 102238 w 169770"/>
              <a:gd name="connsiteY6" fmla="*/ 531709 h 550051"/>
              <a:gd name="connsiteX7" fmla="*/ 54716 w 169770"/>
              <a:gd name="connsiteY7" fmla="*/ 550051 h 550051"/>
              <a:gd name="connsiteX8" fmla="*/ 16964 w 169770"/>
              <a:gd name="connsiteY8" fmla="*/ 417977 h 550051"/>
              <a:gd name="connsiteX9" fmla="*/ 8682 w 169770"/>
              <a:gd name="connsiteY9" fmla="*/ 100563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770" h="550051">
                <a:moveTo>
                  <a:pt x="8682" y="100563"/>
                </a:moveTo>
                <a:cubicBezTo>
                  <a:pt x="8682" y="83589"/>
                  <a:pt x="-9803" y="88382"/>
                  <a:pt x="7171" y="88382"/>
                </a:cubicBezTo>
                <a:lnTo>
                  <a:pt x="100521" y="0"/>
                </a:lnTo>
                <a:cubicBezTo>
                  <a:pt x="117495" y="0"/>
                  <a:pt x="131256" y="3172"/>
                  <a:pt x="131256" y="20146"/>
                </a:cubicBezTo>
                <a:cubicBezTo>
                  <a:pt x="131256" y="31672"/>
                  <a:pt x="169770" y="35269"/>
                  <a:pt x="169770" y="46795"/>
                </a:cubicBezTo>
                <a:cubicBezTo>
                  <a:pt x="158884" y="307715"/>
                  <a:pt x="128455" y="321648"/>
                  <a:pt x="128455" y="487276"/>
                </a:cubicBezTo>
                <a:cubicBezTo>
                  <a:pt x="128455" y="504250"/>
                  <a:pt x="119212" y="531709"/>
                  <a:pt x="102238" y="531709"/>
                </a:cubicBezTo>
                <a:lnTo>
                  <a:pt x="54716" y="550051"/>
                </a:lnTo>
                <a:cubicBezTo>
                  <a:pt x="37742" y="550051"/>
                  <a:pt x="16964" y="434951"/>
                  <a:pt x="16964" y="417977"/>
                </a:cubicBezTo>
                <a:cubicBezTo>
                  <a:pt x="18974" y="251411"/>
                  <a:pt x="6672" y="267129"/>
                  <a:pt x="8682" y="100563"/>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Rounded Rectangle 11"/>
          <p:cNvSpPr/>
          <p:nvPr/>
        </p:nvSpPr>
        <p:spPr bwMode="auto">
          <a:xfrm rot="477555" flipV="1">
            <a:off x="4702223" y="2231572"/>
            <a:ext cx="310779" cy="44909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 name="connsiteX0" fmla="*/ 492 w 260130"/>
              <a:gd name="connsiteY0" fmla="*/ 49038 h 513044"/>
              <a:gd name="connsiteX1" fmla="*/ 157784 w 260130"/>
              <a:gd name="connsiteY1" fmla="*/ 0 h 513044"/>
              <a:gd name="connsiteX2" fmla="*/ 209972 w 260130"/>
              <a:gd name="connsiteY2" fmla="*/ 14008 h 513044"/>
              <a:gd name="connsiteX3" fmla="*/ 231884 w 260130"/>
              <a:gd name="connsiteY3" fmla="*/ 19812 h 513044"/>
              <a:gd name="connsiteX4" fmla="*/ 228993 w 260130"/>
              <a:gd name="connsiteY4" fmla="*/ 101364 h 513044"/>
              <a:gd name="connsiteX5" fmla="*/ 259855 w 260130"/>
              <a:gd name="connsiteY5" fmla="*/ 400307 h 513044"/>
              <a:gd name="connsiteX6" fmla="*/ 206173 w 260130"/>
              <a:gd name="connsiteY6" fmla="*/ 437917 h 513044"/>
              <a:gd name="connsiteX7" fmla="*/ 196959 w 260130"/>
              <a:gd name="connsiteY7" fmla="*/ 504846 h 513044"/>
              <a:gd name="connsiteX8" fmla="*/ 212407 w 260130"/>
              <a:gd name="connsiteY8" fmla="*/ 506972 h 513044"/>
              <a:gd name="connsiteX9" fmla="*/ 184422 w 260130"/>
              <a:gd name="connsiteY9" fmla="*/ 504933 h 513044"/>
              <a:gd name="connsiteX10" fmla="*/ 145715 w 260130"/>
              <a:gd name="connsiteY10" fmla="*/ 426442 h 513044"/>
              <a:gd name="connsiteX11" fmla="*/ 492 w 260130"/>
              <a:gd name="connsiteY11"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130"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26722" y="164780"/>
                  <a:pt x="263658" y="344215"/>
                  <a:pt x="259855" y="400307"/>
                </a:cubicBezTo>
                <a:cubicBezTo>
                  <a:pt x="256052" y="456399"/>
                  <a:pt x="209723" y="420494"/>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 name="Rounded Rectangle 11"/>
          <p:cNvSpPr/>
          <p:nvPr/>
        </p:nvSpPr>
        <p:spPr bwMode="auto">
          <a:xfrm rot="3593718" flipV="1">
            <a:off x="4485843" y="1924202"/>
            <a:ext cx="268471" cy="57251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2" name="Rounded Rectangle 11"/>
          <p:cNvSpPr/>
          <p:nvPr/>
        </p:nvSpPr>
        <p:spPr bwMode="auto">
          <a:xfrm rot="5958841" flipV="1">
            <a:off x="4467746" y="1839418"/>
            <a:ext cx="245251" cy="59660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Rounded Rectangle 11"/>
          <p:cNvSpPr/>
          <p:nvPr/>
        </p:nvSpPr>
        <p:spPr bwMode="auto">
          <a:xfrm rot="5400000">
            <a:off x="4484767" y="1745738"/>
            <a:ext cx="245251" cy="60446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 name="Rounded Rectangle 11"/>
          <p:cNvSpPr/>
          <p:nvPr/>
        </p:nvSpPr>
        <p:spPr bwMode="auto">
          <a:xfrm rot="4966632" flipV="1">
            <a:off x="4486185" y="1587804"/>
            <a:ext cx="253612" cy="60232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24346 w 184404"/>
              <a:gd name="connsiteY0" fmla="*/ 50830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24346 w 184404"/>
              <a:gd name="connsiteY9" fmla="*/ 50830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24346" y="50830"/>
                </a:moveTo>
                <a:cubicBezTo>
                  <a:pt x="24346" y="33856"/>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24346" y="50830"/>
                </a:ln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Rounded Rectangle 11"/>
          <p:cNvSpPr/>
          <p:nvPr/>
        </p:nvSpPr>
        <p:spPr bwMode="auto">
          <a:xfrm rot="13004533" flipV="1">
            <a:off x="4319422" y="1121892"/>
            <a:ext cx="296624" cy="62099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Rounded Rectangle 11"/>
          <p:cNvSpPr/>
          <p:nvPr/>
        </p:nvSpPr>
        <p:spPr bwMode="auto">
          <a:xfrm rot="11298275" flipV="1">
            <a:off x="4283076" y="1039955"/>
            <a:ext cx="222704" cy="60100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8" name="Rounded Rectangle 11"/>
          <p:cNvSpPr/>
          <p:nvPr/>
        </p:nvSpPr>
        <p:spPr bwMode="auto">
          <a:xfrm rot="5663801" flipH="1" flipV="1">
            <a:off x="3757818" y="1542786"/>
            <a:ext cx="246552" cy="45359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140 w 145856"/>
              <a:gd name="connsiteY0" fmla="*/ 29842 h 598172"/>
              <a:gd name="connsiteX1" fmla="*/ 24844 w 145856"/>
              <a:gd name="connsiteY1" fmla="*/ 9694 h 598172"/>
              <a:gd name="connsiteX2" fmla="*/ 115121 w 145856"/>
              <a:gd name="connsiteY2" fmla="*/ 0 h 598172"/>
              <a:gd name="connsiteX3" fmla="*/ 145856 w 145856"/>
              <a:gd name="connsiteY3" fmla="*/ 20146 h 598172"/>
              <a:gd name="connsiteX4" fmla="*/ 143262 w 145856"/>
              <a:gd name="connsiteY4" fmla="*/ 69518 h 598172"/>
              <a:gd name="connsiteX5" fmla="*/ 143055 w 145856"/>
              <a:gd name="connsiteY5" fmla="*/ 487276 h 598172"/>
              <a:gd name="connsiteX6" fmla="*/ 116838 w 145856"/>
              <a:gd name="connsiteY6" fmla="*/ 531709 h 598172"/>
              <a:gd name="connsiteX7" fmla="*/ 69316 w 145856"/>
              <a:gd name="connsiteY7" fmla="*/ 550051 h 598172"/>
              <a:gd name="connsiteX8" fmla="*/ 16425 w 145856"/>
              <a:gd name="connsiteY8" fmla="*/ 595237 h 598172"/>
              <a:gd name="connsiteX9" fmla="*/ 140 w 145856"/>
              <a:gd name="connsiteY9" fmla="*/ 29842 h 598172"/>
              <a:gd name="connsiteX0" fmla="*/ 87 w 145803"/>
              <a:gd name="connsiteY0" fmla="*/ 29842 h 550656"/>
              <a:gd name="connsiteX1" fmla="*/ 24791 w 145803"/>
              <a:gd name="connsiteY1" fmla="*/ 9694 h 550656"/>
              <a:gd name="connsiteX2" fmla="*/ 115068 w 145803"/>
              <a:gd name="connsiteY2" fmla="*/ 0 h 550656"/>
              <a:gd name="connsiteX3" fmla="*/ 145803 w 145803"/>
              <a:gd name="connsiteY3" fmla="*/ 20146 h 550656"/>
              <a:gd name="connsiteX4" fmla="*/ 143209 w 145803"/>
              <a:gd name="connsiteY4" fmla="*/ 69518 h 550656"/>
              <a:gd name="connsiteX5" fmla="*/ 143002 w 145803"/>
              <a:gd name="connsiteY5" fmla="*/ 487276 h 550656"/>
              <a:gd name="connsiteX6" fmla="*/ 116785 w 145803"/>
              <a:gd name="connsiteY6" fmla="*/ 531709 h 550656"/>
              <a:gd name="connsiteX7" fmla="*/ 69263 w 145803"/>
              <a:gd name="connsiteY7" fmla="*/ 550051 h 550656"/>
              <a:gd name="connsiteX8" fmla="*/ 29790 w 145803"/>
              <a:gd name="connsiteY8" fmla="*/ 537807 h 550656"/>
              <a:gd name="connsiteX9" fmla="*/ 87 w 145803"/>
              <a:gd name="connsiteY9" fmla="*/ 29842 h 550656"/>
              <a:gd name="connsiteX0" fmla="*/ 42 w 145758"/>
              <a:gd name="connsiteY0" fmla="*/ 29842 h 550051"/>
              <a:gd name="connsiteX1" fmla="*/ 24746 w 145758"/>
              <a:gd name="connsiteY1" fmla="*/ 9694 h 550051"/>
              <a:gd name="connsiteX2" fmla="*/ 115023 w 145758"/>
              <a:gd name="connsiteY2" fmla="*/ 0 h 550051"/>
              <a:gd name="connsiteX3" fmla="*/ 145758 w 145758"/>
              <a:gd name="connsiteY3" fmla="*/ 20146 h 550051"/>
              <a:gd name="connsiteX4" fmla="*/ 143164 w 145758"/>
              <a:gd name="connsiteY4" fmla="*/ 69518 h 550051"/>
              <a:gd name="connsiteX5" fmla="*/ 142957 w 145758"/>
              <a:gd name="connsiteY5" fmla="*/ 487276 h 550051"/>
              <a:gd name="connsiteX6" fmla="*/ 116740 w 145758"/>
              <a:gd name="connsiteY6" fmla="*/ 531709 h 550051"/>
              <a:gd name="connsiteX7" fmla="*/ 69218 w 145758"/>
              <a:gd name="connsiteY7" fmla="*/ 550051 h 550051"/>
              <a:gd name="connsiteX8" fmla="*/ 68089 w 145758"/>
              <a:gd name="connsiteY8" fmla="*/ 490678 h 550051"/>
              <a:gd name="connsiteX9" fmla="*/ 42 w 145758"/>
              <a:gd name="connsiteY9" fmla="*/ 29842 h 550051"/>
              <a:gd name="connsiteX0" fmla="*/ 42 w 145758"/>
              <a:gd name="connsiteY0" fmla="*/ 29842 h 531709"/>
              <a:gd name="connsiteX1" fmla="*/ 24746 w 145758"/>
              <a:gd name="connsiteY1" fmla="*/ 9694 h 531709"/>
              <a:gd name="connsiteX2" fmla="*/ 115023 w 145758"/>
              <a:gd name="connsiteY2" fmla="*/ 0 h 531709"/>
              <a:gd name="connsiteX3" fmla="*/ 145758 w 145758"/>
              <a:gd name="connsiteY3" fmla="*/ 20146 h 531709"/>
              <a:gd name="connsiteX4" fmla="*/ 143164 w 145758"/>
              <a:gd name="connsiteY4" fmla="*/ 69518 h 531709"/>
              <a:gd name="connsiteX5" fmla="*/ 142957 w 145758"/>
              <a:gd name="connsiteY5" fmla="*/ 487276 h 531709"/>
              <a:gd name="connsiteX6" fmla="*/ 116740 w 145758"/>
              <a:gd name="connsiteY6" fmla="*/ 531709 h 531709"/>
              <a:gd name="connsiteX7" fmla="*/ 86597 w 145758"/>
              <a:gd name="connsiteY7" fmla="*/ 526857 h 531709"/>
              <a:gd name="connsiteX8" fmla="*/ 68089 w 145758"/>
              <a:gd name="connsiteY8" fmla="*/ 490678 h 531709"/>
              <a:gd name="connsiteX9" fmla="*/ 42 w 145758"/>
              <a:gd name="connsiteY9" fmla="*/ 29842 h 53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8" h="531709">
                <a:moveTo>
                  <a:pt x="42" y="29842"/>
                </a:moveTo>
                <a:cubicBezTo>
                  <a:pt x="42" y="12868"/>
                  <a:pt x="7772" y="9694"/>
                  <a:pt x="24746" y="9694"/>
                </a:cubicBezTo>
                <a:lnTo>
                  <a:pt x="115023" y="0"/>
                </a:lnTo>
                <a:cubicBezTo>
                  <a:pt x="131997" y="0"/>
                  <a:pt x="145758" y="3172"/>
                  <a:pt x="145758" y="20146"/>
                </a:cubicBezTo>
                <a:cubicBezTo>
                  <a:pt x="145758" y="31672"/>
                  <a:pt x="143164" y="57992"/>
                  <a:pt x="143164" y="69518"/>
                </a:cubicBezTo>
                <a:cubicBezTo>
                  <a:pt x="132278" y="330438"/>
                  <a:pt x="142957" y="321648"/>
                  <a:pt x="142957" y="487276"/>
                </a:cubicBezTo>
                <a:cubicBezTo>
                  <a:pt x="142957" y="504250"/>
                  <a:pt x="133714" y="531709"/>
                  <a:pt x="116740" y="531709"/>
                </a:cubicBezTo>
                <a:lnTo>
                  <a:pt x="86597" y="526857"/>
                </a:lnTo>
                <a:cubicBezTo>
                  <a:pt x="69623" y="526857"/>
                  <a:pt x="68089" y="507652"/>
                  <a:pt x="68089" y="490678"/>
                </a:cubicBezTo>
                <a:cubicBezTo>
                  <a:pt x="70099" y="324112"/>
                  <a:pt x="-1968" y="196408"/>
                  <a:pt x="42"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 name="Rounded Rectangle 11"/>
          <p:cNvSpPr/>
          <p:nvPr/>
        </p:nvSpPr>
        <p:spPr bwMode="auto">
          <a:xfrm rot="5113265" flipH="1">
            <a:off x="3774147" y="1685460"/>
            <a:ext cx="199813" cy="44991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140 w 145856"/>
              <a:gd name="connsiteY0" fmla="*/ 29842 h 598172"/>
              <a:gd name="connsiteX1" fmla="*/ 24844 w 145856"/>
              <a:gd name="connsiteY1" fmla="*/ 9694 h 598172"/>
              <a:gd name="connsiteX2" fmla="*/ 115121 w 145856"/>
              <a:gd name="connsiteY2" fmla="*/ 0 h 598172"/>
              <a:gd name="connsiteX3" fmla="*/ 145856 w 145856"/>
              <a:gd name="connsiteY3" fmla="*/ 20146 h 598172"/>
              <a:gd name="connsiteX4" fmla="*/ 143262 w 145856"/>
              <a:gd name="connsiteY4" fmla="*/ 69518 h 598172"/>
              <a:gd name="connsiteX5" fmla="*/ 143055 w 145856"/>
              <a:gd name="connsiteY5" fmla="*/ 487276 h 598172"/>
              <a:gd name="connsiteX6" fmla="*/ 116838 w 145856"/>
              <a:gd name="connsiteY6" fmla="*/ 531709 h 598172"/>
              <a:gd name="connsiteX7" fmla="*/ 69316 w 145856"/>
              <a:gd name="connsiteY7" fmla="*/ 550051 h 598172"/>
              <a:gd name="connsiteX8" fmla="*/ 16425 w 145856"/>
              <a:gd name="connsiteY8" fmla="*/ 595237 h 598172"/>
              <a:gd name="connsiteX9" fmla="*/ 140 w 145856"/>
              <a:gd name="connsiteY9" fmla="*/ 29842 h 598172"/>
              <a:gd name="connsiteX0" fmla="*/ 87 w 145803"/>
              <a:gd name="connsiteY0" fmla="*/ 29842 h 550656"/>
              <a:gd name="connsiteX1" fmla="*/ 24791 w 145803"/>
              <a:gd name="connsiteY1" fmla="*/ 9694 h 550656"/>
              <a:gd name="connsiteX2" fmla="*/ 115068 w 145803"/>
              <a:gd name="connsiteY2" fmla="*/ 0 h 550656"/>
              <a:gd name="connsiteX3" fmla="*/ 145803 w 145803"/>
              <a:gd name="connsiteY3" fmla="*/ 20146 h 550656"/>
              <a:gd name="connsiteX4" fmla="*/ 143209 w 145803"/>
              <a:gd name="connsiteY4" fmla="*/ 69518 h 550656"/>
              <a:gd name="connsiteX5" fmla="*/ 143002 w 145803"/>
              <a:gd name="connsiteY5" fmla="*/ 487276 h 550656"/>
              <a:gd name="connsiteX6" fmla="*/ 116785 w 145803"/>
              <a:gd name="connsiteY6" fmla="*/ 531709 h 550656"/>
              <a:gd name="connsiteX7" fmla="*/ 69263 w 145803"/>
              <a:gd name="connsiteY7" fmla="*/ 550051 h 550656"/>
              <a:gd name="connsiteX8" fmla="*/ 29790 w 145803"/>
              <a:gd name="connsiteY8" fmla="*/ 537807 h 550656"/>
              <a:gd name="connsiteX9" fmla="*/ 87 w 145803"/>
              <a:gd name="connsiteY9" fmla="*/ 29842 h 55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803" h="550656">
                <a:moveTo>
                  <a:pt x="87" y="29842"/>
                </a:moveTo>
                <a:cubicBezTo>
                  <a:pt x="87" y="12868"/>
                  <a:pt x="7817" y="9694"/>
                  <a:pt x="24791" y="9694"/>
                </a:cubicBezTo>
                <a:lnTo>
                  <a:pt x="115068" y="0"/>
                </a:lnTo>
                <a:cubicBezTo>
                  <a:pt x="132042" y="0"/>
                  <a:pt x="145803" y="3172"/>
                  <a:pt x="145803" y="20146"/>
                </a:cubicBezTo>
                <a:cubicBezTo>
                  <a:pt x="145803" y="31672"/>
                  <a:pt x="143209" y="57992"/>
                  <a:pt x="143209" y="69518"/>
                </a:cubicBezTo>
                <a:cubicBezTo>
                  <a:pt x="132323" y="330438"/>
                  <a:pt x="143002" y="321648"/>
                  <a:pt x="143002" y="487276"/>
                </a:cubicBezTo>
                <a:cubicBezTo>
                  <a:pt x="143002" y="504250"/>
                  <a:pt x="133759" y="531709"/>
                  <a:pt x="116785" y="531709"/>
                </a:cubicBezTo>
                <a:lnTo>
                  <a:pt x="69263" y="550051"/>
                </a:lnTo>
                <a:cubicBezTo>
                  <a:pt x="52289" y="550051"/>
                  <a:pt x="29790" y="554781"/>
                  <a:pt x="29790" y="537807"/>
                </a:cubicBezTo>
                <a:cubicBezTo>
                  <a:pt x="31800" y="371241"/>
                  <a:pt x="-1923" y="196408"/>
                  <a:pt x="87"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 name="Rounded Rectangle 11"/>
          <p:cNvSpPr/>
          <p:nvPr/>
        </p:nvSpPr>
        <p:spPr bwMode="auto">
          <a:xfrm rot="5113265" flipV="1">
            <a:off x="3722602" y="1812538"/>
            <a:ext cx="304931" cy="44259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Rounded Rectangle 11"/>
          <p:cNvSpPr/>
          <p:nvPr/>
        </p:nvSpPr>
        <p:spPr bwMode="auto">
          <a:xfrm rot="16511367" flipV="1">
            <a:off x="3693353" y="1943899"/>
            <a:ext cx="252785" cy="52880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1406 w 191767"/>
              <a:gd name="connsiteY0" fmla="*/ 103852 h 560274"/>
              <a:gd name="connsiteX1" fmla="*/ 8760 w 191767"/>
              <a:gd name="connsiteY1" fmla="*/ 27369 h 560274"/>
              <a:gd name="connsiteX2" fmla="*/ 150150 w 191767"/>
              <a:gd name="connsiteY2" fmla="*/ 0 h 560274"/>
              <a:gd name="connsiteX3" fmla="*/ 180885 w 191767"/>
              <a:gd name="connsiteY3" fmla="*/ 20146 h 560274"/>
              <a:gd name="connsiteX4" fmla="*/ 191767 w 191767"/>
              <a:gd name="connsiteY4" fmla="*/ 76198 h 560274"/>
              <a:gd name="connsiteX5" fmla="*/ 144777 w 191767"/>
              <a:gd name="connsiteY5" fmla="*/ 445575 h 560274"/>
              <a:gd name="connsiteX6" fmla="*/ 88974 w 191767"/>
              <a:gd name="connsiteY6" fmla="*/ 545067 h 560274"/>
              <a:gd name="connsiteX7" fmla="*/ 59873 w 191767"/>
              <a:gd name="connsiteY7" fmla="*/ 560274 h 560274"/>
              <a:gd name="connsiteX8" fmla="*/ 29138 w 191767"/>
              <a:gd name="connsiteY8" fmla="*/ 529539 h 560274"/>
              <a:gd name="connsiteX9" fmla="*/ 11406 w 191767"/>
              <a:gd name="connsiteY9" fmla="*/ 103852 h 560274"/>
              <a:gd name="connsiteX0" fmla="*/ 58671 w 239032"/>
              <a:gd name="connsiteY0" fmla="*/ 103852 h 560274"/>
              <a:gd name="connsiteX1" fmla="*/ 2557 w 239032"/>
              <a:gd name="connsiteY1" fmla="*/ 66562 h 560274"/>
              <a:gd name="connsiteX2" fmla="*/ 197415 w 239032"/>
              <a:gd name="connsiteY2" fmla="*/ 0 h 560274"/>
              <a:gd name="connsiteX3" fmla="*/ 228150 w 239032"/>
              <a:gd name="connsiteY3" fmla="*/ 20146 h 560274"/>
              <a:gd name="connsiteX4" fmla="*/ 239032 w 239032"/>
              <a:gd name="connsiteY4" fmla="*/ 76198 h 560274"/>
              <a:gd name="connsiteX5" fmla="*/ 192042 w 239032"/>
              <a:gd name="connsiteY5" fmla="*/ 445575 h 560274"/>
              <a:gd name="connsiteX6" fmla="*/ 136239 w 239032"/>
              <a:gd name="connsiteY6" fmla="*/ 545067 h 560274"/>
              <a:gd name="connsiteX7" fmla="*/ 107138 w 239032"/>
              <a:gd name="connsiteY7" fmla="*/ 560274 h 560274"/>
              <a:gd name="connsiteX8" fmla="*/ 76403 w 239032"/>
              <a:gd name="connsiteY8" fmla="*/ 529539 h 560274"/>
              <a:gd name="connsiteX9" fmla="*/ 58671 w 239032"/>
              <a:gd name="connsiteY9" fmla="*/ 103852 h 560274"/>
              <a:gd name="connsiteX0" fmla="*/ 16134 w 241995"/>
              <a:gd name="connsiteY0" fmla="*/ 88171 h 560274"/>
              <a:gd name="connsiteX1" fmla="*/ 5520 w 241995"/>
              <a:gd name="connsiteY1" fmla="*/ 66562 h 560274"/>
              <a:gd name="connsiteX2" fmla="*/ 200378 w 241995"/>
              <a:gd name="connsiteY2" fmla="*/ 0 h 560274"/>
              <a:gd name="connsiteX3" fmla="*/ 231113 w 241995"/>
              <a:gd name="connsiteY3" fmla="*/ 20146 h 560274"/>
              <a:gd name="connsiteX4" fmla="*/ 241995 w 241995"/>
              <a:gd name="connsiteY4" fmla="*/ 76198 h 560274"/>
              <a:gd name="connsiteX5" fmla="*/ 195005 w 241995"/>
              <a:gd name="connsiteY5" fmla="*/ 445575 h 560274"/>
              <a:gd name="connsiteX6" fmla="*/ 139202 w 241995"/>
              <a:gd name="connsiteY6" fmla="*/ 545067 h 560274"/>
              <a:gd name="connsiteX7" fmla="*/ 110101 w 241995"/>
              <a:gd name="connsiteY7" fmla="*/ 560274 h 560274"/>
              <a:gd name="connsiteX8" fmla="*/ 79366 w 241995"/>
              <a:gd name="connsiteY8" fmla="*/ 529539 h 560274"/>
              <a:gd name="connsiteX9" fmla="*/ 16134 w 241995"/>
              <a:gd name="connsiteY9" fmla="*/ 88171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95" h="560274">
                <a:moveTo>
                  <a:pt x="16134" y="88171"/>
                </a:moveTo>
                <a:cubicBezTo>
                  <a:pt x="16134" y="71197"/>
                  <a:pt x="-11454" y="66562"/>
                  <a:pt x="5520" y="66562"/>
                </a:cubicBezTo>
                <a:lnTo>
                  <a:pt x="200378" y="0"/>
                </a:lnTo>
                <a:cubicBezTo>
                  <a:pt x="217352" y="0"/>
                  <a:pt x="231113" y="3172"/>
                  <a:pt x="231113" y="20146"/>
                </a:cubicBezTo>
                <a:cubicBezTo>
                  <a:pt x="231113" y="31672"/>
                  <a:pt x="241995" y="64672"/>
                  <a:pt x="241995" y="76198"/>
                </a:cubicBezTo>
                <a:cubicBezTo>
                  <a:pt x="231109" y="337118"/>
                  <a:pt x="195005" y="279947"/>
                  <a:pt x="195005" y="445575"/>
                </a:cubicBezTo>
                <a:cubicBezTo>
                  <a:pt x="195005" y="462549"/>
                  <a:pt x="156176" y="545067"/>
                  <a:pt x="139202" y="545067"/>
                </a:cubicBezTo>
                <a:lnTo>
                  <a:pt x="110101" y="560274"/>
                </a:lnTo>
                <a:cubicBezTo>
                  <a:pt x="93127" y="560274"/>
                  <a:pt x="79366" y="546513"/>
                  <a:pt x="79366" y="529539"/>
                </a:cubicBezTo>
                <a:cubicBezTo>
                  <a:pt x="81376" y="362973"/>
                  <a:pt x="-18117" y="297736"/>
                  <a:pt x="16134" y="8817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8" name="Rounded Rectangle 11"/>
          <p:cNvSpPr/>
          <p:nvPr/>
        </p:nvSpPr>
        <p:spPr bwMode="auto">
          <a:xfrm rot="18185625" flipV="1">
            <a:off x="3612467" y="2035162"/>
            <a:ext cx="275309" cy="52815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1406 w 191767"/>
              <a:gd name="connsiteY0" fmla="*/ 103852 h 560274"/>
              <a:gd name="connsiteX1" fmla="*/ 8760 w 191767"/>
              <a:gd name="connsiteY1" fmla="*/ 27369 h 560274"/>
              <a:gd name="connsiteX2" fmla="*/ 150150 w 191767"/>
              <a:gd name="connsiteY2" fmla="*/ 0 h 560274"/>
              <a:gd name="connsiteX3" fmla="*/ 180885 w 191767"/>
              <a:gd name="connsiteY3" fmla="*/ 20146 h 560274"/>
              <a:gd name="connsiteX4" fmla="*/ 191767 w 191767"/>
              <a:gd name="connsiteY4" fmla="*/ 76198 h 560274"/>
              <a:gd name="connsiteX5" fmla="*/ 144777 w 191767"/>
              <a:gd name="connsiteY5" fmla="*/ 445575 h 560274"/>
              <a:gd name="connsiteX6" fmla="*/ 88974 w 191767"/>
              <a:gd name="connsiteY6" fmla="*/ 545067 h 560274"/>
              <a:gd name="connsiteX7" fmla="*/ 59873 w 191767"/>
              <a:gd name="connsiteY7" fmla="*/ 560274 h 560274"/>
              <a:gd name="connsiteX8" fmla="*/ 29138 w 191767"/>
              <a:gd name="connsiteY8" fmla="*/ 529539 h 560274"/>
              <a:gd name="connsiteX9" fmla="*/ 11406 w 191767"/>
              <a:gd name="connsiteY9" fmla="*/ 103852 h 560274"/>
              <a:gd name="connsiteX0" fmla="*/ 58671 w 239032"/>
              <a:gd name="connsiteY0" fmla="*/ 103852 h 560274"/>
              <a:gd name="connsiteX1" fmla="*/ 2557 w 239032"/>
              <a:gd name="connsiteY1" fmla="*/ 66562 h 560274"/>
              <a:gd name="connsiteX2" fmla="*/ 197415 w 239032"/>
              <a:gd name="connsiteY2" fmla="*/ 0 h 560274"/>
              <a:gd name="connsiteX3" fmla="*/ 228150 w 239032"/>
              <a:gd name="connsiteY3" fmla="*/ 20146 h 560274"/>
              <a:gd name="connsiteX4" fmla="*/ 239032 w 239032"/>
              <a:gd name="connsiteY4" fmla="*/ 76198 h 560274"/>
              <a:gd name="connsiteX5" fmla="*/ 192042 w 239032"/>
              <a:gd name="connsiteY5" fmla="*/ 445575 h 560274"/>
              <a:gd name="connsiteX6" fmla="*/ 136239 w 239032"/>
              <a:gd name="connsiteY6" fmla="*/ 545067 h 560274"/>
              <a:gd name="connsiteX7" fmla="*/ 107138 w 239032"/>
              <a:gd name="connsiteY7" fmla="*/ 560274 h 560274"/>
              <a:gd name="connsiteX8" fmla="*/ 76403 w 239032"/>
              <a:gd name="connsiteY8" fmla="*/ 529539 h 560274"/>
              <a:gd name="connsiteX9" fmla="*/ 58671 w 239032"/>
              <a:gd name="connsiteY9" fmla="*/ 103852 h 560274"/>
              <a:gd name="connsiteX0" fmla="*/ 16134 w 241995"/>
              <a:gd name="connsiteY0" fmla="*/ 88171 h 560274"/>
              <a:gd name="connsiteX1" fmla="*/ 5520 w 241995"/>
              <a:gd name="connsiteY1" fmla="*/ 66562 h 560274"/>
              <a:gd name="connsiteX2" fmla="*/ 200378 w 241995"/>
              <a:gd name="connsiteY2" fmla="*/ 0 h 560274"/>
              <a:gd name="connsiteX3" fmla="*/ 231113 w 241995"/>
              <a:gd name="connsiteY3" fmla="*/ 20146 h 560274"/>
              <a:gd name="connsiteX4" fmla="*/ 241995 w 241995"/>
              <a:gd name="connsiteY4" fmla="*/ 76198 h 560274"/>
              <a:gd name="connsiteX5" fmla="*/ 195005 w 241995"/>
              <a:gd name="connsiteY5" fmla="*/ 445575 h 560274"/>
              <a:gd name="connsiteX6" fmla="*/ 139202 w 241995"/>
              <a:gd name="connsiteY6" fmla="*/ 545067 h 560274"/>
              <a:gd name="connsiteX7" fmla="*/ 110101 w 241995"/>
              <a:gd name="connsiteY7" fmla="*/ 560274 h 560274"/>
              <a:gd name="connsiteX8" fmla="*/ 79366 w 241995"/>
              <a:gd name="connsiteY8" fmla="*/ 529539 h 560274"/>
              <a:gd name="connsiteX9" fmla="*/ 16134 w 241995"/>
              <a:gd name="connsiteY9" fmla="*/ 88171 h 56027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95" h="604154">
                <a:moveTo>
                  <a:pt x="16134" y="132051"/>
                </a:moveTo>
                <a:cubicBezTo>
                  <a:pt x="16134" y="115077"/>
                  <a:pt x="-11454" y="110442"/>
                  <a:pt x="5520" y="110442"/>
                </a:cubicBezTo>
                <a:cubicBezTo>
                  <a:pt x="63893" y="73628"/>
                  <a:pt x="42404" y="50510"/>
                  <a:pt x="180640" y="0"/>
                </a:cubicBezTo>
                <a:cubicBezTo>
                  <a:pt x="197614" y="0"/>
                  <a:pt x="231113" y="47052"/>
                  <a:pt x="231113" y="64026"/>
                </a:cubicBezTo>
                <a:cubicBezTo>
                  <a:pt x="231113" y="75552"/>
                  <a:pt x="241995" y="108552"/>
                  <a:pt x="241995" y="120078"/>
                </a:cubicBezTo>
                <a:cubicBezTo>
                  <a:pt x="231109" y="380998"/>
                  <a:pt x="195005" y="323827"/>
                  <a:pt x="195005" y="489455"/>
                </a:cubicBezTo>
                <a:cubicBezTo>
                  <a:pt x="195005" y="506429"/>
                  <a:pt x="156176" y="588947"/>
                  <a:pt x="139202" y="588947"/>
                </a:cubicBezTo>
                <a:lnTo>
                  <a:pt x="110101" y="604154"/>
                </a:lnTo>
                <a:cubicBezTo>
                  <a:pt x="93127" y="604154"/>
                  <a:pt x="79366" y="590393"/>
                  <a:pt x="79366" y="573419"/>
                </a:cubicBezTo>
                <a:cubicBezTo>
                  <a:pt x="81376" y="406853"/>
                  <a:pt x="-18117" y="341616"/>
                  <a:pt x="16134" y="13205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4" name="Rounded Rectangle 11"/>
          <p:cNvSpPr/>
          <p:nvPr/>
        </p:nvSpPr>
        <p:spPr bwMode="auto">
          <a:xfrm rot="20112427" flipV="1">
            <a:off x="3516737" y="2071465"/>
            <a:ext cx="214898" cy="50670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382" h="560274">
                <a:moveTo>
                  <a:pt x="17051" y="73507"/>
                </a:moveTo>
                <a:cubicBezTo>
                  <a:pt x="17051" y="56533"/>
                  <a:pt x="-11599" y="27369"/>
                  <a:pt x="5375" y="27369"/>
                </a:cubicBezTo>
                <a:lnTo>
                  <a:pt x="146765" y="0"/>
                </a:lnTo>
                <a:cubicBezTo>
                  <a:pt x="163739" y="0"/>
                  <a:pt x="177500" y="3172"/>
                  <a:pt x="177500" y="20146"/>
                </a:cubicBezTo>
                <a:cubicBezTo>
                  <a:pt x="177500" y="31672"/>
                  <a:pt x="188382" y="64672"/>
                  <a:pt x="188382" y="76198"/>
                </a:cubicBezTo>
                <a:cubicBezTo>
                  <a:pt x="177496" y="337118"/>
                  <a:pt x="141392" y="279947"/>
                  <a:pt x="141392" y="445575"/>
                </a:cubicBezTo>
                <a:cubicBezTo>
                  <a:pt x="141392" y="462549"/>
                  <a:pt x="102563" y="545067"/>
                  <a:pt x="85589" y="545067"/>
                </a:cubicBezTo>
                <a:lnTo>
                  <a:pt x="56488" y="560274"/>
                </a:lnTo>
                <a:cubicBezTo>
                  <a:pt x="39514" y="560274"/>
                  <a:pt x="25753" y="546513"/>
                  <a:pt x="25753" y="529539"/>
                </a:cubicBezTo>
                <a:cubicBezTo>
                  <a:pt x="27763" y="362973"/>
                  <a:pt x="-17200" y="283072"/>
                  <a:pt x="17051" y="7350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5" name="Rounded Rectangle 11"/>
          <p:cNvSpPr/>
          <p:nvPr/>
        </p:nvSpPr>
        <p:spPr bwMode="auto">
          <a:xfrm rot="500282" flipV="1">
            <a:off x="3024803" y="2061762"/>
            <a:ext cx="293535" cy="53918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57 w 145773"/>
              <a:gd name="connsiteY0" fmla="*/ 29842 h 550051"/>
              <a:gd name="connsiteX1" fmla="*/ 24761 w 145773"/>
              <a:gd name="connsiteY1" fmla="*/ 9694 h 550051"/>
              <a:gd name="connsiteX2" fmla="*/ 115038 w 145773"/>
              <a:gd name="connsiteY2" fmla="*/ 0 h 550051"/>
              <a:gd name="connsiteX3" fmla="*/ 145773 w 145773"/>
              <a:gd name="connsiteY3" fmla="*/ 20146 h 550051"/>
              <a:gd name="connsiteX4" fmla="*/ 143179 w 145773"/>
              <a:gd name="connsiteY4" fmla="*/ 69518 h 550051"/>
              <a:gd name="connsiteX5" fmla="*/ 142972 w 145773"/>
              <a:gd name="connsiteY5" fmla="*/ 487276 h 550051"/>
              <a:gd name="connsiteX6" fmla="*/ 116755 w 145773"/>
              <a:gd name="connsiteY6" fmla="*/ 531709 h 550051"/>
              <a:gd name="connsiteX7" fmla="*/ 69233 w 145773"/>
              <a:gd name="connsiteY7" fmla="*/ 550051 h 550051"/>
              <a:gd name="connsiteX8" fmla="*/ 47803 w 145773"/>
              <a:gd name="connsiteY8" fmla="*/ 442496 h 550051"/>
              <a:gd name="connsiteX9" fmla="*/ 57 w 145773"/>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73" h="550051">
                <a:moveTo>
                  <a:pt x="57" y="29842"/>
                </a:moveTo>
                <a:cubicBezTo>
                  <a:pt x="57" y="12868"/>
                  <a:pt x="7787" y="9694"/>
                  <a:pt x="24761" y="9694"/>
                </a:cubicBezTo>
                <a:lnTo>
                  <a:pt x="115038" y="0"/>
                </a:lnTo>
                <a:cubicBezTo>
                  <a:pt x="132012" y="0"/>
                  <a:pt x="145773" y="3172"/>
                  <a:pt x="145773" y="20146"/>
                </a:cubicBezTo>
                <a:cubicBezTo>
                  <a:pt x="145773" y="31672"/>
                  <a:pt x="143179" y="57992"/>
                  <a:pt x="143179" y="69518"/>
                </a:cubicBezTo>
                <a:cubicBezTo>
                  <a:pt x="132293" y="330438"/>
                  <a:pt x="142972" y="321648"/>
                  <a:pt x="142972" y="487276"/>
                </a:cubicBezTo>
                <a:cubicBezTo>
                  <a:pt x="142972" y="504250"/>
                  <a:pt x="133729" y="531709"/>
                  <a:pt x="116755" y="531709"/>
                </a:cubicBezTo>
                <a:lnTo>
                  <a:pt x="69233" y="550051"/>
                </a:lnTo>
                <a:cubicBezTo>
                  <a:pt x="52259" y="550051"/>
                  <a:pt x="47803" y="459470"/>
                  <a:pt x="47803" y="442496"/>
                </a:cubicBezTo>
                <a:cubicBezTo>
                  <a:pt x="49813" y="275930"/>
                  <a:pt x="-1953" y="196408"/>
                  <a:pt x="57"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ed Rectangle 3"/>
          <p:cNvSpPr/>
          <p:nvPr/>
        </p:nvSpPr>
        <p:spPr bwMode="auto">
          <a:xfrm>
            <a:off x="115994" y="2199546"/>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p:cNvSpPr/>
          <p:nvPr/>
        </p:nvSpPr>
        <p:spPr bwMode="auto">
          <a:xfrm>
            <a:off x="319983" y="2199546"/>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ounded Rectangle 5"/>
          <p:cNvSpPr/>
          <p:nvPr/>
        </p:nvSpPr>
        <p:spPr bwMode="auto">
          <a:xfrm>
            <a:off x="529740" y="2199546"/>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bwMode="auto">
          <a:xfrm>
            <a:off x="195868" y="2289806"/>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bwMode="auto">
          <a:xfrm>
            <a:off x="400804" y="2298070"/>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bwMode="auto">
          <a:xfrm>
            <a:off x="603846" y="2298070"/>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bwMode="auto">
          <a:xfrm>
            <a:off x="801903" y="2288130"/>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ounded Rectangle 11"/>
          <p:cNvSpPr/>
          <p:nvPr/>
        </p:nvSpPr>
        <p:spPr bwMode="auto">
          <a:xfrm>
            <a:off x="1211283" y="1852664"/>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3" name="Oval 12"/>
          <p:cNvSpPr/>
          <p:nvPr/>
        </p:nvSpPr>
        <p:spPr bwMode="auto">
          <a:xfrm>
            <a:off x="1257457" y="2248350"/>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ounded Rectangle 11"/>
          <p:cNvSpPr/>
          <p:nvPr/>
        </p:nvSpPr>
        <p:spPr bwMode="auto">
          <a:xfrm>
            <a:off x="1351850" y="1852662"/>
            <a:ext cx="227945"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29975 w 227945"/>
              <a:gd name="connsiteY3" fmla="*/ 63392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19089 w 227945"/>
              <a:gd name="connsiteY3" fmla="*/ 19849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19089 w 227945"/>
              <a:gd name="connsiteY3" fmla="*/ 34363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945" h="592931">
                <a:moveTo>
                  <a:pt x="0" y="30735"/>
                </a:moveTo>
                <a:cubicBezTo>
                  <a:pt x="0" y="13761"/>
                  <a:pt x="13761" y="0"/>
                  <a:pt x="30735" y="0"/>
                </a:cubicBezTo>
                <a:lnTo>
                  <a:pt x="121012" y="32657"/>
                </a:lnTo>
                <a:cubicBezTo>
                  <a:pt x="137986" y="32657"/>
                  <a:pt x="119089" y="17389"/>
                  <a:pt x="119089" y="34363"/>
                </a:cubicBezTo>
                <a:cubicBezTo>
                  <a:pt x="119089" y="45889"/>
                  <a:pt x="227945" y="32016"/>
                  <a:pt x="227945" y="43542"/>
                </a:cubicBezTo>
                <a:cubicBezTo>
                  <a:pt x="227945" y="209170"/>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429735" y="2258288"/>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ounded Rectangle 11"/>
          <p:cNvSpPr/>
          <p:nvPr/>
        </p:nvSpPr>
        <p:spPr bwMode="auto">
          <a:xfrm flipV="1">
            <a:off x="1518108" y="1863550"/>
            <a:ext cx="184404" cy="5760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10886 w 184404"/>
              <a:gd name="connsiteY0" fmla="*/ 19254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10886 w 184404"/>
              <a:gd name="connsiteY9" fmla="*/ 19254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10886" y="19254"/>
                </a:moveTo>
                <a:cubicBezTo>
                  <a:pt x="10886" y="2280"/>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10886" y="19254"/>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7" name="Oval 16"/>
          <p:cNvSpPr/>
          <p:nvPr/>
        </p:nvSpPr>
        <p:spPr bwMode="auto">
          <a:xfrm>
            <a:off x="1593021" y="2266357"/>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ounded Rectangle 11"/>
          <p:cNvSpPr/>
          <p:nvPr/>
        </p:nvSpPr>
        <p:spPr bwMode="auto">
          <a:xfrm flipV="1">
            <a:off x="1677766" y="1851717"/>
            <a:ext cx="184404" cy="58358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7580">
                <a:moveTo>
                  <a:pt x="0" y="5384"/>
                </a:moveTo>
                <a:cubicBezTo>
                  <a:pt x="0" y="-11590"/>
                  <a:pt x="13761" y="17000"/>
                  <a:pt x="30735" y="17000"/>
                </a:cubicBezTo>
                <a:lnTo>
                  <a:pt x="121012" y="7306"/>
                </a:lnTo>
                <a:cubicBezTo>
                  <a:pt x="137986" y="7306"/>
                  <a:pt x="151747" y="10478"/>
                  <a:pt x="151747" y="27452"/>
                </a:cubicBezTo>
                <a:cubicBezTo>
                  <a:pt x="151747" y="38978"/>
                  <a:pt x="162629" y="71978"/>
                  <a:pt x="162629" y="83504"/>
                </a:cubicBezTo>
                <a:cubicBezTo>
                  <a:pt x="151743" y="344424"/>
                  <a:pt x="184404" y="371217"/>
                  <a:pt x="184404" y="536845"/>
                </a:cubicBezTo>
                <a:cubicBezTo>
                  <a:pt x="184404" y="553819"/>
                  <a:pt x="170643" y="546404"/>
                  <a:pt x="153669" y="546404"/>
                </a:cubicBezTo>
                <a:lnTo>
                  <a:pt x="30735" y="567580"/>
                </a:lnTo>
                <a:cubicBezTo>
                  <a:pt x="13761" y="567580"/>
                  <a:pt x="0" y="553819"/>
                  <a:pt x="0" y="536845"/>
                </a:cubicBezTo>
                <a:lnTo>
                  <a:pt x="0" y="5384"/>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9" name="Oval 18"/>
          <p:cNvSpPr/>
          <p:nvPr/>
        </p:nvSpPr>
        <p:spPr bwMode="auto">
          <a:xfrm>
            <a:off x="1730905" y="2237324"/>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ounded Rectangle 11"/>
          <p:cNvSpPr/>
          <p:nvPr/>
        </p:nvSpPr>
        <p:spPr bwMode="auto">
          <a:xfrm rot="19751231" flipV="1">
            <a:off x="1915396" y="1763414"/>
            <a:ext cx="269046" cy="58606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29" h="560274">
                <a:moveTo>
                  <a:pt x="6031" y="29842"/>
                </a:moveTo>
                <a:cubicBezTo>
                  <a:pt x="6031" y="12868"/>
                  <a:pt x="13761" y="9694"/>
                  <a:pt x="30735" y="9694"/>
                </a:cubicBezTo>
                <a:lnTo>
                  <a:pt x="121012" y="0"/>
                </a:lnTo>
                <a:cubicBezTo>
                  <a:pt x="137986" y="0"/>
                  <a:pt x="151747" y="3172"/>
                  <a:pt x="151747" y="20146"/>
                </a:cubicBezTo>
                <a:cubicBezTo>
                  <a:pt x="151747" y="31672"/>
                  <a:pt x="162629" y="64672"/>
                  <a:pt x="162629" y="76198"/>
                </a:cubicBezTo>
                <a:cubicBezTo>
                  <a:pt x="151743" y="337118"/>
                  <a:pt x="115639" y="279947"/>
                  <a:pt x="115639" y="445575"/>
                </a:cubicBezTo>
                <a:cubicBezTo>
                  <a:pt x="115639" y="462549"/>
                  <a:pt x="76810" y="545067"/>
                  <a:pt x="59836" y="545067"/>
                </a:cubicBezTo>
                <a:lnTo>
                  <a:pt x="30735" y="560274"/>
                </a:lnTo>
                <a:cubicBezTo>
                  <a:pt x="13761" y="560274"/>
                  <a:pt x="0" y="546513"/>
                  <a:pt x="0" y="529539"/>
                </a:cubicBezTo>
                <a:cubicBezTo>
                  <a:pt x="2010" y="362973"/>
                  <a:pt x="4021" y="196408"/>
                  <a:pt x="6031"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bwMode="auto">
          <a:xfrm rot="19751231">
            <a:off x="2099292" y="2126761"/>
            <a:ext cx="77590" cy="155057"/>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ounded Rectangle 11"/>
          <p:cNvSpPr/>
          <p:nvPr/>
        </p:nvSpPr>
        <p:spPr bwMode="auto">
          <a:xfrm rot="20602742" flipV="1">
            <a:off x="1771494" y="1836433"/>
            <a:ext cx="234592" cy="58870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714" h="572554">
                <a:moveTo>
                  <a:pt x="35" y="29157"/>
                </a:moveTo>
                <a:cubicBezTo>
                  <a:pt x="35" y="12183"/>
                  <a:pt x="92846" y="9694"/>
                  <a:pt x="109820" y="9694"/>
                </a:cubicBezTo>
                <a:lnTo>
                  <a:pt x="200097" y="0"/>
                </a:lnTo>
                <a:cubicBezTo>
                  <a:pt x="217071" y="0"/>
                  <a:pt x="230832" y="3172"/>
                  <a:pt x="230832" y="20146"/>
                </a:cubicBezTo>
                <a:cubicBezTo>
                  <a:pt x="230832" y="31672"/>
                  <a:pt x="241714" y="64672"/>
                  <a:pt x="241714" y="76198"/>
                </a:cubicBezTo>
                <a:cubicBezTo>
                  <a:pt x="230828" y="337118"/>
                  <a:pt x="194724" y="279947"/>
                  <a:pt x="194724" y="445575"/>
                </a:cubicBezTo>
                <a:cubicBezTo>
                  <a:pt x="194724" y="462549"/>
                  <a:pt x="209795" y="572554"/>
                  <a:pt x="192821" y="572554"/>
                </a:cubicBezTo>
                <a:lnTo>
                  <a:pt x="109820" y="560274"/>
                </a:lnTo>
                <a:cubicBezTo>
                  <a:pt x="92846" y="560274"/>
                  <a:pt x="79085" y="546513"/>
                  <a:pt x="79085" y="529539"/>
                </a:cubicBezTo>
                <a:cubicBezTo>
                  <a:pt x="81095" y="362973"/>
                  <a:pt x="-1975" y="195723"/>
                  <a:pt x="35" y="2915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ounded Rectangle 11"/>
          <p:cNvSpPr/>
          <p:nvPr/>
        </p:nvSpPr>
        <p:spPr bwMode="auto">
          <a:xfrm rot="20988760" flipV="1">
            <a:off x="3402155" y="2102453"/>
            <a:ext cx="214687" cy="509547"/>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29" h="560274">
                <a:moveTo>
                  <a:pt x="6031" y="29842"/>
                </a:moveTo>
                <a:cubicBezTo>
                  <a:pt x="6031" y="12868"/>
                  <a:pt x="13761" y="9694"/>
                  <a:pt x="30735" y="9694"/>
                </a:cubicBezTo>
                <a:lnTo>
                  <a:pt x="121012" y="0"/>
                </a:lnTo>
                <a:cubicBezTo>
                  <a:pt x="137986" y="0"/>
                  <a:pt x="151747" y="3172"/>
                  <a:pt x="151747" y="20146"/>
                </a:cubicBezTo>
                <a:cubicBezTo>
                  <a:pt x="151747" y="31672"/>
                  <a:pt x="162629" y="64672"/>
                  <a:pt x="162629" y="76198"/>
                </a:cubicBezTo>
                <a:cubicBezTo>
                  <a:pt x="151743" y="337118"/>
                  <a:pt x="115639" y="279947"/>
                  <a:pt x="115639" y="445575"/>
                </a:cubicBezTo>
                <a:cubicBezTo>
                  <a:pt x="115639" y="462549"/>
                  <a:pt x="76810" y="545067"/>
                  <a:pt x="59836" y="545067"/>
                </a:cubicBezTo>
                <a:lnTo>
                  <a:pt x="30735" y="560274"/>
                </a:lnTo>
                <a:cubicBezTo>
                  <a:pt x="13761" y="560274"/>
                  <a:pt x="0" y="546513"/>
                  <a:pt x="0" y="529539"/>
                </a:cubicBezTo>
                <a:cubicBezTo>
                  <a:pt x="2010" y="362973"/>
                  <a:pt x="4021" y="196408"/>
                  <a:pt x="6031"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ounded Rectangle 11"/>
          <p:cNvSpPr/>
          <p:nvPr/>
        </p:nvSpPr>
        <p:spPr bwMode="auto">
          <a:xfrm rot="21253171" flipV="1">
            <a:off x="3232008" y="2103966"/>
            <a:ext cx="208960" cy="52655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Oval 75"/>
          <p:cNvSpPr/>
          <p:nvPr/>
        </p:nvSpPr>
        <p:spPr bwMode="auto">
          <a:xfrm>
            <a:off x="3316394" y="2429497"/>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ounded Rectangle 11"/>
          <p:cNvSpPr/>
          <p:nvPr/>
        </p:nvSpPr>
        <p:spPr bwMode="auto">
          <a:xfrm rot="1690543" flipV="1">
            <a:off x="2889943" y="1999256"/>
            <a:ext cx="254335" cy="539167"/>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84"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18107" y="362284"/>
                  <a:pt x="206173" y="272289"/>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4" name="Rounded Rectangle 11"/>
          <p:cNvSpPr/>
          <p:nvPr/>
        </p:nvSpPr>
        <p:spPr bwMode="auto">
          <a:xfrm rot="2757762" flipV="1">
            <a:off x="2840260" y="1889345"/>
            <a:ext cx="230800" cy="54928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882 w 169907"/>
              <a:gd name="connsiteY0" fmla="*/ 76536 h 535819"/>
              <a:gd name="connsiteX1" fmla="*/ 95807 w 169907"/>
              <a:gd name="connsiteY1" fmla="*/ 0 h 535819"/>
              <a:gd name="connsiteX2" fmla="*/ 147995 w 169907"/>
              <a:gd name="connsiteY2" fmla="*/ 14008 h 535819"/>
              <a:gd name="connsiteX3" fmla="*/ 169907 w 169907"/>
              <a:gd name="connsiteY3" fmla="*/ 19812 h 535819"/>
              <a:gd name="connsiteX4" fmla="*/ 167016 w 169907"/>
              <a:gd name="connsiteY4" fmla="*/ 101364 h 535819"/>
              <a:gd name="connsiteX5" fmla="*/ 144196 w 169907"/>
              <a:gd name="connsiteY5" fmla="*/ 437917 h 535819"/>
              <a:gd name="connsiteX6" fmla="*/ 134982 w 169907"/>
              <a:gd name="connsiteY6" fmla="*/ 504846 h 535819"/>
              <a:gd name="connsiteX7" fmla="*/ 145431 w 169907"/>
              <a:gd name="connsiteY7" fmla="*/ 516713 h 535819"/>
              <a:gd name="connsiteX8" fmla="*/ 140279 w 169907"/>
              <a:gd name="connsiteY8" fmla="*/ 530739 h 535819"/>
              <a:gd name="connsiteX9" fmla="*/ 83738 w 169907"/>
              <a:gd name="connsiteY9" fmla="*/ 426442 h 535819"/>
              <a:gd name="connsiteX10" fmla="*/ 882 w 169907"/>
              <a:gd name="connsiteY10"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34982 w 175379"/>
              <a:gd name="connsiteY6" fmla="*/ 504846 h 535819"/>
              <a:gd name="connsiteX7" fmla="*/ 145431 w 175379"/>
              <a:gd name="connsiteY7" fmla="*/ 516713 h 535819"/>
              <a:gd name="connsiteX8" fmla="*/ 140279 w 175379"/>
              <a:gd name="connsiteY8" fmla="*/ 530739 h 535819"/>
              <a:gd name="connsiteX9" fmla="*/ 83738 w 175379"/>
              <a:gd name="connsiteY9" fmla="*/ 426442 h 535819"/>
              <a:gd name="connsiteX10" fmla="*/ 882 w 175379"/>
              <a:gd name="connsiteY10"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54170 w 175379"/>
              <a:gd name="connsiteY6" fmla="*/ 513325 h 535819"/>
              <a:gd name="connsiteX7" fmla="*/ 134982 w 175379"/>
              <a:gd name="connsiteY7" fmla="*/ 504846 h 535819"/>
              <a:gd name="connsiteX8" fmla="*/ 145431 w 175379"/>
              <a:gd name="connsiteY8" fmla="*/ 516713 h 535819"/>
              <a:gd name="connsiteX9" fmla="*/ 140279 w 175379"/>
              <a:gd name="connsiteY9" fmla="*/ 530739 h 535819"/>
              <a:gd name="connsiteX10" fmla="*/ 83738 w 175379"/>
              <a:gd name="connsiteY10" fmla="*/ 426442 h 535819"/>
              <a:gd name="connsiteX11" fmla="*/ 882 w 175379"/>
              <a:gd name="connsiteY11"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54170 w 175379"/>
              <a:gd name="connsiteY6" fmla="*/ 513325 h 535819"/>
              <a:gd name="connsiteX7" fmla="*/ 148783 w 175379"/>
              <a:gd name="connsiteY7" fmla="*/ 522720 h 535819"/>
              <a:gd name="connsiteX8" fmla="*/ 145431 w 175379"/>
              <a:gd name="connsiteY8" fmla="*/ 516713 h 535819"/>
              <a:gd name="connsiteX9" fmla="*/ 140279 w 175379"/>
              <a:gd name="connsiteY9" fmla="*/ 530739 h 535819"/>
              <a:gd name="connsiteX10" fmla="*/ 83738 w 175379"/>
              <a:gd name="connsiteY10" fmla="*/ 426442 h 535819"/>
              <a:gd name="connsiteX11" fmla="*/ 882 w 175379"/>
              <a:gd name="connsiteY11" fmla="*/ 76536 h 535819"/>
              <a:gd name="connsiteX0" fmla="*/ 882 w 175379"/>
              <a:gd name="connsiteY0" fmla="*/ 76536 h 522720"/>
              <a:gd name="connsiteX1" fmla="*/ 95807 w 175379"/>
              <a:gd name="connsiteY1" fmla="*/ 0 h 522720"/>
              <a:gd name="connsiteX2" fmla="*/ 147995 w 175379"/>
              <a:gd name="connsiteY2" fmla="*/ 14008 h 522720"/>
              <a:gd name="connsiteX3" fmla="*/ 169907 w 175379"/>
              <a:gd name="connsiteY3" fmla="*/ 19812 h 522720"/>
              <a:gd name="connsiteX4" fmla="*/ 167016 w 175379"/>
              <a:gd name="connsiteY4" fmla="*/ 101364 h 522720"/>
              <a:gd name="connsiteX5" fmla="*/ 175379 w 175379"/>
              <a:gd name="connsiteY5" fmla="*/ 451666 h 522720"/>
              <a:gd name="connsiteX6" fmla="*/ 154170 w 175379"/>
              <a:gd name="connsiteY6" fmla="*/ 513325 h 522720"/>
              <a:gd name="connsiteX7" fmla="*/ 148783 w 175379"/>
              <a:gd name="connsiteY7" fmla="*/ 522720 h 522720"/>
              <a:gd name="connsiteX8" fmla="*/ 145431 w 175379"/>
              <a:gd name="connsiteY8" fmla="*/ 516713 h 522720"/>
              <a:gd name="connsiteX9" fmla="*/ 126478 w 175379"/>
              <a:gd name="connsiteY9" fmla="*/ 512866 h 522720"/>
              <a:gd name="connsiteX10" fmla="*/ 83738 w 175379"/>
              <a:gd name="connsiteY10" fmla="*/ 426442 h 522720"/>
              <a:gd name="connsiteX11" fmla="*/ 882 w 175379"/>
              <a:gd name="connsiteY11" fmla="*/ 76536 h 522720"/>
              <a:gd name="connsiteX0" fmla="*/ 882 w 175379"/>
              <a:gd name="connsiteY0" fmla="*/ 76536 h 522720"/>
              <a:gd name="connsiteX1" fmla="*/ 95807 w 175379"/>
              <a:gd name="connsiteY1" fmla="*/ 0 h 522720"/>
              <a:gd name="connsiteX2" fmla="*/ 147995 w 175379"/>
              <a:gd name="connsiteY2" fmla="*/ 14008 h 522720"/>
              <a:gd name="connsiteX3" fmla="*/ 169907 w 175379"/>
              <a:gd name="connsiteY3" fmla="*/ 19812 h 522720"/>
              <a:gd name="connsiteX4" fmla="*/ 167016 w 175379"/>
              <a:gd name="connsiteY4" fmla="*/ 101364 h 522720"/>
              <a:gd name="connsiteX5" fmla="*/ 175379 w 175379"/>
              <a:gd name="connsiteY5" fmla="*/ 451666 h 522720"/>
              <a:gd name="connsiteX6" fmla="*/ 154170 w 175379"/>
              <a:gd name="connsiteY6" fmla="*/ 513325 h 522720"/>
              <a:gd name="connsiteX7" fmla="*/ 148783 w 175379"/>
              <a:gd name="connsiteY7" fmla="*/ 522720 h 522720"/>
              <a:gd name="connsiteX8" fmla="*/ 143950 w 175379"/>
              <a:gd name="connsiteY8" fmla="*/ 510821 h 522720"/>
              <a:gd name="connsiteX9" fmla="*/ 126478 w 175379"/>
              <a:gd name="connsiteY9" fmla="*/ 512866 h 522720"/>
              <a:gd name="connsiteX10" fmla="*/ 83738 w 175379"/>
              <a:gd name="connsiteY10" fmla="*/ 426442 h 522720"/>
              <a:gd name="connsiteX11" fmla="*/ 882 w 175379"/>
              <a:gd name="connsiteY11" fmla="*/ 76536 h 52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379" h="522720">
                <a:moveTo>
                  <a:pt x="882" y="76536"/>
                </a:moveTo>
                <a:cubicBezTo>
                  <a:pt x="882" y="59562"/>
                  <a:pt x="78833" y="0"/>
                  <a:pt x="95807" y="0"/>
                </a:cubicBezTo>
                <a:lnTo>
                  <a:pt x="147995" y="14008"/>
                </a:lnTo>
                <a:cubicBezTo>
                  <a:pt x="164969" y="14008"/>
                  <a:pt x="169907" y="2838"/>
                  <a:pt x="169907" y="19812"/>
                </a:cubicBezTo>
                <a:cubicBezTo>
                  <a:pt x="169907" y="31338"/>
                  <a:pt x="167016" y="89838"/>
                  <a:pt x="167016" y="101364"/>
                </a:cubicBezTo>
                <a:cubicBezTo>
                  <a:pt x="156130" y="362284"/>
                  <a:pt x="175379" y="286038"/>
                  <a:pt x="175379" y="451666"/>
                </a:cubicBezTo>
                <a:cubicBezTo>
                  <a:pt x="171176" y="518981"/>
                  <a:pt x="160903" y="504462"/>
                  <a:pt x="154170" y="513325"/>
                </a:cubicBezTo>
                <a:cubicBezTo>
                  <a:pt x="147437" y="522188"/>
                  <a:pt x="148177" y="520810"/>
                  <a:pt x="148783" y="522720"/>
                </a:cubicBezTo>
                <a:lnTo>
                  <a:pt x="143950" y="510821"/>
                </a:lnTo>
                <a:cubicBezTo>
                  <a:pt x="126976" y="510821"/>
                  <a:pt x="126478" y="529840"/>
                  <a:pt x="126478" y="512866"/>
                </a:cubicBezTo>
                <a:cubicBezTo>
                  <a:pt x="116888" y="502694"/>
                  <a:pt x="104831" y="504910"/>
                  <a:pt x="83738" y="426442"/>
                </a:cubicBezTo>
                <a:cubicBezTo>
                  <a:pt x="62645" y="347974"/>
                  <a:pt x="-8708" y="158127"/>
                  <a:pt x="882" y="76536"/>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Rounded Rectangle 11"/>
          <p:cNvSpPr/>
          <p:nvPr/>
        </p:nvSpPr>
        <p:spPr bwMode="auto">
          <a:xfrm rot="12388059" flipV="1">
            <a:off x="2566876" y="1396748"/>
            <a:ext cx="261366" cy="60067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200488"/>
              <a:gd name="connsiteY0" fmla="*/ 32932 h 553141"/>
              <a:gd name="connsiteX1" fmla="*/ 24747 w 200488"/>
              <a:gd name="connsiteY1" fmla="*/ 12784 h 553141"/>
              <a:gd name="connsiteX2" fmla="*/ 115024 w 200488"/>
              <a:gd name="connsiteY2" fmla="*/ 3090 h 553141"/>
              <a:gd name="connsiteX3" fmla="*/ 200488 w 200488"/>
              <a:gd name="connsiteY3" fmla="*/ 9774 h 553141"/>
              <a:gd name="connsiteX4" fmla="*/ 143165 w 200488"/>
              <a:gd name="connsiteY4" fmla="*/ 72608 h 553141"/>
              <a:gd name="connsiteX5" fmla="*/ 142958 w 200488"/>
              <a:gd name="connsiteY5" fmla="*/ 490366 h 553141"/>
              <a:gd name="connsiteX6" fmla="*/ 116741 w 200488"/>
              <a:gd name="connsiteY6" fmla="*/ 534799 h 553141"/>
              <a:gd name="connsiteX7" fmla="*/ 69219 w 200488"/>
              <a:gd name="connsiteY7" fmla="*/ 553141 h 553141"/>
              <a:gd name="connsiteX8" fmla="*/ 65439 w 200488"/>
              <a:gd name="connsiteY8" fmla="*/ 441436 h 553141"/>
              <a:gd name="connsiteX9" fmla="*/ 43 w 200488"/>
              <a:gd name="connsiteY9" fmla="*/ 32932 h 553141"/>
              <a:gd name="connsiteX0" fmla="*/ 43 w 200488"/>
              <a:gd name="connsiteY0" fmla="*/ 37994 h 558203"/>
              <a:gd name="connsiteX1" fmla="*/ 24747 w 200488"/>
              <a:gd name="connsiteY1" fmla="*/ 17846 h 558203"/>
              <a:gd name="connsiteX2" fmla="*/ 115024 w 200488"/>
              <a:gd name="connsiteY2" fmla="*/ 8152 h 558203"/>
              <a:gd name="connsiteX3" fmla="*/ 200488 w 200488"/>
              <a:gd name="connsiteY3" fmla="*/ 14836 h 558203"/>
              <a:gd name="connsiteX4" fmla="*/ 189747 w 200488"/>
              <a:gd name="connsiteY4" fmla="*/ 2331 h 558203"/>
              <a:gd name="connsiteX5" fmla="*/ 142958 w 200488"/>
              <a:gd name="connsiteY5" fmla="*/ 495428 h 558203"/>
              <a:gd name="connsiteX6" fmla="*/ 116741 w 200488"/>
              <a:gd name="connsiteY6" fmla="*/ 539861 h 558203"/>
              <a:gd name="connsiteX7" fmla="*/ 69219 w 200488"/>
              <a:gd name="connsiteY7" fmla="*/ 558203 h 558203"/>
              <a:gd name="connsiteX8" fmla="*/ 65439 w 200488"/>
              <a:gd name="connsiteY8" fmla="*/ 446498 h 558203"/>
              <a:gd name="connsiteX9" fmla="*/ 43 w 200488"/>
              <a:gd name="connsiteY9" fmla="*/ 37994 h 558203"/>
              <a:gd name="connsiteX0" fmla="*/ 43 w 200488"/>
              <a:gd name="connsiteY0" fmla="*/ 37994 h 539861"/>
              <a:gd name="connsiteX1" fmla="*/ 24747 w 200488"/>
              <a:gd name="connsiteY1" fmla="*/ 17846 h 539861"/>
              <a:gd name="connsiteX2" fmla="*/ 115024 w 200488"/>
              <a:gd name="connsiteY2" fmla="*/ 8152 h 539861"/>
              <a:gd name="connsiteX3" fmla="*/ 200488 w 200488"/>
              <a:gd name="connsiteY3" fmla="*/ 14836 h 539861"/>
              <a:gd name="connsiteX4" fmla="*/ 189747 w 200488"/>
              <a:gd name="connsiteY4" fmla="*/ 2331 h 539861"/>
              <a:gd name="connsiteX5" fmla="*/ 142958 w 200488"/>
              <a:gd name="connsiteY5" fmla="*/ 495428 h 539861"/>
              <a:gd name="connsiteX6" fmla="*/ 116741 w 200488"/>
              <a:gd name="connsiteY6" fmla="*/ 539861 h 539861"/>
              <a:gd name="connsiteX7" fmla="*/ 119875 w 200488"/>
              <a:gd name="connsiteY7" fmla="*/ 513803 h 539861"/>
              <a:gd name="connsiteX8" fmla="*/ 65439 w 200488"/>
              <a:gd name="connsiteY8" fmla="*/ 446498 h 539861"/>
              <a:gd name="connsiteX9" fmla="*/ 43 w 200488"/>
              <a:gd name="connsiteY9" fmla="*/ 37994 h 539861"/>
              <a:gd name="connsiteX0" fmla="*/ 32 w 200477"/>
              <a:gd name="connsiteY0" fmla="*/ 37994 h 539861"/>
              <a:gd name="connsiteX1" fmla="*/ 24736 w 200477"/>
              <a:gd name="connsiteY1" fmla="*/ 17846 h 539861"/>
              <a:gd name="connsiteX2" fmla="*/ 115013 w 200477"/>
              <a:gd name="connsiteY2" fmla="*/ 8152 h 539861"/>
              <a:gd name="connsiteX3" fmla="*/ 200477 w 200477"/>
              <a:gd name="connsiteY3" fmla="*/ 14836 h 539861"/>
              <a:gd name="connsiteX4" fmla="*/ 189736 w 200477"/>
              <a:gd name="connsiteY4" fmla="*/ 2331 h 539861"/>
              <a:gd name="connsiteX5" fmla="*/ 142947 w 200477"/>
              <a:gd name="connsiteY5" fmla="*/ 495428 h 539861"/>
              <a:gd name="connsiteX6" fmla="*/ 116730 w 200477"/>
              <a:gd name="connsiteY6" fmla="*/ 539861 h 539861"/>
              <a:gd name="connsiteX7" fmla="*/ 119864 w 200477"/>
              <a:gd name="connsiteY7" fmla="*/ 513803 h 539861"/>
              <a:gd name="connsiteX8" fmla="*/ 89401 w 200477"/>
              <a:gd name="connsiteY8" fmla="*/ 451873 h 539861"/>
              <a:gd name="connsiteX9" fmla="*/ 32 w 200477"/>
              <a:gd name="connsiteY9" fmla="*/ 37994 h 539861"/>
              <a:gd name="connsiteX0" fmla="*/ 22481 w 180409"/>
              <a:gd name="connsiteY0" fmla="*/ 45385 h 539861"/>
              <a:gd name="connsiteX1" fmla="*/ 4668 w 180409"/>
              <a:gd name="connsiteY1" fmla="*/ 17846 h 539861"/>
              <a:gd name="connsiteX2" fmla="*/ 94945 w 180409"/>
              <a:gd name="connsiteY2" fmla="*/ 8152 h 539861"/>
              <a:gd name="connsiteX3" fmla="*/ 180409 w 180409"/>
              <a:gd name="connsiteY3" fmla="*/ 14836 h 539861"/>
              <a:gd name="connsiteX4" fmla="*/ 169668 w 180409"/>
              <a:gd name="connsiteY4" fmla="*/ 2331 h 539861"/>
              <a:gd name="connsiteX5" fmla="*/ 122879 w 180409"/>
              <a:gd name="connsiteY5" fmla="*/ 495428 h 539861"/>
              <a:gd name="connsiteX6" fmla="*/ 96662 w 180409"/>
              <a:gd name="connsiteY6" fmla="*/ 539861 h 539861"/>
              <a:gd name="connsiteX7" fmla="*/ 99796 w 180409"/>
              <a:gd name="connsiteY7" fmla="*/ 513803 h 539861"/>
              <a:gd name="connsiteX8" fmla="*/ 69333 w 180409"/>
              <a:gd name="connsiteY8" fmla="*/ 451873 h 539861"/>
              <a:gd name="connsiteX9" fmla="*/ 22481 w 180409"/>
              <a:gd name="connsiteY9" fmla="*/ 45385 h 539861"/>
              <a:gd name="connsiteX0" fmla="*/ 59 w 157987"/>
              <a:gd name="connsiteY0" fmla="*/ 45385 h 539861"/>
              <a:gd name="connsiteX1" fmla="*/ 32453 w 157987"/>
              <a:gd name="connsiteY1" fmla="*/ 20528 h 539861"/>
              <a:gd name="connsiteX2" fmla="*/ 72523 w 157987"/>
              <a:gd name="connsiteY2" fmla="*/ 8152 h 539861"/>
              <a:gd name="connsiteX3" fmla="*/ 157987 w 157987"/>
              <a:gd name="connsiteY3" fmla="*/ 14836 h 539861"/>
              <a:gd name="connsiteX4" fmla="*/ 147246 w 157987"/>
              <a:gd name="connsiteY4" fmla="*/ 2331 h 539861"/>
              <a:gd name="connsiteX5" fmla="*/ 100457 w 157987"/>
              <a:gd name="connsiteY5" fmla="*/ 495428 h 539861"/>
              <a:gd name="connsiteX6" fmla="*/ 74240 w 157987"/>
              <a:gd name="connsiteY6" fmla="*/ 539861 h 539861"/>
              <a:gd name="connsiteX7" fmla="*/ 77374 w 157987"/>
              <a:gd name="connsiteY7" fmla="*/ 513803 h 539861"/>
              <a:gd name="connsiteX8" fmla="*/ 46911 w 157987"/>
              <a:gd name="connsiteY8" fmla="*/ 451873 h 539861"/>
              <a:gd name="connsiteX9" fmla="*/ 59 w 157987"/>
              <a:gd name="connsiteY9" fmla="*/ 45385 h 539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987" h="539861">
                <a:moveTo>
                  <a:pt x="59" y="45385"/>
                </a:moveTo>
                <a:cubicBezTo>
                  <a:pt x="59" y="28411"/>
                  <a:pt x="15479" y="20528"/>
                  <a:pt x="32453" y="20528"/>
                </a:cubicBezTo>
                <a:lnTo>
                  <a:pt x="72523" y="8152"/>
                </a:lnTo>
                <a:cubicBezTo>
                  <a:pt x="89497" y="8152"/>
                  <a:pt x="157987" y="-2138"/>
                  <a:pt x="157987" y="14836"/>
                </a:cubicBezTo>
                <a:cubicBezTo>
                  <a:pt x="157987" y="26362"/>
                  <a:pt x="147246" y="-9195"/>
                  <a:pt x="147246" y="2331"/>
                </a:cubicBezTo>
                <a:cubicBezTo>
                  <a:pt x="136360" y="263251"/>
                  <a:pt x="100457" y="329800"/>
                  <a:pt x="100457" y="495428"/>
                </a:cubicBezTo>
                <a:cubicBezTo>
                  <a:pt x="100457" y="512402"/>
                  <a:pt x="91214" y="539861"/>
                  <a:pt x="74240" y="539861"/>
                </a:cubicBezTo>
                <a:lnTo>
                  <a:pt x="77374" y="513803"/>
                </a:lnTo>
                <a:cubicBezTo>
                  <a:pt x="60400" y="513803"/>
                  <a:pt x="46911" y="468847"/>
                  <a:pt x="46911" y="451873"/>
                </a:cubicBezTo>
                <a:cubicBezTo>
                  <a:pt x="48921" y="285307"/>
                  <a:pt x="-1951" y="211951"/>
                  <a:pt x="59" y="45385"/>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Oval 66"/>
          <p:cNvSpPr/>
          <p:nvPr/>
        </p:nvSpPr>
        <p:spPr bwMode="auto">
          <a:xfrm rot="1859536">
            <a:off x="2603574" y="1733862"/>
            <a:ext cx="72967" cy="139129"/>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ounded Rectangle 11"/>
          <p:cNvSpPr/>
          <p:nvPr/>
        </p:nvSpPr>
        <p:spPr bwMode="auto">
          <a:xfrm rot="9451177" flipV="1">
            <a:off x="2156799" y="1537067"/>
            <a:ext cx="267081" cy="61719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11" h="554714">
                <a:moveTo>
                  <a:pt x="113" y="29842"/>
                </a:moveTo>
                <a:cubicBezTo>
                  <a:pt x="113" y="12868"/>
                  <a:pt x="7843" y="9694"/>
                  <a:pt x="24817" y="9694"/>
                </a:cubicBezTo>
                <a:lnTo>
                  <a:pt x="115094" y="0"/>
                </a:lnTo>
                <a:cubicBezTo>
                  <a:pt x="132068" y="0"/>
                  <a:pt x="145829" y="3172"/>
                  <a:pt x="145829" y="20146"/>
                </a:cubicBezTo>
                <a:cubicBezTo>
                  <a:pt x="145829" y="31672"/>
                  <a:pt x="156711" y="64672"/>
                  <a:pt x="156711" y="76198"/>
                </a:cubicBezTo>
                <a:cubicBezTo>
                  <a:pt x="145825" y="337118"/>
                  <a:pt x="137885" y="314908"/>
                  <a:pt x="137885" y="480536"/>
                </a:cubicBezTo>
                <a:cubicBezTo>
                  <a:pt x="127290" y="556006"/>
                  <a:pt x="119910" y="540840"/>
                  <a:pt x="105916" y="551595"/>
                </a:cubicBezTo>
                <a:cubicBezTo>
                  <a:pt x="91922" y="562350"/>
                  <a:pt x="57894" y="541562"/>
                  <a:pt x="53918" y="545067"/>
                </a:cubicBezTo>
                <a:lnTo>
                  <a:pt x="69289" y="550051"/>
                </a:lnTo>
                <a:cubicBezTo>
                  <a:pt x="52315" y="550051"/>
                  <a:pt x="21458" y="506236"/>
                  <a:pt x="21458" y="489262"/>
                </a:cubicBezTo>
                <a:cubicBezTo>
                  <a:pt x="23468" y="322696"/>
                  <a:pt x="-1897" y="196408"/>
                  <a:pt x="11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ounded Rectangle 11"/>
          <p:cNvSpPr/>
          <p:nvPr/>
        </p:nvSpPr>
        <p:spPr bwMode="auto">
          <a:xfrm rot="8100100" flipV="1">
            <a:off x="2076131" y="1642719"/>
            <a:ext cx="241136" cy="612011"/>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Oval 39"/>
          <p:cNvSpPr/>
          <p:nvPr/>
        </p:nvSpPr>
        <p:spPr bwMode="auto">
          <a:xfrm rot="19751231">
            <a:off x="2252747" y="2026208"/>
            <a:ext cx="77590"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Oval 40"/>
          <p:cNvSpPr/>
          <p:nvPr/>
        </p:nvSpPr>
        <p:spPr bwMode="auto">
          <a:xfrm rot="19751231">
            <a:off x="2341009" y="1926349"/>
            <a:ext cx="77590"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ounded Rectangle 11"/>
          <p:cNvSpPr/>
          <p:nvPr/>
        </p:nvSpPr>
        <p:spPr bwMode="auto">
          <a:xfrm rot="9484214" flipV="1">
            <a:off x="2354140" y="1400640"/>
            <a:ext cx="249947" cy="6359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58461"/>
              <a:gd name="connsiteY0" fmla="*/ 29842 h 553920"/>
              <a:gd name="connsiteX1" fmla="*/ 24739 w 158461"/>
              <a:gd name="connsiteY1" fmla="*/ 9694 h 553920"/>
              <a:gd name="connsiteX2" fmla="*/ 115016 w 158461"/>
              <a:gd name="connsiteY2" fmla="*/ 0 h 553920"/>
              <a:gd name="connsiteX3" fmla="*/ 145751 w 158461"/>
              <a:gd name="connsiteY3" fmla="*/ 20146 h 553920"/>
              <a:gd name="connsiteX4" fmla="*/ 158461 w 158461"/>
              <a:gd name="connsiteY4" fmla="*/ 63042 h 553920"/>
              <a:gd name="connsiteX5" fmla="*/ 137807 w 158461"/>
              <a:gd name="connsiteY5" fmla="*/ 480536 h 553920"/>
              <a:gd name="connsiteX6" fmla="*/ 105838 w 158461"/>
              <a:gd name="connsiteY6" fmla="*/ 551595 h 553920"/>
              <a:gd name="connsiteX7" fmla="*/ 90842 w 158461"/>
              <a:gd name="connsiteY7" fmla="*/ 535620 h 553920"/>
              <a:gd name="connsiteX8" fmla="*/ 112381 w 158461"/>
              <a:gd name="connsiteY8" fmla="*/ 540605 h 553920"/>
              <a:gd name="connsiteX9" fmla="*/ 83050 w 158461"/>
              <a:gd name="connsiteY9" fmla="*/ 460922 h 553920"/>
              <a:gd name="connsiteX10" fmla="*/ 35 w 158461"/>
              <a:gd name="connsiteY10" fmla="*/ 29842 h 553920"/>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0842 w 168122"/>
              <a:gd name="connsiteY7" fmla="*/ 535620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90649 w 168122"/>
              <a:gd name="connsiteY8" fmla="*/ 530448 h 557101"/>
              <a:gd name="connsiteX9" fmla="*/ 83050 w 168122"/>
              <a:gd name="connsiteY9" fmla="*/ 460922 h 557101"/>
              <a:gd name="connsiteX10" fmla="*/ 35 w 168122"/>
              <a:gd name="connsiteY10" fmla="*/ 29842 h 557101"/>
              <a:gd name="connsiteX0" fmla="*/ 29 w 168116"/>
              <a:gd name="connsiteY0" fmla="*/ 29842 h 557101"/>
              <a:gd name="connsiteX1" fmla="*/ 24733 w 168116"/>
              <a:gd name="connsiteY1" fmla="*/ 9694 h 557101"/>
              <a:gd name="connsiteX2" fmla="*/ 115010 w 168116"/>
              <a:gd name="connsiteY2" fmla="*/ 0 h 557101"/>
              <a:gd name="connsiteX3" fmla="*/ 145745 w 168116"/>
              <a:gd name="connsiteY3" fmla="*/ 20146 h 557101"/>
              <a:gd name="connsiteX4" fmla="*/ 158455 w 168116"/>
              <a:gd name="connsiteY4" fmla="*/ 63042 h 557101"/>
              <a:gd name="connsiteX5" fmla="*/ 168116 w 168116"/>
              <a:gd name="connsiteY5" fmla="*/ 513769 h 557101"/>
              <a:gd name="connsiteX6" fmla="*/ 105832 w 168116"/>
              <a:gd name="connsiteY6" fmla="*/ 551595 h 557101"/>
              <a:gd name="connsiteX7" fmla="*/ 97730 w 168116"/>
              <a:gd name="connsiteY7" fmla="*/ 547398 h 557101"/>
              <a:gd name="connsiteX8" fmla="*/ 90643 w 168116"/>
              <a:gd name="connsiteY8" fmla="*/ 530448 h 557101"/>
              <a:gd name="connsiteX9" fmla="*/ 99315 w 168116"/>
              <a:gd name="connsiteY9" fmla="*/ 451429 h 557101"/>
              <a:gd name="connsiteX10" fmla="*/ 29 w 168116"/>
              <a:gd name="connsiteY10" fmla="*/ 29842 h 557101"/>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97730 w 168116"/>
              <a:gd name="connsiteY7" fmla="*/ 547398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49259 w 168116"/>
              <a:gd name="connsiteY6" fmla="*/ 549094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5 w 168112"/>
              <a:gd name="connsiteY0" fmla="*/ 29842 h 564848"/>
              <a:gd name="connsiteX1" fmla="*/ 24729 w 168112"/>
              <a:gd name="connsiteY1" fmla="*/ 9694 h 564848"/>
              <a:gd name="connsiteX2" fmla="*/ 115006 w 168112"/>
              <a:gd name="connsiteY2" fmla="*/ 0 h 564848"/>
              <a:gd name="connsiteX3" fmla="*/ 145741 w 168112"/>
              <a:gd name="connsiteY3" fmla="*/ 20146 h 564848"/>
              <a:gd name="connsiteX4" fmla="*/ 158451 w 168112"/>
              <a:gd name="connsiteY4" fmla="*/ 63042 h 564848"/>
              <a:gd name="connsiteX5" fmla="*/ 168112 w 168112"/>
              <a:gd name="connsiteY5" fmla="*/ 513769 h 564848"/>
              <a:gd name="connsiteX6" fmla="*/ 149255 w 168112"/>
              <a:gd name="connsiteY6" fmla="*/ 549094 h 564848"/>
              <a:gd name="connsiteX7" fmla="*/ 151472 w 168112"/>
              <a:gd name="connsiteY7" fmla="*/ 548010 h 564848"/>
              <a:gd name="connsiteX8" fmla="*/ 156923 w 168112"/>
              <a:gd name="connsiteY8" fmla="*/ 564848 h 564848"/>
              <a:gd name="connsiteX9" fmla="*/ 119421 w 168112"/>
              <a:gd name="connsiteY9" fmla="*/ 467099 h 564848"/>
              <a:gd name="connsiteX10" fmla="*/ 25 w 168112"/>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9 w 168126"/>
              <a:gd name="connsiteY0" fmla="*/ 29842 h 564848"/>
              <a:gd name="connsiteX1" fmla="*/ 24743 w 168126"/>
              <a:gd name="connsiteY1" fmla="*/ 9694 h 564848"/>
              <a:gd name="connsiteX2" fmla="*/ 115020 w 168126"/>
              <a:gd name="connsiteY2" fmla="*/ 0 h 564848"/>
              <a:gd name="connsiteX3" fmla="*/ 145755 w 168126"/>
              <a:gd name="connsiteY3" fmla="*/ 20146 h 564848"/>
              <a:gd name="connsiteX4" fmla="*/ 158465 w 168126"/>
              <a:gd name="connsiteY4" fmla="*/ 63042 h 564848"/>
              <a:gd name="connsiteX5" fmla="*/ 168126 w 168126"/>
              <a:gd name="connsiteY5" fmla="*/ 513769 h 564848"/>
              <a:gd name="connsiteX6" fmla="*/ 149269 w 168126"/>
              <a:gd name="connsiteY6" fmla="*/ 549094 h 564848"/>
              <a:gd name="connsiteX7" fmla="*/ 151486 w 168126"/>
              <a:gd name="connsiteY7" fmla="*/ 548010 h 564848"/>
              <a:gd name="connsiteX8" fmla="*/ 156937 w 168126"/>
              <a:gd name="connsiteY8" fmla="*/ 564848 h 564848"/>
              <a:gd name="connsiteX9" fmla="*/ 119435 w 168126"/>
              <a:gd name="connsiteY9" fmla="*/ 467099 h 564848"/>
              <a:gd name="connsiteX10" fmla="*/ 39 w 168126"/>
              <a:gd name="connsiteY10" fmla="*/ 29842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66424"/>
              <a:gd name="connsiteY0" fmla="*/ 46277 h 571840"/>
              <a:gd name="connsiteX1" fmla="*/ 7076 w 166424"/>
              <a:gd name="connsiteY1" fmla="*/ 9694 h 571840"/>
              <a:gd name="connsiteX2" fmla="*/ 97353 w 166424"/>
              <a:gd name="connsiteY2" fmla="*/ 0 h 571840"/>
              <a:gd name="connsiteX3" fmla="*/ 128088 w 166424"/>
              <a:gd name="connsiteY3" fmla="*/ 20146 h 571840"/>
              <a:gd name="connsiteX4" fmla="*/ 140798 w 166424"/>
              <a:gd name="connsiteY4" fmla="*/ 63042 h 571840"/>
              <a:gd name="connsiteX5" fmla="*/ 150459 w 166424"/>
              <a:gd name="connsiteY5" fmla="*/ 513769 h 571840"/>
              <a:gd name="connsiteX6" fmla="*/ 131602 w 166424"/>
              <a:gd name="connsiteY6" fmla="*/ 549094 h 571840"/>
              <a:gd name="connsiteX7" fmla="*/ 133819 w 166424"/>
              <a:gd name="connsiteY7" fmla="*/ 548010 h 571840"/>
              <a:gd name="connsiteX8" fmla="*/ 166424 w 166424"/>
              <a:gd name="connsiteY8" fmla="*/ 571840 h 571840"/>
              <a:gd name="connsiteX9" fmla="*/ 101768 w 166424"/>
              <a:gd name="connsiteY9" fmla="*/ 467099 h 571840"/>
              <a:gd name="connsiteX10" fmla="*/ 8999 w 166424"/>
              <a:gd name="connsiteY10" fmla="*/ 46277 h 571840"/>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1768 w 150459"/>
              <a:gd name="connsiteY9" fmla="*/ 46709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71589"/>
              <a:gd name="connsiteX1" fmla="*/ 7076 w 150459"/>
              <a:gd name="connsiteY1" fmla="*/ 9694 h 571589"/>
              <a:gd name="connsiteX2" fmla="*/ 97353 w 150459"/>
              <a:gd name="connsiteY2" fmla="*/ 0 h 571589"/>
              <a:gd name="connsiteX3" fmla="*/ 128088 w 150459"/>
              <a:gd name="connsiteY3" fmla="*/ 20146 h 571589"/>
              <a:gd name="connsiteX4" fmla="*/ 140798 w 150459"/>
              <a:gd name="connsiteY4" fmla="*/ 63042 h 571589"/>
              <a:gd name="connsiteX5" fmla="*/ 150459 w 150459"/>
              <a:gd name="connsiteY5" fmla="*/ 513769 h 571589"/>
              <a:gd name="connsiteX6" fmla="*/ 131602 w 150459"/>
              <a:gd name="connsiteY6" fmla="*/ 549094 h 571589"/>
              <a:gd name="connsiteX7" fmla="*/ 140369 w 150459"/>
              <a:gd name="connsiteY7" fmla="*/ 571589 h 571589"/>
              <a:gd name="connsiteX8" fmla="*/ 141982 w 150459"/>
              <a:gd name="connsiteY8" fmla="*/ 563266 h 571589"/>
              <a:gd name="connsiteX9" fmla="*/ 90391 w 150459"/>
              <a:gd name="connsiteY9" fmla="*/ 482870 h 571589"/>
              <a:gd name="connsiteX10" fmla="*/ 8999 w 150459"/>
              <a:gd name="connsiteY10" fmla="*/ 46277 h 571589"/>
              <a:gd name="connsiteX0" fmla="*/ 8999 w 155028"/>
              <a:gd name="connsiteY0" fmla="*/ 46277 h 571589"/>
              <a:gd name="connsiteX1" fmla="*/ 7076 w 155028"/>
              <a:gd name="connsiteY1" fmla="*/ 9694 h 571589"/>
              <a:gd name="connsiteX2" fmla="*/ 97353 w 155028"/>
              <a:gd name="connsiteY2" fmla="*/ 0 h 571589"/>
              <a:gd name="connsiteX3" fmla="*/ 128088 w 155028"/>
              <a:gd name="connsiteY3" fmla="*/ 20146 h 571589"/>
              <a:gd name="connsiteX4" fmla="*/ 140798 w 155028"/>
              <a:gd name="connsiteY4" fmla="*/ 63042 h 571589"/>
              <a:gd name="connsiteX5" fmla="*/ 150459 w 155028"/>
              <a:gd name="connsiteY5" fmla="*/ 513769 h 571589"/>
              <a:gd name="connsiteX6" fmla="*/ 150620 w 155028"/>
              <a:gd name="connsiteY6" fmla="*/ 560833 h 571589"/>
              <a:gd name="connsiteX7" fmla="*/ 140369 w 155028"/>
              <a:gd name="connsiteY7" fmla="*/ 571589 h 571589"/>
              <a:gd name="connsiteX8" fmla="*/ 141982 w 155028"/>
              <a:gd name="connsiteY8" fmla="*/ 563266 h 571589"/>
              <a:gd name="connsiteX9" fmla="*/ 90391 w 155028"/>
              <a:gd name="connsiteY9" fmla="*/ 482870 h 571589"/>
              <a:gd name="connsiteX10" fmla="*/ 8999 w 155028"/>
              <a:gd name="connsiteY10" fmla="*/ 46277 h 57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028" h="571589">
                <a:moveTo>
                  <a:pt x="8999" y="46277"/>
                </a:moveTo>
                <a:cubicBezTo>
                  <a:pt x="8999" y="29303"/>
                  <a:pt x="-9898" y="9694"/>
                  <a:pt x="7076" y="9694"/>
                </a:cubicBezTo>
                <a:lnTo>
                  <a:pt x="97353" y="0"/>
                </a:lnTo>
                <a:cubicBezTo>
                  <a:pt x="114327" y="0"/>
                  <a:pt x="128088" y="3172"/>
                  <a:pt x="128088" y="20146"/>
                </a:cubicBezTo>
                <a:cubicBezTo>
                  <a:pt x="128088" y="31672"/>
                  <a:pt x="140798" y="51516"/>
                  <a:pt x="140798" y="63042"/>
                </a:cubicBezTo>
                <a:cubicBezTo>
                  <a:pt x="129912" y="323962"/>
                  <a:pt x="150459" y="348141"/>
                  <a:pt x="150459" y="513769"/>
                </a:cubicBezTo>
                <a:cubicBezTo>
                  <a:pt x="139864" y="589239"/>
                  <a:pt x="164614" y="550078"/>
                  <a:pt x="150620" y="560833"/>
                </a:cubicBezTo>
                <a:cubicBezTo>
                  <a:pt x="136626" y="571588"/>
                  <a:pt x="144345" y="568084"/>
                  <a:pt x="140369" y="571589"/>
                </a:cubicBezTo>
                <a:lnTo>
                  <a:pt x="141982" y="563266"/>
                </a:lnTo>
                <a:cubicBezTo>
                  <a:pt x="125008" y="563266"/>
                  <a:pt x="92047" y="517146"/>
                  <a:pt x="90391" y="482870"/>
                </a:cubicBezTo>
                <a:cubicBezTo>
                  <a:pt x="44115" y="335341"/>
                  <a:pt x="40130" y="230045"/>
                  <a:pt x="8999" y="4627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Rounded Rectangle 11"/>
          <p:cNvSpPr/>
          <p:nvPr/>
        </p:nvSpPr>
        <p:spPr bwMode="auto">
          <a:xfrm rot="3496985" flipV="1">
            <a:off x="2810991" y="1764398"/>
            <a:ext cx="232436" cy="52731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24346 w 184404"/>
              <a:gd name="connsiteY0" fmla="*/ 50830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24346 w 184404"/>
              <a:gd name="connsiteY9" fmla="*/ 50830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24346" y="50830"/>
                </a:moveTo>
                <a:cubicBezTo>
                  <a:pt x="24346" y="33856"/>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24346" y="50830"/>
                </a:ln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Oval 52"/>
          <p:cNvSpPr/>
          <p:nvPr/>
        </p:nvSpPr>
        <p:spPr bwMode="auto">
          <a:xfrm rot="2222370">
            <a:off x="2910088" y="2348431"/>
            <a:ext cx="94423" cy="13462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Oval 54"/>
          <p:cNvSpPr/>
          <p:nvPr/>
        </p:nvSpPr>
        <p:spPr bwMode="auto">
          <a:xfrm rot="651149">
            <a:off x="3104733" y="2395641"/>
            <a:ext cx="77168"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 name="Rounded Rectangle 11"/>
          <p:cNvSpPr/>
          <p:nvPr/>
        </p:nvSpPr>
        <p:spPr bwMode="auto">
          <a:xfrm rot="3955795" flipV="1">
            <a:off x="2756871" y="1671815"/>
            <a:ext cx="225027" cy="52708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 name="Oval 67"/>
          <p:cNvSpPr/>
          <p:nvPr/>
        </p:nvSpPr>
        <p:spPr bwMode="auto">
          <a:xfrm rot="1859536">
            <a:off x="2706424" y="1922331"/>
            <a:ext cx="80264" cy="139129"/>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Rounded Rectangle 11"/>
          <p:cNvSpPr/>
          <p:nvPr/>
        </p:nvSpPr>
        <p:spPr bwMode="auto">
          <a:xfrm rot="13657364" flipV="1">
            <a:off x="2702276" y="1533449"/>
            <a:ext cx="228999" cy="53370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Oval 69"/>
          <p:cNvSpPr/>
          <p:nvPr/>
        </p:nvSpPr>
        <p:spPr bwMode="auto">
          <a:xfrm rot="9491020" flipV="1">
            <a:off x="2738197" y="2090651"/>
            <a:ext cx="126695" cy="887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ounded Rectangle 11"/>
          <p:cNvSpPr/>
          <p:nvPr/>
        </p:nvSpPr>
        <p:spPr bwMode="auto">
          <a:xfrm rot="10800000" flipV="1">
            <a:off x="2479113" y="1291354"/>
            <a:ext cx="254136" cy="65402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70461"/>
              <a:gd name="connsiteY0" fmla="*/ 29842 h 553920"/>
              <a:gd name="connsiteX1" fmla="*/ 24739 w 170461"/>
              <a:gd name="connsiteY1" fmla="*/ 9694 h 553920"/>
              <a:gd name="connsiteX2" fmla="*/ 115016 w 170461"/>
              <a:gd name="connsiteY2" fmla="*/ 0 h 553920"/>
              <a:gd name="connsiteX3" fmla="*/ 145751 w 170461"/>
              <a:gd name="connsiteY3" fmla="*/ 20146 h 553920"/>
              <a:gd name="connsiteX4" fmla="*/ 170461 w 170461"/>
              <a:gd name="connsiteY4" fmla="*/ 76198 h 553920"/>
              <a:gd name="connsiteX5" fmla="*/ 137807 w 170461"/>
              <a:gd name="connsiteY5" fmla="*/ 480536 h 553920"/>
              <a:gd name="connsiteX6" fmla="*/ 105838 w 170461"/>
              <a:gd name="connsiteY6" fmla="*/ 551595 h 553920"/>
              <a:gd name="connsiteX7" fmla="*/ 90842 w 170461"/>
              <a:gd name="connsiteY7" fmla="*/ 535620 h 553920"/>
              <a:gd name="connsiteX8" fmla="*/ 112381 w 170461"/>
              <a:gd name="connsiteY8" fmla="*/ 540605 h 553920"/>
              <a:gd name="connsiteX9" fmla="*/ 83050 w 170461"/>
              <a:gd name="connsiteY9" fmla="*/ 460922 h 553920"/>
              <a:gd name="connsiteX10" fmla="*/ 35 w 170461"/>
              <a:gd name="connsiteY10" fmla="*/ 29842 h 553920"/>
              <a:gd name="connsiteX0" fmla="*/ 35 w 170642"/>
              <a:gd name="connsiteY0" fmla="*/ 29855 h 553933"/>
              <a:gd name="connsiteX1" fmla="*/ 24739 w 170642"/>
              <a:gd name="connsiteY1" fmla="*/ 9707 h 553933"/>
              <a:gd name="connsiteX2" fmla="*/ 115016 w 170642"/>
              <a:gd name="connsiteY2" fmla="*/ 13 h 553933"/>
              <a:gd name="connsiteX3" fmla="*/ 170642 w 170642"/>
              <a:gd name="connsiteY3" fmla="*/ 15922 h 553933"/>
              <a:gd name="connsiteX4" fmla="*/ 170461 w 170642"/>
              <a:gd name="connsiteY4" fmla="*/ 76211 h 553933"/>
              <a:gd name="connsiteX5" fmla="*/ 137807 w 170642"/>
              <a:gd name="connsiteY5" fmla="*/ 480549 h 553933"/>
              <a:gd name="connsiteX6" fmla="*/ 105838 w 170642"/>
              <a:gd name="connsiteY6" fmla="*/ 551608 h 553933"/>
              <a:gd name="connsiteX7" fmla="*/ 90842 w 170642"/>
              <a:gd name="connsiteY7" fmla="*/ 535633 h 553933"/>
              <a:gd name="connsiteX8" fmla="*/ 112381 w 170642"/>
              <a:gd name="connsiteY8" fmla="*/ 540618 h 553933"/>
              <a:gd name="connsiteX9" fmla="*/ 83050 w 170642"/>
              <a:gd name="connsiteY9" fmla="*/ 460935 h 553933"/>
              <a:gd name="connsiteX10" fmla="*/ 35 w 170642"/>
              <a:gd name="connsiteY10" fmla="*/ 29855 h 553933"/>
              <a:gd name="connsiteX0" fmla="*/ 35 w 170642"/>
              <a:gd name="connsiteY0" fmla="*/ 63735 h 587813"/>
              <a:gd name="connsiteX1" fmla="*/ 24739 w 170642"/>
              <a:gd name="connsiteY1" fmla="*/ 4358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35 w 170642"/>
              <a:gd name="connsiteY0" fmla="*/ 63735 h 587813"/>
              <a:gd name="connsiteX1" fmla="*/ 77286 w 170642"/>
              <a:gd name="connsiteY1" fmla="*/ 1816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65 w 129188"/>
              <a:gd name="connsiteY0" fmla="*/ 72207 h 587813"/>
              <a:gd name="connsiteX1" fmla="*/ 35832 w 129188"/>
              <a:gd name="connsiteY1" fmla="*/ 18167 h 587813"/>
              <a:gd name="connsiteX2" fmla="*/ 73562 w 129188"/>
              <a:gd name="connsiteY2" fmla="*/ 0 h 587813"/>
              <a:gd name="connsiteX3" fmla="*/ 129188 w 129188"/>
              <a:gd name="connsiteY3" fmla="*/ 49802 h 587813"/>
              <a:gd name="connsiteX4" fmla="*/ 129007 w 129188"/>
              <a:gd name="connsiteY4" fmla="*/ 110091 h 587813"/>
              <a:gd name="connsiteX5" fmla="*/ 96353 w 129188"/>
              <a:gd name="connsiteY5" fmla="*/ 514429 h 587813"/>
              <a:gd name="connsiteX6" fmla="*/ 64384 w 129188"/>
              <a:gd name="connsiteY6" fmla="*/ 585488 h 587813"/>
              <a:gd name="connsiteX7" fmla="*/ 49388 w 129188"/>
              <a:gd name="connsiteY7" fmla="*/ 569513 h 587813"/>
              <a:gd name="connsiteX8" fmla="*/ 70927 w 129188"/>
              <a:gd name="connsiteY8" fmla="*/ 574498 h 587813"/>
              <a:gd name="connsiteX9" fmla="*/ 41596 w 129188"/>
              <a:gd name="connsiteY9" fmla="*/ 494815 h 587813"/>
              <a:gd name="connsiteX10" fmla="*/ 65 w 129188"/>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49323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107857 w 129123"/>
              <a:gd name="connsiteY5" fmla="*/ 539375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23" h="587813">
                <a:moveTo>
                  <a:pt x="0" y="72207"/>
                </a:moveTo>
                <a:cubicBezTo>
                  <a:pt x="0" y="55233"/>
                  <a:pt x="18793" y="18167"/>
                  <a:pt x="35767" y="18167"/>
                </a:cubicBezTo>
                <a:lnTo>
                  <a:pt x="73497" y="0"/>
                </a:lnTo>
                <a:cubicBezTo>
                  <a:pt x="90471" y="0"/>
                  <a:pt x="129123" y="32828"/>
                  <a:pt x="129123" y="49802"/>
                </a:cubicBezTo>
                <a:cubicBezTo>
                  <a:pt x="129123" y="61328"/>
                  <a:pt x="128942" y="98565"/>
                  <a:pt x="128942" y="110091"/>
                </a:cubicBezTo>
                <a:cubicBezTo>
                  <a:pt x="118056" y="371011"/>
                  <a:pt x="107857" y="373747"/>
                  <a:pt x="107857" y="539375"/>
                </a:cubicBezTo>
                <a:cubicBezTo>
                  <a:pt x="97262" y="614845"/>
                  <a:pt x="97673" y="574733"/>
                  <a:pt x="83679" y="585488"/>
                </a:cubicBezTo>
                <a:cubicBezTo>
                  <a:pt x="69685" y="596243"/>
                  <a:pt x="78190" y="566008"/>
                  <a:pt x="74214" y="569513"/>
                </a:cubicBezTo>
                <a:lnTo>
                  <a:pt x="90222" y="582972"/>
                </a:lnTo>
                <a:cubicBezTo>
                  <a:pt x="73248" y="582972"/>
                  <a:pt x="60891" y="503317"/>
                  <a:pt x="60891" y="486343"/>
                </a:cubicBezTo>
                <a:cubicBezTo>
                  <a:pt x="38010" y="324014"/>
                  <a:pt x="28411" y="238773"/>
                  <a:pt x="0" y="7220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Oval 47"/>
          <p:cNvSpPr/>
          <p:nvPr/>
        </p:nvSpPr>
        <p:spPr bwMode="auto">
          <a:xfrm>
            <a:off x="2535286" y="1745904"/>
            <a:ext cx="69273" cy="167655"/>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Oval 33"/>
          <p:cNvSpPr/>
          <p:nvPr/>
        </p:nvSpPr>
        <p:spPr bwMode="auto">
          <a:xfrm rot="21013620">
            <a:off x="2465199" y="1850752"/>
            <a:ext cx="77168"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Oval 70"/>
          <p:cNvSpPr/>
          <p:nvPr/>
        </p:nvSpPr>
        <p:spPr bwMode="auto">
          <a:xfrm>
            <a:off x="1896026" y="2209375"/>
            <a:ext cx="69273" cy="167655"/>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Oval 71"/>
          <p:cNvSpPr/>
          <p:nvPr/>
        </p:nvSpPr>
        <p:spPr bwMode="auto">
          <a:xfrm rot="4394793">
            <a:off x="2634844" y="1816241"/>
            <a:ext cx="66668" cy="111187"/>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8" name="Oval 77"/>
          <p:cNvSpPr/>
          <p:nvPr/>
        </p:nvSpPr>
        <p:spPr bwMode="auto">
          <a:xfrm rot="9491020" flipV="1">
            <a:off x="2775063" y="2228032"/>
            <a:ext cx="126695" cy="887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 name="Freeform 78"/>
          <p:cNvSpPr/>
          <p:nvPr/>
        </p:nvSpPr>
        <p:spPr bwMode="auto">
          <a:xfrm>
            <a:off x="3479926" y="2437877"/>
            <a:ext cx="123576" cy="9443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5" name="Freeform 84"/>
          <p:cNvSpPr/>
          <p:nvPr/>
        </p:nvSpPr>
        <p:spPr bwMode="auto">
          <a:xfrm flipH="1">
            <a:off x="3657107" y="2371037"/>
            <a:ext cx="90612"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Rounded Rectangle 11"/>
          <p:cNvSpPr/>
          <p:nvPr/>
        </p:nvSpPr>
        <p:spPr bwMode="auto">
          <a:xfrm rot="14236055" flipV="1">
            <a:off x="4418659" y="1250101"/>
            <a:ext cx="250947" cy="54514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200488"/>
              <a:gd name="connsiteY0" fmla="*/ 32932 h 553141"/>
              <a:gd name="connsiteX1" fmla="*/ 24747 w 200488"/>
              <a:gd name="connsiteY1" fmla="*/ 12784 h 553141"/>
              <a:gd name="connsiteX2" fmla="*/ 115024 w 200488"/>
              <a:gd name="connsiteY2" fmla="*/ 3090 h 553141"/>
              <a:gd name="connsiteX3" fmla="*/ 200488 w 200488"/>
              <a:gd name="connsiteY3" fmla="*/ 9774 h 553141"/>
              <a:gd name="connsiteX4" fmla="*/ 143165 w 200488"/>
              <a:gd name="connsiteY4" fmla="*/ 72608 h 553141"/>
              <a:gd name="connsiteX5" fmla="*/ 142958 w 200488"/>
              <a:gd name="connsiteY5" fmla="*/ 490366 h 553141"/>
              <a:gd name="connsiteX6" fmla="*/ 116741 w 200488"/>
              <a:gd name="connsiteY6" fmla="*/ 534799 h 553141"/>
              <a:gd name="connsiteX7" fmla="*/ 69219 w 200488"/>
              <a:gd name="connsiteY7" fmla="*/ 553141 h 553141"/>
              <a:gd name="connsiteX8" fmla="*/ 65439 w 200488"/>
              <a:gd name="connsiteY8" fmla="*/ 441436 h 553141"/>
              <a:gd name="connsiteX9" fmla="*/ 43 w 200488"/>
              <a:gd name="connsiteY9" fmla="*/ 32932 h 553141"/>
              <a:gd name="connsiteX0" fmla="*/ 43 w 200488"/>
              <a:gd name="connsiteY0" fmla="*/ 37994 h 558203"/>
              <a:gd name="connsiteX1" fmla="*/ 24747 w 200488"/>
              <a:gd name="connsiteY1" fmla="*/ 17846 h 558203"/>
              <a:gd name="connsiteX2" fmla="*/ 115024 w 200488"/>
              <a:gd name="connsiteY2" fmla="*/ 8152 h 558203"/>
              <a:gd name="connsiteX3" fmla="*/ 200488 w 200488"/>
              <a:gd name="connsiteY3" fmla="*/ 14836 h 558203"/>
              <a:gd name="connsiteX4" fmla="*/ 189747 w 200488"/>
              <a:gd name="connsiteY4" fmla="*/ 2331 h 558203"/>
              <a:gd name="connsiteX5" fmla="*/ 142958 w 200488"/>
              <a:gd name="connsiteY5" fmla="*/ 495428 h 558203"/>
              <a:gd name="connsiteX6" fmla="*/ 116741 w 200488"/>
              <a:gd name="connsiteY6" fmla="*/ 539861 h 558203"/>
              <a:gd name="connsiteX7" fmla="*/ 69219 w 200488"/>
              <a:gd name="connsiteY7" fmla="*/ 558203 h 558203"/>
              <a:gd name="connsiteX8" fmla="*/ 65439 w 200488"/>
              <a:gd name="connsiteY8" fmla="*/ 446498 h 558203"/>
              <a:gd name="connsiteX9" fmla="*/ 43 w 200488"/>
              <a:gd name="connsiteY9" fmla="*/ 37994 h 558203"/>
              <a:gd name="connsiteX0" fmla="*/ 43 w 200488"/>
              <a:gd name="connsiteY0" fmla="*/ 37994 h 539861"/>
              <a:gd name="connsiteX1" fmla="*/ 24747 w 200488"/>
              <a:gd name="connsiteY1" fmla="*/ 17846 h 539861"/>
              <a:gd name="connsiteX2" fmla="*/ 115024 w 200488"/>
              <a:gd name="connsiteY2" fmla="*/ 8152 h 539861"/>
              <a:gd name="connsiteX3" fmla="*/ 200488 w 200488"/>
              <a:gd name="connsiteY3" fmla="*/ 14836 h 539861"/>
              <a:gd name="connsiteX4" fmla="*/ 189747 w 200488"/>
              <a:gd name="connsiteY4" fmla="*/ 2331 h 539861"/>
              <a:gd name="connsiteX5" fmla="*/ 142958 w 200488"/>
              <a:gd name="connsiteY5" fmla="*/ 495428 h 539861"/>
              <a:gd name="connsiteX6" fmla="*/ 116741 w 200488"/>
              <a:gd name="connsiteY6" fmla="*/ 539861 h 539861"/>
              <a:gd name="connsiteX7" fmla="*/ 119875 w 200488"/>
              <a:gd name="connsiteY7" fmla="*/ 513803 h 539861"/>
              <a:gd name="connsiteX8" fmla="*/ 65439 w 200488"/>
              <a:gd name="connsiteY8" fmla="*/ 446498 h 539861"/>
              <a:gd name="connsiteX9" fmla="*/ 43 w 200488"/>
              <a:gd name="connsiteY9" fmla="*/ 37994 h 539861"/>
              <a:gd name="connsiteX0" fmla="*/ 32 w 200477"/>
              <a:gd name="connsiteY0" fmla="*/ 37994 h 539861"/>
              <a:gd name="connsiteX1" fmla="*/ 24736 w 200477"/>
              <a:gd name="connsiteY1" fmla="*/ 17846 h 539861"/>
              <a:gd name="connsiteX2" fmla="*/ 115013 w 200477"/>
              <a:gd name="connsiteY2" fmla="*/ 8152 h 539861"/>
              <a:gd name="connsiteX3" fmla="*/ 200477 w 200477"/>
              <a:gd name="connsiteY3" fmla="*/ 14836 h 539861"/>
              <a:gd name="connsiteX4" fmla="*/ 189736 w 200477"/>
              <a:gd name="connsiteY4" fmla="*/ 2331 h 539861"/>
              <a:gd name="connsiteX5" fmla="*/ 142947 w 200477"/>
              <a:gd name="connsiteY5" fmla="*/ 495428 h 539861"/>
              <a:gd name="connsiteX6" fmla="*/ 116730 w 200477"/>
              <a:gd name="connsiteY6" fmla="*/ 539861 h 539861"/>
              <a:gd name="connsiteX7" fmla="*/ 119864 w 200477"/>
              <a:gd name="connsiteY7" fmla="*/ 513803 h 539861"/>
              <a:gd name="connsiteX8" fmla="*/ 89401 w 200477"/>
              <a:gd name="connsiteY8" fmla="*/ 451873 h 539861"/>
              <a:gd name="connsiteX9" fmla="*/ 32 w 200477"/>
              <a:gd name="connsiteY9" fmla="*/ 37994 h 539861"/>
              <a:gd name="connsiteX0" fmla="*/ 22481 w 180409"/>
              <a:gd name="connsiteY0" fmla="*/ 45385 h 539861"/>
              <a:gd name="connsiteX1" fmla="*/ 4668 w 180409"/>
              <a:gd name="connsiteY1" fmla="*/ 17846 h 539861"/>
              <a:gd name="connsiteX2" fmla="*/ 94945 w 180409"/>
              <a:gd name="connsiteY2" fmla="*/ 8152 h 539861"/>
              <a:gd name="connsiteX3" fmla="*/ 180409 w 180409"/>
              <a:gd name="connsiteY3" fmla="*/ 14836 h 539861"/>
              <a:gd name="connsiteX4" fmla="*/ 169668 w 180409"/>
              <a:gd name="connsiteY4" fmla="*/ 2331 h 539861"/>
              <a:gd name="connsiteX5" fmla="*/ 122879 w 180409"/>
              <a:gd name="connsiteY5" fmla="*/ 495428 h 539861"/>
              <a:gd name="connsiteX6" fmla="*/ 96662 w 180409"/>
              <a:gd name="connsiteY6" fmla="*/ 539861 h 539861"/>
              <a:gd name="connsiteX7" fmla="*/ 99796 w 180409"/>
              <a:gd name="connsiteY7" fmla="*/ 513803 h 539861"/>
              <a:gd name="connsiteX8" fmla="*/ 69333 w 180409"/>
              <a:gd name="connsiteY8" fmla="*/ 451873 h 539861"/>
              <a:gd name="connsiteX9" fmla="*/ 22481 w 180409"/>
              <a:gd name="connsiteY9" fmla="*/ 45385 h 539861"/>
              <a:gd name="connsiteX0" fmla="*/ 59 w 157987"/>
              <a:gd name="connsiteY0" fmla="*/ 45385 h 539861"/>
              <a:gd name="connsiteX1" fmla="*/ 32453 w 157987"/>
              <a:gd name="connsiteY1" fmla="*/ 20528 h 539861"/>
              <a:gd name="connsiteX2" fmla="*/ 72523 w 157987"/>
              <a:gd name="connsiteY2" fmla="*/ 8152 h 539861"/>
              <a:gd name="connsiteX3" fmla="*/ 157987 w 157987"/>
              <a:gd name="connsiteY3" fmla="*/ 14836 h 539861"/>
              <a:gd name="connsiteX4" fmla="*/ 147246 w 157987"/>
              <a:gd name="connsiteY4" fmla="*/ 2331 h 539861"/>
              <a:gd name="connsiteX5" fmla="*/ 100457 w 157987"/>
              <a:gd name="connsiteY5" fmla="*/ 495428 h 539861"/>
              <a:gd name="connsiteX6" fmla="*/ 74240 w 157987"/>
              <a:gd name="connsiteY6" fmla="*/ 539861 h 539861"/>
              <a:gd name="connsiteX7" fmla="*/ 77374 w 157987"/>
              <a:gd name="connsiteY7" fmla="*/ 513803 h 539861"/>
              <a:gd name="connsiteX8" fmla="*/ 46911 w 157987"/>
              <a:gd name="connsiteY8" fmla="*/ 451873 h 539861"/>
              <a:gd name="connsiteX9" fmla="*/ 59 w 157987"/>
              <a:gd name="connsiteY9" fmla="*/ 45385 h 539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987" h="539861">
                <a:moveTo>
                  <a:pt x="59" y="45385"/>
                </a:moveTo>
                <a:cubicBezTo>
                  <a:pt x="59" y="28411"/>
                  <a:pt x="15479" y="20528"/>
                  <a:pt x="32453" y="20528"/>
                </a:cubicBezTo>
                <a:lnTo>
                  <a:pt x="72523" y="8152"/>
                </a:lnTo>
                <a:cubicBezTo>
                  <a:pt x="89497" y="8152"/>
                  <a:pt x="157987" y="-2138"/>
                  <a:pt x="157987" y="14836"/>
                </a:cubicBezTo>
                <a:cubicBezTo>
                  <a:pt x="157987" y="26362"/>
                  <a:pt x="147246" y="-9195"/>
                  <a:pt x="147246" y="2331"/>
                </a:cubicBezTo>
                <a:cubicBezTo>
                  <a:pt x="136360" y="263251"/>
                  <a:pt x="100457" y="329800"/>
                  <a:pt x="100457" y="495428"/>
                </a:cubicBezTo>
                <a:cubicBezTo>
                  <a:pt x="100457" y="512402"/>
                  <a:pt x="91214" y="539861"/>
                  <a:pt x="74240" y="539861"/>
                </a:cubicBezTo>
                <a:lnTo>
                  <a:pt x="77374" y="513803"/>
                </a:lnTo>
                <a:cubicBezTo>
                  <a:pt x="60400" y="513803"/>
                  <a:pt x="46911" y="468847"/>
                  <a:pt x="46911" y="451873"/>
                </a:cubicBezTo>
                <a:cubicBezTo>
                  <a:pt x="48921" y="285307"/>
                  <a:pt x="-1951" y="211951"/>
                  <a:pt x="59" y="45385"/>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 name="Rounded Rectangle 11"/>
          <p:cNvSpPr/>
          <p:nvPr/>
        </p:nvSpPr>
        <p:spPr bwMode="auto">
          <a:xfrm rot="9451177" flipV="1">
            <a:off x="3980498" y="1148846"/>
            <a:ext cx="202397" cy="5280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11" h="554714">
                <a:moveTo>
                  <a:pt x="113" y="29842"/>
                </a:moveTo>
                <a:cubicBezTo>
                  <a:pt x="113" y="12868"/>
                  <a:pt x="7843" y="9694"/>
                  <a:pt x="24817" y="9694"/>
                </a:cubicBezTo>
                <a:lnTo>
                  <a:pt x="115094" y="0"/>
                </a:lnTo>
                <a:cubicBezTo>
                  <a:pt x="132068" y="0"/>
                  <a:pt x="145829" y="3172"/>
                  <a:pt x="145829" y="20146"/>
                </a:cubicBezTo>
                <a:cubicBezTo>
                  <a:pt x="145829" y="31672"/>
                  <a:pt x="156711" y="64672"/>
                  <a:pt x="156711" y="76198"/>
                </a:cubicBezTo>
                <a:cubicBezTo>
                  <a:pt x="145825" y="337118"/>
                  <a:pt x="137885" y="314908"/>
                  <a:pt x="137885" y="480536"/>
                </a:cubicBezTo>
                <a:cubicBezTo>
                  <a:pt x="127290" y="556006"/>
                  <a:pt x="119910" y="540840"/>
                  <a:pt x="105916" y="551595"/>
                </a:cubicBezTo>
                <a:cubicBezTo>
                  <a:pt x="91922" y="562350"/>
                  <a:pt x="57894" y="541562"/>
                  <a:pt x="53918" y="545067"/>
                </a:cubicBezTo>
                <a:lnTo>
                  <a:pt x="69289" y="550051"/>
                </a:lnTo>
                <a:cubicBezTo>
                  <a:pt x="52315" y="550051"/>
                  <a:pt x="21458" y="506236"/>
                  <a:pt x="21458" y="489262"/>
                </a:cubicBezTo>
                <a:cubicBezTo>
                  <a:pt x="23468" y="322696"/>
                  <a:pt x="-1897" y="196408"/>
                  <a:pt x="11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Rounded Rectangle 11"/>
          <p:cNvSpPr/>
          <p:nvPr/>
        </p:nvSpPr>
        <p:spPr bwMode="auto">
          <a:xfrm rot="8100100" flipV="1">
            <a:off x="3880654" y="1271063"/>
            <a:ext cx="228089" cy="47603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1" name="Rounded Rectangle 11"/>
          <p:cNvSpPr/>
          <p:nvPr/>
        </p:nvSpPr>
        <p:spPr bwMode="auto">
          <a:xfrm rot="9484214" flipV="1">
            <a:off x="4100696" y="1071820"/>
            <a:ext cx="208354" cy="54414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58461"/>
              <a:gd name="connsiteY0" fmla="*/ 29842 h 553920"/>
              <a:gd name="connsiteX1" fmla="*/ 24739 w 158461"/>
              <a:gd name="connsiteY1" fmla="*/ 9694 h 553920"/>
              <a:gd name="connsiteX2" fmla="*/ 115016 w 158461"/>
              <a:gd name="connsiteY2" fmla="*/ 0 h 553920"/>
              <a:gd name="connsiteX3" fmla="*/ 145751 w 158461"/>
              <a:gd name="connsiteY3" fmla="*/ 20146 h 553920"/>
              <a:gd name="connsiteX4" fmla="*/ 158461 w 158461"/>
              <a:gd name="connsiteY4" fmla="*/ 63042 h 553920"/>
              <a:gd name="connsiteX5" fmla="*/ 137807 w 158461"/>
              <a:gd name="connsiteY5" fmla="*/ 480536 h 553920"/>
              <a:gd name="connsiteX6" fmla="*/ 105838 w 158461"/>
              <a:gd name="connsiteY6" fmla="*/ 551595 h 553920"/>
              <a:gd name="connsiteX7" fmla="*/ 90842 w 158461"/>
              <a:gd name="connsiteY7" fmla="*/ 535620 h 553920"/>
              <a:gd name="connsiteX8" fmla="*/ 112381 w 158461"/>
              <a:gd name="connsiteY8" fmla="*/ 540605 h 553920"/>
              <a:gd name="connsiteX9" fmla="*/ 83050 w 158461"/>
              <a:gd name="connsiteY9" fmla="*/ 460922 h 553920"/>
              <a:gd name="connsiteX10" fmla="*/ 35 w 158461"/>
              <a:gd name="connsiteY10" fmla="*/ 29842 h 553920"/>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0842 w 168122"/>
              <a:gd name="connsiteY7" fmla="*/ 535620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90649 w 168122"/>
              <a:gd name="connsiteY8" fmla="*/ 530448 h 557101"/>
              <a:gd name="connsiteX9" fmla="*/ 83050 w 168122"/>
              <a:gd name="connsiteY9" fmla="*/ 460922 h 557101"/>
              <a:gd name="connsiteX10" fmla="*/ 35 w 168122"/>
              <a:gd name="connsiteY10" fmla="*/ 29842 h 557101"/>
              <a:gd name="connsiteX0" fmla="*/ 29 w 168116"/>
              <a:gd name="connsiteY0" fmla="*/ 29842 h 557101"/>
              <a:gd name="connsiteX1" fmla="*/ 24733 w 168116"/>
              <a:gd name="connsiteY1" fmla="*/ 9694 h 557101"/>
              <a:gd name="connsiteX2" fmla="*/ 115010 w 168116"/>
              <a:gd name="connsiteY2" fmla="*/ 0 h 557101"/>
              <a:gd name="connsiteX3" fmla="*/ 145745 w 168116"/>
              <a:gd name="connsiteY3" fmla="*/ 20146 h 557101"/>
              <a:gd name="connsiteX4" fmla="*/ 158455 w 168116"/>
              <a:gd name="connsiteY4" fmla="*/ 63042 h 557101"/>
              <a:gd name="connsiteX5" fmla="*/ 168116 w 168116"/>
              <a:gd name="connsiteY5" fmla="*/ 513769 h 557101"/>
              <a:gd name="connsiteX6" fmla="*/ 105832 w 168116"/>
              <a:gd name="connsiteY6" fmla="*/ 551595 h 557101"/>
              <a:gd name="connsiteX7" fmla="*/ 97730 w 168116"/>
              <a:gd name="connsiteY7" fmla="*/ 547398 h 557101"/>
              <a:gd name="connsiteX8" fmla="*/ 90643 w 168116"/>
              <a:gd name="connsiteY8" fmla="*/ 530448 h 557101"/>
              <a:gd name="connsiteX9" fmla="*/ 99315 w 168116"/>
              <a:gd name="connsiteY9" fmla="*/ 451429 h 557101"/>
              <a:gd name="connsiteX10" fmla="*/ 29 w 168116"/>
              <a:gd name="connsiteY10" fmla="*/ 29842 h 557101"/>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97730 w 168116"/>
              <a:gd name="connsiteY7" fmla="*/ 547398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49259 w 168116"/>
              <a:gd name="connsiteY6" fmla="*/ 549094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5 w 168112"/>
              <a:gd name="connsiteY0" fmla="*/ 29842 h 564848"/>
              <a:gd name="connsiteX1" fmla="*/ 24729 w 168112"/>
              <a:gd name="connsiteY1" fmla="*/ 9694 h 564848"/>
              <a:gd name="connsiteX2" fmla="*/ 115006 w 168112"/>
              <a:gd name="connsiteY2" fmla="*/ 0 h 564848"/>
              <a:gd name="connsiteX3" fmla="*/ 145741 w 168112"/>
              <a:gd name="connsiteY3" fmla="*/ 20146 h 564848"/>
              <a:gd name="connsiteX4" fmla="*/ 158451 w 168112"/>
              <a:gd name="connsiteY4" fmla="*/ 63042 h 564848"/>
              <a:gd name="connsiteX5" fmla="*/ 168112 w 168112"/>
              <a:gd name="connsiteY5" fmla="*/ 513769 h 564848"/>
              <a:gd name="connsiteX6" fmla="*/ 149255 w 168112"/>
              <a:gd name="connsiteY6" fmla="*/ 549094 h 564848"/>
              <a:gd name="connsiteX7" fmla="*/ 151472 w 168112"/>
              <a:gd name="connsiteY7" fmla="*/ 548010 h 564848"/>
              <a:gd name="connsiteX8" fmla="*/ 156923 w 168112"/>
              <a:gd name="connsiteY8" fmla="*/ 564848 h 564848"/>
              <a:gd name="connsiteX9" fmla="*/ 119421 w 168112"/>
              <a:gd name="connsiteY9" fmla="*/ 467099 h 564848"/>
              <a:gd name="connsiteX10" fmla="*/ 25 w 168112"/>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9 w 168126"/>
              <a:gd name="connsiteY0" fmla="*/ 29842 h 564848"/>
              <a:gd name="connsiteX1" fmla="*/ 24743 w 168126"/>
              <a:gd name="connsiteY1" fmla="*/ 9694 h 564848"/>
              <a:gd name="connsiteX2" fmla="*/ 115020 w 168126"/>
              <a:gd name="connsiteY2" fmla="*/ 0 h 564848"/>
              <a:gd name="connsiteX3" fmla="*/ 145755 w 168126"/>
              <a:gd name="connsiteY3" fmla="*/ 20146 h 564848"/>
              <a:gd name="connsiteX4" fmla="*/ 158465 w 168126"/>
              <a:gd name="connsiteY4" fmla="*/ 63042 h 564848"/>
              <a:gd name="connsiteX5" fmla="*/ 168126 w 168126"/>
              <a:gd name="connsiteY5" fmla="*/ 513769 h 564848"/>
              <a:gd name="connsiteX6" fmla="*/ 149269 w 168126"/>
              <a:gd name="connsiteY6" fmla="*/ 549094 h 564848"/>
              <a:gd name="connsiteX7" fmla="*/ 151486 w 168126"/>
              <a:gd name="connsiteY7" fmla="*/ 548010 h 564848"/>
              <a:gd name="connsiteX8" fmla="*/ 156937 w 168126"/>
              <a:gd name="connsiteY8" fmla="*/ 564848 h 564848"/>
              <a:gd name="connsiteX9" fmla="*/ 119435 w 168126"/>
              <a:gd name="connsiteY9" fmla="*/ 467099 h 564848"/>
              <a:gd name="connsiteX10" fmla="*/ 39 w 168126"/>
              <a:gd name="connsiteY10" fmla="*/ 29842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66424"/>
              <a:gd name="connsiteY0" fmla="*/ 46277 h 571840"/>
              <a:gd name="connsiteX1" fmla="*/ 7076 w 166424"/>
              <a:gd name="connsiteY1" fmla="*/ 9694 h 571840"/>
              <a:gd name="connsiteX2" fmla="*/ 97353 w 166424"/>
              <a:gd name="connsiteY2" fmla="*/ 0 h 571840"/>
              <a:gd name="connsiteX3" fmla="*/ 128088 w 166424"/>
              <a:gd name="connsiteY3" fmla="*/ 20146 h 571840"/>
              <a:gd name="connsiteX4" fmla="*/ 140798 w 166424"/>
              <a:gd name="connsiteY4" fmla="*/ 63042 h 571840"/>
              <a:gd name="connsiteX5" fmla="*/ 150459 w 166424"/>
              <a:gd name="connsiteY5" fmla="*/ 513769 h 571840"/>
              <a:gd name="connsiteX6" fmla="*/ 131602 w 166424"/>
              <a:gd name="connsiteY6" fmla="*/ 549094 h 571840"/>
              <a:gd name="connsiteX7" fmla="*/ 133819 w 166424"/>
              <a:gd name="connsiteY7" fmla="*/ 548010 h 571840"/>
              <a:gd name="connsiteX8" fmla="*/ 166424 w 166424"/>
              <a:gd name="connsiteY8" fmla="*/ 571840 h 571840"/>
              <a:gd name="connsiteX9" fmla="*/ 101768 w 166424"/>
              <a:gd name="connsiteY9" fmla="*/ 467099 h 571840"/>
              <a:gd name="connsiteX10" fmla="*/ 8999 w 166424"/>
              <a:gd name="connsiteY10" fmla="*/ 46277 h 571840"/>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1768 w 150459"/>
              <a:gd name="connsiteY9" fmla="*/ 46709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71589"/>
              <a:gd name="connsiteX1" fmla="*/ 7076 w 150459"/>
              <a:gd name="connsiteY1" fmla="*/ 9694 h 571589"/>
              <a:gd name="connsiteX2" fmla="*/ 97353 w 150459"/>
              <a:gd name="connsiteY2" fmla="*/ 0 h 571589"/>
              <a:gd name="connsiteX3" fmla="*/ 128088 w 150459"/>
              <a:gd name="connsiteY3" fmla="*/ 20146 h 571589"/>
              <a:gd name="connsiteX4" fmla="*/ 140798 w 150459"/>
              <a:gd name="connsiteY4" fmla="*/ 63042 h 571589"/>
              <a:gd name="connsiteX5" fmla="*/ 150459 w 150459"/>
              <a:gd name="connsiteY5" fmla="*/ 513769 h 571589"/>
              <a:gd name="connsiteX6" fmla="*/ 131602 w 150459"/>
              <a:gd name="connsiteY6" fmla="*/ 549094 h 571589"/>
              <a:gd name="connsiteX7" fmla="*/ 140369 w 150459"/>
              <a:gd name="connsiteY7" fmla="*/ 571589 h 571589"/>
              <a:gd name="connsiteX8" fmla="*/ 141982 w 150459"/>
              <a:gd name="connsiteY8" fmla="*/ 563266 h 571589"/>
              <a:gd name="connsiteX9" fmla="*/ 90391 w 150459"/>
              <a:gd name="connsiteY9" fmla="*/ 482870 h 571589"/>
              <a:gd name="connsiteX10" fmla="*/ 8999 w 150459"/>
              <a:gd name="connsiteY10" fmla="*/ 46277 h 571589"/>
              <a:gd name="connsiteX0" fmla="*/ 8999 w 155028"/>
              <a:gd name="connsiteY0" fmla="*/ 46277 h 571589"/>
              <a:gd name="connsiteX1" fmla="*/ 7076 w 155028"/>
              <a:gd name="connsiteY1" fmla="*/ 9694 h 571589"/>
              <a:gd name="connsiteX2" fmla="*/ 97353 w 155028"/>
              <a:gd name="connsiteY2" fmla="*/ 0 h 571589"/>
              <a:gd name="connsiteX3" fmla="*/ 128088 w 155028"/>
              <a:gd name="connsiteY3" fmla="*/ 20146 h 571589"/>
              <a:gd name="connsiteX4" fmla="*/ 140798 w 155028"/>
              <a:gd name="connsiteY4" fmla="*/ 63042 h 571589"/>
              <a:gd name="connsiteX5" fmla="*/ 150459 w 155028"/>
              <a:gd name="connsiteY5" fmla="*/ 513769 h 571589"/>
              <a:gd name="connsiteX6" fmla="*/ 150620 w 155028"/>
              <a:gd name="connsiteY6" fmla="*/ 560833 h 571589"/>
              <a:gd name="connsiteX7" fmla="*/ 140369 w 155028"/>
              <a:gd name="connsiteY7" fmla="*/ 571589 h 571589"/>
              <a:gd name="connsiteX8" fmla="*/ 141982 w 155028"/>
              <a:gd name="connsiteY8" fmla="*/ 563266 h 571589"/>
              <a:gd name="connsiteX9" fmla="*/ 90391 w 155028"/>
              <a:gd name="connsiteY9" fmla="*/ 482870 h 571589"/>
              <a:gd name="connsiteX10" fmla="*/ 8999 w 155028"/>
              <a:gd name="connsiteY10" fmla="*/ 46277 h 57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028" h="571589">
                <a:moveTo>
                  <a:pt x="8999" y="46277"/>
                </a:moveTo>
                <a:cubicBezTo>
                  <a:pt x="8999" y="29303"/>
                  <a:pt x="-9898" y="9694"/>
                  <a:pt x="7076" y="9694"/>
                </a:cubicBezTo>
                <a:lnTo>
                  <a:pt x="97353" y="0"/>
                </a:lnTo>
                <a:cubicBezTo>
                  <a:pt x="114327" y="0"/>
                  <a:pt x="128088" y="3172"/>
                  <a:pt x="128088" y="20146"/>
                </a:cubicBezTo>
                <a:cubicBezTo>
                  <a:pt x="128088" y="31672"/>
                  <a:pt x="140798" y="51516"/>
                  <a:pt x="140798" y="63042"/>
                </a:cubicBezTo>
                <a:cubicBezTo>
                  <a:pt x="129912" y="323962"/>
                  <a:pt x="150459" y="348141"/>
                  <a:pt x="150459" y="513769"/>
                </a:cubicBezTo>
                <a:cubicBezTo>
                  <a:pt x="139864" y="589239"/>
                  <a:pt x="164614" y="550078"/>
                  <a:pt x="150620" y="560833"/>
                </a:cubicBezTo>
                <a:cubicBezTo>
                  <a:pt x="136626" y="571588"/>
                  <a:pt x="144345" y="568084"/>
                  <a:pt x="140369" y="571589"/>
                </a:cubicBezTo>
                <a:lnTo>
                  <a:pt x="141982" y="563266"/>
                </a:lnTo>
                <a:cubicBezTo>
                  <a:pt x="125008" y="563266"/>
                  <a:pt x="92047" y="517146"/>
                  <a:pt x="90391" y="482870"/>
                </a:cubicBezTo>
                <a:cubicBezTo>
                  <a:pt x="44115" y="335341"/>
                  <a:pt x="40130" y="230045"/>
                  <a:pt x="8999" y="4627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Rounded Rectangle 11"/>
          <p:cNvSpPr/>
          <p:nvPr/>
        </p:nvSpPr>
        <p:spPr bwMode="auto">
          <a:xfrm rot="5400000" flipV="1">
            <a:off x="4464475" y="1500756"/>
            <a:ext cx="235577" cy="58207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7" name="Rounded Rectangle 11"/>
          <p:cNvSpPr/>
          <p:nvPr/>
        </p:nvSpPr>
        <p:spPr bwMode="auto">
          <a:xfrm rot="5223853">
            <a:off x="4467165" y="1338586"/>
            <a:ext cx="244544" cy="57312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Rounded Rectangle 11"/>
          <p:cNvSpPr/>
          <p:nvPr/>
        </p:nvSpPr>
        <p:spPr bwMode="auto">
          <a:xfrm rot="10800000" flipV="1">
            <a:off x="4194934" y="1007832"/>
            <a:ext cx="192587" cy="61554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70461"/>
              <a:gd name="connsiteY0" fmla="*/ 29842 h 553920"/>
              <a:gd name="connsiteX1" fmla="*/ 24739 w 170461"/>
              <a:gd name="connsiteY1" fmla="*/ 9694 h 553920"/>
              <a:gd name="connsiteX2" fmla="*/ 115016 w 170461"/>
              <a:gd name="connsiteY2" fmla="*/ 0 h 553920"/>
              <a:gd name="connsiteX3" fmla="*/ 145751 w 170461"/>
              <a:gd name="connsiteY3" fmla="*/ 20146 h 553920"/>
              <a:gd name="connsiteX4" fmla="*/ 170461 w 170461"/>
              <a:gd name="connsiteY4" fmla="*/ 76198 h 553920"/>
              <a:gd name="connsiteX5" fmla="*/ 137807 w 170461"/>
              <a:gd name="connsiteY5" fmla="*/ 480536 h 553920"/>
              <a:gd name="connsiteX6" fmla="*/ 105838 w 170461"/>
              <a:gd name="connsiteY6" fmla="*/ 551595 h 553920"/>
              <a:gd name="connsiteX7" fmla="*/ 90842 w 170461"/>
              <a:gd name="connsiteY7" fmla="*/ 535620 h 553920"/>
              <a:gd name="connsiteX8" fmla="*/ 112381 w 170461"/>
              <a:gd name="connsiteY8" fmla="*/ 540605 h 553920"/>
              <a:gd name="connsiteX9" fmla="*/ 83050 w 170461"/>
              <a:gd name="connsiteY9" fmla="*/ 460922 h 553920"/>
              <a:gd name="connsiteX10" fmla="*/ 35 w 170461"/>
              <a:gd name="connsiteY10" fmla="*/ 29842 h 553920"/>
              <a:gd name="connsiteX0" fmla="*/ 35 w 170642"/>
              <a:gd name="connsiteY0" fmla="*/ 29855 h 553933"/>
              <a:gd name="connsiteX1" fmla="*/ 24739 w 170642"/>
              <a:gd name="connsiteY1" fmla="*/ 9707 h 553933"/>
              <a:gd name="connsiteX2" fmla="*/ 115016 w 170642"/>
              <a:gd name="connsiteY2" fmla="*/ 13 h 553933"/>
              <a:gd name="connsiteX3" fmla="*/ 170642 w 170642"/>
              <a:gd name="connsiteY3" fmla="*/ 15922 h 553933"/>
              <a:gd name="connsiteX4" fmla="*/ 170461 w 170642"/>
              <a:gd name="connsiteY4" fmla="*/ 76211 h 553933"/>
              <a:gd name="connsiteX5" fmla="*/ 137807 w 170642"/>
              <a:gd name="connsiteY5" fmla="*/ 480549 h 553933"/>
              <a:gd name="connsiteX6" fmla="*/ 105838 w 170642"/>
              <a:gd name="connsiteY6" fmla="*/ 551608 h 553933"/>
              <a:gd name="connsiteX7" fmla="*/ 90842 w 170642"/>
              <a:gd name="connsiteY7" fmla="*/ 535633 h 553933"/>
              <a:gd name="connsiteX8" fmla="*/ 112381 w 170642"/>
              <a:gd name="connsiteY8" fmla="*/ 540618 h 553933"/>
              <a:gd name="connsiteX9" fmla="*/ 83050 w 170642"/>
              <a:gd name="connsiteY9" fmla="*/ 460935 h 553933"/>
              <a:gd name="connsiteX10" fmla="*/ 35 w 170642"/>
              <a:gd name="connsiteY10" fmla="*/ 29855 h 553933"/>
              <a:gd name="connsiteX0" fmla="*/ 35 w 170642"/>
              <a:gd name="connsiteY0" fmla="*/ 63735 h 587813"/>
              <a:gd name="connsiteX1" fmla="*/ 24739 w 170642"/>
              <a:gd name="connsiteY1" fmla="*/ 4358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35 w 170642"/>
              <a:gd name="connsiteY0" fmla="*/ 63735 h 587813"/>
              <a:gd name="connsiteX1" fmla="*/ 77286 w 170642"/>
              <a:gd name="connsiteY1" fmla="*/ 1816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65 w 129188"/>
              <a:gd name="connsiteY0" fmla="*/ 72207 h 587813"/>
              <a:gd name="connsiteX1" fmla="*/ 35832 w 129188"/>
              <a:gd name="connsiteY1" fmla="*/ 18167 h 587813"/>
              <a:gd name="connsiteX2" fmla="*/ 73562 w 129188"/>
              <a:gd name="connsiteY2" fmla="*/ 0 h 587813"/>
              <a:gd name="connsiteX3" fmla="*/ 129188 w 129188"/>
              <a:gd name="connsiteY3" fmla="*/ 49802 h 587813"/>
              <a:gd name="connsiteX4" fmla="*/ 129007 w 129188"/>
              <a:gd name="connsiteY4" fmla="*/ 110091 h 587813"/>
              <a:gd name="connsiteX5" fmla="*/ 96353 w 129188"/>
              <a:gd name="connsiteY5" fmla="*/ 514429 h 587813"/>
              <a:gd name="connsiteX6" fmla="*/ 64384 w 129188"/>
              <a:gd name="connsiteY6" fmla="*/ 585488 h 587813"/>
              <a:gd name="connsiteX7" fmla="*/ 49388 w 129188"/>
              <a:gd name="connsiteY7" fmla="*/ 569513 h 587813"/>
              <a:gd name="connsiteX8" fmla="*/ 70927 w 129188"/>
              <a:gd name="connsiteY8" fmla="*/ 574498 h 587813"/>
              <a:gd name="connsiteX9" fmla="*/ 41596 w 129188"/>
              <a:gd name="connsiteY9" fmla="*/ 494815 h 587813"/>
              <a:gd name="connsiteX10" fmla="*/ 65 w 129188"/>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49323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107857 w 129123"/>
              <a:gd name="connsiteY5" fmla="*/ 539375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23" h="587813">
                <a:moveTo>
                  <a:pt x="0" y="72207"/>
                </a:moveTo>
                <a:cubicBezTo>
                  <a:pt x="0" y="55233"/>
                  <a:pt x="18793" y="18167"/>
                  <a:pt x="35767" y="18167"/>
                </a:cubicBezTo>
                <a:lnTo>
                  <a:pt x="73497" y="0"/>
                </a:lnTo>
                <a:cubicBezTo>
                  <a:pt x="90471" y="0"/>
                  <a:pt x="129123" y="32828"/>
                  <a:pt x="129123" y="49802"/>
                </a:cubicBezTo>
                <a:cubicBezTo>
                  <a:pt x="129123" y="61328"/>
                  <a:pt x="128942" y="98565"/>
                  <a:pt x="128942" y="110091"/>
                </a:cubicBezTo>
                <a:cubicBezTo>
                  <a:pt x="118056" y="371011"/>
                  <a:pt x="107857" y="373747"/>
                  <a:pt x="107857" y="539375"/>
                </a:cubicBezTo>
                <a:cubicBezTo>
                  <a:pt x="97262" y="614845"/>
                  <a:pt x="97673" y="574733"/>
                  <a:pt x="83679" y="585488"/>
                </a:cubicBezTo>
                <a:cubicBezTo>
                  <a:pt x="69685" y="596243"/>
                  <a:pt x="78190" y="566008"/>
                  <a:pt x="74214" y="569513"/>
                </a:cubicBezTo>
                <a:lnTo>
                  <a:pt x="90222" y="582972"/>
                </a:lnTo>
                <a:cubicBezTo>
                  <a:pt x="73248" y="582972"/>
                  <a:pt x="60891" y="503317"/>
                  <a:pt x="60891" y="486343"/>
                </a:cubicBezTo>
                <a:cubicBezTo>
                  <a:pt x="38010" y="324014"/>
                  <a:pt x="28411" y="238773"/>
                  <a:pt x="0" y="7220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 name="Freeform 114"/>
          <p:cNvSpPr/>
          <p:nvPr/>
        </p:nvSpPr>
        <p:spPr bwMode="auto">
          <a:xfrm rot="18919418" flipH="1">
            <a:off x="3845025" y="1354095"/>
            <a:ext cx="123844" cy="166172"/>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6" name="Freeform 115"/>
          <p:cNvSpPr/>
          <p:nvPr/>
        </p:nvSpPr>
        <p:spPr bwMode="auto">
          <a:xfrm rot="18919418" flipH="1">
            <a:off x="4012900" y="1286213"/>
            <a:ext cx="123844" cy="166172"/>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9" name="Freeform 118"/>
          <p:cNvSpPr/>
          <p:nvPr/>
        </p:nvSpPr>
        <p:spPr bwMode="auto">
          <a:xfrm flipH="1">
            <a:off x="3804450" y="2277243"/>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1" name="Freeform 120"/>
          <p:cNvSpPr/>
          <p:nvPr/>
        </p:nvSpPr>
        <p:spPr bwMode="auto">
          <a:xfrm>
            <a:off x="3856568" y="2124855"/>
            <a:ext cx="180930" cy="11426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 name="Freeform 122"/>
          <p:cNvSpPr/>
          <p:nvPr/>
        </p:nvSpPr>
        <p:spPr bwMode="auto">
          <a:xfrm flipH="1">
            <a:off x="3677516" y="1932657"/>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5" name="Freeform 124"/>
          <p:cNvSpPr/>
          <p:nvPr/>
        </p:nvSpPr>
        <p:spPr bwMode="auto">
          <a:xfrm flipH="1">
            <a:off x="3901468" y="1810063"/>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7" name="Rounded Rectangle 11"/>
          <p:cNvSpPr/>
          <p:nvPr/>
        </p:nvSpPr>
        <p:spPr bwMode="auto">
          <a:xfrm rot="6255594" flipV="1">
            <a:off x="3784177" y="1357230"/>
            <a:ext cx="227108" cy="45639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84"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18107" y="362284"/>
                  <a:pt x="206173" y="272289"/>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2" name="Freeform 131"/>
          <p:cNvSpPr/>
          <p:nvPr/>
        </p:nvSpPr>
        <p:spPr bwMode="auto">
          <a:xfrm rot="10516271">
            <a:off x="3716793" y="1498866"/>
            <a:ext cx="166146" cy="126552"/>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reeform 134"/>
          <p:cNvSpPr/>
          <p:nvPr/>
        </p:nvSpPr>
        <p:spPr bwMode="auto">
          <a:xfrm rot="21268891" flipH="1">
            <a:off x="4243415" y="1082619"/>
            <a:ext cx="101890" cy="2163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3" name="Freeform 132"/>
          <p:cNvSpPr/>
          <p:nvPr/>
        </p:nvSpPr>
        <p:spPr bwMode="auto">
          <a:xfrm rot="16817467">
            <a:off x="4365856" y="1136705"/>
            <a:ext cx="153299" cy="107683"/>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6" name="Freeform 135"/>
          <p:cNvSpPr/>
          <p:nvPr/>
        </p:nvSpPr>
        <p:spPr bwMode="auto">
          <a:xfrm rot="20070587" flipH="1">
            <a:off x="4138724" y="1119922"/>
            <a:ext cx="82854" cy="22626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7" name="Freeform 136"/>
          <p:cNvSpPr/>
          <p:nvPr/>
        </p:nvSpPr>
        <p:spPr bwMode="auto">
          <a:xfrm rot="10516271">
            <a:off x="3692389" y="1676876"/>
            <a:ext cx="166146" cy="126552"/>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9" name="Freeform 98"/>
          <p:cNvSpPr/>
          <p:nvPr/>
        </p:nvSpPr>
        <p:spPr bwMode="auto">
          <a:xfrm rot="2461905" flipH="1">
            <a:off x="4501012" y="1202405"/>
            <a:ext cx="94001" cy="23783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0" name="Freeform 99"/>
          <p:cNvSpPr/>
          <p:nvPr/>
        </p:nvSpPr>
        <p:spPr bwMode="auto">
          <a:xfrm flipH="1">
            <a:off x="4624170" y="1558018"/>
            <a:ext cx="145930"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 name="Freeform 102"/>
          <p:cNvSpPr/>
          <p:nvPr/>
        </p:nvSpPr>
        <p:spPr bwMode="auto">
          <a:xfrm rot="16817467">
            <a:off x="4594842" y="1382926"/>
            <a:ext cx="185492" cy="107683"/>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4" name="Freeform 103"/>
          <p:cNvSpPr/>
          <p:nvPr/>
        </p:nvSpPr>
        <p:spPr bwMode="auto">
          <a:xfrm flipH="1">
            <a:off x="4395716" y="1720456"/>
            <a:ext cx="145930"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 name="Freeform 109"/>
          <p:cNvSpPr/>
          <p:nvPr/>
        </p:nvSpPr>
        <p:spPr bwMode="auto">
          <a:xfrm flipH="1">
            <a:off x="4736891" y="1826310"/>
            <a:ext cx="145930" cy="123319"/>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Freeform 110"/>
          <p:cNvSpPr/>
          <p:nvPr/>
        </p:nvSpPr>
        <p:spPr bwMode="auto">
          <a:xfrm>
            <a:off x="4663926" y="2028178"/>
            <a:ext cx="180930" cy="11426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Rounded Rectangle 11"/>
          <p:cNvSpPr/>
          <p:nvPr/>
        </p:nvSpPr>
        <p:spPr bwMode="auto">
          <a:xfrm rot="21237763" flipV="1">
            <a:off x="4858785" y="2246230"/>
            <a:ext cx="254804" cy="44263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reeform 129"/>
          <p:cNvSpPr/>
          <p:nvPr/>
        </p:nvSpPr>
        <p:spPr bwMode="auto">
          <a:xfrm rot="4701019" flipH="1">
            <a:off x="4461146" y="2196838"/>
            <a:ext cx="107426" cy="229273"/>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Freeform 1"/>
          <p:cNvSpPr/>
          <p:nvPr/>
        </p:nvSpPr>
        <p:spPr bwMode="auto">
          <a:xfrm>
            <a:off x="4352816" y="2091431"/>
            <a:ext cx="182808" cy="109606"/>
          </a:xfrm>
          <a:custGeom>
            <a:avLst/>
            <a:gdLst>
              <a:gd name="connsiteX0" fmla="*/ 53569 w 182808"/>
              <a:gd name="connsiteY0" fmla="*/ 10205 h 109596"/>
              <a:gd name="connsiteX1" fmla="*/ 3874 w 182808"/>
              <a:gd name="connsiteY1" fmla="*/ 20144 h 109596"/>
              <a:gd name="connsiteX2" fmla="*/ 33691 w 182808"/>
              <a:gd name="connsiteY2" fmla="*/ 89718 h 109596"/>
              <a:gd name="connsiteX3" fmla="*/ 133082 w 182808"/>
              <a:gd name="connsiteY3" fmla="*/ 109596 h 109596"/>
              <a:gd name="connsiteX4" fmla="*/ 172839 w 182808"/>
              <a:gd name="connsiteY4" fmla="*/ 99657 h 109596"/>
              <a:gd name="connsiteX5" fmla="*/ 172839 w 182808"/>
              <a:gd name="connsiteY5" fmla="*/ 40022 h 109596"/>
              <a:gd name="connsiteX6" fmla="*/ 143021 w 182808"/>
              <a:gd name="connsiteY6" fmla="*/ 30083 h 109596"/>
              <a:gd name="connsiteX7" fmla="*/ 83387 w 182808"/>
              <a:gd name="connsiteY7" fmla="*/ 266 h 109596"/>
              <a:gd name="connsiteX8" fmla="*/ 53569 w 182808"/>
              <a:gd name="connsiteY8" fmla="*/ 10205 h 10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8" h="109596">
                <a:moveTo>
                  <a:pt x="53569" y="10205"/>
                </a:moveTo>
                <a:cubicBezTo>
                  <a:pt x="40317" y="13518"/>
                  <a:pt x="13245" y="6088"/>
                  <a:pt x="3874" y="20144"/>
                </a:cubicBezTo>
                <a:cubicBezTo>
                  <a:pt x="-9873" y="40764"/>
                  <a:pt x="16026" y="79119"/>
                  <a:pt x="33691" y="89718"/>
                </a:cubicBezTo>
                <a:cubicBezTo>
                  <a:pt x="55374" y="102728"/>
                  <a:pt x="121021" y="107873"/>
                  <a:pt x="133082" y="109596"/>
                </a:cubicBezTo>
                <a:cubicBezTo>
                  <a:pt x="146334" y="106283"/>
                  <a:pt x="162172" y="108190"/>
                  <a:pt x="172839" y="99657"/>
                </a:cubicBezTo>
                <a:cubicBezTo>
                  <a:pt x="187563" y="87878"/>
                  <a:pt x="184619" y="51802"/>
                  <a:pt x="172839" y="40022"/>
                </a:cubicBezTo>
                <a:cubicBezTo>
                  <a:pt x="165431" y="32614"/>
                  <a:pt x="152960" y="33396"/>
                  <a:pt x="143021" y="30083"/>
                </a:cubicBezTo>
                <a:cubicBezTo>
                  <a:pt x="121548" y="15768"/>
                  <a:pt x="109573" y="4007"/>
                  <a:pt x="83387" y="266"/>
                </a:cubicBezTo>
                <a:cubicBezTo>
                  <a:pt x="70268" y="-1608"/>
                  <a:pt x="66821" y="6892"/>
                  <a:pt x="53569" y="1020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Freeform 2"/>
          <p:cNvSpPr/>
          <p:nvPr/>
        </p:nvSpPr>
        <p:spPr bwMode="auto">
          <a:xfrm>
            <a:off x="4574579" y="2349811"/>
            <a:ext cx="189615" cy="179246"/>
          </a:xfrm>
          <a:custGeom>
            <a:avLst/>
            <a:gdLst>
              <a:gd name="connsiteX0" fmla="*/ 10711 w 189615"/>
              <a:gd name="connsiteY0" fmla="*/ 79839 h 179230"/>
              <a:gd name="connsiteX1" fmla="*/ 10711 w 189615"/>
              <a:gd name="connsiteY1" fmla="*/ 159352 h 179230"/>
              <a:gd name="connsiteX2" fmla="*/ 70345 w 189615"/>
              <a:gd name="connsiteY2" fmla="*/ 179230 h 179230"/>
              <a:gd name="connsiteX3" fmla="*/ 90224 w 189615"/>
              <a:gd name="connsiteY3" fmla="*/ 159352 h 179230"/>
              <a:gd name="connsiteX4" fmla="*/ 110102 w 189615"/>
              <a:gd name="connsiteY4" fmla="*/ 89778 h 179230"/>
              <a:gd name="connsiteX5" fmla="*/ 139919 w 189615"/>
              <a:gd name="connsiteY5" fmla="*/ 69900 h 179230"/>
              <a:gd name="connsiteX6" fmla="*/ 189615 w 189615"/>
              <a:gd name="connsiteY6" fmla="*/ 40082 h 179230"/>
              <a:gd name="connsiteX7" fmla="*/ 169737 w 189615"/>
              <a:gd name="connsiteY7" fmla="*/ 10265 h 179230"/>
              <a:gd name="connsiteX8" fmla="*/ 60406 w 189615"/>
              <a:gd name="connsiteY8" fmla="*/ 10265 h 179230"/>
              <a:gd name="connsiteX9" fmla="*/ 40528 w 189615"/>
              <a:gd name="connsiteY9" fmla="*/ 40082 h 179230"/>
              <a:gd name="connsiteX10" fmla="*/ 10711 w 189615"/>
              <a:gd name="connsiteY10" fmla="*/ 79839 h 17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615" h="179230">
                <a:moveTo>
                  <a:pt x="10711" y="79839"/>
                </a:moveTo>
                <a:cubicBezTo>
                  <a:pt x="5742" y="99717"/>
                  <a:pt x="-10683" y="144071"/>
                  <a:pt x="10711" y="159352"/>
                </a:cubicBezTo>
                <a:cubicBezTo>
                  <a:pt x="27761" y="171531"/>
                  <a:pt x="70345" y="179230"/>
                  <a:pt x="70345" y="179230"/>
                </a:cubicBezTo>
                <a:cubicBezTo>
                  <a:pt x="76971" y="172604"/>
                  <a:pt x="86033" y="167733"/>
                  <a:pt x="90224" y="159352"/>
                </a:cubicBezTo>
                <a:cubicBezTo>
                  <a:pt x="92605" y="154590"/>
                  <a:pt x="103589" y="97919"/>
                  <a:pt x="110102" y="89778"/>
                </a:cubicBezTo>
                <a:cubicBezTo>
                  <a:pt x="117564" y="80450"/>
                  <a:pt x="130591" y="77362"/>
                  <a:pt x="139919" y="69900"/>
                </a:cubicBezTo>
                <a:cubicBezTo>
                  <a:pt x="178900" y="38716"/>
                  <a:pt x="137834" y="57344"/>
                  <a:pt x="189615" y="40082"/>
                </a:cubicBezTo>
                <a:cubicBezTo>
                  <a:pt x="182989" y="30143"/>
                  <a:pt x="179065" y="17727"/>
                  <a:pt x="169737" y="10265"/>
                </a:cubicBezTo>
                <a:cubicBezTo>
                  <a:pt x="142407" y="-11599"/>
                  <a:pt x="79369" y="7895"/>
                  <a:pt x="60406" y="10265"/>
                </a:cubicBezTo>
                <a:cubicBezTo>
                  <a:pt x="53780" y="20204"/>
                  <a:pt x="45379" y="29166"/>
                  <a:pt x="40528" y="40082"/>
                </a:cubicBezTo>
                <a:cubicBezTo>
                  <a:pt x="12627" y="102860"/>
                  <a:pt x="15680" y="59961"/>
                  <a:pt x="10711" y="798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Freeform 19"/>
          <p:cNvSpPr/>
          <p:nvPr/>
        </p:nvSpPr>
        <p:spPr bwMode="auto">
          <a:xfrm>
            <a:off x="4941289" y="2489297"/>
            <a:ext cx="131018" cy="160173"/>
          </a:xfrm>
          <a:custGeom>
            <a:avLst/>
            <a:gdLst>
              <a:gd name="connsiteX0" fmla="*/ 1810 w 131018"/>
              <a:gd name="connsiteY0" fmla="*/ 89452 h 160159"/>
              <a:gd name="connsiteX1" fmla="*/ 11749 w 131018"/>
              <a:gd name="connsiteY1" fmla="*/ 139148 h 160159"/>
              <a:gd name="connsiteX2" fmla="*/ 121079 w 131018"/>
              <a:gd name="connsiteY2" fmla="*/ 149087 h 160159"/>
              <a:gd name="connsiteX3" fmla="*/ 131018 w 131018"/>
              <a:gd name="connsiteY3" fmla="*/ 119269 h 160159"/>
              <a:gd name="connsiteX4" fmla="*/ 121079 w 131018"/>
              <a:gd name="connsiteY4" fmla="*/ 69574 h 160159"/>
              <a:gd name="connsiteX5" fmla="*/ 101201 w 131018"/>
              <a:gd name="connsiteY5" fmla="*/ 0 h 160159"/>
              <a:gd name="connsiteX6" fmla="*/ 21688 w 131018"/>
              <a:gd name="connsiteY6" fmla="*/ 9939 h 160159"/>
              <a:gd name="connsiteX7" fmla="*/ 1810 w 131018"/>
              <a:gd name="connsiteY7" fmla="*/ 89452 h 16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18" h="160159">
                <a:moveTo>
                  <a:pt x="1810" y="89452"/>
                </a:moveTo>
                <a:cubicBezTo>
                  <a:pt x="154" y="110987"/>
                  <a:pt x="3368" y="124480"/>
                  <a:pt x="11749" y="139148"/>
                </a:cubicBezTo>
                <a:cubicBezTo>
                  <a:pt x="33722" y="177601"/>
                  <a:pt x="96950" y="152103"/>
                  <a:pt x="121079" y="149087"/>
                </a:cubicBezTo>
                <a:cubicBezTo>
                  <a:pt x="124392" y="139148"/>
                  <a:pt x="131018" y="129746"/>
                  <a:pt x="131018" y="119269"/>
                </a:cubicBezTo>
                <a:cubicBezTo>
                  <a:pt x="131018" y="102376"/>
                  <a:pt x="124744" y="86065"/>
                  <a:pt x="121079" y="69574"/>
                </a:cubicBezTo>
                <a:cubicBezTo>
                  <a:pt x="112759" y="32131"/>
                  <a:pt x="112270" y="33206"/>
                  <a:pt x="101201" y="0"/>
                </a:cubicBezTo>
                <a:cubicBezTo>
                  <a:pt x="74697" y="3313"/>
                  <a:pt x="46488" y="19"/>
                  <a:pt x="21688" y="9939"/>
                </a:cubicBezTo>
                <a:cubicBezTo>
                  <a:pt x="-11054" y="23036"/>
                  <a:pt x="3466" y="67917"/>
                  <a:pt x="1810" y="8945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Freeform 21"/>
          <p:cNvSpPr/>
          <p:nvPr/>
        </p:nvSpPr>
        <p:spPr bwMode="auto">
          <a:xfrm>
            <a:off x="4752060" y="2431158"/>
            <a:ext cx="121239" cy="208373"/>
          </a:xfrm>
          <a:custGeom>
            <a:avLst/>
            <a:gdLst>
              <a:gd name="connsiteX0" fmla="*/ 2195 w 151282"/>
              <a:gd name="connsiteY0" fmla="*/ 97890 h 197282"/>
              <a:gd name="connsiteX1" fmla="*/ 12134 w 151282"/>
              <a:gd name="connsiteY1" fmla="*/ 177403 h 197282"/>
              <a:gd name="connsiteX2" fmla="*/ 71769 w 151282"/>
              <a:gd name="connsiteY2" fmla="*/ 197282 h 197282"/>
              <a:gd name="connsiteX3" fmla="*/ 131404 w 151282"/>
              <a:gd name="connsiteY3" fmla="*/ 117769 h 197282"/>
              <a:gd name="connsiteX4" fmla="*/ 151282 w 151282"/>
              <a:gd name="connsiteY4" fmla="*/ 58134 h 197282"/>
              <a:gd name="connsiteX5" fmla="*/ 141343 w 151282"/>
              <a:gd name="connsiteY5" fmla="*/ 8438 h 197282"/>
              <a:gd name="connsiteX6" fmla="*/ 32012 w 151282"/>
              <a:gd name="connsiteY6" fmla="*/ 58134 h 197282"/>
              <a:gd name="connsiteX7" fmla="*/ 2195 w 151282"/>
              <a:gd name="connsiteY7" fmla="*/ 78012 h 197282"/>
              <a:gd name="connsiteX8" fmla="*/ 2195 w 151282"/>
              <a:gd name="connsiteY8" fmla="*/ 97890 h 197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282" h="197282">
                <a:moveTo>
                  <a:pt x="2195" y="97890"/>
                </a:moveTo>
                <a:cubicBezTo>
                  <a:pt x="3851" y="114455"/>
                  <a:pt x="-3183" y="155521"/>
                  <a:pt x="12134" y="177403"/>
                </a:cubicBezTo>
                <a:cubicBezTo>
                  <a:pt x="24150" y="194569"/>
                  <a:pt x="71769" y="197282"/>
                  <a:pt x="71769" y="197282"/>
                </a:cubicBezTo>
                <a:cubicBezTo>
                  <a:pt x="150171" y="181602"/>
                  <a:pt x="111122" y="205657"/>
                  <a:pt x="131404" y="117769"/>
                </a:cubicBezTo>
                <a:cubicBezTo>
                  <a:pt x="136116" y="97352"/>
                  <a:pt x="151282" y="58134"/>
                  <a:pt x="151282" y="58134"/>
                </a:cubicBezTo>
                <a:cubicBezTo>
                  <a:pt x="147969" y="41569"/>
                  <a:pt x="156453" y="15993"/>
                  <a:pt x="141343" y="8438"/>
                </a:cubicBezTo>
                <a:cubicBezTo>
                  <a:pt x="81661" y="-21403"/>
                  <a:pt x="65578" y="35757"/>
                  <a:pt x="32012" y="58134"/>
                </a:cubicBezTo>
                <a:cubicBezTo>
                  <a:pt x="22073" y="64760"/>
                  <a:pt x="9362" y="68456"/>
                  <a:pt x="2195" y="78012"/>
                </a:cubicBezTo>
                <a:cubicBezTo>
                  <a:pt x="-1781" y="83313"/>
                  <a:pt x="539" y="81325"/>
                  <a:pt x="2195" y="9789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1" name="Freeform 140"/>
          <p:cNvSpPr/>
          <p:nvPr/>
        </p:nvSpPr>
        <p:spPr bwMode="auto">
          <a:xfrm>
            <a:off x="5150678" y="2485999"/>
            <a:ext cx="191824" cy="132375"/>
          </a:xfrm>
          <a:custGeom>
            <a:avLst/>
            <a:gdLst>
              <a:gd name="connsiteX0" fmla="*/ 1810 w 131018"/>
              <a:gd name="connsiteY0" fmla="*/ 89452 h 160159"/>
              <a:gd name="connsiteX1" fmla="*/ 11749 w 131018"/>
              <a:gd name="connsiteY1" fmla="*/ 139148 h 160159"/>
              <a:gd name="connsiteX2" fmla="*/ 121079 w 131018"/>
              <a:gd name="connsiteY2" fmla="*/ 149087 h 160159"/>
              <a:gd name="connsiteX3" fmla="*/ 131018 w 131018"/>
              <a:gd name="connsiteY3" fmla="*/ 119269 h 160159"/>
              <a:gd name="connsiteX4" fmla="*/ 121079 w 131018"/>
              <a:gd name="connsiteY4" fmla="*/ 69574 h 160159"/>
              <a:gd name="connsiteX5" fmla="*/ 101201 w 131018"/>
              <a:gd name="connsiteY5" fmla="*/ 0 h 160159"/>
              <a:gd name="connsiteX6" fmla="*/ 21688 w 131018"/>
              <a:gd name="connsiteY6" fmla="*/ 9939 h 160159"/>
              <a:gd name="connsiteX7" fmla="*/ 1810 w 131018"/>
              <a:gd name="connsiteY7" fmla="*/ 89452 h 16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18" h="160159">
                <a:moveTo>
                  <a:pt x="1810" y="89452"/>
                </a:moveTo>
                <a:cubicBezTo>
                  <a:pt x="154" y="110987"/>
                  <a:pt x="3368" y="124480"/>
                  <a:pt x="11749" y="139148"/>
                </a:cubicBezTo>
                <a:cubicBezTo>
                  <a:pt x="33722" y="177601"/>
                  <a:pt x="96950" y="152103"/>
                  <a:pt x="121079" y="149087"/>
                </a:cubicBezTo>
                <a:cubicBezTo>
                  <a:pt x="124392" y="139148"/>
                  <a:pt x="131018" y="129746"/>
                  <a:pt x="131018" y="119269"/>
                </a:cubicBezTo>
                <a:cubicBezTo>
                  <a:pt x="131018" y="102376"/>
                  <a:pt x="124744" y="86065"/>
                  <a:pt x="121079" y="69574"/>
                </a:cubicBezTo>
                <a:cubicBezTo>
                  <a:pt x="112759" y="32131"/>
                  <a:pt x="112270" y="33206"/>
                  <a:pt x="101201" y="0"/>
                </a:cubicBezTo>
                <a:cubicBezTo>
                  <a:pt x="74697" y="3313"/>
                  <a:pt x="46488" y="19"/>
                  <a:pt x="21688" y="9939"/>
                </a:cubicBezTo>
                <a:cubicBezTo>
                  <a:pt x="-11054" y="23036"/>
                  <a:pt x="3466" y="67917"/>
                  <a:pt x="1810" y="8945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 name="Freeform 141"/>
          <p:cNvSpPr/>
          <p:nvPr/>
        </p:nvSpPr>
        <p:spPr bwMode="auto">
          <a:xfrm>
            <a:off x="5131905" y="2174522"/>
            <a:ext cx="189615" cy="238576"/>
          </a:xfrm>
          <a:custGeom>
            <a:avLst/>
            <a:gdLst>
              <a:gd name="connsiteX0" fmla="*/ 10711 w 189615"/>
              <a:gd name="connsiteY0" fmla="*/ 79839 h 179230"/>
              <a:gd name="connsiteX1" fmla="*/ 10711 w 189615"/>
              <a:gd name="connsiteY1" fmla="*/ 159352 h 179230"/>
              <a:gd name="connsiteX2" fmla="*/ 70345 w 189615"/>
              <a:gd name="connsiteY2" fmla="*/ 179230 h 179230"/>
              <a:gd name="connsiteX3" fmla="*/ 90224 w 189615"/>
              <a:gd name="connsiteY3" fmla="*/ 159352 h 179230"/>
              <a:gd name="connsiteX4" fmla="*/ 110102 w 189615"/>
              <a:gd name="connsiteY4" fmla="*/ 89778 h 179230"/>
              <a:gd name="connsiteX5" fmla="*/ 139919 w 189615"/>
              <a:gd name="connsiteY5" fmla="*/ 69900 h 179230"/>
              <a:gd name="connsiteX6" fmla="*/ 189615 w 189615"/>
              <a:gd name="connsiteY6" fmla="*/ 40082 h 179230"/>
              <a:gd name="connsiteX7" fmla="*/ 169737 w 189615"/>
              <a:gd name="connsiteY7" fmla="*/ 10265 h 179230"/>
              <a:gd name="connsiteX8" fmla="*/ 60406 w 189615"/>
              <a:gd name="connsiteY8" fmla="*/ 10265 h 179230"/>
              <a:gd name="connsiteX9" fmla="*/ 40528 w 189615"/>
              <a:gd name="connsiteY9" fmla="*/ 40082 h 179230"/>
              <a:gd name="connsiteX10" fmla="*/ 10711 w 189615"/>
              <a:gd name="connsiteY10" fmla="*/ 79839 h 17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615" h="179230">
                <a:moveTo>
                  <a:pt x="10711" y="79839"/>
                </a:moveTo>
                <a:cubicBezTo>
                  <a:pt x="5742" y="99717"/>
                  <a:pt x="-10683" y="144071"/>
                  <a:pt x="10711" y="159352"/>
                </a:cubicBezTo>
                <a:cubicBezTo>
                  <a:pt x="27761" y="171531"/>
                  <a:pt x="70345" y="179230"/>
                  <a:pt x="70345" y="179230"/>
                </a:cubicBezTo>
                <a:cubicBezTo>
                  <a:pt x="76971" y="172604"/>
                  <a:pt x="86033" y="167733"/>
                  <a:pt x="90224" y="159352"/>
                </a:cubicBezTo>
                <a:cubicBezTo>
                  <a:pt x="92605" y="154590"/>
                  <a:pt x="103589" y="97919"/>
                  <a:pt x="110102" y="89778"/>
                </a:cubicBezTo>
                <a:cubicBezTo>
                  <a:pt x="117564" y="80450"/>
                  <a:pt x="130591" y="77362"/>
                  <a:pt x="139919" y="69900"/>
                </a:cubicBezTo>
                <a:cubicBezTo>
                  <a:pt x="178900" y="38716"/>
                  <a:pt x="137834" y="57344"/>
                  <a:pt x="189615" y="40082"/>
                </a:cubicBezTo>
                <a:cubicBezTo>
                  <a:pt x="182989" y="30143"/>
                  <a:pt x="179065" y="17727"/>
                  <a:pt x="169737" y="10265"/>
                </a:cubicBezTo>
                <a:cubicBezTo>
                  <a:pt x="142407" y="-11599"/>
                  <a:pt x="79369" y="7895"/>
                  <a:pt x="60406" y="10265"/>
                </a:cubicBezTo>
                <a:cubicBezTo>
                  <a:pt x="53780" y="20204"/>
                  <a:pt x="45379" y="29166"/>
                  <a:pt x="40528" y="40082"/>
                </a:cubicBezTo>
                <a:cubicBezTo>
                  <a:pt x="12627" y="102860"/>
                  <a:pt x="15680" y="59961"/>
                  <a:pt x="10711" y="798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25"/>
          <p:cNvSpPr/>
          <p:nvPr/>
        </p:nvSpPr>
        <p:spPr bwMode="auto">
          <a:xfrm>
            <a:off x="5413970" y="2324493"/>
            <a:ext cx="125476" cy="234385"/>
          </a:xfrm>
          <a:custGeom>
            <a:avLst/>
            <a:gdLst>
              <a:gd name="connsiteX0" fmla="*/ 6207 w 125476"/>
              <a:gd name="connsiteY0" fmla="*/ 15703 h 234364"/>
              <a:gd name="connsiteX1" fmla="*/ 36024 w 125476"/>
              <a:gd name="connsiteY1" fmla="*/ 214485 h 234364"/>
              <a:gd name="connsiteX2" fmla="*/ 55902 w 125476"/>
              <a:gd name="connsiteY2" fmla="*/ 234364 h 234364"/>
              <a:gd name="connsiteX3" fmla="*/ 105598 w 125476"/>
              <a:gd name="connsiteY3" fmla="*/ 224425 h 234364"/>
              <a:gd name="connsiteX4" fmla="*/ 115537 w 125476"/>
              <a:gd name="connsiteY4" fmla="*/ 194607 h 234364"/>
              <a:gd name="connsiteX5" fmla="*/ 125476 w 125476"/>
              <a:gd name="connsiteY5" fmla="*/ 144912 h 234364"/>
              <a:gd name="connsiteX6" fmla="*/ 115537 w 125476"/>
              <a:gd name="connsiteY6" fmla="*/ 45520 h 234364"/>
              <a:gd name="connsiteX7" fmla="*/ 85720 w 125476"/>
              <a:gd name="connsiteY7" fmla="*/ 25642 h 234364"/>
              <a:gd name="connsiteX8" fmla="*/ 65841 w 125476"/>
              <a:gd name="connsiteY8" fmla="*/ 5764 h 234364"/>
              <a:gd name="connsiteX9" fmla="*/ 6207 w 125476"/>
              <a:gd name="connsiteY9" fmla="*/ 15703 h 23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76" h="234364">
                <a:moveTo>
                  <a:pt x="6207" y="15703"/>
                </a:moveTo>
                <a:cubicBezTo>
                  <a:pt x="1238" y="50490"/>
                  <a:pt x="-14337" y="151532"/>
                  <a:pt x="36024" y="214485"/>
                </a:cubicBezTo>
                <a:cubicBezTo>
                  <a:pt x="41878" y="221802"/>
                  <a:pt x="49276" y="227738"/>
                  <a:pt x="55902" y="234364"/>
                </a:cubicBezTo>
                <a:cubicBezTo>
                  <a:pt x="72467" y="231051"/>
                  <a:pt x="91542" y="233796"/>
                  <a:pt x="105598" y="224425"/>
                </a:cubicBezTo>
                <a:cubicBezTo>
                  <a:pt x="114315" y="218613"/>
                  <a:pt x="112996" y="204771"/>
                  <a:pt x="115537" y="194607"/>
                </a:cubicBezTo>
                <a:cubicBezTo>
                  <a:pt x="119634" y="178218"/>
                  <a:pt x="122163" y="161477"/>
                  <a:pt x="125476" y="144912"/>
                </a:cubicBezTo>
                <a:cubicBezTo>
                  <a:pt x="122163" y="111781"/>
                  <a:pt x="126066" y="77107"/>
                  <a:pt x="115537" y="45520"/>
                </a:cubicBezTo>
                <a:cubicBezTo>
                  <a:pt x="111760" y="34188"/>
                  <a:pt x="95048" y="33104"/>
                  <a:pt x="85720" y="25642"/>
                </a:cubicBezTo>
                <a:cubicBezTo>
                  <a:pt x="78403" y="19788"/>
                  <a:pt x="72467" y="12390"/>
                  <a:pt x="65841" y="5764"/>
                </a:cubicBezTo>
                <a:cubicBezTo>
                  <a:pt x="12897" y="16353"/>
                  <a:pt x="11176" y="-19084"/>
                  <a:pt x="6207" y="15703"/>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Freeform 30"/>
          <p:cNvSpPr/>
          <p:nvPr/>
        </p:nvSpPr>
        <p:spPr bwMode="auto">
          <a:xfrm>
            <a:off x="5244067" y="1813376"/>
            <a:ext cx="285440" cy="328020"/>
          </a:xfrm>
          <a:custGeom>
            <a:avLst/>
            <a:gdLst>
              <a:gd name="connsiteX0" fmla="*/ 255623 w 285440"/>
              <a:gd name="connsiteY0" fmla="*/ 228600 h 327991"/>
              <a:gd name="connsiteX1" fmla="*/ 225805 w 285440"/>
              <a:gd name="connsiteY1" fmla="*/ 278295 h 327991"/>
              <a:gd name="connsiteX2" fmla="*/ 195988 w 285440"/>
              <a:gd name="connsiteY2" fmla="*/ 298173 h 327991"/>
              <a:gd name="connsiteX3" fmla="*/ 146292 w 285440"/>
              <a:gd name="connsiteY3" fmla="*/ 327991 h 327991"/>
              <a:gd name="connsiteX4" fmla="*/ 36962 w 285440"/>
              <a:gd name="connsiteY4" fmla="*/ 298173 h 327991"/>
              <a:gd name="connsiteX5" fmla="*/ 17084 w 285440"/>
              <a:gd name="connsiteY5" fmla="*/ 238539 h 327991"/>
              <a:gd name="connsiteX6" fmla="*/ 7144 w 285440"/>
              <a:gd name="connsiteY6" fmla="*/ 208721 h 327991"/>
              <a:gd name="connsiteX7" fmla="*/ 46901 w 285440"/>
              <a:gd name="connsiteY7" fmla="*/ 9939 h 327991"/>
              <a:gd name="connsiteX8" fmla="*/ 76718 w 285440"/>
              <a:gd name="connsiteY8" fmla="*/ 0 h 327991"/>
              <a:gd name="connsiteX9" fmla="*/ 215866 w 285440"/>
              <a:gd name="connsiteY9" fmla="*/ 19878 h 327991"/>
              <a:gd name="connsiteX10" fmla="*/ 245684 w 285440"/>
              <a:gd name="connsiteY10" fmla="*/ 39756 h 327991"/>
              <a:gd name="connsiteX11" fmla="*/ 255623 w 285440"/>
              <a:gd name="connsiteY11" fmla="*/ 69573 h 327991"/>
              <a:gd name="connsiteX12" fmla="*/ 275501 w 285440"/>
              <a:gd name="connsiteY12" fmla="*/ 89452 h 327991"/>
              <a:gd name="connsiteX13" fmla="*/ 285440 w 285440"/>
              <a:gd name="connsiteY13" fmla="*/ 178904 h 327991"/>
              <a:gd name="connsiteX14" fmla="*/ 275501 w 285440"/>
              <a:gd name="connsiteY14" fmla="*/ 238539 h 327991"/>
              <a:gd name="connsiteX15" fmla="*/ 245684 w 285440"/>
              <a:gd name="connsiteY15" fmla="*/ 248478 h 327991"/>
              <a:gd name="connsiteX16" fmla="*/ 255623 w 285440"/>
              <a:gd name="connsiteY16" fmla="*/ 228600 h 32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440" h="327991">
                <a:moveTo>
                  <a:pt x="255623" y="228600"/>
                </a:moveTo>
                <a:cubicBezTo>
                  <a:pt x="252310" y="233570"/>
                  <a:pt x="238377" y="263628"/>
                  <a:pt x="225805" y="278295"/>
                </a:cubicBezTo>
                <a:cubicBezTo>
                  <a:pt x="218031" y="287364"/>
                  <a:pt x="205316" y="290711"/>
                  <a:pt x="195988" y="298173"/>
                </a:cubicBezTo>
                <a:cubicBezTo>
                  <a:pt x="157007" y="329359"/>
                  <a:pt x="198075" y="310730"/>
                  <a:pt x="146292" y="327991"/>
                </a:cubicBezTo>
                <a:cubicBezTo>
                  <a:pt x="117170" y="324755"/>
                  <a:pt x="56300" y="336849"/>
                  <a:pt x="36962" y="298173"/>
                </a:cubicBezTo>
                <a:cubicBezTo>
                  <a:pt x="27592" y="279432"/>
                  <a:pt x="23710" y="258417"/>
                  <a:pt x="17084" y="238539"/>
                </a:cubicBezTo>
                <a:lnTo>
                  <a:pt x="7144" y="208721"/>
                </a:lnTo>
                <a:cubicBezTo>
                  <a:pt x="13960" y="86045"/>
                  <a:pt x="-31854" y="49317"/>
                  <a:pt x="46901" y="9939"/>
                </a:cubicBezTo>
                <a:cubicBezTo>
                  <a:pt x="56272" y="5254"/>
                  <a:pt x="66779" y="3313"/>
                  <a:pt x="76718" y="0"/>
                </a:cubicBezTo>
                <a:cubicBezTo>
                  <a:pt x="94247" y="1753"/>
                  <a:pt x="182969" y="5780"/>
                  <a:pt x="215866" y="19878"/>
                </a:cubicBezTo>
                <a:cubicBezTo>
                  <a:pt x="226846" y="24583"/>
                  <a:pt x="235745" y="33130"/>
                  <a:pt x="245684" y="39756"/>
                </a:cubicBezTo>
                <a:cubicBezTo>
                  <a:pt x="248997" y="49695"/>
                  <a:pt x="250233" y="60589"/>
                  <a:pt x="255623" y="69573"/>
                </a:cubicBezTo>
                <a:cubicBezTo>
                  <a:pt x="260444" y="77608"/>
                  <a:pt x="273035" y="80411"/>
                  <a:pt x="275501" y="89452"/>
                </a:cubicBezTo>
                <a:cubicBezTo>
                  <a:pt x="283395" y="118396"/>
                  <a:pt x="282127" y="149087"/>
                  <a:pt x="285440" y="178904"/>
                </a:cubicBezTo>
                <a:cubicBezTo>
                  <a:pt x="282127" y="198782"/>
                  <a:pt x="285499" y="221042"/>
                  <a:pt x="275501" y="238539"/>
                </a:cubicBezTo>
                <a:cubicBezTo>
                  <a:pt x="270303" y="247635"/>
                  <a:pt x="255055" y="243793"/>
                  <a:pt x="245684" y="248478"/>
                </a:cubicBezTo>
                <a:cubicBezTo>
                  <a:pt x="241493" y="250573"/>
                  <a:pt x="258936" y="223630"/>
                  <a:pt x="255623" y="228600"/>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bwMode="auto">
          <a:xfrm rot="6506683">
            <a:off x="5470485" y="1962361"/>
            <a:ext cx="259773" cy="367748"/>
          </a:xfrm>
          <a:custGeom>
            <a:avLst/>
            <a:gdLst>
              <a:gd name="connsiteX0" fmla="*/ 31150 w 259750"/>
              <a:gd name="connsiteY0" fmla="*/ 258417 h 367748"/>
              <a:gd name="connsiteX1" fmla="*/ 21211 w 259750"/>
              <a:gd name="connsiteY1" fmla="*/ 308113 h 367748"/>
              <a:gd name="connsiteX2" fmla="*/ 80846 w 259750"/>
              <a:gd name="connsiteY2" fmla="*/ 318052 h 367748"/>
              <a:gd name="connsiteX3" fmla="*/ 110663 w 259750"/>
              <a:gd name="connsiteY3" fmla="*/ 327991 h 367748"/>
              <a:gd name="connsiteX4" fmla="*/ 140481 w 259750"/>
              <a:gd name="connsiteY4" fmla="*/ 347870 h 367748"/>
              <a:gd name="connsiteX5" fmla="*/ 200116 w 259750"/>
              <a:gd name="connsiteY5" fmla="*/ 367748 h 367748"/>
              <a:gd name="connsiteX6" fmla="*/ 249811 w 259750"/>
              <a:gd name="connsiteY6" fmla="*/ 357809 h 367748"/>
              <a:gd name="connsiteX7" fmla="*/ 259750 w 259750"/>
              <a:gd name="connsiteY7" fmla="*/ 327991 h 367748"/>
              <a:gd name="connsiteX8" fmla="*/ 249811 w 259750"/>
              <a:gd name="connsiteY8" fmla="*/ 39756 h 367748"/>
              <a:gd name="connsiteX9" fmla="*/ 239872 w 259750"/>
              <a:gd name="connsiteY9" fmla="*/ 9939 h 367748"/>
              <a:gd name="connsiteX10" fmla="*/ 210055 w 259750"/>
              <a:gd name="connsiteY10" fmla="*/ 0 h 367748"/>
              <a:gd name="connsiteX11" fmla="*/ 110663 w 259750"/>
              <a:gd name="connsiteY11" fmla="*/ 29817 h 367748"/>
              <a:gd name="connsiteX12" fmla="*/ 100724 w 259750"/>
              <a:gd name="connsiteY12" fmla="*/ 69574 h 367748"/>
              <a:gd name="connsiteX13" fmla="*/ 41089 w 259750"/>
              <a:gd name="connsiteY13" fmla="*/ 109330 h 367748"/>
              <a:gd name="connsiteX14" fmla="*/ 21211 w 259750"/>
              <a:gd name="connsiteY14" fmla="*/ 129209 h 367748"/>
              <a:gd name="connsiteX15" fmla="*/ 1333 w 259750"/>
              <a:gd name="connsiteY15" fmla="*/ 188843 h 367748"/>
              <a:gd name="connsiteX16" fmla="*/ 21211 w 259750"/>
              <a:gd name="connsiteY16" fmla="*/ 248478 h 367748"/>
              <a:gd name="connsiteX17" fmla="*/ 31150 w 259750"/>
              <a:gd name="connsiteY17" fmla="*/ 258417 h 36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9750" h="367748">
                <a:moveTo>
                  <a:pt x="31150" y="258417"/>
                </a:moveTo>
                <a:cubicBezTo>
                  <a:pt x="27837" y="274982"/>
                  <a:pt x="10396" y="295135"/>
                  <a:pt x="21211" y="308113"/>
                </a:cubicBezTo>
                <a:cubicBezTo>
                  <a:pt x="34112" y="323595"/>
                  <a:pt x="61173" y="313680"/>
                  <a:pt x="80846" y="318052"/>
                </a:cubicBezTo>
                <a:cubicBezTo>
                  <a:pt x="91073" y="320325"/>
                  <a:pt x="100724" y="324678"/>
                  <a:pt x="110663" y="327991"/>
                </a:cubicBezTo>
                <a:cubicBezTo>
                  <a:pt x="120602" y="334617"/>
                  <a:pt x="129565" y="343018"/>
                  <a:pt x="140481" y="347870"/>
                </a:cubicBezTo>
                <a:cubicBezTo>
                  <a:pt x="159629" y="356380"/>
                  <a:pt x="200116" y="367748"/>
                  <a:pt x="200116" y="367748"/>
                </a:cubicBezTo>
                <a:cubicBezTo>
                  <a:pt x="216681" y="364435"/>
                  <a:pt x="235755" y="367180"/>
                  <a:pt x="249811" y="357809"/>
                </a:cubicBezTo>
                <a:cubicBezTo>
                  <a:pt x="258528" y="351997"/>
                  <a:pt x="259750" y="338468"/>
                  <a:pt x="259750" y="327991"/>
                </a:cubicBezTo>
                <a:cubicBezTo>
                  <a:pt x="259750" y="231856"/>
                  <a:pt x="255808" y="135704"/>
                  <a:pt x="249811" y="39756"/>
                </a:cubicBezTo>
                <a:cubicBezTo>
                  <a:pt x="249157" y="29300"/>
                  <a:pt x="247280" y="17347"/>
                  <a:pt x="239872" y="9939"/>
                </a:cubicBezTo>
                <a:cubicBezTo>
                  <a:pt x="232464" y="2531"/>
                  <a:pt x="219994" y="3313"/>
                  <a:pt x="210055" y="0"/>
                </a:cubicBezTo>
                <a:cubicBezTo>
                  <a:pt x="180179" y="3734"/>
                  <a:pt x="128753" y="-6363"/>
                  <a:pt x="110663" y="29817"/>
                </a:cubicBezTo>
                <a:cubicBezTo>
                  <a:pt x="104554" y="42035"/>
                  <a:pt x="109719" y="59294"/>
                  <a:pt x="100724" y="69574"/>
                </a:cubicBezTo>
                <a:cubicBezTo>
                  <a:pt x="84992" y="87554"/>
                  <a:pt x="57982" y="92436"/>
                  <a:pt x="41089" y="109330"/>
                </a:cubicBezTo>
                <a:lnTo>
                  <a:pt x="21211" y="129209"/>
                </a:lnTo>
                <a:cubicBezTo>
                  <a:pt x="14585" y="149087"/>
                  <a:pt x="-5293" y="168965"/>
                  <a:pt x="1333" y="188843"/>
                </a:cubicBezTo>
                <a:lnTo>
                  <a:pt x="21211" y="248478"/>
                </a:lnTo>
                <a:lnTo>
                  <a:pt x="31150" y="258417"/>
                </a:ln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Freeform 34"/>
          <p:cNvSpPr/>
          <p:nvPr/>
        </p:nvSpPr>
        <p:spPr bwMode="auto">
          <a:xfrm>
            <a:off x="5420176" y="1455535"/>
            <a:ext cx="322889" cy="308140"/>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 name="Freeform 142"/>
          <p:cNvSpPr/>
          <p:nvPr/>
        </p:nvSpPr>
        <p:spPr bwMode="auto">
          <a:xfrm rot="1837096">
            <a:off x="5471661" y="1230228"/>
            <a:ext cx="322889" cy="308140"/>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 name="Freeform 143"/>
          <p:cNvSpPr/>
          <p:nvPr/>
        </p:nvSpPr>
        <p:spPr bwMode="auto">
          <a:xfrm rot="3062045">
            <a:off x="5613619" y="1025052"/>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5" name="Freeform 144"/>
          <p:cNvSpPr/>
          <p:nvPr/>
        </p:nvSpPr>
        <p:spPr bwMode="auto">
          <a:xfrm rot="4768193">
            <a:off x="5806181" y="925722"/>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6" name="Freeform 145"/>
          <p:cNvSpPr/>
          <p:nvPr/>
        </p:nvSpPr>
        <p:spPr bwMode="auto">
          <a:xfrm rot="5400000">
            <a:off x="6031908" y="908542"/>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Freeform 44"/>
          <p:cNvSpPr/>
          <p:nvPr/>
        </p:nvSpPr>
        <p:spPr bwMode="auto">
          <a:xfrm>
            <a:off x="6365615" y="1054923"/>
            <a:ext cx="331639" cy="312256"/>
          </a:xfrm>
          <a:custGeom>
            <a:avLst/>
            <a:gdLst>
              <a:gd name="connsiteX0" fmla="*/ 0 w 321551"/>
              <a:gd name="connsiteY0" fmla="*/ 179344 h 298614"/>
              <a:gd name="connsiteX1" fmla="*/ 29817 w 321551"/>
              <a:gd name="connsiteY1" fmla="*/ 229040 h 298614"/>
              <a:gd name="connsiteX2" fmla="*/ 39756 w 321551"/>
              <a:gd name="connsiteY2" fmla="*/ 258857 h 298614"/>
              <a:gd name="connsiteX3" fmla="*/ 69573 w 321551"/>
              <a:gd name="connsiteY3" fmla="*/ 278735 h 298614"/>
              <a:gd name="connsiteX4" fmla="*/ 139147 w 321551"/>
              <a:gd name="connsiteY4" fmla="*/ 298614 h 298614"/>
              <a:gd name="connsiteX5" fmla="*/ 278295 w 321551"/>
              <a:gd name="connsiteY5" fmla="*/ 288674 h 298614"/>
              <a:gd name="connsiteX6" fmla="*/ 308113 w 321551"/>
              <a:gd name="connsiteY6" fmla="*/ 278735 h 298614"/>
              <a:gd name="connsiteX7" fmla="*/ 278295 w 321551"/>
              <a:gd name="connsiteY7" fmla="*/ 50135 h 298614"/>
              <a:gd name="connsiteX8" fmla="*/ 248478 w 321551"/>
              <a:gd name="connsiteY8" fmla="*/ 30257 h 298614"/>
              <a:gd name="connsiteX9" fmla="*/ 218660 w 321551"/>
              <a:gd name="connsiteY9" fmla="*/ 20318 h 298614"/>
              <a:gd name="connsiteX10" fmla="*/ 159026 w 321551"/>
              <a:gd name="connsiteY10" fmla="*/ 20318 h 298614"/>
              <a:gd name="connsiteX11" fmla="*/ 149086 w 321551"/>
              <a:gd name="connsiteY11" fmla="*/ 50135 h 298614"/>
              <a:gd name="connsiteX12" fmla="*/ 89452 w 321551"/>
              <a:gd name="connsiteY12" fmla="*/ 89892 h 298614"/>
              <a:gd name="connsiteX13" fmla="*/ 69573 w 321551"/>
              <a:gd name="connsiteY13" fmla="*/ 109770 h 298614"/>
              <a:gd name="connsiteX14" fmla="*/ 29817 w 321551"/>
              <a:gd name="connsiteY14" fmla="*/ 169405 h 298614"/>
              <a:gd name="connsiteX15" fmla="*/ 0 w 321551"/>
              <a:gd name="connsiteY15" fmla="*/ 179344 h 2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1551" h="298614">
                <a:moveTo>
                  <a:pt x="0" y="179344"/>
                </a:moveTo>
                <a:cubicBezTo>
                  <a:pt x="0" y="189283"/>
                  <a:pt x="21178" y="211761"/>
                  <a:pt x="29817" y="229040"/>
                </a:cubicBezTo>
                <a:cubicBezTo>
                  <a:pt x="34502" y="238411"/>
                  <a:pt x="33211" y="250676"/>
                  <a:pt x="39756" y="258857"/>
                </a:cubicBezTo>
                <a:cubicBezTo>
                  <a:pt x="47218" y="268185"/>
                  <a:pt x="58889" y="273393"/>
                  <a:pt x="69573" y="278735"/>
                </a:cubicBezTo>
                <a:cubicBezTo>
                  <a:pt x="83828" y="285862"/>
                  <a:pt x="126415" y="295431"/>
                  <a:pt x="139147" y="298614"/>
                </a:cubicBezTo>
                <a:cubicBezTo>
                  <a:pt x="185530" y="295301"/>
                  <a:pt x="232113" y="294107"/>
                  <a:pt x="278295" y="288674"/>
                </a:cubicBezTo>
                <a:cubicBezTo>
                  <a:pt x="288700" y="287450"/>
                  <a:pt x="307164" y="289169"/>
                  <a:pt x="308113" y="278735"/>
                </a:cubicBezTo>
                <a:cubicBezTo>
                  <a:pt x="317180" y="178997"/>
                  <a:pt x="344806" y="103345"/>
                  <a:pt x="278295" y="50135"/>
                </a:cubicBezTo>
                <a:cubicBezTo>
                  <a:pt x="268967" y="42673"/>
                  <a:pt x="259162" y="35599"/>
                  <a:pt x="248478" y="30257"/>
                </a:cubicBezTo>
                <a:cubicBezTo>
                  <a:pt x="239107" y="25572"/>
                  <a:pt x="228599" y="23631"/>
                  <a:pt x="218660" y="20318"/>
                </a:cubicBezTo>
                <a:cubicBezTo>
                  <a:pt x="191003" y="1880"/>
                  <a:pt x="186683" y="-14252"/>
                  <a:pt x="159026" y="20318"/>
                </a:cubicBezTo>
                <a:cubicBezTo>
                  <a:pt x="152481" y="28499"/>
                  <a:pt x="156494" y="42727"/>
                  <a:pt x="149086" y="50135"/>
                </a:cubicBezTo>
                <a:cubicBezTo>
                  <a:pt x="132193" y="67028"/>
                  <a:pt x="106346" y="72999"/>
                  <a:pt x="89452" y="89892"/>
                </a:cubicBezTo>
                <a:lnTo>
                  <a:pt x="69573" y="109770"/>
                </a:lnTo>
                <a:cubicBezTo>
                  <a:pt x="57324" y="146520"/>
                  <a:pt x="64179" y="140770"/>
                  <a:pt x="29817" y="169405"/>
                </a:cubicBezTo>
                <a:cubicBezTo>
                  <a:pt x="20640" y="177052"/>
                  <a:pt x="0" y="169405"/>
                  <a:pt x="0" y="17934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Freeform 46"/>
          <p:cNvSpPr/>
          <p:nvPr/>
        </p:nvSpPr>
        <p:spPr bwMode="auto">
          <a:xfrm rot="1381614">
            <a:off x="5593081" y="1756925"/>
            <a:ext cx="367661" cy="344799"/>
          </a:xfrm>
          <a:custGeom>
            <a:avLst/>
            <a:gdLst>
              <a:gd name="connsiteX0" fmla="*/ 9430 w 367661"/>
              <a:gd name="connsiteY0" fmla="*/ 16776 h 344768"/>
              <a:gd name="connsiteX1" fmla="*/ 29308 w 367661"/>
              <a:gd name="connsiteY1" fmla="*/ 66472 h 344768"/>
              <a:gd name="connsiteX2" fmla="*/ 59125 w 367661"/>
              <a:gd name="connsiteY2" fmla="*/ 215559 h 344768"/>
              <a:gd name="connsiteX3" fmla="*/ 69064 w 367661"/>
              <a:gd name="connsiteY3" fmla="*/ 265255 h 344768"/>
              <a:gd name="connsiteX4" fmla="*/ 98882 w 367661"/>
              <a:gd name="connsiteY4" fmla="*/ 334828 h 344768"/>
              <a:gd name="connsiteX5" fmla="*/ 128699 w 367661"/>
              <a:gd name="connsiteY5" fmla="*/ 344768 h 344768"/>
              <a:gd name="connsiteX6" fmla="*/ 238030 w 367661"/>
              <a:gd name="connsiteY6" fmla="*/ 334828 h 344768"/>
              <a:gd name="connsiteX7" fmla="*/ 297664 w 367661"/>
              <a:gd name="connsiteY7" fmla="*/ 305011 h 344768"/>
              <a:gd name="connsiteX8" fmla="*/ 327482 w 367661"/>
              <a:gd name="connsiteY8" fmla="*/ 295072 h 344768"/>
              <a:gd name="connsiteX9" fmla="*/ 357299 w 367661"/>
              <a:gd name="connsiteY9" fmla="*/ 275194 h 344768"/>
              <a:gd name="connsiteX10" fmla="*/ 357299 w 367661"/>
              <a:gd name="connsiteY10" fmla="*/ 165863 h 344768"/>
              <a:gd name="connsiteX11" fmla="*/ 337421 w 367661"/>
              <a:gd name="connsiteY11" fmla="*/ 106228 h 344768"/>
              <a:gd name="connsiteX12" fmla="*/ 307603 w 367661"/>
              <a:gd name="connsiteY12" fmla="*/ 76411 h 344768"/>
              <a:gd name="connsiteX13" fmla="*/ 247969 w 367661"/>
              <a:gd name="connsiteY13" fmla="*/ 56533 h 344768"/>
              <a:gd name="connsiteX14" fmla="*/ 198273 w 367661"/>
              <a:gd name="connsiteY14" fmla="*/ 26715 h 344768"/>
              <a:gd name="connsiteX15" fmla="*/ 9430 w 367661"/>
              <a:gd name="connsiteY15" fmla="*/ 16776 h 34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7661" h="344768">
                <a:moveTo>
                  <a:pt x="9430" y="16776"/>
                </a:moveTo>
                <a:cubicBezTo>
                  <a:pt x="-18731" y="23402"/>
                  <a:pt x="24711" y="49233"/>
                  <a:pt x="29308" y="66472"/>
                </a:cubicBezTo>
                <a:cubicBezTo>
                  <a:pt x="29309" y="66475"/>
                  <a:pt x="54155" y="190710"/>
                  <a:pt x="59125" y="215559"/>
                </a:cubicBezTo>
                <a:lnTo>
                  <a:pt x="69064" y="265255"/>
                </a:lnTo>
                <a:cubicBezTo>
                  <a:pt x="75626" y="298065"/>
                  <a:pt x="69950" y="317469"/>
                  <a:pt x="98882" y="334828"/>
                </a:cubicBezTo>
                <a:cubicBezTo>
                  <a:pt x="107866" y="340218"/>
                  <a:pt x="118760" y="341455"/>
                  <a:pt x="128699" y="344768"/>
                </a:cubicBezTo>
                <a:cubicBezTo>
                  <a:pt x="165143" y="341455"/>
                  <a:pt x="201804" y="340003"/>
                  <a:pt x="238030" y="334828"/>
                </a:cubicBezTo>
                <a:cubicBezTo>
                  <a:pt x="273006" y="329831"/>
                  <a:pt x="266169" y="320758"/>
                  <a:pt x="297664" y="305011"/>
                </a:cubicBezTo>
                <a:cubicBezTo>
                  <a:pt x="307035" y="300326"/>
                  <a:pt x="317543" y="298385"/>
                  <a:pt x="327482" y="295072"/>
                </a:cubicBezTo>
                <a:cubicBezTo>
                  <a:pt x="337421" y="288446"/>
                  <a:pt x="349837" y="284522"/>
                  <a:pt x="357299" y="275194"/>
                </a:cubicBezTo>
                <a:cubicBezTo>
                  <a:pt x="378639" y="248518"/>
                  <a:pt x="361005" y="183157"/>
                  <a:pt x="357299" y="165863"/>
                </a:cubicBezTo>
                <a:cubicBezTo>
                  <a:pt x="352909" y="145375"/>
                  <a:pt x="352238" y="121044"/>
                  <a:pt x="337421" y="106228"/>
                </a:cubicBezTo>
                <a:cubicBezTo>
                  <a:pt x="327482" y="96289"/>
                  <a:pt x="319890" y="83237"/>
                  <a:pt x="307603" y="76411"/>
                </a:cubicBezTo>
                <a:cubicBezTo>
                  <a:pt x="289287" y="66235"/>
                  <a:pt x="247969" y="56533"/>
                  <a:pt x="247969" y="56533"/>
                </a:cubicBezTo>
                <a:cubicBezTo>
                  <a:pt x="209141" y="17707"/>
                  <a:pt x="249883" y="52521"/>
                  <a:pt x="198273" y="26715"/>
                </a:cubicBezTo>
                <a:cubicBezTo>
                  <a:pt x="99712" y="-22567"/>
                  <a:pt x="37591" y="10150"/>
                  <a:pt x="9430" y="1677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Freeform 31"/>
          <p:cNvSpPr/>
          <p:nvPr/>
        </p:nvSpPr>
        <p:spPr bwMode="auto">
          <a:xfrm>
            <a:off x="5429425" y="1723916"/>
            <a:ext cx="318743" cy="357840"/>
          </a:xfrm>
          <a:custGeom>
            <a:avLst/>
            <a:gdLst>
              <a:gd name="connsiteX0" fmla="*/ 691 w 318743"/>
              <a:gd name="connsiteY0" fmla="*/ 69574 h 357808"/>
              <a:gd name="connsiteX1" fmla="*/ 20570 w 318743"/>
              <a:gd name="connsiteY1" fmla="*/ 119269 h 357808"/>
              <a:gd name="connsiteX2" fmla="*/ 50387 w 318743"/>
              <a:gd name="connsiteY2" fmla="*/ 149087 h 357808"/>
              <a:gd name="connsiteX3" fmla="*/ 70265 w 318743"/>
              <a:gd name="connsiteY3" fmla="*/ 178904 h 357808"/>
              <a:gd name="connsiteX4" fmla="*/ 80204 w 318743"/>
              <a:gd name="connsiteY4" fmla="*/ 248478 h 357808"/>
              <a:gd name="connsiteX5" fmla="*/ 129900 w 318743"/>
              <a:gd name="connsiteY5" fmla="*/ 318052 h 357808"/>
              <a:gd name="connsiteX6" fmla="*/ 209413 w 318743"/>
              <a:gd name="connsiteY6" fmla="*/ 327991 h 357808"/>
              <a:gd name="connsiteX7" fmla="*/ 269048 w 318743"/>
              <a:gd name="connsiteY7" fmla="*/ 357808 h 357808"/>
              <a:gd name="connsiteX8" fmla="*/ 298865 w 318743"/>
              <a:gd name="connsiteY8" fmla="*/ 347869 h 357808"/>
              <a:gd name="connsiteX9" fmla="*/ 318743 w 318743"/>
              <a:gd name="connsiteY9" fmla="*/ 139147 h 357808"/>
              <a:gd name="connsiteX10" fmla="*/ 308804 w 318743"/>
              <a:gd name="connsiteY10" fmla="*/ 79513 h 357808"/>
              <a:gd name="connsiteX11" fmla="*/ 278987 w 318743"/>
              <a:gd name="connsiteY11" fmla="*/ 19878 h 357808"/>
              <a:gd name="connsiteX12" fmla="*/ 249170 w 318743"/>
              <a:gd name="connsiteY12" fmla="*/ 9939 h 357808"/>
              <a:gd name="connsiteX13" fmla="*/ 169656 w 318743"/>
              <a:gd name="connsiteY13" fmla="*/ 0 h 357808"/>
              <a:gd name="connsiteX14" fmla="*/ 40448 w 318743"/>
              <a:gd name="connsiteY14" fmla="*/ 19878 h 357808"/>
              <a:gd name="connsiteX15" fmla="*/ 10630 w 318743"/>
              <a:gd name="connsiteY15" fmla="*/ 39756 h 357808"/>
              <a:gd name="connsiteX16" fmla="*/ 691 w 318743"/>
              <a:gd name="connsiteY16" fmla="*/ 69574 h 35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743" h="357808">
                <a:moveTo>
                  <a:pt x="691" y="69574"/>
                </a:moveTo>
                <a:cubicBezTo>
                  <a:pt x="2348" y="82826"/>
                  <a:pt x="11114" y="104140"/>
                  <a:pt x="20570" y="119269"/>
                </a:cubicBezTo>
                <a:cubicBezTo>
                  <a:pt x="28020" y="131189"/>
                  <a:pt x="41389" y="138289"/>
                  <a:pt x="50387" y="149087"/>
                </a:cubicBezTo>
                <a:cubicBezTo>
                  <a:pt x="58034" y="158264"/>
                  <a:pt x="63639" y="168965"/>
                  <a:pt x="70265" y="178904"/>
                </a:cubicBezTo>
                <a:cubicBezTo>
                  <a:pt x="73578" y="202095"/>
                  <a:pt x="74936" y="225651"/>
                  <a:pt x="80204" y="248478"/>
                </a:cubicBezTo>
                <a:cubicBezTo>
                  <a:pt x="92320" y="300978"/>
                  <a:pt x="85743" y="310023"/>
                  <a:pt x="129900" y="318052"/>
                </a:cubicBezTo>
                <a:cubicBezTo>
                  <a:pt x="156180" y="322830"/>
                  <a:pt x="182909" y="324678"/>
                  <a:pt x="209413" y="327991"/>
                </a:cubicBezTo>
                <a:cubicBezTo>
                  <a:pt x="224490" y="338042"/>
                  <a:pt x="248472" y="357808"/>
                  <a:pt x="269048" y="357808"/>
                </a:cubicBezTo>
                <a:cubicBezTo>
                  <a:pt x="279525" y="357808"/>
                  <a:pt x="288926" y="351182"/>
                  <a:pt x="298865" y="347869"/>
                </a:cubicBezTo>
                <a:cubicBezTo>
                  <a:pt x="300659" y="329925"/>
                  <a:pt x="318743" y="152102"/>
                  <a:pt x="318743" y="139147"/>
                </a:cubicBezTo>
                <a:cubicBezTo>
                  <a:pt x="318743" y="118995"/>
                  <a:pt x="313176" y="99185"/>
                  <a:pt x="308804" y="79513"/>
                </a:cubicBezTo>
                <a:cubicBezTo>
                  <a:pt x="304911" y="61994"/>
                  <a:pt x="293477" y="31470"/>
                  <a:pt x="278987" y="19878"/>
                </a:cubicBezTo>
                <a:cubicBezTo>
                  <a:pt x="270806" y="13333"/>
                  <a:pt x="259478" y="11813"/>
                  <a:pt x="249170" y="9939"/>
                </a:cubicBezTo>
                <a:cubicBezTo>
                  <a:pt x="222890" y="5161"/>
                  <a:pt x="196161" y="3313"/>
                  <a:pt x="169656" y="0"/>
                </a:cubicBezTo>
                <a:cubicBezTo>
                  <a:pt x="141149" y="2851"/>
                  <a:pt x="76268" y="1968"/>
                  <a:pt x="40448" y="19878"/>
                </a:cubicBezTo>
                <a:cubicBezTo>
                  <a:pt x="29764" y="25220"/>
                  <a:pt x="20569" y="33130"/>
                  <a:pt x="10630" y="39756"/>
                </a:cubicBezTo>
                <a:cubicBezTo>
                  <a:pt x="-357" y="72717"/>
                  <a:pt x="-966" y="56322"/>
                  <a:pt x="691" y="6957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Freeform 55"/>
          <p:cNvSpPr/>
          <p:nvPr/>
        </p:nvSpPr>
        <p:spPr bwMode="auto">
          <a:xfrm rot="295234">
            <a:off x="6414691" y="1334162"/>
            <a:ext cx="311069" cy="272433"/>
          </a:xfrm>
          <a:custGeom>
            <a:avLst/>
            <a:gdLst>
              <a:gd name="connsiteX0" fmla="*/ 347870 w 367748"/>
              <a:gd name="connsiteY0" fmla="*/ 39756 h 298009"/>
              <a:gd name="connsiteX1" fmla="*/ 268357 w 367748"/>
              <a:gd name="connsiteY1" fmla="*/ 29817 h 298009"/>
              <a:gd name="connsiteX2" fmla="*/ 238539 w 367748"/>
              <a:gd name="connsiteY2" fmla="*/ 19878 h 298009"/>
              <a:gd name="connsiteX3" fmla="*/ 198783 w 367748"/>
              <a:gd name="connsiteY3" fmla="*/ 9939 h 298009"/>
              <a:gd name="connsiteX4" fmla="*/ 109331 w 367748"/>
              <a:gd name="connsiteY4" fmla="*/ 0 h 298009"/>
              <a:gd name="connsiteX5" fmla="*/ 9939 w 367748"/>
              <a:gd name="connsiteY5" fmla="*/ 9939 h 298009"/>
              <a:gd name="connsiteX6" fmla="*/ 0 w 367748"/>
              <a:gd name="connsiteY6" fmla="*/ 39756 h 298009"/>
              <a:gd name="connsiteX7" fmla="*/ 9939 w 367748"/>
              <a:gd name="connsiteY7" fmla="*/ 159026 h 298009"/>
              <a:gd name="connsiteX8" fmla="*/ 39757 w 367748"/>
              <a:gd name="connsiteY8" fmla="*/ 208722 h 298009"/>
              <a:gd name="connsiteX9" fmla="*/ 89452 w 367748"/>
              <a:gd name="connsiteY9" fmla="*/ 268356 h 298009"/>
              <a:gd name="connsiteX10" fmla="*/ 159026 w 367748"/>
              <a:gd name="connsiteY10" fmla="*/ 288235 h 298009"/>
              <a:gd name="connsiteX11" fmla="*/ 347870 w 367748"/>
              <a:gd name="connsiteY11" fmla="*/ 248478 h 298009"/>
              <a:gd name="connsiteX12" fmla="*/ 357809 w 367748"/>
              <a:gd name="connsiteY12" fmla="*/ 188843 h 298009"/>
              <a:gd name="connsiteX13" fmla="*/ 367748 w 367748"/>
              <a:gd name="connsiteY13" fmla="*/ 159026 h 298009"/>
              <a:gd name="connsiteX14" fmla="*/ 347870 w 367748"/>
              <a:gd name="connsiteY14" fmla="*/ 39756 h 29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7748" h="298009">
                <a:moveTo>
                  <a:pt x="347870" y="39756"/>
                </a:moveTo>
                <a:cubicBezTo>
                  <a:pt x="331305" y="18221"/>
                  <a:pt x="294637" y="34595"/>
                  <a:pt x="268357" y="29817"/>
                </a:cubicBezTo>
                <a:cubicBezTo>
                  <a:pt x="258049" y="27943"/>
                  <a:pt x="248613" y="22756"/>
                  <a:pt x="238539" y="19878"/>
                </a:cubicBezTo>
                <a:cubicBezTo>
                  <a:pt x="225405" y="16125"/>
                  <a:pt x="212284" y="12016"/>
                  <a:pt x="198783" y="9939"/>
                </a:cubicBezTo>
                <a:cubicBezTo>
                  <a:pt x="169131" y="5377"/>
                  <a:pt x="139148" y="3313"/>
                  <a:pt x="109331" y="0"/>
                </a:cubicBezTo>
                <a:cubicBezTo>
                  <a:pt x="76200" y="3313"/>
                  <a:pt x="41230" y="-1439"/>
                  <a:pt x="9939" y="9939"/>
                </a:cubicBezTo>
                <a:cubicBezTo>
                  <a:pt x="93" y="13519"/>
                  <a:pt x="0" y="29279"/>
                  <a:pt x="0" y="39756"/>
                </a:cubicBezTo>
                <a:cubicBezTo>
                  <a:pt x="0" y="79650"/>
                  <a:pt x="4666" y="119481"/>
                  <a:pt x="9939" y="159026"/>
                </a:cubicBezTo>
                <a:cubicBezTo>
                  <a:pt x="14772" y="195273"/>
                  <a:pt x="19688" y="183636"/>
                  <a:pt x="39757" y="208722"/>
                </a:cubicBezTo>
                <a:cubicBezTo>
                  <a:pt x="60711" y="234915"/>
                  <a:pt x="59096" y="248119"/>
                  <a:pt x="89452" y="268356"/>
                </a:cubicBezTo>
                <a:cubicBezTo>
                  <a:pt x="98010" y="274061"/>
                  <a:pt x="153720" y="286909"/>
                  <a:pt x="159026" y="288235"/>
                </a:cubicBezTo>
                <a:cubicBezTo>
                  <a:pt x="292932" y="280796"/>
                  <a:pt x="328773" y="334418"/>
                  <a:pt x="347870" y="248478"/>
                </a:cubicBezTo>
                <a:cubicBezTo>
                  <a:pt x="352242" y="228805"/>
                  <a:pt x="353437" y="208516"/>
                  <a:pt x="357809" y="188843"/>
                </a:cubicBezTo>
                <a:cubicBezTo>
                  <a:pt x="360082" y="178616"/>
                  <a:pt x="364435" y="168965"/>
                  <a:pt x="367748" y="159026"/>
                </a:cubicBezTo>
                <a:cubicBezTo>
                  <a:pt x="354998" y="69773"/>
                  <a:pt x="364435" y="61291"/>
                  <a:pt x="347870" y="3975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Freeform 57"/>
          <p:cNvSpPr/>
          <p:nvPr/>
        </p:nvSpPr>
        <p:spPr bwMode="auto">
          <a:xfrm>
            <a:off x="5883634" y="1853136"/>
            <a:ext cx="304989" cy="269776"/>
          </a:xfrm>
          <a:custGeom>
            <a:avLst/>
            <a:gdLst>
              <a:gd name="connsiteX0" fmla="*/ 3681 w 252160"/>
              <a:gd name="connsiteY0" fmla="*/ 49696 h 269752"/>
              <a:gd name="connsiteX1" fmla="*/ 3681 w 252160"/>
              <a:gd name="connsiteY1" fmla="*/ 198783 h 269752"/>
              <a:gd name="connsiteX2" fmla="*/ 13620 w 252160"/>
              <a:gd name="connsiteY2" fmla="*/ 268357 h 269752"/>
              <a:gd name="connsiteX3" fmla="*/ 212403 w 252160"/>
              <a:gd name="connsiteY3" fmla="*/ 258418 h 269752"/>
              <a:gd name="connsiteX4" fmla="*/ 232281 w 252160"/>
              <a:gd name="connsiteY4" fmla="*/ 198783 h 269752"/>
              <a:gd name="connsiteX5" fmla="*/ 242220 w 252160"/>
              <a:gd name="connsiteY5" fmla="*/ 168966 h 269752"/>
              <a:gd name="connsiteX6" fmla="*/ 252160 w 252160"/>
              <a:gd name="connsiteY6" fmla="*/ 139148 h 269752"/>
              <a:gd name="connsiteX7" fmla="*/ 222342 w 252160"/>
              <a:gd name="connsiteY7" fmla="*/ 39757 h 269752"/>
              <a:gd name="connsiteX8" fmla="*/ 192525 w 252160"/>
              <a:gd name="connsiteY8" fmla="*/ 19879 h 269752"/>
              <a:gd name="connsiteX9" fmla="*/ 132890 w 252160"/>
              <a:gd name="connsiteY9" fmla="*/ 0 h 269752"/>
              <a:gd name="connsiteX10" fmla="*/ 53377 w 252160"/>
              <a:gd name="connsiteY10" fmla="*/ 9940 h 269752"/>
              <a:gd name="connsiteX11" fmla="*/ 3681 w 252160"/>
              <a:gd name="connsiteY11" fmla="*/ 49696 h 26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60" h="269752">
                <a:moveTo>
                  <a:pt x="3681" y="49696"/>
                </a:moveTo>
                <a:cubicBezTo>
                  <a:pt x="-4602" y="81170"/>
                  <a:pt x="3681" y="24482"/>
                  <a:pt x="3681" y="198783"/>
                </a:cubicBezTo>
                <a:cubicBezTo>
                  <a:pt x="3681" y="222210"/>
                  <a:pt x="10307" y="245166"/>
                  <a:pt x="13620" y="268357"/>
                </a:cubicBezTo>
                <a:cubicBezTo>
                  <a:pt x="79881" y="265044"/>
                  <a:pt x="149182" y="278534"/>
                  <a:pt x="212403" y="258418"/>
                </a:cubicBezTo>
                <a:cubicBezTo>
                  <a:pt x="232370" y="252065"/>
                  <a:pt x="225655" y="218661"/>
                  <a:pt x="232281" y="198783"/>
                </a:cubicBezTo>
                <a:lnTo>
                  <a:pt x="242220" y="168966"/>
                </a:lnTo>
                <a:lnTo>
                  <a:pt x="252160" y="139148"/>
                </a:lnTo>
                <a:cubicBezTo>
                  <a:pt x="245904" y="95357"/>
                  <a:pt x="252475" y="69890"/>
                  <a:pt x="222342" y="39757"/>
                </a:cubicBezTo>
                <a:cubicBezTo>
                  <a:pt x="213895" y="31310"/>
                  <a:pt x="203441" y="24730"/>
                  <a:pt x="192525" y="19879"/>
                </a:cubicBezTo>
                <a:cubicBezTo>
                  <a:pt x="173377" y="11369"/>
                  <a:pt x="132890" y="0"/>
                  <a:pt x="132890" y="0"/>
                </a:cubicBezTo>
                <a:lnTo>
                  <a:pt x="53377" y="9940"/>
                </a:lnTo>
                <a:cubicBezTo>
                  <a:pt x="-20006" y="20424"/>
                  <a:pt x="11964" y="18222"/>
                  <a:pt x="3681" y="4969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Freeform 59"/>
          <p:cNvSpPr/>
          <p:nvPr/>
        </p:nvSpPr>
        <p:spPr bwMode="auto">
          <a:xfrm>
            <a:off x="6125855" y="1853136"/>
            <a:ext cx="277726" cy="258441"/>
          </a:xfrm>
          <a:custGeom>
            <a:avLst/>
            <a:gdLst>
              <a:gd name="connsiteX0" fmla="*/ 0 w 228600"/>
              <a:gd name="connsiteY0" fmla="*/ 29818 h 258418"/>
              <a:gd name="connsiteX1" fmla="*/ 19878 w 228600"/>
              <a:gd name="connsiteY1" fmla="*/ 79513 h 258418"/>
              <a:gd name="connsiteX2" fmla="*/ 49696 w 228600"/>
              <a:gd name="connsiteY2" fmla="*/ 248479 h 258418"/>
              <a:gd name="connsiteX3" fmla="*/ 79513 w 228600"/>
              <a:gd name="connsiteY3" fmla="*/ 258418 h 258418"/>
              <a:gd name="connsiteX4" fmla="*/ 149087 w 228600"/>
              <a:gd name="connsiteY4" fmla="*/ 248479 h 258418"/>
              <a:gd name="connsiteX5" fmla="*/ 178904 w 228600"/>
              <a:gd name="connsiteY5" fmla="*/ 238540 h 258418"/>
              <a:gd name="connsiteX6" fmla="*/ 198782 w 228600"/>
              <a:gd name="connsiteY6" fmla="*/ 208722 h 258418"/>
              <a:gd name="connsiteX7" fmla="*/ 218661 w 228600"/>
              <a:gd name="connsiteY7" fmla="*/ 188844 h 258418"/>
              <a:gd name="connsiteX8" fmla="*/ 228600 w 228600"/>
              <a:gd name="connsiteY8" fmla="*/ 159027 h 258418"/>
              <a:gd name="connsiteX9" fmla="*/ 218661 w 228600"/>
              <a:gd name="connsiteY9" fmla="*/ 119270 h 258418"/>
              <a:gd name="connsiteX10" fmla="*/ 198782 w 228600"/>
              <a:gd name="connsiteY10" fmla="*/ 59635 h 258418"/>
              <a:gd name="connsiteX11" fmla="*/ 188843 w 228600"/>
              <a:gd name="connsiteY11" fmla="*/ 19879 h 258418"/>
              <a:gd name="connsiteX12" fmla="*/ 168965 w 228600"/>
              <a:gd name="connsiteY12" fmla="*/ 0 h 258418"/>
              <a:gd name="connsiteX13" fmla="*/ 19878 w 228600"/>
              <a:gd name="connsiteY13" fmla="*/ 19879 h 258418"/>
              <a:gd name="connsiteX14" fmla="*/ 0 w 228600"/>
              <a:gd name="connsiteY14" fmla="*/ 29818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 h="258418">
                <a:moveTo>
                  <a:pt x="0" y="29818"/>
                </a:moveTo>
                <a:cubicBezTo>
                  <a:pt x="0" y="39757"/>
                  <a:pt x="17231" y="61869"/>
                  <a:pt x="19878" y="79513"/>
                </a:cubicBezTo>
                <a:cubicBezTo>
                  <a:pt x="25642" y="117940"/>
                  <a:pt x="-4498" y="215962"/>
                  <a:pt x="49696" y="248479"/>
                </a:cubicBezTo>
                <a:cubicBezTo>
                  <a:pt x="58680" y="253869"/>
                  <a:pt x="69574" y="255105"/>
                  <a:pt x="79513" y="258418"/>
                </a:cubicBezTo>
                <a:cubicBezTo>
                  <a:pt x="102704" y="255105"/>
                  <a:pt x="126115" y="253073"/>
                  <a:pt x="149087" y="248479"/>
                </a:cubicBezTo>
                <a:cubicBezTo>
                  <a:pt x="159360" y="246424"/>
                  <a:pt x="170723" y="245085"/>
                  <a:pt x="178904" y="238540"/>
                </a:cubicBezTo>
                <a:cubicBezTo>
                  <a:pt x="188232" y="231078"/>
                  <a:pt x="191320" y="218050"/>
                  <a:pt x="198782" y="208722"/>
                </a:cubicBezTo>
                <a:cubicBezTo>
                  <a:pt x="204636" y="201405"/>
                  <a:pt x="212035" y="195470"/>
                  <a:pt x="218661" y="188844"/>
                </a:cubicBezTo>
                <a:cubicBezTo>
                  <a:pt x="221974" y="178905"/>
                  <a:pt x="228600" y="169504"/>
                  <a:pt x="228600" y="159027"/>
                </a:cubicBezTo>
                <a:cubicBezTo>
                  <a:pt x="228600" y="145367"/>
                  <a:pt x="222586" y="132354"/>
                  <a:pt x="218661" y="119270"/>
                </a:cubicBezTo>
                <a:cubicBezTo>
                  <a:pt x="212640" y="99200"/>
                  <a:pt x="203864" y="79963"/>
                  <a:pt x="198782" y="59635"/>
                </a:cubicBezTo>
                <a:cubicBezTo>
                  <a:pt x="195469" y="46383"/>
                  <a:pt x="194952" y="32097"/>
                  <a:pt x="188843" y="19879"/>
                </a:cubicBezTo>
                <a:cubicBezTo>
                  <a:pt x="184652" y="11497"/>
                  <a:pt x="175591" y="6626"/>
                  <a:pt x="168965" y="0"/>
                </a:cubicBezTo>
                <a:cubicBezTo>
                  <a:pt x="93504" y="6289"/>
                  <a:pt x="73296" y="-1488"/>
                  <a:pt x="19878" y="19879"/>
                </a:cubicBezTo>
                <a:cubicBezTo>
                  <a:pt x="13000" y="22630"/>
                  <a:pt x="0" y="19879"/>
                  <a:pt x="0" y="29818"/>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 name="Freeform 60"/>
          <p:cNvSpPr/>
          <p:nvPr/>
        </p:nvSpPr>
        <p:spPr bwMode="auto">
          <a:xfrm>
            <a:off x="6294535" y="1820312"/>
            <a:ext cx="377972" cy="261444"/>
          </a:xfrm>
          <a:custGeom>
            <a:avLst/>
            <a:gdLst>
              <a:gd name="connsiteX0" fmla="*/ 52784 w 301262"/>
              <a:gd name="connsiteY0" fmla="*/ 3004 h 261421"/>
              <a:gd name="connsiteX1" fmla="*/ 3088 w 301262"/>
              <a:gd name="connsiteY1" fmla="*/ 32821 h 261421"/>
              <a:gd name="connsiteX2" fmla="*/ 13027 w 301262"/>
              <a:gd name="connsiteY2" fmla="*/ 112334 h 261421"/>
              <a:gd name="connsiteX3" fmla="*/ 32905 w 301262"/>
              <a:gd name="connsiteY3" fmla="*/ 171969 h 261421"/>
              <a:gd name="connsiteX4" fmla="*/ 52784 w 301262"/>
              <a:gd name="connsiteY4" fmla="*/ 261421 h 261421"/>
              <a:gd name="connsiteX5" fmla="*/ 82601 w 301262"/>
              <a:gd name="connsiteY5" fmla="*/ 251482 h 261421"/>
              <a:gd name="connsiteX6" fmla="*/ 122358 w 301262"/>
              <a:gd name="connsiteY6" fmla="*/ 241543 h 261421"/>
              <a:gd name="connsiteX7" fmla="*/ 152175 w 301262"/>
              <a:gd name="connsiteY7" fmla="*/ 221665 h 261421"/>
              <a:gd name="connsiteX8" fmla="*/ 211810 w 301262"/>
              <a:gd name="connsiteY8" fmla="*/ 142152 h 261421"/>
              <a:gd name="connsiteX9" fmla="*/ 241627 w 301262"/>
              <a:gd name="connsiteY9" fmla="*/ 132213 h 261421"/>
              <a:gd name="connsiteX10" fmla="*/ 301262 w 301262"/>
              <a:gd name="connsiteY10" fmla="*/ 62639 h 261421"/>
              <a:gd name="connsiteX11" fmla="*/ 291323 w 301262"/>
              <a:gd name="connsiteY11" fmla="*/ 12943 h 261421"/>
              <a:gd name="connsiteX12" fmla="*/ 261505 w 301262"/>
              <a:gd name="connsiteY12" fmla="*/ 3004 h 261421"/>
              <a:gd name="connsiteX13" fmla="*/ 52784 w 301262"/>
              <a:gd name="connsiteY13" fmla="*/ 3004 h 26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262" h="261421">
                <a:moveTo>
                  <a:pt x="52784" y="3004"/>
                </a:moveTo>
                <a:cubicBezTo>
                  <a:pt x="9714" y="7974"/>
                  <a:pt x="9690" y="14666"/>
                  <a:pt x="3088" y="32821"/>
                </a:cubicBezTo>
                <a:cubicBezTo>
                  <a:pt x="-6040" y="57923"/>
                  <a:pt x="7430" y="86216"/>
                  <a:pt x="13027" y="112334"/>
                </a:cubicBezTo>
                <a:cubicBezTo>
                  <a:pt x="17417" y="132822"/>
                  <a:pt x="29460" y="151301"/>
                  <a:pt x="32905" y="171969"/>
                </a:cubicBezTo>
                <a:cubicBezTo>
                  <a:pt x="44567" y="241938"/>
                  <a:pt x="36472" y="212486"/>
                  <a:pt x="52784" y="261421"/>
                </a:cubicBezTo>
                <a:cubicBezTo>
                  <a:pt x="62723" y="258108"/>
                  <a:pt x="72527" y="254360"/>
                  <a:pt x="82601" y="251482"/>
                </a:cubicBezTo>
                <a:cubicBezTo>
                  <a:pt x="95736" y="247729"/>
                  <a:pt x="109802" y="246924"/>
                  <a:pt x="122358" y="241543"/>
                </a:cubicBezTo>
                <a:cubicBezTo>
                  <a:pt x="133337" y="236838"/>
                  <a:pt x="142236" y="228291"/>
                  <a:pt x="152175" y="221665"/>
                </a:cubicBezTo>
                <a:cubicBezTo>
                  <a:pt x="155468" y="216726"/>
                  <a:pt x="191378" y="154411"/>
                  <a:pt x="211810" y="142152"/>
                </a:cubicBezTo>
                <a:cubicBezTo>
                  <a:pt x="220794" y="136762"/>
                  <a:pt x="231688" y="135526"/>
                  <a:pt x="241627" y="132213"/>
                </a:cubicBezTo>
                <a:cubicBezTo>
                  <a:pt x="289831" y="84009"/>
                  <a:pt x="270988" y="108050"/>
                  <a:pt x="301262" y="62639"/>
                </a:cubicBezTo>
                <a:cubicBezTo>
                  <a:pt x="297949" y="46074"/>
                  <a:pt x="300694" y="26999"/>
                  <a:pt x="291323" y="12943"/>
                </a:cubicBezTo>
                <a:cubicBezTo>
                  <a:pt x="285511" y="4226"/>
                  <a:pt x="271974" y="3423"/>
                  <a:pt x="261505" y="3004"/>
                </a:cubicBezTo>
                <a:cubicBezTo>
                  <a:pt x="188677" y="91"/>
                  <a:pt x="95854" y="-1966"/>
                  <a:pt x="52784" y="300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Freeform 50"/>
          <p:cNvSpPr/>
          <p:nvPr/>
        </p:nvSpPr>
        <p:spPr bwMode="auto">
          <a:xfrm rot="16971514" flipH="1">
            <a:off x="6372730" y="1548133"/>
            <a:ext cx="329981" cy="314236"/>
          </a:xfrm>
          <a:custGeom>
            <a:avLst/>
            <a:gdLst>
              <a:gd name="connsiteX0" fmla="*/ 12727 w 330779"/>
              <a:gd name="connsiteY0" fmla="*/ 0 h 367248"/>
              <a:gd name="connsiteX1" fmla="*/ 12727 w 330779"/>
              <a:gd name="connsiteY1" fmla="*/ 198783 h 367248"/>
              <a:gd name="connsiteX2" fmla="*/ 22666 w 330779"/>
              <a:gd name="connsiteY2" fmla="*/ 228600 h 367248"/>
              <a:gd name="connsiteX3" fmla="*/ 32605 w 330779"/>
              <a:gd name="connsiteY3" fmla="*/ 268357 h 367248"/>
              <a:gd name="connsiteX4" fmla="*/ 42545 w 330779"/>
              <a:gd name="connsiteY4" fmla="*/ 327992 h 367248"/>
              <a:gd name="connsiteX5" fmla="*/ 102179 w 330779"/>
              <a:gd name="connsiteY5" fmla="*/ 357809 h 367248"/>
              <a:gd name="connsiteX6" fmla="*/ 320840 w 330779"/>
              <a:gd name="connsiteY6" fmla="*/ 318052 h 367248"/>
              <a:gd name="connsiteX7" fmla="*/ 330779 w 330779"/>
              <a:gd name="connsiteY7" fmla="*/ 288235 h 367248"/>
              <a:gd name="connsiteX8" fmla="*/ 320840 w 330779"/>
              <a:gd name="connsiteY8" fmla="*/ 109331 h 367248"/>
              <a:gd name="connsiteX9" fmla="*/ 271145 w 330779"/>
              <a:gd name="connsiteY9" fmla="*/ 69574 h 367248"/>
              <a:gd name="connsiteX10" fmla="*/ 201571 w 330779"/>
              <a:gd name="connsiteY10" fmla="*/ 49696 h 367248"/>
              <a:gd name="connsiteX11" fmla="*/ 62423 w 330779"/>
              <a:gd name="connsiteY11" fmla="*/ 29818 h 367248"/>
              <a:gd name="connsiteX12" fmla="*/ 32605 w 330779"/>
              <a:gd name="connsiteY12" fmla="*/ 19879 h 367248"/>
              <a:gd name="connsiteX13" fmla="*/ 22666 w 330779"/>
              <a:gd name="connsiteY13" fmla="*/ 49696 h 367248"/>
              <a:gd name="connsiteX14" fmla="*/ 2788 w 330779"/>
              <a:gd name="connsiteY14" fmla="*/ 59635 h 3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0779" h="367248">
                <a:moveTo>
                  <a:pt x="12727" y="0"/>
                </a:moveTo>
                <a:cubicBezTo>
                  <a:pt x="-5371" y="90494"/>
                  <a:pt x="-3077" y="56546"/>
                  <a:pt x="12727" y="198783"/>
                </a:cubicBezTo>
                <a:cubicBezTo>
                  <a:pt x="13884" y="209196"/>
                  <a:pt x="19788" y="218526"/>
                  <a:pt x="22666" y="228600"/>
                </a:cubicBezTo>
                <a:cubicBezTo>
                  <a:pt x="26419" y="241735"/>
                  <a:pt x="29926" y="254962"/>
                  <a:pt x="32605" y="268357"/>
                </a:cubicBezTo>
                <a:cubicBezTo>
                  <a:pt x="36557" y="288118"/>
                  <a:pt x="33532" y="309967"/>
                  <a:pt x="42545" y="327992"/>
                </a:cubicBezTo>
                <a:cubicBezTo>
                  <a:pt x="50252" y="343406"/>
                  <a:pt x="88067" y="353105"/>
                  <a:pt x="102179" y="357809"/>
                </a:cubicBezTo>
                <a:cubicBezTo>
                  <a:pt x="232183" y="351309"/>
                  <a:pt x="278694" y="402345"/>
                  <a:pt x="320840" y="318052"/>
                </a:cubicBezTo>
                <a:cubicBezTo>
                  <a:pt x="325525" y="308681"/>
                  <a:pt x="327466" y="298174"/>
                  <a:pt x="330779" y="288235"/>
                </a:cubicBezTo>
                <a:cubicBezTo>
                  <a:pt x="327466" y="228600"/>
                  <a:pt x="329700" y="168397"/>
                  <a:pt x="320840" y="109331"/>
                </a:cubicBezTo>
                <a:cubicBezTo>
                  <a:pt x="319341" y="99336"/>
                  <a:pt x="274564" y="71284"/>
                  <a:pt x="271145" y="69574"/>
                </a:cubicBezTo>
                <a:cubicBezTo>
                  <a:pt x="255259" y="61631"/>
                  <a:pt x="216430" y="53941"/>
                  <a:pt x="201571" y="49696"/>
                </a:cubicBezTo>
                <a:cubicBezTo>
                  <a:pt x="121264" y="26752"/>
                  <a:pt x="237278" y="45714"/>
                  <a:pt x="62423" y="29818"/>
                </a:cubicBezTo>
                <a:cubicBezTo>
                  <a:pt x="52484" y="26505"/>
                  <a:pt x="41976" y="15194"/>
                  <a:pt x="32605" y="19879"/>
                </a:cubicBezTo>
                <a:cubicBezTo>
                  <a:pt x="23234" y="24564"/>
                  <a:pt x="28952" y="41315"/>
                  <a:pt x="22666" y="49696"/>
                </a:cubicBezTo>
                <a:cubicBezTo>
                  <a:pt x="18221" y="55622"/>
                  <a:pt x="9414" y="56322"/>
                  <a:pt x="2788" y="59635"/>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Freeform 61"/>
          <p:cNvSpPr/>
          <p:nvPr/>
        </p:nvSpPr>
        <p:spPr bwMode="auto">
          <a:xfrm>
            <a:off x="5708363" y="2074090"/>
            <a:ext cx="417492" cy="266111"/>
          </a:xfrm>
          <a:custGeom>
            <a:avLst/>
            <a:gdLst>
              <a:gd name="connsiteX0" fmla="*/ 328039 w 417492"/>
              <a:gd name="connsiteY0" fmla="*/ 47422 h 266087"/>
              <a:gd name="connsiteX1" fmla="*/ 268405 w 417492"/>
              <a:gd name="connsiteY1" fmla="*/ 37483 h 266087"/>
              <a:gd name="connsiteX2" fmla="*/ 109379 w 417492"/>
              <a:gd name="connsiteY2" fmla="*/ 17605 h 266087"/>
              <a:gd name="connsiteX3" fmla="*/ 48 w 417492"/>
              <a:gd name="connsiteY3" fmla="*/ 17605 h 266087"/>
              <a:gd name="connsiteX4" fmla="*/ 19926 w 417492"/>
              <a:gd name="connsiteY4" fmla="*/ 156753 h 266087"/>
              <a:gd name="connsiteX5" fmla="*/ 39805 w 417492"/>
              <a:gd name="connsiteY5" fmla="*/ 176631 h 266087"/>
              <a:gd name="connsiteX6" fmla="*/ 49744 w 417492"/>
              <a:gd name="connsiteY6" fmla="*/ 206448 h 266087"/>
              <a:gd name="connsiteX7" fmla="*/ 69622 w 417492"/>
              <a:gd name="connsiteY7" fmla="*/ 226327 h 266087"/>
              <a:gd name="connsiteX8" fmla="*/ 99439 w 417492"/>
              <a:gd name="connsiteY8" fmla="*/ 246205 h 266087"/>
              <a:gd name="connsiteX9" fmla="*/ 288283 w 417492"/>
              <a:gd name="connsiteY9" fmla="*/ 266083 h 266087"/>
              <a:gd name="connsiteX10" fmla="*/ 397613 w 417492"/>
              <a:gd name="connsiteY10" fmla="*/ 256144 h 266087"/>
              <a:gd name="connsiteX11" fmla="*/ 417492 w 417492"/>
              <a:gd name="connsiteY11" fmla="*/ 196509 h 266087"/>
              <a:gd name="connsiteX12" fmla="*/ 397613 w 417492"/>
              <a:gd name="connsiteY12" fmla="*/ 67301 h 266087"/>
              <a:gd name="connsiteX13" fmla="*/ 377735 w 417492"/>
              <a:gd name="connsiteY13" fmla="*/ 47422 h 266087"/>
              <a:gd name="connsiteX14" fmla="*/ 328039 w 417492"/>
              <a:gd name="connsiteY14" fmla="*/ 47422 h 26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492" h="266087">
                <a:moveTo>
                  <a:pt x="328039" y="47422"/>
                </a:moveTo>
                <a:cubicBezTo>
                  <a:pt x="309817" y="45765"/>
                  <a:pt x="288372" y="40206"/>
                  <a:pt x="268405" y="37483"/>
                </a:cubicBezTo>
                <a:cubicBezTo>
                  <a:pt x="215474" y="30265"/>
                  <a:pt x="109379" y="17605"/>
                  <a:pt x="109379" y="17605"/>
                </a:cubicBezTo>
                <a:cubicBezTo>
                  <a:pt x="81593" y="8343"/>
                  <a:pt x="20173" y="-16894"/>
                  <a:pt x="48" y="17605"/>
                </a:cubicBezTo>
                <a:cubicBezTo>
                  <a:pt x="-376" y="18332"/>
                  <a:pt x="1654" y="126300"/>
                  <a:pt x="19926" y="156753"/>
                </a:cubicBezTo>
                <a:cubicBezTo>
                  <a:pt x="24747" y="164788"/>
                  <a:pt x="33179" y="170005"/>
                  <a:pt x="39805" y="176631"/>
                </a:cubicBezTo>
                <a:cubicBezTo>
                  <a:pt x="43118" y="186570"/>
                  <a:pt x="44354" y="197464"/>
                  <a:pt x="49744" y="206448"/>
                </a:cubicBezTo>
                <a:cubicBezTo>
                  <a:pt x="54565" y="214483"/>
                  <a:pt x="62305" y="220473"/>
                  <a:pt x="69622" y="226327"/>
                </a:cubicBezTo>
                <a:cubicBezTo>
                  <a:pt x="78950" y="233789"/>
                  <a:pt x="88755" y="240863"/>
                  <a:pt x="99439" y="246205"/>
                </a:cubicBezTo>
                <a:cubicBezTo>
                  <a:pt x="149089" y="271029"/>
                  <a:pt x="273698" y="265171"/>
                  <a:pt x="288283" y="266083"/>
                </a:cubicBezTo>
                <a:lnTo>
                  <a:pt x="397613" y="256144"/>
                </a:lnTo>
                <a:cubicBezTo>
                  <a:pt x="416062" y="246210"/>
                  <a:pt x="417492" y="196509"/>
                  <a:pt x="417492" y="196509"/>
                </a:cubicBezTo>
                <a:cubicBezTo>
                  <a:pt x="416918" y="190771"/>
                  <a:pt x="414806" y="95956"/>
                  <a:pt x="397613" y="67301"/>
                </a:cubicBezTo>
                <a:cubicBezTo>
                  <a:pt x="392792" y="59266"/>
                  <a:pt x="386826" y="49695"/>
                  <a:pt x="377735" y="47422"/>
                </a:cubicBezTo>
                <a:cubicBezTo>
                  <a:pt x="358450" y="42601"/>
                  <a:pt x="346261" y="49079"/>
                  <a:pt x="328039" y="47422"/>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 name="Freeform 63"/>
          <p:cNvSpPr/>
          <p:nvPr/>
        </p:nvSpPr>
        <p:spPr bwMode="auto">
          <a:xfrm>
            <a:off x="5786673" y="2280557"/>
            <a:ext cx="361933" cy="269319"/>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9" name="Freeform 148"/>
          <p:cNvSpPr/>
          <p:nvPr/>
        </p:nvSpPr>
        <p:spPr bwMode="auto">
          <a:xfrm>
            <a:off x="6254394" y="1991896"/>
            <a:ext cx="315831" cy="343717"/>
          </a:xfrm>
          <a:custGeom>
            <a:avLst/>
            <a:gdLst>
              <a:gd name="connsiteX0" fmla="*/ 328039 w 417492"/>
              <a:gd name="connsiteY0" fmla="*/ 47422 h 266087"/>
              <a:gd name="connsiteX1" fmla="*/ 268405 w 417492"/>
              <a:gd name="connsiteY1" fmla="*/ 37483 h 266087"/>
              <a:gd name="connsiteX2" fmla="*/ 109379 w 417492"/>
              <a:gd name="connsiteY2" fmla="*/ 17605 h 266087"/>
              <a:gd name="connsiteX3" fmla="*/ 48 w 417492"/>
              <a:gd name="connsiteY3" fmla="*/ 17605 h 266087"/>
              <a:gd name="connsiteX4" fmla="*/ 19926 w 417492"/>
              <a:gd name="connsiteY4" fmla="*/ 156753 h 266087"/>
              <a:gd name="connsiteX5" fmla="*/ 39805 w 417492"/>
              <a:gd name="connsiteY5" fmla="*/ 176631 h 266087"/>
              <a:gd name="connsiteX6" fmla="*/ 49744 w 417492"/>
              <a:gd name="connsiteY6" fmla="*/ 206448 h 266087"/>
              <a:gd name="connsiteX7" fmla="*/ 69622 w 417492"/>
              <a:gd name="connsiteY7" fmla="*/ 226327 h 266087"/>
              <a:gd name="connsiteX8" fmla="*/ 99439 w 417492"/>
              <a:gd name="connsiteY8" fmla="*/ 246205 h 266087"/>
              <a:gd name="connsiteX9" fmla="*/ 288283 w 417492"/>
              <a:gd name="connsiteY9" fmla="*/ 266083 h 266087"/>
              <a:gd name="connsiteX10" fmla="*/ 397613 w 417492"/>
              <a:gd name="connsiteY10" fmla="*/ 256144 h 266087"/>
              <a:gd name="connsiteX11" fmla="*/ 417492 w 417492"/>
              <a:gd name="connsiteY11" fmla="*/ 196509 h 266087"/>
              <a:gd name="connsiteX12" fmla="*/ 397613 w 417492"/>
              <a:gd name="connsiteY12" fmla="*/ 67301 h 266087"/>
              <a:gd name="connsiteX13" fmla="*/ 377735 w 417492"/>
              <a:gd name="connsiteY13" fmla="*/ 47422 h 266087"/>
              <a:gd name="connsiteX14" fmla="*/ 328039 w 417492"/>
              <a:gd name="connsiteY14" fmla="*/ 47422 h 26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492" h="266087">
                <a:moveTo>
                  <a:pt x="328039" y="47422"/>
                </a:moveTo>
                <a:cubicBezTo>
                  <a:pt x="309817" y="45765"/>
                  <a:pt x="288372" y="40206"/>
                  <a:pt x="268405" y="37483"/>
                </a:cubicBezTo>
                <a:cubicBezTo>
                  <a:pt x="215474" y="30265"/>
                  <a:pt x="109379" y="17605"/>
                  <a:pt x="109379" y="17605"/>
                </a:cubicBezTo>
                <a:cubicBezTo>
                  <a:pt x="81593" y="8343"/>
                  <a:pt x="20173" y="-16894"/>
                  <a:pt x="48" y="17605"/>
                </a:cubicBezTo>
                <a:cubicBezTo>
                  <a:pt x="-376" y="18332"/>
                  <a:pt x="1654" y="126300"/>
                  <a:pt x="19926" y="156753"/>
                </a:cubicBezTo>
                <a:cubicBezTo>
                  <a:pt x="24747" y="164788"/>
                  <a:pt x="33179" y="170005"/>
                  <a:pt x="39805" y="176631"/>
                </a:cubicBezTo>
                <a:cubicBezTo>
                  <a:pt x="43118" y="186570"/>
                  <a:pt x="44354" y="197464"/>
                  <a:pt x="49744" y="206448"/>
                </a:cubicBezTo>
                <a:cubicBezTo>
                  <a:pt x="54565" y="214483"/>
                  <a:pt x="62305" y="220473"/>
                  <a:pt x="69622" y="226327"/>
                </a:cubicBezTo>
                <a:cubicBezTo>
                  <a:pt x="78950" y="233789"/>
                  <a:pt x="88755" y="240863"/>
                  <a:pt x="99439" y="246205"/>
                </a:cubicBezTo>
                <a:cubicBezTo>
                  <a:pt x="149089" y="271029"/>
                  <a:pt x="273698" y="265171"/>
                  <a:pt x="288283" y="266083"/>
                </a:cubicBezTo>
                <a:lnTo>
                  <a:pt x="397613" y="256144"/>
                </a:lnTo>
                <a:cubicBezTo>
                  <a:pt x="416062" y="246210"/>
                  <a:pt x="417492" y="196509"/>
                  <a:pt x="417492" y="196509"/>
                </a:cubicBezTo>
                <a:cubicBezTo>
                  <a:pt x="416918" y="190771"/>
                  <a:pt x="414806" y="95956"/>
                  <a:pt x="397613" y="67301"/>
                </a:cubicBezTo>
                <a:cubicBezTo>
                  <a:pt x="392792" y="59266"/>
                  <a:pt x="386826" y="49695"/>
                  <a:pt x="377735" y="47422"/>
                </a:cubicBezTo>
                <a:cubicBezTo>
                  <a:pt x="358450" y="42601"/>
                  <a:pt x="346261" y="49079"/>
                  <a:pt x="328039" y="47422"/>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0" name="Freeform 149"/>
          <p:cNvSpPr/>
          <p:nvPr/>
        </p:nvSpPr>
        <p:spPr bwMode="auto">
          <a:xfrm>
            <a:off x="6335321" y="2256383"/>
            <a:ext cx="361933" cy="269319"/>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2" name="Freeform 151"/>
          <p:cNvSpPr/>
          <p:nvPr/>
        </p:nvSpPr>
        <p:spPr bwMode="auto">
          <a:xfrm>
            <a:off x="6642916" y="2249355"/>
            <a:ext cx="403800" cy="286198"/>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0" name="Freeform 79"/>
          <p:cNvSpPr/>
          <p:nvPr/>
        </p:nvSpPr>
        <p:spPr bwMode="auto">
          <a:xfrm>
            <a:off x="6666324" y="1813375"/>
            <a:ext cx="334175" cy="328021"/>
          </a:xfrm>
          <a:custGeom>
            <a:avLst/>
            <a:gdLst>
              <a:gd name="connsiteX0" fmla="*/ 6183 w 334175"/>
              <a:gd name="connsiteY0" fmla="*/ 89453 h 327992"/>
              <a:gd name="connsiteX1" fmla="*/ 26062 w 334175"/>
              <a:gd name="connsiteY1" fmla="*/ 198783 h 327992"/>
              <a:gd name="connsiteX2" fmla="*/ 55879 w 334175"/>
              <a:gd name="connsiteY2" fmla="*/ 228600 h 327992"/>
              <a:gd name="connsiteX3" fmla="*/ 75757 w 334175"/>
              <a:gd name="connsiteY3" fmla="*/ 288235 h 327992"/>
              <a:gd name="connsiteX4" fmla="*/ 85696 w 334175"/>
              <a:gd name="connsiteY4" fmla="*/ 318053 h 327992"/>
              <a:gd name="connsiteX5" fmla="*/ 115514 w 334175"/>
              <a:gd name="connsiteY5" fmla="*/ 327992 h 327992"/>
              <a:gd name="connsiteX6" fmla="*/ 195027 w 334175"/>
              <a:gd name="connsiteY6" fmla="*/ 298174 h 327992"/>
              <a:gd name="connsiteX7" fmla="*/ 254662 w 334175"/>
              <a:gd name="connsiteY7" fmla="*/ 278296 h 327992"/>
              <a:gd name="connsiteX8" fmla="*/ 284479 w 334175"/>
              <a:gd name="connsiteY8" fmla="*/ 258418 h 327992"/>
              <a:gd name="connsiteX9" fmla="*/ 314296 w 334175"/>
              <a:gd name="connsiteY9" fmla="*/ 248479 h 327992"/>
              <a:gd name="connsiteX10" fmla="*/ 334175 w 334175"/>
              <a:gd name="connsiteY10" fmla="*/ 228600 h 327992"/>
              <a:gd name="connsiteX11" fmla="*/ 324236 w 334175"/>
              <a:gd name="connsiteY11" fmla="*/ 49696 h 327992"/>
              <a:gd name="connsiteX12" fmla="*/ 304357 w 334175"/>
              <a:gd name="connsiteY12" fmla="*/ 29818 h 327992"/>
              <a:gd name="connsiteX13" fmla="*/ 284479 w 334175"/>
              <a:gd name="connsiteY13" fmla="*/ 0 h 327992"/>
              <a:gd name="connsiteX14" fmla="*/ 125453 w 334175"/>
              <a:gd name="connsiteY14" fmla="*/ 9940 h 327992"/>
              <a:gd name="connsiteX15" fmla="*/ 95636 w 334175"/>
              <a:gd name="connsiteY15" fmla="*/ 19879 h 327992"/>
              <a:gd name="connsiteX16" fmla="*/ 75757 w 334175"/>
              <a:gd name="connsiteY16" fmla="*/ 39757 h 327992"/>
              <a:gd name="connsiteX17" fmla="*/ 16123 w 334175"/>
              <a:gd name="connsiteY17" fmla="*/ 69574 h 327992"/>
              <a:gd name="connsiteX18" fmla="*/ 6183 w 334175"/>
              <a:gd name="connsiteY18" fmla="*/ 89453 h 32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4175" h="327992">
                <a:moveTo>
                  <a:pt x="6183" y="89453"/>
                </a:moveTo>
                <a:cubicBezTo>
                  <a:pt x="7839" y="110988"/>
                  <a:pt x="11920" y="177569"/>
                  <a:pt x="26062" y="198783"/>
                </a:cubicBezTo>
                <a:cubicBezTo>
                  <a:pt x="33859" y="210478"/>
                  <a:pt x="45940" y="218661"/>
                  <a:pt x="55879" y="228600"/>
                </a:cubicBezTo>
                <a:lnTo>
                  <a:pt x="75757" y="288235"/>
                </a:lnTo>
                <a:cubicBezTo>
                  <a:pt x="79070" y="298174"/>
                  <a:pt x="75757" y="314740"/>
                  <a:pt x="85696" y="318053"/>
                </a:cubicBezTo>
                <a:lnTo>
                  <a:pt x="115514" y="327992"/>
                </a:lnTo>
                <a:cubicBezTo>
                  <a:pt x="233333" y="304429"/>
                  <a:pt x="111266" y="335401"/>
                  <a:pt x="195027" y="298174"/>
                </a:cubicBezTo>
                <a:cubicBezTo>
                  <a:pt x="214175" y="289664"/>
                  <a:pt x="254662" y="278296"/>
                  <a:pt x="254662" y="278296"/>
                </a:cubicBezTo>
                <a:cubicBezTo>
                  <a:pt x="264601" y="271670"/>
                  <a:pt x="273795" y="263760"/>
                  <a:pt x="284479" y="258418"/>
                </a:cubicBezTo>
                <a:cubicBezTo>
                  <a:pt x="293850" y="253733"/>
                  <a:pt x="305312" y="253869"/>
                  <a:pt x="314296" y="248479"/>
                </a:cubicBezTo>
                <a:cubicBezTo>
                  <a:pt x="322332" y="243658"/>
                  <a:pt x="327549" y="235226"/>
                  <a:pt x="334175" y="228600"/>
                </a:cubicBezTo>
                <a:cubicBezTo>
                  <a:pt x="330862" y="168965"/>
                  <a:pt x="333096" y="108762"/>
                  <a:pt x="324236" y="49696"/>
                </a:cubicBezTo>
                <a:cubicBezTo>
                  <a:pt x="322846" y="40429"/>
                  <a:pt x="310211" y="37135"/>
                  <a:pt x="304357" y="29818"/>
                </a:cubicBezTo>
                <a:cubicBezTo>
                  <a:pt x="296895" y="20490"/>
                  <a:pt x="291105" y="9939"/>
                  <a:pt x="284479" y="0"/>
                </a:cubicBezTo>
                <a:cubicBezTo>
                  <a:pt x="231470" y="3313"/>
                  <a:pt x="178273" y="4380"/>
                  <a:pt x="125453" y="9940"/>
                </a:cubicBezTo>
                <a:cubicBezTo>
                  <a:pt x="115034" y="11037"/>
                  <a:pt x="104620" y="14489"/>
                  <a:pt x="95636" y="19879"/>
                </a:cubicBezTo>
                <a:cubicBezTo>
                  <a:pt x="87601" y="24700"/>
                  <a:pt x="83792" y="34936"/>
                  <a:pt x="75757" y="39757"/>
                </a:cubicBezTo>
                <a:cubicBezTo>
                  <a:pt x="2279" y="83843"/>
                  <a:pt x="91518" y="9258"/>
                  <a:pt x="16123" y="69574"/>
                </a:cubicBezTo>
                <a:cubicBezTo>
                  <a:pt x="-11654" y="91796"/>
                  <a:pt x="4527" y="67918"/>
                  <a:pt x="6183" y="89453"/>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 name="Freeform 80"/>
          <p:cNvSpPr/>
          <p:nvPr/>
        </p:nvSpPr>
        <p:spPr bwMode="auto">
          <a:xfrm>
            <a:off x="6742082" y="2060245"/>
            <a:ext cx="427382" cy="231573"/>
          </a:xfrm>
          <a:custGeom>
            <a:avLst/>
            <a:gdLst>
              <a:gd name="connsiteX0" fmla="*/ 228600 w 427382"/>
              <a:gd name="connsiteY0" fmla="*/ 11570 h 231552"/>
              <a:gd name="connsiteX1" fmla="*/ 149087 w 427382"/>
              <a:gd name="connsiteY1" fmla="*/ 31448 h 231552"/>
              <a:gd name="connsiteX2" fmla="*/ 129208 w 427382"/>
              <a:gd name="connsiteY2" fmla="*/ 51327 h 231552"/>
              <a:gd name="connsiteX3" fmla="*/ 99391 w 427382"/>
              <a:gd name="connsiteY3" fmla="*/ 71205 h 231552"/>
              <a:gd name="connsiteX4" fmla="*/ 29817 w 427382"/>
              <a:gd name="connsiteY4" fmla="*/ 91083 h 231552"/>
              <a:gd name="connsiteX5" fmla="*/ 0 w 427382"/>
              <a:gd name="connsiteY5" fmla="*/ 101022 h 231552"/>
              <a:gd name="connsiteX6" fmla="*/ 9939 w 427382"/>
              <a:gd name="connsiteY6" fmla="*/ 190475 h 231552"/>
              <a:gd name="connsiteX7" fmla="*/ 39756 w 427382"/>
              <a:gd name="connsiteY7" fmla="*/ 200414 h 231552"/>
              <a:gd name="connsiteX8" fmla="*/ 159026 w 427382"/>
              <a:gd name="connsiteY8" fmla="*/ 220292 h 231552"/>
              <a:gd name="connsiteX9" fmla="*/ 198782 w 427382"/>
              <a:gd name="connsiteY9" fmla="*/ 230231 h 231552"/>
              <a:gd name="connsiteX10" fmla="*/ 387626 w 427382"/>
              <a:gd name="connsiteY10" fmla="*/ 220292 h 231552"/>
              <a:gd name="connsiteX11" fmla="*/ 407504 w 427382"/>
              <a:gd name="connsiteY11" fmla="*/ 160657 h 231552"/>
              <a:gd name="connsiteX12" fmla="*/ 417443 w 427382"/>
              <a:gd name="connsiteY12" fmla="*/ 130840 h 231552"/>
              <a:gd name="connsiteX13" fmla="*/ 427382 w 427382"/>
              <a:gd name="connsiteY13" fmla="*/ 101022 h 231552"/>
              <a:gd name="connsiteX14" fmla="*/ 417443 w 427382"/>
              <a:gd name="connsiteY14" fmla="*/ 21509 h 231552"/>
              <a:gd name="connsiteX15" fmla="*/ 387626 w 427382"/>
              <a:gd name="connsiteY15" fmla="*/ 1631 h 231552"/>
              <a:gd name="connsiteX16" fmla="*/ 228600 w 427382"/>
              <a:gd name="connsiteY16" fmla="*/ 11570 h 23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382" h="231552">
                <a:moveTo>
                  <a:pt x="228600" y="11570"/>
                </a:moveTo>
                <a:cubicBezTo>
                  <a:pt x="188844" y="16539"/>
                  <a:pt x="164368" y="22279"/>
                  <a:pt x="149087" y="31448"/>
                </a:cubicBezTo>
                <a:cubicBezTo>
                  <a:pt x="141051" y="36269"/>
                  <a:pt x="136526" y="45473"/>
                  <a:pt x="129208" y="51327"/>
                </a:cubicBezTo>
                <a:cubicBezTo>
                  <a:pt x="119880" y="58789"/>
                  <a:pt x="110075" y="65863"/>
                  <a:pt x="99391" y="71205"/>
                </a:cubicBezTo>
                <a:cubicBezTo>
                  <a:pt x="83503" y="79149"/>
                  <a:pt x="44679" y="86837"/>
                  <a:pt x="29817" y="91083"/>
                </a:cubicBezTo>
                <a:cubicBezTo>
                  <a:pt x="19743" y="93961"/>
                  <a:pt x="9939" y="97709"/>
                  <a:pt x="0" y="101022"/>
                </a:cubicBezTo>
                <a:cubicBezTo>
                  <a:pt x="3313" y="130840"/>
                  <a:pt x="-1203" y="162620"/>
                  <a:pt x="9939" y="190475"/>
                </a:cubicBezTo>
                <a:cubicBezTo>
                  <a:pt x="13830" y="200202"/>
                  <a:pt x="29592" y="197873"/>
                  <a:pt x="39756" y="200414"/>
                </a:cubicBezTo>
                <a:cubicBezTo>
                  <a:pt x="94693" y="214148"/>
                  <a:pt x="97316" y="209072"/>
                  <a:pt x="159026" y="220292"/>
                </a:cubicBezTo>
                <a:cubicBezTo>
                  <a:pt x="172466" y="222736"/>
                  <a:pt x="185530" y="226918"/>
                  <a:pt x="198782" y="230231"/>
                </a:cubicBezTo>
                <a:cubicBezTo>
                  <a:pt x="261730" y="226918"/>
                  <a:pt x="327826" y="240225"/>
                  <a:pt x="387626" y="220292"/>
                </a:cubicBezTo>
                <a:cubicBezTo>
                  <a:pt x="407504" y="213666"/>
                  <a:pt x="400878" y="180535"/>
                  <a:pt x="407504" y="160657"/>
                </a:cubicBezTo>
                <a:lnTo>
                  <a:pt x="417443" y="130840"/>
                </a:lnTo>
                <a:lnTo>
                  <a:pt x="427382" y="101022"/>
                </a:lnTo>
                <a:cubicBezTo>
                  <a:pt x="424069" y="74518"/>
                  <a:pt x="427363" y="46309"/>
                  <a:pt x="417443" y="21509"/>
                </a:cubicBezTo>
                <a:cubicBezTo>
                  <a:pt x="413007" y="10418"/>
                  <a:pt x="399522" y="2712"/>
                  <a:pt x="387626" y="1631"/>
                </a:cubicBezTo>
                <a:cubicBezTo>
                  <a:pt x="324937" y="-4068"/>
                  <a:pt x="268356" y="6601"/>
                  <a:pt x="228600" y="11570"/>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 name="Freeform 81"/>
          <p:cNvSpPr/>
          <p:nvPr/>
        </p:nvSpPr>
        <p:spPr bwMode="auto">
          <a:xfrm>
            <a:off x="6970681" y="2239888"/>
            <a:ext cx="448555" cy="289170"/>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3" name="Freeform 82"/>
          <p:cNvSpPr/>
          <p:nvPr/>
        </p:nvSpPr>
        <p:spPr bwMode="auto">
          <a:xfrm>
            <a:off x="7074343" y="2297255"/>
            <a:ext cx="263109" cy="182897"/>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6" name="Freeform 85"/>
          <p:cNvSpPr/>
          <p:nvPr/>
        </p:nvSpPr>
        <p:spPr bwMode="auto">
          <a:xfrm>
            <a:off x="5858051" y="979113"/>
            <a:ext cx="150926" cy="220895"/>
          </a:xfrm>
          <a:custGeom>
            <a:avLst/>
            <a:gdLst>
              <a:gd name="connsiteX0" fmla="*/ 2248 w 121517"/>
              <a:gd name="connsiteY0" fmla="*/ 50102 h 179311"/>
              <a:gd name="connsiteX1" fmla="*/ 12187 w 121517"/>
              <a:gd name="connsiteY1" fmla="*/ 159433 h 179311"/>
              <a:gd name="connsiteX2" fmla="*/ 71822 w 121517"/>
              <a:gd name="connsiteY2" fmla="*/ 179311 h 179311"/>
              <a:gd name="connsiteX3" fmla="*/ 101639 w 121517"/>
              <a:gd name="connsiteY3" fmla="*/ 169372 h 179311"/>
              <a:gd name="connsiteX4" fmla="*/ 111578 w 121517"/>
              <a:gd name="connsiteY4" fmla="*/ 89859 h 179311"/>
              <a:gd name="connsiteX5" fmla="*/ 121517 w 121517"/>
              <a:gd name="connsiteY5" fmla="*/ 60042 h 179311"/>
              <a:gd name="connsiteX6" fmla="*/ 111578 w 121517"/>
              <a:gd name="connsiteY6" fmla="*/ 20285 h 179311"/>
              <a:gd name="connsiteX7" fmla="*/ 22126 w 121517"/>
              <a:gd name="connsiteY7" fmla="*/ 10346 h 179311"/>
              <a:gd name="connsiteX8" fmla="*/ 2248 w 121517"/>
              <a:gd name="connsiteY8" fmla="*/ 50102 h 1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17" h="179311">
                <a:moveTo>
                  <a:pt x="2248" y="50102"/>
                </a:moveTo>
                <a:cubicBezTo>
                  <a:pt x="592" y="74950"/>
                  <a:pt x="-5162" y="127213"/>
                  <a:pt x="12187" y="159433"/>
                </a:cubicBezTo>
                <a:cubicBezTo>
                  <a:pt x="22121" y="177882"/>
                  <a:pt x="71822" y="179311"/>
                  <a:pt x="71822" y="179311"/>
                </a:cubicBezTo>
                <a:cubicBezTo>
                  <a:pt x="81761" y="175998"/>
                  <a:pt x="97384" y="178946"/>
                  <a:pt x="101639" y="169372"/>
                </a:cubicBezTo>
                <a:cubicBezTo>
                  <a:pt x="112487" y="144964"/>
                  <a:pt x="106800" y="116139"/>
                  <a:pt x="111578" y="89859"/>
                </a:cubicBezTo>
                <a:cubicBezTo>
                  <a:pt x="113452" y="79551"/>
                  <a:pt x="118204" y="69981"/>
                  <a:pt x="121517" y="60042"/>
                </a:cubicBezTo>
                <a:cubicBezTo>
                  <a:pt x="118204" y="46790"/>
                  <a:pt x="119155" y="31651"/>
                  <a:pt x="111578" y="20285"/>
                </a:cubicBezTo>
                <a:cubicBezTo>
                  <a:pt x="88286" y="-14654"/>
                  <a:pt x="54247" y="4993"/>
                  <a:pt x="22126" y="10346"/>
                </a:cubicBezTo>
                <a:cubicBezTo>
                  <a:pt x="-5103" y="51190"/>
                  <a:pt x="3904" y="25254"/>
                  <a:pt x="2248" y="5010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5" name="Freeform 154"/>
          <p:cNvSpPr/>
          <p:nvPr/>
        </p:nvSpPr>
        <p:spPr bwMode="auto">
          <a:xfrm>
            <a:off x="6081745" y="958535"/>
            <a:ext cx="147855" cy="198801"/>
          </a:xfrm>
          <a:custGeom>
            <a:avLst/>
            <a:gdLst>
              <a:gd name="connsiteX0" fmla="*/ 29818 w 178905"/>
              <a:gd name="connsiteY0" fmla="*/ 19878 h 198783"/>
              <a:gd name="connsiteX1" fmla="*/ 9939 w 178905"/>
              <a:gd name="connsiteY1" fmla="*/ 69574 h 198783"/>
              <a:gd name="connsiteX2" fmla="*/ 0 w 178905"/>
              <a:gd name="connsiteY2" fmla="*/ 99391 h 198783"/>
              <a:gd name="connsiteX3" fmla="*/ 9939 w 178905"/>
              <a:gd name="connsiteY3" fmla="*/ 139148 h 198783"/>
              <a:gd name="connsiteX4" fmla="*/ 19879 w 178905"/>
              <a:gd name="connsiteY4" fmla="*/ 168965 h 198783"/>
              <a:gd name="connsiteX5" fmla="*/ 119270 w 178905"/>
              <a:gd name="connsiteY5" fmla="*/ 198783 h 198783"/>
              <a:gd name="connsiteX6" fmla="*/ 159026 w 178905"/>
              <a:gd name="connsiteY6" fmla="*/ 188844 h 198783"/>
              <a:gd name="connsiteX7" fmla="*/ 168966 w 178905"/>
              <a:gd name="connsiteY7" fmla="*/ 159026 h 198783"/>
              <a:gd name="connsiteX8" fmla="*/ 178905 w 178905"/>
              <a:gd name="connsiteY8" fmla="*/ 49696 h 198783"/>
              <a:gd name="connsiteX9" fmla="*/ 159026 w 178905"/>
              <a:gd name="connsiteY9" fmla="*/ 19878 h 198783"/>
              <a:gd name="connsiteX10" fmla="*/ 119270 w 178905"/>
              <a:gd name="connsiteY10" fmla="*/ 9939 h 198783"/>
              <a:gd name="connsiteX11" fmla="*/ 89453 w 178905"/>
              <a:gd name="connsiteY11" fmla="*/ 0 h 198783"/>
              <a:gd name="connsiteX12" fmla="*/ 29818 w 178905"/>
              <a:gd name="connsiteY12" fmla="*/ 19878 h 19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905" h="198783">
                <a:moveTo>
                  <a:pt x="29818" y="19878"/>
                </a:moveTo>
                <a:cubicBezTo>
                  <a:pt x="16566" y="31474"/>
                  <a:pt x="16204" y="52869"/>
                  <a:pt x="9939" y="69574"/>
                </a:cubicBezTo>
                <a:cubicBezTo>
                  <a:pt x="6260" y="79384"/>
                  <a:pt x="0" y="88914"/>
                  <a:pt x="0" y="99391"/>
                </a:cubicBezTo>
                <a:cubicBezTo>
                  <a:pt x="0" y="113051"/>
                  <a:pt x="6186" y="126013"/>
                  <a:pt x="9939" y="139148"/>
                </a:cubicBezTo>
                <a:cubicBezTo>
                  <a:pt x="12817" y="149222"/>
                  <a:pt x="11354" y="162876"/>
                  <a:pt x="19879" y="168965"/>
                </a:cubicBezTo>
                <a:cubicBezTo>
                  <a:pt x="32912" y="178274"/>
                  <a:pt x="98014" y="193469"/>
                  <a:pt x="119270" y="198783"/>
                </a:cubicBezTo>
                <a:cubicBezTo>
                  <a:pt x="132522" y="195470"/>
                  <a:pt x="148359" y="197377"/>
                  <a:pt x="159026" y="188844"/>
                </a:cubicBezTo>
                <a:cubicBezTo>
                  <a:pt x="167207" y="182299"/>
                  <a:pt x="167484" y="169398"/>
                  <a:pt x="168966" y="159026"/>
                </a:cubicBezTo>
                <a:cubicBezTo>
                  <a:pt x="174141" y="122800"/>
                  <a:pt x="175592" y="86139"/>
                  <a:pt x="178905" y="49696"/>
                </a:cubicBezTo>
                <a:cubicBezTo>
                  <a:pt x="172279" y="39757"/>
                  <a:pt x="168965" y="26504"/>
                  <a:pt x="159026" y="19878"/>
                </a:cubicBezTo>
                <a:cubicBezTo>
                  <a:pt x="147660" y="12301"/>
                  <a:pt x="132404" y="13692"/>
                  <a:pt x="119270" y="9939"/>
                </a:cubicBezTo>
                <a:cubicBezTo>
                  <a:pt x="109196" y="7061"/>
                  <a:pt x="99392" y="3313"/>
                  <a:pt x="89453" y="0"/>
                </a:cubicBezTo>
                <a:cubicBezTo>
                  <a:pt x="25373" y="21360"/>
                  <a:pt x="43070" y="8282"/>
                  <a:pt x="29818" y="1987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7" name="Freeform 146"/>
          <p:cNvSpPr/>
          <p:nvPr/>
        </p:nvSpPr>
        <p:spPr bwMode="auto">
          <a:xfrm rot="6972214">
            <a:off x="6222246" y="973545"/>
            <a:ext cx="322918" cy="263382"/>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Freeform 156"/>
          <p:cNvSpPr/>
          <p:nvPr/>
        </p:nvSpPr>
        <p:spPr bwMode="auto">
          <a:xfrm>
            <a:off x="6311974" y="998294"/>
            <a:ext cx="141872" cy="218681"/>
          </a:xfrm>
          <a:custGeom>
            <a:avLst/>
            <a:gdLst>
              <a:gd name="connsiteX0" fmla="*/ 42481 w 141872"/>
              <a:gd name="connsiteY0" fmla="*/ 29818 h 218661"/>
              <a:gd name="connsiteX1" fmla="*/ 12663 w 141872"/>
              <a:gd name="connsiteY1" fmla="*/ 79513 h 218661"/>
              <a:gd name="connsiteX2" fmla="*/ 12663 w 141872"/>
              <a:gd name="connsiteY2" fmla="*/ 208722 h 218661"/>
              <a:gd name="connsiteX3" fmla="*/ 42481 w 141872"/>
              <a:gd name="connsiteY3" fmla="*/ 218661 h 218661"/>
              <a:gd name="connsiteX4" fmla="*/ 102116 w 141872"/>
              <a:gd name="connsiteY4" fmla="*/ 208722 h 218661"/>
              <a:gd name="connsiteX5" fmla="*/ 131933 w 141872"/>
              <a:gd name="connsiteY5" fmla="*/ 89452 h 218661"/>
              <a:gd name="connsiteX6" fmla="*/ 141872 w 141872"/>
              <a:gd name="connsiteY6" fmla="*/ 59635 h 218661"/>
              <a:gd name="connsiteX7" fmla="*/ 131933 w 141872"/>
              <a:gd name="connsiteY7" fmla="*/ 19878 h 218661"/>
              <a:gd name="connsiteX8" fmla="*/ 72298 w 141872"/>
              <a:gd name="connsiteY8" fmla="*/ 0 h 218661"/>
              <a:gd name="connsiteX9" fmla="*/ 42481 w 141872"/>
              <a:gd name="connsiteY9" fmla="*/ 9939 h 218661"/>
              <a:gd name="connsiteX10" fmla="*/ 32542 w 141872"/>
              <a:gd name="connsiteY10" fmla="*/ 39757 h 218661"/>
              <a:gd name="connsiteX11" fmla="*/ 42481 w 141872"/>
              <a:gd name="connsiteY11" fmla="*/ 29818 h 218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872" h="218661">
                <a:moveTo>
                  <a:pt x="42481" y="29818"/>
                </a:moveTo>
                <a:cubicBezTo>
                  <a:pt x="39168" y="36444"/>
                  <a:pt x="21302" y="62234"/>
                  <a:pt x="12663" y="79513"/>
                </a:cubicBezTo>
                <a:cubicBezTo>
                  <a:pt x="-6840" y="118518"/>
                  <a:pt x="-1384" y="170092"/>
                  <a:pt x="12663" y="208722"/>
                </a:cubicBezTo>
                <a:cubicBezTo>
                  <a:pt x="16243" y="218568"/>
                  <a:pt x="32542" y="215348"/>
                  <a:pt x="42481" y="218661"/>
                </a:cubicBezTo>
                <a:cubicBezTo>
                  <a:pt x="62359" y="215348"/>
                  <a:pt x="86950" y="221993"/>
                  <a:pt x="102116" y="208722"/>
                </a:cubicBezTo>
                <a:cubicBezTo>
                  <a:pt x="118737" y="194179"/>
                  <a:pt x="127811" y="108000"/>
                  <a:pt x="131933" y="89452"/>
                </a:cubicBezTo>
                <a:cubicBezTo>
                  <a:pt x="134206" y="79225"/>
                  <a:pt x="138559" y="69574"/>
                  <a:pt x="141872" y="59635"/>
                </a:cubicBezTo>
                <a:cubicBezTo>
                  <a:pt x="138559" y="46383"/>
                  <a:pt x="142305" y="28768"/>
                  <a:pt x="131933" y="19878"/>
                </a:cubicBezTo>
                <a:cubicBezTo>
                  <a:pt x="116024" y="6242"/>
                  <a:pt x="72298" y="0"/>
                  <a:pt x="72298" y="0"/>
                </a:cubicBezTo>
                <a:cubicBezTo>
                  <a:pt x="62359" y="3313"/>
                  <a:pt x="49889" y="2531"/>
                  <a:pt x="42481" y="9939"/>
                </a:cubicBezTo>
                <a:cubicBezTo>
                  <a:pt x="35073" y="17347"/>
                  <a:pt x="36433" y="30029"/>
                  <a:pt x="32542" y="39757"/>
                </a:cubicBezTo>
                <a:cubicBezTo>
                  <a:pt x="29791" y="46635"/>
                  <a:pt x="45794" y="23192"/>
                  <a:pt x="42481" y="2981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8" name="Freeform 157"/>
          <p:cNvSpPr/>
          <p:nvPr/>
        </p:nvSpPr>
        <p:spPr bwMode="auto">
          <a:xfrm>
            <a:off x="5670511" y="1077815"/>
            <a:ext cx="133241" cy="198801"/>
          </a:xfrm>
          <a:custGeom>
            <a:avLst/>
            <a:gdLst>
              <a:gd name="connsiteX0" fmla="*/ 12134 w 161221"/>
              <a:gd name="connsiteY0" fmla="*/ 59635 h 198783"/>
              <a:gd name="connsiteX1" fmla="*/ 2195 w 161221"/>
              <a:gd name="connsiteY1" fmla="*/ 109331 h 198783"/>
              <a:gd name="connsiteX2" fmla="*/ 51891 w 161221"/>
              <a:gd name="connsiteY2" fmla="*/ 178905 h 198783"/>
              <a:gd name="connsiteX3" fmla="*/ 111526 w 161221"/>
              <a:gd name="connsiteY3" fmla="*/ 198783 h 198783"/>
              <a:gd name="connsiteX4" fmla="*/ 141343 w 161221"/>
              <a:gd name="connsiteY4" fmla="*/ 188844 h 198783"/>
              <a:gd name="connsiteX5" fmla="*/ 161221 w 161221"/>
              <a:gd name="connsiteY5" fmla="*/ 129209 h 198783"/>
              <a:gd name="connsiteX6" fmla="*/ 131404 w 161221"/>
              <a:gd name="connsiteY6" fmla="*/ 19879 h 198783"/>
              <a:gd name="connsiteX7" fmla="*/ 71769 w 161221"/>
              <a:gd name="connsiteY7" fmla="*/ 0 h 198783"/>
              <a:gd name="connsiteX8" fmla="*/ 32013 w 161221"/>
              <a:gd name="connsiteY8" fmla="*/ 9939 h 198783"/>
              <a:gd name="connsiteX9" fmla="*/ 2195 w 161221"/>
              <a:gd name="connsiteY9" fmla="*/ 19879 h 198783"/>
              <a:gd name="connsiteX10" fmla="*/ 12134 w 161221"/>
              <a:gd name="connsiteY10" fmla="*/ 59635 h 19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221" h="198783">
                <a:moveTo>
                  <a:pt x="12134" y="59635"/>
                </a:moveTo>
                <a:cubicBezTo>
                  <a:pt x="12134" y="74544"/>
                  <a:pt x="2195" y="92438"/>
                  <a:pt x="2195" y="109331"/>
                </a:cubicBezTo>
                <a:cubicBezTo>
                  <a:pt x="2195" y="134062"/>
                  <a:pt x="33108" y="172644"/>
                  <a:pt x="51891" y="178905"/>
                </a:cubicBezTo>
                <a:lnTo>
                  <a:pt x="111526" y="198783"/>
                </a:lnTo>
                <a:cubicBezTo>
                  <a:pt x="121465" y="195470"/>
                  <a:pt x="135254" y="197369"/>
                  <a:pt x="141343" y="188844"/>
                </a:cubicBezTo>
                <a:cubicBezTo>
                  <a:pt x="153522" y="171793"/>
                  <a:pt x="161221" y="129209"/>
                  <a:pt x="161221" y="129209"/>
                </a:cubicBezTo>
                <a:cubicBezTo>
                  <a:pt x="159005" y="111478"/>
                  <a:pt x="161982" y="38990"/>
                  <a:pt x="131404" y="19879"/>
                </a:cubicBezTo>
                <a:cubicBezTo>
                  <a:pt x="113635" y="8774"/>
                  <a:pt x="71769" y="0"/>
                  <a:pt x="71769" y="0"/>
                </a:cubicBezTo>
                <a:cubicBezTo>
                  <a:pt x="58517" y="3313"/>
                  <a:pt x="45147" y="6186"/>
                  <a:pt x="32013" y="9939"/>
                </a:cubicBezTo>
                <a:cubicBezTo>
                  <a:pt x="21939" y="12817"/>
                  <a:pt x="5508" y="9940"/>
                  <a:pt x="2195" y="19879"/>
                </a:cubicBezTo>
                <a:cubicBezTo>
                  <a:pt x="-6186" y="45023"/>
                  <a:pt x="12134" y="44726"/>
                  <a:pt x="12134" y="5963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0" name="Freeform 159"/>
          <p:cNvSpPr/>
          <p:nvPr/>
        </p:nvSpPr>
        <p:spPr bwMode="auto">
          <a:xfrm>
            <a:off x="5521707" y="1301267"/>
            <a:ext cx="150930" cy="204753"/>
          </a:xfrm>
          <a:custGeom>
            <a:avLst/>
            <a:gdLst>
              <a:gd name="connsiteX0" fmla="*/ 13708 w 188971"/>
              <a:gd name="connsiteY0" fmla="*/ 5167 h 146930"/>
              <a:gd name="connsiteX1" fmla="*/ 3769 w 188971"/>
              <a:gd name="connsiteY1" fmla="*/ 54862 h 146930"/>
              <a:gd name="connsiteX2" fmla="*/ 43526 w 188971"/>
              <a:gd name="connsiteY2" fmla="*/ 114497 h 146930"/>
              <a:gd name="connsiteX3" fmla="*/ 73343 w 188971"/>
              <a:gd name="connsiteY3" fmla="*/ 134375 h 146930"/>
              <a:gd name="connsiteX4" fmla="*/ 103160 w 188971"/>
              <a:gd name="connsiteY4" fmla="*/ 144314 h 146930"/>
              <a:gd name="connsiteX5" fmla="*/ 182673 w 188971"/>
              <a:gd name="connsiteY5" fmla="*/ 134375 h 146930"/>
              <a:gd name="connsiteX6" fmla="*/ 142917 w 188971"/>
              <a:gd name="connsiteY6" fmla="*/ 5167 h 146930"/>
              <a:gd name="connsiteX7" fmla="*/ 13708 w 188971"/>
              <a:gd name="connsiteY7" fmla="*/ 5167 h 14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971" h="146930">
                <a:moveTo>
                  <a:pt x="13708" y="5167"/>
                </a:moveTo>
                <a:cubicBezTo>
                  <a:pt x="-9483" y="13450"/>
                  <a:pt x="3769" y="37969"/>
                  <a:pt x="3769" y="54862"/>
                </a:cubicBezTo>
                <a:cubicBezTo>
                  <a:pt x="3769" y="81405"/>
                  <a:pt x="25597" y="99557"/>
                  <a:pt x="43526" y="114497"/>
                </a:cubicBezTo>
                <a:cubicBezTo>
                  <a:pt x="52703" y="122144"/>
                  <a:pt x="62659" y="129033"/>
                  <a:pt x="73343" y="134375"/>
                </a:cubicBezTo>
                <a:cubicBezTo>
                  <a:pt x="82714" y="139060"/>
                  <a:pt x="93221" y="141001"/>
                  <a:pt x="103160" y="144314"/>
                </a:cubicBezTo>
                <a:cubicBezTo>
                  <a:pt x="129664" y="141001"/>
                  <a:pt x="169214" y="157447"/>
                  <a:pt x="182673" y="134375"/>
                </a:cubicBezTo>
                <a:cubicBezTo>
                  <a:pt x="193463" y="115877"/>
                  <a:pt x="196062" y="11810"/>
                  <a:pt x="142917" y="5167"/>
                </a:cubicBezTo>
                <a:cubicBezTo>
                  <a:pt x="100180" y="-175"/>
                  <a:pt x="36899" y="-3116"/>
                  <a:pt x="13708" y="516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2" name="Freeform 161"/>
          <p:cNvSpPr/>
          <p:nvPr/>
        </p:nvSpPr>
        <p:spPr bwMode="auto">
          <a:xfrm>
            <a:off x="5440055" y="1567791"/>
            <a:ext cx="268357" cy="123298"/>
          </a:xfrm>
          <a:custGeom>
            <a:avLst/>
            <a:gdLst>
              <a:gd name="connsiteX0" fmla="*/ 0 w 211927"/>
              <a:gd name="connsiteY0" fmla="*/ 19970 h 149178"/>
              <a:gd name="connsiteX1" fmla="*/ 198783 w 211927"/>
              <a:gd name="connsiteY1" fmla="*/ 10031 h 149178"/>
              <a:gd name="connsiteX2" fmla="*/ 198783 w 211927"/>
              <a:gd name="connsiteY2" fmla="*/ 109422 h 149178"/>
              <a:gd name="connsiteX3" fmla="*/ 168966 w 211927"/>
              <a:gd name="connsiteY3" fmla="*/ 129300 h 149178"/>
              <a:gd name="connsiteX4" fmla="*/ 109331 w 211927"/>
              <a:gd name="connsiteY4" fmla="*/ 149178 h 149178"/>
              <a:gd name="connsiteX5" fmla="*/ 49696 w 211927"/>
              <a:gd name="connsiteY5" fmla="*/ 139239 h 149178"/>
              <a:gd name="connsiteX6" fmla="*/ 19879 w 211927"/>
              <a:gd name="connsiteY6" fmla="*/ 59726 h 149178"/>
              <a:gd name="connsiteX7" fmla="*/ 9940 w 211927"/>
              <a:gd name="connsiteY7" fmla="*/ 29909 h 149178"/>
              <a:gd name="connsiteX8" fmla="*/ 0 w 211927"/>
              <a:gd name="connsiteY8" fmla="*/ 19970 h 14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927" h="149178">
                <a:moveTo>
                  <a:pt x="0" y="19970"/>
                </a:moveTo>
                <a:cubicBezTo>
                  <a:pt x="132041" y="-6438"/>
                  <a:pt x="65773" y="-3270"/>
                  <a:pt x="198783" y="10031"/>
                </a:cubicBezTo>
                <a:cubicBezTo>
                  <a:pt x="211509" y="48210"/>
                  <a:pt x="220537" y="60476"/>
                  <a:pt x="198783" y="109422"/>
                </a:cubicBezTo>
                <a:cubicBezTo>
                  <a:pt x="193932" y="120338"/>
                  <a:pt x="179882" y="124449"/>
                  <a:pt x="168966" y="129300"/>
                </a:cubicBezTo>
                <a:cubicBezTo>
                  <a:pt x="149818" y="137810"/>
                  <a:pt x="109331" y="149178"/>
                  <a:pt x="109331" y="149178"/>
                </a:cubicBezTo>
                <a:cubicBezTo>
                  <a:pt x="89453" y="145865"/>
                  <a:pt x="67721" y="148251"/>
                  <a:pt x="49696" y="139239"/>
                </a:cubicBezTo>
                <a:cubicBezTo>
                  <a:pt x="26323" y="127552"/>
                  <a:pt x="23851" y="75616"/>
                  <a:pt x="19879" y="59726"/>
                </a:cubicBezTo>
                <a:cubicBezTo>
                  <a:pt x="17338" y="49562"/>
                  <a:pt x="9940" y="40386"/>
                  <a:pt x="9940" y="29909"/>
                </a:cubicBezTo>
                <a:lnTo>
                  <a:pt x="0" y="19970"/>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3" name="Freeform 162"/>
          <p:cNvSpPr/>
          <p:nvPr/>
        </p:nvSpPr>
        <p:spPr bwMode="auto">
          <a:xfrm>
            <a:off x="6740598" y="1888543"/>
            <a:ext cx="230929" cy="147868"/>
          </a:xfrm>
          <a:custGeom>
            <a:avLst/>
            <a:gdLst>
              <a:gd name="connsiteX0" fmla="*/ 1322 w 190850"/>
              <a:gd name="connsiteY0" fmla="*/ 39756 h 178904"/>
              <a:gd name="connsiteX1" fmla="*/ 11261 w 190850"/>
              <a:gd name="connsiteY1" fmla="*/ 109330 h 178904"/>
              <a:gd name="connsiteX2" fmla="*/ 21201 w 190850"/>
              <a:gd name="connsiteY2" fmla="*/ 139148 h 178904"/>
              <a:gd name="connsiteX3" fmla="*/ 80835 w 190850"/>
              <a:gd name="connsiteY3" fmla="*/ 178904 h 178904"/>
              <a:gd name="connsiteX4" fmla="*/ 170288 w 190850"/>
              <a:gd name="connsiteY4" fmla="*/ 168965 h 178904"/>
              <a:gd name="connsiteX5" fmla="*/ 190166 w 190850"/>
              <a:gd name="connsiteY5" fmla="*/ 139148 h 178904"/>
              <a:gd name="connsiteX6" fmla="*/ 180227 w 190850"/>
              <a:gd name="connsiteY6" fmla="*/ 49696 h 178904"/>
              <a:gd name="connsiteX7" fmla="*/ 160348 w 190850"/>
              <a:gd name="connsiteY7" fmla="*/ 29817 h 178904"/>
              <a:gd name="connsiteX8" fmla="*/ 140470 w 190850"/>
              <a:gd name="connsiteY8" fmla="*/ 0 h 178904"/>
              <a:gd name="connsiteX9" fmla="*/ 41079 w 190850"/>
              <a:gd name="connsiteY9" fmla="*/ 19878 h 178904"/>
              <a:gd name="connsiteX10" fmla="*/ 1322 w 190850"/>
              <a:gd name="connsiteY10" fmla="*/ 39756 h 17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50" h="178904">
                <a:moveTo>
                  <a:pt x="1322" y="39756"/>
                </a:moveTo>
                <a:cubicBezTo>
                  <a:pt x="-3648" y="54665"/>
                  <a:pt x="6666" y="86358"/>
                  <a:pt x="11261" y="109330"/>
                </a:cubicBezTo>
                <a:cubicBezTo>
                  <a:pt x="13316" y="119604"/>
                  <a:pt x="13793" y="131740"/>
                  <a:pt x="21201" y="139148"/>
                </a:cubicBezTo>
                <a:cubicBezTo>
                  <a:pt x="38094" y="156041"/>
                  <a:pt x="80835" y="178904"/>
                  <a:pt x="80835" y="178904"/>
                </a:cubicBezTo>
                <a:cubicBezTo>
                  <a:pt x="110653" y="175591"/>
                  <a:pt x="142093" y="179218"/>
                  <a:pt x="170288" y="168965"/>
                </a:cubicBezTo>
                <a:cubicBezTo>
                  <a:pt x="181514" y="164883"/>
                  <a:pt x="189174" y="151052"/>
                  <a:pt x="190166" y="139148"/>
                </a:cubicBezTo>
                <a:cubicBezTo>
                  <a:pt x="192657" y="109251"/>
                  <a:pt x="188121" y="78640"/>
                  <a:pt x="180227" y="49696"/>
                </a:cubicBezTo>
                <a:cubicBezTo>
                  <a:pt x="177761" y="40655"/>
                  <a:pt x="166202" y="37135"/>
                  <a:pt x="160348" y="29817"/>
                </a:cubicBezTo>
                <a:cubicBezTo>
                  <a:pt x="152886" y="20489"/>
                  <a:pt x="147096" y="9939"/>
                  <a:pt x="140470" y="0"/>
                </a:cubicBezTo>
                <a:cubicBezTo>
                  <a:pt x="114829" y="3663"/>
                  <a:pt x="68835" y="6000"/>
                  <a:pt x="41079" y="19878"/>
                </a:cubicBezTo>
                <a:cubicBezTo>
                  <a:pt x="-2353" y="41594"/>
                  <a:pt x="6292" y="24847"/>
                  <a:pt x="1322" y="3975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4" name="Freeform 163"/>
          <p:cNvSpPr/>
          <p:nvPr/>
        </p:nvSpPr>
        <p:spPr bwMode="auto">
          <a:xfrm>
            <a:off x="5930750" y="1892407"/>
            <a:ext cx="170110" cy="199267"/>
          </a:xfrm>
          <a:custGeom>
            <a:avLst/>
            <a:gdLst>
              <a:gd name="connsiteX0" fmla="*/ 1439 w 140586"/>
              <a:gd name="connsiteY0" fmla="*/ 60148 h 219174"/>
              <a:gd name="connsiteX1" fmla="*/ 11378 w 140586"/>
              <a:gd name="connsiteY1" fmla="*/ 149600 h 219174"/>
              <a:gd name="connsiteX2" fmla="*/ 31256 w 140586"/>
              <a:gd name="connsiteY2" fmla="*/ 209235 h 219174"/>
              <a:gd name="connsiteX3" fmla="*/ 61073 w 140586"/>
              <a:gd name="connsiteY3" fmla="*/ 219174 h 219174"/>
              <a:gd name="connsiteX4" fmla="*/ 90891 w 140586"/>
              <a:gd name="connsiteY4" fmla="*/ 209235 h 219174"/>
              <a:gd name="connsiteX5" fmla="*/ 100830 w 140586"/>
              <a:gd name="connsiteY5" fmla="*/ 179417 h 219174"/>
              <a:gd name="connsiteX6" fmla="*/ 110769 w 140586"/>
              <a:gd name="connsiteY6" fmla="*/ 139661 h 219174"/>
              <a:gd name="connsiteX7" fmla="*/ 120708 w 140586"/>
              <a:gd name="connsiteY7" fmla="*/ 70087 h 219174"/>
              <a:gd name="connsiteX8" fmla="*/ 140586 w 140586"/>
              <a:gd name="connsiteY8" fmla="*/ 50208 h 219174"/>
              <a:gd name="connsiteX9" fmla="*/ 130647 w 140586"/>
              <a:gd name="connsiteY9" fmla="*/ 20391 h 219174"/>
              <a:gd name="connsiteX10" fmla="*/ 41195 w 140586"/>
              <a:gd name="connsiteY10" fmla="*/ 10452 h 219174"/>
              <a:gd name="connsiteX11" fmla="*/ 1439 w 140586"/>
              <a:gd name="connsiteY11" fmla="*/ 60148 h 21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586" h="219174">
                <a:moveTo>
                  <a:pt x="1439" y="60148"/>
                </a:moveTo>
                <a:cubicBezTo>
                  <a:pt x="-3531" y="83339"/>
                  <a:pt x="5494" y="120182"/>
                  <a:pt x="11378" y="149600"/>
                </a:cubicBezTo>
                <a:cubicBezTo>
                  <a:pt x="15487" y="170147"/>
                  <a:pt x="11378" y="202609"/>
                  <a:pt x="31256" y="209235"/>
                </a:cubicBezTo>
                <a:lnTo>
                  <a:pt x="61073" y="219174"/>
                </a:lnTo>
                <a:cubicBezTo>
                  <a:pt x="71012" y="215861"/>
                  <a:pt x="83483" y="216643"/>
                  <a:pt x="90891" y="209235"/>
                </a:cubicBezTo>
                <a:cubicBezTo>
                  <a:pt x="98299" y="201827"/>
                  <a:pt x="97952" y="189491"/>
                  <a:pt x="100830" y="179417"/>
                </a:cubicBezTo>
                <a:cubicBezTo>
                  <a:pt x="104583" y="166283"/>
                  <a:pt x="108325" y="153101"/>
                  <a:pt x="110769" y="139661"/>
                </a:cubicBezTo>
                <a:cubicBezTo>
                  <a:pt x="114960" y="116612"/>
                  <a:pt x="113300" y="92312"/>
                  <a:pt x="120708" y="70087"/>
                </a:cubicBezTo>
                <a:cubicBezTo>
                  <a:pt x="123671" y="61197"/>
                  <a:pt x="133960" y="56834"/>
                  <a:pt x="140586" y="50208"/>
                </a:cubicBezTo>
                <a:cubicBezTo>
                  <a:pt x="137273" y="40269"/>
                  <a:pt x="137192" y="28572"/>
                  <a:pt x="130647" y="20391"/>
                </a:cubicBezTo>
                <a:cubicBezTo>
                  <a:pt x="103244" y="-13863"/>
                  <a:pt x="80251" y="3943"/>
                  <a:pt x="41195" y="10452"/>
                </a:cubicBezTo>
                <a:cubicBezTo>
                  <a:pt x="-7480" y="26677"/>
                  <a:pt x="6409" y="36957"/>
                  <a:pt x="1439" y="6014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5" name="Freeform 164"/>
          <p:cNvSpPr/>
          <p:nvPr/>
        </p:nvSpPr>
        <p:spPr bwMode="auto">
          <a:xfrm>
            <a:off x="6466983" y="1167274"/>
            <a:ext cx="205524" cy="159688"/>
          </a:xfrm>
          <a:custGeom>
            <a:avLst/>
            <a:gdLst>
              <a:gd name="connsiteX0" fmla="*/ 106133 w 205524"/>
              <a:gd name="connsiteY0" fmla="*/ 0 h 159674"/>
              <a:gd name="connsiteX1" fmla="*/ 155828 w 205524"/>
              <a:gd name="connsiteY1" fmla="*/ 19879 h 159674"/>
              <a:gd name="connsiteX2" fmla="*/ 185646 w 205524"/>
              <a:gd name="connsiteY2" fmla="*/ 69574 h 159674"/>
              <a:gd name="connsiteX3" fmla="*/ 205524 w 205524"/>
              <a:gd name="connsiteY3" fmla="*/ 89453 h 159674"/>
              <a:gd name="connsiteX4" fmla="*/ 16681 w 205524"/>
              <a:gd name="connsiteY4" fmla="*/ 129209 h 159674"/>
              <a:gd name="connsiteX5" fmla="*/ 66376 w 205524"/>
              <a:gd name="connsiteY5" fmla="*/ 49696 h 159674"/>
              <a:gd name="connsiteX6" fmla="*/ 86254 w 205524"/>
              <a:gd name="connsiteY6" fmla="*/ 19879 h 159674"/>
              <a:gd name="connsiteX7" fmla="*/ 106133 w 205524"/>
              <a:gd name="connsiteY7" fmla="*/ 0 h 15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524" h="159674">
                <a:moveTo>
                  <a:pt x="106133" y="0"/>
                </a:moveTo>
                <a:cubicBezTo>
                  <a:pt x="117729" y="0"/>
                  <a:pt x="140338" y="11027"/>
                  <a:pt x="155828" y="19879"/>
                </a:cubicBezTo>
                <a:cubicBezTo>
                  <a:pt x="186488" y="37399"/>
                  <a:pt x="168973" y="41785"/>
                  <a:pt x="185646" y="69574"/>
                </a:cubicBezTo>
                <a:cubicBezTo>
                  <a:pt x="190467" y="77609"/>
                  <a:pt x="198898" y="82827"/>
                  <a:pt x="205524" y="89453"/>
                </a:cubicBezTo>
                <a:cubicBezTo>
                  <a:pt x="180389" y="164859"/>
                  <a:pt x="185005" y="181811"/>
                  <a:pt x="16681" y="129209"/>
                </a:cubicBezTo>
                <a:cubicBezTo>
                  <a:pt x="-39690" y="111593"/>
                  <a:pt x="64746" y="50783"/>
                  <a:pt x="66376" y="49696"/>
                </a:cubicBezTo>
                <a:cubicBezTo>
                  <a:pt x="73002" y="39757"/>
                  <a:pt x="78792" y="29207"/>
                  <a:pt x="86254" y="19879"/>
                </a:cubicBezTo>
                <a:cubicBezTo>
                  <a:pt x="92108" y="12561"/>
                  <a:pt x="94537" y="0"/>
                  <a:pt x="106133" y="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6" name="Freeform 165"/>
          <p:cNvSpPr/>
          <p:nvPr/>
        </p:nvSpPr>
        <p:spPr bwMode="auto">
          <a:xfrm>
            <a:off x="6493603" y="1428218"/>
            <a:ext cx="196530" cy="106838"/>
          </a:xfrm>
          <a:custGeom>
            <a:avLst/>
            <a:gdLst>
              <a:gd name="connsiteX0" fmla="*/ 178904 w 196530"/>
              <a:gd name="connsiteY0" fmla="*/ 17376 h 106828"/>
              <a:gd name="connsiteX1" fmla="*/ 0 w 196530"/>
              <a:gd name="connsiteY1" fmla="*/ 7437 h 106828"/>
              <a:gd name="connsiteX2" fmla="*/ 9939 w 196530"/>
              <a:gd name="connsiteY2" fmla="*/ 37254 h 106828"/>
              <a:gd name="connsiteX3" fmla="*/ 39756 w 196530"/>
              <a:gd name="connsiteY3" fmla="*/ 47193 h 106828"/>
              <a:gd name="connsiteX4" fmla="*/ 59634 w 196530"/>
              <a:gd name="connsiteY4" fmla="*/ 67072 h 106828"/>
              <a:gd name="connsiteX5" fmla="*/ 119269 w 196530"/>
              <a:gd name="connsiteY5" fmla="*/ 86950 h 106828"/>
              <a:gd name="connsiteX6" fmla="*/ 149087 w 196530"/>
              <a:gd name="connsiteY6" fmla="*/ 96889 h 106828"/>
              <a:gd name="connsiteX7" fmla="*/ 178904 w 196530"/>
              <a:gd name="connsiteY7" fmla="*/ 106828 h 106828"/>
              <a:gd name="connsiteX8" fmla="*/ 178904 w 196530"/>
              <a:gd name="connsiteY8" fmla="*/ 17376 h 10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530" h="106828">
                <a:moveTo>
                  <a:pt x="178904" y="17376"/>
                </a:moveTo>
                <a:cubicBezTo>
                  <a:pt x="149087" y="811"/>
                  <a:pt x="113039" y="-6693"/>
                  <a:pt x="0" y="7437"/>
                </a:cubicBezTo>
                <a:cubicBezTo>
                  <a:pt x="3313" y="17376"/>
                  <a:pt x="2531" y="29846"/>
                  <a:pt x="9939" y="37254"/>
                </a:cubicBezTo>
                <a:cubicBezTo>
                  <a:pt x="17347" y="44662"/>
                  <a:pt x="30772" y="41803"/>
                  <a:pt x="39756" y="47193"/>
                </a:cubicBezTo>
                <a:cubicBezTo>
                  <a:pt x="47791" y="52014"/>
                  <a:pt x="51253" y="62881"/>
                  <a:pt x="59634" y="67072"/>
                </a:cubicBezTo>
                <a:cubicBezTo>
                  <a:pt x="78375" y="76443"/>
                  <a:pt x="99391" y="80324"/>
                  <a:pt x="119269" y="86950"/>
                </a:cubicBezTo>
                <a:lnTo>
                  <a:pt x="149087" y="96889"/>
                </a:lnTo>
                <a:lnTo>
                  <a:pt x="178904" y="106828"/>
                </a:lnTo>
                <a:cubicBezTo>
                  <a:pt x="195129" y="58153"/>
                  <a:pt x="208721" y="33941"/>
                  <a:pt x="178904" y="1737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7" name="Freeform 166"/>
          <p:cNvSpPr/>
          <p:nvPr/>
        </p:nvSpPr>
        <p:spPr bwMode="auto">
          <a:xfrm>
            <a:off x="6486662" y="1620371"/>
            <a:ext cx="156028" cy="183065"/>
          </a:xfrm>
          <a:custGeom>
            <a:avLst/>
            <a:gdLst>
              <a:gd name="connsiteX0" fmla="*/ 6941 w 156028"/>
              <a:gd name="connsiteY0" fmla="*/ 14084 h 183049"/>
              <a:gd name="connsiteX1" fmla="*/ 16880 w 156028"/>
              <a:gd name="connsiteY1" fmla="*/ 143292 h 183049"/>
              <a:gd name="connsiteX2" fmla="*/ 26819 w 156028"/>
              <a:gd name="connsiteY2" fmla="*/ 173110 h 183049"/>
              <a:gd name="connsiteX3" fmla="*/ 56636 w 156028"/>
              <a:gd name="connsiteY3" fmla="*/ 183049 h 183049"/>
              <a:gd name="connsiteX4" fmla="*/ 116271 w 156028"/>
              <a:gd name="connsiteY4" fmla="*/ 173110 h 183049"/>
              <a:gd name="connsiteX5" fmla="*/ 146089 w 156028"/>
              <a:gd name="connsiteY5" fmla="*/ 163171 h 183049"/>
              <a:gd name="connsiteX6" fmla="*/ 156028 w 156028"/>
              <a:gd name="connsiteY6" fmla="*/ 133353 h 183049"/>
              <a:gd name="connsiteX7" fmla="*/ 146089 w 156028"/>
              <a:gd name="connsiteY7" fmla="*/ 53840 h 183049"/>
              <a:gd name="connsiteX8" fmla="*/ 126210 w 156028"/>
              <a:gd name="connsiteY8" fmla="*/ 33962 h 183049"/>
              <a:gd name="connsiteX9" fmla="*/ 6941 w 156028"/>
              <a:gd name="connsiteY9" fmla="*/ 14084 h 18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028" h="183049">
                <a:moveTo>
                  <a:pt x="6941" y="14084"/>
                </a:moveTo>
                <a:cubicBezTo>
                  <a:pt x="-11281" y="32306"/>
                  <a:pt x="11522" y="100429"/>
                  <a:pt x="16880" y="143292"/>
                </a:cubicBezTo>
                <a:cubicBezTo>
                  <a:pt x="18179" y="153688"/>
                  <a:pt x="19411" y="165702"/>
                  <a:pt x="26819" y="173110"/>
                </a:cubicBezTo>
                <a:cubicBezTo>
                  <a:pt x="34227" y="180518"/>
                  <a:pt x="46697" y="179736"/>
                  <a:pt x="56636" y="183049"/>
                </a:cubicBezTo>
                <a:cubicBezTo>
                  <a:pt x="76514" y="179736"/>
                  <a:pt x="96598" y="177482"/>
                  <a:pt x="116271" y="173110"/>
                </a:cubicBezTo>
                <a:cubicBezTo>
                  <a:pt x="126498" y="170837"/>
                  <a:pt x="138681" y="170579"/>
                  <a:pt x="146089" y="163171"/>
                </a:cubicBezTo>
                <a:cubicBezTo>
                  <a:pt x="153497" y="155763"/>
                  <a:pt x="152715" y="143292"/>
                  <a:pt x="156028" y="133353"/>
                </a:cubicBezTo>
                <a:cubicBezTo>
                  <a:pt x="152715" y="106849"/>
                  <a:pt x="153764" y="79424"/>
                  <a:pt x="146089" y="53840"/>
                </a:cubicBezTo>
                <a:cubicBezTo>
                  <a:pt x="143396" y="44864"/>
                  <a:pt x="135251" y="36428"/>
                  <a:pt x="126210" y="33962"/>
                </a:cubicBezTo>
                <a:cubicBezTo>
                  <a:pt x="-39448" y="-11217"/>
                  <a:pt x="25163" y="-4138"/>
                  <a:pt x="6941" y="14084"/>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8" name="Freeform 167"/>
          <p:cNvSpPr/>
          <p:nvPr/>
        </p:nvSpPr>
        <p:spPr bwMode="auto">
          <a:xfrm>
            <a:off x="6340652" y="1863077"/>
            <a:ext cx="202646" cy="129220"/>
          </a:xfrm>
          <a:custGeom>
            <a:avLst/>
            <a:gdLst>
              <a:gd name="connsiteX0" fmla="*/ 13803 w 202646"/>
              <a:gd name="connsiteY0" fmla="*/ 39756 h 129208"/>
              <a:gd name="connsiteX1" fmla="*/ 23742 w 202646"/>
              <a:gd name="connsiteY1" fmla="*/ 89452 h 129208"/>
              <a:gd name="connsiteX2" fmla="*/ 53559 w 202646"/>
              <a:gd name="connsiteY2" fmla="*/ 109330 h 129208"/>
              <a:gd name="connsiteX3" fmla="*/ 73438 w 202646"/>
              <a:gd name="connsiteY3" fmla="*/ 129208 h 129208"/>
              <a:gd name="connsiteX4" fmla="*/ 192707 w 202646"/>
              <a:gd name="connsiteY4" fmla="*/ 99391 h 129208"/>
              <a:gd name="connsiteX5" fmla="*/ 202646 w 202646"/>
              <a:gd name="connsiteY5" fmla="*/ 69573 h 129208"/>
              <a:gd name="connsiteX6" fmla="*/ 172829 w 202646"/>
              <a:gd name="connsiteY6" fmla="*/ 59634 h 129208"/>
              <a:gd name="connsiteX7" fmla="*/ 113194 w 202646"/>
              <a:gd name="connsiteY7" fmla="*/ 49695 h 129208"/>
              <a:gd name="connsiteX8" fmla="*/ 93316 w 202646"/>
              <a:gd name="connsiteY8" fmla="*/ 19878 h 129208"/>
              <a:gd name="connsiteX9" fmla="*/ 63499 w 202646"/>
              <a:gd name="connsiteY9" fmla="*/ 0 h 129208"/>
              <a:gd name="connsiteX10" fmla="*/ 3864 w 202646"/>
              <a:gd name="connsiteY10" fmla="*/ 9939 h 129208"/>
              <a:gd name="connsiteX11" fmla="*/ 13803 w 202646"/>
              <a:gd name="connsiteY11" fmla="*/ 39756 h 12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646" h="129208">
                <a:moveTo>
                  <a:pt x="13803" y="39756"/>
                </a:moveTo>
                <a:cubicBezTo>
                  <a:pt x="17116" y="53008"/>
                  <a:pt x="15361" y="74784"/>
                  <a:pt x="23742" y="89452"/>
                </a:cubicBezTo>
                <a:cubicBezTo>
                  <a:pt x="29668" y="99823"/>
                  <a:pt x="44231" y="101868"/>
                  <a:pt x="53559" y="109330"/>
                </a:cubicBezTo>
                <a:cubicBezTo>
                  <a:pt x="60876" y="115184"/>
                  <a:pt x="66812" y="122582"/>
                  <a:pt x="73438" y="129208"/>
                </a:cubicBezTo>
                <a:cubicBezTo>
                  <a:pt x="104293" y="125780"/>
                  <a:pt x="165986" y="132793"/>
                  <a:pt x="192707" y="99391"/>
                </a:cubicBezTo>
                <a:cubicBezTo>
                  <a:pt x="199252" y="91210"/>
                  <a:pt x="199333" y="79512"/>
                  <a:pt x="202646" y="69573"/>
                </a:cubicBezTo>
                <a:cubicBezTo>
                  <a:pt x="192707" y="66260"/>
                  <a:pt x="183056" y="61907"/>
                  <a:pt x="172829" y="59634"/>
                </a:cubicBezTo>
                <a:cubicBezTo>
                  <a:pt x="153156" y="55262"/>
                  <a:pt x="131219" y="58707"/>
                  <a:pt x="113194" y="49695"/>
                </a:cubicBezTo>
                <a:cubicBezTo>
                  <a:pt x="102510" y="44353"/>
                  <a:pt x="101763" y="28325"/>
                  <a:pt x="93316" y="19878"/>
                </a:cubicBezTo>
                <a:cubicBezTo>
                  <a:pt x="84869" y="11431"/>
                  <a:pt x="73438" y="6626"/>
                  <a:pt x="63499" y="0"/>
                </a:cubicBezTo>
                <a:cubicBezTo>
                  <a:pt x="43621" y="3313"/>
                  <a:pt x="15578" y="-6460"/>
                  <a:pt x="3864" y="9939"/>
                </a:cubicBezTo>
                <a:cubicBezTo>
                  <a:pt x="-7849" y="26337"/>
                  <a:pt x="10490" y="26504"/>
                  <a:pt x="13803" y="3975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9" name="Freeform 168"/>
          <p:cNvSpPr/>
          <p:nvPr/>
        </p:nvSpPr>
        <p:spPr bwMode="auto">
          <a:xfrm>
            <a:off x="5304534" y="1849123"/>
            <a:ext cx="147999" cy="202813"/>
          </a:xfrm>
          <a:custGeom>
            <a:avLst/>
            <a:gdLst>
              <a:gd name="connsiteX0" fmla="*/ 3773 w 162799"/>
              <a:gd name="connsiteY0" fmla="*/ 53708 h 202795"/>
              <a:gd name="connsiteX1" fmla="*/ 43530 w 162799"/>
              <a:gd name="connsiteY1" fmla="*/ 192856 h 202795"/>
              <a:gd name="connsiteX2" fmla="*/ 73347 w 162799"/>
              <a:gd name="connsiteY2" fmla="*/ 202795 h 202795"/>
              <a:gd name="connsiteX3" fmla="*/ 113103 w 162799"/>
              <a:gd name="connsiteY3" fmla="*/ 192856 h 202795"/>
              <a:gd name="connsiteX4" fmla="*/ 132982 w 162799"/>
              <a:gd name="connsiteY4" fmla="*/ 172978 h 202795"/>
              <a:gd name="connsiteX5" fmla="*/ 162799 w 162799"/>
              <a:gd name="connsiteY5" fmla="*/ 113343 h 202795"/>
              <a:gd name="connsiteX6" fmla="*/ 152860 w 162799"/>
              <a:gd name="connsiteY6" fmla="*/ 83525 h 202795"/>
              <a:gd name="connsiteX7" fmla="*/ 113103 w 162799"/>
              <a:gd name="connsiteY7" fmla="*/ 33830 h 202795"/>
              <a:gd name="connsiteX8" fmla="*/ 103164 w 162799"/>
              <a:gd name="connsiteY8" fmla="*/ 4012 h 202795"/>
              <a:gd name="connsiteX9" fmla="*/ 3773 w 162799"/>
              <a:gd name="connsiteY9" fmla="*/ 43769 h 202795"/>
              <a:gd name="connsiteX10" fmla="*/ 3773 w 162799"/>
              <a:gd name="connsiteY10" fmla="*/ 53708 h 202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799" h="202795">
                <a:moveTo>
                  <a:pt x="3773" y="53708"/>
                </a:moveTo>
                <a:cubicBezTo>
                  <a:pt x="10399" y="78556"/>
                  <a:pt x="-10368" y="156925"/>
                  <a:pt x="43530" y="192856"/>
                </a:cubicBezTo>
                <a:cubicBezTo>
                  <a:pt x="52247" y="198667"/>
                  <a:pt x="63408" y="199482"/>
                  <a:pt x="73347" y="202795"/>
                </a:cubicBezTo>
                <a:cubicBezTo>
                  <a:pt x="86599" y="199482"/>
                  <a:pt x="100885" y="198965"/>
                  <a:pt x="113103" y="192856"/>
                </a:cubicBezTo>
                <a:cubicBezTo>
                  <a:pt x="121485" y="188665"/>
                  <a:pt x="127128" y="180295"/>
                  <a:pt x="132982" y="172978"/>
                </a:cubicBezTo>
                <a:cubicBezTo>
                  <a:pt x="155001" y="145455"/>
                  <a:pt x="152302" y="144834"/>
                  <a:pt x="162799" y="113343"/>
                </a:cubicBezTo>
                <a:cubicBezTo>
                  <a:pt x="159486" y="103404"/>
                  <a:pt x="157545" y="92896"/>
                  <a:pt x="152860" y="83525"/>
                </a:cubicBezTo>
                <a:cubicBezTo>
                  <a:pt x="140322" y="58448"/>
                  <a:pt x="131593" y="52319"/>
                  <a:pt x="113103" y="33830"/>
                </a:cubicBezTo>
                <a:cubicBezTo>
                  <a:pt x="109790" y="23891"/>
                  <a:pt x="113391" y="6285"/>
                  <a:pt x="103164" y="4012"/>
                </a:cubicBezTo>
                <a:cubicBezTo>
                  <a:pt x="57759" y="-6078"/>
                  <a:pt x="17913" y="1348"/>
                  <a:pt x="3773" y="43769"/>
                </a:cubicBezTo>
                <a:cubicBezTo>
                  <a:pt x="630" y="53198"/>
                  <a:pt x="-2853" y="28860"/>
                  <a:pt x="3773" y="5370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0" name="Freeform 169"/>
          <p:cNvSpPr/>
          <p:nvPr/>
        </p:nvSpPr>
        <p:spPr bwMode="auto">
          <a:xfrm>
            <a:off x="5521355" y="1781337"/>
            <a:ext cx="159500" cy="201019"/>
          </a:xfrm>
          <a:custGeom>
            <a:avLst/>
            <a:gdLst>
              <a:gd name="connsiteX0" fmla="*/ 36005 w 175450"/>
              <a:gd name="connsiteY0" fmla="*/ 81732 h 201001"/>
              <a:gd name="connsiteX1" fmla="*/ 65823 w 175450"/>
              <a:gd name="connsiteY1" fmla="*/ 151305 h 201001"/>
              <a:gd name="connsiteX2" fmla="*/ 105579 w 175450"/>
              <a:gd name="connsiteY2" fmla="*/ 201001 h 201001"/>
              <a:gd name="connsiteX3" fmla="*/ 155275 w 175450"/>
              <a:gd name="connsiteY3" fmla="*/ 191062 h 201001"/>
              <a:gd name="connsiteX4" fmla="*/ 175153 w 175450"/>
              <a:gd name="connsiteY4" fmla="*/ 131427 h 201001"/>
              <a:gd name="connsiteX5" fmla="*/ 165214 w 175450"/>
              <a:gd name="connsiteY5" fmla="*/ 22097 h 201001"/>
              <a:gd name="connsiteX6" fmla="*/ 105579 w 175450"/>
              <a:gd name="connsiteY6" fmla="*/ 2219 h 201001"/>
              <a:gd name="connsiteX7" fmla="*/ 6188 w 175450"/>
              <a:gd name="connsiteY7" fmla="*/ 12158 h 201001"/>
              <a:gd name="connsiteX8" fmla="*/ 36005 w 175450"/>
              <a:gd name="connsiteY8" fmla="*/ 111549 h 201001"/>
              <a:gd name="connsiteX9" fmla="*/ 36005 w 175450"/>
              <a:gd name="connsiteY9" fmla="*/ 81732 h 20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450" h="201001">
                <a:moveTo>
                  <a:pt x="36005" y="81732"/>
                </a:moveTo>
                <a:cubicBezTo>
                  <a:pt x="40975" y="88358"/>
                  <a:pt x="27633" y="87656"/>
                  <a:pt x="65823" y="151305"/>
                </a:cubicBezTo>
                <a:cubicBezTo>
                  <a:pt x="97830" y="204649"/>
                  <a:pt x="46191" y="161409"/>
                  <a:pt x="105579" y="201001"/>
                </a:cubicBezTo>
                <a:cubicBezTo>
                  <a:pt x="122144" y="197688"/>
                  <a:pt x="143330" y="203007"/>
                  <a:pt x="155275" y="191062"/>
                </a:cubicBezTo>
                <a:cubicBezTo>
                  <a:pt x="170091" y="176246"/>
                  <a:pt x="175153" y="131427"/>
                  <a:pt x="175153" y="131427"/>
                </a:cubicBezTo>
                <a:cubicBezTo>
                  <a:pt x="171840" y="94984"/>
                  <a:pt x="182563" y="54317"/>
                  <a:pt x="165214" y="22097"/>
                </a:cubicBezTo>
                <a:cubicBezTo>
                  <a:pt x="155280" y="3648"/>
                  <a:pt x="105579" y="2219"/>
                  <a:pt x="105579" y="2219"/>
                </a:cubicBezTo>
                <a:cubicBezTo>
                  <a:pt x="72449" y="5532"/>
                  <a:pt x="31073" y="-9962"/>
                  <a:pt x="6188" y="12158"/>
                </a:cubicBezTo>
                <a:cubicBezTo>
                  <a:pt x="-13684" y="29822"/>
                  <a:pt x="19194" y="94738"/>
                  <a:pt x="36005" y="111549"/>
                </a:cubicBezTo>
                <a:cubicBezTo>
                  <a:pt x="38348" y="113892"/>
                  <a:pt x="31035" y="75106"/>
                  <a:pt x="36005" y="8173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1" name="Freeform 170"/>
          <p:cNvSpPr/>
          <p:nvPr/>
        </p:nvSpPr>
        <p:spPr bwMode="auto">
          <a:xfrm>
            <a:off x="5728290" y="1833256"/>
            <a:ext cx="119394" cy="208741"/>
          </a:xfrm>
          <a:custGeom>
            <a:avLst/>
            <a:gdLst>
              <a:gd name="connsiteX0" fmla="*/ 49695 w 119394"/>
              <a:gd name="connsiteY0" fmla="*/ 0 h 208722"/>
              <a:gd name="connsiteX1" fmla="*/ 69574 w 119394"/>
              <a:gd name="connsiteY1" fmla="*/ 79513 h 208722"/>
              <a:gd name="connsiteX2" fmla="*/ 99391 w 119394"/>
              <a:gd name="connsiteY2" fmla="*/ 109331 h 208722"/>
              <a:gd name="connsiteX3" fmla="*/ 109330 w 119394"/>
              <a:gd name="connsiteY3" fmla="*/ 198783 h 208722"/>
              <a:gd name="connsiteX4" fmla="*/ 79513 w 119394"/>
              <a:gd name="connsiteY4" fmla="*/ 208722 h 208722"/>
              <a:gd name="connsiteX5" fmla="*/ 29817 w 119394"/>
              <a:gd name="connsiteY5" fmla="*/ 198783 h 208722"/>
              <a:gd name="connsiteX6" fmla="*/ 0 w 119394"/>
              <a:gd name="connsiteY6" fmla="*/ 99391 h 208722"/>
              <a:gd name="connsiteX7" fmla="*/ 9939 w 119394"/>
              <a:gd name="connsiteY7" fmla="*/ 19878 h 208722"/>
              <a:gd name="connsiteX8" fmla="*/ 69574 w 119394"/>
              <a:gd name="connsiteY8" fmla="*/ 19878 h 208722"/>
              <a:gd name="connsiteX9" fmla="*/ 69574 w 119394"/>
              <a:gd name="connsiteY9" fmla="*/ 69574 h 20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394" h="208722">
                <a:moveTo>
                  <a:pt x="49695" y="0"/>
                </a:moveTo>
                <a:cubicBezTo>
                  <a:pt x="51130" y="7174"/>
                  <a:pt x="60840" y="66411"/>
                  <a:pt x="69574" y="79513"/>
                </a:cubicBezTo>
                <a:cubicBezTo>
                  <a:pt x="77371" y="91208"/>
                  <a:pt x="89452" y="99392"/>
                  <a:pt x="99391" y="109331"/>
                </a:cubicBezTo>
                <a:cubicBezTo>
                  <a:pt x="106017" y="129210"/>
                  <a:pt x="134177" y="173935"/>
                  <a:pt x="109330" y="198783"/>
                </a:cubicBezTo>
                <a:cubicBezTo>
                  <a:pt x="101922" y="206191"/>
                  <a:pt x="89452" y="205409"/>
                  <a:pt x="79513" y="208722"/>
                </a:cubicBezTo>
                <a:cubicBezTo>
                  <a:pt x="62948" y="205409"/>
                  <a:pt x="41762" y="210728"/>
                  <a:pt x="29817" y="198783"/>
                </a:cubicBezTo>
                <a:cubicBezTo>
                  <a:pt x="21751" y="190717"/>
                  <a:pt x="4504" y="117408"/>
                  <a:pt x="0" y="99391"/>
                </a:cubicBezTo>
                <a:cubicBezTo>
                  <a:pt x="3313" y="72887"/>
                  <a:pt x="-909" y="44286"/>
                  <a:pt x="9939" y="19878"/>
                </a:cubicBezTo>
                <a:cubicBezTo>
                  <a:pt x="16175" y="5846"/>
                  <a:pt x="63338" y="7406"/>
                  <a:pt x="69574" y="19878"/>
                </a:cubicBezTo>
                <a:cubicBezTo>
                  <a:pt x="76982" y="34694"/>
                  <a:pt x="69574" y="53009"/>
                  <a:pt x="69574" y="69574"/>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2" name="Freeform 171"/>
          <p:cNvSpPr/>
          <p:nvPr/>
        </p:nvSpPr>
        <p:spPr bwMode="auto">
          <a:xfrm>
            <a:off x="6201578" y="1912776"/>
            <a:ext cx="96939" cy="139160"/>
          </a:xfrm>
          <a:custGeom>
            <a:avLst/>
            <a:gdLst>
              <a:gd name="connsiteX0" fmla="*/ 13729 w 96939"/>
              <a:gd name="connsiteY0" fmla="*/ 19878 h 139148"/>
              <a:gd name="connsiteX1" fmla="*/ 13729 w 96939"/>
              <a:gd name="connsiteY1" fmla="*/ 129209 h 139148"/>
              <a:gd name="connsiteX2" fmla="*/ 43546 w 96939"/>
              <a:gd name="connsiteY2" fmla="*/ 139148 h 139148"/>
              <a:gd name="connsiteX3" fmla="*/ 93242 w 96939"/>
              <a:gd name="connsiteY3" fmla="*/ 129209 h 139148"/>
              <a:gd name="connsiteX4" fmla="*/ 83303 w 96939"/>
              <a:gd name="connsiteY4" fmla="*/ 49696 h 139148"/>
              <a:gd name="connsiteX5" fmla="*/ 73364 w 96939"/>
              <a:gd name="connsiteY5" fmla="*/ 19878 h 139148"/>
              <a:gd name="connsiteX6" fmla="*/ 43546 w 96939"/>
              <a:gd name="connsiteY6" fmla="*/ 0 h 139148"/>
              <a:gd name="connsiteX7" fmla="*/ 3790 w 96939"/>
              <a:gd name="connsiteY7" fmla="*/ 9939 h 139148"/>
              <a:gd name="connsiteX8" fmla="*/ 13729 w 96939"/>
              <a:gd name="connsiteY8" fmla="*/ 1987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39" h="139148">
                <a:moveTo>
                  <a:pt x="13729" y="19878"/>
                </a:moveTo>
                <a:cubicBezTo>
                  <a:pt x="15385" y="39756"/>
                  <a:pt x="-6994" y="92944"/>
                  <a:pt x="13729" y="129209"/>
                </a:cubicBezTo>
                <a:cubicBezTo>
                  <a:pt x="18927" y="138305"/>
                  <a:pt x="33607" y="135835"/>
                  <a:pt x="43546" y="139148"/>
                </a:cubicBezTo>
                <a:cubicBezTo>
                  <a:pt x="60111" y="135835"/>
                  <a:pt x="86381" y="144646"/>
                  <a:pt x="93242" y="129209"/>
                </a:cubicBezTo>
                <a:cubicBezTo>
                  <a:pt x="104090" y="104801"/>
                  <a:pt x="88081" y="75976"/>
                  <a:pt x="83303" y="49696"/>
                </a:cubicBezTo>
                <a:cubicBezTo>
                  <a:pt x="81429" y="39388"/>
                  <a:pt x="79909" y="28059"/>
                  <a:pt x="73364" y="19878"/>
                </a:cubicBezTo>
                <a:cubicBezTo>
                  <a:pt x="65902" y="10550"/>
                  <a:pt x="53485" y="6626"/>
                  <a:pt x="43546" y="0"/>
                </a:cubicBezTo>
                <a:cubicBezTo>
                  <a:pt x="30294" y="3313"/>
                  <a:pt x="14456" y="1406"/>
                  <a:pt x="3790" y="9939"/>
                </a:cubicBezTo>
                <a:cubicBezTo>
                  <a:pt x="-8244" y="19567"/>
                  <a:pt x="12073" y="0"/>
                  <a:pt x="13729" y="1987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3" name="Freeform 172"/>
          <p:cNvSpPr/>
          <p:nvPr/>
        </p:nvSpPr>
        <p:spPr bwMode="auto">
          <a:xfrm>
            <a:off x="5504583" y="2081756"/>
            <a:ext cx="184267" cy="159040"/>
          </a:xfrm>
          <a:custGeom>
            <a:avLst/>
            <a:gdLst>
              <a:gd name="connsiteX0" fmla="*/ 5046 w 184267"/>
              <a:gd name="connsiteY0" fmla="*/ 39757 h 159026"/>
              <a:gd name="connsiteX1" fmla="*/ 14985 w 184267"/>
              <a:gd name="connsiteY1" fmla="*/ 89452 h 159026"/>
              <a:gd name="connsiteX2" fmla="*/ 64681 w 184267"/>
              <a:gd name="connsiteY2" fmla="*/ 149087 h 159026"/>
              <a:gd name="connsiteX3" fmla="*/ 104437 w 184267"/>
              <a:gd name="connsiteY3" fmla="*/ 159026 h 159026"/>
              <a:gd name="connsiteX4" fmla="*/ 174011 w 184267"/>
              <a:gd name="connsiteY4" fmla="*/ 149087 h 159026"/>
              <a:gd name="connsiteX5" fmla="*/ 183950 w 184267"/>
              <a:gd name="connsiteY5" fmla="*/ 119270 h 159026"/>
              <a:gd name="connsiteX6" fmla="*/ 134254 w 184267"/>
              <a:gd name="connsiteY6" fmla="*/ 29817 h 159026"/>
              <a:gd name="connsiteX7" fmla="*/ 104437 w 184267"/>
              <a:gd name="connsiteY7" fmla="*/ 9939 h 159026"/>
              <a:gd name="connsiteX8" fmla="*/ 54741 w 184267"/>
              <a:gd name="connsiteY8" fmla="*/ 0 h 159026"/>
              <a:gd name="connsiteX9" fmla="*/ 5046 w 184267"/>
              <a:gd name="connsiteY9" fmla="*/ 9939 h 159026"/>
              <a:gd name="connsiteX10" fmla="*/ 5046 w 184267"/>
              <a:gd name="connsiteY10" fmla="*/ 39757 h 159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267" h="159026">
                <a:moveTo>
                  <a:pt x="5046" y="39757"/>
                </a:moveTo>
                <a:cubicBezTo>
                  <a:pt x="6702" y="53009"/>
                  <a:pt x="9054" y="73635"/>
                  <a:pt x="14985" y="89452"/>
                </a:cubicBezTo>
                <a:cubicBezTo>
                  <a:pt x="20599" y="104424"/>
                  <a:pt x="52374" y="142055"/>
                  <a:pt x="64681" y="149087"/>
                </a:cubicBezTo>
                <a:cubicBezTo>
                  <a:pt x="76541" y="155864"/>
                  <a:pt x="91185" y="155713"/>
                  <a:pt x="104437" y="159026"/>
                </a:cubicBezTo>
                <a:cubicBezTo>
                  <a:pt x="127628" y="155713"/>
                  <a:pt x="153057" y="159564"/>
                  <a:pt x="174011" y="149087"/>
                </a:cubicBezTo>
                <a:cubicBezTo>
                  <a:pt x="183382" y="144402"/>
                  <a:pt x="185107" y="129683"/>
                  <a:pt x="183950" y="119270"/>
                </a:cubicBezTo>
                <a:cubicBezTo>
                  <a:pt x="178855" y="73412"/>
                  <a:pt x="165990" y="56264"/>
                  <a:pt x="134254" y="29817"/>
                </a:cubicBezTo>
                <a:cubicBezTo>
                  <a:pt x="125077" y="22170"/>
                  <a:pt x="115622" y="14133"/>
                  <a:pt x="104437" y="9939"/>
                </a:cubicBezTo>
                <a:cubicBezTo>
                  <a:pt x="88619" y="4007"/>
                  <a:pt x="71306" y="3313"/>
                  <a:pt x="54741" y="0"/>
                </a:cubicBezTo>
                <a:cubicBezTo>
                  <a:pt x="38176" y="3313"/>
                  <a:pt x="12601" y="-5171"/>
                  <a:pt x="5046" y="9939"/>
                </a:cubicBezTo>
                <a:cubicBezTo>
                  <a:pt x="-5431" y="30893"/>
                  <a:pt x="3390" y="26505"/>
                  <a:pt x="5046" y="3975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 name="Freeform 173"/>
          <p:cNvSpPr/>
          <p:nvPr/>
        </p:nvSpPr>
        <p:spPr bwMode="auto">
          <a:xfrm>
            <a:off x="5876144" y="2337700"/>
            <a:ext cx="209954" cy="151598"/>
          </a:xfrm>
          <a:custGeom>
            <a:avLst/>
            <a:gdLst>
              <a:gd name="connsiteX0" fmla="*/ 1233 w 209954"/>
              <a:gd name="connsiteY0" fmla="*/ 52192 h 151584"/>
              <a:gd name="connsiteX1" fmla="*/ 11172 w 209954"/>
              <a:gd name="connsiteY1" fmla="*/ 101888 h 151584"/>
              <a:gd name="connsiteX2" fmla="*/ 21111 w 209954"/>
              <a:gd name="connsiteY2" fmla="*/ 131706 h 151584"/>
              <a:gd name="connsiteX3" fmla="*/ 80746 w 209954"/>
              <a:gd name="connsiteY3" fmla="*/ 151584 h 151584"/>
              <a:gd name="connsiteX4" fmla="*/ 190076 w 209954"/>
              <a:gd name="connsiteY4" fmla="*/ 141645 h 151584"/>
              <a:gd name="connsiteX5" fmla="*/ 209954 w 209954"/>
              <a:gd name="connsiteY5" fmla="*/ 82010 h 151584"/>
              <a:gd name="connsiteX6" fmla="*/ 190076 w 209954"/>
              <a:gd name="connsiteY6" fmla="*/ 22375 h 151584"/>
              <a:gd name="connsiteX7" fmla="*/ 130441 w 209954"/>
              <a:gd name="connsiteY7" fmla="*/ 2497 h 151584"/>
              <a:gd name="connsiteX8" fmla="*/ 1233 w 209954"/>
              <a:gd name="connsiteY8" fmla="*/ 42253 h 151584"/>
              <a:gd name="connsiteX9" fmla="*/ 1233 w 209954"/>
              <a:gd name="connsiteY9" fmla="*/ 52192 h 15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954" h="151584">
                <a:moveTo>
                  <a:pt x="1233" y="52192"/>
                </a:moveTo>
                <a:cubicBezTo>
                  <a:pt x="2889" y="62131"/>
                  <a:pt x="7075" y="85499"/>
                  <a:pt x="11172" y="101888"/>
                </a:cubicBezTo>
                <a:cubicBezTo>
                  <a:pt x="13713" y="112052"/>
                  <a:pt x="12586" y="125616"/>
                  <a:pt x="21111" y="131706"/>
                </a:cubicBezTo>
                <a:cubicBezTo>
                  <a:pt x="38162" y="143885"/>
                  <a:pt x="80746" y="151584"/>
                  <a:pt x="80746" y="151584"/>
                </a:cubicBezTo>
                <a:lnTo>
                  <a:pt x="190076" y="141645"/>
                </a:lnTo>
                <a:cubicBezTo>
                  <a:pt x="208525" y="131711"/>
                  <a:pt x="209954" y="82010"/>
                  <a:pt x="209954" y="82010"/>
                </a:cubicBezTo>
                <a:cubicBezTo>
                  <a:pt x="203328" y="62132"/>
                  <a:pt x="209954" y="29001"/>
                  <a:pt x="190076" y="22375"/>
                </a:cubicBezTo>
                <a:lnTo>
                  <a:pt x="130441" y="2497"/>
                </a:lnTo>
                <a:cubicBezTo>
                  <a:pt x="44280" y="9677"/>
                  <a:pt x="12351" y="-24458"/>
                  <a:pt x="1233" y="42253"/>
                </a:cubicBezTo>
                <a:cubicBezTo>
                  <a:pt x="-401" y="52057"/>
                  <a:pt x="-423" y="42253"/>
                  <a:pt x="1233" y="5219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6" name="Freeform 175"/>
          <p:cNvSpPr/>
          <p:nvPr/>
        </p:nvSpPr>
        <p:spPr bwMode="auto">
          <a:xfrm>
            <a:off x="6344047" y="2098908"/>
            <a:ext cx="169434" cy="153280"/>
          </a:xfrm>
          <a:custGeom>
            <a:avLst/>
            <a:gdLst>
              <a:gd name="connsiteX0" fmla="*/ 30286 w 169434"/>
              <a:gd name="connsiteY0" fmla="*/ 2729 h 153266"/>
              <a:gd name="connsiteX1" fmla="*/ 10408 w 169434"/>
              <a:gd name="connsiteY1" fmla="*/ 52424 h 153266"/>
              <a:gd name="connsiteX2" fmla="*/ 10408 w 169434"/>
              <a:gd name="connsiteY2" fmla="*/ 112059 h 153266"/>
              <a:gd name="connsiteX3" fmla="*/ 40225 w 169434"/>
              <a:gd name="connsiteY3" fmla="*/ 121998 h 153266"/>
              <a:gd name="connsiteX4" fmla="*/ 159495 w 169434"/>
              <a:gd name="connsiteY4" fmla="*/ 131937 h 153266"/>
              <a:gd name="connsiteX5" fmla="*/ 169434 w 169434"/>
              <a:gd name="connsiteY5" fmla="*/ 102120 h 153266"/>
              <a:gd name="connsiteX6" fmla="*/ 159495 w 169434"/>
              <a:gd name="connsiteY6" fmla="*/ 42485 h 153266"/>
              <a:gd name="connsiteX7" fmla="*/ 139617 w 169434"/>
              <a:gd name="connsiteY7" fmla="*/ 12668 h 153266"/>
              <a:gd name="connsiteX8" fmla="*/ 30286 w 169434"/>
              <a:gd name="connsiteY8" fmla="*/ 2729 h 15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434" h="153266">
                <a:moveTo>
                  <a:pt x="30286" y="2729"/>
                </a:moveTo>
                <a:cubicBezTo>
                  <a:pt x="8751" y="9355"/>
                  <a:pt x="16672" y="35719"/>
                  <a:pt x="10408" y="52424"/>
                </a:cubicBezTo>
                <a:cubicBezTo>
                  <a:pt x="3180" y="71700"/>
                  <a:pt x="-8868" y="92783"/>
                  <a:pt x="10408" y="112059"/>
                </a:cubicBezTo>
                <a:cubicBezTo>
                  <a:pt x="17816" y="119467"/>
                  <a:pt x="30286" y="118685"/>
                  <a:pt x="40225" y="121998"/>
                </a:cubicBezTo>
                <a:cubicBezTo>
                  <a:pt x="77732" y="159505"/>
                  <a:pt x="71797" y="163828"/>
                  <a:pt x="159495" y="131937"/>
                </a:cubicBezTo>
                <a:cubicBezTo>
                  <a:pt x="169341" y="128357"/>
                  <a:pt x="166121" y="112059"/>
                  <a:pt x="169434" y="102120"/>
                </a:cubicBezTo>
                <a:cubicBezTo>
                  <a:pt x="166121" y="82242"/>
                  <a:pt x="165868" y="61603"/>
                  <a:pt x="159495" y="42485"/>
                </a:cubicBezTo>
                <a:cubicBezTo>
                  <a:pt x="155718" y="31153"/>
                  <a:pt x="150843" y="16750"/>
                  <a:pt x="139617" y="12668"/>
                </a:cubicBezTo>
                <a:cubicBezTo>
                  <a:pt x="111278" y="2363"/>
                  <a:pt x="51821" y="-3897"/>
                  <a:pt x="30286" y="272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7" name="Freeform 176"/>
          <p:cNvSpPr/>
          <p:nvPr/>
        </p:nvSpPr>
        <p:spPr bwMode="auto">
          <a:xfrm>
            <a:off x="6412507" y="2350137"/>
            <a:ext cx="190736" cy="155796"/>
          </a:xfrm>
          <a:custGeom>
            <a:avLst/>
            <a:gdLst>
              <a:gd name="connsiteX0" fmla="*/ 31400 w 190736"/>
              <a:gd name="connsiteY0" fmla="*/ 9939 h 155782"/>
              <a:gd name="connsiteX1" fmla="*/ 11522 w 190736"/>
              <a:gd name="connsiteY1" fmla="*/ 99391 h 155782"/>
              <a:gd name="connsiteX2" fmla="*/ 41339 w 190736"/>
              <a:gd name="connsiteY2" fmla="*/ 109330 h 155782"/>
              <a:gd name="connsiteX3" fmla="*/ 180487 w 190736"/>
              <a:gd name="connsiteY3" fmla="*/ 119270 h 155782"/>
              <a:gd name="connsiteX4" fmla="*/ 170548 w 190736"/>
              <a:gd name="connsiteY4" fmla="*/ 19878 h 155782"/>
              <a:gd name="connsiteX5" fmla="*/ 140730 w 190736"/>
              <a:gd name="connsiteY5" fmla="*/ 0 h 155782"/>
              <a:gd name="connsiteX6" fmla="*/ 31400 w 190736"/>
              <a:gd name="connsiteY6" fmla="*/ 9939 h 15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736" h="155782">
                <a:moveTo>
                  <a:pt x="31400" y="9939"/>
                </a:moveTo>
                <a:cubicBezTo>
                  <a:pt x="14055" y="38847"/>
                  <a:pt x="-16891" y="63875"/>
                  <a:pt x="11522" y="99391"/>
                </a:cubicBezTo>
                <a:cubicBezTo>
                  <a:pt x="18067" y="107572"/>
                  <a:pt x="31400" y="106017"/>
                  <a:pt x="41339" y="109330"/>
                </a:cubicBezTo>
                <a:cubicBezTo>
                  <a:pt x="75581" y="143573"/>
                  <a:pt x="110823" y="188934"/>
                  <a:pt x="180487" y="119270"/>
                </a:cubicBezTo>
                <a:cubicBezTo>
                  <a:pt x="204031" y="95726"/>
                  <a:pt x="181077" y="51465"/>
                  <a:pt x="170548" y="19878"/>
                </a:cubicBezTo>
                <a:cubicBezTo>
                  <a:pt x="166770" y="8546"/>
                  <a:pt x="150669" y="6626"/>
                  <a:pt x="140730" y="0"/>
                </a:cubicBezTo>
                <a:lnTo>
                  <a:pt x="31400" y="9939"/>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8" name="Freeform 177"/>
          <p:cNvSpPr/>
          <p:nvPr/>
        </p:nvSpPr>
        <p:spPr bwMode="auto">
          <a:xfrm>
            <a:off x="6721961" y="2340923"/>
            <a:ext cx="234080" cy="141309"/>
          </a:xfrm>
          <a:custGeom>
            <a:avLst/>
            <a:gdLst>
              <a:gd name="connsiteX0" fmla="*/ 14881 w 283237"/>
              <a:gd name="connsiteY0" fmla="*/ 6339 h 155426"/>
              <a:gd name="connsiteX1" fmla="*/ 24820 w 283237"/>
              <a:gd name="connsiteY1" fmla="*/ 105730 h 155426"/>
              <a:gd name="connsiteX2" fmla="*/ 34759 w 283237"/>
              <a:gd name="connsiteY2" fmla="*/ 135548 h 155426"/>
              <a:gd name="connsiteX3" fmla="*/ 94394 w 283237"/>
              <a:gd name="connsiteY3" fmla="*/ 155426 h 155426"/>
              <a:gd name="connsiteX4" fmla="*/ 233542 w 283237"/>
              <a:gd name="connsiteY4" fmla="*/ 145487 h 155426"/>
              <a:gd name="connsiteX5" fmla="*/ 263359 w 283237"/>
              <a:gd name="connsiteY5" fmla="*/ 135548 h 155426"/>
              <a:gd name="connsiteX6" fmla="*/ 283237 w 283237"/>
              <a:gd name="connsiteY6" fmla="*/ 75913 h 155426"/>
              <a:gd name="connsiteX7" fmla="*/ 273298 w 283237"/>
              <a:gd name="connsiteY7" fmla="*/ 36156 h 155426"/>
              <a:gd name="connsiteX8" fmla="*/ 243481 w 283237"/>
              <a:gd name="connsiteY8" fmla="*/ 16278 h 155426"/>
              <a:gd name="connsiteX9" fmla="*/ 14881 w 283237"/>
              <a:gd name="connsiteY9" fmla="*/ 6339 h 15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237" h="155426">
                <a:moveTo>
                  <a:pt x="14881" y="6339"/>
                </a:moveTo>
                <a:cubicBezTo>
                  <a:pt x="-21562" y="21248"/>
                  <a:pt x="19757" y="72822"/>
                  <a:pt x="24820" y="105730"/>
                </a:cubicBezTo>
                <a:cubicBezTo>
                  <a:pt x="26413" y="116085"/>
                  <a:pt x="26234" y="129458"/>
                  <a:pt x="34759" y="135548"/>
                </a:cubicBezTo>
                <a:cubicBezTo>
                  <a:pt x="51810" y="147727"/>
                  <a:pt x="94394" y="155426"/>
                  <a:pt x="94394" y="155426"/>
                </a:cubicBezTo>
                <a:cubicBezTo>
                  <a:pt x="140777" y="152113"/>
                  <a:pt x="187360" y="150920"/>
                  <a:pt x="233542" y="145487"/>
                </a:cubicBezTo>
                <a:cubicBezTo>
                  <a:pt x="243947" y="144263"/>
                  <a:pt x="257270" y="144073"/>
                  <a:pt x="263359" y="135548"/>
                </a:cubicBezTo>
                <a:cubicBezTo>
                  <a:pt x="275538" y="118497"/>
                  <a:pt x="283237" y="75913"/>
                  <a:pt x="283237" y="75913"/>
                </a:cubicBezTo>
                <a:cubicBezTo>
                  <a:pt x="279924" y="62661"/>
                  <a:pt x="280875" y="47522"/>
                  <a:pt x="273298" y="36156"/>
                </a:cubicBezTo>
                <a:cubicBezTo>
                  <a:pt x="266672" y="26217"/>
                  <a:pt x="255326" y="17823"/>
                  <a:pt x="243481" y="16278"/>
                </a:cubicBezTo>
                <a:cubicBezTo>
                  <a:pt x="166013" y="6174"/>
                  <a:pt x="51324" y="-8570"/>
                  <a:pt x="14881" y="63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9" name="Freeform 178"/>
          <p:cNvSpPr/>
          <p:nvPr/>
        </p:nvSpPr>
        <p:spPr bwMode="auto">
          <a:xfrm>
            <a:off x="5754650" y="2130829"/>
            <a:ext cx="332299" cy="148285"/>
          </a:xfrm>
          <a:custGeom>
            <a:avLst/>
            <a:gdLst>
              <a:gd name="connsiteX0" fmla="*/ 182361 w 332299"/>
              <a:gd name="connsiteY0" fmla="*/ 12007 h 111399"/>
              <a:gd name="connsiteX1" fmla="*/ 3457 w 332299"/>
              <a:gd name="connsiteY1" fmla="*/ 12007 h 111399"/>
              <a:gd name="connsiteX2" fmla="*/ 13396 w 332299"/>
              <a:gd name="connsiteY2" fmla="*/ 41825 h 111399"/>
              <a:gd name="connsiteX3" fmla="*/ 43214 w 332299"/>
              <a:gd name="connsiteY3" fmla="*/ 71642 h 111399"/>
              <a:gd name="connsiteX4" fmla="*/ 232057 w 332299"/>
              <a:gd name="connsiteY4" fmla="*/ 81581 h 111399"/>
              <a:gd name="connsiteX5" fmla="*/ 291692 w 332299"/>
              <a:gd name="connsiteY5" fmla="*/ 101460 h 111399"/>
              <a:gd name="connsiteX6" fmla="*/ 321509 w 332299"/>
              <a:gd name="connsiteY6" fmla="*/ 111399 h 111399"/>
              <a:gd name="connsiteX7" fmla="*/ 331448 w 332299"/>
              <a:gd name="connsiteY7" fmla="*/ 81581 h 111399"/>
              <a:gd name="connsiteX8" fmla="*/ 301631 w 332299"/>
              <a:gd name="connsiteY8" fmla="*/ 61703 h 111399"/>
              <a:gd name="connsiteX9" fmla="*/ 241996 w 332299"/>
              <a:gd name="connsiteY9" fmla="*/ 41825 h 111399"/>
              <a:gd name="connsiteX10" fmla="*/ 212179 w 332299"/>
              <a:gd name="connsiteY10" fmla="*/ 31886 h 111399"/>
              <a:gd name="connsiteX11" fmla="*/ 182361 w 332299"/>
              <a:gd name="connsiteY11" fmla="*/ 12007 h 11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9" h="111399">
                <a:moveTo>
                  <a:pt x="182361" y="12007"/>
                </a:moveTo>
                <a:cubicBezTo>
                  <a:pt x="147574" y="8694"/>
                  <a:pt x="79291" y="-13271"/>
                  <a:pt x="3457" y="12007"/>
                </a:cubicBezTo>
                <a:cubicBezTo>
                  <a:pt x="-6482" y="15320"/>
                  <a:pt x="7584" y="33108"/>
                  <a:pt x="13396" y="41825"/>
                </a:cubicBezTo>
                <a:cubicBezTo>
                  <a:pt x="21193" y="53520"/>
                  <a:pt x="29385" y="69128"/>
                  <a:pt x="43214" y="71642"/>
                </a:cubicBezTo>
                <a:cubicBezTo>
                  <a:pt x="105232" y="82918"/>
                  <a:pt x="169109" y="78268"/>
                  <a:pt x="232057" y="81581"/>
                </a:cubicBezTo>
                <a:lnTo>
                  <a:pt x="291692" y="101460"/>
                </a:lnTo>
                <a:lnTo>
                  <a:pt x="321509" y="111399"/>
                </a:lnTo>
                <a:cubicBezTo>
                  <a:pt x="324822" y="101460"/>
                  <a:pt x="335339" y="91309"/>
                  <a:pt x="331448" y="81581"/>
                </a:cubicBezTo>
                <a:cubicBezTo>
                  <a:pt x="327012" y="70490"/>
                  <a:pt x="312547" y="66554"/>
                  <a:pt x="301631" y="61703"/>
                </a:cubicBezTo>
                <a:cubicBezTo>
                  <a:pt x="282483" y="53193"/>
                  <a:pt x="261874" y="48451"/>
                  <a:pt x="241996" y="41825"/>
                </a:cubicBezTo>
                <a:lnTo>
                  <a:pt x="212179" y="31886"/>
                </a:lnTo>
                <a:cubicBezTo>
                  <a:pt x="177917" y="20465"/>
                  <a:pt x="217148" y="15320"/>
                  <a:pt x="182361" y="1200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0" name="Freeform 179"/>
          <p:cNvSpPr/>
          <p:nvPr/>
        </p:nvSpPr>
        <p:spPr bwMode="auto">
          <a:xfrm>
            <a:off x="5628693" y="2360077"/>
            <a:ext cx="139353" cy="168980"/>
          </a:xfrm>
          <a:custGeom>
            <a:avLst/>
            <a:gdLst>
              <a:gd name="connsiteX0" fmla="*/ 20084 w 139353"/>
              <a:gd name="connsiteY0" fmla="*/ 0 h 168965"/>
              <a:gd name="connsiteX1" fmla="*/ 10144 w 139353"/>
              <a:gd name="connsiteY1" fmla="*/ 99391 h 168965"/>
              <a:gd name="connsiteX2" fmla="*/ 20084 w 139353"/>
              <a:gd name="connsiteY2" fmla="*/ 129209 h 168965"/>
              <a:gd name="connsiteX3" fmla="*/ 79718 w 139353"/>
              <a:gd name="connsiteY3" fmla="*/ 168965 h 168965"/>
              <a:gd name="connsiteX4" fmla="*/ 119475 w 139353"/>
              <a:gd name="connsiteY4" fmla="*/ 159026 h 168965"/>
              <a:gd name="connsiteX5" fmla="*/ 139353 w 139353"/>
              <a:gd name="connsiteY5" fmla="*/ 99391 h 168965"/>
              <a:gd name="connsiteX6" fmla="*/ 99597 w 139353"/>
              <a:gd name="connsiteY6" fmla="*/ 19878 h 168965"/>
              <a:gd name="connsiteX7" fmla="*/ 39962 w 139353"/>
              <a:gd name="connsiteY7" fmla="*/ 0 h 168965"/>
              <a:gd name="connsiteX8" fmla="*/ 20084 w 139353"/>
              <a:gd name="connsiteY8" fmla="*/ 0 h 16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353" h="168965">
                <a:moveTo>
                  <a:pt x="20084" y="0"/>
                </a:moveTo>
                <a:cubicBezTo>
                  <a:pt x="-3885" y="59921"/>
                  <a:pt x="-5362" y="37370"/>
                  <a:pt x="10144" y="99391"/>
                </a:cubicBezTo>
                <a:cubicBezTo>
                  <a:pt x="12685" y="109555"/>
                  <a:pt x="12676" y="121801"/>
                  <a:pt x="20084" y="129209"/>
                </a:cubicBezTo>
                <a:cubicBezTo>
                  <a:pt x="36977" y="146102"/>
                  <a:pt x="79718" y="168965"/>
                  <a:pt x="79718" y="168965"/>
                </a:cubicBezTo>
                <a:cubicBezTo>
                  <a:pt x="92970" y="165652"/>
                  <a:pt x="110585" y="169398"/>
                  <a:pt x="119475" y="159026"/>
                </a:cubicBezTo>
                <a:cubicBezTo>
                  <a:pt x="133111" y="143117"/>
                  <a:pt x="139353" y="99391"/>
                  <a:pt x="139353" y="99391"/>
                </a:cubicBezTo>
                <a:cubicBezTo>
                  <a:pt x="132028" y="77417"/>
                  <a:pt x="127351" y="33755"/>
                  <a:pt x="99597" y="19878"/>
                </a:cubicBezTo>
                <a:cubicBezTo>
                  <a:pt x="80856" y="10507"/>
                  <a:pt x="60916" y="0"/>
                  <a:pt x="39962" y="0"/>
                </a:cubicBezTo>
                <a:lnTo>
                  <a:pt x="20084" y="0"/>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1" name="Freeform 180"/>
          <p:cNvSpPr/>
          <p:nvPr/>
        </p:nvSpPr>
        <p:spPr bwMode="auto">
          <a:xfrm>
            <a:off x="6164839" y="2213219"/>
            <a:ext cx="149860" cy="245231"/>
          </a:xfrm>
          <a:custGeom>
            <a:avLst/>
            <a:gdLst>
              <a:gd name="connsiteX0" fmla="*/ 773 w 149860"/>
              <a:gd name="connsiteY0" fmla="*/ 19958 h 269730"/>
              <a:gd name="connsiteX1" fmla="*/ 10712 w 149860"/>
              <a:gd name="connsiteY1" fmla="*/ 238619 h 269730"/>
              <a:gd name="connsiteX2" fmla="*/ 40529 w 149860"/>
              <a:gd name="connsiteY2" fmla="*/ 268437 h 269730"/>
              <a:gd name="connsiteX3" fmla="*/ 149860 w 149860"/>
              <a:gd name="connsiteY3" fmla="*/ 258497 h 269730"/>
              <a:gd name="connsiteX4" fmla="*/ 129981 w 149860"/>
              <a:gd name="connsiteY4" fmla="*/ 169045 h 269730"/>
              <a:gd name="connsiteX5" fmla="*/ 120042 w 149860"/>
              <a:gd name="connsiteY5" fmla="*/ 89532 h 269730"/>
              <a:gd name="connsiteX6" fmla="*/ 100164 w 149860"/>
              <a:gd name="connsiteY6" fmla="*/ 59715 h 269730"/>
              <a:gd name="connsiteX7" fmla="*/ 40529 w 149860"/>
              <a:gd name="connsiteY7" fmla="*/ 39837 h 269730"/>
              <a:gd name="connsiteX8" fmla="*/ 20651 w 149860"/>
              <a:gd name="connsiteY8" fmla="*/ 10019 h 269730"/>
              <a:gd name="connsiteX9" fmla="*/ 773 w 149860"/>
              <a:gd name="connsiteY9" fmla="*/ 19958 h 26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860" h="269730">
                <a:moveTo>
                  <a:pt x="773" y="19958"/>
                </a:moveTo>
                <a:cubicBezTo>
                  <a:pt x="-884" y="58058"/>
                  <a:pt x="-815" y="166573"/>
                  <a:pt x="10712" y="238619"/>
                </a:cubicBezTo>
                <a:cubicBezTo>
                  <a:pt x="12933" y="252499"/>
                  <a:pt x="26614" y="266449"/>
                  <a:pt x="40529" y="268437"/>
                </a:cubicBezTo>
                <a:cubicBezTo>
                  <a:pt x="76755" y="273612"/>
                  <a:pt x="113416" y="261810"/>
                  <a:pt x="149860" y="258497"/>
                </a:cubicBezTo>
                <a:cubicBezTo>
                  <a:pt x="135062" y="214108"/>
                  <a:pt x="138727" y="230270"/>
                  <a:pt x="129981" y="169045"/>
                </a:cubicBezTo>
                <a:cubicBezTo>
                  <a:pt x="126204" y="142603"/>
                  <a:pt x="127070" y="115301"/>
                  <a:pt x="120042" y="89532"/>
                </a:cubicBezTo>
                <a:cubicBezTo>
                  <a:pt x="116899" y="78008"/>
                  <a:pt x="110294" y="66046"/>
                  <a:pt x="100164" y="59715"/>
                </a:cubicBezTo>
                <a:cubicBezTo>
                  <a:pt x="82395" y="48610"/>
                  <a:pt x="40529" y="39837"/>
                  <a:pt x="40529" y="39837"/>
                </a:cubicBezTo>
                <a:cubicBezTo>
                  <a:pt x="33903" y="29898"/>
                  <a:pt x="32596" y="10019"/>
                  <a:pt x="20651" y="10019"/>
                </a:cubicBezTo>
                <a:cubicBezTo>
                  <a:pt x="8706" y="10019"/>
                  <a:pt x="2430" y="-18142"/>
                  <a:pt x="773" y="1995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Freeform 181"/>
          <p:cNvSpPr/>
          <p:nvPr/>
        </p:nvSpPr>
        <p:spPr bwMode="auto">
          <a:xfrm>
            <a:off x="6871288" y="2108395"/>
            <a:ext cx="229389" cy="121902"/>
          </a:xfrm>
          <a:custGeom>
            <a:avLst/>
            <a:gdLst>
              <a:gd name="connsiteX0" fmla="*/ 208723 w 229389"/>
              <a:gd name="connsiteY0" fmla="*/ 3740 h 83253"/>
              <a:gd name="connsiteX1" fmla="*/ 19880 w 229389"/>
              <a:gd name="connsiteY1" fmla="*/ 13679 h 83253"/>
              <a:gd name="connsiteX2" fmla="*/ 9941 w 229389"/>
              <a:gd name="connsiteY2" fmla="*/ 73314 h 83253"/>
              <a:gd name="connsiteX3" fmla="*/ 39758 w 229389"/>
              <a:gd name="connsiteY3" fmla="*/ 83253 h 83253"/>
              <a:gd name="connsiteX4" fmla="*/ 188845 w 229389"/>
              <a:gd name="connsiteY4" fmla="*/ 73314 h 83253"/>
              <a:gd name="connsiteX5" fmla="*/ 218662 w 229389"/>
              <a:gd name="connsiteY5" fmla="*/ 63375 h 83253"/>
              <a:gd name="connsiteX6" fmla="*/ 208723 w 229389"/>
              <a:gd name="connsiteY6" fmla="*/ 3740 h 8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389" h="83253">
                <a:moveTo>
                  <a:pt x="208723" y="3740"/>
                </a:moveTo>
                <a:cubicBezTo>
                  <a:pt x="175593" y="-4543"/>
                  <a:pt x="81801" y="1884"/>
                  <a:pt x="19880" y="13679"/>
                </a:cubicBezTo>
                <a:cubicBezTo>
                  <a:pt x="-7794" y="18950"/>
                  <a:pt x="-2035" y="61338"/>
                  <a:pt x="9941" y="73314"/>
                </a:cubicBezTo>
                <a:cubicBezTo>
                  <a:pt x="17349" y="80722"/>
                  <a:pt x="29819" y="79940"/>
                  <a:pt x="39758" y="83253"/>
                </a:cubicBezTo>
                <a:cubicBezTo>
                  <a:pt x="89454" y="79940"/>
                  <a:pt x="139344" y="78814"/>
                  <a:pt x="188845" y="73314"/>
                </a:cubicBezTo>
                <a:cubicBezTo>
                  <a:pt x="199258" y="72157"/>
                  <a:pt x="213977" y="72746"/>
                  <a:pt x="218662" y="63375"/>
                </a:cubicBezTo>
                <a:cubicBezTo>
                  <a:pt x="227264" y="46171"/>
                  <a:pt x="241853" y="12023"/>
                  <a:pt x="208723" y="374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3" name="Freeform 182"/>
          <p:cNvSpPr/>
          <p:nvPr/>
        </p:nvSpPr>
        <p:spPr bwMode="auto">
          <a:xfrm>
            <a:off x="6611860" y="2041351"/>
            <a:ext cx="81203" cy="199446"/>
          </a:xfrm>
          <a:custGeom>
            <a:avLst/>
            <a:gdLst>
              <a:gd name="connsiteX0" fmla="*/ 10951 w 81203"/>
              <a:gd name="connsiteY0" fmla="*/ 10584 h 199428"/>
              <a:gd name="connsiteX1" fmla="*/ 10951 w 81203"/>
              <a:gd name="connsiteY1" fmla="*/ 189488 h 199428"/>
              <a:gd name="connsiteX2" fmla="*/ 40769 w 81203"/>
              <a:gd name="connsiteY2" fmla="*/ 199428 h 199428"/>
              <a:gd name="connsiteX3" fmla="*/ 70586 w 81203"/>
              <a:gd name="connsiteY3" fmla="*/ 179549 h 199428"/>
              <a:gd name="connsiteX4" fmla="*/ 80525 w 81203"/>
              <a:gd name="connsiteY4" fmla="*/ 139793 h 199428"/>
              <a:gd name="connsiteX5" fmla="*/ 50708 w 81203"/>
              <a:gd name="connsiteY5" fmla="*/ 30462 h 199428"/>
              <a:gd name="connsiteX6" fmla="*/ 20891 w 81203"/>
              <a:gd name="connsiteY6" fmla="*/ 20523 h 199428"/>
              <a:gd name="connsiteX7" fmla="*/ 10951 w 81203"/>
              <a:gd name="connsiteY7" fmla="*/ 10584 h 19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03" h="199428">
                <a:moveTo>
                  <a:pt x="10951" y="10584"/>
                </a:moveTo>
                <a:cubicBezTo>
                  <a:pt x="9294" y="38745"/>
                  <a:pt x="-12840" y="106220"/>
                  <a:pt x="10951" y="189488"/>
                </a:cubicBezTo>
                <a:cubicBezTo>
                  <a:pt x="13829" y="199562"/>
                  <a:pt x="30830" y="196115"/>
                  <a:pt x="40769" y="199428"/>
                </a:cubicBezTo>
                <a:cubicBezTo>
                  <a:pt x="50708" y="192802"/>
                  <a:pt x="63960" y="189488"/>
                  <a:pt x="70586" y="179549"/>
                </a:cubicBezTo>
                <a:cubicBezTo>
                  <a:pt x="78163" y="168183"/>
                  <a:pt x="80525" y="153453"/>
                  <a:pt x="80525" y="139793"/>
                </a:cubicBezTo>
                <a:cubicBezTo>
                  <a:pt x="80525" y="100238"/>
                  <a:pt x="88372" y="53061"/>
                  <a:pt x="50708" y="30462"/>
                </a:cubicBezTo>
                <a:cubicBezTo>
                  <a:pt x="41724" y="25072"/>
                  <a:pt x="31164" y="22578"/>
                  <a:pt x="20891" y="20523"/>
                </a:cubicBezTo>
                <a:cubicBezTo>
                  <a:pt x="14393" y="19223"/>
                  <a:pt x="12608" y="-17577"/>
                  <a:pt x="10951" y="10584"/>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6" name="Straight Connector 45"/>
          <p:cNvCxnSpPr/>
          <p:nvPr/>
        </p:nvCxnSpPr>
        <p:spPr bwMode="auto">
          <a:xfrm>
            <a:off x="3446463" y="632532"/>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auto">
          <a:xfrm>
            <a:off x="1900238" y="632532"/>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914400" y="632532"/>
            <a:ext cx="0" cy="281781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auto">
          <a:xfrm>
            <a:off x="5126038" y="632532"/>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91" name="TextBox 89"/>
          <p:cNvSpPr txBox="1">
            <a:spLocks noChangeArrowheads="1"/>
          </p:cNvSpPr>
          <p:nvPr/>
        </p:nvSpPr>
        <p:spPr bwMode="auto">
          <a:xfrm>
            <a:off x="-36513" y="549982"/>
            <a:ext cx="82692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dirty="0">
                <a:latin typeface="Arial" charset="0"/>
              </a:rPr>
              <a:t>  </a:t>
            </a:r>
            <a:r>
              <a:rPr lang="en-US" altLang="en-US" sz="1400" b="1" dirty="0" smtClean="0">
                <a:latin typeface="Arial" charset="0"/>
              </a:rPr>
              <a:t>Normal     </a:t>
            </a:r>
            <a:r>
              <a:rPr lang="en-US" altLang="en-US" sz="1400" b="1" dirty="0">
                <a:latin typeface="Arial" charset="0"/>
              </a:rPr>
              <a:t>PanIN-1A     </a:t>
            </a:r>
            <a:r>
              <a:rPr lang="en-US" altLang="en-US" sz="1400" b="1" dirty="0" smtClean="0">
                <a:latin typeface="Arial" charset="0"/>
              </a:rPr>
              <a:t>      PanIN-1B                </a:t>
            </a:r>
            <a:r>
              <a:rPr lang="en-US" altLang="en-US" sz="1400" b="1" dirty="0">
                <a:latin typeface="Arial" charset="0"/>
              </a:rPr>
              <a:t>PanIN-2               </a:t>
            </a:r>
            <a:r>
              <a:rPr lang="en-US" altLang="en-US" sz="1400" b="1" dirty="0" smtClean="0">
                <a:latin typeface="Arial" charset="0"/>
              </a:rPr>
              <a:t>         </a:t>
            </a:r>
            <a:r>
              <a:rPr lang="en-US" altLang="en-US" sz="1400" b="1" dirty="0">
                <a:latin typeface="Arial" charset="0"/>
              </a:rPr>
              <a:t>PanIN-3             Invasive							          Carcinoma</a:t>
            </a:r>
          </a:p>
        </p:txBody>
      </p:sp>
      <p:cxnSp>
        <p:nvCxnSpPr>
          <p:cNvPr id="198" name="Straight Connector 197"/>
          <p:cNvCxnSpPr/>
          <p:nvPr/>
        </p:nvCxnSpPr>
        <p:spPr bwMode="auto">
          <a:xfrm>
            <a:off x="6873875" y="632532"/>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7" name="Oval 226"/>
          <p:cNvSpPr/>
          <p:nvPr/>
        </p:nvSpPr>
        <p:spPr bwMode="auto">
          <a:xfrm>
            <a:off x="970551" y="2242196"/>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8" name="Oval 227"/>
          <p:cNvSpPr/>
          <p:nvPr/>
        </p:nvSpPr>
        <p:spPr bwMode="auto">
          <a:xfrm>
            <a:off x="1131562" y="2254977"/>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2" name="Freeform 191"/>
          <p:cNvSpPr/>
          <p:nvPr/>
        </p:nvSpPr>
        <p:spPr bwMode="auto">
          <a:xfrm>
            <a:off x="6973994" y="1803911"/>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5" name="Freeform 194"/>
          <p:cNvSpPr/>
          <p:nvPr/>
        </p:nvSpPr>
        <p:spPr bwMode="auto">
          <a:xfrm>
            <a:off x="7053699" y="1862251"/>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1" name="Freeform 200"/>
          <p:cNvSpPr/>
          <p:nvPr/>
        </p:nvSpPr>
        <p:spPr bwMode="auto">
          <a:xfrm>
            <a:off x="7106516" y="2015964"/>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7" name="Freeform 206"/>
          <p:cNvSpPr/>
          <p:nvPr/>
        </p:nvSpPr>
        <p:spPr bwMode="auto">
          <a:xfrm>
            <a:off x="7186221" y="2074304"/>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11" name="Group 285"/>
          <p:cNvGrpSpPr>
            <a:grpSpLocks/>
          </p:cNvGrpSpPr>
          <p:nvPr/>
        </p:nvGrpSpPr>
        <p:grpSpPr bwMode="auto">
          <a:xfrm rot="-831643">
            <a:off x="6964363" y="3215395"/>
            <a:ext cx="600075" cy="155575"/>
            <a:chOff x="547688" y="538163"/>
            <a:chExt cx="1295400" cy="381000"/>
          </a:xfrm>
        </p:grpSpPr>
        <p:sp>
          <p:nvSpPr>
            <p:cNvPr id="22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2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solidFill>
                  <a:sysClr val="windowText" lastClr="000000"/>
                </a:solidFill>
              </a:endParaRPr>
            </a:p>
          </p:txBody>
        </p:sp>
      </p:grpSp>
      <p:grpSp>
        <p:nvGrpSpPr>
          <p:cNvPr id="2612" name="Group 285"/>
          <p:cNvGrpSpPr>
            <a:grpSpLocks/>
          </p:cNvGrpSpPr>
          <p:nvPr/>
        </p:nvGrpSpPr>
        <p:grpSpPr bwMode="auto">
          <a:xfrm rot="-831643">
            <a:off x="6291263" y="2605795"/>
            <a:ext cx="600075" cy="155575"/>
            <a:chOff x="547688" y="538163"/>
            <a:chExt cx="1295400" cy="381000"/>
          </a:xfrm>
        </p:grpSpPr>
        <p:sp>
          <p:nvSpPr>
            <p:cNvPr id="23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5"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3" name="Group 285"/>
          <p:cNvGrpSpPr>
            <a:grpSpLocks/>
          </p:cNvGrpSpPr>
          <p:nvPr/>
        </p:nvGrpSpPr>
        <p:grpSpPr bwMode="auto">
          <a:xfrm rot="8773553">
            <a:off x="7540625" y="3109032"/>
            <a:ext cx="598488" cy="155575"/>
            <a:chOff x="547688" y="538163"/>
            <a:chExt cx="1295400" cy="381000"/>
          </a:xfrm>
        </p:grpSpPr>
        <p:sp>
          <p:nvSpPr>
            <p:cNvPr id="23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4" name="Group 285"/>
          <p:cNvGrpSpPr>
            <a:grpSpLocks/>
          </p:cNvGrpSpPr>
          <p:nvPr/>
        </p:nvGrpSpPr>
        <p:grpSpPr bwMode="auto">
          <a:xfrm rot="-831643">
            <a:off x="7394575" y="2632782"/>
            <a:ext cx="600075" cy="157163"/>
            <a:chOff x="547688" y="538163"/>
            <a:chExt cx="1295400" cy="381000"/>
          </a:xfrm>
        </p:grpSpPr>
        <p:sp>
          <p:nvSpPr>
            <p:cNvPr id="24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4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5" name="Group 285"/>
          <p:cNvGrpSpPr>
            <a:grpSpLocks/>
          </p:cNvGrpSpPr>
          <p:nvPr/>
        </p:nvGrpSpPr>
        <p:grpSpPr bwMode="auto">
          <a:xfrm rot="-831643">
            <a:off x="5794375" y="2834395"/>
            <a:ext cx="600075" cy="155575"/>
            <a:chOff x="547688" y="538163"/>
            <a:chExt cx="1295400" cy="381000"/>
          </a:xfrm>
        </p:grpSpPr>
        <p:sp>
          <p:nvSpPr>
            <p:cNvPr id="24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6" name="Group 285"/>
          <p:cNvGrpSpPr>
            <a:grpSpLocks/>
          </p:cNvGrpSpPr>
          <p:nvPr/>
        </p:nvGrpSpPr>
        <p:grpSpPr bwMode="auto">
          <a:xfrm rot="-831643">
            <a:off x="6067425" y="3036007"/>
            <a:ext cx="600075" cy="157163"/>
            <a:chOff x="547688" y="538163"/>
            <a:chExt cx="1295400" cy="381000"/>
          </a:xfrm>
        </p:grpSpPr>
        <p:sp>
          <p:nvSpPr>
            <p:cNvPr id="25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57" name="Freeform 256"/>
          <p:cNvSpPr/>
          <p:nvPr/>
        </p:nvSpPr>
        <p:spPr bwMode="auto">
          <a:xfrm rot="16395461">
            <a:off x="6192044" y="2497051"/>
            <a:ext cx="107950"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8" name="Freeform 257"/>
          <p:cNvSpPr/>
          <p:nvPr/>
        </p:nvSpPr>
        <p:spPr bwMode="auto">
          <a:xfrm rot="16395461">
            <a:off x="6489700" y="2799470"/>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9" name="Freeform 258"/>
          <p:cNvSpPr/>
          <p:nvPr/>
        </p:nvSpPr>
        <p:spPr bwMode="auto">
          <a:xfrm rot="16395461">
            <a:off x="5501482" y="2976476"/>
            <a:ext cx="109537"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1" name="Freeform 280"/>
          <p:cNvSpPr/>
          <p:nvPr/>
        </p:nvSpPr>
        <p:spPr bwMode="auto">
          <a:xfrm rot="16395461">
            <a:off x="4192588" y="2829632"/>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0" name="Freeform 299"/>
          <p:cNvSpPr/>
          <p:nvPr/>
        </p:nvSpPr>
        <p:spPr bwMode="auto">
          <a:xfrm rot="16395461">
            <a:off x="2424907" y="2197013"/>
            <a:ext cx="107950"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22" name="Group 29"/>
          <p:cNvGrpSpPr>
            <a:grpSpLocks/>
          </p:cNvGrpSpPr>
          <p:nvPr/>
        </p:nvGrpSpPr>
        <p:grpSpPr bwMode="auto">
          <a:xfrm>
            <a:off x="534988" y="2597857"/>
            <a:ext cx="373062" cy="61913"/>
            <a:chOff x="510949" y="4478054"/>
            <a:chExt cx="373821" cy="62052"/>
          </a:xfrm>
        </p:grpSpPr>
        <p:sp>
          <p:nvSpPr>
            <p:cNvPr id="21" name="Oval 20"/>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2"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3" name="Group 322"/>
          <p:cNvGrpSpPr>
            <a:grpSpLocks/>
          </p:cNvGrpSpPr>
          <p:nvPr/>
        </p:nvGrpSpPr>
        <p:grpSpPr bwMode="auto">
          <a:xfrm rot="3248399">
            <a:off x="5671344" y="2682789"/>
            <a:ext cx="374650" cy="61912"/>
            <a:chOff x="510949" y="4478054"/>
            <a:chExt cx="373821" cy="62052"/>
          </a:xfrm>
        </p:grpSpPr>
        <p:sp>
          <p:nvSpPr>
            <p:cNvPr id="324" name="Oval 323"/>
            <p:cNvSpPr/>
            <p:nvPr/>
          </p:nvSpPr>
          <p:spPr>
            <a:xfrm rot="20427921" flipV="1">
              <a:off x="501854" y="4475191"/>
              <a:ext cx="373821" cy="6046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5"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4" name="Group 334"/>
          <p:cNvGrpSpPr>
            <a:grpSpLocks/>
          </p:cNvGrpSpPr>
          <p:nvPr/>
        </p:nvGrpSpPr>
        <p:grpSpPr bwMode="auto">
          <a:xfrm rot="824111">
            <a:off x="6972300" y="2820107"/>
            <a:ext cx="373063" cy="61913"/>
            <a:chOff x="510949" y="4478054"/>
            <a:chExt cx="373821" cy="62052"/>
          </a:xfrm>
        </p:grpSpPr>
        <p:sp>
          <p:nvSpPr>
            <p:cNvPr id="336" name="Oval 335"/>
            <p:cNvSpPr/>
            <p:nvPr/>
          </p:nvSpPr>
          <p:spPr>
            <a:xfrm rot="20427921" flipV="1">
              <a:off x="505970" y="4472673"/>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5" name="Group 340"/>
          <p:cNvGrpSpPr>
            <a:grpSpLocks/>
          </p:cNvGrpSpPr>
          <p:nvPr/>
        </p:nvGrpSpPr>
        <p:grpSpPr bwMode="auto">
          <a:xfrm rot="1058674">
            <a:off x="4051300" y="2786770"/>
            <a:ext cx="373063" cy="61912"/>
            <a:chOff x="510949" y="4478054"/>
            <a:chExt cx="373821" cy="62052"/>
          </a:xfrm>
        </p:grpSpPr>
        <p:sp>
          <p:nvSpPr>
            <p:cNvPr id="342" name="Oval 341"/>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3"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6" name="Group 343"/>
          <p:cNvGrpSpPr>
            <a:grpSpLocks/>
          </p:cNvGrpSpPr>
          <p:nvPr/>
        </p:nvGrpSpPr>
        <p:grpSpPr bwMode="auto">
          <a:xfrm rot="1058674">
            <a:off x="3594100" y="2870907"/>
            <a:ext cx="373063" cy="61913"/>
            <a:chOff x="510949" y="4478054"/>
            <a:chExt cx="373821" cy="62052"/>
          </a:xfrm>
        </p:grpSpPr>
        <p:sp>
          <p:nvSpPr>
            <p:cNvPr id="345" name="Oval 344"/>
            <p:cNvSpPr/>
            <p:nvPr/>
          </p:nvSpPr>
          <p:spPr>
            <a:xfrm rot="20427921" flipV="1">
              <a:off x="502957" y="4475510"/>
              <a:ext cx="373821" cy="58869"/>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6"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7" name="Group 346"/>
          <p:cNvGrpSpPr>
            <a:grpSpLocks/>
          </p:cNvGrpSpPr>
          <p:nvPr/>
        </p:nvGrpSpPr>
        <p:grpSpPr bwMode="auto">
          <a:xfrm rot="1058674">
            <a:off x="5726113" y="3067757"/>
            <a:ext cx="374650" cy="61913"/>
            <a:chOff x="510949" y="4478054"/>
            <a:chExt cx="373821" cy="62052"/>
          </a:xfrm>
        </p:grpSpPr>
        <p:sp>
          <p:nvSpPr>
            <p:cNvPr id="348" name="Oval 347"/>
            <p:cNvSpPr/>
            <p:nvPr/>
          </p:nvSpPr>
          <p:spPr>
            <a:xfrm rot="20427921" flipV="1">
              <a:off x="502991" y="4475510"/>
              <a:ext cx="373821" cy="58869"/>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9"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50" name="Freeform 349"/>
          <p:cNvSpPr/>
          <p:nvPr/>
        </p:nvSpPr>
        <p:spPr bwMode="auto">
          <a:xfrm rot="16395461">
            <a:off x="358775" y="2386720"/>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29" name="Group 351"/>
          <p:cNvGrpSpPr>
            <a:grpSpLocks/>
          </p:cNvGrpSpPr>
          <p:nvPr/>
        </p:nvGrpSpPr>
        <p:grpSpPr bwMode="auto">
          <a:xfrm rot="-292563">
            <a:off x="1524000" y="2545470"/>
            <a:ext cx="373063" cy="61912"/>
            <a:chOff x="510949" y="4478054"/>
            <a:chExt cx="373821" cy="62052"/>
          </a:xfrm>
        </p:grpSpPr>
        <p:sp>
          <p:nvSpPr>
            <p:cNvPr id="353" name="Oval 352"/>
            <p:cNvSpPr/>
            <p:nvPr/>
          </p:nvSpPr>
          <p:spPr>
            <a:xfrm rot="20427921" flipV="1">
              <a:off x="510949" y="4479645"/>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4"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0" name="Group 354"/>
          <p:cNvGrpSpPr>
            <a:grpSpLocks/>
          </p:cNvGrpSpPr>
          <p:nvPr/>
        </p:nvGrpSpPr>
        <p:grpSpPr bwMode="auto">
          <a:xfrm rot="1058674">
            <a:off x="4486275" y="2996320"/>
            <a:ext cx="373063" cy="61912"/>
            <a:chOff x="510949" y="4478054"/>
            <a:chExt cx="373821" cy="62052"/>
          </a:xfrm>
        </p:grpSpPr>
        <p:sp>
          <p:nvSpPr>
            <p:cNvPr id="356" name="Oval 355"/>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61" name="Freeform 360"/>
          <p:cNvSpPr/>
          <p:nvPr/>
        </p:nvSpPr>
        <p:spPr bwMode="auto">
          <a:xfrm rot="16395461">
            <a:off x="1230313" y="2439107"/>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32" name="Group 224"/>
          <p:cNvGrpSpPr>
            <a:grpSpLocks/>
          </p:cNvGrpSpPr>
          <p:nvPr/>
        </p:nvGrpSpPr>
        <p:grpSpPr bwMode="auto">
          <a:xfrm>
            <a:off x="2441575" y="2467682"/>
            <a:ext cx="374650" cy="61913"/>
            <a:chOff x="2889830" y="3051854"/>
            <a:chExt cx="373821" cy="62278"/>
          </a:xfrm>
        </p:grpSpPr>
        <p:sp>
          <p:nvSpPr>
            <p:cNvPr id="363" name="Oval 362"/>
            <p:cNvSpPr/>
            <p:nvPr/>
          </p:nvSpPr>
          <p:spPr>
            <a:xfrm rot="21486595" flipV="1">
              <a:off x="2889830" y="3055048"/>
              <a:ext cx="373821" cy="59084"/>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4" name="Oval 689"/>
            <p:cNvSpPr>
              <a:spLocks noChangeArrowheads="1"/>
            </p:cNvSpPr>
            <p:nvPr/>
          </p:nvSpPr>
          <p:spPr bwMode="auto">
            <a:xfrm rot="227031">
              <a:off x="3028540" y="30518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3" name="Group 285"/>
          <p:cNvGrpSpPr>
            <a:grpSpLocks/>
          </p:cNvGrpSpPr>
          <p:nvPr/>
        </p:nvGrpSpPr>
        <p:grpSpPr bwMode="auto">
          <a:xfrm rot="-831643">
            <a:off x="3206750" y="2696282"/>
            <a:ext cx="449263" cy="128588"/>
            <a:chOff x="547688" y="538163"/>
            <a:chExt cx="1295400" cy="381000"/>
          </a:xfrm>
        </p:grpSpPr>
        <p:sp>
          <p:nvSpPr>
            <p:cNvPr id="31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15"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4" name="Group 285"/>
          <p:cNvGrpSpPr>
            <a:grpSpLocks/>
          </p:cNvGrpSpPr>
          <p:nvPr/>
        </p:nvGrpSpPr>
        <p:grpSpPr bwMode="auto">
          <a:xfrm rot="-831643">
            <a:off x="3965575" y="2615320"/>
            <a:ext cx="449263" cy="127000"/>
            <a:chOff x="547688" y="538163"/>
            <a:chExt cx="1295400" cy="381000"/>
          </a:xfrm>
        </p:grpSpPr>
        <p:sp>
          <p:nvSpPr>
            <p:cNvPr id="34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5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5" name="Group 285"/>
          <p:cNvGrpSpPr>
            <a:grpSpLocks/>
          </p:cNvGrpSpPr>
          <p:nvPr/>
        </p:nvGrpSpPr>
        <p:grpSpPr bwMode="auto">
          <a:xfrm rot="-831643">
            <a:off x="4498975" y="2767720"/>
            <a:ext cx="449263" cy="127000"/>
            <a:chOff x="547688" y="538163"/>
            <a:chExt cx="1295400" cy="381000"/>
          </a:xfrm>
        </p:grpSpPr>
        <p:sp>
          <p:nvSpPr>
            <p:cNvPr id="35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6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6" name="Group 285"/>
          <p:cNvGrpSpPr>
            <a:grpSpLocks/>
          </p:cNvGrpSpPr>
          <p:nvPr/>
        </p:nvGrpSpPr>
        <p:grpSpPr bwMode="auto">
          <a:xfrm rot="-831643">
            <a:off x="3813175" y="3050295"/>
            <a:ext cx="449263" cy="127000"/>
            <a:chOff x="547688" y="538163"/>
            <a:chExt cx="1295400" cy="381000"/>
          </a:xfrm>
        </p:grpSpPr>
        <p:sp>
          <p:nvSpPr>
            <p:cNvPr id="37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78" name="Oval 689"/>
            <p:cNvSpPr>
              <a:spLocks noChangeArrowheads="1"/>
            </p:cNvSpPr>
            <p:nvPr/>
          </p:nvSpPr>
          <p:spPr bwMode="auto">
            <a:xfrm>
              <a:off x="1027740" y="632549"/>
              <a:ext cx="255669" cy="150846"/>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7" name="Group 383"/>
          <p:cNvGrpSpPr>
            <a:grpSpLocks/>
          </p:cNvGrpSpPr>
          <p:nvPr/>
        </p:nvGrpSpPr>
        <p:grpSpPr bwMode="auto">
          <a:xfrm>
            <a:off x="1993900" y="2712157"/>
            <a:ext cx="374650" cy="61913"/>
            <a:chOff x="2889830" y="3051854"/>
            <a:chExt cx="373821" cy="62278"/>
          </a:xfrm>
        </p:grpSpPr>
        <p:sp>
          <p:nvSpPr>
            <p:cNvPr id="385" name="Oval 384"/>
            <p:cNvSpPr/>
            <p:nvPr/>
          </p:nvSpPr>
          <p:spPr>
            <a:xfrm rot="21486595" flipV="1">
              <a:off x="2889830" y="3055048"/>
              <a:ext cx="373821" cy="59084"/>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6" name="Oval 689"/>
            <p:cNvSpPr>
              <a:spLocks noChangeArrowheads="1"/>
            </p:cNvSpPr>
            <p:nvPr/>
          </p:nvSpPr>
          <p:spPr bwMode="auto">
            <a:xfrm rot="227031">
              <a:off x="3028540" y="30518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8" name="Group 72"/>
          <p:cNvGrpSpPr>
            <a:grpSpLocks/>
          </p:cNvGrpSpPr>
          <p:nvPr/>
        </p:nvGrpSpPr>
        <p:grpSpPr bwMode="auto">
          <a:xfrm>
            <a:off x="2497138" y="2793120"/>
            <a:ext cx="320675" cy="103187"/>
            <a:chOff x="2637150" y="3538380"/>
            <a:chExt cx="515947" cy="102136"/>
          </a:xfrm>
        </p:grpSpPr>
        <p:sp>
          <p:nvSpPr>
            <p:cNvPr id="37" name="Freeform 3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3"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9" name="Group 325"/>
          <p:cNvGrpSpPr>
            <a:grpSpLocks/>
          </p:cNvGrpSpPr>
          <p:nvPr/>
        </p:nvGrpSpPr>
        <p:grpSpPr bwMode="auto">
          <a:xfrm>
            <a:off x="1949450" y="2488320"/>
            <a:ext cx="388938" cy="101600"/>
            <a:chOff x="2637150" y="3538380"/>
            <a:chExt cx="515947" cy="102136"/>
          </a:xfrm>
        </p:grpSpPr>
        <p:sp>
          <p:nvSpPr>
            <p:cNvPr id="327" name="Freeform 32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8"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0" name="Group 328"/>
          <p:cNvGrpSpPr>
            <a:grpSpLocks/>
          </p:cNvGrpSpPr>
          <p:nvPr/>
        </p:nvGrpSpPr>
        <p:grpSpPr bwMode="auto">
          <a:xfrm>
            <a:off x="2746375" y="2640720"/>
            <a:ext cx="319088" cy="101600"/>
            <a:chOff x="2637150" y="3538380"/>
            <a:chExt cx="515947" cy="102136"/>
          </a:xfrm>
        </p:grpSpPr>
        <p:sp>
          <p:nvSpPr>
            <p:cNvPr id="332" name="Freeform 331"/>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3"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1" name="Group 333"/>
          <p:cNvGrpSpPr>
            <a:grpSpLocks/>
          </p:cNvGrpSpPr>
          <p:nvPr/>
        </p:nvGrpSpPr>
        <p:grpSpPr bwMode="auto">
          <a:xfrm rot="-2721254">
            <a:off x="2337594" y="2135101"/>
            <a:ext cx="319087" cy="111125"/>
            <a:chOff x="2637150" y="3538380"/>
            <a:chExt cx="515947" cy="102136"/>
          </a:xfrm>
        </p:grpSpPr>
        <p:sp>
          <p:nvSpPr>
            <p:cNvPr id="338" name="Freeform 337"/>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2"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79" name="Freeform 378"/>
          <p:cNvSpPr/>
          <p:nvPr/>
        </p:nvSpPr>
        <p:spPr bwMode="auto">
          <a:xfrm rot="16395461">
            <a:off x="2508250" y="2496258"/>
            <a:ext cx="109537"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43" name="Group 379"/>
          <p:cNvGrpSpPr>
            <a:grpSpLocks/>
          </p:cNvGrpSpPr>
          <p:nvPr/>
        </p:nvGrpSpPr>
        <p:grpSpPr bwMode="auto">
          <a:xfrm>
            <a:off x="936625" y="2670882"/>
            <a:ext cx="290513" cy="101600"/>
            <a:chOff x="2637150" y="3538380"/>
            <a:chExt cx="515947" cy="102136"/>
          </a:xfrm>
        </p:grpSpPr>
        <p:sp>
          <p:nvSpPr>
            <p:cNvPr id="407" name="Freeform 40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8"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4" name="Group 408"/>
          <p:cNvGrpSpPr>
            <a:grpSpLocks/>
          </p:cNvGrpSpPr>
          <p:nvPr/>
        </p:nvGrpSpPr>
        <p:grpSpPr bwMode="auto">
          <a:xfrm>
            <a:off x="1460500" y="2732795"/>
            <a:ext cx="320675" cy="101600"/>
            <a:chOff x="2637150" y="3538380"/>
            <a:chExt cx="515947" cy="102136"/>
          </a:xfrm>
        </p:grpSpPr>
        <p:sp>
          <p:nvSpPr>
            <p:cNvPr id="410" name="Freeform 409"/>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1"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5" name="Group 414"/>
          <p:cNvGrpSpPr>
            <a:grpSpLocks/>
          </p:cNvGrpSpPr>
          <p:nvPr/>
        </p:nvGrpSpPr>
        <p:grpSpPr bwMode="auto">
          <a:xfrm>
            <a:off x="209550" y="2561345"/>
            <a:ext cx="290513" cy="103187"/>
            <a:chOff x="2637150" y="3538380"/>
            <a:chExt cx="515947" cy="102136"/>
          </a:xfrm>
        </p:grpSpPr>
        <p:sp>
          <p:nvSpPr>
            <p:cNvPr id="416" name="Freeform 415"/>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7"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6" name="Group 4643"/>
          <p:cNvGrpSpPr>
            <a:grpSpLocks/>
          </p:cNvGrpSpPr>
          <p:nvPr/>
        </p:nvGrpSpPr>
        <p:grpSpPr bwMode="auto">
          <a:xfrm>
            <a:off x="1177925" y="2851857"/>
            <a:ext cx="407988" cy="176213"/>
            <a:chOff x="168239" y="3588944"/>
            <a:chExt cx="230855" cy="164703"/>
          </a:xfrm>
        </p:grpSpPr>
        <p:sp>
          <p:nvSpPr>
            <p:cNvPr id="4642" name="Freeform 4641"/>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43" name="Oval 4642"/>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7" name="Group 372"/>
          <p:cNvGrpSpPr>
            <a:grpSpLocks/>
          </p:cNvGrpSpPr>
          <p:nvPr/>
        </p:nvGrpSpPr>
        <p:grpSpPr bwMode="auto">
          <a:xfrm>
            <a:off x="2868613" y="2775657"/>
            <a:ext cx="407987" cy="176213"/>
            <a:chOff x="168239" y="3588944"/>
            <a:chExt cx="230855" cy="164703"/>
          </a:xfrm>
        </p:grpSpPr>
        <p:sp>
          <p:nvSpPr>
            <p:cNvPr id="374" name="Freeform 37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0" name="Oval 379"/>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8" name="Group 398"/>
          <p:cNvGrpSpPr>
            <a:grpSpLocks/>
          </p:cNvGrpSpPr>
          <p:nvPr/>
        </p:nvGrpSpPr>
        <p:grpSpPr bwMode="auto">
          <a:xfrm>
            <a:off x="5603875" y="2772482"/>
            <a:ext cx="407988" cy="174625"/>
            <a:chOff x="168239" y="3588944"/>
            <a:chExt cx="230855" cy="164703"/>
          </a:xfrm>
        </p:grpSpPr>
        <p:sp>
          <p:nvSpPr>
            <p:cNvPr id="400" name="Freeform 399"/>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1" name="Oval 400"/>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9" name="Group 414"/>
          <p:cNvGrpSpPr>
            <a:grpSpLocks/>
          </p:cNvGrpSpPr>
          <p:nvPr/>
        </p:nvGrpSpPr>
        <p:grpSpPr bwMode="auto">
          <a:xfrm>
            <a:off x="5154613" y="3001082"/>
            <a:ext cx="407987" cy="174625"/>
            <a:chOff x="168239" y="3588944"/>
            <a:chExt cx="230855" cy="164703"/>
          </a:xfrm>
        </p:grpSpPr>
        <p:sp>
          <p:nvSpPr>
            <p:cNvPr id="418" name="Freeform 417"/>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9" name="Oval 418"/>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50" name="Group 419"/>
          <p:cNvGrpSpPr>
            <a:grpSpLocks/>
          </p:cNvGrpSpPr>
          <p:nvPr/>
        </p:nvGrpSpPr>
        <p:grpSpPr bwMode="auto">
          <a:xfrm>
            <a:off x="5791200" y="3153482"/>
            <a:ext cx="407988" cy="174625"/>
            <a:chOff x="168239" y="3588944"/>
            <a:chExt cx="230855" cy="164703"/>
          </a:xfrm>
        </p:grpSpPr>
        <p:sp>
          <p:nvSpPr>
            <p:cNvPr id="421" name="Freeform 420"/>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2" name="Oval 421"/>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51" name="Group 422"/>
          <p:cNvGrpSpPr>
            <a:grpSpLocks/>
          </p:cNvGrpSpPr>
          <p:nvPr/>
        </p:nvGrpSpPr>
        <p:grpSpPr bwMode="auto">
          <a:xfrm>
            <a:off x="6526213" y="3021720"/>
            <a:ext cx="407987" cy="176212"/>
            <a:chOff x="168239" y="3588944"/>
            <a:chExt cx="230855" cy="164703"/>
          </a:xfrm>
        </p:grpSpPr>
        <p:sp>
          <p:nvSpPr>
            <p:cNvPr id="424" name="Freeform 42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5" name="Oval 424"/>
            <p:cNvSpPr/>
            <p:nvPr/>
          </p:nvSpPr>
          <p:spPr>
            <a:xfrm>
              <a:off x="236507" y="3655715"/>
              <a:ext cx="90725" cy="459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6" name="Rectangle 445"/>
          <p:cNvSpPr/>
          <p:nvPr/>
        </p:nvSpPr>
        <p:spPr>
          <a:xfrm>
            <a:off x="7366000" y="2672470"/>
            <a:ext cx="633413" cy="609600"/>
          </a:xfrm>
          <a:prstGeom prst="rect">
            <a:avLst/>
          </a:prstGeom>
          <a:noFill/>
          <a:ln w="2857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657"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2593095"/>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1" name="Oval 470"/>
          <p:cNvSpPr/>
          <p:nvPr/>
        </p:nvSpPr>
        <p:spPr>
          <a:xfrm>
            <a:off x="2174875" y="2723270"/>
            <a:ext cx="76200" cy="49212"/>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2" name="Oval 471"/>
          <p:cNvSpPr/>
          <p:nvPr/>
        </p:nvSpPr>
        <p:spPr>
          <a:xfrm>
            <a:off x="2187575" y="2859795"/>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3" name="Oval 472"/>
          <p:cNvSpPr/>
          <p:nvPr/>
        </p:nvSpPr>
        <p:spPr>
          <a:xfrm>
            <a:off x="2881313" y="2937582"/>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7" name="Oval 476"/>
          <p:cNvSpPr/>
          <p:nvPr/>
        </p:nvSpPr>
        <p:spPr>
          <a:xfrm>
            <a:off x="4405313" y="3116970"/>
            <a:ext cx="112712"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62" name="Group 42"/>
          <p:cNvGrpSpPr>
            <a:grpSpLocks/>
          </p:cNvGrpSpPr>
          <p:nvPr/>
        </p:nvGrpSpPr>
        <p:grpSpPr bwMode="auto">
          <a:xfrm>
            <a:off x="5105400" y="3202695"/>
            <a:ext cx="1860550" cy="615950"/>
            <a:chOff x="5191500" y="3493076"/>
            <a:chExt cx="1860550" cy="616953"/>
          </a:xfrm>
        </p:grpSpPr>
        <p:grpSp>
          <p:nvGrpSpPr>
            <p:cNvPr id="2789" name="Group 403"/>
            <p:cNvGrpSpPr>
              <a:grpSpLocks/>
            </p:cNvGrpSpPr>
            <p:nvPr/>
          </p:nvGrpSpPr>
          <p:grpSpPr bwMode="auto">
            <a:xfrm>
              <a:off x="6298046" y="3580683"/>
              <a:ext cx="407929" cy="175610"/>
              <a:chOff x="168239" y="3588944"/>
              <a:chExt cx="230855" cy="164703"/>
            </a:xfrm>
          </p:grpSpPr>
          <p:sp>
            <p:nvSpPr>
              <p:cNvPr id="427" name="Freeform 426"/>
              <p:cNvSpPr/>
              <p:nvPr/>
            </p:nvSpPr>
            <p:spPr>
              <a:xfrm>
                <a:off x="168206" y="3588800"/>
                <a:ext cx="230888" cy="165537"/>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8" name="Oval 427"/>
              <p:cNvSpPr/>
              <p:nvPr/>
            </p:nvSpPr>
            <p:spPr>
              <a:xfrm>
                <a:off x="236484" y="3657401"/>
                <a:ext cx="90738" cy="462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0" name="Group 285"/>
            <p:cNvGrpSpPr>
              <a:grpSpLocks/>
            </p:cNvGrpSpPr>
            <p:nvPr/>
          </p:nvGrpSpPr>
          <p:grpSpPr bwMode="auto">
            <a:xfrm rot="8773553">
              <a:off x="6451975" y="3901079"/>
              <a:ext cx="600075" cy="155589"/>
              <a:chOff x="547688" y="538163"/>
              <a:chExt cx="1295400" cy="381000"/>
            </a:xfrm>
          </p:grpSpPr>
          <p:sp>
            <p:nvSpPr>
              <p:cNvPr id="43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1" name="Group 285"/>
            <p:cNvGrpSpPr>
              <a:grpSpLocks/>
            </p:cNvGrpSpPr>
            <p:nvPr/>
          </p:nvGrpSpPr>
          <p:grpSpPr bwMode="auto">
            <a:xfrm rot="-831643">
              <a:off x="5191500" y="3593076"/>
              <a:ext cx="600075" cy="155589"/>
              <a:chOff x="547688" y="538163"/>
              <a:chExt cx="1295400" cy="381000"/>
            </a:xfrm>
          </p:grpSpPr>
          <p:sp>
            <p:nvSpPr>
              <p:cNvPr id="43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2" name="Group 285"/>
            <p:cNvGrpSpPr>
              <a:grpSpLocks/>
            </p:cNvGrpSpPr>
            <p:nvPr/>
          </p:nvGrpSpPr>
          <p:grpSpPr bwMode="auto">
            <a:xfrm rot="-831643">
              <a:off x="5794750" y="3615303"/>
              <a:ext cx="600075" cy="155589"/>
              <a:chOff x="547688" y="538163"/>
              <a:chExt cx="1295400" cy="381000"/>
            </a:xfrm>
          </p:grpSpPr>
          <p:sp>
            <p:nvSpPr>
              <p:cNvPr id="43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3" name="Group 285"/>
            <p:cNvGrpSpPr>
              <a:grpSpLocks/>
            </p:cNvGrpSpPr>
            <p:nvPr/>
          </p:nvGrpSpPr>
          <p:grpSpPr bwMode="auto">
            <a:xfrm rot="-831643">
              <a:off x="6067800" y="3816933"/>
              <a:ext cx="600075" cy="157177"/>
              <a:chOff x="547688" y="538163"/>
              <a:chExt cx="1295400" cy="381000"/>
            </a:xfrm>
          </p:grpSpPr>
          <p:sp>
            <p:nvSpPr>
              <p:cNvPr id="43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4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441" name="Freeform 440"/>
            <p:cNvSpPr/>
            <p:nvPr/>
          </p:nvSpPr>
          <p:spPr bwMode="auto">
            <a:xfrm rot="16395461">
              <a:off x="6489986" y="3582352"/>
              <a:ext cx="109716"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2" name="Freeform 441"/>
            <p:cNvSpPr/>
            <p:nvPr/>
          </p:nvSpPr>
          <p:spPr bwMode="auto">
            <a:xfrm rot="16395461">
              <a:off x="5433505" y="3406646"/>
              <a:ext cx="109715"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796" name="Group 346"/>
            <p:cNvGrpSpPr>
              <a:grpSpLocks/>
            </p:cNvGrpSpPr>
            <p:nvPr/>
          </p:nvGrpSpPr>
          <p:grpSpPr bwMode="auto">
            <a:xfrm rot="1058674">
              <a:off x="5726488" y="3848686"/>
              <a:ext cx="374650" cy="61919"/>
              <a:chOff x="510949" y="4478054"/>
              <a:chExt cx="373821" cy="62052"/>
            </a:xfrm>
          </p:grpSpPr>
          <p:sp>
            <p:nvSpPr>
              <p:cNvPr id="444" name="Oval 443"/>
              <p:cNvSpPr/>
              <p:nvPr/>
            </p:nvSpPr>
            <p:spPr>
              <a:xfrm rot="20427921" flipV="1">
                <a:off x="503177" y="4476046"/>
                <a:ext cx="373821" cy="5896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5"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7" name="Group 398"/>
            <p:cNvGrpSpPr>
              <a:grpSpLocks/>
            </p:cNvGrpSpPr>
            <p:nvPr/>
          </p:nvGrpSpPr>
          <p:grpSpPr bwMode="auto">
            <a:xfrm>
              <a:off x="5603919" y="3553385"/>
              <a:ext cx="407929" cy="175610"/>
              <a:chOff x="168239" y="3588944"/>
              <a:chExt cx="230855" cy="164703"/>
            </a:xfrm>
          </p:grpSpPr>
          <p:sp>
            <p:nvSpPr>
              <p:cNvPr id="452" name="Freeform 451"/>
              <p:cNvSpPr/>
              <p:nvPr/>
            </p:nvSpPr>
            <p:spPr>
              <a:xfrm>
                <a:off x="168426" y="3589051"/>
                <a:ext cx="230888" cy="164045"/>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3" name="Oval 452"/>
              <p:cNvSpPr/>
              <p:nvPr/>
            </p:nvSpPr>
            <p:spPr>
              <a:xfrm>
                <a:off x="236705" y="3657652"/>
                <a:ext cx="90738" cy="4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8" name="Group 419"/>
            <p:cNvGrpSpPr>
              <a:grpSpLocks/>
            </p:cNvGrpSpPr>
            <p:nvPr/>
          </p:nvGrpSpPr>
          <p:grpSpPr bwMode="auto">
            <a:xfrm>
              <a:off x="5791942" y="3934419"/>
              <a:ext cx="407929" cy="175610"/>
              <a:chOff x="168239" y="3588944"/>
              <a:chExt cx="230855" cy="164703"/>
            </a:xfrm>
          </p:grpSpPr>
          <p:sp>
            <p:nvSpPr>
              <p:cNvPr id="466" name="Freeform 465"/>
              <p:cNvSpPr/>
              <p:nvPr/>
            </p:nvSpPr>
            <p:spPr>
              <a:xfrm>
                <a:off x="168031" y="3589602"/>
                <a:ext cx="230888" cy="164045"/>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4" name="Oval 483"/>
              <p:cNvSpPr/>
              <p:nvPr/>
            </p:nvSpPr>
            <p:spPr>
              <a:xfrm>
                <a:off x="236310" y="3658202"/>
                <a:ext cx="90738" cy="4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9" name="Group 422"/>
            <p:cNvGrpSpPr>
              <a:grpSpLocks/>
            </p:cNvGrpSpPr>
            <p:nvPr/>
          </p:nvGrpSpPr>
          <p:grpSpPr bwMode="auto">
            <a:xfrm>
              <a:off x="6526646" y="3803615"/>
              <a:ext cx="407929" cy="175610"/>
              <a:chOff x="168239" y="3588944"/>
              <a:chExt cx="230855" cy="164703"/>
            </a:xfrm>
          </p:grpSpPr>
          <p:sp>
            <p:nvSpPr>
              <p:cNvPr id="486" name="Freeform 485"/>
              <p:cNvSpPr/>
              <p:nvPr/>
            </p:nvSpPr>
            <p:spPr>
              <a:xfrm>
                <a:off x="168206" y="3588501"/>
                <a:ext cx="230888" cy="165537"/>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7" name="Oval 486"/>
              <p:cNvSpPr/>
              <p:nvPr/>
            </p:nvSpPr>
            <p:spPr>
              <a:xfrm>
                <a:off x="236484" y="3655611"/>
                <a:ext cx="90738" cy="462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90" name="Oval 489"/>
            <p:cNvSpPr/>
            <p:nvPr/>
          </p:nvSpPr>
          <p:spPr>
            <a:xfrm>
              <a:off x="6118600" y="3504206"/>
              <a:ext cx="111125" cy="87455"/>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1" name="Oval 490"/>
            <p:cNvSpPr/>
            <p:nvPr/>
          </p:nvSpPr>
          <p:spPr>
            <a:xfrm>
              <a:off x="6248775" y="3545548"/>
              <a:ext cx="111125" cy="8745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663"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083632"/>
            <a:ext cx="382588" cy="414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64" name="Group 285"/>
          <p:cNvGrpSpPr>
            <a:grpSpLocks/>
          </p:cNvGrpSpPr>
          <p:nvPr/>
        </p:nvGrpSpPr>
        <p:grpSpPr bwMode="auto">
          <a:xfrm rot="-831643">
            <a:off x="3749675" y="3309057"/>
            <a:ext cx="600075" cy="155575"/>
            <a:chOff x="547688" y="538163"/>
            <a:chExt cx="1295400" cy="381000"/>
          </a:xfrm>
        </p:grpSpPr>
        <p:sp>
          <p:nvSpPr>
            <p:cNvPr id="50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0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65" name="Group 285"/>
          <p:cNvGrpSpPr>
            <a:grpSpLocks/>
          </p:cNvGrpSpPr>
          <p:nvPr/>
        </p:nvGrpSpPr>
        <p:grpSpPr bwMode="auto">
          <a:xfrm rot="-831643">
            <a:off x="4445000" y="3197932"/>
            <a:ext cx="600075" cy="157163"/>
            <a:chOff x="547688" y="538163"/>
            <a:chExt cx="1295400" cy="381000"/>
          </a:xfrm>
        </p:grpSpPr>
        <p:sp>
          <p:nvSpPr>
            <p:cNvPr id="5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0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509" name="Freeform 508"/>
          <p:cNvSpPr/>
          <p:nvPr/>
        </p:nvSpPr>
        <p:spPr bwMode="auto">
          <a:xfrm rot="16395461">
            <a:off x="3672682" y="3066963"/>
            <a:ext cx="109538"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67" name="Group 398"/>
          <p:cNvGrpSpPr>
            <a:grpSpLocks/>
          </p:cNvGrpSpPr>
          <p:nvPr/>
        </p:nvGrpSpPr>
        <p:grpSpPr bwMode="auto">
          <a:xfrm>
            <a:off x="4256088" y="3385257"/>
            <a:ext cx="407987" cy="174625"/>
            <a:chOff x="168239" y="3588944"/>
            <a:chExt cx="230855" cy="164703"/>
          </a:xfrm>
        </p:grpSpPr>
        <p:sp>
          <p:nvSpPr>
            <p:cNvPr id="514" name="Freeform 51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5" name="Oval 514"/>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522" name="Oval 521"/>
          <p:cNvSpPr/>
          <p:nvPr/>
        </p:nvSpPr>
        <p:spPr>
          <a:xfrm>
            <a:off x="3649663" y="3272545"/>
            <a:ext cx="111125" cy="873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3" name="Oval 522"/>
          <p:cNvSpPr/>
          <p:nvPr/>
        </p:nvSpPr>
        <p:spPr>
          <a:xfrm>
            <a:off x="3784600" y="3359857"/>
            <a:ext cx="111125" cy="873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70" name="Group 285"/>
          <p:cNvGrpSpPr>
            <a:grpSpLocks/>
          </p:cNvGrpSpPr>
          <p:nvPr/>
        </p:nvGrpSpPr>
        <p:grpSpPr bwMode="auto">
          <a:xfrm rot="-831643">
            <a:off x="4991100" y="3850395"/>
            <a:ext cx="600075" cy="155575"/>
            <a:chOff x="547688" y="538163"/>
            <a:chExt cx="1295400" cy="381000"/>
          </a:xfrm>
        </p:grpSpPr>
        <p:sp>
          <p:nvSpPr>
            <p:cNvPr id="52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2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88" name="Group 285"/>
          <p:cNvGrpSpPr>
            <a:grpSpLocks/>
          </p:cNvGrpSpPr>
          <p:nvPr/>
        </p:nvGrpSpPr>
        <p:grpSpPr bwMode="auto">
          <a:xfrm rot="-831643">
            <a:off x="5475288" y="3659895"/>
            <a:ext cx="600075" cy="155575"/>
            <a:chOff x="547688" y="538163"/>
            <a:chExt cx="1295400" cy="381000"/>
          </a:xfrm>
        </p:grpSpPr>
        <p:sp>
          <p:nvSpPr>
            <p:cNvPr id="54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4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89" name="Group 285"/>
          <p:cNvGrpSpPr>
            <a:grpSpLocks/>
          </p:cNvGrpSpPr>
          <p:nvPr/>
        </p:nvGrpSpPr>
        <p:grpSpPr bwMode="auto">
          <a:xfrm rot="-831643">
            <a:off x="5916613" y="3763082"/>
            <a:ext cx="600075" cy="155575"/>
            <a:chOff x="547688" y="538163"/>
            <a:chExt cx="1295400" cy="381000"/>
          </a:xfrm>
        </p:grpSpPr>
        <p:sp>
          <p:nvSpPr>
            <p:cNvPr id="55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0" name="Group 285"/>
          <p:cNvGrpSpPr>
            <a:grpSpLocks/>
          </p:cNvGrpSpPr>
          <p:nvPr/>
        </p:nvGrpSpPr>
        <p:grpSpPr bwMode="auto">
          <a:xfrm rot="-831643">
            <a:off x="6248400" y="3602921"/>
            <a:ext cx="600075" cy="155575"/>
            <a:chOff x="547688" y="538163"/>
            <a:chExt cx="1295400" cy="381000"/>
          </a:xfrm>
        </p:grpSpPr>
        <p:sp>
          <p:nvSpPr>
            <p:cNvPr id="55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1" name="Group 285"/>
          <p:cNvGrpSpPr>
            <a:grpSpLocks/>
          </p:cNvGrpSpPr>
          <p:nvPr/>
        </p:nvGrpSpPr>
        <p:grpSpPr bwMode="auto">
          <a:xfrm rot="-831643">
            <a:off x="5102225" y="2656595"/>
            <a:ext cx="600075" cy="155575"/>
            <a:chOff x="547688" y="538163"/>
            <a:chExt cx="1295400" cy="381000"/>
          </a:xfrm>
        </p:grpSpPr>
        <p:sp>
          <p:nvSpPr>
            <p:cNvPr id="55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2" name="Group 285"/>
          <p:cNvGrpSpPr>
            <a:grpSpLocks/>
          </p:cNvGrpSpPr>
          <p:nvPr/>
        </p:nvGrpSpPr>
        <p:grpSpPr bwMode="auto">
          <a:xfrm rot="-831643">
            <a:off x="5835650" y="3202695"/>
            <a:ext cx="600075" cy="155575"/>
            <a:chOff x="547688" y="538163"/>
            <a:chExt cx="1295400" cy="381000"/>
          </a:xfrm>
        </p:grpSpPr>
        <p:sp>
          <p:nvSpPr>
            <p:cNvPr id="55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3" name="Group 285"/>
          <p:cNvGrpSpPr>
            <a:grpSpLocks/>
          </p:cNvGrpSpPr>
          <p:nvPr/>
        </p:nvGrpSpPr>
        <p:grpSpPr bwMode="auto">
          <a:xfrm rot="-831643">
            <a:off x="4352925" y="3047120"/>
            <a:ext cx="600075" cy="155575"/>
            <a:chOff x="547688" y="538163"/>
            <a:chExt cx="1295400" cy="381000"/>
          </a:xfrm>
        </p:grpSpPr>
        <p:sp>
          <p:nvSpPr>
            <p:cNvPr id="56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4" name="Group 285"/>
          <p:cNvGrpSpPr>
            <a:grpSpLocks/>
          </p:cNvGrpSpPr>
          <p:nvPr/>
        </p:nvGrpSpPr>
        <p:grpSpPr bwMode="auto">
          <a:xfrm rot="-831643">
            <a:off x="3425825" y="2894720"/>
            <a:ext cx="600075" cy="155575"/>
            <a:chOff x="547688" y="538163"/>
            <a:chExt cx="1295400" cy="381000"/>
          </a:xfrm>
        </p:grpSpPr>
        <p:sp>
          <p:nvSpPr>
            <p:cNvPr id="56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5" name="Group 285"/>
          <p:cNvGrpSpPr>
            <a:grpSpLocks/>
          </p:cNvGrpSpPr>
          <p:nvPr/>
        </p:nvGrpSpPr>
        <p:grpSpPr bwMode="auto">
          <a:xfrm rot="-2251929">
            <a:off x="5330825" y="3716514"/>
            <a:ext cx="600075" cy="155575"/>
            <a:chOff x="547688" y="538163"/>
            <a:chExt cx="1295400" cy="381000"/>
          </a:xfrm>
        </p:grpSpPr>
        <p:sp>
          <p:nvSpPr>
            <p:cNvPr id="61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2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6" name="Group 29"/>
          <p:cNvGrpSpPr>
            <a:grpSpLocks/>
          </p:cNvGrpSpPr>
          <p:nvPr/>
        </p:nvGrpSpPr>
        <p:grpSpPr bwMode="auto">
          <a:xfrm>
            <a:off x="5491163" y="3587046"/>
            <a:ext cx="373062" cy="61913"/>
            <a:chOff x="510949" y="4478054"/>
            <a:chExt cx="373821" cy="62052"/>
          </a:xfrm>
        </p:grpSpPr>
        <p:sp>
          <p:nvSpPr>
            <p:cNvPr id="623" name="Oval 622"/>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4"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7" name="Group 29"/>
          <p:cNvGrpSpPr>
            <a:grpSpLocks/>
          </p:cNvGrpSpPr>
          <p:nvPr/>
        </p:nvGrpSpPr>
        <p:grpSpPr bwMode="auto">
          <a:xfrm>
            <a:off x="6527800" y="3391607"/>
            <a:ext cx="373063" cy="61913"/>
            <a:chOff x="510949" y="4478054"/>
            <a:chExt cx="373821" cy="62052"/>
          </a:xfrm>
        </p:grpSpPr>
        <p:sp>
          <p:nvSpPr>
            <p:cNvPr id="626" name="Oval 625"/>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8" name="Group 627"/>
          <p:cNvGrpSpPr>
            <a:grpSpLocks/>
          </p:cNvGrpSpPr>
          <p:nvPr/>
        </p:nvGrpSpPr>
        <p:grpSpPr bwMode="auto">
          <a:xfrm>
            <a:off x="5287963" y="2653420"/>
            <a:ext cx="425450" cy="561975"/>
            <a:chOff x="8604404" y="4046661"/>
            <a:chExt cx="424287" cy="562768"/>
          </a:xfrm>
        </p:grpSpPr>
        <p:sp>
          <p:nvSpPr>
            <p:cNvPr id="629" name="Freeform 628"/>
            <p:cNvSpPr/>
            <p:nvPr/>
          </p:nvSpPr>
          <p:spPr>
            <a:xfrm rot="1016377">
              <a:off x="8707309" y="4191327"/>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0" name="Freeform 629"/>
            <p:cNvSpPr/>
            <p:nvPr/>
          </p:nvSpPr>
          <p:spPr>
            <a:xfrm rot="17916325">
              <a:off x="8643988" y="4275071"/>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1" name="Freeform 630"/>
            <p:cNvSpPr/>
            <p:nvPr/>
          </p:nvSpPr>
          <p:spPr>
            <a:xfrm rot="17916325">
              <a:off x="8572746" y="4298917"/>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2" name="Freeform 631"/>
            <p:cNvSpPr/>
            <p:nvPr/>
          </p:nvSpPr>
          <p:spPr>
            <a:xfrm rot="17916325">
              <a:off x="8710482" y="4289379"/>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3" name="Freeform 632"/>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4" name="Freeform 633"/>
            <p:cNvSpPr/>
            <p:nvPr/>
          </p:nvSpPr>
          <p:spPr>
            <a:xfrm rot="1016377">
              <a:off x="8685145" y="4281943"/>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5" name="Freeform 634"/>
            <p:cNvSpPr/>
            <p:nvPr/>
          </p:nvSpPr>
          <p:spPr>
            <a:xfrm rot="1016377">
              <a:off x="8669313" y="4046661"/>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6" name="Freeform 635"/>
            <p:cNvSpPr/>
            <p:nvPr/>
          </p:nvSpPr>
          <p:spPr>
            <a:xfrm rot="1016377">
              <a:off x="8669313" y="4358250"/>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7" name="Freeform 636"/>
            <p:cNvSpPr/>
            <p:nvPr/>
          </p:nvSpPr>
          <p:spPr>
            <a:xfrm rot="17916325">
              <a:off x="8483301" y="4293353"/>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8" name="Oval 637"/>
            <p:cNvSpPr/>
            <p:nvPr/>
          </p:nvSpPr>
          <p:spPr>
            <a:xfrm>
              <a:off x="8867209" y="4235840"/>
              <a:ext cx="75992" cy="4928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9" name="Oval 638"/>
            <p:cNvSpPr/>
            <p:nvPr/>
          </p:nvSpPr>
          <p:spPr>
            <a:xfrm>
              <a:off x="8715225" y="4386865"/>
              <a:ext cx="75992" cy="4928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0" name="Oval 639"/>
            <p:cNvSpPr/>
            <p:nvPr/>
          </p:nvSpPr>
          <p:spPr>
            <a:xfrm>
              <a:off x="8881457" y="4372557"/>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42" name="Oval 641"/>
          <p:cNvSpPr/>
          <p:nvPr/>
        </p:nvSpPr>
        <p:spPr>
          <a:xfrm>
            <a:off x="4773613" y="3493207"/>
            <a:ext cx="111125" cy="889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3" name="Oval 642"/>
          <p:cNvSpPr/>
          <p:nvPr/>
        </p:nvSpPr>
        <p:spPr>
          <a:xfrm>
            <a:off x="4926013" y="3528132"/>
            <a:ext cx="111125" cy="873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6" name="Rectangle 2"/>
          <p:cNvSpPr txBox="1">
            <a:spLocks noChangeArrowheads="1"/>
          </p:cNvSpPr>
          <p:nvPr/>
        </p:nvSpPr>
        <p:spPr bwMode="auto">
          <a:xfrm>
            <a:off x="0" y="5176"/>
            <a:ext cx="9144000" cy="609600"/>
          </a:xfrm>
          <a:prstGeom prst="rect">
            <a:avLst/>
          </a:prstGeom>
          <a:solidFill>
            <a:srgbClr val="990033"/>
          </a:solidFill>
          <a:ln w="9525">
            <a:noFill/>
            <a:miter lim="800000"/>
            <a:headEnd/>
            <a:tailEnd/>
          </a:ln>
        </p:spPr>
        <p:txBody>
          <a:bodyPr/>
          <a:lstStyle/>
          <a:p>
            <a:pPr algn="ctr"/>
            <a:r>
              <a:rPr lang="en-US" sz="3000" b="1" dirty="0" smtClean="0">
                <a:solidFill>
                  <a:schemeClr val="bg1"/>
                </a:solidFill>
              </a:rPr>
              <a:t>Progression model of </a:t>
            </a:r>
            <a:r>
              <a:rPr lang="en-US" sz="3000" b="1" dirty="0">
                <a:solidFill>
                  <a:schemeClr val="bg1"/>
                </a:solidFill>
              </a:rPr>
              <a:t>p</a:t>
            </a:r>
            <a:r>
              <a:rPr lang="en-US" sz="3000" b="1" dirty="0" smtClean="0">
                <a:solidFill>
                  <a:schemeClr val="bg1"/>
                </a:solidFill>
              </a:rPr>
              <a:t>ancreatic cancer- </a:t>
            </a:r>
            <a:r>
              <a:rPr lang="en-US" sz="3000" b="1" u="sng" dirty="0" smtClean="0">
                <a:solidFill>
                  <a:schemeClr val="bg1"/>
                </a:solidFill>
              </a:rPr>
              <a:t>updated</a:t>
            </a:r>
            <a:endParaRPr lang="en-US" sz="3000" b="1" u="sng" dirty="0">
              <a:solidFill>
                <a:schemeClr val="bg1"/>
              </a:solidFill>
            </a:endParaRPr>
          </a:p>
        </p:txBody>
      </p:sp>
      <p:grpSp>
        <p:nvGrpSpPr>
          <p:cNvPr id="30" name="Group 29"/>
          <p:cNvGrpSpPr/>
          <p:nvPr/>
        </p:nvGrpSpPr>
        <p:grpSpPr>
          <a:xfrm>
            <a:off x="558508" y="3810000"/>
            <a:ext cx="8509292" cy="2746552"/>
            <a:chOff x="558508" y="3810000"/>
            <a:chExt cx="8509292" cy="2746552"/>
          </a:xfrm>
        </p:grpSpPr>
        <p:sp>
          <p:nvSpPr>
            <p:cNvPr id="2784" name="TextBox 2783"/>
            <p:cNvSpPr txBox="1"/>
            <p:nvPr/>
          </p:nvSpPr>
          <p:spPr>
            <a:xfrm>
              <a:off x="801902" y="5742164"/>
              <a:ext cx="7884897" cy="307777"/>
            </a:xfrm>
            <a:prstGeom prst="rect">
              <a:avLst/>
            </a:prstGeom>
            <a:solidFill>
              <a:srgbClr val="FFFF00"/>
            </a:solidFill>
          </p:spPr>
          <p:txBody>
            <a:bodyPr wrap="square" rtlCol="0">
              <a:spAutoFit/>
            </a:bodyPr>
            <a:lstStyle/>
            <a:p>
              <a:r>
                <a:rPr lang="en-US" sz="1400" b="1" u="sng" dirty="0" smtClean="0">
                  <a:solidFill>
                    <a:srgbClr val="FF0000"/>
                  </a:solidFill>
                </a:rPr>
                <a:t>Stroma-associated changes: Collagen </a:t>
              </a:r>
              <a:r>
                <a:rPr lang="en-US" altLang="en-US" sz="1400" b="1" dirty="0" smtClean="0">
                  <a:solidFill>
                    <a:srgbClr val="FF0000"/>
                  </a:solidFill>
                  <a:latin typeface="Arial" charset="0"/>
                </a:rPr>
                <a:t>(  )</a:t>
              </a:r>
              <a:r>
                <a:rPr lang="en-US" sz="1400" b="1" u="sng" dirty="0" smtClean="0">
                  <a:solidFill>
                    <a:srgbClr val="FF0000"/>
                  </a:solidFill>
                </a:rPr>
                <a:t>, Fibronectin (  ), </a:t>
              </a:r>
              <a:r>
                <a:rPr lang="en-US" sz="1400" b="1" u="sng" dirty="0" err="1" smtClean="0">
                  <a:solidFill>
                    <a:srgbClr val="FF0000"/>
                  </a:solidFill>
                </a:rPr>
                <a:t>Galectin</a:t>
              </a:r>
              <a:r>
                <a:rPr lang="en-US" sz="1400" b="1" u="sng" dirty="0" smtClean="0">
                  <a:solidFill>
                    <a:srgbClr val="FF0000"/>
                  </a:solidFill>
                </a:rPr>
                <a:t> 1 (   ), CXCL12 (   ),), etc</a:t>
              </a:r>
              <a:r>
                <a:rPr lang="en-US" sz="1400" b="1" u="sng" dirty="0">
                  <a:solidFill>
                    <a:srgbClr val="FF0000"/>
                  </a:solidFill>
                </a:rPr>
                <a:t>.</a:t>
              </a:r>
            </a:p>
          </p:txBody>
        </p:sp>
        <p:grpSp>
          <p:nvGrpSpPr>
            <p:cNvPr id="2053" name="Group 578"/>
            <p:cNvGrpSpPr>
              <a:grpSpLocks/>
            </p:cNvGrpSpPr>
            <p:nvPr/>
          </p:nvGrpSpPr>
          <p:grpSpPr bwMode="auto">
            <a:xfrm>
              <a:off x="5845175" y="3810000"/>
              <a:ext cx="425450" cy="561975"/>
              <a:chOff x="8604404" y="4046661"/>
              <a:chExt cx="424287" cy="562768"/>
            </a:xfrm>
          </p:grpSpPr>
          <p:sp>
            <p:nvSpPr>
              <p:cNvPr id="580" name="Freeform 579"/>
              <p:cNvSpPr/>
              <p:nvPr/>
            </p:nvSpPr>
            <p:spPr>
              <a:xfrm rot="1016377">
                <a:off x="8707310" y="4191328"/>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1" name="Freeform 580"/>
              <p:cNvSpPr/>
              <p:nvPr/>
            </p:nvSpPr>
            <p:spPr>
              <a:xfrm rot="17916325">
                <a:off x="8643989" y="4275071"/>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2" name="Freeform 581"/>
              <p:cNvSpPr/>
              <p:nvPr/>
            </p:nvSpPr>
            <p:spPr>
              <a:xfrm rot="17916325">
                <a:off x="8572746" y="4298918"/>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3" name="Freeform 582"/>
              <p:cNvSpPr/>
              <p:nvPr/>
            </p:nvSpPr>
            <p:spPr>
              <a:xfrm rot="17916325">
                <a:off x="8710481" y="4289380"/>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4" name="Freeform 583"/>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5" name="Freeform 584"/>
              <p:cNvSpPr/>
              <p:nvPr/>
            </p:nvSpPr>
            <p:spPr>
              <a:xfrm rot="1016377">
                <a:off x="8685146" y="4281943"/>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6" name="Freeform 585"/>
              <p:cNvSpPr/>
              <p:nvPr/>
            </p:nvSpPr>
            <p:spPr>
              <a:xfrm rot="1016377">
                <a:off x="8669314" y="4046661"/>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7" name="Freeform 586"/>
              <p:cNvSpPr/>
              <p:nvPr/>
            </p:nvSpPr>
            <p:spPr>
              <a:xfrm rot="1016377">
                <a:off x="8669314" y="4358250"/>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8" name="Freeform 587"/>
              <p:cNvSpPr/>
              <p:nvPr/>
            </p:nvSpPr>
            <p:spPr>
              <a:xfrm rot="17916325">
                <a:off x="8483301" y="4293354"/>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9" name="Oval 588"/>
              <p:cNvSpPr/>
              <p:nvPr/>
            </p:nvSpPr>
            <p:spPr>
              <a:xfrm>
                <a:off x="8867209" y="4235841"/>
                <a:ext cx="75992"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0" name="Oval 589"/>
              <p:cNvSpPr/>
              <p:nvPr/>
            </p:nvSpPr>
            <p:spPr>
              <a:xfrm>
                <a:off x="8715225" y="4386865"/>
                <a:ext cx="75992"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1" name="Oval 590"/>
              <p:cNvSpPr/>
              <p:nvPr/>
            </p:nvSpPr>
            <p:spPr>
              <a:xfrm>
                <a:off x="8881458" y="4372558"/>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529" name="Straight Arrow Connector 528"/>
            <p:cNvCxnSpPr/>
            <p:nvPr/>
          </p:nvCxnSpPr>
          <p:spPr bwMode="auto">
            <a:xfrm>
              <a:off x="923925" y="4119739"/>
              <a:ext cx="7021513"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30" name="Straight Arrow Connector 529"/>
            <p:cNvCxnSpPr/>
            <p:nvPr/>
          </p:nvCxnSpPr>
          <p:spPr bwMode="auto">
            <a:xfrm>
              <a:off x="3278188" y="4402314"/>
              <a:ext cx="466725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73" name="TextBox 202"/>
            <p:cNvSpPr txBox="1">
              <a:spLocks noChangeArrowheads="1"/>
            </p:cNvSpPr>
            <p:nvPr/>
          </p:nvSpPr>
          <p:spPr bwMode="auto">
            <a:xfrm>
              <a:off x="4122738" y="4256264"/>
              <a:ext cx="3101975" cy="306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Inactivation of CDKN2A/Ink4A/p16 </a:t>
              </a:r>
            </a:p>
          </p:txBody>
        </p:sp>
        <p:cxnSp>
          <p:nvCxnSpPr>
            <p:cNvPr id="532" name="Straight Arrow Connector 531"/>
            <p:cNvCxnSpPr/>
            <p:nvPr/>
          </p:nvCxnSpPr>
          <p:spPr bwMode="auto">
            <a:xfrm>
              <a:off x="3530600" y="4654727"/>
              <a:ext cx="441960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75" name="TextBox 204"/>
            <p:cNvSpPr txBox="1">
              <a:spLocks noChangeArrowheads="1"/>
            </p:cNvSpPr>
            <p:nvPr/>
          </p:nvSpPr>
          <p:spPr bwMode="auto">
            <a:xfrm>
              <a:off x="4668838" y="4507089"/>
              <a:ext cx="21463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solidFill>
                    <a:srgbClr val="FF0000"/>
                  </a:solidFill>
                  <a:latin typeface="Arial" charset="0"/>
                </a:rPr>
                <a:t>MUC1</a:t>
              </a:r>
              <a:r>
                <a:rPr lang="en-US" altLang="en-US" sz="1400" b="1">
                  <a:latin typeface="Arial" charset="0"/>
                </a:rPr>
                <a:t> overexpression</a:t>
              </a:r>
            </a:p>
          </p:txBody>
        </p:sp>
        <p:cxnSp>
          <p:nvCxnSpPr>
            <p:cNvPr id="534" name="Straight Arrow Connector 533"/>
            <p:cNvCxnSpPr/>
            <p:nvPr/>
          </p:nvCxnSpPr>
          <p:spPr bwMode="auto">
            <a:xfrm>
              <a:off x="5116513" y="5003977"/>
              <a:ext cx="2827337"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77" name="TextBox 207"/>
            <p:cNvSpPr txBox="1">
              <a:spLocks noChangeArrowheads="1"/>
            </p:cNvSpPr>
            <p:nvPr/>
          </p:nvSpPr>
          <p:spPr bwMode="auto">
            <a:xfrm>
              <a:off x="5637213" y="4743627"/>
              <a:ext cx="1833562" cy="522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p53, SMAD4/DPC4, BRCA2 inactivation </a:t>
              </a:r>
            </a:p>
          </p:txBody>
        </p:sp>
        <p:cxnSp>
          <p:nvCxnSpPr>
            <p:cNvPr id="536" name="Straight Arrow Connector 535"/>
            <p:cNvCxnSpPr/>
            <p:nvPr/>
          </p:nvCxnSpPr>
          <p:spPr bwMode="auto">
            <a:xfrm>
              <a:off x="5126038" y="5623102"/>
              <a:ext cx="2827337"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79" name="TextBox 213"/>
            <p:cNvSpPr txBox="1">
              <a:spLocks noChangeArrowheads="1"/>
            </p:cNvSpPr>
            <p:nvPr/>
          </p:nvSpPr>
          <p:spPr bwMode="auto">
            <a:xfrm>
              <a:off x="5907088" y="5435777"/>
              <a:ext cx="1311275"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solidFill>
                    <a:srgbClr val="FF0000"/>
                  </a:solidFill>
                  <a:latin typeface="Arial" charset="0"/>
                </a:rPr>
                <a:t>miR-196b (   )</a:t>
              </a:r>
            </a:p>
          </p:txBody>
        </p:sp>
        <p:cxnSp>
          <p:nvCxnSpPr>
            <p:cNvPr id="538" name="Straight Arrow Connector 537"/>
            <p:cNvCxnSpPr/>
            <p:nvPr/>
          </p:nvCxnSpPr>
          <p:spPr bwMode="auto">
            <a:xfrm flipV="1">
              <a:off x="6977063" y="5465939"/>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39" name="Straight Arrow Connector 538"/>
            <p:cNvCxnSpPr/>
            <p:nvPr/>
          </p:nvCxnSpPr>
          <p:spPr bwMode="auto">
            <a:xfrm flipV="1">
              <a:off x="923925" y="5318302"/>
              <a:ext cx="7027863" cy="1587"/>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682" name="TextBox 216"/>
            <p:cNvSpPr txBox="1">
              <a:spLocks noChangeArrowheads="1"/>
            </p:cNvSpPr>
            <p:nvPr/>
          </p:nvSpPr>
          <p:spPr bwMode="auto">
            <a:xfrm>
              <a:off x="1719263" y="5165902"/>
              <a:ext cx="5291137"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dirty="0">
                  <a:solidFill>
                    <a:srgbClr val="FF0000"/>
                  </a:solidFill>
                  <a:latin typeface="Arial" charset="0"/>
                </a:rPr>
                <a:t>miR-21 (   ), miR-155 (   ), miR-182 (   ), miR-296-5p (   )</a:t>
              </a:r>
            </a:p>
          </p:txBody>
        </p:sp>
        <p:cxnSp>
          <p:nvCxnSpPr>
            <p:cNvPr id="541" name="Straight Arrow Connector 540"/>
            <p:cNvCxnSpPr/>
            <p:nvPr/>
          </p:nvCxnSpPr>
          <p:spPr bwMode="auto">
            <a:xfrm flipV="1">
              <a:off x="2895600" y="5199239"/>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2" name="Straight Arrow Connector 541"/>
            <p:cNvCxnSpPr/>
            <p:nvPr/>
          </p:nvCxnSpPr>
          <p:spPr bwMode="auto">
            <a:xfrm flipV="1">
              <a:off x="4002088" y="5208764"/>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3" name="Straight Arrow Connector 542"/>
            <p:cNvCxnSpPr/>
            <p:nvPr/>
          </p:nvCxnSpPr>
          <p:spPr bwMode="auto">
            <a:xfrm flipV="1">
              <a:off x="5105400" y="5199239"/>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4" name="Straight Arrow Connector 543"/>
            <p:cNvCxnSpPr/>
            <p:nvPr/>
          </p:nvCxnSpPr>
          <p:spPr bwMode="auto">
            <a:xfrm>
              <a:off x="6467475" y="5234164"/>
              <a:ext cx="0" cy="2095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87" name="TextBox 112"/>
            <p:cNvSpPr txBox="1">
              <a:spLocks noChangeArrowheads="1"/>
            </p:cNvSpPr>
            <p:nvPr/>
          </p:nvSpPr>
          <p:spPr bwMode="auto">
            <a:xfrm>
              <a:off x="1660525" y="3957814"/>
              <a:ext cx="56356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K-ras mutation, Her-2/neu, </a:t>
              </a:r>
              <a:r>
                <a:rPr lang="en-US" altLang="en-US" sz="1400" b="1">
                  <a:solidFill>
                    <a:srgbClr val="FF0000"/>
                  </a:solidFill>
                  <a:latin typeface="Arial" charset="0"/>
                </a:rPr>
                <a:t>CXCR4</a:t>
              </a:r>
              <a:r>
                <a:rPr lang="en-US" altLang="en-US" sz="1400" b="1">
                  <a:latin typeface="Arial" charset="0"/>
                </a:rPr>
                <a:t>, </a:t>
              </a:r>
              <a:r>
                <a:rPr lang="en-US" altLang="en-US" sz="1400" b="1">
                  <a:solidFill>
                    <a:srgbClr val="FF0000"/>
                  </a:solidFill>
                  <a:latin typeface="Arial" charset="0"/>
                </a:rPr>
                <a:t>SHH</a:t>
              </a:r>
              <a:r>
                <a:rPr lang="en-US" altLang="en-US" sz="1400" b="1">
                  <a:latin typeface="Arial" charset="0"/>
                </a:rPr>
                <a:t> &amp; </a:t>
              </a:r>
              <a:r>
                <a:rPr lang="en-US" altLang="en-US" sz="1400" b="1">
                  <a:solidFill>
                    <a:srgbClr val="FF0000"/>
                  </a:solidFill>
                  <a:latin typeface="Arial" charset="0"/>
                </a:rPr>
                <a:t>MUC4</a:t>
              </a:r>
              <a:r>
                <a:rPr lang="en-US" altLang="en-US" sz="1400" b="1">
                  <a:latin typeface="Arial" charset="0"/>
                </a:rPr>
                <a:t> overexpression</a:t>
              </a:r>
            </a:p>
          </p:txBody>
        </p:sp>
        <p:sp>
          <p:nvSpPr>
            <p:cNvPr id="531" name="Freeform 530"/>
            <p:cNvSpPr/>
            <p:nvPr/>
          </p:nvSpPr>
          <p:spPr>
            <a:xfrm rot="16395461">
              <a:off x="651211" y="6252595"/>
              <a:ext cx="78792" cy="264198"/>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3" name="TextBox 366"/>
            <p:cNvSpPr txBox="1">
              <a:spLocks noChangeArrowheads="1"/>
            </p:cNvSpPr>
            <p:nvPr/>
          </p:nvSpPr>
          <p:spPr bwMode="auto">
            <a:xfrm>
              <a:off x="768094" y="6154599"/>
              <a:ext cx="1596990" cy="33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Endothelial cells/ Blood vessel</a:t>
              </a:r>
            </a:p>
          </p:txBody>
        </p:sp>
        <p:sp>
          <p:nvSpPr>
            <p:cNvPr id="535" name="TextBox 368"/>
            <p:cNvSpPr txBox="1">
              <a:spLocks noChangeArrowheads="1"/>
            </p:cNvSpPr>
            <p:nvPr/>
          </p:nvSpPr>
          <p:spPr bwMode="auto">
            <a:xfrm>
              <a:off x="2434844" y="6263080"/>
              <a:ext cx="14970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latin typeface="Arial" charset="0"/>
                </a:rPr>
                <a:t>Quiescent PSCs  </a:t>
              </a:r>
              <a:endParaRPr lang="en-US" altLang="en-US" sz="1200" b="1" dirty="0">
                <a:latin typeface="Arial" charset="0"/>
              </a:endParaRPr>
            </a:p>
          </p:txBody>
        </p:sp>
        <p:sp>
          <p:nvSpPr>
            <p:cNvPr id="537" name="TextBox 372"/>
            <p:cNvSpPr txBox="1">
              <a:spLocks noChangeArrowheads="1"/>
            </p:cNvSpPr>
            <p:nvPr/>
          </p:nvSpPr>
          <p:spPr bwMode="auto">
            <a:xfrm>
              <a:off x="4239555" y="6251661"/>
              <a:ext cx="1422827" cy="19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Activated PSCs </a:t>
              </a:r>
            </a:p>
          </p:txBody>
        </p:sp>
        <p:grpSp>
          <p:nvGrpSpPr>
            <p:cNvPr id="540" name="Group 285"/>
            <p:cNvGrpSpPr>
              <a:grpSpLocks/>
            </p:cNvGrpSpPr>
            <p:nvPr/>
          </p:nvGrpSpPr>
          <p:grpSpPr bwMode="auto">
            <a:xfrm rot="20768357">
              <a:off x="3745109" y="6320176"/>
              <a:ext cx="557913" cy="111907"/>
              <a:chOff x="547688" y="538163"/>
              <a:chExt cx="1295400" cy="381000"/>
            </a:xfrm>
          </p:grpSpPr>
          <p:sp>
            <p:nvSpPr>
              <p:cNvPr id="54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4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552" name="Freeform 551"/>
            <p:cNvSpPr/>
            <p:nvPr/>
          </p:nvSpPr>
          <p:spPr bwMode="auto">
            <a:xfrm rot="19618285">
              <a:off x="2300219" y="6316521"/>
              <a:ext cx="298144" cy="74225"/>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5" name="Oval 689"/>
            <p:cNvSpPr>
              <a:spLocks noChangeArrowheads="1"/>
            </p:cNvSpPr>
            <p:nvPr/>
          </p:nvSpPr>
          <p:spPr bwMode="auto">
            <a:xfrm rot="19618285">
              <a:off x="2430057" y="6327537"/>
              <a:ext cx="57064" cy="31720"/>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8" name="Freeform 557"/>
            <p:cNvSpPr/>
            <p:nvPr/>
          </p:nvSpPr>
          <p:spPr>
            <a:xfrm rot="1016377">
              <a:off x="5507406" y="6256228"/>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1" name="TextBox 372"/>
            <p:cNvSpPr txBox="1">
              <a:spLocks noChangeArrowheads="1"/>
            </p:cNvSpPr>
            <p:nvPr/>
          </p:nvSpPr>
          <p:spPr bwMode="auto">
            <a:xfrm>
              <a:off x="5830641" y="6251661"/>
              <a:ext cx="547582" cy="19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ECM</a:t>
              </a:r>
            </a:p>
          </p:txBody>
        </p:sp>
        <p:grpSp>
          <p:nvGrpSpPr>
            <p:cNvPr id="564" name="Group 462"/>
            <p:cNvGrpSpPr>
              <a:grpSpLocks/>
            </p:cNvGrpSpPr>
            <p:nvPr/>
          </p:nvGrpSpPr>
          <p:grpSpPr bwMode="auto">
            <a:xfrm>
              <a:off x="6364939" y="6306473"/>
              <a:ext cx="379322" cy="126753"/>
              <a:chOff x="168239" y="3588944"/>
              <a:chExt cx="230855" cy="164703"/>
            </a:xfrm>
          </p:grpSpPr>
          <p:sp>
            <p:nvSpPr>
              <p:cNvPr id="579" name="Freeform 578"/>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2" name="Oval 591"/>
              <p:cNvSpPr/>
              <p:nvPr/>
            </p:nvSpPr>
            <p:spPr>
              <a:xfrm>
                <a:off x="236507" y="3657199"/>
                <a:ext cx="90725" cy="45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05" name="TextBox 372"/>
            <p:cNvSpPr txBox="1">
              <a:spLocks noChangeArrowheads="1"/>
            </p:cNvSpPr>
            <p:nvPr/>
          </p:nvSpPr>
          <p:spPr bwMode="auto">
            <a:xfrm>
              <a:off x="6790016" y="6261938"/>
              <a:ext cx="1087784" cy="19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MDSC</a:t>
              </a:r>
            </a:p>
          </p:txBody>
        </p:sp>
        <p:grpSp>
          <p:nvGrpSpPr>
            <p:cNvPr id="618" name="Group 354"/>
            <p:cNvGrpSpPr>
              <a:grpSpLocks/>
            </p:cNvGrpSpPr>
            <p:nvPr/>
          </p:nvGrpSpPr>
          <p:grpSpPr bwMode="auto">
            <a:xfrm rot="1058674">
              <a:off x="7461579" y="6337305"/>
              <a:ext cx="346850" cy="44534"/>
              <a:chOff x="510949" y="4478054"/>
              <a:chExt cx="373821" cy="62052"/>
            </a:xfrm>
          </p:grpSpPr>
          <p:sp>
            <p:nvSpPr>
              <p:cNvPr id="621" name="Oval 620"/>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2"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625" name="TextBox 372"/>
            <p:cNvSpPr txBox="1">
              <a:spLocks noChangeArrowheads="1"/>
            </p:cNvSpPr>
            <p:nvPr/>
          </p:nvSpPr>
          <p:spPr bwMode="auto">
            <a:xfrm>
              <a:off x="7827617" y="6256228"/>
              <a:ext cx="1240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latin typeface="Arial" charset="0"/>
                </a:rPr>
                <a:t>Immune cells</a:t>
              </a:r>
              <a:endParaRPr lang="en-US" altLang="en-US" sz="1200" b="1" dirty="0">
                <a:latin typeface="Arial" charset="0"/>
              </a:endParaRPr>
            </a:p>
          </p:txBody>
        </p:sp>
        <p:sp>
          <p:nvSpPr>
            <p:cNvPr id="628" name="Freeform 627"/>
            <p:cNvSpPr/>
            <p:nvPr/>
          </p:nvSpPr>
          <p:spPr>
            <a:xfrm rot="17916325">
              <a:off x="5488286" y="6302553"/>
              <a:ext cx="272918" cy="125457"/>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1" name="Freeform 640"/>
            <p:cNvSpPr/>
            <p:nvPr/>
          </p:nvSpPr>
          <p:spPr>
            <a:xfrm rot="17916325">
              <a:off x="5421869" y="6319682"/>
              <a:ext cx="272917" cy="125456"/>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4" name="Freeform 643"/>
            <p:cNvSpPr/>
            <p:nvPr/>
          </p:nvSpPr>
          <p:spPr>
            <a:xfrm rot="17916325">
              <a:off x="5551014" y="6310950"/>
              <a:ext cx="272918" cy="12693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5" name="Freeform 644"/>
            <p:cNvSpPr/>
            <p:nvPr/>
          </p:nvSpPr>
          <p:spPr>
            <a:xfrm rot="1016377">
              <a:off x="5508882" y="6205984"/>
              <a:ext cx="296669"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6" name="Freeform 645"/>
            <p:cNvSpPr/>
            <p:nvPr/>
          </p:nvSpPr>
          <p:spPr>
            <a:xfrm rot="1016377">
              <a:off x="5486743" y="6321318"/>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7" name="Freeform 646"/>
            <p:cNvSpPr/>
            <p:nvPr/>
          </p:nvSpPr>
          <p:spPr>
            <a:xfrm rot="1016377">
              <a:off x="5471983" y="6151172"/>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8" name="Freeform 647"/>
            <p:cNvSpPr/>
            <p:nvPr/>
          </p:nvSpPr>
          <p:spPr>
            <a:xfrm rot="1016377">
              <a:off x="5471983" y="6376130"/>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9" name="Freeform 648"/>
            <p:cNvSpPr/>
            <p:nvPr/>
          </p:nvSpPr>
          <p:spPr>
            <a:xfrm rot="17916325">
              <a:off x="5338477" y="6314376"/>
              <a:ext cx="272917" cy="12693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0" name="Oval 649"/>
            <p:cNvSpPr/>
            <p:nvPr/>
          </p:nvSpPr>
          <p:spPr>
            <a:xfrm>
              <a:off x="5656478" y="6091793"/>
              <a:ext cx="70846" cy="354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1" name="Oval 650"/>
            <p:cNvSpPr/>
            <p:nvPr/>
          </p:nvSpPr>
          <p:spPr>
            <a:xfrm>
              <a:off x="5514785" y="6396684"/>
              <a:ext cx="70846" cy="35399"/>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2" name="Oval 651"/>
            <p:cNvSpPr/>
            <p:nvPr/>
          </p:nvSpPr>
          <p:spPr>
            <a:xfrm>
              <a:off x="5669762" y="6386407"/>
              <a:ext cx="70846" cy="354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524" name="Straight Arrow Connector 523"/>
            <p:cNvCxnSpPr/>
            <p:nvPr/>
          </p:nvCxnSpPr>
          <p:spPr bwMode="auto">
            <a:xfrm flipV="1">
              <a:off x="3769312" y="579179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25" name="Straight Arrow Connector 524"/>
            <p:cNvCxnSpPr/>
            <p:nvPr/>
          </p:nvCxnSpPr>
          <p:spPr bwMode="auto">
            <a:xfrm flipV="1">
              <a:off x="4937554" y="578820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49" name="Straight Arrow Connector 548"/>
            <p:cNvCxnSpPr/>
            <p:nvPr/>
          </p:nvCxnSpPr>
          <p:spPr bwMode="auto">
            <a:xfrm flipV="1">
              <a:off x="6867458" y="580129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3" name="Straight Arrow Connector 652"/>
            <p:cNvCxnSpPr/>
            <p:nvPr/>
          </p:nvCxnSpPr>
          <p:spPr bwMode="auto">
            <a:xfrm>
              <a:off x="6973994" y="5841978"/>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54" name="Straight Arrow Connector 653"/>
            <p:cNvCxnSpPr/>
            <p:nvPr/>
          </p:nvCxnSpPr>
          <p:spPr bwMode="auto">
            <a:xfrm flipV="1">
              <a:off x="6010922" y="5769742"/>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38990990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9" name="Straight Connector 8"/>
          <p:cNvCxnSpPr/>
          <p:nvPr/>
        </p:nvCxnSpPr>
        <p:spPr>
          <a:xfrm>
            <a:off x="0" y="1290638"/>
            <a:ext cx="9144000" cy="0"/>
          </a:xfrm>
          <a:prstGeom prst="line">
            <a:avLst/>
          </a:prstGeom>
          <a:ln w="76200"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Rectangle 2"/>
          <p:cNvSpPr txBox="1">
            <a:spLocks noChangeArrowheads="1"/>
          </p:cNvSpPr>
          <p:nvPr/>
        </p:nvSpPr>
        <p:spPr>
          <a:xfrm>
            <a:off x="74613" y="-52388"/>
            <a:ext cx="9069387" cy="1423988"/>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defRPr/>
            </a:pPr>
            <a:r>
              <a:rPr lang="en-US" altLang="en-US" sz="4000" u="sng" dirty="0" smtClean="0">
                <a:solidFill>
                  <a:srgbClr val="0000FF"/>
                </a:solidFill>
                <a:cs typeface="Arial" panose="020B0604020202020204" pitchFamily="34" charset="0"/>
              </a:rPr>
              <a:t>T</a:t>
            </a:r>
            <a:r>
              <a:rPr lang="en-US" altLang="en-US" sz="4000" dirty="0" smtClean="0">
                <a:solidFill>
                  <a:srgbClr val="0000FF"/>
                </a:solidFill>
                <a:cs typeface="Arial" panose="020B0604020202020204" pitchFamily="34" charset="0"/>
              </a:rPr>
              <a:t>umor </a:t>
            </a:r>
            <a:r>
              <a:rPr lang="en-US" altLang="en-US" sz="4000" u="sng" dirty="0" smtClean="0">
                <a:solidFill>
                  <a:srgbClr val="0000FF"/>
                </a:solidFill>
                <a:cs typeface="Arial" panose="020B0604020202020204" pitchFamily="34" charset="0"/>
              </a:rPr>
              <a:t>M</a:t>
            </a:r>
            <a:r>
              <a:rPr lang="en-US" altLang="en-US" sz="4000" dirty="0" smtClean="0">
                <a:solidFill>
                  <a:srgbClr val="0000FF"/>
                </a:solidFill>
                <a:cs typeface="Arial" panose="020B0604020202020204" pitchFamily="34" charset="0"/>
              </a:rPr>
              <a:t>icro-</a:t>
            </a:r>
            <a:r>
              <a:rPr lang="en-US" altLang="en-US" sz="4000" u="sng" dirty="0" smtClean="0">
                <a:solidFill>
                  <a:srgbClr val="0000FF"/>
                </a:solidFill>
                <a:cs typeface="Arial" panose="020B0604020202020204" pitchFamily="34" charset="0"/>
              </a:rPr>
              <a:t>E</a:t>
            </a:r>
            <a:r>
              <a:rPr lang="en-US" altLang="en-US" sz="4000" dirty="0" smtClean="0">
                <a:solidFill>
                  <a:srgbClr val="0000FF"/>
                </a:solidFill>
                <a:cs typeface="Arial" panose="020B0604020202020204" pitchFamily="34" charset="0"/>
              </a:rPr>
              <a:t>nvironment (TME): an emerging target for cancer therapy</a:t>
            </a:r>
            <a:endParaRPr lang="en-US" altLang="en-US" sz="4000" dirty="0">
              <a:solidFill>
                <a:srgbClr val="0000FF"/>
              </a:solidFill>
              <a:cs typeface="Arial" panose="020B0604020202020204" pitchFamily="34" charset="0"/>
            </a:endParaRPr>
          </a:p>
        </p:txBody>
      </p:sp>
      <p:grpSp>
        <p:nvGrpSpPr>
          <p:cNvPr id="8197" name="Group 1"/>
          <p:cNvGrpSpPr>
            <a:grpSpLocks/>
          </p:cNvGrpSpPr>
          <p:nvPr/>
        </p:nvGrpSpPr>
        <p:grpSpPr bwMode="auto">
          <a:xfrm>
            <a:off x="779463" y="2667000"/>
            <a:ext cx="7585075" cy="4043363"/>
            <a:chOff x="779815" y="2667001"/>
            <a:chExt cx="7583935" cy="4043679"/>
          </a:xfrm>
        </p:grpSpPr>
        <p:grpSp>
          <p:nvGrpSpPr>
            <p:cNvPr id="8198" name="Group 27"/>
            <p:cNvGrpSpPr>
              <a:grpSpLocks/>
            </p:cNvGrpSpPr>
            <p:nvPr/>
          </p:nvGrpSpPr>
          <p:grpSpPr bwMode="auto">
            <a:xfrm>
              <a:off x="779815" y="2667001"/>
              <a:ext cx="7583935" cy="4043679"/>
              <a:chOff x="779815" y="2590801"/>
              <a:chExt cx="7583935" cy="4043679"/>
            </a:xfrm>
          </p:grpSpPr>
          <p:pic>
            <p:nvPicPr>
              <p:cNvPr id="8200" name="Picture 2" descr="http://www.mskcc.org/sites/www.mskcc.org/files/imagecache/extra-large/node/2418/images/joyce-lab-webpage-figure-13.jpg"/>
              <p:cNvPicPr>
                <a:picLocks noChangeAspect="1" noChangeArrowheads="1"/>
              </p:cNvPicPr>
              <p:nvPr/>
            </p:nvPicPr>
            <p:blipFill>
              <a:blip r:embed="rId2">
                <a:extLst>
                  <a:ext uri="{28A0092B-C50C-407E-A947-70E740481C1C}">
                    <a14:useLocalDpi xmlns:a14="http://schemas.microsoft.com/office/drawing/2010/main" val="0"/>
                  </a:ext>
                </a:extLst>
              </a:blip>
              <a:srcRect l="72475" b="68645"/>
              <a:stretch>
                <a:fillRect/>
              </a:stretch>
            </p:blipFill>
            <p:spPr bwMode="auto">
              <a:xfrm>
                <a:off x="6255025" y="2590801"/>
                <a:ext cx="2108725"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201" name="Picture 2" descr="http://www.mskcc.org/sites/www.mskcc.org/files/imagecache/extra-large/node/2418/images/joyce-lab-webpage-figure-13.jpg"/>
              <p:cNvPicPr>
                <a:picLocks noChangeAspect="1" noChangeArrowheads="1"/>
              </p:cNvPicPr>
              <p:nvPr/>
            </p:nvPicPr>
            <p:blipFill>
              <a:blip r:embed="rId2">
                <a:extLst>
                  <a:ext uri="{28A0092B-C50C-407E-A947-70E740481C1C}">
                    <a14:useLocalDpi xmlns:a14="http://schemas.microsoft.com/office/drawing/2010/main" val="0"/>
                  </a:ext>
                </a:extLst>
              </a:blip>
              <a:srcRect l="18307" t="7240" r="48576" b="32971"/>
              <a:stretch>
                <a:fillRect/>
              </a:stretch>
            </p:blipFill>
            <p:spPr bwMode="auto">
              <a:xfrm>
                <a:off x="815440" y="3204021"/>
                <a:ext cx="2502725" cy="30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Oval 18"/>
              <p:cNvSpPr/>
              <p:nvPr/>
            </p:nvSpPr>
            <p:spPr>
              <a:xfrm>
                <a:off x="779815" y="5648565"/>
                <a:ext cx="1371394" cy="71760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8203" name="Group 22"/>
              <p:cNvGrpSpPr>
                <a:grpSpLocks/>
              </p:cNvGrpSpPr>
              <p:nvPr/>
            </p:nvGrpSpPr>
            <p:grpSpPr bwMode="auto">
              <a:xfrm>
                <a:off x="3511137" y="3169528"/>
                <a:ext cx="2089234" cy="1614531"/>
                <a:chOff x="3681349" y="2975494"/>
                <a:chExt cx="2089234" cy="1614531"/>
              </a:xfrm>
            </p:grpSpPr>
            <p:pic>
              <p:nvPicPr>
                <p:cNvPr id="8209" name="Picture 2" descr="http://www.mskcc.org/sites/www.mskcc.org/files/imagecache/extra-large/node/2418/images/joyce-lab-webpage-figure-13.jpg"/>
                <p:cNvPicPr>
                  <a:picLocks noChangeAspect="1" noChangeArrowheads="1"/>
                </p:cNvPicPr>
                <p:nvPr/>
              </p:nvPicPr>
              <p:blipFill>
                <a:blip r:embed="rId2">
                  <a:extLst>
                    <a:ext uri="{28A0092B-C50C-407E-A947-70E740481C1C}">
                      <a14:useLocalDpi xmlns:a14="http://schemas.microsoft.com/office/drawing/2010/main" val="0"/>
                    </a:ext>
                  </a:extLst>
                </a:blip>
                <a:srcRect l="50000" t="12907" r="27274" b="56467"/>
                <a:stretch>
                  <a:fillRect/>
                </a:stretch>
              </p:blipFill>
              <p:spPr bwMode="auto">
                <a:xfrm>
                  <a:off x="4038600" y="2975494"/>
                  <a:ext cx="1731983" cy="15546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Oval 24"/>
                <p:cNvSpPr/>
                <p:nvPr/>
              </p:nvSpPr>
              <p:spPr>
                <a:xfrm>
                  <a:off x="3681703" y="4125690"/>
                  <a:ext cx="685697" cy="463586"/>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7" name="Rectangle 26"/>
              <p:cNvSpPr/>
              <p:nvPr/>
            </p:nvSpPr>
            <p:spPr>
              <a:xfrm>
                <a:off x="5392397" y="4414982"/>
                <a:ext cx="207931" cy="36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 name="Rectangle 29"/>
              <p:cNvSpPr/>
              <p:nvPr/>
            </p:nvSpPr>
            <p:spPr>
              <a:xfrm>
                <a:off x="5267002" y="3170284"/>
                <a:ext cx="333325" cy="36832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Freeform 28"/>
              <p:cNvSpPr/>
              <p:nvPr/>
            </p:nvSpPr>
            <p:spPr>
              <a:xfrm rot="1236625">
                <a:off x="5354302" y="3089315"/>
                <a:ext cx="736489" cy="628699"/>
              </a:xfrm>
              <a:custGeom>
                <a:avLst/>
                <a:gdLst>
                  <a:gd name="connsiteX0" fmla="*/ 0 w 736270"/>
                  <a:gd name="connsiteY0" fmla="*/ 629392 h 629392"/>
                  <a:gd name="connsiteX1" fmla="*/ 190005 w 736270"/>
                  <a:gd name="connsiteY1" fmla="*/ 249381 h 629392"/>
                  <a:gd name="connsiteX2" fmla="*/ 736270 w 736270"/>
                  <a:gd name="connsiteY2" fmla="*/ 0 h 629392"/>
                </a:gdLst>
                <a:ahLst/>
                <a:cxnLst>
                  <a:cxn ang="0">
                    <a:pos x="connsiteX0" y="connsiteY0"/>
                  </a:cxn>
                  <a:cxn ang="0">
                    <a:pos x="connsiteX1" y="connsiteY1"/>
                  </a:cxn>
                  <a:cxn ang="0">
                    <a:pos x="connsiteX2" y="connsiteY2"/>
                  </a:cxn>
                </a:cxnLst>
                <a:rect l="l" t="t" r="r" b="b"/>
                <a:pathLst>
                  <a:path w="736270" h="629392">
                    <a:moveTo>
                      <a:pt x="0" y="629392"/>
                    </a:moveTo>
                    <a:cubicBezTo>
                      <a:pt x="33646" y="491836"/>
                      <a:pt x="67293" y="354280"/>
                      <a:pt x="190005" y="249381"/>
                    </a:cubicBezTo>
                    <a:cubicBezTo>
                      <a:pt x="312717" y="144482"/>
                      <a:pt x="524493" y="72241"/>
                      <a:pt x="736270" y="0"/>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Freeform 21"/>
              <p:cNvSpPr/>
              <p:nvPr/>
            </p:nvSpPr>
            <p:spPr>
              <a:xfrm>
                <a:off x="3132136" y="4611847"/>
                <a:ext cx="736489" cy="628699"/>
              </a:xfrm>
              <a:custGeom>
                <a:avLst/>
                <a:gdLst>
                  <a:gd name="connsiteX0" fmla="*/ 0 w 736270"/>
                  <a:gd name="connsiteY0" fmla="*/ 629392 h 629392"/>
                  <a:gd name="connsiteX1" fmla="*/ 190005 w 736270"/>
                  <a:gd name="connsiteY1" fmla="*/ 249381 h 629392"/>
                  <a:gd name="connsiteX2" fmla="*/ 736270 w 736270"/>
                  <a:gd name="connsiteY2" fmla="*/ 0 h 629392"/>
                </a:gdLst>
                <a:ahLst/>
                <a:cxnLst>
                  <a:cxn ang="0">
                    <a:pos x="connsiteX0" y="connsiteY0"/>
                  </a:cxn>
                  <a:cxn ang="0">
                    <a:pos x="connsiteX1" y="connsiteY1"/>
                  </a:cxn>
                  <a:cxn ang="0">
                    <a:pos x="connsiteX2" y="connsiteY2"/>
                  </a:cxn>
                </a:cxnLst>
                <a:rect l="l" t="t" r="r" b="b"/>
                <a:pathLst>
                  <a:path w="736270" h="629392">
                    <a:moveTo>
                      <a:pt x="0" y="629392"/>
                    </a:moveTo>
                    <a:cubicBezTo>
                      <a:pt x="33646" y="491836"/>
                      <a:pt x="67293" y="354280"/>
                      <a:pt x="190005" y="249381"/>
                    </a:cubicBezTo>
                    <a:cubicBezTo>
                      <a:pt x="312717" y="144482"/>
                      <a:pt x="524493" y="72241"/>
                      <a:pt x="736270" y="0"/>
                    </a:cubicBezTo>
                  </a:path>
                </a:pathLst>
              </a:custGeom>
              <a:noFill/>
              <a:ln w="38100">
                <a:solidFill>
                  <a:schemeClr val="tx1"/>
                </a:solidFill>
                <a:headEnd type="none" w="med" len="med"/>
                <a:tailEnd type="arrow"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8208" name="Picture 2" descr="http://www.mskcc.org/sites/www.mskcc.org/files/imagecache/extra-large/node/2418/images/joyce-lab-webpage-figure-13.jpg"/>
              <p:cNvPicPr>
                <a:picLocks noChangeAspect="1" noChangeArrowheads="1"/>
              </p:cNvPicPr>
              <p:nvPr/>
            </p:nvPicPr>
            <p:blipFill>
              <a:blip r:embed="rId2">
                <a:extLst>
                  <a:ext uri="{28A0092B-C50C-407E-A947-70E740481C1C}">
                    <a14:useLocalDpi xmlns:a14="http://schemas.microsoft.com/office/drawing/2010/main" val="0"/>
                  </a:ext>
                </a:extLst>
              </a:blip>
              <a:srcRect l="69878" t="36684" r="5231"/>
              <a:stretch>
                <a:fillRect/>
              </a:stretch>
            </p:blipFill>
            <p:spPr bwMode="auto">
              <a:xfrm>
                <a:off x="5208674" y="4320497"/>
                <a:ext cx="1365663" cy="2313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0" name="Oval 19"/>
            <p:cNvSpPr/>
            <p:nvPr/>
          </p:nvSpPr>
          <p:spPr>
            <a:xfrm>
              <a:off x="3200388" y="4492769"/>
              <a:ext cx="352372" cy="261958"/>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8196" name="Rectangle 10"/>
          <p:cNvSpPr>
            <a:spLocks noChangeArrowheads="1"/>
          </p:cNvSpPr>
          <p:nvPr/>
        </p:nvSpPr>
        <p:spPr bwMode="auto">
          <a:xfrm>
            <a:off x="381000" y="1376363"/>
            <a:ext cx="8305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en-US" altLang="en-US" sz="2400" i="1" dirty="0">
                <a:solidFill>
                  <a:srgbClr val="000000"/>
                </a:solidFill>
                <a:latin typeface="Arial" charset="0"/>
              </a:rPr>
              <a:t>Cells in the TME at the </a:t>
            </a:r>
            <a:r>
              <a:rPr lang="en-US" altLang="en-US" sz="2400" b="1" i="1" dirty="0">
                <a:solidFill>
                  <a:srgbClr val="0066FF"/>
                </a:solidFill>
                <a:latin typeface="Arial" charset="0"/>
              </a:rPr>
              <a:t>primary</a:t>
            </a:r>
            <a:r>
              <a:rPr lang="en-US" altLang="en-US" sz="2400" i="1" dirty="0">
                <a:solidFill>
                  <a:srgbClr val="000000"/>
                </a:solidFill>
                <a:latin typeface="Arial" charset="0"/>
              </a:rPr>
              <a:t> or </a:t>
            </a:r>
            <a:r>
              <a:rPr lang="en-US" altLang="en-US" sz="2400" b="1" i="1" dirty="0">
                <a:solidFill>
                  <a:srgbClr val="0066FF"/>
                </a:solidFill>
                <a:latin typeface="Arial" charset="0"/>
              </a:rPr>
              <a:t>metastatic sites </a:t>
            </a:r>
            <a:r>
              <a:rPr lang="en-US" altLang="en-US" sz="2400" i="1" dirty="0">
                <a:solidFill>
                  <a:srgbClr val="000000"/>
                </a:solidFill>
                <a:latin typeface="Arial" charset="0"/>
              </a:rPr>
              <a:t>produce</a:t>
            </a:r>
            <a:r>
              <a:rPr lang="en-US" altLang="en-US" sz="2400" b="1" i="1" dirty="0">
                <a:solidFill>
                  <a:srgbClr val="000000"/>
                </a:solidFill>
                <a:latin typeface="Arial" charset="0"/>
              </a:rPr>
              <a:t> </a:t>
            </a:r>
            <a:r>
              <a:rPr lang="en-US" altLang="en-US" sz="2400" i="1" dirty="0">
                <a:solidFill>
                  <a:srgbClr val="000000"/>
                </a:solidFill>
                <a:latin typeface="Arial" charset="0"/>
              </a:rPr>
              <a:t>several</a:t>
            </a:r>
            <a:r>
              <a:rPr lang="en-US" altLang="en-US" sz="2400" b="1" i="1" dirty="0">
                <a:solidFill>
                  <a:srgbClr val="000000"/>
                </a:solidFill>
                <a:latin typeface="Arial" charset="0"/>
              </a:rPr>
              <a:t> </a:t>
            </a:r>
            <a:r>
              <a:rPr lang="en-US" altLang="en-US" sz="2400" i="1" dirty="0">
                <a:solidFill>
                  <a:srgbClr val="000000"/>
                </a:solidFill>
                <a:latin typeface="Arial" charset="0"/>
              </a:rPr>
              <a:t>growth or chemotactic factors, which facilitate tumor growth, </a:t>
            </a:r>
            <a:r>
              <a:rPr lang="en-US" altLang="en-US" sz="2400" i="1" dirty="0" smtClean="0">
                <a:solidFill>
                  <a:srgbClr val="000000"/>
                </a:solidFill>
                <a:latin typeface="Arial" charset="0"/>
              </a:rPr>
              <a:t>chemotactic-movement</a:t>
            </a:r>
            <a:r>
              <a:rPr lang="en-US" altLang="en-US" sz="2400" i="1" dirty="0">
                <a:solidFill>
                  <a:srgbClr val="000000"/>
                </a:solidFill>
                <a:latin typeface="Arial" charset="0"/>
              </a:rPr>
              <a:t>, secondary </a:t>
            </a:r>
            <a:r>
              <a:rPr lang="en-US" altLang="en-US" sz="2400" i="1" dirty="0" smtClean="0">
                <a:solidFill>
                  <a:srgbClr val="000000"/>
                </a:solidFill>
                <a:latin typeface="Arial" charset="0"/>
              </a:rPr>
              <a:t>establishments, and likely therapeutic outcome. </a:t>
            </a:r>
            <a:endParaRPr lang="en-US" altLang="en-US" sz="2400" i="1" dirty="0"/>
          </a:p>
        </p:txBody>
      </p:sp>
    </p:spTree>
    <p:extLst>
      <p:ext uri="{BB962C8B-B14F-4D97-AF65-F5344CB8AC3E}">
        <p14:creationId xmlns:p14="http://schemas.microsoft.com/office/powerpoint/2010/main" val="7881209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1484313"/>
            <a:ext cx="8534400" cy="4893647"/>
          </a:xfrm>
          <a:prstGeom prst="rect">
            <a:avLst/>
          </a:prstGeom>
        </p:spPr>
        <p:txBody>
          <a:bodyPr>
            <a:spAutoFit/>
          </a:bodyPr>
          <a:lstStyle/>
          <a:p>
            <a:pPr marL="342900" indent="-342900" algn="just">
              <a:buFont typeface="Wingdings" panose="05000000000000000000" pitchFamily="2" charset="2"/>
              <a:buChar char="§"/>
              <a:defRPr/>
            </a:pPr>
            <a:r>
              <a:rPr lang="en-US" sz="2400" b="1" dirty="0" smtClean="0">
                <a:solidFill>
                  <a:srgbClr val="0066FF"/>
                </a:solidFill>
                <a:latin typeface="Arial" pitchFamily="34" charset="0"/>
                <a:cs typeface="Arial" pitchFamily="34" charset="0"/>
              </a:rPr>
              <a:t>Extrinsic </a:t>
            </a:r>
            <a:r>
              <a:rPr lang="en-US" sz="2400" b="1" i="1" dirty="0">
                <a:solidFill>
                  <a:srgbClr val="0066FF"/>
                </a:solidFill>
                <a:latin typeface="Arial" pitchFamily="34" charset="0"/>
                <a:cs typeface="Arial" pitchFamily="34" charset="0"/>
              </a:rPr>
              <a:t>de novo </a:t>
            </a:r>
            <a:r>
              <a:rPr lang="en-US" sz="2400" b="1" dirty="0">
                <a:solidFill>
                  <a:srgbClr val="0066FF"/>
                </a:solidFill>
                <a:latin typeface="Arial" pitchFamily="34" charset="0"/>
                <a:cs typeface="Arial" pitchFamily="34" charset="0"/>
              </a:rPr>
              <a:t>resistance factor</a:t>
            </a:r>
            <a:r>
              <a:rPr lang="en-US" sz="2400" dirty="0">
                <a:latin typeface="Arial" pitchFamily="34" charset="0"/>
                <a:cs typeface="Arial" pitchFamily="34" charset="0"/>
              </a:rPr>
              <a:t>, protects tumor cells containing “intrinsic mutations”. </a:t>
            </a:r>
            <a:endParaRPr lang="en-US" sz="2400" dirty="0" smtClean="0">
              <a:latin typeface="Arial" pitchFamily="34" charset="0"/>
              <a:cs typeface="Arial" pitchFamily="34" charset="0"/>
            </a:endParaRPr>
          </a:p>
          <a:p>
            <a:pPr marL="342900" indent="-342900" algn="just">
              <a:buFont typeface="Wingdings" panose="05000000000000000000" pitchFamily="2" charset="2"/>
              <a:buChar char="§"/>
              <a:defRPr/>
            </a:pPr>
            <a:endParaRPr lang="en-US" sz="2400" dirty="0">
              <a:latin typeface="Arial" pitchFamily="34" charset="0"/>
              <a:cs typeface="Arial" pitchFamily="34" charset="0"/>
            </a:endParaRPr>
          </a:p>
          <a:p>
            <a:pPr marL="1257300" lvl="2" indent="-342900" algn="just">
              <a:buFont typeface="Wingdings" panose="05000000000000000000" pitchFamily="2" charset="2"/>
              <a:buChar char="§"/>
              <a:defRPr/>
            </a:pPr>
            <a:r>
              <a:rPr lang="en-US" sz="2400" b="1" dirty="0">
                <a:solidFill>
                  <a:srgbClr val="0066FF"/>
                </a:solidFill>
                <a:latin typeface="Arial" pitchFamily="34" charset="0"/>
                <a:cs typeface="Arial" pitchFamily="34" charset="0"/>
              </a:rPr>
              <a:t>Physical </a:t>
            </a:r>
            <a:r>
              <a:rPr lang="en-US" sz="2400" b="1" dirty="0" smtClean="0">
                <a:solidFill>
                  <a:srgbClr val="0066FF"/>
                </a:solidFill>
                <a:latin typeface="Arial" pitchFamily="34" charset="0"/>
                <a:cs typeface="Arial" pitchFamily="34" charset="0"/>
              </a:rPr>
              <a:t>barrier </a:t>
            </a:r>
            <a:r>
              <a:rPr lang="en-US" sz="2400" b="1" dirty="0" smtClean="0">
                <a:latin typeface="Arial" pitchFamily="34" charset="0"/>
                <a:cs typeface="Arial" pitchFamily="34" charset="0"/>
              </a:rPr>
              <a:t>(impacting drug delivery)</a:t>
            </a:r>
          </a:p>
          <a:p>
            <a:pPr marL="1257300" lvl="2" indent="-342900" algn="just">
              <a:buFont typeface="Wingdings" panose="05000000000000000000" pitchFamily="2" charset="2"/>
              <a:buChar char="§"/>
              <a:defRPr/>
            </a:pPr>
            <a:endParaRPr lang="en-US" sz="2400" b="1" dirty="0">
              <a:solidFill>
                <a:srgbClr val="0066FF"/>
              </a:solidFill>
              <a:latin typeface="Arial" pitchFamily="34" charset="0"/>
              <a:cs typeface="Arial" pitchFamily="34" charset="0"/>
            </a:endParaRPr>
          </a:p>
          <a:p>
            <a:pPr marL="1257300" lvl="2" indent="-342900" algn="just">
              <a:buFont typeface="Wingdings" panose="05000000000000000000" pitchFamily="2" charset="2"/>
              <a:buChar char="§"/>
              <a:defRPr/>
            </a:pPr>
            <a:r>
              <a:rPr lang="en-US" sz="2400" b="1" dirty="0" smtClean="0">
                <a:solidFill>
                  <a:srgbClr val="0066FF"/>
                </a:solidFill>
                <a:latin typeface="Arial" pitchFamily="34" charset="0"/>
                <a:cs typeface="Arial" pitchFamily="34" charset="0"/>
              </a:rPr>
              <a:t>Neutralizer </a:t>
            </a:r>
            <a:r>
              <a:rPr lang="en-US" sz="2400" b="1" dirty="0" smtClean="0">
                <a:latin typeface="Arial" pitchFamily="34" charset="0"/>
                <a:cs typeface="Arial" pitchFamily="34" charset="0"/>
              </a:rPr>
              <a:t>(metabolism, acidified environment reduces drug efficacy through ion trapping)</a:t>
            </a:r>
          </a:p>
          <a:p>
            <a:pPr marL="1257300" lvl="2" indent="-342900" algn="just">
              <a:buFont typeface="Wingdings" panose="05000000000000000000" pitchFamily="2" charset="2"/>
              <a:buChar char="§"/>
              <a:defRPr/>
            </a:pPr>
            <a:endParaRPr lang="en-US" sz="2400" b="1" dirty="0">
              <a:solidFill>
                <a:srgbClr val="0066FF"/>
              </a:solidFill>
              <a:latin typeface="Arial" pitchFamily="34" charset="0"/>
              <a:cs typeface="Arial" pitchFamily="34" charset="0"/>
            </a:endParaRPr>
          </a:p>
          <a:p>
            <a:pPr marL="1257300" lvl="2" indent="-342900" algn="just">
              <a:buFont typeface="Wingdings" panose="05000000000000000000" pitchFamily="2" charset="2"/>
              <a:buChar char="§"/>
              <a:defRPr/>
            </a:pPr>
            <a:r>
              <a:rPr lang="en-US" sz="2400" b="1" dirty="0" smtClean="0">
                <a:solidFill>
                  <a:srgbClr val="0066FF"/>
                </a:solidFill>
                <a:latin typeface="Arial" pitchFamily="34" charset="0"/>
                <a:cs typeface="Arial" pitchFamily="34" charset="0"/>
              </a:rPr>
              <a:t>Active bi-directional tumor-stromal cross-talk </a:t>
            </a:r>
            <a:r>
              <a:rPr lang="en-US" sz="2400" b="1" dirty="0" smtClean="0">
                <a:latin typeface="Arial" pitchFamily="34" charset="0"/>
                <a:cs typeface="Arial" pitchFamily="34" charset="0"/>
              </a:rPr>
              <a:t>(promotes </a:t>
            </a:r>
            <a:r>
              <a:rPr lang="en-US" sz="2400" b="1" dirty="0">
                <a:latin typeface="Arial" pitchFamily="34" charset="0"/>
                <a:cs typeface="Arial" pitchFamily="34" charset="0"/>
              </a:rPr>
              <a:t>acquired </a:t>
            </a:r>
            <a:r>
              <a:rPr lang="en-US" sz="2400" b="1" dirty="0" smtClean="0">
                <a:latin typeface="Arial" pitchFamily="34" charset="0"/>
                <a:cs typeface="Arial" pitchFamily="34" charset="0"/>
              </a:rPr>
              <a:t>chemoresistance by impacting cellular signaling </a:t>
            </a:r>
            <a:r>
              <a:rPr lang="en-US" sz="2400" b="1" dirty="0">
                <a:latin typeface="Arial" pitchFamily="34" charset="0"/>
                <a:cs typeface="Arial" pitchFamily="34" charset="0"/>
              </a:rPr>
              <a:t>and </a:t>
            </a:r>
            <a:r>
              <a:rPr lang="en-US" sz="2400" b="1" dirty="0" smtClean="0">
                <a:latin typeface="Arial" pitchFamily="34" charset="0"/>
                <a:cs typeface="Arial" pitchFamily="34" charset="0"/>
              </a:rPr>
              <a:t>facilitates escape mechanisms- ultimately give rise to more </a:t>
            </a:r>
            <a:r>
              <a:rPr lang="en-US" sz="2400" b="1" dirty="0">
                <a:latin typeface="Arial" pitchFamily="34" charset="0"/>
                <a:cs typeface="Arial" pitchFamily="34" charset="0"/>
              </a:rPr>
              <a:t>complex resistant </a:t>
            </a:r>
            <a:r>
              <a:rPr lang="en-US" sz="2400" b="1" dirty="0" smtClean="0">
                <a:latin typeface="Arial" pitchFamily="34" charset="0"/>
                <a:cs typeface="Arial" pitchFamily="34" charset="0"/>
              </a:rPr>
              <a:t>phenotypes)</a:t>
            </a:r>
            <a:endParaRPr lang="en-US" sz="2400" i="1" dirty="0">
              <a:latin typeface="Arial" pitchFamily="34" charset="0"/>
              <a:cs typeface="Arial" pitchFamily="34" charset="0"/>
            </a:endParaRPr>
          </a:p>
        </p:txBody>
      </p:sp>
      <p:cxnSp>
        <p:nvCxnSpPr>
          <p:cNvPr id="7" name="Straight Connector 6"/>
          <p:cNvCxnSpPr/>
          <p:nvPr/>
        </p:nvCxnSpPr>
        <p:spPr>
          <a:xfrm>
            <a:off x="0" y="1219200"/>
            <a:ext cx="9144000" cy="0"/>
          </a:xfrm>
          <a:prstGeom prst="line">
            <a:avLst/>
          </a:prstGeom>
          <a:ln w="76200" cmpd="tri">
            <a:solidFill>
              <a:schemeClr val="tx1"/>
            </a:solidFill>
          </a:ln>
        </p:spPr>
        <p:style>
          <a:lnRef idx="1">
            <a:schemeClr val="accent1"/>
          </a:lnRef>
          <a:fillRef idx="0">
            <a:schemeClr val="accent1"/>
          </a:fillRef>
          <a:effectRef idx="0">
            <a:schemeClr val="accent1"/>
          </a:effectRef>
          <a:fontRef idx="minor">
            <a:schemeClr val="tx1"/>
          </a:fontRef>
        </p:style>
      </p:cxnSp>
      <p:sp>
        <p:nvSpPr>
          <p:cNvPr id="8" name="Rectangle 2"/>
          <p:cNvSpPr txBox="1">
            <a:spLocks noChangeArrowheads="1"/>
          </p:cNvSpPr>
          <p:nvPr/>
        </p:nvSpPr>
        <p:spPr>
          <a:xfrm>
            <a:off x="74613" y="23813"/>
            <a:ext cx="9069387" cy="1146175"/>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pPr algn="ctr">
              <a:defRPr/>
            </a:pPr>
            <a:r>
              <a:rPr lang="en-US" altLang="en-US" sz="3600" dirty="0" smtClean="0">
                <a:solidFill>
                  <a:srgbClr val="0000FF"/>
                </a:solidFill>
                <a:latin typeface="Arial" panose="020B0604020202020204" pitchFamily="34" charset="0"/>
                <a:cs typeface="Arial" panose="020B0604020202020204" pitchFamily="34" charset="0"/>
              </a:rPr>
              <a:t>Tumor-microenvironment and chemoresistance</a:t>
            </a:r>
            <a:endParaRPr lang="en-US" altLang="en-US" sz="3600" dirty="0">
              <a:solidFill>
                <a:srgbClr val="0000F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397555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p:cNvPicPr preferRelativeResize="0">
            <a:picLocks noChangeArrowheads="1"/>
          </p:cNvPicPr>
          <p:nvPr/>
        </p:nvPicPr>
        <p:blipFill rotWithShape="1">
          <a:blip r:embed="rId2"/>
          <a:srcRect t="17428" r="13367"/>
          <a:stretch/>
        </p:blipFill>
        <p:spPr bwMode="auto">
          <a:xfrm>
            <a:off x="90488" y="4724400"/>
            <a:ext cx="8894762" cy="15240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3" name="Group 2"/>
          <p:cNvGrpSpPr/>
          <p:nvPr/>
        </p:nvGrpSpPr>
        <p:grpSpPr>
          <a:xfrm>
            <a:off x="-14288" y="914400"/>
            <a:ext cx="9059863" cy="3197225"/>
            <a:chOff x="-14288" y="914400"/>
            <a:chExt cx="9059863" cy="3197225"/>
          </a:xfrm>
        </p:grpSpPr>
        <p:pic>
          <p:nvPicPr>
            <p:cNvPr id="1026" name="Picture 2"/>
            <p:cNvPicPr>
              <a:picLocks noChangeAspect="1" noChangeArrowheads="1"/>
            </p:cNvPicPr>
            <p:nvPr/>
          </p:nvPicPr>
          <p:blipFill rotWithShape="1">
            <a:blip r:embed="rId3"/>
            <a:srcRect t="27300" r="14362" b="9718"/>
            <a:stretch/>
          </p:blipFill>
          <p:spPr bwMode="auto">
            <a:xfrm>
              <a:off x="-14288" y="2514600"/>
              <a:ext cx="9059863" cy="15970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 name="Picture 2"/>
            <p:cNvPicPr>
              <a:picLocks noChangeAspect="1" noChangeArrowheads="1"/>
            </p:cNvPicPr>
            <p:nvPr/>
          </p:nvPicPr>
          <p:blipFill>
            <a:blip r:embed="rId4">
              <a:extLst>
                <a:ext uri="{28A0092B-C50C-407E-A947-70E740481C1C}">
                  <a14:useLocalDpi xmlns:a14="http://schemas.microsoft.com/office/drawing/2010/main" val="0"/>
                </a:ext>
              </a:extLst>
            </a:blip>
            <a:srcRect l="5885" t="25240" r="35413" b="60373"/>
            <a:stretch>
              <a:fillRect/>
            </a:stretch>
          </p:blipFill>
          <p:spPr bwMode="auto">
            <a:xfrm>
              <a:off x="109538" y="914400"/>
              <a:ext cx="8812212" cy="12144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245" name="TextBox 2"/>
          <p:cNvSpPr txBox="1">
            <a:spLocks noChangeArrowheads="1"/>
          </p:cNvSpPr>
          <p:nvPr/>
        </p:nvSpPr>
        <p:spPr bwMode="auto">
          <a:xfrm>
            <a:off x="195263" y="0"/>
            <a:ext cx="81534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3600" b="1">
                <a:solidFill>
                  <a:srgbClr val="0000FF"/>
                </a:solidFill>
              </a:rPr>
              <a:t>Knowledge gained so far….. </a:t>
            </a:r>
          </a:p>
        </p:txBody>
      </p:sp>
    </p:spTree>
    <p:extLst>
      <p:ext uri="{BB962C8B-B14F-4D97-AF65-F5344CB8AC3E}">
        <p14:creationId xmlns:p14="http://schemas.microsoft.com/office/powerpoint/2010/main" val="3502325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0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3357563"/>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51" name="Group 604"/>
          <p:cNvGrpSpPr>
            <a:grpSpLocks/>
          </p:cNvGrpSpPr>
          <p:nvPr/>
        </p:nvGrpSpPr>
        <p:grpSpPr bwMode="auto">
          <a:xfrm>
            <a:off x="5138738" y="3400425"/>
            <a:ext cx="423862" cy="561975"/>
            <a:chOff x="8604404" y="4046661"/>
            <a:chExt cx="424287" cy="562768"/>
          </a:xfrm>
        </p:grpSpPr>
        <p:sp>
          <p:nvSpPr>
            <p:cNvPr id="606" name="Freeform 605"/>
            <p:cNvSpPr/>
            <p:nvPr/>
          </p:nvSpPr>
          <p:spPr>
            <a:xfrm rot="1016377">
              <a:off x="8707694" y="4191328"/>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7" name="Freeform 606"/>
            <p:cNvSpPr/>
            <p:nvPr/>
          </p:nvSpPr>
          <p:spPr>
            <a:xfrm rot="17916325">
              <a:off x="8644054" y="4275611"/>
              <a:ext cx="37994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8" name="Freeform 607"/>
            <p:cNvSpPr/>
            <p:nvPr/>
          </p:nvSpPr>
          <p:spPr>
            <a:xfrm rot="17916325">
              <a:off x="8572544" y="4299458"/>
              <a:ext cx="379948"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9" name="Freeform 608"/>
            <p:cNvSpPr/>
            <p:nvPr/>
          </p:nvSpPr>
          <p:spPr>
            <a:xfrm rot="17916325">
              <a:off x="8710795" y="4289919"/>
              <a:ext cx="37994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0" name="Freeform 609"/>
            <p:cNvSpPr/>
            <p:nvPr/>
          </p:nvSpPr>
          <p:spPr>
            <a:xfrm rot="1016377">
              <a:off x="8709284" y="4122969"/>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1" name="Freeform 610"/>
            <p:cNvSpPr/>
            <p:nvPr/>
          </p:nvSpPr>
          <p:spPr>
            <a:xfrm rot="1016377">
              <a:off x="8685447" y="4281943"/>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2" name="Freeform 611"/>
            <p:cNvSpPr/>
            <p:nvPr/>
          </p:nvSpPr>
          <p:spPr>
            <a:xfrm rot="1016377">
              <a:off x="8667968" y="4046661"/>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3" name="Freeform 612"/>
            <p:cNvSpPr/>
            <p:nvPr/>
          </p:nvSpPr>
          <p:spPr>
            <a:xfrm rot="1016377">
              <a:off x="8667968" y="4358250"/>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4" name="Freeform 613"/>
            <p:cNvSpPr/>
            <p:nvPr/>
          </p:nvSpPr>
          <p:spPr>
            <a:xfrm rot="17916325">
              <a:off x="8482761" y="4293894"/>
              <a:ext cx="37835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5" name="Oval 614"/>
            <p:cNvSpPr/>
            <p:nvPr/>
          </p:nvSpPr>
          <p:spPr>
            <a:xfrm>
              <a:off x="8868193" y="4235841"/>
              <a:ext cx="76276"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6" name="Oval 615"/>
            <p:cNvSpPr/>
            <p:nvPr/>
          </p:nvSpPr>
          <p:spPr>
            <a:xfrm>
              <a:off x="8715640" y="4386865"/>
              <a:ext cx="76276"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7" name="Oval 616"/>
            <p:cNvSpPr/>
            <p:nvPr/>
          </p:nvSpPr>
          <p:spPr>
            <a:xfrm>
              <a:off x="8880906" y="4372558"/>
              <a:ext cx="76276"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2" name="Group 2879"/>
          <p:cNvGrpSpPr>
            <a:grpSpLocks/>
          </p:cNvGrpSpPr>
          <p:nvPr/>
        </p:nvGrpSpPr>
        <p:grpSpPr bwMode="auto">
          <a:xfrm>
            <a:off x="5824538" y="2868613"/>
            <a:ext cx="423862" cy="561975"/>
            <a:chOff x="8604404" y="4046661"/>
            <a:chExt cx="424287" cy="562768"/>
          </a:xfrm>
        </p:grpSpPr>
        <p:sp>
          <p:nvSpPr>
            <p:cNvPr id="567" name="Freeform 566"/>
            <p:cNvSpPr/>
            <p:nvPr/>
          </p:nvSpPr>
          <p:spPr>
            <a:xfrm rot="1016377">
              <a:off x="8707694" y="4191327"/>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8" name="Freeform 567"/>
            <p:cNvSpPr/>
            <p:nvPr/>
          </p:nvSpPr>
          <p:spPr>
            <a:xfrm rot="17916325">
              <a:off x="8644053" y="4275611"/>
              <a:ext cx="37994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9" name="Freeform 568"/>
            <p:cNvSpPr/>
            <p:nvPr/>
          </p:nvSpPr>
          <p:spPr>
            <a:xfrm rot="17916325">
              <a:off x="8572545" y="4299457"/>
              <a:ext cx="379947"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0" name="Freeform 569"/>
            <p:cNvSpPr/>
            <p:nvPr/>
          </p:nvSpPr>
          <p:spPr>
            <a:xfrm rot="17916325">
              <a:off x="8710796" y="4289918"/>
              <a:ext cx="37994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1" name="Freeform 570"/>
            <p:cNvSpPr/>
            <p:nvPr/>
          </p:nvSpPr>
          <p:spPr>
            <a:xfrm rot="1016377">
              <a:off x="8709284" y="4122969"/>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2" name="Freeform 571"/>
            <p:cNvSpPr/>
            <p:nvPr/>
          </p:nvSpPr>
          <p:spPr>
            <a:xfrm rot="1016377">
              <a:off x="8685447" y="4281943"/>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3" name="Freeform 572"/>
            <p:cNvSpPr/>
            <p:nvPr/>
          </p:nvSpPr>
          <p:spPr>
            <a:xfrm rot="1016377">
              <a:off x="8667968" y="4046661"/>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4" name="Freeform 573"/>
            <p:cNvSpPr/>
            <p:nvPr/>
          </p:nvSpPr>
          <p:spPr>
            <a:xfrm rot="1016377">
              <a:off x="8667968" y="4358250"/>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5" name="Freeform 574"/>
            <p:cNvSpPr/>
            <p:nvPr/>
          </p:nvSpPr>
          <p:spPr>
            <a:xfrm rot="17916325">
              <a:off x="8482761" y="4293893"/>
              <a:ext cx="37835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6" name="Oval 575"/>
            <p:cNvSpPr/>
            <p:nvPr/>
          </p:nvSpPr>
          <p:spPr>
            <a:xfrm>
              <a:off x="8868193" y="4235840"/>
              <a:ext cx="76276" cy="4928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7" name="Oval 576"/>
            <p:cNvSpPr/>
            <p:nvPr/>
          </p:nvSpPr>
          <p:spPr>
            <a:xfrm>
              <a:off x="8715640" y="4386865"/>
              <a:ext cx="76276" cy="4928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8" name="Oval 577"/>
            <p:cNvSpPr/>
            <p:nvPr/>
          </p:nvSpPr>
          <p:spPr>
            <a:xfrm>
              <a:off x="8880906" y="4372557"/>
              <a:ext cx="76276"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3" name="Group 578"/>
          <p:cNvGrpSpPr>
            <a:grpSpLocks/>
          </p:cNvGrpSpPr>
          <p:nvPr/>
        </p:nvGrpSpPr>
        <p:grpSpPr bwMode="auto">
          <a:xfrm>
            <a:off x="5845175" y="3810000"/>
            <a:ext cx="425450" cy="561975"/>
            <a:chOff x="8604404" y="4046661"/>
            <a:chExt cx="424287" cy="562768"/>
          </a:xfrm>
        </p:grpSpPr>
        <p:sp>
          <p:nvSpPr>
            <p:cNvPr id="580" name="Freeform 579"/>
            <p:cNvSpPr/>
            <p:nvPr/>
          </p:nvSpPr>
          <p:spPr>
            <a:xfrm rot="1016377">
              <a:off x="8707310" y="4191328"/>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1" name="Freeform 580"/>
            <p:cNvSpPr/>
            <p:nvPr/>
          </p:nvSpPr>
          <p:spPr>
            <a:xfrm rot="17916325">
              <a:off x="8643989" y="4275071"/>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2" name="Freeform 581"/>
            <p:cNvSpPr/>
            <p:nvPr/>
          </p:nvSpPr>
          <p:spPr>
            <a:xfrm rot="17916325">
              <a:off x="8572746" y="4298918"/>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3" name="Freeform 582"/>
            <p:cNvSpPr/>
            <p:nvPr/>
          </p:nvSpPr>
          <p:spPr>
            <a:xfrm rot="17916325">
              <a:off x="8710481" y="4289380"/>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4" name="Freeform 583"/>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5" name="Freeform 584"/>
            <p:cNvSpPr/>
            <p:nvPr/>
          </p:nvSpPr>
          <p:spPr>
            <a:xfrm rot="1016377">
              <a:off x="8685146" y="4281943"/>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6" name="Freeform 585"/>
            <p:cNvSpPr/>
            <p:nvPr/>
          </p:nvSpPr>
          <p:spPr>
            <a:xfrm rot="1016377">
              <a:off x="8669314" y="4046661"/>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7" name="Freeform 586"/>
            <p:cNvSpPr/>
            <p:nvPr/>
          </p:nvSpPr>
          <p:spPr>
            <a:xfrm rot="1016377">
              <a:off x="8669314" y="4358250"/>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8" name="Freeform 587"/>
            <p:cNvSpPr/>
            <p:nvPr/>
          </p:nvSpPr>
          <p:spPr>
            <a:xfrm rot="17916325">
              <a:off x="8483301" y="4293354"/>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9" name="Oval 588"/>
            <p:cNvSpPr/>
            <p:nvPr/>
          </p:nvSpPr>
          <p:spPr>
            <a:xfrm>
              <a:off x="8867209" y="4235841"/>
              <a:ext cx="75992"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0" name="Oval 589"/>
            <p:cNvSpPr/>
            <p:nvPr/>
          </p:nvSpPr>
          <p:spPr>
            <a:xfrm>
              <a:off x="8715225" y="4386865"/>
              <a:ext cx="75992"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1" name="Oval 590"/>
            <p:cNvSpPr/>
            <p:nvPr/>
          </p:nvSpPr>
          <p:spPr>
            <a:xfrm>
              <a:off x="8881458" y="4372558"/>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4" name="Group 591"/>
          <p:cNvGrpSpPr>
            <a:grpSpLocks/>
          </p:cNvGrpSpPr>
          <p:nvPr/>
        </p:nvGrpSpPr>
        <p:grpSpPr bwMode="auto">
          <a:xfrm>
            <a:off x="6496050" y="3616325"/>
            <a:ext cx="423863" cy="563563"/>
            <a:chOff x="8604404" y="4046661"/>
            <a:chExt cx="424287" cy="562768"/>
          </a:xfrm>
        </p:grpSpPr>
        <p:sp>
          <p:nvSpPr>
            <p:cNvPr id="593" name="Freeform 592"/>
            <p:cNvSpPr/>
            <p:nvPr/>
          </p:nvSpPr>
          <p:spPr>
            <a:xfrm rot="1016377">
              <a:off x="8707695" y="4192505"/>
              <a:ext cx="319406"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4" name="Freeform 593"/>
            <p:cNvSpPr/>
            <p:nvPr/>
          </p:nvSpPr>
          <p:spPr>
            <a:xfrm rot="17916325">
              <a:off x="8643796" y="4275569"/>
              <a:ext cx="380463"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5" name="Freeform 594"/>
            <p:cNvSpPr/>
            <p:nvPr/>
          </p:nvSpPr>
          <p:spPr>
            <a:xfrm rot="17916325">
              <a:off x="8573081" y="4300140"/>
              <a:ext cx="37887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6" name="Freeform 595"/>
            <p:cNvSpPr/>
            <p:nvPr/>
          </p:nvSpPr>
          <p:spPr>
            <a:xfrm rot="17916325">
              <a:off x="8711330" y="4289044"/>
              <a:ext cx="378878"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7" name="Freeform 596"/>
            <p:cNvSpPr/>
            <p:nvPr/>
          </p:nvSpPr>
          <p:spPr>
            <a:xfrm rot="1016377">
              <a:off x="8709284" y="4122754"/>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8" name="Freeform 597"/>
            <p:cNvSpPr/>
            <p:nvPr/>
          </p:nvSpPr>
          <p:spPr>
            <a:xfrm rot="1016377">
              <a:off x="8685448" y="4282865"/>
              <a:ext cx="319406"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9" name="Freeform 598"/>
            <p:cNvSpPr/>
            <p:nvPr/>
          </p:nvSpPr>
          <p:spPr>
            <a:xfrm rot="1016377">
              <a:off x="8667968" y="4046661"/>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0" name="Freeform 599"/>
            <p:cNvSpPr/>
            <p:nvPr/>
          </p:nvSpPr>
          <p:spPr>
            <a:xfrm rot="1016377">
              <a:off x="8667968" y="4358958"/>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1" name="Freeform 600"/>
            <p:cNvSpPr/>
            <p:nvPr/>
          </p:nvSpPr>
          <p:spPr>
            <a:xfrm rot="17916325">
              <a:off x="8482502" y="4293799"/>
              <a:ext cx="378877"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2" name="Oval 601"/>
            <p:cNvSpPr/>
            <p:nvPr/>
          </p:nvSpPr>
          <p:spPr>
            <a:xfrm>
              <a:off x="8868193" y="4235308"/>
              <a:ext cx="76276" cy="50728"/>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3" name="Oval 602"/>
            <p:cNvSpPr/>
            <p:nvPr/>
          </p:nvSpPr>
          <p:spPr>
            <a:xfrm>
              <a:off x="8715640" y="4385907"/>
              <a:ext cx="76276" cy="50728"/>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4" name="Oval 603"/>
            <p:cNvSpPr/>
            <p:nvPr/>
          </p:nvSpPr>
          <p:spPr>
            <a:xfrm>
              <a:off x="8880905" y="4373225"/>
              <a:ext cx="76276" cy="49144"/>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079"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700" y="2894013"/>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5" name="Oval 474"/>
          <p:cNvSpPr/>
          <p:nvPr/>
        </p:nvSpPr>
        <p:spPr>
          <a:xfrm>
            <a:off x="4289425" y="3073400"/>
            <a:ext cx="111125" cy="8731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6" name="Oval 475"/>
          <p:cNvSpPr/>
          <p:nvPr/>
        </p:nvSpPr>
        <p:spPr>
          <a:xfrm>
            <a:off x="4184650" y="2724150"/>
            <a:ext cx="76200" cy="508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82"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288" y="2732088"/>
            <a:ext cx="382587"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3"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925" y="2563813"/>
            <a:ext cx="382588"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2" name="Oval 461"/>
          <p:cNvSpPr/>
          <p:nvPr/>
        </p:nvSpPr>
        <p:spPr>
          <a:xfrm>
            <a:off x="1436688" y="2662238"/>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3" name="Oval 462"/>
          <p:cNvSpPr/>
          <p:nvPr/>
        </p:nvSpPr>
        <p:spPr>
          <a:xfrm>
            <a:off x="1284288" y="2813050"/>
            <a:ext cx="76200" cy="50800"/>
          </a:xfrm>
          <a:prstGeom prst="ellipse">
            <a:avLst/>
          </a:prstGeom>
          <a:solidFill>
            <a:srgbClr val="FF00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086" name="Group 403"/>
          <p:cNvGrpSpPr>
            <a:grpSpLocks/>
          </p:cNvGrpSpPr>
          <p:nvPr/>
        </p:nvGrpSpPr>
        <p:grpSpPr bwMode="auto">
          <a:xfrm>
            <a:off x="6297613" y="2852738"/>
            <a:ext cx="407987" cy="174625"/>
            <a:chOff x="168239" y="3588944"/>
            <a:chExt cx="230855" cy="164703"/>
          </a:xfrm>
        </p:grpSpPr>
        <p:sp>
          <p:nvSpPr>
            <p:cNvPr id="409" name="Freeform 408"/>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2" name="Oval 411"/>
            <p:cNvSpPr/>
            <p:nvPr/>
          </p:nvSpPr>
          <p:spPr>
            <a:xfrm>
              <a:off x="236507" y="3656322"/>
              <a:ext cx="90725" cy="46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7" name="Group 389"/>
          <p:cNvGrpSpPr>
            <a:grpSpLocks/>
          </p:cNvGrpSpPr>
          <p:nvPr/>
        </p:nvGrpSpPr>
        <p:grpSpPr bwMode="auto">
          <a:xfrm>
            <a:off x="3546475" y="2989263"/>
            <a:ext cx="407988" cy="176212"/>
            <a:chOff x="168239" y="3588944"/>
            <a:chExt cx="230855" cy="164703"/>
          </a:xfrm>
        </p:grpSpPr>
        <p:sp>
          <p:nvSpPr>
            <p:cNvPr id="395" name="Freeform 394"/>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6" name="Oval 395"/>
            <p:cNvSpPr/>
            <p:nvPr/>
          </p:nvSpPr>
          <p:spPr>
            <a:xfrm>
              <a:off x="236507" y="3655715"/>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8" name="Group 386"/>
          <p:cNvGrpSpPr>
            <a:grpSpLocks/>
          </p:cNvGrpSpPr>
          <p:nvPr/>
        </p:nvGrpSpPr>
        <p:grpSpPr bwMode="auto">
          <a:xfrm>
            <a:off x="4289425" y="2851150"/>
            <a:ext cx="407988" cy="174625"/>
            <a:chOff x="168239" y="3588944"/>
            <a:chExt cx="230855" cy="164703"/>
          </a:xfrm>
        </p:grpSpPr>
        <p:sp>
          <p:nvSpPr>
            <p:cNvPr id="388" name="Freeform 387"/>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9" name="Oval 388"/>
            <p:cNvSpPr/>
            <p:nvPr/>
          </p:nvSpPr>
          <p:spPr>
            <a:xfrm>
              <a:off x="236507" y="3656323"/>
              <a:ext cx="90725" cy="46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9" name="Group 380"/>
          <p:cNvGrpSpPr>
            <a:grpSpLocks/>
          </p:cNvGrpSpPr>
          <p:nvPr/>
        </p:nvGrpSpPr>
        <p:grpSpPr bwMode="auto">
          <a:xfrm>
            <a:off x="3581400" y="2698750"/>
            <a:ext cx="407988" cy="174625"/>
            <a:chOff x="168239" y="3588944"/>
            <a:chExt cx="230855" cy="164703"/>
          </a:xfrm>
        </p:grpSpPr>
        <p:sp>
          <p:nvSpPr>
            <p:cNvPr id="382" name="Freeform 381"/>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4" name="Oval 383"/>
            <p:cNvSpPr/>
            <p:nvPr/>
          </p:nvSpPr>
          <p:spPr>
            <a:xfrm>
              <a:off x="236507" y="3656323"/>
              <a:ext cx="90725" cy="46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90" name="Group 369"/>
          <p:cNvGrpSpPr>
            <a:grpSpLocks/>
          </p:cNvGrpSpPr>
          <p:nvPr/>
        </p:nvGrpSpPr>
        <p:grpSpPr bwMode="auto">
          <a:xfrm>
            <a:off x="2384425" y="2686050"/>
            <a:ext cx="407988" cy="176213"/>
            <a:chOff x="168239" y="3588944"/>
            <a:chExt cx="230855" cy="164703"/>
          </a:xfrm>
        </p:grpSpPr>
        <p:sp>
          <p:nvSpPr>
            <p:cNvPr id="371" name="Freeform 370"/>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2" name="Oval 371"/>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91" name="Group 285"/>
          <p:cNvGrpSpPr>
            <a:grpSpLocks/>
          </p:cNvGrpSpPr>
          <p:nvPr/>
        </p:nvGrpSpPr>
        <p:grpSpPr bwMode="auto">
          <a:xfrm rot="-7055521">
            <a:off x="7674769" y="2855119"/>
            <a:ext cx="598487" cy="155575"/>
            <a:chOff x="547688" y="538163"/>
            <a:chExt cx="1295400" cy="381000"/>
          </a:xfrm>
        </p:grpSpPr>
        <p:sp>
          <p:nvSpPr>
            <p:cNvPr id="40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0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402" name="Freeform 401"/>
          <p:cNvSpPr/>
          <p:nvPr/>
        </p:nvSpPr>
        <p:spPr bwMode="auto">
          <a:xfrm>
            <a:off x="7527149" y="3293089"/>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3" name="Freeform 402"/>
          <p:cNvSpPr/>
          <p:nvPr/>
        </p:nvSpPr>
        <p:spPr bwMode="auto">
          <a:xfrm>
            <a:off x="7606854" y="3351430"/>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098" name="Group 285"/>
          <p:cNvGrpSpPr>
            <a:grpSpLocks/>
          </p:cNvGrpSpPr>
          <p:nvPr/>
        </p:nvGrpSpPr>
        <p:grpSpPr bwMode="auto">
          <a:xfrm rot="8906168">
            <a:off x="6611938" y="2806700"/>
            <a:ext cx="600075" cy="157163"/>
            <a:chOff x="547688" y="538163"/>
            <a:chExt cx="1295400" cy="381000"/>
          </a:xfrm>
        </p:grpSpPr>
        <p:sp>
          <p:nvSpPr>
            <p:cNvPr id="31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1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08" name="Freeform 307"/>
          <p:cNvSpPr/>
          <p:nvPr/>
        </p:nvSpPr>
        <p:spPr bwMode="auto">
          <a:xfrm rot="16395461">
            <a:off x="7478713" y="2597150"/>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00" name="Group 285"/>
          <p:cNvGrpSpPr>
            <a:grpSpLocks/>
          </p:cNvGrpSpPr>
          <p:nvPr/>
        </p:nvGrpSpPr>
        <p:grpSpPr bwMode="auto">
          <a:xfrm rot="8773553">
            <a:off x="6451600" y="3173413"/>
            <a:ext cx="600075" cy="155575"/>
            <a:chOff x="547688" y="538163"/>
            <a:chExt cx="1295400" cy="381000"/>
          </a:xfrm>
        </p:grpSpPr>
        <p:sp>
          <p:nvSpPr>
            <p:cNvPr id="3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0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79" name="Freeform 278"/>
          <p:cNvSpPr/>
          <p:nvPr/>
        </p:nvSpPr>
        <p:spPr bwMode="auto">
          <a:xfrm rot="16395461">
            <a:off x="3800475" y="2586038"/>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0" name="Freeform 259"/>
          <p:cNvSpPr/>
          <p:nvPr/>
        </p:nvSpPr>
        <p:spPr bwMode="auto">
          <a:xfrm rot="16395461">
            <a:off x="7535863" y="3090862"/>
            <a:ext cx="109538"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03" name="Group 285"/>
          <p:cNvGrpSpPr>
            <a:grpSpLocks/>
          </p:cNvGrpSpPr>
          <p:nvPr/>
        </p:nvGrpSpPr>
        <p:grpSpPr bwMode="auto">
          <a:xfrm rot="-7055521">
            <a:off x="7126288" y="3025775"/>
            <a:ext cx="600075" cy="155575"/>
            <a:chOff x="547688" y="538163"/>
            <a:chExt cx="1295400" cy="381000"/>
          </a:xfrm>
        </p:grpSpPr>
        <p:sp>
          <p:nvSpPr>
            <p:cNvPr id="23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2"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7" name="Rounded Rectangle 6"/>
          <p:cNvSpPr/>
          <p:nvPr/>
        </p:nvSpPr>
        <p:spPr bwMode="auto">
          <a:xfrm>
            <a:off x="734676"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6" name="Rounded Rectangle 11"/>
          <p:cNvSpPr/>
          <p:nvPr/>
        </p:nvSpPr>
        <p:spPr bwMode="auto">
          <a:xfrm>
            <a:off x="924377" y="1899778"/>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99" name="Rounded Rectangle 11"/>
          <p:cNvSpPr/>
          <p:nvPr/>
        </p:nvSpPr>
        <p:spPr bwMode="auto">
          <a:xfrm>
            <a:off x="1070150" y="1903090"/>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200" name="Oval 199"/>
          <p:cNvSpPr/>
          <p:nvPr/>
        </p:nvSpPr>
        <p:spPr bwMode="auto">
          <a:xfrm>
            <a:off x="1116324" y="2298777"/>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8" name="Freeform 187"/>
          <p:cNvSpPr/>
          <p:nvPr/>
        </p:nvSpPr>
        <p:spPr bwMode="auto">
          <a:xfrm>
            <a:off x="7455140" y="2847392"/>
            <a:ext cx="433254"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9" name="Freeform 188"/>
          <p:cNvSpPr/>
          <p:nvPr/>
        </p:nvSpPr>
        <p:spPr bwMode="auto">
          <a:xfrm>
            <a:off x="7555266" y="2905732"/>
            <a:ext cx="25413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3" name="Freeform 192"/>
          <p:cNvSpPr/>
          <p:nvPr/>
        </p:nvSpPr>
        <p:spPr bwMode="auto">
          <a:xfrm>
            <a:off x="6964055" y="2963358"/>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 name="Freeform 193"/>
          <p:cNvSpPr/>
          <p:nvPr/>
        </p:nvSpPr>
        <p:spPr bwMode="auto">
          <a:xfrm>
            <a:off x="7043760" y="3021698"/>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6" name="Freeform 195"/>
          <p:cNvSpPr/>
          <p:nvPr/>
        </p:nvSpPr>
        <p:spPr bwMode="auto">
          <a:xfrm>
            <a:off x="7084079" y="2532625"/>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7" name="Freeform 196"/>
          <p:cNvSpPr/>
          <p:nvPr/>
        </p:nvSpPr>
        <p:spPr bwMode="auto">
          <a:xfrm>
            <a:off x="7163784" y="2590965"/>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7" name="Freeform 76"/>
          <p:cNvSpPr/>
          <p:nvPr/>
        </p:nvSpPr>
        <p:spPr bwMode="auto">
          <a:xfrm>
            <a:off x="6403765" y="1949478"/>
            <a:ext cx="388012" cy="399750"/>
          </a:xfrm>
          <a:custGeom>
            <a:avLst/>
            <a:gdLst>
              <a:gd name="connsiteX0" fmla="*/ 29 w 388012"/>
              <a:gd name="connsiteY0" fmla="*/ 129209 h 338898"/>
              <a:gd name="connsiteX1" fmla="*/ 79542 w 388012"/>
              <a:gd name="connsiteY1" fmla="*/ 109331 h 338898"/>
              <a:gd name="connsiteX2" fmla="*/ 139177 w 388012"/>
              <a:gd name="connsiteY2" fmla="*/ 39757 h 338898"/>
              <a:gd name="connsiteX3" fmla="*/ 168995 w 388012"/>
              <a:gd name="connsiteY3" fmla="*/ 19879 h 338898"/>
              <a:gd name="connsiteX4" fmla="*/ 228629 w 388012"/>
              <a:gd name="connsiteY4" fmla="*/ 0 h 338898"/>
              <a:gd name="connsiteX5" fmla="*/ 268386 w 388012"/>
              <a:gd name="connsiteY5" fmla="*/ 9940 h 338898"/>
              <a:gd name="connsiteX6" fmla="*/ 318081 w 388012"/>
              <a:gd name="connsiteY6" fmla="*/ 59635 h 338898"/>
              <a:gd name="connsiteX7" fmla="*/ 328021 w 388012"/>
              <a:gd name="connsiteY7" fmla="*/ 89453 h 338898"/>
              <a:gd name="connsiteX8" fmla="*/ 367777 w 388012"/>
              <a:gd name="connsiteY8" fmla="*/ 149087 h 338898"/>
              <a:gd name="connsiteX9" fmla="*/ 387655 w 388012"/>
              <a:gd name="connsiteY9" fmla="*/ 208722 h 338898"/>
              <a:gd name="connsiteX10" fmla="*/ 377716 w 388012"/>
              <a:gd name="connsiteY10" fmla="*/ 278296 h 338898"/>
              <a:gd name="connsiteX11" fmla="*/ 347899 w 388012"/>
              <a:gd name="connsiteY11" fmla="*/ 298174 h 338898"/>
              <a:gd name="connsiteX12" fmla="*/ 168995 w 388012"/>
              <a:gd name="connsiteY12" fmla="*/ 327992 h 338898"/>
              <a:gd name="connsiteX13" fmla="*/ 109360 w 388012"/>
              <a:gd name="connsiteY13" fmla="*/ 327992 h 338898"/>
              <a:gd name="connsiteX14" fmla="*/ 99421 w 388012"/>
              <a:gd name="connsiteY14" fmla="*/ 268357 h 338898"/>
              <a:gd name="connsiteX15" fmla="*/ 89481 w 388012"/>
              <a:gd name="connsiteY15" fmla="*/ 149087 h 338898"/>
              <a:gd name="connsiteX16" fmla="*/ 29 w 388012"/>
              <a:gd name="connsiteY16" fmla="*/ 129209 h 33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8012" h="338898">
                <a:moveTo>
                  <a:pt x="29" y="129209"/>
                </a:moveTo>
                <a:cubicBezTo>
                  <a:pt x="-1628" y="122583"/>
                  <a:pt x="67656" y="117821"/>
                  <a:pt x="79542" y="109331"/>
                </a:cubicBezTo>
                <a:cubicBezTo>
                  <a:pt x="162672" y="49952"/>
                  <a:pt x="86642" y="92291"/>
                  <a:pt x="139177" y="39757"/>
                </a:cubicBezTo>
                <a:cubicBezTo>
                  <a:pt x="147624" y="31310"/>
                  <a:pt x="158079" y="24731"/>
                  <a:pt x="168995" y="19879"/>
                </a:cubicBezTo>
                <a:cubicBezTo>
                  <a:pt x="188142" y="11369"/>
                  <a:pt x="228629" y="0"/>
                  <a:pt x="228629" y="0"/>
                </a:cubicBezTo>
                <a:cubicBezTo>
                  <a:pt x="241881" y="3313"/>
                  <a:pt x="255830" y="4559"/>
                  <a:pt x="268386" y="9940"/>
                </a:cubicBezTo>
                <a:cubicBezTo>
                  <a:pt x="293686" y="20783"/>
                  <a:pt x="306033" y="35540"/>
                  <a:pt x="318081" y="59635"/>
                </a:cubicBezTo>
                <a:cubicBezTo>
                  <a:pt x="322767" y="69006"/>
                  <a:pt x="322933" y="80294"/>
                  <a:pt x="328021" y="89453"/>
                </a:cubicBezTo>
                <a:cubicBezTo>
                  <a:pt x="339623" y="110337"/>
                  <a:pt x="367777" y="149087"/>
                  <a:pt x="367777" y="149087"/>
                </a:cubicBezTo>
                <a:cubicBezTo>
                  <a:pt x="374403" y="168965"/>
                  <a:pt x="390618" y="187979"/>
                  <a:pt x="387655" y="208722"/>
                </a:cubicBezTo>
                <a:cubicBezTo>
                  <a:pt x="384342" y="231913"/>
                  <a:pt x="387230" y="256888"/>
                  <a:pt x="377716" y="278296"/>
                </a:cubicBezTo>
                <a:cubicBezTo>
                  <a:pt x="372865" y="289212"/>
                  <a:pt x="358815" y="293323"/>
                  <a:pt x="347899" y="298174"/>
                </a:cubicBezTo>
                <a:cubicBezTo>
                  <a:pt x="280410" y="328170"/>
                  <a:pt x="252042" y="321071"/>
                  <a:pt x="168995" y="327992"/>
                </a:cubicBezTo>
                <a:cubicBezTo>
                  <a:pt x="156273" y="332232"/>
                  <a:pt x="122082" y="350255"/>
                  <a:pt x="109360" y="327992"/>
                </a:cubicBezTo>
                <a:cubicBezTo>
                  <a:pt x="99362" y="310495"/>
                  <a:pt x="101647" y="288386"/>
                  <a:pt x="99421" y="268357"/>
                </a:cubicBezTo>
                <a:cubicBezTo>
                  <a:pt x="95015" y="228707"/>
                  <a:pt x="101214" y="187217"/>
                  <a:pt x="89481" y="149087"/>
                </a:cubicBezTo>
                <a:cubicBezTo>
                  <a:pt x="85456" y="136005"/>
                  <a:pt x="1686" y="135835"/>
                  <a:pt x="29" y="12920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Freeform 62"/>
          <p:cNvSpPr/>
          <p:nvPr/>
        </p:nvSpPr>
        <p:spPr bwMode="auto">
          <a:xfrm>
            <a:off x="6066221" y="2095266"/>
            <a:ext cx="298764" cy="487060"/>
          </a:xfrm>
          <a:custGeom>
            <a:avLst/>
            <a:gdLst>
              <a:gd name="connsiteX0" fmla="*/ 9939 w 298764"/>
              <a:gd name="connsiteY0" fmla="*/ 19878 h 487017"/>
              <a:gd name="connsiteX1" fmla="*/ 19878 w 298764"/>
              <a:gd name="connsiteY1" fmla="*/ 357809 h 487017"/>
              <a:gd name="connsiteX2" fmla="*/ 29817 w 298764"/>
              <a:gd name="connsiteY2" fmla="*/ 387626 h 487017"/>
              <a:gd name="connsiteX3" fmla="*/ 59634 w 298764"/>
              <a:gd name="connsiteY3" fmla="*/ 417443 h 487017"/>
              <a:gd name="connsiteX4" fmla="*/ 109330 w 298764"/>
              <a:gd name="connsiteY4" fmla="*/ 487017 h 487017"/>
              <a:gd name="connsiteX5" fmla="*/ 218660 w 298764"/>
              <a:gd name="connsiteY5" fmla="*/ 477078 h 487017"/>
              <a:gd name="connsiteX6" fmla="*/ 278295 w 298764"/>
              <a:gd name="connsiteY6" fmla="*/ 457200 h 487017"/>
              <a:gd name="connsiteX7" fmla="*/ 298174 w 298764"/>
              <a:gd name="connsiteY7" fmla="*/ 357809 h 487017"/>
              <a:gd name="connsiteX8" fmla="*/ 278295 w 298764"/>
              <a:gd name="connsiteY8" fmla="*/ 159026 h 487017"/>
              <a:gd name="connsiteX9" fmla="*/ 258417 w 298764"/>
              <a:gd name="connsiteY9" fmla="*/ 129209 h 487017"/>
              <a:gd name="connsiteX10" fmla="*/ 218660 w 298764"/>
              <a:gd name="connsiteY10" fmla="*/ 89452 h 487017"/>
              <a:gd name="connsiteX11" fmla="*/ 159026 w 298764"/>
              <a:gd name="connsiteY11" fmla="*/ 59635 h 487017"/>
              <a:gd name="connsiteX12" fmla="*/ 79513 w 298764"/>
              <a:gd name="connsiteY12" fmla="*/ 0 h 487017"/>
              <a:gd name="connsiteX13" fmla="*/ 0 w 298764"/>
              <a:gd name="connsiteY13" fmla="*/ 39756 h 487017"/>
              <a:gd name="connsiteX14" fmla="*/ 9939 w 298764"/>
              <a:gd name="connsiteY14" fmla="*/ 19878 h 48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764" h="487017">
                <a:moveTo>
                  <a:pt x="9939" y="19878"/>
                </a:moveTo>
                <a:cubicBezTo>
                  <a:pt x="13252" y="132522"/>
                  <a:pt x="13795" y="245281"/>
                  <a:pt x="19878" y="357809"/>
                </a:cubicBezTo>
                <a:cubicBezTo>
                  <a:pt x="20443" y="368270"/>
                  <a:pt x="24006" y="378909"/>
                  <a:pt x="29817" y="387626"/>
                </a:cubicBezTo>
                <a:cubicBezTo>
                  <a:pt x="37614" y="399321"/>
                  <a:pt x="49695" y="407504"/>
                  <a:pt x="59634" y="417443"/>
                </a:cubicBezTo>
                <a:cubicBezTo>
                  <a:pt x="82826" y="487017"/>
                  <a:pt x="59635" y="470452"/>
                  <a:pt x="109330" y="487017"/>
                </a:cubicBezTo>
                <a:cubicBezTo>
                  <a:pt x="145773" y="483704"/>
                  <a:pt x="182623" y="483437"/>
                  <a:pt x="218660" y="477078"/>
                </a:cubicBezTo>
                <a:cubicBezTo>
                  <a:pt x="239295" y="473437"/>
                  <a:pt x="278295" y="457200"/>
                  <a:pt x="278295" y="457200"/>
                </a:cubicBezTo>
                <a:cubicBezTo>
                  <a:pt x="290534" y="420483"/>
                  <a:pt x="298174" y="403487"/>
                  <a:pt x="298174" y="357809"/>
                </a:cubicBezTo>
                <a:cubicBezTo>
                  <a:pt x="298174" y="349100"/>
                  <a:pt x="304115" y="210667"/>
                  <a:pt x="278295" y="159026"/>
                </a:cubicBezTo>
                <a:cubicBezTo>
                  <a:pt x="272953" y="148342"/>
                  <a:pt x="266191" y="138278"/>
                  <a:pt x="258417" y="129209"/>
                </a:cubicBezTo>
                <a:cubicBezTo>
                  <a:pt x="246220" y="114979"/>
                  <a:pt x="236440" y="95379"/>
                  <a:pt x="218660" y="89452"/>
                </a:cubicBezTo>
                <a:cubicBezTo>
                  <a:pt x="190510" y="80069"/>
                  <a:pt x="182739" y="80384"/>
                  <a:pt x="159026" y="59635"/>
                </a:cubicBezTo>
                <a:cubicBezTo>
                  <a:pt x="88744" y="-1862"/>
                  <a:pt x="137448" y="19312"/>
                  <a:pt x="79513" y="0"/>
                </a:cubicBezTo>
                <a:cubicBezTo>
                  <a:pt x="38358" y="5879"/>
                  <a:pt x="0" y="-9807"/>
                  <a:pt x="0" y="39756"/>
                </a:cubicBezTo>
                <a:lnTo>
                  <a:pt x="9939" y="19878"/>
                </a:ln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0" name="Freeform 139"/>
          <p:cNvSpPr/>
          <p:nvPr/>
        </p:nvSpPr>
        <p:spPr bwMode="auto">
          <a:xfrm rot="11271785">
            <a:off x="5482066" y="2271636"/>
            <a:ext cx="445505" cy="354194"/>
          </a:xfrm>
          <a:custGeom>
            <a:avLst/>
            <a:gdLst>
              <a:gd name="connsiteX0" fmla="*/ 924 w 309037"/>
              <a:gd name="connsiteY0" fmla="*/ 119325 h 298229"/>
              <a:gd name="connsiteX1" fmla="*/ 50620 w 309037"/>
              <a:gd name="connsiteY1" fmla="*/ 79568 h 298229"/>
              <a:gd name="connsiteX2" fmla="*/ 80437 w 309037"/>
              <a:gd name="connsiteY2" fmla="*/ 59690 h 298229"/>
              <a:gd name="connsiteX3" fmla="*/ 130133 w 309037"/>
              <a:gd name="connsiteY3" fmla="*/ 29873 h 298229"/>
              <a:gd name="connsiteX4" fmla="*/ 159950 w 309037"/>
              <a:gd name="connsiteY4" fmla="*/ 9994 h 298229"/>
              <a:gd name="connsiteX5" fmla="*/ 269281 w 309037"/>
              <a:gd name="connsiteY5" fmla="*/ 9994 h 298229"/>
              <a:gd name="connsiteX6" fmla="*/ 299098 w 309037"/>
              <a:gd name="connsiteY6" fmla="*/ 19933 h 298229"/>
              <a:gd name="connsiteX7" fmla="*/ 309037 w 309037"/>
              <a:gd name="connsiteY7" fmla="*/ 49751 h 298229"/>
              <a:gd name="connsiteX8" fmla="*/ 249403 w 309037"/>
              <a:gd name="connsiteY8" fmla="*/ 119325 h 298229"/>
              <a:gd name="connsiteX9" fmla="*/ 259342 w 309037"/>
              <a:gd name="connsiteY9" fmla="*/ 198838 h 298229"/>
              <a:gd name="connsiteX10" fmla="*/ 269281 w 309037"/>
              <a:gd name="connsiteY10" fmla="*/ 228655 h 298229"/>
              <a:gd name="connsiteX11" fmla="*/ 219585 w 309037"/>
              <a:gd name="connsiteY11" fmla="*/ 238594 h 298229"/>
              <a:gd name="connsiteX12" fmla="*/ 189768 w 309037"/>
              <a:gd name="connsiteY12" fmla="*/ 248533 h 298229"/>
              <a:gd name="connsiteX13" fmla="*/ 169890 w 309037"/>
              <a:gd name="connsiteY13" fmla="*/ 268412 h 298229"/>
              <a:gd name="connsiteX14" fmla="*/ 30742 w 309037"/>
              <a:gd name="connsiteY14" fmla="*/ 298229 h 298229"/>
              <a:gd name="connsiteX15" fmla="*/ 20803 w 309037"/>
              <a:gd name="connsiteY15" fmla="*/ 208777 h 298229"/>
              <a:gd name="connsiteX16" fmla="*/ 924 w 309037"/>
              <a:gd name="connsiteY16" fmla="*/ 129264 h 298229"/>
              <a:gd name="connsiteX17" fmla="*/ 924 w 309037"/>
              <a:gd name="connsiteY17" fmla="*/ 119325 h 2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037" h="298229">
                <a:moveTo>
                  <a:pt x="924" y="119325"/>
                </a:moveTo>
                <a:cubicBezTo>
                  <a:pt x="9207" y="111042"/>
                  <a:pt x="33649" y="92296"/>
                  <a:pt x="50620" y="79568"/>
                </a:cubicBezTo>
                <a:cubicBezTo>
                  <a:pt x="60176" y="72401"/>
                  <a:pt x="71109" y="67152"/>
                  <a:pt x="80437" y="59690"/>
                </a:cubicBezTo>
                <a:cubicBezTo>
                  <a:pt x="119417" y="28506"/>
                  <a:pt x="78353" y="47133"/>
                  <a:pt x="130133" y="29873"/>
                </a:cubicBezTo>
                <a:cubicBezTo>
                  <a:pt x="140072" y="23247"/>
                  <a:pt x="148970" y="14700"/>
                  <a:pt x="159950" y="9994"/>
                </a:cubicBezTo>
                <a:cubicBezTo>
                  <a:pt x="202907" y="-8416"/>
                  <a:pt x="219674" y="2907"/>
                  <a:pt x="269281" y="9994"/>
                </a:cubicBezTo>
                <a:cubicBezTo>
                  <a:pt x="279220" y="13307"/>
                  <a:pt x="291690" y="12525"/>
                  <a:pt x="299098" y="19933"/>
                </a:cubicBezTo>
                <a:cubicBezTo>
                  <a:pt x="306506" y="27341"/>
                  <a:pt x="309037" y="39274"/>
                  <a:pt x="309037" y="49751"/>
                </a:cubicBezTo>
                <a:cubicBezTo>
                  <a:pt x="309037" y="85157"/>
                  <a:pt x="273977" y="102942"/>
                  <a:pt x="249403" y="119325"/>
                </a:cubicBezTo>
                <a:cubicBezTo>
                  <a:pt x="252716" y="145829"/>
                  <a:pt x="254564" y="172558"/>
                  <a:pt x="259342" y="198838"/>
                </a:cubicBezTo>
                <a:cubicBezTo>
                  <a:pt x="261216" y="209146"/>
                  <a:pt x="276689" y="221247"/>
                  <a:pt x="269281" y="228655"/>
                </a:cubicBezTo>
                <a:cubicBezTo>
                  <a:pt x="257335" y="240600"/>
                  <a:pt x="235974" y="234497"/>
                  <a:pt x="219585" y="238594"/>
                </a:cubicBezTo>
                <a:cubicBezTo>
                  <a:pt x="209421" y="241135"/>
                  <a:pt x="199707" y="245220"/>
                  <a:pt x="189768" y="248533"/>
                </a:cubicBezTo>
                <a:cubicBezTo>
                  <a:pt x="183142" y="255159"/>
                  <a:pt x="178271" y="264221"/>
                  <a:pt x="169890" y="268412"/>
                </a:cubicBezTo>
                <a:cubicBezTo>
                  <a:pt x="122684" y="292015"/>
                  <a:pt x="82901" y="291709"/>
                  <a:pt x="30742" y="298229"/>
                </a:cubicBezTo>
                <a:cubicBezTo>
                  <a:pt x="-10209" y="257280"/>
                  <a:pt x="20803" y="298892"/>
                  <a:pt x="20803" y="208777"/>
                </a:cubicBezTo>
                <a:cubicBezTo>
                  <a:pt x="20803" y="184792"/>
                  <a:pt x="8766" y="152791"/>
                  <a:pt x="924" y="129264"/>
                </a:cubicBezTo>
                <a:cubicBezTo>
                  <a:pt x="43895" y="118521"/>
                  <a:pt x="-7359" y="127608"/>
                  <a:pt x="924" y="11932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Freeform 24"/>
          <p:cNvSpPr/>
          <p:nvPr/>
        </p:nvSpPr>
        <p:spPr bwMode="auto">
          <a:xfrm>
            <a:off x="5311581" y="2250947"/>
            <a:ext cx="298290" cy="421084"/>
          </a:xfrm>
          <a:custGeom>
            <a:avLst/>
            <a:gdLst>
              <a:gd name="connsiteX0" fmla="*/ 29817 w 298290"/>
              <a:gd name="connsiteY0" fmla="*/ 6658 h 543371"/>
              <a:gd name="connsiteX1" fmla="*/ 19878 w 298290"/>
              <a:gd name="connsiteY1" fmla="*/ 106049 h 543371"/>
              <a:gd name="connsiteX2" fmla="*/ 0 w 298290"/>
              <a:gd name="connsiteY2" fmla="*/ 165684 h 543371"/>
              <a:gd name="connsiteX3" fmla="*/ 19878 w 298290"/>
              <a:gd name="connsiteY3" fmla="*/ 424101 h 543371"/>
              <a:gd name="connsiteX4" fmla="*/ 39756 w 298290"/>
              <a:gd name="connsiteY4" fmla="*/ 483736 h 543371"/>
              <a:gd name="connsiteX5" fmla="*/ 79513 w 298290"/>
              <a:gd name="connsiteY5" fmla="*/ 533432 h 543371"/>
              <a:gd name="connsiteX6" fmla="*/ 109330 w 298290"/>
              <a:gd name="connsiteY6" fmla="*/ 543371 h 543371"/>
              <a:gd name="connsiteX7" fmla="*/ 208721 w 298290"/>
              <a:gd name="connsiteY7" fmla="*/ 523493 h 543371"/>
              <a:gd name="connsiteX8" fmla="*/ 228600 w 298290"/>
              <a:gd name="connsiteY8" fmla="*/ 503614 h 543371"/>
              <a:gd name="connsiteX9" fmla="*/ 258417 w 298290"/>
              <a:gd name="connsiteY9" fmla="*/ 493675 h 543371"/>
              <a:gd name="connsiteX10" fmla="*/ 288234 w 298290"/>
              <a:gd name="connsiteY10" fmla="*/ 473797 h 543371"/>
              <a:gd name="connsiteX11" fmla="*/ 298174 w 298290"/>
              <a:gd name="connsiteY11" fmla="*/ 443980 h 543371"/>
              <a:gd name="connsiteX12" fmla="*/ 258417 w 298290"/>
              <a:gd name="connsiteY12" fmla="*/ 364466 h 543371"/>
              <a:gd name="connsiteX13" fmla="*/ 268356 w 298290"/>
              <a:gd name="connsiteY13" fmla="*/ 265075 h 543371"/>
              <a:gd name="connsiteX14" fmla="*/ 278295 w 298290"/>
              <a:gd name="connsiteY14" fmla="*/ 235258 h 543371"/>
              <a:gd name="connsiteX15" fmla="*/ 268356 w 298290"/>
              <a:gd name="connsiteY15" fmla="*/ 125927 h 543371"/>
              <a:gd name="connsiteX16" fmla="*/ 258417 w 298290"/>
              <a:gd name="connsiteY16" fmla="*/ 96110 h 543371"/>
              <a:gd name="connsiteX17" fmla="*/ 228600 w 298290"/>
              <a:gd name="connsiteY17" fmla="*/ 76232 h 543371"/>
              <a:gd name="connsiteX18" fmla="*/ 208721 w 298290"/>
              <a:gd name="connsiteY18" fmla="*/ 56353 h 543371"/>
              <a:gd name="connsiteX19" fmla="*/ 178904 w 298290"/>
              <a:gd name="connsiteY19" fmla="*/ 46414 h 543371"/>
              <a:gd name="connsiteX20" fmla="*/ 29817 w 298290"/>
              <a:gd name="connsiteY20" fmla="*/ 6658 h 54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290" h="543371">
                <a:moveTo>
                  <a:pt x="29817" y="6658"/>
                </a:moveTo>
                <a:cubicBezTo>
                  <a:pt x="3313" y="16597"/>
                  <a:pt x="26014" y="73324"/>
                  <a:pt x="19878" y="106049"/>
                </a:cubicBezTo>
                <a:cubicBezTo>
                  <a:pt x="16017" y="126644"/>
                  <a:pt x="0" y="165684"/>
                  <a:pt x="0" y="165684"/>
                </a:cubicBezTo>
                <a:cubicBezTo>
                  <a:pt x="5288" y="282019"/>
                  <a:pt x="-6770" y="335273"/>
                  <a:pt x="19878" y="424101"/>
                </a:cubicBezTo>
                <a:cubicBezTo>
                  <a:pt x="25899" y="444171"/>
                  <a:pt x="28133" y="466302"/>
                  <a:pt x="39756" y="483736"/>
                </a:cubicBezTo>
                <a:cubicBezTo>
                  <a:pt x="48785" y="497280"/>
                  <a:pt x="63776" y="523990"/>
                  <a:pt x="79513" y="533432"/>
                </a:cubicBezTo>
                <a:cubicBezTo>
                  <a:pt x="88497" y="538822"/>
                  <a:pt x="99391" y="540058"/>
                  <a:pt x="109330" y="543371"/>
                </a:cubicBezTo>
                <a:cubicBezTo>
                  <a:pt x="121392" y="541648"/>
                  <a:pt x="187037" y="536503"/>
                  <a:pt x="208721" y="523493"/>
                </a:cubicBezTo>
                <a:cubicBezTo>
                  <a:pt x="216757" y="518672"/>
                  <a:pt x="220564" y="508435"/>
                  <a:pt x="228600" y="503614"/>
                </a:cubicBezTo>
                <a:cubicBezTo>
                  <a:pt x="237584" y="498224"/>
                  <a:pt x="249046" y="498360"/>
                  <a:pt x="258417" y="493675"/>
                </a:cubicBezTo>
                <a:cubicBezTo>
                  <a:pt x="269101" y="488333"/>
                  <a:pt x="278295" y="480423"/>
                  <a:pt x="288234" y="473797"/>
                </a:cubicBezTo>
                <a:cubicBezTo>
                  <a:pt x="291547" y="463858"/>
                  <a:pt x="299331" y="454393"/>
                  <a:pt x="298174" y="443980"/>
                </a:cubicBezTo>
                <a:cubicBezTo>
                  <a:pt x="292464" y="392588"/>
                  <a:pt x="285449" y="391500"/>
                  <a:pt x="258417" y="364466"/>
                </a:cubicBezTo>
                <a:cubicBezTo>
                  <a:pt x="261730" y="331336"/>
                  <a:pt x="263293" y="297983"/>
                  <a:pt x="268356" y="265075"/>
                </a:cubicBezTo>
                <a:cubicBezTo>
                  <a:pt x="269949" y="254720"/>
                  <a:pt x="278295" y="245735"/>
                  <a:pt x="278295" y="235258"/>
                </a:cubicBezTo>
                <a:cubicBezTo>
                  <a:pt x="278295" y="198664"/>
                  <a:pt x="273531" y="162153"/>
                  <a:pt x="268356" y="125927"/>
                </a:cubicBezTo>
                <a:cubicBezTo>
                  <a:pt x="266874" y="115556"/>
                  <a:pt x="264962" y="104291"/>
                  <a:pt x="258417" y="96110"/>
                </a:cubicBezTo>
                <a:cubicBezTo>
                  <a:pt x="250955" y="86782"/>
                  <a:pt x="237928" y="83694"/>
                  <a:pt x="228600" y="76232"/>
                </a:cubicBezTo>
                <a:cubicBezTo>
                  <a:pt x="221282" y="70378"/>
                  <a:pt x="216757" y="61174"/>
                  <a:pt x="208721" y="56353"/>
                </a:cubicBezTo>
                <a:cubicBezTo>
                  <a:pt x="199737" y="50963"/>
                  <a:pt x="188062" y="51502"/>
                  <a:pt x="178904" y="46414"/>
                </a:cubicBezTo>
                <a:cubicBezTo>
                  <a:pt x="77571" y="-9881"/>
                  <a:pt x="56321" y="-3281"/>
                  <a:pt x="29817" y="6658"/>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Freeform 23"/>
          <p:cNvSpPr/>
          <p:nvPr/>
        </p:nvSpPr>
        <p:spPr bwMode="auto">
          <a:xfrm>
            <a:off x="5032657" y="2444301"/>
            <a:ext cx="358403" cy="278320"/>
          </a:xfrm>
          <a:custGeom>
            <a:avLst/>
            <a:gdLst>
              <a:gd name="connsiteX0" fmla="*/ 425 w 358403"/>
              <a:gd name="connsiteY0" fmla="*/ 99391 h 278295"/>
              <a:gd name="connsiteX1" fmla="*/ 20303 w 358403"/>
              <a:gd name="connsiteY1" fmla="*/ 149087 h 278295"/>
              <a:gd name="connsiteX2" fmla="*/ 30242 w 358403"/>
              <a:gd name="connsiteY2" fmla="*/ 178904 h 278295"/>
              <a:gd name="connsiteX3" fmla="*/ 50121 w 358403"/>
              <a:gd name="connsiteY3" fmla="*/ 198782 h 278295"/>
              <a:gd name="connsiteX4" fmla="*/ 79938 w 358403"/>
              <a:gd name="connsiteY4" fmla="*/ 258417 h 278295"/>
              <a:gd name="connsiteX5" fmla="*/ 139573 w 358403"/>
              <a:gd name="connsiteY5" fmla="*/ 278295 h 278295"/>
              <a:gd name="connsiteX6" fmla="*/ 199208 w 358403"/>
              <a:gd name="connsiteY6" fmla="*/ 268356 h 278295"/>
              <a:gd name="connsiteX7" fmla="*/ 268782 w 358403"/>
              <a:gd name="connsiteY7" fmla="*/ 248478 h 278295"/>
              <a:gd name="connsiteX8" fmla="*/ 338355 w 358403"/>
              <a:gd name="connsiteY8" fmla="*/ 228600 h 278295"/>
              <a:gd name="connsiteX9" fmla="*/ 338355 w 358403"/>
              <a:gd name="connsiteY9" fmla="*/ 19878 h 278295"/>
              <a:gd name="connsiteX10" fmla="*/ 308538 w 358403"/>
              <a:gd name="connsiteY10" fmla="*/ 0 h 278295"/>
              <a:gd name="connsiteX11" fmla="*/ 209147 w 358403"/>
              <a:gd name="connsiteY11" fmla="*/ 9939 h 278295"/>
              <a:gd name="connsiteX12" fmla="*/ 149512 w 358403"/>
              <a:gd name="connsiteY12" fmla="*/ 39756 h 278295"/>
              <a:gd name="connsiteX13" fmla="*/ 40182 w 358403"/>
              <a:gd name="connsiteY13" fmla="*/ 69574 h 278295"/>
              <a:gd name="connsiteX14" fmla="*/ 425 w 358403"/>
              <a:gd name="connsiteY14" fmla="*/ 99391 h 27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403" h="278295">
                <a:moveTo>
                  <a:pt x="425" y="99391"/>
                </a:moveTo>
                <a:cubicBezTo>
                  <a:pt x="-2888" y="112643"/>
                  <a:pt x="14039" y="132382"/>
                  <a:pt x="20303" y="149087"/>
                </a:cubicBezTo>
                <a:cubicBezTo>
                  <a:pt x="23982" y="158897"/>
                  <a:pt x="24852" y="169920"/>
                  <a:pt x="30242" y="178904"/>
                </a:cubicBezTo>
                <a:cubicBezTo>
                  <a:pt x="35063" y="186939"/>
                  <a:pt x="43495" y="192156"/>
                  <a:pt x="50121" y="198782"/>
                </a:cubicBezTo>
                <a:cubicBezTo>
                  <a:pt x="55536" y="215029"/>
                  <a:pt x="63713" y="248276"/>
                  <a:pt x="79938" y="258417"/>
                </a:cubicBezTo>
                <a:cubicBezTo>
                  <a:pt x="97707" y="269522"/>
                  <a:pt x="139573" y="278295"/>
                  <a:pt x="139573" y="278295"/>
                </a:cubicBezTo>
                <a:cubicBezTo>
                  <a:pt x="159451" y="274982"/>
                  <a:pt x="179447" y="272308"/>
                  <a:pt x="199208" y="268356"/>
                </a:cubicBezTo>
                <a:cubicBezTo>
                  <a:pt x="250987" y="258000"/>
                  <a:pt x="224579" y="261107"/>
                  <a:pt x="268782" y="248478"/>
                </a:cubicBezTo>
                <a:cubicBezTo>
                  <a:pt x="356134" y="223521"/>
                  <a:pt x="266870" y="252428"/>
                  <a:pt x="338355" y="228600"/>
                </a:cubicBezTo>
                <a:cubicBezTo>
                  <a:pt x="364185" y="151117"/>
                  <a:pt x="365972" y="157960"/>
                  <a:pt x="338355" y="19878"/>
                </a:cubicBezTo>
                <a:cubicBezTo>
                  <a:pt x="336012" y="8165"/>
                  <a:pt x="318477" y="6626"/>
                  <a:pt x="308538" y="0"/>
                </a:cubicBezTo>
                <a:cubicBezTo>
                  <a:pt x="275408" y="3313"/>
                  <a:pt x="242055" y="4876"/>
                  <a:pt x="209147" y="9939"/>
                </a:cubicBezTo>
                <a:cubicBezTo>
                  <a:pt x="167567" y="16336"/>
                  <a:pt x="188536" y="22412"/>
                  <a:pt x="149512" y="39756"/>
                </a:cubicBezTo>
                <a:cubicBezTo>
                  <a:pt x="108240" y="58099"/>
                  <a:pt x="82699" y="61071"/>
                  <a:pt x="40182" y="69574"/>
                </a:cubicBezTo>
                <a:cubicBezTo>
                  <a:pt x="15065" y="94690"/>
                  <a:pt x="3738" y="86139"/>
                  <a:pt x="425" y="99391"/>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Freeform 22"/>
          <p:cNvSpPr/>
          <p:nvPr/>
        </p:nvSpPr>
        <p:spPr bwMode="auto">
          <a:xfrm>
            <a:off x="5072305" y="2164962"/>
            <a:ext cx="328694" cy="357724"/>
          </a:xfrm>
          <a:custGeom>
            <a:avLst/>
            <a:gdLst>
              <a:gd name="connsiteX0" fmla="*/ 924 w 309037"/>
              <a:gd name="connsiteY0" fmla="*/ 119325 h 298229"/>
              <a:gd name="connsiteX1" fmla="*/ 50620 w 309037"/>
              <a:gd name="connsiteY1" fmla="*/ 79568 h 298229"/>
              <a:gd name="connsiteX2" fmla="*/ 80437 w 309037"/>
              <a:gd name="connsiteY2" fmla="*/ 59690 h 298229"/>
              <a:gd name="connsiteX3" fmla="*/ 130133 w 309037"/>
              <a:gd name="connsiteY3" fmla="*/ 29873 h 298229"/>
              <a:gd name="connsiteX4" fmla="*/ 159950 w 309037"/>
              <a:gd name="connsiteY4" fmla="*/ 9994 h 298229"/>
              <a:gd name="connsiteX5" fmla="*/ 269281 w 309037"/>
              <a:gd name="connsiteY5" fmla="*/ 9994 h 298229"/>
              <a:gd name="connsiteX6" fmla="*/ 299098 w 309037"/>
              <a:gd name="connsiteY6" fmla="*/ 19933 h 298229"/>
              <a:gd name="connsiteX7" fmla="*/ 309037 w 309037"/>
              <a:gd name="connsiteY7" fmla="*/ 49751 h 298229"/>
              <a:gd name="connsiteX8" fmla="*/ 249403 w 309037"/>
              <a:gd name="connsiteY8" fmla="*/ 119325 h 298229"/>
              <a:gd name="connsiteX9" fmla="*/ 259342 w 309037"/>
              <a:gd name="connsiteY9" fmla="*/ 198838 h 298229"/>
              <a:gd name="connsiteX10" fmla="*/ 269281 w 309037"/>
              <a:gd name="connsiteY10" fmla="*/ 228655 h 298229"/>
              <a:gd name="connsiteX11" fmla="*/ 219585 w 309037"/>
              <a:gd name="connsiteY11" fmla="*/ 238594 h 298229"/>
              <a:gd name="connsiteX12" fmla="*/ 189768 w 309037"/>
              <a:gd name="connsiteY12" fmla="*/ 248533 h 298229"/>
              <a:gd name="connsiteX13" fmla="*/ 169890 w 309037"/>
              <a:gd name="connsiteY13" fmla="*/ 268412 h 298229"/>
              <a:gd name="connsiteX14" fmla="*/ 30742 w 309037"/>
              <a:gd name="connsiteY14" fmla="*/ 298229 h 298229"/>
              <a:gd name="connsiteX15" fmla="*/ 20803 w 309037"/>
              <a:gd name="connsiteY15" fmla="*/ 208777 h 298229"/>
              <a:gd name="connsiteX16" fmla="*/ 924 w 309037"/>
              <a:gd name="connsiteY16" fmla="*/ 129264 h 298229"/>
              <a:gd name="connsiteX17" fmla="*/ 924 w 309037"/>
              <a:gd name="connsiteY17" fmla="*/ 119325 h 2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037" h="298229">
                <a:moveTo>
                  <a:pt x="924" y="119325"/>
                </a:moveTo>
                <a:cubicBezTo>
                  <a:pt x="9207" y="111042"/>
                  <a:pt x="33649" y="92296"/>
                  <a:pt x="50620" y="79568"/>
                </a:cubicBezTo>
                <a:cubicBezTo>
                  <a:pt x="60176" y="72401"/>
                  <a:pt x="71109" y="67152"/>
                  <a:pt x="80437" y="59690"/>
                </a:cubicBezTo>
                <a:cubicBezTo>
                  <a:pt x="119417" y="28506"/>
                  <a:pt x="78353" y="47133"/>
                  <a:pt x="130133" y="29873"/>
                </a:cubicBezTo>
                <a:cubicBezTo>
                  <a:pt x="140072" y="23247"/>
                  <a:pt x="148970" y="14700"/>
                  <a:pt x="159950" y="9994"/>
                </a:cubicBezTo>
                <a:cubicBezTo>
                  <a:pt x="202907" y="-8416"/>
                  <a:pt x="219674" y="2907"/>
                  <a:pt x="269281" y="9994"/>
                </a:cubicBezTo>
                <a:cubicBezTo>
                  <a:pt x="279220" y="13307"/>
                  <a:pt x="291690" y="12525"/>
                  <a:pt x="299098" y="19933"/>
                </a:cubicBezTo>
                <a:cubicBezTo>
                  <a:pt x="306506" y="27341"/>
                  <a:pt x="309037" y="39274"/>
                  <a:pt x="309037" y="49751"/>
                </a:cubicBezTo>
                <a:cubicBezTo>
                  <a:pt x="309037" y="85157"/>
                  <a:pt x="273977" y="102942"/>
                  <a:pt x="249403" y="119325"/>
                </a:cubicBezTo>
                <a:cubicBezTo>
                  <a:pt x="252716" y="145829"/>
                  <a:pt x="254564" y="172558"/>
                  <a:pt x="259342" y="198838"/>
                </a:cubicBezTo>
                <a:cubicBezTo>
                  <a:pt x="261216" y="209146"/>
                  <a:pt x="276689" y="221247"/>
                  <a:pt x="269281" y="228655"/>
                </a:cubicBezTo>
                <a:cubicBezTo>
                  <a:pt x="257335" y="240600"/>
                  <a:pt x="235974" y="234497"/>
                  <a:pt x="219585" y="238594"/>
                </a:cubicBezTo>
                <a:cubicBezTo>
                  <a:pt x="209421" y="241135"/>
                  <a:pt x="199707" y="245220"/>
                  <a:pt x="189768" y="248533"/>
                </a:cubicBezTo>
                <a:cubicBezTo>
                  <a:pt x="183142" y="255159"/>
                  <a:pt x="178271" y="264221"/>
                  <a:pt x="169890" y="268412"/>
                </a:cubicBezTo>
                <a:cubicBezTo>
                  <a:pt x="122684" y="292015"/>
                  <a:pt x="82901" y="291709"/>
                  <a:pt x="30742" y="298229"/>
                </a:cubicBezTo>
                <a:cubicBezTo>
                  <a:pt x="-10209" y="257280"/>
                  <a:pt x="20803" y="298892"/>
                  <a:pt x="20803" y="208777"/>
                </a:cubicBezTo>
                <a:cubicBezTo>
                  <a:pt x="20803" y="184792"/>
                  <a:pt x="8766" y="152791"/>
                  <a:pt x="924" y="129264"/>
                </a:cubicBezTo>
                <a:cubicBezTo>
                  <a:pt x="43895" y="118521"/>
                  <a:pt x="-7359" y="127608"/>
                  <a:pt x="924" y="11932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 name="Rounded Rectangle 11"/>
          <p:cNvSpPr/>
          <p:nvPr/>
        </p:nvSpPr>
        <p:spPr bwMode="auto">
          <a:xfrm rot="2756651" flipH="1" flipV="1">
            <a:off x="4514395" y="2138615"/>
            <a:ext cx="346749" cy="54358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184273"/>
              <a:gd name="connsiteY0" fmla="*/ 29842 h 550051"/>
              <a:gd name="connsiteX1" fmla="*/ 24747 w 184273"/>
              <a:gd name="connsiteY1" fmla="*/ 9694 h 550051"/>
              <a:gd name="connsiteX2" fmla="*/ 115024 w 184273"/>
              <a:gd name="connsiteY2" fmla="*/ 0 h 550051"/>
              <a:gd name="connsiteX3" fmla="*/ 145759 w 184273"/>
              <a:gd name="connsiteY3" fmla="*/ 20146 h 550051"/>
              <a:gd name="connsiteX4" fmla="*/ 184273 w 184273"/>
              <a:gd name="connsiteY4" fmla="*/ 46795 h 550051"/>
              <a:gd name="connsiteX5" fmla="*/ 142958 w 184273"/>
              <a:gd name="connsiteY5" fmla="*/ 487276 h 550051"/>
              <a:gd name="connsiteX6" fmla="*/ 116741 w 184273"/>
              <a:gd name="connsiteY6" fmla="*/ 531709 h 550051"/>
              <a:gd name="connsiteX7" fmla="*/ 69219 w 184273"/>
              <a:gd name="connsiteY7" fmla="*/ 550051 h 550051"/>
              <a:gd name="connsiteX8" fmla="*/ 65439 w 184273"/>
              <a:gd name="connsiteY8" fmla="*/ 438346 h 550051"/>
              <a:gd name="connsiteX9" fmla="*/ 43 w 184273"/>
              <a:gd name="connsiteY9" fmla="*/ 29842 h 550051"/>
              <a:gd name="connsiteX0" fmla="*/ 82 w 184312"/>
              <a:gd name="connsiteY0" fmla="*/ 29842 h 550051"/>
              <a:gd name="connsiteX1" fmla="*/ 24786 w 184312"/>
              <a:gd name="connsiteY1" fmla="*/ 9694 h 550051"/>
              <a:gd name="connsiteX2" fmla="*/ 115063 w 184312"/>
              <a:gd name="connsiteY2" fmla="*/ 0 h 550051"/>
              <a:gd name="connsiteX3" fmla="*/ 145798 w 184312"/>
              <a:gd name="connsiteY3" fmla="*/ 20146 h 550051"/>
              <a:gd name="connsiteX4" fmla="*/ 184312 w 184312"/>
              <a:gd name="connsiteY4" fmla="*/ 46795 h 550051"/>
              <a:gd name="connsiteX5" fmla="*/ 142997 w 184312"/>
              <a:gd name="connsiteY5" fmla="*/ 487276 h 550051"/>
              <a:gd name="connsiteX6" fmla="*/ 116780 w 184312"/>
              <a:gd name="connsiteY6" fmla="*/ 531709 h 550051"/>
              <a:gd name="connsiteX7" fmla="*/ 69258 w 184312"/>
              <a:gd name="connsiteY7" fmla="*/ 550051 h 550051"/>
              <a:gd name="connsiteX8" fmla="*/ 31506 w 184312"/>
              <a:gd name="connsiteY8" fmla="*/ 417977 h 550051"/>
              <a:gd name="connsiteX9" fmla="*/ 82 w 184312"/>
              <a:gd name="connsiteY9" fmla="*/ 29842 h 550051"/>
              <a:gd name="connsiteX0" fmla="*/ 6410 w 167498"/>
              <a:gd name="connsiteY0" fmla="*/ 100563 h 550051"/>
              <a:gd name="connsiteX1" fmla="*/ 7972 w 167498"/>
              <a:gd name="connsiteY1" fmla="*/ 9694 h 550051"/>
              <a:gd name="connsiteX2" fmla="*/ 98249 w 167498"/>
              <a:gd name="connsiteY2" fmla="*/ 0 h 550051"/>
              <a:gd name="connsiteX3" fmla="*/ 128984 w 167498"/>
              <a:gd name="connsiteY3" fmla="*/ 20146 h 550051"/>
              <a:gd name="connsiteX4" fmla="*/ 167498 w 167498"/>
              <a:gd name="connsiteY4" fmla="*/ 46795 h 550051"/>
              <a:gd name="connsiteX5" fmla="*/ 126183 w 167498"/>
              <a:gd name="connsiteY5" fmla="*/ 487276 h 550051"/>
              <a:gd name="connsiteX6" fmla="*/ 99966 w 167498"/>
              <a:gd name="connsiteY6" fmla="*/ 531709 h 550051"/>
              <a:gd name="connsiteX7" fmla="*/ 52444 w 167498"/>
              <a:gd name="connsiteY7" fmla="*/ 550051 h 550051"/>
              <a:gd name="connsiteX8" fmla="*/ 14692 w 167498"/>
              <a:gd name="connsiteY8" fmla="*/ 417977 h 550051"/>
              <a:gd name="connsiteX9" fmla="*/ 6410 w 167498"/>
              <a:gd name="connsiteY9" fmla="*/ 100563 h 550051"/>
              <a:gd name="connsiteX0" fmla="*/ 8682 w 169770"/>
              <a:gd name="connsiteY0" fmla="*/ 100563 h 550051"/>
              <a:gd name="connsiteX1" fmla="*/ 7171 w 169770"/>
              <a:gd name="connsiteY1" fmla="*/ 88382 h 550051"/>
              <a:gd name="connsiteX2" fmla="*/ 100521 w 169770"/>
              <a:gd name="connsiteY2" fmla="*/ 0 h 550051"/>
              <a:gd name="connsiteX3" fmla="*/ 131256 w 169770"/>
              <a:gd name="connsiteY3" fmla="*/ 20146 h 550051"/>
              <a:gd name="connsiteX4" fmla="*/ 169770 w 169770"/>
              <a:gd name="connsiteY4" fmla="*/ 46795 h 550051"/>
              <a:gd name="connsiteX5" fmla="*/ 128455 w 169770"/>
              <a:gd name="connsiteY5" fmla="*/ 487276 h 550051"/>
              <a:gd name="connsiteX6" fmla="*/ 102238 w 169770"/>
              <a:gd name="connsiteY6" fmla="*/ 531709 h 550051"/>
              <a:gd name="connsiteX7" fmla="*/ 54716 w 169770"/>
              <a:gd name="connsiteY7" fmla="*/ 550051 h 550051"/>
              <a:gd name="connsiteX8" fmla="*/ 16964 w 169770"/>
              <a:gd name="connsiteY8" fmla="*/ 417977 h 550051"/>
              <a:gd name="connsiteX9" fmla="*/ 8682 w 169770"/>
              <a:gd name="connsiteY9" fmla="*/ 100563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770" h="550051">
                <a:moveTo>
                  <a:pt x="8682" y="100563"/>
                </a:moveTo>
                <a:cubicBezTo>
                  <a:pt x="8682" y="83589"/>
                  <a:pt x="-9803" y="88382"/>
                  <a:pt x="7171" y="88382"/>
                </a:cubicBezTo>
                <a:lnTo>
                  <a:pt x="100521" y="0"/>
                </a:lnTo>
                <a:cubicBezTo>
                  <a:pt x="117495" y="0"/>
                  <a:pt x="131256" y="3172"/>
                  <a:pt x="131256" y="20146"/>
                </a:cubicBezTo>
                <a:cubicBezTo>
                  <a:pt x="131256" y="31672"/>
                  <a:pt x="169770" y="35269"/>
                  <a:pt x="169770" y="46795"/>
                </a:cubicBezTo>
                <a:cubicBezTo>
                  <a:pt x="158884" y="307715"/>
                  <a:pt x="128455" y="321648"/>
                  <a:pt x="128455" y="487276"/>
                </a:cubicBezTo>
                <a:cubicBezTo>
                  <a:pt x="128455" y="504250"/>
                  <a:pt x="119212" y="531709"/>
                  <a:pt x="102238" y="531709"/>
                </a:cubicBezTo>
                <a:lnTo>
                  <a:pt x="54716" y="550051"/>
                </a:lnTo>
                <a:cubicBezTo>
                  <a:pt x="37742" y="550051"/>
                  <a:pt x="16964" y="434951"/>
                  <a:pt x="16964" y="417977"/>
                </a:cubicBezTo>
                <a:cubicBezTo>
                  <a:pt x="18974" y="251411"/>
                  <a:pt x="6672" y="267129"/>
                  <a:pt x="8682" y="100563"/>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Rounded Rectangle 11"/>
          <p:cNvSpPr/>
          <p:nvPr/>
        </p:nvSpPr>
        <p:spPr bwMode="auto">
          <a:xfrm rot="477555" flipV="1">
            <a:off x="4702223" y="2284840"/>
            <a:ext cx="310779" cy="44909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 name="connsiteX0" fmla="*/ 492 w 260130"/>
              <a:gd name="connsiteY0" fmla="*/ 49038 h 513044"/>
              <a:gd name="connsiteX1" fmla="*/ 157784 w 260130"/>
              <a:gd name="connsiteY1" fmla="*/ 0 h 513044"/>
              <a:gd name="connsiteX2" fmla="*/ 209972 w 260130"/>
              <a:gd name="connsiteY2" fmla="*/ 14008 h 513044"/>
              <a:gd name="connsiteX3" fmla="*/ 231884 w 260130"/>
              <a:gd name="connsiteY3" fmla="*/ 19812 h 513044"/>
              <a:gd name="connsiteX4" fmla="*/ 228993 w 260130"/>
              <a:gd name="connsiteY4" fmla="*/ 101364 h 513044"/>
              <a:gd name="connsiteX5" fmla="*/ 259855 w 260130"/>
              <a:gd name="connsiteY5" fmla="*/ 400307 h 513044"/>
              <a:gd name="connsiteX6" fmla="*/ 206173 w 260130"/>
              <a:gd name="connsiteY6" fmla="*/ 437917 h 513044"/>
              <a:gd name="connsiteX7" fmla="*/ 196959 w 260130"/>
              <a:gd name="connsiteY7" fmla="*/ 504846 h 513044"/>
              <a:gd name="connsiteX8" fmla="*/ 212407 w 260130"/>
              <a:gd name="connsiteY8" fmla="*/ 506972 h 513044"/>
              <a:gd name="connsiteX9" fmla="*/ 184422 w 260130"/>
              <a:gd name="connsiteY9" fmla="*/ 504933 h 513044"/>
              <a:gd name="connsiteX10" fmla="*/ 145715 w 260130"/>
              <a:gd name="connsiteY10" fmla="*/ 426442 h 513044"/>
              <a:gd name="connsiteX11" fmla="*/ 492 w 260130"/>
              <a:gd name="connsiteY11"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130"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26722" y="164780"/>
                  <a:pt x="263658" y="344215"/>
                  <a:pt x="259855" y="400307"/>
                </a:cubicBezTo>
                <a:cubicBezTo>
                  <a:pt x="256052" y="456399"/>
                  <a:pt x="209723" y="420494"/>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 name="Rounded Rectangle 11"/>
          <p:cNvSpPr/>
          <p:nvPr/>
        </p:nvSpPr>
        <p:spPr bwMode="auto">
          <a:xfrm rot="3593718" flipV="1">
            <a:off x="4485843" y="1977470"/>
            <a:ext cx="268471" cy="57251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2" name="Rounded Rectangle 11"/>
          <p:cNvSpPr/>
          <p:nvPr/>
        </p:nvSpPr>
        <p:spPr bwMode="auto">
          <a:xfrm rot="5958841" flipV="1">
            <a:off x="4467746" y="1892686"/>
            <a:ext cx="245251" cy="59660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Rounded Rectangle 11"/>
          <p:cNvSpPr/>
          <p:nvPr/>
        </p:nvSpPr>
        <p:spPr bwMode="auto">
          <a:xfrm rot="5400000">
            <a:off x="4484767" y="1799006"/>
            <a:ext cx="245251" cy="60446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 name="Rounded Rectangle 11"/>
          <p:cNvSpPr/>
          <p:nvPr/>
        </p:nvSpPr>
        <p:spPr bwMode="auto">
          <a:xfrm rot="4966632" flipV="1">
            <a:off x="4486185" y="1641072"/>
            <a:ext cx="253612" cy="60232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24346 w 184404"/>
              <a:gd name="connsiteY0" fmla="*/ 50830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24346 w 184404"/>
              <a:gd name="connsiteY9" fmla="*/ 50830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24346" y="50830"/>
                </a:moveTo>
                <a:cubicBezTo>
                  <a:pt x="24346" y="33856"/>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24346" y="50830"/>
                </a:ln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Rounded Rectangle 11"/>
          <p:cNvSpPr/>
          <p:nvPr/>
        </p:nvSpPr>
        <p:spPr bwMode="auto">
          <a:xfrm rot="13004533" flipV="1">
            <a:off x="4319422" y="1175160"/>
            <a:ext cx="296624" cy="62099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Rounded Rectangle 11"/>
          <p:cNvSpPr/>
          <p:nvPr/>
        </p:nvSpPr>
        <p:spPr bwMode="auto">
          <a:xfrm rot="11298275" flipV="1">
            <a:off x="4283076" y="1093223"/>
            <a:ext cx="222704" cy="60100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8" name="Rounded Rectangle 11"/>
          <p:cNvSpPr/>
          <p:nvPr/>
        </p:nvSpPr>
        <p:spPr bwMode="auto">
          <a:xfrm rot="5663801" flipH="1" flipV="1">
            <a:off x="3757818" y="1596054"/>
            <a:ext cx="246552" cy="45359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140 w 145856"/>
              <a:gd name="connsiteY0" fmla="*/ 29842 h 598172"/>
              <a:gd name="connsiteX1" fmla="*/ 24844 w 145856"/>
              <a:gd name="connsiteY1" fmla="*/ 9694 h 598172"/>
              <a:gd name="connsiteX2" fmla="*/ 115121 w 145856"/>
              <a:gd name="connsiteY2" fmla="*/ 0 h 598172"/>
              <a:gd name="connsiteX3" fmla="*/ 145856 w 145856"/>
              <a:gd name="connsiteY3" fmla="*/ 20146 h 598172"/>
              <a:gd name="connsiteX4" fmla="*/ 143262 w 145856"/>
              <a:gd name="connsiteY4" fmla="*/ 69518 h 598172"/>
              <a:gd name="connsiteX5" fmla="*/ 143055 w 145856"/>
              <a:gd name="connsiteY5" fmla="*/ 487276 h 598172"/>
              <a:gd name="connsiteX6" fmla="*/ 116838 w 145856"/>
              <a:gd name="connsiteY6" fmla="*/ 531709 h 598172"/>
              <a:gd name="connsiteX7" fmla="*/ 69316 w 145856"/>
              <a:gd name="connsiteY7" fmla="*/ 550051 h 598172"/>
              <a:gd name="connsiteX8" fmla="*/ 16425 w 145856"/>
              <a:gd name="connsiteY8" fmla="*/ 595237 h 598172"/>
              <a:gd name="connsiteX9" fmla="*/ 140 w 145856"/>
              <a:gd name="connsiteY9" fmla="*/ 29842 h 598172"/>
              <a:gd name="connsiteX0" fmla="*/ 87 w 145803"/>
              <a:gd name="connsiteY0" fmla="*/ 29842 h 550656"/>
              <a:gd name="connsiteX1" fmla="*/ 24791 w 145803"/>
              <a:gd name="connsiteY1" fmla="*/ 9694 h 550656"/>
              <a:gd name="connsiteX2" fmla="*/ 115068 w 145803"/>
              <a:gd name="connsiteY2" fmla="*/ 0 h 550656"/>
              <a:gd name="connsiteX3" fmla="*/ 145803 w 145803"/>
              <a:gd name="connsiteY3" fmla="*/ 20146 h 550656"/>
              <a:gd name="connsiteX4" fmla="*/ 143209 w 145803"/>
              <a:gd name="connsiteY4" fmla="*/ 69518 h 550656"/>
              <a:gd name="connsiteX5" fmla="*/ 143002 w 145803"/>
              <a:gd name="connsiteY5" fmla="*/ 487276 h 550656"/>
              <a:gd name="connsiteX6" fmla="*/ 116785 w 145803"/>
              <a:gd name="connsiteY6" fmla="*/ 531709 h 550656"/>
              <a:gd name="connsiteX7" fmla="*/ 69263 w 145803"/>
              <a:gd name="connsiteY7" fmla="*/ 550051 h 550656"/>
              <a:gd name="connsiteX8" fmla="*/ 29790 w 145803"/>
              <a:gd name="connsiteY8" fmla="*/ 537807 h 550656"/>
              <a:gd name="connsiteX9" fmla="*/ 87 w 145803"/>
              <a:gd name="connsiteY9" fmla="*/ 29842 h 550656"/>
              <a:gd name="connsiteX0" fmla="*/ 42 w 145758"/>
              <a:gd name="connsiteY0" fmla="*/ 29842 h 550051"/>
              <a:gd name="connsiteX1" fmla="*/ 24746 w 145758"/>
              <a:gd name="connsiteY1" fmla="*/ 9694 h 550051"/>
              <a:gd name="connsiteX2" fmla="*/ 115023 w 145758"/>
              <a:gd name="connsiteY2" fmla="*/ 0 h 550051"/>
              <a:gd name="connsiteX3" fmla="*/ 145758 w 145758"/>
              <a:gd name="connsiteY3" fmla="*/ 20146 h 550051"/>
              <a:gd name="connsiteX4" fmla="*/ 143164 w 145758"/>
              <a:gd name="connsiteY4" fmla="*/ 69518 h 550051"/>
              <a:gd name="connsiteX5" fmla="*/ 142957 w 145758"/>
              <a:gd name="connsiteY5" fmla="*/ 487276 h 550051"/>
              <a:gd name="connsiteX6" fmla="*/ 116740 w 145758"/>
              <a:gd name="connsiteY6" fmla="*/ 531709 h 550051"/>
              <a:gd name="connsiteX7" fmla="*/ 69218 w 145758"/>
              <a:gd name="connsiteY7" fmla="*/ 550051 h 550051"/>
              <a:gd name="connsiteX8" fmla="*/ 68089 w 145758"/>
              <a:gd name="connsiteY8" fmla="*/ 490678 h 550051"/>
              <a:gd name="connsiteX9" fmla="*/ 42 w 145758"/>
              <a:gd name="connsiteY9" fmla="*/ 29842 h 550051"/>
              <a:gd name="connsiteX0" fmla="*/ 42 w 145758"/>
              <a:gd name="connsiteY0" fmla="*/ 29842 h 531709"/>
              <a:gd name="connsiteX1" fmla="*/ 24746 w 145758"/>
              <a:gd name="connsiteY1" fmla="*/ 9694 h 531709"/>
              <a:gd name="connsiteX2" fmla="*/ 115023 w 145758"/>
              <a:gd name="connsiteY2" fmla="*/ 0 h 531709"/>
              <a:gd name="connsiteX3" fmla="*/ 145758 w 145758"/>
              <a:gd name="connsiteY3" fmla="*/ 20146 h 531709"/>
              <a:gd name="connsiteX4" fmla="*/ 143164 w 145758"/>
              <a:gd name="connsiteY4" fmla="*/ 69518 h 531709"/>
              <a:gd name="connsiteX5" fmla="*/ 142957 w 145758"/>
              <a:gd name="connsiteY5" fmla="*/ 487276 h 531709"/>
              <a:gd name="connsiteX6" fmla="*/ 116740 w 145758"/>
              <a:gd name="connsiteY6" fmla="*/ 531709 h 531709"/>
              <a:gd name="connsiteX7" fmla="*/ 86597 w 145758"/>
              <a:gd name="connsiteY7" fmla="*/ 526857 h 531709"/>
              <a:gd name="connsiteX8" fmla="*/ 68089 w 145758"/>
              <a:gd name="connsiteY8" fmla="*/ 490678 h 531709"/>
              <a:gd name="connsiteX9" fmla="*/ 42 w 145758"/>
              <a:gd name="connsiteY9" fmla="*/ 29842 h 53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8" h="531709">
                <a:moveTo>
                  <a:pt x="42" y="29842"/>
                </a:moveTo>
                <a:cubicBezTo>
                  <a:pt x="42" y="12868"/>
                  <a:pt x="7772" y="9694"/>
                  <a:pt x="24746" y="9694"/>
                </a:cubicBezTo>
                <a:lnTo>
                  <a:pt x="115023" y="0"/>
                </a:lnTo>
                <a:cubicBezTo>
                  <a:pt x="131997" y="0"/>
                  <a:pt x="145758" y="3172"/>
                  <a:pt x="145758" y="20146"/>
                </a:cubicBezTo>
                <a:cubicBezTo>
                  <a:pt x="145758" y="31672"/>
                  <a:pt x="143164" y="57992"/>
                  <a:pt x="143164" y="69518"/>
                </a:cubicBezTo>
                <a:cubicBezTo>
                  <a:pt x="132278" y="330438"/>
                  <a:pt x="142957" y="321648"/>
                  <a:pt x="142957" y="487276"/>
                </a:cubicBezTo>
                <a:cubicBezTo>
                  <a:pt x="142957" y="504250"/>
                  <a:pt x="133714" y="531709"/>
                  <a:pt x="116740" y="531709"/>
                </a:cubicBezTo>
                <a:lnTo>
                  <a:pt x="86597" y="526857"/>
                </a:lnTo>
                <a:cubicBezTo>
                  <a:pt x="69623" y="526857"/>
                  <a:pt x="68089" y="507652"/>
                  <a:pt x="68089" y="490678"/>
                </a:cubicBezTo>
                <a:cubicBezTo>
                  <a:pt x="70099" y="324112"/>
                  <a:pt x="-1968" y="196408"/>
                  <a:pt x="42"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 name="Rounded Rectangle 11"/>
          <p:cNvSpPr/>
          <p:nvPr/>
        </p:nvSpPr>
        <p:spPr bwMode="auto">
          <a:xfrm rot="5113265" flipH="1">
            <a:off x="3774147" y="1738728"/>
            <a:ext cx="199813" cy="44991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140 w 145856"/>
              <a:gd name="connsiteY0" fmla="*/ 29842 h 598172"/>
              <a:gd name="connsiteX1" fmla="*/ 24844 w 145856"/>
              <a:gd name="connsiteY1" fmla="*/ 9694 h 598172"/>
              <a:gd name="connsiteX2" fmla="*/ 115121 w 145856"/>
              <a:gd name="connsiteY2" fmla="*/ 0 h 598172"/>
              <a:gd name="connsiteX3" fmla="*/ 145856 w 145856"/>
              <a:gd name="connsiteY3" fmla="*/ 20146 h 598172"/>
              <a:gd name="connsiteX4" fmla="*/ 143262 w 145856"/>
              <a:gd name="connsiteY4" fmla="*/ 69518 h 598172"/>
              <a:gd name="connsiteX5" fmla="*/ 143055 w 145856"/>
              <a:gd name="connsiteY5" fmla="*/ 487276 h 598172"/>
              <a:gd name="connsiteX6" fmla="*/ 116838 w 145856"/>
              <a:gd name="connsiteY6" fmla="*/ 531709 h 598172"/>
              <a:gd name="connsiteX7" fmla="*/ 69316 w 145856"/>
              <a:gd name="connsiteY7" fmla="*/ 550051 h 598172"/>
              <a:gd name="connsiteX8" fmla="*/ 16425 w 145856"/>
              <a:gd name="connsiteY8" fmla="*/ 595237 h 598172"/>
              <a:gd name="connsiteX9" fmla="*/ 140 w 145856"/>
              <a:gd name="connsiteY9" fmla="*/ 29842 h 598172"/>
              <a:gd name="connsiteX0" fmla="*/ 87 w 145803"/>
              <a:gd name="connsiteY0" fmla="*/ 29842 h 550656"/>
              <a:gd name="connsiteX1" fmla="*/ 24791 w 145803"/>
              <a:gd name="connsiteY1" fmla="*/ 9694 h 550656"/>
              <a:gd name="connsiteX2" fmla="*/ 115068 w 145803"/>
              <a:gd name="connsiteY2" fmla="*/ 0 h 550656"/>
              <a:gd name="connsiteX3" fmla="*/ 145803 w 145803"/>
              <a:gd name="connsiteY3" fmla="*/ 20146 h 550656"/>
              <a:gd name="connsiteX4" fmla="*/ 143209 w 145803"/>
              <a:gd name="connsiteY4" fmla="*/ 69518 h 550656"/>
              <a:gd name="connsiteX5" fmla="*/ 143002 w 145803"/>
              <a:gd name="connsiteY5" fmla="*/ 487276 h 550656"/>
              <a:gd name="connsiteX6" fmla="*/ 116785 w 145803"/>
              <a:gd name="connsiteY6" fmla="*/ 531709 h 550656"/>
              <a:gd name="connsiteX7" fmla="*/ 69263 w 145803"/>
              <a:gd name="connsiteY7" fmla="*/ 550051 h 550656"/>
              <a:gd name="connsiteX8" fmla="*/ 29790 w 145803"/>
              <a:gd name="connsiteY8" fmla="*/ 537807 h 550656"/>
              <a:gd name="connsiteX9" fmla="*/ 87 w 145803"/>
              <a:gd name="connsiteY9" fmla="*/ 29842 h 55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803" h="550656">
                <a:moveTo>
                  <a:pt x="87" y="29842"/>
                </a:moveTo>
                <a:cubicBezTo>
                  <a:pt x="87" y="12868"/>
                  <a:pt x="7817" y="9694"/>
                  <a:pt x="24791" y="9694"/>
                </a:cubicBezTo>
                <a:lnTo>
                  <a:pt x="115068" y="0"/>
                </a:lnTo>
                <a:cubicBezTo>
                  <a:pt x="132042" y="0"/>
                  <a:pt x="145803" y="3172"/>
                  <a:pt x="145803" y="20146"/>
                </a:cubicBezTo>
                <a:cubicBezTo>
                  <a:pt x="145803" y="31672"/>
                  <a:pt x="143209" y="57992"/>
                  <a:pt x="143209" y="69518"/>
                </a:cubicBezTo>
                <a:cubicBezTo>
                  <a:pt x="132323" y="330438"/>
                  <a:pt x="143002" y="321648"/>
                  <a:pt x="143002" y="487276"/>
                </a:cubicBezTo>
                <a:cubicBezTo>
                  <a:pt x="143002" y="504250"/>
                  <a:pt x="133759" y="531709"/>
                  <a:pt x="116785" y="531709"/>
                </a:cubicBezTo>
                <a:lnTo>
                  <a:pt x="69263" y="550051"/>
                </a:lnTo>
                <a:cubicBezTo>
                  <a:pt x="52289" y="550051"/>
                  <a:pt x="29790" y="554781"/>
                  <a:pt x="29790" y="537807"/>
                </a:cubicBezTo>
                <a:cubicBezTo>
                  <a:pt x="31800" y="371241"/>
                  <a:pt x="-1923" y="196408"/>
                  <a:pt x="87"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 name="Rounded Rectangle 11"/>
          <p:cNvSpPr/>
          <p:nvPr/>
        </p:nvSpPr>
        <p:spPr bwMode="auto">
          <a:xfrm rot="5113265" flipV="1">
            <a:off x="3722602" y="1865806"/>
            <a:ext cx="304931" cy="44259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Rounded Rectangle 11"/>
          <p:cNvSpPr/>
          <p:nvPr/>
        </p:nvSpPr>
        <p:spPr bwMode="auto">
          <a:xfrm rot="16511367" flipV="1">
            <a:off x="3693353" y="1997167"/>
            <a:ext cx="252785" cy="52880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1406 w 191767"/>
              <a:gd name="connsiteY0" fmla="*/ 103852 h 560274"/>
              <a:gd name="connsiteX1" fmla="*/ 8760 w 191767"/>
              <a:gd name="connsiteY1" fmla="*/ 27369 h 560274"/>
              <a:gd name="connsiteX2" fmla="*/ 150150 w 191767"/>
              <a:gd name="connsiteY2" fmla="*/ 0 h 560274"/>
              <a:gd name="connsiteX3" fmla="*/ 180885 w 191767"/>
              <a:gd name="connsiteY3" fmla="*/ 20146 h 560274"/>
              <a:gd name="connsiteX4" fmla="*/ 191767 w 191767"/>
              <a:gd name="connsiteY4" fmla="*/ 76198 h 560274"/>
              <a:gd name="connsiteX5" fmla="*/ 144777 w 191767"/>
              <a:gd name="connsiteY5" fmla="*/ 445575 h 560274"/>
              <a:gd name="connsiteX6" fmla="*/ 88974 w 191767"/>
              <a:gd name="connsiteY6" fmla="*/ 545067 h 560274"/>
              <a:gd name="connsiteX7" fmla="*/ 59873 w 191767"/>
              <a:gd name="connsiteY7" fmla="*/ 560274 h 560274"/>
              <a:gd name="connsiteX8" fmla="*/ 29138 w 191767"/>
              <a:gd name="connsiteY8" fmla="*/ 529539 h 560274"/>
              <a:gd name="connsiteX9" fmla="*/ 11406 w 191767"/>
              <a:gd name="connsiteY9" fmla="*/ 103852 h 560274"/>
              <a:gd name="connsiteX0" fmla="*/ 58671 w 239032"/>
              <a:gd name="connsiteY0" fmla="*/ 103852 h 560274"/>
              <a:gd name="connsiteX1" fmla="*/ 2557 w 239032"/>
              <a:gd name="connsiteY1" fmla="*/ 66562 h 560274"/>
              <a:gd name="connsiteX2" fmla="*/ 197415 w 239032"/>
              <a:gd name="connsiteY2" fmla="*/ 0 h 560274"/>
              <a:gd name="connsiteX3" fmla="*/ 228150 w 239032"/>
              <a:gd name="connsiteY3" fmla="*/ 20146 h 560274"/>
              <a:gd name="connsiteX4" fmla="*/ 239032 w 239032"/>
              <a:gd name="connsiteY4" fmla="*/ 76198 h 560274"/>
              <a:gd name="connsiteX5" fmla="*/ 192042 w 239032"/>
              <a:gd name="connsiteY5" fmla="*/ 445575 h 560274"/>
              <a:gd name="connsiteX6" fmla="*/ 136239 w 239032"/>
              <a:gd name="connsiteY6" fmla="*/ 545067 h 560274"/>
              <a:gd name="connsiteX7" fmla="*/ 107138 w 239032"/>
              <a:gd name="connsiteY7" fmla="*/ 560274 h 560274"/>
              <a:gd name="connsiteX8" fmla="*/ 76403 w 239032"/>
              <a:gd name="connsiteY8" fmla="*/ 529539 h 560274"/>
              <a:gd name="connsiteX9" fmla="*/ 58671 w 239032"/>
              <a:gd name="connsiteY9" fmla="*/ 103852 h 560274"/>
              <a:gd name="connsiteX0" fmla="*/ 16134 w 241995"/>
              <a:gd name="connsiteY0" fmla="*/ 88171 h 560274"/>
              <a:gd name="connsiteX1" fmla="*/ 5520 w 241995"/>
              <a:gd name="connsiteY1" fmla="*/ 66562 h 560274"/>
              <a:gd name="connsiteX2" fmla="*/ 200378 w 241995"/>
              <a:gd name="connsiteY2" fmla="*/ 0 h 560274"/>
              <a:gd name="connsiteX3" fmla="*/ 231113 w 241995"/>
              <a:gd name="connsiteY3" fmla="*/ 20146 h 560274"/>
              <a:gd name="connsiteX4" fmla="*/ 241995 w 241995"/>
              <a:gd name="connsiteY4" fmla="*/ 76198 h 560274"/>
              <a:gd name="connsiteX5" fmla="*/ 195005 w 241995"/>
              <a:gd name="connsiteY5" fmla="*/ 445575 h 560274"/>
              <a:gd name="connsiteX6" fmla="*/ 139202 w 241995"/>
              <a:gd name="connsiteY6" fmla="*/ 545067 h 560274"/>
              <a:gd name="connsiteX7" fmla="*/ 110101 w 241995"/>
              <a:gd name="connsiteY7" fmla="*/ 560274 h 560274"/>
              <a:gd name="connsiteX8" fmla="*/ 79366 w 241995"/>
              <a:gd name="connsiteY8" fmla="*/ 529539 h 560274"/>
              <a:gd name="connsiteX9" fmla="*/ 16134 w 241995"/>
              <a:gd name="connsiteY9" fmla="*/ 88171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95" h="560274">
                <a:moveTo>
                  <a:pt x="16134" y="88171"/>
                </a:moveTo>
                <a:cubicBezTo>
                  <a:pt x="16134" y="71197"/>
                  <a:pt x="-11454" y="66562"/>
                  <a:pt x="5520" y="66562"/>
                </a:cubicBezTo>
                <a:lnTo>
                  <a:pt x="200378" y="0"/>
                </a:lnTo>
                <a:cubicBezTo>
                  <a:pt x="217352" y="0"/>
                  <a:pt x="231113" y="3172"/>
                  <a:pt x="231113" y="20146"/>
                </a:cubicBezTo>
                <a:cubicBezTo>
                  <a:pt x="231113" y="31672"/>
                  <a:pt x="241995" y="64672"/>
                  <a:pt x="241995" y="76198"/>
                </a:cubicBezTo>
                <a:cubicBezTo>
                  <a:pt x="231109" y="337118"/>
                  <a:pt x="195005" y="279947"/>
                  <a:pt x="195005" y="445575"/>
                </a:cubicBezTo>
                <a:cubicBezTo>
                  <a:pt x="195005" y="462549"/>
                  <a:pt x="156176" y="545067"/>
                  <a:pt x="139202" y="545067"/>
                </a:cubicBezTo>
                <a:lnTo>
                  <a:pt x="110101" y="560274"/>
                </a:lnTo>
                <a:cubicBezTo>
                  <a:pt x="93127" y="560274"/>
                  <a:pt x="79366" y="546513"/>
                  <a:pt x="79366" y="529539"/>
                </a:cubicBezTo>
                <a:cubicBezTo>
                  <a:pt x="81376" y="362973"/>
                  <a:pt x="-18117" y="297736"/>
                  <a:pt x="16134" y="8817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8" name="Rounded Rectangle 11"/>
          <p:cNvSpPr/>
          <p:nvPr/>
        </p:nvSpPr>
        <p:spPr bwMode="auto">
          <a:xfrm rot="18185625" flipV="1">
            <a:off x="3612467" y="2088430"/>
            <a:ext cx="275309" cy="52815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1406 w 191767"/>
              <a:gd name="connsiteY0" fmla="*/ 103852 h 560274"/>
              <a:gd name="connsiteX1" fmla="*/ 8760 w 191767"/>
              <a:gd name="connsiteY1" fmla="*/ 27369 h 560274"/>
              <a:gd name="connsiteX2" fmla="*/ 150150 w 191767"/>
              <a:gd name="connsiteY2" fmla="*/ 0 h 560274"/>
              <a:gd name="connsiteX3" fmla="*/ 180885 w 191767"/>
              <a:gd name="connsiteY3" fmla="*/ 20146 h 560274"/>
              <a:gd name="connsiteX4" fmla="*/ 191767 w 191767"/>
              <a:gd name="connsiteY4" fmla="*/ 76198 h 560274"/>
              <a:gd name="connsiteX5" fmla="*/ 144777 w 191767"/>
              <a:gd name="connsiteY5" fmla="*/ 445575 h 560274"/>
              <a:gd name="connsiteX6" fmla="*/ 88974 w 191767"/>
              <a:gd name="connsiteY6" fmla="*/ 545067 h 560274"/>
              <a:gd name="connsiteX7" fmla="*/ 59873 w 191767"/>
              <a:gd name="connsiteY7" fmla="*/ 560274 h 560274"/>
              <a:gd name="connsiteX8" fmla="*/ 29138 w 191767"/>
              <a:gd name="connsiteY8" fmla="*/ 529539 h 560274"/>
              <a:gd name="connsiteX9" fmla="*/ 11406 w 191767"/>
              <a:gd name="connsiteY9" fmla="*/ 103852 h 560274"/>
              <a:gd name="connsiteX0" fmla="*/ 58671 w 239032"/>
              <a:gd name="connsiteY0" fmla="*/ 103852 h 560274"/>
              <a:gd name="connsiteX1" fmla="*/ 2557 w 239032"/>
              <a:gd name="connsiteY1" fmla="*/ 66562 h 560274"/>
              <a:gd name="connsiteX2" fmla="*/ 197415 w 239032"/>
              <a:gd name="connsiteY2" fmla="*/ 0 h 560274"/>
              <a:gd name="connsiteX3" fmla="*/ 228150 w 239032"/>
              <a:gd name="connsiteY3" fmla="*/ 20146 h 560274"/>
              <a:gd name="connsiteX4" fmla="*/ 239032 w 239032"/>
              <a:gd name="connsiteY4" fmla="*/ 76198 h 560274"/>
              <a:gd name="connsiteX5" fmla="*/ 192042 w 239032"/>
              <a:gd name="connsiteY5" fmla="*/ 445575 h 560274"/>
              <a:gd name="connsiteX6" fmla="*/ 136239 w 239032"/>
              <a:gd name="connsiteY6" fmla="*/ 545067 h 560274"/>
              <a:gd name="connsiteX7" fmla="*/ 107138 w 239032"/>
              <a:gd name="connsiteY7" fmla="*/ 560274 h 560274"/>
              <a:gd name="connsiteX8" fmla="*/ 76403 w 239032"/>
              <a:gd name="connsiteY8" fmla="*/ 529539 h 560274"/>
              <a:gd name="connsiteX9" fmla="*/ 58671 w 239032"/>
              <a:gd name="connsiteY9" fmla="*/ 103852 h 560274"/>
              <a:gd name="connsiteX0" fmla="*/ 16134 w 241995"/>
              <a:gd name="connsiteY0" fmla="*/ 88171 h 560274"/>
              <a:gd name="connsiteX1" fmla="*/ 5520 w 241995"/>
              <a:gd name="connsiteY1" fmla="*/ 66562 h 560274"/>
              <a:gd name="connsiteX2" fmla="*/ 200378 w 241995"/>
              <a:gd name="connsiteY2" fmla="*/ 0 h 560274"/>
              <a:gd name="connsiteX3" fmla="*/ 231113 w 241995"/>
              <a:gd name="connsiteY3" fmla="*/ 20146 h 560274"/>
              <a:gd name="connsiteX4" fmla="*/ 241995 w 241995"/>
              <a:gd name="connsiteY4" fmla="*/ 76198 h 560274"/>
              <a:gd name="connsiteX5" fmla="*/ 195005 w 241995"/>
              <a:gd name="connsiteY5" fmla="*/ 445575 h 560274"/>
              <a:gd name="connsiteX6" fmla="*/ 139202 w 241995"/>
              <a:gd name="connsiteY6" fmla="*/ 545067 h 560274"/>
              <a:gd name="connsiteX7" fmla="*/ 110101 w 241995"/>
              <a:gd name="connsiteY7" fmla="*/ 560274 h 560274"/>
              <a:gd name="connsiteX8" fmla="*/ 79366 w 241995"/>
              <a:gd name="connsiteY8" fmla="*/ 529539 h 560274"/>
              <a:gd name="connsiteX9" fmla="*/ 16134 w 241995"/>
              <a:gd name="connsiteY9" fmla="*/ 88171 h 56027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95" h="604154">
                <a:moveTo>
                  <a:pt x="16134" y="132051"/>
                </a:moveTo>
                <a:cubicBezTo>
                  <a:pt x="16134" y="115077"/>
                  <a:pt x="-11454" y="110442"/>
                  <a:pt x="5520" y="110442"/>
                </a:cubicBezTo>
                <a:cubicBezTo>
                  <a:pt x="63893" y="73628"/>
                  <a:pt x="42404" y="50510"/>
                  <a:pt x="180640" y="0"/>
                </a:cubicBezTo>
                <a:cubicBezTo>
                  <a:pt x="197614" y="0"/>
                  <a:pt x="231113" y="47052"/>
                  <a:pt x="231113" y="64026"/>
                </a:cubicBezTo>
                <a:cubicBezTo>
                  <a:pt x="231113" y="75552"/>
                  <a:pt x="241995" y="108552"/>
                  <a:pt x="241995" y="120078"/>
                </a:cubicBezTo>
                <a:cubicBezTo>
                  <a:pt x="231109" y="380998"/>
                  <a:pt x="195005" y="323827"/>
                  <a:pt x="195005" y="489455"/>
                </a:cubicBezTo>
                <a:cubicBezTo>
                  <a:pt x="195005" y="506429"/>
                  <a:pt x="156176" y="588947"/>
                  <a:pt x="139202" y="588947"/>
                </a:cubicBezTo>
                <a:lnTo>
                  <a:pt x="110101" y="604154"/>
                </a:lnTo>
                <a:cubicBezTo>
                  <a:pt x="93127" y="604154"/>
                  <a:pt x="79366" y="590393"/>
                  <a:pt x="79366" y="573419"/>
                </a:cubicBezTo>
                <a:cubicBezTo>
                  <a:pt x="81376" y="406853"/>
                  <a:pt x="-18117" y="341616"/>
                  <a:pt x="16134" y="13205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4" name="Rounded Rectangle 11"/>
          <p:cNvSpPr/>
          <p:nvPr/>
        </p:nvSpPr>
        <p:spPr bwMode="auto">
          <a:xfrm rot="20112427" flipV="1">
            <a:off x="3516737" y="2124733"/>
            <a:ext cx="214898" cy="50670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382" h="560274">
                <a:moveTo>
                  <a:pt x="17051" y="73507"/>
                </a:moveTo>
                <a:cubicBezTo>
                  <a:pt x="17051" y="56533"/>
                  <a:pt x="-11599" y="27369"/>
                  <a:pt x="5375" y="27369"/>
                </a:cubicBezTo>
                <a:lnTo>
                  <a:pt x="146765" y="0"/>
                </a:lnTo>
                <a:cubicBezTo>
                  <a:pt x="163739" y="0"/>
                  <a:pt x="177500" y="3172"/>
                  <a:pt x="177500" y="20146"/>
                </a:cubicBezTo>
                <a:cubicBezTo>
                  <a:pt x="177500" y="31672"/>
                  <a:pt x="188382" y="64672"/>
                  <a:pt x="188382" y="76198"/>
                </a:cubicBezTo>
                <a:cubicBezTo>
                  <a:pt x="177496" y="337118"/>
                  <a:pt x="141392" y="279947"/>
                  <a:pt x="141392" y="445575"/>
                </a:cubicBezTo>
                <a:cubicBezTo>
                  <a:pt x="141392" y="462549"/>
                  <a:pt x="102563" y="545067"/>
                  <a:pt x="85589" y="545067"/>
                </a:cubicBezTo>
                <a:lnTo>
                  <a:pt x="56488" y="560274"/>
                </a:lnTo>
                <a:cubicBezTo>
                  <a:pt x="39514" y="560274"/>
                  <a:pt x="25753" y="546513"/>
                  <a:pt x="25753" y="529539"/>
                </a:cubicBezTo>
                <a:cubicBezTo>
                  <a:pt x="27763" y="362973"/>
                  <a:pt x="-17200" y="283072"/>
                  <a:pt x="17051" y="7350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5" name="Rounded Rectangle 11"/>
          <p:cNvSpPr/>
          <p:nvPr/>
        </p:nvSpPr>
        <p:spPr bwMode="auto">
          <a:xfrm rot="500282" flipV="1">
            <a:off x="3024803" y="2115030"/>
            <a:ext cx="293535" cy="53918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57 w 145773"/>
              <a:gd name="connsiteY0" fmla="*/ 29842 h 550051"/>
              <a:gd name="connsiteX1" fmla="*/ 24761 w 145773"/>
              <a:gd name="connsiteY1" fmla="*/ 9694 h 550051"/>
              <a:gd name="connsiteX2" fmla="*/ 115038 w 145773"/>
              <a:gd name="connsiteY2" fmla="*/ 0 h 550051"/>
              <a:gd name="connsiteX3" fmla="*/ 145773 w 145773"/>
              <a:gd name="connsiteY3" fmla="*/ 20146 h 550051"/>
              <a:gd name="connsiteX4" fmla="*/ 143179 w 145773"/>
              <a:gd name="connsiteY4" fmla="*/ 69518 h 550051"/>
              <a:gd name="connsiteX5" fmla="*/ 142972 w 145773"/>
              <a:gd name="connsiteY5" fmla="*/ 487276 h 550051"/>
              <a:gd name="connsiteX6" fmla="*/ 116755 w 145773"/>
              <a:gd name="connsiteY6" fmla="*/ 531709 h 550051"/>
              <a:gd name="connsiteX7" fmla="*/ 69233 w 145773"/>
              <a:gd name="connsiteY7" fmla="*/ 550051 h 550051"/>
              <a:gd name="connsiteX8" fmla="*/ 47803 w 145773"/>
              <a:gd name="connsiteY8" fmla="*/ 442496 h 550051"/>
              <a:gd name="connsiteX9" fmla="*/ 57 w 145773"/>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73" h="550051">
                <a:moveTo>
                  <a:pt x="57" y="29842"/>
                </a:moveTo>
                <a:cubicBezTo>
                  <a:pt x="57" y="12868"/>
                  <a:pt x="7787" y="9694"/>
                  <a:pt x="24761" y="9694"/>
                </a:cubicBezTo>
                <a:lnTo>
                  <a:pt x="115038" y="0"/>
                </a:lnTo>
                <a:cubicBezTo>
                  <a:pt x="132012" y="0"/>
                  <a:pt x="145773" y="3172"/>
                  <a:pt x="145773" y="20146"/>
                </a:cubicBezTo>
                <a:cubicBezTo>
                  <a:pt x="145773" y="31672"/>
                  <a:pt x="143179" y="57992"/>
                  <a:pt x="143179" y="69518"/>
                </a:cubicBezTo>
                <a:cubicBezTo>
                  <a:pt x="132293" y="330438"/>
                  <a:pt x="142972" y="321648"/>
                  <a:pt x="142972" y="487276"/>
                </a:cubicBezTo>
                <a:cubicBezTo>
                  <a:pt x="142972" y="504250"/>
                  <a:pt x="133729" y="531709"/>
                  <a:pt x="116755" y="531709"/>
                </a:cubicBezTo>
                <a:lnTo>
                  <a:pt x="69233" y="550051"/>
                </a:lnTo>
                <a:cubicBezTo>
                  <a:pt x="52259" y="550051"/>
                  <a:pt x="47803" y="459470"/>
                  <a:pt x="47803" y="442496"/>
                </a:cubicBezTo>
                <a:cubicBezTo>
                  <a:pt x="49813" y="275930"/>
                  <a:pt x="-1953" y="196408"/>
                  <a:pt x="57"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ed Rectangle 3"/>
          <p:cNvSpPr/>
          <p:nvPr/>
        </p:nvSpPr>
        <p:spPr bwMode="auto">
          <a:xfrm>
            <a:off x="115994"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p:cNvSpPr/>
          <p:nvPr/>
        </p:nvSpPr>
        <p:spPr bwMode="auto">
          <a:xfrm>
            <a:off x="319983"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ounded Rectangle 5"/>
          <p:cNvSpPr/>
          <p:nvPr/>
        </p:nvSpPr>
        <p:spPr bwMode="auto">
          <a:xfrm>
            <a:off x="529740"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bwMode="auto">
          <a:xfrm>
            <a:off x="195868" y="2343074"/>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bwMode="auto">
          <a:xfrm>
            <a:off x="400804" y="2351338"/>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bwMode="auto">
          <a:xfrm>
            <a:off x="603846" y="2351338"/>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bwMode="auto">
          <a:xfrm>
            <a:off x="801903" y="2341398"/>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ounded Rectangle 11"/>
          <p:cNvSpPr/>
          <p:nvPr/>
        </p:nvSpPr>
        <p:spPr bwMode="auto">
          <a:xfrm>
            <a:off x="1211283" y="1905932"/>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3" name="Oval 12"/>
          <p:cNvSpPr/>
          <p:nvPr/>
        </p:nvSpPr>
        <p:spPr bwMode="auto">
          <a:xfrm>
            <a:off x="1257457" y="2301618"/>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ounded Rectangle 11"/>
          <p:cNvSpPr/>
          <p:nvPr/>
        </p:nvSpPr>
        <p:spPr bwMode="auto">
          <a:xfrm>
            <a:off x="1351850" y="1905930"/>
            <a:ext cx="227945"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29975 w 227945"/>
              <a:gd name="connsiteY3" fmla="*/ 63392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19089 w 227945"/>
              <a:gd name="connsiteY3" fmla="*/ 19849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19089 w 227945"/>
              <a:gd name="connsiteY3" fmla="*/ 34363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945" h="592931">
                <a:moveTo>
                  <a:pt x="0" y="30735"/>
                </a:moveTo>
                <a:cubicBezTo>
                  <a:pt x="0" y="13761"/>
                  <a:pt x="13761" y="0"/>
                  <a:pt x="30735" y="0"/>
                </a:cubicBezTo>
                <a:lnTo>
                  <a:pt x="121012" y="32657"/>
                </a:lnTo>
                <a:cubicBezTo>
                  <a:pt x="137986" y="32657"/>
                  <a:pt x="119089" y="17389"/>
                  <a:pt x="119089" y="34363"/>
                </a:cubicBezTo>
                <a:cubicBezTo>
                  <a:pt x="119089" y="45889"/>
                  <a:pt x="227945" y="32016"/>
                  <a:pt x="227945" y="43542"/>
                </a:cubicBezTo>
                <a:cubicBezTo>
                  <a:pt x="227945" y="209170"/>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429735" y="2311556"/>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ounded Rectangle 11"/>
          <p:cNvSpPr/>
          <p:nvPr/>
        </p:nvSpPr>
        <p:spPr bwMode="auto">
          <a:xfrm flipV="1">
            <a:off x="1518108" y="1916818"/>
            <a:ext cx="184404" cy="5760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10886 w 184404"/>
              <a:gd name="connsiteY0" fmla="*/ 19254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10886 w 184404"/>
              <a:gd name="connsiteY9" fmla="*/ 19254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10886" y="19254"/>
                </a:moveTo>
                <a:cubicBezTo>
                  <a:pt x="10886" y="2280"/>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10886" y="19254"/>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7" name="Oval 16"/>
          <p:cNvSpPr/>
          <p:nvPr/>
        </p:nvSpPr>
        <p:spPr bwMode="auto">
          <a:xfrm>
            <a:off x="1593021" y="2319625"/>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ounded Rectangle 11"/>
          <p:cNvSpPr/>
          <p:nvPr/>
        </p:nvSpPr>
        <p:spPr bwMode="auto">
          <a:xfrm flipV="1">
            <a:off x="1677766" y="1904985"/>
            <a:ext cx="184404" cy="58358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7580">
                <a:moveTo>
                  <a:pt x="0" y="5384"/>
                </a:moveTo>
                <a:cubicBezTo>
                  <a:pt x="0" y="-11590"/>
                  <a:pt x="13761" y="17000"/>
                  <a:pt x="30735" y="17000"/>
                </a:cubicBezTo>
                <a:lnTo>
                  <a:pt x="121012" y="7306"/>
                </a:lnTo>
                <a:cubicBezTo>
                  <a:pt x="137986" y="7306"/>
                  <a:pt x="151747" y="10478"/>
                  <a:pt x="151747" y="27452"/>
                </a:cubicBezTo>
                <a:cubicBezTo>
                  <a:pt x="151747" y="38978"/>
                  <a:pt x="162629" y="71978"/>
                  <a:pt x="162629" y="83504"/>
                </a:cubicBezTo>
                <a:cubicBezTo>
                  <a:pt x="151743" y="344424"/>
                  <a:pt x="184404" y="371217"/>
                  <a:pt x="184404" y="536845"/>
                </a:cubicBezTo>
                <a:cubicBezTo>
                  <a:pt x="184404" y="553819"/>
                  <a:pt x="170643" y="546404"/>
                  <a:pt x="153669" y="546404"/>
                </a:cubicBezTo>
                <a:lnTo>
                  <a:pt x="30735" y="567580"/>
                </a:lnTo>
                <a:cubicBezTo>
                  <a:pt x="13761" y="567580"/>
                  <a:pt x="0" y="553819"/>
                  <a:pt x="0" y="536845"/>
                </a:cubicBezTo>
                <a:lnTo>
                  <a:pt x="0" y="5384"/>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9" name="Oval 18"/>
          <p:cNvSpPr/>
          <p:nvPr/>
        </p:nvSpPr>
        <p:spPr bwMode="auto">
          <a:xfrm>
            <a:off x="1730905" y="2290592"/>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ounded Rectangle 11"/>
          <p:cNvSpPr/>
          <p:nvPr/>
        </p:nvSpPr>
        <p:spPr bwMode="auto">
          <a:xfrm rot="19751231" flipV="1">
            <a:off x="1915396" y="1816682"/>
            <a:ext cx="269046" cy="58606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29" h="560274">
                <a:moveTo>
                  <a:pt x="6031" y="29842"/>
                </a:moveTo>
                <a:cubicBezTo>
                  <a:pt x="6031" y="12868"/>
                  <a:pt x="13761" y="9694"/>
                  <a:pt x="30735" y="9694"/>
                </a:cubicBezTo>
                <a:lnTo>
                  <a:pt x="121012" y="0"/>
                </a:lnTo>
                <a:cubicBezTo>
                  <a:pt x="137986" y="0"/>
                  <a:pt x="151747" y="3172"/>
                  <a:pt x="151747" y="20146"/>
                </a:cubicBezTo>
                <a:cubicBezTo>
                  <a:pt x="151747" y="31672"/>
                  <a:pt x="162629" y="64672"/>
                  <a:pt x="162629" y="76198"/>
                </a:cubicBezTo>
                <a:cubicBezTo>
                  <a:pt x="151743" y="337118"/>
                  <a:pt x="115639" y="279947"/>
                  <a:pt x="115639" y="445575"/>
                </a:cubicBezTo>
                <a:cubicBezTo>
                  <a:pt x="115639" y="462549"/>
                  <a:pt x="76810" y="545067"/>
                  <a:pt x="59836" y="545067"/>
                </a:cubicBezTo>
                <a:lnTo>
                  <a:pt x="30735" y="560274"/>
                </a:lnTo>
                <a:cubicBezTo>
                  <a:pt x="13761" y="560274"/>
                  <a:pt x="0" y="546513"/>
                  <a:pt x="0" y="529539"/>
                </a:cubicBezTo>
                <a:cubicBezTo>
                  <a:pt x="2010" y="362973"/>
                  <a:pt x="4021" y="196408"/>
                  <a:pt x="6031"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bwMode="auto">
          <a:xfrm rot="19751231">
            <a:off x="2099292" y="2180029"/>
            <a:ext cx="77590" cy="155057"/>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ounded Rectangle 11"/>
          <p:cNvSpPr/>
          <p:nvPr/>
        </p:nvSpPr>
        <p:spPr bwMode="auto">
          <a:xfrm rot="20602742" flipV="1">
            <a:off x="1771494" y="1889701"/>
            <a:ext cx="234592" cy="58870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714" h="572554">
                <a:moveTo>
                  <a:pt x="35" y="29157"/>
                </a:moveTo>
                <a:cubicBezTo>
                  <a:pt x="35" y="12183"/>
                  <a:pt x="92846" y="9694"/>
                  <a:pt x="109820" y="9694"/>
                </a:cubicBezTo>
                <a:lnTo>
                  <a:pt x="200097" y="0"/>
                </a:lnTo>
                <a:cubicBezTo>
                  <a:pt x="217071" y="0"/>
                  <a:pt x="230832" y="3172"/>
                  <a:pt x="230832" y="20146"/>
                </a:cubicBezTo>
                <a:cubicBezTo>
                  <a:pt x="230832" y="31672"/>
                  <a:pt x="241714" y="64672"/>
                  <a:pt x="241714" y="76198"/>
                </a:cubicBezTo>
                <a:cubicBezTo>
                  <a:pt x="230828" y="337118"/>
                  <a:pt x="194724" y="279947"/>
                  <a:pt x="194724" y="445575"/>
                </a:cubicBezTo>
                <a:cubicBezTo>
                  <a:pt x="194724" y="462549"/>
                  <a:pt x="209795" y="572554"/>
                  <a:pt x="192821" y="572554"/>
                </a:cubicBezTo>
                <a:lnTo>
                  <a:pt x="109820" y="560274"/>
                </a:lnTo>
                <a:cubicBezTo>
                  <a:pt x="92846" y="560274"/>
                  <a:pt x="79085" y="546513"/>
                  <a:pt x="79085" y="529539"/>
                </a:cubicBezTo>
                <a:cubicBezTo>
                  <a:pt x="81095" y="362973"/>
                  <a:pt x="-1975" y="195723"/>
                  <a:pt x="35" y="2915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ounded Rectangle 11"/>
          <p:cNvSpPr/>
          <p:nvPr/>
        </p:nvSpPr>
        <p:spPr bwMode="auto">
          <a:xfrm rot="20988760" flipV="1">
            <a:off x="3402155" y="2155721"/>
            <a:ext cx="214687" cy="509547"/>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29" h="560274">
                <a:moveTo>
                  <a:pt x="6031" y="29842"/>
                </a:moveTo>
                <a:cubicBezTo>
                  <a:pt x="6031" y="12868"/>
                  <a:pt x="13761" y="9694"/>
                  <a:pt x="30735" y="9694"/>
                </a:cubicBezTo>
                <a:lnTo>
                  <a:pt x="121012" y="0"/>
                </a:lnTo>
                <a:cubicBezTo>
                  <a:pt x="137986" y="0"/>
                  <a:pt x="151747" y="3172"/>
                  <a:pt x="151747" y="20146"/>
                </a:cubicBezTo>
                <a:cubicBezTo>
                  <a:pt x="151747" y="31672"/>
                  <a:pt x="162629" y="64672"/>
                  <a:pt x="162629" y="76198"/>
                </a:cubicBezTo>
                <a:cubicBezTo>
                  <a:pt x="151743" y="337118"/>
                  <a:pt x="115639" y="279947"/>
                  <a:pt x="115639" y="445575"/>
                </a:cubicBezTo>
                <a:cubicBezTo>
                  <a:pt x="115639" y="462549"/>
                  <a:pt x="76810" y="545067"/>
                  <a:pt x="59836" y="545067"/>
                </a:cubicBezTo>
                <a:lnTo>
                  <a:pt x="30735" y="560274"/>
                </a:lnTo>
                <a:cubicBezTo>
                  <a:pt x="13761" y="560274"/>
                  <a:pt x="0" y="546513"/>
                  <a:pt x="0" y="529539"/>
                </a:cubicBezTo>
                <a:cubicBezTo>
                  <a:pt x="2010" y="362973"/>
                  <a:pt x="4021" y="196408"/>
                  <a:pt x="6031"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ounded Rectangle 11"/>
          <p:cNvSpPr/>
          <p:nvPr/>
        </p:nvSpPr>
        <p:spPr bwMode="auto">
          <a:xfrm rot="21253171" flipV="1">
            <a:off x="3232008" y="2157234"/>
            <a:ext cx="208960" cy="52655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Oval 75"/>
          <p:cNvSpPr/>
          <p:nvPr/>
        </p:nvSpPr>
        <p:spPr bwMode="auto">
          <a:xfrm>
            <a:off x="3316394" y="2482765"/>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ounded Rectangle 11"/>
          <p:cNvSpPr/>
          <p:nvPr/>
        </p:nvSpPr>
        <p:spPr bwMode="auto">
          <a:xfrm rot="1690543" flipV="1">
            <a:off x="2889943" y="2052524"/>
            <a:ext cx="254335" cy="539167"/>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84"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18107" y="362284"/>
                  <a:pt x="206173" y="272289"/>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4" name="Rounded Rectangle 11"/>
          <p:cNvSpPr/>
          <p:nvPr/>
        </p:nvSpPr>
        <p:spPr bwMode="auto">
          <a:xfrm rot="2757762" flipV="1">
            <a:off x="2840260" y="1942613"/>
            <a:ext cx="230800" cy="54928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882 w 169907"/>
              <a:gd name="connsiteY0" fmla="*/ 76536 h 535819"/>
              <a:gd name="connsiteX1" fmla="*/ 95807 w 169907"/>
              <a:gd name="connsiteY1" fmla="*/ 0 h 535819"/>
              <a:gd name="connsiteX2" fmla="*/ 147995 w 169907"/>
              <a:gd name="connsiteY2" fmla="*/ 14008 h 535819"/>
              <a:gd name="connsiteX3" fmla="*/ 169907 w 169907"/>
              <a:gd name="connsiteY3" fmla="*/ 19812 h 535819"/>
              <a:gd name="connsiteX4" fmla="*/ 167016 w 169907"/>
              <a:gd name="connsiteY4" fmla="*/ 101364 h 535819"/>
              <a:gd name="connsiteX5" fmla="*/ 144196 w 169907"/>
              <a:gd name="connsiteY5" fmla="*/ 437917 h 535819"/>
              <a:gd name="connsiteX6" fmla="*/ 134982 w 169907"/>
              <a:gd name="connsiteY6" fmla="*/ 504846 h 535819"/>
              <a:gd name="connsiteX7" fmla="*/ 145431 w 169907"/>
              <a:gd name="connsiteY7" fmla="*/ 516713 h 535819"/>
              <a:gd name="connsiteX8" fmla="*/ 140279 w 169907"/>
              <a:gd name="connsiteY8" fmla="*/ 530739 h 535819"/>
              <a:gd name="connsiteX9" fmla="*/ 83738 w 169907"/>
              <a:gd name="connsiteY9" fmla="*/ 426442 h 535819"/>
              <a:gd name="connsiteX10" fmla="*/ 882 w 169907"/>
              <a:gd name="connsiteY10"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34982 w 175379"/>
              <a:gd name="connsiteY6" fmla="*/ 504846 h 535819"/>
              <a:gd name="connsiteX7" fmla="*/ 145431 w 175379"/>
              <a:gd name="connsiteY7" fmla="*/ 516713 h 535819"/>
              <a:gd name="connsiteX8" fmla="*/ 140279 w 175379"/>
              <a:gd name="connsiteY8" fmla="*/ 530739 h 535819"/>
              <a:gd name="connsiteX9" fmla="*/ 83738 w 175379"/>
              <a:gd name="connsiteY9" fmla="*/ 426442 h 535819"/>
              <a:gd name="connsiteX10" fmla="*/ 882 w 175379"/>
              <a:gd name="connsiteY10"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54170 w 175379"/>
              <a:gd name="connsiteY6" fmla="*/ 513325 h 535819"/>
              <a:gd name="connsiteX7" fmla="*/ 134982 w 175379"/>
              <a:gd name="connsiteY7" fmla="*/ 504846 h 535819"/>
              <a:gd name="connsiteX8" fmla="*/ 145431 w 175379"/>
              <a:gd name="connsiteY8" fmla="*/ 516713 h 535819"/>
              <a:gd name="connsiteX9" fmla="*/ 140279 w 175379"/>
              <a:gd name="connsiteY9" fmla="*/ 530739 h 535819"/>
              <a:gd name="connsiteX10" fmla="*/ 83738 w 175379"/>
              <a:gd name="connsiteY10" fmla="*/ 426442 h 535819"/>
              <a:gd name="connsiteX11" fmla="*/ 882 w 175379"/>
              <a:gd name="connsiteY11"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54170 w 175379"/>
              <a:gd name="connsiteY6" fmla="*/ 513325 h 535819"/>
              <a:gd name="connsiteX7" fmla="*/ 148783 w 175379"/>
              <a:gd name="connsiteY7" fmla="*/ 522720 h 535819"/>
              <a:gd name="connsiteX8" fmla="*/ 145431 w 175379"/>
              <a:gd name="connsiteY8" fmla="*/ 516713 h 535819"/>
              <a:gd name="connsiteX9" fmla="*/ 140279 w 175379"/>
              <a:gd name="connsiteY9" fmla="*/ 530739 h 535819"/>
              <a:gd name="connsiteX10" fmla="*/ 83738 w 175379"/>
              <a:gd name="connsiteY10" fmla="*/ 426442 h 535819"/>
              <a:gd name="connsiteX11" fmla="*/ 882 w 175379"/>
              <a:gd name="connsiteY11" fmla="*/ 76536 h 535819"/>
              <a:gd name="connsiteX0" fmla="*/ 882 w 175379"/>
              <a:gd name="connsiteY0" fmla="*/ 76536 h 522720"/>
              <a:gd name="connsiteX1" fmla="*/ 95807 w 175379"/>
              <a:gd name="connsiteY1" fmla="*/ 0 h 522720"/>
              <a:gd name="connsiteX2" fmla="*/ 147995 w 175379"/>
              <a:gd name="connsiteY2" fmla="*/ 14008 h 522720"/>
              <a:gd name="connsiteX3" fmla="*/ 169907 w 175379"/>
              <a:gd name="connsiteY3" fmla="*/ 19812 h 522720"/>
              <a:gd name="connsiteX4" fmla="*/ 167016 w 175379"/>
              <a:gd name="connsiteY4" fmla="*/ 101364 h 522720"/>
              <a:gd name="connsiteX5" fmla="*/ 175379 w 175379"/>
              <a:gd name="connsiteY5" fmla="*/ 451666 h 522720"/>
              <a:gd name="connsiteX6" fmla="*/ 154170 w 175379"/>
              <a:gd name="connsiteY6" fmla="*/ 513325 h 522720"/>
              <a:gd name="connsiteX7" fmla="*/ 148783 w 175379"/>
              <a:gd name="connsiteY7" fmla="*/ 522720 h 522720"/>
              <a:gd name="connsiteX8" fmla="*/ 145431 w 175379"/>
              <a:gd name="connsiteY8" fmla="*/ 516713 h 522720"/>
              <a:gd name="connsiteX9" fmla="*/ 126478 w 175379"/>
              <a:gd name="connsiteY9" fmla="*/ 512866 h 522720"/>
              <a:gd name="connsiteX10" fmla="*/ 83738 w 175379"/>
              <a:gd name="connsiteY10" fmla="*/ 426442 h 522720"/>
              <a:gd name="connsiteX11" fmla="*/ 882 w 175379"/>
              <a:gd name="connsiteY11" fmla="*/ 76536 h 522720"/>
              <a:gd name="connsiteX0" fmla="*/ 882 w 175379"/>
              <a:gd name="connsiteY0" fmla="*/ 76536 h 522720"/>
              <a:gd name="connsiteX1" fmla="*/ 95807 w 175379"/>
              <a:gd name="connsiteY1" fmla="*/ 0 h 522720"/>
              <a:gd name="connsiteX2" fmla="*/ 147995 w 175379"/>
              <a:gd name="connsiteY2" fmla="*/ 14008 h 522720"/>
              <a:gd name="connsiteX3" fmla="*/ 169907 w 175379"/>
              <a:gd name="connsiteY3" fmla="*/ 19812 h 522720"/>
              <a:gd name="connsiteX4" fmla="*/ 167016 w 175379"/>
              <a:gd name="connsiteY4" fmla="*/ 101364 h 522720"/>
              <a:gd name="connsiteX5" fmla="*/ 175379 w 175379"/>
              <a:gd name="connsiteY5" fmla="*/ 451666 h 522720"/>
              <a:gd name="connsiteX6" fmla="*/ 154170 w 175379"/>
              <a:gd name="connsiteY6" fmla="*/ 513325 h 522720"/>
              <a:gd name="connsiteX7" fmla="*/ 148783 w 175379"/>
              <a:gd name="connsiteY7" fmla="*/ 522720 h 522720"/>
              <a:gd name="connsiteX8" fmla="*/ 143950 w 175379"/>
              <a:gd name="connsiteY8" fmla="*/ 510821 h 522720"/>
              <a:gd name="connsiteX9" fmla="*/ 126478 w 175379"/>
              <a:gd name="connsiteY9" fmla="*/ 512866 h 522720"/>
              <a:gd name="connsiteX10" fmla="*/ 83738 w 175379"/>
              <a:gd name="connsiteY10" fmla="*/ 426442 h 522720"/>
              <a:gd name="connsiteX11" fmla="*/ 882 w 175379"/>
              <a:gd name="connsiteY11" fmla="*/ 76536 h 52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379" h="522720">
                <a:moveTo>
                  <a:pt x="882" y="76536"/>
                </a:moveTo>
                <a:cubicBezTo>
                  <a:pt x="882" y="59562"/>
                  <a:pt x="78833" y="0"/>
                  <a:pt x="95807" y="0"/>
                </a:cubicBezTo>
                <a:lnTo>
                  <a:pt x="147995" y="14008"/>
                </a:lnTo>
                <a:cubicBezTo>
                  <a:pt x="164969" y="14008"/>
                  <a:pt x="169907" y="2838"/>
                  <a:pt x="169907" y="19812"/>
                </a:cubicBezTo>
                <a:cubicBezTo>
                  <a:pt x="169907" y="31338"/>
                  <a:pt x="167016" y="89838"/>
                  <a:pt x="167016" y="101364"/>
                </a:cubicBezTo>
                <a:cubicBezTo>
                  <a:pt x="156130" y="362284"/>
                  <a:pt x="175379" y="286038"/>
                  <a:pt x="175379" y="451666"/>
                </a:cubicBezTo>
                <a:cubicBezTo>
                  <a:pt x="171176" y="518981"/>
                  <a:pt x="160903" y="504462"/>
                  <a:pt x="154170" y="513325"/>
                </a:cubicBezTo>
                <a:cubicBezTo>
                  <a:pt x="147437" y="522188"/>
                  <a:pt x="148177" y="520810"/>
                  <a:pt x="148783" y="522720"/>
                </a:cubicBezTo>
                <a:lnTo>
                  <a:pt x="143950" y="510821"/>
                </a:lnTo>
                <a:cubicBezTo>
                  <a:pt x="126976" y="510821"/>
                  <a:pt x="126478" y="529840"/>
                  <a:pt x="126478" y="512866"/>
                </a:cubicBezTo>
                <a:cubicBezTo>
                  <a:pt x="116888" y="502694"/>
                  <a:pt x="104831" y="504910"/>
                  <a:pt x="83738" y="426442"/>
                </a:cubicBezTo>
                <a:cubicBezTo>
                  <a:pt x="62645" y="347974"/>
                  <a:pt x="-8708" y="158127"/>
                  <a:pt x="882" y="76536"/>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Rounded Rectangle 11"/>
          <p:cNvSpPr/>
          <p:nvPr/>
        </p:nvSpPr>
        <p:spPr bwMode="auto">
          <a:xfrm rot="12388059" flipV="1">
            <a:off x="2566876" y="1450016"/>
            <a:ext cx="261366" cy="60067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200488"/>
              <a:gd name="connsiteY0" fmla="*/ 32932 h 553141"/>
              <a:gd name="connsiteX1" fmla="*/ 24747 w 200488"/>
              <a:gd name="connsiteY1" fmla="*/ 12784 h 553141"/>
              <a:gd name="connsiteX2" fmla="*/ 115024 w 200488"/>
              <a:gd name="connsiteY2" fmla="*/ 3090 h 553141"/>
              <a:gd name="connsiteX3" fmla="*/ 200488 w 200488"/>
              <a:gd name="connsiteY3" fmla="*/ 9774 h 553141"/>
              <a:gd name="connsiteX4" fmla="*/ 143165 w 200488"/>
              <a:gd name="connsiteY4" fmla="*/ 72608 h 553141"/>
              <a:gd name="connsiteX5" fmla="*/ 142958 w 200488"/>
              <a:gd name="connsiteY5" fmla="*/ 490366 h 553141"/>
              <a:gd name="connsiteX6" fmla="*/ 116741 w 200488"/>
              <a:gd name="connsiteY6" fmla="*/ 534799 h 553141"/>
              <a:gd name="connsiteX7" fmla="*/ 69219 w 200488"/>
              <a:gd name="connsiteY7" fmla="*/ 553141 h 553141"/>
              <a:gd name="connsiteX8" fmla="*/ 65439 w 200488"/>
              <a:gd name="connsiteY8" fmla="*/ 441436 h 553141"/>
              <a:gd name="connsiteX9" fmla="*/ 43 w 200488"/>
              <a:gd name="connsiteY9" fmla="*/ 32932 h 553141"/>
              <a:gd name="connsiteX0" fmla="*/ 43 w 200488"/>
              <a:gd name="connsiteY0" fmla="*/ 37994 h 558203"/>
              <a:gd name="connsiteX1" fmla="*/ 24747 w 200488"/>
              <a:gd name="connsiteY1" fmla="*/ 17846 h 558203"/>
              <a:gd name="connsiteX2" fmla="*/ 115024 w 200488"/>
              <a:gd name="connsiteY2" fmla="*/ 8152 h 558203"/>
              <a:gd name="connsiteX3" fmla="*/ 200488 w 200488"/>
              <a:gd name="connsiteY3" fmla="*/ 14836 h 558203"/>
              <a:gd name="connsiteX4" fmla="*/ 189747 w 200488"/>
              <a:gd name="connsiteY4" fmla="*/ 2331 h 558203"/>
              <a:gd name="connsiteX5" fmla="*/ 142958 w 200488"/>
              <a:gd name="connsiteY5" fmla="*/ 495428 h 558203"/>
              <a:gd name="connsiteX6" fmla="*/ 116741 w 200488"/>
              <a:gd name="connsiteY6" fmla="*/ 539861 h 558203"/>
              <a:gd name="connsiteX7" fmla="*/ 69219 w 200488"/>
              <a:gd name="connsiteY7" fmla="*/ 558203 h 558203"/>
              <a:gd name="connsiteX8" fmla="*/ 65439 w 200488"/>
              <a:gd name="connsiteY8" fmla="*/ 446498 h 558203"/>
              <a:gd name="connsiteX9" fmla="*/ 43 w 200488"/>
              <a:gd name="connsiteY9" fmla="*/ 37994 h 558203"/>
              <a:gd name="connsiteX0" fmla="*/ 43 w 200488"/>
              <a:gd name="connsiteY0" fmla="*/ 37994 h 539861"/>
              <a:gd name="connsiteX1" fmla="*/ 24747 w 200488"/>
              <a:gd name="connsiteY1" fmla="*/ 17846 h 539861"/>
              <a:gd name="connsiteX2" fmla="*/ 115024 w 200488"/>
              <a:gd name="connsiteY2" fmla="*/ 8152 h 539861"/>
              <a:gd name="connsiteX3" fmla="*/ 200488 w 200488"/>
              <a:gd name="connsiteY3" fmla="*/ 14836 h 539861"/>
              <a:gd name="connsiteX4" fmla="*/ 189747 w 200488"/>
              <a:gd name="connsiteY4" fmla="*/ 2331 h 539861"/>
              <a:gd name="connsiteX5" fmla="*/ 142958 w 200488"/>
              <a:gd name="connsiteY5" fmla="*/ 495428 h 539861"/>
              <a:gd name="connsiteX6" fmla="*/ 116741 w 200488"/>
              <a:gd name="connsiteY6" fmla="*/ 539861 h 539861"/>
              <a:gd name="connsiteX7" fmla="*/ 119875 w 200488"/>
              <a:gd name="connsiteY7" fmla="*/ 513803 h 539861"/>
              <a:gd name="connsiteX8" fmla="*/ 65439 w 200488"/>
              <a:gd name="connsiteY8" fmla="*/ 446498 h 539861"/>
              <a:gd name="connsiteX9" fmla="*/ 43 w 200488"/>
              <a:gd name="connsiteY9" fmla="*/ 37994 h 539861"/>
              <a:gd name="connsiteX0" fmla="*/ 32 w 200477"/>
              <a:gd name="connsiteY0" fmla="*/ 37994 h 539861"/>
              <a:gd name="connsiteX1" fmla="*/ 24736 w 200477"/>
              <a:gd name="connsiteY1" fmla="*/ 17846 h 539861"/>
              <a:gd name="connsiteX2" fmla="*/ 115013 w 200477"/>
              <a:gd name="connsiteY2" fmla="*/ 8152 h 539861"/>
              <a:gd name="connsiteX3" fmla="*/ 200477 w 200477"/>
              <a:gd name="connsiteY3" fmla="*/ 14836 h 539861"/>
              <a:gd name="connsiteX4" fmla="*/ 189736 w 200477"/>
              <a:gd name="connsiteY4" fmla="*/ 2331 h 539861"/>
              <a:gd name="connsiteX5" fmla="*/ 142947 w 200477"/>
              <a:gd name="connsiteY5" fmla="*/ 495428 h 539861"/>
              <a:gd name="connsiteX6" fmla="*/ 116730 w 200477"/>
              <a:gd name="connsiteY6" fmla="*/ 539861 h 539861"/>
              <a:gd name="connsiteX7" fmla="*/ 119864 w 200477"/>
              <a:gd name="connsiteY7" fmla="*/ 513803 h 539861"/>
              <a:gd name="connsiteX8" fmla="*/ 89401 w 200477"/>
              <a:gd name="connsiteY8" fmla="*/ 451873 h 539861"/>
              <a:gd name="connsiteX9" fmla="*/ 32 w 200477"/>
              <a:gd name="connsiteY9" fmla="*/ 37994 h 539861"/>
              <a:gd name="connsiteX0" fmla="*/ 22481 w 180409"/>
              <a:gd name="connsiteY0" fmla="*/ 45385 h 539861"/>
              <a:gd name="connsiteX1" fmla="*/ 4668 w 180409"/>
              <a:gd name="connsiteY1" fmla="*/ 17846 h 539861"/>
              <a:gd name="connsiteX2" fmla="*/ 94945 w 180409"/>
              <a:gd name="connsiteY2" fmla="*/ 8152 h 539861"/>
              <a:gd name="connsiteX3" fmla="*/ 180409 w 180409"/>
              <a:gd name="connsiteY3" fmla="*/ 14836 h 539861"/>
              <a:gd name="connsiteX4" fmla="*/ 169668 w 180409"/>
              <a:gd name="connsiteY4" fmla="*/ 2331 h 539861"/>
              <a:gd name="connsiteX5" fmla="*/ 122879 w 180409"/>
              <a:gd name="connsiteY5" fmla="*/ 495428 h 539861"/>
              <a:gd name="connsiteX6" fmla="*/ 96662 w 180409"/>
              <a:gd name="connsiteY6" fmla="*/ 539861 h 539861"/>
              <a:gd name="connsiteX7" fmla="*/ 99796 w 180409"/>
              <a:gd name="connsiteY7" fmla="*/ 513803 h 539861"/>
              <a:gd name="connsiteX8" fmla="*/ 69333 w 180409"/>
              <a:gd name="connsiteY8" fmla="*/ 451873 h 539861"/>
              <a:gd name="connsiteX9" fmla="*/ 22481 w 180409"/>
              <a:gd name="connsiteY9" fmla="*/ 45385 h 539861"/>
              <a:gd name="connsiteX0" fmla="*/ 59 w 157987"/>
              <a:gd name="connsiteY0" fmla="*/ 45385 h 539861"/>
              <a:gd name="connsiteX1" fmla="*/ 32453 w 157987"/>
              <a:gd name="connsiteY1" fmla="*/ 20528 h 539861"/>
              <a:gd name="connsiteX2" fmla="*/ 72523 w 157987"/>
              <a:gd name="connsiteY2" fmla="*/ 8152 h 539861"/>
              <a:gd name="connsiteX3" fmla="*/ 157987 w 157987"/>
              <a:gd name="connsiteY3" fmla="*/ 14836 h 539861"/>
              <a:gd name="connsiteX4" fmla="*/ 147246 w 157987"/>
              <a:gd name="connsiteY4" fmla="*/ 2331 h 539861"/>
              <a:gd name="connsiteX5" fmla="*/ 100457 w 157987"/>
              <a:gd name="connsiteY5" fmla="*/ 495428 h 539861"/>
              <a:gd name="connsiteX6" fmla="*/ 74240 w 157987"/>
              <a:gd name="connsiteY6" fmla="*/ 539861 h 539861"/>
              <a:gd name="connsiteX7" fmla="*/ 77374 w 157987"/>
              <a:gd name="connsiteY7" fmla="*/ 513803 h 539861"/>
              <a:gd name="connsiteX8" fmla="*/ 46911 w 157987"/>
              <a:gd name="connsiteY8" fmla="*/ 451873 h 539861"/>
              <a:gd name="connsiteX9" fmla="*/ 59 w 157987"/>
              <a:gd name="connsiteY9" fmla="*/ 45385 h 539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987" h="539861">
                <a:moveTo>
                  <a:pt x="59" y="45385"/>
                </a:moveTo>
                <a:cubicBezTo>
                  <a:pt x="59" y="28411"/>
                  <a:pt x="15479" y="20528"/>
                  <a:pt x="32453" y="20528"/>
                </a:cubicBezTo>
                <a:lnTo>
                  <a:pt x="72523" y="8152"/>
                </a:lnTo>
                <a:cubicBezTo>
                  <a:pt x="89497" y="8152"/>
                  <a:pt x="157987" y="-2138"/>
                  <a:pt x="157987" y="14836"/>
                </a:cubicBezTo>
                <a:cubicBezTo>
                  <a:pt x="157987" y="26362"/>
                  <a:pt x="147246" y="-9195"/>
                  <a:pt x="147246" y="2331"/>
                </a:cubicBezTo>
                <a:cubicBezTo>
                  <a:pt x="136360" y="263251"/>
                  <a:pt x="100457" y="329800"/>
                  <a:pt x="100457" y="495428"/>
                </a:cubicBezTo>
                <a:cubicBezTo>
                  <a:pt x="100457" y="512402"/>
                  <a:pt x="91214" y="539861"/>
                  <a:pt x="74240" y="539861"/>
                </a:cubicBezTo>
                <a:lnTo>
                  <a:pt x="77374" y="513803"/>
                </a:lnTo>
                <a:cubicBezTo>
                  <a:pt x="60400" y="513803"/>
                  <a:pt x="46911" y="468847"/>
                  <a:pt x="46911" y="451873"/>
                </a:cubicBezTo>
                <a:cubicBezTo>
                  <a:pt x="48921" y="285307"/>
                  <a:pt x="-1951" y="211951"/>
                  <a:pt x="59" y="45385"/>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Oval 66"/>
          <p:cNvSpPr/>
          <p:nvPr/>
        </p:nvSpPr>
        <p:spPr bwMode="auto">
          <a:xfrm rot="1859536">
            <a:off x="2603574" y="1787130"/>
            <a:ext cx="72967" cy="139129"/>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ounded Rectangle 11"/>
          <p:cNvSpPr/>
          <p:nvPr/>
        </p:nvSpPr>
        <p:spPr bwMode="auto">
          <a:xfrm rot="9451177" flipV="1">
            <a:off x="2156799" y="1590335"/>
            <a:ext cx="267081" cy="61719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11" h="554714">
                <a:moveTo>
                  <a:pt x="113" y="29842"/>
                </a:moveTo>
                <a:cubicBezTo>
                  <a:pt x="113" y="12868"/>
                  <a:pt x="7843" y="9694"/>
                  <a:pt x="24817" y="9694"/>
                </a:cubicBezTo>
                <a:lnTo>
                  <a:pt x="115094" y="0"/>
                </a:lnTo>
                <a:cubicBezTo>
                  <a:pt x="132068" y="0"/>
                  <a:pt x="145829" y="3172"/>
                  <a:pt x="145829" y="20146"/>
                </a:cubicBezTo>
                <a:cubicBezTo>
                  <a:pt x="145829" y="31672"/>
                  <a:pt x="156711" y="64672"/>
                  <a:pt x="156711" y="76198"/>
                </a:cubicBezTo>
                <a:cubicBezTo>
                  <a:pt x="145825" y="337118"/>
                  <a:pt x="137885" y="314908"/>
                  <a:pt x="137885" y="480536"/>
                </a:cubicBezTo>
                <a:cubicBezTo>
                  <a:pt x="127290" y="556006"/>
                  <a:pt x="119910" y="540840"/>
                  <a:pt x="105916" y="551595"/>
                </a:cubicBezTo>
                <a:cubicBezTo>
                  <a:pt x="91922" y="562350"/>
                  <a:pt x="57894" y="541562"/>
                  <a:pt x="53918" y="545067"/>
                </a:cubicBezTo>
                <a:lnTo>
                  <a:pt x="69289" y="550051"/>
                </a:lnTo>
                <a:cubicBezTo>
                  <a:pt x="52315" y="550051"/>
                  <a:pt x="21458" y="506236"/>
                  <a:pt x="21458" y="489262"/>
                </a:cubicBezTo>
                <a:cubicBezTo>
                  <a:pt x="23468" y="322696"/>
                  <a:pt x="-1897" y="196408"/>
                  <a:pt x="11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ounded Rectangle 11"/>
          <p:cNvSpPr/>
          <p:nvPr/>
        </p:nvSpPr>
        <p:spPr bwMode="auto">
          <a:xfrm rot="8100100" flipV="1">
            <a:off x="2076131" y="1695987"/>
            <a:ext cx="241136" cy="612011"/>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Oval 39"/>
          <p:cNvSpPr/>
          <p:nvPr/>
        </p:nvSpPr>
        <p:spPr bwMode="auto">
          <a:xfrm rot="19751231">
            <a:off x="2252747" y="2079476"/>
            <a:ext cx="77590"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Oval 40"/>
          <p:cNvSpPr/>
          <p:nvPr/>
        </p:nvSpPr>
        <p:spPr bwMode="auto">
          <a:xfrm rot="19751231">
            <a:off x="2341009" y="1979617"/>
            <a:ext cx="77590"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ounded Rectangle 11"/>
          <p:cNvSpPr/>
          <p:nvPr/>
        </p:nvSpPr>
        <p:spPr bwMode="auto">
          <a:xfrm rot="9484214" flipV="1">
            <a:off x="2354140" y="1453908"/>
            <a:ext cx="249947" cy="6359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58461"/>
              <a:gd name="connsiteY0" fmla="*/ 29842 h 553920"/>
              <a:gd name="connsiteX1" fmla="*/ 24739 w 158461"/>
              <a:gd name="connsiteY1" fmla="*/ 9694 h 553920"/>
              <a:gd name="connsiteX2" fmla="*/ 115016 w 158461"/>
              <a:gd name="connsiteY2" fmla="*/ 0 h 553920"/>
              <a:gd name="connsiteX3" fmla="*/ 145751 w 158461"/>
              <a:gd name="connsiteY3" fmla="*/ 20146 h 553920"/>
              <a:gd name="connsiteX4" fmla="*/ 158461 w 158461"/>
              <a:gd name="connsiteY4" fmla="*/ 63042 h 553920"/>
              <a:gd name="connsiteX5" fmla="*/ 137807 w 158461"/>
              <a:gd name="connsiteY5" fmla="*/ 480536 h 553920"/>
              <a:gd name="connsiteX6" fmla="*/ 105838 w 158461"/>
              <a:gd name="connsiteY6" fmla="*/ 551595 h 553920"/>
              <a:gd name="connsiteX7" fmla="*/ 90842 w 158461"/>
              <a:gd name="connsiteY7" fmla="*/ 535620 h 553920"/>
              <a:gd name="connsiteX8" fmla="*/ 112381 w 158461"/>
              <a:gd name="connsiteY8" fmla="*/ 540605 h 553920"/>
              <a:gd name="connsiteX9" fmla="*/ 83050 w 158461"/>
              <a:gd name="connsiteY9" fmla="*/ 460922 h 553920"/>
              <a:gd name="connsiteX10" fmla="*/ 35 w 158461"/>
              <a:gd name="connsiteY10" fmla="*/ 29842 h 553920"/>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0842 w 168122"/>
              <a:gd name="connsiteY7" fmla="*/ 535620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90649 w 168122"/>
              <a:gd name="connsiteY8" fmla="*/ 530448 h 557101"/>
              <a:gd name="connsiteX9" fmla="*/ 83050 w 168122"/>
              <a:gd name="connsiteY9" fmla="*/ 460922 h 557101"/>
              <a:gd name="connsiteX10" fmla="*/ 35 w 168122"/>
              <a:gd name="connsiteY10" fmla="*/ 29842 h 557101"/>
              <a:gd name="connsiteX0" fmla="*/ 29 w 168116"/>
              <a:gd name="connsiteY0" fmla="*/ 29842 h 557101"/>
              <a:gd name="connsiteX1" fmla="*/ 24733 w 168116"/>
              <a:gd name="connsiteY1" fmla="*/ 9694 h 557101"/>
              <a:gd name="connsiteX2" fmla="*/ 115010 w 168116"/>
              <a:gd name="connsiteY2" fmla="*/ 0 h 557101"/>
              <a:gd name="connsiteX3" fmla="*/ 145745 w 168116"/>
              <a:gd name="connsiteY3" fmla="*/ 20146 h 557101"/>
              <a:gd name="connsiteX4" fmla="*/ 158455 w 168116"/>
              <a:gd name="connsiteY4" fmla="*/ 63042 h 557101"/>
              <a:gd name="connsiteX5" fmla="*/ 168116 w 168116"/>
              <a:gd name="connsiteY5" fmla="*/ 513769 h 557101"/>
              <a:gd name="connsiteX6" fmla="*/ 105832 w 168116"/>
              <a:gd name="connsiteY6" fmla="*/ 551595 h 557101"/>
              <a:gd name="connsiteX7" fmla="*/ 97730 w 168116"/>
              <a:gd name="connsiteY7" fmla="*/ 547398 h 557101"/>
              <a:gd name="connsiteX8" fmla="*/ 90643 w 168116"/>
              <a:gd name="connsiteY8" fmla="*/ 530448 h 557101"/>
              <a:gd name="connsiteX9" fmla="*/ 99315 w 168116"/>
              <a:gd name="connsiteY9" fmla="*/ 451429 h 557101"/>
              <a:gd name="connsiteX10" fmla="*/ 29 w 168116"/>
              <a:gd name="connsiteY10" fmla="*/ 29842 h 557101"/>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97730 w 168116"/>
              <a:gd name="connsiteY7" fmla="*/ 547398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49259 w 168116"/>
              <a:gd name="connsiteY6" fmla="*/ 549094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5 w 168112"/>
              <a:gd name="connsiteY0" fmla="*/ 29842 h 564848"/>
              <a:gd name="connsiteX1" fmla="*/ 24729 w 168112"/>
              <a:gd name="connsiteY1" fmla="*/ 9694 h 564848"/>
              <a:gd name="connsiteX2" fmla="*/ 115006 w 168112"/>
              <a:gd name="connsiteY2" fmla="*/ 0 h 564848"/>
              <a:gd name="connsiteX3" fmla="*/ 145741 w 168112"/>
              <a:gd name="connsiteY3" fmla="*/ 20146 h 564848"/>
              <a:gd name="connsiteX4" fmla="*/ 158451 w 168112"/>
              <a:gd name="connsiteY4" fmla="*/ 63042 h 564848"/>
              <a:gd name="connsiteX5" fmla="*/ 168112 w 168112"/>
              <a:gd name="connsiteY5" fmla="*/ 513769 h 564848"/>
              <a:gd name="connsiteX6" fmla="*/ 149255 w 168112"/>
              <a:gd name="connsiteY6" fmla="*/ 549094 h 564848"/>
              <a:gd name="connsiteX7" fmla="*/ 151472 w 168112"/>
              <a:gd name="connsiteY7" fmla="*/ 548010 h 564848"/>
              <a:gd name="connsiteX8" fmla="*/ 156923 w 168112"/>
              <a:gd name="connsiteY8" fmla="*/ 564848 h 564848"/>
              <a:gd name="connsiteX9" fmla="*/ 119421 w 168112"/>
              <a:gd name="connsiteY9" fmla="*/ 467099 h 564848"/>
              <a:gd name="connsiteX10" fmla="*/ 25 w 168112"/>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9 w 168126"/>
              <a:gd name="connsiteY0" fmla="*/ 29842 h 564848"/>
              <a:gd name="connsiteX1" fmla="*/ 24743 w 168126"/>
              <a:gd name="connsiteY1" fmla="*/ 9694 h 564848"/>
              <a:gd name="connsiteX2" fmla="*/ 115020 w 168126"/>
              <a:gd name="connsiteY2" fmla="*/ 0 h 564848"/>
              <a:gd name="connsiteX3" fmla="*/ 145755 w 168126"/>
              <a:gd name="connsiteY3" fmla="*/ 20146 h 564848"/>
              <a:gd name="connsiteX4" fmla="*/ 158465 w 168126"/>
              <a:gd name="connsiteY4" fmla="*/ 63042 h 564848"/>
              <a:gd name="connsiteX5" fmla="*/ 168126 w 168126"/>
              <a:gd name="connsiteY5" fmla="*/ 513769 h 564848"/>
              <a:gd name="connsiteX6" fmla="*/ 149269 w 168126"/>
              <a:gd name="connsiteY6" fmla="*/ 549094 h 564848"/>
              <a:gd name="connsiteX7" fmla="*/ 151486 w 168126"/>
              <a:gd name="connsiteY7" fmla="*/ 548010 h 564848"/>
              <a:gd name="connsiteX8" fmla="*/ 156937 w 168126"/>
              <a:gd name="connsiteY8" fmla="*/ 564848 h 564848"/>
              <a:gd name="connsiteX9" fmla="*/ 119435 w 168126"/>
              <a:gd name="connsiteY9" fmla="*/ 467099 h 564848"/>
              <a:gd name="connsiteX10" fmla="*/ 39 w 168126"/>
              <a:gd name="connsiteY10" fmla="*/ 29842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66424"/>
              <a:gd name="connsiteY0" fmla="*/ 46277 h 571840"/>
              <a:gd name="connsiteX1" fmla="*/ 7076 w 166424"/>
              <a:gd name="connsiteY1" fmla="*/ 9694 h 571840"/>
              <a:gd name="connsiteX2" fmla="*/ 97353 w 166424"/>
              <a:gd name="connsiteY2" fmla="*/ 0 h 571840"/>
              <a:gd name="connsiteX3" fmla="*/ 128088 w 166424"/>
              <a:gd name="connsiteY3" fmla="*/ 20146 h 571840"/>
              <a:gd name="connsiteX4" fmla="*/ 140798 w 166424"/>
              <a:gd name="connsiteY4" fmla="*/ 63042 h 571840"/>
              <a:gd name="connsiteX5" fmla="*/ 150459 w 166424"/>
              <a:gd name="connsiteY5" fmla="*/ 513769 h 571840"/>
              <a:gd name="connsiteX6" fmla="*/ 131602 w 166424"/>
              <a:gd name="connsiteY6" fmla="*/ 549094 h 571840"/>
              <a:gd name="connsiteX7" fmla="*/ 133819 w 166424"/>
              <a:gd name="connsiteY7" fmla="*/ 548010 h 571840"/>
              <a:gd name="connsiteX8" fmla="*/ 166424 w 166424"/>
              <a:gd name="connsiteY8" fmla="*/ 571840 h 571840"/>
              <a:gd name="connsiteX9" fmla="*/ 101768 w 166424"/>
              <a:gd name="connsiteY9" fmla="*/ 467099 h 571840"/>
              <a:gd name="connsiteX10" fmla="*/ 8999 w 166424"/>
              <a:gd name="connsiteY10" fmla="*/ 46277 h 571840"/>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1768 w 150459"/>
              <a:gd name="connsiteY9" fmla="*/ 46709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71589"/>
              <a:gd name="connsiteX1" fmla="*/ 7076 w 150459"/>
              <a:gd name="connsiteY1" fmla="*/ 9694 h 571589"/>
              <a:gd name="connsiteX2" fmla="*/ 97353 w 150459"/>
              <a:gd name="connsiteY2" fmla="*/ 0 h 571589"/>
              <a:gd name="connsiteX3" fmla="*/ 128088 w 150459"/>
              <a:gd name="connsiteY3" fmla="*/ 20146 h 571589"/>
              <a:gd name="connsiteX4" fmla="*/ 140798 w 150459"/>
              <a:gd name="connsiteY4" fmla="*/ 63042 h 571589"/>
              <a:gd name="connsiteX5" fmla="*/ 150459 w 150459"/>
              <a:gd name="connsiteY5" fmla="*/ 513769 h 571589"/>
              <a:gd name="connsiteX6" fmla="*/ 131602 w 150459"/>
              <a:gd name="connsiteY6" fmla="*/ 549094 h 571589"/>
              <a:gd name="connsiteX7" fmla="*/ 140369 w 150459"/>
              <a:gd name="connsiteY7" fmla="*/ 571589 h 571589"/>
              <a:gd name="connsiteX8" fmla="*/ 141982 w 150459"/>
              <a:gd name="connsiteY8" fmla="*/ 563266 h 571589"/>
              <a:gd name="connsiteX9" fmla="*/ 90391 w 150459"/>
              <a:gd name="connsiteY9" fmla="*/ 482870 h 571589"/>
              <a:gd name="connsiteX10" fmla="*/ 8999 w 150459"/>
              <a:gd name="connsiteY10" fmla="*/ 46277 h 571589"/>
              <a:gd name="connsiteX0" fmla="*/ 8999 w 155028"/>
              <a:gd name="connsiteY0" fmla="*/ 46277 h 571589"/>
              <a:gd name="connsiteX1" fmla="*/ 7076 w 155028"/>
              <a:gd name="connsiteY1" fmla="*/ 9694 h 571589"/>
              <a:gd name="connsiteX2" fmla="*/ 97353 w 155028"/>
              <a:gd name="connsiteY2" fmla="*/ 0 h 571589"/>
              <a:gd name="connsiteX3" fmla="*/ 128088 w 155028"/>
              <a:gd name="connsiteY3" fmla="*/ 20146 h 571589"/>
              <a:gd name="connsiteX4" fmla="*/ 140798 w 155028"/>
              <a:gd name="connsiteY4" fmla="*/ 63042 h 571589"/>
              <a:gd name="connsiteX5" fmla="*/ 150459 w 155028"/>
              <a:gd name="connsiteY5" fmla="*/ 513769 h 571589"/>
              <a:gd name="connsiteX6" fmla="*/ 150620 w 155028"/>
              <a:gd name="connsiteY6" fmla="*/ 560833 h 571589"/>
              <a:gd name="connsiteX7" fmla="*/ 140369 w 155028"/>
              <a:gd name="connsiteY7" fmla="*/ 571589 h 571589"/>
              <a:gd name="connsiteX8" fmla="*/ 141982 w 155028"/>
              <a:gd name="connsiteY8" fmla="*/ 563266 h 571589"/>
              <a:gd name="connsiteX9" fmla="*/ 90391 w 155028"/>
              <a:gd name="connsiteY9" fmla="*/ 482870 h 571589"/>
              <a:gd name="connsiteX10" fmla="*/ 8999 w 155028"/>
              <a:gd name="connsiteY10" fmla="*/ 46277 h 57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028" h="571589">
                <a:moveTo>
                  <a:pt x="8999" y="46277"/>
                </a:moveTo>
                <a:cubicBezTo>
                  <a:pt x="8999" y="29303"/>
                  <a:pt x="-9898" y="9694"/>
                  <a:pt x="7076" y="9694"/>
                </a:cubicBezTo>
                <a:lnTo>
                  <a:pt x="97353" y="0"/>
                </a:lnTo>
                <a:cubicBezTo>
                  <a:pt x="114327" y="0"/>
                  <a:pt x="128088" y="3172"/>
                  <a:pt x="128088" y="20146"/>
                </a:cubicBezTo>
                <a:cubicBezTo>
                  <a:pt x="128088" y="31672"/>
                  <a:pt x="140798" y="51516"/>
                  <a:pt x="140798" y="63042"/>
                </a:cubicBezTo>
                <a:cubicBezTo>
                  <a:pt x="129912" y="323962"/>
                  <a:pt x="150459" y="348141"/>
                  <a:pt x="150459" y="513769"/>
                </a:cubicBezTo>
                <a:cubicBezTo>
                  <a:pt x="139864" y="589239"/>
                  <a:pt x="164614" y="550078"/>
                  <a:pt x="150620" y="560833"/>
                </a:cubicBezTo>
                <a:cubicBezTo>
                  <a:pt x="136626" y="571588"/>
                  <a:pt x="144345" y="568084"/>
                  <a:pt x="140369" y="571589"/>
                </a:cubicBezTo>
                <a:lnTo>
                  <a:pt x="141982" y="563266"/>
                </a:lnTo>
                <a:cubicBezTo>
                  <a:pt x="125008" y="563266"/>
                  <a:pt x="92047" y="517146"/>
                  <a:pt x="90391" y="482870"/>
                </a:cubicBezTo>
                <a:cubicBezTo>
                  <a:pt x="44115" y="335341"/>
                  <a:pt x="40130" y="230045"/>
                  <a:pt x="8999" y="4627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Rounded Rectangle 11"/>
          <p:cNvSpPr/>
          <p:nvPr/>
        </p:nvSpPr>
        <p:spPr bwMode="auto">
          <a:xfrm rot="3496985" flipV="1">
            <a:off x="2810991" y="1817666"/>
            <a:ext cx="232436" cy="52731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24346 w 184404"/>
              <a:gd name="connsiteY0" fmla="*/ 50830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24346 w 184404"/>
              <a:gd name="connsiteY9" fmla="*/ 50830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24346" y="50830"/>
                </a:moveTo>
                <a:cubicBezTo>
                  <a:pt x="24346" y="33856"/>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24346" y="50830"/>
                </a:ln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Oval 52"/>
          <p:cNvSpPr/>
          <p:nvPr/>
        </p:nvSpPr>
        <p:spPr bwMode="auto">
          <a:xfrm rot="2222370">
            <a:off x="2910088" y="2401699"/>
            <a:ext cx="94423" cy="13462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Oval 54"/>
          <p:cNvSpPr/>
          <p:nvPr/>
        </p:nvSpPr>
        <p:spPr bwMode="auto">
          <a:xfrm rot="651149">
            <a:off x="3104733" y="2448909"/>
            <a:ext cx="77168"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 name="Rounded Rectangle 11"/>
          <p:cNvSpPr/>
          <p:nvPr/>
        </p:nvSpPr>
        <p:spPr bwMode="auto">
          <a:xfrm rot="3955795" flipV="1">
            <a:off x="2756871" y="1725083"/>
            <a:ext cx="225027" cy="52708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 name="Oval 67"/>
          <p:cNvSpPr/>
          <p:nvPr/>
        </p:nvSpPr>
        <p:spPr bwMode="auto">
          <a:xfrm rot="1859536">
            <a:off x="2706424" y="1975599"/>
            <a:ext cx="80264" cy="139129"/>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Rounded Rectangle 11"/>
          <p:cNvSpPr/>
          <p:nvPr/>
        </p:nvSpPr>
        <p:spPr bwMode="auto">
          <a:xfrm rot="13657364" flipV="1">
            <a:off x="2702276" y="1586717"/>
            <a:ext cx="228999" cy="53370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Oval 69"/>
          <p:cNvSpPr/>
          <p:nvPr/>
        </p:nvSpPr>
        <p:spPr bwMode="auto">
          <a:xfrm rot="9491020" flipV="1">
            <a:off x="2738197" y="2143919"/>
            <a:ext cx="126695" cy="887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ounded Rectangle 11"/>
          <p:cNvSpPr/>
          <p:nvPr/>
        </p:nvSpPr>
        <p:spPr bwMode="auto">
          <a:xfrm rot="10800000" flipV="1">
            <a:off x="2479113" y="1344622"/>
            <a:ext cx="254136" cy="65402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70461"/>
              <a:gd name="connsiteY0" fmla="*/ 29842 h 553920"/>
              <a:gd name="connsiteX1" fmla="*/ 24739 w 170461"/>
              <a:gd name="connsiteY1" fmla="*/ 9694 h 553920"/>
              <a:gd name="connsiteX2" fmla="*/ 115016 w 170461"/>
              <a:gd name="connsiteY2" fmla="*/ 0 h 553920"/>
              <a:gd name="connsiteX3" fmla="*/ 145751 w 170461"/>
              <a:gd name="connsiteY3" fmla="*/ 20146 h 553920"/>
              <a:gd name="connsiteX4" fmla="*/ 170461 w 170461"/>
              <a:gd name="connsiteY4" fmla="*/ 76198 h 553920"/>
              <a:gd name="connsiteX5" fmla="*/ 137807 w 170461"/>
              <a:gd name="connsiteY5" fmla="*/ 480536 h 553920"/>
              <a:gd name="connsiteX6" fmla="*/ 105838 w 170461"/>
              <a:gd name="connsiteY6" fmla="*/ 551595 h 553920"/>
              <a:gd name="connsiteX7" fmla="*/ 90842 w 170461"/>
              <a:gd name="connsiteY7" fmla="*/ 535620 h 553920"/>
              <a:gd name="connsiteX8" fmla="*/ 112381 w 170461"/>
              <a:gd name="connsiteY8" fmla="*/ 540605 h 553920"/>
              <a:gd name="connsiteX9" fmla="*/ 83050 w 170461"/>
              <a:gd name="connsiteY9" fmla="*/ 460922 h 553920"/>
              <a:gd name="connsiteX10" fmla="*/ 35 w 170461"/>
              <a:gd name="connsiteY10" fmla="*/ 29842 h 553920"/>
              <a:gd name="connsiteX0" fmla="*/ 35 w 170642"/>
              <a:gd name="connsiteY0" fmla="*/ 29855 h 553933"/>
              <a:gd name="connsiteX1" fmla="*/ 24739 w 170642"/>
              <a:gd name="connsiteY1" fmla="*/ 9707 h 553933"/>
              <a:gd name="connsiteX2" fmla="*/ 115016 w 170642"/>
              <a:gd name="connsiteY2" fmla="*/ 13 h 553933"/>
              <a:gd name="connsiteX3" fmla="*/ 170642 w 170642"/>
              <a:gd name="connsiteY3" fmla="*/ 15922 h 553933"/>
              <a:gd name="connsiteX4" fmla="*/ 170461 w 170642"/>
              <a:gd name="connsiteY4" fmla="*/ 76211 h 553933"/>
              <a:gd name="connsiteX5" fmla="*/ 137807 w 170642"/>
              <a:gd name="connsiteY5" fmla="*/ 480549 h 553933"/>
              <a:gd name="connsiteX6" fmla="*/ 105838 w 170642"/>
              <a:gd name="connsiteY6" fmla="*/ 551608 h 553933"/>
              <a:gd name="connsiteX7" fmla="*/ 90842 w 170642"/>
              <a:gd name="connsiteY7" fmla="*/ 535633 h 553933"/>
              <a:gd name="connsiteX8" fmla="*/ 112381 w 170642"/>
              <a:gd name="connsiteY8" fmla="*/ 540618 h 553933"/>
              <a:gd name="connsiteX9" fmla="*/ 83050 w 170642"/>
              <a:gd name="connsiteY9" fmla="*/ 460935 h 553933"/>
              <a:gd name="connsiteX10" fmla="*/ 35 w 170642"/>
              <a:gd name="connsiteY10" fmla="*/ 29855 h 553933"/>
              <a:gd name="connsiteX0" fmla="*/ 35 w 170642"/>
              <a:gd name="connsiteY0" fmla="*/ 63735 h 587813"/>
              <a:gd name="connsiteX1" fmla="*/ 24739 w 170642"/>
              <a:gd name="connsiteY1" fmla="*/ 4358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35 w 170642"/>
              <a:gd name="connsiteY0" fmla="*/ 63735 h 587813"/>
              <a:gd name="connsiteX1" fmla="*/ 77286 w 170642"/>
              <a:gd name="connsiteY1" fmla="*/ 1816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65 w 129188"/>
              <a:gd name="connsiteY0" fmla="*/ 72207 h 587813"/>
              <a:gd name="connsiteX1" fmla="*/ 35832 w 129188"/>
              <a:gd name="connsiteY1" fmla="*/ 18167 h 587813"/>
              <a:gd name="connsiteX2" fmla="*/ 73562 w 129188"/>
              <a:gd name="connsiteY2" fmla="*/ 0 h 587813"/>
              <a:gd name="connsiteX3" fmla="*/ 129188 w 129188"/>
              <a:gd name="connsiteY3" fmla="*/ 49802 h 587813"/>
              <a:gd name="connsiteX4" fmla="*/ 129007 w 129188"/>
              <a:gd name="connsiteY4" fmla="*/ 110091 h 587813"/>
              <a:gd name="connsiteX5" fmla="*/ 96353 w 129188"/>
              <a:gd name="connsiteY5" fmla="*/ 514429 h 587813"/>
              <a:gd name="connsiteX6" fmla="*/ 64384 w 129188"/>
              <a:gd name="connsiteY6" fmla="*/ 585488 h 587813"/>
              <a:gd name="connsiteX7" fmla="*/ 49388 w 129188"/>
              <a:gd name="connsiteY7" fmla="*/ 569513 h 587813"/>
              <a:gd name="connsiteX8" fmla="*/ 70927 w 129188"/>
              <a:gd name="connsiteY8" fmla="*/ 574498 h 587813"/>
              <a:gd name="connsiteX9" fmla="*/ 41596 w 129188"/>
              <a:gd name="connsiteY9" fmla="*/ 494815 h 587813"/>
              <a:gd name="connsiteX10" fmla="*/ 65 w 129188"/>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49323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107857 w 129123"/>
              <a:gd name="connsiteY5" fmla="*/ 539375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23" h="587813">
                <a:moveTo>
                  <a:pt x="0" y="72207"/>
                </a:moveTo>
                <a:cubicBezTo>
                  <a:pt x="0" y="55233"/>
                  <a:pt x="18793" y="18167"/>
                  <a:pt x="35767" y="18167"/>
                </a:cubicBezTo>
                <a:lnTo>
                  <a:pt x="73497" y="0"/>
                </a:lnTo>
                <a:cubicBezTo>
                  <a:pt x="90471" y="0"/>
                  <a:pt x="129123" y="32828"/>
                  <a:pt x="129123" y="49802"/>
                </a:cubicBezTo>
                <a:cubicBezTo>
                  <a:pt x="129123" y="61328"/>
                  <a:pt x="128942" y="98565"/>
                  <a:pt x="128942" y="110091"/>
                </a:cubicBezTo>
                <a:cubicBezTo>
                  <a:pt x="118056" y="371011"/>
                  <a:pt x="107857" y="373747"/>
                  <a:pt x="107857" y="539375"/>
                </a:cubicBezTo>
                <a:cubicBezTo>
                  <a:pt x="97262" y="614845"/>
                  <a:pt x="97673" y="574733"/>
                  <a:pt x="83679" y="585488"/>
                </a:cubicBezTo>
                <a:cubicBezTo>
                  <a:pt x="69685" y="596243"/>
                  <a:pt x="78190" y="566008"/>
                  <a:pt x="74214" y="569513"/>
                </a:cubicBezTo>
                <a:lnTo>
                  <a:pt x="90222" y="582972"/>
                </a:lnTo>
                <a:cubicBezTo>
                  <a:pt x="73248" y="582972"/>
                  <a:pt x="60891" y="503317"/>
                  <a:pt x="60891" y="486343"/>
                </a:cubicBezTo>
                <a:cubicBezTo>
                  <a:pt x="38010" y="324014"/>
                  <a:pt x="28411" y="238773"/>
                  <a:pt x="0" y="7220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Oval 47"/>
          <p:cNvSpPr/>
          <p:nvPr/>
        </p:nvSpPr>
        <p:spPr bwMode="auto">
          <a:xfrm>
            <a:off x="2535286" y="1799172"/>
            <a:ext cx="69273" cy="167655"/>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Oval 33"/>
          <p:cNvSpPr/>
          <p:nvPr/>
        </p:nvSpPr>
        <p:spPr bwMode="auto">
          <a:xfrm rot="21013620">
            <a:off x="2465199" y="1904020"/>
            <a:ext cx="77168"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Oval 70"/>
          <p:cNvSpPr/>
          <p:nvPr/>
        </p:nvSpPr>
        <p:spPr bwMode="auto">
          <a:xfrm>
            <a:off x="1896026" y="2262643"/>
            <a:ext cx="69273" cy="167655"/>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Oval 71"/>
          <p:cNvSpPr/>
          <p:nvPr/>
        </p:nvSpPr>
        <p:spPr bwMode="auto">
          <a:xfrm rot="4394793">
            <a:off x="2634844" y="1869509"/>
            <a:ext cx="66668" cy="111187"/>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8" name="Oval 77"/>
          <p:cNvSpPr/>
          <p:nvPr/>
        </p:nvSpPr>
        <p:spPr bwMode="auto">
          <a:xfrm rot="9491020" flipV="1">
            <a:off x="2775063" y="2281300"/>
            <a:ext cx="126695" cy="887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 name="Freeform 78"/>
          <p:cNvSpPr/>
          <p:nvPr/>
        </p:nvSpPr>
        <p:spPr bwMode="auto">
          <a:xfrm>
            <a:off x="3479926" y="2491145"/>
            <a:ext cx="123576" cy="9443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5" name="Freeform 84"/>
          <p:cNvSpPr/>
          <p:nvPr/>
        </p:nvSpPr>
        <p:spPr bwMode="auto">
          <a:xfrm flipH="1">
            <a:off x="3657107" y="2424305"/>
            <a:ext cx="90612"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Rounded Rectangle 11"/>
          <p:cNvSpPr/>
          <p:nvPr/>
        </p:nvSpPr>
        <p:spPr bwMode="auto">
          <a:xfrm rot="14236055" flipV="1">
            <a:off x="4418659" y="1303369"/>
            <a:ext cx="250947" cy="54514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200488"/>
              <a:gd name="connsiteY0" fmla="*/ 32932 h 553141"/>
              <a:gd name="connsiteX1" fmla="*/ 24747 w 200488"/>
              <a:gd name="connsiteY1" fmla="*/ 12784 h 553141"/>
              <a:gd name="connsiteX2" fmla="*/ 115024 w 200488"/>
              <a:gd name="connsiteY2" fmla="*/ 3090 h 553141"/>
              <a:gd name="connsiteX3" fmla="*/ 200488 w 200488"/>
              <a:gd name="connsiteY3" fmla="*/ 9774 h 553141"/>
              <a:gd name="connsiteX4" fmla="*/ 143165 w 200488"/>
              <a:gd name="connsiteY4" fmla="*/ 72608 h 553141"/>
              <a:gd name="connsiteX5" fmla="*/ 142958 w 200488"/>
              <a:gd name="connsiteY5" fmla="*/ 490366 h 553141"/>
              <a:gd name="connsiteX6" fmla="*/ 116741 w 200488"/>
              <a:gd name="connsiteY6" fmla="*/ 534799 h 553141"/>
              <a:gd name="connsiteX7" fmla="*/ 69219 w 200488"/>
              <a:gd name="connsiteY7" fmla="*/ 553141 h 553141"/>
              <a:gd name="connsiteX8" fmla="*/ 65439 w 200488"/>
              <a:gd name="connsiteY8" fmla="*/ 441436 h 553141"/>
              <a:gd name="connsiteX9" fmla="*/ 43 w 200488"/>
              <a:gd name="connsiteY9" fmla="*/ 32932 h 553141"/>
              <a:gd name="connsiteX0" fmla="*/ 43 w 200488"/>
              <a:gd name="connsiteY0" fmla="*/ 37994 h 558203"/>
              <a:gd name="connsiteX1" fmla="*/ 24747 w 200488"/>
              <a:gd name="connsiteY1" fmla="*/ 17846 h 558203"/>
              <a:gd name="connsiteX2" fmla="*/ 115024 w 200488"/>
              <a:gd name="connsiteY2" fmla="*/ 8152 h 558203"/>
              <a:gd name="connsiteX3" fmla="*/ 200488 w 200488"/>
              <a:gd name="connsiteY3" fmla="*/ 14836 h 558203"/>
              <a:gd name="connsiteX4" fmla="*/ 189747 w 200488"/>
              <a:gd name="connsiteY4" fmla="*/ 2331 h 558203"/>
              <a:gd name="connsiteX5" fmla="*/ 142958 w 200488"/>
              <a:gd name="connsiteY5" fmla="*/ 495428 h 558203"/>
              <a:gd name="connsiteX6" fmla="*/ 116741 w 200488"/>
              <a:gd name="connsiteY6" fmla="*/ 539861 h 558203"/>
              <a:gd name="connsiteX7" fmla="*/ 69219 w 200488"/>
              <a:gd name="connsiteY7" fmla="*/ 558203 h 558203"/>
              <a:gd name="connsiteX8" fmla="*/ 65439 w 200488"/>
              <a:gd name="connsiteY8" fmla="*/ 446498 h 558203"/>
              <a:gd name="connsiteX9" fmla="*/ 43 w 200488"/>
              <a:gd name="connsiteY9" fmla="*/ 37994 h 558203"/>
              <a:gd name="connsiteX0" fmla="*/ 43 w 200488"/>
              <a:gd name="connsiteY0" fmla="*/ 37994 h 539861"/>
              <a:gd name="connsiteX1" fmla="*/ 24747 w 200488"/>
              <a:gd name="connsiteY1" fmla="*/ 17846 h 539861"/>
              <a:gd name="connsiteX2" fmla="*/ 115024 w 200488"/>
              <a:gd name="connsiteY2" fmla="*/ 8152 h 539861"/>
              <a:gd name="connsiteX3" fmla="*/ 200488 w 200488"/>
              <a:gd name="connsiteY3" fmla="*/ 14836 h 539861"/>
              <a:gd name="connsiteX4" fmla="*/ 189747 w 200488"/>
              <a:gd name="connsiteY4" fmla="*/ 2331 h 539861"/>
              <a:gd name="connsiteX5" fmla="*/ 142958 w 200488"/>
              <a:gd name="connsiteY5" fmla="*/ 495428 h 539861"/>
              <a:gd name="connsiteX6" fmla="*/ 116741 w 200488"/>
              <a:gd name="connsiteY6" fmla="*/ 539861 h 539861"/>
              <a:gd name="connsiteX7" fmla="*/ 119875 w 200488"/>
              <a:gd name="connsiteY7" fmla="*/ 513803 h 539861"/>
              <a:gd name="connsiteX8" fmla="*/ 65439 w 200488"/>
              <a:gd name="connsiteY8" fmla="*/ 446498 h 539861"/>
              <a:gd name="connsiteX9" fmla="*/ 43 w 200488"/>
              <a:gd name="connsiteY9" fmla="*/ 37994 h 539861"/>
              <a:gd name="connsiteX0" fmla="*/ 32 w 200477"/>
              <a:gd name="connsiteY0" fmla="*/ 37994 h 539861"/>
              <a:gd name="connsiteX1" fmla="*/ 24736 w 200477"/>
              <a:gd name="connsiteY1" fmla="*/ 17846 h 539861"/>
              <a:gd name="connsiteX2" fmla="*/ 115013 w 200477"/>
              <a:gd name="connsiteY2" fmla="*/ 8152 h 539861"/>
              <a:gd name="connsiteX3" fmla="*/ 200477 w 200477"/>
              <a:gd name="connsiteY3" fmla="*/ 14836 h 539861"/>
              <a:gd name="connsiteX4" fmla="*/ 189736 w 200477"/>
              <a:gd name="connsiteY4" fmla="*/ 2331 h 539861"/>
              <a:gd name="connsiteX5" fmla="*/ 142947 w 200477"/>
              <a:gd name="connsiteY5" fmla="*/ 495428 h 539861"/>
              <a:gd name="connsiteX6" fmla="*/ 116730 w 200477"/>
              <a:gd name="connsiteY6" fmla="*/ 539861 h 539861"/>
              <a:gd name="connsiteX7" fmla="*/ 119864 w 200477"/>
              <a:gd name="connsiteY7" fmla="*/ 513803 h 539861"/>
              <a:gd name="connsiteX8" fmla="*/ 89401 w 200477"/>
              <a:gd name="connsiteY8" fmla="*/ 451873 h 539861"/>
              <a:gd name="connsiteX9" fmla="*/ 32 w 200477"/>
              <a:gd name="connsiteY9" fmla="*/ 37994 h 539861"/>
              <a:gd name="connsiteX0" fmla="*/ 22481 w 180409"/>
              <a:gd name="connsiteY0" fmla="*/ 45385 h 539861"/>
              <a:gd name="connsiteX1" fmla="*/ 4668 w 180409"/>
              <a:gd name="connsiteY1" fmla="*/ 17846 h 539861"/>
              <a:gd name="connsiteX2" fmla="*/ 94945 w 180409"/>
              <a:gd name="connsiteY2" fmla="*/ 8152 h 539861"/>
              <a:gd name="connsiteX3" fmla="*/ 180409 w 180409"/>
              <a:gd name="connsiteY3" fmla="*/ 14836 h 539861"/>
              <a:gd name="connsiteX4" fmla="*/ 169668 w 180409"/>
              <a:gd name="connsiteY4" fmla="*/ 2331 h 539861"/>
              <a:gd name="connsiteX5" fmla="*/ 122879 w 180409"/>
              <a:gd name="connsiteY5" fmla="*/ 495428 h 539861"/>
              <a:gd name="connsiteX6" fmla="*/ 96662 w 180409"/>
              <a:gd name="connsiteY6" fmla="*/ 539861 h 539861"/>
              <a:gd name="connsiteX7" fmla="*/ 99796 w 180409"/>
              <a:gd name="connsiteY7" fmla="*/ 513803 h 539861"/>
              <a:gd name="connsiteX8" fmla="*/ 69333 w 180409"/>
              <a:gd name="connsiteY8" fmla="*/ 451873 h 539861"/>
              <a:gd name="connsiteX9" fmla="*/ 22481 w 180409"/>
              <a:gd name="connsiteY9" fmla="*/ 45385 h 539861"/>
              <a:gd name="connsiteX0" fmla="*/ 59 w 157987"/>
              <a:gd name="connsiteY0" fmla="*/ 45385 h 539861"/>
              <a:gd name="connsiteX1" fmla="*/ 32453 w 157987"/>
              <a:gd name="connsiteY1" fmla="*/ 20528 h 539861"/>
              <a:gd name="connsiteX2" fmla="*/ 72523 w 157987"/>
              <a:gd name="connsiteY2" fmla="*/ 8152 h 539861"/>
              <a:gd name="connsiteX3" fmla="*/ 157987 w 157987"/>
              <a:gd name="connsiteY3" fmla="*/ 14836 h 539861"/>
              <a:gd name="connsiteX4" fmla="*/ 147246 w 157987"/>
              <a:gd name="connsiteY4" fmla="*/ 2331 h 539861"/>
              <a:gd name="connsiteX5" fmla="*/ 100457 w 157987"/>
              <a:gd name="connsiteY5" fmla="*/ 495428 h 539861"/>
              <a:gd name="connsiteX6" fmla="*/ 74240 w 157987"/>
              <a:gd name="connsiteY6" fmla="*/ 539861 h 539861"/>
              <a:gd name="connsiteX7" fmla="*/ 77374 w 157987"/>
              <a:gd name="connsiteY7" fmla="*/ 513803 h 539861"/>
              <a:gd name="connsiteX8" fmla="*/ 46911 w 157987"/>
              <a:gd name="connsiteY8" fmla="*/ 451873 h 539861"/>
              <a:gd name="connsiteX9" fmla="*/ 59 w 157987"/>
              <a:gd name="connsiteY9" fmla="*/ 45385 h 539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987" h="539861">
                <a:moveTo>
                  <a:pt x="59" y="45385"/>
                </a:moveTo>
                <a:cubicBezTo>
                  <a:pt x="59" y="28411"/>
                  <a:pt x="15479" y="20528"/>
                  <a:pt x="32453" y="20528"/>
                </a:cubicBezTo>
                <a:lnTo>
                  <a:pt x="72523" y="8152"/>
                </a:lnTo>
                <a:cubicBezTo>
                  <a:pt x="89497" y="8152"/>
                  <a:pt x="157987" y="-2138"/>
                  <a:pt x="157987" y="14836"/>
                </a:cubicBezTo>
                <a:cubicBezTo>
                  <a:pt x="157987" y="26362"/>
                  <a:pt x="147246" y="-9195"/>
                  <a:pt x="147246" y="2331"/>
                </a:cubicBezTo>
                <a:cubicBezTo>
                  <a:pt x="136360" y="263251"/>
                  <a:pt x="100457" y="329800"/>
                  <a:pt x="100457" y="495428"/>
                </a:cubicBezTo>
                <a:cubicBezTo>
                  <a:pt x="100457" y="512402"/>
                  <a:pt x="91214" y="539861"/>
                  <a:pt x="74240" y="539861"/>
                </a:cubicBezTo>
                <a:lnTo>
                  <a:pt x="77374" y="513803"/>
                </a:lnTo>
                <a:cubicBezTo>
                  <a:pt x="60400" y="513803"/>
                  <a:pt x="46911" y="468847"/>
                  <a:pt x="46911" y="451873"/>
                </a:cubicBezTo>
                <a:cubicBezTo>
                  <a:pt x="48921" y="285307"/>
                  <a:pt x="-1951" y="211951"/>
                  <a:pt x="59" y="45385"/>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 name="Rounded Rectangle 11"/>
          <p:cNvSpPr/>
          <p:nvPr/>
        </p:nvSpPr>
        <p:spPr bwMode="auto">
          <a:xfrm rot="9451177" flipV="1">
            <a:off x="3980498" y="1202114"/>
            <a:ext cx="202397" cy="5280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11" h="554714">
                <a:moveTo>
                  <a:pt x="113" y="29842"/>
                </a:moveTo>
                <a:cubicBezTo>
                  <a:pt x="113" y="12868"/>
                  <a:pt x="7843" y="9694"/>
                  <a:pt x="24817" y="9694"/>
                </a:cubicBezTo>
                <a:lnTo>
                  <a:pt x="115094" y="0"/>
                </a:lnTo>
                <a:cubicBezTo>
                  <a:pt x="132068" y="0"/>
                  <a:pt x="145829" y="3172"/>
                  <a:pt x="145829" y="20146"/>
                </a:cubicBezTo>
                <a:cubicBezTo>
                  <a:pt x="145829" y="31672"/>
                  <a:pt x="156711" y="64672"/>
                  <a:pt x="156711" y="76198"/>
                </a:cubicBezTo>
                <a:cubicBezTo>
                  <a:pt x="145825" y="337118"/>
                  <a:pt x="137885" y="314908"/>
                  <a:pt x="137885" y="480536"/>
                </a:cubicBezTo>
                <a:cubicBezTo>
                  <a:pt x="127290" y="556006"/>
                  <a:pt x="119910" y="540840"/>
                  <a:pt x="105916" y="551595"/>
                </a:cubicBezTo>
                <a:cubicBezTo>
                  <a:pt x="91922" y="562350"/>
                  <a:pt x="57894" y="541562"/>
                  <a:pt x="53918" y="545067"/>
                </a:cubicBezTo>
                <a:lnTo>
                  <a:pt x="69289" y="550051"/>
                </a:lnTo>
                <a:cubicBezTo>
                  <a:pt x="52315" y="550051"/>
                  <a:pt x="21458" y="506236"/>
                  <a:pt x="21458" y="489262"/>
                </a:cubicBezTo>
                <a:cubicBezTo>
                  <a:pt x="23468" y="322696"/>
                  <a:pt x="-1897" y="196408"/>
                  <a:pt x="11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Rounded Rectangle 11"/>
          <p:cNvSpPr/>
          <p:nvPr/>
        </p:nvSpPr>
        <p:spPr bwMode="auto">
          <a:xfrm rot="8100100" flipV="1">
            <a:off x="3880654" y="1324331"/>
            <a:ext cx="228089" cy="47603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1" name="Rounded Rectangle 11"/>
          <p:cNvSpPr/>
          <p:nvPr/>
        </p:nvSpPr>
        <p:spPr bwMode="auto">
          <a:xfrm rot="9484214" flipV="1">
            <a:off x="4100696" y="1125088"/>
            <a:ext cx="208354" cy="54414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58461"/>
              <a:gd name="connsiteY0" fmla="*/ 29842 h 553920"/>
              <a:gd name="connsiteX1" fmla="*/ 24739 w 158461"/>
              <a:gd name="connsiteY1" fmla="*/ 9694 h 553920"/>
              <a:gd name="connsiteX2" fmla="*/ 115016 w 158461"/>
              <a:gd name="connsiteY2" fmla="*/ 0 h 553920"/>
              <a:gd name="connsiteX3" fmla="*/ 145751 w 158461"/>
              <a:gd name="connsiteY3" fmla="*/ 20146 h 553920"/>
              <a:gd name="connsiteX4" fmla="*/ 158461 w 158461"/>
              <a:gd name="connsiteY4" fmla="*/ 63042 h 553920"/>
              <a:gd name="connsiteX5" fmla="*/ 137807 w 158461"/>
              <a:gd name="connsiteY5" fmla="*/ 480536 h 553920"/>
              <a:gd name="connsiteX6" fmla="*/ 105838 w 158461"/>
              <a:gd name="connsiteY6" fmla="*/ 551595 h 553920"/>
              <a:gd name="connsiteX7" fmla="*/ 90842 w 158461"/>
              <a:gd name="connsiteY7" fmla="*/ 535620 h 553920"/>
              <a:gd name="connsiteX8" fmla="*/ 112381 w 158461"/>
              <a:gd name="connsiteY8" fmla="*/ 540605 h 553920"/>
              <a:gd name="connsiteX9" fmla="*/ 83050 w 158461"/>
              <a:gd name="connsiteY9" fmla="*/ 460922 h 553920"/>
              <a:gd name="connsiteX10" fmla="*/ 35 w 158461"/>
              <a:gd name="connsiteY10" fmla="*/ 29842 h 553920"/>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0842 w 168122"/>
              <a:gd name="connsiteY7" fmla="*/ 535620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90649 w 168122"/>
              <a:gd name="connsiteY8" fmla="*/ 530448 h 557101"/>
              <a:gd name="connsiteX9" fmla="*/ 83050 w 168122"/>
              <a:gd name="connsiteY9" fmla="*/ 460922 h 557101"/>
              <a:gd name="connsiteX10" fmla="*/ 35 w 168122"/>
              <a:gd name="connsiteY10" fmla="*/ 29842 h 557101"/>
              <a:gd name="connsiteX0" fmla="*/ 29 w 168116"/>
              <a:gd name="connsiteY0" fmla="*/ 29842 h 557101"/>
              <a:gd name="connsiteX1" fmla="*/ 24733 w 168116"/>
              <a:gd name="connsiteY1" fmla="*/ 9694 h 557101"/>
              <a:gd name="connsiteX2" fmla="*/ 115010 w 168116"/>
              <a:gd name="connsiteY2" fmla="*/ 0 h 557101"/>
              <a:gd name="connsiteX3" fmla="*/ 145745 w 168116"/>
              <a:gd name="connsiteY3" fmla="*/ 20146 h 557101"/>
              <a:gd name="connsiteX4" fmla="*/ 158455 w 168116"/>
              <a:gd name="connsiteY4" fmla="*/ 63042 h 557101"/>
              <a:gd name="connsiteX5" fmla="*/ 168116 w 168116"/>
              <a:gd name="connsiteY5" fmla="*/ 513769 h 557101"/>
              <a:gd name="connsiteX6" fmla="*/ 105832 w 168116"/>
              <a:gd name="connsiteY6" fmla="*/ 551595 h 557101"/>
              <a:gd name="connsiteX7" fmla="*/ 97730 w 168116"/>
              <a:gd name="connsiteY7" fmla="*/ 547398 h 557101"/>
              <a:gd name="connsiteX8" fmla="*/ 90643 w 168116"/>
              <a:gd name="connsiteY8" fmla="*/ 530448 h 557101"/>
              <a:gd name="connsiteX9" fmla="*/ 99315 w 168116"/>
              <a:gd name="connsiteY9" fmla="*/ 451429 h 557101"/>
              <a:gd name="connsiteX10" fmla="*/ 29 w 168116"/>
              <a:gd name="connsiteY10" fmla="*/ 29842 h 557101"/>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97730 w 168116"/>
              <a:gd name="connsiteY7" fmla="*/ 547398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49259 w 168116"/>
              <a:gd name="connsiteY6" fmla="*/ 549094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5 w 168112"/>
              <a:gd name="connsiteY0" fmla="*/ 29842 h 564848"/>
              <a:gd name="connsiteX1" fmla="*/ 24729 w 168112"/>
              <a:gd name="connsiteY1" fmla="*/ 9694 h 564848"/>
              <a:gd name="connsiteX2" fmla="*/ 115006 w 168112"/>
              <a:gd name="connsiteY2" fmla="*/ 0 h 564848"/>
              <a:gd name="connsiteX3" fmla="*/ 145741 w 168112"/>
              <a:gd name="connsiteY3" fmla="*/ 20146 h 564848"/>
              <a:gd name="connsiteX4" fmla="*/ 158451 w 168112"/>
              <a:gd name="connsiteY4" fmla="*/ 63042 h 564848"/>
              <a:gd name="connsiteX5" fmla="*/ 168112 w 168112"/>
              <a:gd name="connsiteY5" fmla="*/ 513769 h 564848"/>
              <a:gd name="connsiteX6" fmla="*/ 149255 w 168112"/>
              <a:gd name="connsiteY6" fmla="*/ 549094 h 564848"/>
              <a:gd name="connsiteX7" fmla="*/ 151472 w 168112"/>
              <a:gd name="connsiteY7" fmla="*/ 548010 h 564848"/>
              <a:gd name="connsiteX8" fmla="*/ 156923 w 168112"/>
              <a:gd name="connsiteY8" fmla="*/ 564848 h 564848"/>
              <a:gd name="connsiteX9" fmla="*/ 119421 w 168112"/>
              <a:gd name="connsiteY9" fmla="*/ 467099 h 564848"/>
              <a:gd name="connsiteX10" fmla="*/ 25 w 168112"/>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9 w 168126"/>
              <a:gd name="connsiteY0" fmla="*/ 29842 h 564848"/>
              <a:gd name="connsiteX1" fmla="*/ 24743 w 168126"/>
              <a:gd name="connsiteY1" fmla="*/ 9694 h 564848"/>
              <a:gd name="connsiteX2" fmla="*/ 115020 w 168126"/>
              <a:gd name="connsiteY2" fmla="*/ 0 h 564848"/>
              <a:gd name="connsiteX3" fmla="*/ 145755 w 168126"/>
              <a:gd name="connsiteY3" fmla="*/ 20146 h 564848"/>
              <a:gd name="connsiteX4" fmla="*/ 158465 w 168126"/>
              <a:gd name="connsiteY4" fmla="*/ 63042 h 564848"/>
              <a:gd name="connsiteX5" fmla="*/ 168126 w 168126"/>
              <a:gd name="connsiteY5" fmla="*/ 513769 h 564848"/>
              <a:gd name="connsiteX6" fmla="*/ 149269 w 168126"/>
              <a:gd name="connsiteY6" fmla="*/ 549094 h 564848"/>
              <a:gd name="connsiteX7" fmla="*/ 151486 w 168126"/>
              <a:gd name="connsiteY7" fmla="*/ 548010 h 564848"/>
              <a:gd name="connsiteX8" fmla="*/ 156937 w 168126"/>
              <a:gd name="connsiteY8" fmla="*/ 564848 h 564848"/>
              <a:gd name="connsiteX9" fmla="*/ 119435 w 168126"/>
              <a:gd name="connsiteY9" fmla="*/ 467099 h 564848"/>
              <a:gd name="connsiteX10" fmla="*/ 39 w 168126"/>
              <a:gd name="connsiteY10" fmla="*/ 29842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66424"/>
              <a:gd name="connsiteY0" fmla="*/ 46277 h 571840"/>
              <a:gd name="connsiteX1" fmla="*/ 7076 w 166424"/>
              <a:gd name="connsiteY1" fmla="*/ 9694 h 571840"/>
              <a:gd name="connsiteX2" fmla="*/ 97353 w 166424"/>
              <a:gd name="connsiteY2" fmla="*/ 0 h 571840"/>
              <a:gd name="connsiteX3" fmla="*/ 128088 w 166424"/>
              <a:gd name="connsiteY3" fmla="*/ 20146 h 571840"/>
              <a:gd name="connsiteX4" fmla="*/ 140798 w 166424"/>
              <a:gd name="connsiteY4" fmla="*/ 63042 h 571840"/>
              <a:gd name="connsiteX5" fmla="*/ 150459 w 166424"/>
              <a:gd name="connsiteY5" fmla="*/ 513769 h 571840"/>
              <a:gd name="connsiteX6" fmla="*/ 131602 w 166424"/>
              <a:gd name="connsiteY6" fmla="*/ 549094 h 571840"/>
              <a:gd name="connsiteX7" fmla="*/ 133819 w 166424"/>
              <a:gd name="connsiteY7" fmla="*/ 548010 h 571840"/>
              <a:gd name="connsiteX8" fmla="*/ 166424 w 166424"/>
              <a:gd name="connsiteY8" fmla="*/ 571840 h 571840"/>
              <a:gd name="connsiteX9" fmla="*/ 101768 w 166424"/>
              <a:gd name="connsiteY9" fmla="*/ 467099 h 571840"/>
              <a:gd name="connsiteX10" fmla="*/ 8999 w 166424"/>
              <a:gd name="connsiteY10" fmla="*/ 46277 h 571840"/>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1768 w 150459"/>
              <a:gd name="connsiteY9" fmla="*/ 46709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71589"/>
              <a:gd name="connsiteX1" fmla="*/ 7076 w 150459"/>
              <a:gd name="connsiteY1" fmla="*/ 9694 h 571589"/>
              <a:gd name="connsiteX2" fmla="*/ 97353 w 150459"/>
              <a:gd name="connsiteY2" fmla="*/ 0 h 571589"/>
              <a:gd name="connsiteX3" fmla="*/ 128088 w 150459"/>
              <a:gd name="connsiteY3" fmla="*/ 20146 h 571589"/>
              <a:gd name="connsiteX4" fmla="*/ 140798 w 150459"/>
              <a:gd name="connsiteY4" fmla="*/ 63042 h 571589"/>
              <a:gd name="connsiteX5" fmla="*/ 150459 w 150459"/>
              <a:gd name="connsiteY5" fmla="*/ 513769 h 571589"/>
              <a:gd name="connsiteX6" fmla="*/ 131602 w 150459"/>
              <a:gd name="connsiteY6" fmla="*/ 549094 h 571589"/>
              <a:gd name="connsiteX7" fmla="*/ 140369 w 150459"/>
              <a:gd name="connsiteY7" fmla="*/ 571589 h 571589"/>
              <a:gd name="connsiteX8" fmla="*/ 141982 w 150459"/>
              <a:gd name="connsiteY8" fmla="*/ 563266 h 571589"/>
              <a:gd name="connsiteX9" fmla="*/ 90391 w 150459"/>
              <a:gd name="connsiteY9" fmla="*/ 482870 h 571589"/>
              <a:gd name="connsiteX10" fmla="*/ 8999 w 150459"/>
              <a:gd name="connsiteY10" fmla="*/ 46277 h 571589"/>
              <a:gd name="connsiteX0" fmla="*/ 8999 w 155028"/>
              <a:gd name="connsiteY0" fmla="*/ 46277 h 571589"/>
              <a:gd name="connsiteX1" fmla="*/ 7076 w 155028"/>
              <a:gd name="connsiteY1" fmla="*/ 9694 h 571589"/>
              <a:gd name="connsiteX2" fmla="*/ 97353 w 155028"/>
              <a:gd name="connsiteY2" fmla="*/ 0 h 571589"/>
              <a:gd name="connsiteX3" fmla="*/ 128088 w 155028"/>
              <a:gd name="connsiteY3" fmla="*/ 20146 h 571589"/>
              <a:gd name="connsiteX4" fmla="*/ 140798 w 155028"/>
              <a:gd name="connsiteY4" fmla="*/ 63042 h 571589"/>
              <a:gd name="connsiteX5" fmla="*/ 150459 w 155028"/>
              <a:gd name="connsiteY5" fmla="*/ 513769 h 571589"/>
              <a:gd name="connsiteX6" fmla="*/ 150620 w 155028"/>
              <a:gd name="connsiteY6" fmla="*/ 560833 h 571589"/>
              <a:gd name="connsiteX7" fmla="*/ 140369 w 155028"/>
              <a:gd name="connsiteY7" fmla="*/ 571589 h 571589"/>
              <a:gd name="connsiteX8" fmla="*/ 141982 w 155028"/>
              <a:gd name="connsiteY8" fmla="*/ 563266 h 571589"/>
              <a:gd name="connsiteX9" fmla="*/ 90391 w 155028"/>
              <a:gd name="connsiteY9" fmla="*/ 482870 h 571589"/>
              <a:gd name="connsiteX10" fmla="*/ 8999 w 155028"/>
              <a:gd name="connsiteY10" fmla="*/ 46277 h 57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028" h="571589">
                <a:moveTo>
                  <a:pt x="8999" y="46277"/>
                </a:moveTo>
                <a:cubicBezTo>
                  <a:pt x="8999" y="29303"/>
                  <a:pt x="-9898" y="9694"/>
                  <a:pt x="7076" y="9694"/>
                </a:cubicBezTo>
                <a:lnTo>
                  <a:pt x="97353" y="0"/>
                </a:lnTo>
                <a:cubicBezTo>
                  <a:pt x="114327" y="0"/>
                  <a:pt x="128088" y="3172"/>
                  <a:pt x="128088" y="20146"/>
                </a:cubicBezTo>
                <a:cubicBezTo>
                  <a:pt x="128088" y="31672"/>
                  <a:pt x="140798" y="51516"/>
                  <a:pt x="140798" y="63042"/>
                </a:cubicBezTo>
                <a:cubicBezTo>
                  <a:pt x="129912" y="323962"/>
                  <a:pt x="150459" y="348141"/>
                  <a:pt x="150459" y="513769"/>
                </a:cubicBezTo>
                <a:cubicBezTo>
                  <a:pt x="139864" y="589239"/>
                  <a:pt x="164614" y="550078"/>
                  <a:pt x="150620" y="560833"/>
                </a:cubicBezTo>
                <a:cubicBezTo>
                  <a:pt x="136626" y="571588"/>
                  <a:pt x="144345" y="568084"/>
                  <a:pt x="140369" y="571589"/>
                </a:cubicBezTo>
                <a:lnTo>
                  <a:pt x="141982" y="563266"/>
                </a:lnTo>
                <a:cubicBezTo>
                  <a:pt x="125008" y="563266"/>
                  <a:pt x="92047" y="517146"/>
                  <a:pt x="90391" y="482870"/>
                </a:cubicBezTo>
                <a:cubicBezTo>
                  <a:pt x="44115" y="335341"/>
                  <a:pt x="40130" y="230045"/>
                  <a:pt x="8999" y="4627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Rounded Rectangle 11"/>
          <p:cNvSpPr/>
          <p:nvPr/>
        </p:nvSpPr>
        <p:spPr bwMode="auto">
          <a:xfrm rot="5400000" flipV="1">
            <a:off x="4464475" y="1554024"/>
            <a:ext cx="235577" cy="58207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7" name="Rounded Rectangle 11"/>
          <p:cNvSpPr/>
          <p:nvPr/>
        </p:nvSpPr>
        <p:spPr bwMode="auto">
          <a:xfrm rot="5223853">
            <a:off x="4467165" y="1391854"/>
            <a:ext cx="244544" cy="57312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Rounded Rectangle 11"/>
          <p:cNvSpPr/>
          <p:nvPr/>
        </p:nvSpPr>
        <p:spPr bwMode="auto">
          <a:xfrm rot="10800000" flipV="1">
            <a:off x="4194934" y="1061100"/>
            <a:ext cx="192587" cy="61554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70461"/>
              <a:gd name="connsiteY0" fmla="*/ 29842 h 553920"/>
              <a:gd name="connsiteX1" fmla="*/ 24739 w 170461"/>
              <a:gd name="connsiteY1" fmla="*/ 9694 h 553920"/>
              <a:gd name="connsiteX2" fmla="*/ 115016 w 170461"/>
              <a:gd name="connsiteY2" fmla="*/ 0 h 553920"/>
              <a:gd name="connsiteX3" fmla="*/ 145751 w 170461"/>
              <a:gd name="connsiteY3" fmla="*/ 20146 h 553920"/>
              <a:gd name="connsiteX4" fmla="*/ 170461 w 170461"/>
              <a:gd name="connsiteY4" fmla="*/ 76198 h 553920"/>
              <a:gd name="connsiteX5" fmla="*/ 137807 w 170461"/>
              <a:gd name="connsiteY5" fmla="*/ 480536 h 553920"/>
              <a:gd name="connsiteX6" fmla="*/ 105838 w 170461"/>
              <a:gd name="connsiteY6" fmla="*/ 551595 h 553920"/>
              <a:gd name="connsiteX7" fmla="*/ 90842 w 170461"/>
              <a:gd name="connsiteY7" fmla="*/ 535620 h 553920"/>
              <a:gd name="connsiteX8" fmla="*/ 112381 w 170461"/>
              <a:gd name="connsiteY8" fmla="*/ 540605 h 553920"/>
              <a:gd name="connsiteX9" fmla="*/ 83050 w 170461"/>
              <a:gd name="connsiteY9" fmla="*/ 460922 h 553920"/>
              <a:gd name="connsiteX10" fmla="*/ 35 w 170461"/>
              <a:gd name="connsiteY10" fmla="*/ 29842 h 553920"/>
              <a:gd name="connsiteX0" fmla="*/ 35 w 170642"/>
              <a:gd name="connsiteY0" fmla="*/ 29855 h 553933"/>
              <a:gd name="connsiteX1" fmla="*/ 24739 w 170642"/>
              <a:gd name="connsiteY1" fmla="*/ 9707 h 553933"/>
              <a:gd name="connsiteX2" fmla="*/ 115016 w 170642"/>
              <a:gd name="connsiteY2" fmla="*/ 13 h 553933"/>
              <a:gd name="connsiteX3" fmla="*/ 170642 w 170642"/>
              <a:gd name="connsiteY3" fmla="*/ 15922 h 553933"/>
              <a:gd name="connsiteX4" fmla="*/ 170461 w 170642"/>
              <a:gd name="connsiteY4" fmla="*/ 76211 h 553933"/>
              <a:gd name="connsiteX5" fmla="*/ 137807 w 170642"/>
              <a:gd name="connsiteY5" fmla="*/ 480549 h 553933"/>
              <a:gd name="connsiteX6" fmla="*/ 105838 w 170642"/>
              <a:gd name="connsiteY6" fmla="*/ 551608 h 553933"/>
              <a:gd name="connsiteX7" fmla="*/ 90842 w 170642"/>
              <a:gd name="connsiteY7" fmla="*/ 535633 h 553933"/>
              <a:gd name="connsiteX8" fmla="*/ 112381 w 170642"/>
              <a:gd name="connsiteY8" fmla="*/ 540618 h 553933"/>
              <a:gd name="connsiteX9" fmla="*/ 83050 w 170642"/>
              <a:gd name="connsiteY9" fmla="*/ 460935 h 553933"/>
              <a:gd name="connsiteX10" fmla="*/ 35 w 170642"/>
              <a:gd name="connsiteY10" fmla="*/ 29855 h 553933"/>
              <a:gd name="connsiteX0" fmla="*/ 35 w 170642"/>
              <a:gd name="connsiteY0" fmla="*/ 63735 h 587813"/>
              <a:gd name="connsiteX1" fmla="*/ 24739 w 170642"/>
              <a:gd name="connsiteY1" fmla="*/ 4358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35 w 170642"/>
              <a:gd name="connsiteY0" fmla="*/ 63735 h 587813"/>
              <a:gd name="connsiteX1" fmla="*/ 77286 w 170642"/>
              <a:gd name="connsiteY1" fmla="*/ 1816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65 w 129188"/>
              <a:gd name="connsiteY0" fmla="*/ 72207 h 587813"/>
              <a:gd name="connsiteX1" fmla="*/ 35832 w 129188"/>
              <a:gd name="connsiteY1" fmla="*/ 18167 h 587813"/>
              <a:gd name="connsiteX2" fmla="*/ 73562 w 129188"/>
              <a:gd name="connsiteY2" fmla="*/ 0 h 587813"/>
              <a:gd name="connsiteX3" fmla="*/ 129188 w 129188"/>
              <a:gd name="connsiteY3" fmla="*/ 49802 h 587813"/>
              <a:gd name="connsiteX4" fmla="*/ 129007 w 129188"/>
              <a:gd name="connsiteY4" fmla="*/ 110091 h 587813"/>
              <a:gd name="connsiteX5" fmla="*/ 96353 w 129188"/>
              <a:gd name="connsiteY5" fmla="*/ 514429 h 587813"/>
              <a:gd name="connsiteX6" fmla="*/ 64384 w 129188"/>
              <a:gd name="connsiteY6" fmla="*/ 585488 h 587813"/>
              <a:gd name="connsiteX7" fmla="*/ 49388 w 129188"/>
              <a:gd name="connsiteY7" fmla="*/ 569513 h 587813"/>
              <a:gd name="connsiteX8" fmla="*/ 70927 w 129188"/>
              <a:gd name="connsiteY8" fmla="*/ 574498 h 587813"/>
              <a:gd name="connsiteX9" fmla="*/ 41596 w 129188"/>
              <a:gd name="connsiteY9" fmla="*/ 494815 h 587813"/>
              <a:gd name="connsiteX10" fmla="*/ 65 w 129188"/>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49323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107857 w 129123"/>
              <a:gd name="connsiteY5" fmla="*/ 539375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23" h="587813">
                <a:moveTo>
                  <a:pt x="0" y="72207"/>
                </a:moveTo>
                <a:cubicBezTo>
                  <a:pt x="0" y="55233"/>
                  <a:pt x="18793" y="18167"/>
                  <a:pt x="35767" y="18167"/>
                </a:cubicBezTo>
                <a:lnTo>
                  <a:pt x="73497" y="0"/>
                </a:lnTo>
                <a:cubicBezTo>
                  <a:pt x="90471" y="0"/>
                  <a:pt x="129123" y="32828"/>
                  <a:pt x="129123" y="49802"/>
                </a:cubicBezTo>
                <a:cubicBezTo>
                  <a:pt x="129123" y="61328"/>
                  <a:pt x="128942" y="98565"/>
                  <a:pt x="128942" y="110091"/>
                </a:cubicBezTo>
                <a:cubicBezTo>
                  <a:pt x="118056" y="371011"/>
                  <a:pt x="107857" y="373747"/>
                  <a:pt x="107857" y="539375"/>
                </a:cubicBezTo>
                <a:cubicBezTo>
                  <a:pt x="97262" y="614845"/>
                  <a:pt x="97673" y="574733"/>
                  <a:pt x="83679" y="585488"/>
                </a:cubicBezTo>
                <a:cubicBezTo>
                  <a:pt x="69685" y="596243"/>
                  <a:pt x="78190" y="566008"/>
                  <a:pt x="74214" y="569513"/>
                </a:cubicBezTo>
                <a:lnTo>
                  <a:pt x="90222" y="582972"/>
                </a:lnTo>
                <a:cubicBezTo>
                  <a:pt x="73248" y="582972"/>
                  <a:pt x="60891" y="503317"/>
                  <a:pt x="60891" y="486343"/>
                </a:cubicBezTo>
                <a:cubicBezTo>
                  <a:pt x="38010" y="324014"/>
                  <a:pt x="28411" y="238773"/>
                  <a:pt x="0" y="7220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 name="Freeform 114"/>
          <p:cNvSpPr/>
          <p:nvPr/>
        </p:nvSpPr>
        <p:spPr bwMode="auto">
          <a:xfrm rot="18919418" flipH="1">
            <a:off x="3845025" y="1407363"/>
            <a:ext cx="123844" cy="166172"/>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6" name="Freeform 115"/>
          <p:cNvSpPr/>
          <p:nvPr/>
        </p:nvSpPr>
        <p:spPr bwMode="auto">
          <a:xfrm rot="18919418" flipH="1">
            <a:off x="4012900" y="1339481"/>
            <a:ext cx="123844" cy="166172"/>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9" name="Freeform 118"/>
          <p:cNvSpPr/>
          <p:nvPr/>
        </p:nvSpPr>
        <p:spPr bwMode="auto">
          <a:xfrm flipH="1">
            <a:off x="3804450" y="2330511"/>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1" name="Freeform 120"/>
          <p:cNvSpPr/>
          <p:nvPr/>
        </p:nvSpPr>
        <p:spPr bwMode="auto">
          <a:xfrm>
            <a:off x="3856568" y="2178123"/>
            <a:ext cx="180930" cy="11426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 name="Freeform 122"/>
          <p:cNvSpPr/>
          <p:nvPr/>
        </p:nvSpPr>
        <p:spPr bwMode="auto">
          <a:xfrm flipH="1">
            <a:off x="3677516" y="1985925"/>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5" name="Freeform 124"/>
          <p:cNvSpPr/>
          <p:nvPr/>
        </p:nvSpPr>
        <p:spPr bwMode="auto">
          <a:xfrm flipH="1">
            <a:off x="3901468" y="1863331"/>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7" name="Rounded Rectangle 11"/>
          <p:cNvSpPr/>
          <p:nvPr/>
        </p:nvSpPr>
        <p:spPr bwMode="auto">
          <a:xfrm rot="6255594" flipV="1">
            <a:off x="3784177" y="1410498"/>
            <a:ext cx="227108" cy="45639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84"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18107" y="362284"/>
                  <a:pt x="206173" y="272289"/>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2" name="Freeform 131"/>
          <p:cNvSpPr/>
          <p:nvPr/>
        </p:nvSpPr>
        <p:spPr bwMode="auto">
          <a:xfrm rot="10516271">
            <a:off x="3716793" y="1552134"/>
            <a:ext cx="166146" cy="126552"/>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reeform 134"/>
          <p:cNvSpPr/>
          <p:nvPr/>
        </p:nvSpPr>
        <p:spPr bwMode="auto">
          <a:xfrm rot="21268891" flipH="1">
            <a:off x="4243415" y="1135887"/>
            <a:ext cx="101890" cy="2163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3" name="Freeform 132"/>
          <p:cNvSpPr/>
          <p:nvPr/>
        </p:nvSpPr>
        <p:spPr bwMode="auto">
          <a:xfrm rot="16817467">
            <a:off x="4365856" y="1189973"/>
            <a:ext cx="153299" cy="107683"/>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6" name="Freeform 135"/>
          <p:cNvSpPr/>
          <p:nvPr/>
        </p:nvSpPr>
        <p:spPr bwMode="auto">
          <a:xfrm rot="20070587" flipH="1">
            <a:off x="4138724" y="1173190"/>
            <a:ext cx="82854" cy="22626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7" name="Freeform 136"/>
          <p:cNvSpPr/>
          <p:nvPr/>
        </p:nvSpPr>
        <p:spPr bwMode="auto">
          <a:xfrm rot="10516271">
            <a:off x="3692389" y="1730144"/>
            <a:ext cx="166146" cy="126552"/>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9" name="Freeform 98"/>
          <p:cNvSpPr/>
          <p:nvPr/>
        </p:nvSpPr>
        <p:spPr bwMode="auto">
          <a:xfrm rot="2461905" flipH="1">
            <a:off x="4501012" y="1255673"/>
            <a:ext cx="94001" cy="23783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0" name="Freeform 99"/>
          <p:cNvSpPr/>
          <p:nvPr/>
        </p:nvSpPr>
        <p:spPr bwMode="auto">
          <a:xfrm flipH="1">
            <a:off x="4624170" y="1611286"/>
            <a:ext cx="145930"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 name="Freeform 102"/>
          <p:cNvSpPr/>
          <p:nvPr/>
        </p:nvSpPr>
        <p:spPr bwMode="auto">
          <a:xfrm rot="16817467">
            <a:off x="4594842" y="1436194"/>
            <a:ext cx="185492" cy="107683"/>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4" name="Freeform 103"/>
          <p:cNvSpPr/>
          <p:nvPr/>
        </p:nvSpPr>
        <p:spPr bwMode="auto">
          <a:xfrm flipH="1">
            <a:off x="4395716" y="1773724"/>
            <a:ext cx="145930"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 name="Freeform 109"/>
          <p:cNvSpPr/>
          <p:nvPr/>
        </p:nvSpPr>
        <p:spPr bwMode="auto">
          <a:xfrm flipH="1">
            <a:off x="4736891" y="1879578"/>
            <a:ext cx="145930" cy="123319"/>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Freeform 110"/>
          <p:cNvSpPr/>
          <p:nvPr/>
        </p:nvSpPr>
        <p:spPr bwMode="auto">
          <a:xfrm>
            <a:off x="4663926" y="2081446"/>
            <a:ext cx="180930" cy="11426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Rounded Rectangle 11"/>
          <p:cNvSpPr/>
          <p:nvPr/>
        </p:nvSpPr>
        <p:spPr bwMode="auto">
          <a:xfrm rot="21237763" flipV="1">
            <a:off x="4858785" y="2299498"/>
            <a:ext cx="254804" cy="44263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reeform 129"/>
          <p:cNvSpPr/>
          <p:nvPr/>
        </p:nvSpPr>
        <p:spPr bwMode="auto">
          <a:xfrm rot="4701019" flipH="1">
            <a:off x="4461146" y="2250106"/>
            <a:ext cx="107426" cy="229273"/>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Freeform 1"/>
          <p:cNvSpPr/>
          <p:nvPr/>
        </p:nvSpPr>
        <p:spPr bwMode="auto">
          <a:xfrm>
            <a:off x="4352816" y="2144699"/>
            <a:ext cx="182808" cy="109606"/>
          </a:xfrm>
          <a:custGeom>
            <a:avLst/>
            <a:gdLst>
              <a:gd name="connsiteX0" fmla="*/ 53569 w 182808"/>
              <a:gd name="connsiteY0" fmla="*/ 10205 h 109596"/>
              <a:gd name="connsiteX1" fmla="*/ 3874 w 182808"/>
              <a:gd name="connsiteY1" fmla="*/ 20144 h 109596"/>
              <a:gd name="connsiteX2" fmla="*/ 33691 w 182808"/>
              <a:gd name="connsiteY2" fmla="*/ 89718 h 109596"/>
              <a:gd name="connsiteX3" fmla="*/ 133082 w 182808"/>
              <a:gd name="connsiteY3" fmla="*/ 109596 h 109596"/>
              <a:gd name="connsiteX4" fmla="*/ 172839 w 182808"/>
              <a:gd name="connsiteY4" fmla="*/ 99657 h 109596"/>
              <a:gd name="connsiteX5" fmla="*/ 172839 w 182808"/>
              <a:gd name="connsiteY5" fmla="*/ 40022 h 109596"/>
              <a:gd name="connsiteX6" fmla="*/ 143021 w 182808"/>
              <a:gd name="connsiteY6" fmla="*/ 30083 h 109596"/>
              <a:gd name="connsiteX7" fmla="*/ 83387 w 182808"/>
              <a:gd name="connsiteY7" fmla="*/ 266 h 109596"/>
              <a:gd name="connsiteX8" fmla="*/ 53569 w 182808"/>
              <a:gd name="connsiteY8" fmla="*/ 10205 h 10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8" h="109596">
                <a:moveTo>
                  <a:pt x="53569" y="10205"/>
                </a:moveTo>
                <a:cubicBezTo>
                  <a:pt x="40317" y="13518"/>
                  <a:pt x="13245" y="6088"/>
                  <a:pt x="3874" y="20144"/>
                </a:cubicBezTo>
                <a:cubicBezTo>
                  <a:pt x="-9873" y="40764"/>
                  <a:pt x="16026" y="79119"/>
                  <a:pt x="33691" y="89718"/>
                </a:cubicBezTo>
                <a:cubicBezTo>
                  <a:pt x="55374" y="102728"/>
                  <a:pt x="121021" y="107873"/>
                  <a:pt x="133082" y="109596"/>
                </a:cubicBezTo>
                <a:cubicBezTo>
                  <a:pt x="146334" y="106283"/>
                  <a:pt x="162172" y="108190"/>
                  <a:pt x="172839" y="99657"/>
                </a:cubicBezTo>
                <a:cubicBezTo>
                  <a:pt x="187563" y="87878"/>
                  <a:pt x="184619" y="51802"/>
                  <a:pt x="172839" y="40022"/>
                </a:cubicBezTo>
                <a:cubicBezTo>
                  <a:pt x="165431" y="32614"/>
                  <a:pt x="152960" y="33396"/>
                  <a:pt x="143021" y="30083"/>
                </a:cubicBezTo>
                <a:cubicBezTo>
                  <a:pt x="121548" y="15768"/>
                  <a:pt x="109573" y="4007"/>
                  <a:pt x="83387" y="266"/>
                </a:cubicBezTo>
                <a:cubicBezTo>
                  <a:pt x="70268" y="-1608"/>
                  <a:pt x="66821" y="6892"/>
                  <a:pt x="53569" y="1020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Freeform 2"/>
          <p:cNvSpPr/>
          <p:nvPr/>
        </p:nvSpPr>
        <p:spPr bwMode="auto">
          <a:xfrm>
            <a:off x="4574579" y="2403079"/>
            <a:ext cx="189615" cy="179246"/>
          </a:xfrm>
          <a:custGeom>
            <a:avLst/>
            <a:gdLst>
              <a:gd name="connsiteX0" fmla="*/ 10711 w 189615"/>
              <a:gd name="connsiteY0" fmla="*/ 79839 h 179230"/>
              <a:gd name="connsiteX1" fmla="*/ 10711 w 189615"/>
              <a:gd name="connsiteY1" fmla="*/ 159352 h 179230"/>
              <a:gd name="connsiteX2" fmla="*/ 70345 w 189615"/>
              <a:gd name="connsiteY2" fmla="*/ 179230 h 179230"/>
              <a:gd name="connsiteX3" fmla="*/ 90224 w 189615"/>
              <a:gd name="connsiteY3" fmla="*/ 159352 h 179230"/>
              <a:gd name="connsiteX4" fmla="*/ 110102 w 189615"/>
              <a:gd name="connsiteY4" fmla="*/ 89778 h 179230"/>
              <a:gd name="connsiteX5" fmla="*/ 139919 w 189615"/>
              <a:gd name="connsiteY5" fmla="*/ 69900 h 179230"/>
              <a:gd name="connsiteX6" fmla="*/ 189615 w 189615"/>
              <a:gd name="connsiteY6" fmla="*/ 40082 h 179230"/>
              <a:gd name="connsiteX7" fmla="*/ 169737 w 189615"/>
              <a:gd name="connsiteY7" fmla="*/ 10265 h 179230"/>
              <a:gd name="connsiteX8" fmla="*/ 60406 w 189615"/>
              <a:gd name="connsiteY8" fmla="*/ 10265 h 179230"/>
              <a:gd name="connsiteX9" fmla="*/ 40528 w 189615"/>
              <a:gd name="connsiteY9" fmla="*/ 40082 h 179230"/>
              <a:gd name="connsiteX10" fmla="*/ 10711 w 189615"/>
              <a:gd name="connsiteY10" fmla="*/ 79839 h 17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615" h="179230">
                <a:moveTo>
                  <a:pt x="10711" y="79839"/>
                </a:moveTo>
                <a:cubicBezTo>
                  <a:pt x="5742" y="99717"/>
                  <a:pt x="-10683" y="144071"/>
                  <a:pt x="10711" y="159352"/>
                </a:cubicBezTo>
                <a:cubicBezTo>
                  <a:pt x="27761" y="171531"/>
                  <a:pt x="70345" y="179230"/>
                  <a:pt x="70345" y="179230"/>
                </a:cubicBezTo>
                <a:cubicBezTo>
                  <a:pt x="76971" y="172604"/>
                  <a:pt x="86033" y="167733"/>
                  <a:pt x="90224" y="159352"/>
                </a:cubicBezTo>
                <a:cubicBezTo>
                  <a:pt x="92605" y="154590"/>
                  <a:pt x="103589" y="97919"/>
                  <a:pt x="110102" y="89778"/>
                </a:cubicBezTo>
                <a:cubicBezTo>
                  <a:pt x="117564" y="80450"/>
                  <a:pt x="130591" y="77362"/>
                  <a:pt x="139919" y="69900"/>
                </a:cubicBezTo>
                <a:cubicBezTo>
                  <a:pt x="178900" y="38716"/>
                  <a:pt x="137834" y="57344"/>
                  <a:pt x="189615" y="40082"/>
                </a:cubicBezTo>
                <a:cubicBezTo>
                  <a:pt x="182989" y="30143"/>
                  <a:pt x="179065" y="17727"/>
                  <a:pt x="169737" y="10265"/>
                </a:cubicBezTo>
                <a:cubicBezTo>
                  <a:pt x="142407" y="-11599"/>
                  <a:pt x="79369" y="7895"/>
                  <a:pt x="60406" y="10265"/>
                </a:cubicBezTo>
                <a:cubicBezTo>
                  <a:pt x="53780" y="20204"/>
                  <a:pt x="45379" y="29166"/>
                  <a:pt x="40528" y="40082"/>
                </a:cubicBezTo>
                <a:cubicBezTo>
                  <a:pt x="12627" y="102860"/>
                  <a:pt x="15680" y="59961"/>
                  <a:pt x="10711" y="798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Freeform 19"/>
          <p:cNvSpPr/>
          <p:nvPr/>
        </p:nvSpPr>
        <p:spPr bwMode="auto">
          <a:xfrm>
            <a:off x="4941289" y="2542565"/>
            <a:ext cx="131018" cy="160173"/>
          </a:xfrm>
          <a:custGeom>
            <a:avLst/>
            <a:gdLst>
              <a:gd name="connsiteX0" fmla="*/ 1810 w 131018"/>
              <a:gd name="connsiteY0" fmla="*/ 89452 h 160159"/>
              <a:gd name="connsiteX1" fmla="*/ 11749 w 131018"/>
              <a:gd name="connsiteY1" fmla="*/ 139148 h 160159"/>
              <a:gd name="connsiteX2" fmla="*/ 121079 w 131018"/>
              <a:gd name="connsiteY2" fmla="*/ 149087 h 160159"/>
              <a:gd name="connsiteX3" fmla="*/ 131018 w 131018"/>
              <a:gd name="connsiteY3" fmla="*/ 119269 h 160159"/>
              <a:gd name="connsiteX4" fmla="*/ 121079 w 131018"/>
              <a:gd name="connsiteY4" fmla="*/ 69574 h 160159"/>
              <a:gd name="connsiteX5" fmla="*/ 101201 w 131018"/>
              <a:gd name="connsiteY5" fmla="*/ 0 h 160159"/>
              <a:gd name="connsiteX6" fmla="*/ 21688 w 131018"/>
              <a:gd name="connsiteY6" fmla="*/ 9939 h 160159"/>
              <a:gd name="connsiteX7" fmla="*/ 1810 w 131018"/>
              <a:gd name="connsiteY7" fmla="*/ 89452 h 16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18" h="160159">
                <a:moveTo>
                  <a:pt x="1810" y="89452"/>
                </a:moveTo>
                <a:cubicBezTo>
                  <a:pt x="154" y="110987"/>
                  <a:pt x="3368" y="124480"/>
                  <a:pt x="11749" y="139148"/>
                </a:cubicBezTo>
                <a:cubicBezTo>
                  <a:pt x="33722" y="177601"/>
                  <a:pt x="96950" y="152103"/>
                  <a:pt x="121079" y="149087"/>
                </a:cubicBezTo>
                <a:cubicBezTo>
                  <a:pt x="124392" y="139148"/>
                  <a:pt x="131018" y="129746"/>
                  <a:pt x="131018" y="119269"/>
                </a:cubicBezTo>
                <a:cubicBezTo>
                  <a:pt x="131018" y="102376"/>
                  <a:pt x="124744" y="86065"/>
                  <a:pt x="121079" y="69574"/>
                </a:cubicBezTo>
                <a:cubicBezTo>
                  <a:pt x="112759" y="32131"/>
                  <a:pt x="112270" y="33206"/>
                  <a:pt x="101201" y="0"/>
                </a:cubicBezTo>
                <a:cubicBezTo>
                  <a:pt x="74697" y="3313"/>
                  <a:pt x="46488" y="19"/>
                  <a:pt x="21688" y="9939"/>
                </a:cubicBezTo>
                <a:cubicBezTo>
                  <a:pt x="-11054" y="23036"/>
                  <a:pt x="3466" y="67917"/>
                  <a:pt x="1810" y="8945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Freeform 21"/>
          <p:cNvSpPr/>
          <p:nvPr/>
        </p:nvSpPr>
        <p:spPr bwMode="auto">
          <a:xfrm>
            <a:off x="4752060" y="2484426"/>
            <a:ext cx="121239" cy="208373"/>
          </a:xfrm>
          <a:custGeom>
            <a:avLst/>
            <a:gdLst>
              <a:gd name="connsiteX0" fmla="*/ 2195 w 151282"/>
              <a:gd name="connsiteY0" fmla="*/ 97890 h 197282"/>
              <a:gd name="connsiteX1" fmla="*/ 12134 w 151282"/>
              <a:gd name="connsiteY1" fmla="*/ 177403 h 197282"/>
              <a:gd name="connsiteX2" fmla="*/ 71769 w 151282"/>
              <a:gd name="connsiteY2" fmla="*/ 197282 h 197282"/>
              <a:gd name="connsiteX3" fmla="*/ 131404 w 151282"/>
              <a:gd name="connsiteY3" fmla="*/ 117769 h 197282"/>
              <a:gd name="connsiteX4" fmla="*/ 151282 w 151282"/>
              <a:gd name="connsiteY4" fmla="*/ 58134 h 197282"/>
              <a:gd name="connsiteX5" fmla="*/ 141343 w 151282"/>
              <a:gd name="connsiteY5" fmla="*/ 8438 h 197282"/>
              <a:gd name="connsiteX6" fmla="*/ 32012 w 151282"/>
              <a:gd name="connsiteY6" fmla="*/ 58134 h 197282"/>
              <a:gd name="connsiteX7" fmla="*/ 2195 w 151282"/>
              <a:gd name="connsiteY7" fmla="*/ 78012 h 197282"/>
              <a:gd name="connsiteX8" fmla="*/ 2195 w 151282"/>
              <a:gd name="connsiteY8" fmla="*/ 97890 h 197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282" h="197282">
                <a:moveTo>
                  <a:pt x="2195" y="97890"/>
                </a:moveTo>
                <a:cubicBezTo>
                  <a:pt x="3851" y="114455"/>
                  <a:pt x="-3183" y="155521"/>
                  <a:pt x="12134" y="177403"/>
                </a:cubicBezTo>
                <a:cubicBezTo>
                  <a:pt x="24150" y="194569"/>
                  <a:pt x="71769" y="197282"/>
                  <a:pt x="71769" y="197282"/>
                </a:cubicBezTo>
                <a:cubicBezTo>
                  <a:pt x="150171" y="181602"/>
                  <a:pt x="111122" y="205657"/>
                  <a:pt x="131404" y="117769"/>
                </a:cubicBezTo>
                <a:cubicBezTo>
                  <a:pt x="136116" y="97352"/>
                  <a:pt x="151282" y="58134"/>
                  <a:pt x="151282" y="58134"/>
                </a:cubicBezTo>
                <a:cubicBezTo>
                  <a:pt x="147969" y="41569"/>
                  <a:pt x="156453" y="15993"/>
                  <a:pt x="141343" y="8438"/>
                </a:cubicBezTo>
                <a:cubicBezTo>
                  <a:pt x="81661" y="-21403"/>
                  <a:pt x="65578" y="35757"/>
                  <a:pt x="32012" y="58134"/>
                </a:cubicBezTo>
                <a:cubicBezTo>
                  <a:pt x="22073" y="64760"/>
                  <a:pt x="9362" y="68456"/>
                  <a:pt x="2195" y="78012"/>
                </a:cubicBezTo>
                <a:cubicBezTo>
                  <a:pt x="-1781" y="83313"/>
                  <a:pt x="539" y="81325"/>
                  <a:pt x="2195" y="9789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1" name="Freeform 140"/>
          <p:cNvSpPr/>
          <p:nvPr/>
        </p:nvSpPr>
        <p:spPr bwMode="auto">
          <a:xfrm>
            <a:off x="5150678" y="2539267"/>
            <a:ext cx="191824" cy="132375"/>
          </a:xfrm>
          <a:custGeom>
            <a:avLst/>
            <a:gdLst>
              <a:gd name="connsiteX0" fmla="*/ 1810 w 131018"/>
              <a:gd name="connsiteY0" fmla="*/ 89452 h 160159"/>
              <a:gd name="connsiteX1" fmla="*/ 11749 w 131018"/>
              <a:gd name="connsiteY1" fmla="*/ 139148 h 160159"/>
              <a:gd name="connsiteX2" fmla="*/ 121079 w 131018"/>
              <a:gd name="connsiteY2" fmla="*/ 149087 h 160159"/>
              <a:gd name="connsiteX3" fmla="*/ 131018 w 131018"/>
              <a:gd name="connsiteY3" fmla="*/ 119269 h 160159"/>
              <a:gd name="connsiteX4" fmla="*/ 121079 w 131018"/>
              <a:gd name="connsiteY4" fmla="*/ 69574 h 160159"/>
              <a:gd name="connsiteX5" fmla="*/ 101201 w 131018"/>
              <a:gd name="connsiteY5" fmla="*/ 0 h 160159"/>
              <a:gd name="connsiteX6" fmla="*/ 21688 w 131018"/>
              <a:gd name="connsiteY6" fmla="*/ 9939 h 160159"/>
              <a:gd name="connsiteX7" fmla="*/ 1810 w 131018"/>
              <a:gd name="connsiteY7" fmla="*/ 89452 h 16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18" h="160159">
                <a:moveTo>
                  <a:pt x="1810" y="89452"/>
                </a:moveTo>
                <a:cubicBezTo>
                  <a:pt x="154" y="110987"/>
                  <a:pt x="3368" y="124480"/>
                  <a:pt x="11749" y="139148"/>
                </a:cubicBezTo>
                <a:cubicBezTo>
                  <a:pt x="33722" y="177601"/>
                  <a:pt x="96950" y="152103"/>
                  <a:pt x="121079" y="149087"/>
                </a:cubicBezTo>
                <a:cubicBezTo>
                  <a:pt x="124392" y="139148"/>
                  <a:pt x="131018" y="129746"/>
                  <a:pt x="131018" y="119269"/>
                </a:cubicBezTo>
                <a:cubicBezTo>
                  <a:pt x="131018" y="102376"/>
                  <a:pt x="124744" y="86065"/>
                  <a:pt x="121079" y="69574"/>
                </a:cubicBezTo>
                <a:cubicBezTo>
                  <a:pt x="112759" y="32131"/>
                  <a:pt x="112270" y="33206"/>
                  <a:pt x="101201" y="0"/>
                </a:cubicBezTo>
                <a:cubicBezTo>
                  <a:pt x="74697" y="3313"/>
                  <a:pt x="46488" y="19"/>
                  <a:pt x="21688" y="9939"/>
                </a:cubicBezTo>
                <a:cubicBezTo>
                  <a:pt x="-11054" y="23036"/>
                  <a:pt x="3466" y="67917"/>
                  <a:pt x="1810" y="8945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 name="Freeform 141"/>
          <p:cNvSpPr/>
          <p:nvPr/>
        </p:nvSpPr>
        <p:spPr bwMode="auto">
          <a:xfrm>
            <a:off x="5131905" y="2227790"/>
            <a:ext cx="189615" cy="238576"/>
          </a:xfrm>
          <a:custGeom>
            <a:avLst/>
            <a:gdLst>
              <a:gd name="connsiteX0" fmla="*/ 10711 w 189615"/>
              <a:gd name="connsiteY0" fmla="*/ 79839 h 179230"/>
              <a:gd name="connsiteX1" fmla="*/ 10711 w 189615"/>
              <a:gd name="connsiteY1" fmla="*/ 159352 h 179230"/>
              <a:gd name="connsiteX2" fmla="*/ 70345 w 189615"/>
              <a:gd name="connsiteY2" fmla="*/ 179230 h 179230"/>
              <a:gd name="connsiteX3" fmla="*/ 90224 w 189615"/>
              <a:gd name="connsiteY3" fmla="*/ 159352 h 179230"/>
              <a:gd name="connsiteX4" fmla="*/ 110102 w 189615"/>
              <a:gd name="connsiteY4" fmla="*/ 89778 h 179230"/>
              <a:gd name="connsiteX5" fmla="*/ 139919 w 189615"/>
              <a:gd name="connsiteY5" fmla="*/ 69900 h 179230"/>
              <a:gd name="connsiteX6" fmla="*/ 189615 w 189615"/>
              <a:gd name="connsiteY6" fmla="*/ 40082 h 179230"/>
              <a:gd name="connsiteX7" fmla="*/ 169737 w 189615"/>
              <a:gd name="connsiteY7" fmla="*/ 10265 h 179230"/>
              <a:gd name="connsiteX8" fmla="*/ 60406 w 189615"/>
              <a:gd name="connsiteY8" fmla="*/ 10265 h 179230"/>
              <a:gd name="connsiteX9" fmla="*/ 40528 w 189615"/>
              <a:gd name="connsiteY9" fmla="*/ 40082 h 179230"/>
              <a:gd name="connsiteX10" fmla="*/ 10711 w 189615"/>
              <a:gd name="connsiteY10" fmla="*/ 79839 h 17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615" h="179230">
                <a:moveTo>
                  <a:pt x="10711" y="79839"/>
                </a:moveTo>
                <a:cubicBezTo>
                  <a:pt x="5742" y="99717"/>
                  <a:pt x="-10683" y="144071"/>
                  <a:pt x="10711" y="159352"/>
                </a:cubicBezTo>
                <a:cubicBezTo>
                  <a:pt x="27761" y="171531"/>
                  <a:pt x="70345" y="179230"/>
                  <a:pt x="70345" y="179230"/>
                </a:cubicBezTo>
                <a:cubicBezTo>
                  <a:pt x="76971" y="172604"/>
                  <a:pt x="86033" y="167733"/>
                  <a:pt x="90224" y="159352"/>
                </a:cubicBezTo>
                <a:cubicBezTo>
                  <a:pt x="92605" y="154590"/>
                  <a:pt x="103589" y="97919"/>
                  <a:pt x="110102" y="89778"/>
                </a:cubicBezTo>
                <a:cubicBezTo>
                  <a:pt x="117564" y="80450"/>
                  <a:pt x="130591" y="77362"/>
                  <a:pt x="139919" y="69900"/>
                </a:cubicBezTo>
                <a:cubicBezTo>
                  <a:pt x="178900" y="38716"/>
                  <a:pt x="137834" y="57344"/>
                  <a:pt x="189615" y="40082"/>
                </a:cubicBezTo>
                <a:cubicBezTo>
                  <a:pt x="182989" y="30143"/>
                  <a:pt x="179065" y="17727"/>
                  <a:pt x="169737" y="10265"/>
                </a:cubicBezTo>
                <a:cubicBezTo>
                  <a:pt x="142407" y="-11599"/>
                  <a:pt x="79369" y="7895"/>
                  <a:pt x="60406" y="10265"/>
                </a:cubicBezTo>
                <a:cubicBezTo>
                  <a:pt x="53780" y="20204"/>
                  <a:pt x="45379" y="29166"/>
                  <a:pt x="40528" y="40082"/>
                </a:cubicBezTo>
                <a:cubicBezTo>
                  <a:pt x="12627" y="102860"/>
                  <a:pt x="15680" y="59961"/>
                  <a:pt x="10711" y="798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25"/>
          <p:cNvSpPr/>
          <p:nvPr/>
        </p:nvSpPr>
        <p:spPr bwMode="auto">
          <a:xfrm>
            <a:off x="5413970" y="2377761"/>
            <a:ext cx="125476" cy="234385"/>
          </a:xfrm>
          <a:custGeom>
            <a:avLst/>
            <a:gdLst>
              <a:gd name="connsiteX0" fmla="*/ 6207 w 125476"/>
              <a:gd name="connsiteY0" fmla="*/ 15703 h 234364"/>
              <a:gd name="connsiteX1" fmla="*/ 36024 w 125476"/>
              <a:gd name="connsiteY1" fmla="*/ 214485 h 234364"/>
              <a:gd name="connsiteX2" fmla="*/ 55902 w 125476"/>
              <a:gd name="connsiteY2" fmla="*/ 234364 h 234364"/>
              <a:gd name="connsiteX3" fmla="*/ 105598 w 125476"/>
              <a:gd name="connsiteY3" fmla="*/ 224425 h 234364"/>
              <a:gd name="connsiteX4" fmla="*/ 115537 w 125476"/>
              <a:gd name="connsiteY4" fmla="*/ 194607 h 234364"/>
              <a:gd name="connsiteX5" fmla="*/ 125476 w 125476"/>
              <a:gd name="connsiteY5" fmla="*/ 144912 h 234364"/>
              <a:gd name="connsiteX6" fmla="*/ 115537 w 125476"/>
              <a:gd name="connsiteY6" fmla="*/ 45520 h 234364"/>
              <a:gd name="connsiteX7" fmla="*/ 85720 w 125476"/>
              <a:gd name="connsiteY7" fmla="*/ 25642 h 234364"/>
              <a:gd name="connsiteX8" fmla="*/ 65841 w 125476"/>
              <a:gd name="connsiteY8" fmla="*/ 5764 h 234364"/>
              <a:gd name="connsiteX9" fmla="*/ 6207 w 125476"/>
              <a:gd name="connsiteY9" fmla="*/ 15703 h 23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76" h="234364">
                <a:moveTo>
                  <a:pt x="6207" y="15703"/>
                </a:moveTo>
                <a:cubicBezTo>
                  <a:pt x="1238" y="50490"/>
                  <a:pt x="-14337" y="151532"/>
                  <a:pt x="36024" y="214485"/>
                </a:cubicBezTo>
                <a:cubicBezTo>
                  <a:pt x="41878" y="221802"/>
                  <a:pt x="49276" y="227738"/>
                  <a:pt x="55902" y="234364"/>
                </a:cubicBezTo>
                <a:cubicBezTo>
                  <a:pt x="72467" y="231051"/>
                  <a:pt x="91542" y="233796"/>
                  <a:pt x="105598" y="224425"/>
                </a:cubicBezTo>
                <a:cubicBezTo>
                  <a:pt x="114315" y="218613"/>
                  <a:pt x="112996" y="204771"/>
                  <a:pt x="115537" y="194607"/>
                </a:cubicBezTo>
                <a:cubicBezTo>
                  <a:pt x="119634" y="178218"/>
                  <a:pt x="122163" y="161477"/>
                  <a:pt x="125476" y="144912"/>
                </a:cubicBezTo>
                <a:cubicBezTo>
                  <a:pt x="122163" y="111781"/>
                  <a:pt x="126066" y="77107"/>
                  <a:pt x="115537" y="45520"/>
                </a:cubicBezTo>
                <a:cubicBezTo>
                  <a:pt x="111760" y="34188"/>
                  <a:pt x="95048" y="33104"/>
                  <a:pt x="85720" y="25642"/>
                </a:cubicBezTo>
                <a:cubicBezTo>
                  <a:pt x="78403" y="19788"/>
                  <a:pt x="72467" y="12390"/>
                  <a:pt x="65841" y="5764"/>
                </a:cubicBezTo>
                <a:cubicBezTo>
                  <a:pt x="12897" y="16353"/>
                  <a:pt x="11176" y="-19084"/>
                  <a:pt x="6207" y="15703"/>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Freeform 30"/>
          <p:cNvSpPr/>
          <p:nvPr/>
        </p:nvSpPr>
        <p:spPr bwMode="auto">
          <a:xfrm>
            <a:off x="5244067" y="1866644"/>
            <a:ext cx="285440" cy="328020"/>
          </a:xfrm>
          <a:custGeom>
            <a:avLst/>
            <a:gdLst>
              <a:gd name="connsiteX0" fmla="*/ 255623 w 285440"/>
              <a:gd name="connsiteY0" fmla="*/ 228600 h 327991"/>
              <a:gd name="connsiteX1" fmla="*/ 225805 w 285440"/>
              <a:gd name="connsiteY1" fmla="*/ 278295 h 327991"/>
              <a:gd name="connsiteX2" fmla="*/ 195988 w 285440"/>
              <a:gd name="connsiteY2" fmla="*/ 298173 h 327991"/>
              <a:gd name="connsiteX3" fmla="*/ 146292 w 285440"/>
              <a:gd name="connsiteY3" fmla="*/ 327991 h 327991"/>
              <a:gd name="connsiteX4" fmla="*/ 36962 w 285440"/>
              <a:gd name="connsiteY4" fmla="*/ 298173 h 327991"/>
              <a:gd name="connsiteX5" fmla="*/ 17084 w 285440"/>
              <a:gd name="connsiteY5" fmla="*/ 238539 h 327991"/>
              <a:gd name="connsiteX6" fmla="*/ 7144 w 285440"/>
              <a:gd name="connsiteY6" fmla="*/ 208721 h 327991"/>
              <a:gd name="connsiteX7" fmla="*/ 46901 w 285440"/>
              <a:gd name="connsiteY7" fmla="*/ 9939 h 327991"/>
              <a:gd name="connsiteX8" fmla="*/ 76718 w 285440"/>
              <a:gd name="connsiteY8" fmla="*/ 0 h 327991"/>
              <a:gd name="connsiteX9" fmla="*/ 215866 w 285440"/>
              <a:gd name="connsiteY9" fmla="*/ 19878 h 327991"/>
              <a:gd name="connsiteX10" fmla="*/ 245684 w 285440"/>
              <a:gd name="connsiteY10" fmla="*/ 39756 h 327991"/>
              <a:gd name="connsiteX11" fmla="*/ 255623 w 285440"/>
              <a:gd name="connsiteY11" fmla="*/ 69573 h 327991"/>
              <a:gd name="connsiteX12" fmla="*/ 275501 w 285440"/>
              <a:gd name="connsiteY12" fmla="*/ 89452 h 327991"/>
              <a:gd name="connsiteX13" fmla="*/ 285440 w 285440"/>
              <a:gd name="connsiteY13" fmla="*/ 178904 h 327991"/>
              <a:gd name="connsiteX14" fmla="*/ 275501 w 285440"/>
              <a:gd name="connsiteY14" fmla="*/ 238539 h 327991"/>
              <a:gd name="connsiteX15" fmla="*/ 245684 w 285440"/>
              <a:gd name="connsiteY15" fmla="*/ 248478 h 327991"/>
              <a:gd name="connsiteX16" fmla="*/ 255623 w 285440"/>
              <a:gd name="connsiteY16" fmla="*/ 228600 h 32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440" h="327991">
                <a:moveTo>
                  <a:pt x="255623" y="228600"/>
                </a:moveTo>
                <a:cubicBezTo>
                  <a:pt x="252310" y="233570"/>
                  <a:pt x="238377" y="263628"/>
                  <a:pt x="225805" y="278295"/>
                </a:cubicBezTo>
                <a:cubicBezTo>
                  <a:pt x="218031" y="287364"/>
                  <a:pt x="205316" y="290711"/>
                  <a:pt x="195988" y="298173"/>
                </a:cubicBezTo>
                <a:cubicBezTo>
                  <a:pt x="157007" y="329359"/>
                  <a:pt x="198075" y="310730"/>
                  <a:pt x="146292" y="327991"/>
                </a:cubicBezTo>
                <a:cubicBezTo>
                  <a:pt x="117170" y="324755"/>
                  <a:pt x="56300" y="336849"/>
                  <a:pt x="36962" y="298173"/>
                </a:cubicBezTo>
                <a:cubicBezTo>
                  <a:pt x="27592" y="279432"/>
                  <a:pt x="23710" y="258417"/>
                  <a:pt x="17084" y="238539"/>
                </a:cubicBezTo>
                <a:lnTo>
                  <a:pt x="7144" y="208721"/>
                </a:lnTo>
                <a:cubicBezTo>
                  <a:pt x="13960" y="86045"/>
                  <a:pt x="-31854" y="49317"/>
                  <a:pt x="46901" y="9939"/>
                </a:cubicBezTo>
                <a:cubicBezTo>
                  <a:pt x="56272" y="5254"/>
                  <a:pt x="66779" y="3313"/>
                  <a:pt x="76718" y="0"/>
                </a:cubicBezTo>
                <a:cubicBezTo>
                  <a:pt x="94247" y="1753"/>
                  <a:pt x="182969" y="5780"/>
                  <a:pt x="215866" y="19878"/>
                </a:cubicBezTo>
                <a:cubicBezTo>
                  <a:pt x="226846" y="24583"/>
                  <a:pt x="235745" y="33130"/>
                  <a:pt x="245684" y="39756"/>
                </a:cubicBezTo>
                <a:cubicBezTo>
                  <a:pt x="248997" y="49695"/>
                  <a:pt x="250233" y="60589"/>
                  <a:pt x="255623" y="69573"/>
                </a:cubicBezTo>
                <a:cubicBezTo>
                  <a:pt x="260444" y="77608"/>
                  <a:pt x="273035" y="80411"/>
                  <a:pt x="275501" y="89452"/>
                </a:cubicBezTo>
                <a:cubicBezTo>
                  <a:pt x="283395" y="118396"/>
                  <a:pt x="282127" y="149087"/>
                  <a:pt x="285440" y="178904"/>
                </a:cubicBezTo>
                <a:cubicBezTo>
                  <a:pt x="282127" y="198782"/>
                  <a:pt x="285499" y="221042"/>
                  <a:pt x="275501" y="238539"/>
                </a:cubicBezTo>
                <a:cubicBezTo>
                  <a:pt x="270303" y="247635"/>
                  <a:pt x="255055" y="243793"/>
                  <a:pt x="245684" y="248478"/>
                </a:cubicBezTo>
                <a:cubicBezTo>
                  <a:pt x="241493" y="250573"/>
                  <a:pt x="258936" y="223630"/>
                  <a:pt x="255623" y="228600"/>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bwMode="auto">
          <a:xfrm rot="6506683">
            <a:off x="5470485" y="2015629"/>
            <a:ext cx="259773" cy="367748"/>
          </a:xfrm>
          <a:custGeom>
            <a:avLst/>
            <a:gdLst>
              <a:gd name="connsiteX0" fmla="*/ 31150 w 259750"/>
              <a:gd name="connsiteY0" fmla="*/ 258417 h 367748"/>
              <a:gd name="connsiteX1" fmla="*/ 21211 w 259750"/>
              <a:gd name="connsiteY1" fmla="*/ 308113 h 367748"/>
              <a:gd name="connsiteX2" fmla="*/ 80846 w 259750"/>
              <a:gd name="connsiteY2" fmla="*/ 318052 h 367748"/>
              <a:gd name="connsiteX3" fmla="*/ 110663 w 259750"/>
              <a:gd name="connsiteY3" fmla="*/ 327991 h 367748"/>
              <a:gd name="connsiteX4" fmla="*/ 140481 w 259750"/>
              <a:gd name="connsiteY4" fmla="*/ 347870 h 367748"/>
              <a:gd name="connsiteX5" fmla="*/ 200116 w 259750"/>
              <a:gd name="connsiteY5" fmla="*/ 367748 h 367748"/>
              <a:gd name="connsiteX6" fmla="*/ 249811 w 259750"/>
              <a:gd name="connsiteY6" fmla="*/ 357809 h 367748"/>
              <a:gd name="connsiteX7" fmla="*/ 259750 w 259750"/>
              <a:gd name="connsiteY7" fmla="*/ 327991 h 367748"/>
              <a:gd name="connsiteX8" fmla="*/ 249811 w 259750"/>
              <a:gd name="connsiteY8" fmla="*/ 39756 h 367748"/>
              <a:gd name="connsiteX9" fmla="*/ 239872 w 259750"/>
              <a:gd name="connsiteY9" fmla="*/ 9939 h 367748"/>
              <a:gd name="connsiteX10" fmla="*/ 210055 w 259750"/>
              <a:gd name="connsiteY10" fmla="*/ 0 h 367748"/>
              <a:gd name="connsiteX11" fmla="*/ 110663 w 259750"/>
              <a:gd name="connsiteY11" fmla="*/ 29817 h 367748"/>
              <a:gd name="connsiteX12" fmla="*/ 100724 w 259750"/>
              <a:gd name="connsiteY12" fmla="*/ 69574 h 367748"/>
              <a:gd name="connsiteX13" fmla="*/ 41089 w 259750"/>
              <a:gd name="connsiteY13" fmla="*/ 109330 h 367748"/>
              <a:gd name="connsiteX14" fmla="*/ 21211 w 259750"/>
              <a:gd name="connsiteY14" fmla="*/ 129209 h 367748"/>
              <a:gd name="connsiteX15" fmla="*/ 1333 w 259750"/>
              <a:gd name="connsiteY15" fmla="*/ 188843 h 367748"/>
              <a:gd name="connsiteX16" fmla="*/ 21211 w 259750"/>
              <a:gd name="connsiteY16" fmla="*/ 248478 h 367748"/>
              <a:gd name="connsiteX17" fmla="*/ 31150 w 259750"/>
              <a:gd name="connsiteY17" fmla="*/ 258417 h 36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9750" h="367748">
                <a:moveTo>
                  <a:pt x="31150" y="258417"/>
                </a:moveTo>
                <a:cubicBezTo>
                  <a:pt x="27837" y="274982"/>
                  <a:pt x="10396" y="295135"/>
                  <a:pt x="21211" y="308113"/>
                </a:cubicBezTo>
                <a:cubicBezTo>
                  <a:pt x="34112" y="323595"/>
                  <a:pt x="61173" y="313680"/>
                  <a:pt x="80846" y="318052"/>
                </a:cubicBezTo>
                <a:cubicBezTo>
                  <a:pt x="91073" y="320325"/>
                  <a:pt x="100724" y="324678"/>
                  <a:pt x="110663" y="327991"/>
                </a:cubicBezTo>
                <a:cubicBezTo>
                  <a:pt x="120602" y="334617"/>
                  <a:pt x="129565" y="343018"/>
                  <a:pt x="140481" y="347870"/>
                </a:cubicBezTo>
                <a:cubicBezTo>
                  <a:pt x="159629" y="356380"/>
                  <a:pt x="200116" y="367748"/>
                  <a:pt x="200116" y="367748"/>
                </a:cubicBezTo>
                <a:cubicBezTo>
                  <a:pt x="216681" y="364435"/>
                  <a:pt x="235755" y="367180"/>
                  <a:pt x="249811" y="357809"/>
                </a:cubicBezTo>
                <a:cubicBezTo>
                  <a:pt x="258528" y="351997"/>
                  <a:pt x="259750" y="338468"/>
                  <a:pt x="259750" y="327991"/>
                </a:cubicBezTo>
                <a:cubicBezTo>
                  <a:pt x="259750" y="231856"/>
                  <a:pt x="255808" y="135704"/>
                  <a:pt x="249811" y="39756"/>
                </a:cubicBezTo>
                <a:cubicBezTo>
                  <a:pt x="249157" y="29300"/>
                  <a:pt x="247280" y="17347"/>
                  <a:pt x="239872" y="9939"/>
                </a:cubicBezTo>
                <a:cubicBezTo>
                  <a:pt x="232464" y="2531"/>
                  <a:pt x="219994" y="3313"/>
                  <a:pt x="210055" y="0"/>
                </a:cubicBezTo>
                <a:cubicBezTo>
                  <a:pt x="180179" y="3734"/>
                  <a:pt x="128753" y="-6363"/>
                  <a:pt x="110663" y="29817"/>
                </a:cubicBezTo>
                <a:cubicBezTo>
                  <a:pt x="104554" y="42035"/>
                  <a:pt x="109719" y="59294"/>
                  <a:pt x="100724" y="69574"/>
                </a:cubicBezTo>
                <a:cubicBezTo>
                  <a:pt x="84992" y="87554"/>
                  <a:pt x="57982" y="92436"/>
                  <a:pt x="41089" y="109330"/>
                </a:cubicBezTo>
                <a:lnTo>
                  <a:pt x="21211" y="129209"/>
                </a:lnTo>
                <a:cubicBezTo>
                  <a:pt x="14585" y="149087"/>
                  <a:pt x="-5293" y="168965"/>
                  <a:pt x="1333" y="188843"/>
                </a:cubicBezTo>
                <a:lnTo>
                  <a:pt x="21211" y="248478"/>
                </a:lnTo>
                <a:lnTo>
                  <a:pt x="31150" y="258417"/>
                </a:ln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Freeform 34"/>
          <p:cNvSpPr/>
          <p:nvPr/>
        </p:nvSpPr>
        <p:spPr bwMode="auto">
          <a:xfrm>
            <a:off x="5420176" y="1508803"/>
            <a:ext cx="322889" cy="308140"/>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 name="Freeform 142"/>
          <p:cNvSpPr/>
          <p:nvPr/>
        </p:nvSpPr>
        <p:spPr bwMode="auto">
          <a:xfrm rot="1837096">
            <a:off x="5471661" y="1283496"/>
            <a:ext cx="322889" cy="308140"/>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 name="Freeform 143"/>
          <p:cNvSpPr/>
          <p:nvPr/>
        </p:nvSpPr>
        <p:spPr bwMode="auto">
          <a:xfrm rot="3062045">
            <a:off x="5613619" y="1078320"/>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5" name="Freeform 144"/>
          <p:cNvSpPr/>
          <p:nvPr/>
        </p:nvSpPr>
        <p:spPr bwMode="auto">
          <a:xfrm rot="4768193">
            <a:off x="5806181" y="978990"/>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6" name="Freeform 145"/>
          <p:cNvSpPr/>
          <p:nvPr/>
        </p:nvSpPr>
        <p:spPr bwMode="auto">
          <a:xfrm rot="5400000">
            <a:off x="6031908" y="961810"/>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Freeform 44"/>
          <p:cNvSpPr/>
          <p:nvPr/>
        </p:nvSpPr>
        <p:spPr bwMode="auto">
          <a:xfrm>
            <a:off x="6365615" y="1108191"/>
            <a:ext cx="331639" cy="312256"/>
          </a:xfrm>
          <a:custGeom>
            <a:avLst/>
            <a:gdLst>
              <a:gd name="connsiteX0" fmla="*/ 0 w 321551"/>
              <a:gd name="connsiteY0" fmla="*/ 179344 h 298614"/>
              <a:gd name="connsiteX1" fmla="*/ 29817 w 321551"/>
              <a:gd name="connsiteY1" fmla="*/ 229040 h 298614"/>
              <a:gd name="connsiteX2" fmla="*/ 39756 w 321551"/>
              <a:gd name="connsiteY2" fmla="*/ 258857 h 298614"/>
              <a:gd name="connsiteX3" fmla="*/ 69573 w 321551"/>
              <a:gd name="connsiteY3" fmla="*/ 278735 h 298614"/>
              <a:gd name="connsiteX4" fmla="*/ 139147 w 321551"/>
              <a:gd name="connsiteY4" fmla="*/ 298614 h 298614"/>
              <a:gd name="connsiteX5" fmla="*/ 278295 w 321551"/>
              <a:gd name="connsiteY5" fmla="*/ 288674 h 298614"/>
              <a:gd name="connsiteX6" fmla="*/ 308113 w 321551"/>
              <a:gd name="connsiteY6" fmla="*/ 278735 h 298614"/>
              <a:gd name="connsiteX7" fmla="*/ 278295 w 321551"/>
              <a:gd name="connsiteY7" fmla="*/ 50135 h 298614"/>
              <a:gd name="connsiteX8" fmla="*/ 248478 w 321551"/>
              <a:gd name="connsiteY8" fmla="*/ 30257 h 298614"/>
              <a:gd name="connsiteX9" fmla="*/ 218660 w 321551"/>
              <a:gd name="connsiteY9" fmla="*/ 20318 h 298614"/>
              <a:gd name="connsiteX10" fmla="*/ 159026 w 321551"/>
              <a:gd name="connsiteY10" fmla="*/ 20318 h 298614"/>
              <a:gd name="connsiteX11" fmla="*/ 149086 w 321551"/>
              <a:gd name="connsiteY11" fmla="*/ 50135 h 298614"/>
              <a:gd name="connsiteX12" fmla="*/ 89452 w 321551"/>
              <a:gd name="connsiteY12" fmla="*/ 89892 h 298614"/>
              <a:gd name="connsiteX13" fmla="*/ 69573 w 321551"/>
              <a:gd name="connsiteY13" fmla="*/ 109770 h 298614"/>
              <a:gd name="connsiteX14" fmla="*/ 29817 w 321551"/>
              <a:gd name="connsiteY14" fmla="*/ 169405 h 298614"/>
              <a:gd name="connsiteX15" fmla="*/ 0 w 321551"/>
              <a:gd name="connsiteY15" fmla="*/ 179344 h 2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1551" h="298614">
                <a:moveTo>
                  <a:pt x="0" y="179344"/>
                </a:moveTo>
                <a:cubicBezTo>
                  <a:pt x="0" y="189283"/>
                  <a:pt x="21178" y="211761"/>
                  <a:pt x="29817" y="229040"/>
                </a:cubicBezTo>
                <a:cubicBezTo>
                  <a:pt x="34502" y="238411"/>
                  <a:pt x="33211" y="250676"/>
                  <a:pt x="39756" y="258857"/>
                </a:cubicBezTo>
                <a:cubicBezTo>
                  <a:pt x="47218" y="268185"/>
                  <a:pt x="58889" y="273393"/>
                  <a:pt x="69573" y="278735"/>
                </a:cubicBezTo>
                <a:cubicBezTo>
                  <a:pt x="83828" y="285862"/>
                  <a:pt x="126415" y="295431"/>
                  <a:pt x="139147" y="298614"/>
                </a:cubicBezTo>
                <a:cubicBezTo>
                  <a:pt x="185530" y="295301"/>
                  <a:pt x="232113" y="294107"/>
                  <a:pt x="278295" y="288674"/>
                </a:cubicBezTo>
                <a:cubicBezTo>
                  <a:pt x="288700" y="287450"/>
                  <a:pt x="307164" y="289169"/>
                  <a:pt x="308113" y="278735"/>
                </a:cubicBezTo>
                <a:cubicBezTo>
                  <a:pt x="317180" y="178997"/>
                  <a:pt x="344806" y="103345"/>
                  <a:pt x="278295" y="50135"/>
                </a:cubicBezTo>
                <a:cubicBezTo>
                  <a:pt x="268967" y="42673"/>
                  <a:pt x="259162" y="35599"/>
                  <a:pt x="248478" y="30257"/>
                </a:cubicBezTo>
                <a:cubicBezTo>
                  <a:pt x="239107" y="25572"/>
                  <a:pt x="228599" y="23631"/>
                  <a:pt x="218660" y="20318"/>
                </a:cubicBezTo>
                <a:cubicBezTo>
                  <a:pt x="191003" y="1880"/>
                  <a:pt x="186683" y="-14252"/>
                  <a:pt x="159026" y="20318"/>
                </a:cubicBezTo>
                <a:cubicBezTo>
                  <a:pt x="152481" y="28499"/>
                  <a:pt x="156494" y="42727"/>
                  <a:pt x="149086" y="50135"/>
                </a:cubicBezTo>
                <a:cubicBezTo>
                  <a:pt x="132193" y="67028"/>
                  <a:pt x="106346" y="72999"/>
                  <a:pt x="89452" y="89892"/>
                </a:cubicBezTo>
                <a:lnTo>
                  <a:pt x="69573" y="109770"/>
                </a:lnTo>
                <a:cubicBezTo>
                  <a:pt x="57324" y="146520"/>
                  <a:pt x="64179" y="140770"/>
                  <a:pt x="29817" y="169405"/>
                </a:cubicBezTo>
                <a:cubicBezTo>
                  <a:pt x="20640" y="177052"/>
                  <a:pt x="0" y="169405"/>
                  <a:pt x="0" y="17934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Freeform 46"/>
          <p:cNvSpPr/>
          <p:nvPr/>
        </p:nvSpPr>
        <p:spPr bwMode="auto">
          <a:xfrm rot="1381614">
            <a:off x="5593081" y="1810193"/>
            <a:ext cx="367661" cy="344799"/>
          </a:xfrm>
          <a:custGeom>
            <a:avLst/>
            <a:gdLst>
              <a:gd name="connsiteX0" fmla="*/ 9430 w 367661"/>
              <a:gd name="connsiteY0" fmla="*/ 16776 h 344768"/>
              <a:gd name="connsiteX1" fmla="*/ 29308 w 367661"/>
              <a:gd name="connsiteY1" fmla="*/ 66472 h 344768"/>
              <a:gd name="connsiteX2" fmla="*/ 59125 w 367661"/>
              <a:gd name="connsiteY2" fmla="*/ 215559 h 344768"/>
              <a:gd name="connsiteX3" fmla="*/ 69064 w 367661"/>
              <a:gd name="connsiteY3" fmla="*/ 265255 h 344768"/>
              <a:gd name="connsiteX4" fmla="*/ 98882 w 367661"/>
              <a:gd name="connsiteY4" fmla="*/ 334828 h 344768"/>
              <a:gd name="connsiteX5" fmla="*/ 128699 w 367661"/>
              <a:gd name="connsiteY5" fmla="*/ 344768 h 344768"/>
              <a:gd name="connsiteX6" fmla="*/ 238030 w 367661"/>
              <a:gd name="connsiteY6" fmla="*/ 334828 h 344768"/>
              <a:gd name="connsiteX7" fmla="*/ 297664 w 367661"/>
              <a:gd name="connsiteY7" fmla="*/ 305011 h 344768"/>
              <a:gd name="connsiteX8" fmla="*/ 327482 w 367661"/>
              <a:gd name="connsiteY8" fmla="*/ 295072 h 344768"/>
              <a:gd name="connsiteX9" fmla="*/ 357299 w 367661"/>
              <a:gd name="connsiteY9" fmla="*/ 275194 h 344768"/>
              <a:gd name="connsiteX10" fmla="*/ 357299 w 367661"/>
              <a:gd name="connsiteY10" fmla="*/ 165863 h 344768"/>
              <a:gd name="connsiteX11" fmla="*/ 337421 w 367661"/>
              <a:gd name="connsiteY11" fmla="*/ 106228 h 344768"/>
              <a:gd name="connsiteX12" fmla="*/ 307603 w 367661"/>
              <a:gd name="connsiteY12" fmla="*/ 76411 h 344768"/>
              <a:gd name="connsiteX13" fmla="*/ 247969 w 367661"/>
              <a:gd name="connsiteY13" fmla="*/ 56533 h 344768"/>
              <a:gd name="connsiteX14" fmla="*/ 198273 w 367661"/>
              <a:gd name="connsiteY14" fmla="*/ 26715 h 344768"/>
              <a:gd name="connsiteX15" fmla="*/ 9430 w 367661"/>
              <a:gd name="connsiteY15" fmla="*/ 16776 h 34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7661" h="344768">
                <a:moveTo>
                  <a:pt x="9430" y="16776"/>
                </a:moveTo>
                <a:cubicBezTo>
                  <a:pt x="-18731" y="23402"/>
                  <a:pt x="24711" y="49233"/>
                  <a:pt x="29308" y="66472"/>
                </a:cubicBezTo>
                <a:cubicBezTo>
                  <a:pt x="29309" y="66475"/>
                  <a:pt x="54155" y="190710"/>
                  <a:pt x="59125" y="215559"/>
                </a:cubicBezTo>
                <a:lnTo>
                  <a:pt x="69064" y="265255"/>
                </a:lnTo>
                <a:cubicBezTo>
                  <a:pt x="75626" y="298065"/>
                  <a:pt x="69950" y="317469"/>
                  <a:pt x="98882" y="334828"/>
                </a:cubicBezTo>
                <a:cubicBezTo>
                  <a:pt x="107866" y="340218"/>
                  <a:pt x="118760" y="341455"/>
                  <a:pt x="128699" y="344768"/>
                </a:cubicBezTo>
                <a:cubicBezTo>
                  <a:pt x="165143" y="341455"/>
                  <a:pt x="201804" y="340003"/>
                  <a:pt x="238030" y="334828"/>
                </a:cubicBezTo>
                <a:cubicBezTo>
                  <a:pt x="273006" y="329831"/>
                  <a:pt x="266169" y="320758"/>
                  <a:pt x="297664" y="305011"/>
                </a:cubicBezTo>
                <a:cubicBezTo>
                  <a:pt x="307035" y="300326"/>
                  <a:pt x="317543" y="298385"/>
                  <a:pt x="327482" y="295072"/>
                </a:cubicBezTo>
                <a:cubicBezTo>
                  <a:pt x="337421" y="288446"/>
                  <a:pt x="349837" y="284522"/>
                  <a:pt x="357299" y="275194"/>
                </a:cubicBezTo>
                <a:cubicBezTo>
                  <a:pt x="378639" y="248518"/>
                  <a:pt x="361005" y="183157"/>
                  <a:pt x="357299" y="165863"/>
                </a:cubicBezTo>
                <a:cubicBezTo>
                  <a:pt x="352909" y="145375"/>
                  <a:pt x="352238" y="121044"/>
                  <a:pt x="337421" y="106228"/>
                </a:cubicBezTo>
                <a:cubicBezTo>
                  <a:pt x="327482" y="96289"/>
                  <a:pt x="319890" y="83237"/>
                  <a:pt x="307603" y="76411"/>
                </a:cubicBezTo>
                <a:cubicBezTo>
                  <a:pt x="289287" y="66235"/>
                  <a:pt x="247969" y="56533"/>
                  <a:pt x="247969" y="56533"/>
                </a:cubicBezTo>
                <a:cubicBezTo>
                  <a:pt x="209141" y="17707"/>
                  <a:pt x="249883" y="52521"/>
                  <a:pt x="198273" y="26715"/>
                </a:cubicBezTo>
                <a:cubicBezTo>
                  <a:pt x="99712" y="-22567"/>
                  <a:pt x="37591" y="10150"/>
                  <a:pt x="9430" y="1677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Freeform 31"/>
          <p:cNvSpPr/>
          <p:nvPr/>
        </p:nvSpPr>
        <p:spPr bwMode="auto">
          <a:xfrm>
            <a:off x="5429425" y="1777184"/>
            <a:ext cx="318743" cy="357840"/>
          </a:xfrm>
          <a:custGeom>
            <a:avLst/>
            <a:gdLst>
              <a:gd name="connsiteX0" fmla="*/ 691 w 318743"/>
              <a:gd name="connsiteY0" fmla="*/ 69574 h 357808"/>
              <a:gd name="connsiteX1" fmla="*/ 20570 w 318743"/>
              <a:gd name="connsiteY1" fmla="*/ 119269 h 357808"/>
              <a:gd name="connsiteX2" fmla="*/ 50387 w 318743"/>
              <a:gd name="connsiteY2" fmla="*/ 149087 h 357808"/>
              <a:gd name="connsiteX3" fmla="*/ 70265 w 318743"/>
              <a:gd name="connsiteY3" fmla="*/ 178904 h 357808"/>
              <a:gd name="connsiteX4" fmla="*/ 80204 w 318743"/>
              <a:gd name="connsiteY4" fmla="*/ 248478 h 357808"/>
              <a:gd name="connsiteX5" fmla="*/ 129900 w 318743"/>
              <a:gd name="connsiteY5" fmla="*/ 318052 h 357808"/>
              <a:gd name="connsiteX6" fmla="*/ 209413 w 318743"/>
              <a:gd name="connsiteY6" fmla="*/ 327991 h 357808"/>
              <a:gd name="connsiteX7" fmla="*/ 269048 w 318743"/>
              <a:gd name="connsiteY7" fmla="*/ 357808 h 357808"/>
              <a:gd name="connsiteX8" fmla="*/ 298865 w 318743"/>
              <a:gd name="connsiteY8" fmla="*/ 347869 h 357808"/>
              <a:gd name="connsiteX9" fmla="*/ 318743 w 318743"/>
              <a:gd name="connsiteY9" fmla="*/ 139147 h 357808"/>
              <a:gd name="connsiteX10" fmla="*/ 308804 w 318743"/>
              <a:gd name="connsiteY10" fmla="*/ 79513 h 357808"/>
              <a:gd name="connsiteX11" fmla="*/ 278987 w 318743"/>
              <a:gd name="connsiteY11" fmla="*/ 19878 h 357808"/>
              <a:gd name="connsiteX12" fmla="*/ 249170 w 318743"/>
              <a:gd name="connsiteY12" fmla="*/ 9939 h 357808"/>
              <a:gd name="connsiteX13" fmla="*/ 169656 w 318743"/>
              <a:gd name="connsiteY13" fmla="*/ 0 h 357808"/>
              <a:gd name="connsiteX14" fmla="*/ 40448 w 318743"/>
              <a:gd name="connsiteY14" fmla="*/ 19878 h 357808"/>
              <a:gd name="connsiteX15" fmla="*/ 10630 w 318743"/>
              <a:gd name="connsiteY15" fmla="*/ 39756 h 357808"/>
              <a:gd name="connsiteX16" fmla="*/ 691 w 318743"/>
              <a:gd name="connsiteY16" fmla="*/ 69574 h 35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743" h="357808">
                <a:moveTo>
                  <a:pt x="691" y="69574"/>
                </a:moveTo>
                <a:cubicBezTo>
                  <a:pt x="2348" y="82826"/>
                  <a:pt x="11114" y="104140"/>
                  <a:pt x="20570" y="119269"/>
                </a:cubicBezTo>
                <a:cubicBezTo>
                  <a:pt x="28020" y="131189"/>
                  <a:pt x="41389" y="138289"/>
                  <a:pt x="50387" y="149087"/>
                </a:cubicBezTo>
                <a:cubicBezTo>
                  <a:pt x="58034" y="158264"/>
                  <a:pt x="63639" y="168965"/>
                  <a:pt x="70265" y="178904"/>
                </a:cubicBezTo>
                <a:cubicBezTo>
                  <a:pt x="73578" y="202095"/>
                  <a:pt x="74936" y="225651"/>
                  <a:pt x="80204" y="248478"/>
                </a:cubicBezTo>
                <a:cubicBezTo>
                  <a:pt x="92320" y="300978"/>
                  <a:pt x="85743" y="310023"/>
                  <a:pt x="129900" y="318052"/>
                </a:cubicBezTo>
                <a:cubicBezTo>
                  <a:pt x="156180" y="322830"/>
                  <a:pt x="182909" y="324678"/>
                  <a:pt x="209413" y="327991"/>
                </a:cubicBezTo>
                <a:cubicBezTo>
                  <a:pt x="224490" y="338042"/>
                  <a:pt x="248472" y="357808"/>
                  <a:pt x="269048" y="357808"/>
                </a:cubicBezTo>
                <a:cubicBezTo>
                  <a:pt x="279525" y="357808"/>
                  <a:pt x="288926" y="351182"/>
                  <a:pt x="298865" y="347869"/>
                </a:cubicBezTo>
                <a:cubicBezTo>
                  <a:pt x="300659" y="329925"/>
                  <a:pt x="318743" y="152102"/>
                  <a:pt x="318743" y="139147"/>
                </a:cubicBezTo>
                <a:cubicBezTo>
                  <a:pt x="318743" y="118995"/>
                  <a:pt x="313176" y="99185"/>
                  <a:pt x="308804" y="79513"/>
                </a:cubicBezTo>
                <a:cubicBezTo>
                  <a:pt x="304911" y="61994"/>
                  <a:pt x="293477" y="31470"/>
                  <a:pt x="278987" y="19878"/>
                </a:cubicBezTo>
                <a:cubicBezTo>
                  <a:pt x="270806" y="13333"/>
                  <a:pt x="259478" y="11813"/>
                  <a:pt x="249170" y="9939"/>
                </a:cubicBezTo>
                <a:cubicBezTo>
                  <a:pt x="222890" y="5161"/>
                  <a:pt x="196161" y="3313"/>
                  <a:pt x="169656" y="0"/>
                </a:cubicBezTo>
                <a:cubicBezTo>
                  <a:pt x="141149" y="2851"/>
                  <a:pt x="76268" y="1968"/>
                  <a:pt x="40448" y="19878"/>
                </a:cubicBezTo>
                <a:cubicBezTo>
                  <a:pt x="29764" y="25220"/>
                  <a:pt x="20569" y="33130"/>
                  <a:pt x="10630" y="39756"/>
                </a:cubicBezTo>
                <a:cubicBezTo>
                  <a:pt x="-357" y="72717"/>
                  <a:pt x="-966" y="56322"/>
                  <a:pt x="691" y="6957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Freeform 55"/>
          <p:cNvSpPr/>
          <p:nvPr/>
        </p:nvSpPr>
        <p:spPr bwMode="auto">
          <a:xfrm rot="295234">
            <a:off x="6414691" y="1387430"/>
            <a:ext cx="311069" cy="272433"/>
          </a:xfrm>
          <a:custGeom>
            <a:avLst/>
            <a:gdLst>
              <a:gd name="connsiteX0" fmla="*/ 347870 w 367748"/>
              <a:gd name="connsiteY0" fmla="*/ 39756 h 298009"/>
              <a:gd name="connsiteX1" fmla="*/ 268357 w 367748"/>
              <a:gd name="connsiteY1" fmla="*/ 29817 h 298009"/>
              <a:gd name="connsiteX2" fmla="*/ 238539 w 367748"/>
              <a:gd name="connsiteY2" fmla="*/ 19878 h 298009"/>
              <a:gd name="connsiteX3" fmla="*/ 198783 w 367748"/>
              <a:gd name="connsiteY3" fmla="*/ 9939 h 298009"/>
              <a:gd name="connsiteX4" fmla="*/ 109331 w 367748"/>
              <a:gd name="connsiteY4" fmla="*/ 0 h 298009"/>
              <a:gd name="connsiteX5" fmla="*/ 9939 w 367748"/>
              <a:gd name="connsiteY5" fmla="*/ 9939 h 298009"/>
              <a:gd name="connsiteX6" fmla="*/ 0 w 367748"/>
              <a:gd name="connsiteY6" fmla="*/ 39756 h 298009"/>
              <a:gd name="connsiteX7" fmla="*/ 9939 w 367748"/>
              <a:gd name="connsiteY7" fmla="*/ 159026 h 298009"/>
              <a:gd name="connsiteX8" fmla="*/ 39757 w 367748"/>
              <a:gd name="connsiteY8" fmla="*/ 208722 h 298009"/>
              <a:gd name="connsiteX9" fmla="*/ 89452 w 367748"/>
              <a:gd name="connsiteY9" fmla="*/ 268356 h 298009"/>
              <a:gd name="connsiteX10" fmla="*/ 159026 w 367748"/>
              <a:gd name="connsiteY10" fmla="*/ 288235 h 298009"/>
              <a:gd name="connsiteX11" fmla="*/ 347870 w 367748"/>
              <a:gd name="connsiteY11" fmla="*/ 248478 h 298009"/>
              <a:gd name="connsiteX12" fmla="*/ 357809 w 367748"/>
              <a:gd name="connsiteY12" fmla="*/ 188843 h 298009"/>
              <a:gd name="connsiteX13" fmla="*/ 367748 w 367748"/>
              <a:gd name="connsiteY13" fmla="*/ 159026 h 298009"/>
              <a:gd name="connsiteX14" fmla="*/ 347870 w 367748"/>
              <a:gd name="connsiteY14" fmla="*/ 39756 h 29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7748" h="298009">
                <a:moveTo>
                  <a:pt x="347870" y="39756"/>
                </a:moveTo>
                <a:cubicBezTo>
                  <a:pt x="331305" y="18221"/>
                  <a:pt x="294637" y="34595"/>
                  <a:pt x="268357" y="29817"/>
                </a:cubicBezTo>
                <a:cubicBezTo>
                  <a:pt x="258049" y="27943"/>
                  <a:pt x="248613" y="22756"/>
                  <a:pt x="238539" y="19878"/>
                </a:cubicBezTo>
                <a:cubicBezTo>
                  <a:pt x="225405" y="16125"/>
                  <a:pt x="212284" y="12016"/>
                  <a:pt x="198783" y="9939"/>
                </a:cubicBezTo>
                <a:cubicBezTo>
                  <a:pt x="169131" y="5377"/>
                  <a:pt x="139148" y="3313"/>
                  <a:pt x="109331" y="0"/>
                </a:cubicBezTo>
                <a:cubicBezTo>
                  <a:pt x="76200" y="3313"/>
                  <a:pt x="41230" y="-1439"/>
                  <a:pt x="9939" y="9939"/>
                </a:cubicBezTo>
                <a:cubicBezTo>
                  <a:pt x="93" y="13519"/>
                  <a:pt x="0" y="29279"/>
                  <a:pt x="0" y="39756"/>
                </a:cubicBezTo>
                <a:cubicBezTo>
                  <a:pt x="0" y="79650"/>
                  <a:pt x="4666" y="119481"/>
                  <a:pt x="9939" y="159026"/>
                </a:cubicBezTo>
                <a:cubicBezTo>
                  <a:pt x="14772" y="195273"/>
                  <a:pt x="19688" y="183636"/>
                  <a:pt x="39757" y="208722"/>
                </a:cubicBezTo>
                <a:cubicBezTo>
                  <a:pt x="60711" y="234915"/>
                  <a:pt x="59096" y="248119"/>
                  <a:pt x="89452" y="268356"/>
                </a:cubicBezTo>
                <a:cubicBezTo>
                  <a:pt x="98010" y="274061"/>
                  <a:pt x="153720" y="286909"/>
                  <a:pt x="159026" y="288235"/>
                </a:cubicBezTo>
                <a:cubicBezTo>
                  <a:pt x="292932" y="280796"/>
                  <a:pt x="328773" y="334418"/>
                  <a:pt x="347870" y="248478"/>
                </a:cubicBezTo>
                <a:cubicBezTo>
                  <a:pt x="352242" y="228805"/>
                  <a:pt x="353437" y="208516"/>
                  <a:pt x="357809" y="188843"/>
                </a:cubicBezTo>
                <a:cubicBezTo>
                  <a:pt x="360082" y="178616"/>
                  <a:pt x="364435" y="168965"/>
                  <a:pt x="367748" y="159026"/>
                </a:cubicBezTo>
                <a:cubicBezTo>
                  <a:pt x="354998" y="69773"/>
                  <a:pt x="364435" y="61291"/>
                  <a:pt x="347870" y="3975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Freeform 57"/>
          <p:cNvSpPr/>
          <p:nvPr/>
        </p:nvSpPr>
        <p:spPr bwMode="auto">
          <a:xfrm>
            <a:off x="5883634" y="1906404"/>
            <a:ext cx="304989" cy="269776"/>
          </a:xfrm>
          <a:custGeom>
            <a:avLst/>
            <a:gdLst>
              <a:gd name="connsiteX0" fmla="*/ 3681 w 252160"/>
              <a:gd name="connsiteY0" fmla="*/ 49696 h 269752"/>
              <a:gd name="connsiteX1" fmla="*/ 3681 w 252160"/>
              <a:gd name="connsiteY1" fmla="*/ 198783 h 269752"/>
              <a:gd name="connsiteX2" fmla="*/ 13620 w 252160"/>
              <a:gd name="connsiteY2" fmla="*/ 268357 h 269752"/>
              <a:gd name="connsiteX3" fmla="*/ 212403 w 252160"/>
              <a:gd name="connsiteY3" fmla="*/ 258418 h 269752"/>
              <a:gd name="connsiteX4" fmla="*/ 232281 w 252160"/>
              <a:gd name="connsiteY4" fmla="*/ 198783 h 269752"/>
              <a:gd name="connsiteX5" fmla="*/ 242220 w 252160"/>
              <a:gd name="connsiteY5" fmla="*/ 168966 h 269752"/>
              <a:gd name="connsiteX6" fmla="*/ 252160 w 252160"/>
              <a:gd name="connsiteY6" fmla="*/ 139148 h 269752"/>
              <a:gd name="connsiteX7" fmla="*/ 222342 w 252160"/>
              <a:gd name="connsiteY7" fmla="*/ 39757 h 269752"/>
              <a:gd name="connsiteX8" fmla="*/ 192525 w 252160"/>
              <a:gd name="connsiteY8" fmla="*/ 19879 h 269752"/>
              <a:gd name="connsiteX9" fmla="*/ 132890 w 252160"/>
              <a:gd name="connsiteY9" fmla="*/ 0 h 269752"/>
              <a:gd name="connsiteX10" fmla="*/ 53377 w 252160"/>
              <a:gd name="connsiteY10" fmla="*/ 9940 h 269752"/>
              <a:gd name="connsiteX11" fmla="*/ 3681 w 252160"/>
              <a:gd name="connsiteY11" fmla="*/ 49696 h 26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60" h="269752">
                <a:moveTo>
                  <a:pt x="3681" y="49696"/>
                </a:moveTo>
                <a:cubicBezTo>
                  <a:pt x="-4602" y="81170"/>
                  <a:pt x="3681" y="24482"/>
                  <a:pt x="3681" y="198783"/>
                </a:cubicBezTo>
                <a:cubicBezTo>
                  <a:pt x="3681" y="222210"/>
                  <a:pt x="10307" y="245166"/>
                  <a:pt x="13620" y="268357"/>
                </a:cubicBezTo>
                <a:cubicBezTo>
                  <a:pt x="79881" y="265044"/>
                  <a:pt x="149182" y="278534"/>
                  <a:pt x="212403" y="258418"/>
                </a:cubicBezTo>
                <a:cubicBezTo>
                  <a:pt x="232370" y="252065"/>
                  <a:pt x="225655" y="218661"/>
                  <a:pt x="232281" y="198783"/>
                </a:cubicBezTo>
                <a:lnTo>
                  <a:pt x="242220" y="168966"/>
                </a:lnTo>
                <a:lnTo>
                  <a:pt x="252160" y="139148"/>
                </a:lnTo>
                <a:cubicBezTo>
                  <a:pt x="245904" y="95357"/>
                  <a:pt x="252475" y="69890"/>
                  <a:pt x="222342" y="39757"/>
                </a:cubicBezTo>
                <a:cubicBezTo>
                  <a:pt x="213895" y="31310"/>
                  <a:pt x="203441" y="24730"/>
                  <a:pt x="192525" y="19879"/>
                </a:cubicBezTo>
                <a:cubicBezTo>
                  <a:pt x="173377" y="11369"/>
                  <a:pt x="132890" y="0"/>
                  <a:pt x="132890" y="0"/>
                </a:cubicBezTo>
                <a:lnTo>
                  <a:pt x="53377" y="9940"/>
                </a:lnTo>
                <a:cubicBezTo>
                  <a:pt x="-20006" y="20424"/>
                  <a:pt x="11964" y="18222"/>
                  <a:pt x="3681" y="4969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Freeform 59"/>
          <p:cNvSpPr/>
          <p:nvPr/>
        </p:nvSpPr>
        <p:spPr bwMode="auto">
          <a:xfrm>
            <a:off x="6125855" y="1906404"/>
            <a:ext cx="277726" cy="258441"/>
          </a:xfrm>
          <a:custGeom>
            <a:avLst/>
            <a:gdLst>
              <a:gd name="connsiteX0" fmla="*/ 0 w 228600"/>
              <a:gd name="connsiteY0" fmla="*/ 29818 h 258418"/>
              <a:gd name="connsiteX1" fmla="*/ 19878 w 228600"/>
              <a:gd name="connsiteY1" fmla="*/ 79513 h 258418"/>
              <a:gd name="connsiteX2" fmla="*/ 49696 w 228600"/>
              <a:gd name="connsiteY2" fmla="*/ 248479 h 258418"/>
              <a:gd name="connsiteX3" fmla="*/ 79513 w 228600"/>
              <a:gd name="connsiteY3" fmla="*/ 258418 h 258418"/>
              <a:gd name="connsiteX4" fmla="*/ 149087 w 228600"/>
              <a:gd name="connsiteY4" fmla="*/ 248479 h 258418"/>
              <a:gd name="connsiteX5" fmla="*/ 178904 w 228600"/>
              <a:gd name="connsiteY5" fmla="*/ 238540 h 258418"/>
              <a:gd name="connsiteX6" fmla="*/ 198782 w 228600"/>
              <a:gd name="connsiteY6" fmla="*/ 208722 h 258418"/>
              <a:gd name="connsiteX7" fmla="*/ 218661 w 228600"/>
              <a:gd name="connsiteY7" fmla="*/ 188844 h 258418"/>
              <a:gd name="connsiteX8" fmla="*/ 228600 w 228600"/>
              <a:gd name="connsiteY8" fmla="*/ 159027 h 258418"/>
              <a:gd name="connsiteX9" fmla="*/ 218661 w 228600"/>
              <a:gd name="connsiteY9" fmla="*/ 119270 h 258418"/>
              <a:gd name="connsiteX10" fmla="*/ 198782 w 228600"/>
              <a:gd name="connsiteY10" fmla="*/ 59635 h 258418"/>
              <a:gd name="connsiteX11" fmla="*/ 188843 w 228600"/>
              <a:gd name="connsiteY11" fmla="*/ 19879 h 258418"/>
              <a:gd name="connsiteX12" fmla="*/ 168965 w 228600"/>
              <a:gd name="connsiteY12" fmla="*/ 0 h 258418"/>
              <a:gd name="connsiteX13" fmla="*/ 19878 w 228600"/>
              <a:gd name="connsiteY13" fmla="*/ 19879 h 258418"/>
              <a:gd name="connsiteX14" fmla="*/ 0 w 228600"/>
              <a:gd name="connsiteY14" fmla="*/ 29818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 h="258418">
                <a:moveTo>
                  <a:pt x="0" y="29818"/>
                </a:moveTo>
                <a:cubicBezTo>
                  <a:pt x="0" y="39757"/>
                  <a:pt x="17231" y="61869"/>
                  <a:pt x="19878" y="79513"/>
                </a:cubicBezTo>
                <a:cubicBezTo>
                  <a:pt x="25642" y="117940"/>
                  <a:pt x="-4498" y="215962"/>
                  <a:pt x="49696" y="248479"/>
                </a:cubicBezTo>
                <a:cubicBezTo>
                  <a:pt x="58680" y="253869"/>
                  <a:pt x="69574" y="255105"/>
                  <a:pt x="79513" y="258418"/>
                </a:cubicBezTo>
                <a:cubicBezTo>
                  <a:pt x="102704" y="255105"/>
                  <a:pt x="126115" y="253073"/>
                  <a:pt x="149087" y="248479"/>
                </a:cubicBezTo>
                <a:cubicBezTo>
                  <a:pt x="159360" y="246424"/>
                  <a:pt x="170723" y="245085"/>
                  <a:pt x="178904" y="238540"/>
                </a:cubicBezTo>
                <a:cubicBezTo>
                  <a:pt x="188232" y="231078"/>
                  <a:pt x="191320" y="218050"/>
                  <a:pt x="198782" y="208722"/>
                </a:cubicBezTo>
                <a:cubicBezTo>
                  <a:pt x="204636" y="201405"/>
                  <a:pt x="212035" y="195470"/>
                  <a:pt x="218661" y="188844"/>
                </a:cubicBezTo>
                <a:cubicBezTo>
                  <a:pt x="221974" y="178905"/>
                  <a:pt x="228600" y="169504"/>
                  <a:pt x="228600" y="159027"/>
                </a:cubicBezTo>
                <a:cubicBezTo>
                  <a:pt x="228600" y="145367"/>
                  <a:pt x="222586" y="132354"/>
                  <a:pt x="218661" y="119270"/>
                </a:cubicBezTo>
                <a:cubicBezTo>
                  <a:pt x="212640" y="99200"/>
                  <a:pt x="203864" y="79963"/>
                  <a:pt x="198782" y="59635"/>
                </a:cubicBezTo>
                <a:cubicBezTo>
                  <a:pt x="195469" y="46383"/>
                  <a:pt x="194952" y="32097"/>
                  <a:pt x="188843" y="19879"/>
                </a:cubicBezTo>
                <a:cubicBezTo>
                  <a:pt x="184652" y="11497"/>
                  <a:pt x="175591" y="6626"/>
                  <a:pt x="168965" y="0"/>
                </a:cubicBezTo>
                <a:cubicBezTo>
                  <a:pt x="93504" y="6289"/>
                  <a:pt x="73296" y="-1488"/>
                  <a:pt x="19878" y="19879"/>
                </a:cubicBezTo>
                <a:cubicBezTo>
                  <a:pt x="13000" y="22630"/>
                  <a:pt x="0" y="19879"/>
                  <a:pt x="0" y="29818"/>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 name="Freeform 60"/>
          <p:cNvSpPr/>
          <p:nvPr/>
        </p:nvSpPr>
        <p:spPr bwMode="auto">
          <a:xfrm>
            <a:off x="6294535" y="1873580"/>
            <a:ext cx="377972" cy="261444"/>
          </a:xfrm>
          <a:custGeom>
            <a:avLst/>
            <a:gdLst>
              <a:gd name="connsiteX0" fmla="*/ 52784 w 301262"/>
              <a:gd name="connsiteY0" fmla="*/ 3004 h 261421"/>
              <a:gd name="connsiteX1" fmla="*/ 3088 w 301262"/>
              <a:gd name="connsiteY1" fmla="*/ 32821 h 261421"/>
              <a:gd name="connsiteX2" fmla="*/ 13027 w 301262"/>
              <a:gd name="connsiteY2" fmla="*/ 112334 h 261421"/>
              <a:gd name="connsiteX3" fmla="*/ 32905 w 301262"/>
              <a:gd name="connsiteY3" fmla="*/ 171969 h 261421"/>
              <a:gd name="connsiteX4" fmla="*/ 52784 w 301262"/>
              <a:gd name="connsiteY4" fmla="*/ 261421 h 261421"/>
              <a:gd name="connsiteX5" fmla="*/ 82601 w 301262"/>
              <a:gd name="connsiteY5" fmla="*/ 251482 h 261421"/>
              <a:gd name="connsiteX6" fmla="*/ 122358 w 301262"/>
              <a:gd name="connsiteY6" fmla="*/ 241543 h 261421"/>
              <a:gd name="connsiteX7" fmla="*/ 152175 w 301262"/>
              <a:gd name="connsiteY7" fmla="*/ 221665 h 261421"/>
              <a:gd name="connsiteX8" fmla="*/ 211810 w 301262"/>
              <a:gd name="connsiteY8" fmla="*/ 142152 h 261421"/>
              <a:gd name="connsiteX9" fmla="*/ 241627 w 301262"/>
              <a:gd name="connsiteY9" fmla="*/ 132213 h 261421"/>
              <a:gd name="connsiteX10" fmla="*/ 301262 w 301262"/>
              <a:gd name="connsiteY10" fmla="*/ 62639 h 261421"/>
              <a:gd name="connsiteX11" fmla="*/ 291323 w 301262"/>
              <a:gd name="connsiteY11" fmla="*/ 12943 h 261421"/>
              <a:gd name="connsiteX12" fmla="*/ 261505 w 301262"/>
              <a:gd name="connsiteY12" fmla="*/ 3004 h 261421"/>
              <a:gd name="connsiteX13" fmla="*/ 52784 w 301262"/>
              <a:gd name="connsiteY13" fmla="*/ 3004 h 26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262" h="261421">
                <a:moveTo>
                  <a:pt x="52784" y="3004"/>
                </a:moveTo>
                <a:cubicBezTo>
                  <a:pt x="9714" y="7974"/>
                  <a:pt x="9690" y="14666"/>
                  <a:pt x="3088" y="32821"/>
                </a:cubicBezTo>
                <a:cubicBezTo>
                  <a:pt x="-6040" y="57923"/>
                  <a:pt x="7430" y="86216"/>
                  <a:pt x="13027" y="112334"/>
                </a:cubicBezTo>
                <a:cubicBezTo>
                  <a:pt x="17417" y="132822"/>
                  <a:pt x="29460" y="151301"/>
                  <a:pt x="32905" y="171969"/>
                </a:cubicBezTo>
                <a:cubicBezTo>
                  <a:pt x="44567" y="241938"/>
                  <a:pt x="36472" y="212486"/>
                  <a:pt x="52784" y="261421"/>
                </a:cubicBezTo>
                <a:cubicBezTo>
                  <a:pt x="62723" y="258108"/>
                  <a:pt x="72527" y="254360"/>
                  <a:pt x="82601" y="251482"/>
                </a:cubicBezTo>
                <a:cubicBezTo>
                  <a:pt x="95736" y="247729"/>
                  <a:pt x="109802" y="246924"/>
                  <a:pt x="122358" y="241543"/>
                </a:cubicBezTo>
                <a:cubicBezTo>
                  <a:pt x="133337" y="236838"/>
                  <a:pt x="142236" y="228291"/>
                  <a:pt x="152175" y="221665"/>
                </a:cubicBezTo>
                <a:cubicBezTo>
                  <a:pt x="155468" y="216726"/>
                  <a:pt x="191378" y="154411"/>
                  <a:pt x="211810" y="142152"/>
                </a:cubicBezTo>
                <a:cubicBezTo>
                  <a:pt x="220794" y="136762"/>
                  <a:pt x="231688" y="135526"/>
                  <a:pt x="241627" y="132213"/>
                </a:cubicBezTo>
                <a:cubicBezTo>
                  <a:pt x="289831" y="84009"/>
                  <a:pt x="270988" y="108050"/>
                  <a:pt x="301262" y="62639"/>
                </a:cubicBezTo>
                <a:cubicBezTo>
                  <a:pt x="297949" y="46074"/>
                  <a:pt x="300694" y="26999"/>
                  <a:pt x="291323" y="12943"/>
                </a:cubicBezTo>
                <a:cubicBezTo>
                  <a:pt x="285511" y="4226"/>
                  <a:pt x="271974" y="3423"/>
                  <a:pt x="261505" y="3004"/>
                </a:cubicBezTo>
                <a:cubicBezTo>
                  <a:pt x="188677" y="91"/>
                  <a:pt x="95854" y="-1966"/>
                  <a:pt x="52784" y="300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Freeform 50"/>
          <p:cNvSpPr/>
          <p:nvPr/>
        </p:nvSpPr>
        <p:spPr bwMode="auto">
          <a:xfrm rot="16971514" flipH="1">
            <a:off x="6372730" y="1601401"/>
            <a:ext cx="329981" cy="314236"/>
          </a:xfrm>
          <a:custGeom>
            <a:avLst/>
            <a:gdLst>
              <a:gd name="connsiteX0" fmla="*/ 12727 w 330779"/>
              <a:gd name="connsiteY0" fmla="*/ 0 h 367248"/>
              <a:gd name="connsiteX1" fmla="*/ 12727 w 330779"/>
              <a:gd name="connsiteY1" fmla="*/ 198783 h 367248"/>
              <a:gd name="connsiteX2" fmla="*/ 22666 w 330779"/>
              <a:gd name="connsiteY2" fmla="*/ 228600 h 367248"/>
              <a:gd name="connsiteX3" fmla="*/ 32605 w 330779"/>
              <a:gd name="connsiteY3" fmla="*/ 268357 h 367248"/>
              <a:gd name="connsiteX4" fmla="*/ 42545 w 330779"/>
              <a:gd name="connsiteY4" fmla="*/ 327992 h 367248"/>
              <a:gd name="connsiteX5" fmla="*/ 102179 w 330779"/>
              <a:gd name="connsiteY5" fmla="*/ 357809 h 367248"/>
              <a:gd name="connsiteX6" fmla="*/ 320840 w 330779"/>
              <a:gd name="connsiteY6" fmla="*/ 318052 h 367248"/>
              <a:gd name="connsiteX7" fmla="*/ 330779 w 330779"/>
              <a:gd name="connsiteY7" fmla="*/ 288235 h 367248"/>
              <a:gd name="connsiteX8" fmla="*/ 320840 w 330779"/>
              <a:gd name="connsiteY8" fmla="*/ 109331 h 367248"/>
              <a:gd name="connsiteX9" fmla="*/ 271145 w 330779"/>
              <a:gd name="connsiteY9" fmla="*/ 69574 h 367248"/>
              <a:gd name="connsiteX10" fmla="*/ 201571 w 330779"/>
              <a:gd name="connsiteY10" fmla="*/ 49696 h 367248"/>
              <a:gd name="connsiteX11" fmla="*/ 62423 w 330779"/>
              <a:gd name="connsiteY11" fmla="*/ 29818 h 367248"/>
              <a:gd name="connsiteX12" fmla="*/ 32605 w 330779"/>
              <a:gd name="connsiteY12" fmla="*/ 19879 h 367248"/>
              <a:gd name="connsiteX13" fmla="*/ 22666 w 330779"/>
              <a:gd name="connsiteY13" fmla="*/ 49696 h 367248"/>
              <a:gd name="connsiteX14" fmla="*/ 2788 w 330779"/>
              <a:gd name="connsiteY14" fmla="*/ 59635 h 3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0779" h="367248">
                <a:moveTo>
                  <a:pt x="12727" y="0"/>
                </a:moveTo>
                <a:cubicBezTo>
                  <a:pt x="-5371" y="90494"/>
                  <a:pt x="-3077" y="56546"/>
                  <a:pt x="12727" y="198783"/>
                </a:cubicBezTo>
                <a:cubicBezTo>
                  <a:pt x="13884" y="209196"/>
                  <a:pt x="19788" y="218526"/>
                  <a:pt x="22666" y="228600"/>
                </a:cubicBezTo>
                <a:cubicBezTo>
                  <a:pt x="26419" y="241735"/>
                  <a:pt x="29926" y="254962"/>
                  <a:pt x="32605" y="268357"/>
                </a:cubicBezTo>
                <a:cubicBezTo>
                  <a:pt x="36557" y="288118"/>
                  <a:pt x="33532" y="309967"/>
                  <a:pt x="42545" y="327992"/>
                </a:cubicBezTo>
                <a:cubicBezTo>
                  <a:pt x="50252" y="343406"/>
                  <a:pt x="88067" y="353105"/>
                  <a:pt x="102179" y="357809"/>
                </a:cubicBezTo>
                <a:cubicBezTo>
                  <a:pt x="232183" y="351309"/>
                  <a:pt x="278694" y="402345"/>
                  <a:pt x="320840" y="318052"/>
                </a:cubicBezTo>
                <a:cubicBezTo>
                  <a:pt x="325525" y="308681"/>
                  <a:pt x="327466" y="298174"/>
                  <a:pt x="330779" y="288235"/>
                </a:cubicBezTo>
                <a:cubicBezTo>
                  <a:pt x="327466" y="228600"/>
                  <a:pt x="329700" y="168397"/>
                  <a:pt x="320840" y="109331"/>
                </a:cubicBezTo>
                <a:cubicBezTo>
                  <a:pt x="319341" y="99336"/>
                  <a:pt x="274564" y="71284"/>
                  <a:pt x="271145" y="69574"/>
                </a:cubicBezTo>
                <a:cubicBezTo>
                  <a:pt x="255259" y="61631"/>
                  <a:pt x="216430" y="53941"/>
                  <a:pt x="201571" y="49696"/>
                </a:cubicBezTo>
                <a:cubicBezTo>
                  <a:pt x="121264" y="26752"/>
                  <a:pt x="237278" y="45714"/>
                  <a:pt x="62423" y="29818"/>
                </a:cubicBezTo>
                <a:cubicBezTo>
                  <a:pt x="52484" y="26505"/>
                  <a:pt x="41976" y="15194"/>
                  <a:pt x="32605" y="19879"/>
                </a:cubicBezTo>
                <a:cubicBezTo>
                  <a:pt x="23234" y="24564"/>
                  <a:pt x="28952" y="41315"/>
                  <a:pt x="22666" y="49696"/>
                </a:cubicBezTo>
                <a:cubicBezTo>
                  <a:pt x="18221" y="55622"/>
                  <a:pt x="9414" y="56322"/>
                  <a:pt x="2788" y="59635"/>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Freeform 61"/>
          <p:cNvSpPr/>
          <p:nvPr/>
        </p:nvSpPr>
        <p:spPr bwMode="auto">
          <a:xfrm>
            <a:off x="5708363" y="2127358"/>
            <a:ext cx="417492" cy="266111"/>
          </a:xfrm>
          <a:custGeom>
            <a:avLst/>
            <a:gdLst>
              <a:gd name="connsiteX0" fmla="*/ 328039 w 417492"/>
              <a:gd name="connsiteY0" fmla="*/ 47422 h 266087"/>
              <a:gd name="connsiteX1" fmla="*/ 268405 w 417492"/>
              <a:gd name="connsiteY1" fmla="*/ 37483 h 266087"/>
              <a:gd name="connsiteX2" fmla="*/ 109379 w 417492"/>
              <a:gd name="connsiteY2" fmla="*/ 17605 h 266087"/>
              <a:gd name="connsiteX3" fmla="*/ 48 w 417492"/>
              <a:gd name="connsiteY3" fmla="*/ 17605 h 266087"/>
              <a:gd name="connsiteX4" fmla="*/ 19926 w 417492"/>
              <a:gd name="connsiteY4" fmla="*/ 156753 h 266087"/>
              <a:gd name="connsiteX5" fmla="*/ 39805 w 417492"/>
              <a:gd name="connsiteY5" fmla="*/ 176631 h 266087"/>
              <a:gd name="connsiteX6" fmla="*/ 49744 w 417492"/>
              <a:gd name="connsiteY6" fmla="*/ 206448 h 266087"/>
              <a:gd name="connsiteX7" fmla="*/ 69622 w 417492"/>
              <a:gd name="connsiteY7" fmla="*/ 226327 h 266087"/>
              <a:gd name="connsiteX8" fmla="*/ 99439 w 417492"/>
              <a:gd name="connsiteY8" fmla="*/ 246205 h 266087"/>
              <a:gd name="connsiteX9" fmla="*/ 288283 w 417492"/>
              <a:gd name="connsiteY9" fmla="*/ 266083 h 266087"/>
              <a:gd name="connsiteX10" fmla="*/ 397613 w 417492"/>
              <a:gd name="connsiteY10" fmla="*/ 256144 h 266087"/>
              <a:gd name="connsiteX11" fmla="*/ 417492 w 417492"/>
              <a:gd name="connsiteY11" fmla="*/ 196509 h 266087"/>
              <a:gd name="connsiteX12" fmla="*/ 397613 w 417492"/>
              <a:gd name="connsiteY12" fmla="*/ 67301 h 266087"/>
              <a:gd name="connsiteX13" fmla="*/ 377735 w 417492"/>
              <a:gd name="connsiteY13" fmla="*/ 47422 h 266087"/>
              <a:gd name="connsiteX14" fmla="*/ 328039 w 417492"/>
              <a:gd name="connsiteY14" fmla="*/ 47422 h 26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492" h="266087">
                <a:moveTo>
                  <a:pt x="328039" y="47422"/>
                </a:moveTo>
                <a:cubicBezTo>
                  <a:pt x="309817" y="45765"/>
                  <a:pt x="288372" y="40206"/>
                  <a:pt x="268405" y="37483"/>
                </a:cubicBezTo>
                <a:cubicBezTo>
                  <a:pt x="215474" y="30265"/>
                  <a:pt x="109379" y="17605"/>
                  <a:pt x="109379" y="17605"/>
                </a:cubicBezTo>
                <a:cubicBezTo>
                  <a:pt x="81593" y="8343"/>
                  <a:pt x="20173" y="-16894"/>
                  <a:pt x="48" y="17605"/>
                </a:cubicBezTo>
                <a:cubicBezTo>
                  <a:pt x="-376" y="18332"/>
                  <a:pt x="1654" y="126300"/>
                  <a:pt x="19926" y="156753"/>
                </a:cubicBezTo>
                <a:cubicBezTo>
                  <a:pt x="24747" y="164788"/>
                  <a:pt x="33179" y="170005"/>
                  <a:pt x="39805" y="176631"/>
                </a:cubicBezTo>
                <a:cubicBezTo>
                  <a:pt x="43118" y="186570"/>
                  <a:pt x="44354" y="197464"/>
                  <a:pt x="49744" y="206448"/>
                </a:cubicBezTo>
                <a:cubicBezTo>
                  <a:pt x="54565" y="214483"/>
                  <a:pt x="62305" y="220473"/>
                  <a:pt x="69622" y="226327"/>
                </a:cubicBezTo>
                <a:cubicBezTo>
                  <a:pt x="78950" y="233789"/>
                  <a:pt x="88755" y="240863"/>
                  <a:pt x="99439" y="246205"/>
                </a:cubicBezTo>
                <a:cubicBezTo>
                  <a:pt x="149089" y="271029"/>
                  <a:pt x="273698" y="265171"/>
                  <a:pt x="288283" y="266083"/>
                </a:cubicBezTo>
                <a:lnTo>
                  <a:pt x="397613" y="256144"/>
                </a:lnTo>
                <a:cubicBezTo>
                  <a:pt x="416062" y="246210"/>
                  <a:pt x="417492" y="196509"/>
                  <a:pt x="417492" y="196509"/>
                </a:cubicBezTo>
                <a:cubicBezTo>
                  <a:pt x="416918" y="190771"/>
                  <a:pt x="414806" y="95956"/>
                  <a:pt x="397613" y="67301"/>
                </a:cubicBezTo>
                <a:cubicBezTo>
                  <a:pt x="392792" y="59266"/>
                  <a:pt x="386826" y="49695"/>
                  <a:pt x="377735" y="47422"/>
                </a:cubicBezTo>
                <a:cubicBezTo>
                  <a:pt x="358450" y="42601"/>
                  <a:pt x="346261" y="49079"/>
                  <a:pt x="328039" y="47422"/>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 name="Freeform 63"/>
          <p:cNvSpPr/>
          <p:nvPr/>
        </p:nvSpPr>
        <p:spPr bwMode="auto">
          <a:xfrm>
            <a:off x="5786673" y="2333825"/>
            <a:ext cx="361933" cy="269319"/>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9" name="Freeform 148"/>
          <p:cNvSpPr/>
          <p:nvPr/>
        </p:nvSpPr>
        <p:spPr bwMode="auto">
          <a:xfrm>
            <a:off x="6254394" y="2045164"/>
            <a:ext cx="315831" cy="343717"/>
          </a:xfrm>
          <a:custGeom>
            <a:avLst/>
            <a:gdLst>
              <a:gd name="connsiteX0" fmla="*/ 328039 w 417492"/>
              <a:gd name="connsiteY0" fmla="*/ 47422 h 266087"/>
              <a:gd name="connsiteX1" fmla="*/ 268405 w 417492"/>
              <a:gd name="connsiteY1" fmla="*/ 37483 h 266087"/>
              <a:gd name="connsiteX2" fmla="*/ 109379 w 417492"/>
              <a:gd name="connsiteY2" fmla="*/ 17605 h 266087"/>
              <a:gd name="connsiteX3" fmla="*/ 48 w 417492"/>
              <a:gd name="connsiteY3" fmla="*/ 17605 h 266087"/>
              <a:gd name="connsiteX4" fmla="*/ 19926 w 417492"/>
              <a:gd name="connsiteY4" fmla="*/ 156753 h 266087"/>
              <a:gd name="connsiteX5" fmla="*/ 39805 w 417492"/>
              <a:gd name="connsiteY5" fmla="*/ 176631 h 266087"/>
              <a:gd name="connsiteX6" fmla="*/ 49744 w 417492"/>
              <a:gd name="connsiteY6" fmla="*/ 206448 h 266087"/>
              <a:gd name="connsiteX7" fmla="*/ 69622 w 417492"/>
              <a:gd name="connsiteY7" fmla="*/ 226327 h 266087"/>
              <a:gd name="connsiteX8" fmla="*/ 99439 w 417492"/>
              <a:gd name="connsiteY8" fmla="*/ 246205 h 266087"/>
              <a:gd name="connsiteX9" fmla="*/ 288283 w 417492"/>
              <a:gd name="connsiteY9" fmla="*/ 266083 h 266087"/>
              <a:gd name="connsiteX10" fmla="*/ 397613 w 417492"/>
              <a:gd name="connsiteY10" fmla="*/ 256144 h 266087"/>
              <a:gd name="connsiteX11" fmla="*/ 417492 w 417492"/>
              <a:gd name="connsiteY11" fmla="*/ 196509 h 266087"/>
              <a:gd name="connsiteX12" fmla="*/ 397613 w 417492"/>
              <a:gd name="connsiteY12" fmla="*/ 67301 h 266087"/>
              <a:gd name="connsiteX13" fmla="*/ 377735 w 417492"/>
              <a:gd name="connsiteY13" fmla="*/ 47422 h 266087"/>
              <a:gd name="connsiteX14" fmla="*/ 328039 w 417492"/>
              <a:gd name="connsiteY14" fmla="*/ 47422 h 26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492" h="266087">
                <a:moveTo>
                  <a:pt x="328039" y="47422"/>
                </a:moveTo>
                <a:cubicBezTo>
                  <a:pt x="309817" y="45765"/>
                  <a:pt x="288372" y="40206"/>
                  <a:pt x="268405" y="37483"/>
                </a:cubicBezTo>
                <a:cubicBezTo>
                  <a:pt x="215474" y="30265"/>
                  <a:pt x="109379" y="17605"/>
                  <a:pt x="109379" y="17605"/>
                </a:cubicBezTo>
                <a:cubicBezTo>
                  <a:pt x="81593" y="8343"/>
                  <a:pt x="20173" y="-16894"/>
                  <a:pt x="48" y="17605"/>
                </a:cubicBezTo>
                <a:cubicBezTo>
                  <a:pt x="-376" y="18332"/>
                  <a:pt x="1654" y="126300"/>
                  <a:pt x="19926" y="156753"/>
                </a:cubicBezTo>
                <a:cubicBezTo>
                  <a:pt x="24747" y="164788"/>
                  <a:pt x="33179" y="170005"/>
                  <a:pt x="39805" y="176631"/>
                </a:cubicBezTo>
                <a:cubicBezTo>
                  <a:pt x="43118" y="186570"/>
                  <a:pt x="44354" y="197464"/>
                  <a:pt x="49744" y="206448"/>
                </a:cubicBezTo>
                <a:cubicBezTo>
                  <a:pt x="54565" y="214483"/>
                  <a:pt x="62305" y="220473"/>
                  <a:pt x="69622" y="226327"/>
                </a:cubicBezTo>
                <a:cubicBezTo>
                  <a:pt x="78950" y="233789"/>
                  <a:pt x="88755" y="240863"/>
                  <a:pt x="99439" y="246205"/>
                </a:cubicBezTo>
                <a:cubicBezTo>
                  <a:pt x="149089" y="271029"/>
                  <a:pt x="273698" y="265171"/>
                  <a:pt x="288283" y="266083"/>
                </a:cubicBezTo>
                <a:lnTo>
                  <a:pt x="397613" y="256144"/>
                </a:lnTo>
                <a:cubicBezTo>
                  <a:pt x="416062" y="246210"/>
                  <a:pt x="417492" y="196509"/>
                  <a:pt x="417492" y="196509"/>
                </a:cubicBezTo>
                <a:cubicBezTo>
                  <a:pt x="416918" y="190771"/>
                  <a:pt x="414806" y="95956"/>
                  <a:pt x="397613" y="67301"/>
                </a:cubicBezTo>
                <a:cubicBezTo>
                  <a:pt x="392792" y="59266"/>
                  <a:pt x="386826" y="49695"/>
                  <a:pt x="377735" y="47422"/>
                </a:cubicBezTo>
                <a:cubicBezTo>
                  <a:pt x="358450" y="42601"/>
                  <a:pt x="346261" y="49079"/>
                  <a:pt x="328039" y="47422"/>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0" name="Freeform 149"/>
          <p:cNvSpPr/>
          <p:nvPr/>
        </p:nvSpPr>
        <p:spPr bwMode="auto">
          <a:xfrm>
            <a:off x="6335321" y="2309651"/>
            <a:ext cx="361933" cy="269319"/>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2" name="Freeform 151"/>
          <p:cNvSpPr/>
          <p:nvPr/>
        </p:nvSpPr>
        <p:spPr bwMode="auto">
          <a:xfrm>
            <a:off x="6642916" y="2302623"/>
            <a:ext cx="403800" cy="286198"/>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0" name="Freeform 79"/>
          <p:cNvSpPr/>
          <p:nvPr/>
        </p:nvSpPr>
        <p:spPr bwMode="auto">
          <a:xfrm>
            <a:off x="6666324" y="1866643"/>
            <a:ext cx="334175" cy="328021"/>
          </a:xfrm>
          <a:custGeom>
            <a:avLst/>
            <a:gdLst>
              <a:gd name="connsiteX0" fmla="*/ 6183 w 334175"/>
              <a:gd name="connsiteY0" fmla="*/ 89453 h 327992"/>
              <a:gd name="connsiteX1" fmla="*/ 26062 w 334175"/>
              <a:gd name="connsiteY1" fmla="*/ 198783 h 327992"/>
              <a:gd name="connsiteX2" fmla="*/ 55879 w 334175"/>
              <a:gd name="connsiteY2" fmla="*/ 228600 h 327992"/>
              <a:gd name="connsiteX3" fmla="*/ 75757 w 334175"/>
              <a:gd name="connsiteY3" fmla="*/ 288235 h 327992"/>
              <a:gd name="connsiteX4" fmla="*/ 85696 w 334175"/>
              <a:gd name="connsiteY4" fmla="*/ 318053 h 327992"/>
              <a:gd name="connsiteX5" fmla="*/ 115514 w 334175"/>
              <a:gd name="connsiteY5" fmla="*/ 327992 h 327992"/>
              <a:gd name="connsiteX6" fmla="*/ 195027 w 334175"/>
              <a:gd name="connsiteY6" fmla="*/ 298174 h 327992"/>
              <a:gd name="connsiteX7" fmla="*/ 254662 w 334175"/>
              <a:gd name="connsiteY7" fmla="*/ 278296 h 327992"/>
              <a:gd name="connsiteX8" fmla="*/ 284479 w 334175"/>
              <a:gd name="connsiteY8" fmla="*/ 258418 h 327992"/>
              <a:gd name="connsiteX9" fmla="*/ 314296 w 334175"/>
              <a:gd name="connsiteY9" fmla="*/ 248479 h 327992"/>
              <a:gd name="connsiteX10" fmla="*/ 334175 w 334175"/>
              <a:gd name="connsiteY10" fmla="*/ 228600 h 327992"/>
              <a:gd name="connsiteX11" fmla="*/ 324236 w 334175"/>
              <a:gd name="connsiteY11" fmla="*/ 49696 h 327992"/>
              <a:gd name="connsiteX12" fmla="*/ 304357 w 334175"/>
              <a:gd name="connsiteY12" fmla="*/ 29818 h 327992"/>
              <a:gd name="connsiteX13" fmla="*/ 284479 w 334175"/>
              <a:gd name="connsiteY13" fmla="*/ 0 h 327992"/>
              <a:gd name="connsiteX14" fmla="*/ 125453 w 334175"/>
              <a:gd name="connsiteY14" fmla="*/ 9940 h 327992"/>
              <a:gd name="connsiteX15" fmla="*/ 95636 w 334175"/>
              <a:gd name="connsiteY15" fmla="*/ 19879 h 327992"/>
              <a:gd name="connsiteX16" fmla="*/ 75757 w 334175"/>
              <a:gd name="connsiteY16" fmla="*/ 39757 h 327992"/>
              <a:gd name="connsiteX17" fmla="*/ 16123 w 334175"/>
              <a:gd name="connsiteY17" fmla="*/ 69574 h 327992"/>
              <a:gd name="connsiteX18" fmla="*/ 6183 w 334175"/>
              <a:gd name="connsiteY18" fmla="*/ 89453 h 32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4175" h="327992">
                <a:moveTo>
                  <a:pt x="6183" y="89453"/>
                </a:moveTo>
                <a:cubicBezTo>
                  <a:pt x="7839" y="110988"/>
                  <a:pt x="11920" y="177569"/>
                  <a:pt x="26062" y="198783"/>
                </a:cubicBezTo>
                <a:cubicBezTo>
                  <a:pt x="33859" y="210478"/>
                  <a:pt x="45940" y="218661"/>
                  <a:pt x="55879" y="228600"/>
                </a:cubicBezTo>
                <a:lnTo>
                  <a:pt x="75757" y="288235"/>
                </a:lnTo>
                <a:cubicBezTo>
                  <a:pt x="79070" y="298174"/>
                  <a:pt x="75757" y="314740"/>
                  <a:pt x="85696" y="318053"/>
                </a:cubicBezTo>
                <a:lnTo>
                  <a:pt x="115514" y="327992"/>
                </a:lnTo>
                <a:cubicBezTo>
                  <a:pt x="233333" y="304429"/>
                  <a:pt x="111266" y="335401"/>
                  <a:pt x="195027" y="298174"/>
                </a:cubicBezTo>
                <a:cubicBezTo>
                  <a:pt x="214175" y="289664"/>
                  <a:pt x="254662" y="278296"/>
                  <a:pt x="254662" y="278296"/>
                </a:cubicBezTo>
                <a:cubicBezTo>
                  <a:pt x="264601" y="271670"/>
                  <a:pt x="273795" y="263760"/>
                  <a:pt x="284479" y="258418"/>
                </a:cubicBezTo>
                <a:cubicBezTo>
                  <a:pt x="293850" y="253733"/>
                  <a:pt x="305312" y="253869"/>
                  <a:pt x="314296" y="248479"/>
                </a:cubicBezTo>
                <a:cubicBezTo>
                  <a:pt x="322332" y="243658"/>
                  <a:pt x="327549" y="235226"/>
                  <a:pt x="334175" y="228600"/>
                </a:cubicBezTo>
                <a:cubicBezTo>
                  <a:pt x="330862" y="168965"/>
                  <a:pt x="333096" y="108762"/>
                  <a:pt x="324236" y="49696"/>
                </a:cubicBezTo>
                <a:cubicBezTo>
                  <a:pt x="322846" y="40429"/>
                  <a:pt x="310211" y="37135"/>
                  <a:pt x="304357" y="29818"/>
                </a:cubicBezTo>
                <a:cubicBezTo>
                  <a:pt x="296895" y="20490"/>
                  <a:pt x="291105" y="9939"/>
                  <a:pt x="284479" y="0"/>
                </a:cubicBezTo>
                <a:cubicBezTo>
                  <a:pt x="231470" y="3313"/>
                  <a:pt x="178273" y="4380"/>
                  <a:pt x="125453" y="9940"/>
                </a:cubicBezTo>
                <a:cubicBezTo>
                  <a:pt x="115034" y="11037"/>
                  <a:pt x="104620" y="14489"/>
                  <a:pt x="95636" y="19879"/>
                </a:cubicBezTo>
                <a:cubicBezTo>
                  <a:pt x="87601" y="24700"/>
                  <a:pt x="83792" y="34936"/>
                  <a:pt x="75757" y="39757"/>
                </a:cubicBezTo>
                <a:cubicBezTo>
                  <a:pt x="2279" y="83843"/>
                  <a:pt x="91518" y="9258"/>
                  <a:pt x="16123" y="69574"/>
                </a:cubicBezTo>
                <a:cubicBezTo>
                  <a:pt x="-11654" y="91796"/>
                  <a:pt x="4527" y="67918"/>
                  <a:pt x="6183" y="89453"/>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 name="Freeform 80"/>
          <p:cNvSpPr/>
          <p:nvPr/>
        </p:nvSpPr>
        <p:spPr bwMode="auto">
          <a:xfrm>
            <a:off x="6742082" y="2113513"/>
            <a:ext cx="427382" cy="231573"/>
          </a:xfrm>
          <a:custGeom>
            <a:avLst/>
            <a:gdLst>
              <a:gd name="connsiteX0" fmla="*/ 228600 w 427382"/>
              <a:gd name="connsiteY0" fmla="*/ 11570 h 231552"/>
              <a:gd name="connsiteX1" fmla="*/ 149087 w 427382"/>
              <a:gd name="connsiteY1" fmla="*/ 31448 h 231552"/>
              <a:gd name="connsiteX2" fmla="*/ 129208 w 427382"/>
              <a:gd name="connsiteY2" fmla="*/ 51327 h 231552"/>
              <a:gd name="connsiteX3" fmla="*/ 99391 w 427382"/>
              <a:gd name="connsiteY3" fmla="*/ 71205 h 231552"/>
              <a:gd name="connsiteX4" fmla="*/ 29817 w 427382"/>
              <a:gd name="connsiteY4" fmla="*/ 91083 h 231552"/>
              <a:gd name="connsiteX5" fmla="*/ 0 w 427382"/>
              <a:gd name="connsiteY5" fmla="*/ 101022 h 231552"/>
              <a:gd name="connsiteX6" fmla="*/ 9939 w 427382"/>
              <a:gd name="connsiteY6" fmla="*/ 190475 h 231552"/>
              <a:gd name="connsiteX7" fmla="*/ 39756 w 427382"/>
              <a:gd name="connsiteY7" fmla="*/ 200414 h 231552"/>
              <a:gd name="connsiteX8" fmla="*/ 159026 w 427382"/>
              <a:gd name="connsiteY8" fmla="*/ 220292 h 231552"/>
              <a:gd name="connsiteX9" fmla="*/ 198782 w 427382"/>
              <a:gd name="connsiteY9" fmla="*/ 230231 h 231552"/>
              <a:gd name="connsiteX10" fmla="*/ 387626 w 427382"/>
              <a:gd name="connsiteY10" fmla="*/ 220292 h 231552"/>
              <a:gd name="connsiteX11" fmla="*/ 407504 w 427382"/>
              <a:gd name="connsiteY11" fmla="*/ 160657 h 231552"/>
              <a:gd name="connsiteX12" fmla="*/ 417443 w 427382"/>
              <a:gd name="connsiteY12" fmla="*/ 130840 h 231552"/>
              <a:gd name="connsiteX13" fmla="*/ 427382 w 427382"/>
              <a:gd name="connsiteY13" fmla="*/ 101022 h 231552"/>
              <a:gd name="connsiteX14" fmla="*/ 417443 w 427382"/>
              <a:gd name="connsiteY14" fmla="*/ 21509 h 231552"/>
              <a:gd name="connsiteX15" fmla="*/ 387626 w 427382"/>
              <a:gd name="connsiteY15" fmla="*/ 1631 h 231552"/>
              <a:gd name="connsiteX16" fmla="*/ 228600 w 427382"/>
              <a:gd name="connsiteY16" fmla="*/ 11570 h 23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382" h="231552">
                <a:moveTo>
                  <a:pt x="228600" y="11570"/>
                </a:moveTo>
                <a:cubicBezTo>
                  <a:pt x="188844" y="16539"/>
                  <a:pt x="164368" y="22279"/>
                  <a:pt x="149087" y="31448"/>
                </a:cubicBezTo>
                <a:cubicBezTo>
                  <a:pt x="141051" y="36269"/>
                  <a:pt x="136526" y="45473"/>
                  <a:pt x="129208" y="51327"/>
                </a:cubicBezTo>
                <a:cubicBezTo>
                  <a:pt x="119880" y="58789"/>
                  <a:pt x="110075" y="65863"/>
                  <a:pt x="99391" y="71205"/>
                </a:cubicBezTo>
                <a:cubicBezTo>
                  <a:pt x="83503" y="79149"/>
                  <a:pt x="44679" y="86837"/>
                  <a:pt x="29817" y="91083"/>
                </a:cubicBezTo>
                <a:cubicBezTo>
                  <a:pt x="19743" y="93961"/>
                  <a:pt x="9939" y="97709"/>
                  <a:pt x="0" y="101022"/>
                </a:cubicBezTo>
                <a:cubicBezTo>
                  <a:pt x="3313" y="130840"/>
                  <a:pt x="-1203" y="162620"/>
                  <a:pt x="9939" y="190475"/>
                </a:cubicBezTo>
                <a:cubicBezTo>
                  <a:pt x="13830" y="200202"/>
                  <a:pt x="29592" y="197873"/>
                  <a:pt x="39756" y="200414"/>
                </a:cubicBezTo>
                <a:cubicBezTo>
                  <a:pt x="94693" y="214148"/>
                  <a:pt x="97316" y="209072"/>
                  <a:pt x="159026" y="220292"/>
                </a:cubicBezTo>
                <a:cubicBezTo>
                  <a:pt x="172466" y="222736"/>
                  <a:pt x="185530" y="226918"/>
                  <a:pt x="198782" y="230231"/>
                </a:cubicBezTo>
                <a:cubicBezTo>
                  <a:pt x="261730" y="226918"/>
                  <a:pt x="327826" y="240225"/>
                  <a:pt x="387626" y="220292"/>
                </a:cubicBezTo>
                <a:cubicBezTo>
                  <a:pt x="407504" y="213666"/>
                  <a:pt x="400878" y="180535"/>
                  <a:pt x="407504" y="160657"/>
                </a:cubicBezTo>
                <a:lnTo>
                  <a:pt x="417443" y="130840"/>
                </a:lnTo>
                <a:lnTo>
                  <a:pt x="427382" y="101022"/>
                </a:lnTo>
                <a:cubicBezTo>
                  <a:pt x="424069" y="74518"/>
                  <a:pt x="427363" y="46309"/>
                  <a:pt x="417443" y="21509"/>
                </a:cubicBezTo>
                <a:cubicBezTo>
                  <a:pt x="413007" y="10418"/>
                  <a:pt x="399522" y="2712"/>
                  <a:pt x="387626" y="1631"/>
                </a:cubicBezTo>
                <a:cubicBezTo>
                  <a:pt x="324937" y="-4068"/>
                  <a:pt x="268356" y="6601"/>
                  <a:pt x="228600" y="11570"/>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 name="Freeform 81"/>
          <p:cNvSpPr/>
          <p:nvPr/>
        </p:nvSpPr>
        <p:spPr bwMode="auto">
          <a:xfrm>
            <a:off x="6970681" y="2293156"/>
            <a:ext cx="448555" cy="289170"/>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3" name="Freeform 82"/>
          <p:cNvSpPr/>
          <p:nvPr/>
        </p:nvSpPr>
        <p:spPr bwMode="auto">
          <a:xfrm>
            <a:off x="7074343" y="2350523"/>
            <a:ext cx="263109" cy="182897"/>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6" name="Freeform 85"/>
          <p:cNvSpPr/>
          <p:nvPr/>
        </p:nvSpPr>
        <p:spPr bwMode="auto">
          <a:xfrm>
            <a:off x="5858051" y="1032381"/>
            <a:ext cx="150926" cy="220895"/>
          </a:xfrm>
          <a:custGeom>
            <a:avLst/>
            <a:gdLst>
              <a:gd name="connsiteX0" fmla="*/ 2248 w 121517"/>
              <a:gd name="connsiteY0" fmla="*/ 50102 h 179311"/>
              <a:gd name="connsiteX1" fmla="*/ 12187 w 121517"/>
              <a:gd name="connsiteY1" fmla="*/ 159433 h 179311"/>
              <a:gd name="connsiteX2" fmla="*/ 71822 w 121517"/>
              <a:gd name="connsiteY2" fmla="*/ 179311 h 179311"/>
              <a:gd name="connsiteX3" fmla="*/ 101639 w 121517"/>
              <a:gd name="connsiteY3" fmla="*/ 169372 h 179311"/>
              <a:gd name="connsiteX4" fmla="*/ 111578 w 121517"/>
              <a:gd name="connsiteY4" fmla="*/ 89859 h 179311"/>
              <a:gd name="connsiteX5" fmla="*/ 121517 w 121517"/>
              <a:gd name="connsiteY5" fmla="*/ 60042 h 179311"/>
              <a:gd name="connsiteX6" fmla="*/ 111578 w 121517"/>
              <a:gd name="connsiteY6" fmla="*/ 20285 h 179311"/>
              <a:gd name="connsiteX7" fmla="*/ 22126 w 121517"/>
              <a:gd name="connsiteY7" fmla="*/ 10346 h 179311"/>
              <a:gd name="connsiteX8" fmla="*/ 2248 w 121517"/>
              <a:gd name="connsiteY8" fmla="*/ 50102 h 1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17" h="179311">
                <a:moveTo>
                  <a:pt x="2248" y="50102"/>
                </a:moveTo>
                <a:cubicBezTo>
                  <a:pt x="592" y="74950"/>
                  <a:pt x="-5162" y="127213"/>
                  <a:pt x="12187" y="159433"/>
                </a:cubicBezTo>
                <a:cubicBezTo>
                  <a:pt x="22121" y="177882"/>
                  <a:pt x="71822" y="179311"/>
                  <a:pt x="71822" y="179311"/>
                </a:cubicBezTo>
                <a:cubicBezTo>
                  <a:pt x="81761" y="175998"/>
                  <a:pt x="97384" y="178946"/>
                  <a:pt x="101639" y="169372"/>
                </a:cubicBezTo>
                <a:cubicBezTo>
                  <a:pt x="112487" y="144964"/>
                  <a:pt x="106800" y="116139"/>
                  <a:pt x="111578" y="89859"/>
                </a:cubicBezTo>
                <a:cubicBezTo>
                  <a:pt x="113452" y="79551"/>
                  <a:pt x="118204" y="69981"/>
                  <a:pt x="121517" y="60042"/>
                </a:cubicBezTo>
                <a:cubicBezTo>
                  <a:pt x="118204" y="46790"/>
                  <a:pt x="119155" y="31651"/>
                  <a:pt x="111578" y="20285"/>
                </a:cubicBezTo>
                <a:cubicBezTo>
                  <a:pt x="88286" y="-14654"/>
                  <a:pt x="54247" y="4993"/>
                  <a:pt x="22126" y="10346"/>
                </a:cubicBezTo>
                <a:cubicBezTo>
                  <a:pt x="-5103" y="51190"/>
                  <a:pt x="3904" y="25254"/>
                  <a:pt x="2248" y="5010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5" name="Freeform 154"/>
          <p:cNvSpPr/>
          <p:nvPr/>
        </p:nvSpPr>
        <p:spPr bwMode="auto">
          <a:xfrm>
            <a:off x="6081745" y="1011803"/>
            <a:ext cx="147855" cy="198801"/>
          </a:xfrm>
          <a:custGeom>
            <a:avLst/>
            <a:gdLst>
              <a:gd name="connsiteX0" fmla="*/ 29818 w 178905"/>
              <a:gd name="connsiteY0" fmla="*/ 19878 h 198783"/>
              <a:gd name="connsiteX1" fmla="*/ 9939 w 178905"/>
              <a:gd name="connsiteY1" fmla="*/ 69574 h 198783"/>
              <a:gd name="connsiteX2" fmla="*/ 0 w 178905"/>
              <a:gd name="connsiteY2" fmla="*/ 99391 h 198783"/>
              <a:gd name="connsiteX3" fmla="*/ 9939 w 178905"/>
              <a:gd name="connsiteY3" fmla="*/ 139148 h 198783"/>
              <a:gd name="connsiteX4" fmla="*/ 19879 w 178905"/>
              <a:gd name="connsiteY4" fmla="*/ 168965 h 198783"/>
              <a:gd name="connsiteX5" fmla="*/ 119270 w 178905"/>
              <a:gd name="connsiteY5" fmla="*/ 198783 h 198783"/>
              <a:gd name="connsiteX6" fmla="*/ 159026 w 178905"/>
              <a:gd name="connsiteY6" fmla="*/ 188844 h 198783"/>
              <a:gd name="connsiteX7" fmla="*/ 168966 w 178905"/>
              <a:gd name="connsiteY7" fmla="*/ 159026 h 198783"/>
              <a:gd name="connsiteX8" fmla="*/ 178905 w 178905"/>
              <a:gd name="connsiteY8" fmla="*/ 49696 h 198783"/>
              <a:gd name="connsiteX9" fmla="*/ 159026 w 178905"/>
              <a:gd name="connsiteY9" fmla="*/ 19878 h 198783"/>
              <a:gd name="connsiteX10" fmla="*/ 119270 w 178905"/>
              <a:gd name="connsiteY10" fmla="*/ 9939 h 198783"/>
              <a:gd name="connsiteX11" fmla="*/ 89453 w 178905"/>
              <a:gd name="connsiteY11" fmla="*/ 0 h 198783"/>
              <a:gd name="connsiteX12" fmla="*/ 29818 w 178905"/>
              <a:gd name="connsiteY12" fmla="*/ 19878 h 19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905" h="198783">
                <a:moveTo>
                  <a:pt x="29818" y="19878"/>
                </a:moveTo>
                <a:cubicBezTo>
                  <a:pt x="16566" y="31474"/>
                  <a:pt x="16204" y="52869"/>
                  <a:pt x="9939" y="69574"/>
                </a:cubicBezTo>
                <a:cubicBezTo>
                  <a:pt x="6260" y="79384"/>
                  <a:pt x="0" y="88914"/>
                  <a:pt x="0" y="99391"/>
                </a:cubicBezTo>
                <a:cubicBezTo>
                  <a:pt x="0" y="113051"/>
                  <a:pt x="6186" y="126013"/>
                  <a:pt x="9939" y="139148"/>
                </a:cubicBezTo>
                <a:cubicBezTo>
                  <a:pt x="12817" y="149222"/>
                  <a:pt x="11354" y="162876"/>
                  <a:pt x="19879" y="168965"/>
                </a:cubicBezTo>
                <a:cubicBezTo>
                  <a:pt x="32912" y="178274"/>
                  <a:pt x="98014" y="193469"/>
                  <a:pt x="119270" y="198783"/>
                </a:cubicBezTo>
                <a:cubicBezTo>
                  <a:pt x="132522" y="195470"/>
                  <a:pt x="148359" y="197377"/>
                  <a:pt x="159026" y="188844"/>
                </a:cubicBezTo>
                <a:cubicBezTo>
                  <a:pt x="167207" y="182299"/>
                  <a:pt x="167484" y="169398"/>
                  <a:pt x="168966" y="159026"/>
                </a:cubicBezTo>
                <a:cubicBezTo>
                  <a:pt x="174141" y="122800"/>
                  <a:pt x="175592" y="86139"/>
                  <a:pt x="178905" y="49696"/>
                </a:cubicBezTo>
                <a:cubicBezTo>
                  <a:pt x="172279" y="39757"/>
                  <a:pt x="168965" y="26504"/>
                  <a:pt x="159026" y="19878"/>
                </a:cubicBezTo>
                <a:cubicBezTo>
                  <a:pt x="147660" y="12301"/>
                  <a:pt x="132404" y="13692"/>
                  <a:pt x="119270" y="9939"/>
                </a:cubicBezTo>
                <a:cubicBezTo>
                  <a:pt x="109196" y="7061"/>
                  <a:pt x="99392" y="3313"/>
                  <a:pt x="89453" y="0"/>
                </a:cubicBezTo>
                <a:cubicBezTo>
                  <a:pt x="25373" y="21360"/>
                  <a:pt x="43070" y="8282"/>
                  <a:pt x="29818" y="1987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7" name="Freeform 146"/>
          <p:cNvSpPr/>
          <p:nvPr/>
        </p:nvSpPr>
        <p:spPr bwMode="auto">
          <a:xfrm rot="6972214">
            <a:off x="6222246" y="1026813"/>
            <a:ext cx="322918" cy="263382"/>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Freeform 156"/>
          <p:cNvSpPr/>
          <p:nvPr/>
        </p:nvSpPr>
        <p:spPr bwMode="auto">
          <a:xfrm>
            <a:off x="6311974" y="1051562"/>
            <a:ext cx="141872" cy="218681"/>
          </a:xfrm>
          <a:custGeom>
            <a:avLst/>
            <a:gdLst>
              <a:gd name="connsiteX0" fmla="*/ 42481 w 141872"/>
              <a:gd name="connsiteY0" fmla="*/ 29818 h 218661"/>
              <a:gd name="connsiteX1" fmla="*/ 12663 w 141872"/>
              <a:gd name="connsiteY1" fmla="*/ 79513 h 218661"/>
              <a:gd name="connsiteX2" fmla="*/ 12663 w 141872"/>
              <a:gd name="connsiteY2" fmla="*/ 208722 h 218661"/>
              <a:gd name="connsiteX3" fmla="*/ 42481 w 141872"/>
              <a:gd name="connsiteY3" fmla="*/ 218661 h 218661"/>
              <a:gd name="connsiteX4" fmla="*/ 102116 w 141872"/>
              <a:gd name="connsiteY4" fmla="*/ 208722 h 218661"/>
              <a:gd name="connsiteX5" fmla="*/ 131933 w 141872"/>
              <a:gd name="connsiteY5" fmla="*/ 89452 h 218661"/>
              <a:gd name="connsiteX6" fmla="*/ 141872 w 141872"/>
              <a:gd name="connsiteY6" fmla="*/ 59635 h 218661"/>
              <a:gd name="connsiteX7" fmla="*/ 131933 w 141872"/>
              <a:gd name="connsiteY7" fmla="*/ 19878 h 218661"/>
              <a:gd name="connsiteX8" fmla="*/ 72298 w 141872"/>
              <a:gd name="connsiteY8" fmla="*/ 0 h 218661"/>
              <a:gd name="connsiteX9" fmla="*/ 42481 w 141872"/>
              <a:gd name="connsiteY9" fmla="*/ 9939 h 218661"/>
              <a:gd name="connsiteX10" fmla="*/ 32542 w 141872"/>
              <a:gd name="connsiteY10" fmla="*/ 39757 h 218661"/>
              <a:gd name="connsiteX11" fmla="*/ 42481 w 141872"/>
              <a:gd name="connsiteY11" fmla="*/ 29818 h 218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872" h="218661">
                <a:moveTo>
                  <a:pt x="42481" y="29818"/>
                </a:moveTo>
                <a:cubicBezTo>
                  <a:pt x="39168" y="36444"/>
                  <a:pt x="21302" y="62234"/>
                  <a:pt x="12663" y="79513"/>
                </a:cubicBezTo>
                <a:cubicBezTo>
                  <a:pt x="-6840" y="118518"/>
                  <a:pt x="-1384" y="170092"/>
                  <a:pt x="12663" y="208722"/>
                </a:cubicBezTo>
                <a:cubicBezTo>
                  <a:pt x="16243" y="218568"/>
                  <a:pt x="32542" y="215348"/>
                  <a:pt x="42481" y="218661"/>
                </a:cubicBezTo>
                <a:cubicBezTo>
                  <a:pt x="62359" y="215348"/>
                  <a:pt x="86950" y="221993"/>
                  <a:pt x="102116" y="208722"/>
                </a:cubicBezTo>
                <a:cubicBezTo>
                  <a:pt x="118737" y="194179"/>
                  <a:pt x="127811" y="108000"/>
                  <a:pt x="131933" y="89452"/>
                </a:cubicBezTo>
                <a:cubicBezTo>
                  <a:pt x="134206" y="79225"/>
                  <a:pt x="138559" y="69574"/>
                  <a:pt x="141872" y="59635"/>
                </a:cubicBezTo>
                <a:cubicBezTo>
                  <a:pt x="138559" y="46383"/>
                  <a:pt x="142305" y="28768"/>
                  <a:pt x="131933" y="19878"/>
                </a:cubicBezTo>
                <a:cubicBezTo>
                  <a:pt x="116024" y="6242"/>
                  <a:pt x="72298" y="0"/>
                  <a:pt x="72298" y="0"/>
                </a:cubicBezTo>
                <a:cubicBezTo>
                  <a:pt x="62359" y="3313"/>
                  <a:pt x="49889" y="2531"/>
                  <a:pt x="42481" y="9939"/>
                </a:cubicBezTo>
                <a:cubicBezTo>
                  <a:pt x="35073" y="17347"/>
                  <a:pt x="36433" y="30029"/>
                  <a:pt x="32542" y="39757"/>
                </a:cubicBezTo>
                <a:cubicBezTo>
                  <a:pt x="29791" y="46635"/>
                  <a:pt x="45794" y="23192"/>
                  <a:pt x="42481" y="2981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8" name="Freeform 157"/>
          <p:cNvSpPr/>
          <p:nvPr/>
        </p:nvSpPr>
        <p:spPr bwMode="auto">
          <a:xfrm>
            <a:off x="5670511" y="1131083"/>
            <a:ext cx="133241" cy="198801"/>
          </a:xfrm>
          <a:custGeom>
            <a:avLst/>
            <a:gdLst>
              <a:gd name="connsiteX0" fmla="*/ 12134 w 161221"/>
              <a:gd name="connsiteY0" fmla="*/ 59635 h 198783"/>
              <a:gd name="connsiteX1" fmla="*/ 2195 w 161221"/>
              <a:gd name="connsiteY1" fmla="*/ 109331 h 198783"/>
              <a:gd name="connsiteX2" fmla="*/ 51891 w 161221"/>
              <a:gd name="connsiteY2" fmla="*/ 178905 h 198783"/>
              <a:gd name="connsiteX3" fmla="*/ 111526 w 161221"/>
              <a:gd name="connsiteY3" fmla="*/ 198783 h 198783"/>
              <a:gd name="connsiteX4" fmla="*/ 141343 w 161221"/>
              <a:gd name="connsiteY4" fmla="*/ 188844 h 198783"/>
              <a:gd name="connsiteX5" fmla="*/ 161221 w 161221"/>
              <a:gd name="connsiteY5" fmla="*/ 129209 h 198783"/>
              <a:gd name="connsiteX6" fmla="*/ 131404 w 161221"/>
              <a:gd name="connsiteY6" fmla="*/ 19879 h 198783"/>
              <a:gd name="connsiteX7" fmla="*/ 71769 w 161221"/>
              <a:gd name="connsiteY7" fmla="*/ 0 h 198783"/>
              <a:gd name="connsiteX8" fmla="*/ 32013 w 161221"/>
              <a:gd name="connsiteY8" fmla="*/ 9939 h 198783"/>
              <a:gd name="connsiteX9" fmla="*/ 2195 w 161221"/>
              <a:gd name="connsiteY9" fmla="*/ 19879 h 198783"/>
              <a:gd name="connsiteX10" fmla="*/ 12134 w 161221"/>
              <a:gd name="connsiteY10" fmla="*/ 59635 h 19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221" h="198783">
                <a:moveTo>
                  <a:pt x="12134" y="59635"/>
                </a:moveTo>
                <a:cubicBezTo>
                  <a:pt x="12134" y="74544"/>
                  <a:pt x="2195" y="92438"/>
                  <a:pt x="2195" y="109331"/>
                </a:cubicBezTo>
                <a:cubicBezTo>
                  <a:pt x="2195" y="134062"/>
                  <a:pt x="33108" y="172644"/>
                  <a:pt x="51891" y="178905"/>
                </a:cubicBezTo>
                <a:lnTo>
                  <a:pt x="111526" y="198783"/>
                </a:lnTo>
                <a:cubicBezTo>
                  <a:pt x="121465" y="195470"/>
                  <a:pt x="135254" y="197369"/>
                  <a:pt x="141343" y="188844"/>
                </a:cubicBezTo>
                <a:cubicBezTo>
                  <a:pt x="153522" y="171793"/>
                  <a:pt x="161221" y="129209"/>
                  <a:pt x="161221" y="129209"/>
                </a:cubicBezTo>
                <a:cubicBezTo>
                  <a:pt x="159005" y="111478"/>
                  <a:pt x="161982" y="38990"/>
                  <a:pt x="131404" y="19879"/>
                </a:cubicBezTo>
                <a:cubicBezTo>
                  <a:pt x="113635" y="8774"/>
                  <a:pt x="71769" y="0"/>
                  <a:pt x="71769" y="0"/>
                </a:cubicBezTo>
                <a:cubicBezTo>
                  <a:pt x="58517" y="3313"/>
                  <a:pt x="45147" y="6186"/>
                  <a:pt x="32013" y="9939"/>
                </a:cubicBezTo>
                <a:cubicBezTo>
                  <a:pt x="21939" y="12817"/>
                  <a:pt x="5508" y="9940"/>
                  <a:pt x="2195" y="19879"/>
                </a:cubicBezTo>
                <a:cubicBezTo>
                  <a:pt x="-6186" y="45023"/>
                  <a:pt x="12134" y="44726"/>
                  <a:pt x="12134" y="5963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0" name="Freeform 159"/>
          <p:cNvSpPr/>
          <p:nvPr/>
        </p:nvSpPr>
        <p:spPr bwMode="auto">
          <a:xfrm>
            <a:off x="5521707" y="1354535"/>
            <a:ext cx="150930" cy="204753"/>
          </a:xfrm>
          <a:custGeom>
            <a:avLst/>
            <a:gdLst>
              <a:gd name="connsiteX0" fmla="*/ 13708 w 188971"/>
              <a:gd name="connsiteY0" fmla="*/ 5167 h 146930"/>
              <a:gd name="connsiteX1" fmla="*/ 3769 w 188971"/>
              <a:gd name="connsiteY1" fmla="*/ 54862 h 146930"/>
              <a:gd name="connsiteX2" fmla="*/ 43526 w 188971"/>
              <a:gd name="connsiteY2" fmla="*/ 114497 h 146930"/>
              <a:gd name="connsiteX3" fmla="*/ 73343 w 188971"/>
              <a:gd name="connsiteY3" fmla="*/ 134375 h 146930"/>
              <a:gd name="connsiteX4" fmla="*/ 103160 w 188971"/>
              <a:gd name="connsiteY4" fmla="*/ 144314 h 146930"/>
              <a:gd name="connsiteX5" fmla="*/ 182673 w 188971"/>
              <a:gd name="connsiteY5" fmla="*/ 134375 h 146930"/>
              <a:gd name="connsiteX6" fmla="*/ 142917 w 188971"/>
              <a:gd name="connsiteY6" fmla="*/ 5167 h 146930"/>
              <a:gd name="connsiteX7" fmla="*/ 13708 w 188971"/>
              <a:gd name="connsiteY7" fmla="*/ 5167 h 14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971" h="146930">
                <a:moveTo>
                  <a:pt x="13708" y="5167"/>
                </a:moveTo>
                <a:cubicBezTo>
                  <a:pt x="-9483" y="13450"/>
                  <a:pt x="3769" y="37969"/>
                  <a:pt x="3769" y="54862"/>
                </a:cubicBezTo>
                <a:cubicBezTo>
                  <a:pt x="3769" y="81405"/>
                  <a:pt x="25597" y="99557"/>
                  <a:pt x="43526" y="114497"/>
                </a:cubicBezTo>
                <a:cubicBezTo>
                  <a:pt x="52703" y="122144"/>
                  <a:pt x="62659" y="129033"/>
                  <a:pt x="73343" y="134375"/>
                </a:cubicBezTo>
                <a:cubicBezTo>
                  <a:pt x="82714" y="139060"/>
                  <a:pt x="93221" y="141001"/>
                  <a:pt x="103160" y="144314"/>
                </a:cubicBezTo>
                <a:cubicBezTo>
                  <a:pt x="129664" y="141001"/>
                  <a:pt x="169214" y="157447"/>
                  <a:pt x="182673" y="134375"/>
                </a:cubicBezTo>
                <a:cubicBezTo>
                  <a:pt x="193463" y="115877"/>
                  <a:pt x="196062" y="11810"/>
                  <a:pt x="142917" y="5167"/>
                </a:cubicBezTo>
                <a:cubicBezTo>
                  <a:pt x="100180" y="-175"/>
                  <a:pt x="36899" y="-3116"/>
                  <a:pt x="13708" y="516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2" name="Freeform 161"/>
          <p:cNvSpPr/>
          <p:nvPr/>
        </p:nvSpPr>
        <p:spPr bwMode="auto">
          <a:xfrm>
            <a:off x="5440055" y="1621059"/>
            <a:ext cx="268357" cy="123298"/>
          </a:xfrm>
          <a:custGeom>
            <a:avLst/>
            <a:gdLst>
              <a:gd name="connsiteX0" fmla="*/ 0 w 211927"/>
              <a:gd name="connsiteY0" fmla="*/ 19970 h 149178"/>
              <a:gd name="connsiteX1" fmla="*/ 198783 w 211927"/>
              <a:gd name="connsiteY1" fmla="*/ 10031 h 149178"/>
              <a:gd name="connsiteX2" fmla="*/ 198783 w 211927"/>
              <a:gd name="connsiteY2" fmla="*/ 109422 h 149178"/>
              <a:gd name="connsiteX3" fmla="*/ 168966 w 211927"/>
              <a:gd name="connsiteY3" fmla="*/ 129300 h 149178"/>
              <a:gd name="connsiteX4" fmla="*/ 109331 w 211927"/>
              <a:gd name="connsiteY4" fmla="*/ 149178 h 149178"/>
              <a:gd name="connsiteX5" fmla="*/ 49696 w 211927"/>
              <a:gd name="connsiteY5" fmla="*/ 139239 h 149178"/>
              <a:gd name="connsiteX6" fmla="*/ 19879 w 211927"/>
              <a:gd name="connsiteY6" fmla="*/ 59726 h 149178"/>
              <a:gd name="connsiteX7" fmla="*/ 9940 w 211927"/>
              <a:gd name="connsiteY7" fmla="*/ 29909 h 149178"/>
              <a:gd name="connsiteX8" fmla="*/ 0 w 211927"/>
              <a:gd name="connsiteY8" fmla="*/ 19970 h 14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927" h="149178">
                <a:moveTo>
                  <a:pt x="0" y="19970"/>
                </a:moveTo>
                <a:cubicBezTo>
                  <a:pt x="132041" y="-6438"/>
                  <a:pt x="65773" y="-3270"/>
                  <a:pt x="198783" y="10031"/>
                </a:cubicBezTo>
                <a:cubicBezTo>
                  <a:pt x="211509" y="48210"/>
                  <a:pt x="220537" y="60476"/>
                  <a:pt x="198783" y="109422"/>
                </a:cubicBezTo>
                <a:cubicBezTo>
                  <a:pt x="193932" y="120338"/>
                  <a:pt x="179882" y="124449"/>
                  <a:pt x="168966" y="129300"/>
                </a:cubicBezTo>
                <a:cubicBezTo>
                  <a:pt x="149818" y="137810"/>
                  <a:pt x="109331" y="149178"/>
                  <a:pt x="109331" y="149178"/>
                </a:cubicBezTo>
                <a:cubicBezTo>
                  <a:pt x="89453" y="145865"/>
                  <a:pt x="67721" y="148251"/>
                  <a:pt x="49696" y="139239"/>
                </a:cubicBezTo>
                <a:cubicBezTo>
                  <a:pt x="26323" y="127552"/>
                  <a:pt x="23851" y="75616"/>
                  <a:pt x="19879" y="59726"/>
                </a:cubicBezTo>
                <a:cubicBezTo>
                  <a:pt x="17338" y="49562"/>
                  <a:pt x="9940" y="40386"/>
                  <a:pt x="9940" y="29909"/>
                </a:cubicBezTo>
                <a:lnTo>
                  <a:pt x="0" y="19970"/>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3" name="Freeform 162"/>
          <p:cNvSpPr/>
          <p:nvPr/>
        </p:nvSpPr>
        <p:spPr bwMode="auto">
          <a:xfrm>
            <a:off x="6740598" y="1941811"/>
            <a:ext cx="230929" cy="147868"/>
          </a:xfrm>
          <a:custGeom>
            <a:avLst/>
            <a:gdLst>
              <a:gd name="connsiteX0" fmla="*/ 1322 w 190850"/>
              <a:gd name="connsiteY0" fmla="*/ 39756 h 178904"/>
              <a:gd name="connsiteX1" fmla="*/ 11261 w 190850"/>
              <a:gd name="connsiteY1" fmla="*/ 109330 h 178904"/>
              <a:gd name="connsiteX2" fmla="*/ 21201 w 190850"/>
              <a:gd name="connsiteY2" fmla="*/ 139148 h 178904"/>
              <a:gd name="connsiteX3" fmla="*/ 80835 w 190850"/>
              <a:gd name="connsiteY3" fmla="*/ 178904 h 178904"/>
              <a:gd name="connsiteX4" fmla="*/ 170288 w 190850"/>
              <a:gd name="connsiteY4" fmla="*/ 168965 h 178904"/>
              <a:gd name="connsiteX5" fmla="*/ 190166 w 190850"/>
              <a:gd name="connsiteY5" fmla="*/ 139148 h 178904"/>
              <a:gd name="connsiteX6" fmla="*/ 180227 w 190850"/>
              <a:gd name="connsiteY6" fmla="*/ 49696 h 178904"/>
              <a:gd name="connsiteX7" fmla="*/ 160348 w 190850"/>
              <a:gd name="connsiteY7" fmla="*/ 29817 h 178904"/>
              <a:gd name="connsiteX8" fmla="*/ 140470 w 190850"/>
              <a:gd name="connsiteY8" fmla="*/ 0 h 178904"/>
              <a:gd name="connsiteX9" fmla="*/ 41079 w 190850"/>
              <a:gd name="connsiteY9" fmla="*/ 19878 h 178904"/>
              <a:gd name="connsiteX10" fmla="*/ 1322 w 190850"/>
              <a:gd name="connsiteY10" fmla="*/ 39756 h 17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50" h="178904">
                <a:moveTo>
                  <a:pt x="1322" y="39756"/>
                </a:moveTo>
                <a:cubicBezTo>
                  <a:pt x="-3648" y="54665"/>
                  <a:pt x="6666" y="86358"/>
                  <a:pt x="11261" y="109330"/>
                </a:cubicBezTo>
                <a:cubicBezTo>
                  <a:pt x="13316" y="119604"/>
                  <a:pt x="13793" y="131740"/>
                  <a:pt x="21201" y="139148"/>
                </a:cubicBezTo>
                <a:cubicBezTo>
                  <a:pt x="38094" y="156041"/>
                  <a:pt x="80835" y="178904"/>
                  <a:pt x="80835" y="178904"/>
                </a:cubicBezTo>
                <a:cubicBezTo>
                  <a:pt x="110653" y="175591"/>
                  <a:pt x="142093" y="179218"/>
                  <a:pt x="170288" y="168965"/>
                </a:cubicBezTo>
                <a:cubicBezTo>
                  <a:pt x="181514" y="164883"/>
                  <a:pt x="189174" y="151052"/>
                  <a:pt x="190166" y="139148"/>
                </a:cubicBezTo>
                <a:cubicBezTo>
                  <a:pt x="192657" y="109251"/>
                  <a:pt x="188121" y="78640"/>
                  <a:pt x="180227" y="49696"/>
                </a:cubicBezTo>
                <a:cubicBezTo>
                  <a:pt x="177761" y="40655"/>
                  <a:pt x="166202" y="37135"/>
                  <a:pt x="160348" y="29817"/>
                </a:cubicBezTo>
                <a:cubicBezTo>
                  <a:pt x="152886" y="20489"/>
                  <a:pt x="147096" y="9939"/>
                  <a:pt x="140470" y="0"/>
                </a:cubicBezTo>
                <a:cubicBezTo>
                  <a:pt x="114829" y="3663"/>
                  <a:pt x="68835" y="6000"/>
                  <a:pt x="41079" y="19878"/>
                </a:cubicBezTo>
                <a:cubicBezTo>
                  <a:pt x="-2353" y="41594"/>
                  <a:pt x="6292" y="24847"/>
                  <a:pt x="1322" y="3975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4" name="Freeform 163"/>
          <p:cNvSpPr/>
          <p:nvPr/>
        </p:nvSpPr>
        <p:spPr bwMode="auto">
          <a:xfrm>
            <a:off x="5930750" y="1945675"/>
            <a:ext cx="170110" cy="199267"/>
          </a:xfrm>
          <a:custGeom>
            <a:avLst/>
            <a:gdLst>
              <a:gd name="connsiteX0" fmla="*/ 1439 w 140586"/>
              <a:gd name="connsiteY0" fmla="*/ 60148 h 219174"/>
              <a:gd name="connsiteX1" fmla="*/ 11378 w 140586"/>
              <a:gd name="connsiteY1" fmla="*/ 149600 h 219174"/>
              <a:gd name="connsiteX2" fmla="*/ 31256 w 140586"/>
              <a:gd name="connsiteY2" fmla="*/ 209235 h 219174"/>
              <a:gd name="connsiteX3" fmla="*/ 61073 w 140586"/>
              <a:gd name="connsiteY3" fmla="*/ 219174 h 219174"/>
              <a:gd name="connsiteX4" fmla="*/ 90891 w 140586"/>
              <a:gd name="connsiteY4" fmla="*/ 209235 h 219174"/>
              <a:gd name="connsiteX5" fmla="*/ 100830 w 140586"/>
              <a:gd name="connsiteY5" fmla="*/ 179417 h 219174"/>
              <a:gd name="connsiteX6" fmla="*/ 110769 w 140586"/>
              <a:gd name="connsiteY6" fmla="*/ 139661 h 219174"/>
              <a:gd name="connsiteX7" fmla="*/ 120708 w 140586"/>
              <a:gd name="connsiteY7" fmla="*/ 70087 h 219174"/>
              <a:gd name="connsiteX8" fmla="*/ 140586 w 140586"/>
              <a:gd name="connsiteY8" fmla="*/ 50208 h 219174"/>
              <a:gd name="connsiteX9" fmla="*/ 130647 w 140586"/>
              <a:gd name="connsiteY9" fmla="*/ 20391 h 219174"/>
              <a:gd name="connsiteX10" fmla="*/ 41195 w 140586"/>
              <a:gd name="connsiteY10" fmla="*/ 10452 h 219174"/>
              <a:gd name="connsiteX11" fmla="*/ 1439 w 140586"/>
              <a:gd name="connsiteY11" fmla="*/ 60148 h 21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586" h="219174">
                <a:moveTo>
                  <a:pt x="1439" y="60148"/>
                </a:moveTo>
                <a:cubicBezTo>
                  <a:pt x="-3531" y="83339"/>
                  <a:pt x="5494" y="120182"/>
                  <a:pt x="11378" y="149600"/>
                </a:cubicBezTo>
                <a:cubicBezTo>
                  <a:pt x="15487" y="170147"/>
                  <a:pt x="11378" y="202609"/>
                  <a:pt x="31256" y="209235"/>
                </a:cubicBezTo>
                <a:lnTo>
                  <a:pt x="61073" y="219174"/>
                </a:lnTo>
                <a:cubicBezTo>
                  <a:pt x="71012" y="215861"/>
                  <a:pt x="83483" y="216643"/>
                  <a:pt x="90891" y="209235"/>
                </a:cubicBezTo>
                <a:cubicBezTo>
                  <a:pt x="98299" y="201827"/>
                  <a:pt x="97952" y="189491"/>
                  <a:pt x="100830" y="179417"/>
                </a:cubicBezTo>
                <a:cubicBezTo>
                  <a:pt x="104583" y="166283"/>
                  <a:pt x="108325" y="153101"/>
                  <a:pt x="110769" y="139661"/>
                </a:cubicBezTo>
                <a:cubicBezTo>
                  <a:pt x="114960" y="116612"/>
                  <a:pt x="113300" y="92312"/>
                  <a:pt x="120708" y="70087"/>
                </a:cubicBezTo>
                <a:cubicBezTo>
                  <a:pt x="123671" y="61197"/>
                  <a:pt x="133960" y="56834"/>
                  <a:pt x="140586" y="50208"/>
                </a:cubicBezTo>
                <a:cubicBezTo>
                  <a:pt x="137273" y="40269"/>
                  <a:pt x="137192" y="28572"/>
                  <a:pt x="130647" y="20391"/>
                </a:cubicBezTo>
                <a:cubicBezTo>
                  <a:pt x="103244" y="-13863"/>
                  <a:pt x="80251" y="3943"/>
                  <a:pt x="41195" y="10452"/>
                </a:cubicBezTo>
                <a:cubicBezTo>
                  <a:pt x="-7480" y="26677"/>
                  <a:pt x="6409" y="36957"/>
                  <a:pt x="1439" y="6014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5" name="Freeform 164"/>
          <p:cNvSpPr/>
          <p:nvPr/>
        </p:nvSpPr>
        <p:spPr bwMode="auto">
          <a:xfrm>
            <a:off x="6466983" y="1220542"/>
            <a:ext cx="205524" cy="159688"/>
          </a:xfrm>
          <a:custGeom>
            <a:avLst/>
            <a:gdLst>
              <a:gd name="connsiteX0" fmla="*/ 106133 w 205524"/>
              <a:gd name="connsiteY0" fmla="*/ 0 h 159674"/>
              <a:gd name="connsiteX1" fmla="*/ 155828 w 205524"/>
              <a:gd name="connsiteY1" fmla="*/ 19879 h 159674"/>
              <a:gd name="connsiteX2" fmla="*/ 185646 w 205524"/>
              <a:gd name="connsiteY2" fmla="*/ 69574 h 159674"/>
              <a:gd name="connsiteX3" fmla="*/ 205524 w 205524"/>
              <a:gd name="connsiteY3" fmla="*/ 89453 h 159674"/>
              <a:gd name="connsiteX4" fmla="*/ 16681 w 205524"/>
              <a:gd name="connsiteY4" fmla="*/ 129209 h 159674"/>
              <a:gd name="connsiteX5" fmla="*/ 66376 w 205524"/>
              <a:gd name="connsiteY5" fmla="*/ 49696 h 159674"/>
              <a:gd name="connsiteX6" fmla="*/ 86254 w 205524"/>
              <a:gd name="connsiteY6" fmla="*/ 19879 h 159674"/>
              <a:gd name="connsiteX7" fmla="*/ 106133 w 205524"/>
              <a:gd name="connsiteY7" fmla="*/ 0 h 15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524" h="159674">
                <a:moveTo>
                  <a:pt x="106133" y="0"/>
                </a:moveTo>
                <a:cubicBezTo>
                  <a:pt x="117729" y="0"/>
                  <a:pt x="140338" y="11027"/>
                  <a:pt x="155828" y="19879"/>
                </a:cubicBezTo>
                <a:cubicBezTo>
                  <a:pt x="186488" y="37399"/>
                  <a:pt x="168973" y="41785"/>
                  <a:pt x="185646" y="69574"/>
                </a:cubicBezTo>
                <a:cubicBezTo>
                  <a:pt x="190467" y="77609"/>
                  <a:pt x="198898" y="82827"/>
                  <a:pt x="205524" y="89453"/>
                </a:cubicBezTo>
                <a:cubicBezTo>
                  <a:pt x="180389" y="164859"/>
                  <a:pt x="185005" y="181811"/>
                  <a:pt x="16681" y="129209"/>
                </a:cubicBezTo>
                <a:cubicBezTo>
                  <a:pt x="-39690" y="111593"/>
                  <a:pt x="64746" y="50783"/>
                  <a:pt x="66376" y="49696"/>
                </a:cubicBezTo>
                <a:cubicBezTo>
                  <a:pt x="73002" y="39757"/>
                  <a:pt x="78792" y="29207"/>
                  <a:pt x="86254" y="19879"/>
                </a:cubicBezTo>
                <a:cubicBezTo>
                  <a:pt x="92108" y="12561"/>
                  <a:pt x="94537" y="0"/>
                  <a:pt x="106133" y="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6" name="Freeform 165"/>
          <p:cNvSpPr/>
          <p:nvPr/>
        </p:nvSpPr>
        <p:spPr bwMode="auto">
          <a:xfrm>
            <a:off x="6493603" y="1481486"/>
            <a:ext cx="196530" cy="106838"/>
          </a:xfrm>
          <a:custGeom>
            <a:avLst/>
            <a:gdLst>
              <a:gd name="connsiteX0" fmla="*/ 178904 w 196530"/>
              <a:gd name="connsiteY0" fmla="*/ 17376 h 106828"/>
              <a:gd name="connsiteX1" fmla="*/ 0 w 196530"/>
              <a:gd name="connsiteY1" fmla="*/ 7437 h 106828"/>
              <a:gd name="connsiteX2" fmla="*/ 9939 w 196530"/>
              <a:gd name="connsiteY2" fmla="*/ 37254 h 106828"/>
              <a:gd name="connsiteX3" fmla="*/ 39756 w 196530"/>
              <a:gd name="connsiteY3" fmla="*/ 47193 h 106828"/>
              <a:gd name="connsiteX4" fmla="*/ 59634 w 196530"/>
              <a:gd name="connsiteY4" fmla="*/ 67072 h 106828"/>
              <a:gd name="connsiteX5" fmla="*/ 119269 w 196530"/>
              <a:gd name="connsiteY5" fmla="*/ 86950 h 106828"/>
              <a:gd name="connsiteX6" fmla="*/ 149087 w 196530"/>
              <a:gd name="connsiteY6" fmla="*/ 96889 h 106828"/>
              <a:gd name="connsiteX7" fmla="*/ 178904 w 196530"/>
              <a:gd name="connsiteY7" fmla="*/ 106828 h 106828"/>
              <a:gd name="connsiteX8" fmla="*/ 178904 w 196530"/>
              <a:gd name="connsiteY8" fmla="*/ 17376 h 10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530" h="106828">
                <a:moveTo>
                  <a:pt x="178904" y="17376"/>
                </a:moveTo>
                <a:cubicBezTo>
                  <a:pt x="149087" y="811"/>
                  <a:pt x="113039" y="-6693"/>
                  <a:pt x="0" y="7437"/>
                </a:cubicBezTo>
                <a:cubicBezTo>
                  <a:pt x="3313" y="17376"/>
                  <a:pt x="2531" y="29846"/>
                  <a:pt x="9939" y="37254"/>
                </a:cubicBezTo>
                <a:cubicBezTo>
                  <a:pt x="17347" y="44662"/>
                  <a:pt x="30772" y="41803"/>
                  <a:pt x="39756" y="47193"/>
                </a:cubicBezTo>
                <a:cubicBezTo>
                  <a:pt x="47791" y="52014"/>
                  <a:pt x="51253" y="62881"/>
                  <a:pt x="59634" y="67072"/>
                </a:cubicBezTo>
                <a:cubicBezTo>
                  <a:pt x="78375" y="76443"/>
                  <a:pt x="99391" y="80324"/>
                  <a:pt x="119269" y="86950"/>
                </a:cubicBezTo>
                <a:lnTo>
                  <a:pt x="149087" y="96889"/>
                </a:lnTo>
                <a:lnTo>
                  <a:pt x="178904" y="106828"/>
                </a:lnTo>
                <a:cubicBezTo>
                  <a:pt x="195129" y="58153"/>
                  <a:pt x="208721" y="33941"/>
                  <a:pt x="178904" y="1737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7" name="Freeform 166"/>
          <p:cNvSpPr/>
          <p:nvPr/>
        </p:nvSpPr>
        <p:spPr bwMode="auto">
          <a:xfrm>
            <a:off x="6486662" y="1673639"/>
            <a:ext cx="156028" cy="183065"/>
          </a:xfrm>
          <a:custGeom>
            <a:avLst/>
            <a:gdLst>
              <a:gd name="connsiteX0" fmla="*/ 6941 w 156028"/>
              <a:gd name="connsiteY0" fmla="*/ 14084 h 183049"/>
              <a:gd name="connsiteX1" fmla="*/ 16880 w 156028"/>
              <a:gd name="connsiteY1" fmla="*/ 143292 h 183049"/>
              <a:gd name="connsiteX2" fmla="*/ 26819 w 156028"/>
              <a:gd name="connsiteY2" fmla="*/ 173110 h 183049"/>
              <a:gd name="connsiteX3" fmla="*/ 56636 w 156028"/>
              <a:gd name="connsiteY3" fmla="*/ 183049 h 183049"/>
              <a:gd name="connsiteX4" fmla="*/ 116271 w 156028"/>
              <a:gd name="connsiteY4" fmla="*/ 173110 h 183049"/>
              <a:gd name="connsiteX5" fmla="*/ 146089 w 156028"/>
              <a:gd name="connsiteY5" fmla="*/ 163171 h 183049"/>
              <a:gd name="connsiteX6" fmla="*/ 156028 w 156028"/>
              <a:gd name="connsiteY6" fmla="*/ 133353 h 183049"/>
              <a:gd name="connsiteX7" fmla="*/ 146089 w 156028"/>
              <a:gd name="connsiteY7" fmla="*/ 53840 h 183049"/>
              <a:gd name="connsiteX8" fmla="*/ 126210 w 156028"/>
              <a:gd name="connsiteY8" fmla="*/ 33962 h 183049"/>
              <a:gd name="connsiteX9" fmla="*/ 6941 w 156028"/>
              <a:gd name="connsiteY9" fmla="*/ 14084 h 18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028" h="183049">
                <a:moveTo>
                  <a:pt x="6941" y="14084"/>
                </a:moveTo>
                <a:cubicBezTo>
                  <a:pt x="-11281" y="32306"/>
                  <a:pt x="11522" y="100429"/>
                  <a:pt x="16880" y="143292"/>
                </a:cubicBezTo>
                <a:cubicBezTo>
                  <a:pt x="18179" y="153688"/>
                  <a:pt x="19411" y="165702"/>
                  <a:pt x="26819" y="173110"/>
                </a:cubicBezTo>
                <a:cubicBezTo>
                  <a:pt x="34227" y="180518"/>
                  <a:pt x="46697" y="179736"/>
                  <a:pt x="56636" y="183049"/>
                </a:cubicBezTo>
                <a:cubicBezTo>
                  <a:pt x="76514" y="179736"/>
                  <a:pt x="96598" y="177482"/>
                  <a:pt x="116271" y="173110"/>
                </a:cubicBezTo>
                <a:cubicBezTo>
                  <a:pt x="126498" y="170837"/>
                  <a:pt x="138681" y="170579"/>
                  <a:pt x="146089" y="163171"/>
                </a:cubicBezTo>
                <a:cubicBezTo>
                  <a:pt x="153497" y="155763"/>
                  <a:pt x="152715" y="143292"/>
                  <a:pt x="156028" y="133353"/>
                </a:cubicBezTo>
                <a:cubicBezTo>
                  <a:pt x="152715" y="106849"/>
                  <a:pt x="153764" y="79424"/>
                  <a:pt x="146089" y="53840"/>
                </a:cubicBezTo>
                <a:cubicBezTo>
                  <a:pt x="143396" y="44864"/>
                  <a:pt x="135251" y="36428"/>
                  <a:pt x="126210" y="33962"/>
                </a:cubicBezTo>
                <a:cubicBezTo>
                  <a:pt x="-39448" y="-11217"/>
                  <a:pt x="25163" y="-4138"/>
                  <a:pt x="6941" y="14084"/>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8" name="Freeform 167"/>
          <p:cNvSpPr/>
          <p:nvPr/>
        </p:nvSpPr>
        <p:spPr bwMode="auto">
          <a:xfrm>
            <a:off x="6340652" y="1916345"/>
            <a:ext cx="202646" cy="129220"/>
          </a:xfrm>
          <a:custGeom>
            <a:avLst/>
            <a:gdLst>
              <a:gd name="connsiteX0" fmla="*/ 13803 w 202646"/>
              <a:gd name="connsiteY0" fmla="*/ 39756 h 129208"/>
              <a:gd name="connsiteX1" fmla="*/ 23742 w 202646"/>
              <a:gd name="connsiteY1" fmla="*/ 89452 h 129208"/>
              <a:gd name="connsiteX2" fmla="*/ 53559 w 202646"/>
              <a:gd name="connsiteY2" fmla="*/ 109330 h 129208"/>
              <a:gd name="connsiteX3" fmla="*/ 73438 w 202646"/>
              <a:gd name="connsiteY3" fmla="*/ 129208 h 129208"/>
              <a:gd name="connsiteX4" fmla="*/ 192707 w 202646"/>
              <a:gd name="connsiteY4" fmla="*/ 99391 h 129208"/>
              <a:gd name="connsiteX5" fmla="*/ 202646 w 202646"/>
              <a:gd name="connsiteY5" fmla="*/ 69573 h 129208"/>
              <a:gd name="connsiteX6" fmla="*/ 172829 w 202646"/>
              <a:gd name="connsiteY6" fmla="*/ 59634 h 129208"/>
              <a:gd name="connsiteX7" fmla="*/ 113194 w 202646"/>
              <a:gd name="connsiteY7" fmla="*/ 49695 h 129208"/>
              <a:gd name="connsiteX8" fmla="*/ 93316 w 202646"/>
              <a:gd name="connsiteY8" fmla="*/ 19878 h 129208"/>
              <a:gd name="connsiteX9" fmla="*/ 63499 w 202646"/>
              <a:gd name="connsiteY9" fmla="*/ 0 h 129208"/>
              <a:gd name="connsiteX10" fmla="*/ 3864 w 202646"/>
              <a:gd name="connsiteY10" fmla="*/ 9939 h 129208"/>
              <a:gd name="connsiteX11" fmla="*/ 13803 w 202646"/>
              <a:gd name="connsiteY11" fmla="*/ 39756 h 12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646" h="129208">
                <a:moveTo>
                  <a:pt x="13803" y="39756"/>
                </a:moveTo>
                <a:cubicBezTo>
                  <a:pt x="17116" y="53008"/>
                  <a:pt x="15361" y="74784"/>
                  <a:pt x="23742" y="89452"/>
                </a:cubicBezTo>
                <a:cubicBezTo>
                  <a:pt x="29668" y="99823"/>
                  <a:pt x="44231" y="101868"/>
                  <a:pt x="53559" y="109330"/>
                </a:cubicBezTo>
                <a:cubicBezTo>
                  <a:pt x="60876" y="115184"/>
                  <a:pt x="66812" y="122582"/>
                  <a:pt x="73438" y="129208"/>
                </a:cubicBezTo>
                <a:cubicBezTo>
                  <a:pt x="104293" y="125780"/>
                  <a:pt x="165986" y="132793"/>
                  <a:pt x="192707" y="99391"/>
                </a:cubicBezTo>
                <a:cubicBezTo>
                  <a:pt x="199252" y="91210"/>
                  <a:pt x="199333" y="79512"/>
                  <a:pt x="202646" y="69573"/>
                </a:cubicBezTo>
                <a:cubicBezTo>
                  <a:pt x="192707" y="66260"/>
                  <a:pt x="183056" y="61907"/>
                  <a:pt x="172829" y="59634"/>
                </a:cubicBezTo>
                <a:cubicBezTo>
                  <a:pt x="153156" y="55262"/>
                  <a:pt x="131219" y="58707"/>
                  <a:pt x="113194" y="49695"/>
                </a:cubicBezTo>
                <a:cubicBezTo>
                  <a:pt x="102510" y="44353"/>
                  <a:pt x="101763" y="28325"/>
                  <a:pt x="93316" y="19878"/>
                </a:cubicBezTo>
                <a:cubicBezTo>
                  <a:pt x="84869" y="11431"/>
                  <a:pt x="73438" y="6626"/>
                  <a:pt x="63499" y="0"/>
                </a:cubicBezTo>
                <a:cubicBezTo>
                  <a:pt x="43621" y="3313"/>
                  <a:pt x="15578" y="-6460"/>
                  <a:pt x="3864" y="9939"/>
                </a:cubicBezTo>
                <a:cubicBezTo>
                  <a:pt x="-7849" y="26337"/>
                  <a:pt x="10490" y="26504"/>
                  <a:pt x="13803" y="3975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9" name="Freeform 168"/>
          <p:cNvSpPr/>
          <p:nvPr/>
        </p:nvSpPr>
        <p:spPr bwMode="auto">
          <a:xfrm>
            <a:off x="5304534" y="1902391"/>
            <a:ext cx="147999" cy="202813"/>
          </a:xfrm>
          <a:custGeom>
            <a:avLst/>
            <a:gdLst>
              <a:gd name="connsiteX0" fmla="*/ 3773 w 162799"/>
              <a:gd name="connsiteY0" fmla="*/ 53708 h 202795"/>
              <a:gd name="connsiteX1" fmla="*/ 43530 w 162799"/>
              <a:gd name="connsiteY1" fmla="*/ 192856 h 202795"/>
              <a:gd name="connsiteX2" fmla="*/ 73347 w 162799"/>
              <a:gd name="connsiteY2" fmla="*/ 202795 h 202795"/>
              <a:gd name="connsiteX3" fmla="*/ 113103 w 162799"/>
              <a:gd name="connsiteY3" fmla="*/ 192856 h 202795"/>
              <a:gd name="connsiteX4" fmla="*/ 132982 w 162799"/>
              <a:gd name="connsiteY4" fmla="*/ 172978 h 202795"/>
              <a:gd name="connsiteX5" fmla="*/ 162799 w 162799"/>
              <a:gd name="connsiteY5" fmla="*/ 113343 h 202795"/>
              <a:gd name="connsiteX6" fmla="*/ 152860 w 162799"/>
              <a:gd name="connsiteY6" fmla="*/ 83525 h 202795"/>
              <a:gd name="connsiteX7" fmla="*/ 113103 w 162799"/>
              <a:gd name="connsiteY7" fmla="*/ 33830 h 202795"/>
              <a:gd name="connsiteX8" fmla="*/ 103164 w 162799"/>
              <a:gd name="connsiteY8" fmla="*/ 4012 h 202795"/>
              <a:gd name="connsiteX9" fmla="*/ 3773 w 162799"/>
              <a:gd name="connsiteY9" fmla="*/ 43769 h 202795"/>
              <a:gd name="connsiteX10" fmla="*/ 3773 w 162799"/>
              <a:gd name="connsiteY10" fmla="*/ 53708 h 202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799" h="202795">
                <a:moveTo>
                  <a:pt x="3773" y="53708"/>
                </a:moveTo>
                <a:cubicBezTo>
                  <a:pt x="10399" y="78556"/>
                  <a:pt x="-10368" y="156925"/>
                  <a:pt x="43530" y="192856"/>
                </a:cubicBezTo>
                <a:cubicBezTo>
                  <a:pt x="52247" y="198667"/>
                  <a:pt x="63408" y="199482"/>
                  <a:pt x="73347" y="202795"/>
                </a:cubicBezTo>
                <a:cubicBezTo>
                  <a:pt x="86599" y="199482"/>
                  <a:pt x="100885" y="198965"/>
                  <a:pt x="113103" y="192856"/>
                </a:cubicBezTo>
                <a:cubicBezTo>
                  <a:pt x="121485" y="188665"/>
                  <a:pt x="127128" y="180295"/>
                  <a:pt x="132982" y="172978"/>
                </a:cubicBezTo>
                <a:cubicBezTo>
                  <a:pt x="155001" y="145455"/>
                  <a:pt x="152302" y="144834"/>
                  <a:pt x="162799" y="113343"/>
                </a:cubicBezTo>
                <a:cubicBezTo>
                  <a:pt x="159486" y="103404"/>
                  <a:pt x="157545" y="92896"/>
                  <a:pt x="152860" y="83525"/>
                </a:cubicBezTo>
                <a:cubicBezTo>
                  <a:pt x="140322" y="58448"/>
                  <a:pt x="131593" y="52319"/>
                  <a:pt x="113103" y="33830"/>
                </a:cubicBezTo>
                <a:cubicBezTo>
                  <a:pt x="109790" y="23891"/>
                  <a:pt x="113391" y="6285"/>
                  <a:pt x="103164" y="4012"/>
                </a:cubicBezTo>
                <a:cubicBezTo>
                  <a:pt x="57759" y="-6078"/>
                  <a:pt x="17913" y="1348"/>
                  <a:pt x="3773" y="43769"/>
                </a:cubicBezTo>
                <a:cubicBezTo>
                  <a:pt x="630" y="53198"/>
                  <a:pt x="-2853" y="28860"/>
                  <a:pt x="3773" y="5370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0" name="Freeform 169"/>
          <p:cNvSpPr/>
          <p:nvPr/>
        </p:nvSpPr>
        <p:spPr bwMode="auto">
          <a:xfrm>
            <a:off x="5521355" y="1834605"/>
            <a:ext cx="159500" cy="201019"/>
          </a:xfrm>
          <a:custGeom>
            <a:avLst/>
            <a:gdLst>
              <a:gd name="connsiteX0" fmla="*/ 36005 w 175450"/>
              <a:gd name="connsiteY0" fmla="*/ 81732 h 201001"/>
              <a:gd name="connsiteX1" fmla="*/ 65823 w 175450"/>
              <a:gd name="connsiteY1" fmla="*/ 151305 h 201001"/>
              <a:gd name="connsiteX2" fmla="*/ 105579 w 175450"/>
              <a:gd name="connsiteY2" fmla="*/ 201001 h 201001"/>
              <a:gd name="connsiteX3" fmla="*/ 155275 w 175450"/>
              <a:gd name="connsiteY3" fmla="*/ 191062 h 201001"/>
              <a:gd name="connsiteX4" fmla="*/ 175153 w 175450"/>
              <a:gd name="connsiteY4" fmla="*/ 131427 h 201001"/>
              <a:gd name="connsiteX5" fmla="*/ 165214 w 175450"/>
              <a:gd name="connsiteY5" fmla="*/ 22097 h 201001"/>
              <a:gd name="connsiteX6" fmla="*/ 105579 w 175450"/>
              <a:gd name="connsiteY6" fmla="*/ 2219 h 201001"/>
              <a:gd name="connsiteX7" fmla="*/ 6188 w 175450"/>
              <a:gd name="connsiteY7" fmla="*/ 12158 h 201001"/>
              <a:gd name="connsiteX8" fmla="*/ 36005 w 175450"/>
              <a:gd name="connsiteY8" fmla="*/ 111549 h 201001"/>
              <a:gd name="connsiteX9" fmla="*/ 36005 w 175450"/>
              <a:gd name="connsiteY9" fmla="*/ 81732 h 20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450" h="201001">
                <a:moveTo>
                  <a:pt x="36005" y="81732"/>
                </a:moveTo>
                <a:cubicBezTo>
                  <a:pt x="40975" y="88358"/>
                  <a:pt x="27633" y="87656"/>
                  <a:pt x="65823" y="151305"/>
                </a:cubicBezTo>
                <a:cubicBezTo>
                  <a:pt x="97830" y="204649"/>
                  <a:pt x="46191" y="161409"/>
                  <a:pt x="105579" y="201001"/>
                </a:cubicBezTo>
                <a:cubicBezTo>
                  <a:pt x="122144" y="197688"/>
                  <a:pt x="143330" y="203007"/>
                  <a:pt x="155275" y="191062"/>
                </a:cubicBezTo>
                <a:cubicBezTo>
                  <a:pt x="170091" y="176246"/>
                  <a:pt x="175153" y="131427"/>
                  <a:pt x="175153" y="131427"/>
                </a:cubicBezTo>
                <a:cubicBezTo>
                  <a:pt x="171840" y="94984"/>
                  <a:pt x="182563" y="54317"/>
                  <a:pt x="165214" y="22097"/>
                </a:cubicBezTo>
                <a:cubicBezTo>
                  <a:pt x="155280" y="3648"/>
                  <a:pt x="105579" y="2219"/>
                  <a:pt x="105579" y="2219"/>
                </a:cubicBezTo>
                <a:cubicBezTo>
                  <a:pt x="72449" y="5532"/>
                  <a:pt x="31073" y="-9962"/>
                  <a:pt x="6188" y="12158"/>
                </a:cubicBezTo>
                <a:cubicBezTo>
                  <a:pt x="-13684" y="29822"/>
                  <a:pt x="19194" y="94738"/>
                  <a:pt x="36005" y="111549"/>
                </a:cubicBezTo>
                <a:cubicBezTo>
                  <a:pt x="38348" y="113892"/>
                  <a:pt x="31035" y="75106"/>
                  <a:pt x="36005" y="8173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1" name="Freeform 170"/>
          <p:cNvSpPr/>
          <p:nvPr/>
        </p:nvSpPr>
        <p:spPr bwMode="auto">
          <a:xfrm>
            <a:off x="5728290" y="1886524"/>
            <a:ext cx="119394" cy="208741"/>
          </a:xfrm>
          <a:custGeom>
            <a:avLst/>
            <a:gdLst>
              <a:gd name="connsiteX0" fmla="*/ 49695 w 119394"/>
              <a:gd name="connsiteY0" fmla="*/ 0 h 208722"/>
              <a:gd name="connsiteX1" fmla="*/ 69574 w 119394"/>
              <a:gd name="connsiteY1" fmla="*/ 79513 h 208722"/>
              <a:gd name="connsiteX2" fmla="*/ 99391 w 119394"/>
              <a:gd name="connsiteY2" fmla="*/ 109331 h 208722"/>
              <a:gd name="connsiteX3" fmla="*/ 109330 w 119394"/>
              <a:gd name="connsiteY3" fmla="*/ 198783 h 208722"/>
              <a:gd name="connsiteX4" fmla="*/ 79513 w 119394"/>
              <a:gd name="connsiteY4" fmla="*/ 208722 h 208722"/>
              <a:gd name="connsiteX5" fmla="*/ 29817 w 119394"/>
              <a:gd name="connsiteY5" fmla="*/ 198783 h 208722"/>
              <a:gd name="connsiteX6" fmla="*/ 0 w 119394"/>
              <a:gd name="connsiteY6" fmla="*/ 99391 h 208722"/>
              <a:gd name="connsiteX7" fmla="*/ 9939 w 119394"/>
              <a:gd name="connsiteY7" fmla="*/ 19878 h 208722"/>
              <a:gd name="connsiteX8" fmla="*/ 69574 w 119394"/>
              <a:gd name="connsiteY8" fmla="*/ 19878 h 208722"/>
              <a:gd name="connsiteX9" fmla="*/ 69574 w 119394"/>
              <a:gd name="connsiteY9" fmla="*/ 69574 h 20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394" h="208722">
                <a:moveTo>
                  <a:pt x="49695" y="0"/>
                </a:moveTo>
                <a:cubicBezTo>
                  <a:pt x="51130" y="7174"/>
                  <a:pt x="60840" y="66411"/>
                  <a:pt x="69574" y="79513"/>
                </a:cubicBezTo>
                <a:cubicBezTo>
                  <a:pt x="77371" y="91208"/>
                  <a:pt x="89452" y="99392"/>
                  <a:pt x="99391" y="109331"/>
                </a:cubicBezTo>
                <a:cubicBezTo>
                  <a:pt x="106017" y="129210"/>
                  <a:pt x="134177" y="173935"/>
                  <a:pt x="109330" y="198783"/>
                </a:cubicBezTo>
                <a:cubicBezTo>
                  <a:pt x="101922" y="206191"/>
                  <a:pt x="89452" y="205409"/>
                  <a:pt x="79513" y="208722"/>
                </a:cubicBezTo>
                <a:cubicBezTo>
                  <a:pt x="62948" y="205409"/>
                  <a:pt x="41762" y="210728"/>
                  <a:pt x="29817" y="198783"/>
                </a:cubicBezTo>
                <a:cubicBezTo>
                  <a:pt x="21751" y="190717"/>
                  <a:pt x="4504" y="117408"/>
                  <a:pt x="0" y="99391"/>
                </a:cubicBezTo>
                <a:cubicBezTo>
                  <a:pt x="3313" y="72887"/>
                  <a:pt x="-909" y="44286"/>
                  <a:pt x="9939" y="19878"/>
                </a:cubicBezTo>
                <a:cubicBezTo>
                  <a:pt x="16175" y="5846"/>
                  <a:pt x="63338" y="7406"/>
                  <a:pt x="69574" y="19878"/>
                </a:cubicBezTo>
                <a:cubicBezTo>
                  <a:pt x="76982" y="34694"/>
                  <a:pt x="69574" y="53009"/>
                  <a:pt x="69574" y="69574"/>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2" name="Freeform 171"/>
          <p:cNvSpPr/>
          <p:nvPr/>
        </p:nvSpPr>
        <p:spPr bwMode="auto">
          <a:xfrm>
            <a:off x="6201578" y="1966044"/>
            <a:ext cx="96939" cy="139160"/>
          </a:xfrm>
          <a:custGeom>
            <a:avLst/>
            <a:gdLst>
              <a:gd name="connsiteX0" fmla="*/ 13729 w 96939"/>
              <a:gd name="connsiteY0" fmla="*/ 19878 h 139148"/>
              <a:gd name="connsiteX1" fmla="*/ 13729 w 96939"/>
              <a:gd name="connsiteY1" fmla="*/ 129209 h 139148"/>
              <a:gd name="connsiteX2" fmla="*/ 43546 w 96939"/>
              <a:gd name="connsiteY2" fmla="*/ 139148 h 139148"/>
              <a:gd name="connsiteX3" fmla="*/ 93242 w 96939"/>
              <a:gd name="connsiteY3" fmla="*/ 129209 h 139148"/>
              <a:gd name="connsiteX4" fmla="*/ 83303 w 96939"/>
              <a:gd name="connsiteY4" fmla="*/ 49696 h 139148"/>
              <a:gd name="connsiteX5" fmla="*/ 73364 w 96939"/>
              <a:gd name="connsiteY5" fmla="*/ 19878 h 139148"/>
              <a:gd name="connsiteX6" fmla="*/ 43546 w 96939"/>
              <a:gd name="connsiteY6" fmla="*/ 0 h 139148"/>
              <a:gd name="connsiteX7" fmla="*/ 3790 w 96939"/>
              <a:gd name="connsiteY7" fmla="*/ 9939 h 139148"/>
              <a:gd name="connsiteX8" fmla="*/ 13729 w 96939"/>
              <a:gd name="connsiteY8" fmla="*/ 1987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39" h="139148">
                <a:moveTo>
                  <a:pt x="13729" y="19878"/>
                </a:moveTo>
                <a:cubicBezTo>
                  <a:pt x="15385" y="39756"/>
                  <a:pt x="-6994" y="92944"/>
                  <a:pt x="13729" y="129209"/>
                </a:cubicBezTo>
                <a:cubicBezTo>
                  <a:pt x="18927" y="138305"/>
                  <a:pt x="33607" y="135835"/>
                  <a:pt x="43546" y="139148"/>
                </a:cubicBezTo>
                <a:cubicBezTo>
                  <a:pt x="60111" y="135835"/>
                  <a:pt x="86381" y="144646"/>
                  <a:pt x="93242" y="129209"/>
                </a:cubicBezTo>
                <a:cubicBezTo>
                  <a:pt x="104090" y="104801"/>
                  <a:pt x="88081" y="75976"/>
                  <a:pt x="83303" y="49696"/>
                </a:cubicBezTo>
                <a:cubicBezTo>
                  <a:pt x="81429" y="39388"/>
                  <a:pt x="79909" y="28059"/>
                  <a:pt x="73364" y="19878"/>
                </a:cubicBezTo>
                <a:cubicBezTo>
                  <a:pt x="65902" y="10550"/>
                  <a:pt x="53485" y="6626"/>
                  <a:pt x="43546" y="0"/>
                </a:cubicBezTo>
                <a:cubicBezTo>
                  <a:pt x="30294" y="3313"/>
                  <a:pt x="14456" y="1406"/>
                  <a:pt x="3790" y="9939"/>
                </a:cubicBezTo>
                <a:cubicBezTo>
                  <a:pt x="-8244" y="19567"/>
                  <a:pt x="12073" y="0"/>
                  <a:pt x="13729" y="1987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3" name="Freeform 172"/>
          <p:cNvSpPr/>
          <p:nvPr/>
        </p:nvSpPr>
        <p:spPr bwMode="auto">
          <a:xfrm>
            <a:off x="5504583" y="2135024"/>
            <a:ext cx="184267" cy="159040"/>
          </a:xfrm>
          <a:custGeom>
            <a:avLst/>
            <a:gdLst>
              <a:gd name="connsiteX0" fmla="*/ 5046 w 184267"/>
              <a:gd name="connsiteY0" fmla="*/ 39757 h 159026"/>
              <a:gd name="connsiteX1" fmla="*/ 14985 w 184267"/>
              <a:gd name="connsiteY1" fmla="*/ 89452 h 159026"/>
              <a:gd name="connsiteX2" fmla="*/ 64681 w 184267"/>
              <a:gd name="connsiteY2" fmla="*/ 149087 h 159026"/>
              <a:gd name="connsiteX3" fmla="*/ 104437 w 184267"/>
              <a:gd name="connsiteY3" fmla="*/ 159026 h 159026"/>
              <a:gd name="connsiteX4" fmla="*/ 174011 w 184267"/>
              <a:gd name="connsiteY4" fmla="*/ 149087 h 159026"/>
              <a:gd name="connsiteX5" fmla="*/ 183950 w 184267"/>
              <a:gd name="connsiteY5" fmla="*/ 119270 h 159026"/>
              <a:gd name="connsiteX6" fmla="*/ 134254 w 184267"/>
              <a:gd name="connsiteY6" fmla="*/ 29817 h 159026"/>
              <a:gd name="connsiteX7" fmla="*/ 104437 w 184267"/>
              <a:gd name="connsiteY7" fmla="*/ 9939 h 159026"/>
              <a:gd name="connsiteX8" fmla="*/ 54741 w 184267"/>
              <a:gd name="connsiteY8" fmla="*/ 0 h 159026"/>
              <a:gd name="connsiteX9" fmla="*/ 5046 w 184267"/>
              <a:gd name="connsiteY9" fmla="*/ 9939 h 159026"/>
              <a:gd name="connsiteX10" fmla="*/ 5046 w 184267"/>
              <a:gd name="connsiteY10" fmla="*/ 39757 h 159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267" h="159026">
                <a:moveTo>
                  <a:pt x="5046" y="39757"/>
                </a:moveTo>
                <a:cubicBezTo>
                  <a:pt x="6702" y="53009"/>
                  <a:pt x="9054" y="73635"/>
                  <a:pt x="14985" y="89452"/>
                </a:cubicBezTo>
                <a:cubicBezTo>
                  <a:pt x="20599" y="104424"/>
                  <a:pt x="52374" y="142055"/>
                  <a:pt x="64681" y="149087"/>
                </a:cubicBezTo>
                <a:cubicBezTo>
                  <a:pt x="76541" y="155864"/>
                  <a:pt x="91185" y="155713"/>
                  <a:pt x="104437" y="159026"/>
                </a:cubicBezTo>
                <a:cubicBezTo>
                  <a:pt x="127628" y="155713"/>
                  <a:pt x="153057" y="159564"/>
                  <a:pt x="174011" y="149087"/>
                </a:cubicBezTo>
                <a:cubicBezTo>
                  <a:pt x="183382" y="144402"/>
                  <a:pt x="185107" y="129683"/>
                  <a:pt x="183950" y="119270"/>
                </a:cubicBezTo>
                <a:cubicBezTo>
                  <a:pt x="178855" y="73412"/>
                  <a:pt x="165990" y="56264"/>
                  <a:pt x="134254" y="29817"/>
                </a:cubicBezTo>
                <a:cubicBezTo>
                  <a:pt x="125077" y="22170"/>
                  <a:pt x="115622" y="14133"/>
                  <a:pt x="104437" y="9939"/>
                </a:cubicBezTo>
                <a:cubicBezTo>
                  <a:pt x="88619" y="4007"/>
                  <a:pt x="71306" y="3313"/>
                  <a:pt x="54741" y="0"/>
                </a:cubicBezTo>
                <a:cubicBezTo>
                  <a:pt x="38176" y="3313"/>
                  <a:pt x="12601" y="-5171"/>
                  <a:pt x="5046" y="9939"/>
                </a:cubicBezTo>
                <a:cubicBezTo>
                  <a:pt x="-5431" y="30893"/>
                  <a:pt x="3390" y="26505"/>
                  <a:pt x="5046" y="3975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 name="Freeform 173"/>
          <p:cNvSpPr/>
          <p:nvPr/>
        </p:nvSpPr>
        <p:spPr bwMode="auto">
          <a:xfrm>
            <a:off x="5876144" y="2390968"/>
            <a:ext cx="209954" cy="151598"/>
          </a:xfrm>
          <a:custGeom>
            <a:avLst/>
            <a:gdLst>
              <a:gd name="connsiteX0" fmla="*/ 1233 w 209954"/>
              <a:gd name="connsiteY0" fmla="*/ 52192 h 151584"/>
              <a:gd name="connsiteX1" fmla="*/ 11172 w 209954"/>
              <a:gd name="connsiteY1" fmla="*/ 101888 h 151584"/>
              <a:gd name="connsiteX2" fmla="*/ 21111 w 209954"/>
              <a:gd name="connsiteY2" fmla="*/ 131706 h 151584"/>
              <a:gd name="connsiteX3" fmla="*/ 80746 w 209954"/>
              <a:gd name="connsiteY3" fmla="*/ 151584 h 151584"/>
              <a:gd name="connsiteX4" fmla="*/ 190076 w 209954"/>
              <a:gd name="connsiteY4" fmla="*/ 141645 h 151584"/>
              <a:gd name="connsiteX5" fmla="*/ 209954 w 209954"/>
              <a:gd name="connsiteY5" fmla="*/ 82010 h 151584"/>
              <a:gd name="connsiteX6" fmla="*/ 190076 w 209954"/>
              <a:gd name="connsiteY6" fmla="*/ 22375 h 151584"/>
              <a:gd name="connsiteX7" fmla="*/ 130441 w 209954"/>
              <a:gd name="connsiteY7" fmla="*/ 2497 h 151584"/>
              <a:gd name="connsiteX8" fmla="*/ 1233 w 209954"/>
              <a:gd name="connsiteY8" fmla="*/ 42253 h 151584"/>
              <a:gd name="connsiteX9" fmla="*/ 1233 w 209954"/>
              <a:gd name="connsiteY9" fmla="*/ 52192 h 15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954" h="151584">
                <a:moveTo>
                  <a:pt x="1233" y="52192"/>
                </a:moveTo>
                <a:cubicBezTo>
                  <a:pt x="2889" y="62131"/>
                  <a:pt x="7075" y="85499"/>
                  <a:pt x="11172" y="101888"/>
                </a:cubicBezTo>
                <a:cubicBezTo>
                  <a:pt x="13713" y="112052"/>
                  <a:pt x="12586" y="125616"/>
                  <a:pt x="21111" y="131706"/>
                </a:cubicBezTo>
                <a:cubicBezTo>
                  <a:pt x="38162" y="143885"/>
                  <a:pt x="80746" y="151584"/>
                  <a:pt x="80746" y="151584"/>
                </a:cubicBezTo>
                <a:lnTo>
                  <a:pt x="190076" y="141645"/>
                </a:lnTo>
                <a:cubicBezTo>
                  <a:pt x="208525" y="131711"/>
                  <a:pt x="209954" y="82010"/>
                  <a:pt x="209954" y="82010"/>
                </a:cubicBezTo>
                <a:cubicBezTo>
                  <a:pt x="203328" y="62132"/>
                  <a:pt x="209954" y="29001"/>
                  <a:pt x="190076" y="22375"/>
                </a:cubicBezTo>
                <a:lnTo>
                  <a:pt x="130441" y="2497"/>
                </a:lnTo>
                <a:cubicBezTo>
                  <a:pt x="44280" y="9677"/>
                  <a:pt x="12351" y="-24458"/>
                  <a:pt x="1233" y="42253"/>
                </a:cubicBezTo>
                <a:cubicBezTo>
                  <a:pt x="-401" y="52057"/>
                  <a:pt x="-423" y="42253"/>
                  <a:pt x="1233" y="5219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6" name="Freeform 175"/>
          <p:cNvSpPr/>
          <p:nvPr/>
        </p:nvSpPr>
        <p:spPr bwMode="auto">
          <a:xfrm>
            <a:off x="6344047" y="2152176"/>
            <a:ext cx="169434" cy="153280"/>
          </a:xfrm>
          <a:custGeom>
            <a:avLst/>
            <a:gdLst>
              <a:gd name="connsiteX0" fmla="*/ 30286 w 169434"/>
              <a:gd name="connsiteY0" fmla="*/ 2729 h 153266"/>
              <a:gd name="connsiteX1" fmla="*/ 10408 w 169434"/>
              <a:gd name="connsiteY1" fmla="*/ 52424 h 153266"/>
              <a:gd name="connsiteX2" fmla="*/ 10408 w 169434"/>
              <a:gd name="connsiteY2" fmla="*/ 112059 h 153266"/>
              <a:gd name="connsiteX3" fmla="*/ 40225 w 169434"/>
              <a:gd name="connsiteY3" fmla="*/ 121998 h 153266"/>
              <a:gd name="connsiteX4" fmla="*/ 159495 w 169434"/>
              <a:gd name="connsiteY4" fmla="*/ 131937 h 153266"/>
              <a:gd name="connsiteX5" fmla="*/ 169434 w 169434"/>
              <a:gd name="connsiteY5" fmla="*/ 102120 h 153266"/>
              <a:gd name="connsiteX6" fmla="*/ 159495 w 169434"/>
              <a:gd name="connsiteY6" fmla="*/ 42485 h 153266"/>
              <a:gd name="connsiteX7" fmla="*/ 139617 w 169434"/>
              <a:gd name="connsiteY7" fmla="*/ 12668 h 153266"/>
              <a:gd name="connsiteX8" fmla="*/ 30286 w 169434"/>
              <a:gd name="connsiteY8" fmla="*/ 2729 h 15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434" h="153266">
                <a:moveTo>
                  <a:pt x="30286" y="2729"/>
                </a:moveTo>
                <a:cubicBezTo>
                  <a:pt x="8751" y="9355"/>
                  <a:pt x="16672" y="35719"/>
                  <a:pt x="10408" y="52424"/>
                </a:cubicBezTo>
                <a:cubicBezTo>
                  <a:pt x="3180" y="71700"/>
                  <a:pt x="-8868" y="92783"/>
                  <a:pt x="10408" y="112059"/>
                </a:cubicBezTo>
                <a:cubicBezTo>
                  <a:pt x="17816" y="119467"/>
                  <a:pt x="30286" y="118685"/>
                  <a:pt x="40225" y="121998"/>
                </a:cubicBezTo>
                <a:cubicBezTo>
                  <a:pt x="77732" y="159505"/>
                  <a:pt x="71797" y="163828"/>
                  <a:pt x="159495" y="131937"/>
                </a:cubicBezTo>
                <a:cubicBezTo>
                  <a:pt x="169341" y="128357"/>
                  <a:pt x="166121" y="112059"/>
                  <a:pt x="169434" y="102120"/>
                </a:cubicBezTo>
                <a:cubicBezTo>
                  <a:pt x="166121" y="82242"/>
                  <a:pt x="165868" y="61603"/>
                  <a:pt x="159495" y="42485"/>
                </a:cubicBezTo>
                <a:cubicBezTo>
                  <a:pt x="155718" y="31153"/>
                  <a:pt x="150843" y="16750"/>
                  <a:pt x="139617" y="12668"/>
                </a:cubicBezTo>
                <a:cubicBezTo>
                  <a:pt x="111278" y="2363"/>
                  <a:pt x="51821" y="-3897"/>
                  <a:pt x="30286" y="272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7" name="Freeform 176"/>
          <p:cNvSpPr/>
          <p:nvPr/>
        </p:nvSpPr>
        <p:spPr bwMode="auto">
          <a:xfrm>
            <a:off x="6412507" y="2403405"/>
            <a:ext cx="190736" cy="155796"/>
          </a:xfrm>
          <a:custGeom>
            <a:avLst/>
            <a:gdLst>
              <a:gd name="connsiteX0" fmla="*/ 31400 w 190736"/>
              <a:gd name="connsiteY0" fmla="*/ 9939 h 155782"/>
              <a:gd name="connsiteX1" fmla="*/ 11522 w 190736"/>
              <a:gd name="connsiteY1" fmla="*/ 99391 h 155782"/>
              <a:gd name="connsiteX2" fmla="*/ 41339 w 190736"/>
              <a:gd name="connsiteY2" fmla="*/ 109330 h 155782"/>
              <a:gd name="connsiteX3" fmla="*/ 180487 w 190736"/>
              <a:gd name="connsiteY3" fmla="*/ 119270 h 155782"/>
              <a:gd name="connsiteX4" fmla="*/ 170548 w 190736"/>
              <a:gd name="connsiteY4" fmla="*/ 19878 h 155782"/>
              <a:gd name="connsiteX5" fmla="*/ 140730 w 190736"/>
              <a:gd name="connsiteY5" fmla="*/ 0 h 155782"/>
              <a:gd name="connsiteX6" fmla="*/ 31400 w 190736"/>
              <a:gd name="connsiteY6" fmla="*/ 9939 h 15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736" h="155782">
                <a:moveTo>
                  <a:pt x="31400" y="9939"/>
                </a:moveTo>
                <a:cubicBezTo>
                  <a:pt x="14055" y="38847"/>
                  <a:pt x="-16891" y="63875"/>
                  <a:pt x="11522" y="99391"/>
                </a:cubicBezTo>
                <a:cubicBezTo>
                  <a:pt x="18067" y="107572"/>
                  <a:pt x="31400" y="106017"/>
                  <a:pt x="41339" y="109330"/>
                </a:cubicBezTo>
                <a:cubicBezTo>
                  <a:pt x="75581" y="143573"/>
                  <a:pt x="110823" y="188934"/>
                  <a:pt x="180487" y="119270"/>
                </a:cubicBezTo>
                <a:cubicBezTo>
                  <a:pt x="204031" y="95726"/>
                  <a:pt x="181077" y="51465"/>
                  <a:pt x="170548" y="19878"/>
                </a:cubicBezTo>
                <a:cubicBezTo>
                  <a:pt x="166770" y="8546"/>
                  <a:pt x="150669" y="6626"/>
                  <a:pt x="140730" y="0"/>
                </a:cubicBezTo>
                <a:lnTo>
                  <a:pt x="31400" y="9939"/>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8" name="Freeform 177"/>
          <p:cNvSpPr/>
          <p:nvPr/>
        </p:nvSpPr>
        <p:spPr bwMode="auto">
          <a:xfrm>
            <a:off x="6721961" y="2394191"/>
            <a:ext cx="234080" cy="141309"/>
          </a:xfrm>
          <a:custGeom>
            <a:avLst/>
            <a:gdLst>
              <a:gd name="connsiteX0" fmla="*/ 14881 w 283237"/>
              <a:gd name="connsiteY0" fmla="*/ 6339 h 155426"/>
              <a:gd name="connsiteX1" fmla="*/ 24820 w 283237"/>
              <a:gd name="connsiteY1" fmla="*/ 105730 h 155426"/>
              <a:gd name="connsiteX2" fmla="*/ 34759 w 283237"/>
              <a:gd name="connsiteY2" fmla="*/ 135548 h 155426"/>
              <a:gd name="connsiteX3" fmla="*/ 94394 w 283237"/>
              <a:gd name="connsiteY3" fmla="*/ 155426 h 155426"/>
              <a:gd name="connsiteX4" fmla="*/ 233542 w 283237"/>
              <a:gd name="connsiteY4" fmla="*/ 145487 h 155426"/>
              <a:gd name="connsiteX5" fmla="*/ 263359 w 283237"/>
              <a:gd name="connsiteY5" fmla="*/ 135548 h 155426"/>
              <a:gd name="connsiteX6" fmla="*/ 283237 w 283237"/>
              <a:gd name="connsiteY6" fmla="*/ 75913 h 155426"/>
              <a:gd name="connsiteX7" fmla="*/ 273298 w 283237"/>
              <a:gd name="connsiteY7" fmla="*/ 36156 h 155426"/>
              <a:gd name="connsiteX8" fmla="*/ 243481 w 283237"/>
              <a:gd name="connsiteY8" fmla="*/ 16278 h 155426"/>
              <a:gd name="connsiteX9" fmla="*/ 14881 w 283237"/>
              <a:gd name="connsiteY9" fmla="*/ 6339 h 15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237" h="155426">
                <a:moveTo>
                  <a:pt x="14881" y="6339"/>
                </a:moveTo>
                <a:cubicBezTo>
                  <a:pt x="-21562" y="21248"/>
                  <a:pt x="19757" y="72822"/>
                  <a:pt x="24820" y="105730"/>
                </a:cubicBezTo>
                <a:cubicBezTo>
                  <a:pt x="26413" y="116085"/>
                  <a:pt x="26234" y="129458"/>
                  <a:pt x="34759" y="135548"/>
                </a:cubicBezTo>
                <a:cubicBezTo>
                  <a:pt x="51810" y="147727"/>
                  <a:pt x="94394" y="155426"/>
                  <a:pt x="94394" y="155426"/>
                </a:cubicBezTo>
                <a:cubicBezTo>
                  <a:pt x="140777" y="152113"/>
                  <a:pt x="187360" y="150920"/>
                  <a:pt x="233542" y="145487"/>
                </a:cubicBezTo>
                <a:cubicBezTo>
                  <a:pt x="243947" y="144263"/>
                  <a:pt x="257270" y="144073"/>
                  <a:pt x="263359" y="135548"/>
                </a:cubicBezTo>
                <a:cubicBezTo>
                  <a:pt x="275538" y="118497"/>
                  <a:pt x="283237" y="75913"/>
                  <a:pt x="283237" y="75913"/>
                </a:cubicBezTo>
                <a:cubicBezTo>
                  <a:pt x="279924" y="62661"/>
                  <a:pt x="280875" y="47522"/>
                  <a:pt x="273298" y="36156"/>
                </a:cubicBezTo>
                <a:cubicBezTo>
                  <a:pt x="266672" y="26217"/>
                  <a:pt x="255326" y="17823"/>
                  <a:pt x="243481" y="16278"/>
                </a:cubicBezTo>
                <a:cubicBezTo>
                  <a:pt x="166013" y="6174"/>
                  <a:pt x="51324" y="-8570"/>
                  <a:pt x="14881" y="63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9" name="Freeform 178"/>
          <p:cNvSpPr/>
          <p:nvPr/>
        </p:nvSpPr>
        <p:spPr bwMode="auto">
          <a:xfrm>
            <a:off x="5754650" y="2184097"/>
            <a:ext cx="332299" cy="148285"/>
          </a:xfrm>
          <a:custGeom>
            <a:avLst/>
            <a:gdLst>
              <a:gd name="connsiteX0" fmla="*/ 182361 w 332299"/>
              <a:gd name="connsiteY0" fmla="*/ 12007 h 111399"/>
              <a:gd name="connsiteX1" fmla="*/ 3457 w 332299"/>
              <a:gd name="connsiteY1" fmla="*/ 12007 h 111399"/>
              <a:gd name="connsiteX2" fmla="*/ 13396 w 332299"/>
              <a:gd name="connsiteY2" fmla="*/ 41825 h 111399"/>
              <a:gd name="connsiteX3" fmla="*/ 43214 w 332299"/>
              <a:gd name="connsiteY3" fmla="*/ 71642 h 111399"/>
              <a:gd name="connsiteX4" fmla="*/ 232057 w 332299"/>
              <a:gd name="connsiteY4" fmla="*/ 81581 h 111399"/>
              <a:gd name="connsiteX5" fmla="*/ 291692 w 332299"/>
              <a:gd name="connsiteY5" fmla="*/ 101460 h 111399"/>
              <a:gd name="connsiteX6" fmla="*/ 321509 w 332299"/>
              <a:gd name="connsiteY6" fmla="*/ 111399 h 111399"/>
              <a:gd name="connsiteX7" fmla="*/ 331448 w 332299"/>
              <a:gd name="connsiteY7" fmla="*/ 81581 h 111399"/>
              <a:gd name="connsiteX8" fmla="*/ 301631 w 332299"/>
              <a:gd name="connsiteY8" fmla="*/ 61703 h 111399"/>
              <a:gd name="connsiteX9" fmla="*/ 241996 w 332299"/>
              <a:gd name="connsiteY9" fmla="*/ 41825 h 111399"/>
              <a:gd name="connsiteX10" fmla="*/ 212179 w 332299"/>
              <a:gd name="connsiteY10" fmla="*/ 31886 h 111399"/>
              <a:gd name="connsiteX11" fmla="*/ 182361 w 332299"/>
              <a:gd name="connsiteY11" fmla="*/ 12007 h 11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9" h="111399">
                <a:moveTo>
                  <a:pt x="182361" y="12007"/>
                </a:moveTo>
                <a:cubicBezTo>
                  <a:pt x="147574" y="8694"/>
                  <a:pt x="79291" y="-13271"/>
                  <a:pt x="3457" y="12007"/>
                </a:cubicBezTo>
                <a:cubicBezTo>
                  <a:pt x="-6482" y="15320"/>
                  <a:pt x="7584" y="33108"/>
                  <a:pt x="13396" y="41825"/>
                </a:cubicBezTo>
                <a:cubicBezTo>
                  <a:pt x="21193" y="53520"/>
                  <a:pt x="29385" y="69128"/>
                  <a:pt x="43214" y="71642"/>
                </a:cubicBezTo>
                <a:cubicBezTo>
                  <a:pt x="105232" y="82918"/>
                  <a:pt x="169109" y="78268"/>
                  <a:pt x="232057" y="81581"/>
                </a:cubicBezTo>
                <a:lnTo>
                  <a:pt x="291692" y="101460"/>
                </a:lnTo>
                <a:lnTo>
                  <a:pt x="321509" y="111399"/>
                </a:lnTo>
                <a:cubicBezTo>
                  <a:pt x="324822" y="101460"/>
                  <a:pt x="335339" y="91309"/>
                  <a:pt x="331448" y="81581"/>
                </a:cubicBezTo>
                <a:cubicBezTo>
                  <a:pt x="327012" y="70490"/>
                  <a:pt x="312547" y="66554"/>
                  <a:pt x="301631" y="61703"/>
                </a:cubicBezTo>
                <a:cubicBezTo>
                  <a:pt x="282483" y="53193"/>
                  <a:pt x="261874" y="48451"/>
                  <a:pt x="241996" y="41825"/>
                </a:cubicBezTo>
                <a:lnTo>
                  <a:pt x="212179" y="31886"/>
                </a:lnTo>
                <a:cubicBezTo>
                  <a:pt x="177917" y="20465"/>
                  <a:pt x="217148" y="15320"/>
                  <a:pt x="182361" y="1200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0" name="Freeform 179"/>
          <p:cNvSpPr/>
          <p:nvPr/>
        </p:nvSpPr>
        <p:spPr bwMode="auto">
          <a:xfrm>
            <a:off x="5628693" y="2413345"/>
            <a:ext cx="139353" cy="168980"/>
          </a:xfrm>
          <a:custGeom>
            <a:avLst/>
            <a:gdLst>
              <a:gd name="connsiteX0" fmla="*/ 20084 w 139353"/>
              <a:gd name="connsiteY0" fmla="*/ 0 h 168965"/>
              <a:gd name="connsiteX1" fmla="*/ 10144 w 139353"/>
              <a:gd name="connsiteY1" fmla="*/ 99391 h 168965"/>
              <a:gd name="connsiteX2" fmla="*/ 20084 w 139353"/>
              <a:gd name="connsiteY2" fmla="*/ 129209 h 168965"/>
              <a:gd name="connsiteX3" fmla="*/ 79718 w 139353"/>
              <a:gd name="connsiteY3" fmla="*/ 168965 h 168965"/>
              <a:gd name="connsiteX4" fmla="*/ 119475 w 139353"/>
              <a:gd name="connsiteY4" fmla="*/ 159026 h 168965"/>
              <a:gd name="connsiteX5" fmla="*/ 139353 w 139353"/>
              <a:gd name="connsiteY5" fmla="*/ 99391 h 168965"/>
              <a:gd name="connsiteX6" fmla="*/ 99597 w 139353"/>
              <a:gd name="connsiteY6" fmla="*/ 19878 h 168965"/>
              <a:gd name="connsiteX7" fmla="*/ 39962 w 139353"/>
              <a:gd name="connsiteY7" fmla="*/ 0 h 168965"/>
              <a:gd name="connsiteX8" fmla="*/ 20084 w 139353"/>
              <a:gd name="connsiteY8" fmla="*/ 0 h 16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353" h="168965">
                <a:moveTo>
                  <a:pt x="20084" y="0"/>
                </a:moveTo>
                <a:cubicBezTo>
                  <a:pt x="-3885" y="59921"/>
                  <a:pt x="-5362" y="37370"/>
                  <a:pt x="10144" y="99391"/>
                </a:cubicBezTo>
                <a:cubicBezTo>
                  <a:pt x="12685" y="109555"/>
                  <a:pt x="12676" y="121801"/>
                  <a:pt x="20084" y="129209"/>
                </a:cubicBezTo>
                <a:cubicBezTo>
                  <a:pt x="36977" y="146102"/>
                  <a:pt x="79718" y="168965"/>
                  <a:pt x="79718" y="168965"/>
                </a:cubicBezTo>
                <a:cubicBezTo>
                  <a:pt x="92970" y="165652"/>
                  <a:pt x="110585" y="169398"/>
                  <a:pt x="119475" y="159026"/>
                </a:cubicBezTo>
                <a:cubicBezTo>
                  <a:pt x="133111" y="143117"/>
                  <a:pt x="139353" y="99391"/>
                  <a:pt x="139353" y="99391"/>
                </a:cubicBezTo>
                <a:cubicBezTo>
                  <a:pt x="132028" y="77417"/>
                  <a:pt x="127351" y="33755"/>
                  <a:pt x="99597" y="19878"/>
                </a:cubicBezTo>
                <a:cubicBezTo>
                  <a:pt x="80856" y="10507"/>
                  <a:pt x="60916" y="0"/>
                  <a:pt x="39962" y="0"/>
                </a:cubicBezTo>
                <a:lnTo>
                  <a:pt x="20084" y="0"/>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1" name="Freeform 180"/>
          <p:cNvSpPr/>
          <p:nvPr/>
        </p:nvSpPr>
        <p:spPr bwMode="auto">
          <a:xfrm>
            <a:off x="6164839" y="2266487"/>
            <a:ext cx="149860" cy="245231"/>
          </a:xfrm>
          <a:custGeom>
            <a:avLst/>
            <a:gdLst>
              <a:gd name="connsiteX0" fmla="*/ 773 w 149860"/>
              <a:gd name="connsiteY0" fmla="*/ 19958 h 269730"/>
              <a:gd name="connsiteX1" fmla="*/ 10712 w 149860"/>
              <a:gd name="connsiteY1" fmla="*/ 238619 h 269730"/>
              <a:gd name="connsiteX2" fmla="*/ 40529 w 149860"/>
              <a:gd name="connsiteY2" fmla="*/ 268437 h 269730"/>
              <a:gd name="connsiteX3" fmla="*/ 149860 w 149860"/>
              <a:gd name="connsiteY3" fmla="*/ 258497 h 269730"/>
              <a:gd name="connsiteX4" fmla="*/ 129981 w 149860"/>
              <a:gd name="connsiteY4" fmla="*/ 169045 h 269730"/>
              <a:gd name="connsiteX5" fmla="*/ 120042 w 149860"/>
              <a:gd name="connsiteY5" fmla="*/ 89532 h 269730"/>
              <a:gd name="connsiteX6" fmla="*/ 100164 w 149860"/>
              <a:gd name="connsiteY6" fmla="*/ 59715 h 269730"/>
              <a:gd name="connsiteX7" fmla="*/ 40529 w 149860"/>
              <a:gd name="connsiteY7" fmla="*/ 39837 h 269730"/>
              <a:gd name="connsiteX8" fmla="*/ 20651 w 149860"/>
              <a:gd name="connsiteY8" fmla="*/ 10019 h 269730"/>
              <a:gd name="connsiteX9" fmla="*/ 773 w 149860"/>
              <a:gd name="connsiteY9" fmla="*/ 19958 h 26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860" h="269730">
                <a:moveTo>
                  <a:pt x="773" y="19958"/>
                </a:moveTo>
                <a:cubicBezTo>
                  <a:pt x="-884" y="58058"/>
                  <a:pt x="-815" y="166573"/>
                  <a:pt x="10712" y="238619"/>
                </a:cubicBezTo>
                <a:cubicBezTo>
                  <a:pt x="12933" y="252499"/>
                  <a:pt x="26614" y="266449"/>
                  <a:pt x="40529" y="268437"/>
                </a:cubicBezTo>
                <a:cubicBezTo>
                  <a:pt x="76755" y="273612"/>
                  <a:pt x="113416" y="261810"/>
                  <a:pt x="149860" y="258497"/>
                </a:cubicBezTo>
                <a:cubicBezTo>
                  <a:pt x="135062" y="214108"/>
                  <a:pt x="138727" y="230270"/>
                  <a:pt x="129981" y="169045"/>
                </a:cubicBezTo>
                <a:cubicBezTo>
                  <a:pt x="126204" y="142603"/>
                  <a:pt x="127070" y="115301"/>
                  <a:pt x="120042" y="89532"/>
                </a:cubicBezTo>
                <a:cubicBezTo>
                  <a:pt x="116899" y="78008"/>
                  <a:pt x="110294" y="66046"/>
                  <a:pt x="100164" y="59715"/>
                </a:cubicBezTo>
                <a:cubicBezTo>
                  <a:pt x="82395" y="48610"/>
                  <a:pt x="40529" y="39837"/>
                  <a:pt x="40529" y="39837"/>
                </a:cubicBezTo>
                <a:cubicBezTo>
                  <a:pt x="33903" y="29898"/>
                  <a:pt x="32596" y="10019"/>
                  <a:pt x="20651" y="10019"/>
                </a:cubicBezTo>
                <a:cubicBezTo>
                  <a:pt x="8706" y="10019"/>
                  <a:pt x="2430" y="-18142"/>
                  <a:pt x="773" y="1995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Freeform 181"/>
          <p:cNvSpPr/>
          <p:nvPr/>
        </p:nvSpPr>
        <p:spPr bwMode="auto">
          <a:xfrm>
            <a:off x="6871288" y="2161663"/>
            <a:ext cx="229389" cy="121902"/>
          </a:xfrm>
          <a:custGeom>
            <a:avLst/>
            <a:gdLst>
              <a:gd name="connsiteX0" fmla="*/ 208723 w 229389"/>
              <a:gd name="connsiteY0" fmla="*/ 3740 h 83253"/>
              <a:gd name="connsiteX1" fmla="*/ 19880 w 229389"/>
              <a:gd name="connsiteY1" fmla="*/ 13679 h 83253"/>
              <a:gd name="connsiteX2" fmla="*/ 9941 w 229389"/>
              <a:gd name="connsiteY2" fmla="*/ 73314 h 83253"/>
              <a:gd name="connsiteX3" fmla="*/ 39758 w 229389"/>
              <a:gd name="connsiteY3" fmla="*/ 83253 h 83253"/>
              <a:gd name="connsiteX4" fmla="*/ 188845 w 229389"/>
              <a:gd name="connsiteY4" fmla="*/ 73314 h 83253"/>
              <a:gd name="connsiteX5" fmla="*/ 218662 w 229389"/>
              <a:gd name="connsiteY5" fmla="*/ 63375 h 83253"/>
              <a:gd name="connsiteX6" fmla="*/ 208723 w 229389"/>
              <a:gd name="connsiteY6" fmla="*/ 3740 h 8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389" h="83253">
                <a:moveTo>
                  <a:pt x="208723" y="3740"/>
                </a:moveTo>
                <a:cubicBezTo>
                  <a:pt x="175593" y="-4543"/>
                  <a:pt x="81801" y="1884"/>
                  <a:pt x="19880" y="13679"/>
                </a:cubicBezTo>
                <a:cubicBezTo>
                  <a:pt x="-7794" y="18950"/>
                  <a:pt x="-2035" y="61338"/>
                  <a:pt x="9941" y="73314"/>
                </a:cubicBezTo>
                <a:cubicBezTo>
                  <a:pt x="17349" y="80722"/>
                  <a:pt x="29819" y="79940"/>
                  <a:pt x="39758" y="83253"/>
                </a:cubicBezTo>
                <a:cubicBezTo>
                  <a:pt x="89454" y="79940"/>
                  <a:pt x="139344" y="78814"/>
                  <a:pt x="188845" y="73314"/>
                </a:cubicBezTo>
                <a:cubicBezTo>
                  <a:pt x="199258" y="72157"/>
                  <a:pt x="213977" y="72746"/>
                  <a:pt x="218662" y="63375"/>
                </a:cubicBezTo>
                <a:cubicBezTo>
                  <a:pt x="227264" y="46171"/>
                  <a:pt x="241853" y="12023"/>
                  <a:pt x="208723" y="374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3" name="Freeform 182"/>
          <p:cNvSpPr/>
          <p:nvPr/>
        </p:nvSpPr>
        <p:spPr bwMode="auto">
          <a:xfrm>
            <a:off x="6611860" y="2094619"/>
            <a:ext cx="81203" cy="199446"/>
          </a:xfrm>
          <a:custGeom>
            <a:avLst/>
            <a:gdLst>
              <a:gd name="connsiteX0" fmla="*/ 10951 w 81203"/>
              <a:gd name="connsiteY0" fmla="*/ 10584 h 199428"/>
              <a:gd name="connsiteX1" fmla="*/ 10951 w 81203"/>
              <a:gd name="connsiteY1" fmla="*/ 189488 h 199428"/>
              <a:gd name="connsiteX2" fmla="*/ 40769 w 81203"/>
              <a:gd name="connsiteY2" fmla="*/ 199428 h 199428"/>
              <a:gd name="connsiteX3" fmla="*/ 70586 w 81203"/>
              <a:gd name="connsiteY3" fmla="*/ 179549 h 199428"/>
              <a:gd name="connsiteX4" fmla="*/ 80525 w 81203"/>
              <a:gd name="connsiteY4" fmla="*/ 139793 h 199428"/>
              <a:gd name="connsiteX5" fmla="*/ 50708 w 81203"/>
              <a:gd name="connsiteY5" fmla="*/ 30462 h 199428"/>
              <a:gd name="connsiteX6" fmla="*/ 20891 w 81203"/>
              <a:gd name="connsiteY6" fmla="*/ 20523 h 199428"/>
              <a:gd name="connsiteX7" fmla="*/ 10951 w 81203"/>
              <a:gd name="connsiteY7" fmla="*/ 10584 h 19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03" h="199428">
                <a:moveTo>
                  <a:pt x="10951" y="10584"/>
                </a:moveTo>
                <a:cubicBezTo>
                  <a:pt x="9294" y="38745"/>
                  <a:pt x="-12840" y="106220"/>
                  <a:pt x="10951" y="189488"/>
                </a:cubicBezTo>
                <a:cubicBezTo>
                  <a:pt x="13829" y="199562"/>
                  <a:pt x="30830" y="196115"/>
                  <a:pt x="40769" y="199428"/>
                </a:cubicBezTo>
                <a:cubicBezTo>
                  <a:pt x="50708" y="192802"/>
                  <a:pt x="63960" y="189488"/>
                  <a:pt x="70586" y="179549"/>
                </a:cubicBezTo>
                <a:cubicBezTo>
                  <a:pt x="78163" y="168183"/>
                  <a:pt x="80525" y="153453"/>
                  <a:pt x="80525" y="139793"/>
                </a:cubicBezTo>
                <a:cubicBezTo>
                  <a:pt x="80525" y="100238"/>
                  <a:pt x="88372" y="53061"/>
                  <a:pt x="50708" y="30462"/>
                </a:cubicBezTo>
                <a:cubicBezTo>
                  <a:pt x="41724" y="25072"/>
                  <a:pt x="31164" y="22578"/>
                  <a:pt x="20891" y="20523"/>
                </a:cubicBezTo>
                <a:cubicBezTo>
                  <a:pt x="14393" y="19223"/>
                  <a:pt x="12608" y="-17577"/>
                  <a:pt x="10951" y="10584"/>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6" name="Straight Connector 45"/>
          <p:cNvCxnSpPr/>
          <p:nvPr/>
        </p:nvCxnSpPr>
        <p:spPr bwMode="auto">
          <a:xfrm>
            <a:off x="3446463"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auto">
          <a:xfrm>
            <a:off x="1900238"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914400" y="685800"/>
            <a:ext cx="0" cy="281781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auto">
          <a:xfrm>
            <a:off x="5126038"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91" name="TextBox 89"/>
          <p:cNvSpPr txBox="1">
            <a:spLocks noChangeArrowheads="1"/>
          </p:cNvSpPr>
          <p:nvPr/>
        </p:nvSpPr>
        <p:spPr bwMode="auto">
          <a:xfrm>
            <a:off x="-36513" y="603250"/>
            <a:ext cx="82692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a:latin typeface="Arial" charset="0"/>
              </a:rPr>
              <a:t>  Normal  PanIN-1A     PanIN-1B              PanIN-2                 PanIN-3             Invasive							          Carcinoma</a:t>
            </a:r>
          </a:p>
        </p:txBody>
      </p:sp>
      <p:cxnSp>
        <p:nvCxnSpPr>
          <p:cNvPr id="198" name="Straight Connector 197"/>
          <p:cNvCxnSpPr/>
          <p:nvPr/>
        </p:nvCxnSpPr>
        <p:spPr bwMode="auto">
          <a:xfrm>
            <a:off x="6873875"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7" name="Oval 226"/>
          <p:cNvSpPr/>
          <p:nvPr/>
        </p:nvSpPr>
        <p:spPr bwMode="auto">
          <a:xfrm>
            <a:off x="970551" y="2295464"/>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8" name="Oval 227"/>
          <p:cNvSpPr/>
          <p:nvPr/>
        </p:nvSpPr>
        <p:spPr bwMode="auto">
          <a:xfrm>
            <a:off x="1131562" y="2308245"/>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2" name="Freeform 191"/>
          <p:cNvSpPr/>
          <p:nvPr/>
        </p:nvSpPr>
        <p:spPr bwMode="auto">
          <a:xfrm>
            <a:off x="6973994" y="1857179"/>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5" name="Freeform 194"/>
          <p:cNvSpPr/>
          <p:nvPr/>
        </p:nvSpPr>
        <p:spPr bwMode="auto">
          <a:xfrm>
            <a:off x="7053699" y="1915519"/>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1" name="Freeform 200"/>
          <p:cNvSpPr/>
          <p:nvPr/>
        </p:nvSpPr>
        <p:spPr bwMode="auto">
          <a:xfrm>
            <a:off x="7106516" y="2069232"/>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7" name="Freeform 206"/>
          <p:cNvSpPr/>
          <p:nvPr/>
        </p:nvSpPr>
        <p:spPr bwMode="auto">
          <a:xfrm>
            <a:off x="7186221" y="2127572"/>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11" name="Group 285"/>
          <p:cNvGrpSpPr>
            <a:grpSpLocks/>
          </p:cNvGrpSpPr>
          <p:nvPr/>
        </p:nvGrpSpPr>
        <p:grpSpPr bwMode="auto">
          <a:xfrm rot="-831643">
            <a:off x="6964363" y="3268663"/>
            <a:ext cx="600075" cy="155575"/>
            <a:chOff x="547688" y="538163"/>
            <a:chExt cx="1295400" cy="381000"/>
          </a:xfrm>
        </p:grpSpPr>
        <p:sp>
          <p:nvSpPr>
            <p:cNvPr id="22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2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solidFill>
                  <a:sysClr val="windowText" lastClr="000000"/>
                </a:solidFill>
              </a:endParaRPr>
            </a:p>
          </p:txBody>
        </p:sp>
      </p:grpSp>
      <p:grpSp>
        <p:nvGrpSpPr>
          <p:cNvPr id="2612" name="Group 285"/>
          <p:cNvGrpSpPr>
            <a:grpSpLocks/>
          </p:cNvGrpSpPr>
          <p:nvPr/>
        </p:nvGrpSpPr>
        <p:grpSpPr bwMode="auto">
          <a:xfrm rot="-831643">
            <a:off x="6291263" y="2659063"/>
            <a:ext cx="600075" cy="155575"/>
            <a:chOff x="547688" y="538163"/>
            <a:chExt cx="1295400" cy="381000"/>
          </a:xfrm>
        </p:grpSpPr>
        <p:sp>
          <p:nvSpPr>
            <p:cNvPr id="23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5"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3" name="Group 285"/>
          <p:cNvGrpSpPr>
            <a:grpSpLocks/>
          </p:cNvGrpSpPr>
          <p:nvPr/>
        </p:nvGrpSpPr>
        <p:grpSpPr bwMode="auto">
          <a:xfrm rot="8773553">
            <a:off x="7540625" y="3162300"/>
            <a:ext cx="598488" cy="155575"/>
            <a:chOff x="547688" y="538163"/>
            <a:chExt cx="1295400" cy="381000"/>
          </a:xfrm>
        </p:grpSpPr>
        <p:sp>
          <p:nvSpPr>
            <p:cNvPr id="23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4" name="Group 285"/>
          <p:cNvGrpSpPr>
            <a:grpSpLocks/>
          </p:cNvGrpSpPr>
          <p:nvPr/>
        </p:nvGrpSpPr>
        <p:grpSpPr bwMode="auto">
          <a:xfrm rot="-831643">
            <a:off x="7394575" y="2686050"/>
            <a:ext cx="600075" cy="157163"/>
            <a:chOff x="547688" y="538163"/>
            <a:chExt cx="1295400" cy="381000"/>
          </a:xfrm>
        </p:grpSpPr>
        <p:sp>
          <p:nvSpPr>
            <p:cNvPr id="24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4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5" name="Group 285"/>
          <p:cNvGrpSpPr>
            <a:grpSpLocks/>
          </p:cNvGrpSpPr>
          <p:nvPr/>
        </p:nvGrpSpPr>
        <p:grpSpPr bwMode="auto">
          <a:xfrm rot="-831643">
            <a:off x="5794375" y="2887663"/>
            <a:ext cx="600075" cy="155575"/>
            <a:chOff x="547688" y="538163"/>
            <a:chExt cx="1295400" cy="381000"/>
          </a:xfrm>
        </p:grpSpPr>
        <p:sp>
          <p:nvSpPr>
            <p:cNvPr id="24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6" name="Group 285"/>
          <p:cNvGrpSpPr>
            <a:grpSpLocks/>
          </p:cNvGrpSpPr>
          <p:nvPr/>
        </p:nvGrpSpPr>
        <p:grpSpPr bwMode="auto">
          <a:xfrm rot="-831643">
            <a:off x="6067425" y="3089275"/>
            <a:ext cx="600075" cy="157163"/>
            <a:chOff x="547688" y="538163"/>
            <a:chExt cx="1295400" cy="381000"/>
          </a:xfrm>
        </p:grpSpPr>
        <p:sp>
          <p:nvSpPr>
            <p:cNvPr id="25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57" name="Freeform 256"/>
          <p:cNvSpPr/>
          <p:nvPr/>
        </p:nvSpPr>
        <p:spPr bwMode="auto">
          <a:xfrm rot="16395461">
            <a:off x="6192044" y="2550319"/>
            <a:ext cx="107950"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8" name="Freeform 257"/>
          <p:cNvSpPr/>
          <p:nvPr/>
        </p:nvSpPr>
        <p:spPr bwMode="auto">
          <a:xfrm rot="16395461">
            <a:off x="6489700" y="2852738"/>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9" name="Freeform 258"/>
          <p:cNvSpPr/>
          <p:nvPr/>
        </p:nvSpPr>
        <p:spPr bwMode="auto">
          <a:xfrm rot="16395461">
            <a:off x="5501482" y="3029744"/>
            <a:ext cx="109537"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1" name="Freeform 280"/>
          <p:cNvSpPr/>
          <p:nvPr/>
        </p:nvSpPr>
        <p:spPr bwMode="auto">
          <a:xfrm rot="16395461">
            <a:off x="4192588" y="2882900"/>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0" name="Freeform 299"/>
          <p:cNvSpPr/>
          <p:nvPr/>
        </p:nvSpPr>
        <p:spPr bwMode="auto">
          <a:xfrm rot="16395461">
            <a:off x="2424907" y="2250281"/>
            <a:ext cx="107950"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22" name="Group 29"/>
          <p:cNvGrpSpPr>
            <a:grpSpLocks/>
          </p:cNvGrpSpPr>
          <p:nvPr/>
        </p:nvGrpSpPr>
        <p:grpSpPr bwMode="auto">
          <a:xfrm>
            <a:off x="534988" y="2651125"/>
            <a:ext cx="373062" cy="61913"/>
            <a:chOff x="510949" y="4478054"/>
            <a:chExt cx="373821" cy="62052"/>
          </a:xfrm>
        </p:grpSpPr>
        <p:sp>
          <p:nvSpPr>
            <p:cNvPr id="21" name="Oval 20"/>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2"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3" name="Group 322"/>
          <p:cNvGrpSpPr>
            <a:grpSpLocks/>
          </p:cNvGrpSpPr>
          <p:nvPr/>
        </p:nvGrpSpPr>
        <p:grpSpPr bwMode="auto">
          <a:xfrm rot="3248399">
            <a:off x="5671344" y="2736057"/>
            <a:ext cx="374650" cy="61912"/>
            <a:chOff x="510949" y="4478054"/>
            <a:chExt cx="373821" cy="62052"/>
          </a:xfrm>
        </p:grpSpPr>
        <p:sp>
          <p:nvSpPr>
            <p:cNvPr id="324" name="Oval 323"/>
            <p:cNvSpPr/>
            <p:nvPr/>
          </p:nvSpPr>
          <p:spPr>
            <a:xfrm rot="20427921" flipV="1">
              <a:off x="501854" y="4475191"/>
              <a:ext cx="373821" cy="6046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5"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4" name="Group 334"/>
          <p:cNvGrpSpPr>
            <a:grpSpLocks/>
          </p:cNvGrpSpPr>
          <p:nvPr/>
        </p:nvGrpSpPr>
        <p:grpSpPr bwMode="auto">
          <a:xfrm rot="824111">
            <a:off x="6972300" y="2873375"/>
            <a:ext cx="373063" cy="61913"/>
            <a:chOff x="510949" y="4478054"/>
            <a:chExt cx="373821" cy="62052"/>
          </a:xfrm>
        </p:grpSpPr>
        <p:sp>
          <p:nvSpPr>
            <p:cNvPr id="336" name="Oval 335"/>
            <p:cNvSpPr/>
            <p:nvPr/>
          </p:nvSpPr>
          <p:spPr>
            <a:xfrm rot="20427921" flipV="1">
              <a:off x="505970" y="4472673"/>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5" name="Group 340"/>
          <p:cNvGrpSpPr>
            <a:grpSpLocks/>
          </p:cNvGrpSpPr>
          <p:nvPr/>
        </p:nvGrpSpPr>
        <p:grpSpPr bwMode="auto">
          <a:xfrm rot="1058674">
            <a:off x="4051300" y="2840038"/>
            <a:ext cx="373063" cy="61912"/>
            <a:chOff x="510949" y="4478054"/>
            <a:chExt cx="373821" cy="62052"/>
          </a:xfrm>
        </p:grpSpPr>
        <p:sp>
          <p:nvSpPr>
            <p:cNvPr id="342" name="Oval 341"/>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3"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6" name="Group 343"/>
          <p:cNvGrpSpPr>
            <a:grpSpLocks/>
          </p:cNvGrpSpPr>
          <p:nvPr/>
        </p:nvGrpSpPr>
        <p:grpSpPr bwMode="auto">
          <a:xfrm rot="1058674">
            <a:off x="3594100" y="2924175"/>
            <a:ext cx="373063" cy="61913"/>
            <a:chOff x="510949" y="4478054"/>
            <a:chExt cx="373821" cy="62052"/>
          </a:xfrm>
        </p:grpSpPr>
        <p:sp>
          <p:nvSpPr>
            <p:cNvPr id="345" name="Oval 344"/>
            <p:cNvSpPr/>
            <p:nvPr/>
          </p:nvSpPr>
          <p:spPr>
            <a:xfrm rot="20427921" flipV="1">
              <a:off x="502957" y="4475510"/>
              <a:ext cx="373821" cy="58869"/>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6"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7" name="Group 346"/>
          <p:cNvGrpSpPr>
            <a:grpSpLocks/>
          </p:cNvGrpSpPr>
          <p:nvPr/>
        </p:nvGrpSpPr>
        <p:grpSpPr bwMode="auto">
          <a:xfrm rot="1058674">
            <a:off x="5726113" y="3121025"/>
            <a:ext cx="374650" cy="61913"/>
            <a:chOff x="510949" y="4478054"/>
            <a:chExt cx="373821" cy="62052"/>
          </a:xfrm>
        </p:grpSpPr>
        <p:sp>
          <p:nvSpPr>
            <p:cNvPr id="348" name="Oval 347"/>
            <p:cNvSpPr/>
            <p:nvPr/>
          </p:nvSpPr>
          <p:spPr>
            <a:xfrm rot="20427921" flipV="1">
              <a:off x="502991" y="4475510"/>
              <a:ext cx="373821" cy="58869"/>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9"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50" name="Freeform 349"/>
          <p:cNvSpPr/>
          <p:nvPr/>
        </p:nvSpPr>
        <p:spPr bwMode="auto">
          <a:xfrm rot="16395461">
            <a:off x="358775" y="2439988"/>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29" name="Group 351"/>
          <p:cNvGrpSpPr>
            <a:grpSpLocks/>
          </p:cNvGrpSpPr>
          <p:nvPr/>
        </p:nvGrpSpPr>
        <p:grpSpPr bwMode="auto">
          <a:xfrm rot="-292563">
            <a:off x="1524000" y="2598738"/>
            <a:ext cx="373063" cy="61912"/>
            <a:chOff x="510949" y="4478054"/>
            <a:chExt cx="373821" cy="62052"/>
          </a:xfrm>
        </p:grpSpPr>
        <p:sp>
          <p:nvSpPr>
            <p:cNvPr id="353" name="Oval 352"/>
            <p:cNvSpPr/>
            <p:nvPr/>
          </p:nvSpPr>
          <p:spPr>
            <a:xfrm rot="20427921" flipV="1">
              <a:off x="510949" y="4479645"/>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4"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0" name="Group 354"/>
          <p:cNvGrpSpPr>
            <a:grpSpLocks/>
          </p:cNvGrpSpPr>
          <p:nvPr/>
        </p:nvGrpSpPr>
        <p:grpSpPr bwMode="auto">
          <a:xfrm rot="1058674">
            <a:off x="4486275" y="3049588"/>
            <a:ext cx="373063" cy="61912"/>
            <a:chOff x="510949" y="4478054"/>
            <a:chExt cx="373821" cy="62052"/>
          </a:xfrm>
        </p:grpSpPr>
        <p:sp>
          <p:nvSpPr>
            <p:cNvPr id="356" name="Oval 355"/>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61" name="Freeform 360"/>
          <p:cNvSpPr/>
          <p:nvPr/>
        </p:nvSpPr>
        <p:spPr bwMode="auto">
          <a:xfrm rot="16395461">
            <a:off x="1230313" y="2492375"/>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32" name="Group 224"/>
          <p:cNvGrpSpPr>
            <a:grpSpLocks/>
          </p:cNvGrpSpPr>
          <p:nvPr/>
        </p:nvGrpSpPr>
        <p:grpSpPr bwMode="auto">
          <a:xfrm>
            <a:off x="2441575" y="2520950"/>
            <a:ext cx="374650" cy="61913"/>
            <a:chOff x="2889830" y="3051854"/>
            <a:chExt cx="373821" cy="62278"/>
          </a:xfrm>
        </p:grpSpPr>
        <p:sp>
          <p:nvSpPr>
            <p:cNvPr id="363" name="Oval 362"/>
            <p:cNvSpPr/>
            <p:nvPr/>
          </p:nvSpPr>
          <p:spPr>
            <a:xfrm rot="21486595" flipV="1">
              <a:off x="2889830" y="3055048"/>
              <a:ext cx="373821" cy="59084"/>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4" name="Oval 689"/>
            <p:cNvSpPr>
              <a:spLocks noChangeArrowheads="1"/>
            </p:cNvSpPr>
            <p:nvPr/>
          </p:nvSpPr>
          <p:spPr bwMode="auto">
            <a:xfrm rot="227031">
              <a:off x="3028540" y="30518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3" name="Group 285"/>
          <p:cNvGrpSpPr>
            <a:grpSpLocks/>
          </p:cNvGrpSpPr>
          <p:nvPr/>
        </p:nvGrpSpPr>
        <p:grpSpPr bwMode="auto">
          <a:xfrm rot="-831643">
            <a:off x="3206750" y="2749550"/>
            <a:ext cx="449263" cy="128588"/>
            <a:chOff x="547688" y="538163"/>
            <a:chExt cx="1295400" cy="381000"/>
          </a:xfrm>
        </p:grpSpPr>
        <p:sp>
          <p:nvSpPr>
            <p:cNvPr id="31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15"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4" name="Group 285"/>
          <p:cNvGrpSpPr>
            <a:grpSpLocks/>
          </p:cNvGrpSpPr>
          <p:nvPr/>
        </p:nvGrpSpPr>
        <p:grpSpPr bwMode="auto">
          <a:xfrm rot="-831643">
            <a:off x="3965575" y="2668588"/>
            <a:ext cx="449263" cy="127000"/>
            <a:chOff x="547688" y="538163"/>
            <a:chExt cx="1295400" cy="381000"/>
          </a:xfrm>
        </p:grpSpPr>
        <p:sp>
          <p:nvSpPr>
            <p:cNvPr id="34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5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5" name="Group 285"/>
          <p:cNvGrpSpPr>
            <a:grpSpLocks/>
          </p:cNvGrpSpPr>
          <p:nvPr/>
        </p:nvGrpSpPr>
        <p:grpSpPr bwMode="auto">
          <a:xfrm rot="-831643">
            <a:off x="4498975" y="2820988"/>
            <a:ext cx="449263" cy="127000"/>
            <a:chOff x="547688" y="538163"/>
            <a:chExt cx="1295400" cy="381000"/>
          </a:xfrm>
        </p:grpSpPr>
        <p:sp>
          <p:nvSpPr>
            <p:cNvPr id="35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6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6" name="Group 285"/>
          <p:cNvGrpSpPr>
            <a:grpSpLocks/>
          </p:cNvGrpSpPr>
          <p:nvPr/>
        </p:nvGrpSpPr>
        <p:grpSpPr bwMode="auto">
          <a:xfrm rot="-831643">
            <a:off x="3813175" y="3103563"/>
            <a:ext cx="449263" cy="127000"/>
            <a:chOff x="547688" y="538163"/>
            <a:chExt cx="1295400" cy="381000"/>
          </a:xfrm>
        </p:grpSpPr>
        <p:sp>
          <p:nvSpPr>
            <p:cNvPr id="37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78" name="Oval 689"/>
            <p:cNvSpPr>
              <a:spLocks noChangeArrowheads="1"/>
            </p:cNvSpPr>
            <p:nvPr/>
          </p:nvSpPr>
          <p:spPr bwMode="auto">
            <a:xfrm>
              <a:off x="1027740" y="632549"/>
              <a:ext cx="255669" cy="150846"/>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7" name="Group 383"/>
          <p:cNvGrpSpPr>
            <a:grpSpLocks/>
          </p:cNvGrpSpPr>
          <p:nvPr/>
        </p:nvGrpSpPr>
        <p:grpSpPr bwMode="auto">
          <a:xfrm>
            <a:off x="1993900" y="2765425"/>
            <a:ext cx="374650" cy="61913"/>
            <a:chOff x="2889830" y="3051854"/>
            <a:chExt cx="373821" cy="62278"/>
          </a:xfrm>
        </p:grpSpPr>
        <p:sp>
          <p:nvSpPr>
            <p:cNvPr id="385" name="Oval 384"/>
            <p:cNvSpPr/>
            <p:nvPr/>
          </p:nvSpPr>
          <p:spPr>
            <a:xfrm rot="21486595" flipV="1">
              <a:off x="2889830" y="3055048"/>
              <a:ext cx="373821" cy="59084"/>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6" name="Oval 689"/>
            <p:cNvSpPr>
              <a:spLocks noChangeArrowheads="1"/>
            </p:cNvSpPr>
            <p:nvPr/>
          </p:nvSpPr>
          <p:spPr bwMode="auto">
            <a:xfrm rot="227031">
              <a:off x="3028540" y="30518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8" name="Group 72"/>
          <p:cNvGrpSpPr>
            <a:grpSpLocks/>
          </p:cNvGrpSpPr>
          <p:nvPr/>
        </p:nvGrpSpPr>
        <p:grpSpPr bwMode="auto">
          <a:xfrm>
            <a:off x="2497138" y="2846388"/>
            <a:ext cx="320675" cy="103187"/>
            <a:chOff x="2637150" y="3538380"/>
            <a:chExt cx="515947" cy="102136"/>
          </a:xfrm>
        </p:grpSpPr>
        <p:sp>
          <p:nvSpPr>
            <p:cNvPr id="37" name="Freeform 3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3"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9" name="Group 325"/>
          <p:cNvGrpSpPr>
            <a:grpSpLocks/>
          </p:cNvGrpSpPr>
          <p:nvPr/>
        </p:nvGrpSpPr>
        <p:grpSpPr bwMode="auto">
          <a:xfrm>
            <a:off x="1949450" y="2541588"/>
            <a:ext cx="388938" cy="101600"/>
            <a:chOff x="2637150" y="3538380"/>
            <a:chExt cx="515947" cy="102136"/>
          </a:xfrm>
        </p:grpSpPr>
        <p:sp>
          <p:nvSpPr>
            <p:cNvPr id="327" name="Freeform 32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8"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0" name="Group 328"/>
          <p:cNvGrpSpPr>
            <a:grpSpLocks/>
          </p:cNvGrpSpPr>
          <p:nvPr/>
        </p:nvGrpSpPr>
        <p:grpSpPr bwMode="auto">
          <a:xfrm>
            <a:off x="2746375" y="2693988"/>
            <a:ext cx="319088" cy="101600"/>
            <a:chOff x="2637150" y="3538380"/>
            <a:chExt cx="515947" cy="102136"/>
          </a:xfrm>
        </p:grpSpPr>
        <p:sp>
          <p:nvSpPr>
            <p:cNvPr id="332" name="Freeform 331"/>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3"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1" name="Group 333"/>
          <p:cNvGrpSpPr>
            <a:grpSpLocks/>
          </p:cNvGrpSpPr>
          <p:nvPr/>
        </p:nvGrpSpPr>
        <p:grpSpPr bwMode="auto">
          <a:xfrm rot="-2721254">
            <a:off x="2337594" y="2188369"/>
            <a:ext cx="319087" cy="111125"/>
            <a:chOff x="2637150" y="3538380"/>
            <a:chExt cx="515947" cy="102136"/>
          </a:xfrm>
        </p:grpSpPr>
        <p:sp>
          <p:nvSpPr>
            <p:cNvPr id="338" name="Freeform 337"/>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2"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79" name="Freeform 378"/>
          <p:cNvSpPr/>
          <p:nvPr/>
        </p:nvSpPr>
        <p:spPr bwMode="auto">
          <a:xfrm rot="16395461">
            <a:off x="2508250" y="2549526"/>
            <a:ext cx="109537"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43" name="Group 379"/>
          <p:cNvGrpSpPr>
            <a:grpSpLocks/>
          </p:cNvGrpSpPr>
          <p:nvPr/>
        </p:nvGrpSpPr>
        <p:grpSpPr bwMode="auto">
          <a:xfrm>
            <a:off x="936625" y="2724150"/>
            <a:ext cx="290513" cy="101600"/>
            <a:chOff x="2637150" y="3538380"/>
            <a:chExt cx="515947" cy="102136"/>
          </a:xfrm>
        </p:grpSpPr>
        <p:sp>
          <p:nvSpPr>
            <p:cNvPr id="407" name="Freeform 40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8"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4" name="Group 408"/>
          <p:cNvGrpSpPr>
            <a:grpSpLocks/>
          </p:cNvGrpSpPr>
          <p:nvPr/>
        </p:nvGrpSpPr>
        <p:grpSpPr bwMode="auto">
          <a:xfrm>
            <a:off x="1460500" y="2786063"/>
            <a:ext cx="320675" cy="101600"/>
            <a:chOff x="2637150" y="3538380"/>
            <a:chExt cx="515947" cy="102136"/>
          </a:xfrm>
        </p:grpSpPr>
        <p:sp>
          <p:nvSpPr>
            <p:cNvPr id="410" name="Freeform 409"/>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1"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5" name="Group 414"/>
          <p:cNvGrpSpPr>
            <a:grpSpLocks/>
          </p:cNvGrpSpPr>
          <p:nvPr/>
        </p:nvGrpSpPr>
        <p:grpSpPr bwMode="auto">
          <a:xfrm>
            <a:off x="209550" y="2614613"/>
            <a:ext cx="290513" cy="103187"/>
            <a:chOff x="2637150" y="3538380"/>
            <a:chExt cx="515947" cy="102136"/>
          </a:xfrm>
        </p:grpSpPr>
        <p:sp>
          <p:nvSpPr>
            <p:cNvPr id="416" name="Freeform 415"/>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7"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6" name="Group 4643"/>
          <p:cNvGrpSpPr>
            <a:grpSpLocks/>
          </p:cNvGrpSpPr>
          <p:nvPr/>
        </p:nvGrpSpPr>
        <p:grpSpPr bwMode="auto">
          <a:xfrm>
            <a:off x="1177925" y="2905125"/>
            <a:ext cx="407988" cy="176213"/>
            <a:chOff x="168239" y="3588944"/>
            <a:chExt cx="230855" cy="164703"/>
          </a:xfrm>
        </p:grpSpPr>
        <p:sp>
          <p:nvSpPr>
            <p:cNvPr id="4642" name="Freeform 4641"/>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43" name="Oval 4642"/>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7" name="Group 372"/>
          <p:cNvGrpSpPr>
            <a:grpSpLocks/>
          </p:cNvGrpSpPr>
          <p:nvPr/>
        </p:nvGrpSpPr>
        <p:grpSpPr bwMode="auto">
          <a:xfrm>
            <a:off x="2868613" y="2828925"/>
            <a:ext cx="407987" cy="176213"/>
            <a:chOff x="168239" y="3588944"/>
            <a:chExt cx="230855" cy="164703"/>
          </a:xfrm>
        </p:grpSpPr>
        <p:sp>
          <p:nvSpPr>
            <p:cNvPr id="374" name="Freeform 37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0" name="Oval 379"/>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8" name="Group 398"/>
          <p:cNvGrpSpPr>
            <a:grpSpLocks/>
          </p:cNvGrpSpPr>
          <p:nvPr/>
        </p:nvGrpSpPr>
        <p:grpSpPr bwMode="auto">
          <a:xfrm>
            <a:off x="5603875" y="2825750"/>
            <a:ext cx="407988" cy="174625"/>
            <a:chOff x="168239" y="3588944"/>
            <a:chExt cx="230855" cy="164703"/>
          </a:xfrm>
        </p:grpSpPr>
        <p:sp>
          <p:nvSpPr>
            <p:cNvPr id="400" name="Freeform 399"/>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1" name="Oval 400"/>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9" name="Group 414"/>
          <p:cNvGrpSpPr>
            <a:grpSpLocks/>
          </p:cNvGrpSpPr>
          <p:nvPr/>
        </p:nvGrpSpPr>
        <p:grpSpPr bwMode="auto">
          <a:xfrm>
            <a:off x="5154613" y="3054350"/>
            <a:ext cx="407987" cy="174625"/>
            <a:chOff x="168239" y="3588944"/>
            <a:chExt cx="230855" cy="164703"/>
          </a:xfrm>
        </p:grpSpPr>
        <p:sp>
          <p:nvSpPr>
            <p:cNvPr id="418" name="Freeform 417"/>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9" name="Oval 418"/>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50" name="Group 419"/>
          <p:cNvGrpSpPr>
            <a:grpSpLocks/>
          </p:cNvGrpSpPr>
          <p:nvPr/>
        </p:nvGrpSpPr>
        <p:grpSpPr bwMode="auto">
          <a:xfrm>
            <a:off x="5791200" y="3206750"/>
            <a:ext cx="407988" cy="174625"/>
            <a:chOff x="168239" y="3588944"/>
            <a:chExt cx="230855" cy="164703"/>
          </a:xfrm>
        </p:grpSpPr>
        <p:sp>
          <p:nvSpPr>
            <p:cNvPr id="421" name="Freeform 420"/>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2" name="Oval 421"/>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51" name="Group 422"/>
          <p:cNvGrpSpPr>
            <a:grpSpLocks/>
          </p:cNvGrpSpPr>
          <p:nvPr/>
        </p:nvGrpSpPr>
        <p:grpSpPr bwMode="auto">
          <a:xfrm>
            <a:off x="6526213" y="3074988"/>
            <a:ext cx="407987" cy="176212"/>
            <a:chOff x="168239" y="3588944"/>
            <a:chExt cx="230855" cy="164703"/>
          </a:xfrm>
        </p:grpSpPr>
        <p:sp>
          <p:nvSpPr>
            <p:cNvPr id="424" name="Freeform 42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5" name="Oval 424"/>
            <p:cNvSpPr/>
            <p:nvPr/>
          </p:nvSpPr>
          <p:spPr>
            <a:xfrm>
              <a:off x="236507" y="3655715"/>
              <a:ext cx="90725" cy="459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6" name="Rectangle 445"/>
          <p:cNvSpPr/>
          <p:nvPr/>
        </p:nvSpPr>
        <p:spPr>
          <a:xfrm>
            <a:off x="7366000" y="2725738"/>
            <a:ext cx="633413" cy="609600"/>
          </a:xfrm>
          <a:prstGeom prst="rect">
            <a:avLst/>
          </a:prstGeom>
          <a:noFill/>
          <a:ln w="2857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47" name="Straight Connector 446"/>
          <p:cNvCxnSpPr/>
          <p:nvPr/>
        </p:nvCxnSpPr>
        <p:spPr>
          <a:xfrm flipH="1">
            <a:off x="7945438" y="2525713"/>
            <a:ext cx="1157287" cy="835025"/>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448" name="Rectangle 447"/>
          <p:cNvSpPr/>
          <p:nvPr/>
        </p:nvSpPr>
        <p:spPr>
          <a:xfrm>
            <a:off x="7573963" y="1333500"/>
            <a:ext cx="1528762" cy="1192213"/>
          </a:xfrm>
          <a:prstGeom prst="rect">
            <a:avLst/>
          </a:prstGeom>
          <a:noFill/>
          <a:ln w="2857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50" name="Straight Connector 449"/>
          <p:cNvCxnSpPr/>
          <p:nvPr/>
        </p:nvCxnSpPr>
        <p:spPr>
          <a:xfrm flipV="1">
            <a:off x="7370763" y="1322388"/>
            <a:ext cx="184150" cy="1381125"/>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pic>
        <p:nvPicPr>
          <p:cNvPr id="2657"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2646363"/>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1" name="Oval 470"/>
          <p:cNvSpPr/>
          <p:nvPr/>
        </p:nvSpPr>
        <p:spPr>
          <a:xfrm>
            <a:off x="2174875" y="2776538"/>
            <a:ext cx="76200" cy="49212"/>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2" name="Oval 471"/>
          <p:cNvSpPr/>
          <p:nvPr/>
        </p:nvSpPr>
        <p:spPr>
          <a:xfrm>
            <a:off x="2187575" y="2913063"/>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3" name="Oval 472"/>
          <p:cNvSpPr/>
          <p:nvPr/>
        </p:nvSpPr>
        <p:spPr>
          <a:xfrm>
            <a:off x="2881313" y="2990850"/>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7" name="Oval 476"/>
          <p:cNvSpPr/>
          <p:nvPr/>
        </p:nvSpPr>
        <p:spPr>
          <a:xfrm>
            <a:off x="4405313" y="3170238"/>
            <a:ext cx="112712"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62" name="Group 42"/>
          <p:cNvGrpSpPr>
            <a:grpSpLocks/>
          </p:cNvGrpSpPr>
          <p:nvPr/>
        </p:nvGrpSpPr>
        <p:grpSpPr bwMode="auto">
          <a:xfrm>
            <a:off x="5105400" y="3255963"/>
            <a:ext cx="1860550" cy="615950"/>
            <a:chOff x="5191500" y="3493076"/>
            <a:chExt cx="1860550" cy="616953"/>
          </a:xfrm>
        </p:grpSpPr>
        <p:grpSp>
          <p:nvGrpSpPr>
            <p:cNvPr id="2789" name="Group 403"/>
            <p:cNvGrpSpPr>
              <a:grpSpLocks/>
            </p:cNvGrpSpPr>
            <p:nvPr/>
          </p:nvGrpSpPr>
          <p:grpSpPr bwMode="auto">
            <a:xfrm>
              <a:off x="6298046" y="3580683"/>
              <a:ext cx="407929" cy="175610"/>
              <a:chOff x="168239" y="3588944"/>
              <a:chExt cx="230855" cy="164703"/>
            </a:xfrm>
          </p:grpSpPr>
          <p:sp>
            <p:nvSpPr>
              <p:cNvPr id="427" name="Freeform 426"/>
              <p:cNvSpPr/>
              <p:nvPr/>
            </p:nvSpPr>
            <p:spPr>
              <a:xfrm>
                <a:off x="168206" y="3588800"/>
                <a:ext cx="230888" cy="165537"/>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8" name="Oval 427"/>
              <p:cNvSpPr/>
              <p:nvPr/>
            </p:nvSpPr>
            <p:spPr>
              <a:xfrm>
                <a:off x="236484" y="3657401"/>
                <a:ext cx="90738" cy="462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0" name="Group 285"/>
            <p:cNvGrpSpPr>
              <a:grpSpLocks/>
            </p:cNvGrpSpPr>
            <p:nvPr/>
          </p:nvGrpSpPr>
          <p:grpSpPr bwMode="auto">
            <a:xfrm rot="8773553">
              <a:off x="6451975" y="3901079"/>
              <a:ext cx="600075" cy="155589"/>
              <a:chOff x="547688" y="538163"/>
              <a:chExt cx="1295400" cy="381000"/>
            </a:xfrm>
          </p:grpSpPr>
          <p:sp>
            <p:nvSpPr>
              <p:cNvPr id="43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1" name="Group 285"/>
            <p:cNvGrpSpPr>
              <a:grpSpLocks/>
            </p:cNvGrpSpPr>
            <p:nvPr/>
          </p:nvGrpSpPr>
          <p:grpSpPr bwMode="auto">
            <a:xfrm rot="-831643">
              <a:off x="5191500" y="3593076"/>
              <a:ext cx="600075" cy="155589"/>
              <a:chOff x="547688" y="538163"/>
              <a:chExt cx="1295400" cy="381000"/>
            </a:xfrm>
          </p:grpSpPr>
          <p:sp>
            <p:nvSpPr>
              <p:cNvPr id="43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2" name="Group 285"/>
            <p:cNvGrpSpPr>
              <a:grpSpLocks/>
            </p:cNvGrpSpPr>
            <p:nvPr/>
          </p:nvGrpSpPr>
          <p:grpSpPr bwMode="auto">
            <a:xfrm rot="-831643">
              <a:off x="5794750" y="3615303"/>
              <a:ext cx="600075" cy="155589"/>
              <a:chOff x="547688" y="538163"/>
              <a:chExt cx="1295400" cy="381000"/>
            </a:xfrm>
          </p:grpSpPr>
          <p:sp>
            <p:nvSpPr>
              <p:cNvPr id="43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3" name="Group 285"/>
            <p:cNvGrpSpPr>
              <a:grpSpLocks/>
            </p:cNvGrpSpPr>
            <p:nvPr/>
          </p:nvGrpSpPr>
          <p:grpSpPr bwMode="auto">
            <a:xfrm rot="-831643">
              <a:off x="6067800" y="3816933"/>
              <a:ext cx="600075" cy="157177"/>
              <a:chOff x="547688" y="538163"/>
              <a:chExt cx="1295400" cy="381000"/>
            </a:xfrm>
          </p:grpSpPr>
          <p:sp>
            <p:nvSpPr>
              <p:cNvPr id="43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4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441" name="Freeform 440"/>
            <p:cNvSpPr/>
            <p:nvPr/>
          </p:nvSpPr>
          <p:spPr bwMode="auto">
            <a:xfrm rot="16395461">
              <a:off x="6489986" y="3582352"/>
              <a:ext cx="109716"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2" name="Freeform 441"/>
            <p:cNvSpPr/>
            <p:nvPr/>
          </p:nvSpPr>
          <p:spPr bwMode="auto">
            <a:xfrm rot="16395461">
              <a:off x="5433505" y="3406646"/>
              <a:ext cx="109715"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796" name="Group 346"/>
            <p:cNvGrpSpPr>
              <a:grpSpLocks/>
            </p:cNvGrpSpPr>
            <p:nvPr/>
          </p:nvGrpSpPr>
          <p:grpSpPr bwMode="auto">
            <a:xfrm rot="1058674">
              <a:off x="5726488" y="3848686"/>
              <a:ext cx="374650" cy="61919"/>
              <a:chOff x="510949" y="4478054"/>
              <a:chExt cx="373821" cy="62052"/>
            </a:xfrm>
          </p:grpSpPr>
          <p:sp>
            <p:nvSpPr>
              <p:cNvPr id="444" name="Oval 443"/>
              <p:cNvSpPr/>
              <p:nvPr/>
            </p:nvSpPr>
            <p:spPr>
              <a:xfrm rot="20427921" flipV="1">
                <a:off x="503177" y="4476046"/>
                <a:ext cx="373821" cy="5896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5"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7" name="Group 398"/>
            <p:cNvGrpSpPr>
              <a:grpSpLocks/>
            </p:cNvGrpSpPr>
            <p:nvPr/>
          </p:nvGrpSpPr>
          <p:grpSpPr bwMode="auto">
            <a:xfrm>
              <a:off x="5603919" y="3553385"/>
              <a:ext cx="407929" cy="175610"/>
              <a:chOff x="168239" y="3588944"/>
              <a:chExt cx="230855" cy="164703"/>
            </a:xfrm>
          </p:grpSpPr>
          <p:sp>
            <p:nvSpPr>
              <p:cNvPr id="452" name="Freeform 451"/>
              <p:cNvSpPr/>
              <p:nvPr/>
            </p:nvSpPr>
            <p:spPr>
              <a:xfrm>
                <a:off x="168426" y="3589051"/>
                <a:ext cx="230888" cy="164045"/>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3" name="Oval 452"/>
              <p:cNvSpPr/>
              <p:nvPr/>
            </p:nvSpPr>
            <p:spPr>
              <a:xfrm>
                <a:off x="236705" y="3657652"/>
                <a:ext cx="90738" cy="4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8" name="Group 419"/>
            <p:cNvGrpSpPr>
              <a:grpSpLocks/>
            </p:cNvGrpSpPr>
            <p:nvPr/>
          </p:nvGrpSpPr>
          <p:grpSpPr bwMode="auto">
            <a:xfrm>
              <a:off x="5791942" y="3934419"/>
              <a:ext cx="407929" cy="175610"/>
              <a:chOff x="168239" y="3588944"/>
              <a:chExt cx="230855" cy="164703"/>
            </a:xfrm>
          </p:grpSpPr>
          <p:sp>
            <p:nvSpPr>
              <p:cNvPr id="466" name="Freeform 465"/>
              <p:cNvSpPr/>
              <p:nvPr/>
            </p:nvSpPr>
            <p:spPr>
              <a:xfrm>
                <a:off x="168031" y="3589602"/>
                <a:ext cx="230888" cy="164045"/>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4" name="Oval 483"/>
              <p:cNvSpPr/>
              <p:nvPr/>
            </p:nvSpPr>
            <p:spPr>
              <a:xfrm>
                <a:off x="236310" y="3658202"/>
                <a:ext cx="90738" cy="4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9" name="Group 422"/>
            <p:cNvGrpSpPr>
              <a:grpSpLocks/>
            </p:cNvGrpSpPr>
            <p:nvPr/>
          </p:nvGrpSpPr>
          <p:grpSpPr bwMode="auto">
            <a:xfrm>
              <a:off x="6526646" y="3803615"/>
              <a:ext cx="407929" cy="175610"/>
              <a:chOff x="168239" y="3588944"/>
              <a:chExt cx="230855" cy="164703"/>
            </a:xfrm>
          </p:grpSpPr>
          <p:sp>
            <p:nvSpPr>
              <p:cNvPr id="486" name="Freeform 485"/>
              <p:cNvSpPr/>
              <p:nvPr/>
            </p:nvSpPr>
            <p:spPr>
              <a:xfrm>
                <a:off x="168206" y="3588501"/>
                <a:ext cx="230888" cy="165537"/>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7" name="Oval 486"/>
              <p:cNvSpPr/>
              <p:nvPr/>
            </p:nvSpPr>
            <p:spPr>
              <a:xfrm>
                <a:off x="236484" y="3655611"/>
                <a:ext cx="90738" cy="462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90" name="Oval 489"/>
            <p:cNvSpPr/>
            <p:nvPr/>
          </p:nvSpPr>
          <p:spPr>
            <a:xfrm>
              <a:off x="6118600" y="3504206"/>
              <a:ext cx="111125" cy="87455"/>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1" name="Oval 490"/>
            <p:cNvSpPr/>
            <p:nvPr/>
          </p:nvSpPr>
          <p:spPr>
            <a:xfrm>
              <a:off x="6248775" y="3545548"/>
              <a:ext cx="111125" cy="8745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663"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136900"/>
            <a:ext cx="382588" cy="414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64" name="Group 285"/>
          <p:cNvGrpSpPr>
            <a:grpSpLocks/>
          </p:cNvGrpSpPr>
          <p:nvPr/>
        </p:nvGrpSpPr>
        <p:grpSpPr bwMode="auto">
          <a:xfrm rot="-831643">
            <a:off x="3749675" y="3362325"/>
            <a:ext cx="600075" cy="155575"/>
            <a:chOff x="547688" y="538163"/>
            <a:chExt cx="1295400" cy="381000"/>
          </a:xfrm>
        </p:grpSpPr>
        <p:sp>
          <p:nvSpPr>
            <p:cNvPr id="50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0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65" name="Group 285"/>
          <p:cNvGrpSpPr>
            <a:grpSpLocks/>
          </p:cNvGrpSpPr>
          <p:nvPr/>
        </p:nvGrpSpPr>
        <p:grpSpPr bwMode="auto">
          <a:xfrm rot="-831643">
            <a:off x="4445000" y="3251200"/>
            <a:ext cx="600075" cy="157163"/>
            <a:chOff x="547688" y="538163"/>
            <a:chExt cx="1295400" cy="381000"/>
          </a:xfrm>
        </p:grpSpPr>
        <p:sp>
          <p:nvSpPr>
            <p:cNvPr id="5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0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509" name="Freeform 508"/>
          <p:cNvSpPr/>
          <p:nvPr/>
        </p:nvSpPr>
        <p:spPr bwMode="auto">
          <a:xfrm rot="16395461">
            <a:off x="3672682" y="3120231"/>
            <a:ext cx="109538"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67" name="Group 398"/>
          <p:cNvGrpSpPr>
            <a:grpSpLocks/>
          </p:cNvGrpSpPr>
          <p:nvPr/>
        </p:nvGrpSpPr>
        <p:grpSpPr bwMode="auto">
          <a:xfrm>
            <a:off x="4256088" y="3438525"/>
            <a:ext cx="407987" cy="174625"/>
            <a:chOff x="168239" y="3588944"/>
            <a:chExt cx="230855" cy="164703"/>
          </a:xfrm>
        </p:grpSpPr>
        <p:sp>
          <p:nvSpPr>
            <p:cNvPr id="514" name="Freeform 51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5" name="Oval 514"/>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522" name="Oval 521"/>
          <p:cNvSpPr/>
          <p:nvPr/>
        </p:nvSpPr>
        <p:spPr>
          <a:xfrm>
            <a:off x="3649663" y="3325813"/>
            <a:ext cx="111125" cy="873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3" name="Oval 522"/>
          <p:cNvSpPr/>
          <p:nvPr/>
        </p:nvSpPr>
        <p:spPr>
          <a:xfrm>
            <a:off x="3784600" y="3413125"/>
            <a:ext cx="111125" cy="873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70" name="Group 285"/>
          <p:cNvGrpSpPr>
            <a:grpSpLocks/>
          </p:cNvGrpSpPr>
          <p:nvPr/>
        </p:nvGrpSpPr>
        <p:grpSpPr bwMode="auto">
          <a:xfrm rot="-831643">
            <a:off x="4991100" y="3903663"/>
            <a:ext cx="600075" cy="155575"/>
            <a:chOff x="547688" y="538163"/>
            <a:chExt cx="1295400" cy="381000"/>
          </a:xfrm>
        </p:grpSpPr>
        <p:sp>
          <p:nvSpPr>
            <p:cNvPr id="52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2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88" name="Group 285"/>
          <p:cNvGrpSpPr>
            <a:grpSpLocks/>
          </p:cNvGrpSpPr>
          <p:nvPr/>
        </p:nvGrpSpPr>
        <p:grpSpPr bwMode="auto">
          <a:xfrm rot="-831643">
            <a:off x="5475288" y="3713163"/>
            <a:ext cx="600075" cy="155575"/>
            <a:chOff x="547688" y="538163"/>
            <a:chExt cx="1295400" cy="381000"/>
          </a:xfrm>
        </p:grpSpPr>
        <p:sp>
          <p:nvSpPr>
            <p:cNvPr id="54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4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89" name="Group 285"/>
          <p:cNvGrpSpPr>
            <a:grpSpLocks/>
          </p:cNvGrpSpPr>
          <p:nvPr/>
        </p:nvGrpSpPr>
        <p:grpSpPr bwMode="auto">
          <a:xfrm rot="-831643">
            <a:off x="5916613" y="3816350"/>
            <a:ext cx="600075" cy="155575"/>
            <a:chOff x="547688" y="538163"/>
            <a:chExt cx="1295400" cy="381000"/>
          </a:xfrm>
        </p:grpSpPr>
        <p:sp>
          <p:nvSpPr>
            <p:cNvPr id="55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0" name="Group 285"/>
          <p:cNvGrpSpPr>
            <a:grpSpLocks/>
          </p:cNvGrpSpPr>
          <p:nvPr/>
        </p:nvGrpSpPr>
        <p:grpSpPr bwMode="auto">
          <a:xfrm rot="-831643">
            <a:off x="6248400" y="3965575"/>
            <a:ext cx="600075" cy="155575"/>
            <a:chOff x="547688" y="538163"/>
            <a:chExt cx="1295400" cy="381000"/>
          </a:xfrm>
        </p:grpSpPr>
        <p:sp>
          <p:nvSpPr>
            <p:cNvPr id="55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1" name="Group 285"/>
          <p:cNvGrpSpPr>
            <a:grpSpLocks/>
          </p:cNvGrpSpPr>
          <p:nvPr/>
        </p:nvGrpSpPr>
        <p:grpSpPr bwMode="auto">
          <a:xfrm rot="-831643">
            <a:off x="5102225" y="2709863"/>
            <a:ext cx="600075" cy="155575"/>
            <a:chOff x="547688" y="538163"/>
            <a:chExt cx="1295400" cy="381000"/>
          </a:xfrm>
        </p:grpSpPr>
        <p:sp>
          <p:nvSpPr>
            <p:cNvPr id="55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2" name="Group 285"/>
          <p:cNvGrpSpPr>
            <a:grpSpLocks/>
          </p:cNvGrpSpPr>
          <p:nvPr/>
        </p:nvGrpSpPr>
        <p:grpSpPr bwMode="auto">
          <a:xfrm rot="-831643">
            <a:off x="5835650" y="3255963"/>
            <a:ext cx="600075" cy="155575"/>
            <a:chOff x="547688" y="538163"/>
            <a:chExt cx="1295400" cy="381000"/>
          </a:xfrm>
        </p:grpSpPr>
        <p:sp>
          <p:nvSpPr>
            <p:cNvPr id="55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3" name="Group 285"/>
          <p:cNvGrpSpPr>
            <a:grpSpLocks/>
          </p:cNvGrpSpPr>
          <p:nvPr/>
        </p:nvGrpSpPr>
        <p:grpSpPr bwMode="auto">
          <a:xfrm rot="-831643">
            <a:off x="4352925" y="3100388"/>
            <a:ext cx="600075" cy="155575"/>
            <a:chOff x="547688" y="538163"/>
            <a:chExt cx="1295400" cy="381000"/>
          </a:xfrm>
        </p:grpSpPr>
        <p:sp>
          <p:nvSpPr>
            <p:cNvPr id="56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4" name="Group 285"/>
          <p:cNvGrpSpPr>
            <a:grpSpLocks/>
          </p:cNvGrpSpPr>
          <p:nvPr/>
        </p:nvGrpSpPr>
        <p:grpSpPr bwMode="auto">
          <a:xfrm rot="-831643">
            <a:off x="3425825" y="2947988"/>
            <a:ext cx="600075" cy="155575"/>
            <a:chOff x="547688" y="538163"/>
            <a:chExt cx="1295400" cy="381000"/>
          </a:xfrm>
        </p:grpSpPr>
        <p:sp>
          <p:nvSpPr>
            <p:cNvPr id="56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5" name="Group 285"/>
          <p:cNvGrpSpPr>
            <a:grpSpLocks/>
          </p:cNvGrpSpPr>
          <p:nvPr/>
        </p:nvGrpSpPr>
        <p:grpSpPr bwMode="auto">
          <a:xfrm rot="-2251929">
            <a:off x="5330825" y="4025900"/>
            <a:ext cx="600075" cy="155575"/>
            <a:chOff x="547688" y="538163"/>
            <a:chExt cx="1295400" cy="381000"/>
          </a:xfrm>
        </p:grpSpPr>
        <p:sp>
          <p:nvSpPr>
            <p:cNvPr id="61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2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6" name="Group 29"/>
          <p:cNvGrpSpPr>
            <a:grpSpLocks/>
          </p:cNvGrpSpPr>
          <p:nvPr/>
        </p:nvGrpSpPr>
        <p:grpSpPr bwMode="auto">
          <a:xfrm>
            <a:off x="5491163" y="3949700"/>
            <a:ext cx="373062" cy="61913"/>
            <a:chOff x="510949" y="4478054"/>
            <a:chExt cx="373821" cy="62052"/>
          </a:xfrm>
        </p:grpSpPr>
        <p:sp>
          <p:nvSpPr>
            <p:cNvPr id="623" name="Oval 622"/>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4"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7" name="Group 29"/>
          <p:cNvGrpSpPr>
            <a:grpSpLocks/>
          </p:cNvGrpSpPr>
          <p:nvPr/>
        </p:nvGrpSpPr>
        <p:grpSpPr bwMode="auto">
          <a:xfrm>
            <a:off x="6527800" y="3444875"/>
            <a:ext cx="373063" cy="61913"/>
            <a:chOff x="510949" y="4478054"/>
            <a:chExt cx="373821" cy="62052"/>
          </a:xfrm>
        </p:grpSpPr>
        <p:sp>
          <p:nvSpPr>
            <p:cNvPr id="626" name="Oval 625"/>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8" name="Group 627"/>
          <p:cNvGrpSpPr>
            <a:grpSpLocks/>
          </p:cNvGrpSpPr>
          <p:nvPr/>
        </p:nvGrpSpPr>
        <p:grpSpPr bwMode="auto">
          <a:xfrm>
            <a:off x="5287963" y="2706688"/>
            <a:ext cx="425450" cy="561975"/>
            <a:chOff x="8604404" y="4046661"/>
            <a:chExt cx="424287" cy="562768"/>
          </a:xfrm>
        </p:grpSpPr>
        <p:sp>
          <p:nvSpPr>
            <p:cNvPr id="629" name="Freeform 628"/>
            <p:cNvSpPr/>
            <p:nvPr/>
          </p:nvSpPr>
          <p:spPr>
            <a:xfrm rot="1016377">
              <a:off x="8707309" y="4191327"/>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0" name="Freeform 629"/>
            <p:cNvSpPr/>
            <p:nvPr/>
          </p:nvSpPr>
          <p:spPr>
            <a:xfrm rot="17916325">
              <a:off x="8643988" y="4275071"/>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1" name="Freeform 630"/>
            <p:cNvSpPr/>
            <p:nvPr/>
          </p:nvSpPr>
          <p:spPr>
            <a:xfrm rot="17916325">
              <a:off x="8572746" y="4298917"/>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2" name="Freeform 631"/>
            <p:cNvSpPr/>
            <p:nvPr/>
          </p:nvSpPr>
          <p:spPr>
            <a:xfrm rot="17916325">
              <a:off x="8710482" y="4289379"/>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3" name="Freeform 632"/>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4" name="Freeform 633"/>
            <p:cNvSpPr/>
            <p:nvPr/>
          </p:nvSpPr>
          <p:spPr>
            <a:xfrm rot="1016377">
              <a:off x="8685145" y="4281943"/>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5" name="Freeform 634"/>
            <p:cNvSpPr/>
            <p:nvPr/>
          </p:nvSpPr>
          <p:spPr>
            <a:xfrm rot="1016377">
              <a:off x="8669313" y="4046661"/>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6" name="Freeform 635"/>
            <p:cNvSpPr/>
            <p:nvPr/>
          </p:nvSpPr>
          <p:spPr>
            <a:xfrm rot="1016377">
              <a:off x="8669313" y="4358250"/>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7" name="Freeform 636"/>
            <p:cNvSpPr/>
            <p:nvPr/>
          </p:nvSpPr>
          <p:spPr>
            <a:xfrm rot="17916325">
              <a:off x="8483301" y="4293353"/>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8" name="Oval 637"/>
            <p:cNvSpPr/>
            <p:nvPr/>
          </p:nvSpPr>
          <p:spPr>
            <a:xfrm>
              <a:off x="8867209" y="4235840"/>
              <a:ext cx="75992" cy="4928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9" name="Oval 638"/>
            <p:cNvSpPr/>
            <p:nvPr/>
          </p:nvSpPr>
          <p:spPr>
            <a:xfrm>
              <a:off x="8715225" y="4386865"/>
              <a:ext cx="75992" cy="4928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0" name="Oval 639"/>
            <p:cNvSpPr/>
            <p:nvPr/>
          </p:nvSpPr>
          <p:spPr>
            <a:xfrm>
              <a:off x="8881457" y="4372557"/>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42" name="Oval 641"/>
          <p:cNvSpPr/>
          <p:nvPr/>
        </p:nvSpPr>
        <p:spPr>
          <a:xfrm>
            <a:off x="4773613" y="3546475"/>
            <a:ext cx="111125" cy="889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3" name="Oval 642"/>
          <p:cNvSpPr/>
          <p:nvPr/>
        </p:nvSpPr>
        <p:spPr>
          <a:xfrm>
            <a:off x="4926013" y="3581400"/>
            <a:ext cx="111125" cy="873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6" name="Rectangle 2"/>
          <p:cNvSpPr txBox="1">
            <a:spLocks noChangeArrowheads="1"/>
          </p:cNvSpPr>
          <p:nvPr/>
        </p:nvSpPr>
        <p:spPr bwMode="auto">
          <a:xfrm>
            <a:off x="0" y="5176"/>
            <a:ext cx="9144000" cy="609600"/>
          </a:xfrm>
          <a:prstGeom prst="rect">
            <a:avLst/>
          </a:prstGeom>
          <a:solidFill>
            <a:srgbClr val="990033"/>
          </a:solidFill>
          <a:ln w="9525">
            <a:noFill/>
            <a:miter lim="800000"/>
            <a:headEnd/>
            <a:tailEnd/>
          </a:ln>
        </p:spPr>
        <p:txBody>
          <a:bodyPr/>
          <a:lstStyle/>
          <a:p>
            <a:pPr algn="ctr"/>
            <a:r>
              <a:rPr lang="en-US" sz="3000" b="1" dirty="0" smtClean="0">
                <a:solidFill>
                  <a:schemeClr val="bg1"/>
                </a:solidFill>
              </a:rPr>
              <a:t>Progression model of </a:t>
            </a:r>
            <a:r>
              <a:rPr lang="en-US" sz="3000" b="1" dirty="0">
                <a:solidFill>
                  <a:schemeClr val="bg1"/>
                </a:solidFill>
              </a:rPr>
              <a:t>p</a:t>
            </a:r>
            <a:r>
              <a:rPr lang="en-US" sz="3000" b="1" dirty="0" smtClean="0">
                <a:solidFill>
                  <a:schemeClr val="bg1"/>
                </a:solidFill>
              </a:rPr>
              <a:t>ancreatic cancer- </a:t>
            </a:r>
            <a:r>
              <a:rPr lang="en-US" sz="3000" b="1" u="sng" dirty="0" smtClean="0">
                <a:solidFill>
                  <a:schemeClr val="bg1"/>
                </a:solidFill>
              </a:rPr>
              <a:t>updated</a:t>
            </a:r>
            <a:endParaRPr lang="en-US" sz="3000" b="1" u="sng" dirty="0">
              <a:solidFill>
                <a:schemeClr val="bg1"/>
              </a:solidFill>
            </a:endParaRPr>
          </a:p>
        </p:txBody>
      </p:sp>
      <p:sp>
        <p:nvSpPr>
          <p:cNvPr id="30" name="TextBox 29"/>
          <p:cNvSpPr txBox="1"/>
          <p:nvPr/>
        </p:nvSpPr>
        <p:spPr>
          <a:xfrm>
            <a:off x="7682464" y="1219200"/>
            <a:ext cx="1002108" cy="369332"/>
          </a:xfrm>
          <a:prstGeom prst="rect">
            <a:avLst/>
          </a:prstGeom>
          <a:noFill/>
        </p:spPr>
        <p:txBody>
          <a:bodyPr wrap="square" rtlCol="0">
            <a:spAutoFit/>
          </a:bodyPr>
          <a:lstStyle/>
          <a:p>
            <a:r>
              <a:rPr lang="en-US" b="1" dirty="0" smtClean="0">
                <a:solidFill>
                  <a:srgbClr val="FF0000"/>
                </a:solidFill>
              </a:rPr>
              <a:t>CXCR4</a:t>
            </a:r>
            <a:endParaRPr lang="en-US" b="1" dirty="0">
              <a:solidFill>
                <a:srgbClr val="FF0000"/>
              </a:solidFill>
            </a:endParaRPr>
          </a:p>
        </p:txBody>
      </p:sp>
      <p:grpSp>
        <p:nvGrpSpPr>
          <p:cNvPr id="2784" name="Group 4"/>
          <p:cNvGrpSpPr>
            <a:grpSpLocks noChangeAspect="1"/>
          </p:cNvGrpSpPr>
          <p:nvPr/>
        </p:nvGrpSpPr>
        <p:grpSpPr bwMode="auto">
          <a:xfrm>
            <a:off x="7543800" y="1377950"/>
            <a:ext cx="1657350" cy="1157288"/>
            <a:chOff x="4752" y="868"/>
            <a:chExt cx="1044" cy="729"/>
          </a:xfrm>
        </p:grpSpPr>
        <p:sp>
          <p:nvSpPr>
            <p:cNvPr id="2785" name="AutoShape 3"/>
            <p:cNvSpPr>
              <a:spLocks noChangeAspect="1" noChangeArrowheads="1" noTextEdit="1"/>
            </p:cNvSpPr>
            <p:nvPr/>
          </p:nvSpPr>
          <p:spPr bwMode="auto">
            <a:xfrm>
              <a:off x="4752" y="868"/>
              <a:ext cx="1044" cy="7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786" name="Freeform 5"/>
            <p:cNvSpPr>
              <a:spLocks/>
            </p:cNvSpPr>
            <p:nvPr/>
          </p:nvSpPr>
          <p:spPr bwMode="auto">
            <a:xfrm>
              <a:off x="5138" y="932"/>
              <a:ext cx="266" cy="222"/>
            </a:xfrm>
            <a:custGeom>
              <a:avLst/>
              <a:gdLst>
                <a:gd name="T0" fmla="*/ 223 w 594"/>
                <a:gd name="T1" fmla="*/ 20 h 496"/>
                <a:gd name="T2" fmla="*/ 14 w 594"/>
                <a:gd name="T3" fmla="*/ 40 h 496"/>
                <a:gd name="T4" fmla="*/ 0 w 594"/>
                <a:gd name="T5" fmla="*/ 100 h 496"/>
                <a:gd name="T6" fmla="*/ 40 w 594"/>
                <a:gd name="T7" fmla="*/ 219 h 496"/>
                <a:gd name="T8" fmla="*/ 66 w 594"/>
                <a:gd name="T9" fmla="*/ 338 h 496"/>
                <a:gd name="T10" fmla="*/ 79 w 594"/>
                <a:gd name="T11" fmla="*/ 457 h 496"/>
                <a:gd name="T12" fmla="*/ 119 w 594"/>
                <a:gd name="T13" fmla="*/ 477 h 496"/>
                <a:gd name="T14" fmla="*/ 473 w 594"/>
                <a:gd name="T15" fmla="*/ 496 h 496"/>
                <a:gd name="T16" fmla="*/ 565 w 594"/>
                <a:gd name="T17" fmla="*/ 477 h 496"/>
                <a:gd name="T18" fmla="*/ 591 w 594"/>
                <a:gd name="T19" fmla="*/ 417 h 496"/>
                <a:gd name="T20" fmla="*/ 578 w 594"/>
                <a:gd name="T21" fmla="*/ 80 h 496"/>
                <a:gd name="T22" fmla="*/ 499 w 594"/>
                <a:gd name="T23" fmla="*/ 20 h 496"/>
                <a:gd name="T24" fmla="*/ 197 w 594"/>
                <a:gd name="T25" fmla="*/ 0 h 4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94" h="496">
                  <a:moveTo>
                    <a:pt x="223" y="20"/>
                  </a:moveTo>
                  <a:cubicBezTo>
                    <a:pt x="154" y="27"/>
                    <a:pt x="82" y="16"/>
                    <a:pt x="14" y="40"/>
                  </a:cubicBezTo>
                  <a:cubicBezTo>
                    <a:pt x="0" y="45"/>
                    <a:pt x="0" y="79"/>
                    <a:pt x="0" y="100"/>
                  </a:cubicBezTo>
                  <a:cubicBezTo>
                    <a:pt x="0" y="141"/>
                    <a:pt x="27" y="189"/>
                    <a:pt x="40" y="219"/>
                  </a:cubicBezTo>
                  <a:cubicBezTo>
                    <a:pt x="49" y="258"/>
                    <a:pt x="62" y="296"/>
                    <a:pt x="66" y="338"/>
                  </a:cubicBezTo>
                  <a:cubicBezTo>
                    <a:pt x="70" y="377"/>
                    <a:pt x="66" y="422"/>
                    <a:pt x="79" y="457"/>
                  </a:cubicBezTo>
                  <a:cubicBezTo>
                    <a:pt x="86" y="475"/>
                    <a:pt x="105" y="475"/>
                    <a:pt x="119" y="477"/>
                  </a:cubicBezTo>
                  <a:cubicBezTo>
                    <a:pt x="236" y="489"/>
                    <a:pt x="355" y="490"/>
                    <a:pt x="473" y="496"/>
                  </a:cubicBezTo>
                  <a:cubicBezTo>
                    <a:pt x="503" y="490"/>
                    <a:pt x="536" y="496"/>
                    <a:pt x="565" y="477"/>
                  </a:cubicBezTo>
                  <a:cubicBezTo>
                    <a:pt x="579" y="467"/>
                    <a:pt x="590" y="441"/>
                    <a:pt x="591" y="417"/>
                  </a:cubicBezTo>
                  <a:cubicBezTo>
                    <a:pt x="594" y="305"/>
                    <a:pt x="593" y="190"/>
                    <a:pt x="578" y="80"/>
                  </a:cubicBezTo>
                  <a:cubicBezTo>
                    <a:pt x="574" y="57"/>
                    <a:pt x="562" y="34"/>
                    <a:pt x="499" y="20"/>
                  </a:cubicBezTo>
                  <a:cubicBezTo>
                    <a:pt x="436" y="7"/>
                    <a:pt x="339" y="0"/>
                    <a:pt x="197" y="0"/>
                  </a:cubicBezTo>
                </a:path>
              </a:pathLst>
            </a:custGeom>
            <a:solidFill>
              <a:srgbClr val="FFC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102"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38" y="932"/>
              <a:ext cx="27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3"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38" y="932"/>
              <a:ext cx="279" cy="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87" name="Freeform 8"/>
            <p:cNvSpPr>
              <a:spLocks/>
            </p:cNvSpPr>
            <p:nvPr/>
          </p:nvSpPr>
          <p:spPr bwMode="auto">
            <a:xfrm>
              <a:off x="5138" y="932"/>
              <a:ext cx="266" cy="222"/>
            </a:xfrm>
            <a:custGeom>
              <a:avLst/>
              <a:gdLst>
                <a:gd name="T0" fmla="*/ 100 w 266"/>
                <a:gd name="T1" fmla="*/ 9 h 222"/>
                <a:gd name="T2" fmla="*/ 6 w 266"/>
                <a:gd name="T3" fmla="*/ 18 h 222"/>
                <a:gd name="T4" fmla="*/ 0 w 266"/>
                <a:gd name="T5" fmla="*/ 45 h 222"/>
                <a:gd name="T6" fmla="*/ 18 w 266"/>
                <a:gd name="T7" fmla="*/ 98 h 222"/>
                <a:gd name="T8" fmla="*/ 30 w 266"/>
                <a:gd name="T9" fmla="*/ 151 h 222"/>
                <a:gd name="T10" fmla="*/ 35 w 266"/>
                <a:gd name="T11" fmla="*/ 204 h 222"/>
                <a:gd name="T12" fmla="*/ 53 w 266"/>
                <a:gd name="T13" fmla="*/ 213 h 222"/>
                <a:gd name="T14" fmla="*/ 211 w 266"/>
                <a:gd name="T15" fmla="*/ 222 h 222"/>
                <a:gd name="T16" fmla="*/ 253 w 266"/>
                <a:gd name="T17" fmla="*/ 213 h 222"/>
                <a:gd name="T18" fmla="*/ 264 w 266"/>
                <a:gd name="T19" fmla="*/ 187 h 222"/>
                <a:gd name="T20" fmla="*/ 258 w 266"/>
                <a:gd name="T21" fmla="*/ 36 h 222"/>
                <a:gd name="T22" fmla="*/ 223 w 266"/>
                <a:gd name="T23" fmla="*/ 9 h 222"/>
                <a:gd name="T24" fmla="*/ 88 w 266"/>
                <a:gd name="T25" fmla="*/ 0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66" h="222">
                  <a:moveTo>
                    <a:pt x="100" y="9"/>
                  </a:moveTo>
                  <a:cubicBezTo>
                    <a:pt x="69" y="12"/>
                    <a:pt x="37" y="7"/>
                    <a:pt x="6" y="18"/>
                  </a:cubicBezTo>
                  <a:cubicBezTo>
                    <a:pt x="0" y="20"/>
                    <a:pt x="0" y="36"/>
                    <a:pt x="0" y="45"/>
                  </a:cubicBezTo>
                  <a:cubicBezTo>
                    <a:pt x="0" y="63"/>
                    <a:pt x="12" y="85"/>
                    <a:pt x="18" y="98"/>
                  </a:cubicBezTo>
                  <a:cubicBezTo>
                    <a:pt x="22" y="116"/>
                    <a:pt x="28" y="133"/>
                    <a:pt x="30" y="151"/>
                  </a:cubicBezTo>
                  <a:cubicBezTo>
                    <a:pt x="31" y="169"/>
                    <a:pt x="30" y="189"/>
                    <a:pt x="35" y="204"/>
                  </a:cubicBezTo>
                  <a:cubicBezTo>
                    <a:pt x="39" y="213"/>
                    <a:pt x="47" y="213"/>
                    <a:pt x="53" y="213"/>
                  </a:cubicBezTo>
                  <a:cubicBezTo>
                    <a:pt x="106" y="219"/>
                    <a:pt x="159" y="219"/>
                    <a:pt x="211" y="222"/>
                  </a:cubicBezTo>
                  <a:cubicBezTo>
                    <a:pt x="225" y="219"/>
                    <a:pt x="240" y="222"/>
                    <a:pt x="253" y="213"/>
                  </a:cubicBezTo>
                  <a:cubicBezTo>
                    <a:pt x="259" y="209"/>
                    <a:pt x="264" y="197"/>
                    <a:pt x="264" y="187"/>
                  </a:cubicBezTo>
                  <a:cubicBezTo>
                    <a:pt x="266" y="137"/>
                    <a:pt x="265" y="85"/>
                    <a:pt x="258" y="36"/>
                  </a:cubicBezTo>
                  <a:cubicBezTo>
                    <a:pt x="257" y="26"/>
                    <a:pt x="251" y="16"/>
                    <a:pt x="223" y="9"/>
                  </a:cubicBezTo>
                  <a:cubicBezTo>
                    <a:pt x="195" y="3"/>
                    <a:pt x="152" y="0"/>
                    <a:pt x="88" y="0"/>
                  </a:cubicBezTo>
                </a:path>
              </a:pathLst>
            </a:custGeom>
            <a:noFill/>
            <a:ln w="11113"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2788" name="Freeform 9"/>
            <p:cNvSpPr>
              <a:spLocks/>
            </p:cNvSpPr>
            <p:nvPr/>
          </p:nvSpPr>
          <p:spPr bwMode="auto">
            <a:xfrm>
              <a:off x="5202" y="970"/>
              <a:ext cx="151" cy="147"/>
            </a:xfrm>
            <a:custGeom>
              <a:avLst/>
              <a:gdLst>
                <a:gd name="T0" fmla="*/ 254 w 337"/>
                <a:gd name="T1" fmla="*/ 39 h 328"/>
                <a:gd name="T2" fmla="*/ 65 w 337"/>
                <a:gd name="T3" fmla="*/ 62 h 328"/>
                <a:gd name="T4" fmla="*/ 33 w 337"/>
                <a:gd name="T5" fmla="*/ 85 h 328"/>
                <a:gd name="T6" fmla="*/ 12 w 337"/>
                <a:gd name="T7" fmla="*/ 131 h 328"/>
                <a:gd name="T8" fmla="*/ 2 w 337"/>
                <a:gd name="T9" fmla="*/ 200 h 328"/>
                <a:gd name="T10" fmla="*/ 54 w 337"/>
                <a:gd name="T11" fmla="*/ 292 h 328"/>
                <a:gd name="T12" fmla="*/ 149 w 337"/>
                <a:gd name="T13" fmla="*/ 269 h 328"/>
                <a:gd name="T14" fmla="*/ 212 w 337"/>
                <a:gd name="T15" fmla="*/ 315 h 328"/>
                <a:gd name="T16" fmla="*/ 306 w 337"/>
                <a:gd name="T17" fmla="*/ 292 h 328"/>
                <a:gd name="T18" fmla="*/ 316 w 337"/>
                <a:gd name="T19" fmla="*/ 177 h 328"/>
                <a:gd name="T20" fmla="*/ 337 w 337"/>
                <a:gd name="T21" fmla="*/ 131 h 328"/>
                <a:gd name="T22" fmla="*/ 296 w 337"/>
                <a:gd name="T23" fmla="*/ 16 h 328"/>
                <a:gd name="T24" fmla="*/ 254 w 337"/>
                <a:gd name="T25" fmla="*/ 39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7" h="328">
                  <a:moveTo>
                    <a:pt x="254" y="39"/>
                  </a:moveTo>
                  <a:cubicBezTo>
                    <a:pt x="215" y="46"/>
                    <a:pt x="127" y="49"/>
                    <a:pt x="65" y="62"/>
                  </a:cubicBezTo>
                  <a:cubicBezTo>
                    <a:pt x="54" y="64"/>
                    <a:pt x="43" y="72"/>
                    <a:pt x="33" y="85"/>
                  </a:cubicBezTo>
                  <a:cubicBezTo>
                    <a:pt x="25" y="96"/>
                    <a:pt x="19" y="116"/>
                    <a:pt x="12" y="131"/>
                  </a:cubicBezTo>
                  <a:cubicBezTo>
                    <a:pt x="9" y="154"/>
                    <a:pt x="0" y="176"/>
                    <a:pt x="2" y="200"/>
                  </a:cubicBezTo>
                  <a:cubicBezTo>
                    <a:pt x="4" y="225"/>
                    <a:pt x="50" y="286"/>
                    <a:pt x="54" y="292"/>
                  </a:cubicBezTo>
                  <a:cubicBezTo>
                    <a:pt x="86" y="285"/>
                    <a:pt x="117" y="265"/>
                    <a:pt x="149" y="269"/>
                  </a:cubicBezTo>
                  <a:cubicBezTo>
                    <a:pt x="171" y="273"/>
                    <a:pt x="212" y="315"/>
                    <a:pt x="212" y="315"/>
                  </a:cubicBezTo>
                  <a:cubicBezTo>
                    <a:pt x="243" y="308"/>
                    <a:pt x="279" y="328"/>
                    <a:pt x="306" y="292"/>
                  </a:cubicBezTo>
                  <a:cubicBezTo>
                    <a:pt x="321" y="272"/>
                    <a:pt x="309" y="213"/>
                    <a:pt x="316" y="177"/>
                  </a:cubicBezTo>
                  <a:cubicBezTo>
                    <a:pt x="320" y="157"/>
                    <a:pt x="330" y="146"/>
                    <a:pt x="337" y="131"/>
                  </a:cubicBezTo>
                  <a:cubicBezTo>
                    <a:pt x="330" y="80"/>
                    <a:pt x="329" y="25"/>
                    <a:pt x="296" y="16"/>
                  </a:cubicBezTo>
                  <a:cubicBezTo>
                    <a:pt x="240" y="0"/>
                    <a:pt x="292" y="31"/>
                    <a:pt x="254" y="39"/>
                  </a:cubicBezTo>
                </a:path>
              </a:pathLst>
            </a:custGeom>
            <a:solidFill>
              <a:srgbClr val="C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pic>
          <p:nvPicPr>
            <p:cNvPr id="4106" name="Picture 1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95" y="968"/>
              <a:ext cx="172"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7" name="Picture 11"/>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95" y="968"/>
              <a:ext cx="172" cy="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94" name="Freeform 12"/>
            <p:cNvSpPr>
              <a:spLocks/>
            </p:cNvSpPr>
            <p:nvPr/>
          </p:nvSpPr>
          <p:spPr bwMode="auto">
            <a:xfrm>
              <a:off x="5202" y="970"/>
              <a:ext cx="151" cy="147"/>
            </a:xfrm>
            <a:custGeom>
              <a:avLst/>
              <a:gdLst>
                <a:gd name="T0" fmla="*/ 114 w 151"/>
                <a:gd name="T1" fmla="*/ 18 h 147"/>
                <a:gd name="T2" fmla="*/ 29 w 151"/>
                <a:gd name="T3" fmla="*/ 28 h 147"/>
                <a:gd name="T4" fmla="*/ 15 w 151"/>
                <a:gd name="T5" fmla="*/ 38 h 147"/>
                <a:gd name="T6" fmla="*/ 5 w 151"/>
                <a:gd name="T7" fmla="*/ 59 h 147"/>
                <a:gd name="T8" fmla="*/ 1 w 151"/>
                <a:gd name="T9" fmla="*/ 90 h 147"/>
                <a:gd name="T10" fmla="*/ 24 w 151"/>
                <a:gd name="T11" fmla="*/ 131 h 147"/>
                <a:gd name="T12" fmla="*/ 67 w 151"/>
                <a:gd name="T13" fmla="*/ 120 h 147"/>
                <a:gd name="T14" fmla="*/ 95 w 151"/>
                <a:gd name="T15" fmla="*/ 141 h 147"/>
                <a:gd name="T16" fmla="*/ 137 w 151"/>
                <a:gd name="T17" fmla="*/ 131 h 147"/>
                <a:gd name="T18" fmla="*/ 141 w 151"/>
                <a:gd name="T19" fmla="*/ 79 h 147"/>
                <a:gd name="T20" fmla="*/ 151 w 151"/>
                <a:gd name="T21" fmla="*/ 59 h 147"/>
                <a:gd name="T22" fmla="*/ 132 w 151"/>
                <a:gd name="T23" fmla="*/ 7 h 147"/>
                <a:gd name="T24" fmla="*/ 114 w 151"/>
                <a:gd name="T25" fmla="*/ 18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1" h="147">
                  <a:moveTo>
                    <a:pt x="114" y="18"/>
                  </a:moveTo>
                  <a:cubicBezTo>
                    <a:pt x="96" y="21"/>
                    <a:pt x="57" y="22"/>
                    <a:pt x="29" y="28"/>
                  </a:cubicBezTo>
                  <a:cubicBezTo>
                    <a:pt x="24" y="29"/>
                    <a:pt x="19" y="32"/>
                    <a:pt x="15" y="38"/>
                  </a:cubicBezTo>
                  <a:cubicBezTo>
                    <a:pt x="11" y="43"/>
                    <a:pt x="8" y="52"/>
                    <a:pt x="5" y="59"/>
                  </a:cubicBezTo>
                  <a:cubicBezTo>
                    <a:pt x="4" y="69"/>
                    <a:pt x="0" y="79"/>
                    <a:pt x="1" y="90"/>
                  </a:cubicBezTo>
                  <a:cubicBezTo>
                    <a:pt x="2" y="101"/>
                    <a:pt x="22" y="128"/>
                    <a:pt x="24" y="131"/>
                  </a:cubicBezTo>
                  <a:cubicBezTo>
                    <a:pt x="38" y="128"/>
                    <a:pt x="52" y="119"/>
                    <a:pt x="67" y="120"/>
                  </a:cubicBezTo>
                  <a:cubicBezTo>
                    <a:pt x="76" y="122"/>
                    <a:pt x="95" y="141"/>
                    <a:pt x="95" y="141"/>
                  </a:cubicBezTo>
                  <a:cubicBezTo>
                    <a:pt x="109" y="138"/>
                    <a:pt x="125" y="147"/>
                    <a:pt x="137" y="131"/>
                  </a:cubicBezTo>
                  <a:cubicBezTo>
                    <a:pt x="143" y="122"/>
                    <a:pt x="138" y="95"/>
                    <a:pt x="141" y="79"/>
                  </a:cubicBezTo>
                  <a:cubicBezTo>
                    <a:pt x="143" y="70"/>
                    <a:pt x="147" y="66"/>
                    <a:pt x="151" y="59"/>
                  </a:cubicBezTo>
                  <a:cubicBezTo>
                    <a:pt x="147" y="36"/>
                    <a:pt x="147" y="11"/>
                    <a:pt x="132" y="7"/>
                  </a:cubicBezTo>
                  <a:cubicBezTo>
                    <a:pt x="107" y="0"/>
                    <a:pt x="130" y="14"/>
                    <a:pt x="114" y="18"/>
                  </a:cubicBezTo>
                </a:path>
              </a:pathLst>
            </a:custGeom>
            <a:noFill/>
            <a:ln w="11113"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9" name="Picture 1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02" y="1375"/>
              <a:ext cx="537"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0" name="Picture 1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002" y="1375"/>
              <a:ext cx="536"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1"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174" y="1411"/>
              <a:ext cx="16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12" name="Picture 16"/>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174" y="1411"/>
              <a:ext cx="164"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00" name="Freeform 18"/>
            <p:cNvSpPr>
              <a:spLocks noEditPoints="1"/>
            </p:cNvSpPr>
            <p:nvPr/>
          </p:nvSpPr>
          <p:spPr bwMode="auto">
            <a:xfrm>
              <a:off x="4956" y="1017"/>
              <a:ext cx="184" cy="408"/>
            </a:xfrm>
            <a:custGeom>
              <a:avLst/>
              <a:gdLst>
                <a:gd name="T0" fmla="*/ 377 w 412"/>
                <a:gd name="T1" fmla="*/ 38 h 913"/>
                <a:gd name="T2" fmla="*/ 312 w 412"/>
                <a:gd name="T3" fmla="*/ 57 h 913"/>
                <a:gd name="T4" fmla="*/ 309 w 412"/>
                <a:gd name="T5" fmla="*/ 58 h 913"/>
                <a:gd name="T6" fmla="*/ 224 w 412"/>
                <a:gd name="T7" fmla="*/ 102 h 913"/>
                <a:gd name="T8" fmla="*/ 222 w 412"/>
                <a:gd name="T9" fmla="*/ 104 h 913"/>
                <a:gd name="T10" fmla="*/ 149 w 412"/>
                <a:gd name="T11" fmla="*/ 162 h 913"/>
                <a:gd name="T12" fmla="*/ 146 w 412"/>
                <a:gd name="T13" fmla="*/ 164 h 913"/>
                <a:gd name="T14" fmla="*/ 87 w 412"/>
                <a:gd name="T15" fmla="*/ 234 h 913"/>
                <a:gd name="T16" fmla="*/ 86 w 412"/>
                <a:gd name="T17" fmla="*/ 237 h 913"/>
                <a:gd name="T18" fmla="*/ 41 w 412"/>
                <a:gd name="T19" fmla="*/ 317 h 913"/>
                <a:gd name="T20" fmla="*/ 39 w 412"/>
                <a:gd name="T21" fmla="*/ 320 h 913"/>
                <a:gd name="T22" fmla="*/ 11 w 412"/>
                <a:gd name="T23" fmla="*/ 407 h 913"/>
                <a:gd name="T24" fmla="*/ 11 w 412"/>
                <a:gd name="T25" fmla="*/ 410 h 913"/>
                <a:gd name="T26" fmla="*/ 1 w 412"/>
                <a:gd name="T27" fmla="*/ 502 h 913"/>
                <a:gd name="T28" fmla="*/ 1 w 412"/>
                <a:gd name="T29" fmla="*/ 505 h 913"/>
                <a:gd name="T30" fmla="*/ 11 w 412"/>
                <a:gd name="T31" fmla="*/ 600 h 913"/>
                <a:gd name="T32" fmla="*/ 11 w 412"/>
                <a:gd name="T33" fmla="*/ 603 h 913"/>
                <a:gd name="T34" fmla="*/ 39 w 412"/>
                <a:gd name="T35" fmla="*/ 693 h 913"/>
                <a:gd name="T36" fmla="*/ 41 w 412"/>
                <a:gd name="T37" fmla="*/ 696 h 913"/>
                <a:gd name="T38" fmla="*/ 87 w 412"/>
                <a:gd name="T39" fmla="*/ 778 h 913"/>
                <a:gd name="T40" fmla="*/ 88 w 412"/>
                <a:gd name="T41" fmla="*/ 781 h 913"/>
                <a:gd name="T42" fmla="*/ 150 w 412"/>
                <a:gd name="T43" fmla="*/ 852 h 913"/>
                <a:gd name="T44" fmla="*/ 153 w 412"/>
                <a:gd name="T45" fmla="*/ 854 h 913"/>
                <a:gd name="T46" fmla="*/ 228 w 412"/>
                <a:gd name="T47" fmla="*/ 913 h 913"/>
                <a:gd name="T48" fmla="*/ 247 w 412"/>
                <a:gd name="T49" fmla="*/ 888 h 913"/>
                <a:gd name="T50" fmla="*/ 172 w 412"/>
                <a:gd name="T51" fmla="*/ 829 h 913"/>
                <a:gd name="T52" fmla="*/ 175 w 412"/>
                <a:gd name="T53" fmla="*/ 831 h 913"/>
                <a:gd name="T54" fmla="*/ 113 w 412"/>
                <a:gd name="T55" fmla="*/ 760 h 913"/>
                <a:gd name="T56" fmla="*/ 114 w 412"/>
                <a:gd name="T57" fmla="*/ 763 h 913"/>
                <a:gd name="T58" fmla="*/ 68 w 412"/>
                <a:gd name="T59" fmla="*/ 681 h 913"/>
                <a:gd name="T60" fmla="*/ 70 w 412"/>
                <a:gd name="T61" fmla="*/ 684 h 913"/>
                <a:gd name="T62" fmla="*/ 42 w 412"/>
                <a:gd name="T63" fmla="*/ 594 h 913"/>
                <a:gd name="T64" fmla="*/ 42 w 412"/>
                <a:gd name="T65" fmla="*/ 597 h 913"/>
                <a:gd name="T66" fmla="*/ 32 w 412"/>
                <a:gd name="T67" fmla="*/ 502 h 913"/>
                <a:gd name="T68" fmla="*/ 32 w 412"/>
                <a:gd name="T69" fmla="*/ 505 h 913"/>
                <a:gd name="T70" fmla="*/ 42 w 412"/>
                <a:gd name="T71" fmla="*/ 413 h 913"/>
                <a:gd name="T72" fmla="*/ 42 w 412"/>
                <a:gd name="T73" fmla="*/ 416 h 913"/>
                <a:gd name="T74" fmla="*/ 70 w 412"/>
                <a:gd name="T75" fmla="*/ 329 h 913"/>
                <a:gd name="T76" fmla="*/ 68 w 412"/>
                <a:gd name="T77" fmla="*/ 332 h 913"/>
                <a:gd name="T78" fmla="*/ 113 w 412"/>
                <a:gd name="T79" fmla="*/ 252 h 913"/>
                <a:gd name="T80" fmla="*/ 112 w 412"/>
                <a:gd name="T81" fmla="*/ 255 h 913"/>
                <a:gd name="T82" fmla="*/ 171 w 412"/>
                <a:gd name="T83" fmla="*/ 185 h 913"/>
                <a:gd name="T84" fmla="*/ 168 w 412"/>
                <a:gd name="T85" fmla="*/ 187 h 913"/>
                <a:gd name="T86" fmla="*/ 241 w 412"/>
                <a:gd name="T87" fmla="*/ 129 h 913"/>
                <a:gd name="T88" fmla="*/ 239 w 412"/>
                <a:gd name="T89" fmla="*/ 131 h 913"/>
                <a:gd name="T90" fmla="*/ 324 w 412"/>
                <a:gd name="T91" fmla="*/ 87 h 913"/>
                <a:gd name="T92" fmla="*/ 321 w 412"/>
                <a:gd name="T93" fmla="*/ 88 h 913"/>
                <a:gd name="T94" fmla="*/ 386 w 412"/>
                <a:gd name="T95" fmla="*/ 69 h 913"/>
                <a:gd name="T96" fmla="*/ 377 w 412"/>
                <a:gd name="T97" fmla="*/ 38 h 913"/>
                <a:gd name="T98" fmla="*/ 291 w 412"/>
                <a:gd name="T99" fmla="*/ 172 h 913"/>
                <a:gd name="T100" fmla="*/ 412 w 412"/>
                <a:gd name="T101" fmla="*/ 44 h 913"/>
                <a:gd name="T102" fmla="*/ 241 w 412"/>
                <a:gd name="T103" fmla="*/ 2 h 913"/>
                <a:gd name="T104" fmla="*/ 241 w 412"/>
                <a:gd name="T105" fmla="*/ 2 h 913"/>
                <a:gd name="T106" fmla="*/ 222 w 412"/>
                <a:gd name="T107" fmla="*/ 14 h 913"/>
                <a:gd name="T108" fmla="*/ 233 w 412"/>
                <a:gd name="T109" fmla="*/ 34 h 913"/>
                <a:gd name="T110" fmla="*/ 377 w 412"/>
                <a:gd name="T111" fmla="*/ 69 h 913"/>
                <a:gd name="T112" fmla="*/ 369 w 412"/>
                <a:gd name="T113" fmla="*/ 42 h 913"/>
                <a:gd name="T114" fmla="*/ 268 w 412"/>
                <a:gd name="T115" fmla="*/ 150 h 913"/>
                <a:gd name="T116" fmla="*/ 268 w 412"/>
                <a:gd name="T117" fmla="*/ 173 h 913"/>
                <a:gd name="T118" fmla="*/ 291 w 412"/>
                <a:gd name="T119" fmla="*/ 172 h 9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12" h="913">
                  <a:moveTo>
                    <a:pt x="377" y="38"/>
                  </a:moveTo>
                  <a:lnTo>
                    <a:pt x="312" y="57"/>
                  </a:lnTo>
                  <a:cubicBezTo>
                    <a:pt x="311" y="57"/>
                    <a:pt x="310" y="58"/>
                    <a:pt x="309" y="58"/>
                  </a:cubicBezTo>
                  <a:lnTo>
                    <a:pt x="224" y="102"/>
                  </a:lnTo>
                  <a:cubicBezTo>
                    <a:pt x="223" y="103"/>
                    <a:pt x="222" y="103"/>
                    <a:pt x="222" y="104"/>
                  </a:cubicBezTo>
                  <a:lnTo>
                    <a:pt x="149" y="162"/>
                  </a:lnTo>
                  <a:cubicBezTo>
                    <a:pt x="148" y="163"/>
                    <a:pt x="147" y="163"/>
                    <a:pt x="146" y="164"/>
                  </a:cubicBezTo>
                  <a:lnTo>
                    <a:pt x="87" y="234"/>
                  </a:lnTo>
                  <a:cubicBezTo>
                    <a:pt x="87" y="235"/>
                    <a:pt x="86" y="236"/>
                    <a:pt x="86" y="237"/>
                  </a:cubicBezTo>
                  <a:lnTo>
                    <a:pt x="41" y="317"/>
                  </a:lnTo>
                  <a:cubicBezTo>
                    <a:pt x="40" y="318"/>
                    <a:pt x="40" y="319"/>
                    <a:pt x="39" y="320"/>
                  </a:cubicBezTo>
                  <a:lnTo>
                    <a:pt x="11" y="407"/>
                  </a:lnTo>
                  <a:cubicBezTo>
                    <a:pt x="11" y="408"/>
                    <a:pt x="11" y="409"/>
                    <a:pt x="11" y="410"/>
                  </a:cubicBezTo>
                  <a:lnTo>
                    <a:pt x="1" y="502"/>
                  </a:lnTo>
                  <a:cubicBezTo>
                    <a:pt x="0" y="503"/>
                    <a:pt x="0" y="504"/>
                    <a:pt x="1" y="505"/>
                  </a:cubicBezTo>
                  <a:lnTo>
                    <a:pt x="11" y="600"/>
                  </a:lnTo>
                  <a:cubicBezTo>
                    <a:pt x="11" y="601"/>
                    <a:pt x="11" y="602"/>
                    <a:pt x="11" y="603"/>
                  </a:cubicBezTo>
                  <a:lnTo>
                    <a:pt x="39" y="693"/>
                  </a:lnTo>
                  <a:cubicBezTo>
                    <a:pt x="40" y="694"/>
                    <a:pt x="40" y="695"/>
                    <a:pt x="41" y="696"/>
                  </a:cubicBezTo>
                  <a:lnTo>
                    <a:pt x="87" y="778"/>
                  </a:lnTo>
                  <a:cubicBezTo>
                    <a:pt x="87" y="779"/>
                    <a:pt x="88" y="780"/>
                    <a:pt x="88" y="781"/>
                  </a:cubicBezTo>
                  <a:lnTo>
                    <a:pt x="150" y="852"/>
                  </a:lnTo>
                  <a:cubicBezTo>
                    <a:pt x="151" y="853"/>
                    <a:pt x="152" y="853"/>
                    <a:pt x="153" y="854"/>
                  </a:cubicBezTo>
                  <a:lnTo>
                    <a:pt x="228" y="913"/>
                  </a:lnTo>
                  <a:lnTo>
                    <a:pt x="247" y="888"/>
                  </a:lnTo>
                  <a:lnTo>
                    <a:pt x="172" y="829"/>
                  </a:lnTo>
                  <a:lnTo>
                    <a:pt x="175" y="831"/>
                  </a:lnTo>
                  <a:lnTo>
                    <a:pt x="113" y="760"/>
                  </a:lnTo>
                  <a:lnTo>
                    <a:pt x="114" y="763"/>
                  </a:lnTo>
                  <a:lnTo>
                    <a:pt x="68" y="681"/>
                  </a:lnTo>
                  <a:lnTo>
                    <a:pt x="70" y="684"/>
                  </a:lnTo>
                  <a:lnTo>
                    <a:pt x="42" y="594"/>
                  </a:lnTo>
                  <a:lnTo>
                    <a:pt x="42" y="597"/>
                  </a:lnTo>
                  <a:lnTo>
                    <a:pt x="32" y="502"/>
                  </a:lnTo>
                  <a:lnTo>
                    <a:pt x="32" y="505"/>
                  </a:lnTo>
                  <a:lnTo>
                    <a:pt x="42" y="413"/>
                  </a:lnTo>
                  <a:lnTo>
                    <a:pt x="42" y="416"/>
                  </a:lnTo>
                  <a:lnTo>
                    <a:pt x="70" y="329"/>
                  </a:lnTo>
                  <a:lnTo>
                    <a:pt x="68" y="332"/>
                  </a:lnTo>
                  <a:lnTo>
                    <a:pt x="113" y="252"/>
                  </a:lnTo>
                  <a:lnTo>
                    <a:pt x="112" y="255"/>
                  </a:lnTo>
                  <a:lnTo>
                    <a:pt x="171" y="185"/>
                  </a:lnTo>
                  <a:lnTo>
                    <a:pt x="168" y="187"/>
                  </a:lnTo>
                  <a:lnTo>
                    <a:pt x="241" y="129"/>
                  </a:lnTo>
                  <a:lnTo>
                    <a:pt x="239" y="131"/>
                  </a:lnTo>
                  <a:lnTo>
                    <a:pt x="324" y="87"/>
                  </a:lnTo>
                  <a:lnTo>
                    <a:pt x="321" y="88"/>
                  </a:lnTo>
                  <a:lnTo>
                    <a:pt x="386" y="69"/>
                  </a:lnTo>
                  <a:lnTo>
                    <a:pt x="377" y="38"/>
                  </a:lnTo>
                  <a:close/>
                  <a:moveTo>
                    <a:pt x="291" y="172"/>
                  </a:moveTo>
                  <a:lnTo>
                    <a:pt x="412" y="44"/>
                  </a:lnTo>
                  <a:lnTo>
                    <a:pt x="241" y="2"/>
                  </a:lnTo>
                  <a:lnTo>
                    <a:pt x="241" y="2"/>
                  </a:lnTo>
                  <a:cubicBezTo>
                    <a:pt x="232" y="0"/>
                    <a:pt x="224" y="6"/>
                    <a:pt x="222" y="14"/>
                  </a:cubicBezTo>
                  <a:cubicBezTo>
                    <a:pt x="220" y="23"/>
                    <a:pt x="225" y="31"/>
                    <a:pt x="233" y="34"/>
                  </a:cubicBezTo>
                  <a:lnTo>
                    <a:pt x="377" y="69"/>
                  </a:lnTo>
                  <a:lnTo>
                    <a:pt x="369" y="42"/>
                  </a:lnTo>
                  <a:lnTo>
                    <a:pt x="268" y="150"/>
                  </a:lnTo>
                  <a:cubicBezTo>
                    <a:pt x="262" y="157"/>
                    <a:pt x="262" y="167"/>
                    <a:pt x="268" y="173"/>
                  </a:cubicBezTo>
                  <a:cubicBezTo>
                    <a:pt x="275" y="179"/>
                    <a:pt x="285" y="179"/>
                    <a:pt x="291" y="172"/>
                  </a:cubicBezTo>
                  <a:close/>
                </a:path>
              </a:pathLst>
            </a:custGeom>
            <a:solidFill>
              <a:srgbClr val="000000"/>
            </a:solidFill>
            <a:ln w="0" cap="flat">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a:p>
          </p:txBody>
        </p:sp>
        <p:sp>
          <p:nvSpPr>
            <p:cNvPr id="2802" name="Rectangle 20"/>
            <p:cNvSpPr>
              <a:spLocks noChangeArrowheads="1"/>
            </p:cNvSpPr>
            <p:nvPr/>
          </p:nvSpPr>
          <p:spPr bwMode="auto">
            <a:xfrm>
              <a:off x="5692" y="1344"/>
              <a:ext cx="0" cy="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itchFamily="34" charset="0"/>
                <a:cs typeface="Arial" pitchFamily="34" charset="0"/>
              </a:endParaRPr>
            </a:p>
          </p:txBody>
        </p:sp>
      </p:grpSp>
      <p:sp>
        <p:nvSpPr>
          <p:cNvPr id="545" name="TextBox 544"/>
          <p:cNvSpPr txBox="1"/>
          <p:nvPr/>
        </p:nvSpPr>
        <p:spPr>
          <a:xfrm>
            <a:off x="7532292" y="2145268"/>
            <a:ext cx="1002108" cy="369332"/>
          </a:xfrm>
          <a:prstGeom prst="rect">
            <a:avLst/>
          </a:prstGeom>
          <a:noFill/>
        </p:spPr>
        <p:txBody>
          <a:bodyPr wrap="square" rtlCol="0">
            <a:spAutoFit/>
          </a:bodyPr>
          <a:lstStyle/>
          <a:p>
            <a:r>
              <a:rPr lang="en-US" b="1" dirty="0" smtClean="0">
                <a:solidFill>
                  <a:srgbClr val="FF0000"/>
                </a:solidFill>
              </a:rPr>
              <a:t>CXCL12</a:t>
            </a:r>
            <a:endParaRPr lang="en-US" b="1" dirty="0">
              <a:solidFill>
                <a:srgbClr val="FF0000"/>
              </a:solidFill>
            </a:endParaRPr>
          </a:p>
        </p:txBody>
      </p:sp>
      <p:grpSp>
        <p:nvGrpSpPr>
          <p:cNvPr id="546" name="Group 545"/>
          <p:cNvGrpSpPr/>
          <p:nvPr/>
        </p:nvGrpSpPr>
        <p:grpSpPr>
          <a:xfrm>
            <a:off x="558508" y="3810000"/>
            <a:ext cx="8509292" cy="2746552"/>
            <a:chOff x="558508" y="3810000"/>
            <a:chExt cx="8509292" cy="2746552"/>
          </a:xfrm>
        </p:grpSpPr>
        <p:sp>
          <p:nvSpPr>
            <p:cNvPr id="549" name="TextBox 548"/>
            <p:cNvSpPr txBox="1"/>
            <p:nvPr/>
          </p:nvSpPr>
          <p:spPr>
            <a:xfrm>
              <a:off x="801902" y="5742164"/>
              <a:ext cx="7884897" cy="307777"/>
            </a:xfrm>
            <a:prstGeom prst="rect">
              <a:avLst/>
            </a:prstGeom>
            <a:solidFill>
              <a:srgbClr val="FFFF00"/>
            </a:solidFill>
          </p:spPr>
          <p:txBody>
            <a:bodyPr wrap="square" rtlCol="0">
              <a:spAutoFit/>
            </a:bodyPr>
            <a:lstStyle/>
            <a:p>
              <a:r>
                <a:rPr lang="en-US" sz="1400" b="1" u="sng" dirty="0" smtClean="0">
                  <a:solidFill>
                    <a:srgbClr val="FF0000"/>
                  </a:solidFill>
                </a:rPr>
                <a:t>Stroma-associated changes: Collagen </a:t>
              </a:r>
              <a:r>
                <a:rPr lang="en-US" altLang="en-US" sz="1400" b="1" dirty="0" smtClean="0">
                  <a:solidFill>
                    <a:srgbClr val="FF0000"/>
                  </a:solidFill>
                  <a:latin typeface="Arial" charset="0"/>
                </a:rPr>
                <a:t>(  )</a:t>
              </a:r>
              <a:r>
                <a:rPr lang="en-US" sz="1400" b="1" u="sng" dirty="0" smtClean="0">
                  <a:solidFill>
                    <a:srgbClr val="FF0000"/>
                  </a:solidFill>
                </a:rPr>
                <a:t>, Fibronectin (  ), </a:t>
              </a:r>
              <a:r>
                <a:rPr lang="en-US" sz="1400" b="1" u="sng" dirty="0" err="1" smtClean="0">
                  <a:solidFill>
                    <a:srgbClr val="FF0000"/>
                  </a:solidFill>
                </a:rPr>
                <a:t>Galectin</a:t>
              </a:r>
              <a:r>
                <a:rPr lang="en-US" sz="1400" b="1" u="sng" dirty="0" smtClean="0">
                  <a:solidFill>
                    <a:srgbClr val="FF0000"/>
                  </a:solidFill>
                </a:rPr>
                <a:t> 1 (   ), CXCL12 (   ),), etc</a:t>
              </a:r>
              <a:r>
                <a:rPr lang="en-US" sz="1400" b="1" u="sng" dirty="0">
                  <a:solidFill>
                    <a:srgbClr val="FF0000"/>
                  </a:solidFill>
                </a:rPr>
                <a:t>.</a:t>
              </a:r>
            </a:p>
          </p:txBody>
        </p:sp>
        <p:grpSp>
          <p:nvGrpSpPr>
            <p:cNvPr id="552" name="Group 578"/>
            <p:cNvGrpSpPr>
              <a:grpSpLocks/>
            </p:cNvGrpSpPr>
            <p:nvPr/>
          </p:nvGrpSpPr>
          <p:grpSpPr bwMode="auto">
            <a:xfrm>
              <a:off x="5845175" y="3810000"/>
              <a:ext cx="425450" cy="561975"/>
              <a:chOff x="8604404" y="4046661"/>
              <a:chExt cx="424287" cy="562768"/>
            </a:xfrm>
          </p:grpSpPr>
          <p:sp>
            <p:nvSpPr>
              <p:cNvPr id="683" name="Freeform 682"/>
              <p:cNvSpPr/>
              <p:nvPr/>
            </p:nvSpPr>
            <p:spPr>
              <a:xfrm rot="1016377">
                <a:off x="8707310" y="4191328"/>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4" name="Freeform 683"/>
              <p:cNvSpPr/>
              <p:nvPr/>
            </p:nvSpPr>
            <p:spPr>
              <a:xfrm rot="17916325">
                <a:off x="8643989" y="4275071"/>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5" name="Freeform 684"/>
              <p:cNvSpPr/>
              <p:nvPr/>
            </p:nvSpPr>
            <p:spPr>
              <a:xfrm rot="17916325">
                <a:off x="8572746" y="4298918"/>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6" name="Freeform 685"/>
              <p:cNvSpPr/>
              <p:nvPr/>
            </p:nvSpPr>
            <p:spPr>
              <a:xfrm rot="17916325">
                <a:off x="8710481" y="4289380"/>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7" name="Freeform 686"/>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8" name="Freeform 687"/>
              <p:cNvSpPr/>
              <p:nvPr/>
            </p:nvSpPr>
            <p:spPr>
              <a:xfrm rot="1016377">
                <a:off x="8685146" y="4281943"/>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9" name="Freeform 688"/>
              <p:cNvSpPr/>
              <p:nvPr/>
            </p:nvSpPr>
            <p:spPr>
              <a:xfrm rot="1016377">
                <a:off x="8669314" y="4046661"/>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0" name="Freeform 689"/>
              <p:cNvSpPr/>
              <p:nvPr/>
            </p:nvSpPr>
            <p:spPr>
              <a:xfrm rot="1016377">
                <a:off x="8669314" y="4358250"/>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1" name="Freeform 690"/>
              <p:cNvSpPr/>
              <p:nvPr/>
            </p:nvSpPr>
            <p:spPr>
              <a:xfrm rot="17916325">
                <a:off x="8483301" y="4293354"/>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2" name="Oval 691"/>
              <p:cNvSpPr/>
              <p:nvPr/>
            </p:nvSpPr>
            <p:spPr>
              <a:xfrm>
                <a:off x="8867209" y="4235841"/>
                <a:ext cx="75992"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3" name="Oval 692"/>
              <p:cNvSpPr/>
              <p:nvPr/>
            </p:nvSpPr>
            <p:spPr>
              <a:xfrm>
                <a:off x="8715225" y="4386865"/>
                <a:ext cx="75992"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4" name="Oval 693"/>
              <p:cNvSpPr/>
              <p:nvPr/>
            </p:nvSpPr>
            <p:spPr>
              <a:xfrm>
                <a:off x="8881458" y="4372558"/>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555" name="Straight Arrow Connector 554"/>
            <p:cNvCxnSpPr/>
            <p:nvPr/>
          </p:nvCxnSpPr>
          <p:spPr bwMode="auto">
            <a:xfrm>
              <a:off x="923925" y="4119739"/>
              <a:ext cx="7021513"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58" name="Straight Arrow Connector 557"/>
            <p:cNvCxnSpPr/>
            <p:nvPr/>
          </p:nvCxnSpPr>
          <p:spPr bwMode="auto">
            <a:xfrm>
              <a:off x="3278188" y="4402314"/>
              <a:ext cx="466725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61" name="TextBox 202"/>
            <p:cNvSpPr txBox="1">
              <a:spLocks noChangeArrowheads="1"/>
            </p:cNvSpPr>
            <p:nvPr/>
          </p:nvSpPr>
          <p:spPr bwMode="auto">
            <a:xfrm>
              <a:off x="4122738" y="4256264"/>
              <a:ext cx="3101975" cy="306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Inactivation of CDKN2A/Ink4A/p16 </a:t>
              </a:r>
            </a:p>
          </p:txBody>
        </p:sp>
        <p:cxnSp>
          <p:nvCxnSpPr>
            <p:cNvPr id="564" name="Straight Arrow Connector 563"/>
            <p:cNvCxnSpPr/>
            <p:nvPr/>
          </p:nvCxnSpPr>
          <p:spPr bwMode="auto">
            <a:xfrm>
              <a:off x="3530600" y="4654727"/>
              <a:ext cx="441960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79" name="TextBox 204"/>
            <p:cNvSpPr txBox="1">
              <a:spLocks noChangeArrowheads="1"/>
            </p:cNvSpPr>
            <p:nvPr/>
          </p:nvSpPr>
          <p:spPr bwMode="auto">
            <a:xfrm>
              <a:off x="4668838" y="4507089"/>
              <a:ext cx="21463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solidFill>
                    <a:srgbClr val="FF0000"/>
                  </a:solidFill>
                  <a:latin typeface="Arial" charset="0"/>
                </a:rPr>
                <a:t>MUC1</a:t>
              </a:r>
              <a:r>
                <a:rPr lang="en-US" altLang="en-US" sz="1400" b="1">
                  <a:latin typeface="Arial" charset="0"/>
                </a:rPr>
                <a:t> overexpression</a:t>
              </a:r>
            </a:p>
          </p:txBody>
        </p:sp>
        <p:cxnSp>
          <p:nvCxnSpPr>
            <p:cNvPr id="592" name="Straight Arrow Connector 591"/>
            <p:cNvCxnSpPr/>
            <p:nvPr/>
          </p:nvCxnSpPr>
          <p:spPr bwMode="auto">
            <a:xfrm>
              <a:off x="5116513" y="5003977"/>
              <a:ext cx="2827337"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05" name="TextBox 207"/>
            <p:cNvSpPr txBox="1">
              <a:spLocks noChangeArrowheads="1"/>
            </p:cNvSpPr>
            <p:nvPr/>
          </p:nvSpPr>
          <p:spPr bwMode="auto">
            <a:xfrm>
              <a:off x="5637213" y="4743627"/>
              <a:ext cx="1833562" cy="522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p53, SMAD4/DPC4, BRCA2 inactivation </a:t>
              </a:r>
            </a:p>
          </p:txBody>
        </p:sp>
        <p:cxnSp>
          <p:nvCxnSpPr>
            <p:cNvPr id="618" name="Straight Arrow Connector 617"/>
            <p:cNvCxnSpPr/>
            <p:nvPr/>
          </p:nvCxnSpPr>
          <p:spPr bwMode="auto">
            <a:xfrm>
              <a:off x="5126038" y="5623102"/>
              <a:ext cx="2827337"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21" name="TextBox 213"/>
            <p:cNvSpPr txBox="1">
              <a:spLocks noChangeArrowheads="1"/>
            </p:cNvSpPr>
            <p:nvPr/>
          </p:nvSpPr>
          <p:spPr bwMode="auto">
            <a:xfrm>
              <a:off x="5907088" y="5435777"/>
              <a:ext cx="1311275"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solidFill>
                    <a:srgbClr val="FF0000"/>
                  </a:solidFill>
                  <a:latin typeface="Arial" charset="0"/>
                </a:rPr>
                <a:t>miR-196b (   )</a:t>
              </a:r>
            </a:p>
          </p:txBody>
        </p:sp>
        <p:cxnSp>
          <p:nvCxnSpPr>
            <p:cNvPr id="622" name="Straight Arrow Connector 621"/>
            <p:cNvCxnSpPr/>
            <p:nvPr/>
          </p:nvCxnSpPr>
          <p:spPr bwMode="auto">
            <a:xfrm flipV="1">
              <a:off x="6977063" y="5465939"/>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5" name="Straight Arrow Connector 624"/>
            <p:cNvCxnSpPr/>
            <p:nvPr/>
          </p:nvCxnSpPr>
          <p:spPr bwMode="auto">
            <a:xfrm flipV="1">
              <a:off x="923925" y="5318302"/>
              <a:ext cx="7027863" cy="1587"/>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628" name="TextBox 216"/>
            <p:cNvSpPr txBox="1">
              <a:spLocks noChangeArrowheads="1"/>
            </p:cNvSpPr>
            <p:nvPr/>
          </p:nvSpPr>
          <p:spPr bwMode="auto">
            <a:xfrm>
              <a:off x="1719263" y="5165902"/>
              <a:ext cx="5291137"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dirty="0">
                  <a:solidFill>
                    <a:srgbClr val="FF0000"/>
                  </a:solidFill>
                  <a:latin typeface="Arial" charset="0"/>
                </a:rPr>
                <a:t>miR-21 (   ), miR-155 (   ), miR-182 (   ), miR-296-5p (   )</a:t>
              </a:r>
            </a:p>
          </p:txBody>
        </p:sp>
        <p:cxnSp>
          <p:nvCxnSpPr>
            <p:cNvPr id="641" name="Straight Arrow Connector 640"/>
            <p:cNvCxnSpPr/>
            <p:nvPr/>
          </p:nvCxnSpPr>
          <p:spPr bwMode="auto">
            <a:xfrm flipV="1">
              <a:off x="2895600" y="5199239"/>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4" name="Straight Arrow Connector 643"/>
            <p:cNvCxnSpPr/>
            <p:nvPr/>
          </p:nvCxnSpPr>
          <p:spPr bwMode="auto">
            <a:xfrm flipV="1">
              <a:off x="4002088" y="5208764"/>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5" name="Straight Arrow Connector 644"/>
            <p:cNvCxnSpPr/>
            <p:nvPr/>
          </p:nvCxnSpPr>
          <p:spPr bwMode="auto">
            <a:xfrm flipV="1">
              <a:off x="5105400" y="5199239"/>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46" name="Straight Arrow Connector 645"/>
            <p:cNvCxnSpPr/>
            <p:nvPr/>
          </p:nvCxnSpPr>
          <p:spPr bwMode="auto">
            <a:xfrm>
              <a:off x="6467475" y="5234164"/>
              <a:ext cx="0" cy="2095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47" name="TextBox 112"/>
            <p:cNvSpPr txBox="1">
              <a:spLocks noChangeArrowheads="1"/>
            </p:cNvSpPr>
            <p:nvPr/>
          </p:nvSpPr>
          <p:spPr bwMode="auto">
            <a:xfrm>
              <a:off x="1660525" y="3957814"/>
              <a:ext cx="56356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K-ras mutation, Her-2/neu, </a:t>
              </a:r>
              <a:r>
                <a:rPr lang="en-US" altLang="en-US" sz="1400" b="1">
                  <a:solidFill>
                    <a:srgbClr val="FF0000"/>
                  </a:solidFill>
                  <a:latin typeface="Arial" charset="0"/>
                </a:rPr>
                <a:t>CXCR4</a:t>
              </a:r>
              <a:r>
                <a:rPr lang="en-US" altLang="en-US" sz="1400" b="1">
                  <a:latin typeface="Arial" charset="0"/>
                </a:rPr>
                <a:t>, </a:t>
              </a:r>
              <a:r>
                <a:rPr lang="en-US" altLang="en-US" sz="1400" b="1">
                  <a:solidFill>
                    <a:srgbClr val="FF0000"/>
                  </a:solidFill>
                  <a:latin typeface="Arial" charset="0"/>
                </a:rPr>
                <a:t>SHH</a:t>
              </a:r>
              <a:r>
                <a:rPr lang="en-US" altLang="en-US" sz="1400" b="1">
                  <a:latin typeface="Arial" charset="0"/>
                </a:rPr>
                <a:t> &amp; </a:t>
              </a:r>
              <a:r>
                <a:rPr lang="en-US" altLang="en-US" sz="1400" b="1">
                  <a:solidFill>
                    <a:srgbClr val="FF0000"/>
                  </a:solidFill>
                  <a:latin typeface="Arial" charset="0"/>
                </a:rPr>
                <a:t>MUC4</a:t>
              </a:r>
              <a:r>
                <a:rPr lang="en-US" altLang="en-US" sz="1400" b="1">
                  <a:latin typeface="Arial" charset="0"/>
                </a:rPr>
                <a:t> overexpression</a:t>
              </a:r>
            </a:p>
          </p:txBody>
        </p:sp>
        <p:sp>
          <p:nvSpPr>
            <p:cNvPr id="648" name="Freeform 647"/>
            <p:cNvSpPr/>
            <p:nvPr/>
          </p:nvSpPr>
          <p:spPr>
            <a:xfrm rot="16395461">
              <a:off x="651211" y="6252595"/>
              <a:ext cx="78792" cy="264198"/>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9" name="TextBox 366"/>
            <p:cNvSpPr txBox="1">
              <a:spLocks noChangeArrowheads="1"/>
            </p:cNvSpPr>
            <p:nvPr/>
          </p:nvSpPr>
          <p:spPr bwMode="auto">
            <a:xfrm>
              <a:off x="768094" y="6154599"/>
              <a:ext cx="1596990" cy="33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Endothelial cells/ Blood vessel</a:t>
              </a:r>
            </a:p>
          </p:txBody>
        </p:sp>
        <p:sp>
          <p:nvSpPr>
            <p:cNvPr id="650" name="TextBox 368"/>
            <p:cNvSpPr txBox="1">
              <a:spLocks noChangeArrowheads="1"/>
            </p:cNvSpPr>
            <p:nvPr/>
          </p:nvSpPr>
          <p:spPr bwMode="auto">
            <a:xfrm>
              <a:off x="2434844" y="6263080"/>
              <a:ext cx="14970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latin typeface="Arial" charset="0"/>
                </a:rPr>
                <a:t>Quiescent PSCs  </a:t>
              </a:r>
              <a:endParaRPr lang="en-US" altLang="en-US" sz="1200" b="1" dirty="0">
                <a:latin typeface="Arial" charset="0"/>
              </a:endParaRPr>
            </a:p>
          </p:txBody>
        </p:sp>
        <p:sp>
          <p:nvSpPr>
            <p:cNvPr id="651" name="TextBox 372"/>
            <p:cNvSpPr txBox="1">
              <a:spLocks noChangeArrowheads="1"/>
            </p:cNvSpPr>
            <p:nvPr/>
          </p:nvSpPr>
          <p:spPr bwMode="auto">
            <a:xfrm>
              <a:off x="4239555" y="6251661"/>
              <a:ext cx="1422827" cy="19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Activated PSCs </a:t>
              </a:r>
            </a:p>
          </p:txBody>
        </p:sp>
        <p:grpSp>
          <p:nvGrpSpPr>
            <p:cNvPr id="652" name="Group 285"/>
            <p:cNvGrpSpPr>
              <a:grpSpLocks/>
            </p:cNvGrpSpPr>
            <p:nvPr/>
          </p:nvGrpSpPr>
          <p:grpSpPr bwMode="auto">
            <a:xfrm rot="20768357">
              <a:off x="3745109" y="6320176"/>
              <a:ext cx="557913" cy="111907"/>
              <a:chOff x="547688" y="538163"/>
              <a:chExt cx="1295400" cy="381000"/>
            </a:xfrm>
          </p:grpSpPr>
          <p:sp>
            <p:nvSpPr>
              <p:cNvPr id="68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82"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653" name="Freeform 652"/>
            <p:cNvSpPr/>
            <p:nvPr/>
          </p:nvSpPr>
          <p:spPr bwMode="auto">
            <a:xfrm rot="19618285">
              <a:off x="2300219" y="6316521"/>
              <a:ext cx="298144" cy="74225"/>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4" name="Oval 689"/>
            <p:cNvSpPr>
              <a:spLocks noChangeArrowheads="1"/>
            </p:cNvSpPr>
            <p:nvPr/>
          </p:nvSpPr>
          <p:spPr bwMode="auto">
            <a:xfrm rot="19618285">
              <a:off x="2430057" y="6327537"/>
              <a:ext cx="57064" cy="31720"/>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55" name="Freeform 654"/>
            <p:cNvSpPr/>
            <p:nvPr/>
          </p:nvSpPr>
          <p:spPr>
            <a:xfrm rot="1016377">
              <a:off x="5507406" y="6256228"/>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6" name="TextBox 372"/>
            <p:cNvSpPr txBox="1">
              <a:spLocks noChangeArrowheads="1"/>
            </p:cNvSpPr>
            <p:nvPr/>
          </p:nvSpPr>
          <p:spPr bwMode="auto">
            <a:xfrm>
              <a:off x="5830641" y="6251661"/>
              <a:ext cx="547582" cy="19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ECM</a:t>
              </a:r>
            </a:p>
          </p:txBody>
        </p:sp>
        <p:grpSp>
          <p:nvGrpSpPr>
            <p:cNvPr id="657" name="Group 462"/>
            <p:cNvGrpSpPr>
              <a:grpSpLocks/>
            </p:cNvGrpSpPr>
            <p:nvPr/>
          </p:nvGrpSpPr>
          <p:grpSpPr bwMode="auto">
            <a:xfrm>
              <a:off x="6364939" y="6306473"/>
              <a:ext cx="379322" cy="126753"/>
              <a:chOff x="168239" y="3588944"/>
              <a:chExt cx="230855" cy="164703"/>
            </a:xfrm>
          </p:grpSpPr>
          <p:sp>
            <p:nvSpPr>
              <p:cNvPr id="679" name="Freeform 678"/>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0" name="Oval 679"/>
              <p:cNvSpPr/>
              <p:nvPr/>
            </p:nvSpPr>
            <p:spPr>
              <a:xfrm>
                <a:off x="236507" y="3657199"/>
                <a:ext cx="90725" cy="45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58" name="TextBox 372"/>
            <p:cNvSpPr txBox="1">
              <a:spLocks noChangeArrowheads="1"/>
            </p:cNvSpPr>
            <p:nvPr/>
          </p:nvSpPr>
          <p:spPr bwMode="auto">
            <a:xfrm>
              <a:off x="6790016" y="6261938"/>
              <a:ext cx="1087784" cy="19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MDSC</a:t>
              </a:r>
            </a:p>
          </p:txBody>
        </p:sp>
        <p:grpSp>
          <p:nvGrpSpPr>
            <p:cNvPr id="659" name="Group 354"/>
            <p:cNvGrpSpPr>
              <a:grpSpLocks/>
            </p:cNvGrpSpPr>
            <p:nvPr/>
          </p:nvGrpSpPr>
          <p:grpSpPr bwMode="auto">
            <a:xfrm rot="1058674">
              <a:off x="7461579" y="6337305"/>
              <a:ext cx="346850" cy="44534"/>
              <a:chOff x="510949" y="4478054"/>
              <a:chExt cx="373821" cy="62052"/>
            </a:xfrm>
          </p:grpSpPr>
          <p:sp>
            <p:nvSpPr>
              <p:cNvPr id="677" name="Oval 676"/>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8"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660" name="TextBox 372"/>
            <p:cNvSpPr txBox="1">
              <a:spLocks noChangeArrowheads="1"/>
            </p:cNvSpPr>
            <p:nvPr/>
          </p:nvSpPr>
          <p:spPr bwMode="auto">
            <a:xfrm>
              <a:off x="7827617" y="6256228"/>
              <a:ext cx="1240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latin typeface="Arial" charset="0"/>
                </a:rPr>
                <a:t>Immune cells</a:t>
              </a:r>
              <a:endParaRPr lang="en-US" altLang="en-US" sz="1200" b="1" dirty="0">
                <a:latin typeface="Arial" charset="0"/>
              </a:endParaRPr>
            </a:p>
          </p:txBody>
        </p:sp>
        <p:sp>
          <p:nvSpPr>
            <p:cNvPr id="661" name="Freeform 660"/>
            <p:cNvSpPr/>
            <p:nvPr/>
          </p:nvSpPr>
          <p:spPr>
            <a:xfrm rot="17916325">
              <a:off x="5488286" y="6302553"/>
              <a:ext cx="272918" cy="125457"/>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2" name="Freeform 661"/>
            <p:cNvSpPr/>
            <p:nvPr/>
          </p:nvSpPr>
          <p:spPr>
            <a:xfrm rot="17916325">
              <a:off x="5421869" y="6319682"/>
              <a:ext cx="272917" cy="125456"/>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3" name="Freeform 662"/>
            <p:cNvSpPr/>
            <p:nvPr/>
          </p:nvSpPr>
          <p:spPr>
            <a:xfrm rot="17916325">
              <a:off x="5551014" y="6310950"/>
              <a:ext cx="272918" cy="12693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4" name="Freeform 663"/>
            <p:cNvSpPr/>
            <p:nvPr/>
          </p:nvSpPr>
          <p:spPr>
            <a:xfrm rot="1016377">
              <a:off x="5508882" y="6205984"/>
              <a:ext cx="296669"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5" name="Freeform 664"/>
            <p:cNvSpPr/>
            <p:nvPr/>
          </p:nvSpPr>
          <p:spPr>
            <a:xfrm rot="1016377">
              <a:off x="5486743" y="6321318"/>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6" name="Freeform 665"/>
            <p:cNvSpPr/>
            <p:nvPr/>
          </p:nvSpPr>
          <p:spPr>
            <a:xfrm rot="1016377">
              <a:off x="5471983" y="6151172"/>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7" name="Freeform 666"/>
            <p:cNvSpPr/>
            <p:nvPr/>
          </p:nvSpPr>
          <p:spPr>
            <a:xfrm rot="1016377">
              <a:off x="5471983" y="6376130"/>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8" name="Freeform 667"/>
            <p:cNvSpPr/>
            <p:nvPr/>
          </p:nvSpPr>
          <p:spPr>
            <a:xfrm rot="17916325">
              <a:off x="5338477" y="6314376"/>
              <a:ext cx="272917" cy="12693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9" name="Oval 668"/>
            <p:cNvSpPr/>
            <p:nvPr/>
          </p:nvSpPr>
          <p:spPr>
            <a:xfrm>
              <a:off x="5656478" y="6091793"/>
              <a:ext cx="70846" cy="354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0" name="Oval 669"/>
            <p:cNvSpPr/>
            <p:nvPr/>
          </p:nvSpPr>
          <p:spPr>
            <a:xfrm>
              <a:off x="5514785" y="6396684"/>
              <a:ext cx="70846" cy="35399"/>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1" name="Oval 670"/>
            <p:cNvSpPr/>
            <p:nvPr/>
          </p:nvSpPr>
          <p:spPr>
            <a:xfrm>
              <a:off x="5669762" y="6386407"/>
              <a:ext cx="70846" cy="354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72" name="Straight Arrow Connector 671"/>
            <p:cNvCxnSpPr/>
            <p:nvPr/>
          </p:nvCxnSpPr>
          <p:spPr bwMode="auto">
            <a:xfrm flipV="1">
              <a:off x="3769312" y="579179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3" name="Straight Arrow Connector 672"/>
            <p:cNvCxnSpPr/>
            <p:nvPr/>
          </p:nvCxnSpPr>
          <p:spPr bwMode="auto">
            <a:xfrm flipV="1">
              <a:off x="4937554" y="578820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4" name="Straight Arrow Connector 673"/>
            <p:cNvCxnSpPr/>
            <p:nvPr/>
          </p:nvCxnSpPr>
          <p:spPr bwMode="auto">
            <a:xfrm flipV="1">
              <a:off x="6867458" y="580129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5" name="Straight Arrow Connector 674"/>
            <p:cNvCxnSpPr/>
            <p:nvPr/>
          </p:nvCxnSpPr>
          <p:spPr bwMode="auto">
            <a:xfrm>
              <a:off x="6973994" y="5841978"/>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6" name="Straight Arrow Connector 675"/>
            <p:cNvCxnSpPr/>
            <p:nvPr/>
          </p:nvCxnSpPr>
          <p:spPr bwMode="auto">
            <a:xfrm flipV="1">
              <a:off x="6010922" y="5769742"/>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97424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381000" y="1219200"/>
            <a:ext cx="8534400" cy="4708981"/>
          </a:xfrm>
          <a:prstGeom prst="rect">
            <a:avLst/>
          </a:prstGeom>
          <a:noFill/>
        </p:spPr>
        <p:txBody>
          <a:bodyPr wrap="square" rtlCol="0">
            <a:spAutoFit/>
          </a:bodyPr>
          <a:lstStyle/>
          <a:p>
            <a:pPr algn="just"/>
            <a:endParaRPr lang="en-US" sz="2800" b="1" u="sng" dirty="0" smtClean="0">
              <a:solidFill>
                <a:srgbClr val="990000"/>
              </a:solidFill>
            </a:endParaRPr>
          </a:p>
          <a:p>
            <a:pPr marL="457200" indent="-457200" algn="just">
              <a:buFont typeface="Arial" pitchFamily="34" charset="0"/>
              <a:buChar char="•"/>
            </a:pPr>
            <a:r>
              <a:rPr lang="en-US" sz="2800" b="1" dirty="0" smtClean="0">
                <a:solidFill>
                  <a:srgbClr val="3333FF"/>
                </a:solidFill>
              </a:rPr>
              <a:t>It is a member of chemokine family- abundantly produced by the pancreatic stromal cells and at the site of pancreatic cancer cell metastasis.</a:t>
            </a:r>
          </a:p>
          <a:p>
            <a:pPr marL="457200" indent="-457200" algn="just">
              <a:buFont typeface="Arial" pitchFamily="34" charset="0"/>
              <a:buChar char="•"/>
            </a:pPr>
            <a:endParaRPr lang="en-US" sz="2400" b="1" dirty="0">
              <a:solidFill>
                <a:srgbClr val="3333FF"/>
              </a:solidFill>
            </a:endParaRPr>
          </a:p>
          <a:p>
            <a:pPr marL="457200" indent="-457200" algn="just">
              <a:buFont typeface="Arial" pitchFamily="34" charset="0"/>
              <a:buChar char="•"/>
            </a:pPr>
            <a:r>
              <a:rPr lang="en-US" sz="2800" b="1" dirty="0" smtClean="0">
                <a:solidFill>
                  <a:srgbClr val="3333FF"/>
                </a:solidFill>
              </a:rPr>
              <a:t>It binds </a:t>
            </a:r>
            <a:r>
              <a:rPr lang="en-US" sz="2800" b="1" dirty="0">
                <a:solidFill>
                  <a:srgbClr val="3333FF"/>
                </a:solidFill>
              </a:rPr>
              <a:t>to two chemokine receptors (</a:t>
            </a:r>
            <a:r>
              <a:rPr lang="en-US" sz="2800" b="1" u="sng" dirty="0">
                <a:solidFill>
                  <a:srgbClr val="3333FF"/>
                </a:solidFill>
              </a:rPr>
              <a:t>CXCR4</a:t>
            </a:r>
            <a:r>
              <a:rPr lang="en-US" sz="2800" b="1" dirty="0">
                <a:solidFill>
                  <a:srgbClr val="3333FF"/>
                </a:solidFill>
              </a:rPr>
              <a:t> </a:t>
            </a:r>
            <a:r>
              <a:rPr lang="en-US" sz="2800" b="1" dirty="0" smtClean="0">
                <a:solidFill>
                  <a:srgbClr val="3333FF"/>
                </a:solidFill>
              </a:rPr>
              <a:t>and </a:t>
            </a:r>
            <a:r>
              <a:rPr lang="en-US" sz="2800" b="1" u="sng" dirty="0">
                <a:solidFill>
                  <a:srgbClr val="3333FF"/>
                </a:solidFill>
              </a:rPr>
              <a:t>CXCR7</a:t>
            </a:r>
            <a:r>
              <a:rPr lang="en-US" sz="2800" b="1" u="sng" dirty="0" smtClean="0">
                <a:solidFill>
                  <a:srgbClr val="3333FF"/>
                </a:solidFill>
              </a:rPr>
              <a:t>)</a:t>
            </a:r>
            <a:r>
              <a:rPr lang="en-US" sz="2800" b="1" dirty="0" smtClean="0">
                <a:solidFill>
                  <a:srgbClr val="3333FF"/>
                </a:solidFill>
              </a:rPr>
              <a:t>.</a:t>
            </a:r>
          </a:p>
          <a:p>
            <a:pPr marL="457200" indent="-457200" algn="just">
              <a:buFont typeface="Arial" pitchFamily="34" charset="0"/>
              <a:buChar char="•"/>
            </a:pPr>
            <a:endParaRPr lang="en-US" sz="2400" b="1" dirty="0" smtClean="0">
              <a:solidFill>
                <a:srgbClr val="3333FF"/>
              </a:solidFill>
            </a:endParaRPr>
          </a:p>
          <a:p>
            <a:pPr marL="457200" indent="-457200" algn="just">
              <a:buFont typeface="Arial" pitchFamily="34" charset="0"/>
              <a:buChar char="•"/>
            </a:pPr>
            <a:r>
              <a:rPr lang="en-US" sz="2800" b="1" dirty="0">
                <a:solidFill>
                  <a:srgbClr val="3333FF"/>
                </a:solidFill>
              </a:rPr>
              <a:t>Both CXCR4 and CXCR7 are expressed in pancreatic cancer </a:t>
            </a:r>
            <a:r>
              <a:rPr lang="en-US" sz="2800" b="1" dirty="0" smtClean="0">
                <a:solidFill>
                  <a:srgbClr val="3333FF"/>
                </a:solidFill>
              </a:rPr>
              <a:t>cells</a:t>
            </a:r>
            <a:endParaRPr lang="en-US" sz="2800" b="1" dirty="0">
              <a:solidFill>
                <a:srgbClr val="3333FF"/>
              </a:solidFill>
            </a:endParaRPr>
          </a:p>
          <a:p>
            <a:pPr algn="just"/>
            <a:endParaRPr lang="en-US" sz="2800" b="1" dirty="0">
              <a:solidFill>
                <a:srgbClr val="3333FF"/>
              </a:solidFill>
            </a:endParaRPr>
          </a:p>
        </p:txBody>
      </p:sp>
      <p:sp>
        <p:nvSpPr>
          <p:cNvPr id="4" name="Rectangle 3"/>
          <p:cNvSpPr/>
          <p:nvPr/>
        </p:nvSpPr>
        <p:spPr>
          <a:xfrm>
            <a:off x="4648200" y="6324600"/>
            <a:ext cx="4347150" cy="307777"/>
          </a:xfrm>
          <a:prstGeom prst="rect">
            <a:avLst/>
          </a:prstGeom>
        </p:spPr>
        <p:txBody>
          <a:bodyPr wrap="square">
            <a:spAutoFit/>
          </a:bodyPr>
          <a:lstStyle/>
          <a:p>
            <a:pPr algn="r"/>
            <a:r>
              <a:rPr lang="en-US" sz="1400" b="0" dirty="0" smtClean="0">
                <a:latin typeface="Arial" pitchFamily="34" charset="0"/>
                <a:cs typeface="Arial" pitchFamily="34" charset="0"/>
              </a:rPr>
              <a:t>Mori et. Al., 2004, Saur et al., 2005</a:t>
            </a:r>
            <a:endParaRPr lang="en-US" sz="1400" b="0" dirty="0">
              <a:latin typeface="Arial" pitchFamily="34" charset="0"/>
              <a:cs typeface="Arial" pitchFamily="34" charset="0"/>
            </a:endParaRPr>
          </a:p>
        </p:txBody>
      </p:sp>
      <p:sp>
        <p:nvSpPr>
          <p:cNvPr id="5" name="Rectangle 2"/>
          <p:cNvSpPr txBox="1">
            <a:spLocks noChangeArrowheads="1"/>
          </p:cNvSpPr>
          <p:nvPr/>
        </p:nvSpPr>
        <p:spPr bwMode="auto">
          <a:xfrm>
            <a:off x="0" y="5176"/>
            <a:ext cx="9144000" cy="985424"/>
          </a:xfrm>
          <a:prstGeom prst="rect">
            <a:avLst/>
          </a:prstGeom>
          <a:solidFill>
            <a:srgbClr val="990033"/>
          </a:solidFill>
          <a:ln w="9525">
            <a:noFill/>
            <a:miter lim="800000"/>
            <a:headEnd/>
            <a:tailEnd/>
          </a:ln>
        </p:spPr>
        <p:txBody>
          <a:bodyPr/>
          <a:lstStyle/>
          <a:p>
            <a:pPr lvl="0" algn="ctr"/>
            <a:r>
              <a:rPr lang="en-US" sz="2800" b="1" kern="0" cap="all" dirty="0">
                <a:solidFill>
                  <a:schemeClr val="bg1"/>
                </a:solidFill>
                <a:latin typeface="Arial Black" pitchFamily="34" charset="0"/>
              </a:rPr>
              <a:t>CXCL12 or stromal                                  cell-derived factor-1 (SDF-1)</a:t>
            </a:r>
          </a:p>
          <a:p>
            <a:pPr algn="ctr"/>
            <a:r>
              <a:rPr lang="en-US" sz="3000" b="1" dirty="0" smtClean="0">
                <a:solidFill>
                  <a:schemeClr val="bg1"/>
                </a:solidFill>
              </a:rPr>
              <a:t>Progression model of </a:t>
            </a:r>
            <a:r>
              <a:rPr lang="en-US" sz="3000" b="1" dirty="0">
                <a:solidFill>
                  <a:schemeClr val="bg1"/>
                </a:solidFill>
              </a:rPr>
              <a:t>p</a:t>
            </a:r>
            <a:r>
              <a:rPr lang="en-US" sz="3000" b="1" dirty="0" smtClean="0">
                <a:solidFill>
                  <a:schemeClr val="bg1"/>
                </a:solidFill>
              </a:rPr>
              <a:t>ancreatic cancer- </a:t>
            </a:r>
            <a:r>
              <a:rPr lang="en-US" sz="3000" b="1" u="sng" dirty="0" smtClean="0">
                <a:solidFill>
                  <a:schemeClr val="bg1"/>
                </a:solidFill>
              </a:rPr>
              <a:t>updated</a:t>
            </a:r>
            <a:endParaRPr lang="en-US" sz="3000" b="1" u="sng" dirty="0">
              <a:solidFill>
                <a:schemeClr val="bg1"/>
              </a:solidFill>
            </a:endParaRPr>
          </a:p>
        </p:txBody>
      </p:sp>
    </p:spTree>
    <p:extLst>
      <p:ext uri="{BB962C8B-B14F-4D97-AF65-F5344CB8AC3E}">
        <p14:creationId xmlns:p14="http://schemas.microsoft.com/office/powerpoint/2010/main" val="34861137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5334000" y="6400800"/>
            <a:ext cx="3731587" cy="276999"/>
          </a:xfrm>
          <a:prstGeom prst="rect">
            <a:avLst/>
          </a:prstGeom>
        </p:spPr>
        <p:txBody>
          <a:bodyPr wrap="square">
            <a:spAutoFit/>
          </a:bodyPr>
          <a:lstStyle/>
          <a:p>
            <a:pPr algn="r"/>
            <a:r>
              <a:rPr lang="en-US" sz="1200" b="1" i="1" dirty="0" smtClean="0">
                <a:latin typeface="Arial" pitchFamily="34" charset="0"/>
                <a:cs typeface="Arial" pitchFamily="34" charset="0"/>
              </a:rPr>
              <a:t>Hermann et. al., 2007; Matsuo et. al., 2009</a:t>
            </a:r>
            <a:endParaRPr lang="en-US" sz="1200" b="1" i="1" dirty="0">
              <a:latin typeface="Arial" pitchFamily="34" charset="0"/>
              <a:cs typeface="Arial" pitchFamily="34" charset="0"/>
            </a:endParaRPr>
          </a:p>
        </p:txBody>
      </p:sp>
      <p:sp>
        <p:nvSpPr>
          <p:cNvPr id="6" name="Oval 5"/>
          <p:cNvSpPr/>
          <p:nvPr/>
        </p:nvSpPr>
        <p:spPr>
          <a:xfrm>
            <a:off x="3733800" y="4417216"/>
            <a:ext cx="1600200" cy="914400"/>
          </a:xfrm>
          <a:prstGeom prst="ellipse">
            <a:avLst/>
          </a:prstGeom>
          <a:ln>
            <a:solidFill>
              <a:srgbClr val="C0000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7" name="TextBox 6"/>
          <p:cNvSpPr txBox="1"/>
          <p:nvPr/>
        </p:nvSpPr>
        <p:spPr>
          <a:xfrm>
            <a:off x="4114800" y="4264816"/>
            <a:ext cx="838200" cy="369332"/>
          </a:xfrm>
          <a:prstGeom prst="rect">
            <a:avLst/>
          </a:prstGeom>
          <a:solidFill>
            <a:srgbClr val="FF0000"/>
          </a:solidFill>
        </p:spPr>
        <p:txBody>
          <a:bodyPr wrap="square" rtlCol="0">
            <a:spAutoFit/>
          </a:bodyPr>
          <a:lstStyle/>
          <a:p>
            <a:r>
              <a:rPr lang="en-US" dirty="0" smtClean="0">
                <a:solidFill>
                  <a:srgbClr val="FFC000"/>
                </a:solidFill>
              </a:rPr>
              <a:t>CXCR4</a:t>
            </a:r>
            <a:endParaRPr lang="en-US" dirty="0">
              <a:solidFill>
                <a:srgbClr val="FFC000"/>
              </a:solidFill>
            </a:endParaRPr>
          </a:p>
        </p:txBody>
      </p:sp>
      <p:sp>
        <p:nvSpPr>
          <p:cNvPr id="9" name="TextBox 8"/>
          <p:cNvSpPr txBox="1"/>
          <p:nvPr/>
        </p:nvSpPr>
        <p:spPr>
          <a:xfrm>
            <a:off x="2922234" y="5269470"/>
            <a:ext cx="3200400" cy="369332"/>
          </a:xfrm>
          <a:prstGeom prst="rect">
            <a:avLst/>
          </a:prstGeom>
          <a:noFill/>
        </p:spPr>
        <p:txBody>
          <a:bodyPr wrap="square" rtlCol="0">
            <a:spAutoFit/>
          </a:bodyPr>
          <a:lstStyle/>
          <a:p>
            <a:pPr algn="ctr"/>
            <a:r>
              <a:rPr lang="en-US" dirty="0" smtClean="0"/>
              <a:t>Pancreatic cancer stem cells</a:t>
            </a:r>
            <a:endParaRPr lang="en-US" dirty="0"/>
          </a:p>
        </p:txBody>
      </p:sp>
      <p:sp>
        <p:nvSpPr>
          <p:cNvPr id="10" name="TextBox 9"/>
          <p:cNvSpPr txBox="1"/>
          <p:nvPr/>
        </p:nvSpPr>
        <p:spPr>
          <a:xfrm>
            <a:off x="457200" y="3657602"/>
            <a:ext cx="3200400" cy="369332"/>
          </a:xfrm>
          <a:prstGeom prst="rect">
            <a:avLst/>
          </a:prstGeom>
          <a:noFill/>
        </p:spPr>
        <p:txBody>
          <a:bodyPr wrap="square" rtlCol="0">
            <a:spAutoFit/>
          </a:bodyPr>
          <a:lstStyle/>
          <a:p>
            <a:pPr algn="ctr"/>
            <a:r>
              <a:rPr lang="en-US" dirty="0" smtClean="0"/>
              <a:t>Tumor growth &amp; maintenance</a:t>
            </a:r>
            <a:endParaRPr lang="en-US" dirty="0"/>
          </a:p>
        </p:txBody>
      </p:sp>
      <p:sp>
        <p:nvSpPr>
          <p:cNvPr id="12" name="TextBox 11"/>
          <p:cNvSpPr txBox="1"/>
          <p:nvPr/>
        </p:nvSpPr>
        <p:spPr>
          <a:xfrm>
            <a:off x="5638800" y="3657602"/>
            <a:ext cx="3200400" cy="369332"/>
          </a:xfrm>
          <a:prstGeom prst="rect">
            <a:avLst/>
          </a:prstGeom>
          <a:noFill/>
        </p:spPr>
        <p:txBody>
          <a:bodyPr wrap="square" rtlCol="0">
            <a:spAutoFit/>
          </a:bodyPr>
          <a:lstStyle/>
          <a:p>
            <a:pPr algn="ctr"/>
            <a:r>
              <a:rPr lang="en-US" dirty="0" smtClean="0"/>
              <a:t>Invasion &amp; metastasis</a:t>
            </a:r>
            <a:endParaRPr lang="en-US" dirty="0"/>
          </a:p>
        </p:txBody>
      </p:sp>
      <p:sp>
        <p:nvSpPr>
          <p:cNvPr id="13" name="Down Arrow 12"/>
          <p:cNvSpPr/>
          <p:nvPr/>
        </p:nvSpPr>
        <p:spPr>
          <a:xfrm rot="7282333">
            <a:off x="3075808" y="3990080"/>
            <a:ext cx="304800" cy="81998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rot="14317667" flipH="1">
            <a:off x="5666606" y="3972169"/>
            <a:ext cx="304800" cy="81998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 name="Group 15"/>
          <p:cNvGrpSpPr/>
          <p:nvPr/>
        </p:nvGrpSpPr>
        <p:grpSpPr>
          <a:xfrm rot="11211077">
            <a:off x="3743669" y="3453564"/>
            <a:ext cx="1742425" cy="886682"/>
            <a:chOff x="3886200" y="4457700"/>
            <a:chExt cx="1524000" cy="952500"/>
          </a:xfrm>
          <a:solidFill>
            <a:srgbClr val="FFC000"/>
          </a:solidFill>
        </p:grpSpPr>
        <p:sp>
          <p:nvSpPr>
            <p:cNvPr id="17" name="Flowchart: Connector 16"/>
            <p:cNvSpPr/>
            <p:nvPr/>
          </p:nvSpPr>
          <p:spPr>
            <a:xfrm flipH="1">
              <a:off x="4038600" y="46482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p:cNvSpPr/>
            <p:nvPr/>
          </p:nvSpPr>
          <p:spPr>
            <a:xfrm flipH="1">
              <a:off x="4191000" y="48006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p:cNvSpPr/>
            <p:nvPr/>
          </p:nvSpPr>
          <p:spPr>
            <a:xfrm flipH="1">
              <a:off x="4343400" y="4953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p:cNvSpPr/>
            <p:nvPr/>
          </p:nvSpPr>
          <p:spPr>
            <a:xfrm flipH="1">
              <a:off x="4191000" y="48006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Connector 20"/>
            <p:cNvSpPr/>
            <p:nvPr/>
          </p:nvSpPr>
          <p:spPr>
            <a:xfrm flipH="1">
              <a:off x="4343400" y="4953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Connector 21"/>
            <p:cNvSpPr/>
            <p:nvPr/>
          </p:nvSpPr>
          <p:spPr>
            <a:xfrm flipH="1">
              <a:off x="4495800" y="5105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p:cNvSpPr/>
            <p:nvPr/>
          </p:nvSpPr>
          <p:spPr>
            <a:xfrm rot="16200000" flipH="1">
              <a:off x="4191000" y="44196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p:cNvSpPr/>
            <p:nvPr/>
          </p:nvSpPr>
          <p:spPr>
            <a:xfrm rot="16200000" flipH="1">
              <a:off x="4343400" y="4572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p:cNvSpPr/>
            <p:nvPr/>
          </p:nvSpPr>
          <p:spPr>
            <a:xfrm rot="16200000" flipH="1">
              <a:off x="4495800" y="4724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Connector 25"/>
            <p:cNvSpPr/>
            <p:nvPr/>
          </p:nvSpPr>
          <p:spPr>
            <a:xfrm rot="16200000" flipH="1">
              <a:off x="4343400" y="4572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Connector 26"/>
            <p:cNvSpPr/>
            <p:nvPr/>
          </p:nvSpPr>
          <p:spPr>
            <a:xfrm rot="16200000" flipH="1">
              <a:off x="4495800" y="4724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Connector 27"/>
            <p:cNvSpPr/>
            <p:nvPr/>
          </p:nvSpPr>
          <p:spPr>
            <a:xfrm rot="16200000" flipH="1">
              <a:off x="4648200" y="4876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p:cNvSpPr/>
            <p:nvPr/>
          </p:nvSpPr>
          <p:spPr>
            <a:xfrm flipH="1">
              <a:off x="3886200" y="5105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Connector 29"/>
            <p:cNvSpPr/>
            <p:nvPr/>
          </p:nvSpPr>
          <p:spPr>
            <a:xfrm flipH="1">
              <a:off x="4038600" y="5257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flipH="1">
              <a:off x="4038600" y="5257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rot="16200000" flipH="1">
              <a:off x="4038600" y="4876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rot="16200000" flipH="1">
              <a:off x="4191000" y="50292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rot="16200000" flipH="1">
              <a:off x="4191000" y="50292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flipH="1">
              <a:off x="4991100" y="48387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flipH="1">
              <a:off x="5143500" y="49911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flipH="1">
              <a:off x="5143500" y="49911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rot="16200000" flipH="1">
              <a:off x="5143500" y="46101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rot="16200000" flipH="1">
              <a:off x="5295900" y="47625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Flowchart: Connector 39"/>
            <p:cNvSpPr/>
            <p:nvPr/>
          </p:nvSpPr>
          <p:spPr>
            <a:xfrm rot="16200000" flipH="1">
              <a:off x="5295900" y="47625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1" name="TextBox 40"/>
          <p:cNvSpPr txBox="1"/>
          <p:nvPr/>
        </p:nvSpPr>
        <p:spPr>
          <a:xfrm>
            <a:off x="4114800" y="3352802"/>
            <a:ext cx="927170" cy="369332"/>
          </a:xfrm>
          <a:prstGeom prst="rect">
            <a:avLst/>
          </a:prstGeom>
          <a:noFill/>
        </p:spPr>
        <p:txBody>
          <a:bodyPr wrap="square" rtlCol="0">
            <a:spAutoFit/>
          </a:bodyPr>
          <a:lstStyle/>
          <a:p>
            <a:r>
              <a:rPr lang="en-US" b="1" dirty="0" smtClean="0">
                <a:solidFill>
                  <a:schemeClr val="accent6">
                    <a:lumMod val="50000"/>
                  </a:schemeClr>
                </a:solidFill>
              </a:rPr>
              <a:t>CXCL12</a:t>
            </a:r>
            <a:endParaRPr lang="en-US" b="1" dirty="0">
              <a:solidFill>
                <a:schemeClr val="accent6">
                  <a:lumMod val="50000"/>
                </a:schemeClr>
              </a:solidFill>
            </a:endParaRPr>
          </a:p>
        </p:txBody>
      </p:sp>
      <p:cxnSp>
        <p:nvCxnSpPr>
          <p:cNvPr id="42" name="Straight Arrow Connector 41"/>
          <p:cNvCxnSpPr>
            <a:stCxn id="41" idx="2"/>
          </p:cNvCxnSpPr>
          <p:nvPr/>
        </p:nvCxnSpPr>
        <p:spPr>
          <a:xfrm flipH="1">
            <a:off x="4573747" y="3722134"/>
            <a:ext cx="4638" cy="429644"/>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43" name="Rectangle 2"/>
          <p:cNvSpPr txBox="1">
            <a:spLocks noChangeArrowheads="1"/>
          </p:cNvSpPr>
          <p:nvPr/>
        </p:nvSpPr>
        <p:spPr bwMode="auto">
          <a:xfrm>
            <a:off x="0" y="5176"/>
            <a:ext cx="9144000" cy="985424"/>
          </a:xfrm>
          <a:prstGeom prst="rect">
            <a:avLst/>
          </a:prstGeom>
          <a:solidFill>
            <a:srgbClr val="990033"/>
          </a:solidFill>
          <a:ln w="9525">
            <a:noFill/>
            <a:miter lim="800000"/>
            <a:headEnd/>
            <a:tailEnd/>
          </a:ln>
        </p:spPr>
        <p:txBody>
          <a:bodyPr/>
          <a:lstStyle/>
          <a:p>
            <a:pPr lvl="0" algn="ctr" fontAlgn="base">
              <a:spcBef>
                <a:spcPct val="0"/>
              </a:spcBef>
              <a:spcAft>
                <a:spcPct val="0"/>
              </a:spcAft>
              <a:defRPr/>
            </a:pPr>
            <a:r>
              <a:rPr lang="en-US" sz="2800" b="1" kern="0" cap="all" dirty="0">
                <a:solidFill>
                  <a:schemeClr val="bg1"/>
                </a:solidFill>
                <a:latin typeface="Arial Black" pitchFamily="34" charset="0"/>
              </a:rPr>
              <a:t>CXCL12/CXCR4 </a:t>
            </a:r>
            <a:r>
              <a:rPr lang="en-US" sz="2800" b="1" kern="0" cap="all" dirty="0" smtClean="0">
                <a:solidFill>
                  <a:schemeClr val="bg1"/>
                </a:solidFill>
                <a:latin typeface="Arial Black" pitchFamily="34" charset="0"/>
              </a:rPr>
              <a:t>Signaling </a:t>
            </a:r>
            <a:r>
              <a:rPr lang="en-US" sz="2800" b="1" kern="0" cap="all" dirty="0">
                <a:solidFill>
                  <a:schemeClr val="bg1"/>
                </a:solidFill>
                <a:latin typeface="Arial Black" pitchFamily="34" charset="0"/>
              </a:rPr>
              <a:t>in pancreatic cancer</a:t>
            </a:r>
          </a:p>
          <a:p>
            <a:pPr algn="ctr"/>
            <a:r>
              <a:rPr lang="en-US" sz="3000" b="1" dirty="0" smtClean="0">
                <a:solidFill>
                  <a:schemeClr val="bg1"/>
                </a:solidFill>
              </a:rPr>
              <a:t>Progression model of </a:t>
            </a:r>
            <a:r>
              <a:rPr lang="en-US" sz="3000" b="1" dirty="0">
                <a:solidFill>
                  <a:schemeClr val="bg1"/>
                </a:solidFill>
              </a:rPr>
              <a:t>p</a:t>
            </a:r>
            <a:r>
              <a:rPr lang="en-US" sz="3000" b="1" dirty="0" smtClean="0">
                <a:solidFill>
                  <a:schemeClr val="bg1"/>
                </a:solidFill>
              </a:rPr>
              <a:t>ancreatic cancer- </a:t>
            </a:r>
            <a:r>
              <a:rPr lang="en-US" sz="3000" b="1" u="sng" dirty="0" smtClean="0">
                <a:solidFill>
                  <a:schemeClr val="bg1"/>
                </a:solidFill>
              </a:rPr>
              <a:t>updated</a:t>
            </a:r>
            <a:endParaRPr lang="en-US" sz="3000" b="1" u="sng" dirty="0">
              <a:solidFill>
                <a:schemeClr val="bg1"/>
              </a:solidFill>
            </a:endParaRPr>
          </a:p>
        </p:txBody>
      </p:sp>
      <p:sp>
        <p:nvSpPr>
          <p:cNvPr id="8" name="TextBox 7"/>
          <p:cNvSpPr txBox="1"/>
          <p:nvPr/>
        </p:nvSpPr>
        <p:spPr>
          <a:xfrm>
            <a:off x="381000" y="1143000"/>
            <a:ext cx="8534400" cy="1692771"/>
          </a:xfrm>
          <a:prstGeom prst="rect">
            <a:avLst/>
          </a:prstGeom>
          <a:noFill/>
        </p:spPr>
        <p:txBody>
          <a:bodyPr wrap="square" rtlCol="0">
            <a:spAutoFit/>
          </a:bodyPr>
          <a:lstStyle/>
          <a:p>
            <a:pPr algn="just">
              <a:buFont typeface="Arial" pitchFamily="34" charset="0"/>
              <a:buChar char="•"/>
            </a:pPr>
            <a:r>
              <a:rPr lang="en-US" sz="2800" b="1" dirty="0" smtClean="0">
                <a:solidFill>
                  <a:srgbClr val="3333FF"/>
                </a:solidFill>
              </a:rPr>
              <a:t> </a:t>
            </a:r>
            <a:r>
              <a:rPr lang="en-US" sz="2800" b="1" dirty="0">
                <a:solidFill>
                  <a:srgbClr val="3333FF"/>
                </a:solidFill>
              </a:rPr>
              <a:t>CXCR4 is also expressed on pancreatic cancer stem cells and is essential for their invasive </a:t>
            </a:r>
            <a:r>
              <a:rPr lang="en-US" sz="2800" b="1" dirty="0" smtClean="0">
                <a:solidFill>
                  <a:srgbClr val="3333FF"/>
                </a:solidFill>
              </a:rPr>
              <a:t>properties.</a:t>
            </a:r>
          </a:p>
          <a:p>
            <a:pPr algn="just">
              <a:buFont typeface="Arial" pitchFamily="34" charset="0"/>
              <a:buChar char="•"/>
            </a:pPr>
            <a:endParaRPr lang="en-US" sz="2000" b="1" dirty="0">
              <a:solidFill>
                <a:srgbClr val="3333FF"/>
              </a:solidFill>
            </a:endParaRPr>
          </a:p>
          <a:p>
            <a:pPr algn="just">
              <a:buFont typeface="Arial" pitchFamily="34" charset="0"/>
              <a:buChar char="•"/>
            </a:pPr>
            <a:r>
              <a:rPr lang="en-US" sz="2800" b="1" dirty="0" smtClean="0">
                <a:solidFill>
                  <a:srgbClr val="3333FF"/>
                </a:solidFill>
              </a:rPr>
              <a:t> CXCL12 is the sole ligand for CXCR4.</a:t>
            </a:r>
            <a:endParaRPr lang="en-US" sz="2800" b="1" dirty="0">
              <a:solidFill>
                <a:srgbClr val="3333FF"/>
              </a:solidFill>
            </a:endParaRPr>
          </a:p>
        </p:txBody>
      </p:sp>
    </p:spTree>
    <p:extLst>
      <p:ext uri="{BB962C8B-B14F-4D97-AF65-F5344CB8AC3E}">
        <p14:creationId xmlns:p14="http://schemas.microsoft.com/office/powerpoint/2010/main" val="28411639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5412413" y="1937550"/>
            <a:ext cx="3731587" cy="276999"/>
          </a:xfrm>
          <a:prstGeom prst="rect">
            <a:avLst/>
          </a:prstGeom>
        </p:spPr>
        <p:txBody>
          <a:bodyPr wrap="square">
            <a:spAutoFit/>
          </a:bodyPr>
          <a:lstStyle/>
          <a:p>
            <a:pPr algn="r"/>
            <a:r>
              <a:rPr lang="en-US" sz="1200" b="1" i="1" dirty="0" smtClean="0">
                <a:latin typeface="Arial" pitchFamily="34" charset="0"/>
                <a:cs typeface="Arial" pitchFamily="34" charset="0"/>
              </a:rPr>
              <a:t>Hermann et. al., 2007; Matsuo et. al., 2009</a:t>
            </a:r>
            <a:endParaRPr lang="en-US" sz="1200" b="1" i="1" dirty="0">
              <a:latin typeface="Arial" pitchFamily="34" charset="0"/>
              <a:cs typeface="Arial" pitchFamily="34" charset="0"/>
            </a:endParaRPr>
          </a:p>
        </p:txBody>
      </p:sp>
      <p:sp>
        <p:nvSpPr>
          <p:cNvPr id="6" name="Rectangle 2"/>
          <p:cNvSpPr txBox="1">
            <a:spLocks noChangeArrowheads="1"/>
          </p:cNvSpPr>
          <p:nvPr/>
        </p:nvSpPr>
        <p:spPr bwMode="auto">
          <a:xfrm>
            <a:off x="232352" y="5257800"/>
            <a:ext cx="8915400" cy="6096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p>
            <a:pPr lvl="0" algn="ctr">
              <a:defRPr/>
            </a:pPr>
            <a:r>
              <a:rPr kumimoji="0" lang="en-US" sz="2800" b="1" i="0" strike="noStrike" kern="0" cap="all" spc="0" normalizeH="0" noProof="0" dirty="0" smtClean="0">
                <a:ln>
                  <a:noFill/>
                </a:ln>
                <a:solidFill>
                  <a:srgbClr val="C00000"/>
                </a:solidFill>
                <a:effectLst/>
                <a:uLnTx/>
                <a:uFillTx/>
                <a:latin typeface="Arial Black" pitchFamily="34" charset="0"/>
                <a:ea typeface="+mj-ea"/>
                <a:cs typeface="+mj-cs"/>
              </a:rPr>
              <a:t>Does </a:t>
            </a:r>
            <a:r>
              <a:rPr lang="en-US" sz="2800" b="1" kern="0" cap="all" dirty="0" smtClean="0">
                <a:solidFill>
                  <a:srgbClr val="C00000"/>
                </a:solidFill>
                <a:latin typeface="Arial Black" pitchFamily="34" charset="0"/>
                <a:ea typeface="+mj-ea"/>
                <a:cs typeface="+mj-cs"/>
              </a:rPr>
              <a:t>CXCL12/CXCR4 signaling ALSO have </a:t>
            </a:r>
            <a:r>
              <a:rPr kumimoji="0" lang="en-US" sz="2800" b="1" i="0" strike="noStrike" kern="0" cap="all" spc="0" normalizeH="0" noProof="0" dirty="0" smtClean="0">
                <a:ln>
                  <a:noFill/>
                </a:ln>
                <a:solidFill>
                  <a:srgbClr val="C00000"/>
                </a:solidFill>
                <a:effectLst/>
                <a:uLnTx/>
                <a:uFillTx/>
                <a:latin typeface="Arial Black" pitchFamily="34" charset="0"/>
                <a:ea typeface="+mj-ea"/>
                <a:cs typeface="+mj-cs"/>
              </a:rPr>
              <a:t>a role in chemoresistance of pancreatic cancer?</a:t>
            </a:r>
          </a:p>
          <a:p>
            <a:pPr lvl="0" algn="ctr">
              <a:defRPr/>
            </a:pPr>
            <a:endParaRPr lang="en-US" sz="2800" b="1" kern="0" cap="all" dirty="0">
              <a:solidFill>
                <a:srgbClr val="C00000"/>
              </a:solidFill>
              <a:latin typeface="Arial Black" pitchFamily="34" charset="0"/>
              <a:ea typeface="+mj-ea"/>
              <a:cs typeface="+mj-cs"/>
            </a:endParaRPr>
          </a:p>
          <a:p>
            <a:pPr lvl="0" algn="ctr">
              <a:defRPr/>
            </a:pPr>
            <a:r>
              <a:rPr kumimoji="0" lang="en-US" sz="2800" b="1" i="0" strike="noStrike" kern="0" cap="all" spc="0" normalizeH="0" noProof="0" dirty="0" smtClean="0">
                <a:ln>
                  <a:noFill/>
                </a:ln>
                <a:solidFill>
                  <a:srgbClr val="C00000"/>
                </a:solidFill>
                <a:effectLst/>
                <a:uLnTx/>
                <a:uFillTx/>
                <a:latin typeface="Arial Black" pitchFamily="34" charset="0"/>
                <a:ea typeface="+mj-ea"/>
                <a:cs typeface="+mj-cs"/>
              </a:rPr>
              <a:t>PART-1</a:t>
            </a:r>
            <a:endParaRPr kumimoji="0" lang="en-US" sz="2800" b="1" i="0" strike="noStrike" kern="0" cap="all" spc="0" normalizeH="0" noProof="0" dirty="0">
              <a:ln>
                <a:noFill/>
              </a:ln>
              <a:solidFill>
                <a:srgbClr val="C00000"/>
              </a:solidFill>
              <a:effectLst/>
              <a:uLnTx/>
              <a:uFillTx/>
              <a:latin typeface="Arial Black" pitchFamily="34" charset="0"/>
              <a:ea typeface="+mj-ea"/>
              <a:cs typeface="+mj-cs"/>
            </a:endParaRPr>
          </a:p>
        </p:txBody>
      </p:sp>
      <p:sp>
        <p:nvSpPr>
          <p:cNvPr id="7" name="Oval 6"/>
          <p:cNvSpPr/>
          <p:nvPr/>
        </p:nvSpPr>
        <p:spPr>
          <a:xfrm>
            <a:off x="3733800" y="1611131"/>
            <a:ext cx="1600200" cy="914400"/>
          </a:xfrm>
          <a:prstGeom prst="ellipse">
            <a:avLst/>
          </a:prstGeom>
          <a:ln>
            <a:solidFill>
              <a:srgbClr val="C00000"/>
            </a:solidFill>
          </a:ln>
        </p:spPr>
        <p:style>
          <a:lnRef idx="3">
            <a:schemeClr val="lt1"/>
          </a:lnRef>
          <a:fillRef idx="1">
            <a:schemeClr val="accent2"/>
          </a:fillRef>
          <a:effectRef idx="1">
            <a:schemeClr val="accent2"/>
          </a:effectRef>
          <a:fontRef idx="minor">
            <a:schemeClr val="lt1"/>
          </a:fontRef>
        </p:style>
        <p:txBody>
          <a:bodyPr rtlCol="0" anchor="ctr"/>
          <a:lstStyle/>
          <a:p>
            <a:pPr algn="ctr"/>
            <a:endParaRPr lang="en-US"/>
          </a:p>
        </p:txBody>
      </p:sp>
      <p:sp>
        <p:nvSpPr>
          <p:cNvPr id="8" name="TextBox 7"/>
          <p:cNvSpPr txBox="1"/>
          <p:nvPr/>
        </p:nvSpPr>
        <p:spPr>
          <a:xfrm>
            <a:off x="4114800" y="1458731"/>
            <a:ext cx="838200" cy="369332"/>
          </a:xfrm>
          <a:prstGeom prst="rect">
            <a:avLst/>
          </a:prstGeom>
          <a:solidFill>
            <a:srgbClr val="FF0000"/>
          </a:solidFill>
        </p:spPr>
        <p:txBody>
          <a:bodyPr wrap="square" rtlCol="0">
            <a:spAutoFit/>
          </a:bodyPr>
          <a:lstStyle/>
          <a:p>
            <a:r>
              <a:rPr lang="en-US" dirty="0" smtClean="0">
                <a:solidFill>
                  <a:srgbClr val="FFC000"/>
                </a:solidFill>
              </a:rPr>
              <a:t>CXCR4</a:t>
            </a:r>
            <a:endParaRPr lang="en-US" dirty="0">
              <a:solidFill>
                <a:srgbClr val="FFC000"/>
              </a:solidFill>
            </a:endParaRPr>
          </a:p>
        </p:txBody>
      </p:sp>
      <p:sp>
        <p:nvSpPr>
          <p:cNvPr id="9" name="TextBox 8"/>
          <p:cNvSpPr txBox="1"/>
          <p:nvPr/>
        </p:nvSpPr>
        <p:spPr>
          <a:xfrm>
            <a:off x="2922234" y="2463385"/>
            <a:ext cx="3200400" cy="369332"/>
          </a:xfrm>
          <a:prstGeom prst="rect">
            <a:avLst/>
          </a:prstGeom>
          <a:noFill/>
        </p:spPr>
        <p:txBody>
          <a:bodyPr wrap="square" rtlCol="0">
            <a:spAutoFit/>
          </a:bodyPr>
          <a:lstStyle/>
          <a:p>
            <a:pPr algn="ctr"/>
            <a:r>
              <a:rPr lang="en-US" dirty="0" smtClean="0"/>
              <a:t>Pancreatic cancer stem cells</a:t>
            </a:r>
            <a:endParaRPr lang="en-US" dirty="0"/>
          </a:p>
        </p:txBody>
      </p:sp>
      <p:sp>
        <p:nvSpPr>
          <p:cNvPr id="10" name="TextBox 9"/>
          <p:cNvSpPr txBox="1"/>
          <p:nvPr/>
        </p:nvSpPr>
        <p:spPr>
          <a:xfrm>
            <a:off x="457200" y="851517"/>
            <a:ext cx="3200400" cy="369332"/>
          </a:xfrm>
          <a:prstGeom prst="rect">
            <a:avLst/>
          </a:prstGeom>
          <a:noFill/>
        </p:spPr>
        <p:txBody>
          <a:bodyPr wrap="square" rtlCol="0">
            <a:spAutoFit/>
          </a:bodyPr>
          <a:lstStyle/>
          <a:p>
            <a:pPr algn="ctr"/>
            <a:r>
              <a:rPr lang="en-US" dirty="0" smtClean="0"/>
              <a:t>Tumor growth &amp; maintenance</a:t>
            </a:r>
            <a:endParaRPr lang="en-US" dirty="0"/>
          </a:p>
        </p:txBody>
      </p:sp>
      <p:sp>
        <p:nvSpPr>
          <p:cNvPr id="11" name="TextBox 10"/>
          <p:cNvSpPr txBox="1"/>
          <p:nvPr/>
        </p:nvSpPr>
        <p:spPr>
          <a:xfrm>
            <a:off x="5638800" y="851517"/>
            <a:ext cx="3200400" cy="369332"/>
          </a:xfrm>
          <a:prstGeom prst="rect">
            <a:avLst/>
          </a:prstGeom>
          <a:noFill/>
        </p:spPr>
        <p:txBody>
          <a:bodyPr wrap="square" rtlCol="0">
            <a:spAutoFit/>
          </a:bodyPr>
          <a:lstStyle/>
          <a:p>
            <a:pPr algn="ctr"/>
            <a:r>
              <a:rPr lang="en-US" dirty="0" smtClean="0"/>
              <a:t>Invasion &amp; metastasis</a:t>
            </a:r>
            <a:endParaRPr lang="en-US" dirty="0"/>
          </a:p>
        </p:txBody>
      </p:sp>
      <p:sp>
        <p:nvSpPr>
          <p:cNvPr id="12" name="Down Arrow 11"/>
          <p:cNvSpPr/>
          <p:nvPr/>
        </p:nvSpPr>
        <p:spPr>
          <a:xfrm rot="7282333">
            <a:off x="3075808" y="1183995"/>
            <a:ext cx="304800" cy="81998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Down Arrow 12"/>
          <p:cNvSpPr/>
          <p:nvPr/>
        </p:nvSpPr>
        <p:spPr>
          <a:xfrm rot="14317667" flipH="1">
            <a:off x="5666606" y="1166084"/>
            <a:ext cx="304800" cy="819988"/>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Down Arrow 13"/>
          <p:cNvSpPr/>
          <p:nvPr/>
        </p:nvSpPr>
        <p:spPr>
          <a:xfrm>
            <a:off x="4397471" y="2756516"/>
            <a:ext cx="304800" cy="748683"/>
          </a:xfrm>
          <a:prstGeom prst="downArrow">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p:cNvGrpSpPr/>
          <p:nvPr/>
        </p:nvGrpSpPr>
        <p:grpSpPr>
          <a:xfrm rot="11211077">
            <a:off x="3743669" y="647479"/>
            <a:ext cx="1742425" cy="886682"/>
            <a:chOff x="3886200" y="4457700"/>
            <a:chExt cx="1524000" cy="952500"/>
          </a:xfrm>
          <a:solidFill>
            <a:srgbClr val="FFC000"/>
          </a:solidFill>
        </p:grpSpPr>
        <p:sp>
          <p:nvSpPr>
            <p:cNvPr id="16" name="Flowchart: Connector 15"/>
            <p:cNvSpPr/>
            <p:nvPr/>
          </p:nvSpPr>
          <p:spPr>
            <a:xfrm flipH="1">
              <a:off x="4038600" y="46482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Flowchart: Connector 16"/>
            <p:cNvSpPr/>
            <p:nvPr/>
          </p:nvSpPr>
          <p:spPr>
            <a:xfrm flipH="1">
              <a:off x="4191000" y="48006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lowchart: Connector 17"/>
            <p:cNvSpPr/>
            <p:nvPr/>
          </p:nvSpPr>
          <p:spPr>
            <a:xfrm flipH="1">
              <a:off x="4343400" y="4953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Flowchart: Connector 18"/>
            <p:cNvSpPr/>
            <p:nvPr/>
          </p:nvSpPr>
          <p:spPr>
            <a:xfrm flipH="1">
              <a:off x="4191000" y="48006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Flowchart: Connector 19"/>
            <p:cNvSpPr/>
            <p:nvPr/>
          </p:nvSpPr>
          <p:spPr>
            <a:xfrm flipH="1">
              <a:off x="4343400" y="4953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Flowchart: Connector 20"/>
            <p:cNvSpPr/>
            <p:nvPr/>
          </p:nvSpPr>
          <p:spPr>
            <a:xfrm flipH="1">
              <a:off x="4495800" y="5105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Flowchart: Connector 21"/>
            <p:cNvSpPr/>
            <p:nvPr/>
          </p:nvSpPr>
          <p:spPr>
            <a:xfrm rot="16200000" flipH="1">
              <a:off x="4191000" y="44196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Flowchart: Connector 22"/>
            <p:cNvSpPr/>
            <p:nvPr/>
          </p:nvSpPr>
          <p:spPr>
            <a:xfrm rot="16200000" flipH="1">
              <a:off x="4343400" y="4572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Flowchart: Connector 23"/>
            <p:cNvSpPr/>
            <p:nvPr/>
          </p:nvSpPr>
          <p:spPr>
            <a:xfrm rot="16200000" flipH="1">
              <a:off x="4495800" y="4724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Flowchart: Connector 24"/>
            <p:cNvSpPr/>
            <p:nvPr/>
          </p:nvSpPr>
          <p:spPr>
            <a:xfrm rot="16200000" flipH="1">
              <a:off x="4343400" y="45720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Flowchart: Connector 25"/>
            <p:cNvSpPr/>
            <p:nvPr/>
          </p:nvSpPr>
          <p:spPr>
            <a:xfrm rot="16200000" flipH="1">
              <a:off x="4495800" y="4724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Flowchart: Connector 26"/>
            <p:cNvSpPr/>
            <p:nvPr/>
          </p:nvSpPr>
          <p:spPr>
            <a:xfrm rot="16200000" flipH="1">
              <a:off x="4648200" y="4876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Flowchart: Connector 27"/>
            <p:cNvSpPr/>
            <p:nvPr/>
          </p:nvSpPr>
          <p:spPr>
            <a:xfrm flipH="1">
              <a:off x="3886200" y="51054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Flowchart: Connector 28"/>
            <p:cNvSpPr/>
            <p:nvPr/>
          </p:nvSpPr>
          <p:spPr>
            <a:xfrm flipH="1">
              <a:off x="4038600" y="5257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Flowchart: Connector 29"/>
            <p:cNvSpPr/>
            <p:nvPr/>
          </p:nvSpPr>
          <p:spPr>
            <a:xfrm flipH="1">
              <a:off x="4038600" y="5257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Flowchart: Connector 30"/>
            <p:cNvSpPr/>
            <p:nvPr/>
          </p:nvSpPr>
          <p:spPr>
            <a:xfrm rot="16200000" flipH="1">
              <a:off x="4038600" y="48768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Flowchart: Connector 31"/>
            <p:cNvSpPr/>
            <p:nvPr/>
          </p:nvSpPr>
          <p:spPr>
            <a:xfrm rot="16200000" flipH="1">
              <a:off x="4191000" y="50292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Flowchart: Connector 32"/>
            <p:cNvSpPr/>
            <p:nvPr/>
          </p:nvSpPr>
          <p:spPr>
            <a:xfrm rot="16200000" flipH="1">
              <a:off x="4191000" y="50292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Flowchart: Connector 33"/>
            <p:cNvSpPr/>
            <p:nvPr/>
          </p:nvSpPr>
          <p:spPr>
            <a:xfrm flipH="1">
              <a:off x="4991100" y="48387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Flowchart: Connector 34"/>
            <p:cNvSpPr/>
            <p:nvPr/>
          </p:nvSpPr>
          <p:spPr>
            <a:xfrm flipH="1">
              <a:off x="5143500" y="49911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Flowchart: Connector 35"/>
            <p:cNvSpPr/>
            <p:nvPr/>
          </p:nvSpPr>
          <p:spPr>
            <a:xfrm flipH="1">
              <a:off x="5143500" y="49911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Flowchart: Connector 36"/>
            <p:cNvSpPr/>
            <p:nvPr/>
          </p:nvSpPr>
          <p:spPr>
            <a:xfrm rot="16200000" flipH="1">
              <a:off x="5143500" y="46101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Flowchart: Connector 37"/>
            <p:cNvSpPr/>
            <p:nvPr/>
          </p:nvSpPr>
          <p:spPr>
            <a:xfrm rot="16200000" flipH="1">
              <a:off x="5295900" y="47625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Flowchart: Connector 38"/>
            <p:cNvSpPr/>
            <p:nvPr/>
          </p:nvSpPr>
          <p:spPr>
            <a:xfrm rot="16200000" flipH="1">
              <a:off x="5295900" y="4762500"/>
              <a:ext cx="76200" cy="152400"/>
            </a:xfrm>
            <a:prstGeom prst="flowChartConnector">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0" name="TextBox 39"/>
          <p:cNvSpPr txBox="1"/>
          <p:nvPr/>
        </p:nvSpPr>
        <p:spPr>
          <a:xfrm>
            <a:off x="4114800" y="546717"/>
            <a:ext cx="927170" cy="369332"/>
          </a:xfrm>
          <a:prstGeom prst="rect">
            <a:avLst/>
          </a:prstGeom>
          <a:noFill/>
        </p:spPr>
        <p:txBody>
          <a:bodyPr wrap="square" rtlCol="0">
            <a:spAutoFit/>
          </a:bodyPr>
          <a:lstStyle/>
          <a:p>
            <a:r>
              <a:rPr lang="en-US" b="1" dirty="0" smtClean="0">
                <a:solidFill>
                  <a:schemeClr val="accent6">
                    <a:lumMod val="50000"/>
                  </a:schemeClr>
                </a:solidFill>
              </a:rPr>
              <a:t>CXCL12</a:t>
            </a:r>
            <a:endParaRPr lang="en-US" b="1" dirty="0">
              <a:solidFill>
                <a:schemeClr val="accent6">
                  <a:lumMod val="50000"/>
                </a:schemeClr>
              </a:solidFill>
            </a:endParaRPr>
          </a:p>
        </p:txBody>
      </p:sp>
      <p:cxnSp>
        <p:nvCxnSpPr>
          <p:cNvPr id="41" name="Straight Arrow Connector 40"/>
          <p:cNvCxnSpPr>
            <a:stCxn id="40" idx="2"/>
          </p:cNvCxnSpPr>
          <p:nvPr/>
        </p:nvCxnSpPr>
        <p:spPr>
          <a:xfrm flipH="1">
            <a:off x="4573747" y="916049"/>
            <a:ext cx="4638" cy="429644"/>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02883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4"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Unfortunately we are unable to provide accessible alternative text for this. If you require assistance to access this image, please contact help@nature.com or the author"/>
          <p:cNvPicPr>
            <a:picLocks noChangeAspect="1" noChangeArrowheads="1"/>
          </p:cNvPicPr>
          <p:nvPr/>
        </p:nvPicPr>
        <p:blipFill>
          <a:blip r:embed="rId2">
            <a:extLst>
              <a:ext uri="{28A0092B-C50C-407E-A947-70E740481C1C}">
                <a14:useLocalDpi xmlns:a14="http://schemas.microsoft.com/office/drawing/2010/main" val="0"/>
              </a:ext>
            </a:extLst>
          </a:blip>
          <a:srcRect b="40961"/>
          <a:stretch>
            <a:fillRect/>
          </a:stretch>
        </p:blipFill>
        <p:spPr bwMode="auto">
          <a:xfrm>
            <a:off x="1676400" y="1428750"/>
            <a:ext cx="6477000" cy="421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1"/>
          <p:cNvSpPr>
            <a:spLocks noChangeArrowheads="1"/>
          </p:cNvSpPr>
          <p:nvPr/>
        </p:nvSpPr>
        <p:spPr bwMode="auto">
          <a:xfrm>
            <a:off x="152400" y="76200"/>
            <a:ext cx="8839200" cy="830263"/>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Expression of CXCR4 and CXCL12 in in pancreatic cancer cells</a:t>
            </a:r>
          </a:p>
        </p:txBody>
      </p:sp>
      <p:sp>
        <p:nvSpPr>
          <p:cNvPr id="2052" name="Rectangle 4"/>
          <p:cNvSpPr>
            <a:spLocks noChangeArrowheads="1"/>
          </p:cNvSpPr>
          <p:nvPr/>
        </p:nvSpPr>
        <p:spPr bwMode="auto">
          <a:xfrm>
            <a:off x="5867400" y="6554788"/>
            <a:ext cx="3276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a:solidFill>
                  <a:srgbClr val="002060"/>
                </a:solidFill>
              </a:rPr>
              <a:t>Singh et al., Br J Cancer. 2010;103:1671-9.</a:t>
            </a:r>
          </a:p>
        </p:txBody>
      </p:sp>
    </p:spTree>
    <p:extLst>
      <p:ext uri="{BB962C8B-B14F-4D97-AF65-F5344CB8AC3E}">
        <p14:creationId xmlns:p14="http://schemas.microsoft.com/office/powerpoint/2010/main" val="3608604364"/>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Unfortunately we are unable to provide accessible alternative text for this. If you require assistance to access this image, please contact help@nature.com or the auth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43013" y="2209800"/>
            <a:ext cx="6719887" cy="2630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5" name="Rectangle 1"/>
          <p:cNvSpPr>
            <a:spLocks noChangeArrowheads="1"/>
          </p:cNvSpPr>
          <p:nvPr/>
        </p:nvSpPr>
        <p:spPr bwMode="auto">
          <a:xfrm>
            <a:off x="149225" y="100013"/>
            <a:ext cx="8766175" cy="830262"/>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CXCR4 activation rescues pancreatic cancer cells from gemcitabine-induced cytotoxicity</a:t>
            </a:r>
            <a:endParaRPr lang="en-US" altLang="en-US" sz="2400" dirty="0">
              <a:solidFill>
                <a:schemeClr val="bg1"/>
              </a:solidFill>
              <a:latin typeface="Arial" charset="0"/>
            </a:endParaRPr>
          </a:p>
        </p:txBody>
      </p:sp>
      <p:sp>
        <p:nvSpPr>
          <p:cNvPr id="3076" name="Rectangle 49"/>
          <p:cNvSpPr>
            <a:spLocks noChangeArrowheads="1"/>
          </p:cNvSpPr>
          <p:nvPr/>
        </p:nvSpPr>
        <p:spPr bwMode="auto">
          <a:xfrm>
            <a:off x="5867400" y="6554788"/>
            <a:ext cx="3276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Singh et al., Br J Cancer. 2010;103:1671-9.</a:t>
            </a:r>
          </a:p>
        </p:txBody>
      </p:sp>
      <p:sp>
        <p:nvSpPr>
          <p:cNvPr id="2" name="TextBox 1"/>
          <p:cNvSpPr txBox="1"/>
          <p:nvPr/>
        </p:nvSpPr>
        <p:spPr>
          <a:xfrm>
            <a:off x="1219200" y="5181600"/>
            <a:ext cx="3633787" cy="1107996"/>
          </a:xfrm>
          <a:prstGeom prst="rect">
            <a:avLst/>
          </a:prstGeom>
          <a:noFill/>
        </p:spPr>
        <p:txBody>
          <a:bodyPr wrap="square" rtlCol="0">
            <a:spAutoFit/>
          </a:bodyPr>
          <a:lstStyle/>
          <a:p>
            <a:r>
              <a:rPr lang="en-US" b="1" dirty="0" smtClean="0"/>
              <a:t>IC50</a:t>
            </a:r>
            <a:r>
              <a:rPr lang="en-US" b="1" baseline="-25000" dirty="0" smtClean="0"/>
              <a:t>GEM</a:t>
            </a:r>
            <a:r>
              <a:rPr lang="en-US" b="1" dirty="0" smtClean="0"/>
              <a:t>: 4.8µM</a:t>
            </a:r>
          </a:p>
          <a:p>
            <a:endParaRPr lang="en-US" b="1" dirty="0"/>
          </a:p>
          <a:p>
            <a:r>
              <a:rPr lang="en-US" b="1" dirty="0"/>
              <a:t>IC50</a:t>
            </a:r>
            <a:r>
              <a:rPr lang="en-US" b="1" baseline="-25000" dirty="0"/>
              <a:t>GEM</a:t>
            </a:r>
            <a:r>
              <a:rPr lang="en-US" b="1" dirty="0"/>
              <a:t>: </a:t>
            </a:r>
            <a:r>
              <a:rPr lang="en-US" b="1" dirty="0" smtClean="0"/>
              <a:t>&gt; 10.0 µM (+CXCL12)</a:t>
            </a:r>
          </a:p>
          <a:p>
            <a:endParaRPr lang="en-US" b="1" baseline="-25000" dirty="0"/>
          </a:p>
        </p:txBody>
      </p:sp>
      <p:sp>
        <p:nvSpPr>
          <p:cNvPr id="6" name="TextBox 5"/>
          <p:cNvSpPr txBox="1"/>
          <p:nvPr/>
        </p:nvSpPr>
        <p:spPr>
          <a:xfrm>
            <a:off x="4953000" y="5181600"/>
            <a:ext cx="3633787" cy="1107996"/>
          </a:xfrm>
          <a:prstGeom prst="rect">
            <a:avLst/>
          </a:prstGeom>
          <a:noFill/>
        </p:spPr>
        <p:txBody>
          <a:bodyPr wrap="square" rtlCol="0">
            <a:spAutoFit/>
          </a:bodyPr>
          <a:lstStyle/>
          <a:p>
            <a:r>
              <a:rPr lang="en-US" b="1" dirty="0" smtClean="0"/>
              <a:t>IC50</a:t>
            </a:r>
            <a:r>
              <a:rPr lang="en-US" b="1" baseline="-25000" dirty="0" smtClean="0"/>
              <a:t>GEM</a:t>
            </a:r>
            <a:r>
              <a:rPr lang="en-US" b="1" dirty="0" smtClean="0"/>
              <a:t>: 5.1µM</a:t>
            </a:r>
          </a:p>
          <a:p>
            <a:endParaRPr lang="en-US" b="1" dirty="0"/>
          </a:p>
          <a:p>
            <a:r>
              <a:rPr lang="en-US" b="1" dirty="0"/>
              <a:t>IC50</a:t>
            </a:r>
            <a:r>
              <a:rPr lang="en-US" b="1" baseline="-25000" dirty="0"/>
              <a:t>GEM</a:t>
            </a:r>
            <a:r>
              <a:rPr lang="en-US" b="1" dirty="0"/>
              <a:t>: </a:t>
            </a:r>
            <a:r>
              <a:rPr lang="en-US" b="1" dirty="0" smtClean="0"/>
              <a:t>&gt; 10.0 µM (+CXCL12)</a:t>
            </a:r>
          </a:p>
          <a:p>
            <a:endParaRPr lang="en-US" b="1" baseline="-25000" dirty="0"/>
          </a:p>
        </p:txBody>
      </p:sp>
    </p:spTree>
    <p:extLst>
      <p:ext uri="{BB962C8B-B14F-4D97-AF65-F5344CB8AC3E}">
        <p14:creationId xmlns:p14="http://schemas.microsoft.com/office/powerpoint/2010/main" val="74509748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5963" y="2552700"/>
            <a:ext cx="1381125" cy="1285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1850" y="2571750"/>
            <a:ext cx="1362075"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78375" y="2571750"/>
            <a:ext cx="1362075" cy="1266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1" name="Picture 2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89663" y="2581275"/>
            <a:ext cx="1362075" cy="1257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02" name="Rectangle 1"/>
          <p:cNvSpPr>
            <a:spLocks noChangeArrowheads="1"/>
          </p:cNvSpPr>
          <p:nvPr/>
        </p:nvSpPr>
        <p:spPr bwMode="auto">
          <a:xfrm>
            <a:off x="284163" y="165100"/>
            <a:ext cx="8610600" cy="830263"/>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err="1">
                <a:solidFill>
                  <a:schemeClr val="bg1"/>
                </a:solidFill>
                <a:latin typeface="Arial" charset="0"/>
              </a:rPr>
              <a:t>Antiapoptotic</a:t>
            </a:r>
            <a:r>
              <a:rPr lang="en-US" altLang="en-US" sz="2400" b="1" dirty="0">
                <a:solidFill>
                  <a:schemeClr val="bg1"/>
                </a:solidFill>
                <a:latin typeface="Arial" charset="0"/>
              </a:rPr>
              <a:t> effects of CXCL12 treatment on gemcitabine-induced cell death</a:t>
            </a:r>
          </a:p>
        </p:txBody>
      </p:sp>
      <p:sp>
        <p:nvSpPr>
          <p:cNvPr id="4103" name="TextBox 15"/>
          <p:cNvSpPr txBox="1">
            <a:spLocks noChangeArrowheads="1"/>
          </p:cNvSpPr>
          <p:nvPr/>
        </p:nvSpPr>
        <p:spPr bwMode="auto">
          <a:xfrm>
            <a:off x="2020888" y="990600"/>
            <a:ext cx="13081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Vehicle</a:t>
            </a:r>
          </a:p>
        </p:txBody>
      </p:sp>
      <p:sp>
        <p:nvSpPr>
          <p:cNvPr id="4104" name="TextBox 17"/>
          <p:cNvSpPr txBox="1">
            <a:spLocks noChangeArrowheads="1"/>
          </p:cNvSpPr>
          <p:nvPr/>
        </p:nvSpPr>
        <p:spPr bwMode="auto">
          <a:xfrm>
            <a:off x="3433763" y="998537"/>
            <a:ext cx="1241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GEM.</a:t>
            </a:r>
          </a:p>
        </p:txBody>
      </p:sp>
      <p:sp>
        <p:nvSpPr>
          <p:cNvPr id="4105" name="TextBox 23"/>
          <p:cNvSpPr txBox="1">
            <a:spLocks noChangeArrowheads="1"/>
          </p:cNvSpPr>
          <p:nvPr/>
        </p:nvSpPr>
        <p:spPr bwMode="auto">
          <a:xfrm rot="-5400000">
            <a:off x="1408113" y="1687512"/>
            <a:ext cx="904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Panc1</a:t>
            </a:r>
          </a:p>
        </p:txBody>
      </p:sp>
      <p:sp>
        <p:nvSpPr>
          <p:cNvPr id="4106" name="TextBox 17"/>
          <p:cNvSpPr txBox="1">
            <a:spLocks noChangeArrowheads="1"/>
          </p:cNvSpPr>
          <p:nvPr/>
        </p:nvSpPr>
        <p:spPr bwMode="auto">
          <a:xfrm>
            <a:off x="4926013" y="992187"/>
            <a:ext cx="1120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CXCL12</a:t>
            </a:r>
          </a:p>
        </p:txBody>
      </p:sp>
      <p:cxnSp>
        <p:nvCxnSpPr>
          <p:cNvPr id="8" name="Straight Connector 7"/>
          <p:cNvCxnSpPr/>
          <p:nvPr/>
        </p:nvCxnSpPr>
        <p:spPr>
          <a:xfrm>
            <a:off x="1693863" y="1184275"/>
            <a:ext cx="0" cy="273685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108" name="TextBox 23"/>
          <p:cNvSpPr txBox="1">
            <a:spLocks noChangeArrowheads="1"/>
          </p:cNvSpPr>
          <p:nvPr/>
        </p:nvSpPr>
        <p:spPr bwMode="auto">
          <a:xfrm rot="-5400000">
            <a:off x="1101725" y="1593850"/>
            <a:ext cx="9048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7AAD</a:t>
            </a:r>
          </a:p>
        </p:txBody>
      </p:sp>
      <p:sp>
        <p:nvSpPr>
          <p:cNvPr id="4109" name="TextBox 23"/>
          <p:cNvSpPr txBox="1">
            <a:spLocks noChangeArrowheads="1"/>
          </p:cNvSpPr>
          <p:nvPr/>
        </p:nvSpPr>
        <p:spPr bwMode="auto">
          <a:xfrm>
            <a:off x="4183063" y="3910012"/>
            <a:ext cx="904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PE-A</a:t>
            </a:r>
          </a:p>
        </p:txBody>
      </p:sp>
      <p:cxnSp>
        <p:nvCxnSpPr>
          <p:cNvPr id="11" name="Straight Connector 10"/>
          <p:cNvCxnSpPr/>
          <p:nvPr/>
        </p:nvCxnSpPr>
        <p:spPr>
          <a:xfrm flipH="1">
            <a:off x="2135188" y="3910012"/>
            <a:ext cx="53752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111" name="Picture 5"/>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85963" y="1209675"/>
            <a:ext cx="5715000" cy="129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112" name="TextBox 17"/>
          <p:cNvSpPr txBox="1">
            <a:spLocks noChangeArrowheads="1"/>
          </p:cNvSpPr>
          <p:nvPr/>
        </p:nvSpPr>
        <p:spPr bwMode="auto">
          <a:xfrm>
            <a:off x="6189663" y="1004887"/>
            <a:ext cx="14478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GEM. + CXCL12</a:t>
            </a:r>
          </a:p>
        </p:txBody>
      </p:sp>
      <p:sp>
        <p:nvSpPr>
          <p:cNvPr id="4113" name="TextBox 23"/>
          <p:cNvSpPr txBox="1">
            <a:spLocks noChangeArrowheads="1"/>
          </p:cNvSpPr>
          <p:nvPr/>
        </p:nvSpPr>
        <p:spPr bwMode="auto">
          <a:xfrm rot="-5400000">
            <a:off x="1411288" y="2986087"/>
            <a:ext cx="9048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MiaPaCa</a:t>
            </a:r>
          </a:p>
        </p:txBody>
      </p:sp>
      <p:sp>
        <p:nvSpPr>
          <p:cNvPr id="4114" name="TextBox 1"/>
          <p:cNvSpPr txBox="1">
            <a:spLocks noChangeArrowheads="1"/>
          </p:cNvSpPr>
          <p:nvPr/>
        </p:nvSpPr>
        <p:spPr bwMode="auto">
          <a:xfrm>
            <a:off x="2790825" y="3484562"/>
            <a:ext cx="6143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12.5%</a:t>
            </a:r>
          </a:p>
        </p:txBody>
      </p:sp>
      <p:sp>
        <p:nvSpPr>
          <p:cNvPr id="4115" name="TextBox 16"/>
          <p:cNvSpPr txBox="1">
            <a:spLocks noChangeArrowheads="1"/>
          </p:cNvSpPr>
          <p:nvPr/>
        </p:nvSpPr>
        <p:spPr bwMode="auto">
          <a:xfrm>
            <a:off x="4197350" y="3513137"/>
            <a:ext cx="614363"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30.9%</a:t>
            </a:r>
          </a:p>
        </p:txBody>
      </p:sp>
      <p:sp>
        <p:nvSpPr>
          <p:cNvPr id="4116" name="TextBox 18"/>
          <p:cNvSpPr txBox="1">
            <a:spLocks noChangeArrowheads="1"/>
          </p:cNvSpPr>
          <p:nvPr/>
        </p:nvSpPr>
        <p:spPr bwMode="auto">
          <a:xfrm>
            <a:off x="5659438" y="3492500"/>
            <a:ext cx="614362"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9.1%</a:t>
            </a:r>
          </a:p>
        </p:txBody>
      </p:sp>
      <p:sp>
        <p:nvSpPr>
          <p:cNvPr id="4117" name="TextBox 21"/>
          <p:cNvSpPr txBox="1">
            <a:spLocks noChangeArrowheads="1"/>
          </p:cNvSpPr>
          <p:nvPr/>
        </p:nvSpPr>
        <p:spPr bwMode="auto">
          <a:xfrm>
            <a:off x="6945313" y="3486150"/>
            <a:ext cx="6143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16.2%</a:t>
            </a:r>
          </a:p>
        </p:txBody>
      </p:sp>
      <p:pic>
        <p:nvPicPr>
          <p:cNvPr id="4505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447800" y="3962400"/>
            <a:ext cx="6251343" cy="26332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ectangle 49"/>
          <p:cNvSpPr>
            <a:spLocks noChangeArrowheads="1"/>
          </p:cNvSpPr>
          <p:nvPr/>
        </p:nvSpPr>
        <p:spPr bwMode="auto">
          <a:xfrm>
            <a:off x="5867400" y="6554788"/>
            <a:ext cx="32766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Singh et al., Br J Cancer. 2010;103:1671-9.</a:t>
            </a:r>
          </a:p>
        </p:txBody>
      </p:sp>
    </p:spTree>
    <p:extLst>
      <p:ext uri="{BB962C8B-B14F-4D97-AF65-F5344CB8AC3E}">
        <p14:creationId xmlns:p14="http://schemas.microsoft.com/office/powerpoint/2010/main" val="1811508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79" name="Rectangle 45078"/>
          <p:cNvSpPr/>
          <p:nvPr/>
        </p:nvSpPr>
        <p:spPr>
          <a:xfrm>
            <a:off x="3930650" y="5448300"/>
            <a:ext cx="1125538" cy="400050"/>
          </a:xfrm>
          <a:prstGeom prst="rect">
            <a:avLst/>
          </a:prstGeom>
          <a:solidFill>
            <a:srgbClr val="FF0066"/>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122" name="Straight Connector 121"/>
          <p:cNvCxnSpPr/>
          <p:nvPr/>
        </p:nvCxnSpPr>
        <p:spPr>
          <a:xfrm>
            <a:off x="3725863" y="4540250"/>
            <a:ext cx="0" cy="212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4100" name="Picture 3" descr="C:\Users\abhardwaj\AppData\Local\Microsoft\Windows\Temporary Internet Files\Content.IE5\NKBJBQPJ\dna[1].jpg"/>
          <p:cNvPicPr>
            <a:picLocks noChangeAspect="1" noChangeArrowheads="1"/>
          </p:cNvPicPr>
          <p:nvPr/>
        </p:nvPicPr>
        <p:blipFill>
          <a:blip r:embed="rId3" cstate="print">
            <a:extLst>
              <a:ext uri="{28A0092B-C50C-407E-A947-70E740481C1C}">
                <a14:useLocalDpi xmlns:a14="http://schemas.microsoft.com/office/drawing/2010/main" val="0"/>
              </a:ext>
            </a:extLst>
          </a:blip>
          <a:srcRect b="43750"/>
          <a:stretch>
            <a:fillRect/>
          </a:stretch>
        </p:blipFill>
        <p:spPr bwMode="auto">
          <a:xfrm>
            <a:off x="2820988" y="4767263"/>
            <a:ext cx="1112837" cy="384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Freeform 4"/>
          <p:cNvSpPr/>
          <p:nvPr/>
        </p:nvSpPr>
        <p:spPr>
          <a:xfrm>
            <a:off x="3978275" y="1633538"/>
            <a:ext cx="173038" cy="130175"/>
          </a:xfrm>
          <a:custGeom>
            <a:avLst/>
            <a:gdLst>
              <a:gd name="connsiteX0" fmla="*/ 174171 w 174171"/>
              <a:gd name="connsiteY0" fmla="*/ 131007 h 131007"/>
              <a:gd name="connsiteX1" fmla="*/ 163286 w 174171"/>
              <a:gd name="connsiteY1" fmla="*/ 76579 h 131007"/>
              <a:gd name="connsiteX2" fmla="*/ 141514 w 174171"/>
              <a:gd name="connsiteY2" fmla="*/ 54807 h 131007"/>
              <a:gd name="connsiteX3" fmla="*/ 119743 w 174171"/>
              <a:gd name="connsiteY3" fmla="*/ 22150 h 131007"/>
              <a:gd name="connsiteX4" fmla="*/ 87086 w 174171"/>
              <a:gd name="connsiteY4" fmla="*/ 11265 h 131007"/>
              <a:gd name="connsiteX5" fmla="*/ 0 w 174171"/>
              <a:gd name="connsiteY5" fmla="*/ 379 h 131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4171" h="131007">
                <a:moveTo>
                  <a:pt x="174171" y="131007"/>
                </a:moveTo>
                <a:cubicBezTo>
                  <a:pt x="170543" y="112864"/>
                  <a:pt x="170574" y="93585"/>
                  <a:pt x="163286" y="76579"/>
                </a:cubicBezTo>
                <a:cubicBezTo>
                  <a:pt x="159243" y="67145"/>
                  <a:pt x="147925" y="62821"/>
                  <a:pt x="141514" y="54807"/>
                </a:cubicBezTo>
                <a:cubicBezTo>
                  <a:pt x="133341" y="44591"/>
                  <a:pt x="129959" y="30323"/>
                  <a:pt x="119743" y="22150"/>
                </a:cubicBezTo>
                <a:cubicBezTo>
                  <a:pt x="110783" y="14982"/>
                  <a:pt x="98119" y="14417"/>
                  <a:pt x="87086" y="11265"/>
                </a:cubicBezTo>
                <a:cubicBezTo>
                  <a:pt x="36663" y="-3141"/>
                  <a:pt x="51518" y="379"/>
                  <a:pt x="0" y="379"/>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Freeform 5"/>
          <p:cNvSpPr/>
          <p:nvPr/>
        </p:nvSpPr>
        <p:spPr>
          <a:xfrm>
            <a:off x="4651375" y="1933575"/>
            <a:ext cx="152400" cy="141288"/>
          </a:xfrm>
          <a:custGeom>
            <a:avLst/>
            <a:gdLst>
              <a:gd name="connsiteX0" fmla="*/ 0 w 152400"/>
              <a:gd name="connsiteY0" fmla="*/ 0 h 141905"/>
              <a:gd name="connsiteX1" fmla="*/ 54429 w 152400"/>
              <a:gd name="connsiteY1" fmla="*/ 76200 h 141905"/>
              <a:gd name="connsiteX2" fmla="*/ 108857 w 152400"/>
              <a:gd name="connsiteY2" fmla="*/ 119743 h 141905"/>
              <a:gd name="connsiteX3" fmla="*/ 152400 w 152400"/>
              <a:gd name="connsiteY3" fmla="*/ 141514 h 141905"/>
            </a:gdLst>
            <a:ahLst/>
            <a:cxnLst>
              <a:cxn ang="0">
                <a:pos x="connsiteX0" y="connsiteY0"/>
              </a:cxn>
              <a:cxn ang="0">
                <a:pos x="connsiteX1" y="connsiteY1"/>
              </a:cxn>
              <a:cxn ang="0">
                <a:pos x="connsiteX2" y="connsiteY2"/>
              </a:cxn>
              <a:cxn ang="0">
                <a:pos x="connsiteX3" y="connsiteY3"/>
              </a:cxn>
            </a:cxnLst>
            <a:rect l="l" t="t" r="r" b="b"/>
            <a:pathLst>
              <a:path w="152400" h="141905">
                <a:moveTo>
                  <a:pt x="0" y="0"/>
                </a:moveTo>
                <a:cubicBezTo>
                  <a:pt x="42868" y="107167"/>
                  <a:pt x="-5358" y="16413"/>
                  <a:pt x="54429" y="76200"/>
                </a:cubicBezTo>
                <a:cubicBezTo>
                  <a:pt x="103668" y="125439"/>
                  <a:pt x="45280" y="98550"/>
                  <a:pt x="108857" y="119743"/>
                </a:cubicBezTo>
                <a:cubicBezTo>
                  <a:pt x="135761" y="146645"/>
                  <a:pt x="120366" y="141514"/>
                  <a:pt x="152400" y="141514"/>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03" name="Freeform 79"/>
          <p:cNvSpPr>
            <a:spLocks/>
          </p:cNvSpPr>
          <p:nvPr/>
        </p:nvSpPr>
        <p:spPr bwMode="auto">
          <a:xfrm>
            <a:off x="4113213" y="1617663"/>
            <a:ext cx="549275" cy="423862"/>
          </a:xfrm>
          <a:custGeom>
            <a:avLst/>
            <a:gdLst>
              <a:gd name="T0" fmla="*/ 1634274 w 608"/>
              <a:gd name="T1" fmla="*/ 43818942 h 192"/>
              <a:gd name="T2" fmla="*/ 1634274 w 608"/>
              <a:gd name="T3" fmla="*/ 321344794 h 192"/>
              <a:gd name="T4" fmla="*/ 10620521 w 608"/>
              <a:gd name="T5" fmla="*/ 321344794 h 192"/>
              <a:gd name="T6" fmla="*/ 10620521 w 608"/>
              <a:gd name="T7" fmla="*/ 43818942 h 192"/>
              <a:gd name="T8" fmla="*/ 19606769 w 608"/>
              <a:gd name="T9" fmla="*/ 43818942 h 192"/>
              <a:gd name="T10" fmla="*/ 19606769 w 608"/>
              <a:gd name="T11" fmla="*/ 321344794 h 192"/>
              <a:gd name="T12" fmla="*/ 29409701 w 608"/>
              <a:gd name="T13" fmla="*/ 321344794 h 192"/>
              <a:gd name="T14" fmla="*/ 29409701 w 608"/>
              <a:gd name="T15" fmla="*/ 43818942 h 192"/>
              <a:gd name="T16" fmla="*/ 38396852 w 608"/>
              <a:gd name="T17" fmla="*/ 43818942 h 192"/>
              <a:gd name="T18" fmla="*/ 38396852 w 608"/>
              <a:gd name="T19" fmla="*/ 321344794 h 192"/>
              <a:gd name="T20" fmla="*/ 47383099 w 608"/>
              <a:gd name="T21" fmla="*/ 321344794 h 192"/>
              <a:gd name="T22" fmla="*/ 47383099 w 608"/>
              <a:gd name="T23" fmla="*/ 43818942 h 192"/>
              <a:gd name="T24" fmla="*/ 56369347 w 608"/>
              <a:gd name="T25" fmla="*/ 43818942 h 192"/>
              <a:gd name="T26" fmla="*/ 56369347 w 608"/>
              <a:gd name="T27" fmla="*/ 321344794 h 19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608" h="192">
                <a:moveTo>
                  <a:pt x="16" y="24"/>
                </a:moveTo>
                <a:cubicBezTo>
                  <a:pt x="8" y="84"/>
                  <a:pt x="0" y="144"/>
                  <a:pt x="16" y="168"/>
                </a:cubicBezTo>
                <a:cubicBezTo>
                  <a:pt x="32" y="192"/>
                  <a:pt x="96" y="192"/>
                  <a:pt x="112" y="168"/>
                </a:cubicBezTo>
                <a:cubicBezTo>
                  <a:pt x="128" y="144"/>
                  <a:pt x="96" y="48"/>
                  <a:pt x="112" y="24"/>
                </a:cubicBezTo>
                <a:cubicBezTo>
                  <a:pt x="128" y="0"/>
                  <a:pt x="192" y="0"/>
                  <a:pt x="208" y="24"/>
                </a:cubicBezTo>
                <a:cubicBezTo>
                  <a:pt x="224" y="48"/>
                  <a:pt x="192" y="144"/>
                  <a:pt x="208" y="168"/>
                </a:cubicBezTo>
                <a:cubicBezTo>
                  <a:pt x="224" y="192"/>
                  <a:pt x="288" y="192"/>
                  <a:pt x="304" y="168"/>
                </a:cubicBezTo>
                <a:cubicBezTo>
                  <a:pt x="320" y="144"/>
                  <a:pt x="288" y="48"/>
                  <a:pt x="304" y="24"/>
                </a:cubicBezTo>
                <a:cubicBezTo>
                  <a:pt x="320" y="0"/>
                  <a:pt x="384" y="0"/>
                  <a:pt x="400" y="24"/>
                </a:cubicBezTo>
                <a:cubicBezTo>
                  <a:pt x="416" y="48"/>
                  <a:pt x="384" y="144"/>
                  <a:pt x="400" y="168"/>
                </a:cubicBezTo>
                <a:cubicBezTo>
                  <a:pt x="416" y="192"/>
                  <a:pt x="480" y="192"/>
                  <a:pt x="496" y="168"/>
                </a:cubicBezTo>
                <a:cubicBezTo>
                  <a:pt x="512" y="144"/>
                  <a:pt x="480" y="48"/>
                  <a:pt x="496" y="24"/>
                </a:cubicBezTo>
                <a:cubicBezTo>
                  <a:pt x="512" y="0"/>
                  <a:pt x="576" y="0"/>
                  <a:pt x="592" y="24"/>
                </a:cubicBezTo>
                <a:cubicBezTo>
                  <a:pt x="608" y="48"/>
                  <a:pt x="600" y="108"/>
                  <a:pt x="592" y="168"/>
                </a:cubicBezTo>
              </a:path>
            </a:pathLst>
          </a:custGeom>
          <a:noFill/>
          <a:ln w="5715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grpSp>
        <p:nvGrpSpPr>
          <p:cNvPr id="4104" name="Group 148"/>
          <p:cNvGrpSpPr>
            <a:grpSpLocks/>
          </p:cNvGrpSpPr>
          <p:nvPr/>
        </p:nvGrpSpPr>
        <p:grpSpPr bwMode="auto">
          <a:xfrm>
            <a:off x="4057650" y="1949450"/>
            <a:ext cx="857250" cy="542925"/>
            <a:chOff x="1764" y="954"/>
            <a:chExt cx="540" cy="342"/>
          </a:xfrm>
        </p:grpSpPr>
        <p:sp>
          <p:nvSpPr>
            <p:cNvPr id="4148" name="Oval 149"/>
            <p:cNvSpPr>
              <a:spLocks noChangeArrowheads="1"/>
            </p:cNvSpPr>
            <p:nvPr/>
          </p:nvSpPr>
          <p:spPr bwMode="auto">
            <a:xfrm>
              <a:off x="1950" y="1056"/>
              <a:ext cx="192" cy="192"/>
            </a:xfrm>
            <a:prstGeom prst="ellipse">
              <a:avLst/>
            </a:prstGeom>
            <a:solidFill>
              <a:srgbClr val="FFCC66"/>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p>
          </p:txBody>
        </p:sp>
        <p:sp>
          <p:nvSpPr>
            <p:cNvPr id="4149" name="Oval 150"/>
            <p:cNvSpPr>
              <a:spLocks noChangeArrowheads="1"/>
            </p:cNvSpPr>
            <p:nvPr/>
          </p:nvSpPr>
          <p:spPr bwMode="auto">
            <a:xfrm>
              <a:off x="1824" y="960"/>
              <a:ext cx="192" cy="192"/>
            </a:xfrm>
            <a:prstGeom prst="ellipse">
              <a:avLst/>
            </a:prstGeom>
            <a:solidFill>
              <a:srgbClr val="FFCC66"/>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p>
          </p:txBody>
        </p:sp>
        <p:sp>
          <p:nvSpPr>
            <p:cNvPr id="4150" name="Text Box 151"/>
            <p:cNvSpPr txBox="1">
              <a:spLocks noChangeArrowheads="1"/>
            </p:cNvSpPr>
            <p:nvPr/>
          </p:nvSpPr>
          <p:spPr bwMode="auto">
            <a:xfrm>
              <a:off x="1806" y="954"/>
              <a:ext cx="37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a:latin typeface="Arial" charset="0"/>
                </a:rPr>
                <a:t>G</a:t>
              </a:r>
              <a:r>
                <a:rPr lang="el-GR" altLang="en-US" sz="1400" b="1">
                  <a:latin typeface="Arial" charset="0"/>
                </a:rPr>
                <a:t>β</a:t>
              </a:r>
            </a:p>
          </p:txBody>
        </p:sp>
        <p:sp>
          <p:nvSpPr>
            <p:cNvPr id="4151" name="Text Box 152"/>
            <p:cNvSpPr txBox="1">
              <a:spLocks noChangeArrowheads="1"/>
            </p:cNvSpPr>
            <p:nvPr/>
          </p:nvSpPr>
          <p:spPr bwMode="auto">
            <a:xfrm>
              <a:off x="1932" y="1050"/>
              <a:ext cx="37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a:latin typeface="Arial" charset="0"/>
                </a:rPr>
                <a:t>G</a:t>
              </a:r>
              <a:r>
                <a:rPr lang="el-GR" altLang="en-US" sz="1400" b="1">
                  <a:latin typeface="Arial" charset="0"/>
                </a:rPr>
                <a:t>α</a:t>
              </a:r>
            </a:p>
          </p:txBody>
        </p:sp>
        <p:sp>
          <p:nvSpPr>
            <p:cNvPr id="4152" name="Oval 153"/>
            <p:cNvSpPr>
              <a:spLocks noChangeArrowheads="1"/>
            </p:cNvSpPr>
            <p:nvPr/>
          </p:nvSpPr>
          <p:spPr bwMode="auto">
            <a:xfrm>
              <a:off x="1782" y="1104"/>
              <a:ext cx="192" cy="192"/>
            </a:xfrm>
            <a:prstGeom prst="ellipse">
              <a:avLst/>
            </a:prstGeom>
            <a:solidFill>
              <a:srgbClr val="FFCC66"/>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400"/>
            </a:p>
          </p:txBody>
        </p:sp>
        <p:sp>
          <p:nvSpPr>
            <p:cNvPr id="4153" name="Text Box 154"/>
            <p:cNvSpPr txBox="1">
              <a:spLocks noChangeArrowheads="1"/>
            </p:cNvSpPr>
            <p:nvPr/>
          </p:nvSpPr>
          <p:spPr bwMode="auto">
            <a:xfrm>
              <a:off x="1764" y="1098"/>
              <a:ext cx="372" cy="1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spcBef>
                  <a:spcPct val="50000"/>
                </a:spcBef>
                <a:buFontTx/>
                <a:buNone/>
              </a:pPr>
              <a:r>
                <a:rPr lang="en-US" altLang="en-US" sz="1400" b="1">
                  <a:latin typeface="Arial" charset="0"/>
                </a:rPr>
                <a:t>G</a:t>
              </a:r>
              <a:r>
                <a:rPr lang="el-GR" altLang="en-US" sz="1400" b="1">
                  <a:latin typeface="Arial" charset="0"/>
                </a:rPr>
                <a:t>γ</a:t>
              </a:r>
            </a:p>
          </p:txBody>
        </p:sp>
      </p:grpSp>
      <p:cxnSp>
        <p:nvCxnSpPr>
          <p:cNvPr id="11" name="Straight Arrow Connector 10"/>
          <p:cNvCxnSpPr/>
          <p:nvPr/>
        </p:nvCxnSpPr>
        <p:spPr>
          <a:xfrm flipH="1">
            <a:off x="3978275" y="2498725"/>
            <a:ext cx="392113" cy="280988"/>
          </a:xfrm>
          <a:prstGeom prst="straightConnector1">
            <a:avLst/>
          </a:prstGeom>
          <a:ln w="381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06" name="Text Box 321"/>
          <p:cNvSpPr txBox="1">
            <a:spLocks noChangeArrowheads="1"/>
          </p:cNvSpPr>
          <p:nvPr/>
        </p:nvSpPr>
        <p:spPr bwMode="auto">
          <a:xfrm>
            <a:off x="4570413" y="2738438"/>
            <a:ext cx="639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1">
                <a:solidFill>
                  <a:srgbClr val="0000FF"/>
                </a:solidFill>
                <a:latin typeface="Arial" charset="0"/>
              </a:rPr>
              <a:t>Akt</a:t>
            </a:r>
          </a:p>
        </p:txBody>
      </p:sp>
      <p:sp>
        <p:nvSpPr>
          <p:cNvPr id="4107" name="Text Box 321"/>
          <p:cNvSpPr txBox="1">
            <a:spLocks noChangeArrowheads="1"/>
          </p:cNvSpPr>
          <p:nvPr/>
        </p:nvSpPr>
        <p:spPr bwMode="auto">
          <a:xfrm>
            <a:off x="3713163" y="2738438"/>
            <a:ext cx="68580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1">
                <a:solidFill>
                  <a:srgbClr val="FF0000"/>
                </a:solidFill>
                <a:latin typeface="Arial" charset="0"/>
              </a:rPr>
              <a:t>ERK</a:t>
            </a:r>
            <a:endParaRPr lang="en-US" altLang="en-US" sz="1600" b="1" baseline="30000">
              <a:solidFill>
                <a:srgbClr val="FF0000"/>
              </a:solidFill>
              <a:latin typeface="Arial" charset="0"/>
            </a:endParaRPr>
          </a:p>
        </p:txBody>
      </p:sp>
      <p:cxnSp>
        <p:nvCxnSpPr>
          <p:cNvPr id="61" name="Straight Arrow Connector 60"/>
          <p:cNvCxnSpPr/>
          <p:nvPr/>
        </p:nvCxnSpPr>
        <p:spPr>
          <a:xfrm>
            <a:off x="4348163" y="2498725"/>
            <a:ext cx="366712" cy="280988"/>
          </a:xfrm>
          <a:prstGeom prst="straightConnector1">
            <a:avLst/>
          </a:prstGeom>
          <a:ln w="381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09" name="Text Box 321"/>
          <p:cNvSpPr txBox="1">
            <a:spLocks noChangeArrowheads="1"/>
          </p:cNvSpPr>
          <p:nvPr/>
        </p:nvSpPr>
        <p:spPr bwMode="auto">
          <a:xfrm>
            <a:off x="4767263" y="1973263"/>
            <a:ext cx="1052512"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a:latin typeface="Arial" charset="0"/>
              </a:rPr>
              <a:t>CXCR4</a:t>
            </a:r>
          </a:p>
        </p:txBody>
      </p:sp>
      <p:grpSp>
        <p:nvGrpSpPr>
          <p:cNvPr id="4110" name="Group 88"/>
          <p:cNvGrpSpPr>
            <a:grpSpLocks/>
          </p:cNvGrpSpPr>
          <p:nvPr/>
        </p:nvGrpSpPr>
        <p:grpSpPr bwMode="auto">
          <a:xfrm>
            <a:off x="3502025" y="1381125"/>
            <a:ext cx="1250950" cy="338138"/>
            <a:chOff x="2133600" y="1295400"/>
            <a:chExt cx="1251306" cy="338554"/>
          </a:xfrm>
        </p:grpSpPr>
        <p:sp>
          <p:nvSpPr>
            <p:cNvPr id="4146" name="Oval 4"/>
            <p:cNvSpPr>
              <a:spLocks noChangeArrowheads="1"/>
            </p:cNvSpPr>
            <p:nvPr/>
          </p:nvSpPr>
          <p:spPr bwMode="auto">
            <a:xfrm>
              <a:off x="2133600" y="1341523"/>
              <a:ext cx="1103028" cy="235596"/>
            </a:xfrm>
            <a:prstGeom prst="ellipse">
              <a:avLst/>
            </a:prstGeom>
            <a:solidFill>
              <a:srgbClr val="66FF99"/>
            </a:solidFill>
            <a:ln w="9525">
              <a:solidFill>
                <a:schemeClr val="tx1"/>
              </a:solidFill>
              <a:round/>
              <a:headEnd/>
              <a:tailEnd/>
            </a:ln>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sp>
          <p:nvSpPr>
            <p:cNvPr id="4147" name="Text Box 101"/>
            <p:cNvSpPr txBox="1">
              <a:spLocks noChangeArrowheads="1"/>
            </p:cNvSpPr>
            <p:nvPr/>
          </p:nvSpPr>
          <p:spPr bwMode="auto">
            <a:xfrm>
              <a:off x="2176420" y="1295400"/>
              <a:ext cx="1208486" cy="338554"/>
            </a:xfrm>
            <a:prstGeom prst="rect">
              <a:avLst/>
            </a:prstGeom>
            <a:noFill/>
            <a:ln>
              <a:noFill/>
            </a:ln>
            <a:effectLst/>
            <a:extLst>
              <a:ext uri="{909E8E84-426E-40DD-AFC4-6F175D3DCCD1}">
                <a14:hiddenFill xmlns:a14="http://schemas.microsoft.com/office/drawing/2010/main">
                  <a:solidFill>
                    <a:srgbClr val="FFCC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1">
                  <a:latin typeface="Arial" charset="0"/>
                </a:rPr>
                <a:t>CXCL12</a:t>
              </a:r>
            </a:p>
          </p:txBody>
        </p:sp>
      </p:grpSp>
      <p:sp>
        <p:nvSpPr>
          <p:cNvPr id="91" name="Arc 90"/>
          <p:cNvSpPr/>
          <p:nvPr/>
        </p:nvSpPr>
        <p:spPr>
          <a:xfrm>
            <a:off x="2438400" y="1830388"/>
            <a:ext cx="4038600" cy="1898650"/>
          </a:xfrm>
          <a:prstGeom prst="arc">
            <a:avLst>
              <a:gd name="adj1" fmla="val 11030313"/>
              <a:gd name="adj2" fmla="val 21503575"/>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4112" name="Text Box 321"/>
          <p:cNvSpPr txBox="1">
            <a:spLocks noChangeArrowheads="1"/>
          </p:cNvSpPr>
          <p:nvPr/>
        </p:nvSpPr>
        <p:spPr bwMode="auto">
          <a:xfrm>
            <a:off x="5530850" y="1414463"/>
            <a:ext cx="1524000"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800" b="1">
                <a:solidFill>
                  <a:srgbClr val="0000FF"/>
                </a:solidFill>
                <a:latin typeface="Arial" charset="0"/>
              </a:rPr>
              <a:t>AMD3100</a:t>
            </a:r>
          </a:p>
        </p:txBody>
      </p:sp>
      <p:cxnSp>
        <p:nvCxnSpPr>
          <p:cNvPr id="77" name="Straight Connector 76"/>
          <p:cNvCxnSpPr/>
          <p:nvPr/>
        </p:nvCxnSpPr>
        <p:spPr>
          <a:xfrm>
            <a:off x="4789488" y="1608138"/>
            <a:ext cx="79533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4803775" y="1501775"/>
            <a:ext cx="0" cy="2333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3997325" y="3008313"/>
            <a:ext cx="0" cy="539750"/>
          </a:xfrm>
          <a:prstGeom prst="straightConnector1">
            <a:avLst/>
          </a:prstGeom>
          <a:ln w="381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96" name="Straight Arrow Connector 95"/>
          <p:cNvCxnSpPr/>
          <p:nvPr/>
        </p:nvCxnSpPr>
        <p:spPr>
          <a:xfrm>
            <a:off x="4837113" y="3016250"/>
            <a:ext cx="0" cy="531813"/>
          </a:xfrm>
          <a:prstGeom prst="straightConnector1">
            <a:avLst/>
          </a:prstGeom>
          <a:ln w="381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grpSp>
        <p:nvGrpSpPr>
          <p:cNvPr id="4117" name="Group 103"/>
          <p:cNvGrpSpPr>
            <a:grpSpLocks/>
          </p:cNvGrpSpPr>
          <p:nvPr/>
        </p:nvGrpSpPr>
        <p:grpSpPr bwMode="auto">
          <a:xfrm>
            <a:off x="3540125" y="3643313"/>
            <a:ext cx="763588" cy="317500"/>
            <a:chOff x="4065126" y="3706504"/>
            <a:chExt cx="762885" cy="317353"/>
          </a:xfrm>
        </p:grpSpPr>
        <p:sp>
          <p:nvSpPr>
            <p:cNvPr id="97" name="Oval 96"/>
            <p:cNvSpPr/>
            <p:nvPr/>
          </p:nvSpPr>
          <p:spPr>
            <a:xfrm>
              <a:off x="4065126" y="3733479"/>
              <a:ext cx="761298" cy="290378"/>
            </a:xfrm>
            <a:prstGeom prst="ellipse">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45" name="Text Box 321"/>
            <p:cNvSpPr txBox="1">
              <a:spLocks noChangeArrowheads="1"/>
            </p:cNvSpPr>
            <p:nvPr/>
          </p:nvSpPr>
          <p:spPr bwMode="auto">
            <a:xfrm>
              <a:off x="4099587" y="3706504"/>
              <a:ext cx="7284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400" b="1">
                  <a:latin typeface="Arial" charset="0"/>
                </a:rPr>
                <a:t>Nf-kB</a:t>
              </a:r>
            </a:p>
          </p:txBody>
        </p:sp>
      </p:grpSp>
      <p:sp>
        <p:nvSpPr>
          <p:cNvPr id="105" name="Arc 104"/>
          <p:cNvSpPr/>
          <p:nvPr/>
        </p:nvSpPr>
        <p:spPr>
          <a:xfrm>
            <a:off x="2781300" y="4243388"/>
            <a:ext cx="3648075" cy="771525"/>
          </a:xfrm>
          <a:prstGeom prst="arc">
            <a:avLst>
              <a:gd name="adj1" fmla="val 11030313"/>
              <a:gd name="adj2" fmla="val 21503575"/>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sp>
        <p:nvSpPr>
          <p:cNvPr id="108" name="Oval 107"/>
          <p:cNvSpPr/>
          <p:nvPr/>
        </p:nvSpPr>
        <p:spPr>
          <a:xfrm>
            <a:off x="2997200" y="4602163"/>
            <a:ext cx="762000" cy="288925"/>
          </a:xfrm>
          <a:prstGeom prst="ellipse">
            <a:avLst/>
          </a:prstGeom>
          <a:solidFill>
            <a:srgbClr val="00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20" name="Text Box 321"/>
          <p:cNvSpPr txBox="1">
            <a:spLocks noChangeArrowheads="1"/>
          </p:cNvSpPr>
          <p:nvPr/>
        </p:nvSpPr>
        <p:spPr bwMode="auto">
          <a:xfrm>
            <a:off x="3032125" y="4587875"/>
            <a:ext cx="72866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400" b="1">
                <a:latin typeface="Arial" charset="0"/>
              </a:rPr>
              <a:t>Nf-kB</a:t>
            </a:r>
          </a:p>
        </p:txBody>
      </p:sp>
      <p:grpSp>
        <p:nvGrpSpPr>
          <p:cNvPr id="4121" name="Group 105"/>
          <p:cNvGrpSpPr>
            <a:grpSpLocks/>
          </p:cNvGrpSpPr>
          <p:nvPr/>
        </p:nvGrpSpPr>
        <p:grpSpPr bwMode="auto">
          <a:xfrm>
            <a:off x="4305300" y="3654425"/>
            <a:ext cx="1262063" cy="350838"/>
            <a:chOff x="4710179" y="4031049"/>
            <a:chExt cx="1261824" cy="350969"/>
          </a:xfrm>
        </p:grpSpPr>
        <p:sp>
          <p:nvSpPr>
            <p:cNvPr id="110" name="Oval 109"/>
            <p:cNvSpPr/>
            <p:nvPr/>
          </p:nvSpPr>
          <p:spPr>
            <a:xfrm>
              <a:off x="4819696" y="4031049"/>
              <a:ext cx="1014220" cy="350969"/>
            </a:xfrm>
            <a:prstGeom prst="ellipse">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43" name="Text Box 321"/>
            <p:cNvSpPr txBox="1">
              <a:spLocks noChangeArrowheads="1"/>
            </p:cNvSpPr>
            <p:nvPr/>
          </p:nvSpPr>
          <p:spPr bwMode="auto">
            <a:xfrm>
              <a:off x="4710179" y="4041577"/>
              <a:ext cx="12618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l-GR" altLang="en-US" sz="1400" b="1">
                  <a:latin typeface="Arial" charset="0"/>
                </a:rPr>
                <a:t>β</a:t>
              </a:r>
              <a:r>
                <a:rPr lang="en-US" altLang="en-US" sz="1400" b="1">
                  <a:latin typeface="Arial" charset="0"/>
                </a:rPr>
                <a:t>-Catenin</a:t>
              </a:r>
            </a:p>
          </p:txBody>
        </p:sp>
      </p:grpSp>
      <p:pic>
        <p:nvPicPr>
          <p:cNvPr id="4122" name="Picture 3" descr="C:\Users\abhardwaj\AppData\Local\Microsoft\Windows\Temporary Internet Files\Content.IE5\NKBJBQPJ\dna[1].jpg"/>
          <p:cNvPicPr>
            <a:picLocks noChangeAspect="1" noChangeArrowheads="1"/>
          </p:cNvPicPr>
          <p:nvPr/>
        </p:nvPicPr>
        <p:blipFill>
          <a:blip r:embed="rId4">
            <a:extLst>
              <a:ext uri="{28A0092B-C50C-407E-A947-70E740481C1C}">
                <a14:useLocalDpi xmlns:a14="http://schemas.microsoft.com/office/drawing/2010/main" val="0"/>
              </a:ext>
            </a:extLst>
          </a:blip>
          <a:srcRect b="43750"/>
          <a:stretch>
            <a:fillRect/>
          </a:stretch>
        </p:blipFill>
        <p:spPr bwMode="auto">
          <a:xfrm>
            <a:off x="5078413" y="4802188"/>
            <a:ext cx="1281112" cy="423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 name="Oval 115"/>
          <p:cNvSpPr/>
          <p:nvPr/>
        </p:nvSpPr>
        <p:spPr>
          <a:xfrm>
            <a:off x="5272088" y="4640263"/>
            <a:ext cx="1014412" cy="350837"/>
          </a:xfrm>
          <a:prstGeom prst="ellipse">
            <a:avLst/>
          </a:prstGeom>
          <a:solidFill>
            <a:srgbClr val="00FFFF"/>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24" name="Text Box 321"/>
          <p:cNvSpPr txBox="1">
            <a:spLocks noChangeArrowheads="1"/>
          </p:cNvSpPr>
          <p:nvPr/>
        </p:nvSpPr>
        <p:spPr bwMode="auto">
          <a:xfrm>
            <a:off x="5160963" y="4651375"/>
            <a:ext cx="1262062"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l-GR" altLang="en-US" sz="1400" b="1">
                <a:latin typeface="Arial" charset="0"/>
              </a:rPr>
              <a:t>β</a:t>
            </a:r>
            <a:r>
              <a:rPr lang="en-US" altLang="en-US" sz="1400" b="1">
                <a:latin typeface="Arial" charset="0"/>
              </a:rPr>
              <a:t>-Catenin</a:t>
            </a:r>
          </a:p>
        </p:txBody>
      </p:sp>
      <p:cxnSp>
        <p:nvCxnSpPr>
          <p:cNvPr id="101" name="Straight Connector 100"/>
          <p:cNvCxnSpPr/>
          <p:nvPr/>
        </p:nvCxnSpPr>
        <p:spPr>
          <a:xfrm>
            <a:off x="5280025" y="4640263"/>
            <a:ext cx="0" cy="2127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3" name="Straight Arrow Connector 102"/>
          <p:cNvCxnSpPr/>
          <p:nvPr/>
        </p:nvCxnSpPr>
        <p:spPr>
          <a:xfrm flipH="1">
            <a:off x="4989513" y="4654550"/>
            <a:ext cx="3048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3" name="Straight Arrow Connector 122"/>
          <p:cNvCxnSpPr/>
          <p:nvPr/>
        </p:nvCxnSpPr>
        <p:spPr>
          <a:xfrm flipH="1">
            <a:off x="3724275" y="4557713"/>
            <a:ext cx="304800" cy="0"/>
          </a:xfrm>
          <a:prstGeom prst="straightConnector1">
            <a:avLst/>
          </a:prstGeom>
          <a:ln w="38100">
            <a:solidFill>
              <a:schemeClr val="tx1"/>
            </a:solidFill>
            <a:headEnd type="arrow"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30" name="Straight Arrow Connector 129"/>
          <p:cNvCxnSpPr/>
          <p:nvPr/>
        </p:nvCxnSpPr>
        <p:spPr>
          <a:xfrm flipH="1">
            <a:off x="3446463" y="4033838"/>
            <a:ext cx="314325" cy="531812"/>
          </a:xfrm>
          <a:prstGeom prst="straightConnector1">
            <a:avLst/>
          </a:prstGeom>
          <a:ln w="38100">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31" name="Straight Arrow Connector 130"/>
          <p:cNvCxnSpPr/>
          <p:nvPr/>
        </p:nvCxnSpPr>
        <p:spPr>
          <a:xfrm>
            <a:off x="5102225" y="4078288"/>
            <a:ext cx="325438" cy="479425"/>
          </a:xfrm>
          <a:prstGeom prst="straightConnector1">
            <a:avLst/>
          </a:prstGeom>
          <a:ln w="38100">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30" name="Text Box 321"/>
          <p:cNvSpPr txBox="1">
            <a:spLocks noChangeArrowheads="1"/>
          </p:cNvSpPr>
          <p:nvPr/>
        </p:nvSpPr>
        <p:spPr bwMode="auto">
          <a:xfrm>
            <a:off x="3770313" y="4387850"/>
            <a:ext cx="15240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1800" b="1">
                <a:solidFill>
                  <a:srgbClr val="FF0000"/>
                </a:solidFill>
                <a:latin typeface="Arial" charset="0"/>
              </a:rPr>
              <a:t>Bcl2, Survivin</a:t>
            </a:r>
          </a:p>
        </p:txBody>
      </p:sp>
      <p:cxnSp>
        <p:nvCxnSpPr>
          <p:cNvPr id="139" name="Straight Arrow Connector 138"/>
          <p:cNvCxnSpPr/>
          <p:nvPr/>
        </p:nvCxnSpPr>
        <p:spPr>
          <a:xfrm>
            <a:off x="4505325" y="5041900"/>
            <a:ext cx="7938" cy="327025"/>
          </a:xfrm>
          <a:prstGeom prst="straightConnector1">
            <a:avLst/>
          </a:prstGeom>
          <a:ln w="38100">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132" name="Text Box 321"/>
          <p:cNvSpPr txBox="1">
            <a:spLocks noChangeArrowheads="1"/>
          </p:cNvSpPr>
          <p:nvPr/>
        </p:nvSpPr>
        <p:spPr bwMode="auto">
          <a:xfrm>
            <a:off x="3257550" y="6229350"/>
            <a:ext cx="2517775" cy="400050"/>
          </a:xfrm>
          <a:prstGeom prst="rect">
            <a:avLst/>
          </a:prstGeom>
          <a:solidFill>
            <a:srgbClr val="0000FF"/>
          </a:solidFill>
          <a:ln w="9525">
            <a:solidFill>
              <a:schemeClr val="tx1"/>
            </a:solidFill>
            <a:miter lim="800000"/>
            <a:headEnd/>
            <a:tailEnd/>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1">
                <a:solidFill>
                  <a:schemeClr val="bg1"/>
                </a:solidFill>
                <a:latin typeface="Arial" charset="0"/>
              </a:rPr>
              <a:t>Chemoresistance</a:t>
            </a:r>
          </a:p>
        </p:txBody>
      </p:sp>
      <p:cxnSp>
        <p:nvCxnSpPr>
          <p:cNvPr id="155" name="Straight Arrow Connector 154"/>
          <p:cNvCxnSpPr/>
          <p:nvPr/>
        </p:nvCxnSpPr>
        <p:spPr>
          <a:xfrm flipH="1">
            <a:off x="4152900" y="3008313"/>
            <a:ext cx="636588" cy="539750"/>
          </a:xfrm>
          <a:prstGeom prst="straightConnector1">
            <a:avLst/>
          </a:prstGeom>
          <a:ln w="38100">
            <a:solidFill>
              <a:schemeClr val="tx1"/>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59" name="Straight Arrow Connector 158"/>
          <p:cNvCxnSpPr/>
          <p:nvPr/>
        </p:nvCxnSpPr>
        <p:spPr>
          <a:xfrm>
            <a:off x="5016500" y="2901950"/>
            <a:ext cx="550863" cy="0"/>
          </a:xfrm>
          <a:prstGeom prst="straightConnector1">
            <a:avLst/>
          </a:prstGeom>
          <a:ln w="38100">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135" name="Text Box 321"/>
          <p:cNvSpPr txBox="1">
            <a:spLocks noChangeArrowheads="1"/>
          </p:cNvSpPr>
          <p:nvPr/>
        </p:nvSpPr>
        <p:spPr bwMode="auto">
          <a:xfrm>
            <a:off x="5643563" y="2779713"/>
            <a:ext cx="639762"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50000"/>
              </a:spcBef>
              <a:buFontTx/>
              <a:buNone/>
            </a:pPr>
            <a:r>
              <a:rPr lang="en-US" altLang="en-US" sz="1600" b="1">
                <a:solidFill>
                  <a:srgbClr val="006600"/>
                </a:solidFill>
                <a:latin typeface="Arial" charset="0"/>
              </a:rPr>
              <a:t>BAD</a:t>
            </a:r>
          </a:p>
        </p:txBody>
      </p:sp>
      <p:cxnSp>
        <p:nvCxnSpPr>
          <p:cNvPr id="163" name="Straight Connector 162"/>
          <p:cNvCxnSpPr/>
          <p:nvPr/>
        </p:nvCxnSpPr>
        <p:spPr>
          <a:xfrm>
            <a:off x="5591175" y="2782888"/>
            <a:ext cx="0" cy="2317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37" name="Text Box 321"/>
          <p:cNvSpPr txBox="1">
            <a:spLocks noChangeArrowheads="1"/>
          </p:cNvSpPr>
          <p:nvPr/>
        </p:nvSpPr>
        <p:spPr bwMode="auto">
          <a:xfrm>
            <a:off x="3836988" y="5434013"/>
            <a:ext cx="13335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50000"/>
              </a:spcBef>
              <a:buFontTx/>
              <a:buNone/>
            </a:pPr>
            <a:r>
              <a:rPr lang="en-US" altLang="en-US" sz="2000" b="1">
                <a:solidFill>
                  <a:schemeClr val="bg1"/>
                </a:solidFill>
                <a:latin typeface="Arial" charset="0"/>
              </a:rPr>
              <a:t>Survival</a:t>
            </a:r>
          </a:p>
        </p:txBody>
      </p:sp>
      <p:cxnSp>
        <p:nvCxnSpPr>
          <p:cNvPr id="165" name="Straight Arrow Connector 164"/>
          <p:cNvCxnSpPr/>
          <p:nvPr/>
        </p:nvCxnSpPr>
        <p:spPr>
          <a:xfrm>
            <a:off x="4533900" y="5913438"/>
            <a:ext cx="9525" cy="296862"/>
          </a:xfrm>
          <a:prstGeom prst="straightConnector1">
            <a:avLst/>
          </a:prstGeom>
          <a:ln w="38100">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45077" name="Arc 45076"/>
          <p:cNvSpPr/>
          <p:nvPr/>
        </p:nvSpPr>
        <p:spPr>
          <a:xfrm rot="4068522">
            <a:off x="4070351" y="2697162"/>
            <a:ext cx="2874962" cy="3084513"/>
          </a:xfrm>
          <a:prstGeom prst="arc">
            <a:avLst>
              <a:gd name="adj1" fmla="val 13914005"/>
              <a:gd name="adj2" fmla="val 1976447"/>
            </a:avLst>
          </a:prstGeom>
          <a:ln w="28575">
            <a:solidFill>
              <a:schemeClr val="tx1"/>
            </a:solidFill>
            <a:prstDash val="solid"/>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en-US"/>
          </a:p>
        </p:txBody>
      </p:sp>
      <p:cxnSp>
        <p:nvCxnSpPr>
          <p:cNvPr id="167" name="Straight Connector 166"/>
          <p:cNvCxnSpPr/>
          <p:nvPr/>
        </p:nvCxnSpPr>
        <p:spPr>
          <a:xfrm>
            <a:off x="5210175" y="5554663"/>
            <a:ext cx="0" cy="23177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4141" name="Rectangle 169"/>
          <p:cNvSpPr>
            <a:spLocks noChangeArrowheads="1"/>
          </p:cNvSpPr>
          <p:nvPr/>
        </p:nvSpPr>
        <p:spPr bwMode="auto">
          <a:xfrm>
            <a:off x="6149975" y="6477000"/>
            <a:ext cx="2994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i="1">
                <a:solidFill>
                  <a:srgbClr val="FF0000"/>
                </a:solidFill>
              </a:rPr>
              <a:t>Singh el al. 2010, Br. J. Cancer</a:t>
            </a:r>
            <a:endParaRPr lang="en-US" altLang="en-US" sz="1800" i="1">
              <a:solidFill>
                <a:srgbClr val="FF0000"/>
              </a:solidFill>
            </a:endParaRPr>
          </a:p>
        </p:txBody>
      </p:sp>
      <p:sp>
        <p:nvSpPr>
          <p:cNvPr id="58" name="Rectangle 1"/>
          <p:cNvSpPr>
            <a:spLocks noChangeArrowheads="1"/>
          </p:cNvSpPr>
          <p:nvPr/>
        </p:nvSpPr>
        <p:spPr bwMode="auto">
          <a:xfrm>
            <a:off x="284163" y="165100"/>
            <a:ext cx="8610600" cy="830997"/>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smtClean="0">
                <a:solidFill>
                  <a:schemeClr val="bg1"/>
                </a:solidFill>
                <a:latin typeface="Arial" charset="0"/>
              </a:rPr>
              <a:t>CXCL12/CXCR4 signaling potentiates survival signaling to impart chemoresistance</a:t>
            </a:r>
            <a:endParaRPr lang="en-US" altLang="en-US" sz="2400" b="1" dirty="0">
              <a:solidFill>
                <a:schemeClr val="bg1"/>
              </a:solidFill>
              <a:latin typeface="Arial" charset="0"/>
            </a:endParaRPr>
          </a:p>
        </p:txBody>
      </p:sp>
    </p:spTree>
    <p:extLst>
      <p:ext uri="{BB962C8B-B14F-4D97-AF65-F5344CB8AC3E}">
        <p14:creationId xmlns:p14="http://schemas.microsoft.com/office/powerpoint/2010/main" val="68582883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05350" y="3357563"/>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051" name="Group 604"/>
          <p:cNvGrpSpPr>
            <a:grpSpLocks/>
          </p:cNvGrpSpPr>
          <p:nvPr/>
        </p:nvGrpSpPr>
        <p:grpSpPr bwMode="auto">
          <a:xfrm>
            <a:off x="5138738" y="3400425"/>
            <a:ext cx="423862" cy="561975"/>
            <a:chOff x="8604404" y="4046661"/>
            <a:chExt cx="424287" cy="562768"/>
          </a:xfrm>
        </p:grpSpPr>
        <p:sp>
          <p:nvSpPr>
            <p:cNvPr id="606" name="Freeform 605"/>
            <p:cNvSpPr/>
            <p:nvPr/>
          </p:nvSpPr>
          <p:spPr>
            <a:xfrm rot="1016377">
              <a:off x="8707694" y="4191328"/>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7" name="Freeform 606"/>
            <p:cNvSpPr/>
            <p:nvPr/>
          </p:nvSpPr>
          <p:spPr>
            <a:xfrm rot="17916325">
              <a:off x="8644054" y="4275611"/>
              <a:ext cx="37994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8" name="Freeform 607"/>
            <p:cNvSpPr/>
            <p:nvPr/>
          </p:nvSpPr>
          <p:spPr>
            <a:xfrm rot="17916325">
              <a:off x="8572544" y="4299458"/>
              <a:ext cx="379948"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9" name="Freeform 608"/>
            <p:cNvSpPr/>
            <p:nvPr/>
          </p:nvSpPr>
          <p:spPr>
            <a:xfrm rot="17916325">
              <a:off x="8710795" y="4289919"/>
              <a:ext cx="37994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0" name="Freeform 609"/>
            <p:cNvSpPr/>
            <p:nvPr/>
          </p:nvSpPr>
          <p:spPr>
            <a:xfrm rot="1016377">
              <a:off x="8709284" y="4122969"/>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1" name="Freeform 610"/>
            <p:cNvSpPr/>
            <p:nvPr/>
          </p:nvSpPr>
          <p:spPr>
            <a:xfrm rot="1016377">
              <a:off x="8685447" y="4281943"/>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2" name="Freeform 611"/>
            <p:cNvSpPr/>
            <p:nvPr/>
          </p:nvSpPr>
          <p:spPr>
            <a:xfrm rot="1016377">
              <a:off x="8667968" y="4046661"/>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3" name="Freeform 612"/>
            <p:cNvSpPr/>
            <p:nvPr/>
          </p:nvSpPr>
          <p:spPr>
            <a:xfrm rot="1016377">
              <a:off x="8667968" y="4358250"/>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4" name="Freeform 613"/>
            <p:cNvSpPr/>
            <p:nvPr/>
          </p:nvSpPr>
          <p:spPr>
            <a:xfrm rot="17916325">
              <a:off x="8482761" y="4293894"/>
              <a:ext cx="37835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5" name="Oval 614"/>
            <p:cNvSpPr/>
            <p:nvPr/>
          </p:nvSpPr>
          <p:spPr>
            <a:xfrm>
              <a:off x="8868193" y="4235841"/>
              <a:ext cx="76276"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6" name="Oval 615"/>
            <p:cNvSpPr/>
            <p:nvPr/>
          </p:nvSpPr>
          <p:spPr>
            <a:xfrm>
              <a:off x="8715640" y="4386865"/>
              <a:ext cx="76276"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7" name="Oval 616"/>
            <p:cNvSpPr/>
            <p:nvPr/>
          </p:nvSpPr>
          <p:spPr>
            <a:xfrm>
              <a:off x="8880906" y="4372558"/>
              <a:ext cx="76276"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2" name="Group 2879"/>
          <p:cNvGrpSpPr>
            <a:grpSpLocks/>
          </p:cNvGrpSpPr>
          <p:nvPr/>
        </p:nvGrpSpPr>
        <p:grpSpPr bwMode="auto">
          <a:xfrm>
            <a:off x="5824538" y="2868613"/>
            <a:ext cx="423862" cy="561975"/>
            <a:chOff x="8604404" y="4046661"/>
            <a:chExt cx="424287" cy="562768"/>
          </a:xfrm>
        </p:grpSpPr>
        <p:sp>
          <p:nvSpPr>
            <p:cNvPr id="567" name="Freeform 566"/>
            <p:cNvSpPr/>
            <p:nvPr/>
          </p:nvSpPr>
          <p:spPr>
            <a:xfrm rot="1016377">
              <a:off x="8707694" y="4191327"/>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8" name="Freeform 567"/>
            <p:cNvSpPr/>
            <p:nvPr/>
          </p:nvSpPr>
          <p:spPr>
            <a:xfrm rot="17916325">
              <a:off x="8644053" y="4275611"/>
              <a:ext cx="37994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9" name="Freeform 568"/>
            <p:cNvSpPr/>
            <p:nvPr/>
          </p:nvSpPr>
          <p:spPr>
            <a:xfrm rot="17916325">
              <a:off x="8572545" y="4299457"/>
              <a:ext cx="379947"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0" name="Freeform 569"/>
            <p:cNvSpPr/>
            <p:nvPr/>
          </p:nvSpPr>
          <p:spPr>
            <a:xfrm rot="17916325">
              <a:off x="8710796" y="4289918"/>
              <a:ext cx="37994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1" name="Freeform 570"/>
            <p:cNvSpPr/>
            <p:nvPr/>
          </p:nvSpPr>
          <p:spPr>
            <a:xfrm rot="1016377">
              <a:off x="8709284" y="4122969"/>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2" name="Freeform 571"/>
            <p:cNvSpPr/>
            <p:nvPr/>
          </p:nvSpPr>
          <p:spPr>
            <a:xfrm rot="1016377">
              <a:off x="8685447" y="4281943"/>
              <a:ext cx="31940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3" name="Freeform 572"/>
            <p:cNvSpPr/>
            <p:nvPr/>
          </p:nvSpPr>
          <p:spPr>
            <a:xfrm rot="1016377">
              <a:off x="8667968" y="4046661"/>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4" name="Freeform 573"/>
            <p:cNvSpPr/>
            <p:nvPr/>
          </p:nvSpPr>
          <p:spPr>
            <a:xfrm rot="1016377">
              <a:off x="8667968" y="4358250"/>
              <a:ext cx="319407"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5" name="Freeform 574"/>
            <p:cNvSpPr/>
            <p:nvPr/>
          </p:nvSpPr>
          <p:spPr>
            <a:xfrm rot="17916325">
              <a:off x="8482761" y="4293893"/>
              <a:ext cx="378358"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6" name="Oval 575"/>
            <p:cNvSpPr/>
            <p:nvPr/>
          </p:nvSpPr>
          <p:spPr>
            <a:xfrm>
              <a:off x="8868193" y="4235840"/>
              <a:ext cx="76276" cy="4928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7" name="Oval 576"/>
            <p:cNvSpPr/>
            <p:nvPr/>
          </p:nvSpPr>
          <p:spPr>
            <a:xfrm>
              <a:off x="8715640" y="4386865"/>
              <a:ext cx="76276" cy="4928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8" name="Oval 577"/>
            <p:cNvSpPr/>
            <p:nvPr/>
          </p:nvSpPr>
          <p:spPr>
            <a:xfrm>
              <a:off x="8880906" y="4372557"/>
              <a:ext cx="76276"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54" name="Group 591"/>
          <p:cNvGrpSpPr>
            <a:grpSpLocks/>
          </p:cNvGrpSpPr>
          <p:nvPr/>
        </p:nvGrpSpPr>
        <p:grpSpPr bwMode="auto">
          <a:xfrm>
            <a:off x="6496050" y="3616325"/>
            <a:ext cx="423863" cy="563563"/>
            <a:chOff x="8604404" y="4046661"/>
            <a:chExt cx="424287" cy="562768"/>
          </a:xfrm>
        </p:grpSpPr>
        <p:sp>
          <p:nvSpPr>
            <p:cNvPr id="593" name="Freeform 592"/>
            <p:cNvSpPr/>
            <p:nvPr/>
          </p:nvSpPr>
          <p:spPr>
            <a:xfrm rot="1016377">
              <a:off x="8707695" y="4192505"/>
              <a:ext cx="319406"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4" name="Freeform 593"/>
            <p:cNvSpPr/>
            <p:nvPr/>
          </p:nvSpPr>
          <p:spPr>
            <a:xfrm rot="17916325">
              <a:off x="8643796" y="4275569"/>
              <a:ext cx="380463"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5" name="Freeform 594"/>
            <p:cNvSpPr/>
            <p:nvPr/>
          </p:nvSpPr>
          <p:spPr>
            <a:xfrm rot="17916325">
              <a:off x="8573081" y="4300140"/>
              <a:ext cx="378877" cy="13507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6" name="Freeform 595"/>
            <p:cNvSpPr/>
            <p:nvPr/>
          </p:nvSpPr>
          <p:spPr>
            <a:xfrm rot="17916325">
              <a:off x="8711330" y="4289044"/>
              <a:ext cx="378878"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7" name="Freeform 596"/>
            <p:cNvSpPr/>
            <p:nvPr/>
          </p:nvSpPr>
          <p:spPr>
            <a:xfrm rot="1016377">
              <a:off x="8709284" y="4122754"/>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8" name="Freeform 597"/>
            <p:cNvSpPr/>
            <p:nvPr/>
          </p:nvSpPr>
          <p:spPr>
            <a:xfrm rot="1016377">
              <a:off x="8685448" y="4282865"/>
              <a:ext cx="319406"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9" name="Freeform 598"/>
            <p:cNvSpPr/>
            <p:nvPr/>
          </p:nvSpPr>
          <p:spPr>
            <a:xfrm rot="1016377">
              <a:off x="8667968" y="4046661"/>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0" name="Freeform 599"/>
            <p:cNvSpPr/>
            <p:nvPr/>
          </p:nvSpPr>
          <p:spPr>
            <a:xfrm rot="1016377">
              <a:off x="8667968" y="4358958"/>
              <a:ext cx="319407" cy="250471"/>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1" name="Freeform 600"/>
            <p:cNvSpPr/>
            <p:nvPr/>
          </p:nvSpPr>
          <p:spPr>
            <a:xfrm rot="17916325">
              <a:off x="8482502" y="4293799"/>
              <a:ext cx="378877" cy="13507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2" name="Oval 601"/>
            <p:cNvSpPr/>
            <p:nvPr/>
          </p:nvSpPr>
          <p:spPr>
            <a:xfrm>
              <a:off x="8868193" y="4235308"/>
              <a:ext cx="76276" cy="50728"/>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3" name="Oval 602"/>
            <p:cNvSpPr/>
            <p:nvPr/>
          </p:nvSpPr>
          <p:spPr>
            <a:xfrm>
              <a:off x="8715640" y="4385907"/>
              <a:ext cx="76276" cy="50728"/>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4" name="Oval 603"/>
            <p:cNvSpPr/>
            <p:nvPr/>
          </p:nvSpPr>
          <p:spPr>
            <a:xfrm>
              <a:off x="8880905" y="4373225"/>
              <a:ext cx="76276" cy="49144"/>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079"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03700" y="2894013"/>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5" name="Oval 474"/>
          <p:cNvSpPr/>
          <p:nvPr/>
        </p:nvSpPr>
        <p:spPr>
          <a:xfrm>
            <a:off x="4289425" y="3073400"/>
            <a:ext cx="111125" cy="87313"/>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6" name="Oval 475"/>
          <p:cNvSpPr/>
          <p:nvPr/>
        </p:nvSpPr>
        <p:spPr>
          <a:xfrm>
            <a:off x="4184650" y="2724150"/>
            <a:ext cx="76200" cy="508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pic>
        <p:nvPicPr>
          <p:cNvPr id="2082"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08288" y="2732088"/>
            <a:ext cx="382587"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83"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925" y="2563813"/>
            <a:ext cx="382588" cy="4143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2" name="Oval 461"/>
          <p:cNvSpPr/>
          <p:nvPr/>
        </p:nvSpPr>
        <p:spPr>
          <a:xfrm>
            <a:off x="1436688" y="2662238"/>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3" name="Oval 462"/>
          <p:cNvSpPr/>
          <p:nvPr/>
        </p:nvSpPr>
        <p:spPr>
          <a:xfrm>
            <a:off x="1284288" y="2813050"/>
            <a:ext cx="76200" cy="50800"/>
          </a:xfrm>
          <a:prstGeom prst="ellipse">
            <a:avLst/>
          </a:prstGeom>
          <a:solidFill>
            <a:srgbClr val="FF006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086" name="Group 403"/>
          <p:cNvGrpSpPr>
            <a:grpSpLocks/>
          </p:cNvGrpSpPr>
          <p:nvPr/>
        </p:nvGrpSpPr>
        <p:grpSpPr bwMode="auto">
          <a:xfrm>
            <a:off x="6297613" y="2852738"/>
            <a:ext cx="407987" cy="174625"/>
            <a:chOff x="168239" y="3588944"/>
            <a:chExt cx="230855" cy="164703"/>
          </a:xfrm>
        </p:grpSpPr>
        <p:sp>
          <p:nvSpPr>
            <p:cNvPr id="409" name="Freeform 408"/>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2" name="Oval 411"/>
            <p:cNvSpPr/>
            <p:nvPr/>
          </p:nvSpPr>
          <p:spPr>
            <a:xfrm>
              <a:off x="236507" y="3656322"/>
              <a:ext cx="90725" cy="46417"/>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7" name="Group 389"/>
          <p:cNvGrpSpPr>
            <a:grpSpLocks/>
          </p:cNvGrpSpPr>
          <p:nvPr/>
        </p:nvGrpSpPr>
        <p:grpSpPr bwMode="auto">
          <a:xfrm>
            <a:off x="3546475" y="2989263"/>
            <a:ext cx="407988" cy="176212"/>
            <a:chOff x="168239" y="3588944"/>
            <a:chExt cx="230855" cy="164703"/>
          </a:xfrm>
        </p:grpSpPr>
        <p:sp>
          <p:nvSpPr>
            <p:cNvPr id="395" name="Freeform 394"/>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96" name="Oval 395"/>
            <p:cNvSpPr/>
            <p:nvPr/>
          </p:nvSpPr>
          <p:spPr>
            <a:xfrm>
              <a:off x="236507" y="3655715"/>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8" name="Group 386"/>
          <p:cNvGrpSpPr>
            <a:grpSpLocks/>
          </p:cNvGrpSpPr>
          <p:nvPr/>
        </p:nvGrpSpPr>
        <p:grpSpPr bwMode="auto">
          <a:xfrm>
            <a:off x="4289425" y="2851150"/>
            <a:ext cx="407988" cy="174625"/>
            <a:chOff x="168239" y="3588944"/>
            <a:chExt cx="230855" cy="164703"/>
          </a:xfrm>
        </p:grpSpPr>
        <p:sp>
          <p:nvSpPr>
            <p:cNvPr id="388" name="Freeform 387"/>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9" name="Oval 388"/>
            <p:cNvSpPr/>
            <p:nvPr/>
          </p:nvSpPr>
          <p:spPr>
            <a:xfrm>
              <a:off x="236507" y="3656323"/>
              <a:ext cx="90725" cy="46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89" name="Group 380"/>
          <p:cNvGrpSpPr>
            <a:grpSpLocks/>
          </p:cNvGrpSpPr>
          <p:nvPr/>
        </p:nvGrpSpPr>
        <p:grpSpPr bwMode="auto">
          <a:xfrm>
            <a:off x="3581400" y="2698750"/>
            <a:ext cx="407988" cy="174625"/>
            <a:chOff x="168239" y="3588944"/>
            <a:chExt cx="230855" cy="164703"/>
          </a:xfrm>
        </p:grpSpPr>
        <p:sp>
          <p:nvSpPr>
            <p:cNvPr id="382" name="Freeform 381"/>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4" name="Oval 383"/>
            <p:cNvSpPr/>
            <p:nvPr/>
          </p:nvSpPr>
          <p:spPr>
            <a:xfrm>
              <a:off x="236507" y="3656323"/>
              <a:ext cx="90725" cy="4641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90" name="Group 369"/>
          <p:cNvGrpSpPr>
            <a:grpSpLocks/>
          </p:cNvGrpSpPr>
          <p:nvPr/>
        </p:nvGrpSpPr>
        <p:grpSpPr bwMode="auto">
          <a:xfrm>
            <a:off x="2384425" y="2686050"/>
            <a:ext cx="407988" cy="176213"/>
            <a:chOff x="168239" y="3588944"/>
            <a:chExt cx="230855" cy="164703"/>
          </a:xfrm>
        </p:grpSpPr>
        <p:sp>
          <p:nvSpPr>
            <p:cNvPr id="371" name="Freeform 370"/>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72" name="Oval 371"/>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091" name="Group 285"/>
          <p:cNvGrpSpPr>
            <a:grpSpLocks/>
          </p:cNvGrpSpPr>
          <p:nvPr/>
        </p:nvGrpSpPr>
        <p:grpSpPr bwMode="auto">
          <a:xfrm rot="-7055521">
            <a:off x="7674769" y="2855119"/>
            <a:ext cx="598487" cy="155575"/>
            <a:chOff x="547688" y="538163"/>
            <a:chExt cx="1295400" cy="381000"/>
          </a:xfrm>
        </p:grpSpPr>
        <p:sp>
          <p:nvSpPr>
            <p:cNvPr id="40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0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402" name="Freeform 401"/>
          <p:cNvSpPr/>
          <p:nvPr/>
        </p:nvSpPr>
        <p:spPr bwMode="auto">
          <a:xfrm>
            <a:off x="7527149" y="3293089"/>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3" name="Freeform 402"/>
          <p:cNvSpPr/>
          <p:nvPr/>
        </p:nvSpPr>
        <p:spPr bwMode="auto">
          <a:xfrm>
            <a:off x="7606854" y="3351430"/>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098" name="Group 285"/>
          <p:cNvGrpSpPr>
            <a:grpSpLocks/>
          </p:cNvGrpSpPr>
          <p:nvPr/>
        </p:nvGrpSpPr>
        <p:grpSpPr bwMode="auto">
          <a:xfrm rot="8906168">
            <a:off x="6611938" y="2806700"/>
            <a:ext cx="600075" cy="157163"/>
            <a:chOff x="547688" y="538163"/>
            <a:chExt cx="1295400" cy="381000"/>
          </a:xfrm>
        </p:grpSpPr>
        <p:sp>
          <p:nvSpPr>
            <p:cNvPr id="31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1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08" name="Freeform 307"/>
          <p:cNvSpPr/>
          <p:nvPr/>
        </p:nvSpPr>
        <p:spPr bwMode="auto">
          <a:xfrm rot="16395461">
            <a:off x="7478713" y="2597150"/>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00" name="Group 285"/>
          <p:cNvGrpSpPr>
            <a:grpSpLocks/>
          </p:cNvGrpSpPr>
          <p:nvPr/>
        </p:nvGrpSpPr>
        <p:grpSpPr bwMode="auto">
          <a:xfrm rot="8773553">
            <a:off x="6451600" y="3173413"/>
            <a:ext cx="600075" cy="155575"/>
            <a:chOff x="547688" y="538163"/>
            <a:chExt cx="1295400" cy="381000"/>
          </a:xfrm>
        </p:grpSpPr>
        <p:sp>
          <p:nvSpPr>
            <p:cNvPr id="3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0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79" name="Freeform 278"/>
          <p:cNvSpPr/>
          <p:nvPr/>
        </p:nvSpPr>
        <p:spPr bwMode="auto">
          <a:xfrm rot="16395461">
            <a:off x="3800475" y="2586038"/>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0" name="Freeform 259"/>
          <p:cNvSpPr/>
          <p:nvPr/>
        </p:nvSpPr>
        <p:spPr bwMode="auto">
          <a:xfrm rot="16395461">
            <a:off x="7535863" y="3090862"/>
            <a:ext cx="109538"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103" name="Group 285"/>
          <p:cNvGrpSpPr>
            <a:grpSpLocks/>
          </p:cNvGrpSpPr>
          <p:nvPr/>
        </p:nvGrpSpPr>
        <p:grpSpPr bwMode="auto">
          <a:xfrm rot="-7055521">
            <a:off x="7126288" y="3025775"/>
            <a:ext cx="600075" cy="155575"/>
            <a:chOff x="547688" y="538163"/>
            <a:chExt cx="1295400" cy="381000"/>
          </a:xfrm>
        </p:grpSpPr>
        <p:sp>
          <p:nvSpPr>
            <p:cNvPr id="23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2"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7" name="Rounded Rectangle 6"/>
          <p:cNvSpPr/>
          <p:nvPr/>
        </p:nvSpPr>
        <p:spPr bwMode="auto">
          <a:xfrm>
            <a:off x="734676"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6" name="Rounded Rectangle 11"/>
          <p:cNvSpPr/>
          <p:nvPr/>
        </p:nvSpPr>
        <p:spPr bwMode="auto">
          <a:xfrm>
            <a:off x="924377" y="1899778"/>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99" name="Rounded Rectangle 11"/>
          <p:cNvSpPr/>
          <p:nvPr/>
        </p:nvSpPr>
        <p:spPr bwMode="auto">
          <a:xfrm>
            <a:off x="1070150" y="1903090"/>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200" name="Oval 199"/>
          <p:cNvSpPr/>
          <p:nvPr/>
        </p:nvSpPr>
        <p:spPr bwMode="auto">
          <a:xfrm>
            <a:off x="1116324" y="2298777"/>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8" name="Freeform 187"/>
          <p:cNvSpPr/>
          <p:nvPr/>
        </p:nvSpPr>
        <p:spPr bwMode="auto">
          <a:xfrm>
            <a:off x="7455140" y="2847392"/>
            <a:ext cx="433254"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9" name="Freeform 188"/>
          <p:cNvSpPr/>
          <p:nvPr/>
        </p:nvSpPr>
        <p:spPr bwMode="auto">
          <a:xfrm>
            <a:off x="7555266" y="2905732"/>
            <a:ext cx="25413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3" name="Freeform 192"/>
          <p:cNvSpPr/>
          <p:nvPr/>
        </p:nvSpPr>
        <p:spPr bwMode="auto">
          <a:xfrm>
            <a:off x="6964055" y="2963358"/>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4" name="Freeform 193"/>
          <p:cNvSpPr/>
          <p:nvPr/>
        </p:nvSpPr>
        <p:spPr bwMode="auto">
          <a:xfrm>
            <a:off x="7043760" y="3021698"/>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6" name="Freeform 195"/>
          <p:cNvSpPr/>
          <p:nvPr/>
        </p:nvSpPr>
        <p:spPr bwMode="auto">
          <a:xfrm>
            <a:off x="7084079" y="2532625"/>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7" name="Freeform 196"/>
          <p:cNvSpPr/>
          <p:nvPr/>
        </p:nvSpPr>
        <p:spPr bwMode="auto">
          <a:xfrm>
            <a:off x="7163784" y="2590965"/>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7" name="Freeform 76"/>
          <p:cNvSpPr/>
          <p:nvPr/>
        </p:nvSpPr>
        <p:spPr bwMode="auto">
          <a:xfrm>
            <a:off x="6403765" y="1949478"/>
            <a:ext cx="388012" cy="399750"/>
          </a:xfrm>
          <a:custGeom>
            <a:avLst/>
            <a:gdLst>
              <a:gd name="connsiteX0" fmla="*/ 29 w 388012"/>
              <a:gd name="connsiteY0" fmla="*/ 129209 h 338898"/>
              <a:gd name="connsiteX1" fmla="*/ 79542 w 388012"/>
              <a:gd name="connsiteY1" fmla="*/ 109331 h 338898"/>
              <a:gd name="connsiteX2" fmla="*/ 139177 w 388012"/>
              <a:gd name="connsiteY2" fmla="*/ 39757 h 338898"/>
              <a:gd name="connsiteX3" fmla="*/ 168995 w 388012"/>
              <a:gd name="connsiteY3" fmla="*/ 19879 h 338898"/>
              <a:gd name="connsiteX4" fmla="*/ 228629 w 388012"/>
              <a:gd name="connsiteY4" fmla="*/ 0 h 338898"/>
              <a:gd name="connsiteX5" fmla="*/ 268386 w 388012"/>
              <a:gd name="connsiteY5" fmla="*/ 9940 h 338898"/>
              <a:gd name="connsiteX6" fmla="*/ 318081 w 388012"/>
              <a:gd name="connsiteY6" fmla="*/ 59635 h 338898"/>
              <a:gd name="connsiteX7" fmla="*/ 328021 w 388012"/>
              <a:gd name="connsiteY7" fmla="*/ 89453 h 338898"/>
              <a:gd name="connsiteX8" fmla="*/ 367777 w 388012"/>
              <a:gd name="connsiteY8" fmla="*/ 149087 h 338898"/>
              <a:gd name="connsiteX9" fmla="*/ 387655 w 388012"/>
              <a:gd name="connsiteY9" fmla="*/ 208722 h 338898"/>
              <a:gd name="connsiteX10" fmla="*/ 377716 w 388012"/>
              <a:gd name="connsiteY10" fmla="*/ 278296 h 338898"/>
              <a:gd name="connsiteX11" fmla="*/ 347899 w 388012"/>
              <a:gd name="connsiteY11" fmla="*/ 298174 h 338898"/>
              <a:gd name="connsiteX12" fmla="*/ 168995 w 388012"/>
              <a:gd name="connsiteY12" fmla="*/ 327992 h 338898"/>
              <a:gd name="connsiteX13" fmla="*/ 109360 w 388012"/>
              <a:gd name="connsiteY13" fmla="*/ 327992 h 338898"/>
              <a:gd name="connsiteX14" fmla="*/ 99421 w 388012"/>
              <a:gd name="connsiteY14" fmla="*/ 268357 h 338898"/>
              <a:gd name="connsiteX15" fmla="*/ 89481 w 388012"/>
              <a:gd name="connsiteY15" fmla="*/ 149087 h 338898"/>
              <a:gd name="connsiteX16" fmla="*/ 29 w 388012"/>
              <a:gd name="connsiteY16" fmla="*/ 129209 h 338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8012" h="338898">
                <a:moveTo>
                  <a:pt x="29" y="129209"/>
                </a:moveTo>
                <a:cubicBezTo>
                  <a:pt x="-1628" y="122583"/>
                  <a:pt x="67656" y="117821"/>
                  <a:pt x="79542" y="109331"/>
                </a:cubicBezTo>
                <a:cubicBezTo>
                  <a:pt x="162672" y="49952"/>
                  <a:pt x="86642" y="92291"/>
                  <a:pt x="139177" y="39757"/>
                </a:cubicBezTo>
                <a:cubicBezTo>
                  <a:pt x="147624" y="31310"/>
                  <a:pt x="158079" y="24731"/>
                  <a:pt x="168995" y="19879"/>
                </a:cubicBezTo>
                <a:cubicBezTo>
                  <a:pt x="188142" y="11369"/>
                  <a:pt x="228629" y="0"/>
                  <a:pt x="228629" y="0"/>
                </a:cubicBezTo>
                <a:cubicBezTo>
                  <a:pt x="241881" y="3313"/>
                  <a:pt x="255830" y="4559"/>
                  <a:pt x="268386" y="9940"/>
                </a:cubicBezTo>
                <a:cubicBezTo>
                  <a:pt x="293686" y="20783"/>
                  <a:pt x="306033" y="35540"/>
                  <a:pt x="318081" y="59635"/>
                </a:cubicBezTo>
                <a:cubicBezTo>
                  <a:pt x="322767" y="69006"/>
                  <a:pt x="322933" y="80294"/>
                  <a:pt x="328021" y="89453"/>
                </a:cubicBezTo>
                <a:cubicBezTo>
                  <a:pt x="339623" y="110337"/>
                  <a:pt x="367777" y="149087"/>
                  <a:pt x="367777" y="149087"/>
                </a:cubicBezTo>
                <a:cubicBezTo>
                  <a:pt x="374403" y="168965"/>
                  <a:pt x="390618" y="187979"/>
                  <a:pt x="387655" y="208722"/>
                </a:cubicBezTo>
                <a:cubicBezTo>
                  <a:pt x="384342" y="231913"/>
                  <a:pt x="387230" y="256888"/>
                  <a:pt x="377716" y="278296"/>
                </a:cubicBezTo>
                <a:cubicBezTo>
                  <a:pt x="372865" y="289212"/>
                  <a:pt x="358815" y="293323"/>
                  <a:pt x="347899" y="298174"/>
                </a:cubicBezTo>
                <a:cubicBezTo>
                  <a:pt x="280410" y="328170"/>
                  <a:pt x="252042" y="321071"/>
                  <a:pt x="168995" y="327992"/>
                </a:cubicBezTo>
                <a:cubicBezTo>
                  <a:pt x="156273" y="332232"/>
                  <a:pt x="122082" y="350255"/>
                  <a:pt x="109360" y="327992"/>
                </a:cubicBezTo>
                <a:cubicBezTo>
                  <a:pt x="99362" y="310495"/>
                  <a:pt x="101647" y="288386"/>
                  <a:pt x="99421" y="268357"/>
                </a:cubicBezTo>
                <a:cubicBezTo>
                  <a:pt x="95015" y="228707"/>
                  <a:pt x="101214" y="187217"/>
                  <a:pt x="89481" y="149087"/>
                </a:cubicBezTo>
                <a:cubicBezTo>
                  <a:pt x="85456" y="136005"/>
                  <a:pt x="1686" y="135835"/>
                  <a:pt x="29" y="12920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Freeform 62"/>
          <p:cNvSpPr/>
          <p:nvPr/>
        </p:nvSpPr>
        <p:spPr bwMode="auto">
          <a:xfrm>
            <a:off x="6066221" y="2095266"/>
            <a:ext cx="298764" cy="487060"/>
          </a:xfrm>
          <a:custGeom>
            <a:avLst/>
            <a:gdLst>
              <a:gd name="connsiteX0" fmla="*/ 9939 w 298764"/>
              <a:gd name="connsiteY0" fmla="*/ 19878 h 487017"/>
              <a:gd name="connsiteX1" fmla="*/ 19878 w 298764"/>
              <a:gd name="connsiteY1" fmla="*/ 357809 h 487017"/>
              <a:gd name="connsiteX2" fmla="*/ 29817 w 298764"/>
              <a:gd name="connsiteY2" fmla="*/ 387626 h 487017"/>
              <a:gd name="connsiteX3" fmla="*/ 59634 w 298764"/>
              <a:gd name="connsiteY3" fmla="*/ 417443 h 487017"/>
              <a:gd name="connsiteX4" fmla="*/ 109330 w 298764"/>
              <a:gd name="connsiteY4" fmla="*/ 487017 h 487017"/>
              <a:gd name="connsiteX5" fmla="*/ 218660 w 298764"/>
              <a:gd name="connsiteY5" fmla="*/ 477078 h 487017"/>
              <a:gd name="connsiteX6" fmla="*/ 278295 w 298764"/>
              <a:gd name="connsiteY6" fmla="*/ 457200 h 487017"/>
              <a:gd name="connsiteX7" fmla="*/ 298174 w 298764"/>
              <a:gd name="connsiteY7" fmla="*/ 357809 h 487017"/>
              <a:gd name="connsiteX8" fmla="*/ 278295 w 298764"/>
              <a:gd name="connsiteY8" fmla="*/ 159026 h 487017"/>
              <a:gd name="connsiteX9" fmla="*/ 258417 w 298764"/>
              <a:gd name="connsiteY9" fmla="*/ 129209 h 487017"/>
              <a:gd name="connsiteX10" fmla="*/ 218660 w 298764"/>
              <a:gd name="connsiteY10" fmla="*/ 89452 h 487017"/>
              <a:gd name="connsiteX11" fmla="*/ 159026 w 298764"/>
              <a:gd name="connsiteY11" fmla="*/ 59635 h 487017"/>
              <a:gd name="connsiteX12" fmla="*/ 79513 w 298764"/>
              <a:gd name="connsiteY12" fmla="*/ 0 h 487017"/>
              <a:gd name="connsiteX13" fmla="*/ 0 w 298764"/>
              <a:gd name="connsiteY13" fmla="*/ 39756 h 487017"/>
              <a:gd name="connsiteX14" fmla="*/ 9939 w 298764"/>
              <a:gd name="connsiteY14" fmla="*/ 19878 h 48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98764" h="487017">
                <a:moveTo>
                  <a:pt x="9939" y="19878"/>
                </a:moveTo>
                <a:cubicBezTo>
                  <a:pt x="13252" y="132522"/>
                  <a:pt x="13795" y="245281"/>
                  <a:pt x="19878" y="357809"/>
                </a:cubicBezTo>
                <a:cubicBezTo>
                  <a:pt x="20443" y="368270"/>
                  <a:pt x="24006" y="378909"/>
                  <a:pt x="29817" y="387626"/>
                </a:cubicBezTo>
                <a:cubicBezTo>
                  <a:pt x="37614" y="399321"/>
                  <a:pt x="49695" y="407504"/>
                  <a:pt x="59634" y="417443"/>
                </a:cubicBezTo>
                <a:cubicBezTo>
                  <a:pt x="82826" y="487017"/>
                  <a:pt x="59635" y="470452"/>
                  <a:pt x="109330" y="487017"/>
                </a:cubicBezTo>
                <a:cubicBezTo>
                  <a:pt x="145773" y="483704"/>
                  <a:pt x="182623" y="483437"/>
                  <a:pt x="218660" y="477078"/>
                </a:cubicBezTo>
                <a:cubicBezTo>
                  <a:pt x="239295" y="473437"/>
                  <a:pt x="278295" y="457200"/>
                  <a:pt x="278295" y="457200"/>
                </a:cubicBezTo>
                <a:cubicBezTo>
                  <a:pt x="290534" y="420483"/>
                  <a:pt x="298174" y="403487"/>
                  <a:pt x="298174" y="357809"/>
                </a:cubicBezTo>
                <a:cubicBezTo>
                  <a:pt x="298174" y="349100"/>
                  <a:pt x="304115" y="210667"/>
                  <a:pt x="278295" y="159026"/>
                </a:cubicBezTo>
                <a:cubicBezTo>
                  <a:pt x="272953" y="148342"/>
                  <a:pt x="266191" y="138278"/>
                  <a:pt x="258417" y="129209"/>
                </a:cubicBezTo>
                <a:cubicBezTo>
                  <a:pt x="246220" y="114979"/>
                  <a:pt x="236440" y="95379"/>
                  <a:pt x="218660" y="89452"/>
                </a:cubicBezTo>
                <a:cubicBezTo>
                  <a:pt x="190510" y="80069"/>
                  <a:pt x="182739" y="80384"/>
                  <a:pt x="159026" y="59635"/>
                </a:cubicBezTo>
                <a:cubicBezTo>
                  <a:pt x="88744" y="-1862"/>
                  <a:pt x="137448" y="19312"/>
                  <a:pt x="79513" y="0"/>
                </a:cubicBezTo>
                <a:cubicBezTo>
                  <a:pt x="38358" y="5879"/>
                  <a:pt x="0" y="-9807"/>
                  <a:pt x="0" y="39756"/>
                </a:cubicBezTo>
                <a:lnTo>
                  <a:pt x="9939" y="19878"/>
                </a:ln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0" name="Freeform 139"/>
          <p:cNvSpPr/>
          <p:nvPr/>
        </p:nvSpPr>
        <p:spPr bwMode="auto">
          <a:xfrm rot="11271785">
            <a:off x="5482066" y="2271636"/>
            <a:ext cx="445505" cy="354194"/>
          </a:xfrm>
          <a:custGeom>
            <a:avLst/>
            <a:gdLst>
              <a:gd name="connsiteX0" fmla="*/ 924 w 309037"/>
              <a:gd name="connsiteY0" fmla="*/ 119325 h 298229"/>
              <a:gd name="connsiteX1" fmla="*/ 50620 w 309037"/>
              <a:gd name="connsiteY1" fmla="*/ 79568 h 298229"/>
              <a:gd name="connsiteX2" fmla="*/ 80437 w 309037"/>
              <a:gd name="connsiteY2" fmla="*/ 59690 h 298229"/>
              <a:gd name="connsiteX3" fmla="*/ 130133 w 309037"/>
              <a:gd name="connsiteY3" fmla="*/ 29873 h 298229"/>
              <a:gd name="connsiteX4" fmla="*/ 159950 w 309037"/>
              <a:gd name="connsiteY4" fmla="*/ 9994 h 298229"/>
              <a:gd name="connsiteX5" fmla="*/ 269281 w 309037"/>
              <a:gd name="connsiteY5" fmla="*/ 9994 h 298229"/>
              <a:gd name="connsiteX6" fmla="*/ 299098 w 309037"/>
              <a:gd name="connsiteY6" fmla="*/ 19933 h 298229"/>
              <a:gd name="connsiteX7" fmla="*/ 309037 w 309037"/>
              <a:gd name="connsiteY7" fmla="*/ 49751 h 298229"/>
              <a:gd name="connsiteX8" fmla="*/ 249403 w 309037"/>
              <a:gd name="connsiteY8" fmla="*/ 119325 h 298229"/>
              <a:gd name="connsiteX9" fmla="*/ 259342 w 309037"/>
              <a:gd name="connsiteY9" fmla="*/ 198838 h 298229"/>
              <a:gd name="connsiteX10" fmla="*/ 269281 w 309037"/>
              <a:gd name="connsiteY10" fmla="*/ 228655 h 298229"/>
              <a:gd name="connsiteX11" fmla="*/ 219585 w 309037"/>
              <a:gd name="connsiteY11" fmla="*/ 238594 h 298229"/>
              <a:gd name="connsiteX12" fmla="*/ 189768 w 309037"/>
              <a:gd name="connsiteY12" fmla="*/ 248533 h 298229"/>
              <a:gd name="connsiteX13" fmla="*/ 169890 w 309037"/>
              <a:gd name="connsiteY13" fmla="*/ 268412 h 298229"/>
              <a:gd name="connsiteX14" fmla="*/ 30742 w 309037"/>
              <a:gd name="connsiteY14" fmla="*/ 298229 h 298229"/>
              <a:gd name="connsiteX15" fmla="*/ 20803 w 309037"/>
              <a:gd name="connsiteY15" fmla="*/ 208777 h 298229"/>
              <a:gd name="connsiteX16" fmla="*/ 924 w 309037"/>
              <a:gd name="connsiteY16" fmla="*/ 129264 h 298229"/>
              <a:gd name="connsiteX17" fmla="*/ 924 w 309037"/>
              <a:gd name="connsiteY17" fmla="*/ 119325 h 2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037" h="298229">
                <a:moveTo>
                  <a:pt x="924" y="119325"/>
                </a:moveTo>
                <a:cubicBezTo>
                  <a:pt x="9207" y="111042"/>
                  <a:pt x="33649" y="92296"/>
                  <a:pt x="50620" y="79568"/>
                </a:cubicBezTo>
                <a:cubicBezTo>
                  <a:pt x="60176" y="72401"/>
                  <a:pt x="71109" y="67152"/>
                  <a:pt x="80437" y="59690"/>
                </a:cubicBezTo>
                <a:cubicBezTo>
                  <a:pt x="119417" y="28506"/>
                  <a:pt x="78353" y="47133"/>
                  <a:pt x="130133" y="29873"/>
                </a:cubicBezTo>
                <a:cubicBezTo>
                  <a:pt x="140072" y="23247"/>
                  <a:pt x="148970" y="14700"/>
                  <a:pt x="159950" y="9994"/>
                </a:cubicBezTo>
                <a:cubicBezTo>
                  <a:pt x="202907" y="-8416"/>
                  <a:pt x="219674" y="2907"/>
                  <a:pt x="269281" y="9994"/>
                </a:cubicBezTo>
                <a:cubicBezTo>
                  <a:pt x="279220" y="13307"/>
                  <a:pt x="291690" y="12525"/>
                  <a:pt x="299098" y="19933"/>
                </a:cubicBezTo>
                <a:cubicBezTo>
                  <a:pt x="306506" y="27341"/>
                  <a:pt x="309037" y="39274"/>
                  <a:pt x="309037" y="49751"/>
                </a:cubicBezTo>
                <a:cubicBezTo>
                  <a:pt x="309037" y="85157"/>
                  <a:pt x="273977" y="102942"/>
                  <a:pt x="249403" y="119325"/>
                </a:cubicBezTo>
                <a:cubicBezTo>
                  <a:pt x="252716" y="145829"/>
                  <a:pt x="254564" y="172558"/>
                  <a:pt x="259342" y="198838"/>
                </a:cubicBezTo>
                <a:cubicBezTo>
                  <a:pt x="261216" y="209146"/>
                  <a:pt x="276689" y="221247"/>
                  <a:pt x="269281" y="228655"/>
                </a:cubicBezTo>
                <a:cubicBezTo>
                  <a:pt x="257335" y="240600"/>
                  <a:pt x="235974" y="234497"/>
                  <a:pt x="219585" y="238594"/>
                </a:cubicBezTo>
                <a:cubicBezTo>
                  <a:pt x="209421" y="241135"/>
                  <a:pt x="199707" y="245220"/>
                  <a:pt x="189768" y="248533"/>
                </a:cubicBezTo>
                <a:cubicBezTo>
                  <a:pt x="183142" y="255159"/>
                  <a:pt x="178271" y="264221"/>
                  <a:pt x="169890" y="268412"/>
                </a:cubicBezTo>
                <a:cubicBezTo>
                  <a:pt x="122684" y="292015"/>
                  <a:pt x="82901" y="291709"/>
                  <a:pt x="30742" y="298229"/>
                </a:cubicBezTo>
                <a:cubicBezTo>
                  <a:pt x="-10209" y="257280"/>
                  <a:pt x="20803" y="298892"/>
                  <a:pt x="20803" y="208777"/>
                </a:cubicBezTo>
                <a:cubicBezTo>
                  <a:pt x="20803" y="184792"/>
                  <a:pt x="8766" y="152791"/>
                  <a:pt x="924" y="129264"/>
                </a:cubicBezTo>
                <a:cubicBezTo>
                  <a:pt x="43895" y="118521"/>
                  <a:pt x="-7359" y="127608"/>
                  <a:pt x="924" y="11932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Freeform 24"/>
          <p:cNvSpPr/>
          <p:nvPr/>
        </p:nvSpPr>
        <p:spPr bwMode="auto">
          <a:xfrm>
            <a:off x="5311581" y="2250947"/>
            <a:ext cx="298290" cy="421084"/>
          </a:xfrm>
          <a:custGeom>
            <a:avLst/>
            <a:gdLst>
              <a:gd name="connsiteX0" fmla="*/ 29817 w 298290"/>
              <a:gd name="connsiteY0" fmla="*/ 6658 h 543371"/>
              <a:gd name="connsiteX1" fmla="*/ 19878 w 298290"/>
              <a:gd name="connsiteY1" fmla="*/ 106049 h 543371"/>
              <a:gd name="connsiteX2" fmla="*/ 0 w 298290"/>
              <a:gd name="connsiteY2" fmla="*/ 165684 h 543371"/>
              <a:gd name="connsiteX3" fmla="*/ 19878 w 298290"/>
              <a:gd name="connsiteY3" fmla="*/ 424101 h 543371"/>
              <a:gd name="connsiteX4" fmla="*/ 39756 w 298290"/>
              <a:gd name="connsiteY4" fmla="*/ 483736 h 543371"/>
              <a:gd name="connsiteX5" fmla="*/ 79513 w 298290"/>
              <a:gd name="connsiteY5" fmla="*/ 533432 h 543371"/>
              <a:gd name="connsiteX6" fmla="*/ 109330 w 298290"/>
              <a:gd name="connsiteY6" fmla="*/ 543371 h 543371"/>
              <a:gd name="connsiteX7" fmla="*/ 208721 w 298290"/>
              <a:gd name="connsiteY7" fmla="*/ 523493 h 543371"/>
              <a:gd name="connsiteX8" fmla="*/ 228600 w 298290"/>
              <a:gd name="connsiteY8" fmla="*/ 503614 h 543371"/>
              <a:gd name="connsiteX9" fmla="*/ 258417 w 298290"/>
              <a:gd name="connsiteY9" fmla="*/ 493675 h 543371"/>
              <a:gd name="connsiteX10" fmla="*/ 288234 w 298290"/>
              <a:gd name="connsiteY10" fmla="*/ 473797 h 543371"/>
              <a:gd name="connsiteX11" fmla="*/ 298174 w 298290"/>
              <a:gd name="connsiteY11" fmla="*/ 443980 h 543371"/>
              <a:gd name="connsiteX12" fmla="*/ 258417 w 298290"/>
              <a:gd name="connsiteY12" fmla="*/ 364466 h 543371"/>
              <a:gd name="connsiteX13" fmla="*/ 268356 w 298290"/>
              <a:gd name="connsiteY13" fmla="*/ 265075 h 543371"/>
              <a:gd name="connsiteX14" fmla="*/ 278295 w 298290"/>
              <a:gd name="connsiteY14" fmla="*/ 235258 h 543371"/>
              <a:gd name="connsiteX15" fmla="*/ 268356 w 298290"/>
              <a:gd name="connsiteY15" fmla="*/ 125927 h 543371"/>
              <a:gd name="connsiteX16" fmla="*/ 258417 w 298290"/>
              <a:gd name="connsiteY16" fmla="*/ 96110 h 543371"/>
              <a:gd name="connsiteX17" fmla="*/ 228600 w 298290"/>
              <a:gd name="connsiteY17" fmla="*/ 76232 h 543371"/>
              <a:gd name="connsiteX18" fmla="*/ 208721 w 298290"/>
              <a:gd name="connsiteY18" fmla="*/ 56353 h 543371"/>
              <a:gd name="connsiteX19" fmla="*/ 178904 w 298290"/>
              <a:gd name="connsiteY19" fmla="*/ 46414 h 543371"/>
              <a:gd name="connsiteX20" fmla="*/ 29817 w 298290"/>
              <a:gd name="connsiteY20" fmla="*/ 6658 h 5433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98290" h="543371">
                <a:moveTo>
                  <a:pt x="29817" y="6658"/>
                </a:moveTo>
                <a:cubicBezTo>
                  <a:pt x="3313" y="16597"/>
                  <a:pt x="26014" y="73324"/>
                  <a:pt x="19878" y="106049"/>
                </a:cubicBezTo>
                <a:cubicBezTo>
                  <a:pt x="16017" y="126644"/>
                  <a:pt x="0" y="165684"/>
                  <a:pt x="0" y="165684"/>
                </a:cubicBezTo>
                <a:cubicBezTo>
                  <a:pt x="5288" y="282019"/>
                  <a:pt x="-6770" y="335273"/>
                  <a:pt x="19878" y="424101"/>
                </a:cubicBezTo>
                <a:cubicBezTo>
                  <a:pt x="25899" y="444171"/>
                  <a:pt x="28133" y="466302"/>
                  <a:pt x="39756" y="483736"/>
                </a:cubicBezTo>
                <a:cubicBezTo>
                  <a:pt x="48785" y="497280"/>
                  <a:pt x="63776" y="523990"/>
                  <a:pt x="79513" y="533432"/>
                </a:cubicBezTo>
                <a:cubicBezTo>
                  <a:pt x="88497" y="538822"/>
                  <a:pt x="99391" y="540058"/>
                  <a:pt x="109330" y="543371"/>
                </a:cubicBezTo>
                <a:cubicBezTo>
                  <a:pt x="121392" y="541648"/>
                  <a:pt x="187037" y="536503"/>
                  <a:pt x="208721" y="523493"/>
                </a:cubicBezTo>
                <a:cubicBezTo>
                  <a:pt x="216757" y="518672"/>
                  <a:pt x="220564" y="508435"/>
                  <a:pt x="228600" y="503614"/>
                </a:cubicBezTo>
                <a:cubicBezTo>
                  <a:pt x="237584" y="498224"/>
                  <a:pt x="249046" y="498360"/>
                  <a:pt x="258417" y="493675"/>
                </a:cubicBezTo>
                <a:cubicBezTo>
                  <a:pt x="269101" y="488333"/>
                  <a:pt x="278295" y="480423"/>
                  <a:pt x="288234" y="473797"/>
                </a:cubicBezTo>
                <a:cubicBezTo>
                  <a:pt x="291547" y="463858"/>
                  <a:pt x="299331" y="454393"/>
                  <a:pt x="298174" y="443980"/>
                </a:cubicBezTo>
                <a:cubicBezTo>
                  <a:pt x="292464" y="392588"/>
                  <a:pt x="285449" y="391500"/>
                  <a:pt x="258417" y="364466"/>
                </a:cubicBezTo>
                <a:cubicBezTo>
                  <a:pt x="261730" y="331336"/>
                  <a:pt x="263293" y="297983"/>
                  <a:pt x="268356" y="265075"/>
                </a:cubicBezTo>
                <a:cubicBezTo>
                  <a:pt x="269949" y="254720"/>
                  <a:pt x="278295" y="245735"/>
                  <a:pt x="278295" y="235258"/>
                </a:cubicBezTo>
                <a:cubicBezTo>
                  <a:pt x="278295" y="198664"/>
                  <a:pt x="273531" y="162153"/>
                  <a:pt x="268356" y="125927"/>
                </a:cubicBezTo>
                <a:cubicBezTo>
                  <a:pt x="266874" y="115556"/>
                  <a:pt x="264962" y="104291"/>
                  <a:pt x="258417" y="96110"/>
                </a:cubicBezTo>
                <a:cubicBezTo>
                  <a:pt x="250955" y="86782"/>
                  <a:pt x="237928" y="83694"/>
                  <a:pt x="228600" y="76232"/>
                </a:cubicBezTo>
                <a:cubicBezTo>
                  <a:pt x="221282" y="70378"/>
                  <a:pt x="216757" y="61174"/>
                  <a:pt x="208721" y="56353"/>
                </a:cubicBezTo>
                <a:cubicBezTo>
                  <a:pt x="199737" y="50963"/>
                  <a:pt x="188062" y="51502"/>
                  <a:pt x="178904" y="46414"/>
                </a:cubicBezTo>
                <a:cubicBezTo>
                  <a:pt x="77571" y="-9881"/>
                  <a:pt x="56321" y="-3281"/>
                  <a:pt x="29817" y="6658"/>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 name="Freeform 23"/>
          <p:cNvSpPr/>
          <p:nvPr/>
        </p:nvSpPr>
        <p:spPr bwMode="auto">
          <a:xfrm>
            <a:off x="5032657" y="2444301"/>
            <a:ext cx="358403" cy="278320"/>
          </a:xfrm>
          <a:custGeom>
            <a:avLst/>
            <a:gdLst>
              <a:gd name="connsiteX0" fmla="*/ 425 w 358403"/>
              <a:gd name="connsiteY0" fmla="*/ 99391 h 278295"/>
              <a:gd name="connsiteX1" fmla="*/ 20303 w 358403"/>
              <a:gd name="connsiteY1" fmla="*/ 149087 h 278295"/>
              <a:gd name="connsiteX2" fmla="*/ 30242 w 358403"/>
              <a:gd name="connsiteY2" fmla="*/ 178904 h 278295"/>
              <a:gd name="connsiteX3" fmla="*/ 50121 w 358403"/>
              <a:gd name="connsiteY3" fmla="*/ 198782 h 278295"/>
              <a:gd name="connsiteX4" fmla="*/ 79938 w 358403"/>
              <a:gd name="connsiteY4" fmla="*/ 258417 h 278295"/>
              <a:gd name="connsiteX5" fmla="*/ 139573 w 358403"/>
              <a:gd name="connsiteY5" fmla="*/ 278295 h 278295"/>
              <a:gd name="connsiteX6" fmla="*/ 199208 w 358403"/>
              <a:gd name="connsiteY6" fmla="*/ 268356 h 278295"/>
              <a:gd name="connsiteX7" fmla="*/ 268782 w 358403"/>
              <a:gd name="connsiteY7" fmla="*/ 248478 h 278295"/>
              <a:gd name="connsiteX8" fmla="*/ 338355 w 358403"/>
              <a:gd name="connsiteY8" fmla="*/ 228600 h 278295"/>
              <a:gd name="connsiteX9" fmla="*/ 338355 w 358403"/>
              <a:gd name="connsiteY9" fmla="*/ 19878 h 278295"/>
              <a:gd name="connsiteX10" fmla="*/ 308538 w 358403"/>
              <a:gd name="connsiteY10" fmla="*/ 0 h 278295"/>
              <a:gd name="connsiteX11" fmla="*/ 209147 w 358403"/>
              <a:gd name="connsiteY11" fmla="*/ 9939 h 278295"/>
              <a:gd name="connsiteX12" fmla="*/ 149512 w 358403"/>
              <a:gd name="connsiteY12" fmla="*/ 39756 h 278295"/>
              <a:gd name="connsiteX13" fmla="*/ 40182 w 358403"/>
              <a:gd name="connsiteY13" fmla="*/ 69574 h 278295"/>
              <a:gd name="connsiteX14" fmla="*/ 425 w 358403"/>
              <a:gd name="connsiteY14" fmla="*/ 99391 h 278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8403" h="278295">
                <a:moveTo>
                  <a:pt x="425" y="99391"/>
                </a:moveTo>
                <a:cubicBezTo>
                  <a:pt x="-2888" y="112643"/>
                  <a:pt x="14039" y="132382"/>
                  <a:pt x="20303" y="149087"/>
                </a:cubicBezTo>
                <a:cubicBezTo>
                  <a:pt x="23982" y="158897"/>
                  <a:pt x="24852" y="169920"/>
                  <a:pt x="30242" y="178904"/>
                </a:cubicBezTo>
                <a:cubicBezTo>
                  <a:pt x="35063" y="186939"/>
                  <a:pt x="43495" y="192156"/>
                  <a:pt x="50121" y="198782"/>
                </a:cubicBezTo>
                <a:cubicBezTo>
                  <a:pt x="55536" y="215029"/>
                  <a:pt x="63713" y="248276"/>
                  <a:pt x="79938" y="258417"/>
                </a:cubicBezTo>
                <a:cubicBezTo>
                  <a:pt x="97707" y="269522"/>
                  <a:pt x="139573" y="278295"/>
                  <a:pt x="139573" y="278295"/>
                </a:cubicBezTo>
                <a:cubicBezTo>
                  <a:pt x="159451" y="274982"/>
                  <a:pt x="179447" y="272308"/>
                  <a:pt x="199208" y="268356"/>
                </a:cubicBezTo>
                <a:cubicBezTo>
                  <a:pt x="250987" y="258000"/>
                  <a:pt x="224579" y="261107"/>
                  <a:pt x="268782" y="248478"/>
                </a:cubicBezTo>
                <a:cubicBezTo>
                  <a:pt x="356134" y="223521"/>
                  <a:pt x="266870" y="252428"/>
                  <a:pt x="338355" y="228600"/>
                </a:cubicBezTo>
                <a:cubicBezTo>
                  <a:pt x="364185" y="151117"/>
                  <a:pt x="365972" y="157960"/>
                  <a:pt x="338355" y="19878"/>
                </a:cubicBezTo>
                <a:cubicBezTo>
                  <a:pt x="336012" y="8165"/>
                  <a:pt x="318477" y="6626"/>
                  <a:pt x="308538" y="0"/>
                </a:cubicBezTo>
                <a:cubicBezTo>
                  <a:pt x="275408" y="3313"/>
                  <a:pt x="242055" y="4876"/>
                  <a:pt x="209147" y="9939"/>
                </a:cubicBezTo>
                <a:cubicBezTo>
                  <a:pt x="167567" y="16336"/>
                  <a:pt x="188536" y="22412"/>
                  <a:pt x="149512" y="39756"/>
                </a:cubicBezTo>
                <a:cubicBezTo>
                  <a:pt x="108240" y="58099"/>
                  <a:pt x="82699" y="61071"/>
                  <a:pt x="40182" y="69574"/>
                </a:cubicBezTo>
                <a:cubicBezTo>
                  <a:pt x="15065" y="94690"/>
                  <a:pt x="3738" y="86139"/>
                  <a:pt x="425" y="99391"/>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Freeform 22"/>
          <p:cNvSpPr/>
          <p:nvPr/>
        </p:nvSpPr>
        <p:spPr bwMode="auto">
          <a:xfrm>
            <a:off x="5072305" y="2164962"/>
            <a:ext cx="328694" cy="357724"/>
          </a:xfrm>
          <a:custGeom>
            <a:avLst/>
            <a:gdLst>
              <a:gd name="connsiteX0" fmla="*/ 924 w 309037"/>
              <a:gd name="connsiteY0" fmla="*/ 119325 h 298229"/>
              <a:gd name="connsiteX1" fmla="*/ 50620 w 309037"/>
              <a:gd name="connsiteY1" fmla="*/ 79568 h 298229"/>
              <a:gd name="connsiteX2" fmla="*/ 80437 w 309037"/>
              <a:gd name="connsiteY2" fmla="*/ 59690 h 298229"/>
              <a:gd name="connsiteX3" fmla="*/ 130133 w 309037"/>
              <a:gd name="connsiteY3" fmla="*/ 29873 h 298229"/>
              <a:gd name="connsiteX4" fmla="*/ 159950 w 309037"/>
              <a:gd name="connsiteY4" fmla="*/ 9994 h 298229"/>
              <a:gd name="connsiteX5" fmla="*/ 269281 w 309037"/>
              <a:gd name="connsiteY5" fmla="*/ 9994 h 298229"/>
              <a:gd name="connsiteX6" fmla="*/ 299098 w 309037"/>
              <a:gd name="connsiteY6" fmla="*/ 19933 h 298229"/>
              <a:gd name="connsiteX7" fmla="*/ 309037 w 309037"/>
              <a:gd name="connsiteY7" fmla="*/ 49751 h 298229"/>
              <a:gd name="connsiteX8" fmla="*/ 249403 w 309037"/>
              <a:gd name="connsiteY8" fmla="*/ 119325 h 298229"/>
              <a:gd name="connsiteX9" fmla="*/ 259342 w 309037"/>
              <a:gd name="connsiteY9" fmla="*/ 198838 h 298229"/>
              <a:gd name="connsiteX10" fmla="*/ 269281 w 309037"/>
              <a:gd name="connsiteY10" fmla="*/ 228655 h 298229"/>
              <a:gd name="connsiteX11" fmla="*/ 219585 w 309037"/>
              <a:gd name="connsiteY11" fmla="*/ 238594 h 298229"/>
              <a:gd name="connsiteX12" fmla="*/ 189768 w 309037"/>
              <a:gd name="connsiteY12" fmla="*/ 248533 h 298229"/>
              <a:gd name="connsiteX13" fmla="*/ 169890 w 309037"/>
              <a:gd name="connsiteY13" fmla="*/ 268412 h 298229"/>
              <a:gd name="connsiteX14" fmla="*/ 30742 w 309037"/>
              <a:gd name="connsiteY14" fmla="*/ 298229 h 298229"/>
              <a:gd name="connsiteX15" fmla="*/ 20803 w 309037"/>
              <a:gd name="connsiteY15" fmla="*/ 208777 h 298229"/>
              <a:gd name="connsiteX16" fmla="*/ 924 w 309037"/>
              <a:gd name="connsiteY16" fmla="*/ 129264 h 298229"/>
              <a:gd name="connsiteX17" fmla="*/ 924 w 309037"/>
              <a:gd name="connsiteY17" fmla="*/ 119325 h 2982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09037" h="298229">
                <a:moveTo>
                  <a:pt x="924" y="119325"/>
                </a:moveTo>
                <a:cubicBezTo>
                  <a:pt x="9207" y="111042"/>
                  <a:pt x="33649" y="92296"/>
                  <a:pt x="50620" y="79568"/>
                </a:cubicBezTo>
                <a:cubicBezTo>
                  <a:pt x="60176" y="72401"/>
                  <a:pt x="71109" y="67152"/>
                  <a:pt x="80437" y="59690"/>
                </a:cubicBezTo>
                <a:cubicBezTo>
                  <a:pt x="119417" y="28506"/>
                  <a:pt x="78353" y="47133"/>
                  <a:pt x="130133" y="29873"/>
                </a:cubicBezTo>
                <a:cubicBezTo>
                  <a:pt x="140072" y="23247"/>
                  <a:pt x="148970" y="14700"/>
                  <a:pt x="159950" y="9994"/>
                </a:cubicBezTo>
                <a:cubicBezTo>
                  <a:pt x="202907" y="-8416"/>
                  <a:pt x="219674" y="2907"/>
                  <a:pt x="269281" y="9994"/>
                </a:cubicBezTo>
                <a:cubicBezTo>
                  <a:pt x="279220" y="13307"/>
                  <a:pt x="291690" y="12525"/>
                  <a:pt x="299098" y="19933"/>
                </a:cubicBezTo>
                <a:cubicBezTo>
                  <a:pt x="306506" y="27341"/>
                  <a:pt x="309037" y="39274"/>
                  <a:pt x="309037" y="49751"/>
                </a:cubicBezTo>
                <a:cubicBezTo>
                  <a:pt x="309037" y="85157"/>
                  <a:pt x="273977" y="102942"/>
                  <a:pt x="249403" y="119325"/>
                </a:cubicBezTo>
                <a:cubicBezTo>
                  <a:pt x="252716" y="145829"/>
                  <a:pt x="254564" y="172558"/>
                  <a:pt x="259342" y="198838"/>
                </a:cubicBezTo>
                <a:cubicBezTo>
                  <a:pt x="261216" y="209146"/>
                  <a:pt x="276689" y="221247"/>
                  <a:pt x="269281" y="228655"/>
                </a:cubicBezTo>
                <a:cubicBezTo>
                  <a:pt x="257335" y="240600"/>
                  <a:pt x="235974" y="234497"/>
                  <a:pt x="219585" y="238594"/>
                </a:cubicBezTo>
                <a:cubicBezTo>
                  <a:pt x="209421" y="241135"/>
                  <a:pt x="199707" y="245220"/>
                  <a:pt x="189768" y="248533"/>
                </a:cubicBezTo>
                <a:cubicBezTo>
                  <a:pt x="183142" y="255159"/>
                  <a:pt x="178271" y="264221"/>
                  <a:pt x="169890" y="268412"/>
                </a:cubicBezTo>
                <a:cubicBezTo>
                  <a:pt x="122684" y="292015"/>
                  <a:pt x="82901" y="291709"/>
                  <a:pt x="30742" y="298229"/>
                </a:cubicBezTo>
                <a:cubicBezTo>
                  <a:pt x="-10209" y="257280"/>
                  <a:pt x="20803" y="298892"/>
                  <a:pt x="20803" y="208777"/>
                </a:cubicBezTo>
                <a:cubicBezTo>
                  <a:pt x="20803" y="184792"/>
                  <a:pt x="8766" y="152791"/>
                  <a:pt x="924" y="129264"/>
                </a:cubicBezTo>
                <a:cubicBezTo>
                  <a:pt x="43895" y="118521"/>
                  <a:pt x="-7359" y="127608"/>
                  <a:pt x="924" y="11932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1" name="Rounded Rectangle 11"/>
          <p:cNvSpPr/>
          <p:nvPr/>
        </p:nvSpPr>
        <p:spPr bwMode="auto">
          <a:xfrm rot="2756651" flipH="1" flipV="1">
            <a:off x="4514395" y="2138615"/>
            <a:ext cx="346749" cy="54358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184273"/>
              <a:gd name="connsiteY0" fmla="*/ 29842 h 550051"/>
              <a:gd name="connsiteX1" fmla="*/ 24747 w 184273"/>
              <a:gd name="connsiteY1" fmla="*/ 9694 h 550051"/>
              <a:gd name="connsiteX2" fmla="*/ 115024 w 184273"/>
              <a:gd name="connsiteY2" fmla="*/ 0 h 550051"/>
              <a:gd name="connsiteX3" fmla="*/ 145759 w 184273"/>
              <a:gd name="connsiteY3" fmla="*/ 20146 h 550051"/>
              <a:gd name="connsiteX4" fmla="*/ 184273 w 184273"/>
              <a:gd name="connsiteY4" fmla="*/ 46795 h 550051"/>
              <a:gd name="connsiteX5" fmla="*/ 142958 w 184273"/>
              <a:gd name="connsiteY5" fmla="*/ 487276 h 550051"/>
              <a:gd name="connsiteX6" fmla="*/ 116741 w 184273"/>
              <a:gd name="connsiteY6" fmla="*/ 531709 h 550051"/>
              <a:gd name="connsiteX7" fmla="*/ 69219 w 184273"/>
              <a:gd name="connsiteY7" fmla="*/ 550051 h 550051"/>
              <a:gd name="connsiteX8" fmla="*/ 65439 w 184273"/>
              <a:gd name="connsiteY8" fmla="*/ 438346 h 550051"/>
              <a:gd name="connsiteX9" fmla="*/ 43 w 184273"/>
              <a:gd name="connsiteY9" fmla="*/ 29842 h 550051"/>
              <a:gd name="connsiteX0" fmla="*/ 82 w 184312"/>
              <a:gd name="connsiteY0" fmla="*/ 29842 h 550051"/>
              <a:gd name="connsiteX1" fmla="*/ 24786 w 184312"/>
              <a:gd name="connsiteY1" fmla="*/ 9694 h 550051"/>
              <a:gd name="connsiteX2" fmla="*/ 115063 w 184312"/>
              <a:gd name="connsiteY2" fmla="*/ 0 h 550051"/>
              <a:gd name="connsiteX3" fmla="*/ 145798 w 184312"/>
              <a:gd name="connsiteY3" fmla="*/ 20146 h 550051"/>
              <a:gd name="connsiteX4" fmla="*/ 184312 w 184312"/>
              <a:gd name="connsiteY4" fmla="*/ 46795 h 550051"/>
              <a:gd name="connsiteX5" fmla="*/ 142997 w 184312"/>
              <a:gd name="connsiteY5" fmla="*/ 487276 h 550051"/>
              <a:gd name="connsiteX6" fmla="*/ 116780 w 184312"/>
              <a:gd name="connsiteY6" fmla="*/ 531709 h 550051"/>
              <a:gd name="connsiteX7" fmla="*/ 69258 w 184312"/>
              <a:gd name="connsiteY7" fmla="*/ 550051 h 550051"/>
              <a:gd name="connsiteX8" fmla="*/ 31506 w 184312"/>
              <a:gd name="connsiteY8" fmla="*/ 417977 h 550051"/>
              <a:gd name="connsiteX9" fmla="*/ 82 w 184312"/>
              <a:gd name="connsiteY9" fmla="*/ 29842 h 550051"/>
              <a:gd name="connsiteX0" fmla="*/ 6410 w 167498"/>
              <a:gd name="connsiteY0" fmla="*/ 100563 h 550051"/>
              <a:gd name="connsiteX1" fmla="*/ 7972 w 167498"/>
              <a:gd name="connsiteY1" fmla="*/ 9694 h 550051"/>
              <a:gd name="connsiteX2" fmla="*/ 98249 w 167498"/>
              <a:gd name="connsiteY2" fmla="*/ 0 h 550051"/>
              <a:gd name="connsiteX3" fmla="*/ 128984 w 167498"/>
              <a:gd name="connsiteY3" fmla="*/ 20146 h 550051"/>
              <a:gd name="connsiteX4" fmla="*/ 167498 w 167498"/>
              <a:gd name="connsiteY4" fmla="*/ 46795 h 550051"/>
              <a:gd name="connsiteX5" fmla="*/ 126183 w 167498"/>
              <a:gd name="connsiteY5" fmla="*/ 487276 h 550051"/>
              <a:gd name="connsiteX6" fmla="*/ 99966 w 167498"/>
              <a:gd name="connsiteY6" fmla="*/ 531709 h 550051"/>
              <a:gd name="connsiteX7" fmla="*/ 52444 w 167498"/>
              <a:gd name="connsiteY7" fmla="*/ 550051 h 550051"/>
              <a:gd name="connsiteX8" fmla="*/ 14692 w 167498"/>
              <a:gd name="connsiteY8" fmla="*/ 417977 h 550051"/>
              <a:gd name="connsiteX9" fmla="*/ 6410 w 167498"/>
              <a:gd name="connsiteY9" fmla="*/ 100563 h 550051"/>
              <a:gd name="connsiteX0" fmla="*/ 8682 w 169770"/>
              <a:gd name="connsiteY0" fmla="*/ 100563 h 550051"/>
              <a:gd name="connsiteX1" fmla="*/ 7171 w 169770"/>
              <a:gd name="connsiteY1" fmla="*/ 88382 h 550051"/>
              <a:gd name="connsiteX2" fmla="*/ 100521 w 169770"/>
              <a:gd name="connsiteY2" fmla="*/ 0 h 550051"/>
              <a:gd name="connsiteX3" fmla="*/ 131256 w 169770"/>
              <a:gd name="connsiteY3" fmla="*/ 20146 h 550051"/>
              <a:gd name="connsiteX4" fmla="*/ 169770 w 169770"/>
              <a:gd name="connsiteY4" fmla="*/ 46795 h 550051"/>
              <a:gd name="connsiteX5" fmla="*/ 128455 w 169770"/>
              <a:gd name="connsiteY5" fmla="*/ 487276 h 550051"/>
              <a:gd name="connsiteX6" fmla="*/ 102238 w 169770"/>
              <a:gd name="connsiteY6" fmla="*/ 531709 h 550051"/>
              <a:gd name="connsiteX7" fmla="*/ 54716 w 169770"/>
              <a:gd name="connsiteY7" fmla="*/ 550051 h 550051"/>
              <a:gd name="connsiteX8" fmla="*/ 16964 w 169770"/>
              <a:gd name="connsiteY8" fmla="*/ 417977 h 550051"/>
              <a:gd name="connsiteX9" fmla="*/ 8682 w 169770"/>
              <a:gd name="connsiteY9" fmla="*/ 100563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9770" h="550051">
                <a:moveTo>
                  <a:pt x="8682" y="100563"/>
                </a:moveTo>
                <a:cubicBezTo>
                  <a:pt x="8682" y="83589"/>
                  <a:pt x="-9803" y="88382"/>
                  <a:pt x="7171" y="88382"/>
                </a:cubicBezTo>
                <a:lnTo>
                  <a:pt x="100521" y="0"/>
                </a:lnTo>
                <a:cubicBezTo>
                  <a:pt x="117495" y="0"/>
                  <a:pt x="131256" y="3172"/>
                  <a:pt x="131256" y="20146"/>
                </a:cubicBezTo>
                <a:cubicBezTo>
                  <a:pt x="131256" y="31672"/>
                  <a:pt x="169770" y="35269"/>
                  <a:pt x="169770" y="46795"/>
                </a:cubicBezTo>
                <a:cubicBezTo>
                  <a:pt x="158884" y="307715"/>
                  <a:pt x="128455" y="321648"/>
                  <a:pt x="128455" y="487276"/>
                </a:cubicBezTo>
                <a:cubicBezTo>
                  <a:pt x="128455" y="504250"/>
                  <a:pt x="119212" y="531709"/>
                  <a:pt x="102238" y="531709"/>
                </a:cubicBezTo>
                <a:lnTo>
                  <a:pt x="54716" y="550051"/>
                </a:lnTo>
                <a:cubicBezTo>
                  <a:pt x="37742" y="550051"/>
                  <a:pt x="16964" y="434951"/>
                  <a:pt x="16964" y="417977"/>
                </a:cubicBezTo>
                <a:cubicBezTo>
                  <a:pt x="18974" y="251411"/>
                  <a:pt x="6672" y="267129"/>
                  <a:pt x="8682" y="100563"/>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3" name="Rounded Rectangle 11"/>
          <p:cNvSpPr/>
          <p:nvPr/>
        </p:nvSpPr>
        <p:spPr bwMode="auto">
          <a:xfrm rot="477555" flipV="1">
            <a:off x="4702223" y="2284840"/>
            <a:ext cx="310779" cy="44909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 name="connsiteX0" fmla="*/ 492 w 260130"/>
              <a:gd name="connsiteY0" fmla="*/ 49038 h 513044"/>
              <a:gd name="connsiteX1" fmla="*/ 157784 w 260130"/>
              <a:gd name="connsiteY1" fmla="*/ 0 h 513044"/>
              <a:gd name="connsiteX2" fmla="*/ 209972 w 260130"/>
              <a:gd name="connsiteY2" fmla="*/ 14008 h 513044"/>
              <a:gd name="connsiteX3" fmla="*/ 231884 w 260130"/>
              <a:gd name="connsiteY3" fmla="*/ 19812 h 513044"/>
              <a:gd name="connsiteX4" fmla="*/ 228993 w 260130"/>
              <a:gd name="connsiteY4" fmla="*/ 101364 h 513044"/>
              <a:gd name="connsiteX5" fmla="*/ 259855 w 260130"/>
              <a:gd name="connsiteY5" fmla="*/ 400307 h 513044"/>
              <a:gd name="connsiteX6" fmla="*/ 206173 w 260130"/>
              <a:gd name="connsiteY6" fmla="*/ 437917 h 513044"/>
              <a:gd name="connsiteX7" fmla="*/ 196959 w 260130"/>
              <a:gd name="connsiteY7" fmla="*/ 504846 h 513044"/>
              <a:gd name="connsiteX8" fmla="*/ 212407 w 260130"/>
              <a:gd name="connsiteY8" fmla="*/ 506972 h 513044"/>
              <a:gd name="connsiteX9" fmla="*/ 184422 w 260130"/>
              <a:gd name="connsiteY9" fmla="*/ 504933 h 513044"/>
              <a:gd name="connsiteX10" fmla="*/ 145715 w 260130"/>
              <a:gd name="connsiteY10" fmla="*/ 426442 h 513044"/>
              <a:gd name="connsiteX11" fmla="*/ 492 w 260130"/>
              <a:gd name="connsiteY11"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60130"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26722" y="164780"/>
                  <a:pt x="263658" y="344215"/>
                  <a:pt x="259855" y="400307"/>
                </a:cubicBezTo>
                <a:cubicBezTo>
                  <a:pt x="256052" y="456399"/>
                  <a:pt x="209723" y="420494"/>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 name="Rounded Rectangle 11"/>
          <p:cNvSpPr/>
          <p:nvPr/>
        </p:nvSpPr>
        <p:spPr bwMode="auto">
          <a:xfrm rot="3593718" flipV="1">
            <a:off x="4485843" y="1977470"/>
            <a:ext cx="268471" cy="57251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2" name="Rounded Rectangle 11"/>
          <p:cNvSpPr/>
          <p:nvPr/>
        </p:nvSpPr>
        <p:spPr bwMode="auto">
          <a:xfrm rot="5958841" flipV="1">
            <a:off x="4467746" y="1892686"/>
            <a:ext cx="245251" cy="59660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6" name="Rounded Rectangle 11"/>
          <p:cNvSpPr/>
          <p:nvPr/>
        </p:nvSpPr>
        <p:spPr bwMode="auto">
          <a:xfrm rot="5400000">
            <a:off x="4484767" y="1799006"/>
            <a:ext cx="245251" cy="60446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8" name="Rounded Rectangle 11"/>
          <p:cNvSpPr/>
          <p:nvPr/>
        </p:nvSpPr>
        <p:spPr bwMode="auto">
          <a:xfrm rot="4966632" flipV="1">
            <a:off x="4486185" y="1641072"/>
            <a:ext cx="253612" cy="60232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24346 w 184404"/>
              <a:gd name="connsiteY0" fmla="*/ 50830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24346 w 184404"/>
              <a:gd name="connsiteY9" fmla="*/ 50830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24346" y="50830"/>
                </a:moveTo>
                <a:cubicBezTo>
                  <a:pt x="24346" y="33856"/>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24346" y="50830"/>
                </a:ln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9" name="Rounded Rectangle 11"/>
          <p:cNvSpPr/>
          <p:nvPr/>
        </p:nvSpPr>
        <p:spPr bwMode="auto">
          <a:xfrm rot="13004533" flipV="1">
            <a:off x="4319422" y="1175160"/>
            <a:ext cx="296624" cy="62099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4" name="Rounded Rectangle 11"/>
          <p:cNvSpPr/>
          <p:nvPr/>
        </p:nvSpPr>
        <p:spPr bwMode="auto">
          <a:xfrm rot="11298275" flipV="1">
            <a:off x="4283076" y="1093223"/>
            <a:ext cx="222704" cy="60100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8" name="Rounded Rectangle 11"/>
          <p:cNvSpPr/>
          <p:nvPr/>
        </p:nvSpPr>
        <p:spPr bwMode="auto">
          <a:xfrm rot="5663801" flipH="1" flipV="1">
            <a:off x="3757818" y="1596054"/>
            <a:ext cx="246552" cy="45359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140 w 145856"/>
              <a:gd name="connsiteY0" fmla="*/ 29842 h 598172"/>
              <a:gd name="connsiteX1" fmla="*/ 24844 w 145856"/>
              <a:gd name="connsiteY1" fmla="*/ 9694 h 598172"/>
              <a:gd name="connsiteX2" fmla="*/ 115121 w 145856"/>
              <a:gd name="connsiteY2" fmla="*/ 0 h 598172"/>
              <a:gd name="connsiteX3" fmla="*/ 145856 w 145856"/>
              <a:gd name="connsiteY3" fmla="*/ 20146 h 598172"/>
              <a:gd name="connsiteX4" fmla="*/ 143262 w 145856"/>
              <a:gd name="connsiteY4" fmla="*/ 69518 h 598172"/>
              <a:gd name="connsiteX5" fmla="*/ 143055 w 145856"/>
              <a:gd name="connsiteY5" fmla="*/ 487276 h 598172"/>
              <a:gd name="connsiteX6" fmla="*/ 116838 w 145856"/>
              <a:gd name="connsiteY6" fmla="*/ 531709 h 598172"/>
              <a:gd name="connsiteX7" fmla="*/ 69316 w 145856"/>
              <a:gd name="connsiteY7" fmla="*/ 550051 h 598172"/>
              <a:gd name="connsiteX8" fmla="*/ 16425 w 145856"/>
              <a:gd name="connsiteY8" fmla="*/ 595237 h 598172"/>
              <a:gd name="connsiteX9" fmla="*/ 140 w 145856"/>
              <a:gd name="connsiteY9" fmla="*/ 29842 h 598172"/>
              <a:gd name="connsiteX0" fmla="*/ 87 w 145803"/>
              <a:gd name="connsiteY0" fmla="*/ 29842 h 550656"/>
              <a:gd name="connsiteX1" fmla="*/ 24791 w 145803"/>
              <a:gd name="connsiteY1" fmla="*/ 9694 h 550656"/>
              <a:gd name="connsiteX2" fmla="*/ 115068 w 145803"/>
              <a:gd name="connsiteY2" fmla="*/ 0 h 550656"/>
              <a:gd name="connsiteX3" fmla="*/ 145803 w 145803"/>
              <a:gd name="connsiteY3" fmla="*/ 20146 h 550656"/>
              <a:gd name="connsiteX4" fmla="*/ 143209 w 145803"/>
              <a:gd name="connsiteY4" fmla="*/ 69518 h 550656"/>
              <a:gd name="connsiteX5" fmla="*/ 143002 w 145803"/>
              <a:gd name="connsiteY5" fmla="*/ 487276 h 550656"/>
              <a:gd name="connsiteX6" fmla="*/ 116785 w 145803"/>
              <a:gd name="connsiteY6" fmla="*/ 531709 h 550656"/>
              <a:gd name="connsiteX7" fmla="*/ 69263 w 145803"/>
              <a:gd name="connsiteY7" fmla="*/ 550051 h 550656"/>
              <a:gd name="connsiteX8" fmla="*/ 29790 w 145803"/>
              <a:gd name="connsiteY8" fmla="*/ 537807 h 550656"/>
              <a:gd name="connsiteX9" fmla="*/ 87 w 145803"/>
              <a:gd name="connsiteY9" fmla="*/ 29842 h 550656"/>
              <a:gd name="connsiteX0" fmla="*/ 42 w 145758"/>
              <a:gd name="connsiteY0" fmla="*/ 29842 h 550051"/>
              <a:gd name="connsiteX1" fmla="*/ 24746 w 145758"/>
              <a:gd name="connsiteY1" fmla="*/ 9694 h 550051"/>
              <a:gd name="connsiteX2" fmla="*/ 115023 w 145758"/>
              <a:gd name="connsiteY2" fmla="*/ 0 h 550051"/>
              <a:gd name="connsiteX3" fmla="*/ 145758 w 145758"/>
              <a:gd name="connsiteY3" fmla="*/ 20146 h 550051"/>
              <a:gd name="connsiteX4" fmla="*/ 143164 w 145758"/>
              <a:gd name="connsiteY4" fmla="*/ 69518 h 550051"/>
              <a:gd name="connsiteX5" fmla="*/ 142957 w 145758"/>
              <a:gd name="connsiteY5" fmla="*/ 487276 h 550051"/>
              <a:gd name="connsiteX6" fmla="*/ 116740 w 145758"/>
              <a:gd name="connsiteY6" fmla="*/ 531709 h 550051"/>
              <a:gd name="connsiteX7" fmla="*/ 69218 w 145758"/>
              <a:gd name="connsiteY7" fmla="*/ 550051 h 550051"/>
              <a:gd name="connsiteX8" fmla="*/ 68089 w 145758"/>
              <a:gd name="connsiteY8" fmla="*/ 490678 h 550051"/>
              <a:gd name="connsiteX9" fmla="*/ 42 w 145758"/>
              <a:gd name="connsiteY9" fmla="*/ 29842 h 550051"/>
              <a:gd name="connsiteX0" fmla="*/ 42 w 145758"/>
              <a:gd name="connsiteY0" fmla="*/ 29842 h 531709"/>
              <a:gd name="connsiteX1" fmla="*/ 24746 w 145758"/>
              <a:gd name="connsiteY1" fmla="*/ 9694 h 531709"/>
              <a:gd name="connsiteX2" fmla="*/ 115023 w 145758"/>
              <a:gd name="connsiteY2" fmla="*/ 0 h 531709"/>
              <a:gd name="connsiteX3" fmla="*/ 145758 w 145758"/>
              <a:gd name="connsiteY3" fmla="*/ 20146 h 531709"/>
              <a:gd name="connsiteX4" fmla="*/ 143164 w 145758"/>
              <a:gd name="connsiteY4" fmla="*/ 69518 h 531709"/>
              <a:gd name="connsiteX5" fmla="*/ 142957 w 145758"/>
              <a:gd name="connsiteY5" fmla="*/ 487276 h 531709"/>
              <a:gd name="connsiteX6" fmla="*/ 116740 w 145758"/>
              <a:gd name="connsiteY6" fmla="*/ 531709 h 531709"/>
              <a:gd name="connsiteX7" fmla="*/ 86597 w 145758"/>
              <a:gd name="connsiteY7" fmla="*/ 526857 h 531709"/>
              <a:gd name="connsiteX8" fmla="*/ 68089 w 145758"/>
              <a:gd name="connsiteY8" fmla="*/ 490678 h 531709"/>
              <a:gd name="connsiteX9" fmla="*/ 42 w 145758"/>
              <a:gd name="connsiteY9" fmla="*/ 29842 h 531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8" h="531709">
                <a:moveTo>
                  <a:pt x="42" y="29842"/>
                </a:moveTo>
                <a:cubicBezTo>
                  <a:pt x="42" y="12868"/>
                  <a:pt x="7772" y="9694"/>
                  <a:pt x="24746" y="9694"/>
                </a:cubicBezTo>
                <a:lnTo>
                  <a:pt x="115023" y="0"/>
                </a:lnTo>
                <a:cubicBezTo>
                  <a:pt x="131997" y="0"/>
                  <a:pt x="145758" y="3172"/>
                  <a:pt x="145758" y="20146"/>
                </a:cubicBezTo>
                <a:cubicBezTo>
                  <a:pt x="145758" y="31672"/>
                  <a:pt x="143164" y="57992"/>
                  <a:pt x="143164" y="69518"/>
                </a:cubicBezTo>
                <a:cubicBezTo>
                  <a:pt x="132278" y="330438"/>
                  <a:pt x="142957" y="321648"/>
                  <a:pt x="142957" y="487276"/>
                </a:cubicBezTo>
                <a:cubicBezTo>
                  <a:pt x="142957" y="504250"/>
                  <a:pt x="133714" y="531709"/>
                  <a:pt x="116740" y="531709"/>
                </a:cubicBezTo>
                <a:lnTo>
                  <a:pt x="86597" y="526857"/>
                </a:lnTo>
                <a:cubicBezTo>
                  <a:pt x="69623" y="526857"/>
                  <a:pt x="68089" y="507652"/>
                  <a:pt x="68089" y="490678"/>
                </a:cubicBezTo>
                <a:cubicBezTo>
                  <a:pt x="70099" y="324112"/>
                  <a:pt x="-1968" y="196408"/>
                  <a:pt x="42"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4" name="Rounded Rectangle 11"/>
          <p:cNvSpPr/>
          <p:nvPr/>
        </p:nvSpPr>
        <p:spPr bwMode="auto">
          <a:xfrm rot="5113265" flipH="1">
            <a:off x="3774147" y="1738728"/>
            <a:ext cx="199813" cy="44991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140 w 145856"/>
              <a:gd name="connsiteY0" fmla="*/ 29842 h 598172"/>
              <a:gd name="connsiteX1" fmla="*/ 24844 w 145856"/>
              <a:gd name="connsiteY1" fmla="*/ 9694 h 598172"/>
              <a:gd name="connsiteX2" fmla="*/ 115121 w 145856"/>
              <a:gd name="connsiteY2" fmla="*/ 0 h 598172"/>
              <a:gd name="connsiteX3" fmla="*/ 145856 w 145856"/>
              <a:gd name="connsiteY3" fmla="*/ 20146 h 598172"/>
              <a:gd name="connsiteX4" fmla="*/ 143262 w 145856"/>
              <a:gd name="connsiteY4" fmla="*/ 69518 h 598172"/>
              <a:gd name="connsiteX5" fmla="*/ 143055 w 145856"/>
              <a:gd name="connsiteY5" fmla="*/ 487276 h 598172"/>
              <a:gd name="connsiteX6" fmla="*/ 116838 w 145856"/>
              <a:gd name="connsiteY6" fmla="*/ 531709 h 598172"/>
              <a:gd name="connsiteX7" fmla="*/ 69316 w 145856"/>
              <a:gd name="connsiteY7" fmla="*/ 550051 h 598172"/>
              <a:gd name="connsiteX8" fmla="*/ 16425 w 145856"/>
              <a:gd name="connsiteY8" fmla="*/ 595237 h 598172"/>
              <a:gd name="connsiteX9" fmla="*/ 140 w 145856"/>
              <a:gd name="connsiteY9" fmla="*/ 29842 h 598172"/>
              <a:gd name="connsiteX0" fmla="*/ 87 w 145803"/>
              <a:gd name="connsiteY0" fmla="*/ 29842 h 550656"/>
              <a:gd name="connsiteX1" fmla="*/ 24791 w 145803"/>
              <a:gd name="connsiteY1" fmla="*/ 9694 h 550656"/>
              <a:gd name="connsiteX2" fmla="*/ 115068 w 145803"/>
              <a:gd name="connsiteY2" fmla="*/ 0 h 550656"/>
              <a:gd name="connsiteX3" fmla="*/ 145803 w 145803"/>
              <a:gd name="connsiteY3" fmla="*/ 20146 h 550656"/>
              <a:gd name="connsiteX4" fmla="*/ 143209 w 145803"/>
              <a:gd name="connsiteY4" fmla="*/ 69518 h 550656"/>
              <a:gd name="connsiteX5" fmla="*/ 143002 w 145803"/>
              <a:gd name="connsiteY5" fmla="*/ 487276 h 550656"/>
              <a:gd name="connsiteX6" fmla="*/ 116785 w 145803"/>
              <a:gd name="connsiteY6" fmla="*/ 531709 h 550656"/>
              <a:gd name="connsiteX7" fmla="*/ 69263 w 145803"/>
              <a:gd name="connsiteY7" fmla="*/ 550051 h 550656"/>
              <a:gd name="connsiteX8" fmla="*/ 29790 w 145803"/>
              <a:gd name="connsiteY8" fmla="*/ 537807 h 550656"/>
              <a:gd name="connsiteX9" fmla="*/ 87 w 145803"/>
              <a:gd name="connsiteY9" fmla="*/ 29842 h 55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803" h="550656">
                <a:moveTo>
                  <a:pt x="87" y="29842"/>
                </a:moveTo>
                <a:cubicBezTo>
                  <a:pt x="87" y="12868"/>
                  <a:pt x="7817" y="9694"/>
                  <a:pt x="24791" y="9694"/>
                </a:cubicBezTo>
                <a:lnTo>
                  <a:pt x="115068" y="0"/>
                </a:lnTo>
                <a:cubicBezTo>
                  <a:pt x="132042" y="0"/>
                  <a:pt x="145803" y="3172"/>
                  <a:pt x="145803" y="20146"/>
                </a:cubicBezTo>
                <a:cubicBezTo>
                  <a:pt x="145803" y="31672"/>
                  <a:pt x="143209" y="57992"/>
                  <a:pt x="143209" y="69518"/>
                </a:cubicBezTo>
                <a:cubicBezTo>
                  <a:pt x="132323" y="330438"/>
                  <a:pt x="143002" y="321648"/>
                  <a:pt x="143002" y="487276"/>
                </a:cubicBezTo>
                <a:cubicBezTo>
                  <a:pt x="143002" y="504250"/>
                  <a:pt x="133759" y="531709"/>
                  <a:pt x="116785" y="531709"/>
                </a:cubicBezTo>
                <a:lnTo>
                  <a:pt x="69263" y="550051"/>
                </a:lnTo>
                <a:cubicBezTo>
                  <a:pt x="52289" y="550051"/>
                  <a:pt x="29790" y="554781"/>
                  <a:pt x="29790" y="537807"/>
                </a:cubicBezTo>
                <a:cubicBezTo>
                  <a:pt x="31800" y="371241"/>
                  <a:pt x="-1923" y="196408"/>
                  <a:pt x="87"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 name="Rounded Rectangle 11"/>
          <p:cNvSpPr/>
          <p:nvPr/>
        </p:nvSpPr>
        <p:spPr bwMode="auto">
          <a:xfrm rot="5113265" flipV="1">
            <a:off x="3722602" y="1865806"/>
            <a:ext cx="304931" cy="44259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7" name="Rounded Rectangle 11"/>
          <p:cNvSpPr/>
          <p:nvPr/>
        </p:nvSpPr>
        <p:spPr bwMode="auto">
          <a:xfrm rot="16511367" flipV="1">
            <a:off x="3693353" y="1997167"/>
            <a:ext cx="252785" cy="52880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1406 w 191767"/>
              <a:gd name="connsiteY0" fmla="*/ 103852 h 560274"/>
              <a:gd name="connsiteX1" fmla="*/ 8760 w 191767"/>
              <a:gd name="connsiteY1" fmla="*/ 27369 h 560274"/>
              <a:gd name="connsiteX2" fmla="*/ 150150 w 191767"/>
              <a:gd name="connsiteY2" fmla="*/ 0 h 560274"/>
              <a:gd name="connsiteX3" fmla="*/ 180885 w 191767"/>
              <a:gd name="connsiteY3" fmla="*/ 20146 h 560274"/>
              <a:gd name="connsiteX4" fmla="*/ 191767 w 191767"/>
              <a:gd name="connsiteY4" fmla="*/ 76198 h 560274"/>
              <a:gd name="connsiteX5" fmla="*/ 144777 w 191767"/>
              <a:gd name="connsiteY5" fmla="*/ 445575 h 560274"/>
              <a:gd name="connsiteX6" fmla="*/ 88974 w 191767"/>
              <a:gd name="connsiteY6" fmla="*/ 545067 h 560274"/>
              <a:gd name="connsiteX7" fmla="*/ 59873 w 191767"/>
              <a:gd name="connsiteY7" fmla="*/ 560274 h 560274"/>
              <a:gd name="connsiteX8" fmla="*/ 29138 w 191767"/>
              <a:gd name="connsiteY8" fmla="*/ 529539 h 560274"/>
              <a:gd name="connsiteX9" fmla="*/ 11406 w 191767"/>
              <a:gd name="connsiteY9" fmla="*/ 103852 h 560274"/>
              <a:gd name="connsiteX0" fmla="*/ 58671 w 239032"/>
              <a:gd name="connsiteY0" fmla="*/ 103852 h 560274"/>
              <a:gd name="connsiteX1" fmla="*/ 2557 w 239032"/>
              <a:gd name="connsiteY1" fmla="*/ 66562 h 560274"/>
              <a:gd name="connsiteX2" fmla="*/ 197415 w 239032"/>
              <a:gd name="connsiteY2" fmla="*/ 0 h 560274"/>
              <a:gd name="connsiteX3" fmla="*/ 228150 w 239032"/>
              <a:gd name="connsiteY3" fmla="*/ 20146 h 560274"/>
              <a:gd name="connsiteX4" fmla="*/ 239032 w 239032"/>
              <a:gd name="connsiteY4" fmla="*/ 76198 h 560274"/>
              <a:gd name="connsiteX5" fmla="*/ 192042 w 239032"/>
              <a:gd name="connsiteY5" fmla="*/ 445575 h 560274"/>
              <a:gd name="connsiteX6" fmla="*/ 136239 w 239032"/>
              <a:gd name="connsiteY6" fmla="*/ 545067 h 560274"/>
              <a:gd name="connsiteX7" fmla="*/ 107138 w 239032"/>
              <a:gd name="connsiteY7" fmla="*/ 560274 h 560274"/>
              <a:gd name="connsiteX8" fmla="*/ 76403 w 239032"/>
              <a:gd name="connsiteY8" fmla="*/ 529539 h 560274"/>
              <a:gd name="connsiteX9" fmla="*/ 58671 w 239032"/>
              <a:gd name="connsiteY9" fmla="*/ 103852 h 560274"/>
              <a:gd name="connsiteX0" fmla="*/ 16134 w 241995"/>
              <a:gd name="connsiteY0" fmla="*/ 88171 h 560274"/>
              <a:gd name="connsiteX1" fmla="*/ 5520 w 241995"/>
              <a:gd name="connsiteY1" fmla="*/ 66562 h 560274"/>
              <a:gd name="connsiteX2" fmla="*/ 200378 w 241995"/>
              <a:gd name="connsiteY2" fmla="*/ 0 h 560274"/>
              <a:gd name="connsiteX3" fmla="*/ 231113 w 241995"/>
              <a:gd name="connsiteY3" fmla="*/ 20146 h 560274"/>
              <a:gd name="connsiteX4" fmla="*/ 241995 w 241995"/>
              <a:gd name="connsiteY4" fmla="*/ 76198 h 560274"/>
              <a:gd name="connsiteX5" fmla="*/ 195005 w 241995"/>
              <a:gd name="connsiteY5" fmla="*/ 445575 h 560274"/>
              <a:gd name="connsiteX6" fmla="*/ 139202 w 241995"/>
              <a:gd name="connsiteY6" fmla="*/ 545067 h 560274"/>
              <a:gd name="connsiteX7" fmla="*/ 110101 w 241995"/>
              <a:gd name="connsiteY7" fmla="*/ 560274 h 560274"/>
              <a:gd name="connsiteX8" fmla="*/ 79366 w 241995"/>
              <a:gd name="connsiteY8" fmla="*/ 529539 h 560274"/>
              <a:gd name="connsiteX9" fmla="*/ 16134 w 241995"/>
              <a:gd name="connsiteY9" fmla="*/ 88171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95" h="560274">
                <a:moveTo>
                  <a:pt x="16134" y="88171"/>
                </a:moveTo>
                <a:cubicBezTo>
                  <a:pt x="16134" y="71197"/>
                  <a:pt x="-11454" y="66562"/>
                  <a:pt x="5520" y="66562"/>
                </a:cubicBezTo>
                <a:lnTo>
                  <a:pt x="200378" y="0"/>
                </a:lnTo>
                <a:cubicBezTo>
                  <a:pt x="217352" y="0"/>
                  <a:pt x="231113" y="3172"/>
                  <a:pt x="231113" y="20146"/>
                </a:cubicBezTo>
                <a:cubicBezTo>
                  <a:pt x="231113" y="31672"/>
                  <a:pt x="241995" y="64672"/>
                  <a:pt x="241995" y="76198"/>
                </a:cubicBezTo>
                <a:cubicBezTo>
                  <a:pt x="231109" y="337118"/>
                  <a:pt x="195005" y="279947"/>
                  <a:pt x="195005" y="445575"/>
                </a:cubicBezTo>
                <a:cubicBezTo>
                  <a:pt x="195005" y="462549"/>
                  <a:pt x="156176" y="545067"/>
                  <a:pt x="139202" y="545067"/>
                </a:cubicBezTo>
                <a:lnTo>
                  <a:pt x="110101" y="560274"/>
                </a:lnTo>
                <a:cubicBezTo>
                  <a:pt x="93127" y="560274"/>
                  <a:pt x="79366" y="546513"/>
                  <a:pt x="79366" y="529539"/>
                </a:cubicBezTo>
                <a:cubicBezTo>
                  <a:pt x="81376" y="362973"/>
                  <a:pt x="-18117" y="297736"/>
                  <a:pt x="16134" y="8817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8" name="Rounded Rectangle 11"/>
          <p:cNvSpPr/>
          <p:nvPr/>
        </p:nvSpPr>
        <p:spPr bwMode="auto">
          <a:xfrm rot="18185625" flipV="1">
            <a:off x="3612467" y="2088430"/>
            <a:ext cx="275309" cy="52815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1406 w 191767"/>
              <a:gd name="connsiteY0" fmla="*/ 103852 h 560274"/>
              <a:gd name="connsiteX1" fmla="*/ 8760 w 191767"/>
              <a:gd name="connsiteY1" fmla="*/ 27369 h 560274"/>
              <a:gd name="connsiteX2" fmla="*/ 150150 w 191767"/>
              <a:gd name="connsiteY2" fmla="*/ 0 h 560274"/>
              <a:gd name="connsiteX3" fmla="*/ 180885 w 191767"/>
              <a:gd name="connsiteY3" fmla="*/ 20146 h 560274"/>
              <a:gd name="connsiteX4" fmla="*/ 191767 w 191767"/>
              <a:gd name="connsiteY4" fmla="*/ 76198 h 560274"/>
              <a:gd name="connsiteX5" fmla="*/ 144777 w 191767"/>
              <a:gd name="connsiteY5" fmla="*/ 445575 h 560274"/>
              <a:gd name="connsiteX6" fmla="*/ 88974 w 191767"/>
              <a:gd name="connsiteY6" fmla="*/ 545067 h 560274"/>
              <a:gd name="connsiteX7" fmla="*/ 59873 w 191767"/>
              <a:gd name="connsiteY7" fmla="*/ 560274 h 560274"/>
              <a:gd name="connsiteX8" fmla="*/ 29138 w 191767"/>
              <a:gd name="connsiteY8" fmla="*/ 529539 h 560274"/>
              <a:gd name="connsiteX9" fmla="*/ 11406 w 191767"/>
              <a:gd name="connsiteY9" fmla="*/ 103852 h 560274"/>
              <a:gd name="connsiteX0" fmla="*/ 58671 w 239032"/>
              <a:gd name="connsiteY0" fmla="*/ 103852 h 560274"/>
              <a:gd name="connsiteX1" fmla="*/ 2557 w 239032"/>
              <a:gd name="connsiteY1" fmla="*/ 66562 h 560274"/>
              <a:gd name="connsiteX2" fmla="*/ 197415 w 239032"/>
              <a:gd name="connsiteY2" fmla="*/ 0 h 560274"/>
              <a:gd name="connsiteX3" fmla="*/ 228150 w 239032"/>
              <a:gd name="connsiteY3" fmla="*/ 20146 h 560274"/>
              <a:gd name="connsiteX4" fmla="*/ 239032 w 239032"/>
              <a:gd name="connsiteY4" fmla="*/ 76198 h 560274"/>
              <a:gd name="connsiteX5" fmla="*/ 192042 w 239032"/>
              <a:gd name="connsiteY5" fmla="*/ 445575 h 560274"/>
              <a:gd name="connsiteX6" fmla="*/ 136239 w 239032"/>
              <a:gd name="connsiteY6" fmla="*/ 545067 h 560274"/>
              <a:gd name="connsiteX7" fmla="*/ 107138 w 239032"/>
              <a:gd name="connsiteY7" fmla="*/ 560274 h 560274"/>
              <a:gd name="connsiteX8" fmla="*/ 76403 w 239032"/>
              <a:gd name="connsiteY8" fmla="*/ 529539 h 560274"/>
              <a:gd name="connsiteX9" fmla="*/ 58671 w 239032"/>
              <a:gd name="connsiteY9" fmla="*/ 103852 h 560274"/>
              <a:gd name="connsiteX0" fmla="*/ 16134 w 241995"/>
              <a:gd name="connsiteY0" fmla="*/ 88171 h 560274"/>
              <a:gd name="connsiteX1" fmla="*/ 5520 w 241995"/>
              <a:gd name="connsiteY1" fmla="*/ 66562 h 560274"/>
              <a:gd name="connsiteX2" fmla="*/ 200378 w 241995"/>
              <a:gd name="connsiteY2" fmla="*/ 0 h 560274"/>
              <a:gd name="connsiteX3" fmla="*/ 231113 w 241995"/>
              <a:gd name="connsiteY3" fmla="*/ 20146 h 560274"/>
              <a:gd name="connsiteX4" fmla="*/ 241995 w 241995"/>
              <a:gd name="connsiteY4" fmla="*/ 76198 h 560274"/>
              <a:gd name="connsiteX5" fmla="*/ 195005 w 241995"/>
              <a:gd name="connsiteY5" fmla="*/ 445575 h 560274"/>
              <a:gd name="connsiteX6" fmla="*/ 139202 w 241995"/>
              <a:gd name="connsiteY6" fmla="*/ 545067 h 560274"/>
              <a:gd name="connsiteX7" fmla="*/ 110101 w 241995"/>
              <a:gd name="connsiteY7" fmla="*/ 560274 h 560274"/>
              <a:gd name="connsiteX8" fmla="*/ 79366 w 241995"/>
              <a:gd name="connsiteY8" fmla="*/ 529539 h 560274"/>
              <a:gd name="connsiteX9" fmla="*/ 16134 w 241995"/>
              <a:gd name="connsiteY9" fmla="*/ 88171 h 56027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 name="connsiteX0" fmla="*/ 16134 w 241995"/>
              <a:gd name="connsiteY0" fmla="*/ 132051 h 604154"/>
              <a:gd name="connsiteX1" fmla="*/ 5520 w 241995"/>
              <a:gd name="connsiteY1" fmla="*/ 110442 h 604154"/>
              <a:gd name="connsiteX2" fmla="*/ 180640 w 241995"/>
              <a:gd name="connsiteY2" fmla="*/ 0 h 604154"/>
              <a:gd name="connsiteX3" fmla="*/ 231113 w 241995"/>
              <a:gd name="connsiteY3" fmla="*/ 64026 h 604154"/>
              <a:gd name="connsiteX4" fmla="*/ 241995 w 241995"/>
              <a:gd name="connsiteY4" fmla="*/ 120078 h 604154"/>
              <a:gd name="connsiteX5" fmla="*/ 195005 w 241995"/>
              <a:gd name="connsiteY5" fmla="*/ 489455 h 604154"/>
              <a:gd name="connsiteX6" fmla="*/ 139202 w 241995"/>
              <a:gd name="connsiteY6" fmla="*/ 588947 h 604154"/>
              <a:gd name="connsiteX7" fmla="*/ 110101 w 241995"/>
              <a:gd name="connsiteY7" fmla="*/ 604154 h 604154"/>
              <a:gd name="connsiteX8" fmla="*/ 79366 w 241995"/>
              <a:gd name="connsiteY8" fmla="*/ 573419 h 604154"/>
              <a:gd name="connsiteX9" fmla="*/ 16134 w 241995"/>
              <a:gd name="connsiteY9" fmla="*/ 132051 h 6041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995" h="604154">
                <a:moveTo>
                  <a:pt x="16134" y="132051"/>
                </a:moveTo>
                <a:cubicBezTo>
                  <a:pt x="16134" y="115077"/>
                  <a:pt x="-11454" y="110442"/>
                  <a:pt x="5520" y="110442"/>
                </a:cubicBezTo>
                <a:cubicBezTo>
                  <a:pt x="63893" y="73628"/>
                  <a:pt x="42404" y="50510"/>
                  <a:pt x="180640" y="0"/>
                </a:cubicBezTo>
                <a:cubicBezTo>
                  <a:pt x="197614" y="0"/>
                  <a:pt x="231113" y="47052"/>
                  <a:pt x="231113" y="64026"/>
                </a:cubicBezTo>
                <a:cubicBezTo>
                  <a:pt x="231113" y="75552"/>
                  <a:pt x="241995" y="108552"/>
                  <a:pt x="241995" y="120078"/>
                </a:cubicBezTo>
                <a:cubicBezTo>
                  <a:pt x="231109" y="380998"/>
                  <a:pt x="195005" y="323827"/>
                  <a:pt x="195005" y="489455"/>
                </a:cubicBezTo>
                <a:cubicBezTo>
                  <a:pt x="195005" y="506429"/>
                  <a:pt x="156176" y="588947"/>
                  <a:pt x="139202" y="588947"/>
                </a:cubicBezTo>
                <a:lnTo>
                  <a:pt x="110101" y="604154"/>
                </a:lnTo>
                <a:cubicBezTo>
                  <a:pt x="93127" y="604154"/>
                  <a:pt x="79366" y="590393"/>
                  <a:pt x="79366" y="573419"/>
                </a:cubicBezTo>
                <a:cubicBezTo>
                  <a:pt x="81376" y="406853"/>
                  <a:pt x="-18117" y="341616"/>
                  <a:pt x="16134" y="13205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4" name="Rounded Rectangle 11"/>
          <p:cNvSpPr/>
          <p:nvPr/>
        </p:nvSpPr>
        <p:spPr bwMode="auto">
          <a:xfrm rot="20112427" flipV="1">
            <a:off x="3516737" y="2124733"/>
            <a:ext cx="214898" cy="50670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216 w 171547"/>
              <a:gd name="connsiteY0" fmla="*/ 73507 h 560274"/>
              <a:gd name="connsiteX1" fmla="*/ 39653 w 171547"/>
              <a:gd name="connsiteY1" fmla="*/ 9694 h 560274"/>
              <a:gd name="connsiteX2" fmla="*/ 129930 w 171547"/>
              <a:gd name="connsiteY2" fmla="*/ 0 h 560274"/>
              <a:gd name="connsiteX3" fmla="*/ 160665 w 171547"/>
              <a:gd name="connsiteY3" fmla="*/ 20146 h 560274"/>
              <a:gd name="connsiteX4" fmla="*/ 171547 w 171547"/>
              <a:gd name="connsiteY4" fmla="*/ 76198 h 560274"/>
              <a:gd name="connsiteX5" fmla="*/ 124557 w 171547"/>
              <a:gd name="connsiteY5" fmla="*/ 445575 h 560274"/>
              <a:gd name="connsiteX6" fmla="*/ 68754 w 171547"/>
              <a:gd name="connsiteY6" fmla="*/ 545067 h 560274"/>
              <a:gd name="connsiteX7" fmla="*/ 39653 w 171547"/>
              <a:gd name="connsiteY7" fmla="*/ 560274 h 560274"/>
              <a:gd name="connsiteX8" fmla="*/ 8918 w 171547"/>
              <a:gd name="connsiteY8" fmla="*/ 529539 h 560274"/>
              <a:gd name="connsiteX9" fmla="*/ 216 w 171547"/>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 name="connsiteX0" fmla="*/ 17051 w 188382"/>
              <a:gd name="connsiteY0" fmla="*/ 73507 h 560274"/>
              <a:gd name="connsiteX1" fmla="*/ 5375 w 188382"/>
              <a:gd name="connsiteY1" fmla="*/ 27369 h 560274"/>
              <a:gd name="connsiteX2" fmla="*/ 146765 w 188382"/>
              <a:gd name="connsiteY2" fmla="*/ 0 h 560274"/>
              <a:gd name="connsiteX3" fmla="*/ 177500 w 188382"/>
              <a:gd name="connsiteY3" fmla="*/ 20146 h 560274"/>
              <a:gd name="connsiteX4" fmla="*/ 188382 w 188382"/>
              <a:gd name="connsiteY4" fmla="*/ 76198 h 560274"/>
              <a:gd name="connsiteX5" fmla="*/ 141392 w 188382"/>
              <a:gd name="connsiteY5" fmla="*/ 445575 h 560274"/>
              <a:gd name="connsiteX6" fmla="*/ 85589 w 188382"/>
              <a:gd name="connsiteY6" fmla="*/ 545067 h 560274"/>
              <a:gd name="connsiteX7" fmla="*/ 56488 w 188382"/>
              <a:gd name="connsiteY7" fmla="*/ 560274 h 560274"/>
              <a:gd name="connsiteX8" fmla="*/ 25753 w 188382"/>
              <a:gd name="connsiteY8" fmla="*/ 529539 h 560274"/>
              <a:gd name="connsiteX9" fmla="*/ 17051 w 188382"/>
              <a:gd name="connsiteY9" fmla="*/ 73507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8382" h="560274">
                <a:moveTo>
                  <a:pt x="17051" y="73507"/>
                </a:moveTo>
                <a:cubicBezTo>
                  <a:pt x="17051" y="56533"/>
                  <a:pt x="-11599" y="27369"/>
                  <a:pt x="5375" y="27369"/>
                </a:cubicBezTo>
                <a:lnTo>
                  <a:pt x="146765" y="0"/>
                </a:lnTo>
                <a:cubicBezTo>
                  <a:pt x="163739" y="0"/>
                  <a:pt x="177500" y="3172"/>
                  <a:pt x="177500" y="20146"/>
                </a:cubicBezTo>
                <a:cubicBezTo>
                  <a:pt x="177500" y="31672"/>
                  <a:pt x="188382" y="64672"/>
                  <a:pt x="188382" y="76198"/>
                </a:cubicBezTo>
                <a:cubicBezTo>
                  <a:pt x="177496" y="337118"/>
                  <a:pt x="141392" y="279947"/>
                  <a:pt x="141392" y="445575"/>
                </a:cubicBezTo>
                <a:cubicBezTo>
                  <a:pt x="141392" y="462549"/>
                  <a:pt x="102563" y="545067"/>
                  <a:pt x="85589" y="545067"/>
                </a:cubicBezTo>
                <a:lnTo>
                  <a:pt x="56488" y="560274"/>
                </a:lnTo>
                <a:cubicBezTo>
                  <a:pt x="39514" y="560274"/>
                  <a:pt x="25753" y="546513"/>
                  <a:pt x="25753" y="529539"/>
                </a:cubicBezTo>
                <a:cubicBezTo>
                  <a:pt x="27763" y="362973"/>
                  <a:pt x="-17200" y="283072"/>
                  <a:pt x="17051" y="7350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5" name="Rounded Rectangle 11"/>
          <p:cNvSpPr/>
          <p:nvPr/>
        </p:nvSpPr>
        <p:spPr bwMode="auto">
          <a:xfrm rot="500282" flipV="1">
            <a:off x="3024803" y="2115030"/>
            <a:ext cx="293535" cy="53918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57 w 145773"/>
              <a:gd name="connsiteY0" fmla="*/ 29842 h 550051"/>
              <a:gd name="connsiteX1" fmla="*/ 24761 w 145773"/>
              <a:gd name="connsiteY1" fmla="*/ 9694 h 550051"/>
              <a:gd name="connsiteX2" fmla="*/ 115038 w 145773"/>
              <a:gd name="connsiteY2" fmla="*/ 0 h 550051"/>
              <a:gd name="connsiteX3" fmla="*/ 145773 w 145773"/>
              <a:gd name="connsiteY3" fmla="*/ 20146 h 550051"/>
              <a:gd name="connsiteX4" fmla="*/ 143179 w 145773"/>
              <a:gd name="connsiteY4" fmla="*/ 69518 h 550051"/>
              <a:gd name="connsiteX5" fmla="*/ 142972 w 145773"/>
              <a:gd name="connsiteY5" fmla="*/ 487276 h 550051"/>
              <a:gd name="connsiteX6" fmla="*/ 116755 w 145773"/>
              <a:gd name="connsiteY6" fmla="*/ 531709 h 550051"/>
              <a:gd name="connsiteX7" fmla="*/ 69233 w 145773"/>
              <a:gd name="connsiteY7" fmla="*/ 550051 h 550051"/>
              <a:gd name="connsiteX8" fmla="*/ 47803 w 145773"/>
              <a:gd name="connsiteY8" fmla="*/ 442496 h 550051"/>
              <a:gd name="connsiteX9" fmla="*/ 57 w 145773"/>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73" h="550051">
                <a:moveTo>
                  <a:pt x="57" y="29842"/>
                </a:moveTo>
                <a:cubicBezTo>
                  <a:pt x="57" y="12868"/>
                  <a:pt x="7787" y="9694"/>
                  <a:pt x="24761" y="9694"/>
                </a:cubicBezTo>
                <a:lnTo>
                  <a:pt x="115038" y="0"/>
                </a:lnTo>
                <a:cubicBezTo>
                  <a:pt x="132012" y="0"/>
                  <a:pt x="145773" y="3172"/>
                  <a:pt x="145773" y="20146"/>
                </a:cubicBezTo>
                <a:cubicBezTo>
                  <a:pt x="145773" y="31672"/>
                  <a:pt x="143179" y="57992"/>
                  <a:pt x="143179" y="69518"/>
                </a:cubicBezTo>
                <a:cubicBezTo>
                  <a:pt x="132293" y="330438"/>
                  <a:pt x="142972" y="321648"/>
                  <a:pt x="142972" y="487276"/>
                </a:cubicBezTo>
                <a:cubicBezTo>
                  <a:pt x="142972" y="504250"/>
                  <a:pt x="133729" y="531709"/>
                  <a:pt x="116755" y="531709"/>
                </a:cubicBezTo>
                <a:lnTo>
                  <a:pt x="69233" y="550051"/>
                </a:lnTo>
                <a:cubicBezTo>
                  <a:pt x="52259" y="550051"/>
                  <a:pt x="47803" y="459470"/>
                  <a:pt x="47803" y="442496"/>
                </a:cubicBezTo>
                <a:cubicBezTo>
                  <a:pt x="49813" y="275930"/>
                  <a:pt x="-1953" y="196408"/>
                  <a:pt x="57"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ed Rectangle 3"/>
          <p:cNvSpPr/>
          <p:nvPr/>
        </p:nvSpPr>
        <p:spPr bwMode="auto">
          <a:xfrm>
            <a:off x="115994"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Rounded Rectangle 4"/>
          <p:cNvSpPr/>
          <p:nvPr/>
        </p:nvSpPr>
        <p:spPr bwMode="auto">
          <a:xfrm>
            <a:off x="319983"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 name="Rounded Rectangle 5"/>
          <p:cNvSpPr/>
          <p:nvPr/>
        </p:nvSpPr>
        <p:spPr bwMode="auto">
          <a:xfrm>
            <a:off x="529740" y="2252814"/>
            <a:ext cx="202844" cy="251482"/>
          </a:xfrm>
          <a:prstGeom prst="roundRect">
            <a:avLst/>
          </a:prstGeom>
          <a:solidFill>
            <a:schemeClr val="bg1"/>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 name="Oval 7"/>
          <p:cNvSpPr/>
          <p:nvPr/>
        </p:nvSpPr>
        <p:spPr bwMode="auto">
          <a:xfrm>
            <a:off x="195868" y="2343074"/>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 name="Oval 8"/>
          <p:cNvSpPr/>
          <p:nvPr/>
        </p:nvSpPr>
        <p:spPr bwMode="auto">
          <a:xfrm>
            <a:off x="400804" y="2351338"/>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 name="Oval 9"/>
          <p:cNvSpPr/>
          <p:nvPr/>
        </p:nvSpPr>
        <p:spPr bwMode="auto">
          <a:xfrm>
            <a:off x="603846" y="2351338"/>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 name="Oval 10"/>
          <p:cNvSpPr/>
          <p:nvPr/>
        </p:nvSpPr>
        <p:spPr bwMode="auto">
          <a:xfrm>
            <a:off x="801903" y="2341398"/>
            <a:ext cx="62975" cy="11451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 name="Rounded Rectangle 11"/>
          <p:cNvSpPr/>
          <p:nvPr/>
        </p:nvSpPr>
        <p:spPr bwMode="auto">
          <a:xfrm>
            <a:off x="1211283" y="1905932"/>
            <a:ext cx="184404"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92931">
                <a:moveTo>
                  <a:pt x="0" y="30735"/>
                </a:moveTo>
                <a:cubicBezTo>
                  <a:pt x="0" y="13761"/>
                  <a:pt x="13761" y="0"/>
                  <a:pt x="30735" y="0"/>
                </a:cubicBezTo>
                <a:lnTo>
                  <a:pt x="121012" y="32657"/>
                </a:lnTo>
                <a:cubicBezTo>
                  <a:pt x="137986" y="32657"/>
                  <a:pt x="129975" y="46418"/>
                  <a:pt x="129975" y="63392"/>
                </a:cubicBezTo>
                <a:cubicBezTo>
                  <a:pt x="129975" y="74918"/>
                  <a:pt x="151745" y="97330"/>
                  <a:pt x="151745" y="108856"/>
                </a:cubicBezTo>
                <a:cubicBezTo>
                  <a:pt x="151745" y="274484"/>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3" name="Oval 12"/>
          <p:cNvSpPr/>
          <p:nvPr/>
        </p:nvSpPr>
        <p:spPr bwMode="auto">
          <a:xfrm>
            <a:off x="1257457" y="2301618"/>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 name="Rounded Rectangle 11"/>
          <p:cNvSpPr/>
          <p:nvPr/>
        </p:nvSpPr>
        <p:spPr bwMode="auto">
          <a:xfrm>
            <a:off x="1351850" y="1905930"/>
            <a:ext cx="227945" cy="59298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29975 w 227945"/>
              <a:gd name="connsiteY3" fmla="*/ 63392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19089 w 227945"/>
              <a:gd name="connsiteY3" fmla="*/ 19849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 name="connsiteX0" fmla="*/ 0 w 227945"/>
              <a:gd name="connsiteY0" fmla="*/ 30735 h 592931"/>
              <a:gd name="connsiteX1" fmla="*/ 30735 w 227945"/>
              <a:gd name="connsiteY1" fmla="*/ 0 h 592931"/>
              <a:gd name="connsiteX2" fmla="*/ 121012 w 227945"/>
              <a:gd name="connsiteY2" fmla="*/ 32657 h 592931"/>
              <a:gd name="connsiteX3" fmla="*/ 119089 w 227945"/>
              <a:gd name="connsiteY3" fmla="*/ 34363 h 592931"/>
              <a:gd name="connsiteX4" fmla="*/ 227945 w 227945"/>
              <a:gd name="connsiteY4" fmla="*/ 43542 h 592931"/>
              <a:gd name="connsiteX5" fmla="*/ 184404 w 227945"/>
              <a:gd name="connsiteY5" fmla="*/ 562196 h 592931"/>
              <a:gd name="connsiteX6" fmla="*/ 153669 w 227945"/>
              <a:gd name="connsiteY6" fmla="*/ 592931 h 592931"/>
              <a:gd name="connsiteX7" fmla="*/ 30735 w 227945"/>
              <a:gd name="connsiteY7" fmla="*/ 592931 h 592931"/>
              <a:gd name="connsiteX8" fmla="*/ 0 w 227945"/>
              <a:gd name="connsiteY8" fmla="*/ 562196 h 592931"/>
              <a:gd name="connsiteX9" fmla="*/ 0 w 227945"/>
              <a:gd name="connsiteY9" fmla="*/ 30735 h 5929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7945" h="592931">
                <a:moveTo>
                  <a:pt x="0" y="30735"/>
                </a:moveTo>
                <a:cubicBezTo>
                  <a:pt x="0" y="13761"/>
                  <a:pt x="13761" y="0"/>
                  <a:pt x="30735" y="0"/>
                </a:cubicBezTo>
                <a:lnTo>
                  <a:pt x="121012" y="32657"/>
                </a:lnTo>
                <a:cubicBezTo>
                  <a:pt x="137986" y="32657"/>
                  <a:pt x="119089" y="17389"/>
                  <a:pt x="119089" y="34363"/>
                </a:cubicBezTo>
                <a:cubicBezTo>
                  <a:pt x="119089" y="45889"/>
                  <a:pt x="227945" y="32016"/>
                  <a:pt x="227945" y="43542"/>
                </a:cubicBezTo>
                <a:cubicBezTo>
                  <a:pt x="227945" y="209170"/>
                  <a:pt x="184404" y="396568"/>
                  <a:pt x="184404" y="562196"/>
                </a:cubicBezTo>
                <a:cubicBezTo>
                  <a:pt x="184404" y="579170"/>
                  <a:pt x="170643" y="592931"/>
                  <a:pt x="153669" y="592931"/>
                </a:cubicBezTo>
                <a:lnTo>
                  <a:pt x="30735" y="592931"/>
                </a:lnTo>
                <a:cubicBezTo>
                  <a:pt x="13761" y="592931"/>
                  <a:pt x="0" y="579170"/>
                  <a:pt x="0" y="562196"/>
                </a:cubicBezTo>
                <a:lnTo>
                  <a:pt x="0" y="30735"/>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5" name="Oval 14"/>
          <p:cNvSpPr/>
          <p:nvPr/>
        </p:nvSpPr>
        <p:spPr bwMode="auto">
          <a:xfrm>
            <a:off x="1429735" y="2311556"/>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 name="Rounded Rectangle 11"/>
          <p:cNvSpPr/>
          <p:nvPr/>
        </p:nvSpPr>
        <p:spPr bwMode="auto">
          <a:xfrm flipV="1">
            <a:off x="1518108" y="1916818"/>
            <a:ext cx="184404" cy="5760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10886 w 184404"/>
              <a:gd name="connsiteY0" fmla="*/ 19254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10886 w 184404"/>
              <a:gd name="connsiteY9" fmla="*/ 19254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10886" y="19254"/>
                </a:moveTo>
                <a:cubicBezTo>
                  <a:pt x="10886" y="2280"/>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10886" y="19254"/>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7" name="Oval 16"/>
          <p:cNvSpPr/>
          <p:nvPr/>
        </p:nvSpPr>
        <p:spPr bwMode="auto">
          <a:xfrm>
            <a:off x="1593021" y="2319625"/>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 name="Rounded Rectangle 11"/>
          <p:cNvSpPr/>
          <p:nvPr/>
        </p:nvSpPr>
        <p:spPr bwMode="auto">
          <a:xfrm flipV="1">
            <a:off x="1677766" y="1904985"/>
            <a:ext cx="184404" cy="58358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7580">
                <a:moveTo>
                  <a:pt x="0" y="5384"/>
                </a:moveTo>
                <a:cubicBezTo>
                  <a:pt x="0" y="-11590"/>
                  <a:pt x="13761" y="17000"/>
                  <a:pt x="30735" y="17000"/>
                </a:cubicBezTo>
                <a:lnTo>
                  <a:pt x="121012" y="7306"/>
                </a:lnTo>
                <a:cubicBezTo>
                  <a:pt x="137986" y="7306"/>
                  <a:pt x="151747" y="10478"/>
                  <a:pt x="151747" y="27452"/>
                </a:cubicBezTo>
                <a:cubicBezTo>
                  <a:pt x="151747" y="38978"/>
                  <a:pt x="162629" y="71978"/>
                  <a:pt x="162629" y="83504"/>
                </a:cubicBezTo>
                <a:cubicBezTo>
                  <a:pt x="151743" y="344424"/>
                  <a:pt x="184404" y="371217"/>
                  <a:pt x="184404" y="536845"/>
                </a:cubicBezTo>
                <a:cubicBezTo>
                  <a:pt x="184404" y="553819"/>
                  <a:pt x="170643" y="546404"/>
                  <a:pt x="153669" y="546404"/>
                </a:cubicBezTo>
                <a:lnTo>
                  <a:pt x="30735" y="567580"/>
                </a:lnTo>
                <a:cubicBezTo>
                  <a:pt x="13761" y="567580"/>
                  <a:pt x="0" y="553819"/>
                  <a:pt x="0" y="536845"/>
                </a:cubicBezTo>
                <a:lnTo>
                  <a:pt x="0" y="5384"/>
                </a:lnTo>
                <a:close/>
              </a:path>
            </a:pathLst>
          </a:custGeom>
          <a:solidFill>
            <a:srgbClr val="FFFFCC"/>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ln>
                <a:solidFill>
                  <a:schemeClr val="accent6">
                    <a:lumMod val="20000"/>
                    <a:lumOff val="80000"/>
                  </a:schemeClr>
                </a:solidFill>
              </a:ln>
            </a:endParaRPr>
          </a:p>
        </p:txBody>
      </p:sp>
      <p:sp>
        <p:nvSpPr>
          <p:cNvPr id="19" name="Oval 18"/>
          <p:cNvSpPr/>
          <p:nvPr/>
        </p:nvSpPr>
        <p:spPr bwMode="auto">
          <a:xfrm>
            <a:off x="1730905" y="2290592"/>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 name="Rounded Rectangle 11"/>
          <p:cNvSpPr/>
          <p:nvPr/>
        </p:nvSpPr>
        <p:spPr bwMode="auto">
          <a:xfrm rot="19751231" flipV="1">
            <a:off x="1915396" y="1816682"/>
            <a:ext cx="269046" cy="586065"/>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29" h="560274">
                <a:moveTo>
                  <a:pt x="6031" y="29842"/>
                </a:moveTo>
                <a:cubicBezTo>
                  <a:pt x="6031" y="12868"/>
                  <a:pt x="13761" y="9694"/>
                  <a:pt x="30735" y="9694"/>
                </a:cubicBezTo>
                <a:lnTo>
                  <a:pt x="121012" y="0"/>
                </a:lnTo>
                <a:cubicBezTo>
                  <a:pt x="137986" y="0"/>
                  <a:pt x="151747" y="3172"/>
                  <a:pt x="151747" y="20146"/>
                </a:cubicBezTo>
                <a:cubicBezTo>
                  <a:pt x="151747" y="31672"/>
                  <a:pt x="162629" y="64672"/>
                  <a:pt x="162629" y="76198"/>
                </a:cubicBezTo>
                <a:cubicBezTo>
                  <a:pt x="151743" y="337118"/>
                  <a:pt x="115639" y="279947"/>
                  <a:pt x="115639" y="445575"/>
                </a:cubicBezTo>
                <a:cubicBezTo>
                  <a:pt x="115639" y="462549"/>
                  <a:pt x="76810" y="545067"/>
                  <a:pt x="59836" y="545067"/>
                </a:cubicBezTo>
                <a:lnTo>
                  <a:pt x="30735" y="560274"/>
                </a:lnTo>
                <a:cubicBezTo>
                  <a:pt x="13761" y="560274"/>
                  <a:pt x="0" y="546513"/>
                  <a:pt x="0" y="529539"/>
                </a:cubicBezTo>
                <a:cubicBezTo>
                  <a:pt x="2010" y="362973"/>
                  <a:pt x="4021" y="196408"/>
                  <a:pt x="6031"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bwMode="auto">
          <a:xfrm rot="19751231">
            <a:off x="2099292" y="2180029"/>
            <a:ext cx="77590" cy="155057"/>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 name="Rounded Rectangle 11"/>
          <p:cNvSpPr/>
          <p:nvPr/>
        </p:nvSpPr>
        <p:spPr bwMode="auto">
          <a:xfrm rot="20602742" flipV="1">
            <a:off x="1771494" y="1889701"/>
            <a:ext cx="234592" cy="58870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1714" h="572554">
                <a:moveTo>
                  <a:pt x="35" y="29157"/>
                </a:moveTo>
                <a:cubicBezTo>
                  <a:pt x="35" y="12183"/>
                  <a:pt x="92846" y="9694"/>
                  <a:pt x="109820" y="9694"/>
                </a:cubicBezTo>
                <a:lnTo>
                  <a:pt x="200097" y="0"/>
                </a:lnTo>
                <a:cubicBezTo>
                  <a:pt x="217071" y="0"/>
                  <a:pt x="230832" y="3172"/>
                  <a:pt x="230832" y="20146"/>
                </a:cubicBezTo>
                <a:cubicBezTo>
                  <a:pt x="230832" y="31672"/>
                  <a:pt x="241714" y="64672"/>
                  <a:pt x="241714" y="76198"/>
                </a:cubicBezTo>
                <a:cubicBezTo>
                  <a:pt x="230828" y="337118"/>
                  <a:pt x="194724" y="279947"/>
                  <a:pt x="194724" y="445575"/>
                </a:cubicBezTo>
                <a:cubicBezTo>
                  <a:pt x="194724" y="462549"/>
                  <a:pt x="209795" y="572554"/>
                  <a:pt x="192821" y="572554"/>
                </a:cubicBezTo>
                <a:lnTo>
                  <a:pt x="109820" y="560274"/>
                </a:lnTo>
                <a:cubicBezTo>
                  <a:pt x="92846" y="560274"/>
                  <a:pt x="79085" y="546513"/>
                  <a:pt x="79085" y="529539"/>
                </a:cubicBezTo>
                <a:cubicBezTo>
                  <a:pt x="81095" y="362973"/>
                  <a:pt x="-1975" y="195723"/>
                  <a:pt x="35" y="2915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0" name="Rounded Rectangle 11"/>
          <p:cNvSpPr/>
          <p:nvPr/>
        </p:nvSpPr>
        <p:spPr bwMode="auto">
          <a:xfrm rot="20988760" flipV="1">
            <a:off x="3402155" y="2155721"/>
            <a:ext cx="214687" cy="509547"/>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2629" h="560274">
                <a:moveTo>
                  <a:pt x="6031" y="29842"/>
                </a:moveTo>
                <a:cubicBezTo>
                  <a:pt x="6031" y="12868"/>
                  <a:pt x="13761" y="9694"/>
                  <a:pt x="30735" y="9694"/>
                </a:cubicBezTo>
                <a:lnTo>
                  <a:pt x="121012" y="0"/>
                </a:lnTo>
                <a:cubicBezTo>
                  <a:pt x="137986" y="0"/>
                  <a:pt x="151747" y="3172"/>
                  <a:pt x="151747" y="20146"/>
                </a:cubicBezTo>
                <a:cubicBezTo>
                  <a:pt x="151747" y="31672"/>
                  <a:pt x="162629" y="64672"/>
                  <a:pt x="162629" y="76198"/>
                </a:cubicBezTo>
                <a:cubicBezTo>
                  <a:pt x="151743" y="337118"/>
                  <a:pt x="115639" y="279947"/>
                  <a:pt x="115639" y="445575"/>
                </a:cubicBezTo>
                <a:cubicBezTo>
                  <a:pt x="115639" y="462549"/>
                  <a:pt x="76810" y="545067"/>
                  <a:pt x="59836" y="545067"/>
                </a:cubicBezTo>
                <a:lnTo>
                  <a:pt x="30735" y="560274"/>
                </a:lnTo>
                <a:cubicBezTo>
                  <a:pt x="13761" y="560274"/>
                  <a:pt x="0" y="546513"/>
                  <a:pt x="0" y="529539"/>
                </a:cubicBezTo>
                <a:cubicBezTo>
                  <a:pt x="2010" y="362973"/>
                  <a:pt x="4021" y="196408"/>
                  <a:pt x="6031"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7" name="Rounded Rectangle 11"/>
          <p:cNvSpPr/>
          <p:nvPr/>
        </p:nvSpPr>
        <p:spPr bwMode="auto">
          <a:xfrm rot="21253171" flipV="1">
            <a:off x="3232008" y="2157234"/>
            <a:ext cx="208960" cy="52655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Oval 75"/>
          <p:cNvSpPr/>
          <p:nvPr/>
        </p:nvSpPr>
        <p:spPr bwMode="auto">
          <a:xfrm>
            <a:off x="3316394" y="2482765"/>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ounded Rectangle 11"/>
          <p:cNvSpPr/>
          <p:nvPr/>
        </p:nvSpPr>
        <p:spPr bwMode="auto">
          <a:xfrm rot="1690543" flipV="1">
            <a:off x="2889943" y="2052524"/>
            <a:ext cx="254335" cy="539167"/>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84"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18107" y="362284"/>
                  <a:pt x="206173" y="272289"/>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4" name="Rounded Rectangle 11"/>
          <p:cNvSpPr/>
          <p:nvPr/>
        </p:nvSpPr>
        <p:spPr bwMode="auto">
          <a:xfrm rot="2757762" flipV="1">
            <a:off x="2840260" y="1942613"/>
            <a:ext cx="230800" cy="54928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882 w 169907"/>
              <a:gd name="connsiteY0" fmla="*/ 76536 h 535819"/>
              <a:gd name="connsiteX1" fmla="*/ 95807 w 169907"/>
              <a:gd name="connsiteY1" fmla="*/ 0 h 535819"/>
              <a:gd name="connsiteX2" fmla="*/ 147995 w 169907"/>
              <a:gd name="connsiteY2" fmla="*/ 14008 h 535819"/>
              <a:gd name="connsiteX3" fmla="*/ 169907 w 169907"/>
              <a:gd name="connsiteY3" fmla="*/ 19812 h 535819"/>
              <a:gd name="connsiteX4" fmla="*/ 167016 w 169907"/>
              <a:gd name="connsiteY4" fmla="*/ 101364 h 535819"/>
              <a:gd name="connsiteX5" fmla="*/ 144196 w 169907"/>
              <a:gd name="connsiteY5" fmla="*/ 437917 h 535819"/>
              <a:gd name="connsiteX6" fmla="*/ 134982 w 169907"/>
              <a:gd name="connsiteY6" fmla="*/ 504846 h 535819"/>
              <a:gd name="connsiteX7" fmla="*/ 145431 w 169907"/>
              <a:gd name="connsiteY7" fmla="*/ 516713 h 535819"/>
              <a:gd name="connsiteX8" fmla="*/ 140279 w 169907"/>
              <a:gd name="connsiteY8" fmla="*/ 530739 h 535819"/>
              <a:gd name="connsiteX9" fmla="*/ 83738 w 169907"/>
              <a:gd name="connsiteY9" fmla="*/ 426442 h 535819"/>
              <a:gd name="connsiteX10" fmla="*/ 882 w 169907"/>
              <a:gd name="connsiteY10"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34982 w 175379"/>
              <a:gd name="connsiteY6" fmla="*/ 504846 h 535819"/>
              <a:gd name="connsiteX7" fmla="*/ 145431 w 175379"/>
              <a:gd name="connsiteY7" fmla="*/ 516713 h 535819"/>
              <a:gd name="connsiteX8" fmla="*/ 140279 w 175379"/>
              <a:gd name="connsiteY8" fmla="*/ 530739 h 535819"/>
              <a:gd name="connsiteX9" fmla="*/ 83738 w 175379"/>
              <a:gd name="connsiteY9" fmla="*/ 426442 h 535819"/>
              <a:gd name="connsiteX10" fmla="*/ 882 w 175379"/>
              <a:gd name="connsiteY10"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54170 w 175379"/>
              <a:gd name="connsiteY6" fmla="*/ 513325 h 535819"/>
              <a:gd name="connsiteX7" fmla="*/ 134982 w 175379"/>
              <a:gd name="connsiteY7" fmla="*/ 504846 h 535819"/>
              <a:gd name="connsiteX8" fmla="*/ 145431 w 175379"/>
              <a:gd name="connsiteY8" fmla="*/ 516713 h 535819"/>
              <a:gd name="connsiteX9" fmla="*/ 140279 w 175379"/>
              <a:gd name="connsiteY9" fmla="*/ 530739 h 535819"/>
              <a:gd name="connsiteX10" fmla="*/ 83738 w 175379"/>
              <a:gd name="connsiteY10" fmla="*/ 426442 h 535819"/>
              <a:gd name="connsiteX11" fmla="*/ 882 w 175379"/>
              <a:gd name="connsiteY11" fmla="*/ 76536 h 535819"/>
              <a:gd name="connsiteX0" fmla="*/ 882 w 175379"/>
              <a:gd name="connsiteY0" fmla="*/ 76536 h 535819"/>
              <a:gd name="connsiteX1" fmla="*/ 95807 w 175379"/>
              <a:gd name="connsiteY1" fmla="*/ 0 h 535819"/>
              <a:gd name="connsiteX2" fmla="*/ 147995 w 175379"/>
              <a:gd name="connsiteY2" fmla="*/ 14008 h 535819"/>
              <a:gd name="connsiteX3" fmla="*/ 169907 w 175379"/>
              <a:gd name="connsiteY3" fmla="*/ 19812 h 535819"/>
              <a:gd name="connsiteX4" fmla="*/ 167016 w 175379"/>
              <a:gd name="connsiteY4" fmla="*/ 101364 h 535819"/>
              <a:gd name="connsiteX5" fmla="*/ 175379 w 175379"/>
              <a:gd name="connsiteY5" fmla="*/ 451666 h 535819"/>
              <a:gd name="connsiteX6" fmla="*/ 154170 w 175379"/>
              <a:gd name="connsiteY6" fmla="*/ 513325 h 535819"/>
              <a:gd name="connsiteX7" fmla="*/ 148783 w 175379"/>
              <a:gd name="connsiteY7" fmla="*/ 522720 h 535819"/>
              <a:gd name="connsiteX8" fmla="*/ 145431 w 175379"/>
              <a:gd name="connsiteY8" fmla="*/ 516713 h 535819"/>
              <a:gd name="connsiteX9" fmla="*/ 140279 w 175379"/>
              <a:gd name="connsiteY9" fmla="*/ 530739 h 535819"/>
              <a:gd name="connsiteX10" fmla="*/ 83738 w 175379"/>
              <a:gd name="connsiteY10" fmla="*/ 426442 h 535819"/>
              <a:gd name="connsiteX11" fmla="*/ 882 w 175379"/>
              <a:gd name="connsiteY11" fmla="*/ 76536 h 535819"/>
              <a:gd name="connsiteX0" fmla="*/ 882 w 175379"/>
              <a:gd name="connsiteY0" fmla="*/ 76536 h 522720"/>
              <a:gd name="connsiteX1" fmla="*/ 95807 w 175379"/>
              <a:gd name="connsiteY1" fmla="*/ 0 h 522720"/>
              <a:gd name="connsiteX2" fmla="*/ 147995 w 175379"/>
              <a:gd name="connsiteY2" fmla="*/ 14008 h 522720"/>
              <a:gd name="connsiteX3" fmla="*/ 169907 w 175379"/>
              <a:gd name="connsiteY3" fmla="*/ 19812 h 522720"/>
              <a:gd name="connsiteX4" fmla="*/ 167016 w 175379"/>
              <a:gd name="connsiteY4" fmla="*/ 101364 h 522720"/>
              <a:gd name="connsiteX5" fmla="*/ 175379 w 175379"/>
              <a:gd name="connsiteY5" fmla="*/ 451666 h 522720"/>
              <a:gd name="connsiteX6" fmla="*/ 154170 w 175379"/>
              <a:gd name="connsiteY6" fmla="*/ 513325 h 522720"/>
              <a:gd name="connsiteX7" fmla="*/ 148783 w 175379"/>
              <a:gd name="connsiteY7" fmla="*/ 522720 h 522720"/>
              <a:gd name="connsiteX8" fmla="*/ 145431 w 175379"/>
              <a:gd name="connsiteY8" fmla="*/ 516713 h 522720"/>
              <a:gd name="connsiteX9" fmla="*/ 126478 w 175379"/>
              <a:gd name="connsiteY9" fmla="*/ 512866 h 522720"/>
              <a:gd name="connsiteX10" fmla="*/ 83738 w 175379"/>
              <a:gd name="connsiteY10" fmla="*/ 426442 h 522720"/>
              <a:gd name="connsiteX11" fmla="*/ 882 w 175379"/>
              <a:gd name="connsiteY11" fmla="*/ 76536 h 522720"/>
              <a:gd name="connsiteX0" fmla="*/ 882 w 175379"/>
              <a:gd name="connsiteY0" fmla="*/ 76536 h 522720"/>
              <a:gd name="connsiteX1" fmla="*/ 95807 w 175379"/>
              <a:gd name="connsiteY1" fmla="*/ 0 h 522720"/>
              <a:gd name="connsiteX2" fmla="*/ 147995 w 175379"/>
              <a:gd name="connsiteY2" fmla="*/ 14008 h 522720"/>
              <a:gd name="connsiteX3" fmla="*/ 169907 w 175379"/>
              <a:gd name="connsiteY3" fmla="*/ 19812 h 522720"/>
              <a:gd name="connsiteX4" fmla="*/ 167016 w 175379"/>
              <a:gd name="connsiteY4" fmla="*/ 101364 h 522720"/>
              <a:gd name="connsiteX5" fmla="*/ 175379 w 175379"/>
              <a:gd name="connsiteY5" fmla="*/ 451666 h 522720"/>
              <a:gd name="connsiteX6" fmla="*/ 154170 w 175379"/>
              <a:gd name="connsiteY6" fmla="*/ 513325 h 522720"/>
              <a:gd name="connsiteX7" fmla="*/ 148783 w 175379"/>
              <a:gd name="connsiteY7" fmla="*/ 522720 h 522720"/>
              <a:gd name="connsiteX8" fmla="*/ 143950 w 175379"/>
              <a:gd name="connsiteY8" fmla="*/ 510821 h 522720"/>
              <a:gd name="connsiteX9" fmla="*/ 126478 w 175379"/>
              <a:gd name="connsiteY9" fmla="*/ 512866 h 522720"/>
              <a:gd name="connsiteX10" fmla="*/ 83738 w 175379"/>
              <a:gd name="connsiteY10" fmla="*/ 426442 h 522720"/>
              <a:gd name="connsiteX11" fmla="*/ 882 w 175379"/>
              <a:gd name="connsiteY11" fmla="*/ 76536 h 5227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75379" h="522720">
                <a:moveTo>
                  <a:pt x="882" y="76536"/>
                </a:moveTo>
                <a:cubicBezTo>
                  <a:pt x="882" y="59562"/>
                  <a:pt x="78833" y="0"/>
                  <a:pt x="95807" y="0"/>
                </a:cubicBezTo>
                <a:lnTo>
                  <a:pt x="147995" y="14008"/>
                </a:lnTo>
                <a:cubicBezTo>
                  <a:pt x="164969" y="14008"/>
                  <a:pt x="169907" y="2838"/>
                  <a:pt x="169907" y="19812"/>
                </a:cubicBezTo>
                <a:cubicBezTo>
                  <a:pt x="169907" y="31338"/>
                  <a:pt x="167016" y="89838"/>
                  <a:pt x="167016" y="101364"/>
                </a:cubicBezTo>
                <a:cubicBezTo>
                  <a:pt x="156130" y="362284"/>
                  <a:pt x="175379" y="286038"/>
                  <a:pt x="175379" y="451666"/>
                </a:cubicBezTo>
                <a:cubicBezTo>
                  <a:pt x="171176" y="518981"/>
                  <a:pt x="160903" y="504462"/>
                  <a:pt x="154170" y="513325"/>
                </a:cubicBezTo>
                <a:cubicBezTo>
                  <a:pt x="147437" y="522188"/>
                  <a:pt x="148177" y="520810"/>
                  <a:pt x="148783" y="522720"/>
                </a:cubicBezTo>
                <a:lnTo>
                  <a:pt x="143950" y="510821"/>
                </a:lnTo>
                <a:cubicBezTo>
                  <a:pt x="126976" y="510821"/>
                  <a:pt x="126478" y="529840"/>
                  <a:pt x="126478" y="512866"/>
                </a:cubicBezTo>
                <a:cubicBezTo>
                  <a:pt x="116888" y="502694"/>
                  <a:pt x="104831" y="504910"/>
                  <a:pt x="83738" y="426442"/>
                </a:cubicBezTo>
                <a:cubicBezTo>
                  <a:pt x="62645" y="347974"/>
                  <a:pt x="-8708" y="158127"/>
                  <a:pt x="882" y="76536"/>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Rounded Rectangle 11"/>
          <p:cNvSpPr/>
          <p:nvPr/>
        </p:nvSpPr>
        <p:spPr bwMode="auto">
          <a:xfrm rot="12388059" flipV="1">
            <a:off x="2566876" y="1450016"/>
            <a:ext cx="261366" cy="60067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200488"/>
              <a:gd name="connsiteY0" fmla="*/ 32932 h 553141"/>
              <a:gd name="connsiteX1" fmla="*/ 24747 w 200488"/>
              <a:gd name="connsiteY1" fmla="*/ 12784 h 553141"/>
              <a:gd name="connsiteX2" fmla="*/ 115024 w 200488"/>
              <a:gd name="connsiteY2" fmla="*/ 3090 h 553141"/>
              <a:gd name="connsiteX3" fmla="*/ 200488 w 200488"/>
              <a:gd name="connsiteY3" fmla="*/ 9774 h 553141"/>
              <a:gd name="connsiteX4" fmla="*/ 143165 w 200488"/>
              <a:gd name="connsiteY4" fmla="*/ 72608 h 553141"/>
              <a:gd name="connsiteX5" fmla="*/ 142958 w 200488"/>
              <a:gd name="connsiteY5" fmla="*/ 490366 h 553141"/>
              <a:gd name="connsiteX6" fmla="*/ 116741 w 200488"/>
              <a:gd name="connsiteY6" fmla="*/ 534799 h 553141"/>
              <a:gd name="connsiteX7" fmla="*/ 69219 w 200488"/>
              <a:gd name="connsiteY7" fmla="*/ 553141 h 553141"/>
              <a:gd name="connsiteX8" fmla="*/ 65439 w 200488"/>
              <a:gd name="connsiteY8" fmla="*/ 441436 h 553141"/>
              <a:gd name="connsiteX9" fmla="*/ 43 w 200488"/>
              <a:gd name="connsiteY9" fmla="*/ 32932 h 553141"/>
              <a:gd name="connsiteX0" fmla="*/ 43 w 200488"/>
              <a:gd name="connsiteY0" fmla="*/ 37994 h 558203"/>
              <a:gd name="connsiteX1" fmla="*/ 24747 w 200488"/>
              <a:gd name="connsiteY1" fmla="*/ 17846 h 558203"/>
              <a:gd name="connsiteX2" fmla="*/ 115024 w 200488"/>
              <a:gd name="connsiteY2" fmla="*/ 8152 h 558203"/>
              <a:gd name="connsiteX3" fmla="*/ 200488 w 200488"/>
              <a:gd name="connsiteY3" fmla="*/ 14836 h 558203"/>
              <a:gd name="connsiteX4" fmla="*/ 189747 w 200488"/>
              <a:gd name="connsiteY4" fmla="*/ 2331 h 558203"/>
              <a:gd name="connsiteX5" fmla="*/ 142958 w 200488"/>
              <a:gd name="connsiteY5" fmla="*/ 495428 h 558203"/>
              <a:gd name="connsiteX6" fmla="*/ 116741 w 200488"/>
              <a:gd name="connsiteY6" fmla="*/ 539861 h 558203"/>
              <a:gd name="connsiteX7" fmla="*/ 69219 w 200488"/>
              <a:gd name="connsiteY7" fmla="*/ 558203 h 558203"/>
              <a:gd name="connsiteX8" fmla="*/ 65439 w 200488"/>
              <a:gd name="connsiteY8" fmla="*/ 446498 h 558203"/>
              <a:gd name="connsiteX9" fmla="*/ 43 w 200488"/>
              <a:gd name="connsiteY9" fmla="*/ 37994 h 558203"/>
              <a:gd name="connsiteX0" fmla="*/ 43 w 200488"/>
              <a:gd name="connsiteY0" fmla="*/ 37994 h 539861"/>
              <a:gd name="connsiteX1" fmla="*/ 24747 w 200488"/>
              <a:gd name="connsiteY1" fmla="*/ 17846 h 539861"/>
              <a:gd name="connsiteX2" fmla="*/ 115024 w 200488"/>
              <a:gd name="connsiteY2" fmla="*/ 8152 h 539861"/>
              <a:gd name="connsiteX3" fmla="*/ 200488 w 200488"/>
              <a:gd name="connsiteY3" fmla="*/ 14836 h 539861"/>
              <a:gd name="connsiteX4" fmla="*/ 189747 w 200488"/>
              <a:gd name="connsiteY4" fmla="*/ 2331 h 539861"/>
              <a:gd name="connsiteX5" fmla="*/ 142958 w 200488"/>
              <a:gd name="connsiteY5" fmla="*/ 495428 h 539861"/>
              <a:gd name="connsiteX6" fmla="*/ 116741 w 200488"/>
              <a:gd name="connsiteY6" fmla="*/ 539861 h 539861"/>
              <a:gd name="connsiteX7" fmla="*/ 119875 w 200488"/>
              <a:gd name="connsiteY7" fmla="*/ 513803 h 539861"/>
              <a:gd name="connsiteX8" fmla="*/ 65439 w 200488"/>
              <a:gd name="connsiteY8" fmla="*/ 446498 h 539861"/>
              <a:gd name="connsiteX9" fmla="*/ 43 w 200488"/>
              <a:gd name="connsiteY9" fmla="*/ 37994 h 539861"/>
              <a:gd name="connsiteX0" fmla="*/ 32 w 200477"/>
              <a:gd name="connsiteY0" fmla="*/ 37994 h 539861"/>
              <a:gd name="connsiteX1" fmla="*/ 24736 w 200477"/>
              <a:gd name="connsiteY1" fmla="*/ 17846 h 539861"/>
              <a:gd name="connsiteX2" fmla="*/ 115013 w 200477"/>
              <a:gd name="connsiteY2" fmla="*/ 8152 h 539861"/>
              <a:gd name="connsiteX3" fmla="*/ 200477 w 200477"/>
              <a:gd name="connsiteY3" fmla="*/ 14836 h 539861"/>
              <a:gd name="connsiteX4" fmla="*/ 189736 w 200477"/>
              <a:gd name="connsiteY4" fmla="*/ 2331 h 539861"/>
              <a:gd name="connsiteX5" fmla="*/ 142947 w 200477"/>
              <a:gd name="connsiteY5" fmla="*/ 495428 h 539861"/>
              <a:gd name="connsiteX6" fmla="*/ 116730 w 200477"/>
              <a:gd name="connsiteY6" fmla="*/ 539861 h 539861"/>
              <a:gd name="connsiteX7" fmla="*/ 119864 w 200477"/>
              <a:gd name="connsiteY7" fmla="*/ 513803 h 539861"/>
              <a:gd name="connsiteX8" fmla="*/ 89401 w 200477"/>
              <a:gd name="connsiteY8" fmla="*/ 451873 h 539861"/>
              <a:gd name="connsiteX9" fmla="*/ 32 w 200477"/>
              <a:gd name="connsiteY9" fmla="*/ 37994 h 539861"/>
              <a:gd name="connsiteX0" fmla="*/ 22481 w 180409"/>
              <a:gd name="connsiteY0" fmla="*/ 45385 h 539861"/>
              <a:gd name="connsiteX1" fmla="*/ 4668 w 180409"/>
              <a:gd name="connsiteY1" fmla="*/ 17846 h 539861"/>
              <a:gd name="connsiteX2" fmla="*/ 94945 w 180409"/>
              <a:gd name="connsiteY2" fmla="*/ 8152 h 539861"/>
              <a:gd name="connsiteX3" fmla="*/ 180409 w 180409"/>
              <a:gd name="connsiteY3" fmla="*/ 14836 h 539861"/>
              <a:gd name="connsiteX4" fmla="*/ 169668 w 180409"/>
              <a:gd name="connsiteY4" fmla="*/ 2331 h 539861"/>
              <a:gd name="connsiteX5" fmla="*/ 122879 w 180409"/>
              <a:gd name="connsiteY5" fmla="*/ 495428 h 539861"/>
              <a:gd name="connsiteX6" fmla="*/ 96662 w 180409"/>
              <a:gd name="connsiteY6" fmla="*/ 539861 h 539861"/>
              <a:gd name="connsiteX7" fmla="*/ 99796 w 180409"/>
              <a:gd name="connsiteY7" fmla="*/ 513803 h 539861"/>
              <a:gd name="connsiteX8" fmla="*/ 69333 w 180409"/>
              <a:gd name="connsiteY8" fmla="*/ 451873 h 539861"/>
              <a:gd name="connsiteX9" fmla="*/ 22481 w 180409"/>
              <a:gd name="connsiteY9" fmla="*/ 45385 h 539861"/>
              <a:gd name="connsiteX0" fmla="*/ 59 w 157987"/>
              <a:gd name="connsiteY0" fmla="*/ 45385 h 539861"/>
              <a:gd name="connsiteX1" fmla="*/ 32453 w 157987"/>
              <a:gd name="connsiteY1" fmla="*/ 20528 h 539861"/>
              <a:gd name="connsiteX2" fmla="*/ 72523 w 157987"/>
              <a:gd name="connsiteY2" fmla="*/ 8152 h 539861"/>
              <a:gd name="connsiteX3" fmla="*/ 157987 w 157987"/>
              <a:gd name="connsiteY3" fmla="*/ 14836 h 539861"/>
              <a:gd name="connsiteX4" fmla="*/ 147246 w 157987"/>
              <a:gd name="connsiteY4" fmla="*/ 2331 h 539861"/>
              <a:gd name="connsiteX5" fmla="*/ 100457 w 157987"/>
              <a:gd name="connsiteY5" fmla="*/ 495428 h 539861"/>
              <a:gd name="connsiteX6" fmla="*/ 74240 w 157987"/>
              <a:gd name="connsiteY6" fmla="*/ 539861 h 539861"/>
              <a:gd name="connsiteX7" fmla="*/ 77374 w 157987"/>
              <a:gd name="connsiteY7" fmla="*/ 513803 h 539861"/>
              <a:gd name="connsiteX8" fmla="*/ 46911 w 157987"/>
              <a:gd name="connsiteY8" fmla="*/ 451873 h 539861"/>
              <a:gd name="connsiteX9" fmla="*/ 59 w 157987"/>
              <a:gd name="connsiteY9" fmla="*/ 45385 h 539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987" h="539861">
                <a:moveTo>
                  <a:pt x="59" y="45385"/>
                </a:moveTo>
                <a:cubicBezTo>
                  <a:pt x="59" y="28411"/>
                  <a:pt x="15479" y="20528"/>
                  <a:pt x="32453" y="20528"/>
                </a:cubicBezTo>
                <a:lnTo>
                  <a:pt x="72523" y="8152"/>
                </a:lnTo>
                <a:cubicBezTo>
                  <a:pt x="89497" y="8152"/>
                  <a:pt x="157987" y="-2138"/>
                  <a:pt x="157987" y="14836"/>
                </a:cubicBezTo>
                <a:cubicBezTo>
                  <a:pt x="157987" y="26362"/>
                  <a:pt x="147246" y="-9195"/>
                  <a:pt x="147246" y="2331"/>
                </a:cubicBezTo>
                <a:cubicBezTo>
                  <a:pt x="136360" y="263251"/>
                  <a:pt x="100457" y="329800"/>
                  <a:pt x="100457" y="495428"/>
                </a:cubicBezTo>
                <a:cubicBezTo>
                  <a:pt x="100457" y="512402"/>
                  <a:pt x="91214" y="539861"/>
                  <a:pt x="74240" y="539861"/>
                </a:cubicBezTo>
                <a:lnTo>
                  <a:pt x="77374" y="513803"/>
                </a:lnTo>
                <a:cubicBezTo>
                  <a:pt x="60400" y="513803"/>
                  <a:pt x="46911" y="468847"/>
                  <a:pt x="46911" y="451873"/>
                </a:cubicBezTo>
                <a:cubicBezTo>
                  <a:pt x="48921" y="285307"/>
                  <a:pt x="-1951" y="211951"/>
                  <a:pt x="59" y="45385"/>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 name="Oval 66"/>
          <p:cNvSpPr/>
          <p:nvPr/>
        </p:nvSpPr>
        <p:spPr bwMode="auto">
          <a:xfrm rot="1859536">
            <a:off x="2603574" y="1787130"/>
            <a:ext cx="72967" cy="139129"/>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 name="Rounded Rectangle 11"/>
          <p:cNvSpPr/>
          <p:nvPr/>
        </p:nvSpPr>
        <p:spPr bwMode="auto">
          <a:xfrm rot="9451177" flipV="1">
            <a:off x="2156799" y="1590335"/>
            <a:ext cx="267081" cy="61719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11" h="554714">
                <a:moveTo>
                  <a:pt x="113" y="29842"/>
                </a:moveTo>
                <a:cubicBezTo>
                  <a:pt x="113" y="12868"/>
                  <a:pt x="7843" y="9694"/>
                  <a:pt x="24817" y="9694"/>
                </a:cubicBezTo>
                <a:lnTo>
                  <a:pt x="115094" y="0"/>
                </a:lnTo>
                <a:cubicBezTo>
                  <a:pt x="132068" y="0"/>
                  <a:pt x="145829" y="3172"/>
                  <a:pt x="145829" y="20146"/>
                </a:cubicBezTo>
                <a:cubicBezTo>
                  <a:pt x="145829" y="31672"/>
                  <a:pt x="156711" y="64672"/>
                  <a:pt x="156711" y="76198"/>
                </a:cubicBezTo>
                <a:cubicBezTo>
                  <a:pt x="145825" y="337118"/>
                  <a:pt x="137885" y="314908"/>
                  <a:pt x="137885" y="480536"/>
                </a:cubicBezTo>
                <a:cubicBezTo>
                  <a:pt x="127290" y="556006"/>
                  <a:pt x="119910" y="540840"/>
                  <a:pt x="105916" y="551595"/>
                </a:cubicBezTo>
                <a:cubicBezTo>
                  <a:pt x="91922" y="562350"/>
                  <a:pt x="57894" y="541562"/>
                  <a:pt x="53918" y="545067"/>
                </a:cubicBezTo>
                <a:lnTo>
                  <a:pt x="69289" y="550051"/>
                </a:lnTo>
                <a:cubicBezTo>
                  <a:pt x="52315" y="550051"/>
                  <a:pt x="21458" y="506236"/>
                  <a:pt x="21458" y="489262"/>
                </a:cubicBezTo>
                <a:cubicBezTo>
                  <a:pt x="23468" y="322696"/>
                  <a:pt x="-1897" y="196408"/>
                  <a:pt x="11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 name="Rounded Rectangle 11"/>
          <p:cNvSpPr/>
          <p:nvPr/>
        </p:nvSpPr>
        <p:spPr bwMode="auto">
          <a:xfrm rot="8100100" flipV="1">
            <a:off x="2076131" y="1695987"/>
            <a:ext cx="241136" cy="612011"/>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 name="Oval 39"/>
          <p:cNvSpPr/>
          <p:nvPr/>
        </p:nvSpPr>
        <p:spPr bwMode="auto">
          <a:xfrm rot="19751231">
            <a:off x="2252747" y="2079476"/>
            <a:ext cx="77590"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 name="Oval 40"/>
          <p:cNvSpPr/>
          <p:nvPr/>
        </p:nvSpPr>
        <p:spPr bwMode="auto">
          <a:xfrm rot="19751231">
            <a:off x="2341009" y="1979617"/>
            <a:ext cx="77590"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 name="Rounded Rectangle 11"/>
          <p:cNvSpPr/>
          <p:nvPr/>
        </p:nvSpPr>
        <p:spPr bwMode="auto">
          <a:xfrm rot="9484214" flipV="1">
            <a:off x="2354140" y="1453908"/>
            <a:ext cx="249947" cy="6359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58461"/>
              <a:gd name="connsiteY0" fmla="*/ 29842 h 553920"/>
              <a:gd name="connsiteX1" fmla="*/ 24739 w 158461"/>
              <a:gd name="connsiteY1" fmla="*/ 9694 h 553920"/>
              <a:gd name="connsiteX2" fmla="*/ 115016 w 158461"/>
              <a:gd name="connsiteY2" fmla="*/ 0 h 553920"/>
              <a:gd name="connsiteX3" fmla="*/ 145751 w 158461"/>
              <a:gd name="connsiteY3" fmla="*/ 20146 h 553920"/>
              <a:gd name="connsiteX4" fmla="*/ 158461 w 158461"/>
              <a:gd name="connsiteY4" fmla="*/ 63042 h 553920"/>
              <a:gd name="connsiteX5" fmla="*/ 137807 w 158461"/>
              <a:gd name="connsiteY5" fmla="*/ 480536 h 553920"/>
              <a:gd name="connsiteX6" fmla="*/ 105838 w 158461"/>
              <a:gd name="connsiteY6" fmla="*/ 551595 h 553920"/>
              <a:gd name="connsiteX7" fmla="*/ 90842 w 158461"/>
              <a:gd name="connsiteY7" fmla="*/ 535620 h 553920"/>
              <a:gd name="connsiteX8" fmla="*/ 112381 w 158461"/>
              <a:gd name="connsiteY8" fmla="*/ 540605 h 553920"/>
              <a:gd name="connsiteX9" fmla="*/ 83050 w 158461"/>
              <a:gd name="connsiteY9" fmla="*/ 460922 h 553920"/>
              <a:gd name="connsiteX10" fmla="*/ 35 w 158461"/>
              <a:gd name="connsiteY10" fmla="*/ 29842 h 553920"/>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0842 w 168122"/>
              <a:gd name="connsiteY7" fmla="*/ 535620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90649 w 168122"/>
              <a:gd name="connsiteY8" fmla="*/ 530448 h 557101"/>
              <a:gd name="connsiteX9" fmla="*/ 83050 w 168122"/>
              <a:gd name="connsiteY9" fmla="*/ 460922 h 557101"/>
              <a:gd name="connsiteX10" fmla="*/ 35 w 168122"/>
              <a:gd name="connsiteY10" fmla="*/ 29842 h 557101"/>
              <a:gd name="connsiteX0" fmla="*/ 29 w 168116"/>
              <a:gd name="connsiteY0" fmla="*/ 29842 h 557101"/>
              <a:gd name="connsiteX1" fmla="*/ 24733 w 168116"/>
              <a:gd name="connsiteY1" fmla="*/ 9694 h 557101"/>
              <a:gd name="connsiteX2" fmla="*/ 115010 w 168116"/>
              <a:gd name="connsiteY2" fmla="*/ 0 h 557101"/>
              <a:gd name="connsiteX3" fmla="*/ 145745 w 168116"/>
              <a:gd name="connsiteY3" fmla="*/ 20146 h 557101"/>
              <a:gd name="connsiteX4" fmla="*/ 158455 w 168116"/>
              <a:gd name="connsiteY4" fmla="*/ 63042 h 557101"/>
              <a:gd name="connsiteX5" fmla="*/ 168116 w 168116"/>
              <a:gd name="connsiteY5" fmla="*/ 513769 h 557101"/>
              <a:gd name="connsiteX6" fmla="*/ 105832 w 168116"/>
              <a:gd name="connsiteY6" fmla="*/ 551595 h 557101"/>
              <a:gd name="connsiteX7" fmla="*/ 97730 w 168116"/>
              <a:gd name="connsiteY7" fmla="*/ 547398 h 557101"/>
              <a:gd name="connsiteX8" fmla="*/ 90643 w 168116"/>
              <a:gd name="connsiteY8" fmla="*/ 530448 h 557101"/>
              <a:gd name="connsiteX9" fmla="*/ 99315 w 168116"/>
              <a:gd name="connsiteY9" fmla="*/ 451429 h 557101"/>
              <a:gd name="connsiteX10" fmla="*/ 29 w 168116"/>
              <a:gd name="connsiteY10" fmla="*/ 29842 h 557101"/>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97730 w 168116"/>
              <a:gd name="connsiteY7" fmla="*/ 547398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49259 w 168116"/>
              <a:gd name="connsiteY6" fmla="*/ 549094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5 w 168112"/>
              <a:gd name="connsiteY0" fmla="*/ 29842 h 564848"/>
              <a:gd name="connsiteX1" fmla="*/ 24729 w 168112"/>
              <a:gd name="connsiteY1" fmla="*/ 9694 h 564848"/>
              <a:gd name="connsiteX2" fmla="*/ 115006 w 168112"/>
              <a:gd name="connsiteY2" fmla="*/ 0 h 564848"/>
              <a:gd name="connsiteX3" fmla="*/ 145741 w 168112"/>
              <a:gd name="connsiteY3" fmla="*/ 20146 h 564848"/>
              <a:gd name="connsiteX4" fmla="*/ 158451 w 168112"/>
              <a:gd name="connsiteY4" fmla="*/ 63042 h 564848"/>
              <a:gd name="connsiteX5" fmla="*/ 168112 w 168112"/>
              <a:gd name="connsiteY5" fmla="*/ 513769 h 564848"/>
              <a:gd name="connsiteX6" fmla="*/ 149255 w 168112"/>
              <a:gd name="connsiteY6" fmla="*/ 549094 h 564848"/>
              <a:gd name="connsiteX7" fmla="*/ 151472 w 168112"/>
              <a:gd name="connsiteY7" fmla="*/ 548010 h 564848"/>
              <a:gd name="connsiteX8" fmla="*/ 156923 w 168112"/>
              <a:gd name="connsiteY8" fmla="*/ 564848 h 564848"/>
              <a:gd name="connsiteX9" fmla="*/ 119421 w 168112"/>
              <a:gd name="connsiteY9" fmla="*/ 467099 h 564848"/>
              <a:gd name="connsiteX10" fmla="*/ 25 w 168112"/>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9 w 168126"/>
              <a:gd name="connsiteY0" fmla="*/ 29842 h 564848"/>
              <a:gd name="connsiteX1" fmla="*/ 24743 w 168126"/>
              <a:gd name="connsiteY1" fmla="*/ 9694 h 564848"/>
              <a:gd name="connsiteX2" fmla="*/ 115020 w 168126"/>
              <a:gd name="connsiteY2" fmla="*/ 0 h 564848"/>
              <a:gd name="connsiteX3" fmla="*/ 145755 w 168126"/>
              <a:gd name="connsiteY3" fmla="*/ 20146 h 564848"/>
              <a:gd name="connsiteX4" fmla="*/ 158465 w 168126"/>
              <a:gd name="connsiteY4" fmla="*/ 63042 h 564848"/>
              <a:gd name="connsiteX5" fmla="*/ 168126 w 168126"/>
              <a:gd name="connsiteY5" fmla="*/ 513769 h 564848"/>
              <a:gd name="connsiteX6" fmla="*/ 149269 w 168126"/>
              <a:gd name="connsiteY6" fmla="*/ 549094 h 564848"/>
              <a:gd name="connsiteX7" fmla="*/ 151486 w 168126"/>
              <a:gd name="connsiteY7" fmla="*/ 548010 h 564848"/>
              <a:gd name="connsiteX8" fmla="*/ 156937 w 168126"/>
              <a:gd name="connsiteY8" fmla="*/ 564848 h 564848"/>
              <a:gd name="connsiteX9" fmla="*/ 119435 w 168126"/>
              <a:gd name="connsiteY9" fmla="*/ 467099 h 564848"/>
              <a:gd name="connsiteX10" fmla="*/ 39 w 168126"/>
              <a:gd name="connsiteY10" fmla="*/ 29842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66424"/>
              <a:gd name="connsiteY0" fmla="*/ 46277 h 571840"/>
              <a:gd name="connsiteX1" fmla="*/ 7076 w 166424"/>
              <a:gd name="connsiteY1" fmla="*/ 9694 h 571840"/>
              <a:gd name="connsiteX2" fmla="*/ 97353 w 166424"/>
              <a:gd name="connsiteY2" fmla="*/ 0 h 571840"/>
              <a:gd name="connsiteX3" fmla="*/ 128088 w 166424"/>
              <a:gd name="connsiteY3" fmla="*/ 20146 h 571840"/>
              <a:gd name="connsiteX4" fmla="*/ 140798 w 166424"/>
              <a:gd name="connsiteY4" fmla="*/ 63042 h 571840"/>
              <a:gd name="connsiteX5" fmla="*/ 150459 w 166424"/>
              <a:gd name="connsiteY5" fmla="*/ 513769 h 571840"/>
              <a:gd name="connsiteX6" fmla="*/ 131602 w 166424"/>
              <a:gd name="connsiteY6" fmla="*/ 549094 h 571840"/>
              <a:gd name="connsiteX7" fmla="*/ 133819 w 166424"/>
              <a:gd name="connsiteY7" fmla="*/ 548010 h 571840"/>
              <a:gd name="connsiteX8" fmla="*/ 166424 w 166424"/>
              <a:gd name="connsiteY8" fmla="*/ 571840 h 571840"/>
              <a:gd name="connsiteX9" fmla="*/ 101768 w 166424"/>
              <a:gd name="connsiteY9" fmla="*/ 467099 h 571840"/>
              <a:gd name="connsiteX10" fmla="*/ 8999 w 166424"/>
              <a:gd name="connsiteY10" fmla="*/ 46277 h 571840"/>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1768 w 150459"/>
              <a:gd name="connsiteY9" fmla="*/ 46709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71589"/>
              <a:gd name="connsiteX1" fmla="*/ 7076 w 150459"/>
              <a:gd name="connsiteY1" fmla="*/ 9694 h 571589"/>
              <a:gd name="connsiteX2" fmla="*/ 97353 w 150459"/>
              <a:gd name="connsiteY2" fmla="*/ 0 h 571589"/>
              <a:gd name="connsiteX3" fmla="*/ 128088 w 150459"/>
              <a:gd name="connsiteY3" fmla="*/ 20146 h 571589"/>
              <a:gd name="connsiteX4" fmla="*/ 140798 w 150459"/>
              <a:gd name="connsiteY4" fmla="*/ 63042 h 571589"/>
              <a:gd name="connsiteX5" fmla="*/ 150459 w 150459"/>
              <a:gd name="connsiteY5" fmla="*/ 513769 h 571589"/>
              <a:gd name="connsiteX6" fmla="*/ 131602 w 150459"/>
              <a:gd name="connsiteY6" fmla="*/ 549094 h 571589"/>
              <a:gd name="connsiteX7" fmla="*/ 140369 w 150459"/>
              <a:gd name="connsiteY7" fmla="*/ 571589 h 571589"/>
              <a:gd name="connsiteX8" fmla="*/ 141982 w 150459"/>
              <a:gd name="connsiteY8" fmla="*/ 563266 h 571589"/>
              <a:gd name="connsiteX9" fmla="*/ 90391 w 150459"/>
              <a:gd name="connsiteY9" fmla="*/ 482870 h 571589"/>
              <a:gd name="connsiteX10" fmla="*/ 8999 w 150459"/>
              <a:gd name="connsiteY10" fmla="*/ 46277 h 571589"/>
              <a:gd name="connsiteX0" fmla="*/ 8999 w 155028"/>
              <a:gd name="connsiteY0" fmla="*/ 46277 h 571589"/>
              <a:gd name="connsiteX1" fmla="*/ 7076 w 155028"/>
              <a:gd name="connsiteY1" fmla="*/ 9694 h 571589"/>
              <a:gd name="connsiteX2" fmla="*/ 97353 w 155028"/>
              <a:gd name="connsiteY2" fmla="*/ 0 h 571589"/>
              <a:gd name="connsiteX3" fmla="*/ 128088 w 155028"/>
              <a:gd name="connsiteY3" fmla="*/ 20146 h 571589"/>
              <a:gd name="connsiteX4" fmla="*/ 140798 w 155028"/>
              <a:gd name="connsiteY4" fmla="*/ 63042 h 571589"/>
              <a:gd name="connsiteX5" fmla="*/ 150459 w 155028"/>
              <a:gd name="connsiteY5" fmla="*/ 513769 h 571589"/>
              <a:gd name="connsiteX6" fmla="*/ 150620 w 155028"/>
              <a:gd name="connsiteY6" fmla="*/ 560833 h 571589"/>
              <a:gd name="connsiteX7" fmla="*/ 140369 w 155028"/>
              <a:gd name="connsiteY7" fmla="*/ 571589 h 571589"/>
              <a:gd name="connsiteX8" fmla="*/ 141982 w 155028"/>
              <a:gd name="connsiteY8" fmla="*/ 563266 h 571589"/>
              <a:gd name="connsiteX9" fmla="*/ 90391 w 155028"/>
              <a:gd name="connsiteY9" fmla="*/ 482870 h 571589"/>
              <a:gd name="connsiteX10" fmla="*/ 8999 w 155028"/>
              <a:gd name="connsiteY10" fmla="*/ 46277 h 57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028" h="571589">
                <a:moveTo>
                  <a:pt x="8999" y="46277"/>
                </a:moveTo>
                <a:cubicBezTo>
                  <a:pt x="8999" y="29303"/>
                  <a:pt x="-9898" y="9694"/>
                  <a:pt x="7076" y="9694"/>
                </a:cubicBezTo>
                <a:lnTo>
                  <a:pt x="97353" y="0"/>
                </a:lnTo>
                <a:cubicBezTo>
                  <a:pt x="114327" y="0"/>
                  <a:pt x="128088" y="3172"/>
                  <a:pt x="128088" y="20146"/>
                </a:cubicBezTo>
                <a:cubicBezTo>
                  <a:pt x="128088" y="31672"/>
                  <a:pt x="140798" y="51516"/>
                  <a:pt x="140798" y="63042"/>
                </a:cubicBezTo>
                <a:cubicBezTo>
                  <a:pt x="129912" y="323962"/>
                  <a:pt x="150459" y="348141"/>
                  <a:pt x="150459" y="513769"/>
                </a:cubicBezTo>
                <a:cubicBezTo>
                  <a:pt x="139864" y="589239"/>
                  <a:pt x="164614" y="550078"/>
                  <a:pt x="150620" y="560833"/>
                </a:cubicBezTo>
                <a:cubicBezTo>
                  <a:pt x="136626" y="571588"/>
                  <a:pt x="144345" y="568084"/>
                  <a:pt x="140369" y="571589"/>
                </a:cubicBezTo>
                <a:lnTo>
                  <a:pt x="141982" y="563266"/>
                </a:lnTo>
                <a:cubicBezTo>
                  <a:pt x="125008" y="563266"/>
                  <a:pt x="92047" y="517146"/>
                  <a:pt x="90391" y="482870"/>
                </a:cubicBezTo>
                <a:cubicBezTo>
                  <a:pt x="44115" y="335341"/>
                  <a:pt x="40130" y="230045"/>
                  <a:pt x="8999" y="4627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 name="Rounded Rectangle 11"/>
          <p:cNvSpPr/>
          <p:nvPr/>
        </p:nvSpPr>
        <p:spPr bwMode="auto">
          <a:xfrm rot="3496985" flipV="1">
            <a:off x="2810991" y="1817666"/>
            <a:ext cx="232436" cy="52731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24346 w 184404"/>
              <a:gd name="connsiteY0" fmla="*/ 50830 h 560274"/>
              <a:gd name="connsiteX1" fmla="*/ 30735 w 184404"/>
              <a:gd name="connsiteY1" fmla="*/ 9694 h 560274"/>
              <a:gd name="connsiteX2" fmla="*/ 121012 w 184404"/>
              <a:gd name="connsiteY2" fmla="*/ 0 h 560274"/>
              <a:gd name="connsiteX3" fmla="*/ 151747 w 184404"/>
              <a:gd name="connsiteY3" fmla="*/ 20146 h 560274"/>
              <a:gd name="connsiteX4" fmla="*/ 162629 w 184404"/>
              <a:gd name="connsiteY4" fmla="*/ 76198 h 560274"/>
              <a:gd name="connsiteX5" fmla="*/ 184404 w 184404"/>
              <a:gd name="connsiteY5" fmla="*/ 529539 h 560274"/>
              <a:gd name="connsiteX6" fmla="*/ 153669 w 184404"/>
              <a:gd name="connsiteY6" fmla="*/ 539098 h 560274"/>
              <a:gd name="connsiteX7" fmla="*/ 30735 w 184404"/>
              <a:gd name="connsiteY7" fmla="*/ 560274 h 560274"/>
              <a:gd name="connsiteX8" fmla="*/ 0 w 184404"/>
              <a:gd name="connsiteY8" fmla="*/ 529539 h 560274"/>
              <a:gd name="connsiteX9" fmla="*/ 24346 w 184404"/>
              <a:gd name="connsiteY9" fmla="*/ 50830 h 5602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4404" h="560274">
                <a:moveTo>
                  <a:pt x="24346" y="50830"/>
                </a:moveTo>
                <a:cubicBezTo>
                  <a:pt x="24346" y="33856"/>
                  <a:pt x="13761" y="9694"/>
                  <a:pt x="30735" y="9694"/>
                </a:cubicBezTo>
                <a:lnTo>
                  <a:pt x="121012" y="0"/>
                </a:lnTo>
                <a:cubicBezTo>
                  <a:pt x="137986" y="0"/>
                  <a:pt x="151747" y="3172"/>
                  <a:pt x="151747" y="20146"/>
                </a:cubicBezTo>
                <a:cubicBezTo>
                  <a:pt x="151747" y="31672"/>
                  <a:pt x="162629" y="64672"/>
                  <a:pt x="162629" y="76198"/>
                </a:cubicBezTo>
                <a:cubicBezTo>
                  <a:pt x="151743" y="337118"/>
                  <a:pt x="184404" y="363911"/>
                  <a:pt x="184404" y="529539"/>
                </a:cubicBezTo>
                <a:cubicBezTo>
                  <a:pt x="184404" y="546513"/>
                  <a:pt x="170643" y="539098"/>
                  <a:pt x="153669" y="539098"/>
                </a:cubicBezTo>
                <a:lnTo>
                  <a:pt x="30735" y="560274"/>
                </a:lnTo>
                <a:cubicBezTo>
                  <a:pt x="13761" y="560274"/>
                  <a:pt x="0" y="546513"/>
                  <a:pt x="0" y="529539"/>
                </a:cubicBezTo>
                <a:lnTo>
                  <a:pt x="24346" y="50830"/>
                </a:ln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Oval 52"/>
          <p:cNvSpPr/>
          <p:nvPr/>
        </p:nvSpPr>
        <p:spPr bwMode="auto">
          <a:xfrm rot="2222370">
            <a:off x="2910088" y="2401699"/>
            <a:ext cx="94423" cy="134620"/>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Oval 54"/>
          <p:cNvSpPr/>
          <p:nvPr/>
        </p:nvSpPr>
        <p:spPr bwMode="auto">
          <a:xfrm rot="651149">
            <a:off x="3104733" y="2448909"/>
            <a:ext cx="77168"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 name="Rounded Rectangle 11"/>
          <p:cNvSpPr/>
          <p:nvPr/>
        </p:nvSpPr>
        <p:spPr bwMode="auto">
          <a:xfrm rot="3955795" flipV="1">
            <a:off x="2756871" y="1725083"/>
            <a:ext cx="225027" cy="52708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 name="Oval 67"/>
          <p:cNvSpPr/>
          <p:nvPr/>
        </p:nvSpPr>
        <p:spPr bwMode="auto">
          <a:xfrm rot="1859536">
            <a:off x="2706424" y="1975599"/>
            <a:ext cx="80264" cy="139129"/>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9" name="Rounded Rectangle 11"/>
          <p:cNvSpPr/>
          <p:nvPr/>
        </p:nvSpPr>
        <p:spPr bwMode="auto">
          <a:xfrm rot="13657364" flipV="1">
            <a:off x="2702276" y="1586717"/>
            <a:ext cx="228999" cy="53370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Oval 69"/>
          <p:cNvSpPr/>
          <p:nvPr/>
        </p:nvSpPr>
        <p:spPr bwMode="auto">
          <a:xfrm rot="9491020" flipV="1">
            <a:off x="2738197" y="2143919"/>
            <a:ext cx="126695" cy="887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 name="Rounded Rectangle 11"/>
          <p:cNvSpPr/>
          <p:nvPr/>
        </p:nvSpPr>
        <p:spPr bwMode="auto">
          <a:xfrm rot="10800000" flipV="1">
            <a:off x="2479113" y="1344622"/>
            <a:ext cx="254136" cy="65402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70461"/>
              <a:gd name="connsiteY0" fmla="*/ 29842 h 553920"/>
              <a:gd name="connsiteX1" fmla="*/ 24739 w 170461"/>
              <a:gd name="connsiteY1" fmla="*/ 9694 h 553920"/>
              <a:gd name="connsiteX2" fmla="*/ 115016 w 170461"/>
              <a:gd name="connsiteY2" fmla="*/ 0 h 553920"/>
              <a:gd name="connsiteX3" fmla="*/ 145751 w 170461"/>
              <a:gd name="connsiteY3" fmla="*/ 20146 h 553920"/>
              <a:gd name="connsiteX4" fmla="*/ 170461 w 170461"/>
              <a:gd name="connsiteY4" fmla="*/ 76198 h 553920"/>
              <a:gd name="connsiteX5" fmla="*/ 137807 w 170461"/>
              <a:gd name="connsiteY5" fmla="*/ 480536 h 553920"/>
              <a:gd name="connsiteX6" fmla="*/ 105838 w 170461"/>
              <a:gd name="connsiteY6" fmla="*/ 551595 h 553920"/>
              <a:gd name="connsiteX7" fmla="*/ 90842 w 170461"/>
              <a:gd name="connsiteY7" fmla="*/ 535620 h 553920"/>
              <a:gd name="connsiteX8" fmla="*/ 112381 w 170461"/>
              <a:gd name="connsiteY8" fmla="*/ 540605 h 553920"/>
              <a:gd name="connsiteX9" fmla="*/ 83050 w 170461"/>
              <a:gd name="connsiteY9" fmla="*/ 460922 h 553920"/>
              <a:gd name="connsiteX10" fmla="*/ 35 w 170461"/>
              <a:gd name="connsiteY10" fmla="*/ 29842 h 553920"/>
              <a:gd name="connsiteX0" fmla="*/ 35 w 170642"/>
              <a:gd name="connsiteY0" fmla="*/ 29855 h 553933"/>
              <a:gd name="connsiteX1" fmla="*/ 24739 w 170642"/>
              <a:gd name="connsiteY1" fmla="*/ 9707 h 553933"/>
              <a:gd name="connsiteX2" fmla="*/ 115016 w 170642"/>
              <a:gd name="connsiteY2" fmla="*/ 13 h 553933"/>
              <a:gd name="connsiteX3" fmla="*/ 170642 w 170642"/>
              <a:gd name="connsiteY3" fmla="*/ 15922 h 553933"/>
              <a:gd name="connsiteX4" fmla="*/ 170461 w 170642"/>
              <a:gd name="connsiteY4" fmla="*/ 76211 h 553933"/>
              <a:gd name="connsiteX5" fmla="*/ 137807 w 170642"/>
              <a:gd name="connsiteY5" fmla="*/ 480549 h 553933"/>
              <a:gd name="connsiteX6" fmla="*/ 105838 w 170642"/>
              <a:gd name="connsiteY6" fmla="*/ 551608 h 553933"/>
              <a:gd name="connsiteX7" fmla="*/ 90842 w 170642"/>
              <a:gd name="connsiteY7" fmla="*/ 535633 h 553933"/>
              <a:gd name="connsiteX8" fmla="*/ 112381 w 170642"/>
              <a:gd name="connsiteY8" fmla="*/ 540618 h 553933"/>
              <a:gd name="connsiteX9" fmla="*/ 83050 w 170642"/>
              <a:gd name="connsiteY9" fmla="*/ 460935 h 553933"/>
              <a:gd name="connsiteX10" fmla="*/ 35 w 170642"/>
              <a:gd name="connsiteY10" fmla="*/ 29855 h 553933"/>
              <a:gd name="connsiteX0" fmla="*/ 35 w 170642"/>
              <a:gd name="connsiteY0" fmla="*/ 63735 h 587813"/>
              <a:gd name="connsiteX1" fmla="*/ 24739 w 170642"/>
              <a:gd name="connsiteY1" fmla="*/ 4358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35 w 170642"/>
              <a:gd name="connsiteY0" fmla="*/ 63735 h 587813"/>
              <a:gd name="connsiteX1" fmla="*/ 77286 w 170642"/>
              <a:gd name="connsiteY1" fmla="*/ 1816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65 w 129188"/>
              <a:gd name="connsiteY0" fmla="*/ 72207 h 587813"/>
              <a:gd name="connsiteX1" fmla="*/ 35832 w 129188"/>
              <a:gd name="connsiteY1" fmla="*/ 18167 h 587813"/>
              <a:gd name="connsiteX2" fmla="*/ 73562 w 129188"/>
              <a:gd name="connsiteY2" fmla="*/ 0 h 587813"/>
              <a:gd name="connsiteX3" fmla="*/ 129188 w 129188"/>
              <a:gd name="connsiteY3" fmla="*/ 49802 h 587813"/>
              <a:gd name="connsiteX4" fmla="*/ 129007 w 129188"/>
              <a:gd name="connsiteY4" fmla="*/ 110091 h 587813"/>
              <a:gd name="connsiteX5" fmla="*/ 96353 w 129188"/>
              <a:gd name="connsiteY5" fmla="*/ 514429 h 587813"/>
              <a:gd name="connsiteX6" fmla="*/ 64384 w 129188"/>
              <a:gd name="connsiteY6" fmla="*/ 585488 h 587813"/>
              <a:gd name="connsiteX7" fmla="*/ 49388 w 129188"/>
              <a:gd name="connsiteY7" fmla="*/ 569513 h 587813"/>
              <a:gd name="connsiteX8" fmla="*/ 70927 w 129188"/>
              <a:gd name="connsiteY8" fmla="*/ 574498 h 587813"/>
              <a:gd name="connsiteX9" fmla="*/ 41596 w 129188"/>
              <a:gd name="connsiteY9" fmla="*/ 494815 h 587813"/>
              <a:gd name="connsiteX10" fmla="*/ 65 w 129188"/>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49323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107857 w 129123"/>
              <a:gd name="connsiteY5" fmla="*/ 539375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23" h="587813">
                <a:moveTo>
                  <a:pt x="0" y="72207"/>
                </a:moveTo>
                <a:cubicBezTo>
                  <a:pt x="0" y="55233"/>
                  <a:pt x="18793" y="18167"/>
                  <a:pt x="35767" y="18167"/>
                </a:cubicBezTo>
                <a:lnTo>
                  <a:pt x="73497" y="0"/>
                </a:lnTo>
                <a:cubicBezTo>
                  <a:pt x="90471" y="0"/>
                  <a:pt x="129123" y="32828"/>
                  <a:pt x="129123" y="49802"/>
                </a:cubicBezTo>
                <a:cubicBezTo>
                  <a:pt x="129123" y="61328"/>
                  <a:pt x="128942" y="98565"/>
                  <a:pt x="128942" y="110091"/>
                </a:cubicBezTo>
                <a:cubicBezTo>
                  <a:pt x="118056" y="371011"/>
                  <a:pt x="107857" y="373747"/>
                  <a:pt x="107857" y="539375"/>
                </a:cubicBezTo>
                <a:cubicBezTo>
                  <a:pt x="97262" y="614845"/>
                  <a:pt x="97673" y="574733"/>
                  <a:pt x="83679" y="585488"/>
                </a:cubicBezTo>
                <a:cubicBezTo>
                  <a:pt x="69685" y="596243"/>
                  <a:pt x="78190" y="566008"/>
                  <a:pt x="74214" y="569513"/>
                </a:cubicBezTo>
                <a:lnTo>
                  <a:pt x="90222" y="582972"/>
                </a:lnTo>
                <a:cubicBezTo>
                  <a:pt x="73248" y="582972"/>
                  <a:pt x="60891" y="503317"/>
                  <a:pt x="60891" y="486343"/>
                </a:cubicBezTo>
                <a:cubicBezTo>
                  <a:pt x="38010" y="324014"/>
                  <a:pt x="28411" y="238773"/>
                  <a:pt x="0" y="72207"/>
                </a:cubicBezTo>
                <a:close/>
              </a:path>
            </a:pathLst>
          </a:custGeom>
          <a:solidFill>
            <a:srgbClr val="FEF3A4"/>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 name="Oval 47"/>
          <p:cNvSpPr/>
          <p:nvPr/>
        </p:nvSpPr>
        <p:spPr bwMode="auto">
          <a:xfrm>
            <a:off x="2535286" y="1799172"/>
            <a:ext cx="69273" cy="167655"/>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 name="Oval 33"/>
          <p:cNvSpPr/>
          <p:nvPr/>
        </p:nvSpPr>
        <p:spPr bwMode="auto">
          <a:xfrm rot="21013620">
            <a:off x="2465199" y="1904020"/>
            <a:ext cx="77168"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1" name="Oval 70"/>
          <p:cNvSpPr/>
          <p:nvPr/>
        </p:nvSpPr>
        <p:spPr bwMode="auto">
          <a:xfrm>
            <a:off x="1896026" y="2262643"/>
            <a:ext cx="69273" cy="167655"/>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2" name="Oval 71"/>
          <p:cNvSpPr/>
          <p:nvPr/>
        </p:nvSpPr>
        <p:spPr bwMode="auto">
          <a:xfrm rot="4394793">
            <a:off x="2634844" y="1869509"/>
            <a:ext cx="66668" cy="111187"/>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8" name="Oval 77"/>
          <p:cNvSpPr/>
          <p:nvPr/>
        </p:nvSpPr>
        <p:spPr bwMode="auto">
          <a:xfrm rot="9491020" flipV="1">
            <a:off x="2775063" y="2281300"/>
            <a:ext cx="126695" cy="887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9" name="Freeform 78"/>
          <p:cNvSpPr/>
          <p:nvPr/>
        </p:nvSpPr>
        <p:spPr bwMode="auto">
          <a:xfrm>
            <a:off x="3479926" y="2491145"/>
            <a:ext cx="123576" cy="9443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5" name="Freeform 84"/>
          <p:cNvSpPr/>
          <p:nvPr/>
        </p:nvSpPr>
        <p:spPr bwMode="auto">
          <a:xfrm flipH="1">
            <a:off x="3657107" y="2424305"/>
            <a:ext cx="90612"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5" name="Rounded Rectangle 11"/>
          <p:cNvSpPr/>
          <p:nvPr/>
        </p:nvSpPr>
        <p:spPr bwMode="auto">
          <a:xfrm rot="14236055" flipV="1">
            <a:off x="4418659" y="1303369"/>
            <a:ext cx="250947" cy="54514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 name="connsiteX0" fmla="*/ 43 w 200488"/>
              <a:gd name="connsiteY0" fmla="*/ 32932 h 553141"/>
              <a:gd name="connsiteX1" fmla="*/ 24747 w 200488"/>
              <a:gd name="connsiteY1" fmla="*/ 12784 h 553141"/>
              <a:gd name="connsiteX2" fmla="*/ 115024 w 200488"/>
              <a:gd name="connsiteY2" fmla="*/ 3090 h 553141"/>
              <a:gd name="connsiteX3" fmla="*/ 200488 w 200488"/>
              <a:gd name="connsiteY3" fmla="*/ 9774 h 553141"/>
              <a:gd name="connsiteX4" fmla="*/ 143165 w 200488"/>
              <a:gd name="connsiteY4" fmla="*/ 72608 h 553141"/>
              <a:gd name="connsiteX5" fmla="*/ 142958 w 200488"/>
              <a:gd name="connsiteY5" fmla="*/ 490366 h 553141"/>
              <a:gd name="connsiteX6" fmla="*/ 116741 w 200488"/>
              <a:gd name="connsiteY6" fmla="*/ 534799 h 553141"/>
              <a:gd name="connsiteX7" fmla="*/ 69219 w 200488"/>
              <a:gd name="connsiteY7" fmla="*/ 553141 h 553141"/>
              <a:gd name="connsiteX8" fmla="*/ 65439 w 200488"/>
              <a:gd name="connsiteY8" fmla="*/ 441436 h 553141"/>
              <a:gd name="connsiteX9" fmla="*/ 43 w 200488"/>
              <a:gd name="connsiteY9" fmla="*/ 32932 h 553141"/>
              <a:gd name="connsiteX0" fmla="*/ 43 w 200488"/>
              <a:gd name="connsiteY0" fmla="*/ 37994 h 558203"/>
              <a:gd name="connsiteX1" fmla="*/ 24747 w 200488"/>
              <a:gd name="connsiteY1" fmla="*/ 17846 h 558203"/>
              <a:gd name="connsiteX2" fmla="*/ 115024 w 200488"/>
              <a:gd name="connsiteY2" fmla="*/ 8152 h 558203"/>
              <a:gd name="connsiteX3" fmla="*/ 200488 w 200488"/>
              <a:gd name="connsiteY3" fmla="*/ 14836 h 558203"/>
              <a:gd name="connsiteX4" fmla="*/ 189747 w 200488"/>
              <a:gd name="connsiteY4" fmla="*/ 2331 h 558203"/>
              <a:gd name="connsiteX5" fmla="*/ 142958 w 200488"/>
              <a:gd name="connsiteY5" fmla="*/ 495428 h 558203"/>
              <a:gd name="connsiteX6" fmla="*/ 116741 w 200488"/>
              <a:gd name="connsiteY6" fmla="*/ 539861 h 558203"/>
              <a:gd name="connsiteX7" fmla="*/ 69219 w 200488"/>
              <a:gd name="connsiteY7" fmla="*/ 558203 h 558203"/>
              <a:gd name="connsiteX8" fmla="*/ 65439 w 200488"/>
              <a:gd name="connsiteY8" fmla="*/ 446498 h 558203"/>
              <a:gd name="connsiteX9" fmla="*/ 43 w 200488"/>
              <a:gd name="connsiteY9" fmla="*/ 37994 h 558203"/>
              <a:gd name="connsiteX0" fmla="*/ 43 w 200488"/>
              <a:gd name="connsiteY0" fmla="*/ 37994 h 539861"/>
              <a:gd name="connsiteX1" fmla="*/ 24747 w 200488"/>
              <a:gd name="connsiteY1" fmla="*/ 17846 h 539861"/>
              <a:gd name="connsiteX2" fmla="*/ 115024 w 200488"/>
              <a:gd name="connsiteY2" fmla="*/ 8152 h 539861"/>
              <a:gd name="connsiteX3" fmla="*/ 200488 w 200488"/>
              <a:gd name="connsiteY3" fmla="*/ 14836 h 539861"/>
              <a:gd name="connsiteX4" fmla="*/ 189747 w 200488"/>
              <a:gd name="connsiteY4" fmla="*/ 2331 h 539861"/>
              <a:gd name="connsiteX5" fmla="*/ 142958 w 200488"/>
              <a:gd name="connsiteY5" fmla="*/ 495428 h 539861"/>
              <a:gd name="connsiteX6" fmla="*/ 116741 w 200488"/>
              <a:gd name="connsiteY6" fmla="*/ 539861 h 539861"/>
              <a:gd name="connsiteX7" fmla="*/ 119875 w 200488"/>
              <a:gd name="connsiteY7" fmla="*/ 513803 h 539861"/>
              <a:gd name="connsiteX8" fmla="*/ 65439 w 200488"/>
              <a:gd name="connsiteY8" fmla="*/ 446498 h 539861"/>
              <a:gd name="connsiteX9" fmla="*/ 43 w 200488"/>
              <a:gd name="connsiteY9" fmla="*/ 37994 h 539861"/>
              <a:gd name="connsiteX0" fmla="*/ 32 w 200477"/>
              <a:gd name="connsiteY0" fmla="*/ 37994 h 539861"/>
              <a:gd name="connsiteX1" fmla="*/ 24736 w 200477"/>
              <a:gd name="connsiteY1" fmla="*/ 17846 h 539861"/>
              <a:gd name="connsiteX2" fmla="*/ 115013 w 200477"/>
              <a:gd name="connsiteY2" fmla="*/ 8152 h 539861"/>
              <a:gd name="connsiteX3" fmla="*/ 200477 w 200477"/>
              <a:gd name="connsiteY3" fmla="*/ 14836 h 539861"/>
              <a:gd name="connsiteX4" fmla="*/ 189736 w 200477"/>
              <a:gd name="connsiteY4" fmla="*/ 2331 h 539861"/>
              <a:gd name="connsiteX5" fmla="*/ 142947 w 200477"/>
              <a:gd name="connsiteY5" fmla="*/ 495428 h 539861"/>
              <a:gd name="connsiteX6" fmla="*/ 116730 w 200477"/>
              <a:gd name="connsiteY6" fmla="*/ 539861 h 539861"/>
              <a:gd name="connsiteX7" fmla="*/ 119864 w 200477"/>
              <a:gd name="connsiteY7" fmla="*/ 513803 h 539861"/>
              <a:gd name="connsiteX8" fmla="*/ 89401 w 200477"/>
              <a:gd name="connsiteY8" fmla="*/ 451873 h 539861"/>
              <a:gd name="connsiteX9" fmla="*/ 32 w 200477"/>
              <a:gd name="connsiteY9" fmla="*/ 37994 h 539861"/>
              <a:gd name="connsiteX0" fmla="*/ 22481 w 180409"/>
              <a:gd name="connsiteY0" fmla="*/ 45385 h 539861"/>
              <a:gd name="connsiteX1" fmla="*/ 4668 w 180409"/>
              <a:gd name="connsiteY1" fmla="*/ 17846 h 539861"/>
              <a:gd name="connsiteX2" fmla="*/ 94945 w 180409"/>
              <a:gd name="connsiteY2" fmla="*/ 8152 h 539861"/>
              <a:gd name="connsiteX3" fmla="*/ 180409 w 180409"/>
              <a:gd name="connsiteY3" fmla="*/ 14836 h 539861"/>
              <a:gd name="connsiteX4" fmla="*/ 169668 w 180409"/>
              <a:gd name="connsiteY4" fmla="*/ 2331 h 539861"/>
              <a:gd name="connsiteX5" fmla="*/ 122879 w 180409"/>
              <a:gd name="connsiteY5" fmla="*/ 495428 h 539861"/>
              <a:gd name="connsiteX6" fmla="*/ 96662 w 180409"/>
              <a:gd name="connsiteY6" fmla="*/ 539861 h 539861"/>
              <a:gd name="connsiteX7" fmla="*/ 99796 w 180409"/>
              <a:gd name="connsiteY7" fmla="*/ 513803 h 539861"/>
              <a:gd name="connsiteX8" fmla="*/ 69333 w 180409"/>
              <a:gd name="connsiteY8" fmla="*/ 451873 h 539861"/>
              <a:gd name="connsiteX9" fmla="*/ 22481 w 180409"/>
              <a:gd name="connsiteY9" fmla="*/ 45385 h 539861"/>
              <a:gd name="connsiteX0" fmla="*/ 59 w 157987"/>
              <a:gd name="connsiteY0" fmla="*/ 45385 h 539861"/>
              <a:gd name="connsiteX1" fmla="*/ 32453 w 157987"/>
              <a:gd name="connsiteY1" fmla="*/ 20528 h 539861"/>
              <a:gd name="connsiteX2" fmla="*/ 72523 w 157987"/>
              <a:gd name="connsiteY2" fmla="*/ 8152 h 539861"/>
              <a:gd name="connsiteX3" fmla="*/ 157987 w 157987"/>
              <a:gd name="connsiteY3" fmla="*/ 14836 h 539861"/>
              <a:gd name="connsiteX4" fmla="*/ 147246 w 157987"/>
              <a:gd name="connsiteY4" fmla="*/ 2331 h 539861"/>
              <a:gd name="connsiteX5" fmla="*/ 100457 w 157987"/>
              <a:gd name="connsiteY5" fmla="*/ 495428 h 539861"/>
              <a:gd name="connsiteX6" fmla="*/ 74240 w 157987"/>
              <a:gd name="connsiteY6" fmla="*/ 539861 h 539861"/>
              <a:gd name="connsiteX7" fmla="*/ 77374 w 157987"/>
              <a:gd name="connsiteY7" fmla="*/ 513803 h 539861"/>
              <a:gd name="connsiteX8" fmla="*/ 46911 w 157987"/>
              <a:gd name="connsiteY8" fmla="*/ 451873 h 539861"/>
              <a:gd name="connsiteX9" fmla="*/ 59 w 157987"/>
              <a:gd name="connsiteY9" fmla="*/ 45385 h 5398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987" h="539861">
                <a:moveTo>
                  <a:pt x="59" y="45385"/>
                </a:moveTo>
                <a:cubicBezTo>
                  <a:pt x="59" y="28411"/>
                  <a:pt x="15479" y="20528"/>
                  <a:pt x="32453" y="20528"/>
                </a:cubicBezTo>
                <a:lnTo>
                  <a:pt x="72523" y="8152"/>
                </a:lnTo>
                <a:cubicBezTo>
                  <a:pt x="89497" y="8152"/>
                  <a:pt x="157987" y="-2138"/>
                  <a:pt x="157987" y="14836"/>
                </a:cubicBezTo>
                <a:cubicBezTo>
                  <a:pt x="157987" y="26362"/>
                  <a:pt x="147246" y="-9195"/>
                  <a:pt x="147246" y="2331"/>
                </a:cubicBezTo>
                <a:cubicBezTo>
                  <a:pt x="136360" y="263251"/>
                  <a:pt x="100457" y="329800"/>
                  <a:pt x="100457" y="495428"/>
                </a:cubicBezTo>
                <a:cubicBezTo>
                  <a:pt x="100457" y="512402"/>
                  <a:pt x="91214" y="539861"/>
                  <a:pt x="74240" y="539861"/>
                </a:cubicBezTo>
                <a:lnTo>
                  <a:pt x="77374" y="513803"/>
                </a:lnTo>
                <a:cubicBezTo>
                  <a:pt x="60400" y="513803"/>
                  <a:pt x="46911" y="468847"/>
                  <a:pt x="46911" y="451873"/>
                </a:cubicBezTo>
                <a:cubicBezTo>
                  <a:pt x="48921" y="285307"/>
                  <a:pt x="-1951" y="211951"/>
                  <a:pt x="59" y="45385"/>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7" name="Rounded Rectangle 11"/>
          <p:cNvSpPr/>
          <p:nvPr/>
        </p:nvSpPr>
        <p:spPr bwMode="auto">
          <a:xfrm rot="9451177" flipV="1">
            <a:off x="3980498" y="1202114"/>
            <a:ext cx="202397" cy="528076"/>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6711" h="554714">
                <a:moveTo>
                  <a:pt x="113" y="29842"/>
                </a:moveTo>
                <a:cubicBezTo>
                  <a:pt x="113" y="12868"/>
                  <a:pt x="7843" y="9694"/>
                  <a:pt x="24817" y="9694"/>
                </a:cubicBezTo>
                <a:lnTo>
                  <a:pt x="115094" y="0"/>
                </a:lnTo>
                <a:cubicBezTo>
                  <a:pt x="132068" y="0"/>
                  <a:pt x="145829" y="3172"/>
                  <a:pt x="145829" y="20146"/>
                </a:cubicBezTo>
                <a:cubicBezTo>
                  <a:pt x="145829" y="31672"/>
                  <a:pt x="156711" y="64672"/>
                  <a:pt x="156711" y="76198"/>
                </a:cubicBezTo>
                <a:cubicBezTo>
                  <a:pt x="145825" y="337118"/>
                  <a:pt x="137885" y="314908"/>
                  <a:pt x="137885" y="480536"/>
                </a:cubicBezTo>
                <a:cubicBezTo>
                  <a:pt x="127290" y="556006"/>
                  <a:pt x="119910" y="540840"/>
                  <a:pt x="105916" y="551595"/>
                </a:cubicBezTo>
                <a:cubicBezTo>
                  <a:pt x="91922" y="562350"/>
                  <a:pt x="57894" y="541562"/>
                  <a:pt x="53918" y="545067"/>
                </a:cubicBezTo>
                <a:lnTo>
                  <a:pt x="69289" y="550051"/>
                </a:lnTo>
                <a:cubicBezTo>
                  <a:pt x="52315" y="550051"/>
                  <a:pt x="21458" y="506236"/>
                  <a:pt x="21458" y="489262"/>
                </a:cubicBezTo>
                <a:cubicBezTo>
                  <a:pt x="23468" y="322696"/>
                  <a:pt x="-1897" y="196408"/>
                  <a:pt x="11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8" name="Rounded Rectangle 11"/>
          <p:cNvSpPr/>
          <p:nvPr/>
        </p:nvSpPr>
        <p:spPr bwMode="auto">
          <a:xfrm rot="8100100" flipV="1">
            <a:off x="3880654" y="1324331"/>
            <a:ext cx="228089" cy="476033"/>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1" name="Rounded Rectangle 11"/>
          <p:cNvSpPr/>
          <p:nvPr/>
        </p:nvSpPr>
        <p:spPr bwMode="auto">
          <a:xfrm rot="9484214" flipV="1">
            <a:off x="4100696" y="1125088"/>
            <a:ext cx="208354" cy="544142"/>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58461"/>
              <a:gd name="connsiteY0" fmla="*/ 29842 h 553920"/>
              <a:gd name="connsiteX1" fmla="*/ 24739 w 158461"/>
              <a:gd name="connsiteY1" fmla="*/ 9694 h 553920"/>
              <a:gd name="connsiteX2" fmla="*/ 115016 w 158461"/>
              <a:gd name="connsiteY2" fmla="*/ 0 h 553920"/>
              <a:gd name="connsiteX3" fmla="*/ 145751 w 158461"/>
              <a:gd name="connsiteY3" fmla="*/ 20146 h 553920"/>
              <a:gd name="connsiteX4" fmla="*/ 158461 w 158461"/>
              <a:gd name="connsiteY4" fmla="*/ 63042 h 553920"/>
              <a:gd name="connsiteX5" fmla="*/ 137807 w 158461"/>
              <a:gd name="connsiteY5" fmla="*/ 480536 h 553920"/>
              <a:gd name="connsiteX6" fmla="*/ 105838 w 158461"/>
              <a:gd name="connsiteY6" fmla="*/ 551595 h 553920"/>
              <a:gd name="connsiteX7" fmla="*/ 90842 w 158461"/>
              <a:gd name="connsiteY7" fmla="*/ 535620 h 553920"/>
              <a:gd name="connsiteX8" fmla="*/ 112381 w 158461"/>
              <a:gd name="connsiteY8" fmla="*/ 540605 h 553920"/>
              <a:gd name="connsiteX9" fmla="*/ 83050 w 158461"/>
              <a:gd name="connsiteY9" fmla="*/ 460922 h 553920"/>
              <a:gd name="connsiteX10" fmla="*/ 35 w 158461"/>
              <a:gd name="connsiteY10" fmla="*/ 29842 h 553920"/>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0842 w 168122"/>
              <a:gd name="connsiteY7" fmla="*/ 535620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12381 w 168122"/>
              <a:gd name="connsiteY8" fmla="*/ 540605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125947 w 168122"/>
              <a:gd name="connsiteY7" fmla="*/ 535506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102589 w 168122"/>
              <a:gd name="connsiteY8" fmla="*/ 528049 h 557101"/>
              <a:gd name="connsiteX9" fmla="*/ 83050 w 168122"/>
              <a:gd name="connsiteY9" fmla="*/ 460922 h 557101"/>
              <a:gd name="connsiteX10" fmla="*/ 35 w 168122"/>
              <a:gd name="connsiteY10" fmla="*/ 29842 h 557101"/>
              <a:gd name="connsiteX0" fmla="*/ 35 w 168122"/>
              <a:gd name="connsiteY0" fmla="*/ 29842 h 557101"/>
              <a:gd name="connsiteX1" fmla="*/ 24739 w 168122"/>
              <a:gd name="connsiteY1" fmla="*/ 9694 h 557101"/>
              <a:gd name="connsiteX2" fmla="*/ 115016 w 168122"/>
              <a:gd name="connsiteY2" fmla="*/ 0 h 557101"/>
              <a:gd name="connsiteX3" fmla="*/ 145751 w 168122"/>
              <a:gd name="connsiteY3" fmla="*/ 20146 h 557101"/>
              <a:gd name="connsiteX4" fmla="*/ 158461 w 168122"/>
              <a:gd name="connsiteY4" fmla="*/ 63042 h 557101"/>
              <a:gd name="connsiteX5" fmla="*/ 168122 w 168122"/>
              <a:gd name="connsiteY5" fmla="*/ 513769 h 557101"/>
              <a:gd name="connsiteX6" fmla="*/ 105838 w 168122"/>
              <a:gd name="connsiteY6" fmla="*/ 551595 h 557101"/>
              <a:gd name="connsiteX7" fmla="*/ 97736 w 168122"/>
              <a:gd name="connsiteY7" fmla="*/ 547398 h 557101"/>
              <a:gd name="connsiteX8" fmla="*/ 90649 w 168122"/>
              <a:gd name="connsiteY8" fmla="*/ 530448 h 557101"/>
              <a:gd name="connsiteX9" fmla="*/ 83050 w 168122"/>
              <a:gd name="connsiteY9" fmla="*/ 460922 h 557101"/>
              <a:gd name="connsiteX10" fmla="*/ 35 w 168122"/>
              <a:gd name="connsiteY10" fmla="*/ 29842 h 557101"/>
              <a:gd name="connsiteX0" fmla="*/ 29 w 168116"/>
              <a:gd name="connsiteY0" fmla="*/ 29842 h 557101"/>
              <a:gd name="connsiteX1" fmla="*/ 24733 w 168116"/>
              <a:gd name="connsiteY1" fmla="*/ 9694 h 557101"/>
              <a:gd name="connsiteX2" fmla="*/ 115010 w 168116"/>
              <a:gd name="connsiteY2" fmla="*/ 0 h 557101"/>
              <a:gd name="connsiteX3" fmla="*/ 145745 w 168116"/>
              <a:gd name="connsiteY3" fmla="*/ 20146 h 557101"/>
              <a:gd name="connsiteX4" fmla="*/ 158455 w 168116"/>
              <a:gd name="connsiteY4" fmla="*/ 63042 h 557101"/>
              <a:gd name="connsiteX5" fmla="*/ 168116 w 168116"/>
              <a:gd name="connsiteY5" fmla="*/ 513769 h 557101"/>
              <a:gd name="connsiteX6" fmla="*/ 105832 w 168116"/>
              <a:gd name="connsiteY6" fmla="*/ 551595 h 557101"/>
              <a:gd name="connsiteX7" fmla="*/ 97730 w 168116"/>
              <a:gd name="connsiteY7" fmla="*/ 547398 h 557101"/>
              <a:gd name="connsiteX8" fmla="*/ 90643 w 168116"/>
              <a:gd name="connsiteY8" fmla="*/ 530448 h 557101"/>
              <a:gd name="connsiteX9" fmla="*/ 99315 w 168116"/>
              <a:gd name="connsiteY9" fmla="*/ 451429 h 557101"/>
              <a:gd name="connsiteX10" fmla="*/ 29 w 168116"/>
              <a:gd name="connsiteY10" fmla="*/ 29842 h 557101"/>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97730 w 168116"/>
              <a:gd name="connsiteY7" fmla="*/ 547398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05832 w 168116"/>
              <a:gd name="connsiteY6" fmla="*/ 551595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9 w 168116"/>
              <a:gd name="connsiteY0" fmla="*/ 29842 h 564848"/>
              <a:gd name="connsiteX1" fmla="*/ 24733 w 168116"/>
              <a:gd name="connsiteY1" fmla="*/ 9694 h 564848"/>
              <a:gd name="connsiteX2" fmla="*/ 115010 w 168116"/>
              <a:gd name="connsiteY2" fmla="*/ 0 h 564848"/>
              <a:gd name="connsiteX3" fmla="*/ 145745 w 168116"/>
              <a:gd name="connsiteY3" fmla="*/ 20146 h 564848"/>
              <a:gd name="connsiteX4" fmla="*/ 158455 w 168116"/>
              <a:gd name="connsiteY4" fmla="*/ 63042 h 564848"/>
              <a:gd name="connsiteX5" fmla="*/ 168116 w 168116"/>
              <a:gd name="connsiteY5" fmla="*/ 513769 h 564848"/>
              <a:gd name="connsiteX6" fmla="*/ 149259 w 168116"/>
              <a:gd name="connsiteY6" fmla="*/ 549094 h 564848"/>
              <a:gd name="connsiteX7" fmla="*/ 151476 w 168116"/>
              <a:gd name="connsiteY7" fmla="*/ 548010 h 564848"/>
              <a:gd name="connsiteX8" fmla="*/ 156927 w 168116"/>
              <a:gd name="connsiteY8" fmla="*/ 564848 h 564848"/>
              <a:gd name="connsiteX9" fmla="*/ 99315 w 168116"/>
              <a:gd name="connsiteY9" fmla="*/ 451429 h 564848"/>
              <a:gd name="connsiteX10" fmla="*/ 29 w 168116"/>
              <a:gd name="connsiteY10" fmla="*/ 29842 h 564848"/>
              <a:gd name="connsiteX0" fmla="*/ 25 w 168112"/>
              <a:gd name="connsiteY0" fmla="*/ 29842 h 564848"/>
              <a:gd name="connsiteX1" fmla="*/ 24729 w 168112"/>
              <a:gd name="connsiteY1" fmla="*/ 9694 h 564848"/>
              <a:gd name="connsiteX2" fmla="*/ 115006 w 168112"/>
              <a:gd name="connsiteY2" fmla="*/ 0 h 564848"/>
              <a:gd name="connsiteX3" fmla="*/ 145741 w 168112"/>
              <a:gd name="connsiteY3" fmla="*/ 20146 h 564848"/>
              <a:gd name="connsiteX4" fmla="*/ 158451 w 168112"/>
              <a:gd name="connsiteY4" fmla="*/ 63042 h 564848"/>
              <a:gd name="connsiteX5" fmla="*/ 168112 w 168112"/>
              <a:gd name="connsiteY5" fmla="*/ 513769 h 564848"/>
              <a:gd name="connsiteX6" fmla="*/ 149255 w 168112"/>
              <a:gd name="connsiteY6" fmla="*/ 549094 h 564848"/>
              <a:gd name="connsiteX7" fmla="*/ 151472 w 168112"/>
              <a:gd name="connsiteY7" fmla="*/ 548010 h 564848"/>
              <a:gd name="connsiteX8" fmla="*/ 156923 w 168112"/>
              <a:gd name="connsiteY8" fmla="*/ 564848 h 564848"/>
              <a:gd name="connsiteX9" fmla="*/ 119421 w 168112"/>
              <a:gd name="connsiteY9" fmla="*/ 467099 h 564848"/>
              <a:gd name="connsiteX10" fmla="*/ 25 w 168112"/>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3 w 168120"/>
              <a:gd name="connsiteY0" fmla="*/ 29842 h 564848"/>
              <a:gd name="connsiteX1" fmla="*/ 24737 w 168120"/>
              <a:gd name="connsiteY1" fmla="*/ 9694 h 564848"/>
              <a:gd name="connsiteX2" fmla="*/ 115014 w 168120"/>
              <a:gd name="connsiteY2" fmla="*/ 0 h 564848"/>
              <a:gd name="connsiteX3" fmla="*/ 145749 w 168120"/>
              <a:gd name="connsiteY3" fmla="*/ 20146 h 564848"/>
              <a:gd name="connsiteX4" fmla="*/ 158459 w 168120"/>
              <a:gd name="connsiteY4" fmla="*/ 63042 h 564848"/>
              <a:gd name="connsiteX5" fmla="*/ 168120 w 168120"/>
              <a:gd name="connsiteY5" fmla="*/ 513769 h 564848"/>
              <a:gd name="connsiteX6" fmla="*/ 149263 w 168120"/>
              <a:gd name="connsiteY6" fmla="*/ 549094 h 564848"/>
              <a:gd name="connsiteX7" fmla="*/ 151480 w 168120"/>
              <a:gd name="connsiteY7" fmla="*/ 548010 h 564848"/>
              <a:gd name="connsiteX8" fmla="*/ 156931 w 168120"/>
              <a:gd name="connsiteY8" fmla="*/ 564848 h 564848"/>
              <a:gd name="connsiteX9" fmla="*/ 119429 w 168120"/>
              <a:gd name="connsiteY9" fmla="*/ 467099 h 564848"/>
              <a:gd name="connsiteX10" fmla="*/ 33 w 168120"/>
              <a:gd name="connsiteY10" fmla="*/ 29842 h 564848"/>
              <a:gd name="connsiteX0" fmla="*/ 39 w 168126"/>
              <a:gd name="connsiteY0" fmla="*/ 29842 h 564848"/>
              <a:gd name="connsiteX1" fmla="*/ 24743 w 168126"/>
              <a:gd name="connsiteY1" fmla="*/ 9694 h 564848"/>
              <a:gd name="connsiteX2" fmla="*/ 115020 w 168126"/>
              <a:gd name="connsiteY2" fmla="*/ 0 h 564848"/>
              <a:gd name="connsiteX3" fmla="*/ 145755 w 168126"/>
              <a:gd name="connsiteY3" fmla="*/ 20146 h 564848"/>
              <a:gd name="connsiteX4" fmla="*/ 158465 w 168126"/>
              <a:gd name="connsiteY4" fmla="*/ 63042 h 564848"/>
              <a:gd name="connsiteX5" fmla="*/ 168126 w 168126"/>
              <a:gd name="connsiteY5" fmla="*/ 513769 h 564848"/>
              <a:gd name="connsiteX6" fmla="*/ 149269 w 168126"/>
              <a:gd name="connsiteY6" fmla="*/ 549094 h 564848"/>
              <a:gd name="connsiteX7" fmla="*/ 151486 w 168126"/>
              <a:gd name="connsiteY7" fmla="*/ 548010 h 564848"/>
              <a:gd name="connsiteX8" fmla="*/ 156937 w 168126"/>
              <a:gd name="connsiteY8" fmla="*/ 564848 h 564848"/>
              <a:gd name="connsiteX9" fmla="*/ 119435 w 168126"/>
              <a:gd name="connsiteY9" fmla="*/ 467099 h 564848"/>
              <a:gd name="connsiteX10" fmla="*/ 39 w 168126"/>
              <a:gd name="connsiteY10" fmla="*/ 29842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50459"/>
              <a:gd name="connsiteY0" fmla="*/ 46277 h 564848"/>
              <a:gd name="connsiteX1" fmla="*/ 7076 w 150459"/>
              <a:gd name="connsiteY1" fmla="*/ 9694 h 564848"/>
              <a:gd name="connsiteX2" fmla="*/ 97353 w 150459"/>
              <a:gd name="connsiteY2" fmla="*/ 0 h 564848"/>
              <a:gd name="connsiteX3" fmla="*/ 128088 w 150459"/>
              <a:gd name="connsiteY3" fmla="*/ 20146 h 564848"/>
              <a:gd name="connsiteX4" fmla="*/ 140798 w 150459"/>
              <a:gd name="connsiteY4" fmla="*/ 63042 h 564848"/>
              <a:gd name="connsiteX5" fmla="*/ 150459 w 150459"/>
              <a:gd name="connsiteY5" fmla="*/ 513769 h 564848"/>
              <a:gd name="connsiteX6" fmla="*/ 131602 w 150459"/>
              <a:gd name="connsiteY6" fmla="*/ 549094 h 564848"/>
              <a:gd name="connsiteX7" fmla="*/ 133819 w 150459"/>
              <a:gd name="connsiteY7" fmla="*/ 548010 h 564848"/>
              <a:gd name="connsiteX8" fmla="*/ 139270 w 150459"/>
              <a:gd name="connsiteY8" fmla="*/ 564848 h 564848"/>
              <a:gd name="connsiteX9" fmla="*/ 101768 w 150459"/>
              <a:gd name="connsiteY9" fmla="*/ 467099 h 564848"/>
              <a:gd name="connsiteX10" fmla="*/ 8999 w 150459"/>
              <a:gd name="connsiteY10" fmla="*/ 46277 h 564848"/>
              <a:gd name="connsiteX0" fmla="*/ 8999 w 166424"/>
              <a:gd name="connsiteY0" fmla="*/ 46277 h 571840"/>
              <a:gd name="connsiteX1" fmla="*/ 7076 w 166424"/>
              <a:gd name="connsiteY1" fmla="*/ 9694 h 571840"/>
              <a:gd name="connsiteX2" fmla="*/ 97353 w 166424"/>
              <a:gd name="connsiteY2" fmla="*/ 0 h 571840"/>
              <a:gd name="connsiteX3" fmla="*/ 128088 w 166424"/>
              <a:gd name="connsiteY3" fmla="*/ 20146 h 571840"/>
              <a:gd name="connsiteX4" fmla="*/ 140798 w 166424"/>
              <a:gd name="connsiteY4" fmla="*/ 63042 h 571840"/>
              <a:gd name="connsiteX5" fmla="*/ 150459 w 166424"/>
              <a:gd name="connsiteY5" fmla="*/ 513769 h 571840"/>
              <a:gd name="connsiteX6" fmla="*/ 131602 w 166424"/>
              <a:gd name="connsiteY6" fmla="*/ 549094 h 571840"/>
              <a:gd name="connsiteX7" fmla="*/ 133819 w 166424"/>
              <a:gd name="connsiteY7" fmla="*/ 548010 h 571840"/>
              <a:gd name="connsiteX8" fmla="*/ 166424 w 166424"/>
              <a:gd name="connsiteY8" fmla="*/ 571840 h 571840"/>
              <a:gd name="connsiteX9" fmla="*/ 101768 w 166424"/>
              <a:gd name="connsiteY9" fmla="*/ 467099 h 571840"/>
              <a:gd name="connsiteX10" fmla="*/ 8999 w 166424"/>
              <a:gd name="connsiteY10" fmla="*/ 46277 h 571840"/>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1768 w 150459"/>
              <a:gd name="connsiteY9" fmla="*/ 46709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33819 w 150459"/>
              <a:gd name="connsiteY7" fmla="*/ 548010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103951 w 150459"/>
              <a:gd name="connsiteY9" fmla="*/ 474959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63266"/>
              <a:gd name="connsiteX1" fmla="*/ 7076 w 150459"/>
              <a:gd name="connsiteY1" fmla="*/ 9694 h 563266"/>
              <a:gd name="connsiteX2" fmla="*/ 97353 w 150459"/>
              <a:gd name="connsiteY2" fmla="*/ 0 h 563266"/>
              <a:gd name="connsiteX3" fmla="*/ 128088 w 150459"/>
              <a:gd name="connsiteY3" fmla="*/ 20146 h 563266"/>
              <a:gd name="connsiteX4" fmla="*/ 140798 w 150459"/>
              <a:gd name="connsiteY4" fmla="*/ 63042 h 563266"/>
              <a:gd name="connsiteX5" fmla="*/ 150459 w 150459"/>
              <a:gd name="connsiteY5" fmla="*/ 513769 h 563266"/>
              <a:gd name="connsiteX6" fmla="*/ 131602 w 150459"/>
              <a:gd name="connsiteY6" fmla="*/ 549094 h 563266"/>
              <a:gd name="connsiteX7" fmla="*/ 112123 w 150459"/>
              <a:gd name="connsiteY7" fmla="*/ 560667 h 563266"/>
              <a:gd name="connsiteX8" fmla="*/ 141982 w 150459"/>
              <a:gd name="connsiteY8" fmla="*/ 563266 h 563266"/>
              <a:gd name="connsiteX9" fmla="*/ 90391 w 150459"/>
              <a:gd name="connsiteY9" fmla="*/ 482870 h 563266"/>
              <a:gd name="connsiteX10" fmla="*/ 8999 w 150459"/>
              <a:gd name="connsiteY10" fmla="*/ 46277 h 563266"/>
              <a:gd name="connsiteX0" fmla="*/ 8999 w 150459"/>
              <a:gd name="connsiteY0" fmla="*/ 46277 h 571589"/>
              <a:gd name="connsiteX1" fmla="*/ 7076 w 150459"/>
              <a:gd name="connsiteY1" fmla="*/ 9694 h 571589"/>
              <a:gd name="connsiteX2" fmla="*/ 97353 w 150459"/>
              <a:gd name="connsiteY2" fmla="*/ 0 h 571589"/>
              <a:gd name="connsiteX3" fmla="*/ 128088 w 150459"/>
              <a:gd name="connsiteY3" fmla="*/ 20146 h 571589"/>
              <a:gd name="connsiteX4" fmla="*/ 140798 w 150459"/>
              <a:gd name="connsiteY4" fmla="*/ 63042 h 571589"/>
              <a:gd name="connsiteX5" fmla="*/ 150459 w 150459"/>
              <a:gd name="connsiteY5" fmla="*/ 513769 h 571589"/>
              <a:gd name="connsiteX6" fmla="*/ 131602 w 150459"/>
              <a:gd name="connsiteY6" fmla="*/ 549094 h 571589"/>
              <a:gd name="connsiteX7" fmla="*/ 140369 w 150459"/>
              <a:gd name="connsiteY7" fmla="*/ 571589 h 571589"/>
              <a:gd name="connsiteX8" fmla="*/ 141982 w 150459"/>
              <a:gd name="connsiteY8" fmla="*/ 563266 h 571589"/>
              <a:gd name="connsiteX9" fmla="*/ 90391 w 150459"/>
              <a:gd name="connsiteY9" fmla="*/ 482870 h 571589"/>
              <a:gd name="connsiteX10" fmla="*/ 8999 w 150459"/>
              <a:gd name="connsiteY10" fmla="*/ 46277 h 571589"/>
              <a:gd name="connsiteX0" fmla="*/ 8999 w 155028"/>
              <a:gd name="connsiteY0" fmla="*/ 46277 h 571589"/>
              <a:gd name="connsiteX1" fmla="*/ 7076 w 155028"/>
              <a:gd name="connsiteY1" fmla="*/ 9694 h 571589"/>
              <a:gd name="connsiteX2" fmla="*/ 97353 w 155028"/>
              <a:gd name="connsiteY2" fmla="*/ 0 h 571589"/>
              <a:gd name="connsiteX3" fmla="*/ 128088 w 155028"/>
              <a:gd name="connsiteY3" fmla="*/ 20146 h 571589"/>
              <a:gd name="connsiteX4" fmla="*/ 140798 w 155028"/>
              <a:gd name="connsiteY4" fmla="*/ 63042 h 571589"/>
              <a:gd name="connsiteX5" fmla="*/ 150459 w 155028"/>
              <a:gd name="connsiteY5" fmla="*/ 513769 h 571589"/>
              <a:gd name="connsiteX6" fmla="*/ 150620 w 155028"/>
              <a:gd name="connsiteY6" fmla="*/ 560833 h 571589"/>
              <a:gd name="connsiteX7" fmla="*/ 140369 w 155028"/>
              <a:gd name="connsiteY7" fmla="*/ 571589 h 571589"/>
              <a:gd name="connsiteX8" fmla="*/ 141982 w 155028"/>
              <a:gd name="connsiteY8" fmla="*/ 563266 h 571589"/>
              <a:gd name="connsiteX9" fmla="*/ 90391 w 155028"/>
              <a:gd name="connsiteY9" fmla="*/ 482870 h 571589"/>
              <a:gd name="connsiteX10" fmla="*/ 8999 w 155028"/>
              <a:gd name="connsiteY10" fmla="*/ 46277 h 5715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5028" h="571589">
                <a:moveTo>
                  <a:pt x="8999" y="46277"/>
                </a:moveTo>
                <a:cubicBezTo>
                  <a:pt x="8999" y="29303"/>
                  <a:pt x="-9898" y="9694"/>
                  <a:pt x="7076" y="9694"/>
                </a:cubicBezTo>
                <a:lnTo>
                  <a:pt x="97353" y="0"/>
                </a:lnTo>
                <a:cubicBezTo>
                  <a:pt x="114327" y="0"/>
                  <a:pt x="128088" y="3172"/>
                  <a:pt x="128088" y="20146"/>
                </a:cubicBezTo>
                <a:cubicBezTo>
                  <a:pt x="128088" y="31672"/>
                  <a:pt x="140798" y="51516"/>
                  <a:pt x="140798" y="63042"/>
                </a:cubicBezTo>
                <a:cubicBezTo>
                  <a:pt x="129912" y="323962"/>
                  <a:pt x="150459" y="348141"/>
                  <a:pt x="150459" y="513769"/>
                </a:cubicBezTo>
                <a:cubicBezTo>
                  <a:pt x="139864" y="589239"/>
                  <a:pt x="164614" y="550078"/>
                  <a:pt x="150620" y="560833"/>
                </a:cubicBezTo>
                <a:cubicBezTo>
                  <a:pt x="136626" y="571588"/>
                  <a:pt x="144345" y="568084"/>
                  <a:pt x="140369" y="571589"/>
                </a:cubicBezTo>
                <a:lnTo>
                  <a:pt x="141982" y="563266"/>
                </a:lnTo>
                <a:cubicBezTo>
                  <a:pt x="125008" y="563266"/>
                  <a:pt x="92047" y="517146"/>
                  <a:pt x="90391" y="482870"/>
                </a:cubicBezTo>
                <a:cubicBezTo>
                  <a:pt x="44115" y="335341"/>
                  <a:pt x="40130" y="230045"/>
                  <a:pt x="8999" y="4627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Rounded Rectangle 11"/>
          <p:cNvSpPr/>
          <p:nvPr/>
        </p:nvSpPr>
        <p:spPr bwMode="auto">
          <a:xfrm rot="5400000" flipV="1">
            <a:off x="4464475" y="1554024"/>
            <a:ext cx="235577" cy="58207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12739 w 162629"/>
              <a:gd name="connsiteY0" fmla="*/ 23963 h 572554"/>
              <a:gd name="connsiteX1" fmla="*/ 30735 w 162629"/>
              <a:gd name="connsiteY1" fmla="*/ 9694 h 572554"/>
              <a:gd name="connsiteX2" fmla="*/ 121012 w 162629"/>
              <a:gd name="connsiteY2" fmla="*/ 0 h 572554"/>
              <a:gd name="connsiteX3" fmla="*/ 151747 w 162629"/>
              <a:gd name="connsiteY3" fmla="*/ 20146 h 572554"/>
              <a:gd name="connsiteX4" fmla="*/ 162629 w 162629"/>
              <a:gd name="connsiteY4" fmla="*/ 76198 h 572554"/>
              <a:gd name="connsiteX5" fmla="*/ 115639 w 162629"/>
              <a:gd name="connsiteY5" fmla="*/ 445575 h 572554"/>
              <a:gd name="connsiteX6" fmla="*/ 113736 w 162629"/>
              <a:gd name="connsiteY6" fmla="*/ 572554 h 572554"/>
              <a:gd name="connsiteX7" fmla="*/ 30735 w 162629"/>
              <a:gd name="connsiteY7" fmla="*/ 560274 h 572554"/>
              <a:gd name="connsiteX8" fmla="*/ 0 w 162629"/>
              <a:gd name="connsiteY8" fmla="*/ 529539 h 572554"/>
              <a:gd name="connsiteX9" fmla="*/ 12739 w 162629"/>
              <a:gd name="connsiteY9" fmla="*/ 23963 h 572554"/>
              <a:gd name="connsiteX0" fmla="*/ 110 w 184937"/>
              <a:gd name="connsiteY0" fmla="*/ 33653 h 572554"/>
              <a:gd name="connsiteX1" fmla="*/ 53043 w 184937"/>
              <a:gd name="connsiteY1" fmla="*/ 9694 h 572554"/>
              <a:gd name="connsiteX2" fmla="*/ 143320 w 184937"/>
              <a:gd name="connsiteY2" fmla="*/ 0 h 572554"/>
              <a:gd name="connsiteX3" fmla="*/ 174055 w 184937"/>
              <a:gd name="connsiteY3" fmla="*/ 20146 h 572554"/>
              <a:gd name="connsiteX4" fmla="*/ 184937 w 184937"/>
              <a:gd name="connsiteY4" fmla="*/ 76198 h 572554"/>
              <a:gd name="connsiteX5" fmla="*/ 137947 w 184937"/>
              <a:gd name="connsiteY5" fmla="*/ 445575 h 572554"/>
              <a:gd name="connsiteX6" fmla="*/ 136044 w 184937"/>
              <a:gd name="connsiteY6" fmla="*/ 572554 h 572554"/>
              <a:gd name="connsiteX7" fmla="*/ 53043 w 184937"/>
              <a:gd name="connsiteY7" fmla="*/ 560274 h 572554"/>
              <a:gd name="connsiteX8" fmla="*/ 22308 w 184937"/>
              <a:gd name="connsiteY8" fmla="*/ 529539 h 572554"/>
              <a:gd name="connsiteX9" fmla="*/ 110 w 184937"/>
              <a:gd name="connsiteY9" fmla="*/ 33653 h 572554"/>
              <a:gd name="connsiteX0" fmla="*/ 7964 w 192791"/>
              <a:gd name="connsiteY0" fmla="*/ 33653 h 572554"/>
              <a:gd name="connsiteX1" fmla="*/ 60897 w 192791"/>
              <a:gd name="connsiteY1" fmla="*/ 9694 h 572554"/>
              <a:gd name="connsiteX2" fmla="*/ 151174 w 192791"/>
              <a:gd name="connsiteY2" fmla="*/ 0 h 572554"/>
              <a:gd name="connsiteX3" fmla="*/ 181909 w 192791"/>
              <a:gd name="connsiteY3" fmla="*/ 20146 h 572554"/>
              <a:gd name="connsiteX4" fmla="*/ 192791 w 192791"/>
              <a:gd name="connsiteY4" fmla="*/ 76198 h 572554"/>
              <a:gd name="connsiteX5" fmla="*/ 145801 w 192791"/>
              <a:gd name="connsiteY5" fmla="*/ 445575 h 572554"/>
              <a:gd name="connsiteX6" fmla="*/ 143898 w 192791"/>
              <a:gd name="connsiteY6" fmla="*/ 572554 h 572554"/>
              <a:gd name="connsiteX7" fmla="*/ 60897 w 192791"/>
              <a:gd name="connsiteY7" fmla="*/ 560274 h 572554"/>
              <a:gd name="connsiteX8" fmla="*/ 0 w 192791"/>
              <a:gd name="connsiteY8" fmla="*/ 522380 h 572554"/>
              <a:gd name="connsiteX9" fmla="*/ 7964 w 192791"/>
              <a:gd name="connsiteY9" fmla="*/ 33653 h 572554"/>
              <a:gd name="connsiteX0" fmla="*/ 7964 w 192791"/>
              <a:gd name="connsiteY0" fmla="*/ 33653 h 560274"/>
              <a:gd name="connsiteX1" fmla="*/ 60897 w 192791"/>
              <a:gd name="connsiteY1" fmla="*/ 9694 h 560274"/>
              <a:gd name="connsiteX2" fmla="*/ 151174 w 192791"/>
              <a:gd name="connsiteY2" fmla="*/ 0 h 560274"/>
              <a:gd name="connsiteX3" fmla="*/ 181909 w 192791"/>
              <a:gd name="connsiteY3" fmla="*/ 20146 h 560274"/>
              <a:gd name="connsiteX4" fmla="*/ 192791 w 192791"/>
              <a:gd name="connsiteY4" fmla="*/ 76198 h 560274"/>
              <a:gd name="connsiteX5" fmla="*/ 145801 w 192791"/>
              <a:gd name="connsiteY5" fmla="*/ 445575 h 560274"/>
              <a:gd name="connsiteX6" fmla="*/ 115389 w 192791"/>
              <a:gd name="connsiteY6" fmla="*/ 512303 h 560274"/>
              <a:gd name="connsiteX7" fmla="*/ 60897 w 192791"/>
              <a:gd name="connsiteY7" fmla="*/ 560274 h 560274"/>
              <a:gd name="connsiteX8" fmla="*/ 0 w 192791"/>
              <a:gd name="connsiteY8" fmla="*/ 522380 h 560274"/>
              <a:gd name="connsiteX9" fmla="*/ 7964 w 192791"/>
              <a:gd name="connsiteY9" fmla="*/ 33653 h 560274"/>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115389 w 192791"/>
              <a:gd name="connsiteY6" fmla="*/ 544851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45801 w 192791"/>
              <a:gd name="connsiteY5" fmla="*/ 478123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3980 w 192791"/>
              <a:gd name="connsiteY5" fmla="*/ 49703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37380 w 192791"/>
              <a:gd name="connsiteY5" fmla="*/ 507026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 name="connsiteX0" fmla="*/ 7964 w 192791"/>
              <a:gd name="connsiteY0" fmla="*/ 66201 h 592822"/>
              <a:gd name="connsiteX1" fmla="*/ 66009 w 192791"/>
              <a:gd name="connsiteY1" fmla="*/ 0 h 592822"/>
              <a:gd name="connsiteX2" fmla="*/ 151174 w 192791"/>
              <a:gd name="connsiteY2" fmla="*/ 32548 h 592822"/>
              <a:gd name="connsiteX3" fmla="*/ 181909 w 192791"/>
              <a:gd name="connsiteY3" fmla="*/ 52694 h 592822"/>
              <a:gd name="connsiteX4" fmla="*/ 192791 w 192791"/>
              <a:gd name="connsiteY4" fmla="*/ 108746 h 592822"/>
              <a:gd name="connsiteX5" fmla="*/ 108562 w 192791"/>
              <a:gd name="connsiteY5" fmla="*/ 475991 h 592822"/>
              <a:gd name="connsiteX6" fmla="*/ 78150 w 192791"/>
              <a:gd name="connsiteY6" fmla="*/ 542722 h 592822"/>
              <a:gd name="connsiteX7" fmla="*/ 60897 w 192791"/>
              <a:gd name="connsiteY7" fmla="*/ 592822 h 592822"/>
              <a:gd name="connsiteX8" fmla="*/ 0 w 192791"/>
              <a:gd name="connsiteY8" fmla="*/ 554928 h 592822"/>
              <a:gd name="connsiteX9" fmla="*/ 7964 w 192791"/>
              <a:gd name="connsiteY9" fmla="*/ 66201 h 592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92791" h="592822">
                <a:moveTo>
                  <a:pt x="7964" y="66201"/>
                </a:moveTo>
                <a:cubicBezTo>
                  <a:pt x="7964" y="49227"/>
                  <a:pt x="49035" y="0"/>
                  <a:pt x="66009" y="0"/>
                </a:cubicBezTo>
                <a:lnTo>
                  <a:pt x="151174" y="32548"/>
                </a:lnTo>
                <a:cubicBezTo>
                  <a:pt x="168148" y="32548"/>
                  <a:pt x="181909" y="35720"/>
                  <a:pt x="181909" y="52694"/>
                </a:cubicBezTo>
                <a:cubicBezTo>
                  <a:pt x="181909" y="64220"/>
                  <a:pt x="192791" y="97220"/>
                  <a:pt x="192791" y="108746"/>
                </a:cubicBezTo>
                <a:cubicBezTo>
                  <a:pt x="181905" y="369666"/>
                  <a:pt x="133169" y="355848"/>
                  <a:pt x="108562" y="475991"/>
                </a:cubicBezTo>
                <a:cubicBezTo>
                  <a:pt x="108562" y="492965"/>
                  <a:pt x="95124" y="542722"/>
                  <a:pt x="78150" y="542722"/>
                </a:cubicBezTo>
                <a:lnTo>
                  <a:pt x="60897" y="592822"/>
                </a:lnTo>
                <a:cubicBezTo>
                  <a:pt x="43923" y="592822"/>
                  <a:pt x="0" y="571902"/>
                  <a:pt x="0" y="554928"/>
                </a:cubicBezTo>
                <a:cubicBezTo>
                  <a:pt x="2010" y="388362"/>
                  <a:pt x="5954" y="232767"/>
                  <a:pt x="7964" y="66201"/>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7" name="Rounded Rectangle 11"/>
          <p:cNvSpPr/>
          <p:nvPr/>
        </p:nvSpPr>
        <p:spPr bwMode="auto">
          <a:xfrm rot="5223853">
            <a:off x="4467165" y="1391854"/>
            <a:ext cx="244544" cy="573129"/>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2038" h="570457">
                <a:moveTo>
                  <a:pt x="646" y="49038"/>
                </a:moveTo>
                <a:cubicBezTo>
                  <a:pt x="646" y="32064"/>
                  <a:pt x="140964" y="0"/>
                  <a:pt x="157938" y="0"/>
                </a:cubicBezTo>
                <a:lnTo>
                  <a:pt x="210126" y="14008"/>
                </a:lnTo>
                <a:cubicBezTo>
                  <a:pt x="227100" y="14008"/>
                  <a:pt x="232038" y="2838"/>
                  <a:pt x="232038" y="19812"/>
                </a:cubicBezTo>
                <a:cubicBezTo>
                  <a:pt x="232038" y="31338"/>
                  <a:pt x="229147" y="89838"/>
                  <a:pt x="229147" y="101364"/>
                </a:cubicBezTo>
                <a:cubicBezTo>
                  <a:pt x="218261" y="362284"/>
                  <a:pt x="206327" y="272289"/>
                  <a:pt x="206327" y="437917"/>
                </a:cubicBezTo>
                <a:cubicBezTo>
                  <a:pt x="206327" y="454891"/>
                  <a:pt x="202295" y="570457"/>
                  <a:pt x="185321" y="570457"/>
                </a:cubicBezTo>
                <a:lnTo>
                  <a:pt x="157938" y="550580"/>
                </a:lnTo>
                <a:cubicBezTo>
                  <a:pt x="140964" y="550580"/>
                  <a:pt x="127203" y="536819"/>
                  <a:pt x="127203" y="519845"/>
                </a:cubicBezTo>
                <a:cubicBezTo>
                  <a:pt x="117613" y="509673"/>
                  <a:pt x="133123" y="541375"/>
                  <a:pt x="112030" y="462907"/>
                </a:cubicBezTo>
                <a:cubicBezTo>
                  <a:pt x="90937" y="384439"/>
                  <a:pt x="-8944" y="130629"/>
                  <a:pt x="646"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9" name="Rounded Rectangle 11"/>
          <p:cNvSpPr/>
          <p:nvPr/>
        </p:nvSpPr>
        <p:spPr bwMode="auto">
          <a:xfrm rot="10800000" flipV="1">
            <a:off x="4194934" y="1061100"/>
            <a:ext cx="192587" cy="615544"/>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37842 w 156668"/>
              <a:gd name="connsiteY5" fmla="*/ 48053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113 w 156711"/>
              <a:gd name="connsiteY0" fmla="*/ 29842 h 550051"/>
              <a:gd name="connsiteX1" fmla="*/ 24817 w 156711"/>
              <a:gd name="connsiteY1" fmla="*/ 9694 h 550051"/>
              <a:gd name="connsiteX2" fmla="*/ 115094 w 156711"/>
              <a:gd name="connsiteY2" fmla="*/ 0 h 550051"/>
              <a:gd name="connsiteX3" fmla="*/ 145829 w 156711"/>
              <a:gd name="connsiteY3" fmla="*/ 20146 h 550051"/>
              <a:gd name="connsiteX4" fmla="*/ 156711 w 156711"/>
              <a:gd name="connsiteY4" fmla="*/ 76198 h 550051"/>
              <a:gd name="connsiteX5" fmla="*/ 137885 w 156711"/>
              <a:gd name="connsiteY5" fmla="*/ 480536 h 550051"/>
              <a:gd name="connsiteX6" fmla="*/ 53918 w 156711"/>
              <a:gd name="connsiteY6" fmla="*/ 545067 h 550051"/>
              <a:gd name="connsiteX7" fmla="*/ 69289 w 156711"/>
              <a:gd name="connsiteY7" fmla="*/ 550051 h 550051"/>
              <a:gd name="connsiteX8" fmla="*/ 21458 w 156711"/>
              <a:gd name="connsiteY8" fmla="*/ 489262 h 550051"/>
              <a:gd name="connsiteX9" fmla="*/ 113 w 156711"/>
              <a:gd name="connsiteY9" fmla="*/ 29842 h 550051"/>
              <a:gd name="connsiteX0" fmla="*/ 113 w 156711"/>
              <a:gd name="connsiteY0" fmla="*/ 29842 h 554714"/>
              <a:gd name="connsiteX1" fmla="*/ 24817 w 156711"/>
              <a:gd name="connsiteY1" fmla="*/ 9694 h 554714"/>
              <a:gd name="connsiteX2" fmla="*/ 115094 w 156711"/>
              <a:gd name="connsiteY2" fmla="*/ 0 h 554714"/>
              <a:gd name="connsiteX3" fmla="*/ 145829 w 156711"/>
              <a:gd name="connsiteY3" fmla="*/ 20146 h 554714"/>
              <a:gd name="connsiteX4" fmla="*/ 156711 w 156711"/>
              <a:gd name="connsiteY4" fmla="*/ 76198 h 554714"/>
              <a:gd name="connsiteX5" fmla="*/ 137885 w 156711"/>
              <a:gd name="connsiteY5" fmla="*/ 480536 h 554714"/>
              <a:gd name="connsiteX6" fmla="*/ 105916 w 156711"/>
              <a:gd name="connsiteY6" fmla="*/ 551595 h 554714"/>
              <a:gd name="connsiteX7" fmla="*/ 53918 w 156711"/>
              <a:gd name="connsiteY7" fmla="*/ 545067 h 554714"/>
              <a:gd name="connsiteX8" fmla="*/ 69289 w 156711"/>
              <a:gd name="connsiteY8" fmla="*/ 550051 h 554714"/>
              <a:gd name="connsiteX9" fmla="*/ 21458 w 156711"/>
              <a:gd name="connsiteY9" fmla="*/ 489262 h 554714"/>
              <a:gd name="connsiteX10" fmla="*/ 113 w 156711"/>
              <a:gd name="connsiteY10" fmla="*/ 29842 h 554714"/>
              <a:gd name="connsiteX0" fmla="*/ 48 w 156646"/>
              <a:gd name="connsiteY0" fmla="*/ 29842 h 554714"/>
              <a:gd name="connsiteX1" fmla="*/ 24752 w 156646"/>
              <a:gd name="connsiteY1" fmla="*/ 9694 h 554714"/>
              <a:gd name="connsiteX2" fmla="*/ 115029 w 156646"/>
              <a:gd name="connsiteY2" fmla="*/ 0 h 554714"/>
              <a:gd name="connsiteX3" fmla="*/ 145764 w 156646"/>
              <a:gd name="connsiteY3" fmla="*/ 20146 h 554714"/>
              <a:gd name="connsiteX4" fmla="*/ 156646 w 156646"/>
              <a:gd name="connsiteY4" fmla="*/ 76198 h 554714"/>
              <a:gd name="connsiteX5" fmla="*/ 137820 w 156646"/>
              <a:gd name="connsiteY5" fmla="*/ 480536 h 554714"/>
              <a:gd name="connsiteX6" fmla="*/ 105851 w 156646"/>
              <a:gd name="connsiteY6" fmla="*/ 551595 h 554714"/>
              <a:gd name="connsiteX7" fmla="*/ 53853 w 156646"/>
              <a:gd name="connsiteY7" fmla="*/ 545067 h 554714"/>
              <a:gd name="connsiteX8" fmla="*/ 69224 w 156646"/>
              <a:gd name="connsiteY8" fmla="*/ 550051 h 554714"/>
              <a:gd name="connsiteX9" fmla="*/ 58395 w 156646"/>
              <a:gd name="connsiteY9" fmla="*/ 470369 h 554714"/>
              <a:gd name="connsiteX10" fmla="*/ 48 w 156646"/>
              <a:gd name="connsiteY10" fmla="*/ 29842 h 554714"/>
              <a:gd name="connsiteX0" fmla="*/ 48 w 156646"/>
              <a:gd name="connsiteY0" fmla="*/ 29842 h 553920"/>
              <a:gd name="connsiteX1" fmla="*/ 24752 w 156646"/>
              <a:gd name="connsiteY1" fmla="*/ 9694 h 553920"/>
              <a:gd name="connsiteX2" fmla="*/ 115029 w 156646"/>
              <a:gd name="connsiteY2" fmla="*/ 0 h 553920"/>
              <a:gd name="connsiteX3" fmla="*/ 145764 w 156646"/>
              <a:gd name="connsiteY3" fmla="*/ 20146 h 553920"/>
              <a:gd name="connsiteX4" fmla="*/ 156646 w 156646"/>
              <a:gd name="connsiteY4" fmla="*/ 76198 h 553920"/>
              <a:gd name="connsiteX5" fmla="*/ 137820 w 156646"/>
              <a:gd name="connsiteY5" fmla="*/ 480536 h 553920"/>
              <a:gd name="connsiteX6" fmla="*/ 105851 w 156646"/>
              <a:gd name="connsiteY6" fmla="*/ 551595 h 553920"/>
              <a:gd name="connsiteX7" fmla="*/ 90855 w 156646"/>
              <a:gd name="connsiteY7" fmla="*/ 535620 h 553920"/>
              <a:gd name="connsiteX8" fmla="*/ 69224 w 156646"/>
              <a:gd name="connsiteY8" fmla="*/ 550051 h 553920"/>
              <a:gd name="connsiteX9" fmla="*/ 58395 w 156646"/>
              <a:gd name="connsiteY9" fmla="*/ 470369 h 553920"/>
              <a:gd name="connsiteX10" fmla="*/ 48 w 156646"/>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69211 w 156633"/>
              <a:gd name="connsiteY8" fmla="*/ 550051 h 553920"/>
              <a:gd name="connsiteX9" fmla="*/ 83050 w 156633"/>
              <a:gd name="connsiteY9" fmla="*/ 460922 h 553920"/>
              <a:gd name="connsiteX10" fmla="*/ 35 w 156633"/>
              <a:gd name="connsiteY10" fmla="*/ 29842 h 553920"/>
              <a:gd name="connsiteX0" fmla="*/ 35 w 156633"/>
              <a:gd name="connsiteY0" fmla="*/ 29842 h 553920"/>
              <a:gd name="connsiteX1" fmla="*/ 24739 w 156633"/>
              <a:gd name="connsiteY1" fmla="*/ 9694 h 553920"/>
              <a:gd name="connsiteX2" fmla="*/ 115016 w 156633"/>
              <a:gd name="connsiteY2" fmla="*/ 0 h 553920"/>
              <a:gd name="connsiteX3" fmla="*/ 145751 w 156633"/>
              <a:gd name="connsiteY3" fmla="*/ 20146 h 553920"/>
              <a:gd name="connsiteX4" fmla="*/ 156633 w 156633"/>
              <a:gd name="connsiteY4" fmla="*/ 76198 h 553920"/>
              <a:gd name="connsiteX5" fmla="*/ 137807 w 156633"/>
              <a:gd name="connsiteY5" fmla="*/ 480536 h 553920"/>
              <a:gd name="connsiteX6" fmla="*/ 105838 w 156633"/>
              <a:gd name="connsiteY6" fmla="*/ 551595 h 553920"/>
              <a:gd name="connsiteX7" fmla="*/ 90842 w 156633"/>
              <a:gd name="connsiteY7" fmla="*/ 535620 h 553920"/>
              <a:gd name="connsiteX8" fmla="*/ 112381 w 156633"/>
              <a:gd name="connsiteY8" fmla="*/ 540605 h 553920"/>
              <a:gd name="connsiteX9" fmla="*/ 83050 w 156633"/>
              <a:gd name="connsiteY9" fmla="*/ 460922 h 553920"/>
              <a:gd name="connsiteX10" fmla="*/ 35 w 156633"/>
              <a:gd name="connsiteY10" fmla="*/ 29842 h 553920"/>
              <a:gd name="connsiteX0" fmla="*/ 35 w 170461"/>
              <a:gd name="connsiteY0" fmla="*/ 29842 h 553920"/>
              <a:gd name="connsiteX1" fmla="*/ 24739 w 170461"/>
              <a:gd name="connsiteY1" fmla="*/ 9694 h 553920"/>
              <a:gd name="connsiteX2" fmla="*/ 115016 w 170461"/>
              <a:gd name="connsiteY2" fmla="*/ 0 h 553920"/>
              <a:gd name="connsiteX3" fmla="*/ 145751 w 170461"/>
              <a:gd name="connsiteY3" fmla="*/ 20146 h 553920"/>
              <a:gd name="connsiteX4" fmla="*/ 170461 w 170461"/>
              <a:gd name="connsiteY4" fmla="*/ 76198 h 553920"/>
              <a:gd name="connsiteX5" fmla="*/ 137807 w 170461"/>
              <a:gd name="connsiteY5" fmla="*/ 480536 h 553920"/>
              <a:gd name="connsiteX6" fmla="*/ 105838 w 170461"/>
              <a:gd name="connsiteY6" fmla="*/ 551595 h 553920"/>
              <a:gd name="connsiteX7" fmla="*/ 90842 w 170461"/>
              <a:gd name="connsiteY7" fmla="*/ 535620 h 553920"/>
              <a:gd name="connsiteX8" fmla="*/ 112381 w 170461"/>
              <a:gd name="connsiteY8" fmla="*/ 540605 h 553920"/>
              <a:gd name="connsiteX9" fmla="*/ 83050 w 170461"/>
              <a:gd name="connsiteY9" fmla="*/ 460922 h 553920"/>
              <a:gd name="connsiteX10" fmla="*/ 35 w 170461"/>
              <a:gd name="connsiteY10" fmla="*/ 29842 h 553920"/>
              <a:gd name="connsiteX0" fmla="*/ 35 w 170642"/>
              <a:gd name="connsiteY0" fmla="*/ 29855 h 553933"/>
              <a:gd name="connsiteX1" fmla="*/ 24739 w 170642"/>
              <a:gd name="connsiteY1" fmla="*/ 9707 h 553933"/>
              <a:gd name="connsiteX2" fmla="*/ 115016 w 170642"/>
              <a:gd name="connsiteY2" fmla="*/ 13 h 553933"/>
              <a:gd name="connsiteX3" fmla="*/ 170642 w 170642"/>
              <a:gd name="connsiteY3" fmla="*/ 15922 h 553933"/>
              <a:gd name="connsiteX4" fmla="*/ 170461 w 170642"/>
              <a:gd name="connsiteY4" fmla="*/ 76211 h 553933"/>
              <a:gd name="connsiteX5" fmla="*/ 137807 w 170642"/>
              <a:gd name="connsiteY5" fmla="*/ 480549 h 553933"/>
              <a:gd name="connsiteX6" fmla="*/ 105838 w 170642"/>
              <a:gd name="connsiteY6" fmla="*/ 551608 h 553933"/>
              <a:gd name="connsiteX7" fmla="*/ 90842 w 170642"/>
              <a:gd name="connsiteY7" fmla="*/ 535633 h 553933"/>
              <a:gd name="connsiteX8" fmla="*/ 112381 w 170642"/>
              <a:gd name="connsiteY8" fmla="*/ 540618 h 553933"/>
              <a:gd name="connsiteX9" fmla="*/ 83050 w 170642"/>
              <a:gd name="connsiteY9" fmla="*/ 460935 h 553933"/>
              <a:gd name="connsiteX10" fmla="*/ 35 w 170642"/>
              <a:gd name="connsiteY10" fmla="*/ 29855 h 553933"/>
              <a:gd name="connsiteX0" fmla="*/ 35 w 170642"/>
              <a:gd name="connsiteY0" fmla="*/ 63735 h 587813"/>
              <a:gd name="connsiteX1" fmla="*/ 24739 w 170642"/>
              <a:gd name="connsiteY1" fmla="*/ 4358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35 w 170642"/>
              <a:gd name="connsiteY0" fmla="*/ 63735 h 587813"/>
              <a:gd name="connsiteX1" fmla="*/ 77286 w 170642"/>
              <a:gd name="connsiteY1" fmla="*/ 18167 h 587813"/>
              <a:gd name="connsiteX2" fmla="*/ 115016 w 170642"/>
              <a:gd name="connsiteY2" fmla="*/ 0 h 587813"/>
              <a:gd name="connsiteX3" fmla="*/ 170642 w 170642"/>
              <a:gd name="connsiteY3" fmla="*/ 49802 h 587813"/>
              <a:gd name="connsiteX4" fmla="*/ 170461 w 170642"/>
              <a:gd name="connsiteY4" fmla="*/ 110091 h 587813"/>
              <a:gd name="connsiteX5" fmla="*/ 137807 w 170642"/>
              <a:gd name="connsiteY5" fmla="*/ 514429 h 587813"/>
              <a:gd name="connsiteX6" fmla="*/ 105838 w 170642"/>
              <a:gd name="connsiteY6" fmla="*/ 585488 h 587813"/>
              <a:gd name="connsiteX7" fmla="*/ 90842 w 170642"/>
              <a:gd name="connsiteY7" fmla="*/ 569513 h 587813"/>
              <a:gd name="connsiteX8" fmla="*/ 112381 w 170642"/>
              <a:gd name="connsiteY8" fmla="*/ 574498 h 587813"/>
              <a:gd name="connsiteX9" fmla="*/ 83050 w 170642"/>
              <a:gd name="connsiteY9" fmla="*/ 494815 h 587813"/>
              <a:gd name="connsiteX10" fmla="*/ 35 w 170642"/>
              <a:gd name="connsiteY10" fmla="*/ 63735 h 587813"/>
              <a:gd name="connsiteX0" fmla="*/ 65 w 129188"/>
              <a:gd name="connsiteY0" fmla="*/ 72207 h 587813"/>
              <a:gd name="connsiteX1" fmla="*/ 35832 w 129188"/>
              <a:gd name="connsiteY1" fmla="*/ 18167 h 587813"/>
              <a:gd name="connsiteX2" fmla="*/ 73562 w 129188"/>
              <a:gd name="connsiteY2" fmla="*/ 0 h 587813"/>
              <a:gd name="connsiteX3" fmla="*/ 129188 w 129188"/>
              <a:gd name="connsiteY3" fmla="*/ 49802 h 587813"/>
              <a:gd name="connsiteX4" fmla="*/ 129007 w 129188"/>
              <a:gd name="connsiteY4" fmla="*/ 110091 h 587813"/>
              <a:gd name="connsiteX5" fmla="*/ 96353 w 129188"/>
              <a:gd name="connsiteY5" fmla="*/ 514429 h 587813"/>
              <a:gd name="connsiteX6" fmla="*/ 64384 w 129188"/>
              <a:gd name="connsiteY6" fmla="*/ 585488 h 587813"/>
              <a:gd name="connsiteX7" fmla="*/ 49388 w 129188"/>
              <a:gd name="connsiteY7" fmla="*/ 569513 h 587813"/>
              <a:gd name="connsiteX8" fmla="*/ 70927 w 129188"/>
              <a:gd name="connsiteY8" fmla="*/ 574498 h 587813"/>
              <a:gd name="connsiteX9" fmla="*/ 41596 w 129188"/>
              <a:gd name="connsiteY9" fmla="*/ 494815 h 587813"/>
              <a:gd name="connsiteX10" fmla="*/ 65 w 129188"/>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49323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41531 w 129123"/>
              <a:gd name="connsiteY9" fmla="*/ 494815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70862 w 129123"/>
              <a:gd name="connsiteY8" fmla="*/ 574498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6431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96288 w 129123"/>
              <a:gd name="connsiteY5" fmla="*/ 514429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 name="connsiteX0" fmla="*/ 0 w 129123"/>
              <a:gd name="connsiteY0" fmla="*/ 72207 h 587813"/>
              <a:gd name="connsiteX1" fmla="*/ 35767 w 129123"/>
              <a:gd name="connsiteY1" fmla="*/ 18167 h 587813"/>
              <a:gd name="connsiteX2" fmla="*/ 73497 w 129123"/>
              <a:gd name="connsiteY2" fmla="*/ 0 h 587813"/>
              <a:gd name="connsiteX3" fmla="*/ 129123 w 129123"/>
              <a:gd name="connsiteY3" fmla="*/ 49802 h 587813"/>
              <a:gd name="connsiteX4" fmla="*/ 128942 w 129123"/>
              <a:gd name="connsiteY4" fmla="*/ 110091 h 587813"/>
              <a:gd name="connsiteX5" fmla="*/ 107857 w 129123"/>
              <a:gd name="connsiteY5" fmla="*/ 539375 h 587813"/>
              <a:gd name="connsiteX6" fmla="*/ 83679 w 129123"/>
              <a:gd name="connsiteY6" fmla="*/ 585488 h 587813"/>
              <a:gd name="connsiteX7" fmla="*/ 74214 w 129123"/>
              <a:gd name="connsiteY7" fmla="*/ 569513 h 587813"/>
              <a:gd name="connsiteX8" fmla="*/ 90222 w 129123"/>
              <a:gd name="connsiteY8" fmla="*/ 582972 h 587813"/>
              <a:gd name="connsiteX9" fmla="*/ 60891 w 129123"/>
              <a:gd name="connsiteY9" fmla="*/ 486343 h 587813"/>
              <a:gd name="connsiteX10" fmla="*/ 0 w 129123"/>
              <a:gd name="connsiteY10" fmla="*/ 72207 h 587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9123" h="587813">
                <a:moveTo>
                  <a:pt x="0" y="72207"/>
                </a:moveTo>
                <a:cubicBezTo>
                  <a:pt x="0" y="55233"/>
                  <a:pt x="18793" y="18167"/>
                  <a:pt x="35767" y="18167"/>
                </a:cubicBezTo>
                <a:lnTo>
                  <a:pt x="73497" y="0"/>
                </a:lnTo>
                <a:cubicBezTo>
                  <a:pt x="90471" y="0"/>
                  <a:pt x="129123" y="32828"/>
                  <a:pt x="129123" y="49802"/>
                </a:cubicBezTo>
                <a:cubicBezTo>
                  <a:pt x="129123" y="61328"/>
                  <a:pt x="128942" y="98565"/>
                  <a:pt x="128942" y="110091"/>
                </a:cubicBezTo>
                <a:cubicBezTo>
                  <a:pt x="118056" y="371011"/>
                  <a:pt x="107857" y="373747"/>
                  <a:pt x="107857" y="539375"/>
                </a:cubicBezTo>
                <a:cubicBezTo>
                  <a:pt x="97262" y="614845"/>
                  <a:pt x="97673" y="574733"/>
                  <a:pt x="83679" y="585488"/>
                </a:cubicBezTo>
                <a:cubicBezTo>
                  <a:pt x="69685" y="596243"/>
                  <a:pt x="78190" y="566008"/>
                  <a:pt x="74214" y="569513"/>
                </a:cubicBezTo>
                <a:lnTo>
                  <a:pt x="90222" y="582972"/>
                </a:lnTo>
                <a:cubicBezTo>
                  <a:pt x="73248" y="582972"/>
                  <a:pt x="60891" y="503317"/>
                  <a:pt x="60891" y="486343"/>
                </a:cubicBezTo>
                <a:cubicBezTo>
                  <a:pt x="38010" y="324014"/>
                  <a:pt x="28411" y="238773"/>
                  <a:pt x="0" y="72207"/>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5" name="Freeform 114"/>
          <p:cNvSpPr/>
          <p:nvPr/>
        </p:nvSpPr>
        <p:spPr bwMode="auto">
          <a:xfrm rot="18919418" flipH="1">
            <a:off x="3845025" y="1407363"/>
            <a:ext cx="123844" cy="166172"/>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6" name="Freeform 115"/>
          <p:cNvSpPr/>
          <p:nvPr/>
        </p:nvSpPr>
        <p:spPr bwMode="auto">
          <a:xfrm rot="18919418" flipH="1">
            <a:off x="4012900" y="1339481"/>
            <a:ext cx="123844" cy="166172"/>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9" name="Freeform 118"/>
          <p:cNvSpPr/>
          <p:nvPr/>
        </p:nvSpPr>
        <p:spPr bwMode="auto">
          <a:xfrm flipH="1">
            <a:off x="3804450" y="2330511"/>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1" name="Freeform 120"/>
          <p:cNvSpPr/>
          <p:nvPr/>
        </p:nvSpPr>
        <p:spPr bwMode="auto">
          <a:xfrm>
            <a:off x="3856568" y="2178123"/>
            <a:ext cx="180930" cy="11426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 name="Freeform 122"/>
          <p:cNvSpPr/>
          <p:nvPr/>
        </p:nvSpPr>
        <p:spPr bwMode="auto">
          <a:xfrm flipH="1">
            <a:off x="3677516" y="1985925"/>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5" name="Freeform 124"/>
          <p:cNvSpPr/>
          <p:nvPr/>
        </p:nvSpPr>
        <p:spPr bwMode="auto">
          <a:xfrm flipH="1">
            <a:off x="3901468" y="1863331"/>
            <a:ext cx="120604"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7" name="Rounded Rectangle 11"/>
          <p:cNvSpPr/>
          <p:nvPr/>
        </p:nvSpPr>
        <p:spPr bwMode="auto">
          <a:xfrm rot="6255594" flipV="1">
            <a:off x="3784177" y="1410498"/>
            <a:ext cx="227108" cy="456390"/>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51 w 215907"/>
              <a:gd name="connsiteY0" fmla="*/ 30180 h 560274"/>
              <a:gd name="connsiteX1" fmla="*/ 84013 w 215907"/>
              <a:gd name="connsiteY1" fmla="*/ 9694 h 560274"/>
              <a:gd name="connsiteX2" fmla="*/ 174290 w 215907"/>
              <a:gd name="connsiteY2" fmla="*/ 0 h 560274"/>
              <a:gd name="connsiteX3" fmla="*/ 205025 w 215907"/>
              <a:gd name="connsiteY3" fmla="*/ 20146 h 560274"/>
              <a:gd name="connsiteX4" fmla="*/ 215907 w 215907"/>
              <a:gd name="connsiteY4" fmla="*/ 76198 h 560274"/>
              <a:gd name="connsiteX5" fmla="*/ 168917 w 215907"/>
              <a:gd name="connsiteY5" fmla="*/ 445575 h 560274"/>
              <a:gd name="connsiteX6" fmla="*/ 113114 w 215907"/>
              <a:gd name="connsiteY6" fmla="*/ 545067 h 560274"/>
              <a:gd name="connsiteX7" fmla="*/ 84013 w 215907"/>
              <a:gd name="connsiteY7" fmla="*/ 560274 h 560274"/>
              <a:gd name="connsiteX8" fmla="*/ 53278 w 215907"/>
              <a:gd name="connsiteY8" fmla="*/ 529539 h 560274"/>
              <a:gd name="connsiteX9" fmla="*/ 51 w 215907"/>
              <a:gd name="connsiteY9" fmla="*/ 30180 h 560274"/>
              <a:gd name="connsiteX0" fmla="*/ 35 w 241714"/>
              <a:gd name="connsiteY0" fmla="*/ 29157 h 560274"/>
              <a:gd name="connsiteX1" fmla="*/ 109820 w 241714"/>
              <a:gd name="connsiteY1" fmla="*/ 9694 h 560274"/>
              <a:gd name="connsiteX2" fmla="*/ 200097 w 241714"/>
              <a:gd name="connsiteY2" fmla="*/ 0 h 560274"/>
              <a:gd name="connsiteX3" fmla="*/ 230832 w 241714"/>
              <a:gd name="connsiteY3" fmla="*/ 20146 h 560274"/>
              <a:gd name="connsiteX4" fmla="*/ 241714 w 241714"/>
              <a:gd name="connsiteY4" fmla="*/ 76198 h 560274"/>
              <a:gd name="connsiteX5" fmla="*/ 194724 w 241714"/>
              <a:gd name="connsiteY5" fmla="*/ 445575 h 560274"/>
              <a:gd name="connsiteX6" fmla="*/ 138921 w 241714"/>
              <a:gd name="connsiteY6" fmla="*/ 545067 h 560274"/>
              <a:gd name="connsiteX7" fmla="*/ 109820 w 241714"/>
              <a:gd name="connsiteY7" fmla="*/ 560274 h 560274"/>
              <a:gd name="connsiteX8" fmla="*/ 79085 w 241714"/>
              <a:gd name="connsiteY8" fmla="*/ 529539 h 560274"/>
              <a:gd name="connsiteX9" fmla="*/ 35 w 241714"/>
              <a:gd name="connsiteY9" fmla="*/ 29157 h 560274"/>
              <a:gd name="connsiteX0" fmla="*/ 35 w 241714"/>
              <a:gd name="connsiteY0" fmla="*/ 29157 h 572554"/>
              <a:gd name="connsiteX1" fmla="*/ 109820 w 241714"/>
              <a:gd name="connsiteY1" fmla="*/ 9694 h 572554"/>
              <a:gd name="connsiteX2" fmla="*/ 200097 w 241714"/>
              <a:gd name="connsiteY2" fmla="*/ 0 h 572554"/>
              <a:gd name="connsiteX3" fmla="*/ 230832 w 241714"/>
              <a:gd name="connsiteY3" fmla="*/ 20146 h 572554"/>
              <a:gd name="connsiteX4" fmla="*/ 241714 w 241714"/>
              <a:gd name="connsiteY4" fmla="*/ 76198 h 572554"/>
              <a:gd name="connsiteX5" fmla="*/ 194724 w 241714"/>
              <a:gd name="connsiteY5" fmla="*/ 445575 h 572554"/>
              <a:gd name="connsiteX6" fmla="*/ 192821 w 241714"/>
              <a:gd name="connsiteY6" fmla="*/ 572554 h 572554"/>
              <a:gd name="connsiteX7" fmla="*/ 109820 w 241714"/>
              <a:gd name="connsiteY7" fmla="*/ 560274 h 572554"/>
              <a:gd name="connsiteX8" fmla="*/ 79085 w 241714"/>
              <a:gd name="connsiteY8" fmla="*/ 529539 h 572554"/>
              <a:gd name="connsiteX9" fmla="*/ 35 w 241714"/>
              <a:gd name="connsiteY9" fmla="*/ 29157 h 572554"/>
              <a:gd name="connsiteX0" fmla="*/ 35 w 241714"/>
              <a:gd name="connsiteY0" fmla="*/ 29157 h 580151"/>
              <a:gd name="connsiteX1" fmla="*/ 109820 w 241714"/>
              <a:gd name="connsiteY1" fmla="*/ 9694 h 580151"/>
              <a:gd name="connsiteX2" fmla="*/ 200097 w 241714"/>
              <a:gd name="connsiteY2" fmla="*/ 0 h 580151"/>
              <a:gd name="connsiteX3" fmla="*/ 230832 w 241714"/>
              <a:gd name="connsiteY3" fmla="*/ 20146 h 580151"/>
              <a:gd name="connsiteX4" fmla="*/ 241714 w 241714"/>
              <a:gd name="connsiteY4" fmla="*/ 76198 h 580151"/>
              <a:gd name="connsiteX5" fmla="*/ 194724 w 241714"/>
              <a:gd name="connsiteY5" fmla="*/ 445575 h 580151"/>
              <a:gd name="connsiteX6" fmla="*/ 137203 w 241714"/>
              <a:gd name="connsiteY6" fmla="*/ 580151 h 580151"/>
              <a:gd name="connsiteX7" fmla="*/ 109820 w 241714"/>
              <a:gd name="connsiteY7" fmla="*/ 560274 h 580151"/>
              <a:gd name="connsiteX8" fmla="*/ 79085 w 241714"/>
              <a:gd name="connsiteY8" fmla="*/ 529539 h 580151"/>
              <a:gd name="connsiteX9" fmla="*/ 35 w 241714"/>
              <a:gd name="connsiteY9" fmla="*/ 29157 h 580151"/>
              <a:gd name="connsiteX0" fmla="*/ 27 w 267826"/>
              <a:gd name="connsiteY0" fmla="*/ 23868 h 580151"/>
              <a:gd name="connsiteX1" fmla="*/ 135932 w 267826"/>
              <a:gd name="connsiteY1" fmla="*/ 9694 h 580151"/>
              <a:gd name="connsiteX2" fmla="*/ 226209 w 267826"/>
              <a:gd name="connsiteY2" fmla="*/ 0 h 580151"/>
              <a:gd name="connsiteX3" fmla="*/ 256944 w 267826"/>
              <a:gd name="connsiteY3" fmla="*/ 20146 h 580151"/>
              <a:gd name="connsiteX4" fmla="*/ 267826 w 267826"/>
              <a:gd name="connsiteY4" fmla="*/ 76198 h 580151"/>
              <a:gd name="connsiteX5" fmla="*/ 220836 w 267826"/>
              <a:gd name="connsiteY5" fmla="*/ 445575 h 580151"/>
              <a:gd name="connsiteX6" fmla="*/ 163315 w 267826"/>
              <a:gd name="connsiteY6" fmla="*/ 580151 h 580151"/>
              <a:gd name="connsiteX7" fmla="*/ 135932 w 267826"/>
              <a:gd name="connsiteY7" fmla="*/ 560274 h 580151"/>
              <a:gd name="connsiteX8" fmla="*/ 105197 w 267826"/>
              <a:gd name="connsiteY8" fmla="*/ 529539 h 580151"/>
              <a:gd name="connsiteX9" fmla="*/ 27 w 267826"/>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220836 w 256944"/>
              <a:gd name="connsiteY5" fmla="*/ 445575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56944"/>
              <a:gd name="connsiteY0" fmla="*/ 23868 h 580151"/>
              <a:gd name="connsiteX1" fmla="*/ 135932 w 256944"/>
              <a:gd name="connsiteY1" fmla="*/ 9694 h 580151"/>
              <a:gd name="connsiteX2" fmla="*/ 226209 w 256944"/>
              <a:gd name="connsiteY2" fmla="*/ 0 h 580151"/>
              <a:gd name="connsiteX3" fmla="*/ 256944 w 256944"/>
              <a:gd name="connsiteY3" fmla="*/ 20146 h 580151"/>
              <a:gd name="connsiteX4" fmla="*/ 207141 w 256944"/>
              <a:gd name="connsiteY4" fmla="*/ 111058 h 580151"/>
              <a:gd name="connsiteX5" fmla="*/ 184321 w 256944"/>
              <a:gd name="connsiteY5" fmla="*/ 447611 h 580151"/>
              <a:gd name="connsiteX6" fmla="*/ 163315 w 256944"/>
              <a:gd name="connsiteY6" fmla="*/ 580151 h 580151"/>
              <a:gd name="connsiteX7" fmla="*/ 135932 w 256944"/>
              <a:gd name="connsiteY7" fmla="*/ 560274 h 580151"/>
              <a:gd name="connsiteX8" fmla="*/ 105197 w 256944"/>
              <a:gd name="connsiteY8" fmla="*/ 529539 h 580151"/>
              <a:gd name="connsiteX9" fmla="*/ 27 w 256944"/>
              <a:gd name="connsiteY9" fmla="*/ 23868 h 580151"/>
              <a:gd name="connsiteX0" fmla="*/ 27 w 231046"/>
              <a:gd name="connsiteY0" fmla="*/ 23868 h 580151"/>
              <a:gd name="connsiteX1" fmla="*/ 135932 w 231046"/>
              <a:gd name="connsiteY1" fmla="*/ 9694 h 580151"/>
              <a:gd name="connsiteX2" fmla="*/ 226209 w 231046"/>
              <a:gd name="connsiteY2" fmla="*/ 0 h 580151"/>
              <a:gd name="connsiteX3" fmla="*/ 210032 w 231046"/>
              <a:gd name="connsiteY3" fmla="*/ 29506 h 580151"/>
              <a:gd name="connsiteX4" fmla="*/ 207141 w 231046"/>
              <a:gd name="connsiteY4" fmla="*/ 111058 h 580151"/>
              <a:gd name="connsiteX5" fmla="*/ 184321 w 231046"/>
              <a:gd name="connsiteY5" fmla="*/ 447611 h 580151"/>
              <a:gd name="connsiteX6" fmla="*/ 163315 w 231046"/>
              <a:gd name="connsiteY6" fmla="*/ 580151 h 580151"/>
              <a:gd name="connsiteX7" fmla="*/ 135932 w 231046"/>
              <a:gd name="connsiteY7" fmla="*/ 560274 h 580151"/>
              <a:gd name="connsiteX8" fmla="*/ 105197 w 231046"/>
              <a:gd name="connsiteY8" fmla="*/ 529539 h 580151"/>
              <a:gd name="connsiteX9" fmla="*/ 27 w 231046"/>
              <a:gd name="connsiteY9" fmla="*/ 23868 h 580151"/>
              <a:gd name="connsiteX0" fmla="*/ 22 w 252428"/>
              <a:gd name="connsiteY0" fmla="*/ 58732 h 580151"/>
              <a:gd name="connsiteX1" fmla="*/ 157314 w 252428"/>
              <a:gd name="connsiteY1" fmla="*/ 9694 h 580151"/>
              <a:gd name="connsiteX2" fmla="*/ 247591 w 252428"/>
              <a:gd name="connsiteY2" fmla="*/ 0 h 580151"/>
              <a:gd name="connsiteX3" fmla="*/ 231414 w 252428"/>
              <a:gd name="connsiteY3" fmla="*/ 29506 h 580151"/>
              <a:gd name="connsiteX4" fmla="*/ 228523 w 252428"/>
              <a:gd name="connsiteY4" fmla="*/ 111058 h 580151"/>
              <a:gd name="connsiteX5" fmla="*/ 205703 w 252428"/>
              <a:gd name="connsiteY5" fmla="*/ 447611 h 580151"/>
              <a:gd name="connsiteX6" fmla="*/ 184697 w 252428"/>
              <a:gd name="connsiteY6" fmla="*/ 580151 h 580151"/>
              <a:gd name="connsiteX7" fmla="*/ 157314 w 252428"/>
              <a:gd name="connsiteY7" fmla="*/ 560274 h 580151"/>
              <a:gd name="connsiteX8" fmla="*/ 126579 w 252428"/>
              <a:gd name="connsiteY8" fmla="*/ 529539 h 580151"/>
              <a:gd name="connsiteX9" fmla="*/ 22 w 252428"/>
              <a:gd name="connsiteY9" fmla="*/ 58732 h 580151"/>
              <a:gd name="connsiteX0" fmla="*/ 0 w 252406"/>
              <a:gd name="connsiteY0" fmla="*/ 58732 h 580151"/>
              <a:gd name="connsiteX1" fmla="*/ 157292 w 252406"/>
              <a:gd name="connsiteY1" fmla="*/ 9694 h 580151"/>
              <a:gd name="connsiteX2" fmla="*/ 247569 w 252406"/>
              <a:gd name="connsiteY2" fmla="*/ 0 h 580151"/>
              <a:gd name="connsiteX3" fmla="*/ 231392 w 252406"/>
              <a:gd name="connsiteY3" fmla="*/ 29506 h 580151"/>
              <a:gd name="connsiteX4" fmla="*/ 228501 w 252406"/>
              <a:gd name="connsiteY4" fmla="*/ 111058 h 580151"/>
              <a:gd name="connsiteX5" fmla="*/ 205681 w 252406"/>
              <a:gd name="connsiteY5" fmla="*/ 447611 h 580151"/>
              <a:gd name="connsiteX6" fmla="*/ 184675 w 252406"/>
              <a:gd name="connsiteY6" fmla="*/ 580151 h 580151"/>
              <a:gd name="connsiteX7" fmla="*/ 157292 w 252406"/>
              <a:gd name="connsiteY7" fmla="*/ 560274 h 580151"/>
              <a:gd name="connsiteX8" fmla="*/ 126557 w 252406"/>
              <a:gd name="connsiteY8" fmla="*/ 529539 h 580151"/>
              <a:gd name="connsiteX9" fmla="*/ 0 w 252406"/>
              <a:gd name="connsiteY9" fmla="*/ 58732 h 580151"/>
              <a:gd name="connsiteX0" fmla="*/ 646 w 253052"/>
              <a:gd name="connsiteY0" fmla="*/ 58732 h 580151"/>
              <a:gd name="connsiteX1" fmla="*/ 157938 w 253052"/>
              <a:gd name="connsiteY1" fmla="*/ 9694 h 580151"/>
              <a:gd name="connsiteX2" fmla="*/ 248215 w 253052"/>
              <a:gd name="connsiteY2" fmla="*/ 0 h 580151"/>
              <a:gd name="connsiteX3" fmla="*/ 232038 w 253052"/>
              <a:gd name="connsiteY3" fmla="*/ 29506 h 580151"/>
              <a:gd name="connsiteX4" fmla="*/ 229147 w 253052"/>
              <a:gd name="connsiteY4" fmla="*/ 111058 h 580151"/>
              <a:gd name="connsiteX5" fmla="*/ 206327 w 253052"/>
              <a:gd name="connsiteY5" fmla="*/ 447611 h 580151"/>
              <a:gd name="connsiteX6" fmla="*/ 185321 w 253052"/>
              <a:gd name="connsiteY6" fmla="*/ 580151 h 580151"/>
              <a:gd name="connsiteX7" fmla="*/ 157938 w 253052"/>
              <a:gd name="connsiteY7" fmla="*/ 560274 h 580151"/>
              <a:gd name="connsiteX8" fmla="*/ 127203 w 253052"/>
              <a:gd name="connsiteY8" fmla="*/ 529539 h 580151"/>
              <a:gd name="connsiteX9" fmla="*/ 112030 w 253052"/>
              <a:gd name="connsiteY9" fmla="*/ 472601 h 580151"/>
              <a:gd name="connsiteX10" fmla="*/ 646 w 253052"/>
              <a:gd name="connsiteY10" fmla="*/ 58732 h 580151"/>
              <a:gd name="connsiteX0" fmla="*/ 646 w 232038"/>
              <a:gd name="connsiteY0" fmla="*/ 49038 h 570457"/>
              <a:gd name="connsiteX1" fmla="*/ 157938 w 232038"/>
              <a:gd name="connsiteY1" fmla="*/ 0 h 570457"/>
              <a:gd name="connsiteX2" fmla="*/ 210126 w 232038"/>
              <a:gd name="connsiteY2" fmla="*/ 14008 h 570457"/>
              <a:gd name="connsiteX3" fmla="*/ 232038 w 232038"/>
              <a:gd name="connsiteY3" fmla="*/ 19812 h 570457"/>
              <a:gd name="connsiteX4" fmla="*/ 229147 w 232038"/>
              <a:gd name="connsiteY4" fmla="*/ 101364 h 570457"/>
              <a:gd name="connsiteX5" fmla="*/ 206327 w 232038"/>
              <a:gd name="connsiteY5" fmla="*/ 437917 h 570457"/>
              <a:gd name="connsiteX6" fmla="*/ 185321 w 232038"/>
              <a:gd name="connsiteY6" fmla="*/ 570457 h 570457"/>
              <a:gd name="connsiteX7" fmla="*/ 157938 w 232038"/>
              <a:gd name="connsiteY7" fmla="*/ 550580 h 570457"/>
              <a:gd name="connsiteX8" fmla="*/ 127203 w 232038"/>
              <a:gd name="connsiteY8" fmla="*/ 519845 h 570457"/>
              <a:gd name="connsiteX9" fmla="*/ 112030 w 232038"/>
              <a:gd name="connsiteY9" fmla="*/ 462907 h 570457"/>
              <a:gd name="connsiteX10" fmla="*/ 646 w 232038"/>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127722 w 232557"/>
              <a:gd name="connsiteY8" fmla="*/ 519845 h 570457"/>
              <a:gd name="connsiteX9" fmla="*/ 64789 w 232557"/>
              <a:gd name="connsiteY9" fmla="*/ 462710 h 570457"/>
              <a:gd name="connsiteX10" fmla="*/ 1165 w 232557"/>
              <a:gd name="connsiteY10" fmla="*/ 49038 h 570457"/>
              <a:gd name="connsiteX0" fmla="*/ 1165 w 232557"/>
              <a:gd name="connsiteY0" fmla="*/ 49038 h 570457"/>
              <a:gd name="connsiteX1" fmla="*/ 158457 w 232557"/>
              <a:gd name="connsiteY1" fmla="*/ 0 h 570457"/>
              <a:gd name="connsiteX2" fmla="*/ 210645 w 232557"/>
              <a:gd name="connsiteY2" fmla="*/ 14008 h 570457"/>
              <a:gd name="connsiteX3" fmla="*/ 232557 w 232557"/>
              <a:gd name="connsiteY3" fmla="*/ 19812 h 570457"/>
              <a:gd name="connsiteX4" fmla="*/ 229666 w 232557"/>
              <a:gd name="connsiteY4" fmla="*/ 101364 h 570457"/>
              <a:gd name="connsiteX5" fmla="*/ 206846 w 232557"/>
              <a:gd name="connsiteY5" fmla="*/ 437917 h 570457"/>
              <a:gd name="connsiteX6" fmla="*/ 185840 w 232557"/>
              <a:gd name="connsiteY6" fmla="*/ 570457 h 570457"/>
              <a:gd name="connsiteX7" fmla="*/ 158457 w 232557"/>
              <a:gd name="connsiteY7" fmla="*/ 550580 h 570457"/>
              <a:gd name="connsiteX8" fmla="*/ 86425 w 232557"/>
              <a:gd name="connsiteY8" fmla="*/ 552336 h 570457"/>
              <a:gd name="connsiteX9" fmla="*/ 64789 w 232557"/>
              <a:gd name="connsiteY9" fmla="*/ 462710 h 570457"/>
              <a:gd name="connsiteX10" fmla="*/ 1165 w 232557"/>
              <a:gd name="connsiteY10" fmla="*/ 49038 h 570457"/>
              <a:gd name="connsiteX0" fmla="*/ 1165 w 232557"/>
              <a:gd name="connsiteY0" fmla="*/ 49038 h 579796"/>
              <a:gd name="connsiteX1" fmla="*/ 158457 w 232557"/>
              <a:gd name="connsiteY1" fmla="*/ 0 h 579796"/>
              <a:gd name="connsiteX2" fmla="*/ 210645 w 232557"/>
              <a:gd name="connsiteY2" fmla="*/ 14008 h 579796"/>
              <a:gd name="connsiteX3" fmla="*/ 232557 w 232557"/>
              <a:gd name="connsiteY3" fmla="*/ 19812 h 579796"/>
              <a:gd name="connsiteX4" fmla="*/ 229666 w 232557"/>
              <a:gd name="connsiteY4" fmla="*/ 101364 h 579796"/>
              <a:gd name="connsiteX5" fmla="*/ 206846 w 232557"/>
              <a:gd name="connsiteY5" fmla="*/ 437917 h 579796"/>
              <a:gd name="connsiteX6" fmla="*/ 185840 w 232557"/>
              <a:gd name="connsiteY6" fmla="*/ 570457 h 579796"/>
              <a:gd name="connsiteX7" fmla="*/ 156700 w 232557"/>
              <a:gd name="connsiteY7" fmla="*/ 579796 h 579796"/>
              <a:gd name="connsiteX8" fmla="*/ 86425 w 232557"/>
              <a:gd name="connsiteY8" fmla="*/ 552336 h 579796"/>
              <a:gd name="connsiteX9" fmla="*/ 64789 w 232557"/>
              <a:gd name="connsiteY9" fmla="*/ 462710 h 579796"/>
              <a:gd name="connsiteX10" fmla="*/ 1165 w 232557"/>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85752 w 231884"/>
              <a:gd name="connsiteY8" fmla="*/ 552336 h 579796"/>
              <a:gd name="connsiteX9" fmla="*/ 145715 w 231884"/>
              <a:gd name="connsiteY9" fmla="*/ 426442 h 579796"/>
              <a:gd name="connsiteX10" fmla="*/ 492 w 231884"/>
              <a:gd name="connsiteY10" fmla="*/ 49038 h 579796"/>
              <a:gd name="connsiteX0" fmla="*/ 492 w 231884"/>
              <a:gd name="connsiteY0" fmla="*/ 49038 h 579796"/>
              <a:gd name="connsiteX1" fmla="*/ 157784 w 231884"/>
              <a:gd name="connsiteY1" fmla="*/ 0 h 579796"/>
              <a:gd name="connsiteX2" fmla="*/ 209972 w 231884"/>
              <a:gd name="connsiteY2" fmla="*/ 14008 h 579796"/>
              <a:gd name="connsiteX3" fmla="*/ 231884 w 231884"/>
              <a:gd name="connsiteY3" fmla="*/ 19812 h 579796"/>
              <a:gd name="connsiteX4" fmla="*/ 228993 w 231884"/>
              <a:gd name="connsiteY4" fmla="*/ 101364 h 579796"/>
              <a:gd name="connsiteX5" fmla="*/ 206173 w 231884"/>
              <a:gd name="connsiteY5" fmla="*/ 437917 h 579796"/>
              <a:gd name="connsiteX6" fmla="*/ 185167 w 231884"/>
              <a:gd name="connsiteY6" fmla="*/ 570457 h 579796"/>
              <a:gd name="connsiteX7" fmla="*/ 156027 w 231884"/>
              <a:gd name="connsiteY7" fmla="*/ 579796 h 579796"/>
              <a:gd name="connsiteX8" fmla="*/ 202256 w 231884"/>
              <a:gd name="connsiteY8" fmla="*/ 530739 h 579796"/>
              <a:gd name="connsiteX9" fmla="*/ 145715 w 231884"/>
              <a:gd name="connsiteY9" fmla="*/ 426442 h 579796"/>
              <a:gd name="connsiteX10" fmla="*/ 492 w 231884"/>
              <a:gd name="connsiteY10" fmla="*/ 49038 h 579796"/>
              <a:gd name="connsiteX0" fmla="*/ 492 w 231884"/>
              <a:gd name="connsiteY0" fmla="*/ 49038 h 570457"/>
              <a:gd name="connsiteX1" fmla="*/ 157784 w 231884"/>
              <a:gd name="connsiteY1" fmla="*/ 0 h 570457"/>
              <a:gd name="connsiteX2" fmla="*/ 209972 w 231884"/>
              <a:gd name="connsiteY2" fmla="*/ 14008 h 570457"/>
              <a:gd name="connsiteX3" fmla="*/ 231884 w 231884"/>
              <a:gd name="connsiteY3" fmla="*/ 19812 h 570457"/>
              <a:gd name="connsiteX4" fmla="*/ 228993 w 231884"/>
              <a:gd name="connsiteY4" fmla="*/ 101364 h 570457"/>
              <a:gd name="connsiteX5" fmla="*/ 206173 w 231884"/>
              <a:gd name="connsiteY5" fmla="*/ 437917 h 570457"/>
              <a:gd name="connsiteX6" fmla="*/ 185167 w 231884"/>
              <a:gd name="connsiteY6" fmla="*/ 570457 h 570457"/>
              <a:gd name="connsiteX7" fmla="*/ 207408 w 231884"/>
              <a:gd name="connsiteY7" fmla="*/ 516713 h 570457"/>
              <a:gd name="connsiteX8" fmla="*/ 202256 w 231884"/>
              <a:gd name="connsiteY8" fmla="*/ 530739 h 570457"/>
              <a:gd name="connsiteX9" fmla="*/ 145715 w 231884"/>
              <a:gd name="connsiteY9" fmla="*/ 426442 h 570457"/>
              <a:gd name="connsiteX10" fmla="*/ 492 w 231884"/>
              <a:gd name="connsiteY10" fmla="*/ 49038 h 570457"/>
              <a:gd name="connsiteX0" fmla="*/ 492 w 231884"/>
              <a:gd name="connsiteY0" fmla="*/ 49038 h 535819"/>
              <a:gd name="connsiteX1" fmla="*/ 157784 w 231884"/>
              <a:gd name="connsiteY1" fmla="*/ 0 h 535819"/>
              <a:gd name="connsiteX2" fmla="*/ 209972 w 231884"/>
              <a:gd name="connsiteY2" fmla="*/ 14008 h 535819"/>
              <a:gd name="connsiteX3" fmla="*/ 231884 w 231884"/>
              <a:gd name="connsiteY3" fmla="*/ 19812 h 535819"/>
              <a:gd name="connsiteX4" fmla="*/ 228993 w 231884"/>
              <a:gd name="connsiteY4" fmla="*/ 101364 h 535819"/>
              <a:gd name="connsiteX5" fmla="*/ 206173 w 231884"/>
              <a:gd name="connsiteY5" fmla="*/ 437917 h 535819"/>
              <a:gd name="connsiteX6" fmla="*/ 196959 w 231884"/>
              <a:gd name="connsiteY6" fmla="*/ 504846 h 535819"/>
              <a:gd name="connsiteX7" fmla="*/ 207408 w 231884"/>
              <a:gd name="connsiteY7" fmla="*/ 516713 h 535819"/>
              <a:gd name="connsiteX8" fmla="*/ 202256 w 231884"/>
              <a:gd name="connsiteY8" fmla="*/ 530739 h 535819"/>
              <a:gd name="connsiteX9" fmla="*/ 145715 w 231884"/>
              <a:gd name="connsiteY9" fmla="*/ 426442 h 535819"/>
              <a:gd name="connsiteX10" fmla="*/ 492 w 231884"/>
              <a:gd name="connsiteY10" fmla="*/ 49038 h 535819"/>
              <a:gd name="connsiteX0" fmla="*/ 492 w 231884"/>
              <a:gd name="connsiteY0" fmla="*/ 49038 h 516800"/>
              <a:gd name="connsiteX1" fmla="*/ 157784 w 231884"/>
              <a:gd name="connsiteY1" fmla="*/ 0 h 516800"/>
              <a:gd name="connsiteX2" fmla="*/ 209972 w 231884"/>
              <a:gd name="connsiteY2" fmla="*/ 14008 h 516800"/>
              <a:gd name="connsiteX3" fmla="*/ 231884 w 231884"/>
              <a:gd name="connsiteY3" fmla="*/ 19812 h 516800"/>
              <a:gd name="connsiteX4" fmla="*/ 228993 w 231884"/>
              <a:gd name="connsiteY4" fmla="*/ 101364 h 516800"/>
              <a:gd name="connsiteX5" fmla="*/ 206173 w 231884"/>
              <a:gd name="connsiteY5" fmla="*/ 437917 h 516800"/>
              <a:gd name="connsiteX6" fmla="*/ 196959 w 231884"/>
              <a:gd name="connsiteY6" fmla="*/ 504846 h 516800"/>
              <a:gd name="connsiteX7" fmla="*/ 207408 w 231884"/>
              <a:gd name="connsiteY7" fmla="*/ 516713 h 516800"/>
              <a:gd name="connsiteX8" fmla="*/ 207002 w 231884"/>
              <a:gd name="connsiteY8" fmla="*/ 501888 h 516800"/>
              <a:gd name="connsiteX9" fmla="*/ 145715 w 231884"/>
              <a:gd name="connsiteY9" fmla="*/ 426442 h 516800"/>
              <a:gd name="connsiteX10" fmla="*/ 492 w 231884"/>
              <a:gd name="connsiteY10" fmla="*/ 49038 h 516800"/>
              <a:gd name="connsiteX0" fmla="*/ 492 w 231884"/>
              <a:gd name="connsiteY0" fmla="*/ 49038 h 517461"/>
              <a:gd name="connsiteX1" fmla="*/ 157784 w 231884"/>
              <a:gd name="connsiteY1" fmla="*/ 0 h 517461"/>
              <a:gd name="connsiteX2" fmla="*/ 209972 w 231884"/>
              <a:gd name="connsiteY2" fmla="*/ 14008 h 517461"/>
              <a:gd name="connsiteX3" fmla="*/ 231884 w 231884"/>
              <a:gd name="connsiteY3" fmla="*/ 19812 h 517461"/>
              <a:gd name="connsiteX4" fmla="*/ 228993 w 231884"/>
              <a:gd name="connsiteY4" fmla="*/ 101364 h 517461"/>
              <a:gd name="connsiteX5" fmla="*/ 206173 w 231884"/>
              <a:gd name="connsiteY5" fmla="*/ 437917 h 517461"/>
              <a:gd name="connsiteX6" fmla="*/ 196959 w 231884"/>
              <a:gd name="connsiteY6" fmla="*/ 504846 h 517461"/>
              <a:gd name="connsiteX7" fmla="*/ 207408 w 231884"/>
              <a:gd name="connsiteY7" fmla="*/ 516713 h 517461"/>
              <a:gd name="connsiteX8" fmla="*/ 184422 w 231884"/>
              <a:gd name="connsiteY8" fmla="*/ 504933 h 517461"/>
              <a:gd name="connsiteX9" fmla="*/ 145715 w 231884"/>
              <a:gd name="connsiteY9" fmla="*/ 426442 h 517461"/>
              <a:gd name="connsiteX10" fmla="*/ 492 w 231884"/>
              <a:gd name="connsiteY10" fmla="*/ 49038 h 517461"/>
              <a:gd name="connsiteX0" fmla="*/ 492 w 231884"/>
              <a:gd name="connsiteY0" fmla="*/ 49038 h 513044"/>
              <a:gd name="connsiteX1" fmla="*/ 157784 w 231884"/>
              <a:gd name="connsiteY1" fmla="*/ 0 h 513044"/>
              <a:gd name="connsiteX2" fmla="*/ 209972 w 231884"/>
              <a:gd name="connsiteY2" fmla="*/ 14008 h 513044"/>
              <a:gd name="connsiteX3" fmla="*/ 231884 w 231884"/>
              <a:gd name="connsiteY3" fmla="*/ 19812 h 513044"/>
              <a:gd name="connsiteX4" fmla="*/ 228993 w 231884"/>
              <a:gd name="connsiteY4" fmla="*/ 101364 h 513044"/>
              <a:gd name="connsiteX5" fmla="*/ 206173 w 231884"/>
              <a:gd name="connsiteY5" fmla="*/ 437917 h 513044"/>
              <a:gd name="connsiteX6" fmla="*/ 196959 w 231884"/>
              <a:gd name="connsiteY6" fmla="*/ 504846 h 513044"/>
              <a:gd name="connsiteX7" fmla="*/ 212407 w 231884"/>
              <a:gd name="connsiteY7" fmla="*/ 506972 h 513044"/>
              <a:gd name="connsiteX8" fmla="*/ 184422 w 231884"/>
              <a:gd name="connsiteY8" fmla="*/ 504933 h 513044"/>
              <a:gd name="connsiteX9" fmla="*/ 145715 w 231884"/>
              <a:gd name="connsiteY9" fmla="*/ 426442 h 513044"/>
              <a:gd name="connsiteX10" fmla="*/ 492 w 231884"/>
              <a:gd name="connsiteY10" fmla="*/ 49038 h 5130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31884" h="513044">
                <a:moveTo>
                  <a:pt x="492" y="49038"/>
                </a:moveTo>
                <a:cubicBezTo>
                  <a:pt x="492" y="32064"/>
                  <a:pt x="140810" y="0"/>
                  <a:pt x="157784" y="0"/>
                </a:cubicBezTo>
                <a:lnTo>
                  <a:pt x="209972" y="14008"/>
                </a:lnTo>
                <a:cubicBezTo>
                  <a:pt x="226946" y="14008"/>
                  <a:pt x="231884" y="2838"/>
                  <a:pt x="231884" y="19812"/>
                </a:cubicBezTo>
                <a:cubicBezTo>
                  <a:pt x="231884" y="31338"/>
                  <a:pt x="228993" y="89838"/>
                  <a:pt x="228993" y="101364"/>
                </a:cubicBezTo>
                <a:cubicBezTo>
                  <a:pt x="218107" y="362284"/>
                  <a:pt x="206173" y="272289"/>
                  <a:pt x="206173" y="437917"/>
                </a:cubicBezTo>
                <a:cubicBezTo>
                  <a:pt x="206173" y="454891"/>
                  <a:pt x="213933" y="504846"/>
                  <a:pt x="196959" y="504846"/>
                </a:cubicBezTo>
                <a:lnTo>
                  <a:pt x="212407" y="506972"/>
                </a:lnTo>
                <a:cubicBezTo>
                  <a:pt x="195433" y="506972"/>
                  <a:pt x="184422" y="521907"/>
                  <a:pt x="184422" y="504933"/>
                </a:cubicBezTo>
                <a:cubicBezTo>
                  <a:pt x="174832" y="494761"/>
                  <a:pt x="166808" y="504910"/>
                  <a:pt x="145715" y="426442"/>
                </a:cubicBezTo>
                <a:cubicBezTo>
                  <a:pt x="124622" y="347974"/>
                  <a:pt x="-9098" y="130629"/>
                  <a:pt x="492" y="49038"/>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2" name="Freeform 131"/>
          <p:cNvSpPr/>
          <p:nvPr/>
        </p:nvSpPr>
        <p:spPr bwMode="auto">
          <a:xfrm rot="10516271">
            <a:off x="3716793" y="1552134"/>
            <a:ext cx="166146" cy="126552"/>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5" name="Freeform 134"/>
          <p:cNvSpPr/>
          <p:nvPr/>
        </p:nvSpPr>
        <p:spPr bwMode="auto">
          <a:xfrm rot="21268891" flipH="1">
            <a:off x="4243415" y="1135887"/>
            <a:ext cx="101890" cy="2163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3" name="Freeform 132"/>
          <p:cNvSpPr/>
          <p:nvPr/>
        </p:nvSpPr>
        <p:spPr bwMode="auto">
          <a:xfrm rot="16817467">
            <a:off x="4365856" y="1189973"/>
            <a:ext cx="153299" cy="107683"/>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6" name="Freeform 135"/>
          <p:cNvSpPr/>
          <p:nvPr/>
        </p:nvSpPr>
        <p:spPr bwMode="auto">
          <a:xfrm rot="20070587" flipH="1">
            <a:off x="4138724" y="1173190"/>
            <a:ext cx="82854" cy="22626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7" name="Freeform 136"/>
          <p:cNvSpPr/>
          <p:nvPr/>
        </p:nvSpPr>
        <p:spPr bwMode="auto">
          <a:xfrm rot="10516271">
            <a:off x="3692389" y="1730144"/>
            <a:ext cx="166146" cy="126552"/>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99" name="Freeform 98"/>
          <p:cNvSpPr/>
          <p:nvPr/>
        </p:nvSpPr>
        <p:spPr bwMode="auto">
          <a:xfrm rot="2461905" flipH="1">
            <a:off x="4501012" y="1255673"/>
            <a:ext cx="94001" cy="23783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0" name="Freeform 99"/>
          <p:cNvSpPr/>
          <p:nvPr/>
        </p:nvSpPr>
        <p:spPr bwMode="auto">
          <a:xfrm flipH="1">
            <a:off x="4624170" y="1611286"/>
            <a:ext cx="145930"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3" name="Freeform 102"/>
          <p:cNvSpPr/>
          <p:nvPr/>
        </p:nvSpPr>
        <p:spPr bwMode="auto">
          <a:xfrm rot="16817467">
            <a:off x="4594842" y="1436194"/>
            <a:ext cx="185492" cy="107683"/>
          </a:xfrm>
          <a:custGeom>
            <a:avLst/>
            <a:gdLst>
              <a:gd name="connsiteX0" fmla="*/ 54972 w 184857"/>
              <a:gd name="connsiteY0" fmla="*/ 119270 h 189203"/>
              <a:gd name="connsiteX1" fmla="*/ 94729 w 184857"/>
              <a:gd name="connsiteY1" fmla="*/ 168965 h 189203"/>
              <a:gd name="connsiteX2" fmla="*/ 114607 w 184857"/>
              <a:gd name="connsiteY2" fmla="*/ 188844 h 189203"/>
              <a:gd name="connsiteX3" fmla="*/ 154364 w 184857"/>
              <a:gd name="connsiteY3" fmla="*/ 178905 h 189203"/>
              <a:gd name="connsiteX4" fmla="*/ 174242 w 184857"/>
              <a:gd name="connsiteY4" fmla="*/ 159026 h 189203"/>
              <a:gd name="connsiteX5" fmla="*/ 174242 w 184857"/>
              <a:gd name="connsiteY5" fmla="*/ 49696 h 189203"/>
              <a:gd name="connsiteX6" fmla="*/ 164303 w 184857"/>
              <a:gd name="connsiteY6" fmla="*/ 19879 h 189203"/>
              <a:gd name="connsiteX7" fmla="*/ 94729 w 184857"/>
              <a:gd name="connsiteY7" fmla="*/ 0 h 189203"/>
              <a:gd name="connsiteX8" fmla="*/ 45033 w 184857"/>
              <a:gd name="connsiteY8" fmla="*/ 9939 h 189203"/>
              <a:gd name="connsiteX9" fmla="*/ 5277 w 184857"/>
              <a:gd name="connsiteY9" fmla="*/ 19879 h 189203"/>
              <a:gd name="connsiteX10" fmla="*/ 35094 w 184857"/>
              <a:gd name="connsiteY10" fmla="*/ 109331 h 189203"/>
              <a:gd name="connsiteX11" fmla="*/ 64911 w 184857"/>
              <a:gd name="connsiteY11" fmla="*/ 129209 h 189203"/>
              <a:gd name="connsiteX12" fmla="*/ 94729 w 184857"/>
              <a:gd name="connsiteY12" fmla="*/ 168965 h 189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4857" h="189203">
                <a:moveTo>
                  <a:pt x="54972" y="119270"/>
                </a:moveTo>
                <a:cubicBezTo>
                  <a:pt x="68224" y="135835"/>
                  <a:pt x="80923" y="152858"/>
                  <a:pt x="94729" y="168965"/>
                </a:cubicBezTo>
                <a:cubicBezTo>
                  <a:pt x="100827" y="176080"/>
                  <a:pt x="105364" y="187303"/>
                  <a:pt x="114607" y="188844"/>
                </a:cubicBezTo>
                <a:cubicBezTo>
                  <a:pt x="128081" y="191090"/>
                  <a:pt x="141112" y="182218"/>
                  <a:pt x="154364" y="178905"/>
                </a:cubicBezTo>
                <a:cubicBezTo>
                  <a:pt x="160990" y="172279"/>
                  <a:pt x="169421" y="167061"/>
                  <a:pt x="174242" y="159026"/>
                </a:cubicBezTo>
                <a:cubicBezTo>
                  <a:pt x="194510" y="125245"/>
                  <a:pt x="180680" y="85107"/>
                  <a:pt x="174242" y="49696"/>
                </a:cubicBezTo>
                <a:cubicBezTo>
                  <a:pt x="172368" y="39388"/>
                  <a:pt x="171711" y="27287"/>
                  <a:pt x="164303" y="19879"/>
                </a:cubicBezTo>
                <a:cubicBezTo>
                  <a:pt x="159549" y="15125"/>
                  <a:pt x="95076" y="87"/>
                  <a:pt x="94729" y="0"/>
                </a:cubicBezTo>
                <a:cubicBezTo>
                  <a:pt x="78164" y="3313"/>
                  <a:pt x="61524" y="6274"/>
                  <a:pt x="45033" y="9939"/>
                </a:cubicBezTo>
                <a:cubicBezTo>
                  <a:pt x="31698" y="12902"/>
                  <a:pt x="10073" y="7089"/>
                  <a:pt x="5277" y="19879"/>
                </a:cubicBezTo>
                <a:cubicBezTo>
                  <a:pt x="-9612" y="59582"/>
                  <a:pt x="9113" y="88546"/>
                  <a:pt x="35094" y="109331"/>
                </a:cubicBezTo>
                <a:cubicBezTo>
                  <a:pt x="44422" y="116793"/>
                  <a:pt x="55583" y="121747"/>
                  <a:pt x="64911" y="129209"/>
                </a:cubicBezTo>
                <a:cubicBezTo>
                  <a:pt x="85843" y="145954"/>
                  <a:pt x="83908" y="147323"/>
                  <a:pt x="94729" y="168965"/>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4" name="Freeform 103"/>
          <p:cNvSpPr/>
          <p:nvPr/>
        </p:nvSpPr>
        <p:spPr bwMode="auto">
          <a:xfrm flipH="1">
            <a:off x="4395716" y="1773724"/>
            <a:ext cx="145930" cy="149216"/>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0" name="Freeform 109"/>
          <p:cNvSpPr/>
          <p:nvPr/>
        </p:nvSpPr>
        <p:spPr bwMode="auto">
          <a:xfrm flipH="1">
            <a:off x="4736891" y="1879578"/>
            <a:ext cx="145930" cy="123319"/>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Freeform 110"/>
          <p:cNvSpPr/>
          <p:nvPr/>
        </p:nvSpPr>
        <p:spPr bwMode="auto">
          <a:xfrm>
            <a:off x="4663926" y="2081446"/>
            <a:ext cx="180930" cy="114260"/>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4" name="Rounded Rectangle 11"/>
          <p:cNvSpPr/>
          <p:nvPr/>
        </p:nvSpPr>
        <p:spPr bwMode="auto">
          <a:xfrm rot="21237763" flipV="1">
            <a:off x="4858785" y="2299498"/>
            <a:ext cx="254804" cy="442638"/>
          </a:xfrm>
          <a:custGeom>
            <a:avLst/>
            <a:gdLst>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84404 w 184404"/>
              <a:gd name="connsiteY4" fmla="*/ 562196 h 592931"/>
              <a:gd name="connsiteX5" fmla="*/ 153669 w 184404"/>
              <a:gd name="connsiteY5" fmla="*/ 592931 h 592931"/>
              <a:gd name="connsiteX6" fmla="*/ 30735 w 184404"/>
              <a:gd name="connsiteY6" fmla="*/ 592931 h 592931"/>
              <a:gd name="connsiteX7" fmla="*/ 0 w 184404"/>
              <a:gd name="connsiteY7" fmla="*/ 562196 h 592931"/>
              <a:gd name="connsiteX8" fmla="*/ 0 w 184404"/>
              <a:gd name="connsiteY8" fmla="*/ 30735 h 592931"/>
              <a:gd name="connsiteX0" fmla="*/ 0 w 184404"/>
              <a:gd name="connsiteY0" fmla="*/ 30735 h 592931"/>
              <a:gd name="connsiteX1" fmla="*/ 30735 w 184404"/>
              <a:gd name="connsiteY1" fmla="*/ 0 h 592931"/>
              <a:gd name="connsiteX2" fmla="*/ 153669 w 184404"/>
              <a:gd name="connsiteY2" fmla="*/ 0 h 592931"/>
              <a:gd name="connsiteX3" fmla="*/ 184404 w 184404"/>
              <a:gd name="connsiteY3" fmla="*/ 30735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53669 w 184404"/>
              <a:gd name="connsiteY2" fmla="*/ 0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30735 h 592931"/>
              <a:gd name="connsiteX1" fmla="*/ 30735 w 184404"/>
              <a:gd name="connsiteY1" fmla="*/ 0 h 592931"/>
              <a:gd name="connsiteX2" fmla="*/ 121012 w 184404"/>
              <a:gd name="connsiteY2" fmla="*/ 32657 h 592931"/>
              <a:gd name="connsiteX3" fmla="*/ 129975 w 184404"/>
              <a:gd name="connsiteY3" fmla="*/ 63392 h 592931"/>
              <a:gd name="connsiteX4" fmla="*/ 151745 w 184404"/>
              <a:gd name="connsiteY4" fmla="*/ 108856 h 592931"/>
              <a:gd name="connsiteX5" fmla="*/ 184404 w 184404"/>
              <a:gd name="connsiteY5" fmla="*/ 562196 h 592931"/>
              <a:gd name="connsiteX6" fmla="*/ 153669 w 184404"/>
              <a:gd name="connsiteY6" fmla="*/ 592931 h 592931"/>
              <a:gd name="connsiteX7" fmla="*/ 30735 w 184404"/>
              <a:gd name="connsiteY7" fmla="*/ 592931 h 592931"/>
              <a:gd name="connsiteX8" fmla="*/ 0 w 184404"/>
              <a:gd name="connsiteY8" fmla="*/ 562196 h 592931"/>
              <a:gd name="connsiteX9" fmla="*/ 0 w 184404"/>
              <a:gd name="connsiteY9" fmla="*/ 30735 h 592931"/>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51745 w 184404"/>
              <a:gd name="connsiteY4" fmla="*/ 83505 h 567580"/>
              <a:gd name="connsiteX5" fmla="*/ 184404 w 184404"/>
              <a:gd name="connsiteY5" fmla="*/ 536845 h 567580"/>
              <a:gd name="connsiteX6" fmla="*/ 153669 w 184404"/>
              <a:gd name="connsiteY6" fmla="*/ 567580 h 567580"/>
              <a:gd name="connsiteX7" fmla="*/ 30735 w 184404"/>
              <a:gd name="connsiteY7" fmla="*/ 567580 h 567580"/>
              <a:gd name="connsiteX8" fmla="*/ 0 w 184404"/>
              <a:gd name="connsiteY8" fmla="*/ 536845 h 567580"/>
              <a:gd name="connsiteX9" fmla="*/ 0 w 184404"/>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67580 h 567580"/>
              <a:gd name="connsiteX7" fmla="*/ 30735 w 195288"/>
              <a:gd name="connsiteY7" fmla="*/ 567580 h 567580"/>
              <a:gd name="connsiteX8" fmla="*/ 0 w 195288"/>
              <a:gd name="connsiteY8" fmla="*/ 536845 h 567580"/>
              <a:gd name="connsiteX9" fmla="*/ 0 w 195288"/>
              <a:gd name="connsiteY9" fmla="*/ 5384 h 567580"/>
              <a:gd name="connsiteX0" fmla="*/ 0 w 195288"/>
              <a:gd name="connsiteY0" fmla="*/ 5384 h 567580"/>
              <a:gd name="connsiteX1" fmla="*/ 30735 w 195288"/>
              <a:gd name="connsiteY1" fmla="*/ 17000 h 567580"/>
              <a:gd name="connsiteX2" fmla="*/ 121012 w 195288"/>
              <a:gd name="connsiteY2" fmla="*/ 7306 h 567580"/>
              <a:gd name="connsiteX3" fmla="*/ 129975 w 195288"/>
              <a:gd name="connsiteY3" fmla="*/ 38041 h 567580"/>
              <a:gd name="connsiteX4" fmla="*/ 195288 w 195288"/>
              <a:gd name="connsiteY4" fmla="*/ 9389 h 567580"/>
              <a:gd name="connsiteX5" fmla="*/ 184404 w 195288"/>
              <a:gd name="connsiteY5" fmla="*/ 536845 h 567580"/>
              <a:gd name="connsiteX6" fmla="*/ 153669 w 195288"/>
              <a:gd name="connsiteY6" fmla="*/ 546404 h 567580"/>
              <a:gd name="connsiteX7" fmla="*/ 30735 w 195288"/>
              <a:gd name="connsiteY7" fmla="*/ 567580 h 567580"/>
              <a:gd name="connsiteX8" fmla="*/ 0 w 195288"/>
              <a:gd name="connsiteY8" fmla="*/ 536845 h 567580"/>
              <a:gd name="connsiteX9" fmla="*/ 0 w 195288"/>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29975 w 184404"/>
              <a:gd name="connsiteY3" fmla="*/ 38041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73516 w 184404"/>
              <a:gd name="connsiteY4" fmla="*/ 30565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19087 w 184404"/>
              <a:gd name="connsiteY4" fmla="*/ 62329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97318 w 184404"/>
              <a:gd name="connsiteY3" fmla="*/ 59217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84404"/>
              <a:gd name="connsiteY0" fmla="*/ 5384 h 567580"/>
              <a:gd name="connsiteX1" fmla="*/ 30735 w 184404"/>
              <a:gd name="connsiteY1" fmla="*/ 17000 h 567580"/>
              <a:gd name="connsiteX2" fmla="*/ 121012 w 184404"/>
              <a:gd name="connsiteY2" fmla="*/ 7306 h 567580"/>
              <a:gd name="connsiteX3" fmla="*/ 151747 w 184404"/>
              <a:gd name="connsiteY3" fmla="*/ 27452 h 567580"/>
              <a:gd name="connsiteX4" fmla="*/ 162629 w 184404"/>
              <a:gd name="connsiteY4" fmla="*/ 83504 h 567580"/>
              <a:gd name="connsiteX5" fmla="*/ 184404 w 184404"/>
              <a:gd name="connsiteY5" fmla="*/ 536845 h 567580"/>
              <a:gd name="connsiteX6" fmla="*/ 153669 w 184404"/>
              <a:gd name="connsiteY6" fmla="*/ 546404 h 567580"/>
              <a:gd name="connsiteX7" fmla="*/ 30735 w 184404"/>
              <a:gd name="connsiteY7" fmla="*/ 567580 h 567580"/>
              <a:gd name="connsiteX8" fmla="*/ 0 w 184404"/>
              <a:gd name="connsiteY8" fmla="*/ 536845 h 567580"/>
              <a:gd name="connsiteX9" fmla="*/ 0 w 184404"/>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153669 w 162629"/>
              <a:gd name="connsiteY6" fmla="*/ 546404 h 567580"/>
              <a:gd name="connsiteX7" fmla="*/ 30735 w 162629"/>
              <a:gd name="connsiteY7" fmla="*/ 567580 h 567580"/>
              <a:gd name="connsiteX8" fmla="*/ 0 w 162629"/>
              <a:gd name="connsiteY8" fmla="*/ 536845 h 567580"/>
              <a:gd name="connsiteX9" fmla="*/ 0 w 162629"/>
              <a:gd name="connsiteY9" fmla="*/ 5384 h 567580"/>
              <a:gd name="connsiteX0" fmla="*/ 0 w 162629"/>
              <a:gd name="connsiteY0" fmla="*/ 5384 h 567580"/>
              <a:gd name="connsiteX1" fmla="*/ 30735 w 162629"/>
              <a:gd name="connsiteY1" fmla="*/ 17000 h 567580"/>
              <a:gd name="connsiteX2" fmla="*/ 121012 w 162629"/>
              <a:gd name="connsiteY2" fmla="*/ 7306 h 567580"/>
              <a:gd name="connsiteX3" fmla="*/ 151747 w 162629"/>
              <a:gd name="connsiteY3" fmla="*/ 27452 h 567580"/>
              <a:gd name="connsiteX4" fmla="*/ 162629 w 162629"/>
              <a:gd name="connsiteY4" fmla="*/ 83504 h 567580"/>
              <a:gd name="connsiteX5" fmla="*/ 66997 w 162629"/>
              <a:gd name="connsiteY5" fmla="*/ 452881 h 567580"/>
              <a:gd name="connsiteX6" fmla="*/ 59836 w 162629"/>
              <a:gd name="connsiteY6" fmla="*/ 552373 h 567580"/>
              <a:gd name="connsiteX7" fmla="*/ 30735 w 162629"/>
              <a:gd name="connsiteY7" fmla="*/ 567580 h 567580"/>
              <a:gd name="connsiteX8" fmla="*/ 0 w 162629"/>
              <a:gd name="connsiteY8" fmla="*/ 536845 h 567580"/>
              <a:gd name="connsiteX9" fmla="*/ 0 w 162629"/>
              <a:gd name="connsiteY9" fmla="*/ 5384 h 567580"/>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66997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6031 w 162629"/>
              <a:gd name="connsiteY0" fmla="*/ 29842 h 560274"/>
              <a:gd name="connsiteX1" fmla="*/ 30735 w 162629"/>
              <a:gd name="connsiteY1" fmla="*/ 9694 h 560274"/>
              <a:gd name="connsiteX2" fmla="*/ 121012 w 162629"/>
              <a:gd name="connsiteY2" fmla="*/ 0 h 560274"/>
              <a:gd name="connsiteX3" fmla="*/ 151747 w 162629"/>
              <a:gd name="connsiteY3" fmla="*/ 20146 h 560274"/>
              <a:gd name="connsiteX4" fmla="*/ 162629 w 162629"/>
              <a:gd name="connsiteY4" fmla="*/ 76198 h 560274"/>
              <a:gd name="connsiteX5" fmla="*/ 115639 w 162629"/>
              <a:gd name="connsiteY5" fmla="*/ 445575 h 560274"/>
              <a:gd name="connsiteX6" fmla="*/ 59836 w 162629"/>
              <a:gd name="connsiteY6" fmla="*/ 545067 h 560274"/>
              <a:gd name="connsiteX7" fmla="*/ 30735 w 162629"/>
              <a:gd name="connsiteY7" fmla="*/ 560274 h 560274"/>
              <a:gd name="connsiteX8" fmla="*/ 0 w 162629"/>
              <a:gd name="connsiteY8" fmla="*/ 529539 h 560274"/>
              <a:gd name="connsiteX9" fmla="*/ 6031 w 162629"/>
              <a:gd name="connsiteY9" fmla="*/ 29842 h 560274"/>
              <a:gd name="connsiteX0" fmla="*/ 70 w 156668"/>
              <a:gd name="connsiteY0" fmla="*/ 29842 h 560274"/>
              <a:gd name="connsiteX1" fmla="*/ 24774 w 156668"/>
              <a:gd name="connsiteY1" fmla="*/ 9694 h 560274"/>
              <a:gd name="connsiteX2" fmla="*/ 115051 w 156668"/>
              <a:gd name="connsiteY2" fmla="*/ 0 h 560274"/>
              <a:gd name="connsiteX3" fmla="*/ 145786 w 156668"/>
              <a:gd name="connsiteY3" fmla="*/ 20146 h 560274"/>
              <a:gd name="connsiteX4" fmla="*/ 156668 w 156668"/>
              <a:gd name="connsiteY4" fmla="*/ 76198 h 560274"/>
              <a:gd name="connsiteX5" fmla="*/ 109678 w 156668"/>
              <a:gd name="connsiteY5" fmla="*/ 445575 h 560274"/>
              <a:gd name="connsiteX6" fmla="*/ 53875 w 156668"/>
              <a:gd name="connsiteY6" fmla="*/ 545067 h 560274"/>
              <a:gd name="connsiteX7" fmla="*/ 24774 w 156668"/>
              <a:gd name="connsiteY7" fmla="*/ 560274 h 560274"/>
              <a:gd name="connsiteX8" fmla="*/ 38511 w 156668"/>
              <a:gd name="connsiteY8" fmla="*/ 478425 h 560274"/>
              <a:gd name="connsiteX9" fmla="*/ 70 w 156668"/>
              <a:gd name="connsiteY9" fmla="*/ 29842 h 560274"/>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09678 w 156668"/>
              <a:gd name="connsiteY5" fmla="*/ 445575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16031 w 156668"/>
              <a:gd name="connsiteY5" fmla="*/ 47391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70 w 156668"/>
              <a:gd name="connsiteY0" fmla="*/ 29842 h 550051"/>
              <a:gd name="connsiteX1" fmla="*/ 24774 w 156668"/>
              <a:gd name="connsiteY1" fmla="*/ 9694 h 550051"/>
              <a:gd name="connsiteX2" fmla="*/ 115051 w 156668"/>
              <a:gd name="connsiteY2" fmla="*/ 0 h 550051"/>
              <a:gd name="connsiteX3" fmla="*/ 145786 w 156668"/>
              <a:gd name="connsiteY3" fmla="*/ 20146 h 550051"/>
              <a:gd name="connsiteX4" fmla="*/ 156668 w 156668"/>
              <a:gd name="connsiteY4" fmla="*/ 76198 h 550051"/>
              <a:gd name="connsiteX5" fmla="*/ 142985 w 156668"/>
              <a:gd name="connsiteY5" fmla="*/ 487276 h 550051"/>
              <a:gd name="connsiteX6" fmla="*/ 53875 w 156668"/>
              <a:gd name="connsiteY6" fmla="*/ 545067 h 550051"/>
              <a:gd name="connsiteX7" fmla="*/ 69246 w 156668"/>
              <a:gd name="connsiteY7" fmla="*/ 550051 h 550051"/>
              <a:gd name="connsiteX8" fmla="*/ 38511 w 156668"/>
              <a:gd name="connsiteY8" fmla="*/ 478425 h 550051"/>
              <a:gd name="connsiteX9" fmla="*/ 70 w 156668"/>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53848 w 156641"/>
              <a:gd name="connsiteY6" fmla="*/ 545067 h 550051"/>
              <a:gd name="connsiteX7" fmla="*/ 69219 w 156641"/>
              <a:gd name="connsiteY7" fmla="*/ 550051 h 550051"/>
              <a:gd name="connsiteX8" fmla="*/ 65439 w 156641"/>
              <a:gd name="connsiteY8" fmla="*/ 438346 h 550051"/>
              <a:gd name="connsiteX9" fmla="*/ 43 w 156641"/>
              <a:gd name="connsiteY9" fmla="*/ 29842 h 550051"/>
              <a:gd name="connsiteX0" fmla="*/ 43 w 156641"/>
              <a:gd name="connsiteY0" fmla="*/ 29842 h 550051"/>
              <a:gd name="connsiteX1" fmla="*/ 24747 w 156641"/>
              <a:gd name="connsiteY1" fmla="*/ 9694 h 550051"/>
              <a:gd name="connsiteX2" fmla="*/ 115024 w 156641"/>
              <a:gd name="connsiteY2" fmla="*/ 0 h 550051"/>
              <a:gd name="connsiteX3" fmla="*/ 145759 w 156641"/>
              <a:gd name="connsiteY3" fmla="*/ 20146 h 550051"/>
              <a:gd name="connsiteX4" fmla="*/ 156641 w 156641"/>
              <a:gd name="connsiteY4" fmla="*/ 76198 h 550051"/>
              <a:gd name="connsiteX5" fmla="*/ 142958 w 156641"/>
              <a:gd name="connsiteY5" fmla="*/ 487276 h 550051"/>
              <a:gd name="connsiteX6" fmla="*/ 116741 w 156641"/>
              <a:gd name="connsiteY6" fmla="*/ 531709 h 550051"/>
              <a:gd name="connsiteX7" fmla="*/ 69219 w 156641"/>
              <a:gd name="connsiteY7" fmla="*/ 550051 h 550051"/>
              <a:gd name="connsiteX8" fmla="*/ 65439 w 156641"/>
              <a:gd name="connsiteY8" fmla="*/ 438346 h 550051"/>
              <a:gd name="connsiteX9" fmla="*/ 43 w 156641"/>
              <a:gd name="connsiteY9" fmla="*/ 29842 h 550051"/>
              <a:gd name="connsiteX0" fmla="*/ 43 w 145759"/>
              <a:gd name="connsiteY0" fmla="*/ 29842 h 550051"/>
              <a:gd name="connsiteX1" fmla="*/ 24747 w 145759"/>
              <a:gd name="connsiteY1" fmla="*/ 9694 h 550051"/>
              <a:gd name="connsiteX2" fmla="*/ 115024 w 145759"/>
              <a:gd name="connsiteY2" fmla="*/ 0 h 550051"/>
              <a:gd name="connsiteX3" fmla="*/ 145759 w 145759"/>
              <a:gd name="connsiteY3" fmla="*/ 20146 h 550051"/>
              <a:gd name="connsiteX4" fmla="*/ 143165 w 145759"/>
              <a:gd name="connsiteY4" fmla="*/ 69518 h 550051"/>
              <a:gd name="connsiteX5" fmla="*/ 142958 w 145759"/>
              <a:gd name="connsiteY5" fmla="*/ 487276 h 550051"/>
              <a:gd name="connsiteX6" fmla="*/ 116741 w 145759"/>
              <a:gd name="connsiteY6" fmla="*/ 531709 h 550051"/>
              <a:gd name="connsiteX7" fmla="*/ 69219 w 145759"/>
              <a:gd name="connsiteY7" fmla="*/ 550051 h 550051"/>
              <a:gd name="connsiteX8" fmla="*/ 65439 w 145759"/>
              <a:gd name="connsiteY8" fmla="*/ 438346 h 550051"/>
              <a:gd name="connsiteX9" fmla="*/ 43 w 145759"/>
              <a:gd name="connsiteY9" fmla="*/ 29842 h 5500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5759" h="550051">
                <a:moveTo>
                  <a:pt x="43" y="29842"/>
                </a:moveTo>
                <a:cubicBezTo>
                  <a:pt x="43" y="12868"/>
                  <a:pt x="7773" y="9694"/>
                  <a:pt x="24747" y="9694"/>
                </a:cubicBezTo>
                <a:lnTo>
                  <a:pt x="115024" y="0"/>
                </a:lnTo>
                <a:cubicBezTo>
                  <a:pt x="131998" y="0"/>
                  <a:pt x="145759" y="3172"/>
                  <a:pt x="145759" y="20146"/>
                </a:cubicBezTo>
                <a:cubicBezTo>
                  <a:pt x="145759" y="31672"/>
                  <a:pt x="143165" y="57992"/>
                  <a:pt x="143165" y="69518"/>
                </a:cubicBezTo>
                <a:cubicBezTo>
                  <a:pt x="132279" y="330438"/>
                  <a:pt x="142958" y="321648"/>
                  <a:pt x="142958" y="487276"/>
                </a:cubicBezTo>
                <a:cubicBezTo>
                  <a:pt x="142958" y="504250"/>
                  <a:pt x="133715" y="531709"/>
                  <a:pt x="116741" y="531709"/>
                </a:cubicBezTo>
                <a:lnTo>
                  <a:pt x="69219" y="550051"/>
                </a:lnTo>
                <a:cubicBezTo>
                  <a:pt x="52245" y="550051"/>
                  <a:pt x="65439" y="455320"/>
                  <a:pt x="65439" y="438346"/>
                </a:cubicBezTo>
                <a:cubicBezTo>
                  <a:pt x="67449" y="271780"/>
                  <a:pt x="-1967" y="196408"/>
                  <a:pt x="43" y="29842"/>
                </a:cubicBezTo>
                <a:close/>
              </a:path>
            </a:pathLst>
          </a:custGeom>
          <a:solidFill>
            <a:srgbClr val="FFCC66"/>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Freeform 129"/>
          <p:cNvSpPr/>
          <p:nvPr/>
        </p:nvSpPr>
        <p:spPr bwMode="auto">
          <a:xfrm rot="4701019" flipH="1">
            <a:off x="4461146" y="2250106"/>
            <a:ext cx="107426" cy="229273"/>
          </a:xfrm>
          <a:custGeom>
            <a:avLst/>
            <a:gdLst>
              <a:gd name="connsiteX0" fmla="*/ 0 w 149527"/>
              <a:gd name="connsiteY0" fmla="*/ 79513 h 188844"/>
              <a:gd name="connsiteX1" fmla="*/ 9939 w 149527"/>
              <a:gd name="connsiteY1" fmla="*/ 129209 h 188844"/>
              <a:gd name="connsiteX2" fmla="*/ 39756 w 149527"/>
              <a:gd name="connsiteY2" fmla="*/ 178905 h 188844"/>
              <a:gd name="connsiteX3" fmla="*/ 69574 w 149527"/>
              <a:gd name="connsiteY3" fmla="*/ 188844 h 188844"/>
              <a:gd name="connsiteX4" fmla="*/ 149087 w 149527"/>
              <a:gd name="connsiteY4" fmla="*/ 159026 h 188844"/>
              <a:gd name="connsiteX5" fmla="*/ 139147 w 149527"/>
              <a:gd name="connsiteY5" fmla="*/ 119270 h 188844"/>
              <a:gd name="connsiteX6" fmla="*/ 119269 w 149527"/>
              <a:gd name="connsiteY6" fmla="*/ 89452 h 188844"/>
              <a:gd name="connsiteX7" fmla="*/ 119269 w 149527"/>
              <a:gd name="connsiteY7" fmla="*/ 9939 h 188844"/>
              <a:gd name="connsiteX8" fmla="*/ 89452 w 149527"/>
              <a:gd name="connsiteY8" fmla="*/ 0 h 188844"/>
              <a:gd name="connsiteX9" fmla="*/ 69574 w 149527"/>
              <a:gd name="connsiteY9" fmla="*/ 19879 h 188844"/>
              <a:gd name="connsiteX10" fmla="*/ 9939 w 149527"/>
              <a:gd name="connsiteY10" fmla="*/ 39757 h 188844"/>
              <a:gd name="connsiteX11" fmla="*/ 0 w 149527"/>
              <a:gd name="connsiteY11" fmla="*/ 69574 h 188844"/>
              <a:gd name="connsiteX12" fmla="*/ 9939 w 149527"/>
              <a:gd name="connsiteY12" fmla="*/ 119270 h 188844"/>
              <a:gd name="connsiteX13" fmla="*/ 9939 w 149527"/>
              <a:gd name="connsiteY13" fmla="*/ 129209 h 188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9527" h="188844">
                <a:moveTo>
                  <a:pt x="0" y="79513"/>
                </a:moveTo>
                <a:cubicBezTo>
                  <a:pt x="3313" y="96078"/>
                  <a:pt x="5842" y="112820"/>
                  <a:pt x="9939" y="129209"/>
                </a:cubicBezTo>
                <a:cubicBezTo>
                  <a:pt x="15457" y="151282"/>
                  <a:pt x="19075" y="166496"/>
                  <a:pt x="39756" y="178905"/>
                </a:cubicBezTo>
                <a:cubicBezTo>
                  <a:pt x="48740" y="184295"/>
                  <a:pt x="59635" y="185531"/>
                  <a:pt x="69574" y="188844"/>
                </a:cubicBezTo>
                <a:cubicBezTo>
                  <a:pt x="75543" y="187849"/>
                  <a:pt x="144212" y="188279"/>
                  <a:pt x="149087" y="159026"/>
                </a:cubicBezTo>
                <a:cubicBezTo>
                  <a:pt x="151333" y="145552"/>
                  <a:pt x="144528" y="131825"/>
                  <a:pt x="139147" y="119270"/>
                </a:cubicBezTo>
                <a:cubicBezTo>
                  <a:pt x="134441" y="108290"/>
                  <a:pt x="125895" y="99391"/>
                  <a:pt x="119269" y="89452"/>
                </a:cubicBezTo>
                <a:cubicBezTo>
                  <a:pt x="125580" y="64210"/>
                  <a:pt x="139463" y="35181"/>
                  <a:pt x="119269" y="9939"/>
                </a:cubicBezTo>
                <a:cubicBezTo>
                  <a:pt x="112724" y="1758"/>
                  <a:pt x="99391" y="3313"/>
                  <a:pt x="89452" y="0"/>
                </a:cubicBezTo>
                <a:cubicBezTo>
                  <a:pt x="82826" y="6626"/>
                  <a:pt x="77955" y="15688"/>
                  <a:pt x="69574" y="19879"/>
                </a:cubicBezTo>
                <a:cubicBezTo>
                  <a:pt x="50833" y="29250"/>
                  <a:pt x="9939" y="39757"/>
                  <a:pt x="9939" y="39757"/>
                </a:cubicBezTo>
                <a:cubicBezTo>
                  <a:pt x="6626" y="49696"/>
                  <a:pt x="0" y="59097"/>
                  <a:pt x="0" y="69574"/>
                </a:cubicBezTo>
                <a:cubicBezTo>
                  <a:pt x="0" y="86467"/>
                  <a:pt x="7162" y="102606"/>
                  <a:pt x="9939" y="119270"/>
                </a:cubicBezTo>
                <a:cubicBezTo>
                  <a:pt x="10484" y="122538"/>
                  <a:pt x="9939" y="125896"/>
                  <a:pt x="9939" y="129209"/>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 name="Freeform 1"/>
          <p:cNvSpPr/>
          <p:nvPr/>
        </p:nvSpPr>
        <p:spPr bwMode="auto">
          <a:xfrm>
            <a:off x="4352816" y="2144699"/>
            <a:ext cx="182808" cy="109606"/>
          </a:xfrm>
          <a:custGeom>
            <a:avLst/>
            <a:gdLst>
              <a:gd name="connsiteX0" fmla="*/ 53569 w 182808"/>
              <a:gd name="connsiteY0" fmla="*/ 10205 h 109596"/>
              <a:gd name="connsiteX1" fmla="*/ 3874 w 182808"/>
              <a:gd name="connsiteY1" fmla="*/ 20144 h 109596"/>
              <a:gd name="connsiteX2" fmla="*/ 33691 w 182808"/>
              <a:gd name="connsiteY2" fmla="*/ 89718 h 109596"/>
              <a:gd name="connsiteX3" fmla="*/ 133082 w 182808"/>
              <a:gd name="connsiteY3" fmla="*/ 109596 h 109596"/>
              <a:gd name="connsiteX4" fmla="*/ 172839 w 182808"/>
              <a:gd name="connsiteY4" fmla="*/ 99657 h 109596"/>
              <a:gd name="connsiteX5" fmla="*/ 172839 w 182808"/>
              <a:gd name="connsiteY5" fmla="*/ 40022 h 109596"/>
              <a:gd name="connsiteX6" fmla="*/ 143021 w 182808"/>
              <a:gd name="connsiteY6" fmla="*/ 30083 h 109596"/>
              <a:gd name="connsiteX7" fmla="*/ 83387 w 182808"/>
              <a:gd name="connsiteY7" fmla="*/ 266 h 109596"/>
              <a:gd name="connsiteX8" fmla="*/ 53569 w 182808"/>
              <a:gd name="connsiteY8" fmla="*/ 10205 h 1095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2808" h="109596">
                <a:moveTo>
                  <a:pt x="53569" y="10205"/>
                </a:moveTo>
                <a:cubicBezTo>
                  <a:pt x="40317" y="13518"/>
                  <a:pt x="13245" y="6088"/>
                  <a:pt x="3874" y="20144"/>
                </a:cubicBezTo>
                <a:cubicBezTo>
                  <a:pt x="-9873" y="40764"/>
                  <a:pt x="16026" y="79119"/>
                  <a:pt x="33691" y="89718"/>
                </a:cubicBezTo>
                <a:cubicBezTo>
                  <a:pt x="55374" y="102728"/>
                  <a:pt x="121021" y="107873"/>
                  <a:pt x="133082" y="109596"/>
                </a:cubicBezTo>
                <a:cubicBezTo>
                  <a:pt x="146334" y="106283"/>
                  <a:pt x="162172" y="108190"/>
                  <a:pt x="172839" y="99657"/>
                </a:cubicBezTo>
                <a:cubicBezTo>
                  <a:pt x="187563" y="87878"/>
                  <a:pt x="184619" y="51802"/>
                  <a:pt x="172839" y="40022"/>
                </a:cubicBezTo>
                <a:cubicBezTo>
                  <a:pt x="165431" y="32614"/>
                  <a:pt x="152960" y="33396"/>
                  <a:pt x="143021" y="30083"/>
                </a:cubicBezTo>
                <a:cubicBezTo>
                  <a:pt x="121548" y="15768"/>
                  <a:pt x="109573" y="4007"/>
                  <a:pt x="83387" y="266"/>
                </a:cubicBezTo>
                <a:cubicBezTo>
                  <a:pt x="70268" y="-1608"/>
                  <a:pt x="66821" y="6892"/>
                  <a:pt x="53569" y="1020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 name="Freeform 2"/>
          <p:cNvSpPr/>
          <p:nvPr/>
        </p:nvSpPr>
        <p:spPr bwMode="auto">
          <a:xfrm>
            <a:off x="4574579" y="2403079"/>
            <a:ext cx="189615" cy="179246"/>
          </a:xfrm>
          <a:custGeom>
            <a:avLst/>
            <a:gdLst>
              <a:gd name="connsiteX0" fmla="*/ 10711 w 189615"/>
              <a:gd name="connsiteY0" fmla="*/ 79839 h 179230"/>
              <a:gd name="connsiteX1" fmla="*/ 10711 w 189615"/>
              <a:gd name="connsiteY1" fmla="*/ 159352 h 179230"/>
              <a:gd name="connsiteX2" fmla="*/ 70345 w 189615"/>
              <a:gd name="connsiteY2" fmla="*/ 179230 h 179230"/>
              <a:gd name="connsiteX3" fmla="*/ 90224 w 189615"/>
              <a:gd name="connsiteY3" fmla="*/ 159352 h 179230"/>
              <a:gd name="connsiteX4" fmla="*/ 110102 w 189615"/>
              <a:gd name="connsiteY4" fmla="*/ 89778 h 179230"/>
              <a:gd name="connsiteX5" fmla="*/ 139919 w 189615"/>
              <a:gd name="connsiteY5" fmla="*/ 69900 h 179230"/>
              <a:gd name="connsiteX6" fmla="*/ 189615 w 189615"/>
              <a:gd name="connsiteY6" fmla="*/ 40082 h 179230"/>
              <a:gd name="connsiteX7" fmla="*/ 169737 w 189615"/>
              <a:gd name="connsiteY7" fmla="*/ 10265 h 179230"/>
              <a:gd name="connsiteX8" fmla="*/ 60406 w 189615"/>
              <a:gd name="connsiteY8" fmla="*/ 10265 h 179230"/>
              <a:gd name="connsiteX9" fmla="*/ 40528 w 189615"/>
              <a:gd name="connsiteY9" fmla="*/ 40082 h 179230"/>
              <a:gd name="connsiteX10" fmla="*/ 10711 w 189615"/>
              <a:gd name="connsiteY10" fmla="*/ 79839 h 17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615" h="179230">
                <a:moveTo>
                  <a:pt x="10711" y="79839"/>
                </a:moveTo>
                <a:cubicBezTo>
                  <a:pt x="5742" y="99717"/>
                  <a:pt x="-10683" y="144071"/>
                  <a:pt x="10711" y="159352"/>
                </a:cubicBezTo>
                <a:cubicBezTo>
                  <a:pt x="27761" y="171531"/>
                  <a:pt x="70345" y="179230"/>
                  <a:pt x="70345" y="179230"/>
                </a:cubicBezTo>
                <a:cubicBezTo>
                  <a:pt x="76971" y="172604"/>
                  <a:pt x="86033" y="167733"/>
                  <a:pt x="90224" y="159352"/>
                </a:cubicBezTo>
                <a:cubicBezTo>
                  <a:pt x="92605" y="154590"/>
                  <a:pt x="103589" y="97919"/>
                  <a:pt x="110102" y="89778"/>
                </a:cubicBezTo>
                <a:cubicBezTo>
                  <a:pt x="117564" y="80450"/>
                  <a:pt x="130591" y="77362"/>
                  <a:pt x="139919" y="69900"/>
                </a:cubicBezTo>
                <a:cubicBezTo>
                  <a:pt x="178900" y="38716"/>
                  <a:pt x="137834" y="57344"/>
                  <a:pt x="189615" y="40082"/>
                </a:cubicBezTo>
                <a:cubicBezTo>
                  <a:pt x="182989" y="30143"/>
                  <a:pt x="179065" y="17727"/>
                  <a:pt x="169737" y="10265"/>
                </a:cubicBezTo>
                <a:cubicBezTo>
                  <a:pt x="142407" y="-11599"/>
                  <a:pt x="79369" y="7895"/>
                  <a:pt x="60406" y="10265"/>
                </a:cubicBezTo>
                <a:cubicBezTo>
                  <a:pt x="53780" y="20204"/>
                  <a:pt x="45379" y="29166"/>
                  <a:pt x="40528" y="40082"/>
                </a:cubicBezTo>
                <a:cubicBezTo>
                  <a:pt x="12627" y="102860"/>
                  <a:pt x="15680" y="59961"/>
                  <a:pt x="10711" y="798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 name="Freeform 19"/>
          <p:cNvSpPr/>
          <p:nvPr/>
        </p:nvSpPr>
        <p:spPr bwMode="auto">
          <a:xfrm>
            <a:off x="4941289" y="2542565"/>
            <a:ext cx="131018" cy="160173"/>
          </a:xfrm>
          <a:custGeom>
            <a:avLst/>
            <a:gdLst>
              <a:gd name="connsiteX0" fmla="*/ 1810 w 131018"/>
              <a:gd name="connsiteY0" fmla="*/ 89452 h 160159"/>
              <a:gd name="connsiteX1" fmla="*/ 11749 w 131018"/>
              <a:gd name="connsiteY1" fmla="*/ 139148 h 160159"/>
              <a:gd name="connsiteX2" fmla="*/ 121079 w 131018"/>
              <a:gd name="connsiteY2" fmla="*/ 149087 h 160159"/>
              <a:gd name="connsiteX3" fmla="*/ 131018 w 131018"/>
              <a:gd name="connsiteY3" fmla="*/ 119269 h 160159"/>
              <a:gd name="connsiteX4" fmla="*/ 121079 w 131018"/>
              <a:gd name="connsiteY4" fmla="*/ 69574 h 160159"/>
              <a:gd name="connsiteX5" fmla="*/ 101201 w 131018"/>
              <a:gd name="connsiteY5" fmla="*/ 0 h 160159"/>
              <a:gd name="connsiteX6" fmla="*/ 21688 w 131018"/>
              <a:gd name="connsiteY6" fmla="*/ 9939 h 160159"/>
              <a:gd name="connsiteX7" fmla="*/ 1810 w 131018"/>
              <a:gd name="connsiteY7" fmla="*/ 89452 h 16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18" h="160159">
                <a:moveTo>
                  <a:pt x="1810" y="89452"/>
                </a:moveTo>
                <a:cubicBezTo>
                  <a:pt x="154" y="110987"/>
                  <a:pt x="3368" y="124480"/>
                  <a:pt x="11749" y="139148"/>
                </a:cubicBezTo>
                <a:cubicBezTo>
                  <a:pt x="33722" y="177601"/>
                  <a:pt x="96950" y="152103"/>
                  <a:pt x="121079" y="149087"/>
                </a:cubicBezTo>
                <a:cubicBezTo>
                  <a:pt x="124392" y="139148"/>
                  <a:pt x="131018" y="129746"/>
                  <a:pt x="131018" y="119269"/>
                </a:cubicBezTo>
                <a:cubicBezTo>
                  <a:pt x="131018" y="102376"/>
                  <a:pt x="124744" y="86065"/>
                  <a:pt x="121079" y="69574"/>
                </a:cubicBezTo>
                <a:cubicBezTo>
                  <a:pt x="112759" y="32131"/>
                  <a:pt x="112270" y="33206"/>
                  <a:pt x="101201" y="0"/>
                </a:cubicBezTo>
                <a:cubicBezTo>
                  <a:pt x="74697" y="3313"/>
                  <a:pt x="46488" y="19"/>
                  <a:pt x="21688" y="9939"/>
                </a:cubicBezTo>
                <a:cubicBezTo>
                  <a:pt x="-11054" y="23036"/>
                  <a:pt x="3466" y="67917"/>
                  <a:pt x="1810" y="8945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 name="Freeform 21"/>
          <p:cNvSpPr/>
          <p:nvPr/>
        </p:nvSpPr>
        <p:spPr bwMode="auto">
          <a:xfrm>
            <a:off x="4752060" y="2484426"/>
            <a:ext cx="121239" cy="208373"/>
          </a:xfrm>
          <a:custGeom>
            <a:avLst/>
            <a:gdLst>
              <a:gd name="connsiteX0" fmla="*/ 2195 w 151282"/>
              <a:gd name="connsiteY0" fmla="*/ 97890 h 197282"/>
              <a:gd name="connsiteX1" fmla="*/ 12134 w 151282"/>
              <a:gd name="connsiteY1" fmla="*/ 177403 h 197282"/>
              <a:gd name="connsiteX2" fmla="*/ 71769 w 151282"/>
              <a:gd name="connsiteY2" fmla="*/ 197282 h 197282"/>
              <a:gd name="connsiteX3" fmla="*/ 131404 w 151282"/>
              <a:gd name="connsiteY3" fmla="*/ 117769 h 197282"/>
              <a:gd name="connsiteX4" fmla="*/ 151282 w 151282"/>
              <a:gd name="connsiteY4" fmla="*/ 58134 h 197282"/>
              <a:gd name="connsiteX5" fmla="*/ 141343 w 151282"/>
              <a:gd name="connsiteY5" fmla="*/ 8438 h 197282"/>
              <a:gd name="connsiteX6" fmla="*/ 32012 w 151282"/>
              <a:gd name="connsiteY6" fmla="*/ 58134 h 197282"/>
              <a:gd name="connsiteX7" fmla="*/ 2195 w 151282"/>
              <a:gd name="connsiteY7" fmla="*/ 78012 h 197282"/>
              <a:gd name="connsiteX8" fmla="*/ 2195 w 151282"/>
              <a:gd name="connsiteY8" fmla="*/ 97890 h 1972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1282" h="197282">
                <a:moveTo>
                  <a:pt x="2195" y="97890"/>
                </a:moveTo>
                <a:cubicBezTo>
                  <a:pt x="3851" y="114455"/>
                  <a:pt x="-3183" y="155521"/>
                  <a:pt x="12134" y="177403"/>
                </a:cubicBezTo>
                <a:cubicBezTo>
                  <a:pt x="24150" y="194569"/>
                  <a:pt x="71769" y="197282"/>
                  <a:pt x="71769" y="197282"/>
                </a:cubicBezTo>
                <a:cubicBezTo>
                  <a:pt x="150171" y="181602"/>
                  <a:pt x="111122" y="205657"/>
                  <a:pt x="131404" y="117769"/>
                </a:cubicBezTo>
                <a:cubicBezTo>
                  <a:pt x="136116" y="97352"/>
                  <a:pt x="151282" y="58134"/>
                  <a:pt x="151282" y="58134"/>
                </a:cubicBezTo>
                <a:cubicBezTo>
                  <a:pt x="147969" y="41569"/>
                  <a:pt x="156453" y="15993"/>
                  <a:pt x="141343" y="8438"/>
                </a:cubicBezTo>
                <a:cubicBezTo>
                  <a:pt x="81661" y="-21403"/>
                  <a:pt x="65578" y="35757"/>
                  <a:pt x="32012" y="58134"/>
                </a:cubicBezTo>
                <a:cubicBezTo>
                  <a:pt x="22073" y="64760"/>
                  <a:pt x="9362" y="68456"/>
                  <a:pt x="2195" y="78012"/>
                </a:cubicBezTo>
                <a:cubicBezTo>
                  <a:pt x="-1781" y="83313"/>
                  <a:pt x="539" y="81325"/>
                  <a:pt x="2195" y="9789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1" name="Freeform 140"/>
          <p:cNvSpPr/>
          <p:nvPr/>
        </p:nvSpPr>
        <p:spPr bwMode="auto">
          <a:xfrm>
            <a:off x="5150678" y="2539267"/>
            <a:ext cx="191824" cy="132375"/>
          </a:xfrm>
          <a:custGeom>
            <a:avLst/>
            <a:gdLst>
              <a:gd name="connsiteX0" fmla="*/ 1810 w 131018"/>
              <a:gd name="connsiteY0" fmla="*/ 89452 h 160159"/>
              <a:gd name="connsiteX1" fmla="*/ 11749 w 131018"/>
              <a:gd name="connsiteY1" fmla="*/ 139148 h 160159"/>
              <a:gd name="connsiteX2" fmla="*/ 121079 w 131018"/>
              <a:gd name="connsiteY2" fmla="*/ 149087 h 160159"/>
              <a:gd name="connsiteX3" fmla="*/ 131018 w 131018"/>
              <a:gd name="connsiteY3" fmla="*/ 119269 h 160159"/>
              <a:gd name="connsiteX4" fmla="*/ 121079 w 131018"/>
              <a:gd name="connsiteY4" fmla="*/ 69574 h 160159"/>
              <a:gd name="connsiteX5" fmla="*/ 101201 w 131018"/>
              <a:gd name="connsiteY5" fmla="*/ 0 h 160159"/>
              <a:gd name="connsiteX6" fmla="*/ 21688 w 131018"/>
              <a:gd name="connsiteY6" fmla="*/ 9939 h 160159"/>
              <a:gd name="connsiteX7" fmla="*/ 1810 w 131018"/>
              <a:gd name="connsiteY7" fmla="*/ 89452 h 1601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1018" h="160159">
                <a:moveTo>
                  <a:pt x="1810" y="89452"/>
                </a:moveTo>
                <a:cubicBezTo>
                  <a:pt x="154" y="110987"/>
                  <a:pt x="3368" y="124480"/>
                  <a:pt x="11749" y="139148"/>
                </a:cubicBezTo>
                <a:cubicBezTo>
                  <a:pt x="33722" y="177601"/>
                  <a:pt x="96950" y="152103"/>
                  <a:pt x="121079" y="149087"/>
                </a:cubicBezTo>
                <a:cubicBezTo>
                  <a:pt x="124392" y="139148"/>
                  <a:pt x="131018" y="129746"/>
                  <a:pt x="131018" y="119269"/>
                </a:cubicBezTo>
                <a:cubicBezTo>
                  <a:pt x="131018" y="102376"/>
                  <a:pt x="124744" y="86065"/>
                  <a:pt x="121079" y="69574"/>
                </a:cubicBezTo>
                <a:cubicBezTo>
                  <a:pt x="112759" y="32131"/>
                  <a:pt x="112270" y="33206"/>
                  <a:pt x="101201" y="0"/>
                </a:cubicBezTo>
                <a:cubicBezTo>
                  <a:pt x="74697" y="3313"/>
                  <a:pt x="46488" y="19"/>
                  <a:pt x="21688" y="9939"/>
                </a:cubicBezTo>
                <a:cubicBezTo>
                  <a:pt x="-11054" y="23036"/>
                  <a:pt x="3466" y="67917"/>
                  <a:pt x="1810" y="8945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2" name="Freeform 141"/>
          <p:cNvSpPr/>
          <p:nvPr/>
        </p:nvSpPr>
        <p:spPr bwMode="auto">
          <a:xfrm>
            <a:off x="5131905" y="2227790"/>
            <a:ext cx="189615" cy="238576"/>
          </a:xfrm>
          <a:custGeom>
            <a:avLst/>
            <a:gdLst>
              <a:gd name="connsiteX0" fmla="*/ 10711 w 189615"/>
              <a:gd name="connsiteY0" fmla="*/ 79839 h 179230"/>
              <a:gd name="connsiteX1" fmla="*/ 10711 w 189615"/>
              <a:gd name="connsiteY1" fmla="*/ 159352 h 179230"/>
              <a:gd name="connsiteX2" fmla="*/ 70345 w 189615"/>
              <a:gd name="connsiteY2" fmla="*/ 179230 h 179230"/>
              <a:gd name="connsiteX3" fmla="*/ 90224 w 189615"/>
              <a:gd name="connsiteY3" fmla="*/ 159352 h 179230"/>
              <a:gd name="connsiteX4" fmla="*/ 110102 w 189615"/>
              <a:gd name="connsiteY4" fmla="*/ 89778 h 179230"/>
              <a:gd name="connsiteX5" fmla="*/ 139919 w 189615"/>
              <a:gd name="connsiteY5" fmla="*/ 69900 h 179230"/>
              <a:gd name="connsiteX6" fmla="*/ 189615 w 189615"/>
              <a:gd name="connsiteY6" fmla="*/ 40082 h 179230"/>
              <a:gd name="connsiteX7" fmla="*/ 169737 w 189615"/>
              <a:gd name="connsiteY7" fmla="*/ 10265 h 179230"/>
              <a:gd name="connsiteX8" fmla="*/ 60406 w 189615"/>
              <a:gd name="connsiteY8" fmla="*/ 10265 h 179230"/>
              <a:gd name="connsiteX9" fmla="*/ 40528 w 189615"/>
              <a:gd name="connsiteY9" fmla="*/ 40082 h 179230"/>
              <a:gd name="connsiteX10" fmla="*/ 10711 w 189615"/>
              <a:gd name="connsiteY10" fmla="*/ 79839 h 1792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9615" h="179230">
                <a:moveTo>
                  <a:pt x="10711" y="79839"/>
                </a:moveTo>
                <a:cubicBezTo>
                  <a:pt x="5742" y="99717"/>
                  <a:pt x="-10683" y="144071"/>
                  <a:pt x="10711" y="159352"/>
                </a:cubicBezTo>
                <a:cubicBezTo>
                  <a:pt x="27761" y="171531"/>
                  <a:pt x="70345" y="179230"/>
                  <a:pt x="70345" y="179230"/>
                </a:cubicBezTo>
                <a:cubicBezTo>
                  <a:pt x="76971" y="172604"/>
                  <a:pt x="86033" y="167733"/>
                  <a:pt x="90224" y="159352"/>
                </a:cubicBezTo>
                <a:cubicBezTo>
                  <a:pt x="92605" y="154590"/>
                  <a:pt x="103589" y="97919"/>
                  <a:pt x="110102" y="89778"/>
                </a:cubicBezTo>
                <a:cubicBezTo>
                  <a:pt x="117564" y="80450"/>
                  <a:pt x="130591" y="77362"/>
                  <a:pt x="139919" y="69900"/>
                </a:cubicBezTo>
                <a:cubicBezTo>
                  <a:pt x="178900" y="38716"/>
                  <a:pt x="137834" y="57344"/>
                  <a:pt x="189615" y="40082"/>
                </a:cubicBezTo>
                <a:cubicBezTo>
                  <a:pt x="182989" y="30143"/>
                  <a:pt x="179065" y="17727"/>
                  <a:pt x="169737" y="10265"/>
                </a:cubicBezTo>
                <a:cubicBezTo>
                  <a:pt x="142407" y="-11599"/>
                  <a:pt x="79369" y="7895"/>
                  <a:pt x="60406" y="10265"/>
                </a:cubicBezTo>
                <a:cubicBezTo>
                  <a:pt x="53780" y="20204"/>
                  <a:pt x="45379" y="29166"/>
                  <a:pt x="40528" y="40082"/>
                </a:cubicBezTo>
                <a:cubicBezTo>
                  <a:pt x="12627" y="102860"/>
                  <a:pt x="15680" y="59961"/>
                  <a:pt x="10711" y="798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 name="Freeform 25"/>
          <p:cNvSpPr/>
          <p:nvPr/>
        </p:nvSpPr>
        <p:spPr bwMode="auto">
          <a:xfrm>
            <a:off x="5413970" y="2377761"/>
            <a:ext cx="125476" cy="234385"/>
          </a:xfrm>
          <a:custGeom>
            <a:avLst/>
            <a:gdLst>
              <a:gd name="connsiteX0" fmla="*/ 6207 w 125476"/>
              <a:gd name="connsiteY0" fmla="*/ 15703 h 234364"/>
              <a:gd name="connsiteX1" fmla="*/ 36024 w 125476"/>
              <a:gd name="connsiteY1" fmla="*/ 214485 h 234364"/>
              <a:gd name="connsiteX2" fmla="*/ 55902 w 125476"/>
              <a:gd name="connsiteY2" fmla="*/ 234364 h 234364"/>
              <a:gd name="connsiteX3" fmla="*/ 105598 w 125476"/>
              <a:gd name="connsiteY3" fmla="*/ 224425 h 234364"/>
              <a:gd name="connsiteX4" fmla="*/ 115537 w 125476"/>
              <a:gd name="connsiteY4" fmla="*/ 194607 h 234364"/>
              <a:gd name="connsiteX5" fmla="*/ 125476 w 125476"/>
              <a:gd name="connsiteY5" fmla="*/ 144912 h 234364"/>
              <a:gd name="connsiteX6" fmla="*/ 115537 w 125476"/>
              <a:gd name="connsiteY6" fmla="*/ 45520 h 234364"/>
              <a:gd name="connsiteX7" fmla="*/ 85720 w 125476"/>
              <a:gd name="connsiteY7" fmla="*/ 25642 h 234364"/>
              <a:gd name="connsiteX8" fmla="*/ 65841 w 125476"/>
              <a:gd name="connsiteY8" fmla="*/ 5764 h 234364"/>
              <a:gd name="connsiteX9" fmla="*/ 6207 w 125476"/>
              <a:gd name="connsiteY9" fmla="*/ 15703 h 234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5476" h="234364">
                <a:moveTo>
                  <a:pt x="6207" y="15703"/>
                </a:moveTo>
                <a:cubicBezTo>
                  <a:pt x="1238" y="50490"/>
                  <a:pt x="-14337" y="151532"/>
                  <a:pt x="36024" y="214485"/>
                </a:cubicBezTo>
                <a:cubicBezTo>
                  <a:pt x="41878" y="221802"/>
                  <a:pt x="49276" y="227738"/>
                  <a:pt x="55902" y="234364"/>
                </a:cubicBezTo>
                <a:cubicBezTo>
                  <a:pt x="72467" y="231051"/>
                  <a:pt x="91542" y="233796"/>
                  <a:pt x="105598" y="224425"/>
                </a:cubicBezTo>
                <a:cubicBezTo>
                  <a:pt x="114315" y="218613"/>
                  <a:pt x="112996" y="204771"/>
                  <a:pt x="115537" y="194607"/>
                </a:cubicBezTo>
                <a:cubicBezTo>
                  <a:pt x="119634" y="178218"/>
                  <a:pt x="122163" y="161477"/>
                  <a:pt x="125476" y="144912"/>
                </a:cubicBezTo>
                <a:cubicBezTo>
                  <a:pt x="122163" y="111781"/>
                  <a:pt x="126066" y="77107"/>
                  <a:pt x="115537" y="45520"/>
                </a:cubicBezTo>
                <a:cubicBezTo>
                  <a:pt x="111760" y="34188"/>
                  <a:pt x="95048" y="33104"/>
                  <a:pt x="85720" y="25642"/>
                </a:cubicBezTo>
                <a:cubicBezTo>
                  <a:pt x="78403" y="19788"/>
                  <a:pt x="72467" y="12390"/>
                  <a:pt x="65841" y="5764"/>
                </a:cubicBezTo>
                <a:cubicBezTo>
                  <a:pt x="12897" y="16353"/>
                  <a:pt x="11176" y="-19084"/>
                  <a:pt x="6207" y="15703"/>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 name="Freeform 30"/>
          <p:cNvSpPr/>
          <p:nvPr/>
        </p:nvSpPr>
        <p:spPr bwMode="auto">
          <a:xfrm>
            <a:off x="5244067" y="1866644"/>
            <a:ext cx="285440" cy="328020"/>
          </a:xfrm>
          <a:custGeom>
            <a:avLst/>
            <a:gdLst>
              <a:gd name="connsiteX0" fmla="*/ 255623 w 285440"/>
              <a:gd name="connsiteY0" fmla="*/ 228600 h 327991"/>
              <a:gd name="connsiteX1" fmla="*/ 225805 w 285440"/>
              <a:gd name="connsiteY1" fmla="*/ 278295 h 327991"/>
              <a:gd name="connsiteX2" fmla="*/ 195988 w 285440"/>
              <a:gd name="connsiteY2" fmla="*/ 298173 h 327991"/>
              <a:gd name="connsiteX3" fmla="*/ 146292 w 285440"/>
              <a:gd name="connsiteY3" fmla="*/ 327991 h 327991"/>
              <a:gd name="connsiteX4" fmla="*/ 36962 w 285440"/>
              <a:gd name="connsiteY4" fmla="*/ 298173 h 327991"/>
              <a:gd name="connsiteX5" fmla="*/ 17084 w 285440"/>
              <a:gd name="connsiteY5" fmla="*/ 238539 h 327991"/>
              <a:gd name="connsiteX6" fmla="*/ 7144 w 285440"/>
              <a:gd name="connsiteY6" fmla="*/ 208721 h 327991"/>
              <a:gd name="connsiteX7" fmla="*/ 46901 w 285440"/>
              <a:gd name="connsiteY7" fmla="*/ 9939 h 327991"/>
              <a:gd name="connsiteX8" fmla="*/ 76718 w 285440"/>
              <a:gd name="connsiteY8" fmla="*/ 0 h 327991"/>
              <a:gd name="connsiteX9" fmla="*/ 215866 w 285440"/>
              <a:gd name="connsiteY9" fmla="*/ 19878 h 327991"/>
              <a:gd name="connsiteX10" fmla="*/ 245684 w 285440"/>
              <a:gd name="connsiteY10" fmla="*/ 39756 h 327991"/>
              <a:gd name="connsiteX11" fmla="*/ 255623 w 285440"/>
              <a:gd name="connsiteY11" fmla="*/ 69573 h 327991"/>
              <a:gd name="connsiteX12" fmla="*/ 275501 w 285440"/>
              <a:gd name="connsiteY12" fmla="*/ 89452 h 327991"/>
              <a:gd name="connsiteX13" fmla="*/ 285440 w 285440"/>
              <a:gd name="connsiteY13" fmla="*/ 178904 h 327991"/>
              <a:gd name="connsiteX14" fmla="*/ 275501 w 285440"/>
              <a:gd name="connsiteY14" fmla="*/ 238539 h 327991"/>
              <a:gd name="connsiteX15" fmla="*/ 245684 w 285440"/>
              <a:gd name="connsiteY15" fmla="*/ 248478 h 327991"/>
              <a:gd name="connsiteX16" fmla="*/ 255623 w 285440"/>
              <a:gd name="connsiteY16" fmla="*/ 228600 h 3279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5440" h="327991">
                <a:moveTo>
                  <a:pt x="255623" y="228600"/>
                </a:moveTo>
                <a:cubicBezTo>
                  <a:pt x="252310" y="233570"/>
                  <a:pt x="238377" y="263628"/>
                  <a:pt x="225805" y="278295"/>
                </a:cubicBezTo>
                <a:cubicBezTo>
                  <a:pt x="218031" y="287364"/>
                  <a:pt x="205316" y="290711"/>
                  <a:pt x="195988" y="298173"/>
                </a:cubicBezTo>
                <a:cubicBezTo>
                  <a:pt x="157007" y="329359"/>
                  <a:pt x="198075" y="310730"/>
                  <a:pt x="146292" y="327991"/>
                </a:cubicBezTo>
                <a:cubicBezTo>
                  <a:pt x="117170" y="324755"/>
                  <a:pt x="56300" y="336849"/>
                  <a:pt x="36962" y="298173"/>
                </a:cubicBezTo>
                <a:cubicBezTo>
                  <a:pt x="27592" y="279432"/>
                  <a:pt x="23710" y="258417"/>
                  <a:pt x="17084" y="238539"/>
                </a:cubicBezTo>
                <a:lnTo>
                  <a:pt x="7144" y="208721"/>
                </a:lnTo>
                <a:cubicBezTo>
                  <a:pt x="13960" y="86045"/>
                  <a:pt x="-31854" y="49317"/>
                  <a:pt x="46901" y="9939"/>
                </a:cubicBezTo>
                <a:cubicBezTo>
                  <a:pt x="56272" y="5254"/>
                  <a:pt x="66779" y="3313"/>
                  <a:pt x="76718" y="0"/>
                </a:cubicBezTo>
                <a:cubicBezTo>
                  <a:pt x="94247" y="1753"/>
                  <a:pt x="182969" y="5780"/>
                  <a:pt x="215866" y="19878"/>
                </a:cubicBezTo>
                <a:cubicBezTo>
                  <a:pt x="226846" y="24583"/>
                  <a:pt x="235745" y="33130"/>
                  <a:pt x="245684" y="39756"/>
                </a:cubicBezTo>
                <a:cubicBezTo>
                  <a:pt x="248997" y="49695"/>
                  <a:pt x="250233" y="60589"/>
                  <a:pt x="255623" y="69573"/>
                </a:cubicBezTo>
                <a:cubicBezTo>
                  <a:pt x="260444" y="77608"/>
                  <a:pt x="273035" y="80411"/>
                  <a:pt x="275501" y="89452"/>
                </a:cubicBezTo>
                <a:cubicBezTo>
                  <a:pt x="283395" y="118396"/>
                  <a:pt x="282127" y="149087"/>
                  <a:pt x="285440" y="178904"/>
                </a:cubicBezTo>
                <a:cubicBezTo>
                  <a:pt x="282127" y="198782"/>
                  <a:pt x="285499" y="221042"/>
                  <a:pt x="275501" y="238539"/>
                </a:cubicBezTo>
                <a:cubicBezTo>
                  <a:pt x="270303" y="247635"/>
                  <a:pt x="255055" y="243793"/>
                  <a:pt x="245684" y="248478"/>
                </a:cubicBezTo>
                <a:cubicBezTo>
                  <a:pt x="241493" y="250573"/>
                  <a:pt x="258936" y="223630"/>
                  <a:pt x="255623" y="228600"/>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Freeform 26"/>
          <p:cNvSpPr/>
          <p:nvPr/>
        </p:nvSpPr>
        <p:spPr bwMode="auto">
          <a:xfrm rot="6506683">
            <a:off x="5470485" y="2015629"/>
            <a:ext cx="259773" cy="367748"/>
          </a:xfrm>
          <a:custGeom>
            <a:avLst/>
            <a:gdLst>
              <a:gd name="connsiteX0" fmla="*/ 31150 w 259750"/>
              <a:gd name="connsiteY0" fmla="*/ 258417 h 367748"/>
              <a:gd name="connsiteX1" fmla="*/ 21211 w 259750"/>
              <a:gd name="connsiteY1" fmla="*/ 308113 h 367748"/>
              <a:gd name="connsiteX2" fmla="*/ 80846 w 259750"/>
              <a:gd name="connsiteY2" fmla="*/ 318052 h 367748"/>
              <a:gd name="connsiteX3" fmla="*/ 110663 w 259750"/>
              <a:gd name="connsiteY3" fmla="*/ 327991 h 367748"/>
              <a:gd name="connsiteX4" fmla="*/ 140481 w 259750"/>
              <a:gd name="connsiteY4" fmla="*/ 347870 h 367748"/>
              <a:gd name="connsiteX5" fmla="*/ 200116 w 259750"/>
              <a:gd name="connsiteY5" fmla="*/ 367748 h 367748"/>
              <a:gd name="connsiteX6" fmla="*/ 249811 w 259750"/>
              <a:gd name="connsiteY6" fmla="*/ 357809 h 367748"/>
              <a:gd name="connsiteX7" fmla="*/ 259750 w 259750"/>
              <a:gd name="connsiteY7" fmla="*/ 327991 h 367748"/>
              <a:gd name="connsiteX8" fmla="*/ 249811 w 259750"/>
              <a:gd name="connsiteY8" fmla="*/ 39756 h 367748"/>
              <a:gd name="connsiteX9" fmla="*/ 239872 w 259750"/>
              <a:gd name="connsiteY9" fmla="*/ 9939 h 367748"/>
              <a:gd name="connsiteX10" fmla="*/ 210055 w 259750"/>
              <a:gd name="connsiteY10" fmla="*/ 0 h 367748"/>
              <a:gd name="connsiteX11" fmla="*/ 110663 w 259750"/>
              <a:gd name="connsiteY11" fmla="*/ 29817 h 367748"/>
              <a:gd name="connsiteX12" fmla="*/ 100724 w 259750"/>
              <a:gd name="connsiteY12" fmla="*/ 69574 h 367748"/>
              <a:gd name="connsiteX13" fmla="*/ 41089 w 259750"/>
              <a:gd name="connsiteY13" fmla="*/ 109330 h 367748"/>
              <a:gd name="connsiteX14" fmla="*/ 21211 w 259750"/>
              <a:gd name="connsiteY14" fmla="*/ 129209 h 367748"/>
              <a:gd name="connsiteX15" fmla="*/ 1333 w 259750"/>
              <a:gd name="connsiteY15" fmla="*/ 188843 h 367748"/>
              <a:gd name="connsiteX16" fmla="*/ 21211 w 259750"/>
              <a:gd name="connsiteY16" fmla="*/ 248478 h 367748"/>
              <a:gd name="connsiteX17" fmla="*/ 31150 w 259750"/>
              <a:gd name="connsiteY17" fmla="*/ 258417 h 3677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59750" h="367748">
                <a:moveTo>
                  <a:pt x="31150" y="258417"/>
                </a:moveTo>
                <a:cubicBezTo>
                  <a:pt x="27837" y="274982"/>
                  <a:pt x="10396" y="295135"/>
                  <a:pt x="21211" y="308113"/>
                </a:cubicBezTo>
                <a:cubicBezTo>
                  <a:pt x="34112" y="323595"/>
                  <a:pt x="61173" y="313680"/>
                  <a:pt x="80846" y="318052"/>
                </a:cubicBezTo>
                <a:cubicBezTo>
                  <a:pt x="91073" y="320325"/>
                  <a:pt x="100724" y="324678"/>
                  <a:pt x="110663" y="327991"/>
                </a:cubicBezTo>
                <a:cubicBezTo>
                  <a:pt x="120602" y="334617"/>
                  <a:pt x="129565" y="343018"/>
                  <a:pt x="140481" y="347870"/>
                </a:cubicBezTo>
                <a:cubicBezTo>
                  <a:pt x="159629" y="356380"/>
                  <a:pt x="200116" y="367748"/>
                  <a:pt x="200116" y="367748"/>
                </a:cubicBezTo>
                <a:cubicBezTo>
                  <a:pt x="216681" y="364435"/>
                  <a:pt x="235755" y="367180"/>
                  <a:pt x="249811" y="357809"/>
                </a:cubicBezTo>
                <a:cubicBezTo>
                  <a:pt x="258528" y="351997"/>
                  <a:pt x="259750" y="338468"/>
                  <a:pt x="259750" y="327991"/>
                </a:cubicBezTo>
                <a:cubicBezTo>
                  <a:pt x="259750" y="231856"/>
                  <a:pt x="255808" y="135704"/>
                  <a:pt x="249811" y="39756"/>
                </a:cubicBezTo>
                <a:cubicBezTo>
                  <a:pt x="249157" y="29300"/>
                  <a:pt x="247280" y="17347"/>
                  <a:pt x="239872" y="9939"/>
                </a:cubicBezTo>
                <a:cubicBezTo>
                  <a:pt x="232464" y="2531"/>
                  <a:pt x="219994" y="3313"/>
                  <a:pt x="210055" y="0"/>
                </a:cubicBezTo>
                <a:cubicBezTo>
                  <a:pt x="180179" y="3734"/>
                  <a:pt x="128753" y="-6363"/>
                  <a:pt x="110663" y="29817"/>
                </a:cubicBezTo>
                <a:cubicBezTo>
                  <a:pt x="104554" y="42035"/>
                  <a:pt x="109719" y="59294"/>
                  <a:pt x="100724" y="69574"/>
                </a:cubicBezTo>
                <a:cubicBezTo>
                  <a:pt x="84992" y="87554"/>
                  <a:pt x="57982" y="92436"/>
                  <a:pt x="41089" y="109330"/>
                </a:cubicBezTo>
                <a:lnTo>
                  <a:pt x="21211" y="129209"/>
                </a:lnTo>
                <a:cubicBezTo>
                  <a:pt x="14585" y="149087"/>
                  <a:pt x="-5293" y="168965"/>
                  <a:pt x="1333" y="188843"/>
                </a:cubicBezTo>
                <a:lnTo>
                  <a:pt x="21211" y="248478"/>
                </a:lnTo>
                <a:lnTo>
                  <a:pt x="31150" y="258417"/>
                </a:ln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 name="Freeform 34"/>
          <p:cNvSpPr/>
          <p:nvPr/>
        </p:nvSpPr>
        <p:spPr bwMode="auto">
          <a:xfrm>
            <a:off x="5420176" y="1508803"/>
            <a:ext cx="322889" cy="308140"/>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3" name="Freeform 142"/>
          <p:cNvSpPr/>
          <p:nvPr/>
        </p:nvSpPr>
        <p:spPr bwMode="auto">
          <a:xfrm rot="1837096">
            <a:off x="5471661" y="1283496"/>
            <a:ext cx="322889" cy="308140"/>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4" name="Freeform 143"/>
          <p:cNvSpPr/>
          <p:nvPr/>
        </p:nvSpPr>
        <p:spPr bwMode="auto">
          <a:xfrm rot="3062045">
            <a:off x="5613619" y="1078320"/>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5" name="Freeform 144"/>
          <p:cNvSpPr/>
          <p:nvPr/>
        </p:nvSpPr>
        <p:spPr bwMode="auto">
          <a:xfrm rot="4768193">
            <a:off x="5806181" y="978990"/>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6" name="Freeform 145"/>
          <p:cNvSpPr/>
          <p:nvPr/>
        </p:nvSpPr>
        <p:spPr bwMode="auto">
          <a:xfrm rot="5400000">
            <a:off x="6031908" y="961810"/>
            <a:ext cx="322918" cy="308113"/>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 name="Freeform 44"/>
          <p:cNvSpPr/>
          <p:nvPr/>
        </p:nvSpPr>
        <p:spPr bwMode="auto">
          <a:xfrm>
            <a:off x="6365615" y="1108191"/>
            <a:ext cx="331639" cy="312256"/>
          </a:xfrm>
          <a:custGeom>
            <a:avLst/>
            <a:gdLst>
              <a:gd name="connsiteX0" fmla="*/ 0 w 321551"/>
              <a:gd name="connsiteY0" fmla="*/ 179344 h 298614"/>
              <a:gd name="connsiteX1" fmla="*/ 29817 w 321551"/>
              <a:gd name="connsiteY1" fmla="*/ 229040 h 298614"/>
              <a:gd name="connsiteX2" fmla="*/ 39756 w 321551"/>
              <a:gd name="connsiteY2" fmla="*/ 258857 h 298614"/>
              <a:gd name="connsiteX3" fmla="*/ 69573 w 321551"/>
              <a:gd name="connsiteY3" fmla="*/ 278735 h 298614"/>
              <a:gd name="connsiteX4" fmla="*/ 139147 w 321551"/>
              <a:gd name="connsiteY4" fmla="*/ 298614 h 298614"/>
              <a:gd name="connsiteX5" fmla="*/ 278295 w 321551"/>
              <a:gd name="connsiteY5" fmla="*/ 288674 h 298614"/>
              <a:gd name="connsiteX6" fmla="*/ 308113 w 321551"/>
              <a:gd name="connsiteY6" fmla="*/ 278735 h 298614"/>
              <a:gd name="connsiteX7" fmla="*/ 278295 w 321551"/>
              <a:gd name="connsiteY7" fmla="*/ 50135 h 298614"/>
              <a:gd name="connsiteX8" fmla="*/ 248478 w 321551"/>
              <a:gd name="connsiteY8" fmla="*/ 30257 h 298614"/>
              <a:gd name="connsiteX9" fmla="*/ 218660 w 321551"/>
              <a:gd name="connsiteY9" fmla="*/ 20318 h 298614"/>
              <a:gd name="connsiteX10" fmla="*/ 159026 w 321551"/>
              <a:gd name="connsiteY10" fmla="*/ 20318 h 298614"/>
              <a:gd name="connsiteX11" fmla="*/ 149086 w 321551"/>
              <a:gd name="connsiteY11" fmla="*/ 50135 h 298614"/>
              <a:gd name="connsiteX12" fmla="*/ 89452 w 321551"/>
              <a:gd name="connsiteY12" fmla="*/ 89892 h 298614"/>
              <a:gd name="connsiteX13" fmla="*/ 69573 w 321551"/>
              <a:gd name="connsiteY13" fmla="*/ 109770 h 298614"/>
              <a:gd name="connsiteX14" fmla="*/ 29817 w 321551"/>
              <a:gd name="connsiteY14" fmla="*/ 169405 h 298614"/>
              <a:gd name="connsiteX15" fmla="*/ 0 w 321551"/>
              <a:gd name="connsiteY15" fmla="*/ 179344 h 2986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21551" h="298614">
                <a:moveTo>
                  <a:pt x="0" y="179344"/>
                </a:moveTo>
                <a:cubicBezTo>
                  <a:pt x="0" y="189283"/>
                  <a:pt x="21178" y="211761"/>
                  <a:pt x="29817" y="229040"/>
                </a:cubicBezTo>
                <a:cubicBezTo>
                  <a:pt x="34502" y="238411"/>
                  <a:pt x="33211" y="250676"/>
                  <a:pt x="39756" y="258857"/>
                </a:cubicBezTo>
                <a:cubicBezTo>
                  <a:pt x="47218" y="268185"/>
                  <a:pt x="58889" y="273393"/>
                  <a:pt x="69573" y="278735"/>
                </a:cubicBezTo>
                <a:cubicBezTo>
                  <a:pt x="83828" y="285862"/>
                  <a:pt x="126415" y="295431"/>
                  <a:pt x="139147" y="298614"/>
                </a:cubicBezTo>
                <a:cubicBezTo>
                  <a:pt x="185530" y="295301"/>
                  <a:pt x="232113" y="294107"/>
                  <a:pt x="278295" y="288674"/>
                </a:cubicBezTo>
                <a:cubicBezTo>
                  <a:pt x="288700" y="287450"/>
                  <a:pt x="307164" y="289169"/>
                  <a:pt x="308113" y="278735"/>
                </a:cubicBezTo>
                <a:cubicBezTo>
                  <a:pt x="317180" y="178997"/>
                  <a:pt x="344806" y="103345"/>
                  <a:pt x="278295" y="50135"/>
                </a:cubicBezTo>
                <a:cubicBezTo>
                  <a:pt x="268967" y="42673"/>
                  <a:pt x="259162" y="35599"/>
                  <a:pt x="248478" y="30257"/>
                </a:cubicBezTo>
                <a:cubicBezTo>
                  <a:pt x="239107" y="25572"/>
                  <a:pt x="228599" y="23631"/>
                  <a:pt x="218660" y="20318"/>
                </a:cubicBezTo>
                <a:cubicBezTo>
                  <a:pt x="191003" y="1880"/>
                  <a:pt x="186683" y="-14252"/>
                  <a:pt x="159026" y="20318"/>
                </a:cubicBezTo>
                <a:cubicBezTo>
                  <a:pt x="152481" y="28499"/>
                  <a:pt x="156494" y="42727"/>
                  <a:pt x="149086" y="50135"/>
                </a:cubicBezTo>
                <a:cubicBezTo>
                  <a:pt x="132193" y="67028"/>
                  <a:pt x="106346" y="72999"/>
                  <a:pt x="89452" y="89892"/>
                </a:cubicBezTo>
                <a:lnTo>
                  <a:pt x="69573" y="109770"/>
                </a:lnTo>
                <a:cubicBezTo>
                  <a:pt x="57324" y="146520"/>
                  <a:pt x="64179" y="140770"/>
                  <a:pt x="29817" y="169405"/>
                </a:cubicBezTo>
                <a:cubicBezTo>
                  <a:pt x="20640" y="177052"/>
                  <a:pt x="0" y="169405"/>
                  <a:pt x="0" y="17934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 name="Freeform 46"/>
          <p:cNvSpPr/>
          <p:nvPr/>
        </p:nvSpPr>
        <p:spPr bwMode="auto">
          <a:xfrm rot="1381614">
            <a:off x="5593081" y="1810193"/>
            <a:ext cx="367661" cy="344799"/>
          </a:xfrm>
          <a:custGeom>
            <a:avLst/>
            <a:gdLst>
              <a:gd name="connsiteX0" fmla="*/ 9430 w 367661"/>
              <a:gd name="connsiteY0" fmla="*/ 16776 h 344768"/>
              <a:gd name="connsiteX1" fmla="*/ 29308 w 367661"/>
              <a:gd name="connsiteY1" fmla="*/ 66472 h 344768"/>
              <a:gd name="connsiteX2" fmla="*/ 59125 w 367661"/>
              <a:gd name="connsiteY2" fmla="*/ 215559 h 344768"/>
              <a:gd name="connsiteX3" fmla="*/ 69064 w 367661"/>
              <a:gd name="connsiteY3" fmla="*/ 265255 h 344768"/>
              <a:gd name="connsiteX4" fmla="*/ 98882 w 367661"/>
              <a:gd name="connsiteY4" fmla="*/ 334828 h 344768"/>
              <a:gd name="connsiteX5" fmla="*/ 128699 w 367661"/>
              <a:gd name="connsiteY5" fmla="*/ 344768 h 344768"/>
              <a:gd name="connsiteX6" fmla="*/ 238030 w 367661"/>
              <a:gd name="connsiteY6" fmla="*/ 334828 h 344768"/>
              <a:gd name="connsiteX7" fmla="*/ 297664 w 367661"/>
              <a:gd name="connsiteY7" fmla="*/ 305011 h 344768"/>
              <a:gd name="connsiteX8" fmla="*/ 327482 w 367661"/>
              <a:gd name="connsiteY8" fmla="*/ 295072 h 344768"/>
              <a:gd name="connsiteX9" fmla="*/ 357299 w 367661"/>
              <a:gd name="connsiteY9" fmla="*/ 275194 h 344768"/>
              <a:gd name="connsiteX10" fmla="*/ 357299 w 367661"/>
              <a:gd name="connsiteY10" fmla="*/ 165863 h 344768"/>
              <a:gd name="connsiteX11" fmla="*/ 337421 w 367661"/>
              <a:gd name="connsiteY11" fmla="*/ 106228 h 344768"/>
              <a:gd name="connsiteX12" fmla="*/ 307603 w 367661"/>
              <a:gd name="connsiteY12" fmla="*/ 76411 h 344768"/>
              <a:gd name="connsiteX13" fmla="*/ 247969 w 367661"/>
              <a:gd name="connsiteY13" fmla="*/ 56533 h 344768"/>
              <a:gd name="connsiteX14" fmla="*/ 198273 w 367661"/>
              <a:gd name="connsiteY14" fmla="*/ 26715 h 344768"/>
              <a:gd name="connsiteX15" fmla="*/ 9430 w 367661"/>
              <a:gd name="connsiteY15" fmla="*/ 16776 h 3447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67661" h="344768">
                <a:moveTo>
                  <a:pt x="9430" y="16776"/>
                </a:moveTo>
                <a:cubicBezTo>
                  <a:pt x="-18731" y="23402"/>
                  <a:pt x="24711" y="49233"/>
                  <a:pt x="29308" y="66472"/>
                </a:cubicBezTo>
                <a:cubicBezTo>
                  <a:pt x="29309" y="66475"/>
                  <a:pt x="54155" y="190710"/>
                  <a:pt x="59125" y="215559"/>
                </a:cubicBezTo>
                <a:lnTo>
                  <a:pt x="69064" y="265255"/>
                </a:lnTo>
                <a:cubicBezTo>
                  <a:pt x="75626" y="298065"/>
                  <a:pt x="69950" y="317469"/>
                  <a:pt x="98882" y="334828"/>
                </a:cubicBezTo>
                <a:cubicBezTo>
                  <a:pt x="107866" y="340218"/>
                  <a:pt x="118760" y="341455"/>
                  <a:pt x="128699" y="344768"/>
                </a:cubicBezTo>
                <a:cubicBezTo>
                  <a:pt x="165143" y="341455"/>
                  <a:pt x="201804" y="340003"/>
                  <a:pt x="238030" y="334828"/>
                </a:cubicBezTo>
                <a:cubicBezTo>
                  <a:pt x="273006" y="329831"/>
                  <a:pt x="266169" y="320758"/>
                  <a:pt x="297664" y="305011"/>
                </a:cubicBezTo>
                <a:cubicBezTo>
                  <a:pt x="307035" y="300326"/>
                  <a:pt x="317543" y="298385"/>
                  <a:pt x="327482" y="295072"/>
                </a:cubicBezTo>
                <a:cubicBezTo>
                  <a:pt x="337421" y="288446"/>
                  <a:pt x="349837" y="284522"/>
                  <a:pt x="357299" y="275194"/>
                </a:cubicBezTo>
                <a:cubicBezTo>
                  <a:pt x="378639" y="248518"/>
                  <a:pt x="361005" y="183157"/>
                  <a:pt x="357299" y="165863"/>
                </a:cubicBezTo>
                <a:cubicBezTo>
                  <a:pt x="352909" y="145375"/>
                  <a:pt x="352238" y="121044"/>
                  <a:pt x="337421" y="106228"/>
                </a:cubicBezTo>
                <a:cubicBezTo>
                  <a:pt x="327482" y="96289"/>
                  <a:pt x="319890" y="83237"/>
                  <a:pt x="307603" y="76411"/>
                </a:cubicBezTo>
                <a:cubicBezTo>
                  <a:pt x="289287" y="66235"/>
                  <a:pt x="247969" y="56533"/>
                  <a:pt x="247969" y="56533"/>
                </a:cubicBezTo>
                <a:cubicBezTo>
                  <a:pt x="209141" y="17707"/>
                  <a:pt x="249883" y="52521"/>
                  <a:pt x="198273" y="26715"/>
                </a:cubicBezTo>
                <a:cubicBezTo>
                  <a:pt x="99712" y="-22567"/>
                  <a:pt x="37591" y="10150"/>
                  <a:pt x="9430" y="1677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 name="Freeform 31"/>
          <p:cNvSpPr/>
          <p:nvPr/>
        </p:nvSpPr>
        <p:spPr bwMode="auto">
          <a:xfrm>
            <a:off x="5429425" y="1777184"/>
            <a:ext cx="318743" cy="357840"/>
          </a:xfrm>
          <a:custGeom>
            <a:avLst/>
            <a:gdLst>
              <a:gd name="connsiteX0" fmla="*/ 691 w 318743"/>
              <a:gd name="connsiteY0" fmla="*/ 69574 h 357808"/>
              <a:gd name="connsiteX1" fmla="*/ 20570 w 318743"/>
              <a:gd name="connsiteY1" fmla="*/ 119269 h 357808"/>
              <a:gd name="connsiteX2" fmla="*/ 50387 w 318743"/>
              <a:gd name="connsiteY2" fmla="*/ 149087 h 357808"/>
              <a:gd name="connsiteX3" fmla="*/ 70265 w 318743"/>
              <a:gd name="connsiteY3" fmla="*/ 178904 h 357808"/>
              <a:gd name="connsiteX4" fmla="*/ 80204 w 318743"/>
              <a:gd name="connsiteY4" fmla="*/ 248478 h 357808"/>
              <a:gd name="connsiteX5" fmla="*/ 129900 w 318743"/>
              <a:gd name="connsiteY5" fmla="*/ 318052 h 357808"/>
              <a:gd name="connsiteX6" fmla="*/ 209413 w 318743"/>
              <a:gd name="connsiteY6" fmla="*/ 327991 h 357808"/>
              <a:gd name="connsiteX7" fmla="*/ 269048 w 318743"/>
              <a:gd name="connsiteY7" fmla="*/ 357808 h 357808"/>
              <a:gd name="connsiteX8" fmla="*/ 298865 w 318743"/>
              <a:gd name="connsiteY8" fmla="*/ 347869 h 357808"/>
              <a:gd name="connsiteX9" fmla="*/ 318743 w 318743"/>
              <a:gd name="connsiteY9" fmla="*/ 139147 h 357808"/>
              <a:gd name="connsiteX10" fmla="*/ 308804 w 318743"/>
              <a:gd name="connsiteY10" fmla="*/ 79513 h 357808"/>
              <a:gd name="connsiteX11" fmla="*/ 278987 w 318743"/>
              <a:gd name="connsiteY11" fmla="*/ 19878 h 357808"/>
              <a:gd name="connsiteX12" fmla="*/ 249170 w 318743"/>
              <a:gd name="connsiteY12" fmla="*/ 9939 h 357808"/>
              <a:gd name="connsiteX13" fmla="*/ 169656 w 318743"/>
              <a:gd name="connsiteY13" fmla="*/ 0 h 357808"/>
              <a:gd name="connsiteX14" fmla="*/ 40448 w 318743"/>
              <a:gd name="connsiteY14" fmla="*/ 19878 h 357808"/>
              <a:gd name="connsiteX15" fmla="*/ 10630 w 318743"/>
              <a:gd name="connsiteY15" fmla="*/ 39756 h 357808"/>
              <a:gd name="connsiteX16" fmla="*/ 691 w 318743"/>
              <a:gd name="connsiteY16" fmla="*/ 69574 h 3578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18743" h="357808">
                <a:moveTo>
                  <a:pt x="691" y="69574"/>
                </a:moveTo>
                <a:cubicBezTo>
                  <a:pt x="2348" y="82826"/>
                  <a:pt x="11114" y="104140"/>
                  <a:pt x="20570" y="119269"/>
                </a:cubicBezTo>
                <a:cubicBezTo>
                  <a:pt x="28020" y="131189"/>
                  <a:pt x="41389" y="138289"/>
                  <a:pt x="50387" y="149087"/>
                </a:cubicBezTo>
                <a:cubicBezTo>
                  <a:pt x="58034" y="158264"/>
                  <a:pt x="63639" y="168965"/>
                  <a:pt x="70265" y="178904"/>
                </a:cubicBezTo>
                <a:cubicBezTo>
                  <a:pt x="73578" y="202095"/>
                  <a:pt x="74936" y="225651"/>
                  <a:pt x="80204" y="248478"/>
                </a:cubicBezTo>
                <a:cubicBezTo>
                  <a:pt x="92320" y="300978"/>
                  <a:pt x="85743" y="310023"/>
                  <a:pt x="129900" y="318052"/>
                </a:cubicBezTo>
                <a:cubicBezTo>
                  <a:pt x="156180" y="322830"/>
                  <a:pt x="182909" y="324678"/>
                  <a:pt x="209413" y="327991"/>
                </a:cubicBezTo>
                <a:cubicBezTo>
                  <a:pt x="224490" y="338042"/>
                  <a:pt x="248472" y="357808"/>
                  <a:pt x="269048" y="357808"/>
                </a:cubicBezTo>
                <a:cubicBezTo>
                  <a:pt x="279525" y="357808"/>
                  <a:pt x="288926" y="351182"/>
                  <a:pt x="298865" y="347869"/>
                </a:cubicBezTo>
                <a:cubicBezTo>
                  <a:pt x="300659" y="329925"/>
                  <a:pt x="318743" y="152102"/>
                  <a:pt x="318743" y="139147"/>
                </a:cubicBezTo>
                <a:cubicBezTo>
                  <a:pt x="318743" y="118995"/>
                  <a:pt x="313176" y="99185"/>
                  <a:pt x="308804" y="79513"/>
                </a:cubicBezTo>
                <a:cubicBezTo>
                  <a:pt x="304911" y="61994"/>
                  <a:pt x="293477" y="31470"/>
                  <a:pt x="278987" y="19878"/>
                </a:cubicBezTo>
                <a:cubicBezTo>
                  <a:pt x="270806" y="13333"/>
                  <a:pt x="259478" y="11813"/>
                  <a:pt x="249170" y="9939"/>
                </a:cubicBezTo>
                <a:cubicBezTo>
                  <a:pt x="222890" y="5161"/>
                  <a:pt x="196161" y="3313"/>
                  <a:pt x="169656" y="0"/>
                </a:cubicBezTo>
                <a:cubicBezTo>
                  <a:pt x="141149" y="2851"/>
                  <a:pt x="76268" y="1968"/>
                  <a:pt x="40448" y="19878"/>
                </a:cubicBezTo>
                <a:cubicBezTo>
                  <a:pt x="29764" y="25220"/>
                  <a:pt x="20569" y="33130"/>
                  <a:pt x="10630" y="39756"/>
                </a:cubicBezTo>
                <a:cubicBezTo>
                  <a:pt x="-357" y="72717"/>
                  <a:pt x="-966" y="56322"/>
                  <a:pt x="691" y="6957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Freeform 55"/>
          <p:cNvSpPr/>
          <p:nvPr/>
        </p:nvSpPr>
        <p:spPr bwMode="auto">
          <a:xfrm rot="295234">
            <a:off x="6414691" y="1387430"/>
            <a:ext cx="311069" cy="272433"/>
          </a:xfrm>
          <a:custGeom>
            <a:avLst/>
            <a:gdLst>
              <a:gd name="connsiteX0" fmla="*/ 347870 w 367748"/>
              <a:gd name="connsiteY0" fmla="*/ 39756 h 298009"/>
              <a:gd name="connsiteX1" fmla="*/ 268357 w 367748"/>
              <a:gd name="connsiteY1" fmla="*/ 29817 h 298009"/>
              <a:gd name="connsiteX2" fmla="*/ 238539 w 367748"/>
              <a:gd name="connsiteY2" fmla="*/ 19878 h 298009"/>
              <a:gd name="connsiteX3" fmla="*/ 198783 w 367748"/>
              <a:gd name="connsiteY3" fmla="*/ 9939 h 298009"/>
              <a:gd name="connsiteX4" fmla="*/ 109331 w 367748"/>
              <a:gd name="connsiteY4" fmla="*/ 0 h 298009"/>
              <a:gd name="connsiteX5" fmla="*/ 9939 w 367748"/>
              <a:gd name="connsiteY5" fmla="*/ 9939 h 298009"/>
              <a:gd name="connsiteX6" fmla="*/ 0 w 367748"/>
              <a:gd name="connsiteY6" fmla="*/ 39756 h 298009"/>
              <a:gd name="connsiteX7" fmla="*/ 9939 w 367748"/>
              <a:gd name="connsiteY7" fmla="*/ 159026 h 298009"/>
              <a:gd name="connsiteX8" fmla="*/ 39757 w 367748"/>
              <a:gd name="connsiteY8" fmla="*/ 208722 h 298009"/>
              <a:gd name="connsiteX9" fmla="*/ 89452 w 367748"/>
              <a:gd name="connsiteY9" fmla="*/ 268356 h 298009"/>
              <a:gd name="connsiteX10" fmla="*/ 159026 w 367748"/>
              <a:gd name="connsiteY10" fmla="*/ 288235 h 298009"/>
              <a:gd name="connsiteX11" fmla="*/ 347870 w 367748"/>
              <a:gd name="connsiteY11" fmla="*/ 248478 h 298009"/>
              <a:gd name="connsiteX12" fmla="*/ 357809 w 367748"/>
              <a:gd name="connsiteY12" fmla="*/ 188843 h 298009"/>
              <a:gd name="connsiteX13" fmla="*/ 367748 w 367748"/>
              <a:gd name="connsiteY13" fmla="*/ 159026 h 298009"/>
              <a:gd name="connsiteX14" fmla="*/ 347870 w 367748"/>
              <a:gd name="connsiteY14" fmla="*/ 39756 h 298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67748" h="298009">
                <a:moveTo>
                  <a:pt x="347870" y="39756"/>
                </a:moveTo>
                <a:cubicBezTo>
                  <a:pt x="331305" y="18221"/>
                  <a:pt x="294637" y="34595"/>
                  <a:pt x="268357" y="29817"/>
                </a:cubicBezTo>
                <a:cubicBezTo>
                  <a:pt x="258049" y="27943"/>
                  <a:pt x="248613" y="22756"/>
                  <a:pt x="238539" y="19878"/>
                </a:cubicBezTo>
                <a:cubicBezTo>
                  <a:pt x="225405" y="16125"/>
                  <a:pt x="212284" y="12016"/>
                  <a:pt x="198783" y="9939"/>
                </a:cubicBezTo>
                <a:cubicBezTo>
                  <a:pt x="169131" y="5377"/>
                  <a:pt x="139148" y="3313"/>
                  <a:pt x="109331" y="0"/>
                </a:cubicBezTo>
                <a:cubicBezTo>
                  <a:pt x="76200" y="3313"/>
                  <a:pt x="41230" y="-1439"/>
                  <a:pt x="9939" y="9939"/>
                </a:cubicBezTo>
                <a:cubicBezTo>
                  <a:pt x="93" y="13519"/>
                  <a:pt x="0" y="29279"/>
                  <a:pt x="0" y="39756"/>
                </a:cubicBezTo>
                <a:cubicBezTo>
                  <a:pt x="0" y="79650"/>
                  <a:pt x="4666" y="119481"/>
                  <a:pt x="9939" y="159026"/>
                </a:cubicBezTo>
                <a:cubicBezTo>
                  <a:pt x="14772" y="195273"/>
                  <a:pt x="19688" y="183636"/>
                  <a:pt x="39757" y="208722"/>
                </a:cubicBezTo>
                <a:cubicBezTo>
                  <a:pt x="60711" y="234915"/>
                  <a:pt x="59096" y="248119"/>
                  <a:pt x="89452" y="268356"/>
                </a:cubicBezTo>
                <a:cubicBezTo>
                  <a:pt x="98010" y="274061"/>
                  <a:pt x="153720" y="286909"/>
                  <a:pt x="159026" y="288235"/>
                </a:cubicBezTo>
                <a:cubicBezTo>
                  <a:pt x="292932" y="280796"/>
                  <a:pt x="328773" y="334418"/>
                  <a:pt x="347870" y="248478"/>
                </a:cubicBezTo>
                <a:cubicBezTo>
                  <a:pt x="352242" y="228805"/>
                  <a:pt x="353437" y="208516"/>
                  <a:pt x="357809" y="188843"/>
                </a:cubicBezTo>
                <a:cubicBezTo>
                  <a:pt x="360082" y="178616"/>
                  <a:pt x="364435" y="168965"/>
                  <a:pt x="367748" y="159026"/>
                </a:cubicBezTo>
                <a:cubicBezTo>
                  <a:pt x="354998" y="69773"/>
                  <a:pt x="364435" y="61291"/>
                  <a:pt x="347870" y="3975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8" name="Freeform 57"/>
          <p:cNvSpPr/>
          <p:nvPr/>
        </p:nvSpPr>
        <p:spPr bwMode="auto">
          <a:xfrm>
            <a:off x="5883634" y="1906404"/>
            <a:ext cx="304989" cy="269776"/>
          </a:xfrm>
          <a:custGeom>
            <a:avLst/>
            <a:gdLst>
              <a:gd name="connsiteX0" fmla="*/ 3681 w 252160"/>
              <a:gd name="connsiteY0" fmla="*/ 49696 h 269752"/>
              <a:gd name="connsiteX1" fmla="*/ 3681 w 252160"/>
              <a:gd name="connsiteY1" fmla="*/ 198783 h 269752"/>
              <a:gd name="connsiteX2" fmla="*/ 13620 w 252160"/>
              <a:gd name="connsiteY2" fmla="*/ 268357 h 269752"/>
              <a:gd name="connsiteX3" fmla="*/ 212403 w 252160"/>
              <a:gd name="connsiteY3" fmla="*/ 258418 h 269752"/>
              <a:gd name="connsiteX4" fmla="*/ 232281 w 252160"/>
              <a:gd name="connsiteY4" fmla="*/ 198783 h 269752"/>
              <a:gd name="connsiteX5" fmla="*/ 242220 w 252160"/>
              <a:gd name="connsiteY5" fmla="*/ 168966 h 269752"/>
              <a:gd name="connsiteX6" fmla="*/ 252160 w 252160"/>
              <a:gd name="connsiteY6" fmla="*/ 139148 h 269752"/>
              <a:gd name="connsiteX7" fmla="*/ 222342 w 252160"/>
              <a:gd name="connsiteY7" fmla="*/ 39757 h 269752"/>
              <a:gd name="connsiteX8" fmla="*/ 192525 w 252160"/>
              <a:gd name="connsiteY8" fmla="*/ 19879 h 269752"/>
              <a:gd name="connsiteX9" fmla="*/ 132890 w 252160"/>
              <a:gd name="connsiteY9" fmla="*/ 0 h 269752"/>
              <a:gd name="connsiteX10" fmla="*/ 53377 w 252160"/>
              <a:gd name="connsiteY10" fmla="*/ 9940 h 269752"/>
              <a:gd name="connsiteX11" fmla="*/ 3681 w 252160"/>
              <a:gd name="connsiteY11" fmla="*/ 49696 h 2697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52160" h="269752">
                <a:moveTo>
                  <a:pt x="3681" y="49696"/>
                </a:moveTo>
                <a:cubicBezTo>
                  <a:pt x="-4602" y="81170"/>
                  <a:pt x="3681" y="24482"/>
                  <a:pt x="3681" y="198783"/>
                </a:cubicBezTo>
                <a:cubicBezTo>
                  <a:pt x="3681" y="222210"/>
                  <a:pt x="10307" y="245166"/>
                  <a:pt x="13620" y="268357"/>
                </a:cubicBezTo>
                <a:cubicBezTo>
                  <a:pt x="79881" y="265044"/>
                  <a:pt x="149182" y="278534"/>
                  <a:pt x="212403" y="258418"/>
                </a:cubicBezTo>
                <a:cubicBezTo>
                  <a:pt x="232370" y="252065"/>
                  <a:pt x="225655" y="218661"/>
                  <a:pt x="232281" y="198783"/>
                </a:cubicBezTo>
                <a:lnTo>
                  <a:pt x="242220" y="168966"/>
                </a:lnTo>
                <a:lnTo>
                  <a:pt x="252160" y="139148"/>
                </a:lnTo>
                <a:cubicBezTo>
                  <a:pt x="245904" y="95357"/>
                  <a:pt x="252475" y="69890"/>
                  <a:pt x="222342" y="39757"/>
                </a:cubicBezTo>
                <a:cubicBezTo>
                  <a:pt x="213895" y="31310"/>
                  <a:pt x="203441" y="24730"/>
                  <a:pt x="192525" y="19879"/>
                </a:cubicBezTo>
                <a:cubicBezTo>
                  <a:pt x="173377" y="11369"/>
                  <a:pt x="132890" y="0"/>
                  <a:pt x="132890" y="0"/>
                </a:cubicBezTo>
                <a:lnTo>
                  <a:pt x="53377" y="9940"/>
                </a:lnTo>
                <a:cubicBezTo>
                  <a:pt x="-20006" y="20424"/>
                  <a:pt x="11964" y="18222"/>
                  <a:pt x="3681" y="49696"/>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0" name="Freeform 59"/>
          <p:cNvSpPr/>
          <p:nvPr/>
        </p:nvSpPr>
        <p:spPr bwMode="auto">
          <a:xfrm>
            <a:off x="6125855" y="1906404"/>
            <a:ext cx="277726" cy="258441"/>
          </a:xfrm>
          <a:custGeom>
            <a:avLst/>
            <a:gdLst>
              <a:gd name="connsiteX0" fmla="*/ 0 w 228600"/>
              <a:gd name="connsiteY0" fmla="*/ 29818 h 258418"/>
              <a:gd name="connsiteX1" fmla="*/ 19878 w 228600"/>
              <a:gd name="connsiteY1" fmla="*/ 79513 h 258418"/>
              <a:gd name="connsiteX2" fmla="*/ 49696 w 228600"/>
              <a:gd name="connsiteY2" fmla="*/ 248479 h 258418"/>
              <a:gd name="connsiteX3" fmla="*/ 79513 w 228600"/>
              <a:gd name="connsiteY3" fmla="*/ 258418 h 258418"/>
              <a:gd name="connsiteX4" fmla="*/ 149087 w 228600"/>
              <a:gd name="connsiteY4" fmla="*/ 248479 h 258418"/>
              <a:gd name="connsiteX5" fmla="*/ 178904 w 228600"/>
              <a:gd name="connsiteY5" fmla="*/ 238540 h 258418"/>
              <a:gd name="connsiteX6" fmla="*/ 198782 w 228600"/>
              <a:gd name="connsiteY6" fmla="*/ 208722 h 258418"/>
              <a:gd name="connsiteX7" fmla="*/ 218661 w 228600"/>
              <a:gd name="connsiteY7" fmla="*/ 188844 h 258418"/>
              <a:gd name="connsiteX8" fmla="*/ 228600 w 228600"/>
              <a:gd name="connsiteY8" fmla="*/ 159027 h 258418"/>
              <a:gd name="connsiteX9" fmla="*/ 218661 w 228600"/>
              <a:gd name="connsiteY9" fmla="*/ 119270 h 258418"/>
              <a:gd name="connsiteX10" fmla="*/ 198782 w 228600"/>
              <a:gd name="connsiteY10" fmla="*/ 59635 h 258418"/>
              <a:gd name="connsiteX11" fmla="*/ 188843 w 228600"/>
              <a:gd name="connsiteY11" fmla="*/ 19879 h 258418"/>
              <a:gd name="connsiteX12" fmla="*/ 168965 w 228600"/>
              <a:gd name="connsiteY12" fmla="*/ 0 h 258418"/>
              <a:gd name="connsiteX13" fmla="*/ 19878 w 228600"/>
              <a:gd name="connsiteY13" fmla="*/ 19879 h 258418"/>
              <a:gd name="connsiteX14" fmla="*/ 0 w 228600"/>
              <a:gd name="connsiteY14" fmla="*/ 29818 h 258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28600" h="258418">
                <a:moveTo>
                  <a:pt x="0" y="29818"/>
                </a:moveTo>
                <a:cubicBezTo>
                  <a:pt x="0" y="39757"/>
                  <a:pt x="17231" y="61869"/>
                  <a:pt x="19878" y="79513"/>
                </a:cubicBezTo>
                <a:cubicBezTo>
                  <a:pt x="25642" y="117940"/>
                  <a:pt x="-4498" y="215962"/>
                  <a:pt x="49696" y="248479"/>
                </a:cubicBezTo>
                <a:cubicBezTo>
                  <a:pt x="58680" y="253869"/>
                  <a:pt x="69574" y="255105"/>
                  <a:pt x="79513" y="258418"/>
                </a:cubicBezTo>
                <a:cubicBezTo>
                  <a:pt x="102704" y="255105"/>
                  <a:pt x="126115" y="253073"/>
                  <a:pt x="149087" y="248479"/>
                </a:cubicBezTo>
                <a:cubicBezTo>
                  <a:pt x="159360" y="246424"/>
                  <a:pt x="170723" y="245085"/>
                  <a:pt x="178904" y="238540"/>
                </a:cubicBezTo>
                <a:cubicBezTo>
                  <a:pt x="188232" y="231078"/>
                  <a:pt x="191320" y="218050"/>
                  <a:pt x="198782" y="208722"/>
                </a:cubicBezTo>
                <a:cubicBezTo>
                  <a:pt x="204636" y="201405"/>
                  <a:pt x="212035" y="195470"/>
                  <a:pt x="218661" y="188844"/>
                </a:cubicBezTo>
                <a:cubicBezTo>
                  <a:pt x="221974" y="178905"/>
                  <a:pt x="228600" y="169504"/>
                  <a:pt x="228600" y="159027"/>
                </a:cubicBezTo>
                <a:cubicBezTo>
                  <a:pt x="228600" y="145367"/>
                  <a:pt x="222586" y="132354"/>
                  <a:pt x="218661" y="119270"/>
                </a:cubicBezTo>
                <a:cubicBezTo>
                  <a:pt x="212640" y="99200"/>
                  <a:pt x="203864" y="79963"/>
                  <a:pt x="198782" y="59635"/>
                </a:cubicBezTo>
                <a:cubicBezTo>
                  <a:pt x="195469" y="46383"/>
                  <a:pt x="194952" y="32097"/>
                  <a:pt x="188843" y="19879"/>
                </a:cubicBezTo>
                <a:cubicBezTo>
                  <a:pt x="184652" y="11497"/>
                  <a:pt x="175591" y="6626"/>
                  <a:pt x="168965" y="0"/>
                </a:cubicBezTo>
                <a:cubicBezTo>
                  <a:pt x="93504" y="6289"/>
                  <a:pt x="73296" y="-1488"/>
                  <a:pt x="19878" y="19879"/>
                </a:cubicBezTo>
                <a:cubicBezTo>
                  <a:pt x="13000" y="22630"/>
                  <a:pt x="0" y="19879"/>
                  <a:pt x="0" y="29818"/>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1" name="Freeform 60"/>
          <p:cNvSpPr/>
          <p:nvPr/>
        </p:nvSpPr>
        <p:spPr bwMode="auto">
          <a:xfrm>
            <a:off x="6294535" y="1873580"/>
            <a:ext cx="377972" cy="261444"/>
          </a:xfrm>
          <a:custGeom>
            <a:avLst/>
            <a:gdLst>
              <a:gd name="connsiteX0" fmla="*/ 52784 w 301262"/>
              <a:gd name="connsiteY0" fmla="*/ 3004 h 261421"/>
              <a:gd name="connsiteX1" fmla="*/ 3088 w 301262"/>
              <a:gd name="connsiteY1" fmla="*/ 32821 h 261421"/>
              <a:gd name="connsiteX2" fmla="*/ 13027 w 301262"/>
              <a:gd name="connsiteY2" fmla="*/ 112334 h 261421"/>
              <a:gd name="connsiteX3" fmla="*/ 32905 w 301262"/>
              <a:gd name="connsiteY3" fmla="*/ 171969 h 261421"/>
              <a:gd name="connsiteX4" fmla="*/ 52784 w 301262"/>
              <a:gd name="connsiteY4" fmla="*/ 261421 h 261421"/>
              <a:gd name="connsiteX5" fmla="*/ 82601 w 301262"/>
              <a:gd name="connsiteY5" fmla="*/ 251482 h 261421"/>
              <a:gd name="connsiteX6" fmla="*/ 122358 w 301262"/>
              <a:gd name="connsiteY6" fmla="*/ 241543 h 261421"/>
              <a:gd name="connsiteX7" fmla="*/ 152175 w 301262"/>
              <a:gd name="connsiteY7" fmla="*/ 221665 h 261421"/>
              <a:gd name="connsiteX8" fmla="*/ 211810 w 301262"/>
              <a:gd name="connsiteY8" fmla="*/ 142152 h 261421"/>
              <a:gd name="connsiteX9" fmla="*/ 241627 w 301262"/>
              <a:gd name="connsiteY9" fmla="*/ 132213 h 261421"/>
              <a:gd name="connsiteX10" fmla="*/ 301262 w 301262"/>
              <a:gd name="connsiteY10" fmla="*/ 62639 h 261421"/>
              <a:gd name="connsiteX11" fmla="*/ 291323 w 301262"/>
              <a:gd name="connsiteY11" fmla="*/ 12943 h 261421"/>
              <a:gd name="connsiteX12" fmla="*/ 261505 w 301262"/>
              <a:gd name="connsiteY12" fmla="*/ 3004 h 261421"/>
              <a:gd name="connsiteX13" fmla="*/ 52784 w 301262"/>
              <a:gd name="connsiteY13" fmla="*/ 3004 h 261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01262" h="261421">
                <a:moveTo>
                  <a:pt x="52784" y="3004"/>
                </a:moveTo>
                <a:cubicBezTo>
                  <a:pt x="9714" y="7974"/>
                  <a:pt x="9690" y="14666"/>
                  <a:pt x="3088" y="32821"/>
                </a:cubicBezTo>
                <a:cubicBezTo>
                  <a:pt x="-6040" y="57923"/>
                  <a:pt x="7430" y="86216"/>
                  <a:pt x="13027" y="112334"/>
                </a:cubicBezTo>
                <a:cubicBezTo>
                  <a:pt x="17417" y="132822"/>
                  <a:pt x="29460" y="151301"/>
                  <a:pt x="32905" y="171969"/>
                </a:cubicBezTo>
                <a:cubicBezTo>
                  <a:pt x="44567" y="241938"/>
                  <a:pt x="36472" y="212486"/>
                  <a:pt x="52784" y="261421"/>
                </a:cubicBezTo>
                <a:cubicBezTo>
                  <a:pt x="62723" y="258108"/>
                  <a:pt x="72527" y="254360"/>
                  <a:pt x="82601" y="251482"/>
                </a:cubicBezTo>
                <a:cubicBezTo>
                  <a:pt x="95736" y="247729"/>
                  <a:pt x="109802" y="246924"/>
                  <a:pt x="122358" y="241543"/>
                </a:cubicBezTo>
                <a:cubicBezTo>
                  <a:pt x="133337" y="236838"/>
                  <a:pt x="142236" y="228291"/>
                  <a:pt x="152175" y="221665"/>
                </a:cubicBezTo>
                <a:cubicBezTo>
                  <a:pt x="155468" y="216726"/>
                  <a:pt x="191378" y="154411"/>
                  <a:pt x="211810" y="142152"/>
                </a:cubicBezTo>
                <a:cubicBezTo>
                  <a:pt x="220794" y="136762"/>
                  <a:pt x="231688" y="135526"/>
                  <a:pt x="241627" y="132213"/>
                </a:cubicBezTo>
                <a:cubicBezTo>
                  <a:pt x="289831" y="84009"/>
                  <a:pt x="270988" y="108050"/>
                  <a:pt x="301262" y="62639"/>
                </a:cubicBezTo>
                <a:cubicBezTo>
                  <a:pt x="297949" y="46074"/>
                  <a:pt x="300694" y="26999"/>
                  <a:pt x="291323" y="12943"/>
                </a:cubicBezTo>
                <a:cubicBezTo>
                  <a:pt x="285511" y="4226"/>
                  <a:pt x="271974" y="3423"/>
                  <a:pt x="261505" y="3004"/>
                </a:cubicBezTo>
                <a:cubicBezTo>
                  <a:pt x="188677" y="91"/>
                  <a:pt x="95854" y="-1966"/>
                  <a:pt x="52784" y="3004"/>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 name="Freeform 50"/>
          <p:cNvSpPr/>
          <p:nvPr/>
        </p:nvSpPr>
        <p:spPr bwMode="auto">
          <a:xfrm rot="16971514" flipH="1">
            <a:off x="6372730" y="1601401"/>
            <a:ext cx="329981" cy="314236"/>
          </a:xfrm>
          <a:custGeom>
            <a:avLst/>
            <a:gdLst>
              <a:gd name="connsiteX0" fmla="*/ 12727 w 330779"/>
              <a:gd name="connsiteY0" fmla="*/ 0 h 367248"/>
              <a:gd name="connsiteX1" fmla="*/ 12727 w 330779"/>
              <a:gd name="connsiteY1" fmla="*/ 198783 h 367248"/>
              <a:gd name="connsiteX2" fmla="*/ 22666 w 330779"/>
              <a:gd name="connsiteY2" fmla="*/ 228600 h 367248"/>
              <a:gd name="connsiteX3" fmla="*/ 32605 w 330779"/>
              <a:gd name="connsiteY3" fmla="*/ 268357 h 367248"/>
              <a:gd name="connsiteX4" fmla="*/ 42545 w 330779"/>
              <a:gd name="connsiteY4" fmla="*/ 327992 h 367248"/>
              <a:gd name="connsiteX5" fmla="*/ 102179 w 330779"/>
              <a:gd name="connsiteY5" fmla="*/ 357809 h 367248"/>
              <a:gd name="connsiteX6" fmla="*/ 320840 w 330779"/>
              <a:gd name="connsiteY6" fmla="*/ 318052 h 367248"/>
              <a:gd name="connsiteX7" fmla="*/ 330779 w 330779"/>
              <a:gd name="connsiteY7" fmla="*/ 288235 h 367248"/>
              <a:gd name="connsiteX8" fmla="*/ 320840 w 330779"/>
              <a:gd name="connsiteY8" fmla="*/ 109331 h 367248"/>
              <a:gd name="connsiteX9" fmla="*/ 271145 w 330779"/>
              <a:gd name="connsiteY9" fmla="*/ 69574 h 367248"/>
              <a:gd name="connsiteX10" fmla="*/ 201571 w 330779"/>
              <a:gd name="connsiteY10" fmla="*/ 49696 h 367248"/>
              <a:gd name="connsiteX11" fmla="*/ 62423 w 330779"/>
              <a:gd name="connsiteY11" fmla="*/ 29818 h 367248"/>
              <a:gd name="connsiteX12" fmla="*/ 32605 w 330779"/>
              <a:gd name="connsiteY12" fmla="*/ 19879 h 367248"/>
              <a:gd name="connsiteX13" fmla="*/ 22666 w 330779"/>
              <a:gd name="connsiteY13" fmla="*/ 49696 h 367248"/>
              <a:gd name="connsiteX14" fmla="*/ 2788 w 330779"/>
              <a:gd name="connsiteY14" fmla="*/ 59635 h 3672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30779" h="367248">
                <a:moveTo>
                  <a:pt x="12727" y="0"/>
                </a:moveTo>
                <a:cubicBezTo>
                  <a:pt x="-5371" y="90494"/>
                  <a:pt x="-3077" y="56546"/>
                  <a:pt x="12727" y="198783"/>
                </a:cubicBezTo>
                <a:cubicBezTo>
                  <a:pt x="13884" y="209196"/>
                  <a:pt x="19788" y="218526"/>
                  <a:pt x="22666" y="228600"/>
                </a:cubicBezTo>
                <a:cubicBezTo>
                  <a:pt x="26419" y="241735"/>
                  <a:pt x="29926" y="254962"/>
                  <a:pt x="32605" y="268357"/>
                </a:cubicBezTo>
                <a:cubicBezTo>
                  <a:pt x="36557" y="288118"/>
                  <a:pt x="33532" y="309967"/>
                  <a:pt x="42545" y="327992"/>
                </a:cubicBezTo>
                <a:cubicBezTo>
                  <a:pt x="50252" y="343406"/>
                  <a:pt x="88067" y="353105"/>
                  <a:pt x="102179" y="357809"/>
                </a:cubicBezTo>
                <a:cubicBezTo>
                  <a:pt x="232183" y="351309"/>
                  <a:pt x="278694" y="402345"/>
                  <a:pt x="320840" y="318052"/>
                </a:cubicBezTo>
                <a:cubicBezTo>
                  <a:pt x="325525" y="308681"/>
                  <a:pt x="327466" y="298174"/>
                  <a:pt x="330779" y="288235"/>
                </a:cubicBezTo>
                <a:cubicBezTo>
                  <a:pt x="327466" y="228600"/>
                  <a:pt x="329700" y="168397"/>
                  <a:pt x="320840" y="109331"/>
                </a:cubicBezTo>
                <a:cubicBezTo>
                  <a:pt x="319341" y="99336"/>
                  <a:pt x="274564" y="71284"/>
                  <a:pt x="271145" y="69574"/>
                </a:cubicBezTo>
                <a:cubicBezTo>
                  <a:pt x="255259" y="61631"/>
                  <a:pt x="216430" y="53941"/>
                  <a:pt x="201571" y="49696"/>
                </a:cubicBezTo>
                <a:cubicBezTo>
                  <a:pt x="121264" y="26752"/>
                  <a:pt x="237278" y="45714"/>
                  <a:pt x="62423" y="29818"/>
                </a:cubicBezTo>
                <a:cubicBezTo>
                  <a:pt x="52484" y="26505"/>
                  <a:pt x="41976" y="15194"/>
                  <a:pt x="32605" y="19879"/>
                </a:cubicBezTo>
                <a:cubicBezTo>
                  <a:pt x="23234" y="24564"/>
                  <a:pt x="28952" y="41315"/>
                  <a:pt x="22666" y="49696"/>
                </a:cubicBezTo>
                <a:cubicBezTo>
                  <a:pt x="18221" y="55622"/>
                  <a:pt x="9414" y="56322"/>
                  <a:pt x="2788" y="59635"/>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Freeform 61"/>
          <p:cNvSpPr/>
          <p:nvPr/>
        </p:nvSpPr>
        <p:spPr bwMode="auto">
          <a:xfrm>
            <a:off x="5708363" y="2127358"/>
            <a:ext cx="417492" cy="266111"/>
          </a:xfrm>
          <a:custGeom>
            <a:avLst/>
            <a:gdLst>
              <a:gd name="connsiteX0" fmla="*/ 328039 w 417492"/>
              <a:gd name="connsiteY0" fmla="*/ 47422 h 266087"/>
              <a:gd name="connsiteX1" fmla="*/ 268405 w 417492"/>
              <a:gd name="connsiteY1" fmla="*/ 37483 h 266087"/>
              <a:gd name="connsiteX2" fmla="*/ 109379 w 417492"/>
              <a:gd name="connsiteY2" fmla="*/ 17605 h 266087"/>
              <a:gd name="connsiteX3" fmla="*/ 48 w 417492"/>
              <a:gd name="connsiteY3" fmla="*/ 17605 h 266087"/>
              <a:gd name="connsiteX4" fmla="*/ 19926 w 417492"/>
              <a:gd name="connsiteY4" fmla="*/ 156753 h 266087"/>
              <a:gd name="connsiteX5" fmla="*/ 39805 w 417492"/>
              <a:gd name="connsiteY5" fmla="*/ 176631 h 266087"/>
              <a:gd name="connsiteX6" fmla="*/ 49744 w 417492"/>
              <a:gd name="connsiteY6" fmla="*/ 206448 h 266087"/>
              <a:gd name="connsiteX7" fmla="*/ 69622 w 417492"/>
              <a:gd name="connsiteY7" fmla="*/ 226327 h 266087"/>
              <a:gd name="connsiteX8" fmla="*/ 99439 w 417492"/>
              <a:gd name="connsiteY8" fmla="*/ 246205 h 266087"/>
              <a:gd name="connsiteX9" fmla="*/ 288283 w 417492"/>
              <a:gd name="connsiteY9" fmla="*/ 266083 h 266087"/>
              <a:gd name="connsiteX10" fmla="*/ 397613 w 417492"/>
              <a:gd name="connsiteY10" fmla="*/ 256144 h 266087"/>
              <a:gd name="connsiteX11" fmla="*/ 417492 w 417492"/>
              <a:gd name="connsiteY11" fmla="*/ 196509 h 266087"/>
              <a:gd name="connsiteX12" fmla="*/ 397613 w 417492"/>
              <a:gd name="connsiteY12" fmla="*/ 67301 h 266087"/>
              <a:gd name="connsiteX13" fmla="*/ 377735 w 417492"/>
              <a:gd name="connsiteY13" fmla="*/ 47422 h 266087"/>
              <a:gd name="connsiteX14" fmla="*/ 328039 w 417492"/>
              <a:gd name="connsiteY14" fmla="*/ 47422 h 26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492" h="266087">
                <a:moveTo>
                  <a:pt x="328039" y="47422"/>
                </a:moveTo>
                <a:cubicBezTo>
                  <a:pt x="309817" y="45765"/>
                  <a:pt x="288372" y="40206"/>
                  <a:pt x="268405" y="37483"/>
                </a:cubicBezTo>
                <a:cubicBezTo>
                  <a:pt x="215474" y="30265"/>
                  <a:pt x="109379" y="17605"/>
                  <a:pt x="109379" y="17605"/>
                </a:cubicBezTo>
                <a:cubicBezTo>
                  <a:pt x="81593" y="8343"/>
                  <a:pt x="20173" y="-16894"/>
                  <a:pt x="48" y="17605"/>
                </a:cubicBezTo>
                <a:cubicBezTo>
                  <a:pt x="-376" y="18332"/>
                  <a:pt x="1654" y="126300"/>
                  <a:pt x="19926" y="156753"/>
                </a:cubicBezTo>
                <a:cubicBezTo>
                  <a:pt x="24747" y="164788"/>
                  <a:pt x="33179" y="170005"/>
                  <a:pt x="39805" y="176631"/>
                </a:cubicBezTo>
                <a:cubicBezTo>
                  <a:pt x="43118" y="186570"/>
                  <a:pt x="44354" y="197464"/>
                  <a:pt x="49744" y="206448"/>
                </a:cubicBezTo>
                <a:cubicBezTo>
                  <a:pt x="54565" y="214483"/>
                  <a:pt x="62305" y="220473"/>
                  <a:pt x="69622" y="226327"/>
                </a:cubicBezTo>
                <a:cubicBezTo>
                  <a:pt x="78950" y="233789"/>
                  <a:pt x="88755" y="240863"/>
                  <a:pt x="99439" y="246205"/>
                </a:cubicBezTo>
                <a:cubicBezTo>
                  <a:pt x="149089" y="271029"/>
                  <a:pt x="273698" y="265171"/>
                  <a:pt x="288283" y="266083"/>
                </a:cubicBezTo>
                <a:lnTo>
                  <a:pt x="397613" y="256144"/>
                </a:lnTo>
                <a:cubicBezTo>
                  <a:pt x="416062" y="246210"/>
                  <a:pt x="417492" y="196509"/>
                  <a:pt x="417492" y="196509"/>
                </a:cubicBezTo>
                <a:cubicBezTo>
                  <a:pt x="416918" y="190771"/>
                  <a:pt x="414806" y="95956"/>
                  <a:pt x="397613" y="67301"/>
                </a:cubicBezTo>
                <a:cubicBezTo>
                  <a:pt x="392792" y="59266"/>
                  <a:pt x="386826" y="49695"/>
                  <a:pt x="377735" y="47422"/>
                </a:cubicBezTo>
                <a:cubicBezTo>
                  <a:pt x="358450" y="42601"/>
                  <a:pt x="346261" y="49079"/>
                  <a:pt x="328039" y="47422"/>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 name="Freeform 63"/>
          <p:cNvSpPr/>
          <p:nvPr/>
        </p:nvSpPr>
        <p:spPr bwMode="auto">
          <a:xfrm>
            <a:off x="5786673" y="2333825"/>
            <a:ext cx="361933" cy="269319"/>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9" name="Freeform 148"/>
          <p:cNvSpPr/>
          <p:nvPr/>
        </p:nvSpPr>
        <p:spPr bwMode="auto">
          <a:xfrm>
            <a:off x="6254394" y="2045164"/>
            <a:ext cx="315831" cy="343717"/>
          </a:xfrm>
          <a:custGeom>
            <a:avLst/>
            <a:gdLst>
              <a:gd name="connsiteX0" fmla="*/ 328039 w 417492"/>
              <a:gd name="connsiteY0" fmla="*/ 47422 h 266087"/>
              <a:gd name="connsiteX1" fmla="*/ 268405 w 417492"/>
              <a:gd name="connsiteY1" fmla="*/ 37483 h 266087"/>
              <a:gd name="connsiteX2" fmla="*/ 109379 w 417492"/>
              <a:gd name="connsiteY2" fmla="*/ 17605 h 266087"/>
              <a:gd name="connsiteX3" fmla="*/ 48 w 417492"/>
              <a:gd name="connsiteY3" fmla="*/ 17605 h 266087"/>
              <a:gd name="connsiteX4" fmla="*/ 19926 w 417492"/>
              <a:gd name="connsiteY4" fmla="*/ 156753 h 266087"/>
              <a:gd name="connsiteX5" fmla="*/ 39805 w 417492"/>
              <a:gd name="connsiteY5" fmla="*/ 176631 h 266087"/>
              <a:gd name="connsiteX6" fmla="*/ 49744 w 417492"/>
              <a:gd name="connsiteY6" fmla="*/ 206448 h 266087"/>
              <a:gd name="connsiteX7" fmla="*/ 69622 w 417492"/>
              <a:gd name="connsiteY7" fmla="*/ 226327 h 266087"/>
              <a:gd name="connsiteX8" fmla="*/ 99439 w 417492"/>
              <a:gd name="connsiteY8" fmla="*/ 246205 h 266087"/>
              <a:gd name="connsiteX9" fmla="*/ 288283 w 417492"/>
              <a:gd name="connsiteY9" fmla="*/ 266083 h 266087"/>
              <a:gd name="connsiteX10" fmla="*/ 397613 w 417492"/>
              <a:gd name="connsiteY10" fmla="*/ 256144 h 266087"/>
              <a:gd name="connsiteX11" fmla="*/ 417492 w 417492"/>
              <a:gd name="connsiteY11" fmla="*/ 196509 h 266087"/>
              <a:gd name="connsiteX12" fmla="*/ 397613 w 417492"/>
              <a:gd name="connsiteY12" fmla="*/ 67301 h 266087"/>
              <a:gd name="connsiteX13" fmla="*/ 377735 w 417492"/>
              <a:gd name="connsiteY13" fmla="*/ 47422 h 266087"/>
              <a:gd name="connsiteX14" fmla="*/ 328039 w 417492"/>
              <a:gd name="connsiteY14" fmla="*/ 47422 h 2660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417492" h="266087">
                <a:moveTo>
                  <a:pt x="328039" y="47422"/>
                </a:moveTo>
                <a:cubicBezTo>
                  <a:pt x="309817" y="45765"/>
                  <a:pt x="288372" y="40206"/>
                  <a:pt x="268405" y="37483"/>
                </a:cubicBezTo>
                <a:cubicBezTo>
                  <a:pt x="215474" y="30265"/>
                  <a:pt x="109379" y="17605"/>
                  <a:pt x="109379" y="17605"/>
                </a:cubicBezTo>
                <a:cubicBezTo>
                  <a:pt x="81593" y="8343"/>
                  <a:pt x="20173" y="-16894"/>
                  <a:pt x="48" y="17605"/>
                </a:cubicBezTo>
                <a:cubicBezTo>
                  <a:pt x="-376" y="18332"/>
                  <a:pt x="1654" y="126300"/>
                  <a:pt x="19926" y="156753"/>
                </a:cubicBezTo>
                <a:cubicBezTo>
                  <a:pt x="24747" y="164788"/>
                  <a:pt x="33179" y="170005"/>
                  <a:pt x="39805" y="176631"/>
                </a:cubicBezTo>
                <a:cubicBezTo>
                  <a:pt x="43118" y="186570"/>
                  <a:pt x="44354" y="197464"/>
                  <a:pt x="49744" y="206448"/>
                </a:cubicBezTo>
                <a:cubicBezTo>
                  <a:pt x="54565" y="214483"/>
                  <a:pt x="62305" y="220473"/>
                  <a:pt x="69622" y="226327"/>
                </a:cubicBezTo>
                <a:cubicBezTo>
                  <a:pt x="78950" y="233789"/>
                  <a:pt x="88755" y="240863"/>
                  <a:pt x="99439" y="246205"/>
                </a:cubicBezTo>
                <a:cubicBezTo>
                  <a:pt x="149089" y="271029"/>
                  <a:pt x="273698" y="265171"/>
                  <a:pt x="288283" y="266083"/>
                </a:cubicBezTo>
                <a:lnTo>
                  <a:pt x="397613" y="256144"/>
                </a:lnTo>
                <a:cubicBezTo>
                  <a:pt x="416062" y="246210"/>
                  <a:pt x="417492" y="196509"/>
                  <a:pt x="417492" y="196509"/>
                </a:cubicBezTo>
                <a:cubicBezTo>
                  <a:pt x="416918" y="190771"/>
                  <a:pt x="414806" y="95956"/>
                  <a:pt x="397613" y="67301"/>
                </a:cubicBezTo>
                <a:cubicBezTo>
                  <a:pt x="392792" y="59266"/>
                  <a:pt x="386826" y="49695"/>
                  <a:pt x="377735" y="47422"/>
                </a:cubicBezTo>
                <a:cubicBezTo>
                  <a:pt x="358450" y="42601"/>
                  <a:pt x="346261" y="49079"/>
                  <a:pt x="328039" y="47422"/>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0" name="Freeform 149"/>
          <p:cNvSpPr/>
          <p:nvPr/>
        </p:nvSpPr>
        <p:spPr bwMode="auto">
          <a:xfrm>
            <a:off x="6335321" y="2309651"/>
            <a:ext cx="361933" cy="269319"/>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2" name="Freeform 151"/>
          <p:cNvSpPr/>
          <p:nvPr/>
        </p:nvSpPr>
        <p:spPr bwMode="auto">
          <a:xfrm>
            <a:off x="6642916" y="2302623"/>
            <a:ext cx="403800" cy="286198"/>
          </a:xfrm>
          <a:custGeom>
            <a:avLst/>
            <a:gdLst>
              <a:gd name="connsiteX0" fmla="*/ 454117 w 519386"/>
              <a:gd name="connsiteY0" fmla="*/ 19879 h 269295"/>
              <a:gd name="connsiteX1" fmla="*/ 275212 w 519386"/>
              <a:gd name="connsiteY1" fmla="*/ 9939 h 269295"/>
              <a:gd name="connsiteX2" fmla="*/ 225517 w 519386"/>
              <a:gd name="connsiteY2" fmla="*/ 0 h 269295"/>
              <a:gd name="connsiteX3" fmla="*/ 36673 w 519386"/>
              <a:gd name="connsiteY3" fmla="*/ 9939 h 269295"/>
              <a:gd name="connsiteX4" fmla="*/ 16795 w 519386"/>
              <a:gd name="connsiteY4" fmla="*/ 29818 h 269295"/>
              <a:gd name="connsiteX5" fmla="*/ 6856 w 519386"/>
              <a:gd name="connsiteY5" fmla="*/ 59635 h 269295"/>
              <a:gd name="connsiteX6" fmla="*/ 36673 w 519386"/>
              <a:gd name="connsiteY6" fmla="*/ 248479 h 269295"/>
              <a:gd name="connsiteX7" fmla="*/ 66491 w 519386"/>
              <a:gd name="connsiteY7" fmla="*/ 258418 h 269295"/>
              <a:gd name="connsiteX8" fmla="*/ 503812 w 519386"/>
              <a:gd name="connsiteY8" fmla="*/ 248479 h 269295"/>
              <a:gd name="connsiteX9" fmla="*/ 493873 w 519386"/>
              <a:gd name="connsiteY9" fmla="*/ 129209 h 269295"/>
              <a:gd name="connsiteX10" fmla="*/ 473995 w 519386"/>
              <a:gd name="connsiteY10" fmla="*/ 49696 h 269295"/>
              <a:gd name="connsiteX11" fmla="*/ 454117 w 519386"/>
              <a:gd name="connsiteY11" fmla="*/ 19879 h 2692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19386" h="269295">
                <a:moveTo>
                  <a:pt x="454117" y="19879"/>
                </a:moveTo>
                <a:cubicBezTo>
                  <a:pt x="420986" y="13253"/>
                  <a:pt x="334714" y="15113"/>
                  <a:pt x="275212" y="9939"/>
                </a:cubicBezTo>
                <a:cubicBezTo>
                  <a:pt x="258382" y="8476"/>
                  <a:pt x="242410" y="0"/>
                  <a:pt x="225517" y="0"/>
                </a:cubicBezTo>
                <a:cubicBezTo>
                  <a:pt x="162482" y="0"/>
                  <a:pt x="99621" y="6626"/>
                  <a:pt x="36673" y="9939"/>
                </a:cubicBezTo>
                <a:cubicBezTo>
                  <a:pt x="30047" y="16565"/>
                  <a:pt x="21616" y="21783"/>
                  <a:pt x="16795" y="29818"/>
                </a:cubicBezTo>
                <a:cubicBezTo>
                  <a:pt x="11405" y="38802"/>
                  <a:pt x="6856" y="49158"/>
                  <a:pt x="6856" y="59635"/>
                </a:cubicBezTo>
                <a:cubicBezTo>
                  <a:pt x="6856" y="87699"/>
                  <a:pt x="-21356" y="213661"/>
                  <a:pt x="36673" y="248479"/>
                </a:cubicBezTo>
                <a:cubicBezTo>
                  <a:pt x="45657" y="253869"/>
                  <a:pt x="56552" y="255105"/>
                  <a:pt x="66491" y="258418"/>
                </a:cubicBezTo>
                <a:cubicBezTo>
                  <a:pt x="212265" y="255105"/>
                  <a:pt x="364240" y="290675"/>
                  <a:pt x="503812" y="248479"/>
                </a:cubicBezTo>
                <a:cubicBezTo>
                  <a:pt x="541999" y="236934"/>
                  <a:pt x="498534" y="168830"/>
                  <a:pt x="493873" y="129209"/>
                </a:cubicBezTo>
                <a:cubicBezTo>
                  <a:pt x="493617" y="127033"/>
                  <a:pt x="481997" y="59698"/>
                  <a:pt x="473995" y="49696"/>
                </a:cubicBezTo>
                <a:cubicBezTo>
                  <a:pt x="465998" y="39700"/>
                  <a:pt x="487248" y="26505"/>
                  <a:pt x="454117" y="19879"/>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0" name="Freeform 79"/>
          <p:cNvSpPr/>
          <p:nvPr/>
        </p:nvSpPr>
        <p:spPr bwMode="auto">
          <a:xfrm>
            <a:off x="6666324" y="1866643"/>
            <a:ext cx="334175" cy="328021"/>
          </a:xfrm>
          <a:custGeom>
            <a:avLst/>
            <a:gdLst>
              <a:gd name="connsiteX0" fmla="*/ 6183 w 334175"/>
              <a:gd name="connsiteY0" fmla="*/ 89453 h 327992"/>
              <a:gd name="connsiteX1" fmla="*/ 26062 w 334175"/>
              <a:gd name="connsiteY1" fmla="*/ 198783 h 327992"/>
              <a:gd name="connsiteX2" fmla="*/ 55879 w 334175"/>
              <a:gd name="connsiteY2" fmla="*/ 228600 h 327992"/>
              <a:gd name="connsiteX3" fmla="*/ 75757 w 334175"/>
              <a:gd name="connsiteY3" fmla="*/ 288235 h 327992"/>
              <a:gd name="connsiteX4" fmla="*/ 85696 w 334175"/>
              <a:gd name="connsiteY4" fmla="*/ 318053 h 327992"/>
              <a:gd name="connsiteX5" fmla="*/ 115514 w 334175"/>
              <a:gd name="connsiteY5" fmla="*/ 327992 h 327992"/>
              <a:gd name="connsiteX6" fmla="*/ 195027 w 334175"/>
              <a:gd name="connsiteY6" fmla="*/ 298174 h 327992"/>
              <a:gd name="connsiteX7" fmla="*/ 254662 w 334175"/>
              <a:gd name="connsiteY7" fmla="*/ 278296 h 327992"/>
              <a:gd name="connsiteX8" fmla="*/ 284479 w 334175"/>
              <a:gd name="connsiteY8" fmla="*/ 258418 h 327992"/>
              <a:gd name="connsiteX9" fmla="*/ 314296 w 334175"/>
              <a:gd name="connsiteY9" fmla="*/ 248479 h 327992"/>
              <a:gd name="connsiteX10" fmla="*/ 334175 w 334175"/>
              <a:gd name="connsiteY10" fmla="*/ 228600 h 327992"/>
              <a:gd name="connsiteX11" fmla="*/ 324236 w 334175"/>
              <a:gd name="connsiteY11" fmla="*/ 49696 h 327992"/>
              <a:gd name="connsiteX12" fmla="*/ 304357 w 334175"/>
              <a:gd name="connsiteY12" fmla="*/ 29818 h 327992"/>
              <a:gd name="connsiteX13" fmla="*/ 284479 w 334175"/>
              <a:gd name="connsiteY13" fmla="*/ 0 h 327992"/>
              <a:gd name="connsiteX14" fmla="*/ 125453 w 334175"/>
              <a:gd name="connsiteY14" fmla="*/ 9940 h 327992"/>
              <a:gd name="connsiteX15" fmla="*/ 95636 w 334175"/>
              <a:gd name="connsiteY15" fmla="*/ 19879 h 327992"/>
              <a:gd name="connsiteX16" fmla="*/ 75757 w 334175"/>
              <a:gd name="connsiteY16" fmla="*/ 39757 h 327992"/>
              <a:gd name="connsiteX17" fmla="*/ 16123 w 334175"/>
              <a:gd name="connsiteY17" fmla="*/ 69574 h 327992"/>
              <a:gd name="connsiteX18" fmla="*/ 6183 w 334175"/>
              <a:gd name="connsiteY18" fmla="*/ 89453 h 3279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334175" h="327992">
                <a:moveTo>
                  <a:pt x="6183" y="89453"/>
                </a:moveTo>
                <a:cubicBezTo>
                  <a:pt x="7839" y="110988"/>
                  <a:pt x="11920" y="177569"/>
                  <a:pt x="26062" y="198783"/>
                </a:cubicBezTo>
                <a:cubicBezTo>
                  <a:pt x="33859" y="210478"/>
                  <a:pt x="45940" y="218661"/>
                  <a:pt x="55879" y="228600"/>
                </a:cubicBezTo>
                <a:lnTo>
                  <a:pt x="75757" y="288235"/>
                </a:lnTo>
                <a:cubicBezTo>
                  <a:pt x="79070" y="298174"/>
                  <a:pt x="75757" y="314740"/>
                  <a:pt x="85696" y="318053"/>
                </a:cubicBezTo>
                <a:lnTo>
                  <a:pt x="115514" y="327992"/>
                </a:lnTo>
                <a:cubicBezTo>
                  <a:pt x="233333" y="304429"/>
                  <a:pt x="111266" y="335401"/>
                  <a:pt x="195027" y="298174"/>
                </a:cubicBezTo>
                <a:cubicBezTo>
                  <a:pt x="214175" y="289664"/>
                  <a:pt x="254662" y="278296"/>
                  <a:pt x="254662" y="278296"/>
                </a:cubicBezTo>
                <a:cubicBezTo>
                  <a:pt x="264601" y="271670"/>
                  <a:pt x="273795" y="263760"/>
                  <a:pt x="284479" y="258418"/>
                </a:cubicBezTo>
                <a:cubicBezTo>
                  <a:pt x="293850" y="253733"/>
                  <a:pt x="305312" y="253869"/>
                  <a:pt x="314296" y="248479"/>
                </a:cubicBezTo>
                <a:cubicBezTo>
                  <a:pt x="322332" y="243658"/>
                  <a:pt x="327549" y="235226"/>
                  <a:pt x="334175" y="228600"/>
                </a:cubicBezTo>
                <a:cubicBezTo>
                  <a:pt x="330862" y="168965"/>
                  <a:pt x="333096" y="108762"/>
                  <a:pt x="324236" y="49696"/>
                </a:cubicBezTo>
                <a:cubicBezTo>
                  <a:pt x="322846" y="40429"/>
                  <a:pt x="310211" y="37135"/>
                  <a:pt x="304357" y="29818"/>
                </a:cubicBezTo>
                <a:cubicBezTo>
                  <a:pt x="296895" y="20490"/>
                  <a:pt x="291105" y="9939"/>
                  <a:pt x="284479" y="0"/>
                </a:cubicBezTo>
                <a:cubicBezTo>
                  <a:pt x="231470" y="3313"/>
                  <a:pt x="178273" y="4380"/>
                  <a:pt x="125453" y="9940"/>
                </a:cubicBezTo>
                <a:cubicBezTo>
                  <a:pt x="115034" y="11037"/>
                  <a:pt x="104620" y="14489"/>
                  <a:pt x="95636" y="19879"/>
                </a:cubicBezTo>
                <a:cubicBezTo>
                  <a:pt x="87601" y="24700"/>
                  <a:pt x="83792" y="34936"/>
                  <a:pt x="75757" y="39757"/>
                </a:cubicBezTo>
                <a:cubicBezTo>
                  <a:pt x="2279" y="83843"/>
                  <a:pt x="91518" y="9258"/>
                  <a:pt x="16123" y="69574"/>
                </a:cubicBezTo>
                <a:cubicBezTo>
                  <a:pt x="-11654" y="91796"/>
                  <a:pt x="4527" y="67918"/>
                  <a:pt x="6183" y="89453"/>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 name="Freeform 80"/>
          <p:cNvSpPr/>
          <p:nvPr/>
        </p:nvSpPr>
        <p:spPr bwMode="auto">
          <a:xfrm>
            <a:off x="6742082" y="2113513"/>
            <a:ext cx="427382" cy="231573"/>
          </a:xfrm>
          <a:custGeom>
            <a:avLst/>
            <a:gdLst>
              <a:gd name="connsiteX0" fmla="*/ 228600 w 427382"/>
              <a:gd name="connsiteY0" fmla="*/ 11570 h 231552"/>
              <a:gd name="connsiteX1" fmla="*/ 149087 w 427382"/>
              <a:gd name="connsiteY1" fmla="*/ 31448 h 231552"/>
              <a:gd name="connsiteX2" fmla="*/ 129208 w 427382"/>
              <a:gd name="connsiteY2" fmla="*/ 51327 h 231552"/>
              <a:gd name="connsiteX3" fmla="*/ 99391 w 427382"/>
              <a:gd name="connsiteY3" fmla="*/ 71205 h 231552"/>
              <a:gd name="connsiteX4" fmla="*/ 29817 w 427382"/>
              <a:gd name="connsiteY4" fmla="*/ 91083 h 231552"/>
              <a:gd name="connsiteX5" fmla="*/ 0 w 427382"/>
              <a:gd name="connsiteY5" fmla="*/ 101022 h 231552"/>
              <a:gd name="connsiteX6" fmla="*/ 9939 w 427382"/>
              <a:gd name="connsiteY6" fmla="*/ 190475 h 231552"/>
              <a:gd name="connsiteX7" fmla="*/ 39756 w 427382"/>
              <a:gd name="connsiteY7" fmla="*/ 200414 h 231552"/>
              <a:gd name="connsiteX8" fmla="*/ 159026 w 427382"/>
              <a:gd name="connsiteY8" fmla="*/ 220292 h 231552"/>
              <a:gd name="connsiteX9" fmla="*/ 198782 w 427382"/>
              <a:gd name="connsiteY9" fmla="*/ 230231 h 231552"/>
              <a:gd name="connsiteX10" fmla="*/ 387626 w 427382"/>
              <a:gd name="connsiteY10" fmla="*/ 220292 h 231552"/>
              <a:gd name="connsiteX11" fmla="*/ 407504 w 427382"/>
              <a:gd name="connsiteY11" fmla="*/ 160657 h 231552"/>
              <a:gd name="connsiteX12" fmla="*/ 417443 w 427382"/>
              <a:gd name="connsiteY12" fmla="*/ 130840 h 231552"/>
              <a:gd name="connsiteX13" fmla="*/ 427382 w 427382"/>
              <a:gd name="connsiteY13" fmla="*/ 101022 h 231552"/>
              <a:gd name="connsiteX14" fmla="*/ 417443 w 427382"/>
              <a:gd name="connsiteY14" fmla="*/ 21509 h 231552"/>
              <a:gd name="connsiteX15" fmla="*/ 387626 w 427382"/>
              <a:gd name="connsiteY15" fmla="*/ 1631 h 231552"/>
              <a:gd name="connsiteX16" fmla="*/ 228600 w 427382"/>
              <a:gd name="connsiteY16" fmla="*/ 11570 h 2315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7382" h="231552">
                <a:moveTo>
                  <a:pt x="228600" y="11570"/>
                </a:moveTo>
                <a:cubicBezTo>
                  <a:pt x="188844" y="16539"/>
                  <a:pt x="164368" y="22279"/>
                  <a:pt x="149087" y="31448"/>
                </a:cubicBezTo>
                <a:cubicBezTo>
                  <a:pt x="141051" y="36269"/>
                  <a:pt x="136526" y="45473"/>
                  <a:pt x="129208" y="51327"/>
                </a:cubicBezTo>
                <a:cubicBezTo>
                  <a:pt x="119880" y="58789"/>
                  <a:pt x="110075" y="65863"/>
                  <a:pt x="99391" y="71205"/>
                </a:cubicBezTo>
                <a:cubicBezTo>
                  <a:pt x="83503" y="79149"/>
                  <a:pt x="44679" y="86837"/>
                  <a:pt x="29817" y="91083"/>
                </a:cubicBezTo>
                <a:cubicBezTo>
                  <a:pt x="19743" y="93961"/>
                  <a:pt x="9939" y="97709"/>
                  <a:pt x="0" y="101022"/>
                </a:cubicBezTo>
                <a:cubicBezTo>
                  <a:pt x="3313" y="130840"/>
                  <a:pt x="-1203" y="162620"/>
                  <a:pt x="9939" y="190475"/>
                </a:cubicBezTo>
                <a:cubicBezTo>
                  <a:pt x="13830" y="200202"/>
                  <a:pt x="29592" y="197873"/>
                  <a:pt x="39756" y="200414"/>
                </a:cubicBezTo>
                <a:cubicBezTo>
                  <a:pt x="94693" y="214148"/>
                  <a:pt x="97316" y="209072"/>
                  <a:pt x="159026" y="220292"/>
                </a:cubicBezTo>
                <a:cubicBezTo>
                  <a:pt x="172466" y="222736"/>
                  <a:pt x="185530" y="226918"/>
                  <a:pt x="198782" y="230231"/>
                </a:cubicBezTo>
                <a:cubicBezTo>
                  <a:pt x="261730" y="226918"/>
                  <a:pt x="327826" y="240225"/>
                  <a:pt x="387626" y="220292"/>
                </a:cubicBezTo>
                <a:cubicBezTo>
                  <a:pt x="407504" y="213666"/>
                  <a:pt x="400878" y="180535"/>
                  <a:pt x="407504" y="160657"/>
                </a:cubicBezTo>
                <a:lnTo>
                  <a:pt x="417443" y="130840"/>
                </a:lnTo>
                <a:lnTo>
                  <a:pt x="427382" y="101022"/>
                </a:lnTo>
                <a:cubicBezTo>
                  <a:pt x="424069" y="74518"/>
                  <a:pt x="427363" y="46309"/>
                  <a:pt x="417443" y="21509"/>
                </a:cubicBezTo>
                <a:cubicBezTo>
                  <a:pt x="413007" y="10418"/>
                  <a:pt x="399522" y="2712"/>
                  <a:pt x="387626" y="1631"/>
                </a:cubicBezTo>
                <a:cubicBezTo>
                  <a:pt x="324937" y="-4068"/>
                  <a:pt x="268356" y="6601"/>
                  <a:pt x="228600" y="11570"/>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2" name="Freeform 81"/>
          <p:cNvSpPr/>
          <p:nvPr/>
        </p:nvSpPr>
        <p:spPr bwMode="auto">
          <a:xfrm>
            <a:off x="6970681" y="2293156"/>
            <a:ext cx="448555" cy="289170"/>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3" name="Freeform 82"/>
          <p:cNvSpPr/>
          <p:nvPr/>
        </p:nvSpPr>
        <p:spPr bwMode="auto">
          <a:xfrm>
            <a:off x="7074343" y="2350523"/>
            <a:ext cx="263109" cy="182897"/>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6" name="Freeform 85"/>
          <p:cNvSpPr/>
          <p:nvPr/>
        </p:nvSpPr>
        <p:spPr bwMode="auto">
          <a:xfrm>
            <a:off x="5858051" y="1032381"/>
            <a:ext cx="150926" cy="220895"/>
          </a:xfrm>
          <a:custGeom>
            <a:avLst/>
            <a:gdLst>
              <a:gd name="connsiteX0" fmla="*/ 2248 w 121517"/>
              <a:gd name="connsiteY0" fmla="*/ 50102 h 179311"/>
              <a:gd name="connsiteX1" fmla="*/ 12187 w 121517"/>
              <a:gd name="connsiteY1" fmla="*/ 159433 h 179311"/>
              <a:gd name="connsiteX2" fmla="*/ 71822 w 121517"/>
              <a:gd name="connsiteY2" fmla="*/ 179311 h 179311"/>
              <a:gd name="connsiteX3" fmla="*/ 101639 w 121517"/>
              <a:gd name="connsiteY3" fmla="*/ 169372 h 179311"/>
              <a:gd name="connsiteX4" fmla="*/ 111578 w 121517"/>
              <a:gd name="connsiteY4" fmla="*/ 89859 h 179311"/>
              <a:gd name="connsiteX5" fmla="*/ 121517 w 121517"/>
              <a:gd name="connsiteY5" fmla="*/ 60042 h 179311"/>
              <a:gd name="connsiteX6" fmla="*/ 111578 w 121517"/>
              <a:gd name="connsiteY6" fmla="*/ 20285 h 179311"/>
              <a:gd name="connsiteX7" fmla="*/ 22126 w 121517"/>
              <a:gd name="connsiteY7" fmla="*/ 10346 h 179311"/>
              <a:gd name="connsiteX8" fmla="*/ 2248 w 121517"/>
              <a:gd name="connsiteY8" fmla="*/ 50102 h 1793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517" h="179311">
                <a:moveTo>
                  <a:pt x="2248" y="50102"/>
                </a:moveTo>
                <a:cubicBezTo>
                  <a:pt x="592" y="74950"/>
                  <a:pt x="-5162" y="127213"/>
                  <a:pt x="12187" y="159433"/>
                </a:cubicBezTo>
                <a:cubicBezTo>
                  <a:pt x="22121" y="177882"/>
                  <a:pt x="71822" y="179311"/>
                  <a:pt x="71822" y="179311"/>
                </a:cubicBezTo>
                <a:cubicBezTo>
                  <a:pt x="81761" y="175998"/>
                  <a:pt x="97384" y="178946"/>
                  <a:pt x="101639" y="169372"/>
                </a:cubicBezTo>
                <a:cubicBezTo>
                  <a:pt x="112487" y="144964"/>
                  <a:pt x="106800" y="116139"/>
                  <a:pt x="111578" y="89859"/>
                </a:cubicBezTo>
                <a:cubicBezTo>
                  <a:pt x="113452" y="79551"/>
                  <a:pt x="118204" y="69981"/>
                  <a:pt x="121517" y="60042"/>
                </a:cubicBezTo>
                <a:cubicBezTo>
                  <a:pt x="118204" y="46790"/>
                  <a:pt x="119155" y="31651"/>
                  <a:pt x="111578" y="20285"/>
                </a:cubicBezTo>
                <a:cubicBezTo>
                  <a:pt x="88286" y="-14654"/>
                  <a:pt x="54247" y="4993"/>
                  <a:pt x="22126" y="10346"/>
                </a:cubicBezTo>
                <a:cubicBezTo>
                  <a:pt x="-5103" y="51190"/>
                  <a:pt x="3904" y="25254"/>
                  <a:pt x="2248" y="5010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5" name="Freeform 154"/>
          <p:cNvSpPr/>
          <p:nvPr/>
        </p:nvSpPr>
        <p:spPr bwMode="auto">
          <a:xfrm>
            <a:off x="6081745" y="1011803"/>
            <a:ext cx="147855" cy="198801"/>
          </a:xfrm>
          <a:custGeom>
            <a:avLst/>
            <a:gdLst>
              <a:gd name="connsiteX0" fmla="*/ 29818 w 178905"/>
              <a:gd name="connsiteY0" fmla="*/ 19878 h 198783"/>
              <a:gd name="connsiteX1" fmla="*/ 9939 w 178905"/>
              <a:gd name="connsiteY1" fmla="*/ 69574 h 198783"/>
              <a:gd name="connsiteX2" fmla="*/ 0 w 178905"/>
              <a:gd name="connsiteY2" fmla="*/ 99391 h 198783"/>
              <a:gd name="connsiteX3" fmla="*/ 9939 w 178905"/>
              <a:gd name="connsiteY3" fmla="*/ 139148 h 198783"/>
              <a:gd name="connsiteX4" fmla="*/ 19879 w 178905"/>
              <a:gd name="connsiteY4" fmla="*/ 168965 h 198783"/>
              <a:gd name="connsiteX5" fmla="*/ 119270 w 178905"/>
              <a:gd name="connsiteY5" fmla="*/ 198783 h 198783"/>
              <a:gd name="connsiteX6" fmla="*/ 159026 w 178905"/>
              <a:gd name="connsiteY6" fmla="*/ 188844 h 198783"/>
              <a:gd name="connsiteX7" fmla="*/ 168966 w 178905"/>
              <a:gd name="connsiteY7" fmla="*/ 159026 h 198783"/>
              <a:gd name="connsiteX8" fmla="*/ 178905 w 178905"/>
              <a:gd name="connsiteY8" fmla="*/ 49696 h 198783"/>
              <a:gd name="connsiteX9" fmla="*/ 159026 w 178905"/>
              <a:gd name="connsiteY9" fmla="*/ 19878 h 198783"/>
              <a:gd name="connsiteX10" fmla="*/ 119270 w 178905"/>
              <a:gd name="connsiteY10" fmla="*/ 9939 h 198783"/>
              <a:gd name="connsiteX11" fmla="*/ 89453 w 178905"/>
              <a:gd name="connsiteY11" fmla="*/ 0 h 198783"/>
              <a:gd name="connsiteX12" fmla="*/ 29818 w 178905"/>
              <a:gd name="connsiteY12" fmla="*/ 19878 h 19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8905" h="198783">
                <a:moveTo>
                  <a:pt x="29818" y="19878"/>
                </a:moveTo>
                <a:cubicBezTo>
                  <a:pt x="16566" y="31474"/>
                  <a:pt x="16204" y="52869"/>
                  <a:pt x="9939" y="69574"/>
                </a:cubicBezTo>
                <a:cubicBezTo>
                  <a:pt x="6260" y="79384"/>
                  <a:pt x="0" y="88914"/>
                  <a:pt x="0" y="99391"/>
                </a:cubicBezTo>
                <a:cubicBezTo>
                  <a:pt x="0" y="113051"/>
                  <a:pt x="6186" y="126013"/>
                  <a:pt x="9939" y="139148"/>
                </a:cubicBezTo>
                <a:cubicBezTo>
                  <a:pt x="12817" y="149222"/>
                  <a:pt x="11354" y="162876"/>
                  <a:pt x="19879" y="168965"/>
                </a:cubicBezTo>
                <a:cubicBezTo>
                  <a:pt x="32912" y="178274"/>
                  <a:pt x="98014" y="193469"/>
                  <a:pt x="119270" y="198783"/>
                </a:cubicBezTo>
                <a:cubicBezTo>
                  <a:pt x="132522" y="195470"/>
                  <a:pt x="148359" y="197377"/>
                  <a:pt x="159026" y="188844"/>
                </a:cubicBezTo>
                <a:cubicBezTo>
                  <a:pt x="167207" y="182299"/>
                  <a:pt x="167484" y="169398"/>
                  <a:pt x="168966" y="159026"/>
                </a:cubicBezTo>
                <a:cubicBezTo>
                  <a:pt x="174141" y="122800"/>
                  <a:pt x="175592" y="86139"/>
                  <a:pt x="178905" y="49696"/>
                </a:cubicBezTo>
                <a:cubicBezTo>
                  <a:pt x="172279" y="39757"/>
                  <a:pt x="168965" y="26504"/>
                  <a:pt x="159026" y="19878"/>
                </a:cubicBezTo>
                <a:cubicBezTo>
                  <a:pt x="147660" y="12301"/>
                  <a:pt x="132404" y="13692"/>
                  <a:pt x="119270" y="9939"/>
                </a:cubicBezTo>
                <a:cubicBezTo>
                  <a:pt x="109196" y="7061"/>
                  <a:pt x="99392" y="3313"/>
                  <a:pt x="89453" y="0"/>
                </a:cubicBezTo>
                <a:cubicBezTo>
                  <a:pt x="25373" y="21360"/>
                  <a:pt x="43070" y="8282"/>
                  <a:pt x="29818" y="1987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47" name="Freeform 146"/>
          <p:cNvSpPr/>
          <p:nvPr/>
        </p:nvSpPr>
        <p:spPr bwMode="auto">
          <a:xfrm rot="6972214">
            <a:off x="6222246" y="1026813"/>
            <a:ext cx="322918" cy="263382"/>
          </a:xfrm>
          <a:custGeom>
            <a:avLst/>
            <a:gdLst>
              <a:gd name="connsiteX0" fmla="*/ 19879 w 322889"/>
              <a:gd name="connsiteY0" fmla="*/ 278295 h 308113"/>
              <a:gd name="connsiteX1" fmla="*/ 69574 w 322889"/>
              <a:gd name="connsiteY1" fmla="*/ 298174 h 308113"/>
              <a:gd name="connsiteX2" fmla="*/ 99392 w 322889"/>
              <a:gd name="connsiteY2" fmla="*/ 308113 h 308113"/>
              <a:gd name="connsiteX3" fmla="*/ 288235 w 322889"/>
              <a:gd name="connsiteY3" fmla="*/ 298174 h 308113"/>
              <a:gd name="connsiteX4" fmla="*/ 308114 w 322889"/>
              <a:gd name="connsiteY4" fmla="*/ 268356 h 308113"/>
              <a:gd name="connsiteX5" fmla="*/ 308114 w 322889"/>
              <a:gd name="connsiteY5" fmla="*/ 49695 h 308113"/>
              <a:gd name="connsiteX6" fmla="*/ 258418 w 322889"/>
              <a:gd name="connsiteY6" fmla="*/ 9939 h 308113"/>
              <a:gd name="connsiteX7" fmla="*/ 159027 w 322889"/>
              <a:gd name="connsiteY7" fmla="*/ 0 h 308113"/>
              <a:gd name="connsiteX8" fmla="*/ 39757 w 322889"/>
              <a:gd name="connsiteY8" fmla="*/ 9939 h 308113"/>
              <a:gd name="connsiteX9" fmla="*/ 19879 w 322889"/>
              <a:gd name="connsiteY9" fmla="*/ 39756 h 308113"/>
              <a:gd name="connsiteX10" fmla="*/ 0 w 322889"/>
              <a:gd name="connsiteY10" fmla="*/ 129209 h 308113"/>
              <a:gd name="connsiteX11" fmla="*/ 19879 w 322889"/>
              <a:gd name="connsiteY11" fmla="*/ 278295 h 30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2889" h="308113">
                <a:moveTo>
                  <a:pt x="19879" y="278295"/>
                </a:moveTo>
                <a:cubicBezTo>
                  <a:pt x="31475" y="306456"/>
                  <a:pt x="52869" y="291909"/>
                  <a:pt x="69574" y="298174"/>
                </a:cubicBezTo>
                <a:cubicBezTo>
                  <a:pt x="79384" y="301853"/>
                  <a:pt x="88915" y="308113"/>
                  <a:pt x="99392" y="308113"/>
                </a:cubicBezTo>
                <a:cubicBezTo>
                  <a:pt x="162427" y="308113"/>
                  <a:pt x="225287" y="301487"/>
                  <a:pt x="288235" y="298174"/>
                </a:cubicBezTo>
                <a:cubicBezTo>
                  <a:pt x="294861" y="288235"/>
                  <a:pt x="302772" y="279040"/>
                  <a:pt x="308114" y="268356"/>
                </a:cubicBezTo>
                <a:cubicBezTo>
                  <a:pt x="338981" y="206623"/>
                  <a:pt x="312619" y="81229"/>
                  <a:pt x="308114" y="49695"/>
                </a:cubicBezTo>
                <a:cubicBezTo>
                  <a:pt x="306795" y="40465"/>
                  <a:pt x="261605" y="10675"/>
                  <a:pt x="258418" y="9939"/>
                </a:cubicBezTo>
                <a:cubicBezTo>
                  <a:pt x="225975" y="2452"/>
                  <a:pt x="192157" y="3313"/>
                  <a:pt x="159027" y="0"/>
                </a:cubicBezTo>
                <a:cubicBezTo>
                  <a:pt x="119270" y="3313"/>
                  <a:pt x="78117" y="-1021"/>
                  <a:pt x="39757" y="9939"/>
                </a:cubicBezTo>
                <a:cubicBezTo>
                  <a:pt x="28271" y="13221"/>
                  <a:pt x="25221" y="29072"/>
                  <a:pt x="19879" y="39756"/>
                </a:cubicBezTo>
                <a:cubicBezTo>
                  <a:pt x="7646" y="64222"/>
                  <a:pt x="3817" y="106309"/>
                  <a:pt x="0" y="129209"/>
                </a:cubicBezTo>
                <a:cubicBezTo>
                  <a:pt x="10718" y="257816"/>
                  <a:pt x="8283" y="250134"/>
                  <a:pt x="19879" y="278295"/>
                </a:cubicBezTo>
                <a:close/>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7" name="Freeform 156"/>
          <p:cNvSpPr/>
          <p:nvPr/>
        </p:nvSpPr>
        <p:spPr bwMode="auto">
          <a:xfrm>
            <a:off x="6311974" y="1051562"/>
            <a:ext cx="141872" cy="218681"/>
          </a:xfrm>
          <a:custGeom>
            <a:avLst/>
            <a:gdLst>
              <a:gd name="connsiteX0" fmla="*/ 42481 w 141872"/>
              <a:gd name="connsiteY0" fmla="*/ 29818 h 218661"/>
              <a:gd name="connsiteX1" fmla="*/ 12663 w 141872"/>
              <a:gd name="connsiteY1" fmla="*/ 79513 h 218661"/>
              <a:gd name="connsiteX2" fmla="*/ 12663 w 141872"/>
              <a:gd name="connsiteY2" fmla="*/ 208722 h 218661"/>
              <a:gd name="connsiteX3" fmla="*/ 42481 w 141872"/>
              <a:gd name="connsiteY3" fmla="*/ 218661 h 218661"/>
              <a:gd name="connsiteX4" fmla="*/ 102116 w 141872"/>
              <a:gd name="connsiteY4" fmla="*/ 208722 h 218661"/>
              <a:gd name="connsiteX5" fmla="*/ 131933 w 141872"/>
              <a:gd name="connsiteY5" fmla="*/ 89452 h 218661"/>
              <a:gd name="connsiteX6" fmla="*/ 141872 w 141872"/>
              <a:gd name="connsiteY6" fmla="*/ 59635 h 218661"/>
              <a:gd name="connsiteX7" fmla="*/ 131933 w 141872"/>
              <a:gd name="connsiteY7" fmla="*/ 19878 h 218661"/>
              <a:gd name="connsiteX8" fmla="*/ 72298 w 141872"/>
              <a:gd name="connsiteY8" fmla="*/ 0 h 218661"/>
              <a:gd name="connsiteX9" fmla="*/ 42481 w 141872"/>
              <a:gd name="connsiteY9" fmla="*/ 9939 h 218661"/>
              <a:gd name="connsiteX10" fmla="*/ 32542 w 141872"/>
              <a:gd name="connsiteY10" fmla="*/ 39757 h 218661"/>
              <a:gd name="connsiteX11" fmla="*/ 42481 w 141872"/>
              <a:gd name="connsiteY11" fmla="*/ 29818 h 218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1872" h="218661">
                <a:moveTo>
                  <a:pt x="42481" y="29818"/>
                </a:moveTo>
                <a:cubicBezTo>
                  <a:pt x="39168" y="36444"/>
                  <a:pt x="21302" y="62234"/>
                  <a:pt x="12663" y="79513"/>
                </a:cubicBezTo>
                <a:cubicBezTo>
                  <a:pt x="-6840" y="118518"/>
                  <a:pt x="-1384" y="170092"/>
                  <a:pt x="12663" y="208722"/>
                </a:cubicBezTo>
                <a:cubicBezTo>
                  <a:pt x="16243" y="218568"/>
                  <a:pt x="32542" y="215348"/>
                  <a:pt x="42481" y="218661"/>
                </a:cubicBezTo>
                <a:cubicBezTo>
                  <a:pt x="62359" y="215348"/>
                  <a:pt x="86950" y="221993"/>
                  <a:pt x="102116" y="208722"/>
                </a:cubicBezTo>
                <a:cubicBezTo>
                  <a:pt x="118737" y="194179"/>
                  <a:pt x="127811" y="108000"/>
                  <a:pt x="131933" y="89452"/>
                </a:cubicBezTo>
                <a:cubicBezTo>
                  <a:pt x="134206" y="79225"/>
                  <a:pt x="138559" y="69574"/>
                  <a:pt x="141872" y="59635"/>
                </a:cubicBezTo>
                <a:cubicBezTo>
                  <a:pt x="138559" y="46383"/>
                  <a:pt x="142305" y="28768"/>
                  <a:pt x="131933" y="19878"/>
                </a:cubicBezTo>
                <a:cubicBezTo>
                  <a:pt x="116024" y="6242"/>
                  <a:pt x="72298" y="0"/>
                  <a:pt x="72298" y="0"/>
                </a:cubicBezTo>
                <a:cubicBezTo>
                  <a:pt x="62359" y="3313"/>
                  <a:pt x="49889" y="2531"/>
                  <a:pt x="42481" y="9939"/>
                </a:cubicBezTo>
                <a:cubicBezTo>
                  <a:pt x="35073" y="17347"/>
                  <a:pt x="36433" y="30029"/>
                  <a:pt x="32542" y="39757"/>
                </a:cubicBezTo>
                <a:cubicBezTo>
                  <a:pt x="29791" y="46635"/>
                  <a:pt x="45794" y="23192"/>
                  <a:pt x="42481" y="2981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58" name="Freeform 157"/>
          <p:cNvSpPr/>
          <p:nvPr/>
        </p:nvSpPr>
        <p:spPr bwMode="auto">
          <a:xfrm>
            <a:off x="5670511" y="1131083"/>
            <a:ext cx="133241" cy="198801"/>
          </a:xfrm>
          <a:custGeom>
            <a:avLst/>
            <a:gdLst>
              <a:gd name="connsiteX0" fmla="*/ 12134 w 161221"/>
              <a:gd name="connsiteY0" fmla="*/ 59635 h 198783"/>
              <a:gd name="connsiteX1" fmla="*/ 2195 w 161221"/>
              <a:gd name="connsiteY1" fmla="*/ 109331 h 198783"/>
              <a:gd name="connsiteX2" fmla="*/ 51891 w 161221"/>
              <a:gd name="connsiteY2" fmla="*/ 178905 h 198783"/>
              <a:gd name="connsiteX3" fmla="*/ 111526 w 161221"/>
              <a:gd name="connsiteY3" fmla="*/ 198783 h 198783"/>
              <a:gd name="connsiteX4" fmla="*/ 141343 w 161221"/>
              <a:gd name="connsiteY4" fmla="*/ 188844 h 198783"/>
              <a:gd name="connsiteX5" fmla="*/ 161221 w 161221"/>
              <a:gd name="connsiteY5" fmla="*/ 129209 h 198783"/>
              <a:gd name="connsiteX6" fmla="*/ 131404 w 161221"/>
              <a:gd name="connsiteY6" fmla="*/ 19879 h 198783"/>
              <a:gd name="connsiteX7" fmla="*/ 71769 w 161221"/>
              <a:gd name="connsiteY7" fmla="*/ 0 h 198783"/>
              <a:gd name="connsiteX8" fmla="*/ 32013 w 161221"/>
              <a:gd name="connsiteY8" fmla="*/ 9939 h 198783"/>
              <a:gd name="connsiteX9" fmla="*/ 2195 w 161221"/>
              <a:gd name="connsiteY9" fmla="*/ 19879 h 198783"/>
              <a:gd name="connsiteX10" fmla="*/ 12134 w 161221"/>
              <a:gd name="connsiteY10" fmla="*/ 59635 h 198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1221" h="198783">
                <a:moveTo>
                  <a:pt x="12134" y="59635"/>
                </a:moveTo>
                <a:cubicBezTo>
                  <a:pt x="12134" y="74544"/>
                  <a:pt x="2195" y="92438"/>
                  <a:pt x="2195" y="109331"/>
                </a:cubicBezTo>
                <a:cubicBezTo>
                  <a:pt x="2195" y="134062"/>
                  <a:pt x="33108" y="172644"/>
                  <a:pt x="51891" y="178905"/>
                </a:cubicBezTo>
                <a:lnTo>
                  <a:pt x="111526" y="198783"/>
                </a:lnTo>
                <a:cubicBezTo>
                  <a:pt x="121465" y="195470"/>
                  <a:pt x="135254" y="197369"/>
                  <a:pt x="141343" y="188844"/>
                </a:cubicBezTo>
                <a:cubicBezTo>
                  <a:pt x="153522" y="171793"/>
                  <a:pt x="161221" y="129209"/>
                  <a:pt x="161221" y="129209"/>
                </a:cubicBezTo>
                <a:cubicBezTo>
                  <a:pt x="159005" y="111478"/>
                  <a:pt x="161982" y="38990"/>
                  <a:pt x="131404" y="19879"/>
                </a:cubicBezTo>
                <a:cubicBezTo>
                  <a:pt x="113635" y="8774"/>
                  <a:pt x="71769" y="0"/>
                  <a:pt x="71769" y="0"/>
                </a:cubicBezTo>
                <a:cubicBezTo>
                  <a:pt x="58517" y="3313"/>
                  <a:pt x="45147" y="6186"/>
                  <a:pt x="32013" y="9939"/>
                </a:cubicBezTo>
                <a:cubicBezTo>
                  <a:pt x="21939" y="12817"/>
                  <a:pt x="5508" y="9940"/>
                  <a:pt x="2195" y="19879"/>
                </a:cubicBezTo>
                <a:cubicBezTo>
                  <a:pt x="-6186" y="45023"/>
                  <a:pt x="12134" y="44726"/>
                  <a:pt x="12134" y="5963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0" name="Freeform 159"/>
          <p:cNvSpPr/>
          <p:nvPr/>
        </p:nvSpPr>
        <p:spPr bwMode="auto">
          <a:xfrm>
            <a:off x="5521707" y="1354535"/>
            <a:ext cx="150930" cy="204753"/>
          </a:xfrm>
          <a:custGeom>
            <a:avLst/>
            <a:gdLst>
              <a:gd name="connsiteX0" fmla="*/ 13708 w 188971"/>
              <a:gd name="connsiteY0" fmla="*/ 5167 h 146930"/>
              <a:gd name="connsiteX1" fmla="*/ 3769 w 188971"/>
              <a:gd name="connsiteY1" fmla="*/ 54862 h 146930"/>
              <a:gd name="connsiteX2" fmla="*/ 43526 w 188971"/>
              <a:gd name="connsiteY2" fmla="*/ 114497 h 146930"/>
              <a:gd name="connsiteX3" fmla="*/ 73343 w 188971"/>
              <a:gd name="connsiteY3" fmla="*/ 134375 h 146930"/>
              <a:gd name="connsiteX4" fmla="*/ 103160 w 188971"/>
              <a:gd name="connsiteY4" fmla="*/ 144314 h 146930"/>
              <a:gd name="connsiteX5" fmla="*/ 182673 w 188971"/>
              <a:gd name="connsiteY5" fmla="*/ 134375 h 146930"/>
              <a:gd name="connsiteX6" fmla="*/ 142917 w 188971"/>
              <a:gd name="connsiteY6" fmla="*/ 5167 h 146930"/>
              <a:gd name="connsiteX7" fmla="*/ 13708 w 188971"/>
              <a:gd name="connsiteY7" fmla="*/ 5167 h 1469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8971" h="146930">
                <a:moveTo>
                  <a:pt x="13708" y="5167"/>
                </a:moveTo>
                <a:cubicBezTo>
                  <a:pt x="-9483" y="13450"/>
                  <a:pt x="3769" y="37969"/>
                  <a:pt x="3769" y="54862"/>
                </a:cubicBezTo>
                <a:cubicBezTo>
                  <a:pt x="3769" y="81405"/>
                  <a:pt x="25597" y="99557"/>
                  <a:pt x="43526" y="114497"/>
                </a:cubicBezTo>
                <a:cubicBezTo>
                  <a:pt x="52703" y="122144"/>
                  <a:pt x="62659" y="129033"/>
                  <a:pt x="73343" y="134375"/>
                </a:cubicBezTo>
                <a:cubicBezTo>
                  <a:pt x="82714" y="139060"/>
                  <a:pt x="93221" y="141001"/>
                  <a:pt x="103160" y="144314"/>
                </a:cubicBezTo>
                <a:cubicBezTo>
                  <a:pt x="129664" y="141001"/>
                  <a:pt x="169214" y="157447"/>
                  <a:pt x="182673" y="134375"/>
                </a:cubicBezTo>
                <a:cubicBezTo>
                  <a:pt x="193463" y="115877"/>
                  <a:pt x="196062" y="11810"/>
                  <a:pt x="142917" y="5167"/>
                </a:cubicBezTo>
                <a:cubicBezTo>
                  <a:pt x="100180" y="-175"/>
                  <a:pt x="36899" y="-3116"/>
                  <a:pt x="13708" y="516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2" name="Freeform 161"/>
          <p:cNvSpPr/>
          <p:nvPr/>
        </p:nvSpPr>
        <p:spPr bwMode="auto">
          <a:xfrm>
            <a:off x="5440055" y="1621059"/>
            <a:ext cx="268357" cy="123298"/>
          </a:xfrm>
          <a:custGeom>
            <a:avLst/>
            <a:gdLst>
              <a:gd name="connsiteX0" fmla="*/ 0 w 211927"/>
              <a:gd name="connsiteY0" fmla="*/ 19970 h 149178"/>
              <a:gd name="connsiteX1" fmla="*/ 198783 w 211927"/>
              <a:gd name="connsiteY1" fmla="*/ 10031 h 149178"/>
              <a:gd name="connsiteX2" fmla="*/ 198783 w 211927"/>
              <a:gd name="connsiteY2" fmla="*/ 109422 h 149178"/>
              <a:gd name="connsiteX3" fmla="*/ 168966 w 211927"/>
              <a:gd name="connsiteY3" fmla="*/ 129300 h 149178"/>
              <a:gd name="connsiteX4" fmla="*/ 109331 w 211927"/>
              <a:gd name="connsiteY4" fmla="*/ 149178 h 149178"/>
              <a:gd name="connsiteX5" fmla="*/ 49696 w 211927"/>
              <a:gd name="connsiteY5" fmla="*/ 139239 h 149178"/>
              <a:gd name="connsiteX6" fmla="*/ 19879 w 211927"/>
              <a:gd name="connsiteY6" fmla="*/ 59726 h 149178"/>
              <a:gd name="connsiteX7" fmla="*/ 9940 w 211927"/>
              <a:gd name="connsiteY7" fmla="*/ 29909 h 149178"/>
              <a:gd name="connsiteX8" fmla="*/ 0 w 211927"/>
              <a:gd name="connsiteY8" fmla="*/ 19970 h 149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1927" h="149178">
                <a:moveTo>
                  <a:pt x="0" y="19970"/>
                </a:moveTo>
                <a:cubicBezTo>
                  <a:pt x="132041" y="-6438"/>
                  <a:pt x="65773" y="-3270"/>
                  <a:pt x="198783" y="10031"/>
                </a:cubicBezTo>
                <a:cubicBezTo>
                  <a:pt x="211509" y="48210"/>
                  <a:pt x="220537" y="60476"/>
                  <a:pt x="198783" y="109422"/>
                </a:cubicBezTo>
                <a:cubicBezTo>
                  <a:pt x="193932" y="120338"/>
                  <a:pt x="179882" y="124449"/>
                  <a:pt x="168966" y="129300"/>
                </a:cubicBezTo>
                <a:cubicBezTo>
                  <a:pt x="149818" y="137810"/>
                  <a:pt x="109331" y="149178"/>
                  <a:pt x="109331" y="149178"/>
                </a:cubicBezTo>
                <a:cubicBezTo>
                  <a:pt x="89453" y="145865"/>
                  <a:pt x="67721" y="148251"/>
                  <a:pt x="49696" y="139239"/>
                </a:cubicBezTo>
                <a:cubicBezTo>
                  <a:pt x="26323" y="127552"/>
                  <a:pt x="23851" y="75616"/>
                  <a:pt x="19879" y="59726"/>
                </a:cubicBezTo>
                <a:cubicBezTo>
                  <a:pt x="17338" y="49562"/>
                  <a:pt x="9940" y="40386"/>
                  <a:pt x="9940" y="29909"/>
                </a:cubicBezTo>
                <a:lnTo>
                  <a:pt x="0" y="19970"/>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3" name="Freeform 162"/>
          <p:cNvSpPr/>
          <p:nvPr/>
        </p:nvSpPr>
        <p:spPr bwMode="auto">
          <a:xfrm>
            <a:off x="6740598" y="1941811"/>
            <a:ext cx="230929" cy="147868"/>
          </a:xfrm>
          <a:custGeom>
            <a:avLst/>
            <a:gdLst>
              <a:gd name="connsiteX0" fmla="*/ 1322 w 190850"/>
              <a:gd name="connsiteY0" fmla="*/ 39756 h 178904"/>
              <a:gd name="connsiteX1" fmla="*/ 11261 w 190850"/>
              <a:gd name="connsiteY1" fmla="*/ 109330 h 178904"/>
              <a:gd name="connsiteX2" fmla="*/ 21201 w 190850"/>
              <a:gd name="connsiteY2" fmla="*/ 139148 h 178904"/>
              <a:gd name="connsiteX3" fmla="*/ 80835 w 190850"/>
              <a:gd name="connsiteY3" fmla="*/ 178904 h 178904"/>
              <a:gd name="connsiteX4" fmla="*/ 170288 w 190850"/>
              <a:gd name="connsiteY4" fmla="*/ 168965 h 178904"/>
              <a:gd name="connsiteX5" fmla="*/ 190166 w 190850"/>
              <a:gd name="connsiteY5" fmla="*/ 139148 h 178904"/>
              <a:gd name="connsiteX6" fmla="*/ 180227 w 190850"/>
              <a:gd name="connsiteY6" fmla="*/ 49696 h 178904"/>
              <a:gd name="connsiteX7" fmla="*/ 160348 w 190850"/>
              <a:gd name="connsiteY7" fmla="*/ 29817 h 178904"/>
              <a:gd name="connsiteX8" fmla="*/ 140470 w 190850"/>
              <a:gd name="connsiteY8" fmla="*/ 0 h 178904"/>
              <a:gd name="connsiteX9" fmla="*/ 41079 w 190850"/>
              <a:gd name="connsiteY9" fmla="*/ 19878 h 178904"/>
              <a:gd name="connsiteX10" fmla="*/ 1322 w 190850"/>
              <a:gd name="connsiteY10" fmla="*/ 39756 h 1789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90850" h="178904">
                <a:moveTo>
                  <a:pt x="1322" y="39756"/>
                </a:moveTo>
                <a:cubicBezTo>
                  <a:pt x="-3648" y="54665"/>
                  <a:pt x="6666" y="86358"/>
                  <a:pt x="11261" y="109330"/>
                </a:cubicBezTo>
                <a:cubicBezTo>
                  <a:pt x="13316" y="119604"/>
                  <a:pt x="13793" y="131740"/>
                  <a:pt x="21201" y="139148"/>
                </a:cubicBezTo>
                <a:cubicBezTo>
                  <a:pt x="38094" y="156041"/>
                  <a:pt x="80835" y="178904"/>
                  <a:pt x="80835" y="178904"/>
                </a:cubicBezTo>
                <a:cubicBezTo>
                  <a:pt x="110653" y="175591"/>
                  <a:pt x="142093" y="179218"/>
                  <a:pt x="170288" y="168965"/>
                </a:cubicBezTo>
                <a:cubicBezTo>
                  <a:pt x="181514" y="164883"/>
                  <a:pt x="189174" y="151052"/>
                  <a:pt x="190166" y="139148"/>
                </a:cubicBezTo>
                <a:cubicBezTo>
                  <a:pt x="192657" y="109251"/>
                  <a:pt x="188121" y="78640"/>
                  <a:pt x="180227" y="49696"/>
                </a:cubicBezTo>
                <a:cubicBezTo>
                  <a:pt x="177761" y="40655"/>
                  <a:pt x="166202" y="37135"/>
                  <a:pt x="160348" y="29817"/>
                </a:cubicBezTo>
                <a:cubicBezTo>
                  <a:pt x="152886" y="20489"/>
                  <a:pt x="147096" y="9939"/>
                  <a:pt x="140470" y="0"/>
                </a:cubicBezTo>
                <a:cubicBezTo>
                  <a:pt x="114829" y="3663"/>
                  <a:pt x="68835" y="6000"/>
                  <a:pt x="41079" y="19878"/>
                </a:cubicBezTo>
                <a:cubicBezTo>
                  <a:pt x="-2353" y="41594"/>
                  <a:pt x="6292" y="24847"/>
                  <a:pt x="1322" y="3975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4" name="Freeform 163"/>
          <p:cNvSpPr/>
          <p:nvPr/>
        </p:nvSpPr>
        <p:spPr bwMode="auto">
          <a:xfrm>
            <a:off x="5930750" y="1945675"/>
            <a:ext cx="170110" cy="199267"/>
          </a:xfrm>
          <a:custGeom>
            <a:avLst/>
            <a:gdLst>
              <a:gd name="connsiteX0" fmla="*/ 1439 w 140586"/>
              <a:gd name="connsiteY0" fmla="*/ 60148 h 219174"/>
              <a:gd name="connsiteX1" fmla="*/ 11378 w 140586"/>
              <a:gd name="connsiteY1" fmla="*/ 149600 h 219174"/>
              <a:gd name="connsiteX2" fmla="*/ 31256 w 140586"/>
              <a:gd name="connsiteY2" fmla="*/ 209235 h 219174"/>
              <a:gd name="connsiteX3" fmla="*/ 61073 w 140586"/>
              <a:gd name="connsiteY3" fmla="*/ 219174 h 219174"/>
              <a:gd name="connsiteX4" fmla="*/ 90891 w 140586"/>
              <a:gd name="connsiteY4" fmla="*/ 209235 h 219174"/>
              <a:gd name="connsiteX5" fmla="*/ 100830 w 140586"/>
              <a:gd name="connsiteY5" fmla="*/ 179417 h 219174"/>
              <a:gd name="connsiteX6" fmla="*/ 110769 w 140586"/>
              <a:gd name="connsiteY6" fmla="*/ 139661 h 219174"/>
              <a:gd name="connsiteX7" fmla="*/ 120708 w 140586"/>
              <a:gd name="connsiteY7" fmla="*/ 70087 h 219174"/>
              <a:gd name="connsiteX8" fmla="*/ 140586 w 140586"/>
              <a:gd name="connsiteY8" fmla="*/ 50208 h 219174"/>
              <a:gd name="connsiteX9" fmla="*/ 130647 w 140586"/>
              <a:gd name="connsiteY9" fmla="*/ 20391 h 219174"/>
              <a:gd name="connsiteX10" fmla="*/ 41195 w 140586"/>
              <a:gd name="connsiteY10" fmla="*/ 10452 h 219174"/>
              <a:gd name="connsiteX11" fmla="*/ 1439 w 140586"/>
              <a:gd name="connsiteY11" fmla="*/ 60148 h 219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0586" h="219174">
                <a:moveTo>
                  <a:pt x="1439" y="60148"/>
                </a:moveTo>
                <a:cubicBezTo>
                  <a:pt x="-3531" y="83339"/>
                  <a:pt x="5494" y="120182"/>
                  <a:pt x="11378" y="149600"/>
                </a:cubicBezTo>
                <a:cubicBezTo>
                  <a:pt x="15487" y="170147"/>
                  <a:pt x="11378" y="202609"/>
                  <a:pt x="31256" y="209235"/>
                </a:cubicBezTo>
                <a:lnTo>
                  <a:pt x="61073" y="219174"/>
                </a:lnTo>
                <a:cubicBezTo>
                  <a:pt x="71012" y="215861"/>
                  <a:pt x="83483" y="216643"/>
                  <a:pt x="90891" y="209235"/>
                </a:cubicBezTo>
                <a:cubicBezTo>
                  <a:pt x="98299" y="201827"/>
                  <a:pt x="97952" y="189491"/>
                  <a:pt x="100830" y="179417"/>
                </a:cubicBezTo>
                <a:cubicBezTo>
                  <a:pt x="104583" y="166283"/>
                  <a:pt x="108325" y="153101"/>
                  <a:pt x="110769" y="139661"/>
                </a:cubicBezTo>
                <a:cubicBezTo>
                  <a:pt x="114960" y="116612"/>
                  <a:pt x="113300" y="92312"/>
                  <a:pt x="120708" y="70087"/>
                </a:cubicBezTo>
                <a:cubicBezTo>
                  <a:pt x="123671" y="61197"/>
                  <a:pt x="133960" y="56834"/>
                  <a:pt x="140586" y="50208"/>
                </a:cubicBezTo>
                <a:cubicBezTo>
                  <a:pt x="137273" y="40269"/>
                  <a:pt x="137192" y="28572"/>
                  <a:pt x="130647" y="20391"/>
                </a:cubicBezTo>
                <a:cubicBezTo>
                  <a:pt x="103244" y="-13863"/>
                  <a:pt x="80251" y="3943"/>
                  <a:pt x="41195" y="10452"/>
                </a:cubicBezTo>
                <a:cubicBezTo>
                  <a:pt x="-7480" y="26677"/>
                  <a:pt x="6409" y="36957"/>
                  <a:pt x="1439" y="6014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5" name="Freeform 164"/>
          <p:cNvSpPr/>
          <p:nvPr/>
        </p:nvSpPr>
        <p:spPr bwMode="auto">
          <a:xfrm>
            <a:off x="6466983" y="1220542"/>
            <a:ext cx="205524" cy="159688"/>
          </a:xfrm>
          <a:custGeom>
            <a:avLst/>
            <a:gdLst>
              <a:gd name="connsiteX0" fmla="*/ 106133 w 205524"/>
              <a:gd name="connsiteY0" fmla="*/ 0 h 159674"/>
              <a:gd name="connsiteX1" fmla="*/ 155828 w 205524"/>
              <a:gd name="connsiteY1" fmla="*/ 19879 h 159674"/>
              <a:gd name="connsiteX2" fmla="*/ 185646 w 205524"/>
              <a:gd name="connsiteY2" fmla="*/ 69574 h 159674"/>
              <a:gd name="connsiteX3" fmla="*/ 205524 w 205524"/>
              <a:gd name="connsiteY3" fmla="*/ 89453 h 159674"/>
              <a:gd name="connsiteX4" fmla="*/ 16681 w 205524"/>
              <a:gd name="connsiteY4" fmla="*/ 129209 h 159674"/>
              <a:gd name="connsiteX5" fmla="*/ 66376 w 205524"/>
              <a:gd name="connsiteY5" fmla="*/ 49696 h 159674"/>
              <a:gd name="connsiteX6" fmla="*/ 86254 w 205524"/>
              <a:gd name="connsiteY6" fmla="*/ 19879 h 159674"/>
              <a:gd name="connsiteX7" fmla="*/ 106133 w 205524"/>
              <a:gd name="connsiteY7" fmla="*/ 0 h 159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524" h="159674">
                <a:moveTo>
                  <a:pt x="106133" y="0"/>
                </a:moveTo>
                <a:cubicBezTo>
                  <a:pt x="117729" y="0"/>
                  <a:pt x="140338" y="11027"/>
                  <a:pt x="155828" y="19879"/>
                </a:cubicBezTo>
                <a:cubicBezTo>
                  <a:pt x="186488" y="37399"/>
                  <a:pt x="168973" y="41785"/>
                  <a:pt x="185646" y="69574"/>
                </a:cubicBezTo>
                <a:cubicBezTo>
                  <a:pt x="190467" y="77609"/>
                  <a:pt x="198898" y="82827"/>
                  <a:pt x="205524" y="89453"/>
                </a:cubicBezTo>
                <a:cubicBezTo>
                  <a:pt x="180389" y="164859"/>
                  <a:pt x="185005" y="181811"/>
                  <a:pt x="16681" y="129209"/>
                </a:cubicBezTo>
                <a:cubicBezTo>
                  <a:pt x="-39690" y="111593"/>
                  <a:pt x="64746" y="50783"/>
                  <a:pt x="66376" y="49696"/>
                </a:cubicBezTo>
                <a:cubicBezTo>
                  <a:pt x="73002" y="39757"/>
                  <a:pt x="78792" y="29207"/>
                  <a:pt x="86254" y="19879"/>
                </a:cubicBezTo>
                <a:cubicBezTo>
                  <a:pt x="92108" y="12561"/>
                  <a:pt x="94537" y="0"/>
                  <a:pt x="106133" y="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6" name="Freeform 165"/>
          <p:cNvSpPr/>
          <p:nvPr/>
        </p:nvSpPr>
        <p:spPr bwMode="auto">
          <a:xfrm>
            <a:off x="6493603" y="1481486"/>
            <a:ext cx="196530" cy="106838"/>
          </a:xfrm>
          <a:custGeom>
            <a:avLst/>
            <a:gdLst>
              <a:gd name="connsiteX0" fmla="*/ 178904 w 196530"/>
              <a:gd name="connsiteY0" fmla="*/ 17376 h 106828"/>
              <a:gd name="connsiteX1" fmla="*/ 0 w 196530"/>
              <a:gd name="connsiteY1" fmla="*/ 7437 h 106828"/>
              <a:gd name="connsiteX2" fmla="*/ 9939 w 196530"/>
              <a:gd name="connsiteY2" fmla="*/ 37254 h 106828"/>
              <a:gd name="connsiteX3" fmla="*/ 39756 w 196530"/>
              <a:gd name="connsiteY3" fmla="*/ 47193 h 106828"/>
              <a:gd name="connsiteX4" fmla="*/ 59634 w 196530"/>
              <a:gd name="connsiteY4" fmla="*/ 67072 h 106828"/>
              <a:gd name="connsiteX5" fmla="*/ 119269 w 196530"/>
              <a:gd name="connsiteY5" fmla="*/ 86950 h 106828"/>
              <a:gd name="connsiteX6" fmla="*/ 149087 w 196530"/>
              <a:gd name="connsiteY6" fmla="*/ 96889 h 106828"/>
              <a:gd name="connsiteX7" fmla="*/ 178904 w 196530"/>
              <a:gd name="connsiteY7" fmla="*/ 106828 h 106828"/>
              <a:gd name="connsiteX8" fmla="*/ 178904 w 196530"/>
              <a:gd name="connsiteY8" fmla="*/ 17376 h 106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96530" h="106828">
                <a:moveTo>
                  <a:pt x="178904" y="17376"/>
                </a:moveTo>
                <a:cubicBezTo>
                  <a:pt x="149087" y="811"/>
                  <a:pt x="113039" y="-6693"/>
                  <a:pt x="0" y="7437"/>
                </a:cubicBezTo>
                <a:cubicBezTo>
                  <a:pt x="3313" y="17376"/>
                  <a:pt x="2531" y="29846"/>
                  <a:pt x="9939" y="37254"/>
                </a:cubicBezTo>
                <a:cubicBezTo>
                  <a:pt x="17347" y="44662"/>
                  <a:pt x="30772" y="41803"/>
                  <a:pt x="39756" y="47193"/>
                </a:cubicBezTo>
                <a:cubicBezTo>
                  <a:pt x="47791" y="52014"/>
                  <a:pt x="51253" y="62881"/>
                  <a:pt x="59634" y="67072"/>
                </a:cubicBezTo>
                <a:cubicBezTo>
                  <a:pt x="78375" y="76443"/>
                  <a:pt x="99391" y="80324"/>
                  <a:pt x="119269" y="86950"/>
                </a:cubicBezTo>
                <a:lnTo>
                  <a:pt x="149087" y="96889"/>
                </a:lnTo>
                <a:lnTo>
                  <a:pt x="178904" y="106828"/>
                </a:lnTo>
                <a:cubicBezTo>
                  <a:pt x="195129" y="58153"/>
                  <a:pt x="208721" y="33941"/>
                  <a:pt x="178904" y="1737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7" name="Freeform 166"/>
          <p:cNvSpPr/>
          <p:nvPr/>
        </p:nvSpPr>
        <p:spPr bwMode="auto">
          <a:xfrm>
            <a:off x="6486662" y="1673639"/>
            <a:ext cx="156028" cy="183065"/>
          </a:xfrm>
          <a:custGeom>
            <a:avLst/>
            <a:gdLst>
              <a:gd name="connsiteX0" fmla="*/ 6941 w 156028"/>
              <a:gd name="connsiteY0" fmla="*/ 14084 h 183049"/>
              <a:gd name="connsiteX1" fmla="*/ 16880 w 156028"/>
              <a:gd name="connsiteY1" fmla="*/ 143292 h 183049"/>
              <a:gd name="connsiteX2" fmla="*/ 26819 w 156028"/>
              <a:gd name="connsiteY2" fmla="*/ 173110 h 183049"/>
              <a:gd name="connsiteX3" fmla="*/ 56636 w 156028"/>
              <a:gd name="connsiteY3" fmla="*/ 183049 h 183049"/>
              <a:gd name="connsiteX4" fmla="*/ 116271 w 156028"/>
              <a:gd name="connsiteY4" fmla="*/ 173110 h 183049"/>
              <a:gd name="connsiteX5" fmla="*/ 146089 w 156028"/>
              <a:gd name="connsiteY5" fmla="*/ 163171 h 183049"/>
              <a:gd name="connsiteX6" fmla="*/ 156028 w 156028"/>
              <a:gd name="connsiteY6" fmla="*/ 133353 h 183049"/>
              <a:gd name="connsiteX7" fmla="*/ 146089 w 156028"/>
              <a:gd name="connsiteY7" fmla="*/ 53840 h 183049"/>
              <a:gd name="connsiteX8" fmla="*/ 126210 w 156028"/>
              <a:gd name="connsiteY8" fmla="*/ 33962 h 183049"/>
              <a:gd name="connsiteX9" fmla="*/ 6941 w 156028"/>
              <a:gd name="connsiteY9" fmla="*/ 14084 h 1830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6028" h="183049">
                <a:moveTo>
                  <a:pt x="6941" y="14084"/>
                </a:moveTo>
                <a:cubicBezTo>
                  <a:pt x="-11281" y="32306"/>
                  <a:pt x="11522" y="100429"/>
                  <a:pt x="16880" y="143292"/>
                </a:cubicBezTo>
                <a:cubicBezTo>
                  <a:pt x="18179" y="153688"/>
                  <a:pt x="19411" y="165702"/>
                  <a:pt x="26819" y="173110"/>
                </a:cubicBezTo>
                <a:cubicBezTo>
                  <a:pt x="34227" y="180518"/>
                  <a:pt x="46697" y="179736"/>
                  <a:pt x="56636" y="183049"/>
                </a:cubicBezTo>
                <a:cubicBezTo>
                  <a:pt x="76514" y="179736"/>
                  <a:pt x="96598" y="177482"/>
                  <a:pt x="116271" y="173110"/>
                </a:cubicBezTo>
                <a:cubicBezTo>
                  <a:pt x="126498" y="170837"/>
                  <a:pt x="138681" y="170579"/>
                  <a:pt x="146089" y="163171"/>
                </a:cubicBezTo>
                <a:cubicBezTo>
                  <a:pt x="153497" y="155763"/>
                  <a:pt x="152715" y="143292"/>
                  <a:pt x="156028" y="133353"/>
                </a:cubicBezTo>
                <a:cubicBezTo>
                  <a:pt x="152715" y="106849"/>
                  <a:pt x="153764" y="79424"/>
                  <a:pt x="146089" y="53840"/>
                </a:cubicBezTo>
                <a:cubicBezTo>
                  <a:pt x="143396" y="44864"/>
                  <a:pt x="135251" y="36428"/>
                  <a:pt x="126210" y="33962"/>
                </a:cubicBezTo>
                <a:cubicBezTo>
                  <a:pt x="-39448" y="-11217"/>
                  <a:pt x="25163" y="-4138"/>
                  <a:pt x="6941" y="14084"/>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8" name="Freeform 167"/>
          <p:cNvSpPr/>
          <p:nvPr/>
        </p:nvSpPr>
        <p:spPr bwMode="auto">
          <a:xfrm>
            <a:off x="6340652" y="1916345"/>
            <a:ext cx="202646" cy="129220"/>
          </a:xfrm>
          <a:custGeom>
            <a:avLst/>
            <a:gdLst>
              <a:gd name="connsiteX0" fmla="*/ 13803 w 202646"/>
              <a:gd name="connsiteY0" fmla="*/ 39756 h 129208"/>
              <a:gd name="connsiteX1" fmla="*/ 23742 w 202646"/>
              <a:gd name="connsiteY1" fmla="*/ 89452 h 129208"/>
              <a:gd name="connsiteX2" fmla="*/ 53559 w 202646"/>
              <a:gd name="connsiteY2" fmla="*/ 109330 h 129208"/>
              <a:gd name="connsiteX3" fmla="*/ 73438 w 202646"/>
              <a:gd name="connsiteY3" fmla="*/ 129208 h 129208"/>
              <a:gd name="connsiteX4" fmla="*/ 192707 w 202646"/>
              <a:gd name="connsiteY4" fmla="*/ 99391 h 129208"/>
              <a:gd name="connsiteX5" fmla="*/ 202646 w 202646"/>
              <a:gd name="connsiteY5" fmla="*/ 69573 h 129208"/>
              <a:gd name="connsiteX6" fmla="*/ 172829 w 202646"/>
              <a:gd name="connsiteY6" fmla="*/ 59634 h 129208"/>
              <a:gd name="connsiteX7" fmla="*/ 113194 w 202646"/>
              <a:gd name="connsiteY7" fmla="*/ 49695 h 129208"/>
              <a:gd name="connsiteX8" fmla="*/ 93316 w 202646"/>
              <a:gd name="connsiteY8" fmla="*/ 19878 h 129208"/>
              <a:gd name="connsiteX9" fmla="*/ 63499 w 202646"/>
              <a:gd name="connsiteY9" fmla="*/ 0 h 129208"/>
              <a:gd name="connsiteX10" fmla="*/ 3864 w 202646"/>
              <a:gd name="connsiteY10" fmla="*/ 9939 h 129208"/>
              <a:gd name="connsiteX11" fmla="*/ 13803 w 202646"/>
              <a:gd name="connsiteY11" fmla="*/ 39756 h 129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2646" h="129208">
                <a:moveTo>
                  <a:pt x="13803" y="39756"/>
                </a:moveTo>
                <a:cubicBezTo>
                  <a:pt x="17116" y="53008"/>
                  <a:pt x="15361" y="74784"/>
                  <a:pt x="23742" y="89452"/>
                </a:cubicBezTo>
                <a:cubicBezTo>
                  <a:pt x="29668" y="99823"/>
                  <a:pt x="44231" y="101868"/>
                  <a:pt x="53559" y="109330"/>
                </a:cubicBezTo>
                <a:cubicBezTo>
                  <a:pt x="60876" y="115184"/>
                  <a:pt x="66812" y="122582"/>
                  <a:pt x="73438" y="129208"/>
                </a:cubicBezTo>
                <a:cubicBezTo>
                  <a:pt x="104293" y="125780"/>
                  <a:pt x="165986" y="132793"/>
                  <a:pt x="192707" y="99391"/>
                </a:cubicBezTo>
                <a:cubicBezTo>
                  <a:pt x="199252" y="91210"/>
                  <a:pt x="199333" y="79512"/>
                  <a:pt x="202646" y="69573"/>
                </a:cubicBezTo>
                <a:cubicBezTo>
                  <a:pt x="192707" y="66260"/>
                  <a:pt x="183056" y="61907"/>
                  <a:pt x="172829" y="59634"/>
                </a:cubicBezTo>
                <a:cubicBezTo>
                  <a:pt x="153156" y="55262"/>
                  <a:pt x="131219" y="58707"/>
                  <a:pt x="113194" y="49695"/>
                </a:cubicBezTo>
                <a:cubicBezTo>
                  <a:pt x="102510" y="44353"/>
                  <a:pt x="101763" y="28325"/>
                  <a:pt x="93316" y="19878"/>
                </a:cubicBezTo>
                <a:cubicBezTo>
                  <a:pt x="84869" y="11431"/>
                  <a:pt x="73438" y="6626"/>
                  <a:pt x="63499" y="0"/>
                </a:cubicBezTo>
                <a:cubicBezTo>
                  <a:pt x="43621" y="3313"/>
                  <a:pt x="15578" y="-6460"/>
                  <a:pt x="3864" y="9939"/>
                </a:cubicBezTo>
                <a:cubicBezTo>
                  <a:pt x="-7849" y="26337"/>
                  <a:pt x="10490" y="26504"/>
                  <a:pt x="13803" y="39756"/>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69" name="Freeform 168"/>
          <p:cNvSpPr/>
          <p:nvPr/>
        </p:nvSpPr>
        <p:spPr bwMode="auto">
          <a:xfrm>
            <a:off x="5304534" y="1902391"/>
            <a:ext cx="147999" cy="202813"/>
          </a:xfrm>
          <a:custGeom>
            <a:avLst/>
            <a:gdLst>
              <a:gd name="connsiteX0" fmla="*/ 3773 w 162799"/>
              <a:gd name="connsiteY0" fmla="*/ 53708 h 202795"/>
              <a:gd name="connsiteX1" fmla="*/ 43530 w 162799"/>
              <a:gd name="connsiteY1" fmla="*/ 192856 h 202795"/>
              <a:gd name="connsiteX2" fmla="*/ 73347 w 162799"/>
              <a:gd name="connsiteY2" fmla="*/ 202795 h 202795"/>
              <a:gd name="connsiteX3" fmla="*/ 113103 w 162799"/>
              <a:gd name="connsiteY3" fmla="*/ 192856 h 202795"/>
              <a:gd name="connsiteX4" fmla="*/ 132982 w 162799"/>
              <a:gd name="connsiteY4" fmla="*/ 172978 h 202795"/>
              <a:gd name="connsiteX5" fmla="*/ 162799 w 162799"/>
              <a:gd name="connsiteY5" fmla="*/ 113343 h 202795"/>
              <a:gd name="connsiteX6" fmla="*/ 152860 w 162799"/>
              <a:gd name="connsiteY6" fmla="*/ 83525 h 202795"/>
              <a:gd name="connsiteX7" fmla="*/ 113103 w 162799"/>
              <a:gd name="connsiteY7" fmla="*/ 33830 h 202795"/>
              <a:gd name="connsiteX8" fmla="*/ 103164 w 162799"/>
              <a:gd name="connsiteY8" fmla="*/ 4012 h 202795"/>
              <a:gd name="connsiteX9" fmla="*/ 3773 w 162799"/>
              <a:gd name="connsiteY9" fmla="*/ 43769 h 202795"/>
              <a:gd name="connsiteX10" fmla="*/ 3773 w 162799"/>
              <a:gd name="connsiteY10" fmla="*/ 53708 h 202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799" h="202795">
                <a:moveTo>
                  <a:pt x="3773" y="53708"/>
                </a:moveTo>
                <a:cubicBezTo>
                  <a:pt x="10399" y="78556"/>
                  <a:pt x="-10368" y="156925"/>
                  <a:pt x="43530" y="192856"/>
                </a:cubicBezTo>
                <a:cubicBezTo>
                  <a:pt x="52247" y="198667"/>
                  <a:pt x="63408" y="199482"/>
                  <a:pt x="73347" y="202795"/>
                </a:cubicBezTo>
                <a:cubicBezTo>
                  <a:pt x="86599" y="199482"/>
                  <a:pt x="100885" y="198965"/>
                  <a:pt x="113103" y="192856"/>
                </a:cubicBezTo>
                <a:cubicBezTo>
                  <a:pt x="121485" y="188665"/>
                  <a:pt x="127128" y="180295"/>
                  <a:pt x="132982" y="172978"/>
                </a:cubicBezTo>
                <a:cubicBezTo>
                  <a:pt x="155001" y="145455"/>
                  <a:pt x="152302" y="144834"/>
                  <a:pt x="162799" y="113343"/>
                </a:cubicBezTo>
                <a:cubicBezTo>
                  <a:pt x="159486" y="103404"/>
                  <a:pt x="157545" y="92896"/>
                  <a:pt x="152860" y="83525"/>
                </a:cubicBezTo>
                <a:cubicBezTo>
                  <a:pt x="140322" y="58448"/>
                  <a:pt x="131593" y="52319"/>
                  <a:pt x="113103" y="33830"/>
                </a:cubicBezTo>
                <a:cubicBezTo>
                  <a:pt x="109790" y="23891"/>
                  <a:pt x="113391" y="6285"/>
                  <a:pt x="103164" y="4012"/>
                </a:cubicBezTo>
                <a:cubicBezTo>
                  <a:pt x="57759" y="-6078"/>
                  <a:pt x="17913" y="1348"/>
                  <a:pt x="3773" y="43769"/>
                </a:cubicBezTo>
                <a:cubicBezTo>
                  <a:pt x="630" y="53198"/>
                  <a:pt x="-2853" y="28860"/>
                  <a:pt x="3773" y="5370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0" name="Freeform 169"/>
          <p:cNvSpPr/>
          <p:nvPr/>
        </p:nvSpPr>
        <p:spPr bwMode="auto">
          <a:xfrm>
            <a:off x="5521355" y="1834605"/>
            <a:ext cx="159500" cy="201019"/>
          </a:xfrm>
          <a:custGeom>
            <a:avLst/>
            <a:gdLst>
              <a:gd name="connsiteX0" fmla="*/ 36005 w 175450"/>
              <a:gd name="connsiteY0" fmla="*/ 81732 h 201001"/>
              <a:gd name="connsiteX1" fmla="*/ 65823 w 175450"/>
              <a:gd name="connsiteY1" fmla="*/ 151305 h 201001"/>
              <a:gd name="connsiteX2" fmla="*/ 105579 w 175450"/>
              <a:gd name="connsiteY2" fmla="*/ 201001 h 201001"/>
              <a:gd name="connsiteX3" fmla="*/ 155275 w 175450"/>
              <a:gd name="connsiteY3" fmla="*/ 191062 h 201001"/>
              <a:gd name="connsiteX4" fmla="*/ 175153 w 175450"/>
              <a:gd name="connsiteY4" fmla="*/ 131427 h 201001"/>
              <a:gd name="connsiteX5" fmla="*/ 165214 w 175450"/>
              <a:gd name="connsiteY5" fmla="*/ 22097 h 201001"/>
              <a:gd name="connsiteX6" fmla="*/ 105579 w 175450"/>
              <a:gd name="connsiteY6" fmla="*/ 2219 h 201001"/>
              <a:gd name="connsiteX7" fmla="*/ 6188 w 175450"/>
              <a:gd name="connsiteY7" fmla="*/ 12158 h 201001"/>
              <a:gd name="connsiteX8" fmla="*/ 36005 w 175450"/>
              <a:gd name="connsiteY8" fmla="*/ 111549 h 201001"/>
              <a:gd name="connsiteX9" fmla="*/ 36005 w 175450"/>
              <a:gd name="connsiteY9" fmla="*/ 81732 h 201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5450" h="201001">
                <a:moveTo>
                  <a:pt x="36005" y="81732"/>
                </a:moveTo>
                <a:cubicBezTo>
                  <a:pt x="40975" y="88358"/>
                  <a:pt x="27633" y="87656"/>
                  <a:pt x="65823" y="151305"/>
                </a:cubicBezTo>
                <a:cubicBezTo>
                  <a:pt x="97830" y="204649"/>
                  <a:pt x="46191" y="161409"/>
                  <a:pt x="105579" y="201001"/>
                </a:cubicBezTo>
                <a:cubicBezTo>
                  <a:pt x="122144" y="197688"/>
                  <a:pt x="143330" y="203007"/>
                  <a:pt x="155275" y="191062"/>
                </a:cubicBezTo>
                <a:cubicBezTo>
                  <a:pt x="170091" y="176246"/>
                  <a:pt x="175153" y="131427"/>
                  <a:pt x="175153" y="131427"/>
                </a:cubicBezTo>
                <a:cubicBezTo>
                  <a:pt x="171840" y="94984"/>
                  <a:pt x="182563" y="54317"/>
                  <a:pt x="165214" y="22097"/>
                </a:cubicBezTo>
                <a:cubicBezTo>
                  <a:pt x="155280" y="3648"/>
                  <a:pt x="105579" y="2219"/>
                  <a:pt x="105579" y="2219"/>
                </a:cubicBezTo>
                <a:cubicBezTo>
                  <a:pt x="72449" y="5532"/>
                  <a:pt x="31073" y="-9962"/>
                  <a:pt x="6188" y="12158"/>
                </a:cubicBezTo>
                <a:cubicBezTo>
                  <a:pt x="-13684" y="29822"/>
                  <a:pt x="19194" y="94738"/>
                  <a:pt x="36005" y="111549"/>
                </a:cubicBezTo>
                <a:cubicBezTo>
                  <a:pt x="38348" y="113892"/>
                  <a:pt x="31035" y="75106"/>
                  <a:pt x="36005" y="8173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1" name="Freeform 170"/>
          <p:cNvSpPr/>
          <p:nvPr/>
        </p:nvSpPr>
        <p:spPr bwMode="auto">
          <a:xfrm>
            <a:off x="5728290" y="1886524"/>
            <a:ext cx="119394" cy="208741"/>
          </a:xfrm>
          <a:custGeom>
            <a:avLst/>
            <a:gdLst>
              <a:gd name="connsiteX0" fmla="*/ 49695 w 119394"/>
              <a:gd name="connsiteY0" fmla="*/ 0 h 208722"/>
              <a:gd name="connsiteX1" fmla="*/ 69574 w 119394"/>
              <a:gd name="connsiteY1" fmla="*/ 79513 h 208722"/>
              <a:gd name="connsiteX2" fmla="*/ 99391 w 119394"/>
              <a:gd name="connsiteY2" fmla="*/ 109331 h 208722"/>
              <a:gd name="connsiteX3" fmla="*/ 109330 w 119394"/>
              <a:gd name="connsiteY3" fmla="*/ 198783 h 208722"/>
              <a:gd name="connsiteX4" fmla="*/ 79513 w 119394"/>
              <a:gd name="connsiteY4" fmla="*/ 208722 h 208722"/>
              <a:gd name="connsiteX5" fmla="*/ 29817 w 119394"/>
              <a:gd name="connsiteY5" fmla="*/ 198783 h 208722"/>
              <a:gd name="connsiteX6" fmla="*/ 0 w 119394"/>
              <a:gd name="connsiteY6" fmla="*/ 99391 h 208722"/>
              <a:gd name="connsiteX7" fmla="*/ 9939 w 119394"/>
              <a:gd name="connsiteY7" fmla="*/ 19878 h 208722"/>
              <a:gd name="connsiteX8" fmla="*/ 69574 w 119394"/>
              <a:gd name="connsiteY8" fmla="*/ 19878 h 208722"/>
              <a:gd name="connsiteX9" fmla="*/ 69574 w 119394"/>
              <a:gd name="connsiteY9" fmla="*/ 69574 h 208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394" h="208722">
                <a:moveTo>
                  <a:pt x="49695" y="0"/>
                </a:moveTo>
                <a:cubicBezTo>
                  <a:pt x="51130" y="7174"/>
                  <a:pt x="60840" y="66411"/>
                  <a:pt x="69574" y="79513"/>
                </a:cubicBezTo>
                <a:cubicBezTo>
                  <a:pt x="77371" y="91208"/>
                  <a:pt x="89452" y="99392"/>
                  <a:pt x="99391" y="109331"/>
                </a:cubicBezTo>
                <a:cubicBezTo>
                  <a:pt x="106017" y="129210"/>
                  <a:pt x="134177" y="173935"/>
                  <a:pt x="109330" y="198783"/>
                </a:cubicBezTo>
                <a:cubicBezTo>
                  <a:pt x="101922" y="206191"/>
                  <a:pt x="89452" y="205409"/>
                  <a:pt x="79513" y="208722"/>
                </a:cubicBezTo>
                <a:cubicBezTo>
                  <a:pt x="62948" y="205409"/>
                  <a:pt x="41762" y="210728"/>
                  <a:pt x="29817" y="198783"/>
                </a:cubicBezTo>
                <a:cubicBezTo>
                  <a:pt x="21751" y="190717"/>
                  <a:pt x="4504" y="117408"/>
                  <a:pt x="0" y="99391"/>
                </a:cubicBezTo>
                <a:cubicBezTo>
                  <a:pt x="3313" y="72887"/>
                  <a:pt x="-909" y="44286"/>
                  <a:pt x="9939" y="19878"/>
                </a:cubicBezTo>
                <a:cubicBezTo>
                  <a:pt x="16175" y="5846"/>
                  <a:pt x="63338" y="7406"/>
                  <a:pt x="69574" y="19878"/>
                </a:cubicBezTo>
                <a:cubicBezTo>
                  <a:pt x="76982" y="34694"/>
                  <a:pt x="69574" y="53009"/>
                  <a:pt x="69574" y="69574"/>
                </a:cubicBezTo>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2" name="Freeform 171"/>
          <p:cNvSpPr/>
          <p:nvPr/>
        </p:nvSpPr>
        <p:spPr bwMode="auto">
          <a:xfrm>
            <a:off x="6201578" y="1966044"/>
            <a:ext cx="96939" cy="139160"/>
          </a:xfrm>
          <a:custGeom>
            <a:avLst/>
            <a:gdLst>
              <a:gd name="connsiteX0" fmla="*/ 13729 w 96939"/>
              <a:gd name="connsiteY0" fmla="*/ 19878 h 139148"/>
              <a:gd name="connsiteX1" fmla="*/ 13729 w 96939"/>
              <a:gd name="connsiteY1" fmla="*/ 129209 h 139148"/>
              <a:gd name="connsiteX2" fmla="*/ 43546 w 96939"/>
              <a:gd name="connsiteY2" fmla="*/ 139148 h 139148"/>
              <a:gd name="connsiteX3" fmla="*/ 93242 w 96939"/>
              <a:gd name="connsiteY3" fmla="*/ 129209 h 139148"/>
              <a:gd name="connsiteX4" fmla="*/ 83303 w 96939"/>
              <a:gd name="connsiteY4" fmla="*/ 49696 h 139148"/>
              <a:gd name="connsiteX5" fmla="*/ 73364 w 96939"/>
              <a:gd name="connsiteY5" fmla="*/ 19878 h 139148"/>
              <a:gd name="connsiteX6" fmla="*/ 43546 w 96939"/>
              <a:gd name="connsiteY6" fmla="*/ 0 h 139148"/>
              <a:gd name="connsiteX7" fmla="*/ 3790 w 96939"/>
              <a:gd name="connsiteY7" fmla="*/ 9939 h 139148"/>
              <a:gd name="connsiteX8" fmla="*/ 13729 w 96939"/>
              <a:gd name="connsiteY8" fmla="*/ 19878 h 1391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6939" h="139148">
                <a:moveTo>
                  <a:pt x="13729" y="19878"/>
                </a:moveTo>
                <a:cubicBezTo>
                  <a:pt x="15385" y="39756"/>
                  <a:pt x="-6994" y="92944"/>
                  <a:pt x="13729" y="129209"/>
                </a:cubicBezTo>
                <a:cubicBezTo>
                  <a:pt x="18927" y="138305"/>
                  <a:pt x="33607" y="135835"/>
                  <a:pt x="43546" y="139148"/>
                </a:cubicBezTo>
                <a:cubicBezTo>
                  <a:pt x="60111" y="135835"/>
                  <a:pt x="86381" y="144646"/>
                  <a:pt x="93242" y="129209"/>
                </a:cubicBezTo>
                <a:cubicBezTo>
                  <a:pt x="104090" y="104801"/>
                  <a:pt x="88081" y="75976"/>
                  <a:pt x="83303" y="49696"/>
                </a:cubicBezTo>
                <a:cubicBezTo>
                  <a:pt x="81429" y="39388"/>
                  <a:pt x="79909" y="28059"/>
                  <a:pt x="73364" y="19878"/>
                </a:cubicBezTo>
                <a:cubicBezTo>
                  <a:pt x="65902" y="10550"/>
                  <a:pt x="53485" y="6626"/>
                  <a:pt x="43546" y="0"/>
                </a:cubicBezTo>
                <a:cubicBezTo>
                  <a:pt x="30294" y="3313"/>
                  <a:pt x="14456" y="1406"/>
                  <a:pt x="3790" y="9939"/>
                </a:cubicBezTo>
                <a:cubicBezTo>
                  <a:pt x="-8244" y="19567"/>
                  <a:pt x="12073" y="0"/>
                  <a:pt x="13729" y="1987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3" name="Freeform 172"/>
          <p:cNvSpPr/>
          <p:nvPr/>
        </p:nvSpPr>
        <p:spPr bwMode="auto">
          <a:xfrm>
            <a:off x="5504583" y="2135024"/>
            <a:ext cx="184267" cy="159040"/>
          </a:xfrm>
          <a:custGeom>
            <a:avLst/>
            <a:gdLst>
              <a:gd name="connsiteX0" fmla="*/ 5046 w 184267"/>
              <a:gd name="connsiteY0" fmla="*/ 39757 h 159026"/>
              <a:gd name="connsiteX1" fmla="*/ 14985 w 184267"/>
              <a:gd name="connsiteY1" fmla="*/ 89452 h 159026"/>
              <a:gd name="connsiteX2" fmla="*/ 64681 w 184267"/>
              <a:gd name="connsiteY2" fmla="*/ 149087 h 159026"/>
              <a:gd name="connsiteX3" fmla="*/ 104437 w 184267"/>
              <a:gd name="connsiteY3" fmla="*/ 159026 h 159026"/>
              <a:gd name="connsiteX4" fmla="*/ 174011 w 184267"/>
              <a:gd name="connsiteY4" fmla="*/ 149087 h 159026"/>
              <a:gd name="connsiteX5" fmla="*/ 183950 w 184267"/>
              <a:gd name="connsiteY5" fmla="*/ 119270 h 159026"/>
              <a:gd name="connsiteX6" fmla="*/ 134254 w 184267"/>
              <a:gd name="connsiteY6" fmla="*/ 29817 h 159026"/>
              <a:gd name="connsiteX7" fmla="*/ 104437 w 184267"/>
              <a:gd name="connsiteY7" fmla="*/ 9939 h 159026"/>
              <a:gd name="connsiteX8" fmla="*/ 54741 w 184267"/>
              <a:gd name="connsiteY8" fmla="*/ 0 h 159026"/>
              <a:gd name="connsiteX9" fmla="*/ 5046 w 184267"/>
              <a:gd name="connsiteY9" fmla="*/ 9939 h 159026"/>
              <a:gd name="connsiteX10" fmla="*/ 5046 w 184267"/>
              <a:gd name="connsiteY10" fmla="*/ 39757 h 159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84267" h="159026">
                <a:moveTo>
                  <a:pt x="5046" y="39757"/>
                </a:moveTo>
                <a:cubicBezTo>
                  <a:pt x="6702" y="53009"/>
                  <a:pt x="9054" y="73635"/>
                  <a:pt x="14985" y="89452"/>
                </a:cubicBezTo>
                <a:cubicBezTo>
                  <a:pt x="20599" y="104424"/>
                  <a:pt x="52374" y="142055"/>
                  <a:pt x="64681" y="149087"/>
                </a:cubicBezTo>
                <a:cubicBezTo>
                  <a:pt x="76541" y="155864"/>
                  <a:pt x="91185" y="155713"/>
                  <a:pt x="104437" y="159026"/>
                </a:cubicBezTo>
                <a:cubicBezTo>
                  <a:pt x="127628" y="155713"/>
                  <a:pt x="153057" y="159564"/>
                  <a:pt x="174011" y="149087"/>
                </a:cubicBezTo>
                <a:cubicBezTo>
                  <a:pt x="183382" y="144402"/>
                  <a:pt x="185107" y="129683"/>
                  <a:pt x="183950" y="119270"/>
                </a:cubicBezTo>
                <a:cubicBezTo>
                  <a:pt x="178855" y="73412"/>
                  <a:pt x="165990" y="56264"/>
                  <a:pt x="134254" y="29817"/>
                </a:cubicBezTo>
                <a:cubicBezTo>
                  <a:pt x="125077" y="22170"/>
                  <a:pt x="115622" y="14133"/>
                  <a:pt x="104437" y="9939"/>
                </a:cubicBezTo>
                <a:cubicBezTo>
                  <a:pt x="88619" y="4007"/>
                  <a:pt x="71306" y="3313"/>
                  <a:pt x="54741" y="0"/>
                </a:cubicBezTo>
                <a:cubicBezTo>
                  <a:pt x="38176" y="3313"/>
                  <a:pt x="12601" y="-5171"/>
                  <a:pt x="5046" y="9939"/>
                </a:cubicBezTo>
                <a:cubicBezTo>
                  <a:pt x="-5431" y="30893"/>
                  <a:pt x="3390" y="26505"/>
                  <a:pt x="5046" y="3975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4" name="Freeform 173"/>
          <p:cNvSpPr/>
          <p:nvPr/>
        </p:nvSpPr>
        <p:spPr bwMode="auto">
          <a:xfrm>
            <a:off x="5876144" y="2390968"/>
            <a:ext cx="209954" cy="151598"/>
          </a:xfrm>
          <a:custGeom>
            <a:avLst/>
            <a:gdLst>
              <a:gd name="connsiteX0" fmla="*/ 1233 w 209954"/>
              <a:gd name="connsiteY0" fmla="*/ 52192 h 151584"/>
              <a:gd name="connsiteX1" fmla="*/ 11172 w 209954"/>
              <a:gd name="connsiteY1" fmla="*/ 101888 h 151584"/>
              <a:gd name="connsiteX2" fmla="*/ 21111 w 209954"/>
              <a:gd name="connsiteY2" fmla="*/ 131706 h 151584"/>
              <a:gd name="connsiteX3" fmla="*/ 80746 w 209954"/>
              <a:gd name="connsiteY3" fmla="*/ 151584 h 151584"/>
              <a:gd name="connsiteX4" fmla="*/ 190076 w 209954"/>
              <a:gd name="connsiteY4" fmla="*/ 141645 h 151584"/>
              <a:gd name="connsiteX5" fmla="*/ 209954 w 209954"/>
              <a:gd name="connsiteY5" fmla="*/ 82010 h 151584"/>
              <a:gd name="connsiteX6" fmla="*/ 190076 w 209954"/>
              <a:gd name="connsiteY6" fmla="*/ 22375 h 151584"/>
              <a:gd name="connsiteX7" fmla="*/ 130441 w 209954"/>
              <a:gd name="connsiteY7" fmla="*/ 2497 h 151584"/>
              <a:gd name="connsiteX8" fmla="*/ 1233 w 209954"/>
              <a:gd name="connsiteY8" fmla="*/ 42253 h 151584"/>
              <a:gd name="connsiteX9" fmla="*/ 1233 w 209954"/>
              <a:gd name="connsiteY9" fmla="*/ 52192 h 151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09954" h="151584">
                <a:moveTo>
                  <a:pt x="1233" y="52192"/>
                </a:moveTo>
                <a:cubicBezTo>
                  <a:pt x="2889" y="62131"/>
                  <a:pt x="7075" y="85499"/>
                  <a:pt x="11172" y="101888"/>
                </a:cubicBezTo>
                <a:cubicBezTo>
                  <a:pt x="13713" y="112052"/>
                  <a:pt x="12586" y="125616"/>
                  <a:pt x="21111" y="131706"/>
                </a:cubicBezTo>
                <a:cubicBezTo>
                  <a:pt x="38162" y="143885"/>
                  <a:pt x="80746" y="151584"/>
                  <a:pt x="80746" y="151584"/>
                </a:cubicBezTo>
                <a:lnTo>
                  <a:pt x="190076" y="141645"/>
                </a:lnTo>
                <a:cubicBezTo>
                  <a:pt x="208525" y="131711"/>
                  <a:pt x="209954" y="82010"/>
                  <a:pt x="209954" y="82010"/>
                </a:cubicBezTo>
                <a:cubicBezTo>
                  <a:pt x="203328" y="62132"/>
                  <a:pt x="209954" y="29001"/>
                  <a:pt x="190076" y="22375"/>
                </a:cubicBezTo>
                <a:lnTo>
                  <a:pt x="130441" y="2497"/>
                </a:lnTo>
                <a:cubicBezTo>
                  <a:pt x="44280" y="9677"/>
                  <a:pt x="12351" y="-24458"/>
                  <a:pt x="1233" y="42253"/>
                </a:cubicBezTo>
                <a:cubicBezTo>
                  <a:pt x="-401" y="52057"/>
                  <a:pt x="-423" y="42253"/>
                  <a:pt x="1233" y="52192"/>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6" name="Freeform 175"/>
          <p:cNvSpPr/>
          <p:nvPr/>
        </p:nvSpPr>
        <p:spPr bwMode="auto">
          <a:xfrm>
            <a:off x="6344047" y="2152176"/>
            <a:ext cx="169434" cy="153280"/>
          </a:xfrm>
          <a:custGeom>
            <a:avLst/>
            <a:gdLst>
              <a:gd name="connsiteX0" fmla="*/ 30286 w 169434"/>
              <a:gd name="connsiteY0" fmla="*/ 2729 h 153266"/>
              <a:gd name="connsiteX1" fmla="*/ 10408 w 169434"/>
              <a:gd name="connsiteY1" fmla="*/ 52424 h 153266"/>
              <a:gd name="connsiteX2" fmla="*/ 10408 w 169434"/>
              <a:gd name="connsiteY2" fmla="*/ 112059 h 153266"/>
              <a:gd name="connsiteX3" fmla="*/ 40225 w 169434"/>
              <a:gd name="connsiteY3" fmla="*/ 121998 h 153266"/>
              <a:gd name="connsiteX4" fmla="*/ 159495 w 169434"/>
              <a:gd name="connsiteY4" fmla="*/ 131937 h 153266"/>
              <a:gd name="connsiteX5" fmla="*/ 169434 w 169434"/>
              <a:gd name="connsiteY5" fmla="*/ 102120 h 153266"/>
              <a:gd name="connsiteX6" fmla="*/ 159495 w 169434"/>
              <a:gd name="connsiteY6" fmla="*/ 42485 h 153266"/>
              <a:gd name="connsiteX7" fmla="*/ 139617 w 169434"/>
              <a:gd name="connsiteY7" fmla="*/ 12668 h 153266"/>
              <a:gd name="connsiteX8" fmla="*/ 30286 w 169434"/>
              <a:gd name="connsiteY8" fmla="*/ 2729 h 153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9434" h="153266">
                <a:moveTo>
                  <a:pt x="30286" y="2729"/>
                </a:moveTo>
                <a:cubicBezTo>
                  <a:pt x="8751" y="9355"/>
                  <a:pt x="16672" y="35719"/>
                  <a:pt x="10408" y="52424"/>
                </a:cubicBezTo>
                <a:cubicBezTo>
                  <a:pt x="3180" y="71700"/>
                  <a:pt x="-8868" y="92783"/>
                  <a:pt x="10408" y="112059"/>
                </a:cubicBezTo>
                <a:cubicBezTo>
                  <a:pt x="17816" y="119467"/>
                  <a:pt x="30286" y="118685"/>
                  <a:pt x="40225" y="121998"/>
                </a:cubicBezTo>
                <a:cubicBezTo>
                  <a:pt x="77732" y="159505"/>
                  <a:pt x="71797" y="163828"/>
                  <a:pt x="159495" y="131937"/>
                </a:cubicBezTo>
                <a:cubicBezTo>
                  <a:pt x="169341" y="128357"/>
                  <a:pt x="166121" y="112059"/>
                  <a:pt x="169434" y="102120"/>
                </a:cubicBezTo>
                <a:cubicBezTo>
                  <a:pt x="166121" y="82242"/>
                  <a:pt x="165868" y="61603"/>
                  <a:pt x="159495" y="42485"/>
                </a:cubicBezTo>
                <a:cubicBezTo>
                  <a:pt x="155718" y="31153"/>
                  <a:pt x="150843" y="16750"/>
                  <a:pt x="139617" y="12668"/>
                </a:cubicBezTo>
                <a:cubicBezTo>
                  <a:pt x="111278" y="2363"/>
                  <a:pt x="51821" y="-3897"/>
                  <a:pt x="30286" y="272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7" name="Freeform 176"/>
          <p:cNvSpPr/>
          <p:nvPr/>
        </p:nvSpPr>
        <p:spPr bwMode="auto">
          <a:xfrm>
            <a:off x="6412507" y="2403405"/>
            <a:ext cx="190736" cy="155796"/>
          </a:xfrm>
          <a:custGeom>
            <a:avLst/>
            <a:gdLst>
              <a:gd name="connsiteX0" fmla="*/ 31400 w 190736"/>
              <a:gd name="connsiteY0" fmla="*/ 9939 h 155782"/>
              <a:gd name="connsiteX1" fmla="*/ 11522 w 190736"/>
              <a:gd name="connsiteY1" fmla="*/ 99391 h 155782"/>
              <a:gd name="connsiteX2" fmla="*/ 41339 w 190736"/>
              <a:gd name="connsiteY2" fmla="*/ 109330 h 155782"/>
              <a:gd name="connsiteX3" fmla="*/ 180487 w 190736"/>
              <a:gd name="connsiteY3" fmla="*/ 119270 h 155782"/>
              <a:gd name="connsiteX4" fmla="*/ 170548 w 190736"/>
              <a:gd name="connsiteY4" fmla="*/ 19878 h 155782"/>
              <a:gd name="connsiteX5" fmla="*/ 140730 w 190736"/>
              <a:gd name="connsiteY5" fmla="*/ 0 h 155782"/>
              <a:gd name="connsiteX6" fmla="*/ 31400 w 190736"/>
              <a:gd name="connsiteY6" fmla="*/ 9939 h 15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0736" h="155782">
                <a:moveTo>
                  <a:pt x="31400" y="9939"/>
                </a:moveTo>
                <a:cubicBezTo>
                  <a:pt x="14055" y="38847"/>
                  <a:pt x="-16891" y="63875"/>
                  <a:pt x="11522" y="99391"/>
                </a:cubicBezTo>
                <a:cubicBezTo>
                  <a:pt x="18067" y="107572"/>
                  <a:pt x="31400" y="106017"/>
                  <a:pt x="41339" y="109330"/>
                </a:cubicBezTo>
                <a:cubicBezTo>
                  <a:pt x="75581" y="143573"/>
                  <a:pt x="110823" y="188934"/>
                  <a:pt x="180487" y="119270"/>
                </a:cubicBezTo>
                <a:cubicBezTo>
                  <a:pt x="204031" y="95726"/>
                  <a:pt x="181077" y="51465"/>
                  <a:pt x="170548" y="19878"/>
                </a:cubicBezTo>
                <a:cubicBezTo>
                  <a:pt x="166770" y="8546"/>
                  <a:pt x="150669" y="6626"/>
                  <a:pt x="140730" y="0"/>
                </a:cubicBezTo>
                <a:lnTo>
                  <a:pt x="31400" y="9939"/>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8" name="Freeform 177"/>
          <p:cNvSpPr/>
          <p:nvPr/>
        </p:nvSpPr>
        <p:spPr bwMode="auto">
          <a:xfrm>
            <a:off x="6721961" y="2394191"/>
            <a:ext cx="234080" cy="141309"/>
          </a:xfrm>
          <a:custGeom>
            <a:avLst/>
            <a:gdLst>
              <a:gd name="connsiteX0" fmla="*/ 14881 w 283237"/>
              <a:gd name="connsiteY0" fmla="*/ 6339 h 155426"/>
              <a:gd name="connsiteX1" fmla="*/ 24820 w 283237"/>
              <a:gd name="connsiteY1" fmla="*/ 105730 h 155426"/>
              <a:gd name="connsiteX2" fmla="*/ 34759 w 283237"/>
              <a:gd name="connsiteY2" fmla="*/ 135548 h 155426"/>
              <a:gd name="connsiteX3" fmla="*/ 94394 w 283237"/>
              <a:gd name="connsiteY3" fmla="*/ 155426 h 155426"/>
              <a:gd name="connsiteX4" fmla="*/ 233542 w 283237"/>
              <a:gd name="connsiteY4" fmla="*/ 145487 h 155426"/>
              <a:gd name="connsiteX5" fmla="*/ 263359 w 283237"/>
              <a:gd name="connsiteY5" fmla="*/ 135548 h 155426"/>
              <a:gd name="connsiteX6" fmla="*/ 283237 w 283237"/>
              <a:gd name="connsiteY6" fmla="*/ 75913 h 155426"/>
              <a:gd name="connsiteX7" fmla="*/ 273298 w 283237"/>
              <a:gd name="connsiteY7" fmla="*/ 36156 h 155426"/>
              <a:gd name="connsiteX8" fmla="*/ 243481 w 283237"/>
              <a:gd name="connsiteY8" fmla="*/ 16278 h 155426"/>
              <a:gd name="connsiteX9" fmla="*/ 14881 w 283237"/>
              <a:gd name="connsiteY9" fmla="*/ 6339 h 1554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83237" h="155426">
                <a:moveTo>
                  <a:pt x="14881" y="6339"/>
                </a:moveTo>
                <a:cubicBezTo>
                  <a:pt x="-21562" y="21248"/>
                  <a:pt x="19757" y="72822"/>
                  <a:pt x="24820" y="105730"/>
                </a:cubicBezTo>
                <a:cubicBezTo>
                  <a:pt x="26413" y="116085"/>
                  <a:pt x="26234" y="129458"/>
                  <a:pt x="34759" y="135548"/>
                </a:cubicBezTo>
                <a:cubicBezTo>
                  <a:pt x="51810" y="147727"/>
                  <a:pt x="94394" y="155426"/>
                  <a:pt x="94394" y="155426"/>
                </a:cubicBezTo>
                <a:cubicBezTo>
                  <a:pt x="140777" y="152113"/>
                  <a:pt x="187360" y="150920"/>
                  <a:pt x="233542" y="145487"/>
                </a:cubicBezTo>
                <a:cubicBezTo>
                  <a:pt x="243947" y="144263"/>
                  <a:pt x="257270" y="144073"/>
                  <a:pt x="263359" y="135548"/>
                </a:cubicBezTo>
                <a:cubicBezTo>
                  <a:pt x="275538" y="118497"/>
                  <a:pt x="283237" y="75913"/>
                  <a:pt x="283237" y="75913"/>
                </a:cubicBezTo>
                <a:cubicBezTo>
                  <a:pt x="279924" y="62661"/>
                  <a:pt x="280875" y="47522"/>
                  <a:pt x="273298" y="36156"/>
                </a:cubicBezTo>
                <a:cubicBezTo>
                  <a:pt x="266672" y="26217"/>
                  <a:pt x="255326" y="17823"/>
                  <a:pt x="243481" y="16278"/>
                </a:cubicBezTo>
                <a:cubicBezTo>
                  <a:pt x="166013" y="6174"/>
                  <a:pt x="51324" y="-8570"/>
                  <a:pt x="14881" y="6339"/>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9" name="Freeform 178"/>
          <p:cNvSpPr/>
          <p:nvPr/>
        </p:nvSpPr>
        <p:spPr bwMode="auto">
          <a:xfrm>
            <a:off x="5754650" y="2184097"/>
            <a:ext cx="332299" cy="148285"/>
          </a:xfrm>
          <a:custGeom>
            <a:avLst/>
            <a:gdLst>
              <a:gd name="connsiteX0" fmla="*/ 182361 w 332299"/>
              <a:gd name="connsiteY0" fmla="*/ 12007 h 111399"/>
              <a:gd name="connsiteX1" fmla="*/ 3457 w 332299"/>
              <a:gd name="connsiteY1" fmla="*/ 12007 h 111399"/>
              <a:gd name="connsiteX2" fmla="*/ 13396 w 332299"/>
              <a:gd name="connsiteY2" fmla="*/ 41825 h 111399"/>
              <a:gd name="connsiteX3" fmla="*/ 43214 w 332299"/>
              <a:gd name="connsiteY3" fmla="*/ 71642 h 111399"/>
              <a:gd name="connsiteX4" fmla="*/ 232057 w 332299"/>
              <a:gd name="connsiteY4" fmla="*/ 81581 h 111399"/>
              <a:gd name="connsiteX5" fmla="*/ 291692 w 332299"/>
              <a:gd name="connsiteY5" fmla="*/ 101460 h 111399"/>
              <a:gd name="connsiteX6" fmla="*/ 321509 w 332299"/>
              <a:gd name="connsiteY6" fmla="*/ 111399 h 111399"/>
              <a:gd name="connsiteX7" fmla="*/ 331448 w 332299"/>
              <a:gd name="connsiteY7" fmla="*/ 81581 h 111399"/>
              <a:gd name="connsiteX8" fmla="*/ 301631 w 332299"/>
              <a:gd name="connsiteY8" fmla="*/ 61703 h 111399"/>
              <a:gd name="connsiteX9" fmla="*/ 241996 w 332299"/>
              <a:gd name="connsiteY9" fmla="*/ 41825 h 111399"/>
              <a:gd name="connsiteX10" fmla="*/ 212179 w 332299"/>
              <a:gd name="connsiteY10" fmla="*/ 31886 h 111399"/>
              <a:gd name="connsiteX11" fmla="*/ 182361 w 332299"/>
              <a:gd name="connsiteY11" fmla="*/ 12007 h 1113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32299" h="111399">
                <a:moveTo>
                  <a:pt x="182361" y="12007"/>
                </a:moveTo>
                <a:cubicBezTo>
                  <a:pt x="147574" y="8694"/>
                  <a:pt x="79291" y="-13271"/>
                  <a:pt x="3457" y="12007"/>
                </a:cubicBezTo>
                <a:cubicBezTo>
                  <a:pt x="-6482" y="15320"/>
                  <a:pt x="7584" y="33108"/>
                  <a:pt x="13396" y="41825"/>
                </a:cubicBezTo>
                <a:cubicBezTo>
                  <a:pt x="21193" y="53520"/>
                  <a:pt x="29385" y="69128"/>
                  <a:pt x="43214" y="71642"/>
                </a:cubicBezTo>
                <a:cubicBezTo>
                  <a:pt x="105232" y="82918"/>
                  <a:pt x="169109" y="78268"/>
                  <a:pt x="232057" y="81581"/>
                </a:cubicBezTo>
                <a:lnTo>
                  <a:pt x="291692" y="101460"/>
                </a:lnTo>
                <a:lnTo>
                  <a:pt x="321509" y="111399"/>
                </a:lnTo>
                <a:cubicBezTo>
                  <a:pt x="324822" y="101460"/>
                  <a:pt x="335339" y="91309"/>
                  <a:pt x="331448" y="81581"/>
                </a:cubicBezTo>
                <a:cubicBezTo>
                  <a:pt x="327012" y="70490"/>
                  <a:pt x="312547" y="66554"/>
                  <a:pt x="301631" y="61703"/>
                </a:cubicBezTo>
                <a:cubicBezTo>
                  <a:pt x="282483" y="53193"/>
                  <a:pt x="261874" y="48451"/>
                  <a:pt x="241996" y="41825"/>
                </a:cubicBezTo>
                <a:lnTo>
                  <a:pt x="212179" y="31886"/>
                </a:lnTo>
                <a:cubicBezTo>
                  <a:pt x="177917" y="20465"/>
                  <a:pt x="217148" y="15320"/>
                  <a:pt x="182361" y="12007"/>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0" name="Freeform 179"/>
          <p:cNvSpPr/>
          <p:nvPr/>
        </p:nvSpPr>
        <p:spPr bwMode="auto">
          <a:xfrm>
            <a:off x="5628693" y="2413345"/>
            <a:ext cx="139353" cy="168980"/>
          </a:xfrm>
          <a:custGeom>
            <a:avLst/>
            <a:gdLst>
              <a:gd name="connsiteX0" fmla="*/ 20084 w 139353"/>
              <a:gd name="connsiteY0" fmla="*/ 0 h 168965"/>
              <a:gd name="connsiteX1" fmla="*/ 10144 w 139353"/>
              <a:gd name="connsiteY1" fmla="*/ 99391 h 168965"/>
              <a:gd name="connsiteX2" fmla="*/ 20084 w 139353"/>
              <a:gd name="connsiteY2" fmla="*/ 129209 h 168965"/>
              <a:gd name="connsiteX3" fmla="*/ 79718 w 139353"/>
              <a:gd name="connsiteY3" fmla="*/ 168965 h 168965"/>
              <a:gd name="connsiteX4" fmla="*/ 119475 w 139353"/>
              <a:gd name="connsiteY4" fmla="*/ 159026 h 168965"/>
              <a:gd name="connsiteX5" fmla="*/ 139353 w 139353"/>
              <a:gd name="connsiteY5" fmla="*/ 99391 h 168965"/>
              <a:gd name="connsiteX6" fmla="*/ 99597 w 139353"/>
              <a:gd name="connsiteY6" fmla="*/ 19878 h 168965"/>
              <a:gd name="connsiteX7" fmla="*/ 39962 w 139353"/>
              <a:gd name="connsiteY7" fmla="*/ 0 h 168965"/>
              <a:gd name="connsiteX8" fmla="*/ 20084 w 139353"/>
              <a:gd name="connsiteY8" fmla="*/ 0 h 1689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353" h="168965">
                <a:moveTo>
                  <a:pt x="20084" y="0"/>
                </a:moveTo>
                <a:cubicBezTo>
                  <a:pt x="-3885" y="59921"/>
                  <a:pt x="-5362" y="37370"/>
                  <a:pt x="10144" y="99391"/>
                </a:cubicBezTo>
                <a:cubicBezTo>
                  <a:pt x="12685" y="109555"/>
                  <a:pt x="12676" y="121801"/>
                  <a:pt x="20084" y="129209"/>
                </a:cubicBezTo>
                <a:cubicBezTo>
                  <a:pt x="36977" y="146102"/>
                  <a:pt x="79718" y="168965"/>
                  <a:pt x="79718" y="168965"/>
                </a:cubicBezTo>
                <a:cubicBezTo>
                  <a:pt x="92970" y="165652"/>
                  <a:pt x="110585" y="169398"/>
                  <a:pt x="119475" y="159026"/>
                </a:cubicBezTo>
                <a:cubicBezTo>
                  <a:pt x="133111" y="143117"/>
                  <a:pt x="139353" y="99391"/>
                  <a:pt x="139353" y="99391"/>
                </a:cubicBezTo>
                <a:cubicBezTo>
                  <a:pt x="132028" y="77417"/>
                  <a:pt x="127351" y="33755"/>
                  <a:pt x="99597" y="19878"/>
                </a:cubicBezTo>
                <a:cubicBezTo>
                  <a:pt x="80856" y="10507"/>
                  <a:pt x="60916" y="0"/>
                  <a:pt x="39962" y="0"/>
                </a:cubicBezTo>
                <a:lnTo>
                  <a:pt x="20084" y="0"/>
                </a:ln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1" name="Freeform 180"/>
          <p:cNvSpPr/>
          <p:nvPr/>
        </p:nvSpPr>
        <p:spPr bwMode="auto">
          <a:xfrm>
            <a:off x="6164839" y="2266487"/>
            <a:ext cx="149860" cy="245231"/>
          </a:xfrm>
          <a:custGeom>
            <a:avLst/>
            <a:gdLst>
              <a:gd name="connsiteX0" fmla="*/ 773 w 149860"/>
              <a:gd name="connsiteY0" fmla="*/ 19958 h 269730"/>
              <a:gd name="connsiteX1" fmla="*/ 10712 w 149860"/>
              <a:gd name="connsiteY1" fmla="*/ 238619 h 269730"/>
              <a:gd name="connsiteX2" fmla="*/ 40529 w 149860"/>
              <a:gd name="connsiteY2" fmla="*/ 268437 h 269730"/>
              <a:gd name="connsiteX3" fmla="*/ 149860 w 149860"/>
              <a:gd name="connsiteY3" fmla="*/ 258497 h 269730"/>
              <a:gd name="connsiteX4" fmla="*/ 129981 w 149860"/>
              <a:gd name="connsiteY4" fmla="*/ 169045 h 269730"/>
              <a:gd name="connsiteX5" fmla="*/ 120042 w 149860"/>
              <a:gd name="connsiteY5" fmla="*/ 89532 h 269730"/>
              <a:gd name="connsiteX6" fmla="*/ 100164 w 149860"/>
              <a:gd name="connsiteY6" fmla="*/ 59715 h 269730"/>
              <a:gd name="connsiteX7" fmla="*/ 40529 w 149860"/>
              <a:gd name="connsiteY7" fmla="*/ 39837 h 269730"/>
              <a:gd name="connsiteX8" fmla="*/ 20651 w 149860"/>
              <a:gd name="connsiteY8" fmla="*/ 10019 h 269730"/>
              <a:gd name="connsiteX9" fmla="*/ 773 w 149860"/>
              <a:gd name="connsiteY9" fmla="*/ 19958 h 2697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9860" h="269730">
                <a:moveTo>
                  <a:pt x="773" y="19958"/>
                </a:moveTo>
                <a:cubicBezTo>
                  <a:pt x="-884" y="58058"/>
                  <a:pt x="-815" y="166573"/>
                  <a:pt x="10712" y="238619"/>
                </a:cubicBezTo>
                <a:cubicBezTo>
                  <a:pt x="12933" y="252499"/>
                  <a:pt x="26614" y="266449"/>
                  <a:pt x="40529" y="268437"/>
                </a:cubicBezTo>
                <a:cubicBezTo>
                  <a:pt x="76755" y="273612"/>
                  <a:pt x="113416" y="261810"/>
                  <a:pt x="149860" y="258497"/>
                </a:cubicBezTo>
                <a:cubicBezTo>
                  <a:pt x="135062" y="214108"/>
                  <a:pt x="138727" y="230270"/>
                  <a:pt x="129981" y="169045"/>
                </a:cubicBezTo>
                <a:cubicBezTo>
                  <a:pt x="126204" y="142603"/>
                  <a:pt x="127070" y="115301"/>
                  <a:pt x="120042" y="89532"/>
                </a:cubicBezTo>
                <a:cubicBezTo>
                  <a:pt x="116899" y="78008"/>
                  <a:pt x="110294" y="66046"/>
                  <a:pt x="100164" y="59715"/>
                </a:cubicBezTo>
                <a:cubicBezTo>
                  <a:pt x="82395" y="48610"/>
                  <a:pt x="40529" y="39837"/>
                  <a:pt x="40529" y="39837"/>
                </a:cubicBezTo>
                <a:cubicBezTo>
                  <a:pt x="33903" y="29898"/>
                  <a:pt x="32596" y="10019"/>
                  <a:pt x="20651" y="10019"/>
                </a:cubicBezTo>
                <a:cubicBezTo>
                  <a:pt x="8706" y="10019"/>
                  <a:pt x="2430" y="-18142"/>
                  <a:pt x="773" y="19958"/>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2" name="Freeform 181"/>
          <p:cNvSpPr/>
          <p:nvPr/>
        </p:nvSpPr>
        <p:spPr bwMode="auto">
          <a:xfrm>
            <a:off x="6871288" y="2161663"/>
            <a:ext cx="229389" cy="121902"/>
          </a:xfrm>
          <a:custGeom>
            <a:avLst/>
            <a:gdLst>
              <a:gd name="connsiteX0" fmla="*/ 208723 w 229389"/>
              <a:gd name="connsiteY0" fmla="*/ 3740 h 83253"/>
              <a:gd name="connsiteX1" fmla="*/ 19880 w 229389"/>
              <a:gd name="connsiteY1" fmla="*/ 13679 h 83253"/>
              <a:gd name="connsiteX2" fmla="*/ 9941 w 229389"/>
              <a:gd name="connsiteY2" fmla="*/ 73314 h 83253"/>
              <a:gd name="connsiteX3" fmla="*/ 39758 w 229389"/>
              <a:gd name="connsiteY3" fmla="*/ 83253 h 83253"/>
              <a:gd name="connsiteX4" fmla="*/ 188845 w 229389"/>
              <a:gd name="connsiteY4" fmla="*/ 73314 h 83253"/>
              <a:gd name="connsiteX5" fmla="*/ 218662 w 229389"/>
              <a:gd name="connsiteY5" fmla="*/ 63375 h 83253"/>
              <a:gd name="connsiteX6" fmla="*/ 208723 w 229389"/>
              <a:gd name="connsiteY6" fmla="*/ 3740 h 832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29389" h="83253">
                <a:moveTo>
                  <a:pt x="208723" y="3740"/>
                </a:moveTo>
                <a:cubicBezTo>
                  <a:pt x="175593" y="-4543"/>
                  <a:pt x="81801" y="1884"/>
                  <a:pt x="19880" y="13679"/>
                </a:cubicBezTo>
                <a:cubicBezTo>
                  <a:pt x="-7794" y="18950"/>
                  <a:pt x="-2035" y="61338"/>
                  <a:pt x="9941" y="73314"/>
                </a:cubicBezTo>
                <a:cubicBezTo>
                  <a:pt x="17349" y="80722"/>
                  <a:pt x="29819" y="79940"/>
                  <a:pt x="39758" y="83253"/>
                </a:cubicBezTo>
                <a:cubicBezTo>
                  <a:pt x="89454" y="79940"/>
                  <a:pt x="139344" y="78814"/>
                  <a:pt x="188845" y="73314"/>
                </a:cubicBezTo>
                <a:cubicBezTo>
                  <a:pt x="199258" y="72157"/>
                  <a:pt x="213977" y="72746"/>
                  <a:pt x="218662" y="63375"/>
                </a:cubicBezTo>
                <a:cubicBezTo>
                  <a:pt x="227264" y="46171"/>
                  <a:pt x="241853" y="12023"/>
                  <a:pt x="208723" y="3740"/>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3" name="Freeform 182"/>
          <p:cNvSpPr/>
          <p:nvPr/>
        </p:nvSpPr>
        <p:spPr bwMode="auto">
          <a:xfrm>
            <a:off x="6611860" y="2094619"/>
            <a:ext cx="81203" cy="199446"/>
          </a:xfrm>
          <a:custGeom>
            <a:avLst/>
            <a:gdLst>
              <a:gd name="connsiteX0" fmla="*/ 10951 w 81203"/>
              <a:gd name="connsiteY0" fmla="*/ 10584 h 199428"/>
              <a:gd name="connsiteX1" fmla="*/ 10951 w 81203"/>
              <a:gd name="connsiteY1" fmla="*/ 189488 h 199428"/>
              <a:gd name="connsiteX2" fmla="*/ 40769 w 81203"/>
              <a:gd name="connsiteY2" fmla="*/ 199428 h 199428"/>
              <a:gd name="connsiteX3" fmla="*/ 70586 w 81203"/>
              <a:gd name="connsiteY3" fmla="*/ 179549 h 199428"/>
              <a:gd name="connsiteX4" fmla="*/ 80525 w 81203"/>
              <a:gd name="connsiteY4" fmla="*/ 139793 h 199428"/>
              <a:gd name="connsiteX5" fmla="*/ 50708 w 81203"/>
              <a:gd name="connsiteY5" fmla="*/ 30462 h 199428"/>
              <a:gd name="connsiteX6" fmla="*/ 20891 w 81203"/>
              <a:gd name="connsiteY6" fmla="*/ 20523 h 199428"/>
              <a:gd name="connsiteX7" fmla="*/ 10951 w 81203"/>
              <a:gd name="connsiteY7" fmla="*/ 10584 h 199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1203" h="199428">
                <a:moveTo>
                  <a:pt x="10951" y="10584"/>
                </a:moveTo>
                <a:cubicBezTo>
                  <a:pt x="9294" y="38745"/>
                  <a:pt x="-12840" y="106220"/>
                  <a:pt x="10951" y="189488"/>
                </a:cubicBezTo>
                <a:cubicBezTo>
                  <a:pt x="13829" y="199562"/>
                  <a:pt x="30830" y="196115"/>
                  <a:pt x="40769" y="199428"/>
                </a:cubicBezTo>
                <a:cubicBezTo>
                  <a:pt x="50708" y="192802"/>
                  <a:pt x="63960" y="189488"/>
                  <a:pt x="70586" y="179549"/>
                </a:cubicBezTo>
                <a:cubicBezTo>
                  <a:pt x="78163" y="168183"/>
                  <a:pt x="80525" y="153453"/>
                  <a:pt x="80525" y="139793"/>
                </a:cubicBezTo>
                <a:cubicBezTo>
                  <a:pt x="80525" y="100238"/>
                  <a:pt x="88372" y="53061"/>
                  <a:pt x="50708" y="30462"/>
                </a:cubicBezTo>
                <a:cubicBezTo>
                  <a:pt x="41724" y="25072"/>
                  <a:pt x="31164" y="22578"/>
                  <a:pt x="20891" y="20523"/>
                </a:cubicBezTo>
                <a:cubicBezTo>
                  <a:pt x="14393" y="19223"/>
                  <a:pt x="12608" y="-17577"/>
                  <a:pt x="10951" y="10584"/>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6" name="Straight Connector 45"/>
          <p:cNvCxnSpPr/>
          <p:nvPr/>
        </p:nvCxnSpPr>
        <p:spPr bwMode="auto">
          <a:xfrm>
            <a:off x="3446463"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bwMode="auto">
          <a:xfrm>
            <a:off x="1900238"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4" name="Straight Connector 183"/>
          <p:cNvCxnSpPr/>
          <p:nvPr/>
        </p:nvCxnSpPr>
        <p:spPr bwMode="auto">
          <a:xfrm>
            <a:off x="914400" y="685800"/>
            <a:ext cx="0" cy="2817813"/>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bwMode="auto">
          <a:xfrm>
            <a:off x="5126038"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591" name="TextBox 89"/>
          <p:cNvSpPr txBox="1">
            <a:spLocks noChangeArrowheads="1"/>
          </p:cNvSpPr>
          <p:nvPr/>
        </p:nvSpPr>
        <p:spPr bwMode="auto">
          <a:xfrm>
            <a:off x="-36513" y="603250"/>
            <a:ext cx="8269288"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a:latin typeface="Arial" charset="0"/>
              </a:rPr>
              <a:t>  Normal  PanIN-1A     PanIN-1B              PanIN-2                 PanIN-3             Invasive							          Carcinoma</a:t>
            </a:r>
          </a:p>
        </p:txBody>
      </p:sp>
      <p:cxnSp>
        <p:nvCxnSpPr>
          <p:cNvPr id="198" name="Straight Connector 197"/>
          <p:cNvCxnSpPr/>
          <p:nvPr/>
        </p:nvCxnSpPr>
        <p:spPr bwMode="auto">
          <a:xfrm>
            <a:off x="6873875" y="685800"/>
            <a:ext cx="0" cy="2851150"/>
          </a:xfrm>
          <a:prstGeom prst="line">
            <a:avLst/>
          </a:prstGeom>
          <a:ln w="1905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27" name="Oval 226"/>
          <p:cNvSpPr/>
          <p:nvPr/>
        </p:nvSpPr>
        <p:spPr bwMode="auto">
          <a:xfrm>
            <a:off x="970551" y="2295464"/>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8" name="Oval 227"/>
          <p:cNvSpPr/>
          <p:nvPr/>
        </p:nvSpPr>
        <p:spPr bwMode="auto">
          <a:xfrm>
            <a:off x="1131562" y="2308245"/>
            <a:ext cx="62975" cy="152414"/>
          </a:xfrm>
          <a:prstGeom prst="ellipse">
            <a:avLst/>
          </a:pr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2" name="Freeform 191"/>
          <p:cNvSpPr/>
          <p:nvPr/>
        </p:nvSpPr>
        <p:spPr bwMode="auto">
          <a:xfrm>
            <a:off x="6973994" y="1857179"/>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5" name="Freeform 194"/>
          <p:cNvSpPr/>
          <p:nvPr/>
        </p:nvSpPr>
        <p:spPr bwMode="auto">
          <a:xfrm>
            <a:off x="7053699" y="1915519"/>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1" name="Freeform 200"/>
          <p:cNvSpPr/>
          <p:nvPr/>
        </p:nvSpPr>
        <p:spPr bwMode="auto">
          <a:xfrm>
            <a:off x="7106516" y="2069232"/>
            <a:ext cx="344893" cy="294076"/>
          </a:xfrm>
          <a:custGeom>
            <a:avLst/>
            <a:gdLst>
              <a:gd name="connsiteX0" fmla="*/ 168966 w 448555"/>
              <a:gd name="connsiteY0" fmla="*/ 10602 h 249141"/>
              <a:gd name="connsiteX1" fmla="*/ 9940 w 448555"/>
              <a:gd name="connsiteY1" fmla="*/ 20541 h 249141"/>
              <a:gd name="connsiteX2" fmla="*/ 0 w 448555"/>
              <a:gd name="connsiteY2" fmla="*/ 50359 h 249141"/>
              <a:gd name="connsiteX3" fmla="*/ 29818 w 448555"/>
              <a:gd name="connsiteY3" fmla="*/ 109993 h 249141"/>
              <a:gd name="connsiteX4" fmla="*/ 49696 w 448555"/>
              <a:gd name="connsiteY4" fmla="*/ 169628 h 249141"/>
              <a:gd name="connsiteX5" fmla="*/ 59635 w 448555"/>
              <a:gd name="connsiteY5" fmla="*/ 229263 h 249141"/>
              <a:gd name="connsiteX6" fmla="*/ 89453 w 448555"/>
              <a:gd name="connsiteY6" fmla="*/ 239202 h 249141"/>
              <a:gd name="connsiteX7" fmla="*/ 357809 w 448555"/>
              <a:gd name="connsiteY7" fmla="*/ 249141 h 249141"/>
              <a:gd name="connsiteX8" fmla="*/ 427383 w 448555"/>
              <a:gd name="connsiteY8" fmla="*/ 239202 h 249141"/>
              <a:gd name="connsiteX9" fmla="*/ 447261 w 448555"/>
              <a:gd name="connsiteY9" fmla="*/ 209385 h 249141"/>
              <a:gd name="connsiteX10" fmla="*/ 437322 w 448555"/>
              <a:gd name="connsiteY10" fmla="*/ 40419 h 249141"/>
              <a:gd name="connsiteX11" fmla="*/ 377687 w 448555"/>
              <a:gd name="connsiteY11" fmla="*/ 10602 h 249141"/>
              <a:gd name="connsiteX12" fmla="*/ 119270 w 448555"/>
              <a:gd name="connsiteY12" fmla="*/ 663 h 249141"/>
              <a:gd name="connsiteX0" fmla="*/ 168966 w 448555"/>
              <a:gd name="connsiteY0" fmla="*/ 9939 h 248478"/>
              <a:gd name="connsiteX1" fmla="*/ 9940 w 448555"/>
              <a:gd name="connsiteY1" fmla="*/ 19878 h 248478"/>
              <a:gd name="connsiteX2" fmla="*/ 0 w 448555"/>
              <a:gd name="connsiteY2" fmla="*/ 49696 h 248478"/>
              <a:gd name="connsiteX3" fmla="*/ 29818 w 448555"/>
              <a:gd name="connsiteY3" fmla="*/ 109330 h 248478"/>
              <a:gd name="connsiteX4" fmla="*/ 49696 w 448555"/>
              <a:gd name="connsiteY4" fmla="*/ 168965 h 248478"/>
              <a:gd name="connsiteX5" fmla="*/ 59635 w 448555"/>
              <a:gd name="connsiteY5" fmla="*/ 228600 h 248478"/>
              <a:gd name="connsiteX6" fmla="*/ 89453 w 448555"/>
              <a:gd name="connsiteY6" fmla="*/ 238539 h 248478"/>
              <a:gd name="connsiteX7" fmla="*/ 357809 w 448555"/>
              <a:gd name="connsiteY7" fmla="*/ 248478 h 248478"/>
              <a:gd name="connsiteX8" fmla="*/ 427383 w 448555"/>
              <a:gd name="connsiteY8" fmla="*/ 238539 h 248478"/>
              <a:gd name="connsiteX9" fmla="*/ 447261 w 448555"/>
              <a:gd name="connsiteY9" fmla="*/ 208722 h 248478"/>
              <a:gd name="connsiteX10" fmla="*/ 437322 w 448555"/>
              <a:gd name="connsiteY10" fmla="*/ 39756 h 248478"/>
              <a:gd name="connsiteX11" fmla="*/ 377687 w 448555"/>
              <a:gd name="connsiteY11" fmla="*/ 9939 h 248478"/>
              <a:gd name="connsiteX12" fmla="*/ 149087 w 448555"/>
              <a:gd name="connsiteY12" fmla="*/ 0 h 24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448555" h="248478">
                <a:moveTo>
                  <a:pt x="168966" y="9939"/>
                </a:moveTo>
                <a:cubicBezTo>
                  <a:pt x="115957" y="13252"/>
                  <a:pt x="61640" y="7713"/>
                  <a:pt x="9940" y="19878"/>
                </a:cubicBezTo>
                <a:cubicBezTo>
                  <a:pt x="-259" y="22278"/>
                  <a:pt x="0" y="39219"/>
                  <a:pt x="0" y="49696"/>
                </a:cubicBezTo>
                <a:cubicBezTo>
                  <a:pt x="0" y="70268"/>
                  <a:pt x="19769" y="94257"/>
                  <a:pt x="29818" y="109330"/>
                </a:cubicBezTo>
                <a:cubicBezTo>
                  <a:pt x="36444" y="129208"/>
                  <a:pt x="46251" y="148297"/>
                  <a:pt x="49696" y="168965"/>
                </a:cubicBezTo>
                <a:cubicBezTo>
                  <a:pt x="53009" y="188843"/>
                  <a:pt x="49636" y="211103"/>
                  <a:pt x="59635" y="228600"/>
                </a:cubicBezTo>
                <a:cubicBezTo>
                  <a:pt x="64833" y="237697"/>
                  <a:pt x="78999" y="237842"/>
                  <a:pt x="89453" y="238539"/>
                </a:cubicBezTo>
                <a:cubicBezTo>
                  <a:pt x="178768" y="244493"/>
                  <a:pt x="268357" y="245165"/>
                  <a:pt x="357809" y="248478"/>
                </a:cubicBezTo>
                <a:cubicBezTo>
                  <a:pt x="381000" y="245165"/>
                  <a:pt x="405975" y="248053"/>
                  <a:pt x="427383" y="238539"/>
                </a:cubicBezTo>
                <a:cubicBezTo>
                  <a:pt x="438299" y="233688"/>
                  <a:pt x="446664" y="220652"/>
                  <a:pt x="447261" y="208722"/>
                </a:cubicBezTo>
                <a:cubicBezTo>
                  <a:pt x="450078" y="152373"/>
                  <a:pt x="448945" y="94965"/>
                  <a:pt x="437322" y="39756"/>
                </a:cubicBezTo>
                <a:cubicBezTo>
                  <a:pt x="434880" y="28159"/>
                  <a:pt x="425726" y="16565"/>
                  <a:pt x="377687" y="9939"/>
                </a:cubicBezTo>
                <a:cubicBezTo>
                  <a:pt x="329648" y="3313"/>
                  <a:pt x="256337" y="0"/>
                  <a:pt x="149087" y="0"/>
                </a:cubicBezTo>
              </a:path>
            </a:pathLst>
          </a:custGeom>
          <a:solidFill>
            <a:srgbClr val="FFC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07" name="Freeform 206"/>
          <p:cNvSpPr/>
          <p:nvPr/>
        </p:nvSpPr>
        <p:spPr bwMode="auto">
          <a:xfrm>
            <a:off x="7186221" y="2127572"/>
            <a:ext cx="202304" cy="186001"/>
          </a:xfrm>
          <a:custGeom>
            <a:avLst/>
            <a:gdLst>
              <a:gd name="connsiteX0" fmla="*/ 238849 w 318362"/>
              <a:gd name="connsiteY0" fmla="*/ 11765 h 131034"/>
              <a:gd name="connsiteX1" fmla="*/ 59945 w 318362"/>
              <a:gd name="connsiteY1" fmla="*/ 21704 h 131034"/>
              <a:gd name="connsiteX2" fmla="*/ 30128 w 318362"/>
              <a:gd name="connsiteY2" fmla="*/ 31643 h 131034"/>
              <a:gd name="connsiteX3" fmla="*/ 10249 w 318362"/>
              <a:gd name="connsiteY3" fmla="*/ 51521 h 131034"/>
              <a:gd name="connsiteX4" fmla="*/ 310 w 318362"/>
              <a:gd name="connsiteY4" fmla="*/ 81339 h 131034"/>
              <a:gd name="connsiteX5" fmla="*/ 50006 w 318362"/>
              <a:gd name="connsiteY5" fmla="*/ 121095 h 131034"/>
              <a:gd name="connsiteX6" fmla="*/ 139458 w 318362"/>
              <a:gd name="connsiteY6" fmla="*/ 111156 h 131034"/>
              <a:gd name="connsiteX7" fmla="*/ 199093 w 318362"/>
              <a:gd name="connsiteY7" fmla="*/ 131034 h 131034"/>
              <a:gd name="connsiteX8" fmla="*/ 288545 w 318362"/>
              <a:gd name="connsiteY8" fmla="*/ 121095 h 131034"/>
              <a:gd name="connsiteX9" fmla="*/ 298484 w 318362"/>
              <a:gd name="connsiteY9" fmla="*/ 71400 h 131034"/>
              <a:gd name="connsiteX10" fmla="*/ 318362 w 318362"/>
              <a:gd name="connsiteY10" fmla="*/ 51521 h 131034"/>
              <a:gd name="connsiteX11" fmla="*/ 278606 w 318362"/>
              <a:gd name="connsiteY11" fmla="*/ 1826 h 131034"/>
              <a:gd name="connsiteX12" fmla="*/ 238849 w 318362"/>
              <a:gd name="connsiteY12" fmla="*/ 11765 h 1310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18362" h="131034">
                <a:moveTo>
                  <a:pt x="238849" y="11765"/>
                </a:moveTo>
                <a:cubicBezTo>
                  <a:pt x="202405" y="15078"/>
                  <a:pt x="119403" y="16041"/>
                  <a:pt x="59945" y="21704"/>
                </a:cubicBezTo>
                <a:cubicBezTo>
                  <a:pt x="49516" y="22697"/>
                  <a:pt x="39112" y="26253"/>
                  <a:pt x="30128" y="31643"/>
                </a:cubicBezTo>
                <a:cubicBezTo>
                  <a:pt x="22093" y="36464"/>
                  <a:pt x="16875" y="44895"/>
                  <a:pt x="10249" y="51521"/>
                </a:cubicBezTo>
                <a:cubicBezTo>
                  <a:pt x="6936" y="61460"/>
                  <a:pt x="-1745" y="71066"/>
                  <a:pt x="310" y="81339"/>
                </a:cubicBezTo>
                <a:cubicBezTo>
                  <a:pt x="2489" y="92232"/>
                  <a:pt x="45722" y="118239"/>
                  <a:pt x="50006" y="121095"/>
                </a:cubicBezTo>
                <a:cubicBezTo>
                  <a:pt x="79823" y="117782"/>
                  <a:pt x="109524" y="109160"/>
                  <a:pt x="139458" y="111156"/>
                </a:cubicBezTo>
                <a:cubicBezTo>
                  <a:pt x="160365" y="112550"/>
                  <a:pt x="199093" y="131034"/>
                  <a:pt x="199093" y="131034"/>
                </a:cubicBezTo>
                <a:cubicBezTo>
                  <a:pt x="228910" y="127721"/>
                  <a:pt x="262819" y="136530"/>
                  <a:pt x="288545" y="121095"/>
                </a:cubicBezTo>
                <a:cubicBezTo>
                  <a:pt x="303031" y="112404"/>
                  <a:pt x="291830" y="86927"/>
                  <a:pt x="298484" y="71400"/>
                </a:cubicBezTo>
                <a:cubicBezTo>
                  <a:pt x="302175" y="62787"/>
                  <a:pt x="311736" y="58147"/>
                  <a:pt x="318362" y="51521"/>
                </a:cubicBezTo>
                <a:cubicBezTo>
                  <a:pt x="311013" y="29474"/>
                  <a:pt x="309880" y="5735"/>
                  <a:pt x="278606" y="1826"/>
                </a:cubicBezTo>
                <a:cubicBezTo>
                  <a:pt x="225661" y="-4792"/>
                  <a:pt x="275293" y="8452"/>
                  <a:pt x="238849" y="11765"/>
                </a:cubicBezTo>
                <a:close/>
              </a:path>
            </a:pathLst>
          </a:custGeom>
          <a:solidFill>
            <a:srgbClr val="C00000"/>
          </a:solidFill>
          <a:ln w="12700">
            <a:solidFill>
              <a:schemeClr val="tx1"/>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11" name="Group 285"/>
          <p:cNvGrpSpPr>
            <a:grpSpLocks/>
          </p:cNvGrpSpPr>
          <p:nvPr/>
        </p:nvGrpSpPr>
        <p:grpSpPr bwMode="auto">
          <a:xfrm rot="-831643">
            <a:off x="6964363" y="3268663"/>
            <a:ext cx="600075" cy="155575"/>
            <a:chOff x="547688" y="538163"/>
            <a:chExt cx="1295400" cy="381000"/>
          </a:xfrm>
        </p:grpSpPr>
        <p:sp>
          <p:nvSpPr>
            <p:cNvPr id="22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2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solidFill>
                  <a:sysClr val="windowText" lastClr="000000"/>
                </a:solidFill>
              </a:endParaRPr>
            </a:p>
          </p:txBody>
        </p:sp>
      </p:grpSp>
      <p:grpSp>
        <p:nvGrpSpPr>
          <p:cNvPr id="2612" name="Group 285"/>
          <p:cNvGrpSpPr>
            <a:grpSpLocks/>
          </p:cNvGrpSpPr>
          <p:nvPr/>
        </p:nvGrpSpPr>
        <p:grpSpPr bwMode="auto">
          <a:xfrm rot="-831643">
            <a:off x="6291263" y="2659063"/>
            <a:ext cx="600075" cy="155575"/>
            <a:chOff x="547688" y="538163"/>
            <a:chExt cx="1295400" cy="381000"/>
          </a:xfrm>
        </p:grpSpPr>
        <p:sp>
          <p:nvSpPr>
            <p:cNvPr id="23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5"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3" name="Group 285"/>
          <p:cNvGrpSpPr>
            <a:grpSpLocks/>
          </p:cNvGrpSpPr>
          <p:nvPr/>
        </p:nvGrpSpPr>
        <p:grpSpPr bwMode="auto">
          <a:xfrm rot="8773553">
            <a:off x="7540625" y="3162300"/>
            <a:ext cx="598488" cy="155575"/>
            <a:chOff x="547688" y="538163"/>
            <a:chExt cx="1295400" cy="381000"/>
          </a:xfrm>
        </p:grpSpPr>
        <p:sp>
          <p:nvSpPr>
            <p:cNvPr id="23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3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4" name="Group 285"/>
          <p:cNvGrpSpPr>
            <a:grpSpLocks/>
          </p:cNvGrpSpPr>
          <p:nvPr/>
        </p:nvGrpSpPr>
        <p:grpSpPr bwMode="auto">
          <a:xfrm rot="-831643">
            <a:off x="7394575" y="2686050"/>
            <a:ext cx="600075" cy="157163"/>
            <a:chOff x="547688" y="538163"/>
            <a:chExt cx="1295400" cy="381000"/>
          </a:xfrm>
        </p:grpSpPr>
        <p:sp>
          <p:nvSpPr>
            <p:cNvPr id="24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4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5" name="Group 285"/>
          <p:cNvGrpSpPr>
            <a:grpSpLocks/>
          </p:cNvGrpSpPr>
          <p:nvPr/>
        </p:nvGrpSpPr>
        <p:grpSpPr bwMode="auto">
          <a:xfrm rot="-831643">
            <a:off x="5794375" y="2887663"/>
            <a:ext cx="600075" cy="155575"/>
            <a:chOff x="547688" y="538163"/>
            <a:chExt cx="1295400" cy="381000"/>
          </a:xfrm>
        </p:grpSpPr>
        <p:sp>
          <p:nvSpPr>
            <p:cNvPr id="24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16" name="Group 285"/>
          <p:cNvGrpSpPr>
            <a:grpSpLocks/>
          </p:cNvGrpSpPr>
          <p:nvPr/>
        </p:nvGrpSpPr>
        <p:grpSpPr bwMode="auto">
          <a:xfrm rot="-831643">
            <a:off x="6067425" y="3089275"/>
            <a:ext cx="600075" cy="157163"/>
            <a:chOff x="547688" y="538163"/>
            <a:chExt cx="1295400" cy="381000"/>
          </a:xfrm>
        </p:grpSpPr>
        <p:sp>
          <p:nvSpPr>
            <p:cNvPr id="25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57" name="Freeform 256"/>
          <p:cNvSpPr/>
          <p:nvPr/>
        </p:nvSpPr>
        <p:spPr bwMode="auto">
          <a:xfrm rot="16395461">
            <a:off x="6192044" y="2550319"/>
            <a:ext cx="107950"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8" name="Freeform 257"/>
          <p:cNvSpPr/>
          <p:nvPr/>
        </p:nvSpPr>
        <p:spPr bwMode="auto">
          <a:xfrm rot="16395461">
            <a:off x="6489700" y="2852738"/>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9" name="Freeform 258"/>
          <p:cNvSpPr/>
          <p:nvPr/>
        </p:nvSpPr>
        <p:spPr bwMode="auto">
          <a:xfrm rot="16395461">
            <a:off x="5501482" y="3029744"/>
            <a:ext cx="109537"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1" name="Freeform 280"/>
          <p:cNvSpPr/>
          <p:nvPr/>
        </p:nvSpPr>
        <p:spPr bwMode="auto">
          <a:xfrm rot="16395461">
            <a:off x="4192588" y="2882900"/>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0" name="Freeform 299"/>
          <p:cNvSpPr/>
          <p:nvPr/>
        </p:nvSpPr>
        <p:spPr bwMode="auto">
          <a:xfrm rot="16395461">
            <a:off x="2424907" y="2250281"/>
            <a:ext cx="107950"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22" name="Group 29"/>
          <p:cNvGrpSpPr>
            <a:grpSpLocks/>
          </p:cNvGrpSpPr>
          <p:nvPr/>
        </p:nvGrpSpPr>
        <p:grpSpPr bwMode="auto">
          <a:xfrm>
            <a:off x="534988" y="2651125"/>
            <a:ext cx="373062" cy="61913"/>
            <a:chOff x="510949" y="4478054"/>
            <a:chExt cx="373821" cy="62052"/>
          </a:xfrm>
        </p:grpSpPr>
        <p:sp>
          <p:nvSpPr>
            <p:cNvPr id="21" name="Oval 20"/>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2"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3" name="Group 322"/>
          <p:cNvGrpSpPr>
            <a:grpSpLocks/>
          </p:cNvGrpSpPr>
          <p:nvPr/>
        </p:nvGrpSpPr>
        <p:grpSpPr bwMode="auto">
          <a:xfrm rot="3248399">
            <a:off x="5671344" y="2736057"/>
            <a:ext cx="374650" cy="61912"/>
            <a:chOff x="510949" y="4478054"/>
            <a:chExt cx="373821" cy="62052"/>
          </a:xfrm>
        </p:grpSpPr>
        <p:sp>
          <p:nvSpPr>
            <p:cNvPr id="324" name="Oval 323"/>
            <p:cNvSpPr/>
            <p:nvPr/>
          </p:nvSpPr>
          <p:spPr>
            <a:xfrm rot="20427921" flipV="1">
              <a:off x="501854" y="4475191"/>
              <a:ext cx="373821" cy="6046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5"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4" name="Group 334"/>
          <p:cNvGrpSpPr>
            <a:grpSpLocks/>
          </p:cNvGrpSpPr>
          <p:nvPr/>
        </p:nvGrpSpPr>
        <p:grpSpPr bwMode="auto">
          <a:xfrm rot="824111">
            <a:off x="6972300" y="2873375"/>
            <a:ext cx="373063" cy="61913"/>
            <a:chOff x="510949" y="4478054"/>
            <a:chExt cx="373821" cy="62052"/>
          </a:xfrm>
        </p:grpSpPr>
        <p:sp>
          <p:nvSpPr>
            <p:cNvPr id="336" name="Oval 335"/>
            <p:cNvSpPr/>
            <p:nvPr/>
          </p:nvSpPr>
          <p:spPr>
            <a:xfrm rot="20427921" flipV="1">
              <a:off x="505970" y="4472673"/>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5" name="Group 340"/>
          <p:cNvGrpSpPr>
            <a:grpSpLocks/>
          </p:cNvGrpSpPr>
          <p:nvPr/>
        </p:nvGrpSpPr>
        <p:grpSpPr bwMode="auto">
          <a:xfrm rot="1058674">
            <a:off x="4051300" y="2840038"/>
            <a:ext cx="373063" cy="61912"/>
            <a:chOff x="510949" y="4478054"/>
            <a:chExt cx="373821" cy="62052"/>
          </a:xfrm>
        </p:grpSpPr>
        <p:sp>
          <p:nvSpPr>
            <p:cNvPr id="342" name="Oval 341"/>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3"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6" name="Group 343"/>
          <p:cNvGrpSpPr>
            <a:grpSpLocks/>
          </p:cNvGrpSpPr>
          <p:nvPr/>
        </p:nvGrpSpPr>
        <p:grpSpPr bwMode="auto">
          <a:xfrm rot="1058674">
            <a:off x="3594100" y="2924175"/>
            <a:ext cx="373063" cy="61913"/>
            <a:chOff x="510949" y="4478054"/>
            <a:chExt cx="373821" cy="62052"/>
          </a:xfrm>
        </p:grpSpPr>
        <p:sp>
          <p:nvSpPr>
            <p:cNvPr id="345" name="Oval 344"/>
            <p:cNvSpPr/>
            <p:nvPr/>
          </p:nvSpPr>
          <p:spPr>
            <a:xfrm rot="20427921" flipV="1">
              <a:off x="502957" y="4475510"/>
              <a:ext cx="373821" cy="58869"/>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6"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27" name="Group 346"/>
          <p:cNvGrpSpPr>
            <a:grpSpLocks/>
          </p:cNvGrpSpPr>
          <p:nvPr/>
        </p:nvGrpSpPr>
        <p:grpSpPr bwMode="auto">
          <a:xfrm rot="1058674">
            <a:off x="5726113" y="3121025"/>
            <a:ext cx="374650" cy="61913"/>
            <a:chOff x="510949" y="4478054"/>
            <a:chExt cx="373821" cy="62052"/>
          </a:xfrm>
        </p:grpSpPr>
        <p:sp>
          <p:nvSpPr>
            <p:cNvPr id="348" name="Oval 347"/>
            <p:cNvSpPr/>
            <p:nvPr/>
          </p:nvSpPr>
          <p:spPr>
            <a:xfrm rot="20427921" flipV="1">
              <a:off x="502991" y="4475510"/>
              <a:ext cx="373821" cy="58869"/>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9"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50" name="Freeform 349"/>
          <p:cNvSpPr/>
          <p:nvPr/>
        </p:nvSpPr>
        <p:spPr bwMode="auto">
          <a:xfrm rot="16395461">
            <a:off x="358775" y="2439988"/>
            <a:ext cx="109538"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29" name="Group 351"/>
          <p:cNvGrpSpPr>
            <a:grpSpLocks/>
          </p:cNvGrpSpPr>
          <p:nvPr/>
        </p:nvGrpSpPr>
        <p:grpSpPr bwMode="auto">
          <a:xfrm rot="-292563">
            <a:off x="1524000" y="2598738"/>
            <a:ext cx="373063" cy="61912"/>
            <a:chOff x="510949" y="4478054"/>
            <a:chExt cx="373821" cy="62052"/>
          </a:xfrm>
        </p:grpSpPr>
        <p:sp>
          <p:nvSpPr>
            <p:cNvPr id="353" name="Oval 352"/>
            <p:cNvSpPr/>
            <p:nvPr/>
          </p:nvSpPr>
          <p:spPr>
            <a:xfrm rot="20427921" flipV="1">
              <a:off x="510949" y="4479645"/>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4"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0" name="Group 354"/>
          <p:cNvGrpSpPr>
            <a:grpSpLocks/>
          </p:cNvGrpSpPr>
          <p:nvPr/>
        </p:nvGrpSpPr>
        <p:grpSpPr bwMode="auto">
          <a:xfrm rot="1058674">
            <a:off x="4486275" y="3049588"/>
            <a:ext cx="373063" cy="61912"/>
            <a:chOff x="510949" y="4478054"/>
            <a:chExt cx="373821" cy="62052"/>
          </a:xfrm>
        </p:grpSpPr>
        <p:sp>
          <p:nvSpPr>
            <p:cNvPr id="356" name="Oval 355"/>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5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61" name="Freeform 360"/>
          <p:cNvSpPr/>
          <p:nvPr/>
        </p:nvSpPr>
        <p:spPr bwMode="auto">
          <a:xfrm rot="16395461">
            <a:off x="1230313" y="2492375"/>
            <a:ext cx="109537" cy="284163"/>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32" name="Group 224"/>
          <p:cNvGrpSpPr>
            <a:grpSpLocks/>
          </p:cNvGrpSpPr>
          <p:nvPr/>
        </p:nvGrpSpPr>
        <p:grpSpPr bwMode="auto">
          <a:xfrm>
            <a:off x="2441575" y="2520950"/>
            <a:ext cx="374650" cy="61913"/>
            <a:chOff x="2889830" y="3051854"/>
            <a:chExt cx="373821" cy="62278"/>
          </a:xfrm>
        </p:grpSpPr>
        <p:sp>
          <p:nvSpPr>
            <p:cNvPr id="363" name="Oval 362"/>
            <p:cNvSpPr/>
            <p:nvPr/>
          </p:nvSpPr>
          <p:spPr>
            <a:xfrm rot="21486595" flipV="1">
              <a:off x="2889830" y="3055048"/>
              <a:ext cx="373821" cy="59084"/>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4" name="Oval 689"/>
            <p:cNvSpPr>
              <a:spLocks noChangeArrowheads="1"/>
            </p:cNvSpPr>
            <p:nvPr/>
          </p:nvSpPr>
          <p:spPr bwMode="auto">
            <a:xfrm rot="227031">
              <a:off x="3028540" y="30518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3" name="Group 285"/>
          <p:cNvGrpSpPr>
            <a:grpSpLocks/>
          </p:cNvGrpSpPr>
          <p:nvPr/>
        </p:nvGrpSpPr>
        <p:grpSpPr bwMode="auto">
          <a:xfrm rot="-831643">
            <a:off x="3206750" y="2749550"/>
            <a:ext cx="449263" cy="128588"/>
            <a:chOff x="547688" y="538163"/>
            <a:chExt cx="1295400" cy="381000"/>
          </a:xfrm>
        </p:grpSpPr>
        <p:sp>
          <p:nvSpPr>
            <p:cNvPr id="31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15"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4" name="Group 285"/>
          <p:cNvGrpSpPr>
            <a:grpSpLocks/>
          </p:cNvGrpSpPr>
          <p:nvPr/>
        </p:nvGrpSpPr>
        <p:grpSpPr bwMode="auto">
          <a:xfrm rot="-831643">
            <a:off x="3965575" y="2668588"/>
            <a:ext cx="449263" cy="127000"/>
            <a:chOff x="547688" y="538163"/>
            <a:chExt cx="1295400" cy="381000"/>
          </a:xfrm>
        </p:grpSpPr>
        <p:sp>
          <p:nvSpPr>
            <p:cNvPr id="34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5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5" name="Group 285"/>
          <p:cNvGrpSpPr>
            <a:grpSpLocks/>
          </p:cNvGrpSpPr>
          <p:nvPr/>
        </p:nvGrpSpPr>
        <p:grpSpPr bwMode="auto">
          <a:xfrm rot="-831643">
            <a:off x="4498975" y="2820988"/>
            <a:ext cx="449263" cy="127000"/>
            <a:chOff x="547688" y="538163"/>
            <a:chExt cx="1295400" cy="381000"/>
          </a:xfrm>
        </p:grpSpPr>
        <p:sp>
          <p:nvSpPr>
            <p:cNvPr id="35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6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6" name="Group 285"/>
          <p:cNvGrpSpPr>
            <a:grpSpLocks/>
          </p:cNvGrpSpPr>
          <p:nvPr/>
        </p:nvGrpSpPr>
        <p:grpSpPr bwMode="auto">
          <a:xfrm rot="-831643">
            <a:off x="3813175" y="3103563"/>
            <a:ext cx="449263" cy="127000"/>
            <a:chOff x="547688" y="538163"/>
            <a:chExt cx="1295400" cy="381000"/>
          </a:xfrm>
        </p:grpSpPr>
        <p:sp>
          <p:nvSpPr>
            <p:cNvPr id="37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78" name="Oval 689"/>
            <p:cNvSpPr>
              <a:spLocks noChangeArrowheads="1"/>
            </p:cNvSpPr>
            <p:nvPr/>
          </p:nvSpPr>
          <p:spPr bwMode="auto">
            <a:xfrm>
              <a:off x="1027740" y="632549"/>
              <a:ext cx="255669" cy="150846"/>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7" name="Group 383"/>
          <p:cNvGrpSpPr>
            <a:grpSpLocks/>
          </p:cNvGrpSpPr>
          <p:nvPr/>
        </p:nvGrpSpPr>
        <p:grpSpPr bwMode="auto">
          <a:xfrm>
            <a:off x="1993900" y="2765425"/>
            <a:ext cx="374650" cy="61913"/>
            <a:chOff x="2889830" y="3051854"/>
            <a:chExt cx="373821" cy="62278"/>
          </a:xfrm>
        </p:grpSpPr>
        <p:sp>
          <p:nvSpPr>
            <p:cNvPr id="385" name="Oval 384"/>
            <p:cNvSpPr/>
            <p:nvPr/>
          </p:nvSpPr>
          <p:spPr>
            <a:xfrm rot="21486595" flipV="1">
              <a:off x="2889830" y="3055048"/>
              <a:ext cx="373821" cy="59084"/>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6" name="Oval 689"/>
            <p:cNvSpPr>
              <a:spLocks noChangeArrowheads="1"/>
            </p:cNvSpPr>
            <p:nvPr/>
          </p:nvSpPr>
          <p:spPr bwMode="auto">
            <a:xfrm rot="227031">
              <a:off x="3028540" y="30518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8" name="Group 72"/>
          <p:cNvGrpSpPr>
            <a:grpSpLocks/>
          </p:cNvGrpSpPr>
          <p:nvPr/>
        </p:nvGrpSpPr>
        <p:grpSpPr bwMode="auto">
          <a:xfrm>
            <a:off x="2497138" y="2846388"/>
            <a:ext cx="320675" cy="103187"/>
            <a:chOff x="2637150" y="3538380"/>
            <a:chExt cx="515947" cy="102136"/>
          </a:xfrm>
        </p:grpSpPr>
        <p:sp>
          <p:nvSpPr>
            <p:cNvPr id="37" name="Freeform 3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3"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39" name="Group 325"/>
          <p:cNvGrpSpPr>
            <a:grpSpLocks/>
          </p:cNvGrpSpPr>
          <p:nvPr/>
        </p:nvGrpSpPr>
        <p:grpSpPr bwMode="auto">
          <a:xfrm>
            <a:off x="1949450" y="2541588"/>
            <a:ext cx="388938" cy="101600"/>
            <a:chOff x="2637150" y="3538380"/>
            <a:chExt cx="515947" cy="102136"/>
          </a:xfrm>
        </p:grpSpPr>
        <p:sp>
          <p:nvSpPr>
            <p:cNvPr id="327" name="Freeform 32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8"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0" name="Group 328"/>
          <p:cNvGrpSpPr>
            <a:grpSpLocks/>
          </p:cNvGrpSpPr>
          <p:nvPr/>
        </p:nvGrpSpPr>
        <p:grpSpPr bwMode="auto">
          <a:xfrm>
            <a:off x="2746375" y="2693988"/>
            <a:ext cx="319088" cy="101600"/>
            <a:chOff x="2637150" y="3538380"/>
            <a:chExt cx="515947" cy="102136"/>
          </a:xfrm>
        </p:grpSpPr>
        <p:sp>
          <p:nvSpPr>
            <p:cNvPr id="332" name="Freeform 331"/>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3"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1" name="Group 333"/>
          <p:cNvGrpSpPr>
            <a:grpSpLocks/>
          </p:cNvGrpSpPr>
          <p:nvPr/>
        </p:nvGrpSpPr>
        <p:grpSpPr bwMode="auto">
          <a:xfrm rot="-2721254">
            <a:off x="2337594" y="2188369"/>
            <a:ext cx="319087" cy="111125"/>
            <a:chOff x="2637150" y="3538380"/>
            <a:chExt cx="515947" cy="102136"/>
          </a:xfrm>
        </p:grpSpPr>
        <p:sp>
          <p:nvSpPr>
            <p:cNvPr id="338" name="Freeform 337"/>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62"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79" name="Freeform 378"/>
          <p:cNvSpPr/>
          <p:nvPr/>
        </p:nvSpPr>
        <p:spPr bwMode="auto">
          <a:xfrm rot="16395461">
            <a:off x="2508250" y="2549526"/>
            <a:ext cx="109537"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43" name="Group 379"/>
          <p:cNvGrpSpPr>
            <a:grpSpLocks/>
          </p:cNvGrpSpPr>
          <p:nvPr/>
        </p:nvGrpSpPr>
        <p:grpSpPr bwMode="auto">
          <a:xfrm>
            <a:off x="936625" y="2724150"/>
            <a:ext cx="290513" cy="101600"/>
            <a:chOff x="2637150" y="3538380"/>
            <a:chExt cx="515947" cy="102136"/>
          </a:xfrm>
        </p:grpSpPr>
        <p:sp>
          <p:nvSpPr>
            <p:cNvPr id="407" name="Freeform 406"/>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8"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4" name="Group 408"/>
          <p:cNvGrpSpPr>
            <a:grpSpLocks/>
          </p:cNvGrpSpPr>
          <p:nvPr/>
        </p:nvGrpSpPr>
        <p:grpSpPr bwMode="auto">
          <a:xfrm>
            <a:off x="1460500" y="2786063"/>
            <a:ext cx="320675" cy="101600"/>
            <a:chOff x="2637150" y="3538380"/>
            <a:chExt cx="515947" cy="102136"/>
          </a:xfrm>
        </p:grpSpPr>
        <p:sp>
          <p:nvSpPr>
            <p:cNvPr id="410" name="Freeform 409"/>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1"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5" name="Group 414"/>
          <p:cNvGrpSpPr>
            <a:grpSpLocks/>
          </p:cNvGrpSpPr>
          <p:nvPr/>
        </p:nvGrpSpPr>
        <p:grpSpPr bwMode="auto">
          <a:xfrm>
            <a:off x="209550" y="2614613"/>
            <a:ext cx="290513" cy="103187"/>
            <a:chOff x="2637150" y="3538380"/>
            <a:chExt cx="515947" cy="102136"/>
          </a:xfrm>
        </p:grpSpPr>
        <p:sp>
          <p:nvSpPr>
            <p:cNvPr id="416" name="Freeform 415"/>
            <p:cNvSpPr/>
            <p:nvPr/>
          </p:nvSpPr>
          <p:spPr>
            <a:xfrm>
              <a:off x="2637150" y="3538380"/>
              <a:ext cx="515947" cy="102136"/>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7" name="Oval 689"/>
            <p:cNvSpPr>
              <a:spLocks noChangeArrowheads="1"/>
            </p:cNvSpPr>
            <p:nvPr/>
          </p:nvSpPr>
          <p:spPr bwMode="auto">
            <a:xfrm>
              <a:off x="2856706" y="3556488"/>
              <a:ext cx="98751" cy="43648"/>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46" name="Group 4643"/>
          <p:cNvGrpSpPr>
            <a:grpSpLocks/>
          </p:cNvGrpSpPr>
          <p:nvPr/>
        </p:nvGrpSpPr>
        <p:grpSpPr bwMode="auto">
          <a:xfrm>
            <a:off x="1177925" y="2905125"/>
            <a:ext cx="407988" cy="176213"/>
            <a:chOff x="168239" y="3588944"/>
            <a:chExt cx="230855" cy="164703"/>
          </a:xfrm>
        </p:grpSpPr>
        <p:sp>
          <p:nvSpPr>
            <p:cNvPr id="4642" name="Freeform 4641"/>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43" name="Oval 4642"/>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7" name="Group 372"/>
          <p:cNvGrpSpPr>
            <a:grpSpLocks/>
          </p:cNvGrpSpPr>
          <p:nvPr/>
        </p:nvGrpSpPr>
        <p:grpSpPr bwMode="auto">
          <a:xfrm>
            <a:off x="2868613" y="2828925"/>
            <a:ext cx="407987" cy="176213"/>
            <a:chOff x="168239" y="3588944"/>
            <a:chExt cx="230855" cy="164703"/>
          </a:xfrm>
        </p:grpSpPr>
        <p:sp>
          <p:nvSpPr>
            <p:cNvPr id="374" name="Freeform 37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80" name="Oval 379"/>
            <p:cNvSpPr/>
            <p:nvPr/>
          </p:nvSpPr>
          <p:spPr>
            <a:xfrm>
              <a:off x="236507" y="3655716"/>
              <a:ext cx="90725" cy="4748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8" name="Group 398"/>
          <p:cNvGrpSpPr>
            <a:grpSpLocks/>
          </p:cNvGrpSpPr>
          <p:nvPr/>
        </p:nvGrpSpPr>
        <p:grpSpPr bwMode="auto">
          <a:xfrm>
            <a:off x="5603875" y="2825750"/>
            <a:ext cx="407988" cy="174625"/>
            <a:chOff x="168239" y="3588944"/>
            <a:chExt cx="230855" cy="164703"/>
          </a:xfrm>
        </p:grpSpPr>
        <p:sp>
          <p:nvSpPr>
            <p:cNvPr id="400" name="Freeform 399"/>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01" name="Oval 400"/>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49" name="Group 414"/>
          <p:cNvGrpSpPr>
            <a:grpSpLocks/>
          </p:cNvGrpSpPr>
          <p:nvPr/>
        </p:nvGrpSpPr>
        <p:grpSpPr bwMode="auto">
          <a:xfrm>
            <a:off x="5154613" y="3054350"/>
            <a:ext cx="407987" cy="174625"/>
            <a:chOff x="168239" y="3588944"/>
            <a:chExt cx="230855" cy="164703"/>
          </a:xfrm>
        </p:grpSpPr>
        <p:sp>
          <p:nvSpPr>
            <p:cNvPr id="418" name="Freeform 417"/>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19" name="Oval 418"/>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50" name="Group 419"/>
          <p:cNvGrpSpPr>
            <a:grpSpLocks/>
          </p:cNvGrpSpPr>
          <p:nvPr/>
        </p:nvGrpSpPr>
        <p:grpSpPr bwMode="auto">
          <a:xfrm>
            <a:off x="5791200" y="3206750"/>
            <a:ext cx="407988" cy="174625"/>
            <a:chOff x="168239" y="3588944"/>
            <a:chExt cx="230855" cy="164703"/>
          </a:xfrm>
        </p:grpSpPr>
        <p:sp>
          <p:nvSpPr>
            <p:cNvPr id="421" name="Freeform 420"/>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2" name="Oval 421"/>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51" name="Group 422"/>
          <p:cNvGrpSpPr>
            <a:grpSpLocks/>
          </p:cNvGrpSpPr>
          <p:nvPr/>
        </p:nvGrpSpPr>
        <p:grpSpPr bwMode="auto">
          <a:xfrm>
            <a:off x="6526213" y="3074988"/>
            <a:ext cx="407987" cy="176212"/>
            <a:chOff x="168239" y="3588944"/>
            <a:chExt cx="230855" cy="164703"/>
          </a:xfrm>
        </p:grpSpPr>
        <p:sp>
          <p:nvSpPr>
            <p:cNvPr id="424" name="Freeform 42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5" name="Oval 424"/>
            <p:cNvSpPr/>
            <p:nvPr/>
          </p:nvSpPr>
          <p:spPr>
            <a:xfrm>
              <a:off x="236507" y="3655715"/>
              <a:ext cx="90725" cy="459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46" name="Rectangle 445"/>
          <p:cNvSpPr/>
          <p:nvPr/>
        </p:nvSpPr>
        <p:spPr>
          <a:xfrm>
            <a:off x="7366000" y="2725738"/>
            <a:ext cx="633413" cy="609600"/>
          </a:xfrm>
          <a:prstGeom prst="rect">
            <a:avLst/>
          </a:prstGeom>
          <a:noFill/>
          <a:ln w="2857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47" name="Straight Connector 446"/>
          <p:cNvCxnSpPr/>
          <p:nvPr/>
        </p:nvCxnSpPr>
        <p:spPr>
          <a:xfrm flipH="1">
            <a:off x="7945438" y="2525713"/>
            <a:ext cx="1157287" cy="835025"/>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sp>
        <p:nvSpPr>
          <p:cNvPr id="448" name="Rectangle 447"/>
          <p:cNvSpPr/>
          <p:nvPr/>
        </p:nvSpPr>
        <p:spPr>
          <a:xfrm>
            <a:off x="7573963" y="1333500"/>
            <a:ext cx="1528762" cy="1192213"/>
          </a:xfrm>
          <a:prstGeom prst="rect">
            <a:avLst/>
          </a:prstGeom>
          <a:noFill/>
          <a:ln w="28575">
            <a:solidFill>
              <a:srgbClr val="0000FF"/>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450" name="Straight Connector 449"/>
          <p:cNvCxnSpPr/>
          <p:nvPr/>
        </p:nvCxnSpPr>
        <p:spPr>
          <a:xfrm flipV="1">
            <a:off x="7370763" y="1322388"/>
            <a:ext cx="184150" cy="1381125"/>
          </a:xfrm>
          <a:prstGeom prst="line">
            <a:avLst/>
          </a:prstGeom>
          <a:ln w="28575">
            <a:solidFill>
              <a:srgbClr val="0000FF"/>
            </a:solidFill>
            <a:prstDash val="dash"/>
          </a:ln>
        </p:spPr>
        <p:style>
          <a:lnRef idx="1">
            <a:schemeClr val="accent1"/>
          </a:lnRef>
          <a:fillRef idx="0">
            <a:schemeClr val="accent1"/>
          </a:fillRef>
          <a:effectRef idx="0">
            <a:schemeClr val="accent1"/>
          </a:effectRef>
          <a:fontRef idx="minor">
            <a:schemeClr val="tx1"/>
          </a:fontRef>
        </p:style>
      </p:cxnSp>
      <p:pic>
        <p:nvPicPr>
          <p:cNvPr id="2656" name="Picture 84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43800" y="1377950"/>
            <a:ext cx="1657350" cy="1157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57"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12950" y="2646363"/>
            <a:ext cx="382588" cy="415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1" name="Oval 470"/>
          <p:cNvSpPr/>
          <p:nvPr/>
        </p:nvSpPr>
        <p:spPr>
          <a:xfrm>
            <a:off x="2174875" y="2776538"/>
            <a:ext cx="76200" cy="49212"/>
          </a:xfrm>
          <a:prstGeom prst="ellipse">
            <a:avLst/>
          </a:prstGeom>
          <a:solidFill>
            <a:srgbClr val="FF00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2" name="Oval 471"/>
          <p:cNvSpPr/>
          <p:nvPr/>
        </p:nvSpPr>
        <p:spPr>
          <a:xfrm>
            <a:off x="2187575" y="2913063"/>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3" name="Oval 472"/>
          <p:cNvSpPr/>
          <p:nvPr/>
        </p:nvSpPr>
        <p:spPr>
          <a:xfrm>
            <a:off x="2881313" y="2990850"/>
            <a:ext cx="76200" cy="50800"/>
          </a:xfrm>
          <a:prstGeom prst="ellipse">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77" name="Oval 476"/>
          <p:cNvSpPr/>
          <p:nvPr/>
        </p:nvSpPr>
        <p:spPr>
          <a:xfrm>
            <a:off x="4405313" y="3170238"/>
            <a:ext cx="112712" cy="88900"/>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62" name="Group 42"/>
          <p:cNvGrpSpPr>
            <a:grpSpLocks/>
          </p:cNvGrpSpPr>
          <p:nvPr/>
        </p:nvGrpSpPr>
        <p:grpSpPr bwMode="auto">
          <a:xfrm>
            <a:off x="5105400" y="3255963"/>
            <a:ext cx="1860550" cy="615950"/>
            <a:chOff x="5191500" y="3493076"/>
            <a:chExt cx="1860550" cy="616953"/>
          </a:xfrm>
        </p:grpSpPr>
        <p:grpSp>
          <p:nvGrpSpPr>
            <p:cNvPr id="2789" name="Group 403"/>
            <p:cNvGrpSpPr>
              <a:grpSpLocks/>
            </p:cNvGrpSpPr>
            <p:nvPr/>
          </p:nvGrpSpPr>
          <p:grpSpPr bwMode="auto">
            <a:xfrm>
              <a:off x="6298046" y="3580683"/>
              <a:ext cx="407929" cy="175610"/>
              <a:chOff x="168239" y="3588944"/>
              <a:chExt cx="230855" cy="164703"/>
            </a:xfrm>
          </p:grpSpPr>
          <p:sp>
            <p:nvSpPr>
              <p:cNvPr id="427" name="Freeform 426"/>
              <p:cNvSpPr/>
              <p:nvPr/>
            </p:nvSpPr>
            <p:spPr>
              <a:xfrm>
                <a:off x="168206" y="3588800"/>
                <a:ext cx="230888" cy="165537"/>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28" name="Oval 427"/>
              <p:cNvSpPr/>
              <p:nvPr/>
            </p:nvSpPr>
            <p:spPr>
              <a:xfrm>
                <a:off x="236484" y="3657401"/>
                <a:ext cx="90738" cy="462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0" name="Group 285"/>
            <p:cNvGrpSpPr>
              <a:grpSpLocks/>
            </p:cNvGrpSpPr>
            <p:nvPr/>
          </p:nvGrpSpPr>
          <p:grpSpPr bwMode="auto">
            <a:xfrm rot="8773553">
              <a:off x="6451975" y="3901079"/>
              <a:ext cx="600075" cy="155589"/>
              <a:chOff x="547688" y="538163"/>
              <a:chExt cx="1295400" cy="381000"/>
            </a:xfrm>
          </p:grpSpPr>
          <p:sp>
            <p:nvSpPr>
              <p:cNvPr id="43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1" name="Group 285"/>
            <p:cNvGrpSpPr>
              <a:grpSpLocks/>
            </p:cNvGrpSpPr>
            <p:nvPr/>
          </p:nvGrpSpPr>
          <p:grpSpPr bwMode="auto">
            <a:xfrm rot="-831643">
              <a:off x="5191500" y="3593076"/>
              <a:ext cx="600075" cy="155589"/>
              <a:chOff x="547688" y="538163"/>
              <a:chExt cx="1295400" cy="381000"/>
            </a:xfrm>
          </p:grpSpPr>
          <p:sp>
            <p:nvSpPr>
              <p:cNvPr id="43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2" name="Group 285"/>
            <p:cNvGrpSpPr>
              <a:grpSpLocks/>
            </p:cNvGrpSpPr>
            <p:nvPr/>
          </p:nvGrpSpPr>
          <p:grpSpPr bwMode="auto">
            <a:xfrm rot="-831643">
              <a:off x="5794750" y="3615303"/>
              <a:ext cx="600075" cy="155589"/>
              <a:chOff x="547688" y="538163"/>
              <a:chExt cx="1295400" cy="381000"/>
            </a:xfrm>
          </p:grpSpPr>
          <p:sp>
            <p:nvSpPr>
              <p:cNvPr id="43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3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3" name="Group 285"/>
            <p:cNvGrpSpPr>
              <a:grpSpLocks/>
            </p:cNvGrpSpPr>
            <p:nvPr/>
          </p:nvGrpSpPr>
          <p:grpSpPr bwMode="auto">
            <a:xfrm rot="-831643">
              <a:off x="6067800" y="3816933"/>
              <a:ext cx="600075" cy="157177"/>
              <a:chOff x="547688" y="538163"/>
              <a:chExt cx="1295400" cy="381000"/>
            </a:xfrm>
          </p:grpSpPr>
          <p:sp>
            <p:nvSpPr>
              <p:cNvPr id="43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44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441" name="Freeform 440"/>
            <p:cNvSpPr/>
            <p:nvPr/>
          </p:nvSpPr>
          <p:spPr bwMode="auto">
            <a:xfrm rot="16395461">
              <a:off x="6489986" y="3582352"/>
              <a:ext cx="109716" cy="284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2" name="Freeform 441"/>
            <p:cNvSpPr/>
            <p:nvPr/>
          </p:nvSpPr>
          <p:spPr bwMode="auto">
            <a:xfrm rot="16395461">
              <a:off x="5433505" y="3406646"/>
              <a:ext cx="109715"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796" name="Group 346"/>
            <p:cNvGrpSpPr>
              <a:grpSpLocks/>
            </p:cNvGrpSpPr>
            <p:nvPr/>
          </p:nvGrpSpPr>
          <p:grpSpPr bwMode="auto">
            <a:xfrm rot="1058674">
              <a:off x="5726488" y="3848686"/>
              <a:ext cx="374650" cy="61919"/>
              <a:chOff x="510949" y="4478054"/>
              <a:chExt cx="373821" cy="62052"/>
            </a:xfrm>
          </p:grpSpPr>
          <p:sp>
            <p:nvSpPr>
              <p:cNvPr id="444" name="Oval 443"/>
              <p:cNvSpPr/>
              <p:nvPr/>
            </p:nvSpPr>
            <p:spPr>
              <a:xfrm rot="20427921" flipV="1">
                <a:off x="503177" y="4476046"/>
                <a:ext cx="373821" cy="5896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5"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797" name="Group 398"/>
            <p:cNvGrpSpPr>
              <a:grpSpLocks/>
            </p:cNvGrpSpPr>
            <p:nvPr/>
          </p:nvGrpSpPr>
          <p:grpSpPr bwMode="auto">
            <a:xfrm>
              <a:off x="5603919" y="3553385"/>
              <a:ext cx="407929" cy="175610"/>
              <a:chOff x="168239" y="3588944"/>
              <a:chExt cx="230855" cy="164703"/>
            </a:xfrm>
          </p:grpSpPr>
          <p:sp>
            <p:nvSpPr>
              <p:cNvPr id="452" name="Freeform 451"/>
              <p:cNvSpPr/>
              <p:nvPr/>
            </p:nvSpPr>
            <p:spPr>
              <a:xfrm>
                <a:off x="168426" y="3589051"/>
                <a:ext cx="230888" cy="164045"/>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53" name="Oval 452"/>
              <p:cNvSpPr/>
              <p:nvPr/>
            </p:nvSpPr>
            <p:spPr>
              <a:xfrm>
                <a:off x="236705" y="3657652"/>
                <a:ext cx="90738" cy="4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8" name="Group 419"/>
            <p:cNvGrpSpPr>
              <a:grpSpLocks/>
            </p:cNvGrpSpPr>
            <p:nvPr/>
          </p:nvGrpSpPr>
          <p:grpSpPr bwMode="auto">
            <a:xfrm>
              <a:off x="5791942" y="3934419"/>
              <a:ext cx="407929" cy="175610"/>
              <a:chOff x="168239" y="3588944"/>
              <a:chExt cx="230855" cy="164703"/>
            </a:xfrm>
          </p:grpSpPr>
          <p:sp>
            <p:nvSpPr>
              <p:cNvPr id="466" name="Freeform 465"/>
              <p:cNvSpPr/>
              <p:nvPr/>
            </p:nvSpPr>
            <p:spPr>
              <a:xfrm>
                <a:off x="168031" y="3589602"/>
                <a:ext cx="230888" cy="164045"/>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4" name="Oval 483"/>
              <p:cNvSpPr/>
              <p:nvPr/>
            </p:nvSpPr>
            <p:spPr>
              <a:xfrm>
                <a:off x="236310" y="3658202"/>
                <a:ext cx="90738" cy="4474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799" name="Group 422"/>
            <p:cNvGrpSpPr>
              <a:grpSpLocks/>
            </p:cNvGrpSpPr>
            <p:nvPr/>
          </p:nvGrpSpPr>
          <p:grpSpPr bwMode="auto">
            <a:xfrm>
              <a:off x="6526646" y="3803615"/>
              <a:ext cx="407929" cy="175610"/>
              <a:chOff x="168239" y="3588944"/>
              <a:chExt cx="230855" cy="164703"/>
            </a:xfrm>
          </p:grpSpPr>
          <p:sp>
            <p:nvSpPr>
              <p:cNvPr id="486" name="Freeform 485"/>
              <p:cNvSpPr/>
              <p:nvPr/>
            </p:nvSpPr>
            <p:spPr>
              <a:xfrm>
                <a:off x="168206" y="3588501"/>
                <a:ext cx="230888" cy="165537"/>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87" name="Oval 486"/>
              <p:cNvSpPr/>
              <p:nvPr/>
            </p:nvSpPr>
            <p:spPr>
              <a:xfrm>
                <a:off x="236484" y="3655611"/>
                <a:ext cx="90738" cy="4623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490" name="Oval 489"/>
            <p:cNvSpPr/>
            <p:nvPr/>
          </p:nvSpPr>
          <p:spPr>
            <a:xfrm>
              <a:off x="6118600" y="3504206"/>
              <a:ext cx="111125" cy="87455"/>
            </a:xfrm>
            <a:prstGeom prst="ellipse">
              <a:avLst/>
            </a:prstGeom>
            <a:solidFill>
              <a:srgbClr val="0000FF"/>
            </a:solidFill>
            <a:ln>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91" name="Oval 490"/>
            <p:cNvSpPr/>
            <p:nvPr/>
          </p:nvSpPr>
          <p:spPr>
            <a:xfrm>
              <a:off x="6248775" y="3545548"/>
              <a:ext cx="111125" cy="87455"/>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pic>
        <p:nvPicPr>
          <p:cNvPr id="2663" name="Picture 85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3136900"/>
            <a:ext cx="382588" cy="4143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664" name="Group 285"/>
          <p:cNvGrpSpPr>
            <a:grpSpLocks/>
          </p:cNvGrpSpPr>
          <p:nvPr/>
        </p:nvGrpSpPr>
        <p:grpSpPr bwMode="auto">
          <a:xfrm rot="-831643">
            <a:off x="3749675" y="3362325"/>
            <a:ext cx="600075" cy="155575"/>
            <a:chOff x="547688" y="538163"/>
            <a:chExt cx="1295400" cy="381000"/>
          </a:xfrm>
        </p:grpSpPr>
        <p:sp>
          <p:nvSpPr>
            <p:cNvPr id="50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04"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65" name="Group 285"/>
          <p:cNvGrpSpPr>
            <a:grpSpLocks/>
          </p:cNvGrpSpPr>
          <p:nvPr/>
        </p:nvGrpSpPr>
        <p:grpSpPr bwMode="auto">
          <a:xfrm rot="-831643">
            <a:off x="4445000" y="3251200"/>
            <a:ext cx="600075" cy="157163"/>
            <a:chOff x="547688" y="538163"/>
            <a:chExt cx="1295400" cy="381000"/>
          </a:xfrm>
        </p:grpSpPr>
        <p:sp>
          <p:nvSpPr>
            <p:cNvPr id="5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0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509" name="Freeform 508"/>
          <p:cNvSpPr/>
          <p:nvPr/>
        </p:nvSpPr>
        <p:spPr bwMode="auto">
          <a:xfrm rot="16395461">
            <a:off x="3672682" y="3120231"/>
            <a:ext cx="109538" cy="28257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67" name="Group 398"/>
          <p:cNvGrpSpPr>
            <a:grpSpLocks/>
          </p:cNvGrpSpPr>
          <p:nvPr/>
        </p:nvGrpSpPr>
        <p:grpSpPr bwMode="auto">
          <a:xfrm>
            <a:off x="4256088" y="3438525"/>
            <a:ext cx="407987" cy="174625"/>
            <a:chOff x="168239" y="3588944"/>
            <a:chExt cx="230855" cy="164703"/>
          </a:xfrm>
        </p:grpSpPr>
        <p:sp>
          <p:nvSpPr>
            <p:cNvPr id="514" name="Freeform 513"/>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15" name="Oval 514"/>
            <p:cNvSpPr/>
            <p:nvPr/>
          </p:nvSpPr>
          <p:spPr>
            <a:xfrm>
              <a:off x="236507" y="3657820"/>
              <a:ext cx="90725" cy="449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522" name="Oval 521"/>
          <p:cNvSpPr/>
          <p:nvPr/>
        </p:nvSpPr>
        <p:spPr>
          <a:xfrm>
            <a:off x="3649663" y="3325813"/>
            <a:ext cx="111125" cy="8731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3" name="Oval 522"/>
          <p:cNvSpPr/>
          <p:nvPr/>
        </p:nvSpPr>
        <p:spPr>
          <a:xfrm>
            <a:off x="3784600" y="3413125"/>
            <a:ext cx="111125" cy="873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688" name="Group 285"/>
          <p:cNvGrpSpPr>
            <a:grpSpLocks/>
          </p:cNvGrpSpPr>
          <p:nvPr/>
        </p:nvGrpSpPr>
        <p:grpSpPr bwMode="auto">
          <a:xfrm rot="-831643">
            <a:off x="5475288" y="3713163"/>
            <a:ext cx="600075" cy="155575"/>
            <a:chOff x="547688" y="538163"/>
            <a:chExt cx="1295400" cy="381000"/>
          </a:xfrm>
        </p:grpSpPr>
        <p:sp>
          <p:nvSpPr>
            <p:cNvPr id="54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48"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89" name="Group 285"/>
          <p:cNvGrpSpPr>
            <a:grpSpLocks/>
          </p:cNvGrpSpPr>
          <p:nvPr/>
        </p:nvGrpSpPr>
        <p:grpSpPr bwMode="auto">
          <a:xfrm rot="-831643">
            <a:off x="5916613" y="3816350"/>
            <a:ext cx="600075" cy="155575"/>
            <a:chOff x="547688" y="538163"/>
            <a:chExt cx="1295400" cy="381000"/>
          </a:xfrm>
        </p:grpSpPr>
        <p:sp>
          <p:nvSpPr>
            <p:cNvPr id="55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1"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1" name="Group 285"/>
          <p:cNvGrpSpPr>
            <a:grpSpLocks/>
          </p:cNvGrpSpPr>
          <p:nvPr/>
        </p:nvGrpSpPr>
        <p:grpSpPr bwMode="auto">
          <a:xfrm rot="-831643">
            <a:off x="5102225" y="2709863"/>
            <a:ext cx="600075" cy="155575"/>
            <a:chOff x="547688" y="538163"/>
            <a:chExt cx="1295400" cy="381000"/>
          </a:xfrm>
        </p:grpSpPr>
        <p:sp>
          <p:nvSpPr>
            <p:cNvPr id="55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7"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2" name="Group 285"/>
          <p:cNvGrpSpPr>
            <a:grpSpLocks/>
          </p:cNvGrpSpPr>
          <p:nvPr/>
        </p:nvGrpSpPr>
        <p:grpSpPr bwMode="auto">
          <a:xfrm rot="-831643">
            <a:off x="5835650" y="3255963"/>
            <a:ext cx="600075" cy="155575"/>
            <a:chOff x="547688" y="538163"/>
            <a:chExt cx="1295400" cy="381000"/>
          </a:xfrm>
        </p:grpSpPr>
        <p:sp>
          <p:nvSpPr>
            <p:cNvPr id="55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0"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3" name="Group 285"/>
          <p:cNvGrpSpPr>
            <a:grpSpLocks/>
          </p:cNvGrpSpPr>
          <p:nvPr/>
        </p:nvGrpSpPr>
        <p:grpSpPr bwMode="auto">
          <a:xfrm rot="-831643">
            <a:off x="4352925" y="3100388"/>
            <a:ext cx="600075" cy="155575"/>
            <a:chOff x="547688" y="538163"/>
            <a:chExt cx="1295400" cy="381000"/>
          </a:xfrm>
        </p:grpSpPr>
        <p:sp>
          <p:nvSpPr>
            <p:cNvPr id="56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3"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4" name="Group 285"/>
          <p:cNvGrpSpPr>
            <a:grpSpLocks/>
          </p:cNvGrpSpPr>
          <p:nvPr/>
        </p:nvGrpSpPr>
        <p:grpSpPr bwMode="auto">
          <a:xfrm rot="-831643">
            <a:off x="3425825" y="2947988"/>
            <a:ext cx="600075" cy="155575"/>
            <a:chOff x="547688" y="538163"/>
            <a:chExt cx="1295400" cy="381000"/>
          </a:xfrm>
        </p:grpSpPr>
        <p:sp>
          <p:nvSpPr>
            <p:cNvPr id="56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6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7" name="Group 29"/>
          <p:cNvGrpSpPr>
            <a:grpSpLocks/>
          </p:cNvGrpSpPr>
          <p:nvPr/>
        </p:nvGrpSpPr>
        <p:grpSpPr bwMode="auto">
          <a:xfrm>
            <a:off x="6527800" y="3444875"/>
            <a:ext cx="373063" cy="61913"/>
            <a:chOff x="510949" y="4478054"/>
            <a:chExt cx="373821" cy="62052"/>
          </a:xfrm>
        </p:grpSpPr>
        <p:sp>
          <p:nvSpPr>
            <p:cNvPr id="626" name="Oval 625"/>
            <p:cNvSpPr/>
            <p:nvPr/>
          </p:nvSpPr>
          <p:spPr>
            <a:xfrm rot="20427921" flipV="1">
              <a:off x="510949" y="4481236"/>
              <a:ext cx="373821" cy="58870"/>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7"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698" name="Group 627"/>
          <p:cNvGrpSpPr>
            <a:grpSpLocks/>
          </p:cNvGrpSpPr>
          <p:nvPr/>
        </p:nvGrpSpPr>
        <p:grpSpPr bwMode="auto">
          <a:xfrm>
            <a:off x="5287963" y="2706688"/>
            <a:ext cx="425450" cy="561975"/>
            <a:chOff x="8604404" y="4046661"/>
            <a:chExt cx="424287" cy="562768"/>
          </a:xfrm>
        </p:grpSpPr>
        <p:sp>
          <p:nvSpPr>
            <p:cNvPr id="629" name="Freeform 628"/>
            <p:cNvSpPr/>
            <p:nvPr/>
          </p:nvSpPr>
          <p:spPr>
            <a:xfrm rot="1016377">
              <a:off x="8707309" y="4191327"/>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0" name="Freeform 629"/>
            <p:cNvSpPr/>
            <p:nvPr/>
          </p:nvSpPr>
          <p:spPr>
            <a:xfrm rot="17916325">
              <a:off x="8643988" y="4275071"/>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1" name="Freeform 630"/>
            <p:cNvSpPr/>
            <p:nvPr/>
          </p:nvSpPr>
          <p:spPr>
            <a:xfrm rot="17916325">
              <a:off x="8572746" y="4298917"/>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2" name="Freeform 631"/>
            <p:cNvSpPr/>
            <p:nvPr/>
          </p:nvSpPr>
          <p:spPr>
            <a:xfrm rot="17916325">
              <a:off x="8710482" y="4289379"/>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3" name="Freeform 632"/>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4" name="Freeform 633"/>
            <p:cNvSpPr/>
            <p:nvPr/>
          </p:nvSpPr>
          <p:spPr>
            <a:xfrm rot="1016377">
              <a:off x="8685145" y="4281943"/>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5" name="Freeform 634"/>
            <p:cNvSpPr/>
            <p:nvPr/>
          </p:nvSpPr>
          <p:spPr>
            <a:xfrm rot="1016377">
              <a:off x="8669313" y="4046661"/>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6" name="Freeform 635"/>
            <p:cNvSpPr/>
            <p:nvPr/>
          </p:nvSpPr>
          <p:spPr>
            <a:xfrm rot="1016377">
              <a:off x="8669313" y="4358250"/>
              <a:ext cx="318216"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7" name="Freeform 636"/>
            <p:cNvSpPr/>
            <p:nvPr/>
          </p:nvSpPr>
          <p:spPr>
            <a:xfrm rot="17916325">
              <a:off x="8483301" y="4293353"/>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8" name="Oval 637"/>
            <p:cNvSpPr/>
            <p:nvPr/>
          </p:nvSpPr>
          <p:spPr>
            <a:xfrm>
              <a:off x="8867209" y="4235840"/>
              <a:ext cx="75992" cy="4928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9" name="Oval 638"/>
            <p:cNvSpPr/>
            <p:nvPr/>
          </p:nvSpPr>
          <p:spPr>
            <a:xfrm>
              <a:off x="8715225" y="4386865"/>
              <a:ext cx="75992" cy="49281"/>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0" name="Oval 639"/>
            <p:cNvSpPr/>
            <p:nvPr/>
          </p:nvSpPr>
          <p:spPr>
            <a:xfrm>
              <a:off x="8881457" y="4372557"/>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42" name="Oval 641"/>
          <p:cNvSpPr/>
          <p:nvPr/>
        </p:nvSpPr>
        <p:spPr>
          <a:xfrm>
            <a:off x="4773613" y="3546475"/>
            <a:ext cx="111125" cy="889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3" name="Oval 642"/>
          <p:cNvSpPr/>
          <p:nvPr/>
        </p:nvSpPr>
        <p:spPr>
          <a:xfrm>
            <a:off x="4926013" y="3581400"/>
            <a:ext cx="111125" cy="87313"/>
          </a:xfrm>
          <a:prstGeom prst="ellipse">
            <a:avLst/>
          </a:prstGeom>
          <a:solidFill>
            <a:srgbClr val="7030A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26" name="Rectangle 2"/>
          <p:cNvSpPr txBox="1">
            <a:spLocks noChangeArrowheads="1"/>
          </p:cNvSpPr>
          <p:nvPr/>
        </p:nvSpPr>
        <p:spPr bwMode="auto">
          <a:xfrm>
            <a:off x="0" y="5176"/>
            <a:ext cx="9144000" cy="609600"/>
          </a:xfrm>
          <a:prstGeom prst="rect">
            <a:avLst/>
          </a:prstGeom>
          <a:solidFill>
            <a:srgbClr val="990033"/>
          </a:solidFill>
          <a:ln w="9525">
            <a:noFill/>
            <a:miter lim="800000"/>
            <a:headEnd/>
            <a:tailEnd/>
          </a:ln>
        </p:spPr>
        <p:txBody>
          <a:bodyPr/>
          <a:lstStyle/>
          <a:p>
            <a:pPr algn="ctr"/>
            <a:r>
              <a:rPr lang="en-US" sz="3000" b="1" dirty="0" smtClean="0">
                <a:solidFill>
                  <a:schemeClr val="bg1"/>
                </a:solidFill>
              </a:rPr>
              <a:t>Progression model of </a:t>
            </a:r>
            <a:r>
              <a:rPr lang="en-US" sz="3000" b="1" dirty="0">
                <a:solidFill>
                  <a:schemeClr val="bg1"/>
                </a:solidFill>
              </a:rPr>
              <a:t>p</a:t>
            </a:r>
            <a:r>
              <a:rPr lang="en-US" sz="3000" b="1" dirty="0" smtClean="0">
                <a:solidFill>
                  <a:schemeClr val="bg1"/>
                </a:solidFill>
              </a:rPr>
              <a:t>ancreatic cancer- </a:t>
            </a:r>
            <a:r>
              <a:rPr lang="en-US" sz="3000" b="1" u="sng" dirty="0" smtClean="0">
                <a:solidFill>
                  <a:schemeClr val="bg1"/>
                </a:solidFill>
              </a:rPr>
              <a:t>updated</a:t>
            </a:r>
            <a:endParaRPr lang="en-US" sz="3000" b="1" u="sng" dirty="0">
              <a:solidFill>
                <a:schemeClr val="bg1"/>
              </a:solidFill>
            </a:endParaRPr>
          </a:p>
        </p:txBody>
      </p:sp>
      <p:sp>
        <p:nvSpPr>
          <p:cNvPr id="30" name="TextBox 29"/>
          <p:cNvSpPr txBox="1"/>
          <p:nvPr/>
        </p:nvSpPr>
        <p:spPr>
          <a:xfrm>
            <a:off x="7682464" y="1333702"/>
            <a:ext cx="1002108" cy="369332"/>
          </a:xfrm>
          <a:prstGeom prst="rect">
            <a:avLst/>
          </a:prstGeom>
          <a:noFill/>
        </p:spPr>
        <p:txBody>
          <a:bodyPr wrap="square" rtlCol="0">
            <a:spAutoFit/>
          </a:bodyPr>
          <a:lstStyle/>
          <a:p>
            <a:r>
              <a:rPr lang="en-US" b="1" dirty="0" smtClean="0">
                <a:solidFill>
                  <a:srgbClr val="FF0000"/>
                </a:solidFill>
              </a:rPr>
              <a:t>CXCR4</a:t>
            </a:r>
            <a:endParaRPr lang="en-US" b="1" dirty="0">
              <a:solidFill>
                <a:srgbClr val="FF0000"/>
              </a:solidFill>
            </a:endParaRPr>
          </a:p>
        </p:txBody>
      </p:sp>
      <p:grpSp>
        <p:nvGrpSpPr>
          <p:cNvPr id="531" name="Group 530"/>
          <p:cNvGrpSpPr/>
          <p:nvPr/>
        </p:nvGrpSpPr>
        <p:grpSpPr>
          <a:xfrm>
            <a:off x="558508" y="3810000"/>
            <a:ext cx="8509292" cy="2746552"/>
            <a:chOff x="558508" y="3810000"/>
            <a:chExt cx="8509292" cy="2746552"/>
          </a:xfrm>
        </p:grpSpPr>
        <p:sp>
          <p:nvSpPr>
            <p:cNvPr id="533" name="TextBox 532"/>
            <p:cNvSpPr txBox="1"/>
            <p:nvPr/>
          </p:nvSpPr>
          <p:spPr>
            <a:xfrm>
              <a:off x="801902" y="5742164"/>
              <a:ext cx="7884897" cy="307777"/>
            </a:xfrm>
            <a:prstGeom prst="rect">
              <a:avLst/>
            </a:prstGeom>
            <a:solidFill>
              <a:srgbClr val="FFFF00"/>
            </a:solidFill>
          </p:spPr>
          <p:txBody>
            <a:bodyPr wrap="square" rtlCol="0">
              <a:spAutoFit/>
            </a:bodyPr>
            <a:lstStyle/>
            <a:p>
              <a:r>
                <a:rPr lang="en-US" sz="1400" b="1" u="sng" dirty="0" smtClean="0">
                  <a:solidFill>
                    <a:srgbClr val="FF0000"/>
                  </a:solidFill>
                </a:rPr>
                <a:t>Stroma-associated changes: Collagen </a:t>
              </a:r>
              <a:r>
                <a:rPr lang="en-US" altLang="en-US" sz="1400" b="1" dirty="0" smtClean="0">
                  <a:solidFill>
                    <a:srgbClr val="FF0000"/>
                  </a:solidFill>
                  <a:latin typeface="Arial" charset="0"/>
                </a:rPr>
                <a:t>(  )</a:t>
              </a:r>
              <a:r>
                <a:rPr lang="en-US" sz="1400" b="1" u="sng" dirty="0" smtClean="0">
                  <a:solidFill>
                    <a:srgbClr val="FF0000"/>
                  </a:solidFill>
                </a:rPr>
                <a:t>, Fibronectin (  ), </a:t>
              </a:r>
              <a:r>
                <a:rPr lang="en-US" sz="1400" b="1" u="sng" dirty="0" err="1" smtClean="0">
                  <a:solidFill>
                    <a:srgbClr val="FF0000"/>
                  </a:solidFill>
                </a:rPr>
                <a:t>Galectin</a:t>
              </a:r>
              <a:r>
                <a:rPr lang="en-US" sz="1400" b="1" u="sng" dirty="0" smtClean="0">
                  <a:solidFill>
                    <a:srgbClr val="FF0000"/>
                  </a:solidFill>
                </a:rPr>
                <a:t> 1 (   ), CXCL12 (   ),), etc</a:t>
              </a:r>
              <a:r>
                <a:rPr lang="en-US" sz="1400" b="1" u="sng" dirty="0">
                  <a:solidFill>
                    <a:srgbClr val="FF0000"/>
                  </a:solidFill>
                </a:rPr>
                <a:t>.</a:t>
              </a:r>
            </a:p>
          </p:txBody>
        </p:sp>
        <p:grpSp>
          <p:nvGrpSpPr>
            <p:cNvPr id="535" name="Group 578"/>
            <p:cNvGrpSpPr>
              <a:grpSpLocks/>
            </p:cNvGrpSpPr>
            <p:nvPr/>
          </p:nvGrpSpPr>
          <p:grpSpPr bwMode="auto">
            <a:xfrm>
              <a:off x="5845175" y="3810000"/>
              <a:ext cx="425450" cy="561975"/>
              <a:chOff x="8604404" y="4046661"/>
              <a:chExt cx="424287" cy="562768"/>
            </a:xfrm>
          </p:grpSpPr>
          <p:sp>
            <p:nvSpPr>
              <p:cNvPr id="677" name="Freeform 676"/>
              <p:cNvSpPr/>
              <p:nvPr/>
            </p:nvSpPr>
            <p:spPr>
              <a:xfrm rot="1016377">
                <a:off x="8707310" y="4191328"/>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8" name="Freeform 677"/>
              <p:cNvSpPr/>
              <p:nvPr/>
            </p:nvSpPr>
            <p:spPr>
              <a:xfrm rot="17916325">
                <a:off x="8643989" y="4275071"/>
                <a:ext cx="379947"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9" name="Freeform 678"/>
              <p:cNvSpPr/>
              <p:nvPr/>
            </p:nvSpPr>
            <p:spPr>
              <a:xfrm rot="17916325">
                <a:off x="8572746" y="4298918"/>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0" name="Freeform 679"/>
              <p:cNvSpPr/>
              <p:nvPr/>
            </p:nvSpPr>
            <p:spPr>
              <a:xfrm rot="17916325">
                <a:off x="8710481" y="4289380"/>
                <a:ext cx="37994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1" name="Freeform 680"/>
              <p:cNvSpPr/>
              <p:nvPr/>
            </p:nvSpPr>
            <p:spPr>
              <a:xfrm rot="1016377">
                <a:off x="8708893" y="4122969"/>
                <a:ext cx="319798"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2" name="Freeform 681"/>
              <p:cNvSpPr/>
              <p:nvPr/>
            </p:nvSpPr>
            <p:spPr>
              <a:xfrm rot="1016377">
                <a:off x="8685146" y="4281943"/>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3" name="Freeform 682"/>
              <p:cNvSpPr/>
              <p:nvPr/>
            </p:nvSpPr>
            <p:spPr>
              <a:xfrm rot="1016377">
                <a:off x="8669314" y="4046661"/>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4" name="Freeform 683"/>
              <p:cNvSpPr/>
              <p:nvPr/>
            </p:nvSpPr>
            <p:spPr>
              <a:xfrm rot="1016377">
                <a:off x="8669314" y="4358250"/>
                <a:ext cx="318215" cy="251179"/>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5" name="Freeform 684"/>
              <p:cNvSpPr/>
              <p:nvPr/>
            </p:nvSpPr>
            <p:spPr>
              <a:xfrm rot="17916325">
                <a:off x="8483301" y="4293354"/>
                <a:ext cx="378358" cy="13615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6" name="Oval 685"/>
              <p:cNvSpPr/>
              <p:nvPr/>
            </p:nvSpPr>
            <p:spPr>
              <a:xfrm>
                <a:off x="8867209" y="4235841"/>
                <a:ext cx="75992" cy="49281"/>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7" name="Oval 686"/>
              <p:cNvSpPr/>
              <p:nvPr/>
            </p:nvSpPr>
            <p:spPr>
              <a:xfrm>
                <a:off x="8715225" y="4386865"/>
                <a:ext cx="75992" cy="49282"/>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88" name="Oval 687"/>
              <p:cNvSpPr/>
              <p:nvPr/>
            </p:nvSpPr>
            <p:spPr>
              <a:xfrm>
                <a:off x="8881458" y="4372558"/>
                <a:ext cx="75992" cy="50872"/>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537" name="Straight Arrow Connector 536"/>
            <p:cNvCxnSpPr/>
            <p:nvPr/>
          </p:nvCxnSpPr>
          <p:spPr bwMode="auto">
            <a:xfrm>
              <a:off x="923925" y="4119739"/>
              <a:ext cx="7021513"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cxnSp>
          <p:nvCxnSpPr>
            <p:cNvPr id="540" name="Straight Arrow Connector 539"/>
            <p:cNvCxnSpPr/>
            <p:nvPr/>
          </p:nvCxnSpPr>
          <p:spPr bwMode="auto">
            <a:xfrm>
              <a:off x="3278188" y="4402314"/>
              <a:ext cx="466725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5" name="TextBox 202"/>
            <p:cNvSpPr txBox="1">
              <a:spLocks noChangeArrowheads="1"/>
            </p:cNvSpPr>
            <p:nvPr/>
          </p:nvSpPr>
          <p:spPr bwMode="auto">
            <a:xfrm>
              <a:off x="4122738" y="4256264"/>
              <a:ext cx="3101975" cy="30638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Inactivation of CDKN2A/Ink4A/p16 </a:t>
              </a:r>
            </a:p>
          </p:txBody>
        </p:sp>
        <p:cxnSp>
          <p:nvCxnSpPr>
            <p:cNvPr id="546" name="Straight Arrow Connector 545"/>
            <p:cNvCxnSpPr/>
            <p:nvPr/>
          </p:nvCxnSpPr>
          <p:spPr bwMode="auto">
            <a:xfrm>
              <a:off x="3530600" y="4654727"/>
              <a:ext cx="4419600"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49" name="TextBox 204"/>
            <p:cNvSpPr txBox="1">
              <a:spLocks noChangeArrowheads="1"/>
            </p:cNvSpPr>
            <p:nvPr/>
          </p:nvSpPr>
          <p:spPr bwMode="auto">
            <a:xfrm>
              <a:off x="4668838" y="4507089"/>
              <a:ext cx="2146300"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solidFill>
                    <a:srgbClr val="FF0000"/>
                  </a:solidFill>
                  <a:latin typeface="Arial" charset="0"/>
                </a:rPr>
                <a:t>MUC1</a:t>
              </a:r>
              <a:r>
                <a:rPr lang="en-US" altLang="en-US" sz="1400" b="1">
                  <a:latin typeface="Arial" charset="0"/>
                </a:rPr>
                <a:t> overexpression</a:t>
              </a:r>
            </a:p>
          </p:txBody>
        </p:sp>
        <p:cxnSp>
          <p:nvCxnSpPr>
            <p:cNvPr id="552" name="Straight Arrow Connector 551"/>
            <p:cNvCxnSpPr/>
            <p:nvPr/>
          </p:nvCxnSpPr>
          <p:spPr bwMode="auto">
            <a:xfrm>
              <a:off x="5116513" y="5003977"/>
              <a:ext cx="2827337"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55" name="TextBox 207"/>
            <p:cNvSpPr txBox="1">
              <a:spLocks noChangeArrowheads="1"/>
            </p:cNvSpPr>
            <p:nvPr/>
          </p:nvSpPr>
          <p:spPr bwMode="auto">
            <a:xfrm>
              <a:off x="5637213" y="4743627"/>
              <a:ext cx="1833562" cy="5222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p53, SMAD4/DPC4, BRCA2 inactivation </a:t>
              </a:r>
            </a:p>
          </p:txBody>
        </p:sp>
        <p:cxnSp>
          <p:nvCxnSpPr>
            <p:cNvPr id="558" name="Straight Arrow Connector 557"/>
            <p:cNvCxnSpPr/>
            <p:nvPr/>
          </p:nvCxnSpPr>
          <p:spPr bwMode="auto">
            <a:xfrm>
              <a:off x="5126038" y="5623102"/>
              <a:ext cx="2827337" cy="0"/>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61" name="TextBox 213"/>
            <p:cNvSpPr txBox="1">
              <a:spLocks noChangeArrowheads="1"/>
            </p:cNvSpPr>
            <p:nvPr/>
          </p:nvSpPr>
          <p:spPr bwMode="auto">
            <a:xfrm>
              <a:off x="5907088" y="5435777"/>
              <a:ext cx="1311275" cy="30638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solidFill>
                    <a:srgbClr val="FF0000"/>
                  </a:solidFill>
                  <a:latin typeface="Arial" charset="0"/>
                </a:rPr>
                <a:t>miR-196b (   )</a:t>
              </a:r>
            </a:p>
          </p:txBody>
        </p:sp>
        <p:cxnSp>
          <p:nvCxnSpPr>
            <p:cNvPr id="564" name="Straight Arrow Connector 563"/>
            <p:cNvCxnSpPr/>
            <p:nvPr/>
          </p:nvCxnSpPr>
          <p:spPr bwMode="auto">
            <a:xfrm flipV="1">
              <a:off x="6977063" y="5465939"/>
              <a:ext cx="0" cy="2286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579" name="Straight Arrow Connector 578"/>
            <p:cNvCxnSpPr/>
            <p:nvPr/>
          </p:nvCxnSpPr>
          <p:spPr bwMode="auto">
            <a:xfrm flipV="1">
              <a:off x="923925" y="5318302"/>
              <a:ext cx="7027863" cy="1587"/>
            </a:xfrm>
            <a:prstGeom prst="straightConnector1">
              <a:avLst/>
            </a:prstGeom>
            <a:ln w="28575">
              <a:solidFill>
                <a:schemeClr val="tx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92" name="TextBox 216"/>
            <p:cNvSpPr txBox="1">
              <a:spLocks noChangeArrowheads="1"/>
            </p:cNvSpPr>
            <p:nvPr/>
          </p:nvSpPr>
          <p:spPr bwMode="auto">
            <a:xfrm>
              <a:off x="1719263" y="5165902"/>
              <a:ext cx="5291137"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dirty="0">
                  <a:solidFill>
                    <a:srgbClr val="FF0000"/>
                  </a:solidFill>
                  <a:latin typeface="Arial" charset="0"/>
                </a:rPr>
                <a:t>miR-21 (   ), miR-155 (   ), miR-182 (   ), miR-296-5p (   )</a:t>
              </a:r>
            </a:p>
          </p:txBody>
        </p:sp>
        <p:cxnSp>
          <p:nvCxnSpPr>
            <p:cNvPr id="605" name="Straight Arrow Connector 604"/>
            <p:cNvCxnSpPr/>
            <p:nvPr/>
          </p:nvCxnSpPr>
          <p:spPr bwMode="auto">
            <a:xfrm flipV="1">
              <a:off x="2895600" y="5199239"/>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18" name="Straight Arrow Connector 617"/>
            <p:cNvCxnSpPr/>
            <p:nvPr/>
          </p:nvCxnSpPr>
          <p:spPr bwMode="auto">
            <a:xfrm flipV="1">
              <a:off x="4002088" y="5208764"/>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1" name="Straight Arrow Connector 620"/>
            <p:cNvCxnSpPr/>
            <p:nvPr/>
          </p:nvCxnSpPr>
          <p:spPr bwMode="auto">
            <a:xfrm flipV="1">
              <a:off x="5105400" y="5199239"/>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22" name="Straight Arrow Connector 621"/>
            <p:cNvCxnSpPr/>
            <p:nvPr/>
          </p:nvCxnSpPr>
          <p:spPr bwMode="auto">
            <a:xfrm>
              <a:off x="6467475" y="5234164"/>
              <a:ext cx="0" cy="20955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25" name="TextBox 112"/>
            <p:cNvSpPr txBox="1">
              <a:spLocks noChangeArrowheads="1"/>
            </p:cNvSpPr>
            <p:nvPr/>
          </p:nvSpPr>
          <p:spPr bwMode="auto">
            <a:xfrm>
              <a:off x="1660525" y="3957814"/>
              <a:ext cx="5635625" cy="307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K-ras mutation, Her-2/neu, </a:t>
              </a:r>
              <a:r>
                <a:rPr lang="en-US" altLang="en-US" sz="1400" b="1">
                  <a:solidFill>
                    <a:srgbClr val="FF0000"/>
                  </a:solidFill>
                  <a:latin typeface="Arial" charset="0"/>
                </a:rPr>
                <a:t>CXCR4</a:t>
              </a:r>
              <a:r>
                <a:rPr lang="en-US" altLang="en-US" sz="1400" b="1">
                  <a:latin typeface="Arial" charset="0"/>
                </a:rPr>
                <a:t>, </a:t>
              </a:r>
              <a:r>
                <a:rPr lang="en-US" altLang="en-US" sz="1400" b="1">
                  <a:solidFill>
                    <a:srgbClr val="FF0000"/>
                  </a:solidFill>
                  <a:latin typeface="Arial" charset="0"/>
                </a:rPr>
                <a:t>SHH</a:t>
              </a:r>
              <a:r>
                <a:rPr lang="en-US" altLang="en-US" sz="1400" b="1">
                  <a:latin typeface="Arial" charset="0"/>
                </a:rPr>
                <a:t> &amp; </a:t>
              </a:r>
              <a:r>
                <a:rPr lang="en-US" altLang="en-US" sz="1400" b="1">
                  <a:solidFill>
                    <a:srgbClr val="FF0000"/>
                  </a:solidFill>
                  <a:latin typeface="Arial" charset="0"/>
                </a:rPr>
                <a:t>MUC4</a:t>
              </a:r>
              <a:r>
                <a:rPr lang="en-US" altLang="en-US" sz="1400" b="1">
                  <a:latin typeface="Arial" charset="0"/>
                </a:rPr>
                <a:t> overexpression</a:t>
              </a:r>
            </a:p>
          </p:txBody>
        </p:sp>
        <p:sp>
          <p:nvSpPr>
            <p:cNvPr id="628" name="Freeform 627"/>
            <p:cNvSpPr/>
            <p:nvPr/>
          </p:nvSpPr>
          <p:spPr>
            <a:xfrm rot="16395461">
              <a:off x="651211" y="6252595"/>
              <a:ext cx="78792" cy="264198"/>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1" name="TextBox 366"/>
            <p:cNvSpPr txBox="1">
              <a:spLocks noChangeArrowheads="1"/>
            </p:cNvSpPr>
            <p:nvPr/>
          </p:nvSpPr>
          <p:spPr bwMode="auto">
            <a:xfrm>
              <a:off x="768094" y="6154599"/>
              <a:ext cx="1596990" cy="331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Endothelial cells/ Blood vessel</a:t>
              </a:r>
            </a:p>
          </p:txBody>
        </p:sp>
        <p:sp>
          <p:nvSpPr>
            <p:cNvPr id="644" name="TextBox 368"/>
            <p:cNvSpPr txBox="1">
              <a:spLocks noChangeArrowheads="1"/>
            </p:cNvSpPr>
            <p:nvPr/>
          </p:nvSpPr>
          <p:spPr bwMode="auto">
            <a:xfrm>
              <a:off x="2434844" y="6263080"/>
              <a:ext cx="149708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latin typeface="Arial" charset="0"/>
                </a:rPr>
                <a:t>Quiescent PSCs  </a:t>
              </a:r>
              <a:endParaRPr lang="en-US" altLang="en-US" sz="1200" b="1" dirty="0">
                <a:latin typeface="Arial" charset="0"/>
              </a:endParaRPr>
            </a:p>
          </p:txBody>
        </p:sp>
        <p:sp>
          <p:nvSpPr>
            <p:cNvPr id="645" name="TextBox 372"/>
            <p:cNvSpPr txBox="1">
              <a:spLocks noChangeArrowheads="1"/>
            </p:cNvSpPr>
            <p:nvPr/>
          </p:nvSpPr>
          <p:spPr bwMode="auto">
            <a:xfrm>
              <a:off x="4239555" y="6251661"/>
              <a:ext cx="1422827" cy="198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Activated PSCs </a:t>
              </a:r>
            </a:p>
          </p:txBody>
        </p:sp>
        <p:grpSp>
          <p:nvGrpSpPr>
            <p:cNvPr id="646" name="Group 285"/>
            <p:cNvGrpSpPr>
              <a:grpSpLocks/>
            </p:cNvGrpSpPr>
            <p:nvPr/>
          </p:nvGrpSpPr>
          <p:grpSpPr bwMode="auto">
            <a:xfrm rot="20768357">
              <a:off x="3745109" y="6320176"/>
              <a:ext cx="557913" cy="111907"/>
              <a:chOff x="547688" y="538163"/>
              <a:chExt cx="1295400" cy="381000"/>
            </a:xfrm>
          </p:grpSpPr>
          <p:sp>
            <p:nvSpPr>
              <p:cNvPr id="67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76" name="Oval 689"/>
              <p:cNvSpPr>
                <a:spLocks noChangeArrowheads="1"/>
              </p:cNvSpPr>
              <p:nvPr/>
            </p:nvSpPr>
            <p:spPr bwMode="auto">
              <a:xfrm>
                <a:off x="1049928" y="651308"/>
                <a:ext cx="211298" cy="113331"/>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647" name="Freeform 646"/>
            <p:cNvSpPr/>
            <p:nvPr/>
          </p:nvSpPr>
          <p:spPr bwMode="auto">
            <a:xfrm rot="19618285">
              <a:off x="2300219" y="6316521"/>
              <a:ext cx="298144" cy="74225"/>
            </a:xfrm>
            <a:custGeom>
              <a:avLst/>
              <a:gdLst>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214552 w 787308"/>
                <a:gd name="connsiteY16" fmla="*/ 120580 h 150725"/>
                <a:gd name="connsiteX17" fmla="*/ 104020 w 787308"/>
                <a:gd name="connsiteY17" fmla="*/ 100484 h 150725"/>
                <a:gd name="connsiteX18" fmla="*/ 3537 w 787308"/>
                <a:gd name="connsiteY18" fmla="*/ 70339 h 150725"/>
                <a:gd name="connsiteX0" fmla="*/ 3537 w 787308"/>
                <a:gd name="connsiteY0" fmla="*/ 70339 h 150725"/>
                <a:gd name="connsiteX1" fmla="*/ 204504 w 787308"/>
                <a:gd name="connsiteY1" fmla="*/ 60290 h 150725"/>
                <a:gd name="connsiteX2" fmla="*/ 264794 w 787308"/>
                <a:gd name="connsiteY2" fmla="*/ 40194 h 150725"/>
                <a:gd name="connsiteX3" fmla="*/ 325084 w 787308"/>
                <a:gd name="connsiteY3" fmla="*/ 20097 h 150725"/>
                <a:gd name="connsiteX4" fmla="*/ 395422 w 787308"/>
                <a:gd name="connsiteY4" fmla="*/ 0 h 150725"/>
                <a:gd name="connsiteX5" fmla="*/ 586341 w 787308"/>
                <a:gd name="connsiteY5" fmla="*/ 10049 h 150725"/>
                <a:gd name="connsiteX6" fmla="*/ 646631 w 787308"/>
                <a:gd name="connsiteY6" fmla="*/ 30145 h 150725"/>
                <a:gd name="connsiteX7" fmla="*/ 676776 w 787308"/>
                <a:gd name="connsiteY7" fmla="*/ 40194 h 150725"/>
                <a:gd name="connsiteX8" fmla="*/ 706921 w 787308"/>
                <a:gd name="connsiteY8" fmla="*/ 60290 h 150725"/>
                <a:gd name="connsiteX9" fmla="*/ 787308 w 787308"/>
                <a:gd name="connsiteY9" fmla="*/ 70339 h 150725"/>
                <a:gd name="connsiteX10" fmla="*/ 686824 w 787308"/>
                <a:gd name="connsiteY10" fmla="*/ 90435 h 150725"/>
                <a:gd name="connsiteX11" fmla="*/ 656679 w 787308"/>
                <a:gd name="connsiteY11" fmla="*/ 100484 h 150725"/>
                <a:gd name="connsiteX12" fmla="*/ 576293 w 787308"/>
                <a:gd name="connsiteY12" fmla="*/ 120580 h 150725"/>
                <a:gd name="connsiteX13" fmla="*/ 516002 w 787308"/>
                <a:gd name="connsiteY13" fmla="*/ 140677 h 150725"/>
                <a:gd name="connsiteX14" fmla="*/ 445664 w 787308"/>
                <a:gd name="connsiteY14" fmla="*/ 150725 h 150725"/>
                <a:gd name="connsiteX15" fmla="*/ 244697 w 787308"/>
                <a:gd name="connsiteY15" fmla="*/ 140677 h 150725"/>
                <a:gd name="connsiteX16" fmla="*/ 177726 w 787308"/>
                <a:gd name="connsiteY16" fmla="*/ 120580 h 150725"/>
                <a:gd name="connsiteX17" fmla="*/ 104020 w 787308"/>
                <a:gd name="connsiteY17" fmla="*/ 100484 h 150725"/>
                <a:gd name="connsiteX18" fmla="*/ 3537 w 787308"/>
                <a:gd name="connsiteY18" fmla="*/ 70339 h 150725"/>
                <a:gd name="connsiteX0" fmla="*/ 9901 w 746324"/>
                <a:gd name="connsiteY0" fmla="*/ 70339 h 150725"/>
                <a:gd name="connsiteX1" fmla="*/ 163520 w 746324"/>
                <a:gd name="connsiteY1" fmla="*/ 60290 h 150725"/>
                <a:gd name="connsiteX2" fmla="*/ 223810 w 746324"/>
                <a:gd name="connsiteY2" fmla="*/ 40194 h 150725"/>
                <a:gd name="connsiteX3" fmla="*/ 284100 w 746324"/>
                <a:gd name="connsiteY3" fmla="*/ 20097 h 150725"/>
                <a:gd name="connsiteX4" fmla="*/ 354438 w 746324"/>
                <a:gd name="connsiteY4" fmla="*/ 0 h 150725"/>
                <a:gd name="connsiteX5" fmla="*/ 545357 w 746324"/>
                <a:gd name="connsiteY5" fmla="*/ 10049 h 150725"/>
                <a:gd name="connsiteX6" fmla="*/ 605647 w 746324"/>
                <a:gd name="connsiteY6" fmla="*/ 30145 h 150725"/>
                <a:gd name="connsiteX7" fmla="*/ 635792 w 746324"/>
                <a:gd name="connsiteY7" fmla="*/ 40194 h 150725"/>
                <a:gd name="connsiteX8" fmla="*/ 665937 w 746324"/>
                <a:gd name="connsiteY8" fmla="*/ 60290 h 150725"/>
                <a:gd name="connsiteX9" fmla="*/ 746324 w 746324"/>
                <a:gd name="connsiteY9" fmla="*/ 70339 h 150725"/>
                <a:gd name="connsiteX10" fmla="*/ 645840 w 746324"/>
                <a:gd name="connsiteY10" fmla="*/ 90435 h 150725"/>
                <a:gd name="connsiteX11" fmla="*/ 615695 w 746324"/>
                <a:gd name="connsiteY11" fmla="*/ 100484 h 150725"/>
                <a:gd name="connsiteX12" fmla="*/ 535309 w 746324"/>
                <a:gd name="connsiteY12" fmla="*/ 120580 h 150725"/>
                <a:gd name="connsiteX13" fmla="*/ 475018 w 746324"/>
                <a:gd name="connsiteY13" fmla="*/ 140677 h 150725"/>
                <a:gd name="connsiteX14" fmla="*/ 404680 w 746324"/>
                <a:gd name="connsiteY14" fmla="*/ 150725 h 150725"/>
                <a:gd name="connsiteX15" fmla="*/ 203713 w 746324"/>
                <a:gd name="connsiteY15" fmla="*/ 140677 h 150725"/>
                <a:gd name="connsiteX16" fmla="*/ 136742 w 746324"/>
                <a:gd name="connsiteY16" fmla="*/ 120580 h 150725"/>
                <a:gd name="connsiteX17" fmla="*/ 63036 w 746324"/>
                <a:gd name="connsiteY17" fmla="*/ 100484 h 150725"/>
                <a:gd name="connsiteX18" fmla="*/ 9901 w 746324"/>
                <a:gd name="connsiteY18" fmla="*/ 70339 h 150725"/>
                <a:gd name="connsiteX0" fmla="*/ 9901 w 714759"/>
                <a:gd name="connsiteY0" fmla="*/ 70339 h 150725"/>
                <a:gd name="connsiteX1" fmla="*/ 163520 w 714759"/>
                <a:gd name="connsiteY1" fmla="*/ 60290 h 150725"/>
                <a:gd name="connsiteX2" fmla="*/ 223810 w 714759"/>
                <a:gd name="connsiteY2" fmla="*/ 40194 h 150725"/>
                <a:gd name="connsiteX3" fmla="*/ 284100 w 714759"/>
                <a:gd name="connsiteY3" fmla="*/ 20097 h 150725"/>
                <a:gd name="connsiteX4" fmla="*/ 354438 w 714759"/>
                <a:gd name="connsiteY4" fmla="*/ 0 h 150725"/>
                <a:gd name="connsiteX5" fmla="*/ 545357 w 714759"/>
                <a:gd name="connsiteY5" fmla="*/ 10049 h 150725"/>
                <a:gd name="connsiteX6" fmla="*/ 605647 w 714759"/>
                <a:gd name="connsiteY6" fmla="*/ 30145 h 150725"/>
                <a:gd name="connsiteX7" fmla="*/ 635792 w 714759"/>
                <a:gd name="connsiteY7" fmla="*/ 40194 h 150725"/>
                <a:gd name="connsiteX8" fmla="*/ 665937 w 714759"/>
                <a:gd name="connsiteY8" fmla="*/ 60290 h 150725"/>
                <a:gd name="connsiteX9" fmla="*/ 714759 w 714759"/>
                <a:gd name="connsiteY9" fmla="*/ 70339 h 150725"/>
                <a:gd name="connsiteX10" fmla="*/ 645840 w 714759"/>
                <a:gd name="connsiteY10" fmla="*/ 90435 h 150725"/>
                <a:gd name="connsiteX11" fmla="*/ 615695 w 714759"/>
                <a:gd name="connsiteY11" fmla="*/ 100484 h 150725"/>
                <a:gd name="connsiteX12" fmla="*/ 535309 w 714759"/>
                <a:gd name="connsiteY12" fmla="*/ 120580 h 150725"/>
                <a:gd name="connsiteX13" fmla="*/ 475018 w 714759"/>
                <a:gd name="connsiteY13" fmla="*/ 140677 h 150725"/>
                <a:gd name="connsiteX14" fmla="*/ 404680 w 714759"/>
                <a:gd name="connsiteY14" fmla="*/ 150725 h 150725"/>
                <a:gd name="connsiteX15" fmla="*/ 203713 w 714759"/>
                <a:gd name="connsiteY15" fmla="*/ 140677 h 150725"/>
                <a:gd name="connsiteX16" fmla="*/ 136742 w 714759"/>
                <a:gd name="connsiteY16" fmla="*/ 120580 h 150725"/>
                <a:gd name="connsiteX17" fmla="*/ 63036 w 714759"/>
                <a:gd name="connsiteY17" fmla="*/ 100484 h 150725"/>
                <a:gd name="connsiteX18" fmla="*/ 9901 w 714759"/>
                <a:gd name="connsiteY18" fmla="*/ 70339 h 150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14759" h="150725">
                  <a:moveTo>
                    <a:pt x="9901" y="70339"/>
                  </a:moveTo>
                  <a:cubicBezTo>
                    <a:pt x="26648" y="63640"/>
                    <a:pt x="127869" y="65314"/>
                    <a:pt x="163520" y="60290"/>
                  </a:cubicBezTo>
                  <a:cubicBezTo>
                    <a:pt x="199171" y="55266"/>
                    <a:pt x="203713" y="46893"/>
                    <a:pt x="223810" y="40194"/>
                  </a:cubicBezTo>
                  <a:lnTo>
                    <a:pt x="284100" y="20097"/>
                  </a:lnTo>
                  <a:cubicBezTo>
                    <a:pt x="334569" y="7480"/>
                    <a:pt x="311192" y="14416"/>
                    <a:pt x="354438" y="0"/>
                  </a:cubicBezTo>
                  <a:cubicBezTo>
                    <a:pt x="418078" y="3350"/>
                    <a:pt x="482083" y="2456"/>
                    <a:pt x="545357" y="10049"/>
                  </a:cubicBezTo>
                  <a:cubicBezTo>
                    <a:pt x="566390" y="12573"/>
                    <a:pt x="585550" y="23446"/>
                    <a:pt x="605647" y="30145"/>
                  </a:cubicBezTo>
                  <a:cubicBezTo>
                    <a:pt x="615695" y="33494"/>
                    <a:pt x="626979" y="34319"/>
                    <a:pt x="635792" y="40194"/>
                  </a:cubicBezTo>
                  <a:cubicBezTo>
                    <a:pt x="645840" y="46893"/>
                    <a:pt x="652776" y="55266"/>
                    <a:pt x="665937" y="60290"/>
                  </a:cubicBezTo>
                  <a:cubicBezTo>
                    <a:pt x="679098" y="65314"/>
                    <a:pt x="687963" y="66989"/>
                    <a:pt x="714759" y="70339"/>
                  </a:cubicBezTo>
                  <a:cubicBezTo>
                    <a:pt x="646650" y="93041"/>
                    <a:pt x="662351" y="85411"/>
                    <a:pt x="645840" y="90435"/>
                  </a:cubicBezTo>
                  <a:cubicBezTo>
                    <a:pt x="629329" y="95459"/>
                    <a:pt x="625914" y="97697"/>
                    <a:pt x="615695" y="100484"/>
                  </a:cubicBezTo>
                  <a:cubicBezTo>
                    <a:pt x="589048" y="107751"/>
                    <a:pt x="561512" y="111846"/>
                    <a:pt x="535309" y="120580"/>
                  </a:cubicBezTo>
                  <a:cubicBezTo>
                    <a:pt x="515212" y="127279"/>
                    <a:pt x="495989" y="137681"/>
                    <a:pt x="475018" y="140677"/>
                  </a:cubicBezTo>
                  <a:lnTo>
                    <a:pt x="404680" y="150725"/>
                  </a:lnTo>
                  <a:cubicBezTo>
                    <a:pt x="337691" y="147376"/>
                    <a:pt x="248369" y="145701"/>
                    <a:pt x="203713" y="140677"/>
                  </a:cubicBezTo>
                  <a:cubicBezTo>
                    <a:pt x="159057" y="135653"/>
                    <a:pt x="147544" y="125981"/>
                    <a:pt x="136742" y="120580"/>
                  </a:cubicBezTo>
                  <a:cubicBezTo>
                    <a:pt x="105764" y="105091"/>
                    <a:pt x="90743" y="103947"/>
                    <a:pt x="63036" y="100484"/>
                  </a:cubicBezTo>
                  <a:cubicBezTo>
                    <a:pt x="-9964" y="76150"/>
                    <a:pt x="-6846" y="77038"/>
                    <a:pt x="9901" y="70339"/>
                  </a:cubicBezTo>
                  <a:close/>
                </a:path>
              </a:pathLst>
            </a:custGeom>
            <a:solidFill>
              <a:srgbClr val="CCFF66"/>
            </a:solidFill>
            <a:ln>
              <a:noFill/>
            </a:ln>
            <a:effectLst>
              <a:innerShdw blurRad="63500" dist="50800" dir="27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8" name="Oval 689"/>
            <p:cNvSpPr>
              <a:spLocks noChangeArrowheads="1"/>
            </p:cNvSpPr>
            <p:nvPr/>
          </p:nvSpPr>
          <p:spPr bwMode="auto">
            <a:xfrm rot="19618285">
              <a:off x="2430057" y="6327537"/>
              <a:ext cx="57064" cy="31720"/>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49" name="Freeform 648"/>
            <p:cNvSpPr/>
            <p:nvPr/>
          </p:nvSpPr>
          <p:spPr>
            <a:xfrm rot="1016377">
              <a:off x="5507406" y="6256228"/>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0" name="TextBox 372"/>
            <p:cNvSpPr txBox="1">
              <a:spLocks noChangeArrowheads="1"/>
            </p:cNvSpPr>
            <p:nvPr/>
          </p:nvSpPr>
          <p:spPr bwMode="auto">
            <a:xfrm>
              <a:off x="5830641" y="6251661"/>
              <a:ext cx="547582" cy="19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ECM</a:t>
              </a:r>
            </a:p>
          </p:txBody>
        </p:sp>
        <p:grpSp>
          <p:nvGrpSpPr>
            <p:cNvPr id="651" name="Group 462"/>
            <p:cNvGrpSpPr>
              <a:grpSpLocks/>
            </p:cNvGrpSpPr>
            <p:nvPr/>
          </p:nvGrpSpPr>
          <p:grpSpPr bwMode="auto">
            <a:xfrm>
              <a:off x="6364939" y="6306473"/>
              <a:ext cx="379322" cy="126753"/>
              <a:chOff x="168239" y="3588944"/>
              <a:chExt cx="230855" cy="164703"/>
            </a:xfrm>
          </p:grpSpPr>
          <p:sp>
            <p:nvSpPr>
              <p:cNvPr id="673" name="Freeform 672"/>
              <p:cNvSpPr/>
              <p:nvPr/>
            </p:nvSpPr>
            <p:spPr>
              <a:xfrm>
                <a:off x="168239" y="3588944"/>
                <a:ext cx="230855" cy="164703"/>
              </a:xfrm>
              <a:custGeom>
                <a:avLst/>
                <a:gdLst>
                  <a:gd name="connsiteX0" fmla="*/ 54908 w 491636"/>
                  <a:gd name="connsiteY0" fmla="*/ 245660 h 450376"/>
                  <a:gd name="connsiteX1" fmla="*/ 95851 w 491636"/>
                  <a:gd name="connsiteY1" fmla="*/ 313899 h 450376"/>
                  <a:gd name="connsiteX2" fmla="*/ 136794 w 491636"/>
                  <a:gd name="connsiteY2" fmla="*/ 341194 h 450376"/>
                  <a:gd name="connsiteX3" fmla="*/ 164090 w 491636"/>
                  <a:gd name="connsiteY3" fmla="*/ 382137 h 450376"/>
                  <a:gd name="connsiteX4" fmla="*/ 205033 w 491636"/>
                  <a:gd name="connsiteY4" fmla="*/ 409433 h 450376"/>
                  <a:gd name="connsiteX5" fmla="*/ 245976 w 491636"/>
                  <a:gd name="connsiteY5" fmla="*/ 450376 h 450376"/>
                  <a:gd name="connsiteX6" fmla="*/ 437045 w 491636"/>
                  <a:gd name="connsiteY6" fmla="*/ 436728 h 450376"/>
                  <a:gd name="connsiteX7" fmla="*/ 477988 w 491636"/>
                  <a:gd name="connsiteY7" fmla="*/ 409433 h 450376"/>
                  <a:gd name="connsiteX8" fmla="*/ 491636 w 491636"/>
                  <a:gd name="connsiteY8" fmla="*/ 354842 h 450376"/>
                  <a:gd name="connsiteX9" fmla="*/ 477988 w 491636"/>
                  <a:gd name="connsiteY9" fmla="*/ 313899 h 450376"/>
                  <a:gd name="connsiteX10" fmla="*/ 437045 w 491636"/>
                  <a:gd name="connsiteY10" fmla="*/ 218364 h 450376"/>
                  <a:gd name="connsiteX11" fmla="*/ 355158 w 491636"/>
                  <a:gd name="connsiteY11" fmla="*/ 163773 h 450376"/>
                  <a:gd name="connsiteX12" fmla="*/ 327863 w 491636"/>
                  <a:gd name="connsiteY12" fmla="*/ 81887 h 450376"/>
                  <a:gd name="connsiteX13" fmla="*/ 314215 w 491636"/>
                  <a:gd name="connsiteY13" fmla="*/ 40943 h 450376"/>
                  <a:gd name="connsiteX14" fmla="*/ 232329 w 491636"/>
                  <a:gd name="connsiteY14" fmla="*/ 13648 h 450376"/>
                  <a:gd name="connsiteX15" fmla="*/ 191385 w 491636"/>
                  <a:gd name="connsiteY15" fmla="*/ 0 h 450376"/>
                  <a:gd name="connsiteX16" fmla="*/ 95851 w 491636"/>
                  <a:gd name="connsiteY16" fmla="*/ 13648 h 450376"/>
                  <a:gd name="connsiteX17" fmla="*/ 13964 w 491636"/>
                  <a:gd name="connsiteY17" fmla="*/ 68239 h 450376"/>
                  <a:gd name="connsiteX18" fmla="*/ 317 w 491636"/>
                  <a:gd name="connsiteY18" fmla="*/ 109182 h 450376"/>
                  <a:gd name="connsiteX19" fmla="*/ 27612 w 491636"/>
                  <a:gd name="connsiteY19" fmla="*/ 150125 h 450376"/>
                  <a:gd name="connsiteX20" fmla="*/ 54908 w 491636"/>
                  <a:gd name="connsiteY20" fmla="*/ 232012 h 450376"/>
                  <a:gd name="connsiteX21" fmla="*/ 54908 w 491636"/>
                  <a:gd name="connsiteY21" fmla="*/ 245660 h 4503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491636" h="450376">
                    <a:moveTo>
                      <a:pt x="54908" y="245660"/>
                    </a:moveTo>
                    <a:cubicBezTo>
                      <a:pt x="68556" y="268406"/>
                      <a:pt x="78588" y="293759"/>
                      <a:pt x="95851" y="313899"/>
                    </a:cubicBezTo>
                    <a:cubicBezTo>
                      <a:pt x="106526" y="326353"/>
                      <a:pt x="125196" y="329596"/>
                      <a:pt x="136794" y="341194"/>
                    </a:cubicBezTo>
                    <a:cubicBezTo>
                      <a:pt x="148392" y="352792"/>
                      <a:pt x="152492" y="370539"/>
                      <a:pt x="164090" y="382137"/>
                    </a:cubicBezTo>
                    <a:cubicBezTo>
                      <a:pt x="175688" y="393735"/>
                      <a:pt x="192432" y="398932"/>
                      <a:pt x="205033" y="409433"/>
                    </a:cubicBezTo>
                    <a:cubicBezTo>
                      <a:pt x="219860" y="421789"/>
                      <a:pt x="232328" y="436728"/>
                      <a:pt x="245976" y="450376"/>
                    </a:cubicBezTo>
                    <a:cubicBezTo>
                      <a:pt x="309666" y="445827"/>
                      <a:pt x="374165" y="447824"/>
                      <a:pt x="437045" y="436728"/>
                    </a:cubicBezTo>
                    <a:cubicBezTo>
                      <a:pt x="453198" y="433878"/>
                      <a:pt x="468890" y="423081"/>
                      <a:pt x="477988" y="409433"/>
                    </a:cubicBezTo>
                    <a:cubicBezTo>
                      <a:pt x="488393" y="393826"/>
                      <a:pt x="487087" y="373039"/>
                      <a:pt x="491636" y="354842"/>
                    </a:cubicBezTo>
                    <a:cubicBezTo>
                      <a:pt x="487087" y="341194"/>
                      <a:pt x="481940" y="327731"/>
                      <a:pt x="477988" y="313899"/>
                    </a:cubicBezTo>
                    <a:cubicBezTo>
                      <a:pt x="467270" y="276385"/>
                      <a:pt x="468704" y="246066"/>
                      <a:pt x="437045" y="218364"/>
                    </a:cubicBezTo>
                    <a:cubicBezTo>
                      <a:pt x="412357" y="196762"/>
                      <a:pt x="355158" y="163773"/>
                      <a:pt x="355158" y="163773"/>
                    </a:cubicBezTo>
                    <a:lnTo>
                      <a:pt x="327863" y="81887"/>
                    </a:lnTo>
                    <a:cubicBezTo>
                      <a:pt x="323314" y="68239"/>
                      <a:pt x="327863" y="45492"/>
                      <a:pt x="314215" y="40943"/>
                    </a:cubicBezTo>
                    <a:lnTo>
                      <a:pt x="232329" y="13648"/>
                    </a:lnTo>
                    <a:lnTo>
                      <a:pt x="191385" y="0"/>
                    </a:lnTo>
                    <a:cubicBezTo>
                      <a:pt x="159540" y="4549"/>
                      <a:pt x="125875" y="2100"/>
                      <a:pt x="95851" y="13648"/>
                    </a:cubicBezTo>
                    <a:cubicBezTo>
                      <a:pt x="65232" y="25424"/>
                      <a:pt x="13964" y="68239"/>
                      <a:pt x="13964" y="68239"/>
                    </a:cubicBezTo>
                    <a:cubicBezTo>
                      <a:pt x="9415" y="81887"/>
                      <a:pt x="-2048" y="94992"/>
                      <a:pt x="317" y="109182"/>
                    </a:cubicBezTo>
                    <a:cubicBezTo>
                      <a:pt x="3014" y="125361"/>
                      <a:pt x="20950" y="135136"/>
                      <a:pt x="27612" y="150125"/>
                    </a:cubicBezTo>
                    <a:cubicBezTo>
                      <a:pt x="39297" y="176417"/>
                      <a:pt x="42041" y="206277"/>
                      <a:pt x="54908" y="232012"/>
                    </a:cubicBezTo>
                    <a:lnTo>
                      <a:pt x="54908" y="245660"/>
                    </a:lnTo>
                    <a:close/>
                  </a:path>
                </a:pathLst>
              </a:custGeom>
              <a:solidFill>
                <a:srgbClr val="0000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4" name="Oval 673"/>
              <p:cNvSpPr/>
              <p:nvPr/>
            </p:nvSpPr>
            <p:spPr>
              <a:xfrm>
                <a:off x="236507" y="3657199"/>
                <a:ext cx="90725" cy="459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52" name="TextBox 372"/>
            <p:cNvSpPr txBox="1">
              <a:spLocks noChangeArrowheads="1"/>
            </p:cNvSpPr>
            <p:nvPr/>
          </p:nvSpPr>
          <p:spPr bwMode="auto">
            <a:xfrm>
              <a:off x="6790016" y="6261938"/>
              <a:ext cx="1087784" cy="1998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MDSC</a:t>
              </a:r>
            </a:p>
          </p:txBody>
        </p:sp>
        <p:grpSp>
          <p:nvGrpSpPr>
            <p:cNvPr id="653" name="Group 354"/>
            <p:cNvGrpSpPr>
              <a:grpSpLocks/>
            </p:cNvGrpSpPr>
            <p:nvPr/>
          </p:nvGrpSpPr>
          <p:grpSpPr bwMode="auto">
            <a:xfrm rot="1058674">
              <a:off x="7461579" y="6337305"/>
              <a:ext cx="346850" cy="44534"/>
              <a:chOff x="510949" y="4478054"/>
              <a:chExt cx="373821" cy="62052"/>
            </a:xfrm>
          </p:grpSpPr>
          <p:sp>
            <p:nvSpPr>
              <p:cNvPr id="671" name="Oval 670"/>
              <p:cNvSpPr/>
              <p:nvPr/>
            </p:nvSpPr>
            <p:spPr>
              <a:xfrm rot="20427921" flipV="1">
                <a:off x="502957" y="4475509"/>
                <a:ext cx="373821" cy="58871"/>
              </a:xfrm>
              <a:prstGeom prst="ellipse">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72" name="Oval 689"/>
              <p:cNvSpPr>
                <a:spLocks noChangeArrowheads="1"/>
              </p:cNvSpPr>
              <p:nvPr/>
            </p:nvSpPr>
            <p:spPr bwMode="auto">
              <a:xfrm rot="20768357">
                <a:off x="646795" y="4478054"/>
                <a:ext cx="97812" cy="46462"/>
              </a:xfrm>
              <a:prstGeom prst="ellipse">
                <a:avLst/>
              </a:prstGeom>
              <a:solidFill>
                <a:schemeClr val="tx1"/>
              </a:solidFill>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654" name="TextBox 372"/>
            <p:cNvSpPr txBox="1">
              <a:spLocks noChangeArrowheads="1"/>
            </p:cNvSpPr>
            <p:nvPr/>
          </p:nvSpPr>
          <p:spPr bwMode="auto">
            <a:xfrm>
              <a:off x="7827617" y="6256228"/>
              <a:ext cx="124018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latin typeface="Arial" charset="0"/>
                </a:rPr>
                <a:t>Immune cells</a:t>
              </a:r>
              <a:endParaRPr lang="en-US" altLang="en-US" sz="1200" b="1" dirty="0">
                <a:latin typeface="Arial" charset="0"/>
              </a:endParaRPr>
            </a:p>
          </p:txBody>
        </p:sp>
        <p:sp>
          <p:nvSpPr>
            <p:cNvPr id="655" name="Freeform 654"/>
            <p:cNvSpPr/>
            <p:nvPr/>
          </p:nvSpPr>
          <p:spPr>
            <a:xfrm rot="17916325">
              <a:off x="5488286" y="6302553"/>
              <a:ext cx="272918" cy="125457"/>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6" name="Freeform 655"/>
            <p:cNvSpPr/>
            <p:nvPr/>
          </p:nvSpPr>
          <p:spPr>
            <a:xfrm rot="17916325">
              <a:off x="5421869" y="6319682"/>
              <a:ext cx="272917" cy="125456"/>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7" name="Freeform 656"/>
            <p:cNvSpPr/>
            <p:nvPr/>
          </p:nvSpPr>
          <p:spPr>
            <a:xfrm rot="17916325">
              <a:off x="5551014" y="6310950"/>
              <a:ext cx="272918" cy="12693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8" name="Freeform 657"/>
            <p:cNvSpPr/>
            <p:nvPr/>
          </p:nvSpPr>
          <p:spPr>
            <a:xfrm rot="1016377">
              <a:off x="5508882" y="6205984"/>
              <a:ext cx="296669"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9" name="Freeform 658"/>
            <p:cNvSpPr/>
            <p:nvPr/>
          </p:nvSpPr>
          <p:spPr>
            <a:xfrm rot="1016377">
              <a:off x="5486743" y="6321318"/>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0" name="Freeform 659"/>
            <p:cNvSpPr/>
            <p:nvPr/>
          </p:nvSpPr>
          <p:spPr>
            <a:xfrm rot="1016377">
              <a:off x="5471983" y="6151172"/>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1" name="Freeform 660"/>
            <p:cNvSpPr/>
            <p:nvPr/>
          </p:nvSpPr>
          <p:spPr>
            <a:xfrm rot="1016377">
              <a:off x="5471983" y="6376130"/>
              <a:ext cx="296668" cy="180422"/>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2" name="Freeform 661"/>
            <p:cNvSpPr/>
            <p:nvPr/>
          </p:nvSpPr>
          <p:spPr>
            <a:xfrm rot="17916325">
              <a:off x="5338477" y="6314376"/>
              <a:ext cx="272917" cy="126933"/>
            </a:xfrm>
            <a:custGeom>
              <a:avLst/>
              <a:gdLst>
                <a:gd name="connsiteX0" fmla="*/ 0 w 397195"/>
                <a:gd name="connsiteY0" fmla="*/ 245660 h 245660"/>
                <a:gd name="connsiteX1" fmla="*/ 109182 w 397195"/>
                <a:gd name="connsiteY1" fmla="*/ 163774 h 245660"/>
                <a:gd name="connsiteX2" fmla="*/ 259307 w 397195"/>
                <a:gd name="connsiteY2" fmla="*/ 136478 h 245660"/>
                <a:gd name="connsiteX3" fmla="*/ 313898 w 397195"/>
                <a:gd name="connsiteY3" fmla="*/ 122830 h 245660"/>
                <a:gd name="connsiteX4" fmla="*/ 395785 w 397195"/>
                <a:gd name="connsiteY4" fmla="*/ 0 h 2456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7195" h="245660">
                  <a:moveTo>
                    <a:pt x="0" y="245660"/>
                  </a:moveTo>
                  <a:cubicBezTo>
                    <a:pt x="16741" y="232267"/>
                    <a:pt x="80212" y="178259"/>
                    <a:pt x="109182" y="163774"/>
                  </a:cubicBezTo>
                  <a:cubicBezTo>
                    <a:pt x="153106" y="141812"/>
                    <a:pt x="216962" y="143536"/>
                    <a:pt x="259307" y="136478"/>
                  </a:cubicBezTo>
                  <a:cubicBezTo>
                    <a:pt x="277809" y="133394"/>
                    <a:pt x="295701" y="127379"/>
                    <a:pt x="313898" y="122830"/>
                  </a:cubicBezTo>
                  <a:cubicBezTo>
                    <a:pt x="414711" y="55622"/>
                    <a:pt x="395785" y="101044"/>
                    <a:pt x="395785" y="0"/>
                  </a:cubicBezTo>
                </a:path>
              </a:pathLst>
            </a:custGeom>
            <a:no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3" name="Oval 662"/>
            <p:cNvSpPr/>
            <p:nvPr/>
          </p:nvSpPr>
          <p:spPr>
            <a:xfrm>
              <a:off x="5656478" y="6091793"/>
              <a:ext cx="70846" cy="354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4" name="Oval 663"/>
            <p:cNvSpPr/>
            <p:nvPr/>
          </p:nvSpPr>
          <p:spPr>
            <a:xfrm>
              <a:off x="5514785" y="6396684"/>
              <a:ext cx="70846" cy="35399"/>
            </a:xfrm>
            <a:prstGeom prst="ellipse">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65" name="Oval 664"/>
            <p:cNvSpPr/>
            <p:nvPr/>
          </p:nvSpPr>
          <p:spPr>
            <a:xfrm>
              <a:off x="5669762" y="6386407"/>
              <a:ext cx="70846" cy="35400"/>
            </a:xfrm>
            <a:prstGeom prst="ellipse">
              <a:avLst/>
            </a:prstGeom>
            <a:solidFill>
              <a:srgbClr val="7030A0"/>
            </a:solidFill>
            <a:ln>
              <a:solidFill>
                <a:srgbClr val="DE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666" name="Straight Arrow Connector 665"/>
            <p:cNvCxnSpPr/>
            <p:nvPr/>
          </p:nvCxnSpPr>
          <p:spPr bwMode="auto">
            <a:xfrm flipV="1">
              <a:off x="3769312" y="579179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7" name="Straight Arrow Connector 666"/>
            <p:cNvCxnSpPr/>
            <p:nvPr/>
          </p:nvCxnSpPr>
          <p:spPr bwMode="auto">
            <a:xfrm flipV="1">
              <a:off x="4937554" y="578820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8" name="Straight Arrow Connector 667"/>
            <p:cNvCxnSpPr/>
            <p:nvPr/>
          </p:nvCxnSpPr>
          <p:spPr bwMode="auto">
            <a:xfrm flipV="1">
              <a:off x="6867458" y="5801290"/>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69" name="Straight Arrow Connector 668"/>
            <p:cNvCxnSpPr/>
            <p:nvPr/>
          </p:nvCxnSpPr>
          <p:spPr bwMode="auto">
            <a:xfrm>
              <a:off x="6973994" y="5841978"/>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670" name="Straight Arrow Connector 669"/>
            <p:cNvCxnSpPr/>
            <p:nvPr/>
          </p:nvCxnSpPr>
          <p:spPr bwMode="auto">
            <a:xfrm flipV="1">
              <a:off x="6010922" y="5769742"/>
              <a:ext cx="0" cy="20796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5302233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4"/>
          <p:cNvPicPr>
            <a:picLocks noChangeAspect="1" noChangeArrowheads="1"/>
          </p:cNvPicPr>
          <p:nvPr/>
        </p:nvPicPr>
        <p:blipFill>
          <a:blip r:embed="rId2" cstate="print">
            <a:grayscl/>
          </a:blip>
          <a:srcRect l="9435" t="6424" r="3194" b="22656"/>
          <a:stretch>
            <a:fillRect/>
          </a:stretch>
        </p:blipFill>
        <p:spPr bwMode="auto">
          <a:xfrm>
            <a:off x="2667000" y="2252663"/>
            <a:ext cx="1981200" cy="873125"/>
          </a:xfrm>
          <a:prstGeom prst="rect">
            <a:avLst/>
          </a:prstGeom>
          <a:noFill/>
          <a:ln w="9525">
            <a:noFill/>
            <a:miter lim="800000"/>
            <a:headEnd/>
            <a:tailEnd/>
          </a:ln>
        </p:spPr>
      </p:pic>
      <p:pic>
        <p:nvPicPr>
          <p:cNvPr id="2053" name="Picture 2"/>
          <p:cNvPicPr>
            <a:picLocks noChangeAspect="1" noChangeArrowheads="1"/>
          </p:cNvPicPr>
          <p:nvPr/>
        </p:nvPicPr>
        <p:blipFill>
          <a:blip r:embed="rId3" cstate="print">
            <a:grayscl/>
          </a:blip>
          <a:srcRect l="11208" t="4507" r="3584" b="20021"/>
          <a:stretch>
            <a:fillRect/>
          </a:stretch>
        </p:blipFill>
        <p:spPr bwMode="auto">
          <a:xfrm>
            <a:off x="855663" y="2260600"/>
            <a:ext cx="1858962" cy="893763"/>
          </a:xfrm>
          <a:prstGeom prst="rect">
            <a:avLst/>
          </a:prstGeom>
          <a:noFill/>
          <a:ln w="9525">
            <a:noFill/>
            <a:miter lim="800000"/>
            <a:headEnd/>
            <a:tailEnd/>
          </a:ln>
        </p:spPr>
      </p:pic>
      <p:pic>
        <p:nvPicPr>
          <p:cNvPr id="2059" name="Picture 3"/>
          <p:cNvPicPr>
            <a:picLocks noChangeAspect="1" noChangeArrowheads="1"/>
          </p:cNvPicPr>
          <p:nvPr/>
        </p:nvPicPr>
        <p:blipFill>
          <a:blip r:embed="rId4" cstate="print">
            <a:grayscl/>
          </a:blip>
          <a:srcRect l="9418" t="9387" r="2853" b="16878"/>
          <a:stretch>
            <a:fillRect/>
          </a:stretch>
        </p:blipFill>
        <p:spPr bwMode="auto">
          <a:xfrm>
            <a:off x="2754312" y="4679950"/>
            <a:ext cx="1919288" cy="738187"/>
          </a:xfrm>
          <a:prstGeom prst="rect">
            <a:avLst/>
          </a:prstGeom>
          <a:noFill/>
          <a:ln w="9525">
            <a:noFill/>
            <a:miter lim="800000"/>
            <a:headEnd/>
            <a:tailEnd/>
          </a:ln>
        </p:spPr>
      </p:pic>
      <p:pic>
        <p:nvPicPr>
          <p:cNvPr id="2061" name="Picture 5"/>
          <p:cNvPicPr>
            <a:picLocks noChangeAspect="1" noChangeArrowheads="1"/>
          </p:cNvPicPr>
          <p:nvPr/>
        </p:nvPicPr>
        <p:blipFill>
          <a:blip r:embed="rId5" cstate="print">
            <a:grayscl/>
          </a:blip>
          <a:srcRect l="8618" t="8966" r="3938" b="17827"/>
          <a:stretch>
            <a:fillRect/>
          </a:stretch>
        </p:blipFill>
        <p:spPr bwMode="auto">
          <a:xfrm>
            <a:off x="817563" y="4700587"/>
            <a:ext cx="1868487" cy="752475"/>
          </a:xfrm>
          <a:prstGeom prst="rect">
            <a:avLst/>
          </a:prstGeom>
          <a:noFill/>
          <a:ln w="9525">
            <a:noFill/>
            <a:miter lim="800000"/>
            <a:headEnd/>
            <a:tailEnd/>
          </a:ln>
        </p:spPr>
      </p:pic>
      <p:sp>
        <p:nvSpPr>
          <p:cNvPr id="2064" name="Text Box 5"/>
          <p:cNvSpPr txBox="1">
            <a:spLocks noChangeArrowheads="1"/>
          </p:cNvSpPr>
          <p:nvPr/>
        </p:nvSpPr>
        <p:spPr bwMode="auto">
          <a:xfrm>
            <a:off x="2784475" y="2236788"/>
            <a:ext cx="1241425" cy="274637"/>
          </a:xfrm>
          <a:prstGeom prst="rect">
            <a:avLst/>
          </a:prstGeom>
          <a:noFill/>
          <a:ln w="9525">
            <a:noFill/>
            <a:miter lim="800000"/>
            <a:headEnd/>
            <a:tailEnd/>
          </a:ln>
        </p:spPr>
        <p:txBody>
          <a:bodyPr>
            <a:spAutoFit/>
          </a:bodyPr>
          <a:lstStyle/>
          <a:p>
            <a:pPr>
              <a:spcBef>
                <a:spcPct val="50000"/>
              </a:spcBef>
            </a:pPr>
            <a:r>
              <a:rPr lang="en-US" sz="1200" b="1"/>
              <a:t>Colo357</a:t>
            </a:r>
          </a:p>
        </p:txBody>
      </p:sp>
      <p:sp>
        <p:nvSpPr>
          <p:cNvPr id="2065" name="Text Box 7"/>
          <p:cNvSpPr txBox="1">
            <a:spLocks noChangeArrowheads="1"/>
          </p:cNvSpPr>
          <p:nvPr/>
        </p:nvSpPr>
        <p:spPr bwMode="auto">
          <a:xfrm rot="-5400000">
            <a:off x="-84138" y="2516188"/>
            <a:ext cx="1139825" cy="457200"/>
          </a:xfrm>
          <a:prstGeom prst="rect">
            <a:avLst/>
          </a:prstGeom>
          <a:noFill/>
          <a:ln w="9525">
            <a:noFill/>
            <a:miter lim="800000"/>
            <a:headEnd/>
            <a:tailEnd/>
          </a:ln>
        </p:spPr>
        <p:txBody>
          <a:bodyPr>
            <a:spAutoFit/>
          </a:bodyPr>
          <a:lstStyle/>
          <a:p>
            <a:pPr algn="ctr">
              <a:spcBef>
                <a:spcPct val="50000"/>
              </a:spcBef>
            </a:pPr>
            <a:r>
              <a:rPr lang="en-US" sz="1200" b="1"/>
              <a:t>Relative expression</a:t>
            </a:r>
          </a:p>
        </p:txBody>
      </p:sp>
      <p:pic>
        <p:nvPicPr>
          <p:cNvPr id="2069" name="Picture 41" descr="gel-3"/>
          <p:cNvPicPr>
            <a:picLocks noChangeAspect="1" noChangeArrowheads="1"/>
          </p:cNvPicPr>
          <p:nvPr/>
        </p:nvPicPr>
        <p:blipFill>
          <a:blip r:embed="rId6" cstate="print">
            <a:lum bright="12000"/>
          </a:blip>
          <a:srcRect l="20377" t="36658" r="56596" b="60916"/>
          <a:stretch>
            <a:fillRect/>
          </a:stretch>
        </p:blipFill>
        <p:spPr bwMode="auto">
          <a:xfrm>
            <a:off x="2813050" y="3119438"/>
            <a:ext cx="1878012" cy="196850"/>
          </a:xfrm>
          <a:prstGeom prst="rect">
            <a:avLst/>
          </a:prstGeom>
          <a:noFill/>
          <a:ln w="9525">
            <a:solidFill>
              <a:schemeClr val="tx1"/>
            </a:solidFill>
            <a:miter lim="800000"/>
            <a:headEnd/>
            <a:tailEnd/>
          </a:ln>
        </p:spPr>
      </p:pic>
      <p:pic>
        <p:nvPicPr>
          <p:cNvPr id="2070" name="Picture 42" descr="GAPDH CXCL12 conc dependent-1"/>
          <p:cNvPicPr>
            <a:picLocks noChangeAspect="1" noChangeArrowheads="1"/>
          </p:cNvPicPr>
          <p:nvPr/>
        </p:nvPicPr>
        <p:blipFill>
          <a:blip r:embed="rId7" cstate="print"/>
          <a:srcRect l="43213" t="35344" r="31169" b="58578"/>
          <a:stretch>
            <a:fillRect/>
          </a:stretch>
        </p:blipFill>
        <p:spPr bwMode="auto">
          <a:xfrm>
            <a:off x="2814637" y="3370263"/>
            <a:ext cx="1884363" cy="207962"/>
          </a:xfrm>
          <a:prstGeom prst="rect">
            <a:avLst/>
          </a:prstGeom>
          <a:noFill/>
          <a:ln w="9525">
            <a:solidFill>
              <a:schemeClr val="tx1"/>
            </a:solidFill>
            <a:miter lim="800000"/>
            <a:headEnd/>
            <a:tailEnd/>
          </a:ln>
        </p:spPr>
      </p:pic>
      <p:sp>
        <p:nvSpPr>
          <p:cNvPr id="2073" name="Text Box 7"/>
          <p:cNvSpPr txBox="1">
            <a:spLocks noChangeArrowheads="1"/>
          </p:cNvSpPr>
          <p:nvPr/>
        </p:nvSpPr>
        <p:spPr bwMode="auto">
          <a:xfrm>
            <a:off x="428625" y="3116263"/>
            <a:ext cx="609600" cy="276999"/>
          </a:xfrm>
          <a:prstGeom prst="rect">
            <a:avLst/>
          </a:prstGeom>
          <a:noFill/>
          <a:ln w="9525">
            <a:noFill/>
            <a:miter lim="800000"/>
            <a:headEnd/>
            <a:tailEnd/>
          </a:ln>
        </p:spPr>
        <p:txBody>
          <a:bodyPr>
            <a:spAutoFit/>
          </a:bodyPr>
          <a:lstStyle/>
          <a:p>
            <a:pPr>
              <a:spcBef>
                <a:spcPct val="50000"/>
              </a:spcBef>
            </a:pPr>
            <a:r>
              <a:rPr lang="en-US" sz="1200" b="1" dirty="0" smtClean="0"/>
              <a:t>SHH</a:t>
            </a:r>
            <a:endParaRPr lang="en-US" sz="1200" b="1" dirty="0"/>
          </a:p>
        </p:txBody>
      </p:sp>
      <p:sp>
        <p:nvSpPr>
          <p:cNvPr id="2074" name="Text Box 7"/>
          <p:cNvSpPr txBox="1">
            <a:spLocks noChangeArrowheads="1"/>
          </p:cNvSpPr>
          <p:nvPr/>
        </p:nvSpPr>
        <p:spPr bwMode="auto">
          <a:xfrm>
            <a:off x="241300" y="3317875"/>
            <a:ext cx="838200" cy="274638"/>
          </a:xfrm>
          <a:prstGeom prst="rect">
            <a:avLst/>
          </a:prstGeom>
          <a:noFill/>
          <a:ln w="9525">
            <a:noFill/>
            <a:miter lim="800000"/>
            <a:headEnd/>
            <a:tailEnd/>
          </a:ln>
        </p:spPr>
        <p:txBody>
          <a:bodyPr>
            <a:spAutoFit/>
          </a:bodyPr>
          <a:lstStyle/>
          <a:p>
            <a:pPr>
              <a:spcBef>
                <a:spcPct val="50000"/>
              </a:spcBef>
            </a:pPr>
            <a:r>
              <a:rPr lang="en-US" sz="1200" b="1"/>
              <a:t>GAPDH</a:t>
            </a:r>
          </a:p>
        </p:txBody>
      </p:sp>
      <p:pic>
        <p:nvPicPr>
          <p:cNvPr id="2077" name="Picture 55" descr="gel-3"/>
          <p:cNvPicPr>
            <a:picLocks noChangeAspect="1" noChangeArrowheads="1"/>
          </p:cNvPicPr>
          <p:nvPr/>
        </p:nvPicPr>
        <p:blipFill>
          <a:blip r:embed="rId6" cstate="print">
            <a:lum bright="6000" contrast="18000"/>
          </a:blip>
          <a:srcRect l="46631" t="64340" r="29305" b="33040"/>
          <a:stretch>
            <a:fillRect/>
          </a:stretch>
        </p:blipFill>
        <p:spPr bwMode="auto">
          <a:xfrm>
            <a:off x="912813" y="3109913"/>
            <a:ext cx="1809750" cy="214312"/>
          </a:xfrm>
          <a:prstGeom prst="rect">
            <a:avLst/>
          </a:prstGeom>
          <a:noFill/>
          <a:ln w="9525">
            <a:solidFill>
              <a:schemeClr val="tx1"/>
            </a:solidFill>
            <a:miter lim="800000"/>
            <a:headEnd/>
            <a:tailEnd/>
          </a:ln>
        </p:spPr>
      </p:pic>
      <p:pic>
        <p:nvPicPr>
          <p:cNvPr id="2078" name="Picture 56" descr="GAPDH CXCL12 conc dependent-1"/>
          <p:cNvPicPr>
            <a:picLocks noChangeAspect="1" noChangeArrowheads="1"/>
          </p:cNvPicPr>
          <p:nvPr/>
        </p:nvPicPr>
        <p:blipFill>
          <a:blip r:embed="rId7" cstate="print"/>
          <a:srcRect l="43620" t="62096" r="31322" b="33415"/>
          <a:stretch>
            <a:fillRect/>
          </a:stretch>
        </p:blipFill>
        <p:spPr bwMode="auto">
          <a:xfrm>
            <a:off x="928688" y="3373438"/>
            <a:ext cx="1817687" cy="196850"/>
          </a:xfrm>
          <a:prstGeom prst="rect">
            <a:avLst/>
          </a:prstGeom>
          <a:noFill/>
          <a:ln w="9525">
            <a:solidFill>
              <a:schemeClr val="tx1"/>
            </a:solidFill>
            <a:miter lim="800000"/>
            <a:headEnd/>
            <a:tailEnd/>
          </a:ln>
        </p:spPr>
      </p:pic>
      <p:sp>
        <p:nvSpPr>
          <p:cNvPr id="2079" name="Text Box 88"/>
          <p:cNvSpPr txBox="1">
            <a:spLocks noChangeArrowheads="1"/>
          </p:cNvSpPr>
          <p:nvPr/>
        </p:nvSpPr>
        <p:spPr bwMode="auto">
          <a:xfrm>
            <a:off x="876300" y="2305050"/>
            <a:ext cx="936625" cy="274638"/>
          </a:xfrm>
          <a:prstGeom prst="rect">
            <a:avLst/>
          </a:prstGeom>
          <a:noFill/>
          <a:ln w="9525">
            <a:noFill/>
            <a:miter lim="800000"/>
            <a:headEnd/>
            <a:tailEnd/>
          </a:ln>
        </p:spPr>
        <p:txBody>
          <a:bodyPr>
            <a:spAutoFit/>
          </a:bodyPr>
          <a:lstStyle/>
          <a:p>
            <a:pPr>
              <a:spcBef>
                <a:spcPct val="50000"/>
              </a:spcBef>
            </a:pPr>
            <a:r>
              <a:rPr lang="en-US" sz="1200" b="1" dirty="0"/>
              <a:t>MiaPaCa</a:t>
            </a:r>
          </a:p>
        </p:txBody>
      </p:sp>
      <p:sp>
        <p:nvSpPr>
          <p:cNvPr id="2115" name="Text Box 13"/>
          <p:cNvSpPr txBox="1">
            <a:spLocks noChangeArrowheads="1"/>
          </p:cNvSpPr>
          <p:nvPr/>
        </p:nvSpPr>
        <p:spPr bwMode="auto">
          <a:xfrm>
            <a:off x="189550" y="3548063"/>
            <a:ext cx="857250" cy="349250"/>
          </a:xfrm>
          <a:prstGeom prst="rect">
            <a:avLst/>
          </a:prstGeom>
          <a:noFill/>
          <a:ln w="9525">
            <a:noFill/>
            <a:miter lim="800000"/>
            <a:headEnd/>
            <a:tailEnd/>
          </a:ln>
        </p:spPr>
        <p:txBody>
          <a:bodyPr>
            <a:spAutoFit/>
          </a:bodyPr>
          <a:lstStyle/>
          <a:p>
            <a:pPr>
              <a:lnSpc>
                <a:spcPct val="70000"/>
              </a:lnSpc>
              <a:spcBef>
                <a:spcPct val="15000"/>
              </a:spcBef>
            </a:pPr>
            <a:r>
              <a:rPr lang="en-US" sz="1200" b="1" dirty="0"/>
              <a:t>CXCL12 (</a:t>
            </a:r>
            <a:r>
              <a:rPr lang="en-US" sz="1200" b="1" dirty="0" err="1"/>
              <a:t>ng</a:t>
            </a:r>
            <a:r>
              <a:rPr lang="en-US" sz="1200" b="1" dirty="0"/>
              <a:t>/ml)</a:t>
            </a:r>
          </a:p>
        </p:txBody>
      </p:sp>
      <p:sp>
        <p:nvSpPr>
          <p:cNvPr id="2173" name="Text Box 256"/>
          <p:cNvSpPr txBox="1">
            <a:spLocks noChangeArrowheads="1"/>
          </p:cNvSpPr>
          <p:nvPr/>
        </p:nvSpPr>
        <p:spPr bwMode="auto">
          <a:xfrm>
            <a:off x="590550" y="4572000"/>
            <a:ext cx="457200" cy="274637"/>
          </a:xfrm>
          <a:prstGeom prst="rect">
            <a:avLst/>
          </a:prstGeom>
          <a:noFill/>
          <a:ln w="9525">
            <a:noFill/>
            <a:miter lim="800000"/>
            <a:headEnd/>
            <a:tailEnd/>
          </a:ln>
        </p:spPr>
        <p:txBody>
          <a:bodyPr>
            <a:spAutoFit/>
          </a:bodyPr>
          <a:lstStyle/>
          <a:p>
            <a:pPr>
              <a:spcBef>
                <a:spcPct val="50000"/>
              </a:spcBef>
            </a:pPr>
            <a:r>
              <a:rPr lang="en-US" sz="1200" b="1"/>
              <a:t>12</a:t>
            </a:r>
          </a:p>
        </p:txBody>
      </p:sp>
      <p:sp>
        <p:nvSpPr>
          <p:cNvPr id="2174" name="Text Box 256"/>
          <p:cNvSpPr txBox="1">
            <a:spLocks noChangeArrowheads="1"/>
          </p:cNvSpPr>
          <p:nvPr/>
        </p:nvSpPr>
        <p:spPr bwMode="auto">
          <a:xfrm>
            <a:off x="661988" y="4749800"/>
            <a:ext cx="457200" cy="274637"/>
          </a:xfrm>
          <a:prstGeom prst="rect">
            <a:avLst/>
          </a:prstGeom>
          <a:noFill/>
          <a:ln w="9525">
            <a:noFill/>
            <a:miter lim="800000"/>
            <a:headEnd/>
            <a:tailEnd/>
          </a:ln>
        </p:spPr>
        <p:txBody>
          <a:bodyPr>
            <a:spAutoFit/>
          </a:bodyPr>
          <a:lstStyle/>
          <a:p>
            <a:pPr>
              <a:spcBef>
                <a:spcPct val="50000"/>
              </a:spcBef>
            </a:pPr>
            <a:r>
              <a:rPr lang="en-US" sz="1200" b="1"/>
              <a:t>9</a:t>
            </a:r>
          </a:p>
        </p:txBody>
      </p:sp>
      <p:sp>
        <p:nvSpPr>
          <p:cNvPr id="2175" name="Text Box 256"/>
          <p:cNvSpPr txBox="1">
            <a:spLocks noChangeArrowheads="1"/>
          </p:cNvSpPr>
          <p:nvPr/>
        </p:nvSpPr>
        <p:spPr bwMode="auto">
          <a:xfrm>
            <a:off x="661988" y="4910137"/>
            <a:ext cx="457200" cy="274638"/>
          </a:xfrm>
          <a:prstGeom prst="rect">
            <a:avLst/>
          </a:prstGeom>
          <a:noFill/>
          <a:ln w="9525">
            <a:noFill/>
            <a:miter lim="800000"/>
            <a:headEnd/>
            <a:tailEnd/>
          </a:ln>
        </p:spPr>
        <p:txBody>
          <a:bodyPr>
            <a:spAutoFit/>
          </a:bodyPr>
          <a:lstStyle/>
          <a:p>
            <a:pPr>
              <a:spcBef>
                <a:spcPct val="50000"/>
              </a:spcBef>
            </a:pPr>
            <a:r>
              <a:rPr lang="en-US" sz="1200" b="1"/>
              <a:t>6</a:t>
            </a:r>
          </a:p>
        </p:txBody>
      </p:sp>
      <p:sp>
        <p:nvSpPr>
          <p:cNvPr id="2176" name="Text Box 256"/>
          <p:cNvSpPr txBox="1">
            <a:spLocks noChangeArrowheads="1"/>
          </p:cNvSpPr>
          <p:nvPr/>
        </p:nvSpPr>
        <p:spPr bwMode="auto">
          <a:xfrm>
            <a:off x="665163" y="5100637"/>
            <a:ext cx="457200" cy="274638"/>
          </a:xfrm>
          <a:prstGeom prst="rect">
            <a:avLst/>
          </a:prstGeom>
          <a:noFill/>
          <a:ln w="9525">
            <a:noFill/>
            <a:miter lim="800000"/>
            <a:headEnd/>
            <a:tailEnd/>
          </a:ln>
        </p:spPr>
        <p:txBody>
          <a:bodyPr>
            <a:spAutoFit/>
          </a:bodyPr>
          <a:lstStyle/>
          <a:p>
            <a:pPr>
              <a:spcBef>
                <a:spcPct val="50000"/>
              </a:spcBef>
            </a:pPr>
            <a:r>
              <a:rPr lang="en-US" sz="1200" b="1"/>
              <a:t>3</a:t>
            </a:r>
          </a:p>
        </p:txBody>
      </p:sp>
      <p:sp>
        <p:nvSpPr>
          <p:cNvPr id="2177" name="Text Box 256"/>
          <p:cNvSpPr txBox="1">
            <a:spLocks noChangeArrowheads="1"/>
          </p:cNvSpPr>
          <p:nvPr/>
        </p:nvSpPr>
        <p:spPr bwMode="auto">
          <a:xfrm>
            <a:off x="676275" y="5254625"/>
            <a:ext cx="393700" cy="276225"/>
          </a:xfrm>
          <a:prstGeom prst="rect">
            <a:avLst/>
          </a:prstGeom>
          <a:noFill/>
          <a:ln w="9525">
            <a:noFill/>
            <a:miter lim="800000"/>
            <a:headEnd/>
            <a:tailEnd/>
          </a:ln>
        </p:spPr>
        <p:txBody>
          <a:bodyPr>
            <a:spAutoFit/>
          </a:bodyPr>
          <a:lstStyle/>
          <a:p>
            <a:pPr>
              <a:spcBef>
                <a:spcPct val="50000"/>
              </a:spcBef>
            </a:pPr>
            <a:r>
              <a:rPr lang="en-US" sz="1200" b="1"/>
              <a:t>0</a:t>
            </a:r>
          </a:p>
        </p:txBody>
      </p:sp>
      <p:sp>
        <p:nvSpPr>
          <p:cNvPr id="2192" name="Text Box 13"/>
          <p:cNvSpPr txBox="1">
            <a:spLocks noChangeArrowheads="1"/>
          </p:cNvSpPr>
          <p:nvPr/>
        </p:nvSpPr>
        <p:spPr bwMode="auto">
          <a:xfrm>
            <a:off x="276225" y="5662612"/>
            <a:ext cx="762000" cy="274638"/>
          </a:xfrm>
          <a:prstGeom prst="rect">
            <a:avLst/>
          </a:prstGeom>
          <a:noFill/>
          <a:ln w="9525">
            <a:noFill/>
            <a:miter lim="800000"/>
            <a:headEnd/>
            <a:tailEnd/>
          </a:ln>
        </p:spPr>
        <p:txBody>
          <a:bodyPr>
            <a:spAutoFit/>
          </a:bodyPr>
          <a:lstStyle/>
          <a:p>
            <a:pPr>
              <a:spcBef>
                <a:spcPct val="50000"/>
              </a:spcBef>
            </a:pPr>
            <a:r>
              <a:rPr lang="el-GR" sz="1200" b="1"/>
              <a:t>β</a:t>
            </a:r>
            <a:r>
              <a:rPr lang="en-US" sz="1200" b="1"/>
              <a:t>-actin</a:t>
            </a:r>
          </a:p>
        </p:txBody>
      </p:sp>
      <p:pic>
        <p:nvPicPr>
          <p:cNvPr id="2193" name="Picture 80"/>
          <p:cNvPicPr preferRelativeResize="0">
            <a:picLocks noChangeArrowheads="1"/>
          </p:cNvPicPr>
          <p:nvPr/>
        </p:nvPicPr>
        <p:blipFill>
          <a:blip r:embed="rId8" cstate="print">
            <a:lum bright="12000" contrast="12000"/>
          </a:blip>
          <a:srcRect l="30495" t="44716" r="39548" b="53175"/>
          <a:stretch>
            <a:fillRect/>
          </a:stretch>
        </p:blipFill>
        <p:spPr bwMode="auto">
          <a:xfrm>
            <a:off x="900113" y="5448300"/>
            <a:ext cx="1812925" cy="227012"/>
          </a:xfrm>
          <a:prstGeom prst="rect">
            <a:avLst/>
          </a:prstGeom>
          <a:noFill/>
          <a:ln w="9525">
            <a:solidFill>
              <a:schemeClr val="tx1"/>
            </a:solidFill>
            <a:miter lim="800000"/>
            <a:headEnd/>
            <a:tailEnd/>
          </a:ln>
        </p:spPr>
      </p:pic>
      <p:pic>
        <p:nvPicPr>
          <p:cNvPr id="2194" name="Picture 81"/>
          <p:cNvPicPr preferRelativeResize="0">
            <a:picLocks noChangeArrowheads="1"/>
          </p:cNvPicPr>
          <p:nvPr/>
        </p:nvPicPr>
        <p:blipFill>
          <a:blip r:embed="rId9" cstate="print"/>
          <a:srcRect l="40858" t="45816" r="28433" b="50381"/>
          <a:stretch>
            <a:fillRect/>
          </a:stretch>
        </p:blipFill>
        <p:spPr bwMode="auto">
          <a:xfrm>
            <a:off x="906463" y="5724525"/>
            <a:ext cx="1816100" cy="227012"/>
          </a:xfrm>
          <a:prstGeom prst="rect">
            <a:avLst/>
          </a:prstGeom>
          <a:noFill/>
          <a:ln w="9525">
            <a:solidFill>
              <a:schemeClr val="tx1"/>
            </a:solidFill>
            <a:miter lim="800000"/>
            <a:headEnd/>
            <a:tailEnd/>
          </a:ln>
        </p:spPr>
      </p:pic>
      <p:pic>
        <p:nvPicPr>
          <p:cNvPr id="2195" name="Picture 84"/>
          <p:cNvPicPr>
            <a:picLocks noChangeAspect="1" noChangeArrowheads="1"/>
          </p:cNvPicPr>
          <p:nvPr/>
        </p:nvPicPr>
        <p:blipFill>
          <a:blip r:embed="rId10" cstate="print">
            <a:lum contrast="-12000"/>
          </a:blip>
          <a:srcRect l="26382" t="38408" r="41933" b="58684"/>
          <a:stretch>
            <a:fillRect/>
          </a:stretch>
        </p:blipFill>
        <p:spPr bwMode="auto">
          <a:xfrm>
            <a:off x="2825750" y="5434012"/>
            <a:ext cx="1878012" cy="217488"/>
          </a:xfrm>
          <a:prstGeom prst="rect">
            <a:avLst/>
          </a:prstGeom>
          <a:noFill/>
          <a:ln w="9525">
            <a:solidFill>
              <a:schemeClr val="tx1"/>
            </a:solidFill>
            <a:miter lim="800000"/>
            <a:headEnd/>
            <a:tailEnd/>
          </a:ln>
        </p:spPr>
      </p:pic>
      <p:pic>
        <p:nvPicPr>
          <p:cNvPr id="2196" name="Picture 85"/>
          <p:cNvPicPr preferRelativeResize="0">
            <a:picLocks noChangeArrowheads="1"/>
          </p:cNvPicPr>
          <p:nvPr/>
        </p:nvPicPr>
        <p:blipFill>
          <a:blip r:embed="rId11" cstate="print">
            <a:lum bright="-12000" contrast="60000"/>
          </a:blip>
          <a:srcRect l="34798" t="36815" r="33673" b="58482"/>
          <a:stretch>
            <a:fillRect/>
          </a:stretch>
        </p:blipFill>
        <p:spPr bwMode="auto">
          <a:xfrm>
            <a:off x="2820987" y="5704712"/>
            <a:ext cx="1889125" cy="217488"/>
          </a:xfrm>
          <a:prstGeom prst="rect">
            <a:avLst/>
          </a:prstGeom>
          <a:noFill/>
          <a:ln w="9525">
            <a:solidFill>
              <a:schemeClr val="tx1"/>
            </a:solidFill>
            <a:miter lim="800000"/>
            <a:headEnd/>
            <a:tailEnd/>
          </a:ln>
        </p:spPr>
      </p:pic>
      <p:sp>
        <p:nvSpPr>
          <p:cNvPr id="2197" name="Text Box 7"/>
          <p:cNvSpPr txBox="1">
            <a:spLocks noChangeArrowheads="1"/>
          </p:cNvSpPr>
          <p:nvPr/>
        </p:nvSpPr>
        <p:spPr bwMode="auto">
          <a:xfrm>
            <a:off x="449263" y="5457825"/>
            <a:ext cx="609600" cy="276999"/>
          </a:xfrm>
          <a:prstGeom prst="rect">
            <a:avLst/>
          </a:prstGeom>
          <a:noFill/>
          <a:ln w="9525">
            <a:noFill/>
            <a:miter lim="800000"/>
            <a:headEnd/>
            <a:tailEnd/>
          </a:ln>
        </p:spPr>
        <p:txBody>
          <a:bodyPr>
            <a:spAutoFit/>
          </a:bodyPr>
          <a:lstStyle/>
          <a:p>
            <a:pPr>
              <a:spcBef>
                <a:spcPct val="50000"/>
              </a:spcBef>
            </a:pPr>
            <a:r>
              <a:rPr lang="en-US" sz="1200" b="1" dirty="0" smtClean="0"/>
              <a:t>SHH</a:t>
            </a:r>
            <a:endParaRPr lang="en-US" sz="1200" b="1" dirty="0"/>
          </a:p>
        </p:txBody>
      </p:sp>
      <p:sp>
        <p:nvSpPr>
          <p:cNvPr id="2235" name="Text Box 7"/>
          <p:cNvSpPr txBox="1">
            <a:spLocks noChangeArrowheads="1"/>
          </p:cNvSpPr>
          <p:nvPr/>
        </p:nvSpPr>
        <p:spPr bwMode="auto">
          <a:xfrm rot="-5400000">
            <a:off x="-174625" y="4859338"/>
            <a:ext cx="1139825" cy="457200"/>
          </a:xfrm>
          <a:prstGeom prst="rect">
            <a:avLst/>
          </a:prstGeom>
          <a:noFill/>
          <a:ln w="9525">
            <a:noFill/>
            <a:miter lim="800000"/>
            <a:headEnd/>
            <a:tailEnd/>
          </a:ln>
        </p:spPr>
        <p:txBody>
          <a:bodyPr>
            <a:spAutoFit/>
          </a:bodyPr>
          <a:lstStyle/>
          <a:p>
            <a:pPr algn="ctr">
              <a:spcBef>
                <a:spcPct val="50000"/>
              </a:spcBef>
            </a:pPr>
            <a:r>
              <a:rPr lang="en-US" sz="1200" b="1"/>
              <a:t>Relative expression</a:t>
            </a:r>
          </a:p>
        </p:txBody>
      </p:sp>
      <p:sp>
        <p:nvSpPr>
          <p:cNvPr id="2237" name="Text Box 256"/>
          <p:cNvSpPr txBox="1">
            <a:spLocks noChangeArrowheads="1"/>
          </p:cNvSpPr>
          <p:nvPr/>
        </p:nvSpPr>
        <p:spPr bwMode="auto">
          <a:xfrm>
            <a:off x="595313" y="2217738"/>
            <a:ext cx="457200" cy="274637"/>
          </a:xfrm>
          <a:prstGeom prst="rect">
            <a:avLst/>
          </a:prstGeom>
          <a:noFill/>
          <a:ln w="9525">
            <a:noFill/>
            <a:miter lim="800000"/>
            <a:headEnd/>
            <a:tailEnd/>
          </a:ln>
        </p:spPr>
        <p:txBody>
          <a:bodyPr>
            <a:spAutoFit/>
          </a:bodyPr>
          <a:lstStyle/>
          <a:p>
            <a:pPr>
              <a:spcBef>
                <a:spcPct val="50000"/>
              </a:spcBef>
            </a:pPr>
            <a:r>
              <a:rPr lang="en-US" sz="1200" b="1"/>
              <a:t>12</a:t>
            </a:r>
          </a:p>
        </p:txBody>
      </p:sp>
      <p:sp>
        <p:nvSpPr>
          <p:cNvPr id="2238" name="Text Box 256"/>
          <p:cNvSpPr txBox="1">
            <a:spLocks noChangeArrowheads="1"/>
          </p:cNvSpPr>
          <p:nvPr/>
        </p:nvSpPr>
        <p:spPr bwMode="auto">
          <a:xfrm>
            <a:off x="681038" y="2395538"/>
            <a:ext cx="457200" cy="274637"/>
          </a:xfrm>
          <a:prstGeom prst="rect">
            <a:avLst/>
          </a:prstGeom>
          <a:noFill/>
          <a:ln w="9525">
            <a:noFill/>
            <a:miter lim="800000"/>
            <a:headEnd/>
            <a:tailEnd/>
          </a:ln>
        </p:spPr>
        <p:txBody>
          <a:bodyPr>
            <a:spAutoFit/>
          </a:bodyPr>
          <a:lstStyle/>
          <a:p>
            <a:pPr>
              <a:spcBef>
                <a:spcPct val="50000"/>
              </a:spcBef>
            </a:pPr>
            <a:r>
              <a:rPr lang="en-US" sz="1200" b="1"/>
              <a:t>9</a:t>
            </a:r>
          </a:p>
        </p:txBody>
      </p:sp>
      <p:sp>
        <p:nvSpPr>
          <p:cNvPr id="2239" name="Text Box 256"/>
          <p:cNvSpPr txBox="1">
            <a:spLocks noChangeArrowheads="1"/>
          </p:cNvSpPr>
          <p:nvPr/>
        </p:nvSpPr>
        <p:spPr bwMode="auto">
          <a:xfrm>
            <a:off x="681038" y="2570163"/>
            <a:ext cx="457200" cy="274637"/>
          </a:xfrm>
          <a:prstGeom prst="rect">
            <a:avLst/>
          </a:prstGeom>
          <a:noFill/>
          <a:ln w="9525">
            <a:noFill/>
            <a:miter lim="800000"/>
            <a:headEnd/>
            <a:tailEnd/>
          </a:ln>
        </p:spPr>
        <p:txBody>
          <a:bodyPr>
            <a:spAutoFit/>
          </a:bodyPr>
          <a:lstStyle/>
          <a:p>
            <a:pPr>
              <a:spcBef>
                <a:spcPct val="50000"/>
              </a:spcBef>
            </a:pPr>
            <a:r>
              <a:rPr lang="en-US" sz="1200" b="1"/>
              <a:t>6</a:t>
            </a:r>
          </a:p>
        </p:txBody>
      </p:sp>
      <p:sp>
        <p:nvSpPr>
          <p:cNvPr id="2240" name="Text Box 256"/>
          <p:cNvSpPr txBox="1">
            <a:spLocks noChangeArrowheads="1"/>
          </p:cNvSpPr>
          <p:nvPr/>
        </p:nvSpPr>
        <p:spPr bwMode="auto">
          <a:xfrm>
            <a:off x="684213" y="2746375"/>
            <a:ext cx="457200" cy="274638"/>
          </a:xfrm>
          <a:prstGeom prst="rect">
            <a:avLst/>
          </a:prstGeom>
          <a:noFill/>
          <a:ln w="9525">
            <a:noFill/>
            <a:miter lim="800000"/>
            <a:headEnd/>
            <a:tailEnd/>
          </a:ln>
        </p:spPr>
        <p:txBody>
          <a:bodyPr>
            <a:spAutoFit/>
          </a:bodyPr>
          <a:lstStyle/>
          <a:p>
            <a:pPr>
              <a:spcBef>
                <a:spcPct val="50000"/>
              </a:spcBef>
            </a:pPr>
            <a:r>
              <a:rPr lang="en-US" sz="1200" b="1"/>
              <a:t>3</a:t>
            </a:r>
          </a:p>
        </p:txBody>
      </p:sp>
      <p:sp>
        <p:nvSpPr>
          <p:cNvPr id="2241" name="Text Box 256"/>
          <p:cNvSpPr txBox="1">
            <a:spLocks noChangeArrowheads="1"/>
          </p:cNvSpPr>
          <p:nvPr/>
        </p:nvSpPr>
        <p:spPr bwMode="auto">
          <a:xfrm>
            <a:off x="695325" y="2914650"/>
            <a:ext cx="393700" cy="276225"/>
          </a:xfrm>
          <a:prstGeom prst="rect">
            <a:avLst/>
          </a:prstGeom>
          <a:noFill/>
          <a:ln w="9525">
            <a:noFill/>
            <a:miter lim="800000"/>
            <a:headEnd/>
            <a:tailEnd/>
          </a:ln>
        </p:spPr>
        <p:txBody>
          <a:bodyPr>
            <a:spAutoFit/>
          </a:bodyPr>
          <a:lstStyle/>
          <a:p>
            <a:pPr>
              <a:spcBef>
                <a:spcPct val="50000"/>
              </a:spcBef>
            </a:pPr>
            <a:r>
              <a:rPr lang="en-US" sz="1200" b="1"/>
              <a:t>0</a:t>
            </a:r>
          </a:p>
        </p:txBody>
      </p:sp>
      <p:sp>
        <p:nvSpPr>
          <p:cNvPr id="2242" name="Text Box 13"/>
          <p:cNvSpPr txBox="1">
            <a:spLocks noChangeArrowheads="1"/>
          </p:cNvSpPr>
          <p:nvPr/>
        </p:nvSpPr>
        <p:spPr bwMode="auto">
          <a:xfrm>
            <a:off x="209300" y="5899150"/>
            <a:ext cx="857250" cy="349250"/>
          </a:xfrm>
          <a:prstGeom prst="rect">
            <a:avLst/>
          </a:prstGeom>
          <a:noFill/>
          <a:ln w="9525">
            <a:noFill/>
            <a:miter lim="800000"/>
            <a:headEnd/>
            <a:tailEnd/>
          </a:ln>
        </p:spPr>
        <p:txBody>
          <a:bodyPr>
            <a:spAutoFit/>
          </a:bodyPr>
          <a:lstStyle/>
          <a:p>
            <a:pPr>
              <a:lnSpc>
                <a:spcPct val="70000"/>
              </a:lnSpc>
              <a:spcBef>
                <a:spcPct val="15000"/>
              </a:spcBef>
            </a:pPr>
            <a:r>
              <a:rPr lang="en-US" sz="1200" b="1" dirty="0"/>
              <a:t>CXCL12 (</a:t>
            </a:r>
            <a:r>
              <a:rPr lang="en-US" sz="1200" b="1" dirty="0" err="1"/>
              <a:t>ng</a:t>
            </a:r>
            <a:r>
              <a:rPr lang="en-US" sz="1200" b="1" dirty="0"/>
              <a:t>/ml)</a:t>
            </a:r>
          </a:p>
        </p:txBody>
      </p:sp>
      <p:sp>
        <p:nvSpPr>
          <p:cNvPr id="2293" name="TextBox 208"/>
          <p:cNvSpPr txBox="1">
            <a:spLocks noChangeArrowheads="1"/>
          </p:cNvSpPr>
          <p:nvPr/>
        </p:nvSpPr>
        <p:spPr bwMode="auto">
          <a:xfrm>
            <a:off x="3119437" y="5049837"/>
            <a:ext cx="476250" cy="307975"/>
          </a:xfrm>
          <a:prstGeom prst="rect">
            <a:avLst/>
          </a:prstGeom>
          <a:noFill/>
          <a:ln w="9525">
            <a:noFill/>
            <a:miter lim="800000"/>
            <a:headEnd/>
            <a:tailEnd/>
          </a:ln>
        </p:spPr>
        <p:txBody>
          <a:bodyPr>
            <a:spAutoFit/>
          </a:bodyPr>
          <a:lstStyle/>
          <a:p>
            <a:r>
              <a:rPr lang="en-US" sz="1400" b="1"/>
              <a:t>**</a:t>
            </a:r>
          </a:p>
        </p:txBody>
      </p:sp>
      <p:sp>
        <p:nvSpPr>
          <p:cNvPr id="2294" name="TextBox 208"/>
          <p:cNvSpPr txBox="1">
            <a:spLocks noChangeArrowheads="1"/>
          </p:cNvSpPr>
          <p:nvPr/>
        </p:nvSpPr>
        <p:spPr bwMode="auto">
          <a:xfrm>
            <a:off x="3438525" y="4937125"/>
            <a:ext cx="476250" cy="307975"/>
          </a:xfrm>
          <a:prstGeom prst="rect">
            <a:avLst/>
          </a:prstGeom>
          <a:noFill/>
          <a:ln w="9525">
            <a:noFill/>
            <a:miter lim="800000"/>
            <a:headEnd/>
            <a:tailEnd/>
          </a:ln>
        </p:spPr>
        <p:txBody>
          <a:bodyPr>
            <a:spAutoFit/>
          </a:bodyPr>
          <a:lstStyle/>
          <a:p>
            <a:r>
              <a:rPr lang="en-US" sz="1400" b="1"/>
              <a:t>**</a:t>
            </a:r>
          </a:p>
        </p:txBody>
      </p:sp>
      <p:sp>
        <p:nvSpPr>
          <p:cNvPr id="2295" name="TextBox 208"/>
          <p:cNvSpPr txBox="1">
            <a:spLocks noChangeArrowheads="1"/>
          </p:cNvSpPr>
          <p:nvPr/>
        </p:nvSpPr>
        <p:spPr bwMode="auto">
          <a:xfrm>
            <a:off x="3757612" y="4699000"/>
            <a:ext cx="476250" cy="307975"/>
          </a:xfrm>
          <a:prstGeom prst="rect">
            <a:avLst/>
          </a:prstGeom>
          <a:noFill/>
          <a:ln w="9525">
            <a:noFill/>
            <a:miter lim="800000"/>
            <a:headEnd/>
            <a:tailEnd/>
          </a:ln>
        </p:spPr>
        <p:txBody>
          <a:bodyPr>
            <a:spAutoFit/>
          </a:bodyPr>
          <a:lstStyle/>
          <a:p>
            <a:r>
              <a:rPr lang="en-US" sz="1400" b="1"/>
              <a:t>**</a:t>
            </a:r>
          </a:p>
        </p:txBody>
      </p:sp>
      <p:sp>
        <p:nvSpPr>
          <p:cNvPr id="2296" name="TextBox 208"/>
          <p:cNvSpPr txBox="1">
            <a:spLocks noChangeArrowheads="1"/>
          </p:cNvSpPr>
          <p:nvPr/>
        </p:nvSpPr>
        <p:spPr bwMode="auto">
          <a:xfrm>
            <a:off x="4086225" y="4679950"/>
            <a:ext cx="476250" cy="307975"/>
          </a:xfrm>
          <a:prstGeom prst="rect">
            <a:avLst/>
          </a:prstGeom>
          <a:noFill/>
          <a:ln w="9525">
            <a:noFill/>
            <a:miter lim="800000"/>
            <a:headEnd/>
            <a:tailEnd/>
          </a:ln>
        </p:spPr>
        <p:txBody>
          <a:bodyPr>
            <a:spAutoFit/>
          </a:bodyPr>
          <a:lstStyle/>
          <a:p>
            <a:r>
              <a:rPr lang="en-US" sz="1400" b="1"/>
              <a:t>**</a:t>
            </a:r>
          </a:p>
        </p:txBody>
      </p:sp>
      <p:sp>
        <p:nvSpPr>
          <p:cNvPr id="2297" name="TextBox 208"/>
          <p:cNvSpPr txBox="1">
            <a:spLocks noChangeArrowheads="1"/>
          </p:cNvSpPr>
          <p:nvPr/>
        </p:nvSpPr>
        <p:spPr bwMode="auto">
          <a:xfrm>
            <a:off x="4418012" y="4665662"/>
            <a:ext cx="476250" cy="307975"/>
          </a:xfrm>
          <a:prstGeom prst="rect">
            <a:avLst/>
          </a:prstGeom>
          <a:noFill/>
          <a:ln w="9525">
            <a:noFill/>
            <a:miter lim="800000"/>
            <a:headEnd/>
            <a:tailEnd/>
          </a:ln>
        </p:spPr>
        <p:txBody>
          <a:bodyPr>
            <a:spAutoFit/>
          </a:bodyPr>
          <a:lstStyle/>
          <a:p>
            <a:r>
              <a:rPr lang="en-US" sz="1400" b="1"/>
              <a:t>**</a:t>
            </a:r>
          </a:p>
        </p:txBody>
      </p:sp>
      <p:sp>
        <p:nvSpPr>
          <p:cNvPr id="2303" name="TextBox 208"/>
          <p:cNvSpPr txBox="1">
            <a:spLocks noChangeArrowheads="1"/>
          </p:cNvSpPr>
          <p:nvPr/>
        </p:nvSpPr>
        <p:spPr bwMode="auto">
          <a:xfrm>
            <a:off x="1190625" y="5035550"/>
            <a:ext cx="476250" cy="307975"/>
          </a:xfrm>
          <a:prstGeom prst="rect">
            <a:avLst/>
          </a:prstGeom>
          <a:noFill/>
          <a:ln w="9525">
            <a:noFill/>
            <a:miter lim="800000"/>
            <a:headEnd/>
            <a:tailEnd/>
          </a:ln>
        </p:spPr>
        <p:txBody>
          <a:bodyPr>
            <a:spAutoFit/>
          </a:bodyPr>
          <a:lstStyle/>
          <a:p>
            <a:r>
              <a:rPr lang="en-US" sz="1400" b="1"/>
              <a:t>**</a:t>
            </a:r>
          </a:p>
        </p:txBody>
      </p:sp>
      <p:sp>
        <p:nvSpPr>
          <p:cNvPr id="2304" name="TextBox 208"/>
          <p:cNvSpPr txBox="1">
            <a:spLocks noChangeArrowheads="1"/>
          </p:cNvSpPr>
          <p:nvPr/>
        </p:nvSpPr>
        <p:spPr bwMode="auto">
          <a:xfrm>
            <a:off x="1490663" y="4933950"/>
            <a:ext cx="476250" cy="307975"/>
          </a:xfrm>
          <a:prstGeom prst="rect">
            <a:avLst/>
          </a:prstGeom>
          <a:noFill/>
          <a:ln w="9525">
            <a:noFill/>
            <a:miter lim="800000"/>
            <a:headEnd/>
            <a:tailEnd/>
          </a:ln>
        </p:spPr>
        <p:txBody>
          <a:bodyPr>
            <a:spAutoFit/>
          </a:bodyPr>
          <a:lstStyle/>
          <a:p>
            <a:r>
              <a:rPr lang="en-US" sz="1400" b="1"/>
              <a:t>**</a:t>
            </a:r>
          </a:p>
        </p:txBody>
      </p:sp>
      <p:sp>
        <p:nvSpPr>
          <p:cNvPr id="2305" name="TextBox 208"/>
          <p:cNvSpPr txBox="1">
            <a:spLocks noChangeArrowheads="1"/>
          </p:cNvSpPr>
          <p:nvPr/>
        </p:nvSpPr>
        <p:spPr bwMode="auto">
          <a:xfrm>
            <a:off x="1809750" y="4705350"/>
            <a:ext cx="476250" cy="307975"/>
          </a:xfrm>
          <a:prstGeom prst="rect">
            <a:avLst/>
          </a:prstGeom>
          <a:noFill/>
          <a:ln w="9525">
            <a:noFill/>
            <a:miter lim="800000"/>
            <a:headEnd/>
            <a:tailEnd/>
          </a:ln>
        </p:spPr>
        <p:txBody>
          <a:bodyPr>
            <a:spAutoFit/>
          </a:bodyPr>
          <a:lstStyle/>
          <a:p>
            <a:r>
              <a:rPr lang="en-US" sz="1400" b="1"/>
              <a:t>**</a:t>
            </a:r>
          </a:p>
        </p:txBody>
      </p:sp>
      <p:sp>
        <p:nvSpPr>
          <p:cNvPr id="2306" name="TextBox 208"/>
          <p:cNvSpPr txBox="1">
            <a:spLocks noChangeArrowheads="1"/>
          </p:cNvSpPr>
          <p:nvPr/>
        </p:nvSpPr>
        <p:spPr bwMode="auto">
          <a:xfrm>
            <a:off x="2114550" y="4629150"/>
            <a:ext cx="476250" cy="307975"/>
          </a:xfrm>
          <a:prstGeom prst="rect">
            <a:avLst/>
          </a:prstGeom>
          <a:noFill/>
          <a:ln w="9525">
            <a:noFill/>
            <a:miter lim="800000"/>
            <a:headEnd/>
            <a:tailEnd/>
          </a:ln>
        </p:spPr>
        <p:txBody>
          <a:bodyPr>
            <a:spAutoFit/>
          </a:bodyPr>
          <a:lstStyle/>
          <a:p>
            <a:r>
              <a:rPr lang="en-US" sz="1400" b="1"/>
              <a:t>**</a:t>
            </a:r>
          </a:p>
        </p:txBody>
      </p:sp>
      <p:sp>
        <p:nvSpPr>
          <p:cNvPr id="2307" name="TextBox 208"/>
          <p:cNvSpPr txBox="1">
            <a:spLocks noChangeArrowheads="1"/>
          </p:cNvSpPr>
          <p:nvPr/>
        </p:nvSpPr>
        <p:spPr bwMode="auto">
          <a:xfrm>
            <a:off x="2419350" y="4572000"/>
            <a:ext cx="476250" cy="307975"/>
          </a:xfrm>
          <a:prstGeom prst="rect">
            <a:avLst/>
          </a:prstGeom>
          <a:noFill/>
          <a:ln w="9525">
            <a:noFill/>
            <a:miter lim="800000"/>
            <a:headEnd/>
            <a:tailEnd/>
          </a:ln>
        </p:spPr>
        <p:txBody>
          <a:bodyPr>
            <a:spAutoFit/>
          </a:bodyPr>
          <a:lstStyle/>
          <a:p>
            <a:r>
              <a:rPr lang="en-US" sz="1400" b="1"/>
              <a:t>**</a:t>
            </a:r>
          </a:p>
        </p:txBody>
      </p:sp>
      <p:sp>
        <p:nvSpPr>
          <p:cNvPr id="2308" name="TextBox 208"/>
          <p:cNvSpPr txBox="1">
            <a:spLocks noChangeArrowheads="1"/>
          </p:cNvSpPr>
          <p:nvPr/>
        </p:nvSpPr>
        <p:spPr bwMode="auto">
          <a:xfrm>
            <a:off x="1228725" y="2717800"/>
            <a:ext cx="476250" cy="307975"/>
          </a:xfrm>
          <a:prstGeom prst="rect">
            <a:avLst/>
          </a:prstGeom>
          <a:noFill/>
          <a:ln w="9525">
            <a:noFill/>
            <a:miter lim="800000"/>
            <a:headEnd/>
            <a:tailEnd/>
          </a:ln>
        </p:spPr>
        <p:txBody>
          <a:bodyPr>
            <a:spAutoFit/>
          </a:bodyPr>
          <a:lstStyle/>
          <a:p>
            <a:r>
              <a:rPr lang="en-US" sz="1400" b="1"/>
              <a:t>**</a:t>
            </a:r>
          </a:p>
        </p:txBody>
      </p:sp>
      <p:sp>
        <p:nvSpPr>
          <p:cNvPr id="2309" name="TextBox 208"/>
          <p:cNvSpPr txBox="1">
            <a:spLocks noChangeArrowheads="1"/>
          </p:cNvSpPr>
          <p:nvPr/>
        </p:nvSpPr>
        <p:spPr bwMode="auto">
          <a:xfrm>
            <a:off x="1519238" y="2613025"/>
            <a:ext cx="476250" cy="307975"/>
          </a:xfrm>
          <a:prstGeom prst="rect">
            <a:avLst/>
          </a:prstGeom>
          <a:noFill/>
          <a:ln w="9525">
            <a:noFill/>
            <a:miter lim="800000"/>
            <a:headEnd/>
            <a:tailEnd/>
          </a:ln>
        </p:spPr>
        <p:txBody>
          <a:bodyPr>
            <a:spAutoFit/>
          </a:bodyPr>
          <a:lstStyle/>
          <a:p>
            <a:r>
              <a:rPr lang="en-US" sz="1400" b="1"/>
              <a:t>**</a:t>
            </a:r>
          </a:p>
        </p:txBody>
      </p:sp>
      <p:sp>
        <p:nvSpPr>
          <p:cNvPr id="2310" name="TextBox 208"/>
          <p:cNvSpPr txBox="1">
            <a:spLocks noChangeArrowheads="1"/>
          </p:cNvSpPr>
          <p:nvPr/>
        </p:nvSpPr>
        <p:spPr bwMode="auto">
          <a:xfrm>
            <a:off x="1824038" y="2384425"/>
            <a:ext cx="476250" cy="307975"/>
          </a:xfrm>
          <a:prstGeom prst="rect">
            <a:avLst/>
          </a:prstGeom>
          <a:noFill/>
          <a:ln w="9525">
            <a:noFill/>
            <a:miter lim="800000"/>
            <a:headEnd/>
            <a:tailEnd/>
          </a:ln>
        </p:spPr>
        <p:txBody>
          <a:bodyPr>
            <a:spAutoFit/>
          </a:bodyPr>
          <a:lstStyle/>
          <a:p>
            <a:r>
              <a:rPr lang="en-US" sz="1400" b="1"/>
              <a:t>**</a:t>
            </a:r>
          </a:p>
        </p:txBody>
      </p:sp>
      <p:sp>
        <p:nvSpPr>
          <p:cNvPr id="2311" name="TextBox 208"/>
          <p:cNvSpPr txBox="1">
            <a:spLocks noChangeArrowheads="1"/>
          </p:cNvSpPr>
          <p:nvPr/>
        </p:nvSpPr>
        <p:spPr bwMode="auto">
          <a:xfrm>
            <a:off x="2147888" y="2260600"/>
            <a:ext cx="476250" cy="307975"/>
          </a:xfrm>
          <a:prstGeom prst="rect">
            <a:avLst/>
          </a:prstGeom>
          <a:noFill/>
          <a:ln w="9525">
            <a:noFill/>
            <a:miter lim="800000"/>
            <a:headEnd/>
            <a:tailEnd/>
          </a:ln>
        </p:spPr>
        <p:txBody>
          <a:bodyPr>
            <a:spAutoFit/>
          </a:bodyPr>
          <a:lstStyle/>
          <a:p>
            <a:r>
              <a:rPr lang="en-US" sz="1400" b="1"/>
              <a:t>**</a:t>
            </a:r>
          </a:p>
        </p:txBody>
      </p:sp>
      <p:sp>
        <p:nvSpPr>
          <p:cNvPr id="2312" name="TextBox 208"/>
          <p:cNvSpPr txBox="1">
            <a:spLocks noChangeArrowheads="1"/>
          </p:cNvSpPr>
          <p:nvPr/>
        </p:nvSpPr>
        <p:spPr bwMode="auto">
          <a:xfrm>
            <a:off x="2466975" y="2228850"/>
            <a:ext cx="476250" cy="307975"/>
          </a:xfrm>
          <a:prstGeom prst="rect">
            <a:avLst/>
          </a:prstGeom>
          <a:noFill/>
          <a:ln w="9525">
            <a:noFill/>
            <a:miter lim="800000"/>
            <a:headEnd/>
            <a:tailEnd/>
          </a:ln>
        </p:spPr>
        <p:txBody>
          <a:bodyPr>
            <a:spAutoFit/>
          </a:bodyPr>
          <a:lstStyle/>
          <a:p>
            <a:r>
              <a:rPr lang="en-US" sz="1400" b="1"/>
              <a:t>**</a:t>
            </a:r>
          </a:p>
        </p:txBody>
      </p:sp>
      <p:sp>
        <p:nvSpPr>
          <p:cNvPr id="2318" name="TextBox 208"/>
          <p:cNvSpPr txBox="1">
            <a:spLocks noChangeArrowheads="1"/>
          </p:cNvSpPr>
          <p:nvPr/>
        </p:nvSpPr>
        <p:spPr bwMode="auto">
          <a:xfrm>
            <a:off x="3076575" y="2674938"/>
            <a:ext cx="476250" cy="307975"/>
          </a:xfrm>
          <a:prstGeom prst="rect">
            <a:avLst/>
          </a:prstGeom>
          <a:noFill/>
          <a:ln w="9525">
            <a:noFill/>
            <a:miter lim="800000"/>
            <a:headEnd/>
            <a:tailEnd/>
          </a:ln>
        </p:spPr>
        <p:txBody>
          <a:bodyPr>
            <a:spAutoFit/>
          </a:bodyPr>
          <a:lstStyle/>
          <a:p>
            <a:r>
              <a:rPr lang="en-US" sz="1400" b="1"/>
              <a:t>**</a:t>
            </a:r>
          </a:p>
        </p:txBody>
      </p:sp>
      <p:sp>
        <p:nvSpPr>
          <p:cNvPr id="2319" name="TextBox 208"/>
          <p:cNvSpPr txBox="1">
            <a:spLocks noChangeArrowheads="1"/>
          </p:cNvSpPr>
          <p:nvPr/>
        </p:nvSpPr>
        <p:spPr bwMode="auto">
          <a:xfrm>
            <a:off x="3409950" y="2492375"/>
            <a:ext cx="476250" cy="307975"/>
          </a:xfrm>
          <a:prstGeom prst="rect">
            <a:avLst/>
          </a:prstGeom>
          <a:noFill/>
          <a:ln w="9525">
            <a:noFill/>
            <a:miter lim="800000"/>
            <a:headEnd/>
            <a:tailEnd/>
          </a:ln>
        </p:spPr>
        <p:txBody>
          <a:bodyPr>
            <a:spAutoFit/>
          </a:bodyPr>
          <a:lstStyle/>
          <a:p>
            <a:r>
              <a:rPr lang="en-US" sz="1400" b="1"/>
              <a:t>**</a:t>
            </a:r>
          </a:p>
        </p:txBody>
      </p:sp>
      <p:sp>
        <p:nvSpPr>
          <p:cNvPr id="2320" name="TextBox 208"/>
          <p:cNvSpPr txBox="1">
            <a:spLocks noChangeArrowheads="1"/>
          </p:cNvSpPr>
          <p:nvPr/>
        </p:nvSpPr>
        <p:spPr bwMode="auto">
          <a:xfrm>
            <a:off x="3729037" y="2238375"/>
            <a:ext cx="476250" cy="307975"/>
          </a:xfrm>
          <a:prstGeom prst="rect">
            <a:avLst/>
          </a:prstGeom>
          <a:noFill/>
          <a:ln w="9525">
            <a:noFill/>
            <a:miter lim="800000"/>
            <a:headEnd/>
            <a:tailEnd/>
          </a:ln>
        </p:spPr>
        <p:txBody>
          <a:bodyPr>
            <a:spAutoFit/>
          </a:bodyPr>
          <a:lstStyle/>
          <a:p>
            <a:r>
              <a:rPr lang="en-US" sz="1400" b="1"/>
              <a:t>**</a:t>
            </a:r>
          </a:p>
        </p:txBody>
      </p:sp>
      <p:sp>
        <p:nvSpPr>
          <p:cNvPr id="2321" name="TextBox 208"/>
          <p:cNvSpPr txBox="1">
            <a:spLocks noChangeArrowheads="1"/>
          </p:cNvSpPr>
          <p:nvPr/>
        </p:nvSpPr>
        <p:spPr bwMode="auto">
          <a:xfrm>
            <a:off x="4048125" y="2201863"/>
            <a:ext cx="476250" cy="307975"/>
          </a:xfrm>
          <a:prstGeom prst="rect">
            <a:avLst/>
          </a:prstGeom>
          <a:noFill/>
          <a:ln w="9525">
            <a:noFill/>
            <a:miter lim="800000"/>
            <a:headEnd/>
            <a:tailEnd/>
          </a:ln>
        </p:spPr>
        <p:txBody>
          <a:bodyPr>
            <a:spAutoFit/>
          </a:bodyPr>
          <a:lstStyle/>
          <a:p>
            <a:r>
              <a:rPr lang="en-US" sz="1400" b="1"/>
              <a:t>**</a:t>
            </a:r>
          </a:p>
        </p:txBody>
      </p:sp>
      <p:sp>
        <p:nvSpPr>
          <p:cNvPr id="2322" name="TextBox 208"/>
          <p:cNvSpPr txBox="1">
            <a:spLocks noChangeArrowheads="1"/>
          </p:cNvSpPr>
          <p:nvPr/>
        </p:nvSpPr>
        <p:spPr bwMode="auto">
          <a:xfrm>
            <a:off x="4367212" y="2133600"/>
            <a:ext cx="476250" cy="307975"/>
          </a:xfrm>
          <a:prstGeom prst="rect">
            <a:avLst/>
          </a:prstGeom>
          <a:noFill/>
          <a:ln w="9525">
            <a:noFill/>
            <a:miter lim="800000"/>
            <a:headEnd/>
            <a:tailEnd/>
          </a:ln>
        </p:spPr>
        <p:txBody>
          <a:bodyPr>
            <a:spAutoFit/>
          </a:bodyPr>
          <a:lstStyle/>
          <a:p>
            <a:r>
              <a:rPr lang="en-US" sz="1400" b="1"/>
              <a:t>**</a:t>
            </a:r>
          </a:p>
        </p:txBody>
      </p:sp>
      <p:sp>
        <p:nvSpPr>
          <p:cNvPr id="275" name="Text Box 33"/>
          <p:cNvSpPr txBox="1">
            <a:spLocks noChangeArrowheads="1"/>
          </p:cNvSpPr>
          <p:nvPr/>
        </p:nvSpPr>
        <p:spPr bwMode="auto">
          <a:xfrm>
            <a:off x="849536" y="3566884"/>
            <a:ext cx="1991634" cy="276999"/>
          </a:xfrm>
          <a:prstGeom prst="rect">
            <a:avLst/>
          </a:prstGeom>
          <a:noFill/>
          <a:ln w="9525">
            <a:noFill/>
            <a:miter lim="800000"/>
            <a:headEnd/>
            <a:tailEnd/>
          </a:ln>
        </p:spPr>
        <p:txBody>
          <a:bodyPr wrap="square">
            <a:spAutoFit/>
          </a:bodyPr>
          <a:lstStyle/>
          <a:p>
            <a:pPr>
              <a:spcBef>
                <a:spcPct val="50000"/>
              </a:spcBef>
            </a:pPr>
            <a:r>
              <a:rPr lang="en-US" sz="1200" b="1" dirty="0" smtClean="0"/>
              <a:t> 0    25   50  100 150  200</a:t>
            </a:r>
            <a:endParaRPr lang="en-US" sz="1200" b="1" dirty="0"/>
          </a:p>
        </p:txBody>
      </p:sp>
      <p:sp>
        <p:nvSpPr>
          <p:cNvPr id="277" name="Text Box 33"/>
          <p:cNvSpPr txBox="1">
            <a:spLocks noChangeArrowheads="1"/>
          </p:cNvSpPr>
          <p:nvPr/>
        </p:nvSpPr>
        <p:spPr bwMode="auto">
          <a:xfrm>
            <a:off x="2810780" y="3544338"/>
            <a:ext cx="1991634" cy="276999"/>
          </a:xfrm>
          <a:prstGeom prst="rect">
            <a:avLst/>
          </a:prstGeom>
          <a:noFill/>
          <a:ln w="9525">
            <a:noFill/>
            <a:miter lim="800000"/>
            <a:headEnd/>
            <a:tailEnd/>
          </a:ln>
        </p:spPr>
        <p:txBody>
          <a:bodyPr wrap="square">
            <a:spAutoFit/>
          </a:bodyPr>
          <a:lstStyle/>
          <a:p>
            <a:pPr>
              <a:spcBef>
                <a:spcPct val="50000"/>
              </a:spcBef>
            </a:pPr>
            <a:r>
              <a:rPr lang="en-US" sz="1200" b="1" dirty="0" smtClean="0"/>
              <a:t> 0    25   50  100 150  200</a:t>
            </a:r>
            <a:endParaRPr lang="en-US" sz="1200" b="1" dirty="0"/>
          </a:p>
        </p:txBody>
      </p:sp>
      <p:sp>
        <p:nvSpPr>
          <p:cNvPr id="279" name="Text Box 33"/>
          <p:cNvSpPr txBox="1">
            <a:spLocks noChangeArrowheads="1"/>
          </p:cNvSpPr>
          <p:nvPr/>
        </p:nvSpPr>
        <p:spPr bwMode="auto">
          <a:xfrm>
            <a:off x="838200" y="5928331"/>
            <a:ext cx="1991634" cy="276999"/>
          </a:xfrm>
          <a:prstGeom prst="rect">
            <a:avLst/>
          </a:prstGeom>
          <a:noFill/>
          <a:ln w="9525">
            <a:noFill/>
            <a:miter lim="800000"/>
            <a:headEnd/>
            <a:tailEnd/>
          </a:ln>
        </p:spPr>
        <p:txBody>
          <a:bodyPr wrap="square">
            <a:spAutoFit/>
          </a:bodyPr>
          <a:lstStyle/>
          <a:p>
            <a:pPr>
              <a:spcBef>
                <a:spcPct val="50000"/>
              </a:spcBef>
            </a:pPr>
            <a:r>
              <a:rPr lang="en-US" sz="1200" b="1" dirty="0" smtClean="0"/>
              <a:t> 0    25   50  100  150  200</a:t>
            </a:r>
            <a:endParaRPr lang="en-US" sz="1200" b="1" dirty="0"/>
          </a:p>
        </p:txBody>
      </p:sp>
      <p:sp>
        <p:nvSpPr>
          <p:cNvPr id="281" name="Text Box 33"/>
          <p:cNvSpPr txBox="1">
            <a:spLocks noChangeArrowheads="1"/>
          </p:cNvSpPr>
          <p:nvPr/>
        </p:nvSpPr>
        <p:spPr bwMode="auto">
          <a:xfrm>
            <a:off x="2799444" y="5905785"/>
            <a:ext cx="2145618" cy="276999"/>
          </a:xfrm>
          <a:prstGeom prst="rect">
            <a:avLst/>
          </a:prstGeom>
          <a:noFill/>
          <a:ln w="9525">
            <a:noFill/>
            <a:miter lim="800000"/>
            <a:headEnd/>
            <a:tailEnd/>
          </a:ln>
        </p:spPr>
        <p:txBody>
          <a:bodyPr wrap="square">
            <a:spAutoFit/>
          </a:bodyPr>
          <a:lstStyle/>
          <a:p>
            <a:pPr>
              <a:spcBef>
                <a:spcPct val="50000"/>
              </a:spcBef>
            </a:pPr>
            <a:r>
              <a:rPr lang="en-US" sz="1200" b="1" dirty="0" smtClean="0"/>
              <a:t> 0    25   50  100   150  200</a:t>
            </a:r>
            <a:endParaRPr lang="en-US" sz="1200" b="1" dirty="0"/>
          </a:p>
        </p:txBody>
      </p:sp>
      <p:pic>
        <p:nvPicPr>
          <p:cNvPr id="2055" name="Picture 233"/>
          <p:cNvPicPr>
            <a:picLocks noChangeAspect="1" noChangeArrowheads="1"/>
          </p:cNvPicPr>
          <p:nvPr/>
        </p:nvPicPr>
        <p:blipFill>
          <a:blip r:embed="rId12" cstate="print">
            <a:grayscl/>
          </a:blip>
          <a:srcRect l="8618" t="8966" r="2341" b="16878"/>
          <a:stretch>
            <a:fillRect/>
          </a:stretch>
        </p:blipFill>
        <p:spPr bwMode="auto">
          <a:xfrm>
            <a:off x="6826250" y="4664123"/>
            <a:ext cx="1965325" cy="792162"/>
          </a:xfrm>
          <a:prstGeom prst="rect">
            <a:avLst/>
          </a:prstGeom>
          <a:noFill/>
          <a:ln w="9525">
            <a:noFill/>
            <a:miter lim="800000"/>
            <a:headEnd/>
            <a:tailEnd/>
          </a:ln>
        </p:spPr>
      </p:pic>
      <p:pic>
        <p:nvPicPr>
          <p:cNvPr id="2057" name="Picture 231"/>
          <p:cNvPicPr>
            <a:picLocks noChangeAspect="1" noChangeArrowheads="1"/>
          </p:cNvPicPr>
          <p:nvPr/>
        </p:nvPicPr>
        <p:blipFill>
          <a:blip r:embed="rId13" cstate="print">
            <a:grayscl/>
          </a:blip>
          <a:srcRect l="9288" t="9033" r="2354" b="20993"/>
          <a:stretch>
            <a:fillRect/>
          </a:stretch>
        </p:blipFill>
        <p:spPr bwMode="auto">
          <a:xfrm>
            <a:off x="4816475" y="4622848"/>
            <a:ext cx="1947863" cy="827087"/>
          </a:xfrm>
          <a:prstGeom prst="rect">
            <a:avLst/>
          </a:prstGeom>
          <a:noFill/>
          <a:ln w="9525">
            <a:noFill/>
            <a:miter lim="800000"/>
            <a:headEnd/>
            <a:tailEnd/>
          </a:ln>
        </p:spPr>
      </p:pic>
      <p:pic>
        <p:nvPicPr>
          <p:cNvPr id="2062" name="Picture 3"/>
          <p:cNvPicPr>
            <a:picLocks noChangeAspect="1" noChangeArrowheads="1"/>
          </p:cNvPicPr>
          <p:nvPr/>
        </p:nvPicPr>
        <p:blipFill>
          <a:blip r:embed="rId14" cstate="print">
            <a:grayscl/>
          </a:blip>
          <a:srcRect l="6728" t="4594" r="4616" b="13940"/>
          <a:stretch>
            <a:fillRect/>
          </a:stretch>
        </p:blipFill>
        <p:spPr bwMode="auto">
          <a:xfrm>
            <a:off x="6810375" y="2292398"/>
            <a:ext cx="1844675" cy="866775"/>
          </a:xfrm>
          <a:prstGeom prst="rect">
            <a:avLst/>
          </a:prstGeom>
          <a:noFill/>
          <a:ln w="9525">
            <a:noFill/>
            <a:miter lim="800000"/>
            <a:headEnd/>
            <a:tailEnd/>
          </a:ln>
        </p:spPr>
      </p:pic>
      <p:sp>
        <p:nvSpPr>
          <p:cNvPr id="2137" name="Text Box 32"/>
          <p:cNvSpPr txBox="1">
            <a:spLocks noChangeArrowheads="1"/>
          </p:cNvSpPr>
          <p:nvPr/>
        </p:nvSpPr>
        <p:spPr bwMode="auto">
          <a:xfrm>
            <a:off x="6854825" y="2241598"/>
            <a:ext cx="838200" cy="276225"/>
          </a:xfrm>
          <a:prstGeom prst="rect">
            <a:avLst/>
          </a:prstGeom>
          <a:noFill/>
          <a:ln w="9525">
            <a:noFill/>
            <a:miter lim="800000"/>
            <a:headEnd/>
            <a:tailEnd/>
          </a:ln>
        </p:spPr>
        <p:txBody>
          <a:bodyPr>
            <a:spAutoFit/>
          </a:bodyPr>
          <a:lstStyle/>
          <a:p>
            <a:pPr>
              <a:spcBef>
                <a:spcPct val="50000"/>
              </a:spcBef>
            </a:pPr>
            <a:r>
              <a:rPr lang="en-US" sz="1200" b="1"/>
              <a:t>Colo357</a:t>
            </a:r>
          </a:p>
        </p:txBody>
      </p:sp>
      <p:pic>
        <p:nvPicPr>
          <p:cNvPr id="2138" name="Picture 16"/>
          <p:cNvPicPr>
            <a:picLocks noChangeAspect="1" noChangeArrowheads="1"/>
          </p:cNvPicPr>
          <p:nvPr/>
        </p:nvPicPr>
        <p:blipFill>
          <a:blip r:embed="rId15" cstate="print">
            <a:lum bright="-28000" contrast="70000"/>
          </a:blip>
          <a:srcRect l="24643" t="26501" r="38226" b="68616"/>
          <a:stretch>
            <a:fillRect/>
          </a:stretch>
        </p:blipFill>
        <p:spPr bwMode="auto">
          <a:xfrm>
            <a:off x="6886575" y="3176636"/>
            <a:ext cx="1816100" cy="217487"/>
          </a:xfrm>
          <a:prstGeom prst="rect">
            <a:avLst/>
          </a:prstGeom>
          <a:noFill/>
          <a:ln w="9525">
            <a:solidFill>
              <a:schemeClr val="tx1"/>
            </a:solidFill>
            <a:miter lim="800000"/>
            <a:headEnd/>
            <a:tailEnd/>
          </a:ln>
        </p:spPr>
      </p:pic>
      <p:pic>
        <p:nvPicPr>
          <p:cNvPr id="2139" name="Picture 263" descr="H:\gel\Image2.jpg"/>
          <p:cNvPicPr>
            <a:picLocks noChangeAspect="1" noChangeArrowheads="1"/>
          </p:cNvPicPr>
          <p:nvPr/>
        </p:nvPicPr>
        <p:blipFill>
          <a:blip r:embed="rId16" cstate="print"/>
          <a:srcRect l="35629" t="61571" r="30865" b="35410"/>
          <a:stretch>
            <a:fillRect/>
          </a:stretch>
        </p:blipFill>
        <p:spPr bwMode="auto">
          <a:xfrm>
            <a:off x="6886575" y="3435398"/>
            <a:ext cx="1819275" cy="196850"/>
          </a:xfrm>
          <a:prstGeom prst="rect">
            <a:avLst/>
          </a:prstGeom>
          <a:noFill/>
          <a:ln w="9525">
            <a:solidFill>
              <a:schemeClr val="tx1"/>
            </a:solidFill>
            <a:miter lim="800000"/>
            <a:headEnd/>
            <a:tailEnd/>
          </a:ln>
        </p:spPr>
      </p:pic>
      <p:pic>
        <p:nvPicPr>
          <p:cNvPr id="2141" name="Picture 158"/>
          <p:cNvPicPr>
            <a:picLocks noChangeAspect="1" noChangeArrowheads="1"/>
          </p:cNvPicPr>
          <p:nvPr/>
        </p:nvPicPr>
        <p:blipFill>
          <a:blip r:embed="rId17" cstate="print">
            <a:lum bright="78000" contrast="84000"/>
          </a:blip>
          <a:srcRect l="52185" t="17671" r="12950" b="76784"/>
          <a:stretch>
            <a:fillRect/>
          </a:stretch>
        </p:blipFill>
        <p:spPr bwMode="auto">
          <a:xfrm>
            <a:off x="4997450" y="3394123"/>
            <a:ext cx="1774825" cy="207963"/>
          </a:xfrm>
          <a:prstGeom prst="rect">
            <a:avLst/>
          </a:prstGeom>
          <a:noFill/>
          <a:ln w="9525">
            <a:solidFill>
              <a:schemeClr val="tx1"/>
            </a:solidFill>
            <a:miter lim="800000"/>
            <a:headEnd/>
            <a:tailEnd/>
          </a:ln>
        </p:spPr>
      </p:pic>
      <p:pic>
        <p:nvPicPr>
          <p:cNvPr id="2142" name="Picture 164"/>
          <p:cNvPicPr>
            <a:picLocks noChangeAspect="1" noChangeArrowheads="1"/>
          </p:cNvPicPr>
          <p:nvPr/>
        </p:nvPicPr>
        <p:blipFill>
          <a:blip r:embed="rId15" cstate="print">
            <a:lum bright="-12000" contrast="66000"/>
          </a:blip>
          <a:srcRect l="26083" t="74228" r="37715" b="19972"/>
          <a:stretch>
            <a:fillRect/>
          </a:stretch>
        </p:blipFill>
        <p:spPr bwMode="auto">
          <a:xfrm>
            <a:off x="4992688" y="3148061"/>
            <a:ext cx="1776412" cy="207962"/>
          </a:xfrm>
          <a:prstGeom prst="rect">
            <a:avLst/>
          </a:prstGeom>
          <a:noFill/>
          <a:ln w="9525">
            <a:solidFill>
              <a:schemeClr val="tx1"/>
            </a:solidFill>
            <a:miter lim="800000"/>
            <a:headEnd/>
            <a:tailEnd/>
          </a:ln>
        </p:spPr>
      </p:pic>
      <p:pic>
        <p:nvPicPr>
          <p:cNvPr id="2144" name="Picture 166"/>
          <p:cNvPicPr>
            <a:picLocks noChangeAspect="1" noChangeArrowheads="1"/>
          </p:cNvPicPr>
          <p:nvPr/>
        </p:nvPicPr>
        <p:blipFill>
          <a:blip r:embed="rId18" cstate="print">
            <a:grayscl/>
          </a:blip>
          <a:srcRect l="11188" t="7477" r="7317" b="17757"/>
          <a:stretch>
            <a:fillRect/>
          </a:stretch>
        </p:blipFill>
        <p:spPr bwMode="auto">
          <a:xfrm>
            <a:off x="4957763" y="2281286"/>
            <a:ext cx="1781175" cy="862012"/>
          </a:xfrm>
          <a:prstGeom prst="rect">
            <a:avLst/>
          </a:prstGeom>
          <a:noFill/>
          <a:ln w="9525">
            <a:noFill/>
            <a:miter lim="800000"/>
            <a:headEnd/>
            <a:tailEnd/>
          </a:ln>
        </p:spPr>
      </p:pic>
      <p:sp>
        <p:nvSpPr>
          <p:cNvPr id="2152" name="Text Box 205"/>
          <p:cNvSpPr txBox="1">
            <a:spLocks noChangeArrowheads="1"/>
          </p:cNvSpPr>
          <p:nvPr/>
        </p:nvSpPr>
        <p:spPr bwMode="auto">
          <a:xfrm>
            <a:off x="4997904" y="3565572"/>
            <a:ext cx="1914980" cy="276999"/>
          </a:xfrm>
          <a:prstGeom prst="rect">
            <a:avLst/>
          </a:prstGeom>
          <a:noFill/>
          <a:ln w="9525">
            <a:noFill/>
            <a:miter lim="800000"/>
            <a:headEnd/>
            <a:tailEnd/>
          </a:ln>
        </p:spPr>
        <p:txBody>
          <a:bodyPr wrap="square">
            <a:spAutoFit/>
          </a:bodyPr>
          <a:lstStyle/>
          <a:p>
            <a:pPr>
              <a:spcBef>
                <a:spcPct val="50000"/>
              </a:spcBef>
            </a:pPr>
            <a:r>
              <a:rPr lang="en-US" sz="1200" b="1" dirty="0" smtClean="0"/>
              <a:t>0     4     8     16   24   48</a:t>
            </a:r>
            <a:endParaRPr lang="en-US" sz="1200" b="1" dirty="0"/>
          </a:p>
        </p:txBody>
      </p:sp>
      <p:sp>
        <p:nvSpPr>
          <p:cNvPr id="2162" name="Text Box 88"/>
          <p:cNvSpPr txBox="1">
            <a:spLocks noChangeArrowheads="1"/>
          </p:cNvSpPr>
          <p:nvPr/>
        </p:nvSpPr>
        <p:spPr bwMode="auto">
          <a:xfrm>
            <a:off x="4989513" y="2257473"/>
            <a:ext cx="936625" cy="274638"/>
          </a:xfrm>
          <a:prstGeom prst="rect">
            <a:avLst/>
          </a:prstGeom>
          <a:noFill/>
          <a:ln w="9525">
            <a:noFill/>
            <a:miter lim="800000"/>
            <a:headEnd/>
            <a:tailEnd/>
          </a:ln>
        </p:spPr>
        <p:txBody>
          <a:bodyPr>
            <a:spAutoFit/>
          </a:bodyPr>
          <a:lstStyle/>
          <a:p>
            <a:pPr>
              <a:spcBef>
                <a:spcPct val="50000"/>
              </a:spcBef>
            </a:pPr>
            <a:r>
              <a:rPr lang="en-US" sz="1200" b="1" dirty="0"/>
              <a:t>MiaPaCa</a:t>
            </a:r>
          </a:p>
        </p:txBody>
      </p:sp>
      <p:pic>
        <p:nvPicPr>
          <p:cNvPr id="2202" name="Picture 222"/>
          <p:cNvPicPr preferRelativeResize="0">
            <a:picLocks noChangeArrowheads="1"/>
          </p:cNvPicPr>
          <p:nvPr/>
        </p:nvPicPr>
        <p:blipFill>
          <a:blip r:embed="rId19" cstate="print">
            <a:lum bright="36000" contrast="48000"/>
          </a:blip>
          <a:srcRect l="23236" t="52689" r="47389" b="43896"/>
          <a:stretch>
            <a:fillRect/>
          </a:stretch>
        </p:blipFill>
        <p:spPr bwMode="auto">
          <a:xfrm>
            <a:off x="6883400" y="5437235"/>
            <a:ext cx="1906588" cy="247650"/>
          </a:xfrm>
          <a:prstGeom prst="rect">
            <a:avLst/>
          </a:prstGeom>
          <a:noFill/>
          <a:ln w="9525">
            <a:solidFill>
              <a:schemeClr val="tx1"/>
            </a:solidFill>
            <a:miter lim="800000"/>
            <a:headEnd/>
            <a:tailEnd/>
          </a:ln>
        </p:spPr>
      </p:pic>
      <p:pic>
        <p:nvPicPr>
          <p:cNvPr id="2203" name="Picture 223"/>
          <p:cNvPicPr preferRelativeResize="0">
            <a:picLocks noChangeArrowheads="1"/>
          </p:cNvPicPr>
          <p:nvPr/>
        </p:nvPicPr>
        <p:blipFill>
          <a:blip r:embed="rId20" cstate="print">
            <a:lum bright="24000" contrast="18000"/>
          </a:blip>
          <a:srcRect l="25047" t="33063" r="38394" b="61992"/>
          <a:stretch>
            <a:fillRect/>
          </a:stretch>
        </p:blipFill>
        <p:spPr bwMode="auto">
          <a:xfrm>
            <a:off x="6888163" y="5730923"/>
            <a:ext cx="1927225" cy="239712"/>
          </a:xfrm>
          <a:prstGeom prst="rect">
            <a:avLst/>
          </a:prstGeom>
          <a:noFill/>
          <a:ln w="9525">
            <a:solidFill>
              <a:schemeClr val="tx1"/>
            </a:solidFill>
            <a:miter lim="800000"/>
            <a:headEnd/>
            <a:tailEnd/>
          </a:ln>
        </p:spPr>
      </p:pic>
      <p:pic>
        <p:nvPicPr>
          <p:cNvPr id="2204" name="Picture 226"/>
          <p:cNvPicPr preferRelativeResize="0">
            <a:picLocks noChangeArrowheads="1"/>
          </p:cNvPicPr>
          <p:nvPr/>
        </p:nvPicPr>
        <p:blipFill>
          <a:blip r:embed="rId21" cstate="print"/>
          <a:srcRect l="19431" t="34644" r="43896" b="61201"/>
          <a:stretch>
            <a:fillRect/>
          </a:stretch>
        </p:blipFill>
        <p:spPr bwMode="auto">
          <a:xfrm>
            <a:off x="4954588" y="5422948"/>
            <a:ext cx="1863725" cy="255587"/>
          </a:xfrm>
          <a:prstGeom prst="rect">
            <a:avLst/>
          </a:prstGeom>
          <a:noFill/>
          <a:ln w="9525">
            <a:solidFill>
              <a:schemeClr val="tx1"/>
            </a:solidFill>
            <a:miter lim="800000"/>
            <a:headEnd/>
            <a:tailEnd/>
          </a:ln>
        </p:spPr>
      </p:pic>
      <p:pic>
        <p:nvPicPr>
          <p:cNvPr id="2205" name="Picture 227"/>
          <p:cNvPicPr preferRelativeResize="0">
            <a:picLocks noChangeArrowheads="1"/>
          </p:cNvPicPr>
          <p:nvPr/>
        </p:nvPicPr>
        <p:blipFill>
          <a:blip r:embed="rId22" cstate="print">
            <a:lum bright="30000" contrast="42000"/>
          </a:blip>
          <a:srcRect l="33322" t="32301" r="32613" b="63585"/>
          <a:stretch>
            <a:fillRect/>
          </a:stretch>
        </p:blipFill>
        <p:spPr bwMode="auto">
          <a:xfrm>
            <a:off x="4954588" y="5719810"/>
            <a:ext cx="1839912" cy="236538"/>
          </a:xfrm>
          <a:prstGeom prst="rect">
            <a:avLst/>
          </a:prstGeom>
          <a:noFill/>
          <a:ln w="9525">
            <a:solidFill>
              <a:schemeClr val="tx1"/>
            </a:solidFill>
            <a:miter lim="800000"/>
            <a:headEnd/>
            <a:tailEnd/>
          </a:ln>
        </p:spPr>
      </p:pic>
      <p:sp>
        <p:nvSpPr>
          <p:cNvPr id="2245" name="TextBox 252"/>
          <p:cNvSpPr txBox="1">
            <a:spLocks noChangeArrowheads="1"/>
          </p:cNvSpPr>
          <p:nvPr/>
        </p:nvSpPr>
        <p:spPr bwMode="auto">
          <a:xfrm>
            <a:off x="7192963" y="2781348"/>
            <a:ext cx="368300" cy="306388"/>
          </a:xfrm>
          <a:prstGeom prst="rect">
            <a:avLst/>
          </a:prstGeom>
          <a:noFill/>
          <a:ln w="9525">
            <a:noFill/>
            <a:miter lim="800000"/>
            <a:headEnd/>
            <a:tailEnd/>
          </a:ln>
        </p:spPr>
        <p:txBody>
          <a:bodyPr>
            <a:spAutoFit/>
          </a:bodyPr>
          <a:lstStyle/>
          <a:p>
            <a:r>
              <a:rPr lang="en-US" sz="1400" b="1"/>
              <a:t>*</a:t>
            </a:r>
          </a:p>
        </p:txBody>
      </p:sp>
      <p:sp>
        <p:nvSpPr>
          <p:cNvPr id="2259" name="TextBox 208"/>
          <p:cNvSpPr txBox="1">
            <a:spLocks noChangeArrowheads="1"/>
          </p:cNvSpPr>
          <p:nvPr/>
        </p:nvSpPr>
        <p:spPr bwMode="auto">
          <a:xfrm>
            <a:off x="8397875" y="2581323"/>
            <a:ext cx="476250" cy="307975"/>
          </a:xfrm>
          <a:prstGeom prst="rect">
            <a:avLst/>
          </a:prstGeom>
          <a:noFill/>
          <a:ln w="9525">
            <a:noFill/>
            <a:miter lim="800000"/>
            <a:headEnd/>
            <a:tailEnd/>
          </a:ln>
        </p:spPr>
        <p:txBody>
          <a:bodyPr>
            <a:spAutoFit/>
          </a:bodyPr>
          <a:lstStyle/>
          <a:p>
            <a:r>
              <a:rPr lang="en-US" sz="1400" b="1"/>
              <a:t>**</a:t>
            </a:r>
          </a:p>
        </p:txBody>
      </p:sp>
      <p:sp>
        <p:nvSpPr>
          <p:cNvPr id="2260" name="TextBox 208"/>
          <p:cNvSpPr txBox="1">
            <a:spLocks noChangeArrowheads="1"/>
          </p:cNvSpPr>
          <p:nvPr/>
        </p:nvSpPr>
        <p:spPr bwMode="auto">
          <a:xfrm>
            <a:off x="8096250" y="2305098"/>
            <a:ext cx="476250" cy="307975"/>
          </a:xfrm>
          <a:prstGeom prst="rect">
            <a:avLst/>
          </a:prstGeom>
          <a:noFill/>
          <a:ln w="9525">
            <a:noFill/>
            <a:miter lim="800000"/>
            <a:headEnd/>
            <a:tailEnd/>
          </a:ln>
        </p:spPr>
        <p:txBody>
          <a:bodyPr>
            <a:spAutoFit/>
          </a:bodyPr>
          <a:lstStyle/>
          <a:p>
            <a:r>
              <a:rPr lang="en-US" sz="1400" b="1"/>
              <a:t>**</a:t>
            </a:r>
          </a:p>
        </p:txBody>
      </p:sp>
      <p:sp>
        <p:nvSpPr>
          <p:cNvPr id="2261" name="TextBox 208"/>
          <p:cNvSpPr txBox="1">
            <a:spLocks noChangeArrowheads="1"/>
          </p:cNvSpPr>
          <p:nvPr/>
        </p:nvSpPr>
        <p:spPr bwMode="auto">
          <a:xfrm>
            <a:off x="7788275" y="2428923"/>
            <a:ext cx="476250" cy="307975"/>
          </a:xfrm>
          <a:prstGeom prst="rect">
            <a:avLst/>
          </a:prstGeom>
          <a:noFill/>
          <a:ln w="9525">
            <a:noFill/>
            <a:miter lim="800000"/>
            <a:headEnd/>
            <a:tailEnd/>
          </a:ln>
        </p:spPr>
        <p:txBody>
          <a:bodyPr>
            <a:spAutoFit/>
          </a:bodyPr>
          <a:lstStyle/>
          <a:p>
            <a:r>
              <a:rPr lang="en-US" sz="1400" b="1"/>
              <a:t>**</a:t>
            </a:r>
          </a:p>
        </p:txBody>
      </p:sp>
      <p:sp>
        <p:nvSpPr>
          <p:cNvPr id="2262" name="TextBox 208"/>
          <p:cNvSpPr txBox="1">
            <a:spLocks noChangeArrowheads="1"/>
          </p:cNvSpPr>
          <p:nvPr/>
        </p:nvSpPr>
        <p:spPr bwMode="auto">
          <a:xfrm>
            <a:off x="7483475" y="2567036"/>
            <a:ext cx="476250" cy="307975"/>
          </a:xfrm>
          <a:prstGeom prst="rect">
            <a:avLst/>
          </a:prstGeom>
          <a:noFill/>
          <a:ln w="9525">
            <a:noFill/>
            <a:miter lim="800000"/>
            <a:headEnd/>
            <a:tailEnd/>
          </a:ln>
        </p:spPr>
        <p:txBody>
          <a:bodyPr>
            <a:spAutoFit/>
          </a:bodyPr>
          <a:lstStyle/>
          <a:p>
            <a:r>
              <a:rPr lang="en-US" sz="1400" b="1"/>
              <a:t>**</a:t>
            </a:r>
          </a:p>
        </p:txBody>
      </p:sp>
      <p:sp>
        <p:nvSpPr>
          <p:cNvPr id="2268" name="TextBox 208"/>
          <p:cNvSpPr txBox="1">
            <a:spLocks noChangeArrowheads="1"/>
          </p:cNvSpPr>
          <p:nvPr/>
        </p:nvSpPr>
        <p:spPr bwMode="auto">
          <a:xfrm>
            <a:off x="6502400" y="2367011"/>
            <a:ext cx="476250" cy="307975"/>
          </a:xfrm>
          <a:prstGeom prst="rect">
            <a:avLst/>
          </a:prstGeom>
          <a:noFill/>
          <a:ln w="9525">
            <a:noFill/>
            <a:miter lim="800000"/>
            <a:headEnd/>
            <a:tailEnd/>
          </a:ln>
        </p:spPr>
        <p:txBody>
          <a:bodyPr>
            <a:spAutoFit/>
          </a:bodyPr>
          <a:lstStyle/>
          <a:p>
            <a:r>
              <a:rPr lang="en-US" sz="1400" b="1"/>
              <a:t>**</a:t>
            </a:r>
          </a:p>
        </p:txBody>
      </p:sp>
      <p:sp>
        <p:nvSpPr>
          <p:cNvPr id="2269" name="TextBox 208"/>
          <p:cNvSpPr txBox="1">
            <a:spLocks noChangeArrowheads="1"/>
          </p:cNvSpPr>
          <p:nvPr/>
        </p:nvSpPr>
        <p:spPr bwMode="auto">
          <a:xfrm>
            <a:off x="6202363" y="2182861"/>
            <a:ext cx="476250" cy="307975"/>
          </a:xfrm>
          <a:prstGeom prst="rect">
            <a:avLst/>
          </a:prstGeom>
          <a:noFill/>
          <a:ln w="9525">
            <a:noFill/>
            <a:miter lim="800000"/>
            <a:headEnd/>
            <a:tailEnd/>
          </a:ln>
        </p:spPr>
        <p:txBody>
          <a:bodyPr>
            <a:spAutoFit/>
          </a:bodyPr>
          <a:lstStyle/>
          <a:p>
            <a:r>
              <a:rPr lang="en-US" sz="1400" b="1"/>
              <a:t>**</a:t>
            </a:r>
          </a:p>
        </p:txBody>
      </p:sp>
      <p:sp>
        <p:nvSpPr>
          <p:cNvPr id="2270" name="TextBox 208"/>
          <p:cNvSpPr txBox="1">
            <a:spLocks noChangeArrowheads="1"/>
          </p:cNvSpPr>
          <p:nvPr/>
        </p:nvSpPr>
        <p:spPr bwMode="auto">
          <a:xfrm>
            <a:off x="5284788" y="2603548"/>
            <a:ext cx="476250" cy="307975"/>
          </a:xfrm>
          <a:prstGeom prst="rect">
            <a:avLst/>
          </a:prstGeom>
          <a:noFill/>
          <a:ln w="9525">
            <a:noFill/>
            <a:miter lim="800000"/>
            <a:headEnd/>
            <a:tailEnd/>
          </a:ln>
        </p:spPr>
        <p:txBody>
          <a:bodyPr>
            <a:spAutoFit/>
          </a:bodyPr>
          <a:lstStyle/>
          <a:p>
            <a:r>
              <a:rPr lang="en-US" sz="1400" b="1"/>
              <a:t>**</a:t>
            </a:r>
          </a:p>
        </p:txBody>
      </p:sp>
      <p:sp>
        <p:nvSpPr>
          <p:cNvPr id="2271" name="TextBox 208"/>
          <p:cNvSpPr txBox="1">
            <a:spLocks noChangeArrowheads="1"/>
          </p:cNvSpPr>
          <p:nvPr/>
        </p:nvSpPr>
        <p:spPr bwMode="auto">
          <a:xfrm>
            <a:off x="5591175" y="2395586"/>
            <a:ext cx="476250" cy="307975"/>
          </a:xfrm>
          <a:prstGeom prst="rect">
            <a:avLst/>
          </a:prstGeom>
          <a:noFill/>
          <a:ln w="9525">
            <a:noFill/>
            <a:miter lim="800000"/>
            <a:headEnd/>
            <a:tailEnd/>
          </a:ln>
        </p:spPr>
        <p:txBody>
          <a:bodyPr>
            <a:spAutoFit/>
          </a:bodyPr>
          <a:lstStyle/>
          <a:p>
            <a:r>
              <a:rPr lang="en-US" sz="1400" b="1"/>
              <a:t>**</a:t>
            </a:r>
          </a:p>
        </p:txBody>
      </p:sp>
      <p:sp>
        <p:nvSpPr>
          <p:cNvPr id="2272" name="TextBox 208"/>
          <p:cNvSpPr txBox="1">
            <a:spLocks noChangeArrowheads="1"/>
          </p:cNvSpPr>
          <p:nvPr/>
        </p:nvSpPr>
        <p:spPr bwMode="auto">
          <a:xfrm>
            <a:off x="5892800" y="2262236"/>
            <a:ext cx="476250" cy="307975"/>
          </a:xfrm>
          <a:prstGeom prst="rect">
            <a:avLst/>
          </a:prstGeom>
          <a:noFill/>
          <a:ln w="9525">
            <a:noFill/>
            <a:miter lim="800000"/>
            <a:headEnd/>
            <a:tailEnd/>
          </a:ln>
        </p:spPr>
        <p:txBody>
          <a:bodyPr>
            <a:spAutoFit/>
          </a:bodyPr>
          <a:lstStyle/>
          <a:p>
            <a:r>
              <a:rPr lang="en-US" sz="1400" b="1"/>
              <a:t>**</a:t>
            </a:r>
          </a:p>
        </p:txBody>
      </p:sp>
      <p:sp>
        <p:nvSpPr>
          <p:cNvPr id="2273" name="TextBox 208"/>
          <p:cNvSpPr txBox="1">
            <a:spLocks noChangeArrowheads="1"/>
          </p:cNvSpPr>
          <p:nvPr/>
        </p:nvSpPr>
        <p:spPr bwMode="auto">
          <a:xfrm>
            <a:off x="5221288" y="5008610"/>
            <a:ext cx="476250" cy="307975"/>
          </a:xfrm>
          <a:prstGeom prst="rect">
            <a:avLst/>
          </a:prstGeom>
          <a:noFill/>
          <a:ln w="9525">
            <a:noFill/>
            <a:miter lim="800000"/>
            <a:headEnd/>
            <a:tailEnd/>
          </a:ln>
        </p:spPr>
        <p:txBody>
          <a:bodyPr>
            <a:spAutoFit/>
          </a:bodyPr>
          <a:lstStyle/>
          <a:p>
            <a:r>
              <a:rPr lang="en-US" sz="1400" b="1"/>
              <a:t>**</a:t>
            </a:r>
          </a:p>
        </p:txBody>
      </p:sp>
      <p:sp>
        <p:nvSpPr>
          <p:cNvPr id="2274" name="TextBox 208"/>
          <p:cNvSpPr txBox="1">
            <a:spLocks noChangeArrowheads="1"/>
          </p:cNvSpPr>
          <p:nvPr/>
        </p:nvSpPr>
        <p:spPr bwMode="auto">
          <a:xfrm>
            <a:off x="5554663" y="4935585"/>
            <a:ext cx="476250" cy="307975"/>
          </a:xfrm>
          <a:prstGeom prst="rect">
            <a:avLst/>
          </a:prstGeom>
          <a:noFill/>
          <a:ln w="9525">
            <a:noFill/>
            <a:miter lim="800000"/>
            <a:headEnd/>
            <a:tailEnd/>
          </a:ln>
        </p:spPr>
        <p:txBody>
          <a:bodyPr>
            <a:spAutoFit/>
          </a:bodyPr>
          <a:lstStyle/>
          <a:p>
            <a:r>
              <a:rPr lang="en-US" sz="1400" b="1"/>
              <a:t>**</a:t>
            </a:r>
          </a:p>
        </p:txBody>
      </p:sp>
      <p:sp>
        <p:nvSpPr>
          <p:cNvPr id="2275" name="TextBox 208"/>
          <p:cNvSpPr txBox="1">
            <a:spLocks noChangeArrowheads="1"/>
          </p:cNvSpPr>
          <p:nvPr/>
        </p:nvSpPr>
        <p:spPr bwMode="auto">
          <a:xfrm>
            <a:off x="5864225" y="4876848"/>
            <a:ext cx="476250" cy="307975"/>
          </a:xfrm>
          <a:prstGeom prst="rect">
            <a:avLst/>
          </a:prstGeom>
          <a:noFill/>
          <a:ln w="9525">
            <a:noFill/>
            <a:miter lim="800000"/>
            <a:headEnd/>
            <a:tailEnd/>
          </a:ln>
        </p:spPr>
        <p:txBody>
          <a:bodyPr>
            <a:spAutoFit/>
          </a:bodyPr>
          <a:lstStyle/>
          <a:p>
            <a:r>
              <a:rPr lang="en-US" sz="1400" b="1"/>
              <a:t>**</a:t>
            </a:r>
          </a:p>
        </p:txBody>
      </p:sp>
      <p:sp>
        <p:nvSpPr>
          <p:cNvPr id="2276" name="TextBox 208"/>
          <p:cNvSpPr txBox="1">
            <a:spLocks noChangeArrowheads="1"/>
          </p:cNvSpPr>
          <p:nvPr/>
        </p:nvSpPr>
        <p:spPr bwMode="auto">
          <a:xfrm>
            <a:off x="6197600" y="4587923"/>
            <a:ext cx="476250" cy="307975"/>
          </a:xfrm>
          <a:prstGeom prst="rect">
            <a:avLst/>
          </a:prstGeom>
          <a:noFill/>
          <a:ln w="9525">
            <a:noFill/>
            <a:miter lim="800000"/>
            <a:headEnd/>
            <a:tailEnd/>
          </a:ln>
        </p:spPr>
        <p:txBody>
          <a:bodyPr>
            <a:spAutoFit/>
          </a:bodyPr>
          <a:lstStyle/>
          <a:p>
            <a:r>
              <a:rPr lang="en-US" sz="1400" b="1"/>
              <a:t>**</a:t>
            </a:r>
          </a:p>
        </p:txBody>
      </p:sp>
      <p:sp>
        <p:nvSpPr>
          <p:cNvPr id="2277" name="TextBox 208"/>
          <p:cNvSpPr txBox="1">
            <a:spLocks noChangeArrowheads="1"/>
          </p:cNvSpPr>
          <p:nvPr/>
        </p:nvSpPr>
        <p:spPr bwMode="auto">
          <a:xfrm>
            <a:off x="6519863" y="4826048"/>
            <a:ext cx="476250" cy="307975"/>
          </a:xfrm>
          <a:prstGeom prst="rect">
            <a:avLst/>
          </a:prstGeom>
          <a:noFill/>
          <a:ln w="9525">
            <a:noFill/>
            <a:miter lim="800000"/>
            <a:headEnd/>
            <a:tailEnd/>
          </a:ln>
        </p:spPr>
        <p:txBody>
          <a:bodyPr>
            <a:spAutoFit/>
          </a:bodyPr>
          <a:lstStyle/>
          <a:p>
            <a:r>
              <a:rPr lang="en-US" sz="1400" b="1"/>
              <a:t>**</a:t>
            </a:r>
          </a:p>
        </p:txBody>
      </p:sp>
      <p:sp>
        <p:nvSpPr>
          <p:cNvPr id="2283" name="TextBox 208"/>
          <p:cNvSpPr txBox="1">
            <a:spLocks noChangeArrowheads="1"/>
          </p:cNvSpPr>
          <p:nvPr/>
        </p:nvSpPr>
        <p:spPr bwMode="auto">
          <a:xfrm>
            <a:off x="7235825" y="5067348"/>
            <a:ext cx="476250" cy="307975"/>
          </a:xfrm>
          <a:prstGeom prst="rect">
            <a:avLst/>
          </a:prstGeom>
          <a:noFill/>
          <a:ln w="9525">
            <a:noFill/>
            <a:miter lim="800000"/>
            <a:headEnd/>
            <a:tailEnd/>
          </a:ln>
        </p:spPr>
        <p:txBody>
          <a:bodyPr>
            <a:spAutoFit/>
          </a:bodyPr>
          <a:lstStyle/>
          <a:p>
            <a:r>
              <a:rPr lang="en-US" sz="1400" b="1"/>
              <a:t>**</a:t>
            </a:r>
          </a:p>
        </p:txBody>
      </p:sp>
      <p:sp>
        <p:nvSpPr>
          <p:cNvPr id="2284" name="TextBox 208"/>
          <p:cNvSpPr txBox="1">
            <a:spLocks noChangeArrowheads="1"/>
          </p:cNvSpPr>
          <p:nvPr/>
        </p:nvSpPr>
        <p:spPr bwMode="auto">
          <a:xfrm>
            <a:off x="7573963" y="4938760"/>
            <a:ext cx="476250" cy="307975"/>
          </a:xfrm>
          <a:prstGeom prst="rect">
            <a:avLst/>
          </a:prstGeom>
          <a:noFill/>
          <a:ln w="9525">
            <a:noFill/>
            <a:miter lim="800000"/>
            <a:headEnd/>
            <a:tailEnd/>
          </a:ln>
        </p:spPr>
        <p:txBody>
          <a:bodyPr>
            <a:spAutoFit/>
          </a:bodyPr>
          <a:lstStyle/>
          <a:p>
            <a:r>
              <a:rPr lang="en-US" sz="1400" b="1"/>
              <a:t>**</a:t>
            </a:r>
          </a:p>
        </p:txBody>
      </p:sp>
      <p:sp>
        <p:nvSpPr>
          <p:cNvPr id="2285" name="TextBox 208"/>
          <p:cNvSpPr txBox="1">
            <a:spLocks noChangeArrowheads="1"/>
          </p:cNvSpPr>
          <p:nvPr/>
        </p:nvSpPr>
        <p:spPr bwMode="auto">
          <a:xfrm>
            <a:off x="7888288" y="4749848"/>
            <a:ext cx="476250" cy="307975"/>
          </a:xfrm>
          <a:prstGeom prst="rect">
            <a:avLst/>
          </a:prstGeom>
          <a:noFill/>
          <a:ln w="9525">
            <a:noFill/>
            <a:miter lim="800000"/>
            <a:headEnd/>
            <a:tailEnd/>
          </a:ln>
        </p:spPr>
        <p:txBody>
          <a:bodyPr>
            <a:spAutoFit/>
          </a:bodyPr>
          <a:lstStyle/>
          <a:p>
            <a:r>
              <a:rPr lang="en-US" sz="1400" b="1"/>
              <a:t>**</a:t>
            </a:r>
          </a:p>
        </p:txBody>
      </p:sp>
      <p:sp>
        <p:nvSpPr>
          <p:cNvPr id="2286" name="TextBox 208"/>
          <p:cNvSpPr txBox="1">
            <a:spLocks noChangeArrowheads="1"/>
          </p:cNvSpPr>
          <p:nvPr/>
        </p:nvSpPr>
        <p:spPr bwMode="auto">
          <a:xfrm>
            <a:off x="8226425" y="4627610"/>
            <a:ext cx="476250" cy="307975"/>
          </a:xfrm>
          <a:prstGeom prst="rect">
            <a:avLst/>
          </a:prstGeom>
          <a:noFill/>
          <a:ln w="9525">
            <a:noFill/>
            <a:miter lim="800000"/>
            <a:headEnd/>
            <a:tailEnd/>
          </a:ln>
        </p:spPr>
        <p:txBody>
          <a:bodyPr>
            <a:spAutoFit/>
          </a:bodyPr>
          <a:lstStyle/>
          <a:p>
            <a:r>
              <a:rPr lang="en-US" sz="1400" b="1"/>
              <a:t>**</a:t>
            </a:r>
          </a:p>
        </p:txBody>
      </p:sp>
      <p:sp>
        <p:nvSpPr>
          <p:cNvPr id="2287" name="TextBox 208"/>
          <p:cNvSpPr txBox="1">
            <a:spLocks noChangeArrowheads="1"/>
          </p:cNvSpPr>
          <p:nvPr/>
        </p:nvSpPr>
        <p:spPr bwMode="auto">
          <a:xfrm>
            <a:off x="8550275" y="4706985"/>
            <a:ext cx="476250" cy="307975"/>
          </a:xfrm>
          <a:prstGeom prst="rect">
            <a:avLst/>
          </a:prstGeom>
          <a:noFill/>
          <a:ln w="9525">
            <a:noFill/>
            <a:miter lim="800000"/>
            <a:headEnd/>
            <a:tailEnd/>
          </a:ln>
        </p:spPr>
        <p:txBody>
          <a:bodyPr>
            <a:spAutoFit/>
          </a:bodyPr>
          <a:lstStyle/>
          <a:p>
            <a:r>
              <a:rPr lang="en-US" sz="1400" b="1"/>
              <a:t>**</a:t>
            </a:r>
          </a:p>
        </p:txBody>
      </p:sp>
      <p:sp>
        <p:nvSpPr>
          <p:cNvPr id="236" name="Text Box 205"/>
          <p:cNvSpPr txBox="1">
            <a:spLocks noChangeArrowheads="1"/>
          </p:cNvSpPr>
          <p:nvPr/>
        </p:nvSpPr>
        <p:spPr bwMode="auto">
          <a:xfrm>
            <a:off x="6928307" y="3593695"/>
            <a:ext cx="1914980" cy="276999"/>
          </a:xfrm>
          <a:prstGeom prst="rect">
            <a:avLst/>
          </a:prstGeom>
          <a:noFill/>
          <a:ln w="9525">
            <a:noFill/>
            <a:miter lim="800000"/>
            <a:headEnd/>
            <a:tailEnd/>
          </a:ln>
        </p:spPr>
        <p:txBody>
          <a:bodyPr wrap="square">
            <a:spAutoFit/>
          </a:bodyPr>
          <a:lstStyle/>
          <a:p>
            <a:pPr>
              <a:spcBef>
                <a:spcPct val="50000"/>
              </a:spcBef>
            </a:pPr>
            <a:r>
              <a:rPr lang="en-US" sz="1200" b="1" dirty="0" smtClean="0"/>
              <a:t>0     4     8     16   24   48</a:t>
            </a:r>
            <a:endParaRPr lang="en-US" sz="1200" b="1" dirty="0"/>
          </a:p>
        </p:txBody>
      </p:sp>
      <p:sp>
        <p:nvSpPr>
          <p:cNvPr id="238" name="Text Box 205"/>
          <p:cNvSpPr txBox="1">
            <a:spLocks noChangeArrowheads="1"/>
          </p:cNvSpPr>
          <p:nvPr/>
        </p:nvSpPr>
        <p:spPr bwMode="auto">
          <a:xfrm>
            <a:off x="4973700" y="5933690"/>
            <a:ext cx="1914980" cy="276999"/>
          </a:xfrm>
          <a:prstGeom prst="rect">
            <a:avLst/>
          </a:prstGeom>
          <a:noFill/>
          <a:ln w="9525">
            <a:noFill/>
            <a:miter lim="800000"/>
            <a:headEnd/>
            <a:tailEnd/>
          </a:ln>
        </p:spPr>
        <p:txBody>
          <a:bodyPr wrap="square">
            <a:spAutoFit/>
          </a:bodyPr>
          <a:lstStyle/>
          <a:p>
            <a:pPr>
              <a:spcBef>
                <a:spcPct val="50000"/>
              </a:spcBef>
            </a:pPr>
            <a:r>
              <a:rPr lang="en-US" sz="1200" b="1" dirty="0" smtClean="0"/>
              <a:t>0     4     8     16   24   48</a:t>
            </a:r>
            <a:endParaRPr lang="en-US" sz="1200" b="1" dirty="0"/>
          </a:p>
        </p:txBody>
      </p:sp>
      <p:sp>
        <p:nvSpPr>
          <p:cNvPr id="240" name="Text Box 205"/>
          <p:cNvSpPr txBox="1">
            <a:spLocks noChangeArrowheads="1"/>
          </p:cNvSpPr>
          <p:nvPr/>
        </p:nvSpPr>
        <p:spPr bwMode="auto">
          <a:xfrm>
            <a:off x="6904103" y="5938063"/>
            <a:ext cx="1914980" cy="276999"/>
          </a:xfrm>
          <a:prstGeom prst="rect">
            <a:avLst/>
          </a:prstGeom>
          <a:noFill/>
          <a:ln w="9525">
            <a:noFill/>
            <a:miter lim="800000"/>
            <a:headEnd/>
            <a:tailEnd/>
          </a:ln>
        </p:spPr>
        <p:txBody>
          <a:bodyPr wrap="square">
            <a:spAutoFit/>
          </a:bodyPr>
          <a:lstStyle/>
          <a:p>
            <a:pPr>
              <a:spcBef>
                <a:spcPct val="50000"/>
              </a:spcBef>
            </a:pPr>
            <a:r>
              <a:rPr lang="en-US" sz="1200" b="1" dirty="0" smtClean="0"/>
              <a:t>0     4     8     16   24   48</a:t>
            </a:r>
            <a:endParaRPr lang="en-US" sz="1200" b="1" dirty="0"/>
          </a:p>
        </p:txBody>
      </p:sp>
      <p:sp>
        <p:nvSpPr>
          <p:cNvPr id="20481" name="Rectangle 1"/>
          <p:cNvSpPr>
            <a:spLocks noChangeArrowheads="1"/>
          </p:cNvSpPr>
          <p:nvPr/>
        </p:nvSpPr>
        <p:spPr bwMode="auto">
          <a:xfrm>
            <a:off x="0" y="83403"/>
            <a:ext cx="9144000" cy="830997"/>
          </a:xfrm>
          <a:prstGeom prst="rect">
            <a:avLst/>
          </a:prstGeom>
          <a:solidFill>
            <a:srgbClr val="C0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mj-lt"/>
                <a:ea typeface="Times New Roman" pitchFamily="18" charset="0"/>
                <a:cs typeface="Times New Roman" pitchFamily="18" charset="0"/>
              </a:rPr>
              <a:t>CXCL12 induces the expression of sonic hedgehog (SHH) in pancreatic cancer cells</a:t>
            </a:r>
            <a:endParaRPr kumimoji="0" lang="en-US" sz="2400" b="0" i="0" u="none" strike="noStrike" cap="none" normalizeH="0" baseline="0" dirty="0" smtClean="0">
              <a:ln>
                <a:noFill/>
              </a:ln>
              <a:solidFill>
                <a:schemeClr val="bg1"/>
              </a:solidFill>
              <a:effectLst/>
              <a:latin typeface="+mj-lt"/>
            </a:endParaRPr>
          </a:p>
        </p:txBody>
      </p:sp>
      <p:sp>
        <p:nvSpPr>
          <p:cNvPr id="197" name="TextBox 196"/>
          <p:cNvSpPr txBox="1"/>
          <p:nvPr/>
        </p:nvSpPr>
        <p:spPr>
          <a:xfrm>
            <a:off x="1371600" y="1535668"/>
            <a:ext cx="2895600" cy="369332"/>
          </a:xfrm>
          <a:prstGeom prst="rect">
            <a:avLst/>
          </a:prstGeom>
          <a:noFill/>
        </p:spPr>
        <p:txBody>
          <a:bodyPr wrap="square" rtlCol="0">
            <a:spAutoFit/>
          </a:bodyPr>
          <a:lstStyle/>
          <a:p>
            <a:pPr algn="ctr"/>
            <a:r>
              <a:rPr lang="en-US" dirty="0" smtClean="0"/>
              <a:t>Dose-dependent</a:t>
            </a:r>
            <a:endParaRPr lang="en-US" dirty="0"/>
          </a:p>
        </p:txBody>
      </p:sp>
      <p:sp>
        <p:nvSpPr>
          <p:cNvPr id="198" name="TextBox 197"/>
          <p:cNvSpPr txBox="1"/>
          <p:nvPr/>
        </p:nvSpPr>
        <p:spPr>
          <a:xfrm>
            <a:off x="5410200" y="1524000"/>
            <a:ext cx="2895600" cy="369332"/>
          </a:xfrm>
          <a:prstGeom prst="rect">
            <a:avLst/>
          </a:prstGeom>
          <a:noFill/>
        </p:spPr>
        <p:txBody>
          <a:bodyPr wrap="square" rtlCol="0">
            <a:spAutoFit/>
          </a:bodyPr>
          <a:lstStyle/>
          <a:p>
            <a:pPr algn="ctr"/>
            <a:r>
              <a:rPr lang="en-US" dirty="0" smtClean="0"/>
              <a:t>Time-dependent</a:t>
            </a:r>
            <a:endParaRPr lang="en-US" dirty="0"/>
          </a:p>
        </p:txBody>
      </p:sp>
      <p:cxnSp>
        <p:nvCxnSpPr>
          <p:cNvPr id="200" name="Straight Connector 199"/>
          <p:cNvCxnSpPr/>
          <p:nvPr/>
        </p:nvCxnSpPr>
        <p:spPr>
          <a:xfrm>
            <a:off x="838200" y="2057400"/>
            <a:ext cx="388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a:off x="4876800" y="2057400"/>
            <a:ext cx="38862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Rectangle 101"/>
          <p:cNvSpPr/>
          <p:nvPr/>
        </p:nvSpPr>
        <p:spPr>
          <a:xfrm>
            <a:off x="609600" y="6336268"/>
            <a:ext cx="7924800" cy="307777"/>
          </a:xfrm>
          <a:prstGeom prst="rect">
            <a:avLst/>
          </a:prstGeom>
        </p:spPr>
        <p:txBody>
          <a:bodyPr wrap="square">
            <a:spAutoFit/>
          </a:bodyPr>
          <a:lstStyle/>
          <a:p>
            <a:pPr algn="ctr"/>
            <a:r>
              <a:rPr lang="en-US" sz="1400" b="1" dirty="0" smtClean="0"/>
              <a:t>*p&lt;0.05 ; **p&lt;0.01</a:t>
            </a:r>
            <a:endParaRPr lang="en-US" sz="1400" b="1" dirty="0"/>
          </a:p>
        </p:txBody>
      </p:sp>
      <p:sp>
        <p:nvSpPr>
          <p:cNvPr id="103" name="Rectangle 80"/>
          <p:cNvSpPr>
            <a:spLocks noChangeArrowheads="1"/>
          </p:cNvSpPr>
          <p:nvPr/>
        </p:nvSpPr>
        <p:spPr bwMode="auto">
          <a:xfrm>
            <a:off x="5562600" y="6554788"/>
            <a:ext cx="358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Singh et al., J </a:t>
            </a:r>
            <a:r>
              <a:rPr lang="en-US" altLang="en-US" sz="1400" b="1" i="1" dirty="0" err="1">
                <a:solidFill>
                  <a:srgbClr val="002060"/>
                </a:solidFill>
              </a:rPr>
              <a:t>Biol</a:t>
            </a:r>
            <a:r>
              <a:rPr lang="en-US" altLang="en-US" sz="1400" b="1" i="1" dirty="0">
                <a:solidFill>
                  <a:srgbClr val="002060"/>
                </a:solidFill>
              </a:rPr>
              <a:t> Chem. 2012; 287:39115-24.</a:t>
            </a:r>
          </a:p>
        </p:txBody>
      </p:sp>
    </p:spTree>
    <p:extLst>
      <p:ext uri="{BB962C8B-B14F-4D97-AF65-F5344CB8AC3E}">
        <p14:creationId xmlns:p14="http://schemas.microsoft.com/office/powerpoint/2010/main" val="233349331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ext Box 13"/>
          <p:cNvSpPr txBox="1">
            <a:spLocks noChangeArrowheads="1"/>
          </p:cNvSpPr>
          <p:nvPr/>
        </p:nvSpPr>
        <p:spPr bwMode="auto">
          <a:xfrm>
            <a:off x="5715000" y="3608388"/>
            <a:ext cx="7620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sz="1200" b="1"/>
              <a:t>β</a:t>
            </a:r>
            <a:r>
              <a:rPr lang="en-US" sz="1200" b="1"/>
              <a:t>-actin</a:t>
            </a:r>
          </a:p>
        </p:txBody>
      </p:sp>
      <p:sp>
        <p:nvSpPr>
          <p:cNvPr id="3075" name="Text Box 7"/>
          <p:cNvSpPr txBox="1">
            <a:spLocks noChangeArrowheads="1"/>
          </p:cNvSpPr>
          <p:nvPr/>
        </p:nvSpPr>
        <p:spPr bwMode="auto">
          <a:xfrm>
            <a:off x="5702300" y="2306638"/>
            <a:ext cx="838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a:t>CXCR4</a:t>
            </a:r>
          </a:p>
        </p:txBody>
      </p:sp>
      <p:graphicFrame>
        <p:nvGraphicFramePr>
          <p:cNvPr id="3205" name="Group 133"/>
          <p:cNvGraphicFramePr>
            <a:graphicFrameLocks noGrp="1"/>
          </p:cNvGraphicFramePr>
          <p:nvPr>
            <p:extLst>
              <p:ext uri="{D42A27DB-BD31-4B8C-83A1-F6EECF244321}">
                <p14:modId xmlns:p14="http://schemas.microsoft.com/office/powerpoint/2010/main" val="2795069800"/>
              </p:ext>
            </p:extLst>
          </p:nvPr>
        </p:nvGraphicFramePr>
        <p:xfrm>
          <a:off x="2343150" y="1219200"/>
          <a:ext cx="3524250" cy="976314"/>
        </p:xfrm>
        <a:graphic>
          <a:graphicData uri="http://schemas.openxmlformats.org/drawingml/2006/table">
            <a:tbl>
              <a:tblPr/>
              <a:tblGrid>
                <a:gridCol w="1314450"/>
                <a:gridCol w="304800"/>
                <a:gridCol w="315913"/>
                <a:gridCol w="414337"/>
                <a:gridCol w="414338"/>
                <a:gridCol w="227012"/>
                <a:gridCol w="533400"/>
              </a:tblGrid>
              <a:tr h="244361">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NT-siRNA</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r>
              <a:tr h="243796">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CXCR4-siRNA</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r>
              <a:tr h="244361">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CXCR7-siRNA</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r>
              <a:tr h="243796">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CXCL12</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c>
                  <a:txBody>
                    <a:bodyPr/>
                    <a:lstStyle/>
                    <a:p>
                      <a:pPr marL="0" marR="0" lvl="0" indent="0" algn="ct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698" marB="45698" horzOverflow="overflow">
                    <a:lnL>
                      <a:noFill/>
                    </a:lnL>
                    <a:lnR>
                      <a:noFill/>
                    </a:lnR>
                    <a:lnT>
                      <a:noFill/>
                    </a:lnT>
                    <a:lnB>
                      <a:noFill/>
                    </a:lnB>
                    <a:lnTlToBr>
                      <a:noFill/>
                    </a:lnTlToBr>
                    <a:lnBlToTr>
                      <a:noFill/>
                    </a:lnBlToTr>
                    <a:noFill/>
                  </a:tcPr>
                </a:tc>
              </a:tr>
            </a:tbl>
          </a:graphicData>
        </a:graphic>
      </p:graphicFrame>
      <p:sp>
        <p:nvSpPr>
          <p:cNvPr id="3105" name="Text Box 7"/>
          <p:cNvSpPr txBox="1">
            <a:spLocks noChangeArrowheads="1"/>
          </p:cNvSpPr>
          <p:nvPr/>
        </p:nvSpPr>
        <p:spPr bwMode="auto">
          <a:xfrm>
            <a:off x="5700713" y="2735263"/>
            <a:ext cx="838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a:t>CXCR7</a:t>
            </a:r>
          </a:p>
        </p:txBody>
      </p:sp>
      <p:sp>
        <p:nvSpPr>
          <p:cNvPr id="3106" name="Text Box 7"/>
          <p:cNvSpPr txBox="1">
            <a:spLocks noChangeArrowheads="1"/>
          </p:cNvSpPr>
          <p:nvPr/>
        </p:nvSpPr>
        <p:spPr bwMode="auto">
          <a:xfrm>
            <a:off x="5713413" y="3148013"/>
            <a:ext cx="838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dirty="0" smtClean="0"/>
              <a:t>SHH</a:t>
            </a:r>
            <a:endParaRPr lang="en-US" sz="1200" b="1" dirty="0"/>
          </a:p>
        </p:txBody>
      </p:sp>
      <p:sp>
        <p:nvSpPr>
          <p:cNvPr id="3107" name="Text Box 13"/>
          <p:cNvSpPr txBox="1">
            <a:spLocks noChangeArrowheads="1"/>
          </p:cNvSpPr>
          <p:nvPr/>
        </p:nvSpPr>
        <p:spPr bwMode="auto">
          <a:xfrm>
            <a:off x="5751513" y="5562600"/>
            <a:ext cx="7620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l-GR" sz="1200" b="1"/>
              <a:t>β</a:t>
            </a:r>
            <a:r>
              <a:rPr lang="en-US" sz="1200" b="1"/>
              <a:t>-actin</a:t>
            </a:r>
          </a:p>
        </p:txBody>
      </p:sp>
      <p:sp>
        <p:nvSpPr>
          <p:cNvPr id="3108" name="Text Box 7"/>
          <p:cNvSpPr txBox="1">
            <a:spLocks noChangeArrowheads="1"/>
          </p:cNvSpPr>
          <p:nvPr/>
        </p:nvSpPr>
        <p:spPr bwMode="auto">
          <a:xfrm>
            <a:off x="5762625" y="4276725"/>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a:t>CXCR4</a:t>
            </a:r>
          </a:p>
        </p:txBody>
      </p:sp>
      <p:sp>
        <p:nvSpPr>
          <p:cNvPr id="3109" name="Text Box 7"/>
          <p:cNvSpPr txBox="1">
            <a:spLocks noChangeArrowheads="1"/>
          </p:cNvSpPr>
          <p:nvPr/>
        </p:nvSpPr>
        <p:spPr bwMode="auto">
          <a:xfrm>
            <a:off x="5751513" y="4718050"/>
            <a:ext cx="8382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a:t>CXCR7</a:t>
            </a:r>
          </a:p>
        </p:txBody>
      </p:sp>
      <p:sp>
        <p:nvSpPr>
          <p:cNvPr id="3110" name="Text Box 7"/>
          <p:cNvSpPr txBox="1">
            <a:spLocks noChangeArrowheads="1"/>
          </p:cNvSpPr>
          <p:nvPr/>
        </p:nvSpPr>
        <p:spPr bwMode="auto">
          <a:xfrm>
            <a:off x="5778500" y="5167313"/>
            <a:ext cx="8382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200" b="1" dirty="0" smtClean="0"/>
              <a:t>SHH</a:t>
            </a:r>
            <a:endParaRPr lang="en-US" sz="1200" b="1" dirty="0"/>
          </a:p>
        </p:txBody>
      </p:sp>
      <p:sp>
        <p:nvSpPr>
          <p:cNvPr id="3111" name="Text Box 7"/>
          <p:cNvSpPr txBox="1">
            <a:spLocks noChangeArrowheads="1"/>
          </p:cNvSpPr>
          <p:nvPr/>
        </p:nvSpPr>
        <p:spPr bwMode="auto">
          <a:xfrm rot="-5400000">
            <a:off x="2635252" y="4779754"/>
            <a:ext cx="1179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a:t>Colo357</a:t>
            </a:r>
          </a:p>
        </p:txBody>
      </p:sp>
      <p:sp>
        <p:nvSpPr>
          <p:cNvPr id="3112" name="AutoShape 153"/>
          <p:cNvSpPr>
            <a:spLocks/>
          </p:cNvSpPr>
          <p:nvPr/>
        </p:nvSpPr>
        <p:spPr bwMode="auto">
          <a:xfrm>
            <a:off x="3357563" y="2287588"/>
            <a:ext cx="119062" cy="1574800"/>
          </a:xfrm>
          <a:prstGeom prst="leftBrace">
            <a:avLst>
              <a:gd name="adj1" fmla="val 110223"/>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3113" name="Text Box 7"/>
          <p:cNvSpPr txBox="1">
            <a:spLocks noChangeArrowheads="1"/>
          </p:cNvSpPr>
          <p:nvPr/>
        </p:nvSpPr>
        <p:spPr bwMode="auto">
          <a:xfrm rot="-5400000">
            <a:off x="2619377" y="2727116"/>
            <a:ext cx="117951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600" b="1" dirty="0"/>
              <a:t>MiaPaCa</a:t>
            </a:r>
          </a:p>
        </p:txBody>
      </p:sp>
      <p:pic>
        <p:nvPicPr>
          <p:cNvPr id="3115" name="Picture 161"/>
          <p:cNvPicPr>
            <a:picLocks noChangeAspect="1" noChangeArrowheads="1"/>
          </p:cNvPicPr>
          <p:nvPr/>
        </p:nvPicPr>
        <p:blipFill>
          <a:blip r:embed="rId2" cstate="print">
            <a:lum bright="6000" contrast="60000"/>
            <a:extLst>
              <a:ext uri="{28A0092B-C50C-407E-A947-70E740481C1C}">
                <a14:useLocalDpi xmlns:a14="http://schemas.microsoft.com/office/drawing/2010/main" val="0"/>
              </a:ext>
            </a:extLst>
          </a:blip>
          <a:srcRect l="35501" t="34464" r="33687" b="54935"/>
          <a:stretch>
            <a:fillRect/>
          </a:stretch>
        </p:blipFill>
        <p:spPr bwMode="auto">
          <a:xfrm>
            <a:off x="3581400" y="2235200"/>
            <a:ext cx="2173288" cy="3937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16" name="Picture 165"/>
          <p:cNvPicPr preferRelativeResize="0">
            <a:picLocks noChangeArrowheads="1"/>
          </p:cNvPicPr>
          <p:nvPr/>
        </p:nvPicPr>
        <p:blipFill>
          <a:blip r:embed="rId3" cstate="print">
            <a:lum bright="42000" contrast="60000"/>
            <a:extLst>
              <a:ext uri="{28A0092B-C50C-407E-A947-70E740481C1C}">
                <a14:useLocalDpi xmlns:a14="http://schemas.microsoft.com/office/drawing/2010/main" val="0"/>
              </a:ext>
            </a:extLst>
          </a:blip>
          <a:srcRect l="34012" t="40787" r="34290" b="53323"/>
          <a:stretch>
            <a:fillRect/>
          </a:stretch>
        </p:blipFill>
        <p:spPr bwMode="auto">
          <a:xfrm>
            <a:off x="3629025" y="5540375"/>
            <a:ext cx="2174875" cy="365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17" name="Picture 166"/>
          <p:cNvPicPr preferRelativeResize="0">
            <a:picLocks noChangeArrowheads="1"/>
          </p:cNvPicPr>
          <p:nvPr/>
        </p:nvPicPr>
        <p:blipFill>
          <a:blip r:embed="rId4" cstate="print">
            <a:lum bright="18000" contrast="-6000"/>
            <a:extLst>
              <a:ext uri="{28A0092B-C50C-407E-A947-70E740481C1C}">
                <a14:useLocalDpi xmlns:a14="http://schemas.microsoft.com/office/drawing/2010/main" val="0"/>
              </a:ext>
            </a:extLst>
          </a:blip>
          <a:srcRect l="29082" t="44705" r="40004" b="47655"/>
          <a:stretch>
            <a:fillRect/>
          </a:stretch>
        </p:blipFill>
        <p:spPr bwMode="auto">
          <a:xfrm>
            <a:off x="3629025" y="4664075"/>
            <a:ext cx="2174875" cy="365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18" name="Picture 167"/>
          <p:cNvPicPr preferRelativeResize="0">
            <a:picLocks noChangeArrowheads="1"/>
          </p:cNvPicPr>
          <p:nvPr/>
        </p:nvPicPr>
        <p:blipFill>
          <a:blip r:embed="rId5" cstate="print">
            <a:lum bright="30000" contrast="24000"/>
            <a:extLst>
              <a:ext uri="{28A0092B-C50C-407E-A947-70E740481C1C}">
                <a14:useLocalDpi xmlns:a14="http://schemas.microsoft.com/office/drawing/2010/main" val="0"/>
              </a:ext>
            </a:extLst>
          </a:blip>
          <a:srcRect l="23824" t="38362" r="44788" b="54355"/>
          <a:stretch>
            <a:fillRect/>
          </a:stretch>
        </p:blipFill>
        <p:spPr bwMode="auto">
          <a:xfrm>
            <a:off x="3578225" y="2690813"/>
            <a:ext cx="2174875" cy="365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19" name="Picture 168"/>
          <p:cNvPicPr preferRelativeResize="0">
            <a:picLocks noChangeArrowheads="1"/>
          </p:cNvPicPr>
          <p:nvPr/>
        </p:nvPicPr>
        <p:blipFill>
          <a:blip r:embed="rId6" cstate="print">
            <a:lum bright="12000" contrast="30000"/>
            <a:extLst>
              <a:ext uri="{28A0092B-C50C-407E-A947-70E740481C1C}">
                <a14:useLocalDpi xmlns:a14="http://schemas.microsoft.com/office/drawing/2010/main" val="0"/>
              </a:ext>
            </a:extLst>
          </a:blip>
          <a:srcRect l="40660" t="46898" r="28279" b="47133"/>
          <a:stretch>
            <a:fillRect/>
          </a:stretch>
        </p:blipFill>
        <p:spPr bwMode="auto">
          <a:xfrm>
            <a:off x="3578225" y="3519488"/>
            <a:ext cx="2174875" cy="3651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3120" name="AutoShape 177"/>
          <p:cNvSpPr>
            <a:spLocks/>
          </p:cNvSpPr>
          <p:nvPr/>
        </p:nvSpPr>
        <p:spPr bwMode="auto">
          <a:xfrm>
            <a:off x="3375025" y="4295775"/>
            <a:ext cx="127000" cy="1600200"/>
          </a:xfrm>
          <a:prstGeom prst="leftBrace">
            <a:avLst>
              <a:gd name="adj1" fmla="val 105000"/>
              <a:gd name="adj2" fmla="val 50000"/>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pic>
        <p:nvPicPr>
          <p:cNvPr id="3121" name="Picture 57"/>
          <p:cNvPicPr preferRelativeResize="0">
            <a:picLocks noChangeArrowheads="1"/>
          </p:cNvPicPr>
          <p:nvPr/>
        </p:nvPicPr>
        <p:blipFill rotWithShape="1">
          <a:blip r:embed="rId7" cstate="print">
            <a:extLst>
              <a:ext uri="{BEBA8EAE-BF5A-486C-A8C5-ECC9F3942E4B}">
                <a14:imgProps xmlns:a14="http://schemas.microsoft.com/office/drawing/2010/main">
                  <a14:imgLayer r:embed="rId8">
                    <a14:imgEffect>
                      <a14:brightnessContrast bright="66000" contrast="-9000"/>
                    </a14:imgEffect>
                  </a14:imgLayer>
                </a14:imgProps>
              </a:ext>
              <a:ext uri="{28A0092B-C50C-407E-A947-70E740481C1C}">
                <a14:useLocalDpi xmlns:a14="http://schemas.microsoft.com/office/drawing/2010/main" val="0"/>
              </a:ext>
            </a:extLst>
          </a:blip>
          <a:srcRect l="17259" t="42437" r="50304" b="54785"/>
          <a:stretch/>
        </p:blipFill>
        <p:spPr bwMode="auto">
          <a:xfrm>
            <a:off x="3614738" y="5105401"/>
            <a:ext cx="2184400" cy="33655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22" name="Picture 164"/>
          <p:cNvPicPr preferRelativeResize="0">
            <a:picLocks noChangeArrowheads="1"/>
          </p:cNvPicPr>
          <p:nvPr/>
        </p:nvPicPr>
        <p:blipFill>
          <a:blip r:embed="rId9" cstate="print">
            <a:lum bright="6000" contrast="72000"/>
            <a:extLst>
              <a:ext uri="{28A0092B-C50C-407E-A947-70E740481C1C}">
                <a14:useLocalDpi xmlns:a14="http://schemas.microsoft.com/office/drawing/2010/main" val="0"/>
              </a:ext>
            </a:extLst>
          </a:blip>
          <a:srcRect l="30510" t="41571" r="39082" b="52586"/>
          <a:stretch>
            <a:fillRect/>
          </a:stretch>
        </p:blipFill>
        <p:spPr bwMode="auto">
          <a:xfrm>
            <a:off x="3629025" y="4252913"/>
            <a:ext cx="2174875" cy="3524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3123" name="Picture 131"/>
          <p:cNvPicPr>
            <a:picLocks noChangeAspect="1" noChangeArrowheads="1"/>
          </p:cNvPicPr>
          <p:nvPr/>
        </p:nvPicPr>
        <p:blipFill>
          <a:blip r:embed="rId10" cstate="print">
            <a:lum bright="18000" contrast="12000"/>
            <a:extLst>
              <a:ext uri="{28A0092B-C50C-407E-A947-70E740481C1C}">
                <a14:useLocalDpi xmlns:a14="http://schemas.microsoft.com/office/drawing/2010/main" val="0"/>
              </a:ext>
            </a:extLst>
          </a:blip>
          <a:srcRect l="34950" t="50241" r="33936" b="43567"/>
          <a:stretch>
            <a:fillRect/>
          </a:stretch>
        </p:blipFill>
        <p:spPr bwMode="auto">
          <a:xfrm>
            <a:off x="3581400" y="3109913"/>
            <a:ext cx="2171700" cy="35401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5" name="Rectangle 1"/>
          <p:cNvSpPr>
            <a:spLocks noChangeArrowheads="1"/>
          </p:cNvSpPr>
          <p:nvPr/>
        </p:nvSpPr>
        <p:spPr bwMode="auto">
          <a:xfrm>
            <a:off x="0" y="83403"/>
            <a:ext cx="9144000" cy="830997"/>
          </a:xfrm>
          <a:prstGeom prst="rect">
            <a:avLst/>
          </a:prstGeom>
          <a:solidFill>
            <a:srgbClr val="C0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mj-lt"/>
                <a:ea typeface="Times New Roman" pitchFamily="18" charset="0"/>
                <a:cs typeface="Times New Roman" pitchFamily="18" charset="0"/>
              </a:rPr>
              <a:t>CXCL12-induced expression of sonic </a:t>
            </a:r>
            <a:r>
              <a:rPr lang="en-US" sz="2400" b="1" dirty="0" smtClean="0">
                <a:solidFill>
                  <a:schemeClr val="bg1"/>
                </a:solidFill>
                <a:latin typeface="+mj-lt"/>
                <a:ea typeface="Times New Roman" pitchFamily="18" charset="0"/>
                <a:cs typeface="Times New Roman" pitchFamily="18" charset="0"/>
              </a:rPr>
              <a:t>h</a:t>
            </a:r>
            <a:r>
              <a:rPr kumimoji="0" lang="en-US" sz="2400" b="1" i="0" u="none" strike="noStrike" cap="none" normalizeH="0" baseline="0" dirty="0" smtClean="0">
                <a:ln>
                  <a:noFill/>
                </a:ln>
                <a:solidFill>
                  <a:schemeClr val="bg1"/>
                </a:solidFill>
                <a:effectLst/>
                <a:latin typeface="+mj-lt"/>
                <a:ea typeface="Times New Roman" pitchFamily="18" charset="0"/>
                <a:cs typeface="Times New Roman" pitchFamily="18" charset="0"/>
              </a:rPr>
              <a:t>edgehog (SHH) is mediated through CXCR4</a:t>
            </a:r>
            <a:endParaRPr kumimoji="0" lang="en-US" sz="2400" b="0" i="0" u="none" strike="noStrike" cap="none" normalizeH="0" baseline="0" dirty="0" smtClean="0">
              <a:ln>
                <a:noFill/>
              </a:ln>
              <a:solidFill>
                <a:schemeClr val="bg1"/>
              </a:solidFill>
              <a:effectLst/>
              <a:latin typeface="+mj-lt"/>
            </a:endParaRPr>
          </a:p>
        </p:txBody>
      </p:sp>
      <p:sp>
        <p:nvSpPr>
          <p:cNvPr id="26" name="Rectangle 80"/>
          <p:cNvSpPr>
            <a:spLocks noChangeArrowheads="1"/>
          </p:cNvSpPr>
          <p:nvPr/>
        </p:nvSpPr>
        <p:spPr bwMode="auto">
          <a:xfrm>
            <a:off x="5562600" y="6554788"/>
            <a:ext cx="358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Singh et al., J </a:t>
            </a:r>
            <a:r>
              <a:rPr lang="en-US" altLang="en-US" sz="1400" b="1" i="1" dirty="0" err="1">
                <a:solidFill>
                  <a:srgbClr val="002060"/>
                </a:solidFill>
              </a:rPr>
              <a:t>Biol</a:t>
            </a:r>
            <a:r>
              <a:rPr lang="en-US" altLang="en-US" sz="1400" b="1" i="1" dirty="0">
                <a:solidFill>
                  <a:srgbClr val="002060"/>
                </a:solidFill>
              </a:rPr>
              <a:t> Chem. 2012; 287:39115-24.</a:t>
            </a:r>
          </a:p>
        </p:txBody>
      </p:sp>
    </p:spTree>
    <p:extLst>
      <p:ext uri="{BB962C8B-B14F-4D97-AF65-F5344CB8AC3E}">
        <p14:creationId xmlns:p14="http://schemas.microsoft.com/office/powerpoint/2010/main" val="2980608147"/>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84"/>
          <p:cNvPicPr>
            <a:picLocks noChangeAspect="1" noChangeArrowheads="1"/>
          </p:cNvPicPr>
          <p:nvPr/>
        </p:nvPicPr>
        <p:blipFill>
          <a:blip r:embed="rId2" cstate="print"/>
          <a:srcRect l="29819" t="40326" r="28252" b="54614"/>
          <a:stretch>
            <a:fillRect/>
          </a:stretch>
        </p:blipFill>
        <p:spPr bwMode="auto">
          <a:xfrm>
            <a:off x="1447800" y="2749550"/>
            <a:ext cx="2913063" cy="350838"/>
          </a:xfrm>
          <a:prstGeom prst="rect">
            <a:avLst/>
          </a:prstGeom>
          <a:noFill/>
          <a:ln w="9525">
            <a:solidFill>
              <a:schemeClr val="tx1"/>
            </a:solidFill>
            <a:miter lim="800000"/>
            <a:headEnd/>
            <a:tailEnd/>
          </a:ln>
        </p:spPr>
      </p:pic>
      <p:sp>
        <p:nvSpPr>
          <p:cNvPr id="5123" name="Text Box 7"/>
          <p:cNvSpPr txBox="1">
            <a:spLocks noChangeArrowheads="1"/>
          </p:cNvSpPr>
          <p:nvPr/>
        </p:nvSpPr>
        <p:spPr bwMode="auto">
          <a:xfrm>
            <a:off x="612075" y="2776538"/>
            <a:ext cx="838200" cy="274637"/>
          </a:xfrm>
          <a:prstGeom prst="rect">
            <a:avLst/>
          </a:prstGeom>
          <a:noFill/>
          <a:ln w="9525">
            <a:noFill/>
            <a:miter lim="800000"/>
            <a:headEnd/>
            <a:tailEnd/>
          </a:ln>
        </p:spPr>
        <p:txBody>
          <a:bodyPr>
            <a:spAutoFit/>
          </a:bodyPr>
          <a:lstStyle/>
          <a:p>
            <a:pPr algn="r">
              <a:spcBef>
                <a:spcPct val="50000"/>
              </a:spcBef>
            </a:pPr>
            <a:r>
              <a:rPr lang="en-US" sz="1200" b="1" dirty="0"/>
              <a:t>p-</a:t>
            </a:r>
            <a:r>
              <a:rPr lang="en-US" sz="1200" b="1" dirty="0" err="1"/>
              <a:t>Akt</a:t>
            </a:r>
            <a:endParaRPr lang="en-US" sz="1200" b="1" dirty="0"/>
          </a:p>
        </p:txBody>
      </p:sp>
      <p:graphicFrame>
        <p:nvGraphicFramePr>
          <p:cNvPr id="4343" name="Group 247"/>
          <p:cNvGraphicFramePr>
            <a:graphicFrameLocks noGrp="1"/>
          </p:cNvGraphicFramePr>
          <p:nvPr>
            <p:extLst>
              <p:ext uri="{D42A27DB-BD31-4B8C-83A1-F6EECF244321}">
                <p14:modId xmlns:p14="http://schemas.microsoft.com/office/powerpoint/2010/main" val="802001850"/>
              </p:ext>
            </p:extLst>
          </p:nvPr>
        </p:nvGraphicFramePr>
        <p:xfrm>
          <a:off x="4662488" y="1868488"/>
          <a:ext cx="3665537" cy="793750"/>
        </p:xfrm>
        <a:graphic>
          <a:graphicData uri="http://schemas.openxmlformats.org/drawingml/2006/table">
            <a:tbl>
              <a:tblPr/>
              <a:tblGrid>
                <a:gridCol w="808037"/>
                <a:gridCol w="381000"/>
                <a:gridCol w="381000"/>
                <a:gridCol w="304800"/>
                <a:gridCol w="381000"/>
                <a:gridCol w="381000"/>
                <a:gridCol w="381000"/>
                <a:gridCol w="304800"/>
                <a:gridCol w="342900"/>
              </a:tblGrid>
              <a:tr h="305044">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LY294002</a:t>
                      </a:r>
                    </a:p>
                  </a:txBody>
                  <a:tcPr marT="45757" marB="45757"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cap="flat">
                      <a:noFill/>
                    </a:lnR>
                    <a:lnT cap="flat">
                      <a:noFill/>
                    </a:lnT>
                    <a:lnB>
                      <a:noFill/>
                    </a:lnB>
                    <a:lnTlToBr>
                      <a:noFill/>
                    </a:lnTlToBr>
                    <a:lnBlToTr>
                      <a:noFill/>
                    </a:lnBlToTr>
                    <a:noFill/>
                  </a:tcPr>
                </a:tc>
              </a:tr>
              <a:tr h="244035">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PD98059</a:t>
                      </a:r>
                    </a:p>
                  </a:txBody>
                  <a:tcPr marT="45757" marB="45757"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cap="flat">
                      <a:noFill/>
                    </a:lnR>
                    <a:lnT>
                      <a:noFill/>
                    </a:lnT>
                    <a:lnB>
                      <a:noFill/>
                    </a:lnB>
                    <a:lnTlToBr>
                      <a:noFill/>
                    </a:lnTlToBr>
                    <a:lnBlToTr>
                      <a:noFill/>
                    </a:lnBlToTr>
                    <a:noFill/>
                  </a:tcPr>
                </a:tc>
              </a:tr>
              <a:tr h="244671">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CXCL12</a:t>
                      </a:r>
                    </a:p>
                  </a:txBody>
                  <a:tcPr marT="45757" marB="45757"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57" marB="45757" horzOverflow="overflow">
                    <a:lnL>
                      <a:noFill/>
                    </a:lnL>
                    <a:lnR cap="flat">
                      <a:noFill/>
                    </a:lnR>
                    <a:lnT>
                      <a:noFill/>
                    </a:lnT>
                    <a:lnB cap="flat">
                      <a:noFill/>
                    </a:lnB>
                    <a:lnTlToBr>
                      <a:noFill/>
                    </a:lnTlToBr>
                    <a:lnBlToTr>
                      <a:noFill/>
                    </a:lnBlToTr>
                    <a:noFill/>
                  </a:tcPr>
                </a:tc>
              </a:tr>
            </a:tbl>
          </a:graphicData>
        </a:graphic>
      </p:graphicFrame>
      <p:pic>
        <p:nvPicPr>
          <p:cNvPr id="5152" name="Picture 128"/>
          <p:cNvPicPr preferRelativeResize="0">
            <a:picLocks noChangeArrowheads="1"/>
          </p:cNvPicPr>
          <p:nvPr/>
        </p:nvPicPr>
        <p:blipFill>
          <a:blip r:embed="rId3" cstate="print"/>
          <a:srcRect l="19034" t="46916" r="38391" b="48070"/>
          <a:stretch>
            <a:fillRect/>
          </a:stretch>
        </p:blipFill>
        <p:spPr bwMode="auto">
          <a:xfrm>
            <a:off x="5395913" y="2747963"/>
            <a:ext cx="2916237" cy="357187"/>
          </a:xfrm>
          <a:prstGeom prst="rect">
            <a:avLst/>
          </a:prstGeom>
          <a:noFill/>
          <a:ln w="9525">
            <a:solidFill>
              <a:schemeClr val="tx1"/>
            </a:solidFill>
            <a:miter lim="800000"/>
            <a:headEnd/>
            <a:tailEnd/>
          </a:ln>
        </p:spPr>
      </p:pic>
      <p:sp>
        <p:nvSpPr>
          <p:cNvPr id="5153" name="Text Box 7"/>
          <p:cNvSpPr txBox="1">
            <a:spLocks noChangeArrowheads="1"/>
          </p:cNvSpPr>
          <p:nvPr/>
        </p:nvSpPr>
        <p:spPr bwMode="auto">
          <a:xfrm>
            <a:off x="4546725" y="2771775"/>
            <a:ext cx="838200" cy="274638"/>
          </a:xfrm>
          <a:prstGeom prst="rect">
            <a:avLst/>
          </a:prstGeom>
          <a:noFill/>
          <a:ln w="9525">
            <a:noFill/>
            <a:miter lim="800000"/>
            <a:headEnd/>
            <a:tailEnd/>
          </a:ln>
        </p:spPr>
        <p:txBody>
          <a:bodyPr>
            <a:spAutoFit/>
          </a:bodyPr>
          <a:lstStyle/>
          <a:p>
            <a:pPr algn="r">
              <a:spcBef>
                <a:spcPct val="50000"/>
              </a:spcBef>
            </a:pPr>
            <a:r>
              <a:rPr lang="en-US" sz="1200" b="1" dirty="0"/>
              <a:t>p-</a:t>
            </a:r>
            <a:r>
              <a:rPr lang="en-US" sz="1200" b="1" dirty="0" err="1"/>
              <a:t>Akt</a:t>
            </a:r>
            <a:endParaRPr lang="en-US" sz="1200" b="1" dirty="0"/>
          </a:p>
        </p:txBody>
      </p:sp>
      <p:sp>
        <p:nvSpPr>
          <p:cNvPr id="5154" name="Text Box 7"/>
          <p:cNvSpPr txBox="1">
            <a:spLocks noChangeArrowheads="1"/>
          </p:cNvSpPr>
          <p:nvPr/>
        </p:nvSpPr>
        <p:spPr bwMode="auto">
          <a:xfrm>
            <a:off x="596900" y="3182938"/>
            <a:ext cx="838200" cy="274637"/>
          </a:xfrm>
          <a:prstGeom prst="rect">
            <a:avLst/>
          </a:prstGeom>
          <a:noFill/>
          <a:ln w="9525">
            <a:noFill/>
            <a:miter lim="800000"/>
            <a:headEnd/>
            <a:tailEnd/>
          </a:ln>
        </p:spPr>
        <p:txBody>
          <a:bodyPr>
            <a:spAutoFit/>
          </a:bodyPr>
          <a:lstStyle/>
          <a:p>
            <a:pPr algn="r">
              <a:spcBef>
                <a:spcPct val="50000"/>
              </a:spcBef>
            </a:pPr>
            <a:r>
              <a:rPr lang="en-US" sz="1200" b="1"/>
              <a:t>Akt </a:t>
            </a:r>
          </a:p>
        </p:txBody>
      </p:sp>
      <p:sp>
        <p:nvSpPr>
          <p:cNvPr id="5155" name="Text Box 7"/>
          <p:cNvSpPr txBox="1">
            <a:spLocks noChangeArrowheads="1"/>
          </p:cNvSpPr>
          <p:nvPr/>
        </p:nvSpPr>
        <p:spPr bwMode="auto">
          <a:xfrm>
            <a:off x="4556125" y="3221038"/>
            <a:ext cx="838200" cy="274637"/>
          </a:xfrm>
          <a:prstGeom prst="rect">
            <a:avLst/>
          </a:prstGeom>
          <a:noFill/>
          <a:ln w="9525">
            <a:noFill/>
            <a:miter lim="800000"/>
            <a:headEnd/>
            <a:tailEnd/>
          </a:ln>
        </p:spPr>
        <p:txBody>
          <a:bodyPr>
            <a:spAutoFit/>
          </a:bodyPr>
          <a:lstStyle/>
          <a:p>
            <a:pPr algn="r">
              <a:spcBef>
                <a:spcPct val="50000"/>
              </a:spcBef>
            </a:pPr>
            <a:r>
              <a:rPr lang="en-US" sz="1200" b="1"/>
              <a:t>Akt</a:t>
            </a:r>
          </a:p>
        </p:txBody>
      </p:sp>
      <p:pic>
        <p:nvPicPr>
          <p:cNvPr id="5156" name="Picture 136"/>
          <p:cNvPicPr preferRelativeResize="0">
            <a:picLocks noChangeArrowheads="1"/>
          </p:cNvPicPr>
          <p:nvPr/>
        </p:nvPicPr>
        <p:blipFill>
          <a:blip r:embed="rId4" cstate="print">
            <a:lum bright="12000" contrast="24000"/>
          </a:blip>
          <a:srcRect l="34509" t="41992" r="24261" b="53146"/>
          <a:stretch>
            <a:fillRect/>
          </a:stretch>
        </p:blipFill>
        <p:spPr bwMode="auto">
          <a:xfrm>
            <a:off x="5399088" y="3597275"/>
            <a:ext cx="2916237" cy="347663"/>
          </a:xfrm>
          <a:prstGeom prst="rect">
            <a:avLst/>
          </a:prstGeom>
          <a:noFill/>
          <a:ln w="9525">
            <a:solidFill>
              <a:schemeClr val="tx1"/>
            </a:solidFill>
            <a:miter lim="800000"/>
            <a:headEnd/>
            <a:tailEnd/>
          </a:ln>
        </p:spPr>
      </p:pic>
      <p:sp>
        <p:nvSpPr>
          <p:cNvPr id="5157" name="Text Box 7"/>
          <p:cNvSpPr txBox="1">
            <a:spLocks noChangeArrowheads="1"/>
          </p:cNvSpPr>
          <p:nvPr/>
        </p:nvSpPr>
        <p:spPr bwMode="auto">
          <a:xfrm>
            <a:off x="4570475" y="3640138"/>
            <a:ext cx="838200" cy="274637"/>
          </a:xfrm>
          <a:prstGeom prst="rect">
            <a:avLst/>
          </a:prstGeom>
          <a:noFill/>
          <a:ln w="9525">
            <a:noFill/>
            <a:miter lim="800000"/>
            <a:headEnd/>
            <a:tailEnd/>
          </a:ln>
        </p:spPr>
        <p:txBody>
          <a:bodyPr>
            <a:spAutoFit/>
          </a:bodyPr>
          <a:lstStyle/>
          <a:p>
            <a:pPr algn="r">
              <a:spcBef>
                <a:spcPct val="50000"/>
              </a:spcBef>
            </a:pPr>
            <a:r>
              <a:rPr lang="en-US" sz="1200" b="1" dirty="0"/>
              <a:t>p-ERK</a:t>
            </a:r>
          </a:p>
        </p:txBody>
      </p:sp>
      <p:sp>
        <p:nvSpPr>
          <p:cNvPr id="5158" name="Text Box 7"/>
          <p:cNvSpPr txBox="1">
            <a:spLocks noChangeArrowheads="1"/>
          </p:cNvSpPr>
          <p:nvPr/>
        </p:nvSpPr>
        <p:spPr bwMode="auto">
          <a:xfrm>
            <a:off x="4545900" y="4033838"/>
            <a:ext cx="838200" cy="274637"/>
          </a:xfrm>
          <a:prstGeom prst="rect">
            <a:avLst/>
          </a:prstGeom>
          <a:noFill/>
          <a:ln w="9525">
            <a:noFill/>
            <a:miter lim="800000"/>
            <a:headEnd/>
            <a:tailEnd/>
          </a:ln>
        </p:spPr>
        <p:txBody>
          <a:bodyPr>
            <a:spAutoFit/>
          </a:bodyPr>
          <a:lstStyle/>
          <a:p>
            <a:pPr algn="r">
              <a:spcBef>
                <a:spcPct val="50000"/>
              </a:spcBef>
            </a:pPr>
            <a:r>
              <a:rPr lang="en-US" sz="1200" b="1" dirty="0"/>
              <a:t>ERK</a:t>
            </a:r>
          </a:p>
        </p:txBody>
      </p:sp>
      <p:pic>
        <p:nvPicPr>
          <p:cNvPr id="5159" name="Picture 140"/>
          <p:cNvPicPr preferRelativeResize="0">
            <a:picLocks noChangeArrowheads="1"/>
          </p:cNvPicPr>
          <p:nvPr/>
        </p:nvPicPr>
        <p:blipFill>
          <a:blip r:embed="rId5" cstate="print">
            <a:lum bright="6000"/>
          </a:blip>
          <a:srcRect l="36778" t="50835" r="21016" b="44060"/>
          <a:stretch>
            <a:fillRect/>
          </a:stretch>
        </p:blipFill>
        <p:spPr bwMode="auto">
          <a:xfrm>
            <a:off x="1436688" y="3586163"/>
            <a:ext cx="2916237" cy="347662"/>
          </a:xfrm>
          <a:prstGeom prst="rect">
            <a:avLst/>
          </a:prstGeom>
          <a:noFill/>
          <a:ln w="9525">
            <a:solidFill>
              <a:schemeClr val="tx1"/>
            </a:solidFill>
            <a:miter lim="800000"/>
            <a:headEnd/>
            <a:tailEnd/>
          </a:ln>
        </p:spPr>
      </p:pic>
      <p:sp>
        <p:nvSpPr>
          <p:cNvPr id="5160" name="Text Box 7"/>
          <p:cNvSpPr txBox="1">
            <a:spLocks noChangeArrowheads="1"/>
          </p:cNvSpPr>
          <p:nvPr/>
        </p:nvSpPr>
        <p:spPr bwMode="auto">
          <a:xfrm>
            <a:off x="608775" y="3584575"/>
            <a:ext cx="838200" cy="274638"/>
          </a:xfrm>
          <a:prstGeom prst="rect">
            <a:avLst/>
          </a:prstGeom>
          <a:noFill/>
          <a:ln w="9525">
            <a:noFill/>
            <a:miter lim="800000"/>
            <a:headEnd/>
            <a:tailEnd/>
          </a:ln>
        </p:spPr>
        <p:txBody>
          <a:bodyPr>
            <a:spAutoFit/>
          </a:bodyPr>
          <a:lstStyle/>
          <a:p>
            <a:pPr algn="r">
              <a:spcBef>
                <a:spcPct val="50000"/>
              </a:spcBef>
            </a:pPr>
            <a:r>
              <a:rPr lang="en-US" sz="1200" b="1" dirty="0"/>
              <a:t>p-ERK</a:t>
            </a:r>
          </a:p>
        </p:txBody>
      </p:sp>
      <p:sp>
        <p:nvSpPr>
          <p:cNvPr id="5161" name="Text Box 7"/>
          <p:cNvSpPr txBox="1">
            <a:spLocks noChangeArrowheads="1"/>
          </p:cNvSpPr>
          <p:nvPr/>
        </p:nvSpPr>
        <p:spPr bwMode="auto">
          <a:xfrm>
            <a:off x="588963" y="4033838"/>
            <a:ext cx="838200" cy="274637"/>
          </a:xfrm>
          <a:prstGeom prst="rect">
            <a:avLst/>
          </a:prstGeom>
          <a:noFill/>
          <a:ln w="9525">
            <a:noFill/>
            <a:miter lim="800000"/>
            <a:headEnd/>
            <a:tailEnd/>
          </a:ln>
        </p:spPr>
        <p:txBody>
          <a:bodyPr>
            <a:spAutoFit/>
          </a:bodyPr>
          <a:lstStyle/>
          <a:p>
            <a:pPr algn="r">
              <a:spcBef>
                <a:spcPct val="50000"/>
              </a:spcBef>
            </a:pPr>
            <a:r>
              <a:rPr lang="en-US" sz="1200" b="1"/>
              <a:t>ERK</a:t>
            </a:r>
          </a:p>
        </p:txBody>
      </p:sp>
      <p:pic>
        <p:nvPicPr>
          <p:cNvPr id="5162" name="Picture 144"/>
          <p:cNvPicPr preferRelativeResize="0">
            <a:picLocks noChangeArrowheads="1"/>
          </p:cNvPicPr>
          <p:nvPr/>
        </p:nvPicPr>
        <p:blipFill>
          <a:blip r:embed="rId6" cstate="print">
            <a:lum bright="42000" contrast="72000"/>
          </a:blip>
          <a:srcRect l="34056" t="39497" r="24034" b="55232"/>
          <a:stretch>
            <a:fillRect/>
          </a:stretch>
        </p:blipFill>
        <p:spPr bwMode="auto">
          <a:xfrm>
            <a:off x="1436688" y="3152775"/>
            <a:ext cx="2916237" cy="347663"/>
          </a:xfrm>
          <a:prstGeom prst="rect">
            <a:avLst/>
          </a:prstGeom>
          <a:noFill/>
          <a:ln w="9525">
            <a:solidFill>
              <a:schemeClr val="tx1"/>
            </a:solidFill>
            <a:miter lim="800000"/>
            <a:headEnd/>
            <a:tailEnd/>
          </a:ln>
        </p:spPr>
      </p:pic>
      <p:pic>
        <p:nvPicPr>
          <p:cNvPr id="5163" name="Picture 146"/>
          <p:cNvPicPr preferRelativeResize="0">
            <a:picLocks noChangeArrowheads="1"/>
          </p:cNvPicPr>
          <p:nvPr/>
        </p:nvPicPr>
        <p:blipFill>
          <a:blip r:embed="rId7" cstate="print">
            <a:lum bright="24000"/>
          </a:blip>
          <a:srcRect l="32605" t="37865" r="24669" b="56140"/>
          <a:stretch>
            <a:fillRect/>
          </a:stretch>
        </p:blipFill>
        <p:spPr bwMode="auto">
          <a:xfrm>
            <a:off x="5399088" y="3170238"/>
            <a:ext cx="2916237" cy="347662"/>
          </a:xfrm>
          <a:prstGeom prst="rect">
            <a:avLst/>
          </a:prstGeom>
          <a:noFill/>
          <a:ln w="9525">
            <a:solidFill>
              <a:schemeClr val="tx1"/>
            </a:solidFill>
            <a:miter lim="800000"/>
            <a:headEnd/>
            <a:tailEnd/>
          </a:ln>
        </p:spPr>
      </p:pic>
      <p:sp>
        <p:nvSpPr>
          <p:cNvPr id="5164" name="Line 147"/>
          <p:cNvSpPr>
            <a:spLocks noChangeShapeType="1"/>
          </p:cNvSpPr>
          <p:nvPr/>
        </p:nvSpPr>
        <p:spPr bwMode="auto">
          <a:xfrm>
            <a:off x="1436688" y="1722438"/>
            <a:ext cx="2901950" cy="0"/>
          </a:xfrm>
          <a:prstGeom prst="line">
            <a:avLst/>
          </a:prstGeom>
          <a:noFill/>
          <a:ln w="9525">
            <a:solidFill>
              <a:schemeClr val="tx1"/>
            </a:solidFill>
            <a:round/>
            <a:headEnd/>
            <a:tailEnd/>
          </a:ln>
        </p:spPr>
        <p:txBody>
          <a:bodyPr/>
          <a:lstStyle/>
          <a:p>
            <a:endParaRPr lang="en-US"/>
          </a:p>
        </p:txBody>
      </p:sp>
      <p:sp>
        <p:nvSpPr>
          <p:cNvPr id="5165" name="Text Box 7"/>
          <p:cNvSpPr txBox="1">
            <a:spLocks noChangeArrowheads="1"/>
          </p:cNvSpPr>
          <p:nvPr/>
        </p:nvSpPr>
        <p:spPr bwMode="auto">
          <a:xfrm>
            <a:off x="2209800" y="1447800"/>
            <a:ext cx="1752600" cy="307777"/>
          </a:xfrm>
          <a:prstGeom prst="rect">
            <a:avLst/>
          </a:prstGeom>
          <a:noFill/>
          <a:ln w="9525">
            <a:noFill/>
            <a:miter lim="800000"/>
            <a:headEnd/>
            <a:tailEnd/>
          </a:ln>
        </p:spPr>
        <p:txBody>
          <a:bodyPr wrap="square">
            <a:spAutoFit/>
          </a:bodyPr>
          <a:lstStyle/>
          <a:p>
            <a:pPr>
              <a:spcBef>
                <a:spcPct val="50000"/>
              </a:spcBef>
            </a:pPr>
            <a:r>
              <a:rPr lang="en-US" sz="1400" b="1" dirty="0"/>
              <a:t>MiaPaCa</a:t>
            </a:r>
          </a:p>
        </p:txBody>
      </p:sp>
      <p:sp>
        <p:nvSpPr>
          <p:cNvPr id="5166" name="Line 150"/>
          <p:cNvSpPr>
            <a:spLocks noChangeShapeType="1"/>
          </p:cNvSpPr>
          <p:nvPr/>
        </p:nvSpPr>
        <p:spPr bwMode="auto">
          <a:xfrm>
            <a:off x="5407913" y="1722438"/>
            <a:ext cx="2894712" cy="7937"/>
          </a:xfrm>
          <a:prstGeom prst="line">
            <a:avLst/>
          </a:prstGeom>
          <a:noFill/>
          <a:ln w="9525">
            <a:solidFill>
              <a:schemeClr val="tx1"/>
            </a:solidFill>
            <a:round/>
            <a:headEnd/>
            <a:tailEnd/>
          </a:ln>
        </p:spPr>
        <p:txBody>
          <a:bodyPr/>
          <a:lstStyle/>
          <a:p>
            <a:endParaRPr lang="en-US"/>
          </a:p>
        </p:txBody>
      </p:sp>
      <p:sp>
        <p:nvSpPr>
          <p:cNvPr id="5167" name="Text Box 7"/>
          <p:cNvSpPr txBox="1">
            <a:spLocks noChangeArrowheads="1"/>
          </p:cNvSpPr>
          <p:nvPr/>
        </p:nvSpPr>
        <p:spPr bwMode="auto">
          <a:xfrm>
            <a:off x="6194424" y="1455738"/>
            <a:ext cx="2389909" cy="307777"/>
          </a:xfrm>
          <a:prstGeom prst="rect">
            <a:avLst/>
          </a:prstGeom>
          <a:noFill/>
          <a:ln w="9525">
            <a:noFill/>
            <a:miter lim="800000"/>
            <a:headEnd/>
            <a:tailEnd/>
          </a:ln>
        </p:spPr>
        <p:txBody>
          <a:bodyPr wrap="square">
            <a:spAutoFit/>
          </a:bodyPr>
          <a:lstStyle/>
          <a:p>
            <a:pPr>
              <a:spcBef>
                <a:spcPct val="50000"/>
              </a:spcBef>
            </a:pPr>
            <a:r>
              <a:rPr lang="en-US" sz="1400" b="1"/>
              <a:t>Colo357</a:t>
            </a:r>
          </a:p>
        </p:txBody>
      </p:sp>
      <p:pic>
        <p:nvPicPr>
          <p:cNvPr id="5168" name="Picture 152"/>
          <p:cNvPicPr preferRelativeResize="0">
            <a:picLocks noChangeArrowheads="1"/>
          </p:cNvPicPr>
          <p:nvPr/>
        </p:nvPicPr>
        <p:blipFill>
          <a:blip r:embed="rId8" cstate="print">
            <a:lum contrast="42000"/>
          </a:blip>
          <a:srcRect l="33786" t="48109" r="26230" b="48109"/>
          <a:stretch>
            <a:fillRect/>
          </a:stretch>
        </p:blipFill>
        <p:spPr bwMode="auto">
          <a:xfrm>
            <a:off x="1430338" y="3990975"/>
            <a:ext cx="2913062" cy="347663"/>
          </a:xfrm>
          <a:prstGeom prst="rect">
            <a:avLst/>
          </a:prstGeom>
          <a:noFill/>
          <a:ln w="9525">
            <a:solidFill>
              <a:schemeClr val="tx1"/>
            </a:solidFill>
            <a:miter lim="800000"/>
            <a:headEnd/>
            <a:tailEnd/>
          </a:ln>
        </p:spPr>
      </p:pic>
      <p:pic>
        <p:nvPicPr>
          <p:cNvPr id="5169" name="Picture 155"/>
          <p:cNvPicPr preferRelativeResize="0">
            <a:picLocks noChangeArrowheads="1"/>
          </p:cNvPicPr>
          <p:nvPr/>
        </p:nvPicPr>
        <p:blipFill>
          <a:blip r:embed="rId9" cstate="print">
            <a:lum bright="24000" contrast="12000"/>
          </a:blip>
          <a:srcRect l="31358" t="41237" r="29718" b="53984"/>
          <a:stretch>
            <a:fillRect/>
          </a:stretch>
        </p:blipFill>
        <p:spPr bwMode="auto">
          <a:xfrm>
            <a:off x="1422400" y="4413250"/>
            <a:ext cx="2916238" cy="347663"/>
          </a:xfrm>
          <a:prstGeom prst="rect">
            <a:avLst/>
          </a:prstGeom>
          <a:noFill/>
          <a:ln w="9525">
            <a:solidFill>
              <a:schemeClr val="tx1"/>
            </a:solidFill>
            <a:miter lim="800000"/>
            <a:headEnd/>
            <a:tailEnd/>
          </a:ln>
        </p:spPr>
      </p:pic>
      <p:sp>
        <p:nvSpPr>
          <p:cNvPr id="5170" name="Text Box 13"/>
          <p:cNvSpPr txBox="1">
            <a:spLocks noChangeArrowheads="1"/>
          </p:cNvSpPr>
          <p:nvPr/>
        </p:nvSpPr>
        <p:spPr bwMode="auto">
          <a:xfrm>
            <a:off x="752600" y="4425950"/>
            <a:ext cx="1019175" cy="274638"/>
          </a:xfrm>
          <a:prstGeom prst="rect">
            <a:avLst/>
          </a:prstGeom>
          <a:noFill/>
          <a:ln w="9525">
            <a:noFill/>
            <a:miter lim="800000"/>
            <a:headEnd/>
            <a:tailEnd/>
          </a:ln>
        </p:spPr>
        <p:txBody>
          <a:bodyPr>
            <a:spAutoFit/>
          </a:bodyPr>
          <a:lstStyle/>
          <a:p>
            <a:pPr>
              <a:spcBef>
                <a:spcPct val="50000"/>
              </a:spcBef>
            </a:pPr>
            <a:r>
              <a:rPr lang="el-GR" sz="1200" b="1" dirty="0"/>
              <a:t>β</a:t>
            </a:r>
            <a:r>
              <a:rPr lang="en-US" sz="1200" b="1" dirty="0"/>
              <a:t>-actin</a:t>
            </a:r>
          </a:p>
        </p:txBody>
      </p:sp>
      <p:sp>
        <p:nvSpPr>
          <p:cNvPr id="5171" name="Text Box 13"/>
          <p:cNvSpPr txBox="1">
            <a:spLocks noChangeArrowheads="1"/>
          </p:cNvSpPr>
          <p:nvPr/>
        </p:nvSpPr>
        <p:spPr bwMode="auto">
          <a:xfrm>
            <a:off x="4711000" y="4471988"/>
            <a:ext cx="696913" cy="274637"/>
          </a:xfrm>
          <a:prstGeom prst="rect">
            <a:avLst/>
          </a:prstGeom>
          <a:noFill/>
          <a:ln w="9525">
            <a:noFill/>
            <a:miter lim="800000"/>
            <a:headEnd/>
            <a:tailEnd/>
          </a:ln>
        </p:spPr>
        <p:txBody>
          <a:bodyPr>
            <a:spAutoFit/>
          </a:bodyPr>
          <a:lstStyle/>
          <a:p>
            <a:pPr algn="r">
              <a:spcBef>
                <a:spcPct val="50000"/>
              </a:spcBef>
            </a:pPr>
            <a:r>
              <a:rPr lang="el-GR" sz="1200" b="1" dirty="0"/>
              <a:t>β</a:t>
            </a:r>
            <a:r>
              <a:rPr lang="en-US" sz="1200" b="1" dirty="0"/>
              <a:t>-actin</a:t>
            </a:r>
          </a:p>
        </p:txBody>
      </p:sp>
      <p:pic>
        <p:nvPicPr>
          <p:cNvPr id="5172" name="Picture 158"/>
          <p:cNvPicPr preferRelativeResize="0">
            <a:picLocks noChangeArrowheads="1"/>
          </p:cNvPicPr>
          <p:nvPr/>
        </p:nvPicPr>
        <p:blipFill>
          <a:blip r:embed="rId10" cstate="print">
            <a:lum bright="24000" contrast="36000"/>
          </a:blip>
          <a:srcRect l="34290" t="39958" r="21892" b="54384"/>
          <a:stretch>
            <a:fillRect/>
          </a:stretch>
        </p:blipFill>
        <p:spPr bwMode="auto">
          <a:xfrm>
            <a:off x="5395913" y="4429125"/>
            <a:ext cx="2916237" cy="347663"/>
          </a:xfrm>
          <a:prstGeom prst="rect">
            <a:avLst/>
          </a:prstGeom>
          <a:noFill/>
          <a:ln w="9525">
            <a:solidFill>
              <a:schemeClr val="tx1"/>
            </a:solidFill>
            <a:miter lim="800000"/>
            <a:headEnd/>
            <a:tailEnd/>
          </a:ln>
        </p:spPr>
      </p:pic>
      <p:sp>
        <p:nvSpPr>
          <p:cNvPr id="5173" name="Text Box 7"/>
          <p:cNvSpPr txBox="1">
            <a:spLocks noChangeArrowheads="1"/>
          </p:cNvSpPr>
          <p:nvPr/>
        </p:nvSpPr>
        <p:spPr bwMode="auto">
          <a:xfrm>
            <a:off x="816038" y="5253038"/>
            <a:ext cx="635000" cy="276999"/>
          </a:xfrm>
          <a:prstGeom prst="rect">
            <a:avLst/>
          </a:prstGeom>
          <a:noFill/>
          <a:ln w="9525">
            <a:noFill/>
            <a:miter lim="800000"/>
            <a:headEnd/>
            <a:tailEnd/>
          </a:ln>
        </p:spPr>
        <p:txBody>
          <a:bodyPr>
            <a:spAutoFit/>
          </a:bodyPr>
          <a:lstStyle/>
          <a:p>
            <a:pPr algn="r">
              <a:spcBef>
                <a:spcPct val="50000"/>
              </a:spcBef>
            </a:pPr>
            <a:r>
              <a:rPr lang="en-US" sz="1200" b="1" dirty="0" smtClean="0"/>
              <a:t>SHH</a:t>
            </a:r>
            <a:endParaRPr lang="en-US" sz="1200" b="1" dirty="0"/>
          </a:p>
        </p:txBody>
      </p:sp>
      <p:pic>
        <p:nvPicPr>
          <p:cNvPr id="5174" name="Picture 188"/>
          <p:cNvPicPr preferRelativeResize="0">
            <a:picLocks noChangeArrowheads="1"/>
          </p:cNvPicPr>
          <p:nvPr/>
        </p:nvPicPr>
        <p:blipFill>
          <a:blip r:embed="rId11" cstate="print">
            <a:lum bright="54000" contrast="66000"/>
          </a:blip>
          <a:srcRect l="28795" t="35455" r="28326" b="59044"/>
          <a:stretch>
            <a:fillRect/>
          </a:stretch>
        </p:blipFill>
        <p:spPr bwMode="auto">
          <a:xfrm>
            <a:off x="5449888" y="5238750"/>
            <a:ext cx="2916237" cy="347663"/>
          </a:xfrm>
          <a:prstGeom prst="rect">
            <a:avLst/>
          </a:prstGeom>
          <a:noFill/>
          <a:ln w="9525">
            <a:solidFill>
              <a:schemeClr val="tx1"/>
            </a:solidFill>
            <a:miter lim="800000"/>
            <a:headEnd/>
            <a:tailEnd/>
          </a:ln>
        </p:spPr>
      </p:pic>
      <p:sp>
        <p:nvSpPr>
          <p:cNvPr id="5175" name="Text Box 7"/>
          <p:cNvSpPr txBox="1">
            <a:spLocks noChangeArrowheads="1"/>
          </p:cNvSpPr>
          <p:nvPr/>
        </p:nvSpPr>
        <p:spPr bwMode="auto">
          <a:xfrm>
            <a:off x="4976875" y="5260975"/>
            <a:ext cx="635000" cy="276999"/>
          </a:xfrm>
          <a:prstGeom prst="rect">
            <a:avLst/>
          </a:prstGeom>
          <a:noFill/>
          <a:ln w="9525">
            <a:noFill/>
            <a:miter lim="800000"/>
            <a:headEnd/>
            <a:tailEnd/>
          </a:ln>
        </p:spPr>
        <p:txBody>
          <a:bodyPr>
            <a:spAutoFit/>
          </a:bodyPr>
          <a:lstStyle/>
          <a:p>
            <a:pPr>
              <a:spcBef>
                <a:spcPct val="50000"/>
              </a:spcBef>
            </a:pPr>
            <a:r>
              <a:rPr lang="en-US" sz="1200" b="1" dirty="0" smtClean="0"/>
              <a:t>SHH</a:t>
            </a:r>
            <a:endParaRPr lang="en-US" sz="1200" b="1" dirty="0"/>
          </a:p>
        </p:txBody>
      </p:sp>
      <p:pic>
        <p:nvPicPr>
          <p:cNvPr id="5176" name="Picture 199"/>
          <p:cNvPicPr preferRelativeResize="0">
            <a:picLocks noChangeArrowheads="1"/>
          </p:cNvPicPr>
          <p:nvPr/>
        </p:nvPicPr>
        <p:blipFill>
          <a:blip r:embed="rId12" cstate="print">
            <a:lum bright="36000" contrast="48000"/>
          </a:blip>
          <a:srcRect l="14828" t="45573" r="43443" b="49745"/>
          <a:stretch>
            <a:fillRect/>
          </a:stretch>
        </p:blipFill>
        <p:spPr bwMode="auto">
          <a:xfrm>
            <a:off x="5386388" y="3998913"/>
            <a:ext cx="2916237" cy="347662"/>
          </a:xfrm>
          <a:prstGeom prst="rect">
            <a:avLst/>
          </a:prstGeom>
          <a:noFill/>
          <a:ln w="9525">
            <a:solidFill>
              <a:schemeClr val="tx1"/>
            </a:solidFill>
            <a:miter lim="800000"/>
            <a:headEnd/>
            <a:tailEnd/>
          </a:ln>
        </p:spPr>
      </p:pic>
      <p:sp>
        <p:nvSpPr>
          <p:cNvPr id="5177" name="Text Box 13"/>
          <p:cNvSpPr txBox="1">
            <a:spLocks noChangeArrowheads="1"/>
          </p:cNvSpPr>
          <p:nvPr/>
        </p:nvSpPr>
        <p:spPr bwMode="auto">
          <a:xfrm>
            <a:off x="4794313" y="5619750"/>
            <a:ext cx="685800" cy="274638"/>
          </a:xfrm>
          <a:prstGeom prst="rect">
            <a:avLst/>
          </a:prstGeom>
          <a:noFill/>
          <a:ln w="9525">
            <a:noFill/>
            <a:miter lim="800000"/>
            <a:headEnd/>
            <a:tailEnd/>
          </a:ln>
        </p:spPr>
        <p:txBody>
          <a:bodyPr>
            <a:spAutoFit/>
          </a:bodyPr>
          <a:lstStyle/>
          <a:p>
            <a:pPr>
              <a:spcBef>
                <a:spcPct val="50000"/>
              </a:spcBef>
            </a:pPr>
            <a:r>
              <a:rPr lang="el-GR" sz="1200" b="1" dirty="0"/>
              <a:t>β</a:t>
            </a:r>
            <a:r>
              <a:rPr lang="en-US" sz="1200" b="1" dirty="0"/>
              <a:t>-actin</a:t>
            </a:r>
          </a:p>
        </p:txBody>
      </p:sp>
      <p:pic>
        <p:nvPicPr>
          <p:cNvPr id="5178" name="Picture 147"/>
          <p:cNvPicPr>
            <a:picLocks noChangeAspect="1" noChangeArrowheads="1"/>
          </p:cNvPicPr>
          <p:nvPr/>
        </p:nvPicPr>
        <p:blipFill>
          <a:blip r:embed="rId13" cstate="print">
            <a:lum bright="78000" contrast="88000"/>
          </a:blip>
          <a:srcRect l="37044" t="47932" r="21338" b="47737"/>
          <a:stretch>
            <a:fillRect/>
          </a:stretch>
        </p:blipFill>
        <p:spPr bwMode="auto">
          <a:xfrm>
            <a:off x="5446713" y="5653088"/>
            <a:ext cx="2935287" cy="304800"/>
          </a:xfrm>
          <a:prstGeom prst="rect">
            <a:avLst/>
          </a:prstGeom>
          <a:noFill/>
          <a:ln w="9525">
            <a:solidFill>
              <a:schemeClr val="tx1"/>
            </a:solidFill>
            <a:miter lim="800000"/>
            <a:headEnd/>
            <a:tailEnd/>
          </a:ln>
        </p:spPr>
      </p:pic>
      <p:sp>
        <p:nvSpPr>
          <p:cNvPr id="5179" name="Text Box 13"/>
          <p:cNvSpPr txBox="1">
            <a:spLocks noChangeArrowheads="1"/>
          </p:cNvSpPr>
          <p:nvPr/>
        </p:nvSpPr>
        <p:spPr bwMode="auto">
          <a:xfrm>
            <a:off x="752538" y="5619750"/>
            <a:ext cx="685800" cy="274638"/>
          </a:xfrm>
          <a:prstGeom prst="rect">
            <a:avLst/>
          </a:prstGeom>
          <a:noFill/>
          <a:ln w="9525">
            <a:noFill/>
            <a:miter lim="800000"/>
            <a:headEnd/>
            <a:tailEnd/>
          </a:ln>
        </p:spPr>
        <p:txBody>
          <a:bodyPr>
            <a:spAutoFit/>
          </a:bodyPr>
          <a:lstStyle/>
          <a:p>
            <a:pPr>
              <a:spcBef>
                <a:spcPct val="50000"/>
              </a:spcBef>
            </a:pPr>
            <a:r>
              <a:rPr lang="el-GR" sz="1200" b="1" dirty="0"/>
              <a:t>β</a:t>
            </a:r>
            <a:r>
              <a:rPr lang="en-US" sz="1200" b="1" dirty="0"/>
              <a:t>-actin</a:t>
            </a:r>
          </a:p>
        </p:txBody>
      </p:sp>
      <p:cxnSp>
        <p:nvCxnSpPr>
          <p:cNvPr id="37" name="Straight Connector 36"/>
          <p:cNvCxnSpPr/>
          <p:nvPr/>
        </p:nvCxnSpPr>
        <p:spPr>
          <a:xfrm>
            <a:off x="1427163" y="5006975"/>
            <a:ext cx="688816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aphicFrame>
        <p:nvGraphicFramePr>
          <p:cNvPr id="4346" name="Group 250"/>
          <p:cNvGraphicFramePr>
            <a:graphicFrameLocks noGrp="1"/>
          </p:cNvGraphicFramePr>
          <p:nvPr>
            <p:extLst>
              <p:ext uri="{D42A27DB-BD31-4B8C-83A1-F6EECF244321}">
                <p14:modId xmlns:p14="http://schemas.microsoft.com/office/powerpoint/2010/main" val="988333935"/>
              </p:ext>
            </p:extLst>
          </p:nvPr>
        </p:nvGraphicFramePr>
        <p:xfrm>
          <a:off x="658813" y="1882775"/>
          <a:ext cx="3698875" cy="733425"/>
        </p:xfrm>
        <a:graphic>
          <a:graphicData uri="http://schemas.openxmlformats.org/drawingml/2006/table">
            <a:tbl>
              <a:tblPr/>
              <a:tblGrid>
                <a:gridCol w="841375"/>
                <a:gridCol w="381000"/>
                <a:gridCol w="381000"/>
                <a:gridCol w="304800"/>
                <a:gridCol w="381000"/>
                <a:gridCol w="381000"/>
                <a:gridCol w="381000"/>
                <a:gridCol w="304800"/>
                <a:gridCol w="342900"/>
              </a:tblGrid>
              <a:tr h="244687">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LY294002</a:t>
                      </a:r>
                    </a:p>
                  </a:txBody>
                  <a:tcPr marT="45760" marB="45760" horzOverflow="overflow">
                    <a:lnL cap="flat">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cap="fla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cap="flat">
                      <a:noFill/>
                    </a:lnR>
                    <a:lnT cap="flat">
                      <a:noFill/>
                    </a:lnT>
                    <a:lnB>
                      <a:noFill/>
                    </a:lnB>
                    <a:lnTlToBr>
                      <a:noFill/>
                    </a:lnTlToBr>
                    <a:lnBlToTr>
                      <a:noFill/>
                    </a:lnBlToTr>
                    <a:noFill/>
                  </a:tcPr>
                </a:tc>
              </a:tr>
              <a:tr h="244051">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PD98059</a:t>
                      </a:r>
                    </a:p>
                  </a:txBody>
                  <a:tcPr marT="45760" marB="45760" horzOverflow="overflow">
                    <a:lnL cap="flat">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cap="flat">
                      <a:noFill/>
                    </a:lnR>
                    <a:lnT>
                      <a:noFill/>
                    </a:lnT>
                    <a:lnB>
                      <a:noFill/>
                    </a:lnB>
                    <a:lnTlToBr>
                      <a:noFill/>
                    </a:lnTlToBr>
                    <a:lnBlToTr>
                      <a:noFill/>
                    </a:lnBlToTr>
                    <a:noFill/>
                  </a:tcPr>
                </a:tc>
              </a:tr>
              <a:tr h="244687">
                <a:tc>
                  <a:txBody>
                    <a:bodyPr/>
                    <a:lstStyle/>
                    <a:p>
                      <a:pPr marL="0" marR="0" lvl="0" indent="0" algn="r"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CXCL12</a:t>
                      </a:r>
                    </a:p>
                  </a:txBody>
                  <a:tcPr marT="45760" marB="45760" horzOverflow="overflow">
                    <a:lnL cap="flat">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smtClean="0">
                          <a:ln>
                            <a:noFill/>
                          </a:ln>
                          <a:solidFill>
                            <a:schemeClr val="tx1"/>
                          </a:solidFill>
                          <a:effectLst/>
                          <a:latin typeface="Arial" charset="0"/>
                        </a:rPr>
                        <a:t>-</a:t>
                      </a:r>
                    </a:p>
                  </a:txBody>
                  <a:tcPr marT="45760" marB="45760" horzOverflow="overflow">
                    <a:lnL>
                      <a:noFill/>
                    </a:lnL>
                    <a:lnR>
                      <a:noFill/>
                    </a:lnR>
                    <a:lnT>
                      <a:noFill/>
                    </a:lnT>
                    <a:lnB cap="flat">
                      <a:noFill/>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1000" b="1" i="0" u="none" strike="noStrike" cap="none" normalizeH="0" baseline="0" dirty="0" smtClean="0">
                          <a:ln>
                            <a:noFill/>
                          </a:ln>
                          <a:solidFill>
                            <a:schemeClr val="tx1"/>
                          </a:solidFill>
                          <a:effectLst/>
                          <a:latin typeface="Arial" charset="0"/>
                        </a:rPr>
                        <a:t>+</a:t>
                      </a:r>
                    </a:p>
                  </a:txBody>
                  <a:tcPr marT="45760" marB="45760" horzOverflow="overflow">
                    <a:lnL>
                      <a:noFill/>
                    </a:lnL>
                    <a:lnR cap="flat">
                      <a:noFill/>
                    </a:lnR>
                    <a:lnT>
                      <a:noFill/>
                    </a:lnT>
                    <a:lnB cap="flat">
                      <a:noFill/>
                    </a:lnB>
                    <a:lnTlToBr>
                      <a:noFill/>
                    </a:lnTlToBr>
                    <a:lnBlToTr>
                      <a:noFill/>
                    </a:lnBlToTr>
                    <a:noFill/>
                  </a:tcPr>
                </a:tc>
              </a:tr>
            </a:tbl>
          </a:graphicData>
        </a:graphic>
      </p:graphicFrame>
      <p:pic>
        <p:nvPicPr>
          <p:cNvPr id="5211" name="Picture 94" descr="Image4"/>
          <p:cNvPicPr>
            <a:picLocks noChangeAspect="1" noChangeArrowheads="1"/>
          </p:cNvPicPr>
          <p:nvPr/>
        </p:nvPicPr>
        <p:blipFill>
          <a:blip r:embed="rId14" cstate="print">
            <a:lum bright="12000" contrast="-18000"/>
          </a:blip>
          <a:srcRect l="31831" t="37816" r="28561" b="57704"/>
          <a:stretch>
            <a:fillRect/>
          </a:stretch>
        </p:blipFill>
        <p:spPr bwMode="auto">
          <a:xfrm>
            <a:off x="1414463" y="5243513"/>
            <a:ext cx="2928937" cy="331787"/>
          </a:xfrm>
          <a:prstGeom prst="rect">
            <a:avLst/>
          </a:prstGeom>
          <a:noFill/>
          <a:ln w="9525">
            <a:solidFill>
              <a:schemeClr val="tx1"/>
            </a:solidFill>
            <a:miter lim="800000"/>
            <a:headEnd/>
            <a:tailEnd/>
          </a:ln>
        </p:spPr>
      </p:pic>
      <p:pic>
        <p:nvPicPr>
          <p:cNvPr id="5212" name="Picture 96"/>
          <p:cNvPicPr>
            <a:picLocks noChangeAspect="1" noChangeArrowheads="1"/>
          </p:cNvPicPr>
          <p:nvPr/>
        </p:nvPicPr>
        <p:blipFill>
          <a:blip r:embed="rId15" cstate="print"/>
          <a:srcRect l="30023" t="46490" r="30283" b="49295"/>
          <a:stretch>
            <a:fillRect/>
          </a:stretch>
        </p:blipFill>
        <p:spPr bwMode="auto">
          <a:xfrm>
            <a:off x="1414463" y="5630863"/>
            <a:ext cx="2930525" cy="311150"/>
          </a:xfrm>
          <a:prstGeom prst="rect">
            <a:avLst/>
          </a:prstGeom>
          <a:noFill/>
          <a:ln w="9525">
            <a:solidFill>
              <a:schemeClr val="tx1"/>
            </a:solidFill>
            <a:miter lim="800000"/>
            <a:headEnd/>
            <a:tailEnd/>
          </a:ln>
          <a:effectLst/>
        </p:spPr>
      </p:pic>
      <p:sp>
        <p:nvSpPr>
          <p:cNvPr id="18433" name="Rectangle 1"/>
          <p:cNvSpPr>
            <a:spLocks noChangeArrowheads="1"/>
          </p:cNvSpPr>
          <p:nvPr/>
        </p:nvSpPr>
        <p:spPr bwMode="auto">
          <a:xfrm>
            <a:off x="-1" y="76200"/>
            <a:ext cx="9144001" cy="830997"/>
          </a:xfrm>
          <a:prstGeom prst="rect">
            <a:avLst/>
          </a:prstGeom>
          <a:solidFill>
            <a:srgbClr val="C0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mj-lt"/>
                <a:ea typeface="Times New Roman" pitchFamily="18" charset="0"/>
                <a:cs typeface="Shruti" pitchFamily="2"/>
              </a:rPr>
              <a:t>Inhibition of CXCL12-induced </a:t>
            </a:r>
            <a:r>
              <a:rPr kumimoji="0" lang="en-US" sz="2400" b="1" i="0" u="none" strike="noStrike" cap="none" normalizeH="0" baseline="0" dirty="0" err="1" smtClean="0">
                <a:ln>
                  <a:noFill/>
                </a:ln>
                <a:solidFill>
                  <a:schemeClr val="bg1"/>
                </a:solidFill>
                <a:effectLst/>
                <a:latin typeface="+mj-lt"/>
                <a:ea typeface="Times New Roman" pitchFamily="18" charset="0"/>
                <a:cs typeface="Shruti" pitchFamily="2"/>
              </a:rPr>
              <a:t>Akt</a:t>
            </a:r>
            <a:r>
              <a:rPr kumimoji="0" lang="en-US" sz="2400" b="1" i="0" u="none" strike="noStrike" cap="none" normalizeH="0" baseline="0" dirty="0" smtClean="0">
                <a:ln>
                  <a:noFill/>
                </a:ln>
                <a:solidFill>
                  <a:schemeClr val="bg1"/>
                </a:solidFill>
                <a:effectLst/>
                <a:latin typeface="+mj-lt"/>
                <a:ea typeface="Times New Roman" pitchFamily="18" charset="0"/>
                <a:cs typeface="Shruti" pitchFamily="2"/>
              </a:rPr>
              <a:t> and ERK activation abrogates SHH upregulation</a:t>
            </a:r>
            <a:endParaRPr kumimoji="0" lang="en-US" sz="2400" b="0" i="0" u="none" strike="noStrike" cap="none" normalizeH="0" baseline="0" dirty="0" smtClean="0">
              <a:ln>
                <a:noFill/>
              </a:ln>
              <a:solidFill>
                <a:schemeClr val="bg1"/>
              </a:solidFill>
              <a:effectLst/>
              <a:latin typeface="+mj-lt"/>
              <a:cs typeface="Shruti" pitchFamily="2"/>
            </a:endParaRPr>
          </a:p>
        </p:txBody>
      </p:sp>
      <p:sp>
        <p:nvSpPr>
          <p:cNvPr id="39" name="Rectangle 80"/>
          <p:cNvSpPr>
            <a:spLocks noChangeArrowheads="1"/>
          </p:cNvSpPr>
          <p:nvPr/>
        </p:nvSpPr>
        <p:spPr bwMode="auto">
          <a:xfrm>
            <a:off x="5562600" y="6554788"/>
            <a:ext cx="358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Singh et al., J </a:t>
            </a:r>
            <a:r>
              <a:rPr lang="en-US" altLang="en-US" sz="1400" b="1" i="1" dirty="0" err="1">
                <a:solidFill>
                  <a:srgbClr val="002060"/>
                </a:solidFill>
              </a:rPr>
              <a:t>Biol</a:t>
            </a:r>
            <a:r>
              <a:rPr lang="en-US" altLang="en-US" sz="1400" b="1" i="1" dirty="0">
                <a:solidFill>
                  <a:srgbClr val="002060"/>
                </a:solidFill>
              </a:rPr>
              <a:t> Chem. 2012; 287:39115-24.</a:t>
            </a:r>
          </a:p>
        </p:txBody>
      </p:sp>
    </p:spTree>
    <p:extLst>
      <p:ext uri="{BB962C8B-B14F-4D97-AF65-F5344CB8AC3E}">
        <p14:creationId xmlns:p14="http://schemas.microsoft.com/office/powerpoint/2010/main" val="42212992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9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06513" y="900053"/>
            <a:ext cx="6527800" cy="57451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5363" name="Rectangle 1"/>
          <p:cNvSpPr>
            <a:spLocks noChangeArrowheads="1"/>
          </p:cNvSpPr>
          <p:nvPr/>
        </p:nvSpPr>
        <p:spPr bwMode="auto">
          <a:xfrm>
            <a:off x="0" y="7998"/>
            <a:ext cx="9144000" cy="831850"/>
          </a:xfrm>
          <a:prstGeom prst="rect">
            <a:avLst/>
          </a:prstGeom>
          <a:solidFill>
            <a:srgbClr val="C00000"/>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Direct binding of NF-</a:t>
            </a:r>
            <a:r>
              <a:rPr lang="en-US" altLang="en-US" sz="2400" b="1" dirty="0" err="1">
                <a:solidFill>
                  <a:schemeClr val="bg1"/>
                </a:solidFill>
                <a:latin typeface="Arial" charset="0"/>
              </a:rPr>
              <a:t>κB</a:t>
            </a:r>
            <a:r>
              <a:rPr lang="en-US" altLang="en-US" sz="2400" b="1" dirty="0">
                <a:solidFill>
                  <a:schemeClr val="bg1"/>
                </a:solidFill>
                <a:latin typeface="Arial" charset="0"/>
              </a:rPr>
              <a:t> to the SHH promoter is essential for CXCL12-induced SHH expression</a:t>
            </a:r>
            <a:endParaRPr lang="en-US" altLang="en-US" sz="2400" dirty="0">
              <a:solidFill>
                <a:schemeClr val="bg1"/>
              </a:solidFill>
              <a:latin typeface="Arial" charset="0"/>
            </a:endParaRPr>
          </a:p>
        </p:txBody>
      </p:sp>
      <p:sp>
        <p:nvSpPr>
          <p:cNvPr id="15364" name="Rectangle 83"/>
          <p:cNvSpPr>
            <a:spLocks noChangeArrowheads="1"/>
          </p:cNvSpPr>
          <p:nvPr/>
        </p:nvSpPr>
        <p:spPr bwMode="auto">
          <a:xfrm>
            <a:off x="5562600" y="6554788"/>
            <a:ext cx="35814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a:solidFill>
                  <a:srgbClr val="002060"/>
                </a:solidFill>
              </a:rPr>
              <a:t>Singh et al., J Biol Chem. 2012; 287:39115-24.</a:t>
            </a:r>
          </a:p>
        </p:txBody>
      </p:sp>
    </p:spTree>
    <p:extLst>
      <p:ext uri="{BB962C8B-B14F-4D97-AF65-F5344CB8AC3E}">
        <p14:creationId xmlns:p14="http://schemas.microsoft.com/office/powerpoint/2010/main" val="176472593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28" name="Picture 32"/>
          <p:cNvPicPr>
            <a:picLocks noChangeAspect="1" noChangeArrowheads="1"/>
          </p:cNvPicPr>
          <p:nvPr/>
        </p:nvPicPr>
        <p:blipFill rotWithShape="1">
          <a:blip r:embed="rId3" cstate="print">
            <a:lum bright="6000" contrast="24000"/>
          </a:blip>
          <a:srcRect l="25814" t="43063" r="36011" b="54434"/>
          <a:stretch/>
        </p:blipFill>
        <p:spPr bwMode="auto">
          <a:xfrm>
            <a:off x="298679" y="3426499"/>
            <a:ext cx="3881435" cy="313429"/>
          </a:xfrm>
          <a:prstGeom prst="rect">
            <a:avLst/>
          </a:prstGeom>
          <a:noFill/>
          <a:ln w="9525">
            <a:solidFill>
              <a:schemeClr val="tx1"/>
            </a:solidFill>
            <a:miter lim="800000"/>
            <a:headEnd/>
            <a:tailEnd/>
          </a:ln>
          <a:effectLst/>
        </p:spPr>
      </p:pic>
      <p:pic>
        <p:nvPicPr>
          <p:cNvPr id="4129" name="Picture 33"/>
          <p:cNvPicPr>
            <a:picLocks noChangeAspect="1" noChangeArrowheads="1"/>
          </p:cNvPicPr>
          <p:nvPr/>
        </p:nvPicPr>
        <p:blipFill rotWithShape="1">
          <a:blip r:embed="rId4" cstate="print"/>
          <a:srcRect l="28923" t="45721" r="30578" b="50468"/>
          <a:stretch/>
        </p:blipFill>
        <p:spPr bwMode="auto">
          <a:xfrm>
            <a:off x="292330" y="4449810"/>
            <a:ext cx="3898670" cy="285841"/>
          </a:xfrm>
          <a:prstGeom prst="rect">
            <a:avLst/>
          </a:prstGeom>
          <a:noFill/>
          <a:ln w="9525">
            <a:solidFill>
              <a:schemeClr val="tx1"/>
            </a:solidFill>
            <a:miter lim="800000"/>
            <a:headEnd/>
            <a:tailEnd/>
          </a:ln>
          <a:effectLst/>
        </p:spPr>
      </p:pic>
      <p:pic>
        <p:nvPicPr>
          <p:cNvPr id="4130" name="Picture 34"/>
          <p:cNvPicPr>
            <a:picLocks noChangeAspect="1" noChangeArrowheads="1"/>
          </p:cNvPicPr>
          <p:nvPr/>
        </p:nvPicPr>
        <p:blipFill rotWithShape="1">
          <a:blip r:embed="rId5" cstate="print">
            <a:lum bright="18000" contrast="30000"/>
          </a:blip>
          <a:srcRect l="41408" t="38968" r="23209" b="57407"/>
          <a:stretch/>
        </p:blipFill>
        <p:spPr bwMode="auto">
          <a:xfrm>
            <a:off x="292330" y="5986916"/>
            <a:ext cx="3805009" cy="319930"/>
          </a:xfrm>
          <a:prstGeom prst="rect">
            <a:avLst/>
          </a:prstGeom>
          <a:noFill/>
          <a:ln w="9525">
            <a:solidFill>
              <a:schemeClr val="tx1"/>
            </a:solidFill>
            <a:miter lim="800000"/>
            <a:headEnd/>
            <a:tailEnd/>
          </a:ln>
          <a:effectLst/>
        </p:spPr>
      </p:pic>
      <p:sp>
        <p:nvSpPr>
          <p:cNvPr id="4131" name="Text Box 7"/>
          <p:cNvSpPr txBox="1">
            <a:spLocks noChangeArrowheads="1"/>
          </p:cNvSpPr>
          <p:nvPr/>
        </p:nvSpPr>
        <p:spPr bwMode="auto">
          <a:xfrm>
            <a:off x="4037920" y="4953686"/>
            <a:ext cx="704850" cy="274637"/>
          </a:xfrm>
          <a:prstGeom prst="rect">
            <a:avLst/>
          </a:prstGeom>
          <a:noFill/>
          <a:ln w="9525">
            <a:noFill/>
            <a:miter lim="800000"/>
            <a:headEnd/>
            <a:tailEnd/>
          </a:ln>
        </p:spPr>
        <p:txBody>
          <a:bodyPr wrap="square">
            <a:spAutoFit/>
          </a:bodyPr>
          <a:lstStyle/>
          <a:p>
            <a:pPr>
              <a:spcBef>
                <a:spcPct val="50000"/>
              </a:spcBef>
            </a:pPr>
            <a:r>
              <a:rPr lang="en-US" sz="1200" b="1" dirty="0"/>
              <a:t>CXCR4</a:t>
            </a:r>
          </a:p>
        </p:txBody>
      </p:sp>
      <p:sp>
        <p:nvSpPr>
          <p:cNvPr id="4132" name="Text Box 8"/>
          <p:cNvSpPr txBox="1">
            <a:spLocks noChangeArrowheads="1"/>
          </p:cNvSpPr>
          <p:nvPr/>
        </p:nvSpPr>
        <p:spPr bwMode="auto">
          <a:xfrm>
            <a:off x="4024311" y="5931125"/>
            <a:ext cx="700087" cy="274637"/>
          </a:xfrm>
          <a:prstGeom prst="rect">
            <a:avLst/>
          </a:prstGeom>
          <a:noFill/>
          <a:ln w="9525">
            <a:noFill/>
            <a:miter lim="800000"/>
            <a:headEnd/>
            <a:tailEnd/>
          </a:ln>
        </p:spPr>
        <p:txBody>
          <a:bodyPr>
            <a:spAutoFit/>
          </a:bodyPr>
          <a:lstStyle/>
          <a:p>
            <a:pPr>
              <a:spcBef>
                <a:spcPct val="50000"/>
              </a:spcBef>
            </a:pPr>
            <a:r>
              <a:rPr lang="el-GR" sz="1200" b="1" dirty="0"/>
              <a:t>β</a:t>
            </a:r>
            <a:r>
              <a:rPr lang="en-US" sz="1200" b="1" dirty="0"/>
              <a:t>-actin</a:t>
            </a:r>
          </a:p>
        </p:txBody>
      </p:sp>
      <p:sp>
        <p:nvSpPr>
          <p:cNvPr id="4133" name="Text Box 8"/>
          <p:cNvSpPr txBox="1">
            <a:spLocks noChangeArrowheads="1"/>
          </p:cNvSpPr>
          <p:nvPr/>
        </p:nvSpPr>
        <p:spPr bwMode="auto">
          <a:xfrm>
            <a:off x="4007983" y="5289779"/>
            <a:ext cx="585789" cy="274637"/>
          </a:xfrm>
          <a:prstGeom prst="rect">
            <a:avLst/>
          </a:prstGeom>
          <a:noFill/>
          <a:ln w="9525">
            <a:noFill/>
            <a:miter lim="800000"/>
            <a:headEnd/>
            <a:tailEnd/>
          </a:ln>
        </p:spPr>
        <p:txBody>
          <a:bodyPr wrap="square">
            <a:spAutoFit/>
          </a:bodyPr>
          <a:lstStyle/>
          <a:p>
            <a:pPr>
              <a:spcBef>
                <a:spcPct val="50000"/>
              </a:spcBef>
            </a:pPr>
            <a:r>
              <a:rPr lang="en-US" sz="1200" b="1" dirty="0" smtClean="0"/>
              <a:t>SHH</a:t>
            </a:r>
            <a:endParaRPr lang="en-US" sz="1200" b="1" dirty="0"/>
          </a:p>
        </p:txBody>
      </p:sp>
      <p:pic>
        <p:nvPicPr>
          <p:cNvPr id="4134" name="Picture 38"/>
          <p:cNvPicPr>
            <a:picLocks noChangeAspect="1" noChangeArrowheads="1"/>
          </p:cNvPicPr>
          <p:nvPr/>
        </p:nvPicPr>
        <p:blipFill rotWithShape="1">
          <a:blip r:embed="rId6" cstate="print">
            <a:lum bright="6000" contrast="24000"/>
          </a:blip>
          <a:srcRect l="26866" t="38602" r="35525" b="59128"/>
          <a:stretch/>
        </p:blipFill>
        <p:spPr bwMode="auto">
          <a:xfrm>
            <a:off x="298679" y="3786097"/>
            <a:ext cx="3881435" cy="252500"/>
          </a:xfrm>
          <a:prstGeom prst="rect">
            <a:avLst/>
          </a:prstGeom>
          <a:noFill/>
          <a:ln w="9525">
            <a:solidFill>
              <a:schemeClr val="tx1"/>
            </a:solidFill>
            <a:miter lim="800000"/>
            <a:headEnd/>
            <a:tailEnd/>
          </a:ln>
          <a:effectLst/>
        </p:spPr>
      </p:pic>
      <p:sp>
        <p:nvSpPr>
          <p:cNvPr id="4135" name="Text Box 14"/>
          <p:cNvSpPr txBox="1">
            <a:spLocks noChangeArrowheads="1"/>
          </p:cNvSpPr>
          <p:nvPr/>
        </p:nvSpPr>
        <p:spPr bwMode="auto">
          <a:xfrm>
            <a:off x="291019" y="3193293"/>
            <a:ext cx="4127219" cy="276999"/>
          </a:xfrm>
          <a:prstGeom prst="rect">
            <a:avLst/>
          </a:prstGeom>
          <a:noFill/>
          <a:ln w="9525">
            <a:noFill/>
            <a:miter lim="800000"/>
            <a:headEnd/>
            <a:tailEnd/>
          </a:ln>
        </p:spPr>
        <p:txBody>
          <a:bodyPr wrap="square">
            <a:spAutoFit/>
          </a:bodyPr>
          <a:lstStyle/>
          <a:p>
            <a:pPr>
              <a:spcBef>
                <a:spcPct val="50000"/>
              </a:spcBef>
            </a:pPr>
            <a:r>
              <a:rPr lang="en-US" sz="1200" b="1" dirty="0" smtClean="0"/>
              <a:t> C1   C2   C3   C4   C5  C6   C7   C8   C9   C10 C11 +</a:t>
            </a:r>
            <a:r>
              <a:rPr lang="en-US" sz="1200" b="1" dirty="0" err="1" smtClean="0"/>
              <a:t>ve</a:t>
            </a:r>
            <a:endParaRPr lang="en-US" sz="1200" b="1" dirty="0"/>
          </a:p>
        </p:txBody>
      </p:sp>
      <p:sp>
        <p:nvSpPr>
          <p:cNvPr id="4144" name="Rectangle 26"/>
          <p:cNvSpPr>
            <a:spLocks noChangeArrowheads="1"/>
          </p:cNvSpPr>
          <p:nvPr/>
        </p:nvSpPr>
        <p:spPr bwMode="auto">
          <a:xfrm>
            <a:off x="261258" y="4730756"/>
            <a:ext cx="3985386" cy="276999"/>
          </a:xfrm>
          <a:prstGeom prst="rect">
            <a:avLst/>
          </a:prstGeom>
          <a:noFill/>
          <a:ln w="9525">
            <a:noFill/>
            <a:miter lim="800000"/>
            <a:headEnd/>
            <a:tailEnd/>
          </a:ln>
        </p:spPr>
        <p:txBody>
          <a:bodyPr wrap="none">
            <a:spAutoFit/>
          </a:bodyPr>
          <a:lstStyle/>
          <a:p>
            <a:r>
              <a:rPr lang="en-US" sz="1200" b="1" dirty="0" smtClean="0"/>
              <a:t>C12  C13  C14  C15 C16 C17 C18  C19 C20  C21 +</a:t>
            </a:r>
            <a:r>
              <a:rPr lang="en-US" sz="1200" b="1" dirty="0" err="1" smtClean="0"/>
              <a:t>ve</a:t>
            </a:r>
            <a:r>
              <a:rPr lang="en-US" sz="1200" b="1" dirty="0" smtClean="0"/>
              <a:t> </a:t>
            </a:r>
            <a:endParaRPr lang="en-US" sz="1200" b="1" dirty="0"/>
          </a:p>
        </p:txBody>
      </p:sp>
      <p:sp>
        <p:nvSpPr>
          <p:cNvPr id="4160" name="Text Box 7"/>
          <p:cNvSpPr txBox="1">
            <a:spLocks noChangeArrowheads="1"/>
          </p:cNvSpPr>
          <p:nvPr/>
        </p:nvSpPr>
        <p:spPr bwMode="auto">
          <a:xfrm>
            <a:off x="4020909" y="5628596"/>
            <a:ext cx="714375" cy="274637"/>
          </a:xfrm>
          <a:prstGeom prst="rect">
            <a:avLst/>
          </a:prstGeom>
          <a:noFill/>
          <a:ln w="9525">
            <a:noFill/>
            <a:miter lim="800000"/>
            <a:headEnd/>
            <a:tailEnd/>
          </a:ln>
        </p:spPr>
        <p:txBody>
          <a:bodyPr wrap="square">
            <a:spAutoFit/>
          </a:bodyPr>
          <a:lstStyle/>
          <a:p>
            <a:pPr>
              <a:spcBef>
                <a:spcPct val="50000"/>
              </a:spcBef>
            </a:pPr>
            <a:r>
              <a:rPr lang="en-US" sz="1200" b="1" dirty="0"/>
              <a:t>CXCR7</a:t>
            </a:r>
          </a:p>
        </p:txBody>
      </p:sp>
      <p:pic>
        <p:nvPicPr>
          <p:cNvPr id="4161" name="Picture 65" descr="shh PC-12-21-4"/>
          <p:cNvPicPr>
            <a:picLocks noChangeAspect="1" noChangeArrowheads="1"/>
          </p:cNvPicPr>
          <p:nvPr/>
        </p:nvPicPr>
        <p:blipFill rotWithShape="1">
          <a:blip r:embed="rId7" cstate="print">
            <a:lum bright="30000" contrast="48000"/>
          </a:blip>
          <a:srcRect l="32031" t="39502" r="30794" b="56566"/>
          <a:stretch/>
        </p:blipFill>
        <p:spPr bwMode="auto">
          <a:xfrm>
            <a:off x="294724" y="5290461"/>
            <a:ext cx="3791728" cy="307354"/>
          </a:xfrm>
          <a:prstGeom prst="rect">
            <a:avLst/>
          </a:prstGeom>
          <a:noFill/>
          <a:ln w="9525">
            <a:solidFill>
              <a:schemeClr val="tx1"/>
            </a:solidFill>
            <a:miter lim="800000"/>
            <a:headEnd/>
            <a:tailEnd/>
          </a:ln>
        </p:spPr>
      </p:pic>
      <p:pic>
        <p:nvPicPr>
          <p:cNvPr id="4162" name="Picture 66" descr="PC12-21-CXCR7-1"/>
          <p:cNvPicPr>
            <a:picLocks noChangeAspect="1" noChangeArrowheads="1"/>
          </p:cNvPicPr>
          <p:nvPr/>
        </p:nvPicPr>
        <p:blipFill rotWithShape="1">
          <a:blip r:embed="rId8" cstate="print">
            <a:lum bright="48000" contrast="60000"/>
          </a:blip>
          <a:srcRect l="27340" t="37494" r="34705" b="60043"/>
          <a:stretch/>
        </p:blipFill>
        <p:spPr bwMode="auto">
          <a:xfrm>
            <a:off x="294724" y="4953685"/>
            <a:ext cx="3793315" cy="291706"/>
          </a:xfrm>
          <a:prstGeom prst="rect">
            <a:avLst/>
          </a:prstGeom>
          <a:noFill/>
          <a:ln w="9525">
            <a:solidFill>
              <a:schemeClr val="tx1"/>
            </a:solidFill>
            <a:miter lim="800000"/>
            <a:headEnd/>
            <a:tailEnd/>
          </a:ln>
        </p:spPr>
      </p:pic>
      <p:pic>
        <p:nvPicPr>
          <p:cNvPr id="4163" name="Picture 67" descr="Image1"/>
          <p:cNvPicPr>
            <a:picLocks noChangeAspect="1" noChangeArrowheads="1"/>
          </p:cNvPicPr>
          <p:nvPr/>
        </p:nvPicPr>
        <p:blipFill rotWithShape="1">
          <a:blip r:embed="rId9" cstate="print">
            <a:lum bright="36000" contrast="54000"/>
          </a:blip>
          <a:srcRect l="28427" t="29114" r="31218" b="69110"/>
          <a:stretch/>
        </p:blipFill>
        <p:spPr bwMode="auto">
          <a:xfrm>
            <a:off x="298679" y="4090549"/>
            <a:ext cx="3881435" cy="307275"/>
          </a:xfrm>
          <a:prstGeom prst="rect">
            <a:avLst/>
          </a:prstGeom>
          <a:noFill/>
          <a:ln w="9525">
            <a:solidFill>
              <a:schemeClr val="tx1"/>
            </a:solidFill>
            <a:miter lim="800000"/>
            <a:headEnd/>
            <a:tailEnd/>
          </a:ln>
        </p:spPr>
      </p:pic>
      <p:pic>
        <p:nvPicPr>
          <p:cNvPr id="4164" name="Picture 68"/>
          <p:cNvPicPr>
            <a:picLocks noChangeAspect="1" noChangeArrowheads="1"/>
          </p:cNvPicPr>
          <p:nvPr/>
        </p:nvPicPr>
        <p:blipFill rotWithShape="1">
          <a:blip r:embed="rId10" cstate="print">
            <a:lum bright="42000" contrast="36000"/>
          </a:blip>
          <a:srcRect l="24802" t="46047" r="39784" b="51323"/>
          <a:stretch/>
        </p:blipFill>
        <p:spPr bwMode="auto">
          <a:xfrm>
            <a:off x="291178" y="5638796"/>
            <a:ext cx="3795048" cy="295976"/>
          </a:xfrm>
          <a:prstGeom prst="rect">
            <a:avLst/>
          </a:prstGeom>
          <a:noFill/>
          <a:ln w="9525">
            <a:solidFill>
              <a:schemeClr val="tx1"/>
            </a:solidFill>
            <a:miter lim="800000"/>
            <a:headEnd/>
            <a:tailEnd/>
          </a:ln>
          <a:effectLst/>
        </p:spPr>
      </p:pic>
      <p:sp>
        <p:nvSpPr>
          <p:cNvPr id="90" name="Text Box 7"/>
          <p:cNvSpPr txBox="1">
            <a:spLocks noChangeArrowheads="1"/>
          </p:cNvSpPr>
          <p:nvPr/>
        </p:nvSpPr>
        <p:spPr bwMode="auto">
          <a:xfrm>
            <a:off x="4114800" y="3421523"/>
            <a:ext cx="719137" cy="274637"/>
          </a:xfrm>
          <a:prstGeom prst="rect">
            <a:avLst/>
          </a:prstGeom>
          <a:noFill/>
          <a:ln w="9525">
            <a:noFill/>
            <a:miter lim="800000"/>
            <a:headEnd/>
            <a:tailEnd/>
          </a:ln>
        </p:spPr>
        <p:txBody>
          <a:bodyPr wrap="square">
            <a:spAutoFit/>
          </a:bodyPr>
          <a:lstStyle/>
          <a:p>
            <a:pPr>
              <a:spcBef>
                <a:spcPct val="50000"/>
              </a:spcBef>
            </a:pPr>
            <a:r>
              <a:rPr lang="en-US" sz="1200" b="1" dirty="0"/>
              <a:t>CXCR4</a:t>
            </a:r>
          </a:p>
        </p:txBody>
      </p:sp>
      <p:sp>
        <p:nvSpPr>
          <p:cNvPr id="91" name="Text Box 8"/>
          <p:cNvSpPr txBox="1">
            <a:spLocks noChangeArrowheads="1"/>
          </p:cNvSpPr>
          <p:nvPr/>
        </p:nvSpPr>
        <p:spPr bwMode="auto">
          <a:xfrm>
            <a:off x="4122283" y="4420734"/>
            <a:ext cx="700087" cy="274637"/>
          </a:xfrm>
          <a:prstGeom prst="rect">
            <a:avLst/>
          </a:prstGeom>
          <a:noFill/>
          <a:ln w="9525">
            <a:noFill/>
            <a:miter lim="800000"/>
            <a:headEnd/>
            <a:tailEnd/>
          </a:ln>
        </p:spPr>
        <p:txBody>
          <a:bodyPr>
            <a:spAutoFit/>
          </a:bodyPr>
          <a:lstStyle/>
          <a:p>
            <a:pPr>
              <a:spcBef>
                <a:spcPct val="50000"/>
              </a:spcBef>
            </a:pPr>
            <a:r>
              <a:rPr lang="el-GR" sz="1200" b="1" dirty="0"/>
              <a:t>β</a:t>
            </a:r>
            <a:r>
              <a:rPr lang="en-US" sz="1200" b="1" dirty="0"/>
              <a:t>-actin</a:t>
            </a:r>
          </a:p>
        </p:txBody>
      </p:sp>
      <p:sp>
        <p:nvSpPr>
          <p:cNvPr id="92" name="Text Box 8"/>
          <p:cNvSpPr txBox="1">
            <a:spLocks noChangeArrowheads="1"/>
          </p:cNvSpPr>
          <p:nvPr/>
        </p:nvSpPr>
        <p:spPr bwMode="auto">
          <a:xfrm>
            <a:off x="4103914" y="3768502"/>
            <a:ext cx="529657" cy="274637"/>
          </a:xfrm>
          <a:prstGeom prst="rect">
            <a:avLst/>
          </a:prstGeom>
          <a:noFill/>
          <a:ln w="9525">
            <a:noFill/>
            <a:miter lim="800000"/>
            <a:headEnd/>
            <a:tailEnd/>
          </a:ln>
        </p:spPr>
        <p:txBody>
          <a:bodyPr wrap="square">
            <a:spAutoFit/>
          </a:bodyPr>
          <a:lstStyle/>
          <a:p>
            <a:pPr>
              <a:spcBef>
                <a:spcPct val="50000"/>
              </a:spcBef>
            </a:pPr>
            <a:r>
              <a:rPr lang="en-US" sz="1200" b="1" dirty="0" smtClean="0"/>
              <a:t>SHH</a:t>
            </a:r>
            <a:endParaRPr lang="en-US" sz="1200" b="1" dirty="0"/>
          </a:p>
        </p:txBody>
      </p:sp>
      <p:sp>
        <p:nvSpPr>
          <p:cNvPr id="93" name="Text Box 7"/>
          <p:cNvSpPr txBox="1">
            <a:spLocks noChangeArrowheads="1"/>
          </p:cNvSpPr>
          <p:nvPr/>
        </p:nvSpPr>
        <p:spPr bwMode="auto">
          <a:xfrm>
            <a:off x="4111056" y="4107380"/>
            <a:ext cx="717097" cy="274637"/>
          </a:xfrm>
          <a:prstGeom prst="rect">
            <a:avLst/>
          </a:prstGeom>
          <a:noFill/>
          <a:ln w="9525">
            <a:noFill/>
            <a:miter lim="800000"/>
            <a:headEnd/>
            <a:tailEnd/>
          </a:ln>
        </p:spPr>
        <p:txBody>
          <a:bodyPr wrap="square">
            <a:spAutoFit/>
          </a:bodyPr>
          <a:lstStyle/>
          <a:p>
            <a:pPr>
              <a:spcBef>
                <a:spcPct val="50000"/>
              </a:spcBef>
            </a:pPr>
            <a:r>
              <a:rPr lang="en-US" sz="1200" b="1" dirty="0"/>
              <a:t>CXCR7</a:t>
            </a:r>
          </a:p>
        </p:txBody>
      </p:sp>
      <p:pic>
        <p:nvPicPr>
          <p:cNvPr id="63" name="Picture 71" descr="actin NP-1"/>
          <p:cNvPicPr>
            <a:picLocks noChangeAspect="1" noChangeArrowheads="1"/>
          </p:cNvPicPr>
          <p:nvPr/>
        </p:nvPicPr>
        <p:blipFill>
          <a:blip r:embed="rId11" cstate="print">
            <a:lum bright="24000" contrast="54000"/>
          </a:blip>
          <a:srcRect l="50343" t="40166" r="21516" b="56294"/>
          <a:stretch>
            <a:fillRect/>
          </a:stretch>
        </p:blipFill>
        <p:spPr bwMode="auto">
          <a:xfrm>
            <a:off x="759278" y="2901954"/>
            <a:ext cx="2817813" cy="298450"/>
          </a:xfrm>
          <a:prstGeom prst="rect">
            <a:avLst/>
          </a:prstGeom>
          <a:noFill/>
          <a:ln w="9525">
            <a:solidFill>
              <a:schemeClr val="tx1"/>
            </a:solidFill>
            <a:miter lim="800000"/>
            <a:headEnd/>
            <a:tailEnd/>
          </a:ln>
        </p:spPr>
      </p:pic>
      <p:pic>
        <p:nvPicPr>
          <p:cNvPr id="72" name="Picture 72" descr="CXCR4 NP-1"/>
          <p:cNvPicPr>
            <a:picLocks noChangeAspect="1" noChangeArrowheads="1"/>
          </p:cNvPicPr>
          <p:nvPr/>
        </p:nvPicPr>
        <p:blipFill>
          <a:blip r:embed="rId12" cstate="print">
            <a:lum bright="30000" contrast="24000"/>
          </a:blip>
          <a:srcRect l="18050" t="44157" r="49117" b="52890"/>
          <a:stretch>
            <a:fillRect/>
          </a:stretch>
        </p:blipFill>
        <p:spPr bwMode="auto">
          <a:xfrm>
            <a:off x="779689" y="1915211"/>
            <a:ext cx="2784475" cy="320675"/>
          </a:xfrm>
          <a:prstGeom prst="rect">
            <a:avLst/>
          </a:prstGeom>
          <a:noFill/>
          <a:ln w="9525">
            <a:solidFill>
              <a:schemeClr val="tx1"/>
            </a:solidFill>
            <a:miter lim="800000"/>
            <a:headEnd/>
            <a:tailEnd/>
          </a:ln>
        </p:spPr>
      </p:pic>
      <p:sp>
        <p:nvSpPr>
          <p:cNvPr id="74" name="Text Box 7"/>
          <p:cNvSpPr txBox="1">
            <a:spLocks noChangeArrowheads="1"/>
          </p:cNvSpPr>
          <p:nvPr/>
        </p:nvSpPr>
        <p:spPr bwMode="auto">
          <a:xfrm>
            <a:off x="3499077" y="1905686"/>
            <a:ext cx="890587" cy="274637"/>
          </a:xfrm>
          <a:prstGeom prst="rect">
            <a:avLst/>
          </a:prstGeom>
          <a:noFill/>
          <a:ln w="9525">
            <a:noFill/>
            <a:miter lim="800000"/>
            <a:headEnd/>
            <a:tailEnd/>
          </a:ln>
        </p:spPr>
        <p:txBody>
          <a:bodyPr>
            <a:spAutoFit/>
          </a:bodyPr>
          <a:lstStyle/>
          <a:p>
            <a:pPr eaLnBrk="0" hangingPunct="0"/>
            <a:r>
              <a:rPr lang="en-US" sz="1200" b="1"/>
              <a:t>CXCR4</a:t>
            </a:r>
            <a:endParaRPr lang="en-US"/>
          </a:p>
        </p:txBody>
      </p:sp>
      <p:sp>
        <p:nvSpPr>
          <p:cNvPr id="79" name="Text Box 8"/>
          <p:cNvSpPr txBox="1">
            <a:spLocks noChangeArrowheads="1"/>
          </p:cNvSpPr>
          <p:nvPr/>
        </p:nvSpPr>
        <p:spPr bwMode="auto">
          <a:xfrm>
            <a:off x="3535816" y="2900367"/>
            <a:ext cx="700087" cy="274637"/>
          </a:xfrm>
          <a:prstGeom prst="rect">
            <a:avLst/>
          </a:prstGeom>
          <a:noFill/>
          <a:ln w="9525">
            <a:noFill/>
            <a:miter lim="800000"/>
            <a:headEnd/>
            <a:tailEnd/>
          </a:ln>
        </p:spPr>
        <p:txBody>
          <a:bodyPr>
            <a:spAutoFit/>
          </a:bodyPr>
          <a:lstStyle/>
          <a:p>
            <a:pPr eaLnBrk="0" hangingPunct="0"/>
            <a:r>
              <a:rPr lang="el-GR" sz="1200" b="1"/>
              <a:t>β</a:t>
            </a:r>
            <a:r>
              <a:rPr lang="en-US" sz="1200" b="1"/>
              <a:t>-actin</a:t>
            </a:r>
            <a:endParaRPr lang="en-US"/>
          </a:p>
        </p:txBody>
      </p:sp>
      <p:sp>
        <p:nvSpPr>
          <p:cNvPr id="81" name="Text Box 8"/>
          <p:cNvSpPr txBox="1">
            <a:spLocks noChangeArrowheads="1"/>
          </p:cNvSpPr>
          <p:nvPr/>
        </p:nvSpPr>
        <p:spPr bwMode="auto">
          <a:xfrm>
            <a:off x="3508602" y="2260151"/>
            <a:ext cx="723900" cy="274638"/>
          </a:xfrm>
          <a:prstGeom prst="rect">
            <a:avLst/>
          </a:prstGeom>
          <a:noFill/>
          <a:ln w="9525">
            <a:noFill/>
            <a:miter lim="800000"/>
            <a:headEnd/>
            <a:tailEnd/>
          </a:ln>
        </p:spPr>
        <p:txBody>
          <a:bodyPr>
            <a:spAutoFit/>
          </a:bodyPr>
          <a:lstStyle/>
          <a:p>
            <a:pPr eaLnBrk="0" hangingPunct="0"/>
            <a:r>
              <a:rPr lang="en-US" sz="1200" b="1" dirty="0" smtClean="0"/>
              <a:t>SHH</a:t>
            </a:r>
            <a:endParaRPr lang="en-US" dirty="0"/>
          </a:p>
        </p:txBody>
      </p:sp>
      <p:pic>
        <p:nvPicPr>
          <p:cNvPr id="82" name="Picture 76" descr="NP-CXCR7"/>
          <p:cNvPicPr>
            <a:picLocks noChangeAspect="1" noChangeArrowheads="1"/>
          </p:cNvPicPr>
          <p:nvPr/>
        </p:nvPicPr>
        <p:blipFill>
          <a:blip r:embed="rId13" cstate="print">
            <a:lum bright="6000" contrast="36000"/>
          </a:blip>
          <a:srcRect l="31267" t="31113" r="27437" b="63361"/>
          <a:stretch>
            <a:fillRect/>
          </a:stretch>
        </p:blipFill>
        <p:spPr bwMode="auto">
          <a:xfrm>
            <a:off x="782864" y="2274439"/>
            <a:ext cx="2781300" cy="284162"/>
          </a:xfrm>
          <a:prstGeom prst="rect">
            <a:avLst/>
          </a:prstGeom>
          <a:noFill/>
          <a:ln w="9525">
            <a:solidFill>
              <a:schemeClr val="tx1"/>
            </a:solidFill>
            <a:miter lim="800000"/>
            <a:headEnd/>
            <a:tailEnd/>
          </a:ln>
        </p:spPr>
      </p:pic>
      <p:sp>
        <p:nvSpPr>
          <p:cNvPr id="83" name="Text Box 40"/>
          <p:cNvSpPr txBox="1">
            <a:spLocks noChangeArrowheads="1"/>
          </p:cNvSpPr>
          <p:nvPr/>
        </p:nvSpPr>
        <p:spPr bwMode="auto">
          <a:xfrm>
            <a:off x="810489" y="1695456"/>
            <a:ext cx="3549763" cy="276999"/>
          </a:xfrm>
          <a:prstGeom prst="rect">
            <a:avLst/>
          </a:prstGeom>
          <a:noFill/>
          <a:ln w="9525">
            <a:noFill/>
            <a:miter lim="800000"/>
            <a:headEnd/>
            <a:tailEnd/>
          </a:ln>
        </p:spPr>
        <p:txBody>
          <a:bodyPr wrap="square">
            <a:spAutoFit/>
          </a:bodyPr>
          <a:lstStyle/>
          <a:p>
            <a:pPr eaLnBrk="0" hangingPunct="0"/>
            <a:r>
              <a:rPr lang="en-US" sz="1200" b="1" dirty="0" smtClean="0"/>
              <a:t>N1   N2   N3   N4   N5    N6   N7   +</a:t>
            </a:r>
            <a:r>
              <a:rPr lang="en-US" sz="1200" b="1" dirty="0" err="1" smtClean="0"/>
              <a:t>ve</a:t>
            </a:r>
            <a:endParaRPr lang="en-US" dirty="0"/>
          </a:p>
        </p:txBody>
      </p:sp>
      <p:sp>
        <p:nvSpPr>
          <p:cNvPr id="97" name="Text Box 7"/>
          <p:cNvSpPr txBox="1">
            <a:spLocks noChangeArrowheads="1"/>
          </p:cNvSpPr>
          <p:nvPr/>
        </p:nvSpPr>
        <p:spPr bwMode="auto">
          <a:xfrm>
            <a:off x="3527652" y="2599876"/>
            <a:ext cx="890587" cy="274638"/>
          </a:xfrm>
          <a:prstGeom prst="rect">
            <a:avLst/>
          </a:prstGeom>
          <a:noFill/>
          <a:ln w="9525">
            <a:noFill/>
            <a:miter lim="800000"/>
            <a:headEnd/>
            <a:tailEnd/>
          </a:ln>
        </p:spPr>
        <p:txBody>
          <a:bodyPr>
            <a:spAutoFit/>
          </a:bodyPr>
          <a:lstStyle/>
          <a:p>
            <a:pPr eaLnBrk="0" hangingPunct="0"/>
            <a:r>
              <a:rPr lang="en-US" sz="1200" b="1"/>
              <a:t>CXCR7</a:t>
            </a:r>
            <a:endParaRPr lang="en-US"/>
          </a:p>
        </p:txBody>
      </p:sp>
      <p:pic>
        <p:nvPicPr>
          <p:cNvPr id="98" name="Picture 88"/>
          <p:cNvPicPr>
            <a:picLocks noChangeAspect="1" noChangeArrowheads="1"/>
          </p:cNvPicPr>
          <p:nvPr/>
        </p:nvPicPr>
        <p:blipFill>
          <a:blip r:embed="rId14" cstate="print">
            <a:lum bright="72000" contrast="30000"/>
          </a:blip>
          <a:srcRect l="20877" t="31648" r="43443" b="64288"/>
          <a:stretch>
            <a:fillRect/>
          </a:stretch>
        </p:blipFill>
        <p:spPr bwMode="auto">
          <a:xfrm>
            <a:off x="766989" y="2603051"/>
            <a:ext cx="2797175" cy="254000"/>
          </a:xfrm>
          <a:prstGeom prst="rect">
            <a:avLst/>
          </a:prstGeom>
          <a:noFill/>
          <a:ln w="9525">
            <a:solidFill>
              <a:schemeClr val="tx1"/>
            </a:solidFill>
            <a:miter lim="800000"/>
            <a:headEnd/>
            <a:tailEnd/>
          </a:ln>
          <a:effectLst/>
        </p:spPr>
      </p:pic>
      <p:sp>
        <p:nvSpPr>
          <p:cNvPr id="14337" name="Rectangle 1"/>
          <p:cNvSpPr>
            <a:spLocks noChangeArrowheads="1"/>
          </p:cNvSpPr>
          <p:nvPr/>
        </p:nvSpPr>
        <p:spPr bwMode="auto">
          <a:xfrm>
            <a:off x="-1" y="159603"/>
            <a:ext cx="9144001" cy="830997"/>
          </a:xfrm>
          <a:prstGeom prst="rect">
            <a:avLst/>
          </a:prstGeom>
          <a:solidFill>
            <a:srgbClr val="C00000"/>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mj-lt"/>
                <a:ea typeface="Times New Roman" pitchFamily="18" charset="0"/>
                <a:cs typeface="Times New Roman" pitchFamily="18" charset="0"/>
              </a:rPr>
              <a:t>CXCR4 and SHH exhibit correlative expression in pancreatic cancer tissues</a:t>
            </a:r>
            <a:endParaRPr kumimoji="0" lang="en-US" sz="2400" b="0" i="0" u="none" strike="noStrike" cap="none" normalizeH="0" baseline="0" dirty="0" smtClean="0">
              <a:ln>
                <a:noFill/>
              </a:ln>
              <a:solidFill>
                <a:schemeClr val="bg1"/>
              </a:solidFill>
              <a:effectLst/>
              <a:latin typeface="+mj-lt"/>
            </a:endParaRPr>
          </a:p>
        </p:txBody>
      </p:sp>
      <p:pic>
        <p:nvPicPr>
          <p:cNvPr id="1026" name="Picture 108"/>
          <p:cNvPicPr>
            <a:picLocks noChangeAspect="1" noChangeArrowheads="1"/>
          </p:cNvPicPr>
          <p:nvPr/>
        </p:nvPicPr>
        <p:blipFill>
          <a:blip r:embed="rId15" cstate="print"/>
          <a:srcRect/>
          <a:stretch>
            <a:fillRect/>
          </a:stretch>
        </p:blipFill>
        <p:spPr bwMode="auto">
          <a:xfrm>
            <a:off x="4763140" y="2438400"/>
            <a:ext cx="4380860" cy="3276600"/>
          </a:xfrm>
          <a:prstGeom prst="rect">
            <a:avLst/>
          </a:prstGeom>
          <a:noFill/>
          <a:ln w="9525">
            <a:noFill/>
            <a:miter lim="800000"/>
            <a:headEnd/>
            <a:tailEnd/>
          </a:ln>
        </p:spPr>
      </p:pic>
      <p:sp>
        <p:nvSpPr>
          <p:cNvPr id="31" name="Rectangle 30"/>
          <p:cNvSpPr/>
          <p:nvPr/>
        </p:nvSpPr>
        <p:spPr>
          <a:xfrm>
            <a:off x="5363135" y="6477000"/>
            <a:ext cx="3801041" cy="369332"/>
          </a:xfrm>
          <a:prstGeom prst="rect">
            <a:avLst/>
          </a:prstGeom>
        </p:spPr>
        <p:txBody>
          <a:bodyPr wrap="none">
            <a:spAutoFit/>
          </a:bodyPr>
          <a:lstStyle/>
          <a:p>
            <a:pPr algn="r"/>
            <a:r>
              <a:rPr lang="en-US" dirty="0">
                <a:solidFill>
                  <a:srgbClr val="FF0000"/>
                </a:solidFill>
                <a:latin typeface="Arial" pitchFamily="34" charset="0"/>
                <a:cs typeface="Arial" pitchFamily="34" charset="0"/>
              </a:rPr>
              <a:t>Singh </a:t>
            </a:r>
            <a:r>
              <a:rPr lang="en-US" i="1" dirty="0">
                <a:solidFill>
                  <a:srgbClr val="FF0000"/>
                </a:solidFill>
                <a:latin typeface="Arial" pitchFamily="34" charset="0"/>
                <a:cs typeface="Arial" pitchFamily="34" charset="0"/>
              </a:rPr>
              <a:t>et. al</a:t>
            </a:r>
            <a:r>
              <a:rPr lang="en-US" dirty="0">
                <a:solidFill>
                  <a:srgbClr val="FF0000"/>
                </a:solidFill>
                <a:latin typeface="Arial" pitchFamily="34" charset="0"/>
                <a:cs typeface="Arial" pitchFamily="34" charset="0"/>
              </a:rPr>
              <a:t>., </a:t>
            </a:r>
            <a:r>
              <a:rPr lang="en-US" i="1" dirty="0" smtClean="0">
                <a:solidFill>
                  <a:srgbClr val="FF0000"/>
                </a:solidFill>
                <a:latin typeface="Arial" pitchFamily="34" charset="0"/>
                <a:cs typeface="Arial" pitchFamily="34" charset="0"/>
              </a:rPr>
              <a:t>J. Biol. Chem.  </a:t>
            </a:r>
            <a:r>
              <a:rPr lang="en-US" dirty="0" smtClean="0">
                <a:solidFill>
                  <a:srgbClr val="FF0000"/>
                </a:solidFill>
                <a:latin typeface="Arial" pitchFamily="34" charset="0"/>
                <a:cs typeface="Arial" pitchFamily="34" charset="0"/>
              </a:rPr>
              <a:t>2012.</a:t>
            </a:r>
            <a:endParaRPr lang="en-US" dirty="0">
              <a:solidFill>
                <a:srgbClr val="FF0000"/>
              </a:solidFill>
              <a:latin typeface="Arial" pitchFamily="34" charset="0"/>
              <a:cs typeface="Arial" pitchFamily="34" charset="0"/>
            </a:endParaRPr>
          </a:p>
        </p:txBody>
      </p:sp>
    </p:spTree>
    <p:extLst>
      <p:ext uri="{BB962C8B-B14F-4D97-AF65-F5344CB8AC3E}">
        <p14:creationId xmlns:p14="http://schemas.microsoft.com/office/powerpoint/2010/main" val="29822908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 name="Rectangle 2"/>
          <p:cNvSpPr txBox="1">
            <a:spLocks noChangeArrowheads="1"/>
          </p:cNvSpPr>
          <p:nvPr/>
        </p:nvSpPr>
        <p:spPr bwMode="auto">
          <a:xfrm>
            <a:off x="0" y="0"/>
            <a:ext cx="9144000" cy="1143000"/>
          </a:xfrm>
          <a:prstGeom prst="rect">
            <a:avLst/>
          </a:prstGeom>
          <a:solidFill>
            <a:srgbClr val="990033"/>
          </a:solidFill>
          <a:ln w="9525">
            <a:noFill/>
            <a:miter lim="800000"/>
            <a:headEnd/>
            <a:tailEnd/>
          </a:ln>
        </p:spPr>
        <p:txBody>
          <a:bodyPr/>
          <a:lstStyle/>
          <a:p>
            <a:pPr algn="ctr" eaLnBrk="0" hangingPunct="0">
              <a:lnSpc>
                <a:spcPct val="90000"/>
              </a:lnSpc>
            </a:pPr>
            <a:r>
              <a:rPr lang="en-US" altLang="ja-JP" sz="4000" b="1" dirty="0" smtClean="0">
                <a:solidFill>
                  <a:schemeClr val="bg1"/>
                </a:solidFill>
                <a:ea typeface="ＭＳ Ｐゴシック" pitchFamily="34" charset="-128"/>
                <a:cs typeface="Arial" charset="0"/>
              </a:rPr>
              <a:t>CXCR4 and Hedgehog Signaling-mediated Bi-directional cross-talk</a:t>
            </a:r>
            <a:endParaRPr lang="en-US" altLang="ja-JP" sz="4000" b="1" dirty="0">
              <a:solidFill>
                <a:schemeClr val="bg1"/>
              </a:solidFill>
              <a:ea typeface="ＭＳ Ｐゴシック" pitchFamily="34" charset="-128"/>
              <a:cs typeface="Arial" charset="0"/>
            </a:endParaRPr>
          </a:p>
        </p:txBody>
      </p:sp>
      <p:grpSp>
        <p:nvGrpSpPr>
          <p:cNvPr id="4" name="Group 6"/>
          <p:cNvGrpSpPr/>
          <p:nvPr/>
        </p:nvGrpSpPr>
        <p:grpSpPr>
          <a:xfrm>
            <a:off x="1777433" y="1371600"/>
            <a:ext cx="5568763" cy="5267752"/>
            <a:chOff x="1441637" y="193629"/>
            <a:chExt cx="6220745" cy="6521923"/>
          </a:xfrm>
        </p:grpSpPr>
        <p:pic>
          <p:nvPicPr>
            <p:cNvPr id="5" name="Picture 2"/>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780"/>
            <a:stretch/>
          </p:blipFill>
          <p:spPr bwMode="auto">
            <a:xfrm>
              <a:off x="2163763" y="3054350"/>
              <a:ext cx="5303837" cy="3659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1428647">
              <a:off x="1441637" y="1708685"/>
              <a:ext cx="6220745" cy="17850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AutoShape 549"/>
            <p:cNvSpPr>
              <a:spLocks noChangeArrowheads="1"/>
            </p:cNvSpPr>
            <p:nvPr/>
          </p:nvSpPr>
          <p:spPr bwMode="auto">
            <a:xfrm rot="12616943">
              <a:off x="2359811" y="2368382"/>
              <a:ext cx="433404" cy="998538"/>
            </a:xfrm>
            <a:prstGeom prst="curvedLeftArrow">
              <a:avLst>
                <a:gd name="adj1" fmla="val 25516"/>
                <a:gd name="adj2" fmla="val 59762"/>
                <a:gd name="adj3" fmla="val 37528"/>
              </a:avLst>
            </a:prstGeom>
            <a:solidFill>
              <a:srgbClr val="FF0000"/>
            </a:solidFill>
            <a:ln w="9525">
              <a:noFill/>
              <a:miter lim="800000"/>
              <a:headEnd/>
              <a:tailEnd/>
            </a:ln>
          </p:spPr>
          <p:txBody>
            <a:bodyPr wrap="none" anchor="ctr"/>
            <a:lstStyle/>
            <a:p>
              <a:endParaRPr lang="en-US" dirty="0"/>
            </a:p>
          </p:txBody>
        </p:sp>
        <p:sp>
          <p:nvSpPr>
            <p:cNvPr id="8" name="AutoShape 550"/>
            <p:cNvSpPr>
              <a:spLocks noChangeArrowheads="1"/>
            </p:cNvSpPr>
            <p:nvPr/>
          </p:nvSpPr>
          <p:spPr bwMode="auto">
            <a:xfrm rot="623741">
              <a:off x="6782504" y="2969379"/>
              <a:ext cx="488926" cy="928687"/>
            </a:xfrm>
            <a:prstGeom prst="curvedLeftArrow">
              <a:avLst>
                <a:gd name="adj1" fmla="val 26773"/>
                <a:gd name="adj2" fmla="val 53547"/>
                <a:gd name="adj3" fmla="val 33333"/>
              </a:avLst>
            </a:prstGeom>
            <a:solidFill>
              <a:srgbClr val="FF0000"/>
            </a:solidFill>
            <a:ln w="9525">
              <a:noFill/>
              <a:miter lim="800000"/>
              <a:headEnd/>
              <a:tailEnd/>
            </a:ln>
          </p:spPr>
          <p:txBody>
            <a:bodyPr wrap="none" anchor="ctr"/>
            <a:lstStyle/>
            <a:p>
              <a:endParaRPr lang="en-US" dirty="0"/>
            </a:p>
          </p:txBody>
        </p:sp>
        <p:sp>
          <p:nvSpPr>
            <p:cNvPr id="9" name="Text Box 551"/>
            <p:cNvSpPr txBox="1">
              <a:spLocks noChangeArrowheads="1"/>
            </p:cNvSpPr>
            <p:nvPr/>
          </p:nvSpPr>
          <p:spPr bwMode="auto">
            <a:xfrm>
              <a:off x="3105150" y="1924050"/>
              <a:ext cx="737694"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err="1"/>
                <a:t>Ptch</a:t>
              </a:r>
              <a:endParaRPr lang="en-US" sz="1400" b="1" baseline="30000" dirty="0"/>
            </a:p>
          </p:txBody>
        </p:sp>
        <p:grpSp>
          <p:nvGrpSpPr>
            <p:cNvPr id="10" name="Group 591"/>
            <p:cNvGrpSpPr>
              <a:grpSpLocks/>
            </p:cNvGrpSpPr>
            <p:nvPr/>
          </p:nvGrpSpPr>
          <p:grpSpPr bwMode="auto">
            <a:xfrm>
              <a:off x="3071813" y="2181225"/>
              <a:ext cx="585787" cy="257175"/>
              <a:chOff x="1968" y="1344"/>
              <a:chExt cx="528" cy="375"/>
            </a:xfrm>
          </p:grpSpPr>
          <p:sp>
            <p:nvSpPr>
              <p:cNvPr id="214" name="Freeform 592"/>
              <p:cNvSpPr>
                <a:spLocks/>
              </p:cNvSpPr>
              <p:nvPr/>
            </p:nvSpPr>
            <p:spPr bwMode="auto">
              <a:xfrm>
                <a:off x="2018" y="1344"/>
                <a:ext cx="54"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 name="Freeform 593"/>
              <p:cNvSpPr>
                <a:spLocks/>
              </p:cNvSpPr>
              <p:nvPr/>
            </p:nvSpPr>
            <p:spPr bwMode="auto">
              <a:xfrm>
                <a:off x="2112" y="1347"/>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6" name="Freeform 594"/>
              <p:cNvSpPr>
                <a:spLocks/>
              </p:cNvSpPr>
              <p:nvPr/>
            </p:nvSpPr>
            <p:spPr bwMode="auto">
              <a:xfrm>
                <a:off x="2203" y="1347"/>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7" name="Freeform 595"/>
              <p:cNvSpPr>
                <a:spLocks/>
              </p:cNvSpPr>
              <p:nvPr/>
            </p:nvSpPr>
            <p:spPr bwMode="auto">
              <a:xfrm>
                <a:off x="2294" y="1350"/>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8" name="Freeform 596"/>
              <p:cNvSpPr>
                <a:spLocks/>
              </p:cNvSpPr>
              <p:nvPr/>
            </p:nvSpPr>
            <p:spPr bwMode="auto">
              <a:xfrm>
                <a:off x="2385" y="1345"/>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9" name="Freeform 597"/>
              <p:cNvSpPr>
                <a:spLocks/>
              </p:cNvSpPr>
              <p:nvPr/>
            </p:nvSpPr>
            <p:spPr bwMode="auto">
              <a:xfrm>
                <a:off x="1978" y="1610"/>
                <a:ext cx="50"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0" name="Freeform 598"/>
              <p:cNvSpPr>
                <a:spLocks/>
              </p:cNvSpPr>
              <p:nvPr/>
            </p:nvSpPr>
            <p:spPr bwMode="auto">
              <a:xfrm>
                <a:off x="2071" y="1608"/>
                <a:ext cx="50"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1" name="Freeform 599"/>
              <p:cNvSpPr>
                <a:spLocks/>
              </p:cNvSpPr>
              <p:nvPr/>
            </p:nvSpPr>
            <p:spPr bwMode="auto">
              <a:xfrm>
                <a:off x="2162" y="1610"/>
                <a:ext cx="49"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2" name="Freeform 600"/>
              <p:cNvSpPr>
                <a:spLocks/>
              </p:cNvSpPr>
              <p:nvPr/>
            </p:nvSpPr>
            <p:spPr bwMode="auto">
              <a:xfrm>
                <a:off x="2250" y="1610"/>
                <a:ext cx="49"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3" name="Freeform 601"/>
              <p:cNvSpPr>
                <a:spLocks/>
              </p:cNvSpPr>
              <p:nvPr/>
            </p:nvSpPr>
            <p:spPr bwMode="auto">
              <a:xfrm>
                <a:off x="2344" y="1601"/>
                <a:ext cx="49"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4" name="Freeform 602"/>
              <p:cNvSpPr>
                <a:spLocks/>
              </p:cNvSpPr>
              <p:nvPr/>
            </p:nvSpPr>
            <p:spPr bwMode="auto">
              <a:xfrm>
                <a:off x="2434" y="1612"/>
                <a:ext cx="50"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25" name="AutoShape 603"/>
              <p:cNvSpPr>
                <a:spLocks noChangeArrowheads="1"/>
              </p:cNvSpPr>
              <p:nvPr/>
            </p:nvSpPr>
            <p:spPr bwMode="auto">
              <a:xfrm>
                <a:off x="1968"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26" name="AutoShape 604"/>
              <p:cNvSpPr>
                <a:spLocks noChangeArrowheads="1"/>
              </p:cNvSpPr>
              <p:nvPr/>
            </p:nvSpPr>
            <p:spPr bwMode="auto">
              <a:xfrm>
                <a:off x="2013"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27" name="AutoShape 605"/>
              <p:cNvSpPr>
                <a:spLocks noChangeArrowheads="1"/>
              </p:cNvSpPr>
              <p:nvPr/>
            </p:nvSpPr>
            <p:spPr bwMode="auto">
              <a:xfrm>
                <a:off x="2059"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28" name="AutoShape 606"/>
              <p:cNvSpPr>
                <a:spLocks noChangeArrowheads="1"/>
              </p:cNvSpPr>
              <p:nvPr/>
            </p:nvSpPr>
            <p:spPr bwMode="auto">
              <a:xfrm>
                <a:off x="2104"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29" name="AutoShape 607"/>
              <p:cNvSpPr>
                <a:spLocks noChangeArrowheads="1"/>
              </p:cNvSpPr>
              <p:nvPr/>
            </p:nvSpPr>
            <p:spPr bwMode="auto">
              <a:xfrm>
                <a:off x="2152"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0" name="AutoShape 608"/>
              <p:cNvSpPr>
                <a:spLocks noChangeArrowheads="1"/>
              </p:cNvSpPr>
              <p:nvPr/>
            </p:nvSpPr>
            <p:spPr bwMode="auto">
              <a:xfrm>
                <a:off x="2198" y="1416"/>
                <a:ext cx="25" cy="250"/>
              </a:xfrm>
              <a:prstGeom prst="roundRect">
                <a:avLst>
                  <a:gd name="adj" fmla="val 16667"/>
                </a:avLst>
              </a:prstGeom>
              <a:solidFill>
                <a:srgbClr val="0000CC"/>
              </a:solidFill>
              <a:ln w="9525">
                <a:solidFill>
                  <a:srgbClr val="0000CC"/>
                </a:solidFill>
                <a:round/>
                <a:headEnd/>
                <a:tailEnd/>
              </a:ln>
            </p:spPr>
            <p:txBody>
              <a:bodyPr wrap="none" anchor="ctr"/>
              <a:lstStyle/>
              <a:p>
                <a:endParaRPr lang="en-US"/>
              </a:p>
            </p:txBody>
          </p:sp>
          <p:sp>
            <p:nvSpPr>
              <p:cNvPr id="231" name="AutoShape 609"/>
              <p:cNvSpPr>
                <a:spLocks noChangeArrowheads="1"/>
              </p:cNvSpPr>
              <p:nvPr/>
            </p:nvSpPr>
            <p:spPr bwMode="auto">
              <a:xfrm>
                <a:off x="2243"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2" name="AutoShape 610"/>
              <p:cNvSpPr>
                <a:spLocks noChangeArrowheads="1"/>
              </p:cNvSpPr>
              <p:nvPr/>
            </p:nvSpPr>
            <p:spPr bwMode="auto">
              <a:xfrm>
                <a:off x="2288"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3" name="AutoShape 611"/>
              <p:cNvSpPr>
                <a:spLocks noChangeArrowheads="1"/>
              </p:cNvSpPr>
              <p:nvPr/>
            </p:nvSpPr>
            <p:spPr bwMode="auto">
              <a:xfrm>
                <a:off x="2333"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4" name="AutoShape 612"/>
              <p:cNvSpPr>
                <a:spLocks noChangeArrowheads="1"/>
              </p:cNvSpPr>
              <p:nvPr/>
            </p:nvSpPr>
            <p:spPr bwMode="auto">
              <a:xfrm>
                <a:off x="2379"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5" name="AutoShape 613"/>
              <p:cNvSpPr>
                <a:spLocks noChangeArrowheads="1"/>
              </p:cNvSpPr>
              <p:nvPr/>
            </p:nvSpPr>
            <p:spPr bwMode="auto">
              <a:xfrm>
                <a:off x="2424"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36" name="AutoShape 614"/>
              <p:cNvSpPr>
                <a:spLocks noChangeArrowheads="1"/>
              </p:cNvSpPr>
              <p:nvPr/>
            </p:nvSpPr>
            <p:spPr bwMode="auto">
              <a:xfrm>
                <a:off x="2470"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11" name="Line 648"/>
            <p:cNvSpPr>
              <a:spLocks noChangeShapeType="1"/>
            </p:cNvSpPr>
            <p:nvPr/>
          </p:nvSpPr>
          <p:spPr bwMode="auto">
            <a:xfrm>
              <a:off x="6496050" y="2219325"/>
              <a:ext cx="0" cy="370427"/>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grpSp>
          <p:nvGrpSpPr>
            <p:cNvPr id="12" name="Group 659"/>
            <p:cNvGrpSpPr>
              <a:grpSpLocks/>
            </p:cNvGrpSpPr>
            <p:nvPr/>
          </p:nvGrpSpPr>
          <p:grpSpPr bwMode="auto">
            <a:xfrm rot="11088209">
              <a:off x="5183887" y="2323594"/>
              <a:ext cx="533400" cy="300037"/>
              <a:chOff x="2304" y="1008"/>
              <a:chExt cx="480" cy="288"/>
            </a:xfrm>
          </p:grpSpPr>
          <p:sp>
            <p:nvSpPr>
              <p:cNvPr id="199" name="Oval 660"/>
              <p:cNvSpPr>
                <a:spLocks noChangeArrowheads="1"/>
              </p:cNvSpPr>
              <p:nvPr/>
            </p:nvSpPr>
            <p:spPr bwMode="auto">
              <a:xfrm>
                <a:off x="2681" y="1023"/>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0" name="Oval 661"/>
              <p:cNvSpPr>
                <a:spLocks noChangeArrowheads="1"/>
              </p:cNvSpPr>
              <p:nvPr/>
            </p:nvSpPr>
            <p:spPr bwMode="auto">
              <a:xfrm>
                <a:off x="2566" y="1023"/>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1" name="Oval 662"/>
              <p:cNvSpPr>
                <a:spLocks noChangeArrowheads="1"/>
              </p:cNvSpPr>
              <p:nvPr/>
            </p:nvSpPr>
            <p:spPr bwMode="auto">
              <a:xfrm>
                <a:off x="2452" y="1023"/>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2" name="Freeform 663"/>
              <p:cNvSpPr>
                <a:spLocks/>
              </p:cNvSpPr>
              <p:nvPr/>
            </p:nvSpPr>
            <p:spPr bwMode="auto">
              <a:xfrm>
                <a:off x="2721" y="1195"/>
                <a:ext cx="63" cy="101"/>
              </a:xfrm>
              <a:custGeom>
                <a:avLst/>
                <a:gdLst>
                  <a:gd name="T0" fmla="*/ 0 w 230"/>
                  <a:gd name="T1" fmla="*/ 2 h 216"/>
                  <a:gd name="T2" fmla="*/ 0 w 230"/>
                  <a:gd name="T3" fmla="*/ 1 h 216"/>
                  <a:gd name="T4" fmla="*/ 0 w 230"/>
                  <a:gd name="T5" fmla="*/ 0 h 216"/>
                  <a:gd name="T6" fmla="*/ 0 w 230"/>
                  <a:gd name="T7" fmla="*/ 0 h 216"/>
                  <a:gd name="T8" fmla="*/ 0 w 230"/>
                  <a:gd name="T9" fmla="*/ 0 h 216"/>
                  <a:gd name="T10" fmla="*/ 0 60000 65536"/>
                  <a:gd name="T11" fmla="*/ 0 60000 65536"/>
                  <a:gd name="T12" fmla="*/ 0 60000 65536"/>
                  <a:gd name="T13" fmla="*/ 0 60000 65536"/>
                  <a:gd name="T14" fmla="*/ 0 60000 65536"/>
                  <a:gd name="T15" fmla="*/ 0 w 230"/>
                  <a:gd name="T16" fmla="*/ 0 h 216"/>
                  <a:gd name="T17" fmla="*/ 230 w 230"/>
                  <a:gd name="T18" fmla="*/ 216 h 216"/>
                </a:gdLst>
                <a:ahLst/>
                <a:cxnLst>
                  <a:cxn ang="T10">
                    <a:pos x="T0" y="T1"/>
                  </a:cxn>
                  <a:cxn ang="T11">
                    <a:pos x="T2" y="T3"/>
                  </a:cxn>
                  <a:cxn ang="T12">
                    <a:pos x="T4" y="T5"/>
                  </a:cxn>
                  <a:cxn ang="T13">
                    <a:pos x="T6" y="T7"/>
                  </a:cxn>
                  <a:cxn ang="T14">
                    <a:pos x="T8" y="T9"/>
                  </a:cxn>
                </a:cxnLst>
                <a:rect l="T15" t="T16" r="T17" b="T18"/>
                <a:pathLst>
                  <a:path w="230" h="216">
                    <a:moveTo>
                      <a:pt x="230" y="216"/>
                    </a:moveTo>
                    <a:cubicBezTo>
                      <a:pt x="203" y="175"/>
                      <a:pt x="204" y="118"/>
                      <a:pt x="168" y="83"/>
                    </a:cubicBezTo>
                    <a:cubicBezTo>
                      <a:pt x="160" y="75"/>
                      <a:pt x="149" y="72"/>
                      <a:pt x="141" y="65"/>
                    </a:cubicBezTo>
                    <a:cubicBezTo>
                      <a:pt x="97" y="28"/>
                      <a:pt x="135" y="44"/>
                      <a:pt x="88" y="30"/>
                    </a:cubicBezTo>
                    <a:cubicBezTo>
                      <a:pt x="45" y="0"/>
                      <a:pt x="73" y="12"/>
                      <a:pt x="0" y="12"/>
                    </a:cubicBez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3" name="Freeform 664"/>
              <p:cNvSpPr>
                <a:spLocks/>
              </p:cNvSpPr>
              <p:nvPr/>
            </p:nvSpPr>
            <p:spPr bwMode="auto">
              <a:xfrm>
                <a:off x="2304" y="1008"/>
                <a:ext cx="114" cy="104"/>
              </a:xfrm>
              <a:custGeom>
                <a:avLst/>
                <a:gdLst>
                  <a:gd name="T0" fmla="*/ 3 w 230"/>
                  <a:gd name="T1" fmla="*/ 3 h 216"/>
                  <a:gd name="T2" fmla="*/ 2 w 230"/>
                  <a:gd name="T3" fmla="*/ 1 h 216"/>
                  <a:gd name="T4" fmla="*/ 2 w 230"/>
                  <a:gd name="T5" fmla="*/ 0 h 216"/>
                  <a:gd name="T6" fmla="*/ 1 w 230"/>
                  <a:gd name="T7" fmla="*/ 0 h 216"/>
                  <a:gd name="T8" fmla="*/ 0 w 230"/>
                  <a:gd name="T9" fmla="*/ 0 h 216"/>
                  <a:gd name="T10" fmla="*/ 0 60000 65536"/>
                  <a:gd name="T11" fmla="*/ 0 60000 65536"/>
                  <a:gd name="T12" fmla="*/ 0 60000 65536"/>
                  <a:gd name="T13" fmla="*/ 0 60000 65536"/>
                  <a:gd name="T14" fmla="*/ 0 60000 65536"/>
                  <a:gd name="T15" fmla="*/ 0 w 230"/>
                  <a:gd name="T16" fmla="*/ 0 h 216"/>
                  <a:gd name="T17" fmla="*/ 230 w 230"/>
                  <a:gd name="T18" fmla="*/ 216 h 216"/>
                </a:gdLst>
                <a:ahLst/>
                <a:cxnLst>
                  <a:cxn ang="T10">
                    <a:pos x="T0" y="T1"/>
                  </a:cxn>
                  <a:cxn ang="T11">
                    <a:pos x="T2" y="T3"/>
                  </a:cxn>
                  <a:cxn ang="T12">
                    <a:pos x="T4" y="T5"/>
                  </a:cxn>
                  <a:cxn ang="T13">
                    <a:pos x="T6" y="T7"/>
                  </a:cxn>
                  <a:cxn ang="T14">
                    <a:pos x="T8" y="T9"/>
                  </a:cxn>
                </a:cxnLst>
                <a:rect l="T15" t="T16" r="T17" b="T18"/>
                <a:pathLst>
                  <a:path w="230" h="216">
                    <a:moveTo>
                      <a:pt x="230" y="216"/>
                    </a:moveTo>
                    <a:cubicBezTo>
                      <a:pt x="203" y="175"/>
                      <a:pt x="204" y="118"/>
                      <a:pt x="168" y="83"/>
                    </a:cubicBezTo>
                    <a:cubicBezTo>
                      <a:pt x="160" y="75"/>
                      <a:pt x="149" y="72"/>
                      <a:pt x="141" y="65"/>
                    </a:cubicBezTo>
                    <a:cubicBezTo>
                      <a:pt x="97" y="28"/>
                      <a:pt x="135" y="44"/>
                      <a:pt x="88" y="30"/>
                    </a:cubicBezTo>
                    <a:cubicBezTo>
                      <a:pt x="45" y="0"/>
                      <a:pt x="73" y="12"/>
                      <a:pt x="0" y="12"/>
                    </a:cubicBez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04" name="Oval 665"/>
              <p:cNvSpPr>
                <a:spLocks noChangeArrowheads="1"/>
              </p:cNvSpPr>
              <p:nvPr/>
            </p:nvSpPr>
            <p:spPr bwMode="auto">
              <a:xfrm>
                <a:off x="2630" y="1159"/>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5" name="Oval 666"/>
              <p:cNvSpPr>
                <a:spLocks noChangeArrowheads="1"/>
              </p:cNvSpPr>
              <p:nvPr/>
            </p:nvSpPr>
            <p:spPr bwMode="auto">
              <a:xfrm>
                <a:off x="2515" y="1158"/>
                <a:ext cx="63"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6" name="Oval 667"/>
              <p:cNvSpPr>
                <a:spLocks noChangeArrowheads="1"/>
              </p:cNvSpPr>
              <p:nvPr/>
            </p:nvSpPr>
            <p:spPr bwMode="auto">
              <a:xfrm>
                <a:off x="2400" y="1159"/>
                <a:ext cx="63"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207" name="AutoShape 668"/>
              <p:cNvSpPr>
                <a:spLocks noChangeArrowheads="1"/>
              </p:cNvSpPr>
              <p:nvPr/>
            </p:nvSpPr>
            <p:spPr bwMode="auto">
              <a:xfrm>
                <a:off x="2382" y="1058"/>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8" name="AutoShape 669"/>
              <p:cNvSpPr>
                <a:spLocks noChangeArrowheads="1"/>
              </p:cNvSpPr>
              <p:nvPr/>
            </p:nvSpPr>
            <p:spPr bwMode="auto">
              <a:xfrm>
                <a:off x="2439" y="1056"/>
                <a:ext cx="37" cy="163"/>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09" name="AutoShape 670"/>
              <p:cNvSpPr>
                <a:spLocks noChangeArrowheads="1"/>
              </p:cNvSpPr>
              <p:nvPr/>
            </p:nvSpPr>
            <p:spPr bwMode="auto">
              <a:xfrm>
                <a:off x="2497" y="1055"/>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0" name="AutoShape 671"/>
              <p:cNvSpPr>
                <a:spLocks noChangeArrowheads="1"/>
              </p:cNvSpPr>
              <p:nvPr/>
            </p:nvSpPr>
            <p:spPr bwMode="auto">
              <a:xfrm>
                <a:off x="2551" y="1058"/>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1" name="AutoShape 672"/>
              <p:cNvSpPr>
                <a:spLocks noChangeArrowheads="1"/>
              </p:cNvSpPr>
              <p:nvPr/>
            </p:nvSpPr>
            <p:spPr bwMode="auto">
              <a:xfrm>
                <a:off x="2609" y="1061"/>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2" name="AutoShape 673"/>
              <p:cNvSpPr>
                <a:spLocks noChangeArrowheads="1"/>
              </p:cNvSpPr>
              <p:nvPr/>
            </p:nvSpPr>
            <p:spPr bwMode="auto">
              <a:xfrm>
                <a:off x="2667" y="1059"/>
                <a:ext cx="37" cy="163"/>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213" name="AutoShape 674"/>
              <p:cNvSpPr>
                <a:spLocks noChangeArrowheads="1"/>
              </p:cNvSpPr>
              <p:nvPr/>
            </p:nvSpPr>
            <p:spPr bwMode="auto">
              <a:xfrm>
                <a:off x="2721" y="1058"/>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13" name="Text Box 696"/>
            <p:cNvSpPr txBox="1">
              <a:spLocks noChangeArrowheads="1"/>
            </p:cNvSpPr>
            <p:nvPr/>
          </p:nvSpPr>
          <p:spPr bwMode="auto">
            <a:xfrm>
              <a:off x="4933950" y="2124075"/>
              <a:ext cx="9001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a:t>CXCR4</a:t>
              </a:r>
              <a:endParaRPr lang="en-US" sz="1400" b="1" baseline="30000" dirty="0"/>
            </a:p>
          </p:txBody>
        </p:sp>
        <p:pic>
          <p:nvPicPr>
            <p:cNvPr id="14"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113511">
              <a:off x="5994971" y="1597380"/>
              <a:ext cx="7985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5"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113511">
              <a:off x="6118796" y="2272371"/>
              <a:ext cx="7985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8113511">
              <a:off x="5848699" y="2664732"/>
              <a:ext cx="798513"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7" name="Group 250"/>
            <p:cNvGrpSpPr/>
            <p:nvPr/>
          </p:nvGrpSpPr>
          <p:grpSpPr>
            <a:xfrm>
              <a:off x="3048000" y="2457477"/>
              <a:ext cx="723919" cy="381055"/>
              <a:chOff x="2743200" y="70103"/>
              <a:chExt cx="723919" cy="381055"/>
            </a:xfrm>
          </p:grpSpPr>
          <p:sp>
            <p:nvSpPr>
              <p:cNvPr id="197"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98" name="Text Box 589"/>
              <p:cNvSpPr txBox="1">
                <a:spLocks noChangeArrowheads="1"/>
              </p:cNvSpPr>
              <p:nvPr/>
            </p:nvSpPr>
            <p:spPr bwMode="auto">
              <a:xfrm>
                <a:off x="2743200" y="70103"/>
                <a:ext cx="723919" cy="38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18" name="Group 148"/>
            <p:cNvGrpSpPr>
              <a:grpSpLocks/>
            </p:cNvGrpSpPr>
            <p:nvPr/>
          </p:nvGrpSpPr>
          <p:grpSpPr bwMode="auto">
            <a:xfrm>
              <a:off x="5258500" y="3612234"/>
              <a:ext cx="857250" cy="533400"/>
              <a:chOff x="1757" y="960"/>
              <a:chExt cx="540" cy="336"/>
            </a:xfrm>
          </p:grpSpPr>
          <p:sp>
            <p:nvSpPr>
              <p:cNvPr id="191" name="Oval 149"/>
              <p:cNvSpPr>
                <a:spLocks noChangeArrowheads="1"/>
              </p:cNvSpPr>
              <p:nvPr/>
            </p:nvSpPr>
            <p:spPr bwMode="auto">
              <a:xfrm>
                <a:off x="1950" y="1056"/>
                <a:ext cx="192" cy="192"/>
              </a:xfrm>
              <a:prstGeom prst="ellipse">
                <a:avLst/>
              </a:prstGeom>
              <a:solidFill>
                <a:srgbClr val="FFCC66"/>
              </a:solidFill>
              <a:ln w="9525">
                <a:noFill/>
                <a:round/>
                <a:headEnd/>
                <a:tailEnd/>
              </a:ln>
              <a:effectLst>
                <a:innerShdw blurRad="114300">
                  <a:prstClr val="black"/>
                </a:innerShdw>
              </a:effectLst>
            </p:spPr>
            <p:txBody>
              <a:bodyPr wrap="none" anchor="ctr"/>
              <a:lstStyle/>
              <a:p>
                <a:endParaRPr lang="en-US"/>
              </a:p>
            </p:txBody>
          </p:sp>
          <p:sp>
            <p:nvSpPr>
              <p:cNvPr id="192" name="Oval 150"/>
              <p:cNvSpPr>
                <a:spLocks noChangeArrowheads="1"/>
              </p:cNvSpPr>
              <p:nvPr/>
            </p:nvSpPr>
            <p:spPr bwMode="auto">
              <a:xfrm>
                <a:off x="1824" y="960"/>
                <a:ext cx="192" cy="192"/>
              </a:xfrm>
              <a:prstGeom prst="ellipse">
                <a:avLst/>
              </a:prstGeom>
              <a:solidFill>
                <a:srgbClr val="FFCC66"/>
              </a:solidFill>
              <a:ln w="9525">
                <a:noFill/>
                <a:round/>
                <a:headEnd/>
                <a:tailEnd/>
              </a:ln>
              <a:effectLst>
                <a:innerShdw blurRad="114300">
                  <a:prstClr val="black"/>
                </a:innerShdw>
              </a:effectLst>
            </p:spPr>
            <p:txBody>
              <a:bodyPr wrap="none" anchor="ctr"/>
              <a:lstStyle/>
              <a:p>
                <a:endParaRPr lang="en-US"/>
              </a:p>
            </p:txBody>
          </p:sp>
          <p:sp>
            <p:nvSpPr>
              <p:cNvPr id="193" name="Text Box 151"/>
              <p:cNvSpPr txBox="1">
                <a:spLocks noChangeArrowheads="1"/>
              </p:cNvSpPr>
              <p:nvPr/>
            </p:nvSpPr>
            <p:spPr bwMode="auto">
              <a:xfrm>
                <a:off x="1799" y="979"/>
                <a:ext cx="3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200" b="1" dirty="0"/>
                  <a:t>G</a:t>
                </a:r>
                <a:r>
                  <a:rPr lang="el-GR" sz="1200" b="1" dirty="0"/>
                  <a:t>β</a:t>
                </a:r>
              </a:p>
            </p:txBody>
          </p:sp>
          <p:sp>
            <p:nvSpPr>
              <p:cNvPr id="194" name="Text Box 152"/>
              <p:cNvSpPr txBox="1">
                <a:spLocks noChangeArrowheads="1"/>
              </p:cNvSpPr>
              <p:nvPr/>
            </p:nvSpPr>
            <p:spPr bwMode="auto">
              <a:xfrm>
                <a:off x="1925" y="1072"/>
                <a:ext cx="3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200" b="1" dirty="0"/>
                  <a:t>G</a:t>
                </a:r>
                <a:r>
                  <a:rPr lang="el-GR" sz="1200" b="1" dirty="0"/>
                  <a:t>α</a:t>
                </a:r>
              </a:p>
            </p:txBody>
          </p:sp>
          <p:sp>
            <p:nvSpPr>
              <p:cNvPr id="195" name="Oval 153"/>
              <p:cNvSpPr>
                <a:spLocks noChangeArrowheads="1"/>
              </p:cNvSpPr>
              <p:nvPr/>
            </p:nvSpPr>
            <p:spPr bwMode="auto">
              <a:xfrm>
                <a:off x="1782" y="1104"/>
                <a:ext cx="192" cy="192"/>
              </a:xfrm>
              <a:prstGeom prst="ellipse">
                <a:avLst/>
              </a:prstGeom>
              <a:solidFill>
                <a:srgbClr val="FFCC66"/>
              </a:solidFill>
              <a:ln w="9525">
                <a:noFill/>
                <a:round/>
                <a:headEnd/>
                <a:tailEnd/>
              </a:ln>
              <a:effectLst>
                <a:innerShdw blurRad="114300">
                  <a:prstClr val="black"/>
                </a:innerShdw>
              </a:effectLst>
            </p:spPr>
            <p:txBody>
              <a:bodyPr wrap="none" anchor="ctr"/>
              <a:lstStyle/>
              <a:p>
                <a:endParaRPr lang="en-US"/>
              </a:p>
            </p:txBody>
          </p:sp>
          <p:sp>
            <p:nvSpPr>
              <p:cNvPr id="196" name="Text Box 154"/>
              <p:cNvSpPr txBox="1">
                <a:spLocks noChangeArrowheads="1"/>
              </p:cNvSpPr>
              <p:nvPr/>
            </p:nvSpPr>
            <p:spPr bwMode="auto">
              <a:xfrm>
                <a:off x="1757" y="1113"/>
                <a:ext cx="37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200" b="1" dirty="0"/>
                  <a:t>G</a:t>
                </a:r>
                <a:r>
                  <a:rPr lang="el-GR" sz="1200" b="1" dirty="0"/>
                  <a:t>γ</a:t>
                </a:r>
              </a:p>
            </p:txBody>
          </p:sp>
        </p:grpSp>
        <p:pic>
          <p:nvPicPr>
            <p:cNvPr id="19" name="Picture 624"/>
            <p:cNvPicPr>
              <a:picLocks noChangeAspect="1" noChangeArrowheads="1"/>
            </p:cNvPicPr>
            <p:nvPr/>
          </p:nvPicPr>
          <p:blipFill>
            <a:blip r:embed="rId5" cstate="print">
              <a:duotone>
                <a:schemeClr val="accent1">
                  <a:shade val="45000"/>
                  <a:satMod val="135000"/>
                </a:schemeClr>
                <a:prstClr val="white"/>
              </a:duotone>
              <a:extLst>
                <a:ext uri="{28A0092B-C50C-407E-A947-70E740481C1C}">
                  <a14:useLocalDpi xmlns:a14="http://schemas.microsoft.com/office/drawing/2010/main" val="0"/>
                </a:ext>
              </a:extLst>
            </a:blip>
            <a:srcRect b="37381"/>
            <a:stretch>
              <a:fillRect/>
            </a:stretch>
          </p:blipFill>
          <p:spPr bwMode="auto">
            <a:xfrm>
              <a:off x="3450431" y="5979507"/>
              <a:ext cx="3295856" cy="736045"/>
            </a:xfrm>
            <a:prstGeom prst="rect">
              <a:avLst/>
            </a:prstGeom>
            <a:noFill/>
            <a:ln>
              <a:noFill/>
            </a:ln>
            <a:effectLst>
              <a:softEdge rad="63500"/>
            </a:effectLst>
            <a:scene3d>
              <a:camera prst="orthographicFront"/>
              <a:lightRig rig="threePt" dir="t"/>
            </a:scene3d>
            <a:sp3d>
              <a:bevelT w="152400" h="50800" prst="softRound"/>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0" name="Group 444"/>
            <p:cNvGrpSpPr>
              <a:grpSpLocks/>
            </p:cNvGrpSpPr>
            <p:nvPr/>
          </p:nvGrpSpPr>
          <p:grpSpPr bwMode="auto">
            <a:xfrm rot="1880442">
              <a:off x="5343524" y="3106222"/>
              <a:ext cx="762000" cy="457200"/>
              <a:chOff x="2304" y="1008"/>
              <a:chExt cx="480" cy="288"/>
            </a:xfrm>
          </p:grpSpPr>
          <p:sp>
            <p:nvSpPr>
              <p:cNvPr id="176" name="Oval 382"/>
              <p:cNvSpPr>
                <a:spLocks noChangeArrowheads="1"/>
              </p:cNvSpPr>
              <p:nvPr/>
            </p:nvSpPr>
            <p:spPr bwMode="auto">
              <a:xfrm>
                <a:off x="2681" y="1023"/>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7" name="Oval 383"/>
              <p:cNvSpPr>
                <a:spLocks noChangeArrowheads="1"/>
              </p:cNvSpPr>
              <p:nvPr/>
            </p:nvSpPr>
            <p:spPr bwMode="auto">
              <a:xfrm>
                <a:off x="2566" y="1023"/>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8" name="Oval 384"/>
              <p:cNvSpPr>
                <a:spLocks noChangeArrowheads="1"/>
              </p:cNvSpPr>
              <p:nvPr/>
            </p:nvSpPr>
            <p:spPr bwMode="auto">
              <a:xfrm>
                <a:off x="2452" y="1023"/>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79" name="Freeform 385"/>
              <p:cNvSpPr>
                <a:spLocks/>
              </p:cNvSpPr>
              <p:nvPr/>
            </p:nvSpPr>
            <p:spPr bwMode="auto">
              <a:xfrm>
                <a:off x="2721" y="1195"/>
                <a:ext cx="63" cy="101"/>
              </a:xfrm>
              <a:custGeom>
                <a:avLst/>
                <a:gdLst>
                  <a:gd name="T0" fmla="*/ 0 w 230"/>
                  <a:gd name="T1" fmla="*/ 2 h 216"/>
                  <a:gd name="T2" fmla="*/ 0 w 230"/>
                  <a:gd name="T3" fmla="*/ 1 h 216"/>
                  <a:gd name="T4" fmla="*/ 0 w 230"/>
                  <a:gd name="T5" fmla="*/ 0 h 216"/>
                  <a:gd name="T6" fmla="*/ 0 w 230"/>
                  <a:gd name="T7" fmla="*/ 0 h 216"/>
                  <a:gd name="T8" fmla="*/ 0 w 230"/>
                  <a:gd name="T9" fmla="*/ 0 h 216"/>
                  <a:gd name="T10" fmla="*/ 0 60000 65536"/>
                  <a:gd name="T11" fmla="*/ 0 60000 65536"/>
                  <a:gd name="T12" fmla="*/ 0 60000 65536"/>
                  <a:gd name="T13" fmla="*/ 0 60000 65536"/>
                  <a:gd name="T14" fmla="*/ 0 60000 65536"/>
                  <a:gd name="T15" fmla="*/ 0 w 230"/>
                  <a:gd name="T16" fmla="*/ 0 h 216"/>
                  <a:gd name="T17" fmla="*/ 230 w 230"/>
                  <a:gd name="T18" fmla="*/ 216 h 216"/>
                </a:gdLst>
                <a:ahLst/>
                <a:cxnLst>
                  <a:cxn ang="T10">
                    <a:pos x="T0" y="T1"/>
                  </a:cxn>
                  <a:cxn ang="T11">
                    <a:pos x="T2" y="T3"/>
                  </a:cxn>
                  <a:cxn ang="T12">
                    <a:pos x="T4" y="T5"/>
                  </a:cxn>
                  <a:cxn ang="T13">
                    <a:pos x="T6" y="T7"/>
                  </a:cxn>
                  <a:cxn ang="T14">
                    <a:pos x="T8" y="T9"/>
                  </a:cxn>
                </a:cxnLst>
                <a:rect l="T15" t="T16" r="T17" b="T18"/>
                <a:pathLst>
                  <a:path w="230" h="216">
                    <a:moveTo>
                      <a:pt x="230" y="216"/>
                    </a:moveTo>
                    <a:cubicBezTo>
                      <a:pt x="203" y="175"/>
                      <a:pt x="204" y="118"/>
                      <a:pt x="168" y="83"/>
                    </a:cubicBezTo>
                    <a:cubicBezTo>
                      <a:pt x="160" y="75"/>
                      <a:pt x="149" y="72"/>
                      <a:pt x="141" y="65"/>
                    </a:cubicBezTo>
                    <a:cubicBezTo>
                      <a:pt x="97" y="28"/>
                      <a:pt x="135" y="44"/>
                      <a:pt x="88" y="30"/>
                    </a:cubicBezTo>
                    <a:cubicBezTo>
                      <a:pt x="45" y="0"/>
                      <a:pt x="73" y="12"/>
                      <a:pt x="0" y="12"/>
                    </a:cubicBez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0" name="Freeform 386"/>
              <p:cNvSpPr>
                <a:spLocks/>
              </p:cNvSpPr>
              <p:nvPr/>
            </p:nvSpPr>
            <p:spPr bwMode="auto">
              <a:xfrm>
                <a:off x="2304" y="1008"/>
                <a:ext cx="114" cy="104"/>
              </a:xfrm>
              <a:custGeom>
                <a:avLst/>
                <a:gdLst>
                  <a:gd name="T0" fmla="*/ 3 w 230"/>
                  <a:gd name="T1" fmla="*/ 3 h 216"/>
                  <a:gd name="T2" fmla="*/ 2 w 230"/>
                  <a:gd name="T3" fmla="*/ 1 h 216"/>
                  <a:gd name="T4" fmla="*/ 2 w 230"/>
                  <a:gd name="T5" fmla="*/ 0 h 216"/>
                  <a:gd name="T6" fmla="*/ 1 w 230"/>
                  <a:gd name="T7" fmla="*/ 0 h 216"/>
                  <a:gd name="T8" fmla="*/ 0 w 230"/>
                  <a:gd name="T9" fmla="*/ 0 h 216"/>
                  <a:gd name="T10" fmla="*/ 0 60000 65536"/>
                  <a:gd name="T11" fmla="*/ 0 60000 65536"/>
                  <a:gd name="T12" fmla="*/ 0 60000 65536"/>
                  <a:gd name="T13" fmla="*/ 0 60000 65536"/>
                  <a:gd name="T14" fmla="*/ 0 60000 65536"/>
                  <a:gd name="T15" fmla="*/ 0 w 230"/>
                  <a:gd name="T16" fmla="*/ 0 h 216"/>
                  <a:gd name="T17" fmla="*/ 230 w 230"/>
                  <a:gd name="T18" fmla="*/ 216 h 216"/>
                </a:gdLst>
                <a:ahLst/>
                <a:cxnLst>
                  <a:cxn ang="T10">
                    <a:pos x="T0" y="T1"/>
                  </a:cxn>
                  <a:cxn ang="T11">
                    <a:pos x="T2" y="T3"/>
                  </a:cxn>
                  <a:cxn ang="T12">
                    <a:pos x="T4" y="T5"/>
                  </a:cxn>
                  <a:cxn ang="T13">
                    <a:pos x="T6" y="T7"/>
                  </a:cxn>
                  <a:cxn ang="T14">
                    <a:pos x="T8" y="T9"/>
                  </a:cxn>
                </a:cxnLst>
                <a:rect l="T15" t="T16" r="T17" b="T18"/>
                <a:pathLst>
                  <a:path w="230" h="216">
                    <a:moveTo>
                      <a:pt x="230" y="216"/>
                    </a:moveTo>
                    <a:cubicBezTo>
                      <a:pt x="203" y="175"/>
                      <a:pt x="204" y="118"/>
                      <a:pt x="168" y="83"/>
                    </a:cubicBezTo>
                    <a:cubicBezTo>
                      <a:pt x="160" y="75"/>
                      <a:pt x="149" y="72"/>
                      <a:pt x="141" y="65"/>
                    </a:cubicBezTo>
                    <a:cubicBezTo>
                      <a:pt x="97" y="28"/>
                      <a:pt x="135" y="44"/>
                      <a:pt x="88" y="30"/>
                    </a:cubicBezTo>
                    <a:cubicBezTo>
                      <a:pt x="45" y="0"/>
                      <a:pt x="73" y="12"/>
                      <a:pt x="0" y="12"/>
                    </a:cubicBez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81" name="Oval 387"/>
              <p:cNvSpPr>
                <a:spLocks noChangeArrowheads="1"/>
              </p:cNvSpPr>
              <p:nvPr/>
            </p:nvSpPr>
            <p:spPr bwMode="auto">
              <a:xfrm>
                <a:off x="2630" y="1159"/>
                <a:ext cx="62"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2" name="Oval 388"/>
              <p:cNvSpPr>
                <a:spLocks noChangeArrowheads="1"/>
              </p:cNvSpPr>
              <p:nvPr/>
            </p:nvSpPr>
            <p:spPr bwMode="auto">
              <a:xfrm>
                <a:off x="2515" y="1158"/>
                <a:ext cx="63"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3" name="Oval 389"/>
              <p:cNvSpPr>
                <a:spLocks noChangeArrowheads="1"/>
              </p:cNvSpPr>
              <p:nvPr/>
            </p:nvSpPr>
            <p:spPr bwMode="auto">
              <a:xfrm>
                <a:off x="2400" y="1159"/>
                <a:ext cx="63" cy="93"/>
              </a:xfrm>
              <a:prstGeom prst="ellipse">
                <a:avLst/>
              </a:pr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184" name="AutoShape 390"/>
              <p:cNvSpPr>
                <a:spLocks noChangeArrowheads="1"/>
              </p:cNvSpPr>
              <p:nvPr/>
            </p:nvSpPr>
            <p:spPr bwMode="auto">
              <a:xfrm>
                <a:off x="2382" y="1058"/>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5" name="AutoShape 391"/>
              <p:cNvSpPr>
                <a:spLocks noChangeArrowheads="1"/>
              </p:cNvSpPr>
              <p:nvPr/>
            </p:nvSpPr>
            <p:spPr bwMode="auto">
              <a:xfrm>
                <a:off x="2439" y="1056"/>
                <a:ext cx="37" cy="163"/>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6" name="AutoShape 392"/>
              <p:cNvSpPr>
                <a:spLocks noChangeArrowheads="1"/>
              </p:cNvSpPr>
              <p:nvPr/>
            </p:nvSpPr>
            <p:spPr bwMode="auto">
              <a:xfrm>
                <a:off x="2497" y="1055"/>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7" name="AutoShape 393"/>
              <p:cNvSpPr>
                <a:spLocks noChangeArrowheads="1"/>
              </p:cNvSpPr>
              <p:nvPr/>
            </p:nvSpPr>
            <p:spPr bwMode="auto">
              <a:xfrm>
                <a:off x="2551" y="1058"/>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8" name="AutoShape 394"/>
              <p:cNvSpPr>
                <a:spLocks noChangeArrowheads="1"/>
              </p:cNvSpPr>
              <p:nvPr/>
            </p:nvSpPr>
            <p:spPr bwMode="auto">
              <a:xfrm>
                <a:off x="2609" y="1061"/>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89" name="AutoShape 395"/>
              <p:cNvSpPr>
                <a:spLocks noChangeArrowheads="1"/>
              </p:cNvSpPr>
              <p:nvPr/>
            </p:nvSpPr>
            <p:spPr bwMode="auto">
              <a:xfrm>
                <a:off x="2667" y="1059"/>
                <a:ext cx="37" cy="163"/>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90" name="AutoShape 396"/>
              <p:cNvSpPr>
                <a:spLocks noChangeArrowheads="1"/>
              </p:cNvSpPr>
              <p:nvPr/>
            </p:nvSpPr>
            <p:spPr bwMode="auto">
              <a:xfrm>
                <a:off x="2721" y="1058"/>
                <a:ext cx="37" cy="162"/>
              </a:xfrm>
              <a:prstGeom prst="roundRect">
                <a:avLst>
                  <a:gd name="adj" fmla="val 16667"/>
                </a:avLst>
              </a:prstGeom>
              <a:solidFill>
                <a:srgbClr val="FF0000"/>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21" name="Line 2"/>
            <p:cNvSpPr>
              <a:spLocks noChangeShapeType="1"/>
            </p:cNvSpPr>
            <p:nvPr/>
          </p:nvSpPr>
          <p:spPr bwMode="auto">
            <a:xfrm flipH="1" flipV="1">
              <a:off x="2590800" y="4084445"/>
              <a:ext cx="593490" cy="1198239"/>
            </a:xfrm>
            <a:prstGeom prst="line">
              <a:avLst/>
            </a:prstGeom>
            <a:noFill/>
            <a:ln w="38100">
              <a:solidFill>
                <a:schemeClr val="tx1"/>
              </a:solidFill>
              <a:round/>
              <a:headEnd/>
              <a:tailEnd type="arrow" w="med" len="med"/>
            </a:ln>
            <a:extLst>
              <a:ext uri="{909E8E84-426E-40DD-AFC4-6F175D3DCCD1}">
                <a14:hiddenFill xmlns:a14="http://schemas.microsoft.com/office/drawing/2010/main">
                  <a:noFill/>
                </a14:hiddenFill>
              </a:ext>
            </a:extLst>
          </p:spPr>
          <p:txBody>
            <a:bodyPr/>
            <a:lstStyle/>
            <a:p>
              <a:endParaRPr lang="en-US"/>
            </a:p>
          </p:txBody>
        </p:sp>
        <p:grpSp>
          <p:nvGrpSpPr>
            <p:cNvPr id="22" name="Group 121"/>
            <p:cNvGrpSpPr>
              <a:grpSpLocks/>
            </p:cNvGrpSpPr>
            <p:nvPr/>
          </p:nvGrpSpPr>
          <p:grpSpPr bwMode="auto">
            <a:xfrm>
              <a:off x="3435369" y="4623108"/>
              <a:ext cx="609600" cy="338139"/>
              <a:chOff x="1968" y="2139"/>
              <a:chExt cx="384" cy="213"/>
            </a:xfrm>
          </p:grpSpPr>
          <p:sp>
            <p:nvSpPr>
              <p:cNvPr id="174" name="Oval 122"/>
              <p:cNvSpPr>
                <a:spLocks noChangeArrowheads="1"/>
              </p:cNvSpPr>
              <p:nvPr/>
            </p:nvSpPr>
            <p:spPr bwMode="auto">
              <a:xfrm>
                <a:off x="1968" y="2160"/>
                <a:ext cx="384" cy="192"/>
              </a:xfrm>
              <a:prstGeom prst="ellipse">
                <a:avLst/>
              </a:prstGeom>
              <a:solidFill>
                <a:srgbClr val="FFFF00"/>
              </a:solidFill>
              <a:ln w="9525">
                <a:noFill/>
                <a:round/>
                <a:headEnd/>
                <a:tailEnd/>
              </a:ln>
              <a:effectLst>
                <a:innerShdw blurRad="114300">
                  <a:prstClr val="black"/>
                </a:innerShdw>
              </a:effectLst>
            </p:spPr>
            <p:txBody>
              <a:bodyPr wrap="none" anchor="ctr"/>
              <a:lstStyle/>
              <a:p>
                <a:endParaRPr lang="en-US"/>
              </a:p>
            </p:txBody>
          </p:sp>
          <p:sp>
            <p:nvSpPr>
              <p:cNvPr id="175" name="Text Box 123"/>
              <p:cNvSpPr txBox="1">
                <a:spLocks noChangeArrowheads="1"/>
              </p:cNvSpPr>
              <p:nvPr/>
            </p:nvSpPr>
            <p:spPr bwMode="auto">
              <a:xfrm>
                <a:off x="2012" y="2139"/>
                <a:ext cx="33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err="1"/>
                  <a:t>Akt</a:t>
                </a:r>
                <a:endParaRPr lang="en-US" sz="1400" b="1" dirty="0"/>
              </a:p>
            </p:txBody>
          </p:sp>
        </p:grpSp>
        <p:sp>
          <p:nvSpPr>
            <p:cNvPr id="23" name="Line 124"/>
            <p:cNvSpPr>
              <a:spLocks noChangeShapeType="1"/>
            </p:cNvSpPr>
            <p:nvPr/>
          </p:nvSpPr>
          <p:spPr bwMode="auto">
            <a:xfrm flipV="1">
              <a:off x="4002087" y="4872160"/>
              <a:ext cx="535956" cy="88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24" name="Group 125"/>
            <p:cNvGrpSpPr>
              <a:grpSpLocks/>
            </p:cNvGrpSpPr>
            <p:nvPr/>
          </p:nvGrpSpPr>
          <p:grpSpPr bwMode="auto">
            <a:xfrm>
              <a:off x="5775324" y="5169334"/>
              <a:ext cx="685800" cy="330200"/>
              <a:chOff x="3582" y="1760"/>
              <a:chExt cx="432" cy="208"/>
            </a:xfrm>
          </p:grpSpPr>
          <p:sp>
            <p:nvSpPr>
              <p:cNvPr id="172" name="Oval 126"/>
              <p:cNvSpPr>
                <a:spLocks noChangeArrowheads="1"/>
              </p:cNvSpPr>
              <p:nvPr/>
            </p:nvSpPr>
            <p:spPr bwMode="auto">
              <a:xfrm>
                <a:off x="3600" y="1776"/>
                <a:ext cx="384" cy="192"/>
              </a:xfrm>
              <a:prstGeom prst="ellipse">
                <a:avLst/>
              </a:prstGeom>
              <a:solidFill>
                <a:srgbClr val="CC99FF"/>
              </a:solidFill>
              <a:ln w="9525">
                <a:noFill/>
                <a:round/>
                <a:headEnd/>
                <a:tailEnd/>
              </a:ln>
              <a:effectLst>
                <a:innerShdw blurRad="114300">
                  <a:prstClr val="black"/>
                </a:innerShdw>
              </a:effectLst>
            </p:spPr>
            <p:txBody>
              <a:bodyPr wrap="none" anchor="ctr"/>
              <a:lstStyle/>
              <a:p>
                <a:endParaRPr lang="en-US"/>
              </a:p>
            </p:txBody>
          </p:sp>
          <p:sp>
            <p:nvSpPr>
              <p:cNvPr id="173" name="Text Box 127"/>
              <p:cNvSpPr txBox="1">
                <a:spLocks noChangeArrowheads="1"/>
              </p:cNvSpPr>
              <p:nvPr/>
            </p:nvSpPr>
            <p:spPr bwMode="auto">
              <a:xfrm>
                <a:off x="3582" y="1760"/>
                <a:ext cx="43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a:t>ERK</a:t>
                </a:r>
              </a:p>
            </p:txBody>
          </p:sp>
        </p:grpSp>
        <p:sp>
          <p:nvSpPr>
            <p:cNvPr id="25" name="Line 131"/>
            <p:cNvSpPr>
              <a:spLocks noChangeShapeType="1"/>
            </p:cNvSpPr>
            <p:nvPr/>
          </p:nvSpPr>
          <p:spPr bwMode="auto">
            <a:xfrm flipH="1" flipV="1">
              <a:off x="5153024" y="5076309"/>
              <a:ext cx="628650" cy="2540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6" name="Line 138"/>
            <p:cNvSpPr>
              <a:spLocks noChangeShapeType="1"/>
            </p:cNvSpPr>
            <p:nvPr/>
          </p:nvSpPr>
          <p:spPr bwMode="auto">
            <a:xfrm>
              <a:off x="5103812" y="6258997"/>
              <a:ext cx="0" cy="304800"/>
            </a:xfrm>
            <a:prstGeom prst="line">
              <a:avLst/>
            </a:prstGeom>
            <a:noFill/>
            <a:ln w="57150">
              <a:solidFill>
                <a:schemeClr val="tx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27" name="Line 139"/>
            <p:cNvSpPr>
              <a:spLocks noChangeShapeType="1"/>
            </p:cNvSpPr>
            <p:nvPr/>
          </p:nvSpPr>
          <p:spPr bwMode="auto">
            <a:xfrm flipH="1" flipV="1">
              <a:off x="4768849" y="6285984"/>
              <a:ext cx="334963" cy="1588"/>
            </a:xfrm>
            <a:prstGeom prst="line">
              <a:avLst/>
            </a:prstGeom>
            <a:noFill/>
            <a:ln w="5715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28" name="Oval 140"/>
            <p:cNvSpPr>
              <a:spLocks noChangeArrowheads="1"/>
            </p:cNvSpPr>
            <p:nvPr/>
          </p:nvSpPr>
          <p:spPr bwMode="auto">
            <a:xfrm>
              <a:off x="4329112" y="5192197"/>
              <a:ext cx="457200" cy="304800"/>
            </a:xfrm>
            <a:prstGeom prst="ellipse">
              <a:avLst/>
            </a:prstGeom>
            <a:solidFill>
              <a:srgbClr val="FFCCFF"/>
            </a:solidFill>
            <a:ln w="9525">
              <a:noFill/>
              <a:round/>
              <a:headEnd/>
              <a:tailEnd/>
            </a:ln>
            <a:effectLst>
              <a:innerShdw blurRad="114300">
                <a:prstClr val="black"/>
              </a:innerShdw>
            </a:effectLst>
          </p:spPr>
          <p:txBody>
            <a:bodyPr wrap="none" anchor="ctr"/>
            <a:lstStyle/>
            <a:p>
              <a:endParaRPr lang="en-US"/>
            </a:p>
          </p:txBody>
        </p:sp>
        <p:sp>
          <p:nvSpPr>
            <p:cNvPr id="29" name="Text Box 141"/>
            <p:cNvSpPr txBox="1">
              <a:spLocks noChangeArrowheads="1"/>
            </p:cNvSpPr>
            <p:nvPr/>
          </p:nvSpPr>
          <p:spPr bwMode="auto">
            <a:xfrm>
              <a:off x="4359212" y="5189787"/>
              <a:ext cx="534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err="1"/>
                <a:t>IkB</a:t>
              </a:r>
              <a:endParaRPr lang="el-GR" sz="1400" b="1" dirty="0"/>
            </a:p>
          </p:txBody>
        </p:sp>
        <p:grpSp>
          <p:nvGrpSpPr>
            <p:cNvPr id="30" name="Group 155"/>
            <p:cNvGrpSpPr>
              <a:grpSpLocks/>
            </p:cNvGrpSpPr>
            <p:nvPr/>
          </p:nvGrpSpPr>
          <p:grpSpPr bwMode="auto">
            <a:xfrm>
              <a:off x="3819525" y="4202812"/>
              <a:ext cx="685800" cy="317501"/>
              <a:chOff x="3576" y="1768"/>
              <a:chExt cx="432" cy="200"/>
            </a:xfrm>
          </p:grpSpPr>
          <p:sp>
            <p:nvSpPr>
              <p:cNvPr id="170" name="Oval 156"/>
              <p:cNvSpPr>
                <a:spLocks noChangeArrowheads="1"/>
              </p:cNvSpPr>
              <p:nvPr/>
            </p:nvSpPr>
            <p:spPr bwMode="auto">
              <a:xfrm>
                <a:off x="3600" y="1776"/>
                <a:ext cx="384" cy="192"/>
              </a:xfrm>
              <a:prstGeom prst="ellipse">
                <a:avLst/>
              </a:prstGeom>
              <a:solidFill>
                <a:srgbClr val="CCFF99"/>
              </a:solidFill>
              <a:ln w="9525">
                <a:noFill/>
                <a:round/>
                <a:headEnd/>
                <a:tailEnd/>
              </a:ln>
              <a:effectLst>
                <a:innerShdw blurRad="114300">
                  <a:prstClr val="black"/>
                </a:innerShdw>
              </a:effectLst>
            </p:spPr>
            <p:txBody>
              <a:bodyPr wrap="none" anchor="ctr"/>
              <a:lstStyle/>
              <a:p>
                <a:endParaRPr lang="en-US"/>
              </a:p>
            </p:txBody>
          </p:sp>
          <p:sp>
            <p:nvSpPr>
              <p:cNvPr id="171" name="Text Box 157"/>
              <p:cNvSpPr txBox="1">
                <a:spLocks noChangeArrowheads="1"/>
              </p:cNvSpPr>
              <p:nvPr/>
            </p:nvSpPr>
            <p:spPr bwMode="auto">
              <a:xfrm>
                <a:off x="3576" y="1768"/>
                <a:ext cx="43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a:t>PI3K</a:t>
                </a:r>
              </a:p>
            </p:txBody>
          </p:sp>
        </p:grpSp>
        <p:sp>
          <p:nvSpPr>
            <p:cNvPr id="31" name="Line 302"/>
            <p:cNvSpPr>
              <a:spLocks noChangeShapeType="1"/>
            </p:cNvSpPr>
            <p:nvPr/>
          </p:nvSpPr>
          <p:spPr bwMode="auto">
            <a:xfrm flipH="1" flipV="1">
              <a:off x="3695698" y="5935147"/>
              <a:ext cx="638175" cy="30956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2" name="Group 615"/>
            <p:cNvGrpSpPr>
              <a:grpSpLocks/>
            </p:cNvGrpSpPr>
            <p:nvPr/>
          </p:nvGrpSpPr>
          <p:grpSpPr bwMode="auto">
            <a:xfrm>
              <a:off x="6153212" y="4099453"/>
              <a:ext cx="495300" cy="319087"/>
              <a:chOff x="2890" y="2256"/>
              <a:chExt cx="312" cy="201"/>
            </a:xfrm>
          </p:grpSpPr>
          <p:sp>
            <p:nvSpPr>
              <p:cNvPr id="168" name="Oval 309"/>
              <p:cNvSpPr>
                <a:spLocks noChangeArrowheads="1"/>
              </p:cNvSpPr>
              <p:nvPr/>
            </p:nvSpPr>
            <p:spPr bwMode="auto">
              <a:xfrm>
                <a:off x="2928" y="2265"/>
                <a:ext cx="192" cy="192"/>
              </a:xfrm>
              <a:prstGeom prst="ellipse">
                <a:avLst/>
              </a:prstGeom>
              <a:solidFill>
                <a:srgbClr val="FFCC66"/>
              </a:solidFill>
              <a:ln w="9525">
                <a:noFill/>
                <a:round/>
                <a:headEnd/>
                <a:tailEnd/>
              </a:ln>
              <a:effectLst>
                <a:innerShdw blurRad="114300">
                  <a:prstClr val="black"/>
                </a:innerShdw>
              </a:effectLst>
            </p:spPr>
            <p:txBody>
              <a:bodyPr wrap="none" anchor="ctr"/>
              <a:lstStyle/>
              <a:p>
                <a:endParaRPr lang="en-US"/>
              </a:p>
            </p:txBody>
          </p:sp>
          <p:sp>
            <p:nvSpPr>
              <p:cNvPr id="169" name="Text Box 310"/>
              <p:cNvSpPr txBox="1">
                <a:spLocks noChangeArrowheads="1"/>
              </p:cNvSpPr>
              <p:nvPr/>
            </p:nvSpPr>
            <p:spPr bwMode="auto">
              <a:xfrm>
                <a:off x="2890" y="2256"/>
                <a:ext cx="31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a:t>G</a:t>
                </a:r>
                <a:r>
                  <a:rPr lang="el-GR" sz="1400" b="1" dirty="0"/>
                  <a:t>α</a:t>
                </a:r>
              </a:p>
            </p:txBody>
          </p:sp>
        </p:grpSp>
        <p:grpSp>
          <p:nvGrpSpPr>
            <p:cNvPr id="33" name="Group 312"/>
            <p:cNvGrpSpPr>
              <a:grpSpLocks/>
            </p:cNvGrpSpPr>
            <p:nvPr/>
          </p:nvGrpSpPr>
          <p:grpSpPr bwMode="auto">
            <a:xfrm>
              <a:off x="4311861" y="3585213"/>
              <a:ext cx="642938" cy="534988"/>
              <a:chOff x="1804" y="3509"/>
              <a:chExt cx="405" cy="337"/>
            </a:xfrm>
          </p:grpSpPr>
          <p:sp>
            <p:nvSpPr>
              <p:cNvPr id="164" name="Oval 313"/>
              <p:cNvSpPr>
                <a:spLocks noChangeArrowheads="1"/>
              </p:cNvSpPr>
              <p:nvPr/>
            </p:nvSpPr>
            <p:spPr bwMode="auto">
              <a:xfrm>
                <a:off x="1938" y="3510"/>
                <a:ext cx="192" cy="192"/>
              </a:xfrm>
              <a:prstGeom prst="ellipse">
                <a:avLst/>
              </a:prstGeom>
              <a:solidFill>
                <a:srgbClr val="FFCC66"/>
              </a:solidFill>
              <a:ln w="9525">
                <a:noFill/>
                <a:round/>
                <a:headEnd/>
                <a:tailEnd/>
              </a:ln>
              <a:effectLst>
                <a:innerShdw blurRad="114300">
                  <a:prstClr val="black"/>
                </a:innerShdw>
              </a:effectLst>
            </p:spPr>
            <p:txBody>
              <a:bodyPr wrap="none" anchor="ctr"/>
              <a:lstStyle/>
              <a:p>
                <a:endParaRPr lang="en-US"/>
              </a:p>
            </p:txBody>
          </p:sp>
          <p:sp>
            <p:nvSpPr>
              <p:cNvPr id="165" name="Text Box 314"/>
              <p:cNvSpPr txBox="1">
                <a:spLocks noChangeArrowheads="1"/>
              </p:cNvSpPr>
              <p:nvPr/>
            </p:nvSpPr>
            <p:spPr bwMode="auto">
              <a:xfrm>
                <a:off x="1921" y="3509"/>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200" b="1" dirty="0"/>
                  <a:t>G</a:t>
                </a:r>
                <a:r>
                  <a:rPr lang="el-GR" sz="1200" b="1" dirty="0"/>
                  <a:t>β</a:t>
                </a:r>
              </a:p>
            </p:txBody>
          </p:sp>
          <p:sp>
            <p:nvSpPr>
              <p:cNvPr id="166" name="Oval 315"/>
              <p:cNvSpPr>
                <a:spLocks noChangeArrowheads="1"/>
              </p:cNvSpPr>
              <p:nvPr/>
            </p:nvSpPr>
            <p:spPr bwMode="auto">
              <a:xfrm>
                <a:off x="1842" y="3654"/>
                <a:ext cx="192" cy="192"/>
              </a:xfrm>
              <a:prstGeom prst="ellipse">
                <a:avLst/>
              </a:prstGeom>
              <a:solidFill>
                <a:srgbClr val="FFCC66"/>
              </a:solidFill>
              <a:ln w="9525">
                <a:noFill/>
                <a:round/>
                <a:headEnd/>
                <a:tailEnd/>
              </a:ln>
              <a:effectLst>
                <a:innerShdw blurRad="114300">
                  <a:prstClr val="black"/>
                </a:innerShdw>
              </a:effectLst>
            </p:spPr>
            <p:txBody>
              <a:bodyPr wrap="none" anchor="ctr"/>
              <a:lstStyle/>
              <a:p>
                <a:endParaRPr lang="en-US"/>
              </a:p>
            </p:txBody>
          </p:sp>
          <p:sp>
            <p:nvSpPr>
              <p:cNvPr id="167" name="Text Box 316"/>
              <p:cNvSpPr txBox="1">
                <a:spLocks noChangeArrowheads="1"/>
              </p:cNvSpPr>
              <p:nvPr/>
            </p:nvSpPr>
            <p:spPr bwMode="auto">
              <a:xfrm>
                <a:off x="1804" y="3667"/>
                <a:ext cx="288"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200" b="1" dirty="0"/>
                  <a:t>G</a:t>
                </a:r>
                <a:r>
                  <a:rPr lang="el-GR" sz="1200" b="1" dirty="0"/>
                  <a:t>γ</a:t>
                </a:r>
              </a:p>
            </p:txBody>
          </p:sp>
        </p:grpSp>
        <p:sp>
          <p:nvSpPr>
            <p:cNvPr id="34" name="Line 318"/>
            <p:cNvSpPr>
              <a:spLocks noChangeShapeType="1"/>
            </p:cNvSpPr>
            <p:nvPr/>
          </p:nvSpPr>
          <p:spPr bwMode="auto">
            <a:xfrm>
              <a:off x="5934074" y="3958709"/>
              <a:ext cx="257175" cy="10477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5" name="Line 319"/>
            <p:cNvSpPr>
              <a:spLocks noChangeShapeType="1"/>
            </p:cNvSpPr>
            <p:nvPr/>
          </p:nvSpPr>
          <p:spPr bwMode="auto">
            <a:xfrm flipH="1">
              <a:off x="6238874" y="4890572"/>
              <a:ext cx="95250" cy="2921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6" name="Line 320"/>
            <p:cNvSpPr>
              <a:spLocks noChangeShapeType="1"/>
            </p:cNvSpPr>
            <p:nvPr/>
          </p:nvSpPr>
          <p:spPr bwMode="auto">
            <a:xfrm flipH="1">
              <a:off x="4211018" y="4110676"/>
              <a:ext cx="152400" cy="11797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37" name="Text Box 321"/>
            <p:cNvSpPr txBox="1">
              <a:spLocks noChangeArrowheads="1"/>
            </p:cNvSpPr>
            <p:nvPr/>
          </p:nvSpPr>
          <p:spPr bwMode="auto">
            <a:xfrm>
              <a:off x="5391149" y="4306852"/>
              <a:ext cx="742950"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1400" b="1" dirty="0"/>
                <a:t>Raf1</a:t>
              </a:r>
            </a:p>
          </p:txBody>
        </p:sp>
        <p:sp>
          <p:nvSpPr>
            <p:cNvPr id="38" name="Text Box 322"/>
            <p:cNvSpPr txBox="1">
              <a:spLocks noChangeArrowheads="1"/>
            </p:cNvSpPr>
            <p:nvPr/>
          </p:nvSpPr>
          <p:spPr bwMode="auto">
            <a:xfrm>
              <a:off x="6115049" y="4596885"/>
              <a:ext cx="655134"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1400" b="1" dirty="0"/>
                <a:t>MEK</a:t>
              </a:r>
            </a:p>
          </p:txBody>
        </p:sp>
        <p:sp>
          <p:nvSpPr>
            <p:cNvPr id="39" name="Line 323"/>
            <p:cNvSpPr>
              <a:spLocks noChangeShapeType="1"/>
            </p:cNvSpPr>
            <p:nvPr/>
          </p:nvSpPr>
          <p:spPr bwMode="auto">
            <a:xfrm>
              <a:off x="4791074" y="4034909"/>
              <a:ext cx="627063" cy="3190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0" name="Line 324"/>
            <p:cNvSpPr>
              <a:spLocks noChangeShapeType="1"/>
            </p:cNvSpPr>
            <p:nvPr/>
          </p:nvSpPr>
          <p:spPr bwMode="auto">
            <a:xfrm>
              <a:off x="3910012" y="4482584"/>
              <a:ext cx="0" cy="2286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1" name="Text Box 583"/>
            <p:cNvSpPr txBox="1">
              <a:spLocks noChangeArrowheads="1"/>
            </p:cNvSpPr>
            <p:nvPr/>
          </p:nvSpPr>
          <p:spPr bwMode="auto">
            <a:xfrm>
              <a:off x="4301216" y="6101833"/>
              <a:ext cx="688934"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sp>
          <p:nvSpPr>
            <p:cNvPr id="42" name="Line 616"/>
            <p:cNvSpPr>
              <a:spLocks noChangeShapeType="1"/>
            </p:cNvSpPr>
            <p:nvPr/>
          </p:nvSpPr>
          <p:spPr bwMode="auto">
            <a:xfrm flipH="1">
              <a:off x="4867274" y="3806309"/>
              <a:ext cx="381000" cy="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3" name="Group 620"/>
            <p:cNvGrpSpPr>
              <a:grpSpLocks/>
            </p:cNvGrpSpPr>
            <p:nvPr/>
          </p:nvGrpSpPr>
          <p:grpSpPr bwMode="auto">
            <a:xfrm>
              <a:off x="4509727" y="4741984"/>
              <a:ext cx="685800" cy="304800"/>
              <a:chOff x="2661" y="2942"/>
              <a:chExt cx="432" cy="192"/>
            </a:xfrm>
          </p:grpSpPr>
          <p:sp>
            <p:nvSpPr>
              <p:cNvPr id="162" name="Oval 618"/>
              <p:cNvSpPr>
                <a:spLocks noChangeArrowheads="1"/>
              </p:cNvSpPr>
              <p:nvPr/>
            </p:nvSpPr>
            <p:spPr bwMode="auto">
              <a:xfrm>
                <a:off x="2712" y="2958"/>
                <a:ext cx="312" cy="162"/>
              </a:xfrm>
              <a:prstGeom prst="ellipse">
                <a:avLst/>
              </a:prstGeom>
              <a:solidFill>
                <a:srgbClr val="66FF99"/>
              </a:solidFill>
              <a:ln w="9525">
                <a:noFill/>
                <a:round/>
                <a:headEnd/>
                <a:tailEnd/>
              </a:ln>
              <a:effectLst>
                <a:innerShdw blurRad="114300">
                  <a:prstClr val="black"/>
                </a:innerShdw>
              </a:effectLst>
            </p:spPr>
            <p:txBody>
              <a:bodyPr wrap="none" anchor="ctr"/>
              <a:lstStyle/>
              <a:p>
                <a:endParaRPr lang="en-US"/>
              </a:p>
            </p:txBody>
          </p:sp>
          <p:sp>
            <p:nvSpPr>
              <p:cNvPr id="163" name="Text Box 619"/>
              <p:cNvSpPr txBox="1">
                <a:spLocks noChangeArrowheads="1"/>
              </p:cNvSpPr>
              <p:nvPr/>
            </p:nvSpPr>
            <p:spPr bwMode="auto">
              <a:xfrm>
                <a:off x="2661" y="2942"/>
                <a:ext cx="432"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a:t>IKK</a:t>
                </a:r>
              </a:p>
            </p:txBody>
          </p:sp>
        </p:grpSp>
        <p:sp>
          <p:nvSpPr>
            <p:cNvPr id="44" name="Line 621"/>
            <p:cNvSpPr>
              <a:spLocks noChangeShapeType="1"/>
            </p:cNvSpPr>
            <p:nvPr/>
          </p:nvSpPr>
          <p:spPr bwMode="auto">
            <a:xfrm>
              <a:off x="5900737" y="4539734"/>
              <a:ext cx="257175" cy="149225"/>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5" name="Line 622"/>
            <p:cNvSpPr>
              <a:spLocks noChangeShapeType="1"/>
            </p:cNvSpPr>
            <p:nvPr/>
          </p:nvSpPr>
          <p:spPr bwMode="auto">
            <a:xfrm flipH="1">
              <a:off x="4852627" y="5076309"/>
              <a:ext cx="41573" cy="24542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6" name="Group 542"/>
            <p:cNvGrpSpPr>
              <a:grpSpLocks/>
            </p:cNvGrpSpPr>
            <p:nvPr/>
          </p:nvGrpSpPr>
          <p:grpSpPr bwMode="auto">
            <a:xfrm rot="19698091">
              <a:off x="3063617" y="4171722"/>
              <a:ext cx="593725" cy="263981"/>
              <a:chOff x="1968" y="1344"/>
              <a:chExt cx="528" cy="375"/>
            </a:xfrm>
          </p:grpSpPr>
          <p:sp>
            <p:nvSpPr>
              <p:cNvPr id="139" name="Freeform 519"/>
              <p:cNvSpPr>
                <a:spLocks/>
              </p:cNvSpPr>
              <p:nvPr/>
            </p:nvSpPr>
            <p:spPr bwMode="auto">
              <a:xfrm>
                <a:off x="2018" y="1344"/>
                <a:ext cx="54"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0" name="Freeform 520"/>
              <p:cNvSpPr>
                <a:spLocks/>
              </p:cNvSpPr>
              <p:nvPr/>
            </p:nvSpPr>
            <p:spPr bwMode="auto">
              <a:xfrm>
                <a:off x="2112" y="1347"/>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1" name="Freeform 521"/>
              <p:cNvSpPr>
                <a:spLocks/>
              </p:cNvSpPr>
              <p:nvPr/>
            </p:nvSpPr>
            <p:spPr bwMode="auto">
              <a:xfrm>
                <a:off x="2203" y="1347"/>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2" name="Freeform 522"/>
              <p:cNvSpPr>
                <a:spLocks/>
              </p:cNvSpPr>
              <p:nvPr/>
            </p:nvSpPr>
            <p:spPr bwMode="auto">
              <a:xfrm>
                <a:off x="2294" y="1350"/>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3" name="Freeform 523"/>
              <p:cNvSpPr>
                <a:spLocks/>
              </p:cNvSpPr>
              <p:nvPr/>
            </p:nvSpPr>
            <p:spPr bwMode="auto">
              <a:xfrm>
                <a:off x="2385" y="1345"/>
                <a:ext cx="55" cy="154"/>
              </a:xfrm>
              <a:custGeom>
                <a:avLst/>
                <a:gdLst>
                  <a:gd name="T0" fmla="*/ 0 w 160"/>
                  <a:gd name="T1" fmla="*/ 34 h 208"/>
                  <a:gd name="T2" fmla="*/ 0 w 160"/>
                  <a:gd name="T3" fmla="*/ 10 h 208"/>
                  <a:gd name="T4" fmla="*/ 0 w 160"/>
                  <a:gd name="T5" fmla="*/ 3 h 208"/>
                  <a:gd name="T6" fmla="*/ 0 w 160"/>
                  <a:gd name="T7" fmla="*/ 26 h 208"/>
                  <a:gd name="T8" fmla="*/ 0 60000 65536"/>
                  <a:gd name="T9" fmla="*/ 0 60000 65536"/>
                  <a:gd name="T10" fmla="*/ 0 60000 65536"/>
                  <a:gd name="T11" fmla="*/ 0 60000 65536"/>
                  <a:gd name="T12" fmla="*/ 0 w 160"/>
                  <a:gd name="T13" fmla="*/ 0 h 208"/>
                  <a:gd name="T14" fmla="*/ 160 w 160"/>
                  <a:gd name="T15" fmla="*/ 208 h 208"/>
                </a:gdLst>
                <a:ahLst/>
                <a:cxnLst>
                  <a:cxn ang="T8">
                    <a:pos x="T0" y="T1"/>
                  </a:cxn>
                  <a:cxn ang="T9">
                    <a:pos x="T2" y="T3"/>
                  </a:cxn>
                  <a:cxn ang="T10">
                    <a:pos x="T4" y="T5"/>
                  </a:cxn>
                  <a:cxn ang="T11">
                    <a:pos x="T6" y="T7"/>
                  </a:cxn>
                </a:cxnLst>
                <a:rect l="T12" t="T13" r="T14" b="T15"/>
                <a:pathLst>
                  <a:path w="160" h="208">
                    <a:moveTo>
                      <a:pt x="16" y="208"/>
                    </a:moveTo>
                    <a:cubicBezTo>
                      <a:pt x="8" y="152"/>
                      <a:pt x="0" y="96"/>
                      <a:pt x="16" y="64"/>
                    </a:cubicBezTo>
                    <a:cubicBezTo>
                      <a:pt x="32" y="32"/>
                      <a:pt x="88" y="0"/>
                      <a:pt x="112" y="16"/>
                    </a:cubicBezTo>
                    <a:cubicBezTo>
                      <a:pt x="136" y="32"/>
                      <a:pt x="148" y="96"/>
                      <a:pt x="160" y="16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4" name="Freeform 524"/>
              <p:cNvSpPr>
                <a:spLocks/>
              </p:cNvSpPr>
              <p:nvPr/>
            </p:nvSpPr>
            <p:spPr bwMode="auto">
              <a:xfrm>
                <a:off x="1978" y="1610"/>
                <a:ext cx="50"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5" name="Freeform 525"/>
              <p:cNvSpPr>
                <a:spLocks/>
              </p:cNvSpPr>
              <p:nvPr/>
            </p:nvSpPr>
            <p:spPr bwMode="auto">
              <a:xfrm>
                <a:off x="2071" y="1608"/>
                <a:ext cx="50"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6" name="Freeform 526"/>
              <p:cNvSpPr>
                <a:spLocks/>
              </p:cNvSpPr>
              <p:nvPr/>
            </p:nvSpPr>
            <p:spPr bwMode="auto">
              <a:xfrm>
                <a:off x="2162" y="1610"/>
                <a:ext cx="49"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7" name="Freeform 527"/>
              <p:cNvSpPr>
                <a:spLocks/>
              </p:cNvSpPr>
              <p:nvPr/>
            </p:nvSpPr>
            <p:spPr bwMode="auto">
              <a:xfrm>
                <a:off x="2250" y="1610"/>
                <a:ext cx="49"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8" name="Freeform 528"/>
              <p:cNvSpPr>
                <a:spLocks/>
              </p:cNvSpPr>
              <p:nvPr/>
            </p:nvSpPr>
            <p:spPr bwMode="auto">
              <a:xfrm>
                <a:off x="2344" y="1601"/>
                <a:ext cx="49"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49" name="Freeform 529"/>
              <p:cNvSpPr>
                <a:spLocks/>
              </p:cNvSpPr>
              <p:nvPr/>
            </p:nvSpPr>
            <p:spPr bwMode="auto">
              <a:xfrm>
                <a:off x="2434" y="1612"/>
                <a:ext cx="50" cy="107"/>
              </a:xfrm>
              <a:custGeom>
                <a:avLst/>
                <a:gdLst>
                  <a:gd name="T0" fmla="*/ 0 w 128"/>
                  <a:gd name="T1" fmla="*/ 3 h 168"/>
                  <a:gd name="T2" fmla="*/ 0 w 128"/>
                  <a:gd name="T3" fmla="*/ 10 h 168"/>
                  <a:gd name="T4" fmla="*/ 0 w 128"/>
                  <a:gd name="T5" fmla="*/ 10 h 168"/>
                  <a:gd name="T6" fmla="*/ 0 w 128"/>
                  <a:gd name="T7" fmla="*/ 0 h 168"/>
                  <a:gd name="T8" fmla="*/ 0 60000 65536"/>
                  <a:gd name="T9" fmla="*/ 0 60000 65536"/>
                  <a:gd name="T10" fmla="*/ 0 60000 65536"/>
                  <a:gd name="T11" fmla="*/ 0 60000 65536"/>
                  <a:gd name="T12" fmla="*/ 0 w 128"/>
                  <a:gd name="T13" fmla="*/ 0 h 168"/>
                  <a:gd name="T14" fmla="*/ 128 w 128"/>
                  <a:gd name="T15" fmla="*/ 168 h 168"/>
                </a:gdLst>
                <a:ahLst/>
                <a:cxnLst>
                  <a:cxn ang="T8">
                    <a:pos x="T0" y="T1"/>
                  </a:cxn>
                  <a:cxn ang="T9">
                    <a:pos x="T2" y="T3"/>
                  </a:cxn>
                  <a:cxn ang="T10">
                    <a:pos x="T4" y="T5"/>
                  </a:cxn>
                  <a:cxn ang="T11">
                    <a:pos x="T6" y="T7"/>
                  </a:cxn>
                </a:cxnLst>
                <a:rect l="T12" t="T13" r="T14" b="T15"/>
                <a:pathLst>
                  <a:path w="128" h="168">
                    <a:moveTo>
                      <a:pt x="16" y="48"/>
                    </a:moveTo>
                    <a:cubicBezTo>
                      <a:pt x="8" y="88"/>
                      <a:pt x="0" y="128"/>
                      <a:pt x="16" y="144"/>
                    </a:cubicBezTo>
                    <a:cubicBezTo>
                      <a:pt x="32" y="160"/>
                      <a:pt x="96" y="168"/>
                      <a:pt x="112" y="144"/>
                    </a:cubicBezTo>
                    <a:cubicBezTo>
                      <a:pt x="128" y="120"/>
                      <a:pt x="120" y="60"/>
                      <a:pt x="112" y="0"/>
                    </a:cubicBezTo>
                  </a:path>
                </a:pathLst>
              </a:custGeom>
              <a:noFill/>
              <a:ln w="38100">
                <a:solidFill>
                  <a:srgbClr val="0000CC"/>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0" name="AutoShape 530"/>
              <p:cNvSpPr>
                <a:spLocks noChangeArrowheads="1"/>
              </p:cNvSpPr>
              <p:nvPr/>
            </p:nvSpPr>
            <p:spPr bwMode="auto">
              <a:xfrm>
                <a:off x="1968"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1" name="AutoShape 531"/>
              <p:cNvSpPr>
                <a:spLocks noChangeArrowheads="1"/>
              </p:cNvSpPr>
              <p:nvPr/>
            </p:nvSpPr>
            <p:spPr bwMode="auto">
              <a:xfrm>
                <a:off x="2013"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2" name="AutoShape 532"/>
              <p:cNvSpPr>
                <a:spLocks noChangeArrowheads="1"/>
              </p:cNvSpPr>
              <p:nvPr/>
            </p:nvSpPr>
            <p:spPr bwMode="auto">
              <a:xfrm>
                <a:off x="2059"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3" name="AutoShape 533"/>
              <p:cNvSpPr>
                <a:spLocks noChangeArrowheads="1"/>
              </p:cNvSpPr>
              <p:nvPr/>
            </p:nvSpPr>
            <p:spPr bwMode="auto">
              <a:xfrm>
                <a:off x="2104"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4" name="AutoShape 534"/>
              <p:cNvSpPr>
                <a:spLocks noChangeArrowheads="1"/>
              </p:cNvSpPr>
              <p:nvPr/>
            </p:nvSpPr>
            <p:spPr bwMode="auto">
              <a:xfrm>
                <a:off x="2152"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5" name="AutoShape 535"/>
              <p:cNvSpPr>
                <a:spLocks noChangeArrowheads="1"/>
              </p:cNvSpPr>
              <p:nvPr/>
            </p:nvSpPr>
            <p:spPr bwMode="auto">
              <a:xfrm>
                <a:off x="2198" y="1416"/>
                <a:ext cx="25" cy="250"/>
              </a:xfrm>
              <a:prstGeom prst="roundRect">
                <a:avLst>
                  <a:gd name="adj" fmla="val 16667"/>
                </a:avLst>
              </a:prstGeom>
              <a:solidFill>
                <a:srgbClr val="0000CC"/>
              </a:solidFill>
              <a:ln w="9525">
                <a:solidFill>
                  <a:srgbClr val="0000CC"/>
                </a:solidFill>
                <a:round/>
                <a:headEnd/>
                <a:tailEnd/>
              </a:ln>
            </p:spPr>
            <p:txBody>
              <a:bodyPr wrap="none" anchor="ctr"/>
              <a:lstStyle/>
              <a:p>
                <a:endParaRPr lang="en-US"/>
              </a:p>
            </p:txBody>
          </p:sp>
          <p:sp>
            <p:nvSpPr>
              <p:cNvPr id="156" name="AutoShape 536"/>
              <p:cNvSpPr>
                <a:spLocks noChangeArrowheads="1"/>
              </p:cNvSpPr>
              <p:nvPr/>
            </p:nvSpPr>
            <p:spPr bwMode="auto">
              <a:xfrm>
                <a:off x="2243"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7" name="AutoShape 537"/>
              <p:cNvSpPr>
                <a:spLocks noChangeArrowheads="1"/>
              </p:cNvSpPr>
              <p:nvPr/>
            </p:nvSpPr>
            <p:spPr bwMode="auto">
              <a:xfrm>
                <a:off x="2288"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8" name="AutoShape 538"/>
              <p:cNvSpPr>
                <a:spLocks noChangeArrowheads="1"/>
              </p:cNvSpPr>
              <p:nvPr/>
            </p:nvSpPr>
            <p:spPr bwMode="auto">
              <a:xfrm>
                <a:off x="2333"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59" name="AutoShape 539"/>
              <p:cNvSpPr>
                <a:spLocks noChangeArrowheads="1"/>
              </p:cNvSpPr>
              <p:nvPr/>
            </p:nvSpPr>
            <p:spPr bwMode="auto">
              <a:xfrm>
                <a:off x="2379"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60" name="AutoShape 540"/>
              <p:cNvSpPr>
                <a:spLocks noChangeArrowheads="1"/>
              </p:cNvSpPr>
              <p:nvPr/>
            </p:nvSpPr>
            <p:spPr bwMode="auto">
              <a:xfrm>
                <a:off x="2424" y="1416"/>
                <a:ext cx="27"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sp>
            <p:nvSpPr>
              <p:cNvPr id="161" name="AutoShape 541"/>
              <p:cNvSpPr>
                <a:spLocks noChangeArrowheads="1"/>
              </p:cNvSpPr>
              <p:nvPr/>
            </p:nvSpPr>
            <p:spPr bwMode="auto">
              <a:xfrm>
                <a:off x="2470" y="1416"/>
                <a:ext cx="26" cy="250"/>
              </a:xfrm>
              <a:prstGeom prst="roundRect">
                <a:avLst>
                  <a:gd name="adj" fmla="val 16667"/>
                </a:avLst>
              </a:prstGeom>
              <a:solidFill>
                <a:srgbClr val="0000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p>
                <a:endParaRPr lang="en-US"/>
              </a:p>
            </p:txBody>
          </p:sp>
        </p:grpSp>
        <p:sp>
          <p:nvSpPr>
            <p:cNvPr id="47" name="Line 652"/>
            <p:cNvSpPr>
              <a:spLocks noChangeShapeType="1"/>
            </p:cNvSpPr>
            <p:nvPr/>
          </p:nvSpPr>
          <p:spPr bwMode="auto">
            <a:xfrm>
              <a:off x="5334134" y="5683806"/>
              <a:ext cx="210973" cy="62746"/>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48" name="Group 3"/>
            <p:cNvGrpSpPr/>
            <p:nvPr/>
          </p:nvGrpSpPr>
          <p:grpSpPr>
            <a:xfrm rot="19666259">
              <a:off x="6273362" y="5532751"/>
              <a:ext cx="965112" cy="381054"/>
              <a:chOff x="7848600" y="5363375"/>
              <a:chExt cx="965112" cy="381054"/>
            </a:xfrm>
          </p:grpSpPr>
          <p:sp>
            <p:nvSpPr>
              <p:cNvPr id="137" name="Oval 129"/>
              <p:cNvSpPr>
                <a:spLocks noChangeArrowheads="1"/>
              </p:cNvSpPr>
              <p:nvPr/>
            </p:nvSpPr>
            <p:spPr bwMode="auto">
              <a:xfrm>
                <a:off x="7848600" y="5438775"/>
                <a:ext cx="762000" cy="304800"/>
              </a:xfrm>
              <a:prstGeom prst="ellipse">
                <a:avLst/>
              </a:prstGeom>
              <a:solidFill>
                <a:srgbClr val="FF00FF"/>
              </a:solidFill>
              <a:ln w="9525">
                <a:noFill/>
                <a:round/>
                <a:headEnd/>
                <a:tailEnd/>
              </a:ln>
              <a:effectLst>
                <a:innerShdw blurRad="114300">
                  <a:prstClr val="black"/>
                </a:innerShdw>
              </a:effectLst>
            </p:spPr>
            <p:txBody>
              <a:bodyPr wrap="none" anchor="ctr"/>
              <a:lstStyle/>
              <a:p>
                <a:endParaRPr lang="en-US"/>
              </a:p>
            </p:txBody>
          </p:sp>
          <p:sp>
            <p:nvSpPr>
              <p:cNvPr id="138" name="Text Box 130"/>
              <p:cNvSpPr txBox="1">
                <a:spLocks noChangeArrowheads="1"/>
              </p:cNvSpPr>
              <p:nvPr/>
            </p:nvSpPr>
            <p:spPr bwMode="auto">
              <a:xfrm>
                <a:off x="7882326" y="5363375"/>
                <a:ext cx="931386"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a:t>NF-</a:t>
                </a:r>
                <a:r>
                  <a:rPr lang="el-GR" sz="1400" b="1" dirty="0"/>
                  <a:t>κ</a:t>
                </a:r>
                <a:r>
                  <a:rPr lang="en-US" sz="1400" b="1" dirty="0"/>
                  <a:t>B</a:t>
                </a:r>
              </a:p>
            </p:txBody>
          </p:sp>
        </p:grpSp>
        <p:sp>
          <p:nvSpPr>
            <p:cNvPr id="49" name="Oval 140"/>
            <p:cNvSpPr>
              <a:spLocks noChangeArrowheads="1"/>
            </p:cNvSpPr>
            <p:nvPr/>
          </p:nvSpPr>
          <p:spPr bwMode="auto">
            <a:xfrm>
              <a:off x="5719762" y="5687497"/>
              <a:ext cx="457200" cy="304800"/>
            </a:xfrm>
            <a:prstGeom prst="ellipse">
              <a:avLst/>
            </a:prstGeom>
            <a:solidFill>
              <a:srgbClr val="FFCCFF"/>
            </a:solidFill>
            <a:ln w="9525">
              <a:solidFill>
                <a:schemeClr val="tx1"/>
              </a:solidFill>
              <a:round/>
              <a:headEnd/>
              <a:tailEnd/>
            </a:ln>
          </p:spPr>
          <p:txBody>
            <a:bodyPr wrap="none" anchor="ctr"/>
            <a:lstStyle/>
            <a:p>
              <a:endParaRPr lang="en-US"/>
            </a:p>
          </p:txBody>
        </p:sp>
        <p:sp>
          <p:nvSpPr>
            <p:cNvPr id="50" name="Text Box 141"/>
            <p:cNvSpPr txBox="1">
              <a:spLocks noChangeArrowheads="1"/>
            </p:cNvSpPr>
            <p:nvPr/>
          </p:nvSpPr>
          <p:spPr bwMode="auto">
            <a:xfrm>
              <a:off x="5718174" y="5663684"/>
              <a:ext cx="5349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a:t>IkB</a:t>
              </a:r>
              <a:endParaRPr lang="el-GR" sz="1400" b="1"/>
            </a:p>
          </p:txBody>
        </p:sp>
        <p:grpSp>
          <p:nvGrpSpPr>
            <p:cNvPr id="51" name="Group 142"/>
            <p:cNvGrpSpPr>
              <a:grpSpLocks/>
            </p:cNvGrpSpPr>
            <p:nvPr/>
          </p:nvGrpSpPr>
          <p:grpSpPr bwMode="auto">
            <a:xfrm>
              <a:off x="5553074" y="5658922"/>
              <a:ext cx="304800" cy="228600"/>
              <a:chOff x="1728" y="2688"/>
              <a:chExt cx="192" cy="144"/>
            </a:xfrm>
          </p:grpSpPr>
          <p:sp>
            <p:nvSpPr>
              <p:cNvPr id="135" name="Oval 143"/>
              <p:cNvSpPr>
                <a:spLocks noChangeArrowheads="1"/>
              </p:cNvSpPr>
              <p:nvPr/>
            </p:nvSpPr>
            <p:spPr bwMode="auto">
              <a:xfrm>
                <a:off x="1758" y="2724"/>
                <a:ext cx="96" cy="96"/>
              </a:xfrm>
              <a:prstGeom prst="ellipse">
                <a:avLst/>
              </a:prstGeom>
              <a:solidFill>
                <a:srgbClr val="FF0000"/>
              </a:solidFill>
              <a:ln w="9525">
                <a:solidFill>
                  <a:schemeClr val="tx1"/>
                </a:solidFill>
                <a:round/>
                <a:headEnd/>
                <a:tailEnd/>
              </a:ln>
            </p:spPr>
            <p:txBody>
              <a:bodyPr wrap="none" anchor="ctr"/>
              <a:lstStyle/>
              <a:p>
                <a:endParaRPr lang="en-US"/>
              </a:p>
            </p:txBody>
          </p:sp>
          <p:sp>
            <p:nvSpPr>
              <p:cNvPr id="136" name="Text Box 144"/>
              <p:cNvSpPr txBox="1">
                <a:spLocks noChangeArrowheads="1"/>
              </p:cNvSpPr>
              <p:nvPr/>
            </p:nvSpPr>
            <p:spPr bwMode="auto">
              <a:xfrm>
                <a:off x="1728" y="2688"/>
                <a:ext cx="192" cy="1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900" b="1">
                    <a:solidFill>
                      <a:schemeClr val="bg1"/>
                    </a:solidFill>
                  </a:rPr>
                  <a:t>p</a:t>
                </a:r>
              </a:p>
            </p:txBody>
          </p:sp>
        </p:grpSp>
        <p:sp>
          <p:nvSpPr>
            <p:cNvPr id="52" name="Rectangle 51"/>
            <p:cNvSpPr/>
            <p:nvPr/>
          </p:nvSpPr>
          <p:spPr>
            <a:xfrm>
              <a:off x="5882346" y="5622320"/>
              <a:ext cx="46038" cy="38100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3" name="Rectangle 52"/>
            <p:cNvSpPr/>
            <p:nvPr/>
          </p:nvSpPr>
          <p:spPr>
            <a:xfrm>
              <a:off x="5996646" y="5622320"/>
              <a:ext cx="46038" cy="38100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4" name="Rectangle 53"/>
            <p:cNvSpPr/>
            <p:nvPr/>
          </p:nvSpPr>
          <p:spPr>
            <a:xfrm>
              <a:off x="6101421" y="5608032"/>
              <a:ext cx="46038" cy="38100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5" name="Rectangle 54"/>
            <p:cNvSpPr/>
            <p:nvPr/>
          </p:nvSpPr>
          <p:spPr>
            <a:xfrm>
              <a:off x="5787007" y="5627082"/>
              <a:ext cx="46037" cy="381000"/>
            </a:xfrm>
            <a:prstGeom prst="rect">
              <a:avLst/>
            </a:prstGeom>
            <a:solidFill>
              <a:srgbClr val="00B0F0"/>
            </a:solidFill>
            <a:ln>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6" name="Line 319"/>
            <p:cNvSpPr>
              <a:spLocks noChangeShapeType="1"/>
            </p:cNvSpPr>
            <p:nvPr/>
          </p:nvSpPr>
          <p:spPr bwMode="auto">
            <a:xfrm flipH="1">
              <a:off x="5934074" y="6063609"/>
              <a:ext cx="400050" cy="2573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57" name="Group 253"/>
            <p:cNvGrpSpPr/>
            <p:nvPr/>
          </p:nvGrpSpPr>
          <p:grpSpPr>
            <a:xfrm>
              <a:off x="2286000" y="3396282"/>
              <a:ext cx="762001" cy="381054"/>
              <a:chOff x="2743200" y="85233"/>
              <a:chExt cx="762001" cy="381054"/>
            </a:xfrm>
          </p:grpSpPr>
          <p:sp>
            <p:nvSpPr>
              <p:cNvPr id="133" name="Oval 588"/>
              <p:cNvSpPr>
                <a:spLocks noChangeArrowheads="1"/>
              </p:cNvSpPr>
              <p:nvPr/>
            </p:nvSpPr>
            <p:spPr bwMode="auto">
              <a:xfrm>
                <a:off x="2771776" y="98152"/>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34" name="Text Box 589"/>
              <p:cNvSpPr txBox="1">
                <a:spLocks noChangeArrowheads="1"/>
              </p:cNvSpPr>
              <p:nvPr/>
            </p:nvSpPr>
            <p:spPr bwMode="auto">
              <a:xfrm>
                <a:off x="2743200" y="85233"/>
                <a:ext cx="762001"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58" name="Group 256"/>
            <p:cNvGrpSpPr/>
            <p:nvPr/>
          </p:nvGrpSpPr>
          <p:grpSpPr>
            <a:xfrm>
              <a:off x="2438400" y="3710624"/>
              <a:ext cx="728640" cy="381054"/>
              <a:chOff x="2743200" y="71598"/>
              <a:chExt cx="728640" cy="381054"/>
            </a:xfrm>
          </p:grpSpPr>
          <p:sp>
            <p:nvSpPr>
              <p:cNvPr id="131"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32" name="Text Box 589"/>
              <p:cNvSpPr txBox="1">
                <a:spLocks noChangeArrowheads="1"/>
              </p:cNvSpPr>
              <p:nvPr/>
            </p:nvSpPr>
            <p:spPr bwMode="auto">
              <a:xfrm>
                <a:off x="2743200" y="71598"/>
                <a:ext cx="728640"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59" name="Group 259"/>
            <p:cNvGrpSpPr/>
            <p:nvPr/>
          </p:nvGrpSpPr>
          <p:grpSpPr>
            <a:xfrm>
              <a:off x="3390899" y="5203310"/>
              <a:ext cx="704233" cy="381054"/>
              <a:chOff x="2743200" y="-18573"/>
              <a:chExt cx="704233" cy="381054"/>
            </a:xfrm>
          </p:grpSpPr>
          <p:sp>
            <p:nvSpPr>
              <p:cNvPr id="129"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30" name="Text Box 589"/>
              <p:cNvSpPr txBox="1">
                <a:spLocks noChangeArrowheads="1"/>
              </p:cNvSpPr>
              <p:nvPr/>
            </p:nvSpPr>
            <p:spPr bwMode="auto">
              <a:xfrm>
                <a:off x="2743200" y="-18573"/>
                <a:ext cx="704233"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60" name="Group 267"/>
            <p:cNvGrpSpPr/>
            <p:nvPr/>
          </p:nvGrpSpPr>
          <p:grpSpPr>
            <a:xfrm>
              <a:off x="3162299" y="5610821"/>
              <a:ext cx="661998" cy="392554"/>
              <a:chOff x="2743200" y="84138"/>
              <a:chExt cx="661998" cy="392554"/>
            </a:xfrm>
          </p:grpSpPr>
          <p:sp>
            <p:nvSpPr>
              <p:cNvPr id="127"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28" name="Text Box 589"/>
              <p:cNvSpPr txBox="1">
                <a:spLocks noChangeArrowheads="1"/>
              </p:cNvSpPr>
              <p:nvPr/>
            </p:nvSpPr>
            <p:spPr bwMode="auto">
              <a:xfrm>
                <a:off x="2743200" y="95637"/>
                <a:ext cx="661998" cy="38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61" name="Group 270"/>
            <p:cNvGrpSpPr/>
            <p:nvPr/>
          </p:nvGrpSpPr>
          <p:grpSpPr>
            <a:xfrm>
              <a:off x="2781299" y="5282684"/>
              <a:ext cx="655339" cy="381054"/>
              <a:chOff x="2743200" y="60801"/>
              <a:chExt cx="655339" cy="381054"/>
            </a:xfrm>
          </p:grpSpPr>
          <p:sp>
            <p:nvSpPr>
              <p:cNvPr id="125"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26" name="Text Box 589"/>
              <p:cNvSpPr txBox="1">
                <a:spLocks noChangeArrowheads="1"/>
              </p:cNvSpPr>
              <p:nvPr/>
            </p:nvSpPr>
            <p:spPr bwMode="auto">
              <a:xfrm>
                <a:off x="2743200" y="60801"/>
                <a:ext cx="655339"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62" name="Group 273"/>
            <p:cNvGrpSpPr/>
            <p:nvPr/>
          </p:nvGrpSpPr>
          <p:grpSpPr>
            <a:xfrm>
              <a:off x="1905000" y="3638899"/>
              <a:ext cx="685800" cy="381055"/>
              <a:chOff x="2752726" y="84138"/>
              <a:chExt cx="685800" cy="381055"/>
            </a:xfrm>
          </p:grpSpPr>
          <p:sp>
            <p:nvSpPr>
              <p:cNvPr id="123"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24" name="Text Box 589"/>
              <p:cNvSpPr txBox="1">
                <a:spLocks noChangeArrowheads="1"/>
              </p:cNvSpPr>
              <p:nvPr/>
            </p:nvSpPr>
            <p:spPr bwMode="auto">
              <a:xfrm>
                <a:off x="2752726" y="84139"/>
                <a:ext cx="685800"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63" name="Group 276"/>
            <p:cNvGrpSpPr/>
            <p:nvPr/>
          </p:nvGrpSpPr>
          <p:grpSpPr>
            <a:xfrm>
              <a:off x="5167124" y="6149743"/>
              <a:ext cx="923323" cy="381054"/>
              <a:chOff x="7848600" y="5401209"/>
              <a:chExt cx="923323" cy="381054"/>
            </a:xfrm>
          </p:grpSpPr>
          <p:sp>
            <p:nvSpPr>
              <p:cNvPr id="121" name="Oval 129"/>
              <p:cNvSpPr>
                <a:spLocks noChangeArrowheads="1"/>
              </p:cNvSpPr>
              <p:nvPr/>
            </p:nvSpPr>
            <p:spPr bwMode="auto">
              <a:xfrm>
                <a:off x="7848600" y="5438775"/>
                <a:ext cx="762000" cy="304800"/>
              </a:xfrm>
              <a:prstGeom prst="ellipse">
                <a:avLst/>
              </a:prstGeom>
              <a:solidFill>
                <a:srgbClr val="FF00FF"/>
              </a:solidFill>
              <a:ln w="9525">
                <a:noFill/>
                <a:round/>
                <a:headEnd/>
                <a:tailEnd/>
              </a:ln>
              <a:effectLst>
                <a:innerShdw blurRad="114300">
                  <a:prstClr val="black"/>
                </a:innerShdw>
              </a:effectLst>
            </p:spPr>
            <p:txBody>
              <a:bodyPr wrap="none" anchor="ctr"/>
              <a:lstStyle/>
              <a:p>
                <a:endParaRPr lang="en-US"/>
              </a:p>
            </p:txBody>
          </p:sp>
          <p:sp>
            <p:nvSpPr>
              <p:cNvPr id="122" name="Text Box 130"/>
              <p:cNvSpPr txBox="1">
                <a:spLocks noChangeArrowheads="1"/>
              </p:cNvSpPr>
              <p:nvPr/>
            </p:nvSpPr>
            <p:spPr bwMode="auto">
              <a:xfrm>
                <a:off x="7882329" y="5401209"/>
                <a:ext cx="889594"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a:t>NF-</a:t>
                </a:r>
                <a:r>
                  <a:rPr lang="el-GR" sz="1400" b="1" dirty="0"/>
                  <a:t>κ</a:t>
                </a:r>
                <a:r>
                  <a:rPr lang="en-US" sz="1400" b="1" dirty="0"/>
                  <a:t>B</a:t>
                </a:r>
              </a:p>
            </p:txBody>
          </p:sp>
        </p:grpSp>
        <p:grpSp>
          <p:nvGrpSpPr>
            <p:cNvPr id="64" name="Group 279"/>
            <p:cNvGrpSpPr/>
            <p:nvPr/>
          </p:nvGrpSpPr>
          <p:grpSpPr>
            <a:xfrm>
              <a:off x="4574599" y="5386430"/>
              <a:ext cx="838810" cy="381054"/>
              <a:chOff x="7848600" y="5425901"/>
              <a:chExt cx="838810" cy="381054"/>
            </a:xfrm>
          </p:grpSpPr>
          <p:sp>
            <p:nvSpPr>
              <p:cNvPr id="119" name="Oval 129"/>
              <p:cNvSpPr>
                <a:spLocks noChangeArrowheads="1"/>
              </p:cNvSpPr>
              <p:nvPr/>
            </p:nvSpPr>
            <p:spPr bwMode="auto">
              <a:xfrm>
                <a:off x="7848600" y="5438775"/>
                <a:ext cx="762000" cy="304800"/>
              </a:xfrm>
              <a:prstGeom prst="ellipse">
                <a:avLst/>
              </a:prstGeom>
              <a:solidFill>
                <a:srgbClr val="FF00FF"/>
              </a:solidFill>
              <a:ln w="9525">
                <a:noFill/>
                <a:round/>
                <a:headEnd/>
                <a:tailEnd/>
              </a:ln>
              <a:effectLst>
                <a:innerShdw blurRad="114300">
                  <a:prstClr val="black"/>
                </a:innerShdw>
              </a:effectLst>
            </p:spPr>
            <p:txBody>
              <a:bodyPr wrap="none" anchor="ctr"/>
              <a:lstStyle/>
              <a:p>
                <a:endParaRPr lang="en-US"/>
              </a:p>
            </p:txBody>
          </p:sp>
          <p:sp>
            <p:nvSpPr>
              <p:cNvPr id="120" name="Text Box 130"/>
              <p:cNvSpPr txBox="1">
                <a:spLocks noChangeArrowheads="1"/>
              </p:cNvSpPr>
              <p:nvPr/>
            </p:nvSpPr>
            <p:spPr bwMode="auto">
              <a:xfrm>
                <a:off x="7882329" y="5425901"/>
                <a:ext cx="805081"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a:t>NF-</a:t>
                </a:r>
                <a:r>
                  <a:rPr lang="el-GR" sz="1400" b="1" dirty="0"/>
                  <a:t>κ</a:t>
                </a:r>
                <a:r>
                  <a:rPr lang="en-US" sz="1400" b="1" dirty="0"/>
                  <a:t>B</a:t>
                </a:r>
              </a:p>
            </p:txBody>
          </p:sp>
        </p:grpSp>
        <p:grpSp>
          <p:nvGrpSpPr>
            <p:cNvPr id="65" name="Group 2"/>
            <p:cNvGrpSpPr/>
            <p:nvPr/>
          </p:nvGrpSpPr>
          <p:grpSpPr>
            <a:xfrm>
              <a:off x="6509716" y="200509"/>
              <a:ext cx="343812" cy="1078821"/>
              <a:chOff x="6223966" y="200509"/>
              <a:chExt cx="343812" cy="1078821"/>
            </a:xfrm>
          </p:grpSpPr>
          <p:sp>
            <p:nvSpPr>
              <p:cNvPr id="117" name="Oval 679"/>
              <p:cNvSpPr>
                <a:spLocks noChangeArrowheads="1"/>
              </p:cNvSpPr>
              <p:nvPr/>
            </p:nvSpPr>
            <p:spPr bwMode="auto">
              <a:xfrm rot="3424341">
                <a:off x="5883568" y="563764"/>
                <a:ext cx="914400" cy="228600"/>
              </a:xfrm>
              <a:prstGeom prst="ellipse">
                <a:avLst/>
              </a:prstGeom>
              <a:solidFill>
                <a:srgbClr val="00FFCC"/>
              </a:solidFill>
              <a:ln w="9525">
                <a:noFill/>
                <a:round/>
                <a:headEnd/>
                <a:tailEnd/>
              </a:ln>
              <a:effectLst>
                <a:innerShdw blurRad="114300">
                  <a:prstClr val="black"/>
                </a:innerShdw>
              </a:effectLst>
            </p:spPr>
            <p:txBody>
              <a:bodyPr wrap="none" anchor="ctr"/>
              <a:lstStyle/>
              <a:p>
                <a:endParaRPr lang="en-US" sz="1400" dirty="0"/>
              </a:p>
            </p:txBody>
          </p:sp>
          <p:sp>
            <p:nvSpPr>
              <p:cNvPr id="118" name="Text Box 680"/>
              <p:cNvSpPr txBox="1">
                <a:spLocks noChangeArrowheads="1"/>
              </p:cNvSpPr>
              <p:nvPr/>
            </p:nvSpPr>
            <p:spPr bwMode="auto">
              <a:xfrm rot="3424341">
                <a:off x="5856461" y="568014"/>
                <a:ext cx="1078821" cy="343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a:t>CXCL12</a:t>
                </a:r>
                <a:endParaRPr lang="en-US" sz="1400" b="1" baseline="30000" dirty="0"/>
              </a:p>
            </p:txBody>
          </p:sp>
        </p:grpSp>
        <p:grpSp>
          <p:nvGrpSpPr>
            <p:cNvPr id="66" name="Group 15"/>
            <p:cNvGrpSpPr/>
            <p:nvPr/>
          </p:nvGrpSpPr>
          <p:grpSpPr>
            <a:xfrm>
              <a:off x="2524125" y="338450"/>
              <a:ext cx="3486150" cy="1109350"/>
              <a:chOff x="2524125" y="109850"/>
              <a:chExt cx="3486150" cy="1109350"/>
            </a:xfrm>
          </p:grpSpPr>
          <p:grpSp>
            <p:nvGrpSpPr>
              <p:cNvPr id="79" name="Group 1"/>
              <p:cNvGrpSpPr/>
              <p:nvPr/>
            </p:nvGrpSpPr>
            <p:grpSpPr>
              <a:xfrm>
                <a:off x="2524125" y="179388"/>
                <a:ext cx="762920" cy="381055"/>
                <a:chOff x="2743200" y="84138"/>
                <a:chExt cx="762920" cy="381055"/>
              </a:xfrm>
            </p:grpSpPr>
            <p:sp>
              <p:nvSpPr>
                <p:cNvPr id="115" name="Oval 588"/>
                <p:cNvSpPr>
                  <a:spLocks noChangeArrowheads="1"/>
                </p:cNvSpPr>
                <p:nvPr/>
              </p:nvSpPr>
              <p:spPr bwMode="auto">
                <a:xfrm>
                  <a:off x="2771776" y="84138"/>
                  <a:ext cx="519113" cy="271463"/>
                </a:xfrm>
                <a:prstGeom prst="ellipse">
                  <a:avLst/>
                </a:prstGeom>
                <a:solidFill>
                  <a:srgbClr val="CCFF66"/>
                </a:solidFill>
                <a:ln w="9525">
                  <a:noFill/>
                  <a:round/>
                  <a:headEnd/>
                  <a:tailEnd/>
                </a:ln>
                <a:effectLst>
                  <a:innerShdw blurRad="114300">
                    <a:prstClr val="black"/>
                  </a:innerShdw>
                </a:effectLst>
              </p:spPr>
              <p:txBody>
                <a:bodyPr wrap="none" anchor="ctr"/>
                <a:lstStyle/>
                <a:p>
                  <a:endParaRPr lang="en-US"/>
                </a:p>
              </p:txBody>
            </p:sp>
            <p:sp>
              <p:nvSpPr>
                <p:cNvPr id="116" name="Text Box 589"/>
                <p:cNvSpPr txBox="1">
                  <a:spLocks noChangeArrowheads="1"/>
                </p:cNvSpPr>
                <p:nvPr/>
              </p:nvSpPr>
              <p:spPr bwMode="auto">
                <a:xfrm>
                  <a:off x="2743200" y="84138"/>
                  <a:ext cx="762920" cy="381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50000"/>
                    </a:spcBef>
                  </a:pPr>
                  <a:r>
                    <a:rPr lang="en-US" sz="1400" b="1" dirty="0" smtClean="0"/>
                    <a:t>SHH</a:t>
                  </a:r>
                  <a:endParaRPr lang="en-US" sz="1400" b="1" dirty="0"/>
                </a:p>
              </p:txBody>
            </p:sp>
          </p:grpSp>
          <p:grpSp>
            <p:nvGrpSpPr>
              <p:cNvPr id="80" name="Group 281"/>
              <p:cNvGrpSpPr/>
              <p:nvPr/>
            </p:nvGrpSpPr>
            <p:grpSpPr>
              <a:xfrm>
                <a:off x="3247531" y="109850"/>
                <a:ext cx="2762744" cy="1109350"/>
                <a:chOff x="3483863" y="152400"/>
                <a:chExt cx="2762744" cy="1109350"/>
              </a:xfrm>
            </p:grpSpPr>
            <p:grpSp>
              <p:nvGrpSpPr>
                <p:cNvPr id="82" name="Group 282"/>
                <p:cNvGrpSpPr/>
                <p:nvPr/>
              </p:nvGrpSpPr>
              <p:grpSpPr>
                <a:xfrm>
                  <a:off x="3483863" y="585663"/>
                  <a:ext cx="1295400" cy="381000"/>
                  <a:chOff x="547688" y="538163"/>
                  <a:chExt cx="1295400" cy="381000"/>
                </a:xfrm>
              </p:grpSpPr>
              <p:sp>
                <p:nvSpPr>
                  <p:cNvPr id="113" name="AutoShape 687"/>
                  <p:cNvSpPr>
                    <a:spLocks noChangeArrowheads="1"/>
                  </p:cNvSpPr>
                  <p:nvPr/>
                </p:nvSpPr>
                <p:spPr bwMode="auto">
                  <a:xfrm>
                    <a:off x="547688" y="538163"/>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14"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3" name="Group 283"/>
                <p:cNvGrpSpPr/>
                <p:nvPr/>
              </p:nvGrpSpPr>
              <p:grpSpPr>
                <a:xfrm>
                  <a:off x="3636263" y="340425"/>
                  <a:ext cx="1295400" cy="381000"/>
                  <a:chOff x="547688" y="538163"/>
                  <a:chExt cx="1295400" cy="381000"/>
                </a:xfrm>
              </p:grpSpPr>
              <p:sp>
                <p:nvSpPr>
                  <p:cNvPr id="111" name="AutoShape 687"/>
                  <p:cNvSpPr>
                    <a:spLocks noChangeArrowheads="1"/>
                  </p:cNvSpPr>
                  <p:nvPr/>
                </p:nvSpPr>
                <p:spPr bwMode="auto">
                  <a:xfrm>
                    <a:off x="547688" y="538163"/>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12"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4" name="Group 284"/>
                <p:cNvGrpSpPr/>
                <p:nvPr/>
              </p:nvGrpSpPr>
              <p:grpSpPr>
                <a:xfrm>
                  <a:off x="4079175" y="152400"/>
                  <a:ext cx="1295400" cy="381000"/>
                  <a:chOff x="547688" y="538163"/>
                  <a:chExt cx="1295400" cy="381000"/>
                </a:xfrm>
              </p:grpSpPr>
              <p:sp>
                <p:nvSpPr>
                  <p:cNvPr id="109" name="AutoShape 687"/>
                  <p:cNvSpPr>
                    <a:spLocks noChangeArrowheads="1"/>
                  </p:cNvSpPr>
                  <p:nvPr/>
                </p:nvSpPr>
                <p:spPr bwMode="auto">
                  <a:xfrm>
                    <a:off x="547688" y="538163"/>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10"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5" name="Group 285"/>
                <p:cNvGrpSpPr/>
                <p:nvPr/>
              </p:nvGrpSpPr>
              <p:grpSpPr>
                <a:xfrm>
                  <a:off x="4612575" y="152400"/>
                  <a:ext cx="1295400" cy="381000"/>
                  <a:chOff x="547688" y="538163"/>
                  <a:chExt cx="1295400" cy="381000"/>
                </a:xfrm>
              </p:grpSpPr>
              <p:sp>
                <p:nvSpPr>
                  <p:cNvPr id="107" name="AutoShape 687"/>
                  <p:cNvSpPr>
                    <a:spLocks noChangeArrowheads="1"/>
                  </p:cNvSpPr>
                  <p:nvPr/>
                </p:nvSpPr>
                <p:spPr bwMode="auto">
                  <a:xfrm>
                    <a:off x="547688" y="538163"/>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08"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6" name="Group 286"/>
                <p:cNvGrpSpPr/>
                <p:nvPr/>
              </p:nvGrpSpPr>
              <p:grpSpPr>
                <a:xfrm>
                  <a:off x="3926775" y="880750"/>
                  <a:ext cx="1295400" cy="381000"/>
                  <a:chOff x="547688" y="538163"/>
                  <a:chExt cx="1295400" cy="381000"/>
                </a:xfrm>
              </p:grpSpPr>
              <p:sp>
                <p:nvSpPr>
                  <p:cNvPr id="105" name="AutoShape 687"/>
                  <p:cNvSpPr>
                    <a:spLocks noChangeArrowheads="1"/>
                  </p:cNvSpPr>
                  <p:nvPr/>
                </p:nvSpPr>
                <p:spPr bwMode="auto">
                  <a:xfrm>
                    <a:off x="547688" y="538163"/>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06"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7" name="Group 287"/>
                <p:cNvGrpSpPr/>
                <p:nvPr/>
              </p:nvGrpSpPr>
              <p:grpSpPr>
                <a:xfrm rot="20085709">
                  <a:off x="4951207" y="445325"/>
                  <a:ext cx="1295400" cy="381000"/>
                  <a:chOff x="652070" y="573788"/>
                  <a:chExt cx="1295400" cy="381000"/>
                </a:xfrm>
              </p:grpSpPr>
              <p:sp>
                <p:nvSpPr>
                  <p:cNvPr id="103" name="AutoShape 687"/>
                  <p:cNvSpPr>
                    <a:spLocks noChangeArrowheads="1"/>
                  </p:cNvSpPr>
                  <p:nvPr/>
                </p:nvSpPr>
                <p:spPr bwMode="auto">
                  <a:xfrm rot="699404">
                    <a:off x="652070" y="573788"/>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04"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8" name="Group 288"/>
                <p:cNvGrpSpPr/>
                <p:nvPr/>
              </p:nvGrpSpPr>
              <p:grpSpPr>
                <a:xfrm>
                  <a:off x="4895712" y="764969"/>
                  <a:ext cx="1295400" cy="381000"/>
                  <a:chOff x="547688" y="538163"/>
                  <a:chExt cx="1295400" cy="381000"/>
                </a:xfrm>
              </p:grpSpPr>
              <p:sp>
                <p:nvSpPr>
                  <p:cNvPr id="101" name="AutoShape 687"/>
                  <p:cNvSpPr>
                    <a:spLocks noChangeArrowheads="1"/>
                  </p:cNvSpPr>
                  <p:nvPr/>
                </p:nvSpPr>
                <p:spPr bwMode="auto">
                  <a:xfrm>
                    <a:off x="547688" y="538163"/>
                    <a:ext cx="1295400" cy="381000"/>
                  </a:xfrm>
                  <a:prstGeom prst="wave">
                    <a:avLst>
                      <a:gd name="adj1" fmla="val 20644"/>
                      <a:gd name="adj2" fmla="val -9028"/>
                    </a:avLst>
                  </a:prstGeom>
                  <a:solidFill>
                    <a:srgbClr val="FFCC66"/>
                  </a:solidFill>
                  <a:ln w="9525">
                    <a:noFill/>
                    <a:round/>
                    <a:headEnd/>
                    <a:tailEnd/>
                  </a:ln>
                  <a:effectLst>
                    <a:innerShdw blurRad="114300">
                      <a:srgbClr val="FF0000"/>
                    </a:innerShdw>
                    <a:reflection blurRad="6350" stA="50000" endA="300" endPos="55500" dist="50800" dir="5400000" sy="-100000" algn="bl" rotWithShape="0"/>
                  </a:effectLst>
                </p:spPr>
                <p:txBody>
                  <a:bodyPr wrap="none" anchor="ctr"/>
                  <a:lstStyle/>
                  <a:p>
                    <a:endParaRPr lang="en-US"/>
                  </a:p>
                </p:txBody>
              </p:sp>
              <p:sp>
                <p:nvSpPr>
                  <p:cNvPr id="102" name="Oval 689"/>
                  <p:cNvSpPr>
                    <a:spLocks noChangeArrowheads="1"/>
                  </p:cNvSpPr>
                  <p:nvPr/>
                </p:nvSpPr>
                <p:spPr bwMode="auto">
                  <a:xfrm>
                    <a:off x="1068263" y="661143"/>
                    <a:ext cx="174625" cy="93662"/>
                  </a:xfrm>
                  <a:prstGeom prst="ellipse">
                    <a:avLst/>
                  </a:prstGeom>
                  <a:solidFill>
                    <a:srgbClr val="FFFFCC"/>
                  </a:solidFill>
                  <a:ln w="9525">
                    <a:noFill/>
                    <a:round/>
                    <a:headEnd/>
                    <a:tailEnd/>
                  </a:ln>
                </p:spPr>
                <p:txBody>
                  <a:bodyPr wrap="none" anchor="ctr"/>
                  <a:lstStyle/>
                  <a:p>
                    <a:endParaRPr lang="en-US"/>
                  </a:p>
                </p:txBody>
              </p:sp>
            </p:grpSp>
            <p:grpSp>
              <p:nvGrpSpPr>
                <p:cNvPr id="89" name="Group 289"/>
                <p:cNvGrpSpPr/>
                <p:nvPr/>
              </p:nvGrpSpPr>
              <p:grpSpPr>
                <a:xfrm>
                  <a:off x="4315880" y="433123"/>
                  <a:ext cx="593390" cy="539973"/>
                  <a:chOff x="1151528" y="1276591"/>
                  <a:chExt cx="593390" cy="539973"/>
                </a:xfrm>
              </p:grpSpPr>
              <p:sp>
                <p:nvSpPr>
                  <p:cNvPr id="99" name="Freeform 98"/>
                  <p:cNvSpPr/>
                  <p:nvPr/>
                </p:nvSpPr>
                <p:spPr>
                  <a:xfrm>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Oval 99"/>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0" name="Group 290"/>
                <p:cNvGrpSpPr/>
                <p:nvPr/>
              </p:nvGrpSpPr>
              <p:grpSpPr>
                <a:xfrm>
                  <a:off x="4455413" y="721777"/>
                  <a:ext cx="593390" cy="539973"/>
                  <a:chOff x="1138661" y="1319141"/>
                  <a:chExt cx="593390" cy="539973"/>
                </a:xfrm>
              </p:grpSpPr>
              <p:sp>
                <p:nvSpPr>
                  <p:cNvPr id="97" name="Freeform 96"/>
                  <p:cNvSpPr/>
                  <p:nvPr/>
                </p:nvSpPr>
                <p:spPr>
                  <a:xfrm>
                    <a:off x="1138661" y="131914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Oval 97"/>
                  <p:cNvSpPr/>
                  <p:nvPr/>
                </p:nvSpPr>
                <p:spPr>
                  <a:xfrm>
                    <a:off x="1295823" y="15378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1" name="Group 291"/>
                <p:cNvGrpSpPr/>
                <p:nvPr/>
              </p:nvGrpSpPr>
              <p:grpSpPr>
                <a:xfrm>
                  <a:off x="4893010" y="721777"/>
                  <a:ext cx="593390" cy="539973"/>
                  <a:chOff x="1151528" y="1388768"/>
                  <a:chExt cx="593390" cy="539973"/>
                </a:xfrm>
              </p:grpSpPr>
              <p:sp>
                <p:nvSpPr>
                  <p:cNvPr id="95" name="Freeform 94"/>
                  <p:cNvSpPr/>
                  <p:nvPr/>
                </p:nvSpPr>
                <p:spPr>
                  <a:xfrm>
                    <a:off x="1151528" y="1388768"/>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Oval 95"/>
                  <p:cNvSpPr/>
                  <p:nvPr/>
                </p:nvSpPr>
                <p:spPr>
                  <a:xfrm>
                    <a:off x="1333923" y="1573848"/>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292"/>
                <p:cNvGrpSpPr/>
                <p:nvPr/>
              </p:nvGrpSpPr>
              <p:grpSpPr>
                <a:xfrm>
                  <a:off x="4724400" y="304800"/>
                  <a:ext cx="593390" cy="539973"/>
                  <a:chOff x="1151528" y="1276591"/>
                  <a:chExt cx="593390" cy="539973"/>
                </a:xfrm>
              </p:grpSpPr>
              <p:sp>
                <p:nvSpPr>
                  <p:cNvPr id="93" name="Freeform 92"/>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Oval 93"/>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sp>
            <p:nvSpPr>
              <p:cNvPr id="81" name="Freeform 80"/>
              <p:cNvSpPr/>
              <p:nvPr/>
            </p:nvSpPr>
            <p:spPr>
              <a:xfrm>
                <a:off x="3657600" y="66675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7" name="Oval 66"/>
            <p:cNvSpPr/>
            <p:nvPr/>
          </p:nvSpPr>
          <p:spPr>
            <a:xfrm>
              <a:off x="3795712" y="1123605"/>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8" name="Picture 7"/>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3890614" y="2015689"/>
              <a:ext cx="1153221" cy="310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Text Box 696"/>
            <p:cNvSpPr txBox="1">
              <a:spLocks noChangeArrowheads="1"/>
            </p:cNvSpPr>
            <p:nvPr/>
          </p:nvSpPr>
          <p:spPr bwMode="auto">
            <a:xfrm rot="2495039">
              <a:off x="5858445" y="3505592"/>
              <a:ext cx="9001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a:t>CXCR4</a:t>
              </a:r>
              <a:endParaRPr lang="en-US" sz="1400" b="1" baseline="30000" dirty="0"/>
            </a:p>
          </p:txBody>
        </p:sp>
        <p:sp>
          <p:nvSpPr>
            <p:cNvPr id="70" name="Text Box 551"/>
            <p:cNvSpPr txBox="1">
              <a:spLocks noChangeArrowheads="1"/>
            </p:cNvSpPr>
            <p:nvPr/>
          </p:nvSpPr>
          <p:spPr bwMode="auto">
            <a:xfrm rot="19748834">
              <a:off x="3309965" y="3699594"/>
              <a:ext cx="915270" cy="381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spcBef>
                  <a:spcPct val="50000"/>
                </a:spcBef>
              </a:pPr>
              <a:r>
                <a:rPr lang="en-US" sz="1400" b="1" dirty="0" err="1"/>
                <a:t>Ptch</a:t>
              </a:r>
              <a:endParaRPr lang="en-US" sz="1400" b="1" baseline="30000" dirty="0"/>
            </a:p>
          </p:txBody>
        </p:sp>
        <p:sp>
          <p:nvSpPr>
            <p:cNvPr id="71" name="Rectangle 516"/>
            <p:cNvSpPr>
              <a:spLocks noChangeArrowheads="1"/>
            </p:cNvSpPr>
            <p:nvPr/>
          </p:nvSpPr>
          <p:spPr bwMode="auto">
            <a:xfrm>
              <a:off x="1524000" y="1743076"/>
              <a:ext cx="6043613" cy="4971146"/>
            </a:xfrm>
            <a:prstGeom prst="rect">
              <a:avLst/>
            </a:prstGeom>
            <a:noFill/>
            <a:ln w="1905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2" name="Rectangle 516"/>
            <p:cNvSpPr>
              <a:spLocks noChangeArrowheads="1"/>
            </p:cNvSpPr>
            <p:nvPr/>
          </p:nvSpPr>
          <p:spPr bwMode="auto">
            <a:xfrm>
              <a:off x="1524000" y="193629"/>
              <a:ext cx="6043613" cy="1556029"/>
            </a:xfrm>
            <a:prstGeom prst="rect">
              <a:avLst/>
            </a:prstGeom>
            <a:noFill/>
            <a:ln w="19050">
              <a:solidFill>
                <a:schemeClr val="tx1"/>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a:p>
          </p:txBody>
        </p:sp>
        <p:sp>
          <p:nvSpPr>
            <p:cNvPr id="73" name="Freeform 72"/>
            <p:cNvSpPr/>
            <p:nvPr/>
          </p:nvSpPr>
          <p:spPr>
            <a:xfrm rot="1872311">
              <a:off x="2874310" y="3492748"/>
              <a:ext cx="682297" cy="368235"/>
            </a:xfrm>
            <a:custGeom>
              <a:avLst/>
              <a:gdLst>
                <a:gd name="connsiteX0" fmla="*/ 0 w 666750"/>
                <a:gd name="connsiteY0" fmla="*/ 285245 h 285245"/>
                <a:gd name="connsiteX1" fmla="*/ 219075 w 666750"/>
                <a:gd name="connsiteY1" fmla="*/ 9020 h 285245"/>
                <a:gd name="connsiteX2" fmla="*/ 581025 w 666750"/>
                <a:gd name="connsiteY2" fmla="*/ 85220 h 285245"/>
                <a:gd name="connsiteX3" fmla="*/ 666750 w 666750"/>
                <a:gd name="connsiteY3" fmla="*/ 266195 h 285245"/>
                <a:gd name="connsiteX4" fmla="*/ 666750 w 666750"/>
                <a:gd name="connsiteY4" fmla="*/ 266195 h 285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0" h="285245">
                  <a:moveTo>
                    <a:pt x="0" y="285245"/>
                  </a:moveTo>
                  <a:cubicBezTo>
                    <a:pt x="61119" y="163801"/>
                    <a:pt x="122238" y="42357"/>
                    <a:pt x="219075" y="9020"/>
                  </a:cubicBezTo>
                  <a:cubicBezTo>
                    <a:pt x="315913" y="-24318"/>
                    <a:pt x="506413" y="42358"/>
                    <a:pt x="581025" y="85220"/>
                  </a:cubicBezTo>
                  <a:cubicBezTo>
                    <a:pt x="655637" y="128082"/>
                    <a:pt x="666750" y="266195"/>
                    <a:pt x="666750" y="266195"/>
                  </a:cubicBezTo>
                  <a:lnTo>
                    <a:pt x="666750" y="266195"/>
                  </a:lnTo>
                </a:path>
              </a:pathLst>
            </a:custGeom>
            <a:noFill/>
            <a:ln w="38100">
              <a:solidFill>
                <a:schemeClr val="tx1"/>
              </a:solidFill>
              <a:prstDash val="sysDash"/>
              <a:headEnd type="none" w="med" len="med"/>
              <a:tailEnd type="triangle"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4" name="Picture 5"/>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rot="1426349" flipH="1">
              <a:off x="5383213" y="2590800"/>
              <a:ext cx="712787"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Curved Up Arrow 9"/>
            <p:cNvSpPr/>
            <p:nvPr/>
          </p:nvSpPr>
          <p:spPr>
            <a:xfrm rot="20608524" flipV="1">
              <a:off x="5614772" y="338977"/>
              <a:ext cx="730600" cy="279875"/>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76" name="Curved Up Arrow 14"/>
            <p:cNvSpPr/>
            <p:nvPr/>
          </p:nvSpPr>
          <p:spPr>
            <a:xfrm rot="1720521" flipH="1">
              <a:off x="2551975" y="896700"/>
              <a:ext cx="1196670" cy="402783"/>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7" name="Curved Up Arrow 76"/>
            <p:cNvSpPr/>
            <p:nvPr/>
          </p:nvSpPr>
          <p:spPr>
            <a:xfrm rot="20917709" flipH="1">
              <a:off x="5012980" y="1053306"/>
              <a:ext cx="1724571" cy="446968"/>
            </a:xfrm>
            <a:prstGeom prst="curvedUp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8" name="Picture 8"/>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rot="1602917">
              <a:off x="3046412" y="235828"/>
              <a:ext cx="744537" cy="360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70" name="Freeform 319"/>
          <p:cNvSpPr>
            <a:spLocks/>
          </p:cNvSpPr>
          <p:nvPr/>
        </p:nvSpPr>
        <p:spPr bwMode="auto">
          <a:xfrm rot="1606503">
            <a:off x="4721024" y="6084888"/>
            <a:ext cx="1060450" cy="709612"/>
          </a:xfrm>
          <a:custGeom>
            <a:avLst/>
            <a:gdLst>
              <a:gd name="T0" fmla="*/ 0 w 1560576"/>
              <a:gd name="T1" fmla="*/ 11927 h 1402080"/>
              <a:gd name="T2" fmla="*/ 4894 w 1560576"/>
              <a:gd name="T3" fmla="*/ 9541 h 1402080"/>
              <a:gd name="T4" fmla="*/ 22023 w 1560576"/>
              <a:gd name="T5" fmla="*/ 10163 h 1402080"/>
              <a:gd name="T6" fmla="*/ 26101 w 1560576"/>
              <a:gd name="T7" fmla="*/ 8193 h 1402080"/>
              <a:gd name="T8" fmla="*/ 44046 w 1560576"/>
              <a:gd name="T9" fmla="*/ 8711 h 1402080"/>
              <a:gd name="T10" fmla="*/ 48940 w 1560576"/>
              <a:gd name="T11" fmla="*/ 6223 h 1402080"/>
              <a:gd name="T12" fmla="*/ 65253 w 1560576"/>
              <a:gd name="T13" fmla="*/ 6637 h 1402080"/>
              <a:gd name="T14" fmla="*/ 64437 w 1560576"/>
              <a:gd name="T15" fmla="*/ 4252 h 1402080"/>
              <a:gd name="T16" fmla="*/ 85645 w 1560576"/>
              <a:gd name="T17" fmla="*/ 4771 h 1402080"/>
              <a:gd name="T18" fmla="*/ 86461 w 1560576"/>
              <a:gd name="T19" fmla="*/ 2282 h 1402080"/>
              <a:gd name="T20" fmla="*/ 101958 w 1560576"/>
              <a:gd name="T21" fmla="*/ 2697 h 1402080"/>
              <a:gd name="T22" fmla="*/ 101143 w 1560576"/>
              <a:gd name="T23" fmla="*/ 0 h 1402080"/>
              <a:gd name="T24" fmla="*/ 101143 w 1560576"/>
              <a:gd name="T25" fmla="*/ 0 h 14020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60576"/>
              <a:gd name="T40" fmla="*/ 0 h 1402080"/>
              <a:gd name="T41" fmla="*/ 1560576 w 1560576"/>
              <a:gd name="T42" fmla="*/ 1402080 h 14020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60576" h="1402080">
                <a:moveTo>
                  <a:pt x="0" y="1402080"/>
                </a:moveTo>
                <a:cubicBezTo>
                  <a:pt x="9144" y="1279144"/>
                  <a:pt x="18288" y="1156208"/>
                  <a:pt x="73152" y="1121664"/>
                </a:cubicBezTo>
                <a:cubicBezTo>
                  <a:pt x="128016" y="1087120"/>
                  <a:pt x="276352" y="1221232"/>
                  <a:pt x="329184" y="1194816"/>
                </a:cubicBezTo>
                <a:cubicBezTo>
                  <a:pt x="382016" y="1168400"/>
                  <a:pt x="335280" y="991616"/>
                  <a:pt x="390144" y="963168"/>
                </a:cubicBezTo>
                <a:cubicBezTo>
                  <a:pt x="445008" y="934720"/>
                  <a:pt x="601472" y="1062736"/>
                  <a:pt x="658368" y="1024128"/>
                </a:cubicBezTo>
                <a:cubicBezTo>
                  <a:pt x="715264" y="985520"/>
                  <a:pt x="678688" y="772160"/>
                  <a:pt x="731520" y="731520"/>
                </a:cubicBezTo>
                <a:cubicBezTo>
                  <a:pt x="784352" y="690880"/>
                  <a:pt x="936752" y="818896"/>
                  <a:pt x="975360" y="780288"/>
                </a:cubicBezTo>
                <a:cubicBezTo>
                  <a:pt x="1013968" y="741680"/>
                  <a:pt x="912368" y="536448"/>
                  <a:pt x="963168" y="499872"/>
                </a:cubicBezTo>
                <a:cubicBezTo>
                  <a:pt x="1013968" y="463296"/>
                  <a:pt x="1225296" y="599440"/>
                  <a:pt x="1280160" y="560832"/>
                </a:cubicBezTo>
                <a:cubicBezTo>
                  <a:pt x="1335024" y="522224"/>
                  <a:pt x="1251712" y="308864"/>
                  <a:pt x="1292352" y="268224"/>
                </a:cubicBezTo>
                <a:cubicBezTo>
                  <a:pt x="1332992" y="227584"/>
                  <a:pt x="1487424" y="361696"/>
                  <a:pt x="1524000" y="316992"/>
                </a:cubicBezTo>
                <a:cubicBezTo>
                  <a:pt x="1560576" y="272288"/>
                  <a:pt x="1511808" y="0"/>
                  <a:pt x="1511808" y="0"/>
                </a:cubicBezTo>
              </a:path>
            </a:pathLst>
          </a:custGeom>
          <a:noFill/>
          <a:ln w="28575" algn="ctr">
            <a:solidFill>
              <a:srgbClr val="FF00FF"/>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
        <p:nvSpPr>
          <p:cNvPr id="271" name="Freeform 320"/>
          <p:cNvSpPr>
            <a:spLocks/>
          </p:cNvSpPr>
          <p:nvPr/>
        </p:nvSpPr>
        <p:spPr bwMode="auto">
          <a:xfrm rot="1606503">
            <a:off x="4598787" y="6110288"/>
            <a:ext cx="1060450" cy="709612"/>
          </a:xfrm>
          <a:custGeom>
            <a:avLst/>
            <a:gdLst>
              <a:gd name="T0" fmla="*/ 0 w 1560576"/>
              <a:gd name="T1" fmla="*/ 11927 h 1402080"/>
              <a:gd name="T2" fmla="*/ 4894 w 1560576"/>
              <a:gd name="T3" fmla="*/ 9541 h 1402080"/>
              <a:gd name="T4" fmla="*/ 22023 w 1560576"/>
              <a:gd name="T5" fmla="*/ 10163 h 1402080"/>
              <a:gd name="T6" fmla="*/ 26101 w 1560576"/>
              <a:gd name="T7" fmla="*/ 8193 h 1402080"/>
              <a:gd name="T8" fmla="*/ 44046 w 1560576"/>
              <a:gd name="T9" fmla="*/ 8711 h 1402080"/>
              <a:gd name="T10" fmla="*/ 48940 w 1560576"/>
              <a:gd name="T11" fmla="*/ 6223 h 1402080"/>
              <a:gd name="T12" fmla="*/ 65253 w 1560576"/>
              <a:gd name="T13" fmla="*/ 6637 h 1402080"/>
              <a:gd name="T14" fmla="*/ 64437 w 1560576"/>
              <a:gd name="T15" fmla="*/ 4252 h 1402080"/>
              <a:gd name="T16" fmla="*/ 85645 w 1560576"/>
              <a:gd name="T17" fmla="*/ 4771 h 1402080"/>
              <a:gd name="T18" fmla="*/ 86461 w 1560576"/>
              <a:gd name="T19" fmla="*/ 2282 h 1402080"/>
              <a:gd name="T20" fmla="*/ 101958 w 1560576"/>
              <a:gd name="T21" fmla="*/ 2697 h 1402080"/>
              <a:gd name="T22" fmla="*/ 101143 w 1560576"/>
              <a:gd name="T23" fmla="*/ 0 h 1402080"/>
              <a:gd name="T24" fmla="*/ 101143 w 1560576"/>
              <a:gd name="T25" fmla="*/ 0 h 140208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560576"/>
              <a:gd name="T40" fmla="*/ 0 h 1402080"/>
              <a:gd name="T41" fmla="*/ 1560576 w 1560576"/>
              <a:gd name="T42" fmla="*/ 1402080 h 1402080"/>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560576" h="1402080">
                <a:moveTo>
                  <a:pt x="0" y="1402080"/>
                </a:moveTo>
                <a:cubicBezTo>
                  <a:pt x="9144" y="1279144"/>
                  <a:pt x="18288" y="1156208"/>
                  <a:pt x="73152" y="1121664"/>
                </a:cubicBezTo>
                <a:cubicBezTo>
                  <a:pt x="128016" y="1087120"/>
                  <a:pt x="276352" y="1221232"/>
                  <a:pt x="329184" y="1194816"/>
                </a:cubicBezTo>
                <a:cubicBezTo>
                  <a:pt x="382016" y="1168400"/>
                  <a:pt x="335280" y="991616"/>
                  <a:pt x="390144" y="963168"/>
                </a:cubicBezTo>
                <a:cubicBezTo>
                  <a:pt x="445008" y="934720"/>
                  <a:pt x="601472" y="1062736"/>
                  <a:pt x="658368" y="1024128"/>
                </a:cubicBezTo>
                <a:cubicBezTo>
                  <a:pt x="715264" y="985520"/>
                  <a:pt x="678688" y="772160"/>
                  <a:pt x="731520" y="731520"/>
                </a:cubicBezTo>
                <a:cubicBezTo>
                  <a:pt x="784352" y="690880"/>
                  <a:pt x="936752" y="818896"/>
                  <a:pt x="975360" y="780288"/>
                </a:cubicBezTo>
                <a:cubicBezTo>
                  <a:pt x="1013968" y="741680"/>
                  <a:pt x="912368" y="536448"/>
                  <a:pt x="963168" y="499872"/>
                </a:cubicBezTo>
                <a:cubicBezTo>
                  <a:pt x="1013968" y="463296"/>
                  <a:pt x="1225296" y="599440"/>
                  <a:pt x="1280160" y="560832"/>
                </a:cubicBezTo>
                <a:cubicBezTo>
                  <a:pt x="1335024" y="522224"/>
                  <a:pt x="1251712" y="308864"/>
                  <a:pt x="1292352" y="268224"/>
                </a:cubicBezTo>
                <a:cubicBezTo>
                  <a:pt x="1332992" y="227584"/>
                  <a:pt x="1487424" y="361696"/>
                  <a:pt x="1524000" y="316992"/>
                </a:cubicBezTo>
                <a:cubicBezTo>
                  <a:pt x="1560576" y="272288"/>
                  <a:pt x="1511808" y="0"/>
                  <a:pt x="1511808" y="0"/>
                </a:cubicBezTo>
              </a:path>
            </a:pathLst>
          </a:custGeom>
          <a:noFill/>
          <a:ln w="28575" algn="ctr">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anchor="ctr"/>
          <a:lstStyle/>
          <a:p>
            <a:endParaRPr lang="en-US"/>
          </a:p>
        </p:txBody>
      </p:sp>
    </p:spTree>
    <p:extLst>
      <p:ext uri="{BB962C8B-B14F-4D97-AF65-F5344CB8AC3E}">
        <p14:creationId xmlns:p14="http://schemas.microsoft.com/office/powerpoint/2010/main" val="319823699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txBox="1">
            <a:spLocks noChangeArrowheads="1"/>
          </p:cNvSpPr>
          <p:nvPr/>
        </p:nvSpPr>
        <p:spPr bwMode="auto">
          <a:xfrm>
            <a:off x="0" y="0"/>
            <a:ext cx="9144000" cy="711200"/>
          </a:xfrm>
          <a:prstGeom prst="rect">
            <a:avLst/>
          </a:prstGeom>
          <a:solidFill>
            <a:srgbClr val="990033"/>
          </a:solidFill>
          <a:ln w="9525">
            <a:noFill/>
            <a:miter lim="800000"/>
            <a:headEnd/>
            <a:tailEnd/>
          </a:ln>
        </p:spPr>
        <p:txBody>
          <a:bodyPr/>
          <a:lstStyle/>
          <a:p>
            <a:pPr algn="ctr" eaLnBrk="0" hangingPunct="0">
              <a:lnSpc>
                <a:spcPct val="90000"/>
              </a:lnSpc>
            </a:pPr>
            <a:r>
              <a:rPr lang="en-US" altLang="ja-JP" sz="4000" b="1" dirty="0" smtClean="0">
                <a:solidFill>
                  <a:schemeClr val="bg1"/>
                </a:solidFill>
                <a:ea typeface="ＭＳ Ｐゴシック" pitchFamily="34" charset="-128"/>
                <a:cs typeface="Arial" charset="0"/>
              </a:rPr>
              <a:t>Summary- 1</a:t>
            </a:r>
            <a:endParaRPr lang="en-US" altLang="ja-JP" sz="4000" b="1" dirty="0">
              <a:solidFill>
                <a:schemeClr val="bg1"/>
              </a:solidFill>
              <a:ea typeface="ＭＳ Ｐゴシック" pitchFamily="34" charset="-128"/>
              <a:cs typeface="Arial" charset="0"/>
            </a:endParaRPr>
          </a:p>
        </p:txBody>
      </p:sp>
      <p:sp>
        <p:nvSpPr>
          <p:cNvPr id="3" name="Text Box 5"/>
          <p:cNvSpPr txBox="1">
            <a:spLocks noChangeArrowheads="1"/>
          </p:cNvSpPr>
          <p:nvPr/>
        </p:nvSpPr>
        <p:spPr bwMode="auto">
          <a:xfrm>
            <a:off x="304800" y="914400"/>
            <a:ext cx="8305800" cy="5176802"/>
          </a:xfrm>
          <a:prstGeom prst="rect">
            <a:avLst/>
          </a:prstGeom>
          <a:noFill/>
          <a:ln w="9525">
            <a:noFill/>
            <a:miter lim="800000"/>
            <a:headEnd/>
            <a:tailEnd/>
          </a:ln>
        </p:spPr>
        <p:txBody>
          <a:bodyPr>
            <a:spAutoFit/>
          </a:bodyPr>
          <a:lstStyle/>
          <a:p>
            <a:pPr algn="just">
              <a:lnSpc>
                <a:spcPct val="120000"/>
              </a:lnSpc>
              <a:spcBef>
                <a:spcPct val="50000"/>
              </a:spcBef>
              <a:buFont typeface="Arial" pitchFamily="34" charset="0"/>
              <a:buChar char="•"/>
            </a:pPr>
            <a:r>
              <a:rPr lang="en-US" sz="2800" b="1" dirty="0" smtClean="0"/>
              <a:t> CXCL12 protects pancreatic cancer cells from gemcitabine toxicity through potentiation of survival mechanisms.</a:t>
            </a:r>
          </a:p>
          <a:p>
            <a:pPr algn="just">
              <a:lnSpc>
                <a:spcPct val="120000"/>
              </a:lnSpc>
              <a:spcBef>
                <a:spcPct val="50000"/>
              </a:spcBef>
              <a:buFont typeface="Arial" pitchFamily="34" charset="0"/>
              <a:buChar char="•"/>
            </a:pPr>
            <a:r>
              <a:rPr lang="en-US" sz="2800" b="1" dirty="0" smtClean="0"/>
              <a:t> CXCL12-induced chemoresistance is mediated through its receptor, CXCR4.</a:t>
            </a:r>
          </a:p>
          <a:p>
            <a:pPr algn="just">
              <a:lnSpc>
                <a:spcPct val="120000"/>
              </a:lnSpc>
              <a:spcBef>
                <a:spcPct val="50000"/>
              </a:spcBef>
              <a:buFont typeface="Arial" pitchFamily="34" charset="0"/>
              <a:buChar char="•"/>
            </a:pPr>
            <a:r>
              <a:rPr lang="en-US" sz="2800" b="1" dirty="0"/>
              <a:t> CXCL12, through activation of CXCR4, induces expression of sonic hedgehog in pancreatic cancer </a:t>
            </a:r>
            <a:r>
              <a:rPr lang="en-US" sz="2800" b="1" dirty="0" smtClean="0"/>
              <a:t>cells- and thus, initiating a bi-directional tumor-stromal cross-talk.</a:t>
            </a:r>
            <a:endParaRPr lang="en-US" sz="2800" b="1" dirty="0"/>
          </a:p>
        </p:txBody>
      </p:sp>
      <p:sp>
        <p:nvSpPr>
          <p:cNvPr id="4" name="Rectangle 3"/>
          <p:cNvSpPr>
            <a:spLocks noChangeArrowheads="1"/>
          </p:cNvSpPr>
          <p:nvPr/>
        </p:nvSpPr>
        <p:spPr bwMode="auto">
          <a:xfrm>
            <a:off x="6710285" y="2200156"/>
            <a:ext cx="1879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solidFill>
                  <a:srgbClr val="FF0000"/>
                </a:solidFill>
              </a:rPr>
              <a:t>Singh </a:t>
            </a:r>
            <a:r>
              <a:rPr lang="en-US" altLang="en-US" sz="1200" b="1" dirty="0">
                <a:solidFill>
                  <a:srgbClr val="FF0000"/>
                </a:solidFill>
              </a:rPr>
              <a:t>et al., </a:t>
            </a:r>
            <a:r>
              <a:rPr lang="en-US" altLang="en-US" sz="1200" b="1" dirty="0" smtClean="0">
                <a:solidFill>
                  <a:srgbClr val="FF0000"/>
                </a:solidFill>
              </a:rPr>
              <a:t>2010, Br. J. Cancer</a:t>
            </a:r>
            <a:endParaRPr lang="en-US" altLang="en-US" sz="1200" b="1" dirty="0">
              <a:solidFill>
                <a:srgbClr val="FF0000"/>
              </a:solidFill>
            </a:endParaRPr>
          </a:p>
          <a:p>
            <a:pPr eaLnBrk="1" hangingPunct="1">
              <a:spcBef>
                <a:spcPct val="0"/>
              </a:spcBef>
              <a:buFontTx/>
              <a:buNone/>
            </a:pPr>
            <a:endParaRPr lang="en-US" altLang="en-US" sz="1200" dirty="0">
              <a:solidFill>
                <a:srgbClr val="FF0000"/>
              </a:solidFill>
            </a:endParaRPr>
          </a:p>
        </p:txBody>
      </p:sp>
      <p:sp>
        <p:nvSpPr>
          <p:cNvPr id="5" name="Rectangle 4"/>
          <p:cNvSpPr>
            <a:spLocks noChangeArrowheads="1"/>
          </p:cNvSpPr>
          <p:nvPr/>
        </p:nvSpPr>
        <p:spPr bwMode="auto">
          <a:xfrm>
            <a:off x="6705600" y="3392269"/>
            <a:ext cx="1879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solidFill>
                  <a:srgbClr val="FF0000"/>
                </a:solidFill>
              </a:rPr>
              <a:t>Singh </a:t>
            </a:r>
            <a:r>
              <a:rPr lang="en-US" altLang="en-US" sz="1200" b="1" dirty="0">
                <a:solidFill>
                  <a:srgbClr val="FF0000"/>
                </a:solidFill>
              </a:rPr>
              <a:t>et al., </a:t>
            </a:r>
            <a:r>
              <a:rPr lang="en-US" altLang="en-US" sz="1200" b="1" dirty="0" smtClean="0">
                <a:solidFill>
                  <a:srgbClr val="FF0000"/>
                </a:solidFill>
              </a:rPr>
              <a:t>2010, Br. J. Cancer</a:t>
            </a:r>
            <a:endParaRPr lang="en-US" altLang="en-US" sz="1200" b="1" dirty="0">
              <a:solidFill>
                <a:srgbClr val="FF0000"/>
              </a:solidFill>
            </a:endParaRPr>
          </a:p>
          <a:p>
            <a:pPr eaLnBrk="1" hangingPunct="1">
              <a:spcBef>
                <a:spcPct val="0"/>
              </a:spcBef>
              <a:buFontTx/>
              <a:buNone/>
            </a:pPr>
            <a:endParaRPr lang="en-US" altLang="en-US" sz="1200" dirty="0">
              <a:solidFill>
                <a:srgbClr val="FF0000"/>
              </a:solidFill>
            </a:endParaRPr>
          </a:p>
        </p:txBody>
      </p:sp>
      <p:sp>
        <p:nvSpPr>
          <p:cNvPr id="6" name="Rectangle 5"/>
          <p:cNvSpPr>
            <a:spLocks noChangeArrowheads="1"/>
          </p:cNvSpPr>
          <p:nvPr/>
        </p:nvSpPr>
        <p:spPr bwMode="auto">
          <a:xfrm>
            <a:off x="6705600" y="5830669"/>
            <a:ext cx="187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solidFill>
                  <a:srgbClr val="FF0000"/>
                </a:solidFill>
              </a:rPr>
              <a:t>Singh </a:t>
            </a:r>
            <a:r>
              <a:rPr lang="en-US" altLang="en-US" sz="1200" b="1" dirty="0">
                <a:solidFill>
                  <a:srgbClr val="FF0000"/>
                </a:solidFill>
              </a:rPr>
              <a:t>et al., </a:t>
            </a:r>
            <a:r>
              <a:rPr lang="en-US" altLang="en-US" sz="1200" b="1" dirty="0" smtClean="0">
                <a:solidFill>
                  <a:srgbClr val="FF0000"/>
                </a:solidFill>
              </a:rPr>
              <a:t>2012, JBC</a:t>
            </a:r>
            <a:endParaRPr lang="en-US" altLang="en-US" sz="1200" b="1" dirty="0">
              <a:solidFill>
                <a:srgbClr val="FF0000"/>
              </a:solidFill>
            </a:endParaRPr>
          </a:p>
          <a:p>
            <a:pPr eaLnBrk="1" hangingPunct="1">
              <a:spcBef>
                <a:spcPct val="0"/>
              </a:spcBef>
              <a:buFontTx/>
              <a:buNone/>
            </a:pPr>
            <a:endParaRPr lang="en-US" altLang="en-US" sz="1200" dirty="0">
              <a:solidFill>
                <a:srgbClr val="FF0000"/>
              </a:solidFill>
            </a:endParaRPr>
          </a:p>
        </p:txBody>
      </p:sp>
    </p:spTree>
    <p:extLst>
      <p:ext uri="{BB962C8B-B14F-4D97-AF65-F5344CB8AC3E}">
        <p14:creationId xmlns:p14="http://schemas.microsoft.com/office/powerpoint/2010/main" val="241492980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1575794"/>
            <a:ext cx="9144000" cy="3758206"/>
          </a:xfrm>
          <a:prstGeom prst="rect">
            <a:avLst/>
          </a:prstGeom>
          <a:solidFill>
            <a:srgbClr val="990033"/>
          </a:solidFill>
          <a:ln w="9525">
            <a:noFill/>
            <a:miter lim="800000"/>
            <a:headEnd/>
            <a:tailEnd/>
          </a:ln>
        </p:spPr>
        <p:txBody>
          <a:bodyPr/>
          <a:lstStyle/>
          <a:p>
            <a:pPr algn="ctr" eaLnBrk="0" hangingPunct="0">
              <a:lnSpc>
                <a:spcPct val="90000"/>
              </a:lnSpc>
            </a:pPr>
            <a:endParaRPr lang="en-US" altLang="ja-JP" sz="4000" b="1" dirty="0">
              <a:solidFill>
                <a:schemeClr val="bg1"/>
              </a:solidFill>
              <a:ea typeface="ＭＳ Ｐゴシック" pitchFamily="34" charset="-128"/>
              <a:cs typeface="Arial" charset="0"/>
            </a:endParaRPr>
          </a:p>
        </p:txBody>
      </p:sp>
      <p:sp>
        <p:nvSpPr>
          <p:cNvPr id="2" name="Title 1"/>
          <p:cNvSpPr>
            <a:spLocks noGrp="1"/>
          </p:cNvSpPr>
          <p:nvPr>
            <p:ph type="title"/>
          </p:nvPr>
        </p:nvSpPr>
        <p:spPr>
          <a:xfrm>
            <a:off x="457200" y="2895600"/>
            <a:ext cx="8229600" cy="1143000"/>
          </a:xfrm>
        </p:spPr>
        <p:txBody>
          <a:bodyPr>
            <a:noAutofit/>
          </a:bodyPr>
          <a:lstStyle/>
          <a:p>
            <a:r>
              <a:rPr lang="en-US" sz="4800" b="1" dirty="0" smtClean="0">
                <a:solidFill>
                  <a:schemeClr val="bg1"/>
                </a:solidFill>
              </a:rPr>
              <a:t>How does the </a:t>
            </a:r>
            <a:r>
              <a:rPr lang="en-US" sz="4800" b="1" dirty="0">
                <a:solidFill>
                  <a:schemeClr val="bg1"/>
                </a:solidFill>
              </a:rPr>
              <a:t>c</a:t>
            </a:r>
            <a:r>
              <a:rPr lang="en-US" sz="4800" b="1" dirty="0" smtClean="0">
                <a:solidFill>
                  <a:schemeClr val="bg1"/>
                </a:solidFill>
              </a:rPr>
              <a:t>hemotherapy impacts cells in tumor and stromal compartments???</a:t>
            </a:r>
            <a:br>
              <a:rPr lang="en-US" sz="4800" b="1" dirty="0" smtClean="0">
                <a:solidFill>
                  <a:schemeClr val="bg1"/>
                </a:solidFill>
              </a:rPr>
            </a:br>
            <a:r>
              <a:rPr lang="en-US" sz="4800" b="1" dirty="0">
                <a:solidFill>
                  <a:schemeClr val="bg1"/>
                </a:solidFill>
              </a:rPr>
              <a:t/>
            </a:r>
            <a:br>
              <a:rPr lang="en-US" sz="4800" b="1" dirty="0">
                <a:solidFill>
                  <a:schemeClr val="bg1"/>
                </a:solidFill>
              </a:rPr>
            </a:br>
            <a:r>
              <a:rPr lang="en-US" sz="4800" b="1" dirty="0" smtClean="0">
                <a:solidFill>
                  <a:schemeClr val="bg1"/>
                </a:solidFill>
              </a:rPr>
              <a:t>PART- 2</a:t>
            </a:r>
            <a:endParaRPr lang="en-US" sz="4800" b="1" dirty="0">
              <a:solidFill>
                <a:schemeClr val="bg1"/>
              </a:solidFill>
            </a:endParaRPr>
          </a:p>
        </p:txBody>
      </p:sp>
    </p:spTree>
    <p:extLst>
      <p:ext uri="{BB962C8B-B14F-4D97-AF65-F5344CB8AC3E}">
        <p14:creationId xmlns:p14="http://schemas.microsoft.com/office/powerpoint/2010/main" val="2309116578"/>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 name="Rectangle 143"/>
          <p:cNvSpPr/>
          <p:nvPr/>
        </p:nvSpPr>
        <p:spPr>
          <a:xfrm>
            <a:off x="914400" y="5478959"/>
            <a:ext cx="7848600" cy="769441"/>
          </a:xfrm>
          <a:prstGeom prst="rect">
            <a:avLst/>
          </a:prstGeom>
        </p:spPr>
        <p:txBody>
          <a:bodyPr wrap="square">
            <a:spAutoFit/>
          </a:bodyPr>
          <a:lstStyle/>
          <a:p>
            <a:pPr algn="ctr"/>
            <a:r>
              <a:rPr lang="en-US" sz="2200" b="1" dirty="0"/>
              <a:t>Gemcitabine induces CXCR4 expression in human pancreatic cancer </a:t>
            </a:r>
            <a:r>
              <a:rPr lang="en-US" sz="2200" b="1" dirty="0" smtClean="0"/>
              <a:t>cells </a:t>
            </a:r>
            <a:endParaRPr lang="en-US" sz="2200" dirty="0"/>
          </a:p>
        </p:txBody>
      </p:sp>
      <p:sp>
        <p:nvSpPr>
          <p:cNvPr id="5" name="Rectangle 2"/>
          <p:cNvSpPr txBox="1">
            <a:spLocks noChangeArrowheads="1"/>
          </p:cNvSpPr>
          <p:nvPr/>
        </p:nvSpPr>
        <p:spPr bwMode="auto">
          <a:xfrm>
            <a:off x="0" y="0"/>
            <a:ext cx="9144000" cy="1066800"/>
          </a:xfrm>
          <a:prstGeom prst="rect">
            <a:avLst/>
          </a:prstGeom>
          <a:solidFill>
            <a:srgbClr val="990033"/>
          </a:solidFill>
          <a:ln w="9525">
            <a:noFill/>
            <a:miter lim="800000"/>
            <a:headEnd/>
            <a:tailEnd/>
          </a:ln>
        </p:spPr>
        <p:txBody>
          <a:bodyPr/>
          <a:lstStyle/>
          <a:p>
            <a:pPr algn="ctr" eaLnBrk="0" hangingPunct="0">
              <a:lnSpc>
                <a:spcPct val="90000"/>
              </a:lnSpc>
            </a:pPr>
            <a:r>
              <a:rPr lang="en-US" sz="4000" b="1" dirty="0" smtClean="0">
                <a:solidFill>
                  <a:schemeClr val="bg1"/>
                </a:solidFill>
              </a:rPr>
              <a:t>Gemcitabine upregulates CXCR4 expression in pancreatic cancer cells </a:t>
            </a:r>
            <a:r>
              <a:rPr lang="en-US" sz="4000" b="1" dirty="0">
                <a:solidFill>
                  <a:schemeClr val="bg1"/>
                </a:solidFill>
              </a:rPr>
              <a:t>counter-defense mechanism against gemcitabine toxicity</a:t>
            </a:r>
            <a:endParaRPr lang="en-US" sz="4000" dirty="0">
              <a:solidFill>
                <a:schemeClr val="bg1"/>
              </a:solidFill>
            </a:endParaRPr>
          </a:p>
          <a:p>
            <a:pPr algn="ctr" eaLnBrk="0" hangingPunct="0">
              <a:lnSpc>
                <a:spcPct val="90000"/>
              </a:lnSpc>
            </a:pPr>
            <a:endParaRPr lang="en-US" altLang="ja-JP" sz="4000" b="1" dirty="0">
              <a:solidFill>
                <a:schemeClr val="bg1"/>
              </a:solidFill>
              <a:ea typeface="ＭＳ Ｐゴシック" pitchFamily="34" charset="-128"/>
              <a:cs typeface="Arial" charset="0"/>
            </a:endParaRPr>
          </a:p>
        </p:txBody>
      </p:sp>
      <p:grpSp>
        <p:nvGrpSpPr>
          <p:cNvPr id="7" name="Group 6"/>
          <p:cNvGrpSpPr/>
          <p:nvPr/>
        </p:nvGrpSpPr>
        <p:grpSpPr>
          <a:xfrm>
            <a:off x="1143000" y="1447799"/>
            <a:ext cx="7092950" cy="3657601"/>
            <a:chOff x="1143000" y="1447799"/>
            <a:chExt cx="7092950" cy="3657601"/>
          </a:xfrm>
        </p:grpSpPr>
        <p:pic>
          <p:nvPicPr>
            <p:cNvPr id="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48226" b="3548"/>
            <a:stretch/>
          </p:blipFill>
          <p:spPr bwMode="auto">
            <a:xfrm>
              <a:off x="1189592" y="1447799"/>
              <a:ext cx="7010400" cy="17526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 name="Picture 174"/>
            <p:cNvPicPr>
              <a:picLocks noChangeAspect="1" noChangeArrowheads="1"/>
            </p:cNvPicPr>
            <p:nvPr/>
          </p:nvPicPr>
          <p:blipFill rotWithShape="1">
            <a:blip r:embed="rId3">
              <a:extLst>
                <a:ext uri="{28A0092B-C50C-407E-A947-70E740481C1C}">
                  <a14:useLocalDpi xmlns:a14="http://schemas.microsoft.com/office/drawing/2010/main" val="0"/>
                </a:ext>
              </a:extLst>
            </a:blip>
            <a:srcRect l="594" t="74945" b="1553"/>
            <a:stretch/>
          </p:blipFill>
          <p:spPr bwMode="auto">
            <a:xfrm>
              <a:off x="1143000" y="3505200"/>
              <a:ext cx="7092950" cy="1600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10" name="Rectangle 3"/>
          <p:cNvSpPr>
            <a:spLocks noChangeArrowheads="1"/>
          </p:cNvSpPr>
          <p:nvPr/>
        </p:nvSpPr>
        <p:spPr bwMode="auto">
          <a:xfrm>
            <a:off x="5410200" y="6554788"/>
            <a:ext cx="373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Arora et al., </a:t>
            </a:r>
            <a:r>
              <a:rPr lang="sv-SE" altLang="en-US" sz="1400" b="1" i="1" dirty="0">
                <a:solidFill>
                  <a:srgbClr val="002060"/>
                </a:solidFill>
              </a:rPr>
              <a:t>J Biol Chem. 2013;288:21197-207.</a:t>
            </a:r>
            <a:endParaRPr lang="en-US" altLang="en-US" sz="1400" b="1" i="1" dirty="0">
              <a:solidFill>
                <a:srgbClr val="002060"/>
              </a:solidFill>
            </a:endParaRPr>
          </a:p>
        </p:txBody>
      </p:sp>
    </p:spTree>
    <p:extLst>
      <p:ext uri="{BB962C8B-B14F-4D97-AF65-F5344CB8AC3E}">
        <p14:creationId xmlns:p14="http://schemas.microsoft.com/office/powerpoint/2010/main" val="20286126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p:cNvSpPr>
            <a:spLocks noChangeArrowheads="1"/>
          </p:cNvSpPr>
          <p:nvPr/>
        </p:nvSpPr>
        <p:spPr bwMode="auto">
          <a:xfrm>
            <a:off x="5410200" y="6554788"/>
            <a:ext cx="373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Arora et al., </a:t>
            </a:r>
            <a:r>
              <a:rPr lang="sv-SE" altLang="en-US" sz="1400" b="1" i="1" dirty="0">
                <a:solidFill>
                  <a:srgbClr val="002060"/>
                </a:solidFill>
              </a:rPr>
              <a:t>J Biol Chem. 2013;288:21197-207.</a:t>
            </a:r>
            <a:endParaRPr lang="en-US" altLang="en-US" sz="1400" b="1" i="1" dirty="0">
              <a:solidFill>
                <a:srgbClr val="002060"/>
              </a:solidFill>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905000"/>
            <a:ext cx="4127500" cy="42069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2"/>
          <p:cNvSpPr txBox="1">
            <a:spLocks noChangeArrowheads="1"/>
          </p:cNvSpPr>
          <p:nvPr/>
        </p:nvSpPr>
        <p:spPr bwMode="auto">
          <a:xfrm>
            <a:off x="0" y="0"/>
            <a:ext cx="9144000" cy="1066800"/>
          </a:xfrm>
          <a:prstGeom prst="rect">
            <a:avLst/>
          </a:prstGeom>
          <a:solidFill>
            <a:srgbClr val="990033"/>
          </a:solidFill>
          <a:ln w="9525">
            <a:noFill/>
            <a:miter lim="800000"/>
            <a:headEnd/>
            <a:tailEnd/>
          </a:ln>
        </p:spPr>
        <p:txBody>
          <a:bodyPr/>
          <a:lstStyle/>
          <a:p>
            <a:pPr algn="ctr" eaLnBrk="0" hangingPunct="0">
              <a:lnSpc>
                <a:spcPct val="90000"/>
              </a:lnSpc>
            </a:pPr>
            <a:r>
              <a:rPr lang="en-US" sz="3200" b="1" dirty="0" smtClean="0">
                <a:solidFill>
                  <a:schemeClr val="bg1"/>
                </a:solidFill>
              </a:rPr>
              <a:t>Gemcitabine-induced CXCR4 expression is ROS-dependent and mediated through NF</a:t>
            </a:r>
            <a:r>
              <a:rPr lang="el-GR" sz="3200" b="1" dirty="0" smtClean="0">
                <a:solidFill>
                  <a:schemeClr val="bg1"/>
                </a:solidFill>
              </a:rPr>
              <a:t>κ</a:t>
            </a:r>
            <a:r>
              <a:rPr lang="en-US" sz="3200" b="1" dirty="0" smtClean="0">
                <a:solidFill>
                  <a:schemeClr val="bg1"/>
                </a:solidFill>
              </a:rPr>
              <a:t>B and HIF1</a:t>
            </a:r>
            <a:r>
              <a:rPr lang="el-GR" sz="3200" b="1" dirty="0" smtClean="0">
                <a:solidFill>
                  <a:schemeClr val="bg1"/>
                </a:solidFill>
              </a:rPr>
              <a:t>α</a:t>
            </a:r>
            <a:endParaRPr lang="en-US" altLang="ja-JP" sz="3200" b="1" dirty="0">
              <a:solidFill>
                <a:schemeClr val="bg1"/>
              </a:solidFill>
              <a:ea typeface="ＭＳ Ｐゴシック" pitchFamily="34" charset="-128"/>
              <a:cs typeface="Arial" charset="0"/>
            </a:endParaRPr>
          </a:p>
        </p:txBody>
      </p:sp>
    </p:spTree>
    <p:extLst>
      <p:ext uri="{BB962C8B-B14F-4D97-AF65-F5344CB8AC3E}">
        <p14:creationId xmlns:p14="http://schemas.microsoft.com/office/powerpoint/2010/main" val="168451443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ChangeArrowheads="1"/>
          </p:cNvSpPr>
          <p:nvPr/>
        </p:nvSpPr>
        <p:spPr bwMode="auto">
          <a:xfrm>
            <a:off x="152400" y="28575"/>
            <a:ext cx="8839200" cy="830263"/>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Gemcitabine promotes CXCL12-induced migration and invasion of PC cells</a:t>
            </a:r>
            <a:endParaRPr lang="en-US" altLang="en-US" sz="2400" dirty="0">
              <a:solidFill>
                <a:schemeClr val="bg1"/>
              </a:solidFill>
              <a:latin typeface="Arial" charset="0"/>
            </a:endParaRPr>
          </a:p>
        </p:txBody>
      </p:sp>
      <p:pic>
        <p:nvPicPr>
          <p:cNvPr id="2867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 y="886412"/>
            <a:ext cx="5338762" cy="5735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8676" name="Rectangle 3"/>
          <p:cNvSpPr>
            <a:spLocks noChangeArrowheads="1"/>
          </p:cNvSpPr>
          <p:nvPr/>
        </p:nvSpPr>
        <p:spPr bwMode="auto">
          <a:xfrm>
            <a:off x="5410200" y="6554788"/>
            <a:ext cx="37338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Arora et al., </a:t>
            </a:r>
            <a:r>
              <a:rPr lang="sv-SE" altLang="en-US" sz="1400" b="1" i="1" dirty="0">
                <a:solidFill>
                  <a:srgbClr val="002060"/>
                </a:solidFill>
              </a:rPr>
              <a:t>J Biol Chem. 2013;288:21197-207.</a:t>
            </a:r>
            <a:endParaRPr lang="en-US" altLang="en-US" sz="1400" b="1" i="1" dirty="0">
              <a:solidFill>
                <a:srgbClr val="002060"/>
              </a:solidFill>
            </a:endParaRPr>
          </a:p>
        </p:txBody>
      </p:sp>
      <p:grpSp>
        <p:nvGrpSpPr>
          <p:cNvPr id="23" name="Group 22"/>
          <p:cNvGrpSpPr/>
          <p:nvPr/>
        </p:nvGrpSpPr>
        <p:grpSpPr>
          <a:xfrm>
            <a:off x="5491162" y="1066800"/>
            <a:ext cx="3652838" cy="5029200"/>
            <a:chOff x="5491162" y="1066800"/>
            <a:chExt cx="3652838" cy="5029200"/>
          </a:xfrm>
        </p:grpSpPr>
        <p:sp>
          <p:nvSpPr>
            <p:cNvPr id="2" name="Oval 1"/>
            <p:cNvSpPr/>
            <p:nvPr/>
          </p:nvSpPr>
          <p:spPr>
            <a:xfrm>
              <a:off x="6781800" y="2667000"/>
              <a:ext cx="1371600" cy="9144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cxnSp>
          <p:nvCxnSpPr>
            <p:cNvPr id="4" name="Straight Arrow Connector 3"/>
            <p:cNvCxnSpPr/>
            <p:nvPr/>
          </p:nvCxnSpPr>
          <p:spPr>
            <a:xfrm flipV="1">
              <a:off x="7511990" y="3565118"/>
              <a:ext cx="0" cy="782431"/>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5" name="TextBox 4"/>
            <p:cNvSpPr txBox="1"/>
            <p:nvPr/>
          </p:nvSpPr>
          <p:spPr>
            <a:xfrm>
              <a:off x="6705600" y="4267200"/>
              <a:ext cx="1676400" cy="369332"/>
            </a:xfrm>
            <a:prstGeom prst="rect">
              <a:avLst/>
            </a:prstGeom>
            <a:noFill/>
          </p:spPr>
          <p:txBody>
            <a:bodyPr wrap="square" rtlCol="0">
              <a:spAutoFit/>
            </a:bodyPr>
            <a:lstStyle/>
            <a:p>
              <a:pPr algn="ctr"/>
              <a:r>
                <a:rPr lang="en-US" b="1" dirty="0" smtClean="0"/>
                <a:t>Gemcitabine</a:t>
              </a:r>
              <a:endParaRPr lang="en-US" b="1" dirty="0"/>
            </a:p>
          </p:txBody>
        </p:sp>
        <p:sp>
          <p:nvSpPr>
            <p:cNvPr id="9" name="TextBox 8"/>
            <p:cNvSpPr txBox="1"/>
            <p:nvPr/>
          </p:nvSpPr>
          <p:spPr>
            <a:xfrm>
              <a:off x="5943600" y="3124200"/>
              <a:ext cx="1676400" cy="369332"/>
            </a:xfrm>
            <a:prstGeom prst="rect">
              <a:avLst/>
            </a:prstGeom>
            <a:noFill/>
          </p:spPr>
          <p:txBody>
            <a:bodyPr wrap="square" rtlCol="0">
              <a:spAutoFit/>
            </a:bodyPr>
            <a:lstStyle/>
            <a:p>
              <a:pPr algn="ctr"/>
              <a:r>
                <a:rPr lang="en-US" b="1" dirty="0" smtClean="0"/>
                <a:t>CXCR4</a:t>
              </a:r>
              <a:endParaRPr lang="en-US" b="1" dirty="0"/>
            </a:p>
          </p:txBody>
        </p:sp>
        <p:grpSp>
          <p:nvGrpSpPr>
            <p:cNvPr id="8" name="Group 7"/>
            <p:cNvGrpSpPr/>
            <p:nvPr/>
          </p:nvGrpSpPr>
          <p:grpSpPr>
            <a:xfrm>
              <a:off x="6096000" y="3173766"/>
              <a:ext cx="287044" cy="228600"/>
              <a:chOff x="7620000" y="2286000"/>
              <a:chExt cx="287044" cy="228600"/>
            </a:xfrm>
          </p:grpSpPr>
          <p:cxnSp>
            <p:nvCxnSpPr>
              <p:cNvPr id="7" name="Straight Arrow Connector 6"/>
              <p:cNvCxnSpPr/>
              <p:nvPr/>
            </p:nvCxnSpPr>
            <p:spPr>
              <a:xfrm flipV="1">
                <a:off x="7620000" y="2286000"/>
                <a:ext cx="0" cy="228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7772400" y="2286000"/>
                <a:ext cx="0" cy="228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7907044" y="2286000"/>
                <a:ext cx="0" cy="228600"/>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
          <p:nvSpPr>
            <p:cNvPr id="11" name="32-Point Star 10"/>
            <p:cNvSpPr/>
            <p:nvPr/>
          </p:nvSpPr>
          <p:spPr>
            <a:xfrm>
              <a:off x="7772400" y="2990294"/>
              <a:ext cx="1143000" cy="457200"/>
            </a:xfrm>
            <a:prstGeom prst="star3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p:cNvSpPr txBox="1"/>
            <p:nvPr/>
          </p:nvSpPr>
          <p:spPr>
            <a:xfrm>
              <a:off x="7799034" y="3030244"/>
              <a:ext cx="1219200" cy="369332"/>
            </a:xfrm>
            <a:prstGeom prst="rect">
              <a:avLst/>
            </a:prstGeom>
            <a:noFill/>
          </p:spPr>
          <p:txBody>
            <a:bodyPr wrap="square" rtlCol="0">
              <a:spAutoFit/>
            </a:bodyPr>
            <a:lstStyle/>
            <a:p>
              <a:r>
                <a:rPr lang="en-US" dirty="0" smtClean="0">
                  <a:solidFill>
                    <a:schemeClr val="bg1"/>
                  </a:solidFill>
                </a:rPr>
                <a:t>apoptosis</a:t>
              </a:r>
              <a:endParaRPr lang="en-US" dirty="0">
                <a:solidFill>
                  <a:schemeClr val="bg1"/>
                </a:solidFill>
              </a:endParaRPr>
            </a:p>
          </p:txBody>
        </p:sp>
        <p:sp>
          <p:nvSpPr>
            <p:cNvPr id="15" name="Curved Up Arrow 14"/>
            <p:cNvSpPr/>
            <p:nvPr/>
          </p:nvSpPr>
          <p:spPr>
            <a:xfrm>
              <a:off x="7529746" y="3488918"/>
              <a:ext cx="762000" cy="20816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18000">
                  <a:solidFill>
                    <a:schemeClr val="accent2">
                      <a:satMod val="140000"/>
                    </a:schemeClr>
                  </a:solidFill>
                  <a:prstDash val="solid"/>
                  <a:miter lim="800000"/>
                </a:ln>
                <a:solidFill>
                  <a:srgbClr val="FF0000"/>
                </a:solidFill>
                <a:effectLst>
                  <a:outerShdw blurRad="25500" dist="23000" dir="7020000" algn="tl">
                    <a:srgbClr val="000000">
                      <a:alpha val="50000"/>
                    </a:srgbClr>
                  </a:outerShdw>
                </a:effectLst>
              </a:endParaRPr>
            </a:p>
          </p:txBody>
        </p:sp>
        <p:sp>
          <p:nvSpPr>
            <p:cNvPr id="19" name="Curved Up Arrow 18"/>
            <p:cNvSpPr/>
            <p:nvPr/>
          </p:nvSpPr>
          <p:spPr>
            <a:xfrm flipH="1">
              <a:off x="6705600" y="3487444"/>
              <a:ext cx="762000" cy="208169"/>
            </a:xfrm>
            <a:prstGeom prst="curved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0000"/>
                </a:solidFill>
              </a:endParaRPr>
            </a:p>
          </p:txBody>
        </p:sp>
        <p:sp>
          <p:nvSpPr>
            <p:cNvPr id="18" name="Circular Arrow 17"/>
            <p:cNvSpPr/>
            <p:nvPr/>
          </p:nvSpPr>
          <p:spPr>
            <a:xfrm rot="20840299">
              <a:off x="6544322" y="2209800"/>
              <a:ext cx="1600200" cy="1392031"/>
            </a:xfrm>
            <a:prstGeom prst="circularArrow">
              <a:avLst>
                <a:gd name="adj1" fmla="val 12500"/>
                <a:gd name="adj2" fmla="val 1142319"/>
                <a:gd name="adj3" fmla="val 20457681"/>
                <a:gd name="adj4" fmla="val 10800000"/>
                <a:gd name="adj5" fmla="val 2943"/>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sp>
          <p:nvSpPr>
            <p:cNvPr id="20" name="Rectangle 19"/>
            <p:cNvSpPr/>
            <p:nvPr/>
          </p:nvSpPr>
          <p:spPr>
            <a:xfrm rot="19027108">
              <a:off x="7839794" y="2651671"/>
              <a:ext cx="497888" cy="962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rgbClr val="FF0000"/>
                  </a:solidFill>
                </a:ln>
                <a:solidFill>
                  <a:srgbClr val="FF0000"/>
                </a:solidFill>
              </a:endParaRPr>
            </a:p>
          </p:txBody>
        </p:sp>
        <p:cxnSp>
          <p:nvCxnSpPr>
            <p:cNvPr id="22" name="Curved Connector 21"/>
            <p:cNvCxnSpPr/>
            <p:nvPr/>
          </p:nvCxnSpPr>
          <p:spPr>
            <a:xfrm rot="5400000" flipH="1" flipV="1">
              <a:off x="5968383" y="1862461"/>
              <a:ext cx="1456678" cy="627356"/>
            </a:xfrm>
            <a:prstGeom prst="curvedConnector3">
              <a:avLst/>
            </a:prstGeom>
            <a:ln>
              <a:headEnd type="arrow"/>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6019800" y="1066800"/>
              <a:ext cx="1676400" cy="369332"/>
            </a:xfrm>
            <a:prstGeom prst="rect">
              <a:avLst/>
            </a:prstGeom>
            <a:noFill/>
          </p:spPr>
          <p:txBody>
            <a:bodyPr wrap="square" rtlCol="0">
              <a:spAutoFit/>
            </a:bodyPr>
            <a:lstStyle/>
            <a:p>
              <a:pPr algn="ctr"/>
              <a:r>
                <a:rPr lang="en-US" b="1" dirty="0" smtClean="0"/>
                <a:t>Escape</a:t>
              </a:r>
              <a:endParaRPr lang="en-US" b="1" dirty="0"/>
            </a:p>
          </p:txBody>
        </p:sp>
        <p:sp>
          <p:nvSpPr>
            <p:cNvPr id="27" name="Oval 26"/>
            <p:cNvSpPr/>
            <p:nvPr/>
          </p:nvSpPr>
          <p:spPr>
            <a:xfrm>
              <a:off x="7086600" y="1219200"/>
              <a:ext cx="577790" cy="457200"/>
            </a:xfrm>
            <a:prstGeom prst="ellipse">
              <a:avLst/>
            </a:prstGeom>
          </p:spPr>
          <p:style>
            <a:lnRef idx="1">
              <a:schemeClr val="accent6"/>
            </a:lnRef>
            <a:fillRef idx="3">
              <a:schemeClr val="accent6"/>
            </a:fillRef>
            <a:effectRef idx="2">
              <a:schemeClr val="accent6"/>
            </a:effectRef>
            <a:fontRef idx="minor">
              <a:schemeClr val="lt1"/>
            </a:fontRef>
          </p:style>
          <p:txBody>
            <a:bodyPr rtlCol="0" anchor="ctr"/>
            <a:lstStyle/>
            <a:p>
              <a:pPr algn="ctr"/>
              <a:endParaRPr lang="en-US"/>
            </a:p>
          </p:txBody>
        </p:sp>
        <p:sp>
          <p:nvSpPr>
            <p:cNvPr id="28" name="Rectangle 2"/>
            <p:cNvSpPr txBox="1">
              <a:spLocks noChangeArrowheads="1"/>
            </p:cNvSpPr>
            <p:nvPr/>
          </p:nvSpPr>
          <p:spPr bwMode="auto">
            <a:xfrm>
              <a:off x="5491162" y="5029200"/>
              <a:ext cx="3652838" cy="1066800"/>
            </a:xfrm>
            <a:prstGeom prst="rect">
              <a:avLst/>
            </a:prstGeom>
            <a:solidFill>
              <a:srgbClr val="990033"/>
            </a:solidFill>
            <a:ln w="9525">
              <a:noFill/>
              <a:miter lim="800000"/>
              <a:headEnd/>
              <a:tailEnd/>
            </a:ln>
          </p:spPr>
          <p:txBody>
            <a:bodyPr/>
            <a:lstStyle/>
            <a:p>
              <a:pPr algn="ctr" eaLnBrk="0" hangingPunct="0">
                <a:lnSpc>
                  <a:spcPct val="90000"/>
                </a:lnSpc>
              </a:pPr>
              <a:r>
                <a:rPr lang="en-US" sz="2000" b="1" dirty="0">
                  <a:solidFill>
                    <a:schemeClr val="bg1"/>
                  </a:solidFill>
                </a:rPr>
                <a:t>CXCR4 signaling acts as a counter-defense mechanism against gemcitabine toxicity</a:t>
              </a:r>
              <a:endParaRPr lang="en-US" sz="2000" dirty="0">
                <a:solidFill>
                  <a:schemeClr val="bg1"/>
                </a:solidFill>
              </a:endParaRPr>
            </a:p>
            <a:p>
              <a:pPr algn="ctr" eaLnBrk="0" hangingPunct="0">
                <a:lnSpc>
                  <a:spcPct val="90000"/>
                </a:lnSpc>
              </a:pPr>
              <a:endParaRPr lang="en-US" altLang="ja-JP" sz="2000" b="1" dirty="0">
                <a:solidFill>
                  <a:schemeClr val="bg1"/>
                </a:solidFill>
                <a:ea typeface="ＭＳ Ｐゴシック" pitchFamily="34" charset="-128"/>
                <a:cs typeface="Arial" charset="0"/>
              </a:endParaRPr>
            </a:p>
          </p:txBody>
        </p:sp>
      </p:grpSp>
    </p:spTree>
    <p:extLst>
      <p:ext uri="{BB962C8B-B14F-4D97-AF65-F5344CB8AC3E}">
        <p14:creationId xmlns:p14="http://schemas.microsoft.com/office/powerpoint/2010/main" val="4149313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083050" y="5940425"/>
            <a:ext cx="4810125" cy="368300"/>
          </a:xfrm>
          <a:prstGeom prst="rect">
            <a:avLst/>
          </a:prstGeom>
          <a:noFill/>
        </p:spPr>
        <p:txBody>
          <a:bodyPr wrap="none">
            <a:spAutoFit/>
          </a:bodyPr>
          <a:lstStyle/>
          <a:p>
            <a:pPr>
              <a:defRPr/>
            </a:pPr>
            <a:r>
              <a:rPr lang="en-US" b="1" i="1" dirty="0"/>
              <a:t>HUVEC= </a:t>
            </a:r>
            <a:r>
              <a:rPr lang="en-US" b="1" i="1" dirty="0">
                <a:solidFill>
                  <a:srgbClr val="FF0000"/>
                </a:solidFill>
              </a:rPr>
              <a:t>H</a:t>
            </a:r>
            <a:r>
              <a:rPr lang="en-US" b="1" i="1" dirty="0"/>
              <a:t>uman </a:t>
            </a:r>
            <a:r>
              <a:rPr lang="en-US" b="1" i="1" dirty="0">
                <a:solidFill>
                  <a:srgbClr val="00B050"/>
                </a:solidFill>
              </a:rPr>
              <a:t>U</a:t>
            </a:r>
            <a:r>
              <a:rPr lang="en-US" b="1" i="1" dirty="0"/>
              <a:t>mbilical </a:t>
            </a:r>
            <a:r>
              <a:rPr lang="en-US" b="1" i="1" dirty="0">
                <a:solidFill>
                  <a:srgbClr val="00B0F0"/>
                </a:solidFill>
              </a:rPr>
              <a:t>V</a:t>
            </a:r>
            <a:r>
              <a:rPr lang="en-US" b="1" i="1" dirty="0"/>
              <a:t>ein </a:t>
            </a:r>
            <a:r>
              <a:rPr lang="en-US" b="1" i="1" dirty="0">
                <a:solidFill>
                  <a:srgbClr val="7030A0"/>
                </a:solidFill>
              </a:rPr>
              <a:t>E</a:t>
            </a:r>
            <a:r>
              <a:rPr lang="en-US" b="1" i="1" dirty="0"/>
              <a:t>ndothelial </a:t>
            </a:r>
            <a:r>
              <a:rPr lang="en-US" b="1" i="1" dirty="0">
                <a:solidFill>
                  <a:schemeClr val="accent6">
                    <a:lumMod val="75000"/>
                  </a:schemeClr>
                </a:solidFill>
              </a:rPr>
              <a:t>C</a:t>
            </a:r>
            <a:r>
              <a:rPr lang="en-US" b="1" i="1" dirty="0"/>
              <a:t>ells </a:t>
            </a:r>
          </a:p>
        </p:txBody>
      </p:sp>
      <p:grpSp>
        <p:nvGrpSpPr>
          <p:cNvPr id="29699" name="Group 13"/>
          <p:cNvGrpSpPr>
            <a:grpSpLocks/>
          </p:cNvGrpSpPr>
          <p:nvPr/>
        </p:nvGrpSpPr>
        <p:grpSpPr bwMode="auto">
          <a:xfrm>
            <a:off x="76201" y="1592175"/>
            <a:ext cx="4571997" cy="2943726"/>
            <a:chOff x="1762919" y="1844029"/>
            <a:chExt cx="6127315" cy="3602396"/>
          </a:xfrm>
        </p:grpSpPr>
        <p:pic>
          <p:nvPicPr>
            <p:cNvPr id="29702" name="Picture 13"/>
            <p:cNvPicPr>
              <a:picLocks noChangeAspect="1" noChangeArrowheads="1"/>
            </p:cNvPicPr>
            <p:nvPr/>
          </p:nvPicPr>
          <p:blipFill>
            <a:blip r:embed="rId2">
              <a:extLst>
                <a:ext uri="{28A0092B-C50C-407E-A947-70E740481C1C}">
                  <a14:useLocalDpi xmlns:a14="http://schemas.microsoft.com/office/drawing/2010/main" val="0"/>
                </a:ext>
              </a:extLst>
            </a:blip>
            <a:srcRect t="1910" r="7066" b="3456"/>
            <a:stretch>
              <a:fillRect/>
            </a:stretch>
          </p:blipFill>
          <p:spPr bwMode="auto">
            <a:xfrm>
              <a:off x="2509380" y="2174355"/>
              <a:ext cx="4258230" cy="26045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9703" name="Group 14"/>
            <p:cNvGrpSpPr>
              <a:grpSpLocks/>
            </p:cNvGrpSpPr>
            <p:nvPr/>
          </p:nvGrpSpPr>
          <p:grpSpPr bwMode="auto">
            <a:xfrm>
              <a:off x="1762919" y="1844029"/>
              <a:ext cx="6127315" cy="3602396"/>
              <a:chOff x="1534688" y="1371075"/>
              <a:chExt cx="6127674" cy="3603058"/>
            </a:xfrm>
          </p:grpSpPr>
          <p:sp>
            <p:nvSpPr>
              <p:cNvPr id="29705" name="TextBox 4"/>
              <p:cNvSpPr txBox="1">
                <a:spLocks noChangeArrowheads="1"/>
              </p:cNvSpPr>
              <p:nvPr/>
            </p:nvSpPr>
            <p:spPr bwMode="auto">
              <a:xfrm>
                <a:off x="3163740" y="4189189"/>
                <a:ext cx="4498622" cy="41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a:latin typeface="Arial" charset="0"/>
                  </a:rPr>
                  <a:t>0   </a:t>
                </a:r>
                <a:r>
                  <a:rPr lang="en-US" altLang="en-US" sz="1600" b="1" dirty="0" smtClean="0">
                    <a:latin typeface="Arial" charset="0"/>
                  </a:rPr>
                  <a:t>       </a:t>
                </a:r>
                <a:r>
                  <a:rPr lang="en-US" altLang="en-US" sz="1600" b="1" dirty="0">
                    <a:latin typeface="Arial" charset="0"/>
                  </a:rPr>
                  <a:t>5 </a:t>
                </a:r>
                <a:r>
                  <a:rPr lang="en-US" altLang="en-US" sz="1600" b="1" dirty="0" smtClean="0">
                    <a:latin typeface="Arial" charset="0"/>
                  </a:rPr>
                  <a:t>         </a:t>
                </a:r>
                <a:r>
                  <a:rPr lang="en-US" altLang="en-US" sz="1600" b="1" dirty="0">
                    <a:latin typeface="Arial" charset="0"/>
                  </a:rPr>
                  <a:t>10 </a:t>
                </a:r>
                <a:r>
                  <a:rPr lang="en-US" altLang="en-US" sz="1600" b="1" dirty="0" smtClean="0">
                    <a:latin typeface="Arial" charset="0"/>
                  </a:rPr>
                  <a:t>        </a:t>
                </a:r>
                <a:r>
                  <a:rPr lang="en-US" altLang="en-US" sz="1600" b="1" dirty="0">
                    <a:latin typeface="Arial" charset="0"/>
                  </a:rPr>
                  <a:t>20      </a:t>
                </a:r>
              </a:p>
            </p:txBody>
          </p:sp>
          <p:cxnSp>
            <p:nvCxnSpPr>
              <p:cNvPr id="6" name="Straight Connector 5"/>
              <p:cNvCxnSpPr/>
              <p:nvPr/>
            </p:nvCxnSpPr>
            <p:spPr>
              <a:xfrm>
                <a:off x="2916877" y="4509338"/>
                <a:ext cx="3743355" cy="0"/>
              </a:xfrm>
              <a:prstGeom prst="line">
                <a:avLst/>
              </a:prstGeom>
              <a:ln>
                <a:noFill/>
              </a:ln>
            </p:spPr>
            <p:style>
              <a:lnRef idx="1">
                <a:schemeClr val="accent1"/>
              </a:lnRef>
              <a:fillRef idx="0">
                <a:schemeClr val="accent1"/>
              </a:fillRef>
              <a:effectRef idx="0">
                <a:schemeClr val="accent1"/>
              </a:effectRef>
              <a:fontRef idx="minor">
                <a:schemeClr val="tx1"/>
              </a:fontRef>
            </p:style>
          </p:cxnSp>
          <p:sp>
            <p:nvSpPr>
              <p:cNvPr id="29707" name="TextBox 7"/>
              <p:cNvSpPr txBox="1">
                <a:spLocks noChangeArrowheads="1"/>
              </p:cNvSpPr>
              <p:nvPr/>
            </p:nvSpPr>
            <p:spPr bwMode="auto">
              <a:xfrm>
                <a:off x="3577245" y="4559750"/>
                <a:ext cx="2569901" cy="414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600" b="1" dirty="0" smtClean="0">
                    <a:latin typeface="Arial" charset="0"/>
                  </a:rPr>
                  <a:t>Gemcitabine(µM</a:t>
                </a:r>
                <a:r>
                  <a:rPr lang="en-US" altLang="en-US" sz="1600" b="1" dirty="0">
                    <a:latin typeface="Arial" charset="0"/>
                  </a:rPr>
                  <a:t>)</a:t>
                </a:r>
              </a:p>
            </p:txBody>
          </p:sp>
          <p:sp>
            <p:nvSpPr>
              <p:cNvPr id="29708" name="TextBox 18"/>
              <p:cNvSpPr txBox="1">
                <a:spLocks noChangeArrowheads="1"/>
              </p:cNvSpPr>
              <p:nvPr/>
            </p:nvSpPr>
            <p:spPr bwMode="auto">
              <a:xfrm rot="16200000">
                <a:off x="325244" y="2580519"/>
                <a:ext cx="3202640" cy="783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600" b="1" dirty="0">
                    <a:latin typeface="Arial" charset="0"/>
                  </a:rPr>
                  <a:t>Relative growth of HUVECs </a:t>
                </a:r>
              </a:p>
            </p:txBody>
          </p:sp>
        </p:grpSp>
        <p:cxnSp>
          <p:nvCxnSpPr>
            <p:cNvPr id="12" name="Straight Connector 11"/>
            <p:cNvCxnSpPr/>
            <p:nvPr/>
          </p:nvCxnSpPr>
          <p:spPr>
            <a:xfrm>
              <a:off x="3275195" y="5013468"/>
              <a:ext cx="3457401" cy="0"/>
            </a:xfrm>
            <a:prstGeom prst="line">
              <a:avLst/>
            </a:prstGeom>
            <a:ln w="25400"/>
          </p:spPr>
          <p:style>
            <a:lnRef idx="1">
              <a:schemeClr val="dk1"/>
            </a:lnRef>
            <a:fillRef idx="0">
              <a:schemeClr val="dk1"/>
            </a:fillRef>
            <a:effectRef idx="0">
              <a:schemeClr val="dk1"/>
            </a:effectRef>
            <a:fontRef idx="minor">
              <a:schemeClr val="tx1"/>
            </a:fontRef>
          </p:style>
        </p:cxnSp>
      </p:grpSp>
      <p:sp>
        <p:nvSpPr>
          <p:cNvPr id="29700" name="Rectangle 1"/>
          <p:cNvSpPr>
            <a:spLocks noChangeArrowheads="1"/>
          </p:cNvSpPr>
          <p:nvPr/>
        </p:nvSpPr>
        <p:spPr bwMode="auto">
          <a:xfrm>
            <a:off x="838200" y="4938133"/>
            <a:ext cx="7848600" cy="461963"/>
          </a:xfrm>
          <a:prstGeom prst="rect">
            <a:avLst/>
          </a:prstGeom>
          <a:solidFill>
            <a:srgbClr val="92D050"/>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smtClean="0">
                <a:solidFill>
                  <a:schemeClr val="bg1"/>
                </a:solidFill>
                <a:latin typeface="Arial" charset="0"/>
              </a:rPr>
              <a:t>Gemcitabine promotes endothelial </a:t>
            </a:r>
            <a:r>
              <a:rPr lang="en-US" altLang="en-US" sz="2400" b="1" dirty="0">
                <a:solidFill>
                  <a:schemeClr val="bg1"/>
                </a:solidFill>
                <a:latin typeface="Arial" charset="0"/>
              </a:rPr>
              <a:t>cell growth</a:t>
            </a:r>
          </a:p>
        </p:txBody>
      </p:sp>
      <p:sp>
        <p:nvSpPr>
          <p:cNvPr id="29701" name="Rectangle 12"/>
          <p:cNvSpPr>
            <a:spLocks noChangeArrowheads="1"/>
          </p:cNvSpPr>
          <p:nvPr/>
        </p:nvSpPr>
        <p:spPr bwMode="auto">
          <a:xfrm>
            <a:off x="6248400" y="6554788"/>
            <a:ext cx="28956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Khan et al., </a:t>
            </a:r>
            <a:r>
              <a:rPr lang="en-US" altLang="en-US" sz="1400" b="1" i="1" dirty="0" smtClean="0">
                <a:solidFill>
                  <a:srgbClr val="002060"/>
                </a:solidFill>
              </a:rPr>
              <a:t>2015, </a:t>
            </a:r>
            <a:r>
              <a:rPr lang="en-US" altLang="en-US" sz="1400" b="1" i="1" dirty="0" err="1" smtClean="0">
                <a:solidFill>
                  <a:srgbClr val="002060"/>
                </a:solidFill>
              </a:rPr>
              <a:t>Oncotarget</a:t>
            </a:r>
            <a:r>
              <a:rPr lang="en-US" sz="1400" dirty="0"/>
              <a:t> </a:t>
            </a:r>
            <a:endParaRPr lang="en-US" altLang="en-US" sz="1400" b="1" i="1" dirty="0">
              <a:solidFill>
                <a:srgbClr val="002060"/>
              </a:solidFill>
            </a:endParaRPr>
          </a:p>
        </p:txBody>
      </p:sp>
      <p:pic>
        <p:nvPicPr>
          <p:cNvPr id="1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33850" y="1295400"/>
            <a:ext cx="4857750" cy="31340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Rectangle 1"/>
          <p:cNvSpPr>
            <a:spLocks noChangeArrowheads="1"/>
          </p:cNvSpPr>
          <p:nvPr/>
        </p:nvSpPr>
        <p:spPr bwMode="auto">
          <a:xfrm>
            <a:off x="0" y="28575"/>
            <a:ext cx="9144000" cy="615553"/>
          </a:xfrm>
          <a:prstGeom prst="rect">
            <a:avLst/>
          </a:prstGeom>
          <a:solidFill>
            <a:srgbClr val="C00000"/>
          </a:solidFill>
          <a:ln>
            <a:noFill/>
          </a:ln>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3400" b="1" dirty="0" smtClean="0">
                <a:solidFill>
                  <a:schemeClr val="bg1"/>
                </a:solidFill>
                <a:latin typeface="Arial" charset="0"/>
              </a:rPr>
              <a:t>Effect of Gemcitabine on endothelial cells</a:t>
            </a:r>
            <a:endParaRPr lang="en-US" altLang="en-US" sz="3400" dirty="0">
              <a:solidFill>
                <a:schemeClr val="bg1"/>
              </a:solidFill>
              <a:latin typeface="Arial" charset="0"/>
            </a:endParaRPr>
          </a:p>
        </p:txBody>
      </p:sp>
    </p:spTree>
    <p:extLst>
      <p:ext uri="{BB962C8B-B14F-4D97-AF65-F5344CB8AC3E}">
        <p14:creationId xmlns:p14="http://schemas.microsoft.com/office/powerpoint/2010/main" val="364393539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3"/>
          <p:cNvSpPr>
            <a:spLocks noChangeArrowheads="1"/>
          </p:cNvSpPr>
          <p:nvPr/>
        </p:nvSpPr>
        <p:spPr bwMode="auto">
          <a:xfrm>
            <a:off x="107950" y="77788"/>
            <a:ext cx="8915400" cy="831850"/>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Gemcitabine induces expression of angiogenesis- associated cytokines/growth factors in PCCs</a:t>
            </a:r>
          </a:p>
        </p:txBody>
      </p:sp>
      <p:sp>
        <p:nvSpPr>
          <p:cNvPr id="34819" name="Rectangle 6"/>
          <p:cNvSpPr>
            <a:spLocks noChangeArrowheads="1"/>
          </p:cNvSpPr>
          <p:nvPr/>
        </p:nvSpPr>
        <p:spPr bwMode="auto">
          <a:xfrm>
            <a:off x="6400800" y="6554788"/>
            <a:ext cx="274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Khan et al., </a:t>
            </a:r>
            <a:r>
              <a:rPr lang="en-US" altLang="en-US" sz="1400" b="1" i="1" dirty="0" smtClean="0">
                <a:solidFill>
                  <a:srgbClr val="002060"/>
                </a:solidFill>
              </a:rPr>
              <a:t>2015, </a:t>
            </a:r>
            <a:r>
              <a:rPr lang="en-US" altLang="en-US" sz="1400" b="1" i="1" dirty="0" err="1" smtClean="0">
                <a:solidFill>
                  <a:srgbClr val="002060"/>
                </a:solidFill>
              </a:rPr>
              <a:t>Oncotarget</a:t>
            </a:r>
            <a:endParaRPr lang="en-US" altLang="en-US" sz="1400" b="1" i="1" dirty="0">
              <a:solidFill>
                <a:srgbClr val="002060"/>
              </a:solidFill>
            </a:endParaRPr>
          </a:p>
        </p:txBody>
      </p:sp>
      <p:pic>
        <p:nvPicPr>
          <p:cNvPr id="3482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0756" y="2133600"/>
            <a:ext cx="7189787" cy="3038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Oval 1"/>
          <p:cNvSpPr/>
          <p:nvPr/>
        </p:nvSpPr>
        <p:spPr>
          <a:xfrm>
            <a:off x="6499932" y="1892420"/>
            <a:ext cx="381000" cy="3352800"/>
          </a:xfrm>
          <a:prstGeom prst="ellipse">
            <a:avLst/>
          </a:prstGeom>
          <a:solidFill>
            <a:srgbClr val="FFFFFF">
              <a:alpha val="0"/>
            </a:srgb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Tree>
    <p:extLst>
      <p:ext uri="{BB962C8B-B14F-4D97-AF65-F5344CB8AC3E}">
        <p14:creationId xmlns:p14="http://schemas.microsoft.com/office/powerpoint/2010/main" val="20534761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3"/>
          <p:cNvSpPr>
            <a:spLocks noChangeArrowheads="1"/>
          </p:cNvSpPr>
          <p:nvPr/>
        </p:nvSpPr>
        <p:spPr bwMode="auto">
          <a:xfrm>
            <a:off x="152400" y="152400"/>
            <a:ext cx="8839200" cy="830997"/>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PCCs treated with gemcitabine </a:t>
            </a:r>
            <a:r>
              <a:rPr lang="en-US" altLang="en-US" sz="2400" b="1" dirty="0" smtClean="0">
                <a:solidFill>
                  <a:schemeClr val="bg1"/>
                </a:solidFill>
                <a:latin typeface="Arial" charset="0"/>
              </a:rPr>
              <a:t>exhibit increased </a:t>
            </a:r>
            <a:r>
              <a:rPr lang="en-US" altLang="en-US" sz="2400" b="1" dirty="0">
                <a:solidFill>
                  <a:schemeClr val="bg1"/>
                </a:solidFill>
                <a:latin typeface="Arial" charset="0"/>
              </a:rPr>
              <a:t>IL-8 </a:t>
            </a:r>
            <a:r>
              <a:rPr lang="en-US" altLang="en-US" sz="2400" b="1" dirty="0" smtClean="0">
                <a:solidFill>
                  <a:schemeClr val="bg1"/>
                </a:solidFill>
                <a:latin typeface="Arial" charset="0"/>
              </a:rPr>
              <a:t>expression and secretion</a:t>
            </a:r>
            <a:endParaRPr lang="en-US" altLang="en-US" sz="2400" b="1" dirty="0">
              <a:solidFill>
                <a:schemeClr val="bg1"/>
              </a:solidFill>
              <a:latin typeface="Arial" charset="0"/>
            </a:endParaRPr>
          </a:p>
        </p:txBody>
      </p:sp>
      <p:pic>
        <p:nvPicPr>
          <p:cNvPr id="3584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0600" y="2063750"/>
            <a:ext cx="7085013" cy="3194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5844" name="Rectangle 6"/>
          <p:cNvSpPr>
            <a:spLocks noChangeArrowheads="1"/>
          </p:cNvSpPr>
          <p:nvPr/>
        </p:nvSpPr>
        <p:spPr bwMode="auto">
          <a:xfrm>
            <a:off x="6400800" y="6554788"/>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Khan et al., </a:t>
            </a:r>
            <a:r>
              <a:rPr lang="en-US" altLang="en-US" sz="1400" b="1" i="1" dirty="0" smtClean="0">
                <a:solidFill>
                  <a:srgbClr val="002060"/>
                </a:solidFill>
              </a:rPr>
              <a:t>2015, </a:t>
            </a:r>
            <a:r>
              <a:rPr lang="en-US" altLang="en-US" sz="1400" b="1" i="1" dirty="0" err="1" smtClean="0">
                <a:solidFill>
                  <a:srgbClr val="002060"/>
                </a:solidFill>
              </a:rPr>
              <a:t>Oncotarget</a:t>
            </a:r>
            <a:endParaRPr lang="en-US" altLang="en-US" sz="1400" b="1" i="1" dirty="0">
              <a:solidFill>
                <a:srgbClr val="002060"/>
              </a:solidFill>
            </a:endParaRPr>
          </a:p>
        </p:txBody>
      </p:sp>
    </p:spTree>
    <p:extLst>
      <p:ext uri="{BB962C8B-B14F-4D97-AF65-F5344CB8AC3E}">
        <p14:creationId xmlns:p14="http://schemas.microsoft.com/office/powerpoint/2010/main" val="384615795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686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275" y="914400"/>
            <a:ext cx="7323138" cy="558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867" name="Rectangle 3"/>
          <p:cNvSpPr>
            <a:spLocks noChangeArrowheads="1"/>
          </p:cNvSpPr>
          <p:nvPr/>
        </p:nvSpPr>
        <p:spPr bwMode="auto">
          <a:xfrm>
            <a:off x="128588" y="88900"/>
            <a:ext cx="8839200" cy="830263"/>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Neutralization of IL-8 abolishes Gem-CM-induced HUVEC proliferation and CLS formation </a:t>
            </a:r>
            <a:endParaRPr lang="en-US" altLang="en-US" sz="2400" dirty="0">
              <a:solidFill>
                <a:schemeClr val="bg1"/>
              </a:solidFill>
              <a:latin typeface="Arial" charset="0"/>
            </a:endParaRPr>
          </a:p>
        </p:txBody>
      </p:sp>
      <p:sp>
        <p:nvSpPr>
          <p:cNvPr id="36868" name="Rectangle 6"/>
          <p:cNvSpPr>
            <a:spLocks noChangeArrowheads="1"/>
          </p:cNvSpPr>
          <p:nvPr/>
        </p:nvSpPr>
        <p:spPr bwMode="auto">
          <a:xfrm>
            <a:off x="6400800" y="6554788"/>
            <a:ext cx="274320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Khan et al., </a:t>
            </a:r>
            <a:r>
              <a:rPr lang="en-US" altLang="en-US" sz="1400" b="1" i="1" dirty="0" smtClean="0">
                <a:solidFill>
                  <a:srgbClr val="002060"/>
                </a:solidFill>
              </a:rPr>
              <a:t>2015, </a:t>
            </a:r>
            <a:r>
              <a:rPr lang="en-US" altLang="en-US" sz="1400" b="1" i="1" dirty="0" err="1" smtClean="0">
                <a:solidFill>
                  <a:srgbClr val="002060"/>
                </a:solidFill>
              </a:rPr>
              <a:t>Oncotarget</a:t>
            </a:r>
            <a:endParaRPr lang="en-US" altLang="en-US" sz="1400" b="1" i="1" dirty="0">
              <a:solidFill>
                <a:srgbClr val="002060"/>
              </a:solidFill>
            </a:endParaRPr>
          </a:p>
        </p:txBody>
      </p:sp>
    </p:spTree>
    <p:extLst>
      <p:ext uri="{BB962C8B-B14F-4D97-AF65-F5344CB8AC3E}">
        <p14:creationId xmlns:p14="http://schemas.microsoft.com/office/powerpoint/2010/main" val="412358118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625" y="931863"/>
            <a:ext cx="8070850" cy="572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7891" name="Rectangle 5"/>
          <p:cNvSpPr>
            <a:spLocks noChangeArrowheads="1"/>
          </p:cNvSpPr>
          <p:nvPr/>
        </p:nvSpPr>
        <p:spPr bwMode="auto">
          <a:xfrm>
            <a:off x="6400800" y="6554788"/>
            <a:ext cx="27432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dirty="0">
                <a:solidFill>
                  <a:srgbClr val="002060"/>
                </a:solidFill>
              </a:rPr>
              <a:t>Khan et al</a:t>
            </a:r>
            <a:r>
              <a:rPr lang="en-US" altLang="en-US" sz="1400" b="1" i="1" dirty="0" smtClean="0">
                <a:solidFill>
                  <a:srgbClr val="002060"/>
                </a:solidFill>
              </a:rPr>
              <a:t>., 2015, </a:t>
            </a:r>
            <a:r>
              <a:rPr lang="en-US" altLang="en-US" sz="1400" b="1" i="1" dirty="0" err="1" smtClean="0">
                <a:solidFill>
                  <a:srgbClr val="002060"/>
                </a:solidFill>
              </a:rPr>
              <a:t>Oncotarget</a:t>
            </a:r>
            <a:endParaRPr lang="en-US" altLang="en-US" sz="1400" b="1" i="1" dirty="0">
              <a:solidFill>
                <a:srgbClr val="002060"/>
              </a:solidFill>
            </a:endParaRPr>
          </a:p>
        </p:txBody>
      </p:sp>
      <p:sp>
        <p:nvSpPr>
          <p:cNvPr id="37892" name="Rectangle 3"/>
          <p:cNvSpPr>
            <a:spLocks noChangeArrowheads="1"/>
          </p:cNvSpPr>
          <p:nvPr/>
        </p:nvSpPr>
        <p:spPr bwMode="auto">
          <a:xfrm>
            <a:off x="104775" y="103188"/>
            <a:ext cx="8915400" cy="830262"/>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Depletion of IL-8 in Gem-CM decreases motility and invasiveness of endothelial cells</a:t>
            </a:r>
            <a:endParaRPr lang="en-US" altLang="en-US" sz="2400" dirty="0">
              <a:solidFill>
                <a:schemeClr val="bg1"/>
              </a:solidFill>
              <a:latin typeface="Arial" charset="0"/>
            </a:endParaRPr>
          </a:p>
        </p:txBody>
      </p:sp>
    </p:spTree>
    <p:extLst>
      <p:ext uri="{BB962C8B-B14F-4D97-AF65-F5344CB8AC3E}">
        <p14:creationId xmlns:p14="http://schemas.microsoft.com/office/powerpoint/2010/main" val="285103942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txBox="1">
            <a:spLocks noChangeArrowheads="1"/>
          </p:cNvSpPr>
          <p:nvPr/>
        </p:nvSpPr>
        <p:spPr bwMode="auto">
          <a:xfrm>
            <a:off x="0" y="0"/>
            <a:ext cx="9144000" cy="711200"/>
          </a:xfrm>
          <a:prstGeom prst="rect">
            <a:avLst/>
          </a:prstGeom>
          <a:solidFill>
            <a:srgbClr val="990033"/>
          </a:solidFill>
          <a:ln w="9525">
            <a:noFill/>
            <a:miter lim="800000"/>
            <a:headEnd/>
            <a:tailEnd/>
          </a:ln>
        </p:spPr>
        <p:txBody>
          <a:bodyPr/>
          <a:lstStyle/>
          <a:p>
            <a:pPr algn="ctr" eaLnBrk="0" hangingPunct="0">
              <a:lnSpc>
                <a:spcPct val="90000"/>
              </a:lnSpc>
            </a:pPr>
            <a:r>
              <a:rPr lang="en-US" altLang="ja-JP" sz="4000" b="1" dirty="0" smtClean="0">
                <a:solidFill>
                  <a:schemeClr val="bg1"/>
                </a:solidFill>
                <a:ea typeface="ＭＳ Ｐゴシック" pitchFamily="34" charset="-128"/>
                <a:cs typeface="Arial" charset="0"/>
              </a:rPr>
              <a:t>Summary- 2</a:t>
            </a:r>
            <a:endParaRPr lang="en-US" altLang="ja-JP" sz="4000" b="1" dirty="0">
              <a:solidFill>
                <a:schemeClr val="bg1"/>
              </a:solidFill>
              <a:ea typeface="ＭＳ Ｐゴシック" pitchFamily="34" charset="-128"/>
              <a:cs typeface="Arial" charset="0"/>
            </a:endParaRPr>
          </a:p>
        </p:txBody>
      </p:sp>
      <p:sp>
        <p:nvSpPr>
          <p:cNvPr id="3" name="Text Box 5"/>
          <p:cNvSpPr txBox="1">
            <a:spLocks noChangeArrowheads="1"/>
          </p:cNvSpPr>
          <p:nvPr/>
        </p:nvSpPr>
        <p:spPr bwMode="auto">
          <a:xfrm>
            <a:off x="304800" y="914400"/>
            <a:ext cx="8305800" cy="4875181"/>
          </a:xfrm>
          <a:prstGeom prst="rect">
            <a:avLst/>
          </a:prstGeom>
          <a:noFill/>
          <a:ln w="9525">
            <a:noFill/>
            <a:miter lim="800000"/>
            <a:headEnd/>
            <a:tailEnd/>
          </a:ln>
        </p:spPr>
        <p:txBody>
          <a:bodyPr>
            <a:spAutoFit/>
          </a:bodyPr>
          <a:lstStyle/>
          <a:p>
            <a:pPr algn="just">
              <a:lnSpc>
                <a:spcPct val="120000"/>
              </a:lnSpc>
              <a:spcBef>
                <a:spcPct val="50000"/>
              </a:spcBef>
              <a:buFont typeface="Arial" pitchFamily="34" charset="0"/>
              <a:buChar char="•"/>
            </a:pPr>
            <a:r>
              <a:rPr lang="en-US" sz="2800" b="1" dirty="0" smtClean="0"/>
              <a:t> Gemcitabine upregulates CXCR4 expressing suggesting that CXCL12/CXCR4 signaling potentially acts as a counter-defense mechanism.</a:t>
            </a:r>
          </a:p>
          <a:p>
            <a:pPr algn="just">
              <a:lnSpc>
                <a:spcPct val="120000"/>
              </a:lnSpc>
              <a:spcBef>
                <a:spcPct val="50000"/>
              </a:spcBef>
              <a:buFont typeface="Arial" pitchFamily="34" charset="0"/>
              <a:buChar char="•"/>
            </a:pPr>
            <a:endParaRPr lang="en-US" sz="2800" b="1" dirty="0" smtClean="0"/>
          </a:p>
          <a:p>
            <a:pPr algn="just">
              <a:lnSpc>
                <a:spcPct val="120000"/>
              </a:lnSpc>
              <a:spcBef>
                <a:spcPct val="50000"/>
              </a:spcBef>
              <a:buFont typeface="Arial" pitchFamily="34" charset="0"/>
              <a:buChar char="•"/>
            </a:pPr>
            <a:r>
              <a:rPr lang="en-US" sz="2800" b="1" dirty="0" smtClean="0"/>
              <a:t> Gemcitabine also promotes vascularization by promoting the release of </a:t>
            </a:r>
            <a:r>
              <a:rPr lang="en-US" sz="2800" b="1" dirty="0" err="1" smtClean="0"/>
              <a:t>angiogenic</a:t>
            </a:r>
            <a:r>
              <a:rPr lang="en-US" sz="2800" b="1" dirty="0" smtClean="0"/>
              <a:t> signals from treated pancreatic cancer cells.</a:t>
            </a:r>
          </a:p>
          <a:p>
            <a:pPr algn="just">
              <a:lnSpc>
                <a:spcPct val="120000"/>
              </a:lnSpc>
              <a:spcBef>
                <a:spcPct val="50000"/>
              </a:spcBef>
              <a:buFont typeface="Arial" pitchFamily="34" charset="0"/>
              <a:buChar char="•"/>
            </a:pPr>
            <a:endParaRPr lang="en-US" sz="2800" b="1" dirty="0"/>
          </a:p>
        </p:txBody>
      </p:sp>
      <p:sp>
        <p:nvSpPr>
          <p:cNvPr id="4" name="Rectangle 3"/>
          <p:cNvSpPr>
            <a:spLocks noChangeArrowheads="1"/>
          </p:cNvSpPr>
          <p:nvPr/>
        </p:nvSpPr>
        <p:spPr bwMode="auto">
          <a:xfrm>
            <a:off x="6553200" y="2667000"/>
            <a:ext cx="18796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solidFill>
                  <a:srgbClr val="FF0000"/>
                </a:solidFill>
              </a:rPr>
              <a:t>Arora </a:t>
            </a:r>
            <a:r>
              <a:rPr lang="en-US" altLang="en-US" sz="1200" b="1" dirty="0">
                <a:solidFill>
                  <a:srgbClr val="FF0000"/>
                </a:solidFill>
              </a:rPr>
              <a:t>et al., 2013, JBC</a:t>
            </a:r>
          </a:p>
          <a:p>
            <a:pPr eaLnBrk="1" hangingPunct="1">
              <a:spcBef>
                <a:spcPct val="0"/>
              </a:spcBef>
              <a:buFontTx/>
              <a:buNone/>
            </a:pPr>
            <a:endParaRPr lang="en-US" altLang="en-US" sz="1200" dirty="0">
              <a:solidFill>
                <a:srgbClr val="FF0000"/>
              </a:solidFill>
            </a:endParaRPr>
          </a:p>
        </p:txBody>
      </p:sp>
      <p:sp>
        <p:nvSpPr>
          <p:cNvPr id="5" name="Rectangle 4"/>
          <p:cNvSpPr>
            <a:spLocks noChangeArrowheads="1"/>
          </p:cNvSpPr>
          <p:nvPr/>
        </p:nvSpPr>
        <p:spPr bwMode="auto">
          <a:xfrm>
            <a:off x="6553200" y="5253335"/>
            <a:ext cx="18796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dirty="0" smtClean="0">
                <a:solidFill>
                  <a:srgbClr val="FF0000"/>
                </a:solidFill>
              </a:rPr>
              <a:t>Khan et </a:t>
            </a:r>
            <a:r>
              <a:rPr lang="en-US" altLang="en-US" sz="1200" b="1" dirty="0">
                <a:solidFill>
                  <a:srgbClr val="FF0000"/>
                </a:solidFill>
              </a:rPr>
              <a:t>al., </a:t>
            </a:r>
            <a:r>
              <a:rPr lang="en-US" altLang="en-US" sz="1200" b="1" dirty="0" smtClean="0">
                <a:solidFill>
                  <a:srgbClr val="FF0000"/>
                </a:solidFill>
              </a:rPr>
              <a:t>2015, </a:t>
            </a:r>
            <a:r>
              <a:rPr lang="en-US" altLang="en-US" sz="1200" b="1" dirty="0" err="1" smtClean="0">
                <a:solidFill>
                  <a:srgbClr val="FF0000"/>
                </a:solidFill>
              </a:rPr>
              <a:t>Oncotarget</a:t>
            </a:r>
            <a:endParaRPr lang="en-US" altLang="en-US" sz="1200" b="1" dirty="0">
              <a:solidFill>
                <a:srgbClr val="FF0000"/>
              </a:solidFill>
            </a:endParaRPr>
          </a:p>
          <a:p>
            <a:pPr eaLnBrk="1" hangingPunct="1">
              <a:spcBef>
                <a:spcPct val="0"/>
              </a:spcBef>
              <a:buFontTx/>
              <a:buNone/>
            </a:pPr>
            <a:endParaRPr lang="en-US" altLang="en-US" sz="1200" dirty="0">
              <a:solidFill>
                <a:srgbClr val="FF0000"/>
              </a:solidFill>
            </a:endParaRPr>
          </a:p>
        </p:txBody>
      </p:sp>
    </p:spTree>
    <p:extLst>
      <p:ext uri="{BB962C8B-B14F-4D97-AF65-F5344CB8AC3E}">
        <p14:creationId xmlns:p14="http://schemas.microsoft.com/office/powerpoint/2010/main" val="84993219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txBox="1">
            <a:spLocks noChangeArrowheads="1"/>
          </p:cNvSpPr>
          <p:nvPr/>
        </p:nvSpPr>
        <p:spPr bwMode="auto">
          <a:xfrm>
            <a:off x="0" y="1575794"/>
            <a:ext cx="9144000" cy="3758206"/>
          </a:xfrm>
          <a:prstGeom prst="rect">
            <a:avLst/>
          </a:prstGeom>
          <a:solidFill>
            <a:srgbClr val="990033"/>
          </a:solidFill>
          <a:ln w="9525">
            <a:noFill/>
            <a:miter lim="800000"/>
            <a:headEnd/>
            <a:tailEnd/>
          </a:ln>
        </p:spPr>
        <p:txBody>
          <a:bodyPr/>
          <a:lstStyle/>
          <a:p>
            <a:pPr algn="ctr" eaLnBrk="0" hangingPunct="0">
              <a:lnSpc>
                <a:spcPct val="90000"/>
              </a:lnSpc>
            </a:pPr>
            <a:endParaRPr lang="en-US" altLang="ja-JP" sz="4000" b="1" dirty="0">
              <a:solidFill>
                <a:schemeClr val="bg1"/>
              </a:solidFill>
              <a:ea typeface="ＭＳ Ｐゴシック" pitchFamily="34" charset="-128"/>
              <a:cs typeface="Arial" charset="0"/>
            </a:endParaRPr>
          </a:p>
        </p:txBody>
      </p:sp>
      <p:sp>
        <p:nvSpPr>
          <p:cNvPr id="2" name="Title 1"/>
          <p:cNvSpPr>
            <a:spLocks noGrp="1"/>
          </p:cNvSpPr>
          <p:nvPr>
            <p:ph type="title"/>
          </p:nvPr>
        </p:nvSpPr>
        <p:spPr>
          <a:xfrm>
            <a:off x="457200" y="2895600"/>
            <a:ext cx="8229600" cy="1143000"/>
          </a:xfrm>
        </p:spPr>
        <p:txBody>
          <a:bodyPr>
            <a:noAutofit/>
          </a:bodyPr>
          <a:lstStyle/>
          <a:p>
            <a:r>
              <a:rPr lang="en-US" sz="4800" b="1" dirty="0" smtClean="0">
                <a:solidFill>
                  <a:schemeClr val="bg1"/>
                </a:solidFill>
              </a:rPr>
              <a:t>What if we target Hedgehog and CXCR4 pathways in a combination treatment???</a:t>
            </a:r>
            <a:br>
              <a:rPr lang="en-US" sz="4800" b="1" dirty="0" smtClean="0">
                <a:solidFill>
                  <a:schemeClr val="bg1"/>
                </a:solidFill>
              </a:rPr>
            </a:br>
            <a:r>
              <a:rPr lang="en-US" sz="4800" b="1" dirty="0">
                <a:solidFill>
                  <a:schemeClr val="bg1"/>
                </a:solidFill>
              </a:rPr>
              <a:t/>
            </a:r>
            <a:br>
              <a:rPr lang="en-US" sz="4800" b="1" dirty="0">
                <a:solidFill>
                  <a:schemeClr val="bg1"/>
                </a:solidFill>
              </a:rPr>
            </a:br>
            <a:r>
              <a:rPr lang="en-US" sz="4800" b="1" dirty="0" smtClean="0">
                <a:solidFill>
                  <a:schemeClr val="bg1"/>
                </a:solidFill>
              </a:rPr>
              <a:t>PART- 3</a:t>
            </a:r>
            <a:endParaRPr lang="en-US" sz="4800" b="1" dirty="0">
              <a:solidFill>
                <a:schemeClr val="bg1"/>
              </a:solidFill>
            </a:endParaRPr>
          </a:p>
        </p:txBody>
      </p:sp>
    </p:spTree>
    <p:extLst>
      <p:ext uri="{BB962C8B-B14F-4D97-AF65-F5344CB8AC3E}">
        <p14:creationId xmlns:p14="http://schemas.microsoft.com/office/powerpoint/2010/main" val="163068000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Text Box 151"/>
          <p:cNvSpPr txBox="1">
            <a:spLocks noChangeArrowheads="1"/>
          </p:cNvSpPr>
          <p:nvPr/>
        </p:nvSpPr>
        <p:spPr bwMode="auto">
          <a:xfrm>
            <a:off x="0" y="304801"/>
            <a:ext cx="9144000" cy="914400"/>
          </a:xfrm>
          <a:prstGeom prst="rect">
            <a:avLst/>
          </a:prstGeom>
          <a:solidFill>
            <a:srgbClr val="C00000"/>
          </a:solidFill>
          <a:ln w="9525">
            <a:solidFill>
              <a:schemeClr val="bg1"/>
            </a:solidFill>
            <a:miter lim="800000"/>
            <a:headEnd/>
            <a:tailEnd/>
          </a:ln>
        </p:spPr>
        <p:txBody>
          <a:bodyPr vert="horz" wrap="square" lIns="91440" tIns="45720" rIns="91440" bIns="45720" numCol="1" anchor="t" anchorCtr="0" compatLnSpc="1">
            <a:prstTxWarp prst="textNoShape">
              <a:avLst/>
            </a:prstTxWarp>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bg1"/>
                </a:solidFill>
                <a:effectLst/>
                <a:latin typeface="Arial" pitchFamily="34" charset="0"/>
              </a:rPr>
              <a:t>Establishment of pancreatic stellate (PSCs) and cancer cells (PCCs) co-culture</a:t>
            </a:r>
            <a:endParaRPr kumimoji="0" lang="en-US" sz="2400" b="0" i="0" u="none" strike="noStrike" cap="none" normalizeH="0" baseline="0" dirty="0" smtClean="0">
              <a:ln>
                <a:noFill/>
              </a:ln>
              <a:solidFill>
                <a:schemeClr val="bg1"/>
              </a:solidFill>
              <a:effectLst/>
              <a:latin typeface="Arial" pitchFamily="34" charset="0"/>
            </a:endParaRPr>
          </a:p>
        </p:txBody>
      </p:sp>
      <p:grpSp>
        <p:nvGrpSpPr>
          <p:cNvPr id="174" name="Group 173"/>
          <p:cNvGrpSpPr/>
          <p:nvPr/>
        </p:nvGrpSpPr>
        <p:grpSpPr>
          <a:xfrm>
            <a:off x="747792" y="2286000"/>
            <a:ext cx="7436604" cy="1790661"/>
            <a:chOff x="747792" y="2908518"/>
            <a:chExt cx="7436604" cy="1790661"/>
          </a:xfrm>
        </p:grpSpPr>
        <p:sp>
          <p:nvSpPr>
            <p:cNvPr id="2" name="Oval 1"/>
            <p:cNvSpPr/>
            <p:nvPr/>
          </p:nvSpPr>
          <p:spPr>
            <a:xfrm>
              <a:off x="1811654" y="4055037"/>
              <a:ext cx="1657338" cy="351645"/>
            </a:xfrm>
            <a:prstGeom prst="ellipse">
              <a:avLst/>
            </a:prstGeom>
            <a:solidFill>
              <a:srgbClr val="FFC000"/>
            </a:solidFill>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 name="Straight Connector 3"/>
            <p:cNvCxnSpPr/>
            <p:nvPr/>
          </p:nvCxnSpPr>
          <p:spPr>
            <a:xfrm flipV="1">
              <a:off x="1811654" y="3141155"/>
              <a:ext cx="0" cy="1113544"/>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3468992" y="3117315"/>
              <a:ext cx="0" cy="1113544"/>
            </a:xfrm>
            <a:prstGeom prst="line">
              <a:avLst/>
            </a:prstGeom>
            <a:ln w="28575">
              <a:solidFill>
                <a:srgbClr val="00B0F0"/>
              </a:solidFill>
            </a:ln>
          </p:spPr>
          <p:style>
            <a:lnRef idx="1">
              <a:schemeClr val="accent1"/>
            </a:lnRef>
            <a:fillRef idx="0">
              <a:schemeClr val="accent1"/>
            </a:fillRef>
            <a:effectRef idx="0">
              <a:schemeClr val="accent1"/>
            </a:effectRef>
            <a:fontRef idx="minor">
              <a:schemeClr val="tx1"/>
            </a:fontRef>
          </p:style>
        </p:cxnSp>
        <p:sp>
          <p:nvSpPr>
            <p:cNvPr id="8" name="Oval 7"/>
            <p:cNvSpPr/>
            <p:nvPr/>
          </p:nvSpPr>
          <p:spPr>
            <a:xfrm>
              <a:off x="1820233" y="2950436"/>
              <a:ext cx="1657338" cy="351645"/>
            </a:xfrm>
            <a:prstGeom prst="ellipse">
              <a:avLst/>
            </a:prstGeom>
            <a:ln w="28575">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p:cNvSpPr/>
            <p:nvPr/>
          </p:nvSpPr>
          <p:spPr>
            <a:xfrm>
              <a:off x="1930035" y="3653726"/>
              <a:ext cx="1420575" cy="70328"/>
            </a:xfrm>
            <a:prstGeom prst="ellipse">
              <a:avLst/>
            </a:prstGeom>
            <a:solidFill>
              <a:srgbClr val="92D050"/>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 name="Group 16"/>
            <p:cNvGrpSpPr/>
            <p:nvPr/>
          </p:nvGrpSpPr>
          <p:grpSpPr>
            <a:xfrm>
              <a:off x="1645920" y="2942094"/>
              <a:ext cx="284115" cy="727130"/>
              <a:chOff x="883920" y="3413502"/>
              <a:chExt cx="182880" cy="472698"/>
            </a:xfrm>
          </p:grpSpPr>
          <p:cxnSp>
            <p:nvCxnSpPr>
              <p:cNvPr id="12" name="Straight Connector 11"/>
              <p:cNvCxnSpPr/>
              <p:nvPr/>
            </p:nvCxnSpPr>
            <p:spPr>
              <a:xfrm flipV="1">
                <a:off x="1066800" y="3520440"/>
                <a:ext cx="0" cy="36576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flipH="1" flipV="1">
                <a:off x="883920" y="3413502"/>
                <a:ext cx="182880" cy="11430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grpSp>
        <p:grpSp>
          <p:nvGrpSpPr>
            <p:cNvPr id="18" name="Group 17"/>
            <p:cNvGrpSpPr/>
            <p:nvPr/>
          </p:nvGrpSpPr>
          <p:grpSpPr>
            <a:xfrm flipH="1">
              <a:off x="3357987" y="2950436"/>
              <a:ext cx="284115" cy="727130"/>
              <a:chOff x="883920" y="3413502"/>
              <a:chExt cx="182880" cy="472698"/>
            </a:xfrm>
          </p:grpSpPr>
          <p:cxnSp>
            <p:nvCxnSpPr>
              <p:cNvPr id="19" name="Straight Connector 18"/>
              <p:cNvCxnSpPr/>
              <p:nvPr/>
            </p:nvCxnSpPr>
            <p:spPr>
              <a:xfrm flipV="1">
                <a:off x="1066800" y="3520440"/>
                <a:ext cx="0" cy="36576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p:nvCxnSpPr>
            <p:spPr>
              <a:xfrm flipH="1" flipV="1">
                <a:off x="883920" y="3413502"/>
                <a:ext cx="182880" cy="11430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grpSp>
        <p:cxnSp>
          <p:nvCxnSpPr>
            <p:cNvPr id="22" name="Straight Connector 21"/>
            <p:cNvCxnSpPr/>
            <p:nvPr/>
          </p:nvCxnSpPr>
          <p:spPr>
            <a:xfrm>
              <a:off x="1883885" y="384246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311260" y="384246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a:off x="2758704" y="3864317"/>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a:off x="3186079" y="3864317"/>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a:off x="2120648" y="376895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2548023" y="376895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2995467" y="3790813"/>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930035" y="400338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2357410" y="400338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2804854" y="402524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3232229" y="402524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166798" y="4263643"/>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594173" y="4263643"/>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3041617" y="428549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V="1">
              <a:off x="2120648" y="407689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2548023" y="407689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flipV="1">
              <a:off x="2995467" y="409874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flipV="1">
              <a:off x="2285179" y="4170267"/>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flipV="1">
              <a:off x="2357410" y="400338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784785" y="400338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232229" y="402524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2166798" y="423781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2594173" y="423781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3041617" y="425967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1930035" y="412258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flipV="1">
              <a:off x="1930035" y="412258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flipV="1">
              <a:off x="2877085" y="4239803"/>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flipV="1">
              <a:off x="3232229" y="400537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1883885" y="3610016"/>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311260" y="3610016"/>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758704" y="3631871"/>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3186079" y="3631871"/>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120648" y="353651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548023" y="3536512"/>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995467" y="3558367"/>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sp>
          <p:nvSpPr>
            <p:cNvPr id="127" name="Oval 126"/>
            <p:cNvSpPr/>
            <p:nvPr/>
          </p:nvSpPr>
          <p:spPr>
            <a:xfrm>
              <a:off x="5316854" y="4036959"/>
              <a:ext cx="1657338" cy="351645"/>
            </a:xfrm>
            <a:prstGeom prst="ellipse">
              <a:avLst/>
            </a:prstGeom>
            <a:solidFill>
              <a:srgbClr val="FFC000"/>
            </a:solidFill>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C000"/>
                </a:solidFill>
              </a:endParaRPr>
            </a:p>
          </p:txBody>
        </p:sp>
        <p:cxnSp>
          <p:nvCxnSpPr>
            <p:cNvPr id="128" name="Straight Connector 3"/>
            <p:cNvCxnSpPr/>
            <p:nvPr/>
          </p:nvCxnSpPr>
          <p:spPr>
            <a:xfrm flipV="1">
              <a:off x="5316854" y="3123077"/>
              <a:ext cx="0" cy="111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6974192" y="3099237"/>
              <a:ext cx="0" cy="1113544"/>
            </a:xfrm>
            <a:prstGeom prst="line">
              <a:avLst/>
            </a:prstGeom>
            <a:ln w="38100">
              <a:solidFill>
                <a:srgbClr val="00B0F0"/>
              </a:solidFill>
            </a:ln>
          </p:spPr>
          <p:style>
            <a:lnRef idx="1">
              <a:schemeClr val="accent1"/>
            </a:lnRef>
            <a:fillRef idx="0">
              <a:schemeClr val="accent1"/>
            </a:fillRef>
            <a:effectRef idx="0">
              <a:schemeClr val="accent1"/>
            </a:effectRef>
            <a:fontRef idx="minor">
              <a:schemeClr val="tx1"/>
            </a:fontRef>
          </p:style>
        </p:cxnSp>
        <p:sp>
          <p:nvSpPr>
            <p:cNvPr id="130" name="Oval 129"/>
            <p:cNvSpPr/>
            <p:nvPr/>
          </p:nvSpPr>
          <p:spPr>
            <a:xfrm>
              <a:off x="5309935" y="2932358"/>
              <a:ext cx="1657338" cy="351645"/>
            </a:xfrm>
            <a:prstGeom prst="ellipse">
              <a:avLst/>
            </a:prstGeom>
            <a:ln w="3810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73" name="Group 172"/>
            <p:cNvGrpSpPr/>
            <p:nvPr/>
          </p:nvGrpSpPr>
          <p:grpSpPr>
            <a:xfrm>
              <a:off x="5389085" y="3518434"/>
              <a:ext cx="1585107" cy="748986"/>
              <a:chOff x="5389085" y="3518434"/>
              <a:chExt cx="1585107" cy="748986"/>
            </a:xfrm>
          </p:grpSpPr>
          <p:cxnSp>
            <p:nvCxnSpPr>
              <p:cNvPr id="85" name="Straight Connector 84"/>
              <p:cNvCxnSpPr/>
              <p:nvPr/>
            </p:nvCxnSpPr>
            <p:spPr>
              <a:xfrm>
                <a:off x="5389085" y="382438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5816460" y="382438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6263904" y="3846239"/>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6691279" y="3846239"/>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5625848" y="375088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6053223" y="375088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6500667" y="3772735"/>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5435235" y="398531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3" name="Straight Connector 92"/>
              <p:cNvCxnSpPr/>
              <p:nvPr/>
            </p:nvCxnSpPr>
            <p:spPr>
              <a:xfrm>
                <a:off x="5862610" y="398531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4" name="Straight Connector 93"/>
              <p:cNvCxnSpPr/>
              <p:nvPr/>
            </p:nvCxnSpPr>
            <p:spPr>
              <a:xfrm>
                <a:off x="6310054" y="4007166"/>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6737429" y="4007166"/>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5671998" y="4245565"/>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6099373" y="4245565"/>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6546817" y="426742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flipV="1">
                <a:off x="5625848" y="405881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flipV="1">
                <a:off x="6053223" y="405881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flipV="1">
                <a:off x="6500667" y="408067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flipV="1">
                <a:off x="5790379" y="4152189"/>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flipV="1">
                <a:off x="5862610" y="398531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flipV="1">
                <a:off x="6289985" y="398531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p:nvCxnSpPr>
            <p:spPr>
              <a:xfrm flipV="1">
                <a:off x="6737429" y="4007166"/>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p:cNvCxnSpPr/>
              <p:nvPr/>
            </p:nvCxnSpPr>
            <p:spPr>
              <a:xfrm flipV="1">
                <a:off x="5671998" y="421974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7" name="Straight Connector 106"/>
              <p:cNvCxnSpPr/>
              <p:nvPr/>
            </p:nvCxnSpPr>
            <p:spPr>
              <a:xfrm flipV="1">
                <a:off x="6099373" y="421974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p:nvCxnSpPr>
            <p:spPr>
              <a:xfrm flipV="1">
                <a:off x="6546817" y="4241596"/>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5435235" y="410451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0" name="Straight Connector 109"/>
              <p:cNvCxnSpPr/>
              <p:nvPr/>
            </p:nvCxnSpPr>
            <p:spPr>
              <a:xfrm flipV="1">
                <a:off x="5435235" y="4104510"/>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1" name="Straight Connector 110"/>
              <p:cNvCxnSpPr/>
              <p:nvPr/>
            </p:nvCxnSpPr>
            <p:spPr>
              <a:xfrm flipV="1">
                <a:off x="6382285" y="4221725"/>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2" name="Straight Connector 111"/>
              <p:cNvCxnSpPr/>
              <p:nvPr/>
            </p:nvCxnSpPr>
            <p:spPr>
              <a:xfrm flipV="1">
                <a:off x="6737429" y="398729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a:off x="5389085" y="359193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4" name="Straight Connector 113"/>
              <p:cNvCxnSpPr/>
              <p:nvPr/>
            </p:nvCxnSpPr>
            <p:spPr>
              <a:xfrm>
                <a:off x="5816460" y="3591938"/>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p:nvCxnSpPr>
            <p:spPr>
              <a:xfrm>
                <a:off x="6263904" y="3613793"/>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6" name="Straight Connector 115"/>
              <p:cNvCxnSpPr/>
              <p:nvPr/>
            </p:nvCxnSpPr>
            <p:spPr>
              <a:xfrm>
                <a:off x="6691279" y="3613793"/>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a:off x="5625848" y="351843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p:nvCxnSpPr>
            <p:spPr>
              <a:xfrm>
                <a:off x="6053223" y="3518434"/>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p:cNvCxnSpPr/>
              <p:nvPr/>
            </p:nvCxnSpPr>
            <p:spPr>
              <a:xfrm>
                <a:off x="6500667" y="3540289"/>
                <a:ext cx="236763"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37" name="Group 136"/>
            <p:cNvGrpSpPr/>
            <p:nvPr/>
          </p:nvGrpSpPr>
          <p:grpSpPr>
            <a:xfrm>
              <a:off x="1509018" y="3962049"/>
              <a:ext cx="1143000" cy="351645"/>
              <a:chOff x="1996698" y="3931053"/>
              <a:chExt cx="1143000" cy="351645"/>
            </a:xfrm>
          </p:grpSpPr>
          <p:cxnSp>
            <p:nvCxnSpPr>
              <p:cNvPr id="134" name="Straight Arrow Connector 133"/>
              <p:cNvCxnSpPr/>
              <p:nvPr/>
            </p:nvCxnSpPr>
            <p:spPr>
              <a:xfrm>
                <a:off x="3128003" y="3931053"/>
                <a:ext cx="0" cy="351645"/>
              </a:xfrm>
              <a:prstGeom prst="straightConnector1">
                <a:avLst/>
              </a:prstGeom>
              <a:ln w="28575">
                <a:solidFill>
                  <a:srgbClr val="800000"/>
                </a:solidFill>
                <a:tailEnd type="arrow"/>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flipH="1">
                <a:off x="1996698" y="3932694"/>
                <a:ext cx="1143000"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grpSp>
        <p:grpSp>
          <p:nvGrpSpPr>
            <p:cNvPr id="138" name="Group 137"/>
            <p:cNvGrpSpPr/>
            <p:nvPr/>
          </p:nvGrpSpPr>
          <p:grpSpPr>
            <a:xfrm>
              <a:off x="1521936" y="3352800"/>
              <a:ext cx="1143000" cy="351645"/>
              <a:chOff x="1996698" y="3931053"/>
              <a:chExt cx="1143000" cy="351645"/>
            </a:xfrm>
          </p:grpSpPr>
          <p:cxnSp>
            <p:nvCxnSpPr>
              <p:cNvPr id="139" name="Straight Arrow Connector 138"/>
              <p:cNvCxnSpPr/>
              <p:nvPr/>
            </p:nvCxnSpPr>
            <p:spPr>
              <a:xfrm>
                <a:off x="3128003" y="3931053"/>
                <a:ext cx="0" cy="351645"/>
              </a:xfrm>
              <a:prstGeom prst="straightConnector1">
                <a:avLst/>
              </a:prstGeom>
              <a:ln w="28575">
                <a:solidFill>
                  <a:srgbClr val="800000"/>
                </a:solidFill>
                <a:tailEnd type="arrow"/>
              </a:ln>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flipH="1">
                <a:off x="1996698" y="3932694"/>
                <a:ext cx="1143000"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grpSp>
        <p:grpSp>
          <p:nvGrpSpPr>
            <p:cNvPr id="141" name="Group 140"/>
            <p:cNvGrpSpPr/>
            <p:nvPr/>
          </p:nvGrpSpPr>
          <p:grpSpPr>
            <a:xfrm flipH="1">
              <a:off x="6160572" y="3931053"/>
              <a:ext cx="1143000" cy="351645"/>
              <a:chOff x="1996698" y="3931053"/>
              <a:chExt cx="1143000" cy="351645"/>
            </a:xfrm>
          </p:grpSpPr>
          <p:cxnSp>
            <p:nvCxnSpPr>
              <p:cNvPr id="142" name="Straight Arrow Connector 141"/>
              <p:cNvCxnSpPr/>
              <p:nvPr/>
            </p:nvCxnSpPr>
            <p:spPr>
              <a:xfrm>
                <a:off x="3128003" y="3931053"/>
                <a:ext cx="0" cy="351645"/>
              </a:xfrm>
              <a:prstGeom prst="straightConnector1">
                <a:avLst/>
              </a:prstGeom>
              <a:ln w="28575">
                <a:solidFill>
                  <a:srgbClr val="800000"/>
                </a:solidFill>
                <a:tailEnd type="arrow"/>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flipH="1">
                <a:off x="1996698" y="3932694"/>
                <a:ext cx="1143000"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grpSp>
        <p:grpSp>
          <p:nvGrpSpPr>
            <p:cNvPr id="144" name="Group 143"/>
            <p:cNvGrpSpPr/>
            <p:nvPr/>
          </p:nvGrpSpPr>
          <p:grpSpPr>
            <a:xfrm flipH="1">
              <a:off x="6173490" y="3321804"/>
              <a:ext cx="1143000" cy="351645"/>
              <a:chOff x="1996698" y="3931053"/>
              <a:chExt cx="1143000" cy="351645"/>
            </a:xfrm>
          </p:grpSpPr>
          <p:cxnSp>
            <p:nvCxnSpPr>
              <p:cNvPr id="145" name="Straight Arrow Connector 144"/>
              <p:cNvCxnSpPr/>
              <p:nvPr/>
            </p:nvCxnSpPr>
            <p:spPr>
              <a:xfrm>
                <a:off x="3128003" y="3931053"/>
                <a:ext cx="0" cy="351645"/>
              </a:xfrm>
              <a:prstGeom prst="straightConnector1">
                <a:avLst/>
              </a:prstGeom>
              <a:ln w="28575">
                <a:solidFill>
                  <a:srgbClr val="800000"/>
                </a:solidFill>
                <a:tailEnd type="arrow"/>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flipH="1">
                <a:off x="1996698" y="3932694"/>
                <a:ext cx="1143000" cy="0"/>
              </a:xfrm>
              <a:prstGeom prst="line">
                <a:avLst/>
              </a:prstGeom>
              <a:ln w="38100">
                <a:solidFill>
                  <a:srgbClr val="800000"/>
                </a:solidFill>
              </a:ln>
            </p:spPr>
            <p:style>
              <a:lnRef idx="1">
                <a:schemeClr val="accent1"/>
              </a:lnRef>
              <a:fillRef idx="0">
                <a:schemeClr val="accent1"/>
              </a:fillRef>
              <a:effectRef idx="0">
                <a:schemeClr val="accent1"/>
              </a:effectRef>
              <a:fontRef idx="minor">
                <a:schemeClr val="tx1"/>
              </a:fontRef>
            </p:style>
          </p:cxnSp>
        </p:grpSp>
        <p:sp>
          <p:nvSpPr>
            <p:cNvPr id="148" name="TextBox 147"/>
            <p:cNvSpPr txBox="1"/>
            <p:nvPr/>
          </p:nvSpPr>
          <p:spPr>
            <a:xfrm>
              <a:off x="747792" y="3155196"/>
              <a:ext cx="914400" cy="369332"/>
            </a:xfrm>
            <a:prstGeom prst="rect">
              <a:avLst/>
            </a:prstGeom>
            <a:noFill/>
          </p:spPr>
          <p:txBody>
            <a:bodyPr wrap="square" rtlCol="0">
              <a:spAutoFit/>
            </a:bodyPr>
            <a:lstStyle/>
            <a:p>
              <a:r>
                <a:rPr lang="en-US" b="1" dirty="0" smtClean="0">
                  <a:solidFill>
                    <a:srgbClr val="00B050"/>
                  </a:solidFill>
                </a:rPr>
                <a:t>PSCs</a:t>
              </a:r>
              <a:endParaRPr lang="en-US" b="1" dirty="0">
                <a:solidFill>
                  <a:srgbClr val="00B050"/>
                </a:solidFill>
              </a:endParaRPr>
            </a:p>
          </p:txBody>
        </p:sp>
        <p:sp>
          <p:nvSpPr>
            <p:cNvPr id="149" name="TextBox 148"/>
            <p:cNvSpPr txBox="1"/>
            <p:nvPr/>
          </p:nvSpPr>
          <p:spPr>
            <a:xfrm>
              <a:off x="762000" y="3745468"/>
              <a:ext cx="914400" cy="369332"/>
            </a:xfrm>
            <a:prstGeom prst="rect">
              <a:avLst/>
            </a:prstGeom>
            <a:noFill/>
          </p:spPr>
          <p:txBody>
            <a:bodyPr wrap="square" rtlCol="0">
              <a:spAutoFit/>
            </a:bodyPr>
            <a:lstStyle/>
            <a:p>
              <a:r>
                <a:rPr lang="en-US" b="1" dirty="0" smtClean="0">
                  <a:solidFill>
                    <a:srgbClr val="CC3300"/>
                  </a:solidFill>
                </a:rPr>
                <a:t>PCCs</a:t>
              </a:r>
              <a:endParaRPr lang="en-US" b="1" dirty="0">
                <a:solidFill>
                  <a:srgbClr val="CC3300"/>
                </a:solidFill>
              </a:endParaRPr>
            </a:p>
          </p:txBody>
        </p:sp>
        <p:sp>
          <p:nvSpPr>
            <p:cNvPr id="150" name="TextBox 149"/>
            <p:cNvSpPr txBox="1"/>
            <p:nvPr/>
          </p:nvSpPr>
          <p:spPr>
            <a:xfrm>
              <a:off x="7269996" y="3124200"/>
              <a:ext cx="914400" cy="369332"/>
            </a:xfrm>
            <a:prstGeom prst="rect">
              <a:avLst/>
            </a:prstGeom>
            <a:noFill/>
          </p:spPr>
          <p:txBody>
            <a:bodyPr wrap="square" rtlCol="0">
              <a:spAutoFit/>
            </a:bodyPr>
            <a:lstStyle/>
            <a:p>
              <a:r>
                <a:rPr lang="en-US" b="1" dirty="0" smtClean="0">
                  <a:solidFill>
                    <a:srgbClr val="CC3300"/>
                  </a:solidFill>
                </a:rPr>
                <a:t>PCCs</a:t>
              </a:r>
              <a:endParaRPr lang="en-US" b="1" dirty="0">
                <a:solidFill>
                  <a:srgbClr val="CC3300"/>
                </a:solidFill>
              </a:endParaRPr>
            </a:p>
          </p:txBody>
        </p:sp>
        <p:sp>
          <p:nvSpPr>
            <p:cNvPr id="151" name="TextBox 150"/>
            <p:cNvSpPr txBox="1"/>
            <p:nvPr/>
          </p:nvSpPr>
          <p:spPr>
            <a:xfrm>
              <a:off x="7267416" y="3746758"/>
              <a:ext cx="914400" cy="369332"/>
            </a:xfrm>
            <a:prstGeom prst="rect">
              <a:avLst/>
            </a:prstGeom>
            <a:noFill/>
          </p:spPr>
          <p:txBody>
            <a:bodyPr wrap="square" rtlCol="0">
              <a:spAutoFit/>
            </a:bodyPr>
            <a:lstStyle/>
            <a:p>
              <a:r>
                <a:rPr lang="en-US" b="1" dirty="0" smtClean="0">
                  <a:solidFill>
                    <a:srgbClr val="CC3300"/>
                  </a:solidFill>
                </a:rPr>
                <a:t>PCCs</a:t>
              </a:r>
              <a:endParaRPr lang="en-US" b="1" dirty="0">
                <a:solidFill>
                  <a:srgbClr val="CC3300"/>
                </a:solidFill>
              </a:endParaRPr>
            </a:p>
          </p:txBody>
        </p:sp>
        <p:sp>
          <p:nvSpPr>
            <p:cNvPr id="152" name="TextBox 151"/>
            <p:cNvSpPr txBox="1"/>
            <p:nvPr/>
          </p:nvSpPr>
          <p:spPr>
            <a:xfrm>
              <a:off x="3764796" y="4052848"/>
              <a:ext cx="1295400" cy="646331"/>
            </a:xfrm>
            <a:prstGeom prst="rect">
              <a:avLst/>
            </a:prstGeom>
            <a:noFill/>
          </p:spPr>
          <p:txBody>
            <a:bodyPr wrap="square" rtlCol="0">
              <a:spAutoFit/>
            </a:bodyPr>
            <a:lstStyle/>
            <a:p>
              <a:pPr algn="ctr"/>
              <a:r>
                <a:rPr lang="en-US" b="1" dirty="0" smtClean="0">
                  <a:solidFill>
                    <a:srgbClr val="00B0F0"/>
                  </a:solidFill>
                </a:rPr>
                <a:t>six-well plate</a:t>
              </a:r>
              <a:endParaRPr lang="en-US" b="1" dirty="0">
                <a:solidFill>
                  <a:srgbClr val="00B0F0"/>
                </a:solidFill>
              </a:endParaRPr>
            </a:p>
          </p:txBody>
        </p:sp>
        <p:sp>
          <p:nvSpPr>
            <p:cNvPr id="153" name="TextBox 152"/>
            <p:cNvSpPr txBox="1"/>
            <p:nvPr/>
          </p:nvSpPr>
          <p:spPr>
            <a:xfrm>
              <a:off x="3505200" y="2971800"/>
              <a:ext cx="1752600" cy="923330"/>
            </a:xfrm>
            <a:prstGeom prst="rect">
              <a:avLst/>
            </a:prstGeom>
            <a:noFill/>
          </p:spPr>
          <p:txBody>
            <a:bodyPr wrap="square" rtlCol="0">
              <a:spAutoFit/>
            </a:bodyPr>
            <a:lstStyle/>
            <a:p>
              <a:pPr algn="ctr"/>
              <a:r>
                <a:rPr lang="en-US" b="1" dirty="0" smtClean="0">
                  <a:solidFill>
                    <a:srgbClr val="000066"/>
                  </a:solidFill>
                </a:rPr>
                <a:t>Trans-well chamber</a:t>
              </a:r>
            </a:p>
            <a:p>
              <a:pPr algn="ctr"/>
              <a:r>
                <a:rPr lang="en-US" b="1" dirty="0" smtClean="0">
                  <a:solidFill>
                    <a:srgbClr val="000066"/>
                  </a:solidFill>
                </a:rPr>
                <a:t>(1µ pore-size)</a:t>
              </a:r>
              <a:endParaRPr lang="en-US" b="1" dirty="0">
                <a:solidFill>
                  <a:srgbClr val="000066"/>
                </a:solidFill>
              </a:endParaRPr>
            </a:p>
          </p:txBody>
        </p:sp>
        <p:cxnSp>
          <p:nvCxnSpPr>
            <p:cNvPr id="157" name="Straight Arrow Connector 156"/>
            <p:cNvCxnSpPr/>
            <p:nvPr/>
          </p:nvCxnSpPr>
          <p:spPr>
            <a:xfrm>
              <a:off x="4953000" y="3429000"/>
              <a:ext cx="457200" cy="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158" name="Straight Arrow Connector 157"/>
            <p:cNvCxnSpPr/>
            <p:nvPr/>
          </p:nvCxnSpPr>
          <p:spPr>
            <a:xfrm>
              <a:off x="4876800" y="4269780"/>
              <a:ext cx="457200" cy="0"/>
            </a:xfrm>
            <a:prstGeom prst="straightConnector1">
              <a:avLst/>
            </a:prstGeom>
            <a:ln w="38100">
              <a:solidFill>
                <a:srgbClr val="00B0F0"/>
              </a:solidFill>
              <a:tailEnd type="arrow"/>
            </a:ln>
          </p:spPr>
          <p:style>
            <a:lnRef idx="1">
              <a:schemeClr val="accent2"/>
            </a:lnRef>
            <a:fillRef idx="0">
              <a:schemeClr val="accent2"/>
            </a:fillRef>
            <a:effectRef idx="0">
              <a:schemeClr val="accent2"/>
            </a:effectRef>
            <a:fontRef idx="minor">
              <a:schemeClr val="tx1"/>
            </a:fontRef>
          </p:style>
        </p:cxnSp>
        <p:cxnSp>
          <p:nvCxnSpPr>
            <p:cNvPr id="159" name="Straight Arrow Connector 158"/>
            <p:cNvCxnSpPr/>
            <p:nvPr/>
          </p:nvCxnSpPr>
          <p:spPr>
            <a:xfrm flipH="1">
              <a:off x="3352800" y="3429000"/>
              <a:ext cx="457200" cy="0"/>
            </a:xfrm>
            <a:prstGeom prst="straightConnector1">
              <a:avLst/>
            </a:prstGeom>
            <a:ln w="38100">
              <a:tailEnd type="arrow"/>
            </a:ln>
          </p:spPr>
          <p:style>
            <a:lnRef idx="1">
              <a:schemeClr val="accent2"/>
            </a:lnRef>
            <a:fillRef idx="0">
              <a:schemeClr val="accent2"/>
            </a:fillRef>
            <a:effectRef idx="0">
              <a:schemeClr val="accent2"/>
            </a:effectRef>
            <a:fontRef idx="minor">
              <a:schemeClr val="tx1"/>
            </a:fontRef>
          </p:style>
        </p:cxnSp>
        <p:cxnSp>
          <p:nvCxnSpPr>
            <p:cNvPr id="160" name="Straight Arrow Connector 159"/>
            <p:cNvCxnSpPr/>
            <p:nvPr/>
          </p:nvCxnSpPr>
          <p:spPr>
            <a:xfrm flipH="1">
              <a:off x="3474204" y="4269780"/>
              <a:ext cx="457200" cy="0"/>
            </a:xfrm>
            <a:prstGeom prst="straightConnector1">
              <a:avLst/>
            </a:prstGeom>
            <a:ln w="38100">
              <a:solidFill>
                <a:srgbClr val="00B0F0"/>
              </a:solidFill>
              <a:tailEnd type="arrow"/>
            </a:ln>
          </p:spPr>
          <p:style>
            <a:lnRef idx="1">
              <a:schemeClr val="accent2"/>
            </a:lnRef>
            <a:fillRef idx="0">
              <a:schemeClr val="accent2"/>
            </a:fillRef>
            <a:effectRef idx="0">
              <a:schemeClr val="accent2"/>
            </a:effectRef>
            <a:fontRef idx="minor">
              <a:schemeClr val="tx1"/>
            </a:fontRef>
          </p:style>
        </p:cxnSp>
        <p:sp>
          <p:nvSpPr>
            <p:cNvPr id="163" name="Oval 162"/>
            <p:cNvSpPr/>
            <p:nvPr/>
          </p:nvSpPr>
          <p:spPr>
            <a:xfrm>
              <a:off x="5450733" y="3620150"/>
              <a:ext cx="1420575" cy="70328"/>
            </a:xfrm>
            <a:prstGeom prst="ellipse">
              <a:avLst/>
            </a:prstGeom>
            <a:solidFill>
              <a:srgbClr val="FFC000"/>
            </a:solidFill>
            <a:ln>
              <a:solidFill>
                <a:srgbClr val="00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64" name="Group 16"/>
            <p:cNvGrpSpPr/>
            <p:nvPr/>
          </p:nvGrpSpPr>
          <p:grpSpPr>
            <a:xfrm>
              <a:off x="5166618" y="2908518"/>
              <a:ext cx="284115" cy="727130"/>
              <a:chOff x="883920" y="3413502"/>
              <a:chExt cx="182880" cy="472698"/>
            </a:xfrm>
          </p:grpSpPr>
          <p:cxnSp>
            <p:nvCxnSpPr>
              <p:cNvPr id="168" name="Straight Connector 167"/>
              <p:cNvCxnSpPr/>
              <p:nvPr/>
            </p:nvCxnSpPr>
            <p:spPr>
              <a:xfrm flipV="1">
                <a:off x="1066800" y="3520440"/>
                <a:ext cx="0" cy="36576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H="1" flipV="1">
                <a:off x="883920" y="3413502"/>
                <a:ext cx="182880" cy="11430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grpSp>
        <p:grpSp>
          <p:nvGrpSpPr>
            <p:cNvPr id="165" name="Group 17"/>
            <p:cNvGrpSpPr/>
            <p:nvPr/>
          </p:nvGrpSpPr>
          <p:grpSpPr>
            <a:xfrm flipH="1">
              <a:off x="6878685" y="2916860"/>
              <a:ext cx="284115" cy="727130"/>
              <a:chOff x="883920" y="3413502"/>
              <a:chExt cx="182880" cy="472698"/>
            </a:xfrm>
          </p:grpSpPr>
          <p:cxnSp>
            <p:nvCxnSpPr>
              <p:cNvPr id="166" name="Straight Connector 165"/>
              <p:cNvCxnSpPr/>
              <p:nvPr/>
            </p:nvCxnSpPr>
            <p:spPr>
              <a:xfrm flipV="1">
                <a:off x="1066800" y="3520440"/>
                <a:ext cx="0" cy="36576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flipH="1" flipV="1">
                <a:off x="883920" y="3413502"/>
                <a:ext cx="182880" cy="114300"/>
              </a:xfrm>
              <a:prstGeom prst="line">
                <a:avLst/>
              </a:prstGeom>
              <a:ln w="28575">
                <a:solidFill>
                  <a:srgbClr val="000066"/>
                </a:solidFill>
              </a:ln>
            </p:spPr>
            <p:style>
              <a:lnRef idx="1">
                <a:schemeClr val="accent1"/>
              </a:lnRef>
              <a:fillRef idx="0">
                <a:schemeClr val="accent1"/>
              </a:fillRef>
              <a:effectRef idx="0">
                <a:schemeClr val="accent1"/>
              </a:effectRef>
              <a:fontRef idx="minor">
                <a:schemeClr val="tx1"/>
              </a:fontRef>
            </p:style>
          </p:cxnSp>
        </p:grpSp>
      </p:grpSp>
      <p:sp>
        <p:nvSpPr>
          <p:cNvPr id="120" name="TextBox 119"/>
          <p:cNvSpPr txBox="1"/>
          <p:nvPr/>
        </p:nvSpPr>
        <p:spPr>
          <a:xfrm>
            <a:off x="457200" y="4559082"/>
            <a:ext cx="8305800" cy="1938992"/>
          </a:xfrm>
          <a:prstGeom prst="rect">
            <a:avLst/>
          </a:prstGeom>
          <a:noFill/>
        </p:spPr>
        <p:txBody>
          <a:bodyPr wrap="square" rtlCol="0">
            <a:spAutoFit/>
          </a:bodyPr>
          <a:lstStyle/>
          <a:p>
            <a:pPr algn="ctr"/>
            <a:r>
              <a:rPr lang="en-US" sz="2000" b="1" dirty="0" smtClean="0"/>
              <a:t>Co-culture allowed to establish for 48 h (lag phase of growth)- media replaced with low serum (5% FBS)- containing media- incubation for 24 h- treatments for 48 h- growth measurement</a:t>
            </a:r>
          </a:p>
          <a:p>
            <a:pPr algn="ctr"/>
            <a:endParaRPr lang="en-US" sz="2000" b="1" dirty="0" smtClean="0"/>
          </a:p>
          <a:p>
            <a:pPr algn="ctr"/>
            <a:r>
              <a:rPr lang="en-US" sz="2000" b="1" dirty="0" smtClean="0"/>
              <a:t>Treatments-</a:t>
            </a:r>
            <a:r>
              <a:rPr lang="en-US" sz="2000" b="1" dirty="0" smtClean="0">
                <a:solidFill>
                  <a:srgbClr val="FF0000"/>
                </a:solidFill>
              </a:rPr>
              <a:t> Gemcitabine (5µM), AMD3100 (5µM), GDC-0449 (5µM)</a:t>
            </a:r>
          </a:p>
          <a:p>
            <a:pPr algn="ctr"/>
            <a:r>
              <a:rPr lang="en-US" sz="2000" b="1" dirty="0" smtClean="0"/>
              <a:t>(alone and in combination)</a:t>
            </a:r>
            <a:endParaRPr lang="en-US" sz="2000" b="1" dirty="0"/>
          </a:p>
        </p:txBody>
      </p:sp>
    </p:spTree>
    <p:extLst>
      <p:ext uri="{BB962C8B-B14F-4D97-AF65-F5344CB8AC3E}">
        <p14:creationId xmlns:p14="http://schemas.microsoft.com/office/powerpoint/2010/main" val="360769042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 name="Picture 2"/>
          <p:cNvPicPr>
            <a:picLocks noChangeAspect="1" noChangeArrowheads="1"/>
          </p:cNvPicPr>
          <p:nvPr/>
        </p:nvPicPr>
        <p:blipFill>
          <a:blip r:embed="rId3">
            <a:extLst>
              <a:ext uri="{28A0092B-C50C-407E-A947-70E740481C1C}">
                <a14:useLocalDpi xmlns:a14="http://schemas.microsoft.com/office/drawing/2010/main" val="0"/>
              </a:ext>
            </a:extLst>
          </a:blip>
          <a:srcRect l="10274" t="2940" r="4803" b="10587"/>
          <a:stretch>
            <a:fillRect/>
          </a:stretch>
        </p:blipFill>
        <p:spPr bwMode="auto">
          <a:xfrm>
            <a:off x="6643688" y="2554288"/>
            <a:ext cx="2143125" cy="134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5"/>
          <p:cNvPicPr>
            <a:picLocks noChangeAspect="1" noChangeArrowheads="1"/>
          </p:cNvPicPr>
          <p:nvPr/>
        </p:nvPicPr>
        <p:blipFill>
          <a:blip r:embed="rId4">
            <a:extLst>
              <a:ext uri="{28A0092B-C50C-407E-A947-70E740481C1C}">
                <a14:useLocalDpi xmlns:a14="http://schemas.microsoft.com/office/drawing/2010/main" val="0"/>
              </a:ext>
            </a:extLst>
          </a:blip>
          <a:srcRect l="10274" t="2940" r="3658" b="9515"/>
          <a:stretch>
            <a:fillRect/>
          </a:stretch>
        </p:blipFill>
        <p:spPr bwMode="auto">
          <a:xfrm>
            <a:off x="3706813" y="2532063"/>
            <a:ext cx="2060575" cy="137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7"/>
          <p:cNvPicPr>
            <a:picLocks noChangeAspect="1" noChangeArrowheads="1"/>
          </p:cNvPicPr>
          <p:nvPr/>
        </p:nvPicPr>
        <p:blipFill>
          <a:blip r:embed="rId5">
            <a:extLst>
              <a:ext uri="{28A0092B-C50C-407E-A947-70E740481C1C}">
                <a14:useLocalDpi xmlns:a14="http://schemas.microsoft.com/office/drawing/2010/main" val="0"/>
              </a:ext>
            </a:extLst>
          </a:blip>
          <a:srcRect l="9535" t="4086" r="4070" b="9566"/>
          <a:stretch>
            <a:fillRect/>
          </a:stretch>
        </p:blipFill>
        <p:spPr bwMode="auto">
          <a:xfrm>
            <a:off x="855663" y="2538413"/>
            <a:ext cx="2184400" cy="1355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4" name="TextBox 7"/>
          <p:cNvSpPr txBox="1">
            <a:spLocks noChangeArrowheads="1"/>
          </p:cNvSpPr>
          <p:nvPr/>
        </p:nvSpPr>
        <p:spPr bwMode="auto">
          <a:xfrm>
            <a:off x="520700" y="2432050"/>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200</a:t>
            </a:r>
          </a:p>
        </p:txBody>
      </p:sp>
      <p:sp>
        <p:nvSpPr>
          <p:cNvPr id="35" name="TextBox 8"/>
          <p:cNvSpPr txBox="1">
            <a:spLocks noChangeArrowheads="1"/>
          </p:cNvSpPr>
          <p:nvPr/>
        </p:nvSpPr>
        <p:spPr bwMode="auto">
          <a:xfrm>
            <a:off x="520700" y="2755900"/>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150</a:t>
            </a:r>
          </a:p>
        </p:txBody>
      </p:sp>
      <p:sp>
        <p:nvSpPr>
          <p:cNvPr id="36" name="TextBox 9"/>
          <p:cNvSpPr txBox="1">
            <a:spLocks noChangeArrowheads="1"/>
          </p:cNvSpPr>
          <p:nvPr/>
        </p:nvSpPr>
        <p:spPr bwMode="auto">
          <a:xfrm>
            <a:off x="536575" y="3071813"/>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100</a:t>
            </a:r>
          </a:p>
        </p:txBody>
      </p:sp>
      <p:sp>
        <p:nvSpPr>
          <p:cNvPr id="37" name="TextBox 10"/>
          <p:cNvSpPr txBox="1">
            <a:spLocks noChangeArrowheads="1"/>
          </p:cNvSpPr>
          <p:nvPr/>
        </p:nvSpPr>
        <p:spPr bwMode="auto">
          <a:xfrm>
            <a:off x="608013" y="3392488"/>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50</a:t>
            </a:r>
          </a:p>
        </p:txBody>
      </p:sp>
      <p:sp>
        <p:nvSpPr>
          <p:cNvPr id="38" name="TextBox 11"/>
          <p:cNvSpPr txBox="1">
            <a:spLocks noChangeArrowheads="1"/>
          </p:cNvSpPr>
          <p:nvPr/>
        </p:nvSpPr>
        <p:spPr bwMode="auto">
          <a:xfrm>
            <a:off x="619125" y="3673475"/>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00</a:t>
            </a:r>
          </a:p>
        </p:txBody>
      </p:sp>
      <p:sp>
        <p:nvSpPr>
          <p:cNvPr id="39" name="TextBox 12"/>
          <p:cNvSpPr txBox="1">
            <a:spLocks noChangeArrowheads="1"/>
          </p:cNvSpPr>
          <p:nvPr/>
        </p:nvSpPr>
        <p:spPr bwMode="auto">
          <a:xfrm rot="16200000">
            <a:off x="-313531" y="3039269"/>
            <a:ext cx="15049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Viable PCCs (%)</a:t>
            </a:r>
          </a:p>
        </p:txBody>
      </p:sp>
      <p:sp>
        <p:nvSpPr>
          <p:cNvPr id="40" name="TextBox 13"/>
          <p:cNvSpPr txBox="1">
            <a:spLocks noChangeArrowheads="1"/>
          </p:cNvSpPr>
          <p:nvPr/>
        </p:nvSpPr>
        <p:spPr bwMode="auto">
          <a:xfrm>
            <a:off x="3378200" y="2449513"/>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200</a:t>
            </a:r>
          </a:p>
        </p:txBody>
      </p:sp>
      <p:sp>
        <p:nvSpPr>
          <p:cNvPr id="41" name="TextBox 14"/>
          <p:cNvSpPr txBox="1">
            <a:spLocks noChangeArrowheads="1"/>
          </p:cNvSpPr>
          <p:nvPr/>
        </p:nvSpPr>
        <p:spPr bwMode="auto">
          <a:xfrm>
            <a:off x="3378200" y="2751138"/>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150</a:t>
            </a:r>
          </a:p>
        </p:txBody>
      </p:sp>
      <p:sp>
        <p:nvSpPr>
          <p:cNvPr id="42" name="TextBox 15"/>
          <p:cNvSpPr txBox="1">
            <a:spLocks noChangeArrowheads="1"/>
          </p:cNvSpPr>
          <p:nvPr/>
        </p:nvSpPr>
        <p:spPr bwMode="auto">
          <a:xfrm>
            <a:off x="3376613" y="3089275"/>
            <a:ext cx="4381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100</a:t>
            </a:r>
          </a:p>
        </p:txBody>
      </p:sp>
      <p:sp>
        <p:nvSpPr>
          <p:cNvPr id="43" name="TextBox 16"/>
          <p:cNvSpPr txBox="1">
            <a:spLocks noChangeArrowheads="1"/>
          </p:cNvSpPr>
          <p:nvPr/>
        </p:nvSpPr>
        <p:spPr bwMode="auto">
          <a:xfrm>
            <a:off x="3476625" y="3398838"/>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50</a:t>
            </a:r>
          </a:p>
        </p:txBody>
      </p:sp>
      <p:sp>
        <p:nvSpPr>
          <p:cNvPr id="44" name="TextBox 17"/>
          <p:cNvSpPr txBox="1">
            <a:spLocks noChangeArrowheads="1"/>
          </p:cNvSpPr>
          <p:nvPr/>
        </p:nvSpPr>
        <p:spPr bwMode="auto">
          <a:xfrm>
            <a:off x="3487738" y="3679825"/>
            <a:ext cx="43815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00</a:t>
            </a:r>
          </a:p>
        </p:txBody>
      </p:sp>
      <p:sp>
        <p:nvSpPr>
          <p:cNvPr id="45" name="TextBox 19"/>
          <p:cNvSpPr txBox="1">
            <a:spLocks noChangeArrowheads="1"/>
          </p:cNvSpPr>
          <p:nvPr/>
        </p:nvSpPr>
        <p:spPr bwMode="auto">
          <a:xfrm>
            <a:off x="6296025" y="2462213"/>
            <a:ext cx="4381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200</a:t>
            </a:r>
          </a:p>
        </p:txBody>
      </p:sp>
      <p:sp>
        <p:nvSpPr>
          <p:cNvPr id="46" name="TextBox 20"/>
          <p:cNvSpPr txBox="1">
            <a:spLocks noChangeArrowheads="1"/>
          </p:cNvSpPr>
          <p:nvPr/>
        </p:nvSpPr>
        <p:spPr bwMode="auto">
          <a:xfrm>
            <a:off x="6296025" y="2754313"/>
            <a:ext cx="4381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150</a:t>
            </a:r>
          </a:p>
        </p:txBody>
      </p:sp>
      <p:sp>
        <p:nvSpPr>
          <p:cNvPr id="47" name="TextBox 21"/>
          <p:cNvSpPr txBox="1">
            <a:spLocks noChangeArrowheads="1"/>
          </p:cNvSpPr>
          <p:nvPr/>
        </p:nvSpPr>
        <p:spPr bwMode="auto">
          <a:xfrm>
            <a:off x="6300788" y="3081338"/>
            <a:ext cx="4381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100</a:t>
            </a:r>
          </a:p>
        </p:txBody>
      </p:sp>
      <p:sp>
        <p:nvSpPr>
          <p:cNvPr id="48" name="TextBox 22"/>
          <p:cNvSpPr txBox="1">
            <a:spLocks noChangeArrowheads="1"/>
          </p:cNvSpPr>
          <p:nvPr/>
        </p:nvSpPr>
        <p:spPr bwMode="auto">
          <a:xfrm>
            <a:off x="6394450" y="3402013"/>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50</a:t>
            </a:r>
          </a:p>
        </p:txBody>
      </p:sp>
      <p:sp>
        <p:nvSpPr>
          <p:cNvPr id="49" name="TextBox 23"/>
          <p:cNvSpPr txBox="1">
            <a:spLocks noChangeArrowheads="1"/>
          </p:cNvSpPr>
          <p:nvPr/>
        </p:nvSpPr>
        <p:spPr bwMode="auto">
          <a:xfrm>
            <a:off x="6394450" y="3690938"/>
            <a:ext cx="43815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00</a:t>
            </a:r>
          </a:p>
        </p:txBody>
      </p:sp>
      <p:sp>
        <p:nvSpPr>
          <p:cNvPr id="50" name="TextBox 25"/>
          <p:cNvSpPr txBox="1">
            <a:spLocks noChangeArrowheads="1"/>
          </p:cNvSpPr>
          <p:nvPr/>
        </p:nvSpPr>
        <p:spPr bwMode="auto">
          <a:xfrm>
            <a:off x="2122488" y="3811588"/>
            <a:ext cx="86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PSC/PCC</a:t>
            </a:r>
          </a:p>
        </p:txBody>
      </p:sp>
      <p:sp>
        <p:nvSpPr>
          <p:cNvPr id="51" name="TextBox 26"/>
          <p:cNvSpPr txBox="1">
            <a:spLocks noChangeArrowheads="1"/>
          </p:cNvSpPr>
          <p:nvPr/>
        </p:nvSpPr>
        <p:spPr bwMode="auto">
          <a:xfrm>
            <a:off x="1020763" y="3813175"/>
            <a:ext cx="958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PCC/PCC</a:t>
            </a:r>
          </a:p>
        </p:txBody>
      </p:sp>
      <p:sp>
        <p:nvSpPr>
          <p:cNvPr id="52" name="TextBox 27"/>
          <p:cNvSpPr txBox="1">
            <a:spLocks noChangeArrowheads="1"/>
          </p:cNvSpPr>
          <p:nvPr/>
        </p:nvSpPr>
        <p:spPr bwMode="auto">
          <a:xfrm>
            <a:off x="855663" y="2352675"/>
            <a:ext cx="79502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MiaPaCa                                                   Colo-357                                                      Panc1</a:t>
            </a:r>
          </a:p>
        </p:txBody>
      </p:sp>
      <p:sp>
        <p:nvSpPr>
          <p:cNvPr id="53" name="TextBox 25"/>
          <p:cNvSpPr txBox="1">
            <a:spLocks noChangeArrowheads="1"/>
          </p:cNvSpPr>
          <p:nvPr/>
        </p:nvSpPr>
        <p:spPr bwMode="auto">
          <a:xfrm>
            <a:off x="4865688" y="3810000"/>
            <a:ext cx="86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PSC/PCC</a:t>
            </a:r>
          </a:p>
        </p:txBody>
      </p:sp>
      <p:sp>
        <p:nvSpPr>
          <p:cNvPr id="54" name="TextBox 26"/>
          <p:cNvSpPr txBox="1">
            <a:spLocks noChangeArrowheads="1"/>
          </p:cNvSpPr>
          <p:nvPr/>
        </p:nvSpPr>
        <p:spPr bwMode="auto">
          <a:xfrm>
            <a:off x="3800475" y="3811588"/>
            <a:ext cx="958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PCC/PCC</a:t>
            </a:r>
          </a:p>
        </p:txBody>
      </p:sp>
      <p:sp>
        <p:nvSpPr>
          <p:cNvPr id="55" name="TextBox 25"/>
          <p:cNvSpPr txBox="1">
            <a:spLocks noChangeArrowheads="1"/>
          </p:cNvSpPr>
          <p:nvPr/>
        </p:nvSpPr>
        <p:spPr bwMode="auto">
          <a:xfrm>
            <a:off x="7874000" y="3810000"/>
            <a:ext cx="86042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PSC/PCC</a:t>
            </a:r>
          </a:p>
        </p:txBody>
      </p:sp>
      <p:sp>
        <p:nvSpPr>
          <p:cNvPr id="56" name="TextBox 26"/>
          <p:cNvSpPr txBox="1">
            <a:spLocks noChangeArrowheads="1"/>
          </p:cNvSpPr>
          <p:nvPr/>
        </p:nvSpPr>
        <p:spPr bwMode="auto">
          <a:xfrm>
            <a:off x="6772275" y="3811588"/>
            <a:ext cx="9588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PCC/PCC</a:t>
            </a:r>
          </a:p>
        </p:txBody>
      </p:sp>
      <p:sp>
        <p:nvSpPr>
          <p:cNvPr id="57" name="TextBox 12"/>
          <p:cNvSpPr txBox="1">
            <a:spLocks noChangeArrowheads="1"/>
          </p:cNvSpPr>
          <p:nvPr/>
        </p:nvSpPr>
        <p:spPr bwMode="auto">
          <a:xfrm rot="16200000">
            <a:off x="2574926" y="3071812"/>
            <a:ext cx="1504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Viable PCCs (%)</a:t>
            </a:r>
          </a:p>
        </p:txBody>
      </p:sp>
      <p:sp>
        <p:nvSpPr>
          <p:cNvPr id="58" name="TextBox 12"/>
          <p:cNvSpPr txBox="1">
            <a:spLocks noChangeArrowheads="1"/>
          </p:cNvSpPr>
          <p:nvPr/>
        </p:nvSpPr>
        <p:spPr bwMode="auto">
          <a:xfrm rot="16200000">
            <a:off x="5510213" y="3124200"/>
            <a:ext cx="15049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Viable PCCs (%)</a:t>
            </a:r>
          </a:p>
        </p:txBody>
      </p:sp>
      <p:sp>
        <p:nvSpPr>
          <p:cNvPr id="59" name="Rectangle 3"/>
          <p:cNvSpPr>
            <a:spLocks noChangeArrowheads="1"/>
          </p:cNvSpPr>
          <p:nvPr/>
        </p:nvSpPr>
        <p:spPr bwMode="auto">
          <a:xfrm>
            <a:off x="104775" y="103188"/>
            <a:ext cx="8915400" cy="830262"/>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Co-culturing of pancreatic cancer with pancreatic stellate cells develops chemoresistance in pancreatic cancer cells</a:t>
            </a:r>
            <a:endParaRPr lang="en-US" altLang="en-US" sz="2400" dirty="0">
              <a:solidFill>
                <a:schemeClr val="bg1"/>
              </a:solidFill>
              <a:latin typeface="Arial" charset="0"/>
            </a:endParaRPr>
          </a:p>
        </p:txBody>
      </p:sp>
    </p:spTree>
    <p:extLst>
      <p:ext uri="{BB962C8B-B14F-4D97-AF65-F5344CB8AC3E}">
        <p14:creationId xmlns:p14="http://schemas.microsoft.com/office/powerpoint/2010/main" val="138377208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p:cNvPicPr>
            <a:picLocks noChangeAspect="1" noChangeArrowheads="1"/>
          </p:cNvPicPr>
          <p:nvPr/>
        </p:nvPicPr>
        <p:blipFill>
          <a:blip r:embed="rId2">
            <a:extLst>
              <a:ext uri="{28A0092B-C50C-407E-A947-70E740481C1C}">
                <a14:useLocalDpi xmlns:a14="http://schemas.microsoft.com/office/drawing/2010/main" val="0"/>
              </a:ext>
            </a:extLst>
          </a:blip>
          <a:srcRect l="7094" t="8505" b="31091"/>
          <a:stretch>
            <a:fillRect/>
          </a:stretch>
        </p:blipFill>
        <p:spPr bwMode="auto">
          <a:xfrm>
            <a:off x="534988" y="2835264"/>
            <a:ext cx="3808412" cy="1512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963" name="TextBox 65"/>
          <p:cNvSpPr txBox="1">
            <a:spLocks noChangeArrowheads="1"/>
          </p:cNvSpPr>
          <p:nvPr/>
        </p:nvSpPr>
        <p:spPr bwMode="auto">
          <a:xfrm rot="-5400000">
            <a:off x="-733424" y="3408351"/>
            <a:ext cx="1820862"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Percent viable PCC</a:t>
            </a:r>
          </a:p>
        </p:txBody>
      </p:sp>
      <p:sp>
        <p:nvSpPr>
          <p:cNvPr id="40964" name="TextBox 66"/>
          <p:cNvSpPr txBox="1">
            <a:spLocks noChangeArrowheads="1"/>
          </p:cNvSpPr>
          <p:nvPr/>
        </p:nvSpPr>
        <p:spPr bwMode="auto">
          <a:xfrm>
            <a:off x="-11113" y="2460614"/>
            <a:ext cx="266701"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A</a:t>
            </a:r>
          </a:p>
        </p:txBody>
      </p:sp>
      <p:sp>
        <p:nvSpPr>
          <p:cNvPr id="40972" name="Rectangle 1"/>
          <p:cNvSpPr>
            <a:spLocks noChangeArrowheads="1"/>
          </p:cNvSpPr>
          <p:nvPr/>
        </p:nvSpPr>
        <p:spPr bwMode="auto">
          <a:xfrm>
            <a:off x="220663" y="152400"/>
            <a:ext cx="8728075" cy="1200150"/>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Inhibition of CXCL12/CXCR4 and hedgehog pathways abrogates co-culture-induced chemoresistance in pancreatic cancer cells</a:t>
            </a:r>
          </a:p>
        </p:txBody>
      </p:sp>
      <p:sp>
        <p:nvSpPr>
          <p:cNvPr id="40973" name="TextBox 11"/>
          <p:cNvSpPr txBox="1">
            <a:spLocks noChangeArrowheads="1"/>
          </p:cNvSpPr>
          <p:nvPr/>
        </p:nvSpPr>
        <p:spPr bwMode="auto">
          <a:xfrm>
            <a:off x="195263" y="2735252"/>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200</a:t>
            </a:r>
          </a:p>
        </p:txBody>
      </p:sp>
      <p:sp>
        <p:nvSpPr>
          <p:cNvPr id="40974" name="TextBox 13"/>
          <p:cNvSpPr txBox="1">
            <a:spLocks noChangeArrowheads="1"/>
          </p:cNvSpPr>
          <p:nvPr/>
        </p:nvSpPr>
        <p:spPr bwMode="auto">
          <a:xfrm>
            <a:off x="184150" y="3094027"/>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150</a:t>
            </a:r>
          </a:p>
        </p:txBody>
      </p:sp>
      <p:sp>
        <p:nvSpPr>
          <p:cNvPr id="40975" name="TextBox 14"/>
          <p:cNvSpPr txBox="1">
            <a:spLocks noChangeArrowheads="1"/>
          </p:cNvSpPr>
          <p:nvPr/>
        </p:nvSpPr>
        <p:spPr bwMode="auto">
          <a:xfrm>
            <a:off x="187325" y="3455977"/>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100</a:t>
            </a:r>
          </a:p>
        </p:txBody>
      </p:sp>
      <p:sp>
        <p:nvSpPr>
          <p:cNvPr id="40976" name="TextBox 15"/>
          <p:cNvSpPr txBox="1">
            <a:spLocks noChangeArrowheads="1"/>
          </p:cNvSpPr>
          <p:nvPr/>
        </p:nvSpPr>
        <p:spPr bwMode="auto">
          <a:xfrm>
            <a:off x="271463" y="3814752"/>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50</a:t>
            </a:r>
          </a:p>
        </p:txBody>
      </p:sp>
      <p:sp>
        <p:nvSpPr>
          <p:cNvPr id="40977" name="TextBox 17"/>
          <p:cNvSpPr txBox="1">
            <a:spLocks noChangeArrowheads="1"/>
          </p:cNvSpPr>
          <p:nvPr/>
        </p:nvSpPr>
        <p:spPr bwMode="auto">
          <a:xfrm>
            <a:off x="282575" y="4100502"/>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00</a:t>
            </a:r>
          </a:p>
        </p:txBody>
      </p:sp>
      <p:pic>
        <p:nvPicPr>
          <p:cNvPr id="40978" name="Picture 2"/>
          <p:cNvPicPr>
            <a:picLocks noChangeAspect="1" noChangeArrowheads="1"/>
          </p:cNvPicPr>
          <p:nvPr/>
        </p:nvPicPr>
        <p:blipFill>
          <a:blip r:embed="rId2">
            <a:extLst>
              <a:ext uri="{28A0092B-C50C-407E-A947-70E740481C1C}">
                <a14:useLocalDpi xmlns:a14="http://schemas.microsoft.com/office/drawing/2010/main" val="0"/>
              </a:ext>
            </a:extLst>
          </a:blip>
          <a:srcRect l="35384" t="116" r="23190" b="87106"/>
          <a:stretch>
            <a:fillRect/>
          </a:stretch>
        </p:blipFill>
        <p:spPr bwMode="auto">
          <a:xfrm>
            <a:off x="1466850" y="2682864"/>
            <a:ext cx="20383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23" name="Table 22"/>
          <p:cNvGraphicFramePr>
            <a:graphicFrameLocks noGrp="1"/>
          </p:cNvGraphicFramePr>
          <p:nvPr>
            <p:extLst>
              <p:ext uri="{D42A27DB-BD31-4B8C-83A1-F6EECF244321}">
                <p14:modId xmlns:p14="http://schemas.microsoft.com/office/powerpoint/2010/main" val="2461812169"/>
              </p:ext>
            </p:extLst>
          </p:nvPr>
        </p:nvGraphicFramePr>
        <p:xfrm>
          <a:off x="204788" y="4359264"/>
          <a:ext cx="4097337" cy="547698"/>
        </p:xfrm>
        <a:graphic>
          <a:graphicData uri="http://schemas.openxmlformats.org/drawingml/2006/table">
            <a:tbl>
              <a:tblPr firstRow="1" bandRow="1">
                <a:tableStyleId>{5940675A-B579-460E-94D1-54222C63F5DA}</a:tableStyleId>
              </a:tblPr>
              <a:tblGrid>
                <a:gridCol w="439507"/>
                <a:gridCol w="409725"/>
                <a:gridCol w="463166"/>
                <a:gridCol w="464287"/>
                <a:gridCol w="463160"/>
                <a:gridCol w="466754"/>
                <a:gridCol w="485806"/>
                <a:gridCol w="466754"/>
                <a:gridCol w="438178"/>
              </a:tblGrid>
              <a:tr h="182563">
                <a:tc>
                  <a:txBody>
                    <a:bodyPr/>
                    <a:lstStyle/>
                    <a:p>
                      <a:pPr algn="r">
                        <a:lnSpc>
                          <a:spcPct val="50000"/>
                        </a:lnSpc>
                      </a:pPr>
                      <a:r>
                        <a:rPr lang="en-US" sz="1200" b="1" dirty="0" smtClean="0">
                          <a:latin typeface="Arial" panose="020B0604020202020204" pitchFamily="34" charset="0"/>
                          <a:cs typeface="Arial" panose="020B0604020202020204" pitchFamily="34" charset="0"/>
                        </a:rPr>
                        <a:t>GEM</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3">
                <a:tc>
                  <a:txBody>
                    <a:bodyPr/>
                    <a:lstStyle/>
                    <a:p>
                      <a:pPr algn="r">
                        <a:lnSpc>
                          <a:spcPct val="50000"/>
                        </a:lnSpc>
                      </a:pPr>
                      <a:r>
                        <a:rPr lang="en-US" sz="1200" b="1" dirty="0" smtClean="0">
                          <a:latin typeface="Arial" panose="020B0604020202020204" pitchFamily="34" charset="0"/>
                          <a:cs typeface="Arial" panose="020B0604020202020204" pitchFamily="34" charset="0"/>
                        </a:rPr>
                        <a:t>AMD</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3">
                <a:tc>
                  <a:txBody>
                    <a:bodyPr/>
                    <a:lstStyle/>
                    <a:p>
                      <a:pPr algn="r">
                        <a:lnSpc>
                          <a:spcPct val="50000"/>
                        </a:lnSpc>
                      </a:pPr>
                      <a:r>
                        <a:rPr lang="en-US" sz="1200" b="1" dirty="0" smtClean="0">
                          <a:latin typeface="Arial" panose="020B0604020202020204" pitchFamily="34" charset="0"/>
                          <a:cs typeface="Arial" panose="020B0604020202020204" pitchFamily="34" charset="0"/>
                        </a:rPr>
                        <a:t>GDC</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41007" name="Picture 17"/>
          <p:cNvPicPr>
            <a:picLocks noChangeAspect="1" noChangeArrowheads="1"/>
          </p:cNvPicPr>
          <p:nvPr/>
        </p:nvPicPr>
        <p:blipFill>
          <a:blip r:embed="rId3">
            <a:extLst>
              <a:ext uri="{28A0092B-C50C-407E-A947-70E740481C1C}">
                <a14:useLocalDpi xmlns:a14="http://schemas.microsoft.com/office/drawing/2010/main" val="0"/>
              </a:ext>
            </a:extLst>
          </a:blip>
          <a:srcRect l="6766" t="8189" r="1015" b="28900"/>
          <a:stretch>
            <a:fillRect/>
          </a:stretch>
        </p:blipFill>
        <p:spPr bwMode="auto">
          <a:xfrm>
            <a:off x="5076825" y="2901939"/>
            <a:ext cx="3865563" cy="1474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8" name="Picture 2"/>
          <p:cNvPicPr>
            <a:picLocks noChangeAspect="1" noChangeArrowheads="1"/>
          </p:cNvPicPr>
          <p:nvPr/>
        </p:nvPicPr>
        <p:blipFill>
          <a:blip r:embed="rId2">
            <a:extLst>
              <a:ext uri="{28A0092B-C50C-407E-A947-70E740481C1C}">
                <a14:useLocalDpi xmlns:a14="http://schemas.microsoft.com/office/drawing/2010/main" val="0"/>
              </a:ext>
            </a:extLst>
          </a:blip>
          <a:srcRect l="35384" t="116" r="23190" b="87106"/>
          <a:stretch>
            <a:fillRect/>
          </a:stretch>
        </p:blipFill>
        <p:spPr bwMode="auto">
          <a:xfrm>
            <a:off x="6062663" y="2682864"/>
            <a:ext cx="2038350" cy="374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1009" name="TextBox 65"/>
          <p:cNvSpPr txBox="1">
            <a:spLocks noChangeArrowheads="1"/>
          </p:cNvSpPr>
          <p:nvPr/>
        </p:nvSpPr>
        <p:spPr bwMode="auto">
          <a:xfrm rot="-5400000">
            <a:off x="3830637" y="3454390"/>
            <a:ext cx="18208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Percent viable PCC</a:t>
            </a:r>
          </a:p>
        </p:txBody>
      </p:sp>
      <p:sp>
        <p:nvSpPr>
          <p:cNvPr id="41010" name="TextBox 11"/>
          <p:cNvSpPr txBox="1">
            <a:spLocks noChangeArrowheads="1"/>
          </p:cNvSpPr>
          <p:nvPr/>
        </p:nvSpPr>
        <p:spPr bwMode="auto">
          <a:xfrm>
            <a:off x="4759325" y="2782877"/>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200</a:t>
            </a:r>
          </a:p>
        </p:txBody>
      </p:sp>
      <p:sp>
        <p:nvSpPr>
          <p:cNvPr id="41011" name="TextBox 13"/>
          <p:cNvSpPr txBox="1">
            <a:spLocks noChangeArrowheads="1"/>
          </p:cNvSpPr>
          <p:nvPr/>
        </p:nvSpPr>
        <p:spPr bwMode="auto">
          <a:xfrm>
            <a:off x="4748213" y="3141652"/>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150</a:t>
            </a:r>
          </a:p>
        </p:txBody>
      </p:sp>
      <p:sp>
        <p:nvSpPr>
          <p:cNvPr id="41012" name="TextBox 14"/>
          <p:cNvSpPr txBox="1">
            <a:spLocks noChangeArrowheads="1"/>
          </p:cNvSpPr>
          <p:nvPr/>
        </p:nvSpPr>
        <p:spPr bwMode="auto">
          <a:xfrm>
            <a:off x="4751388" y="3503602"/>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100</a:t>
            </a:r>
          </a:p>
        </p:txBody>
      </p:sp>
      <p:sp>
        <p:nvSpPr>
          <p:cNvPr id="41013" name="TextBox 15"/>
          <p:cNvSpPr txBox="1">
            <a:spLocks noChangeArrowheads="1"/>
          </p:cNvSpPr>
          <p:nvPr/>
        </p:nvSpPr>
        <p:spPr bwMode="auto">
          <a:xfrm>
            <a:off x="4835525" y="3860789"/>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50</a:t>
            </a:r>
          </a:p>
        </p:txBody>
      </p:sp>
      <p:sp>
        <p:nvSpPr>
          <p:cNvPr id="41014" name="TextBox 17"/>
          <p:cNvSpPr txBox="1">
            <a:spLocks noChangeArrowheads="1"/>
          </p:cNvSpPr>
          <p:nvPr/>
        </p:nvSpPr>
        <p:spPr bwMode="auto">
          <a:xfrm>
            <a:off x="4846638" y="4146539"/>
            <a:ext cx="43815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00</a:t>
            </a:r>
          </a:p>
        </p:txBody>
      </p:sp>
      <p:graphicFrame>
        <p:nvGraphicFramePr>
          <p:cNvPr id="32" name="Table 31"/>
          <p:cNvGraphicFramePr>
            <a:graphicFrameLocks noGrp="1"/>
          </p:cNvGraphicFramePr>
          <p:nvPr>
            <p:extLst>
              <p:ext uri="{D42A27DB-BD31-4B8C-83A1-F6EECF244321}">
                <p14:modId xmlns:p14="http://schemas.microsoft.com/office/powerpoint/2010/main" val="177401650"/>
              </p:ext>
            </p:extLst>
          </p:nvPr>
        </p:nvGraphicFramePr>
        <p:xfrm>
          <a:off x="4768850" y="4405302"/>
          <a:ext cx="4097337" cy="547698"/>
        </p:xfrm>
        <a:graphic>
          <a:graphicData uri="http://schemas.openxmlformats.org/drawingml/2006/table">
            <a:tbl>
              <a:tblPr firstRow="1" bandRow="1">
                <a:tableStyleId>{5940675A-B579-460E-94D1-54222C63F5DA}</a:tableStyleId>
              </a:tblPr>
              <a:tblGrid>
                <a:gridCol w="439507"/>
                <a:gridCol w="409725"/>
                <a:gridCol w="463166"/>
                <a:gridCol w="464287"/>
                <a:gridCol w="463160"/>
                <a:gridCol w="466754"/>
                <a:gridCol w="485806"/>
                <a:gridCol w="466754"/>
                <a:gridCol w="438178"/>
              </a:tblGrid>
              <a:tr h="182562">
                <a:tc>
                  <a:txBody>
                    <a:bodyPr/>
                    <a:lstStyle/>
                    <a:p>
                      <a:pPr algn="r">
                        <a:lnSpc>
                          <a:spcPct val="50000"/>
                        </a:lnSpc>
                      </a:pPr>
                      <a:r>
                        <a:rPr lang="en-US" sz="1200" b="1" dirty="0" smtClean="0">
                          <a:latin typeface="Arial" panose="020B0604020202020204" pitchFamily="34" charset="0"/>
                          <a:cs typeface="Arial" panose="020B0604020202020204" pitchFamily="34" charset="0"/>
                        </a:rPr>
                        <a:t>GEM</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2">
                <a:tc>
                  <a:txBody>
                    <a:bodyPr/>
                    <a:lstStyle/>
                    <a:p>
                      <a:pPr algn="r">
                        <a:lnSpc>
                          <a:spcPct val="50000"/>
                        </a:lnSpc>
                      </a:pPr>
                      <a:r>
                        <a:rPr lang="en-US" sz="1200" b="1" dirty="0" smtClean="0">
                          <a:latin typeface="Arial" panose="020B0604020202020204" pitchFamily="34" charset="0"/>
                          <a:cs typeface="Arial" panose="020B0604020202020204" pitchFamily="34" charset="0"/>
                        </a:rPr>
                        <a:t>AMD</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2">
                <a:tc>
                  <a:txBody>
                    <a:bodyPr/>
                    <a:lstStyle/>
                    <a:p>
                      <a:pPr algn="r">
                        <a:lnSpc>
                          <a:spcPct val="50000"/>
                        </a:lnSpc>
                      </a:pPr>
                      <a:r>
                        <a:rPr lang="en-US" sz="1200" b="1" dirty="0" smtClean="0">
                          <a:latin typeface="Arial" panose="020B0604020202020204" pitchFamily="34" charset="0"/>
                          <a:cs typeface="Arial" panose="020B0604020202020204" pitchFamily="34" charset="0"/>
                        </a:rPr>
                        <a:t>GDC</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1043" name="TextBox 1"/>
          <p:cNvSpPr txBox="1">
            <a:spLocks noChangeArrowheads="1"/>
          </p:cNvSpPr>
          <p:nvPr/>
        </p:nvSpPr>
        <p:spPr bwMode="auto">
          <a:xfrm>
            <a:off x="282575" y="2298689"/>
            <a:ext cx="8659813"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400" b="1">
                <a:latin typeface="Arial" charset="0"/>
              </a:rPr>
              <a:t>MiaPaCa                                                                            Colo357</a:t>
            </a:r>
          </a:p>
        </p:txBody>
      </p:sp>
    </p:spTree>
    <p:extLst>
      <p:ext uri="{BB962C8B-B14F-4D97-AF65-F5344CB8AC3E}">
        <p14:creationId xmlns:p14="http://schemas.microsoft.com/office/powerpoint/2010/main" val="1752936506"/>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195" name="Group 1"/>
          <p:cNvGrpSpPr>
            <a:grpSpLocks/>
          </p:cNvGrpSpPr>
          <p:nvPr/>
        </p:nvGrpSpPr>
        <p:grpSpPr bwMode="auto">
          <a:xfrm>
            <a:off x="609600" y="941388"/>
            <a:ext cx="8083550" cy="3817937"/>
            <a:chOff x="1060450" y="1219200"/>
            <a:chExt cx="8083549" cy="3817476"/>
          </a:xfrm>
        </p:grpSpPr>
        <p:grpSp>
          <p:nvGrpSpPr>
            <p:cNvPr id="8199" name="Group 1"/>
            <p:cNvGrpSpPr>
              <a:grpSpLocks/>
            </p:cNvGrpSpPr>
            <p:nvPr/>
          </p:nvGrpSpPr>
          <p:grpSpPr bwMode="auto">
            <a:xfrm>
              <a:off x="1060450" y="1219200"/>
              <a:ext cx="8083549" cy="3817476"/>
              <a:chOff x="1061975" y="1218455"/>
              <a:chExt cx="8081883" cy="3818317"/>
            </a:xfrm>
          </p:grpSpPr>
          <p:sp>
            <p:nvSpPr>
              <p:cNvPr id="82" name="Rectangle 81"/>
              <p:cNvSpPr/>
              <p:nvPr/>
            </p:nvSpPr>
            <p:spPr bwMode="auto">
              <a:xfrm>
                <a:off x="3098318" y="2555263"/>
                <a:ext cx="2742634" cy="533453"/>
              </a:xfrm>
              <a:prstGeom prst="rect">
                <a:avLst/>
              </a:prstGeom>
              <a:solidFill>
                <a:srgbClr val="00FFFF"/>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kern="0">
                  <a:solidFill>
                    <a:schemeClr val="tx1"/>
                  </a:solidFill>
                  <a:sym typeface="Arial"/>
                </a:endParaRPr>
              </a:p>
            </p:txBody>
          </p:sp>
          <p:grpSp>
            <p:nvGrpSpPr>
              <p:cNvPr id="8207" name="Group 3"/>
              <p:cNvGrpSpPr>
                <a:grpSpLocks/>
              </p:cNvGrpSpPr>
              <p:nvPr/>
            </p:nvGrpSpPr>
            <p:grpSpPr bwMode="auto">
              <a:xfrm>
                <a:off x="1061975" y="1218455"/>
                <a:ext cx="8081883" cy="3818317"/>
                <a:chOff x="325362" y="1595436"/>
                <a:chExt cx="8082659" cy="3817925"/>
              </a:xfrm>
            </p:grpSpPr>
            <p:cxnSp>
              <p:nvCxnSpPr>
                <p:cNvPr id="88" name="Straight Connector 87"/>
                <p:cNvCxnSpPr/>
                <p:nvPr/>
              </p:nvCxnSpPr>
              <p:spPr>
                <a:xfrm>
                  <a:off x="1220613" y="3101968"/>
                  <a:ext cx="0" cy="687386"/>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9" name="TextBox 88"/>
                <p:cNvSpPr txBox="1"/>
                <p:nvPr/>
              </p:nvSpPr>
              <p:spPr>
                <a:xfrm>
                  <a:off x="325362" y="3697279"/>
                  <a:ext cx="1752407" cy="1076322"/>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Day -7</a:t>
                  </a:r>
                </a:p>
                <a:p>
                  <a:pPr algn="ctr">
                    <a:defRPr/>
                  </a:pPr>
                  <a:r>
                    <a:rPr lang="en-US" sz="1600" b="1" kern="0" dirty="0">
                      <a:latin typeface="Arial" panose="020B0604020202020204" pitchFamily="34" charset="0"/>
                      <a:cs typeface="Arial" panose="020B0604020202020204" pitchFamily="34" charset="0"/>
                      <a:sym typeface="Arial"/>
                    </a:rPr>
                    <a:t>Orthotopic implantation of PCCs/PSCs</a:t>
                  </a:r>
                </a:p>
              </p:txBody>
            </p:sp>
            <p:sp>
              <p:nvSpPr>
                <p:cNvPr id="90" name="TextBox 89"/>
                <p:cNvSpPr txBox="1"/>
                <p:nvPr/>
              </p:nvSpPr>
              <p:spPr>
                <a:xfrm>
                  <a:off x="904736" y="1595436"/>
                  <a:ext cx="3104808" cy="1077909"/>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Day 0</a:t>
                  </a:r>
                </a:p>
                <a:p>
                  <a:pPr algn="ctr">
                    <a:defRPr/>
                  </a:pPr>
                  <a:r>
                    <a:rPr lang="en-US" sz="1600" b="1" i="1" kern="0" dirty="0">
                      <a:latin typeface="Arial" panose="020B0604020202020204" pitchFamily="34" charset="0"/>
                      <a:cs typeface="Arial" panose="020B0604020202020204" pitchFamily="34" charset="0"/>
                      <a:sym typeface="Arial"/>
                    </a:rPr>
                    <a:t>Tumor measurement, Randomization into groups and treatment start</a:t>
                  </a:r>
                  <a:endParaRPr lang="en-US" sz="1600" kern="0" dirty="0">
                    <a:latin typeface="Arial" panose="020B0604020202020204" pitchFamily="34" charset="0"/>
                    <a:cs typeface="Arial" panose="020B0604020202020204" pitchFamily="34" charset="0"/>
                    <a:sym typeface="Arial"/>
                  </a:endParaRPr>
                </a:p>
              </p:txBody>
            </p:sp>
            <p:sp>
              <p:nvSpPr>
                <p:cNvPr id="91" name="TextBox 90"/>
                <p:cNvSpPr txBox="1"/>
                <p:nvPr/>
              </p:nvSpPr>
              <p:spPr>
                <a:xfrm>
                  <a:off x="6014335" y="4335452"/>
                  <a:ext cx="2393686" cy="1077909"/>
                </a:xfrm>
                <a:prstGeom prst="rect">
                  <a:avLst/>
                </a:prstGeom>
                <a:noFill/>
                <a:ln>
                  <a:solidFill>
                    <a:schemeClr val="tx1"/>
                  </a:solidFill>
                </a:ln>
              </p:spPr>
              <p:txBody>
                <a:bodyPr>
                  <a:spAutoFit/>
                </a:bodyPr>
                <a:lstStyle/>
                <a:p>
                  <a:pPr algn="ctr">
                    <a:defRPr/>
                  </a:pPr>
                  <a:r>
                    <a:rPr lang="en-US" sz="1600" b="1" i="1" kern="0" dirty="0">
                      <a:solidFill>
                        <a:srgbClr val="002060"/>
                      </a:solidFill>
                      <a:latin typeface="Arial" panose="020B0604020202020204" pitchFamily="34" charset="0"/>
                      <a:cs typeface="Arial" panose="020B0604020202020204" pitchFamily="34" charset="0"/>
                      <a:sym typeface="Arial"/>
                    </a:rPr>
                    <a:t>Final imaging, tumor measurement, analysis of metastasis &amp; drug accumulation </a:t>
                  </a:r>
                </a:p>
              </p:txBody>
            </p:sp>
            <p:sp>
              <p:nvSpPr>
                <p:cNvPr id="92" name="TextBox 91"/>
                <p:cNvSpPr txBox="1"/>
                <p:nvPr/>
              </p:nvSpPr>
              <p:spPr>
                <a:xfrm>
                  <a:off x="3274612" y="3708391"/>
                  <a:ext cx="828584" cy="338137"/>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D7</a:t>
                  </a:r>
                </a:p>
              </p:txBody>
            </p:sp>
            <p:sp>
              <p:nvSpPr>
                <p:cNvPr id="93" name="Rectangle 92"/>
                <p:cNvSpPr/>
                <p:nvPr/>
              </p:nvSpPr>
              <p:spPr>
                <a:xfrm>
                  <a:off x="1219026" y="2930519"/>
                  <a:ext cx="1142874" cy="533398"/>
                </a:xfrm>
                <a:prstGeom prst="rect">
                  <a:avLst/>
                </a:prstGeom>
                <a:solidFill>
                  <a:srgbClr val="92D05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kern="0">
                    <a:solidFill>
                      <a:schemeClr val="tx1"/>
                    </a:solidFill>
                    <a:sym typeface="Arial"/>
                  </a:endParaRPr>
                </a:p>
              </p:txBody>
            </p:sp>
            <p:sp>
              <p:nvSpPr>
                <p:cNvPr id="94" name="TextBox 93"/>
                <p:cNvSpPr txBox="1"/>
                <p:nvPr/>
              </p:nvSpPr>
              <p:spPr>
                <a:xfrm>
                  <a:off x="1096802" y="2959094"/>
                  <a:ext cx="1376211" cy="492123"/>
                </a:xfrm>
                <a:prstGeom prst="rect">
                  <a:avLst/>
                </a:prstGeom>
                <a:noFill/>
              </p:spPr>
              <p:txBody>
                <a:bodyPr>
                  <a:spAutoFit/>
                </a:bodyPr>
                <a:lstStyle/>
                <a:p>
                  <a:pPr algn="ctr">
                    <a:defRPr/>
                  </a:pPr>
                  <a:r>
                    <a:rPr lang="en-US" sz="1300" b="1" kern="0" dirty="0">
                      <a:latin typeface="Arial" panose="020B0604020202020204" pitchFamily="34" charset="0"/>
                      <a:cs typeface="Arial" panose="020B0604020202020204" pitchFamily="34" charset="0"/>
                      <a:sym typeface="Arial"/>
                    </a:rPr>
                    <a:t>Tumor formation</a:t>
                  </a:r>
                </a:p>
              </p:txBody>
            </p:sp>
            <p:cxnSp>
              <p:nvCxnSpPr>
                <p:cNvPr id="95" name="Straight Connector 94"/>
                <p:cNvCxnSpPr/>
                <p:nvPr/>
              </p:nvCxnSpPr>
              <p:spPr>
                <a:xfrm>
                  <a:off x="3723825" y="3462330"/>
                  <a:ext cx="0" cy="32226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6" name="Straight Connector 95"/>
                <p:cNvCxnSpPr/>
                <p:nvPr/>
              </p:nvCxnSpPr>
              <p:spPr>
                <a:xfrm>
                  <a:off x="6247672" y="3451217"/>
                  <a:ext cx="0" cy="35242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7" name="Straight Connector 96"/>
                <p:cNvCxnSpPr/>
                <p:nvPr/>
              </p:nvCxnSpPr>
              <p:spPr>
                <a:xfrm>
                  <a:off x="2365075" y="2611433"/>
                  <a:ext cx="0" cy="320674"/>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8" name="Straight Connector 97"/>
                <p:cNvCxnSpPr/>
                <p:nvPr/>
              </p:nvCxnSpPr>
              <p:spPr>
                <a:xfrm>
                  <a:off x="5112734" y="2539995"/>
                  <a:ext cx="0" cy="1217609"/>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99" name="TextBox 98"/>
                <p:cNvSpPr txBox="1"/>
                <p:nvPr/>
              </p:nvSpPr>
              <p:spPr>
                <a:xfrm>
                  <a:off x="5769887" y="3721091"/>
                  <a:ext cx="911125" cy="338137"/>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D21</a:t>
                  </a:r>
                </a:p>
              </p:txBody>
            </p:sp>
            <p:sp>
              <p:nvSpPr>
                <p:cNvPr id="100" name="TextBox 99"/>
                <p:cNvSpPr txBox="1"/>
                <p:nvPr/>
              </p:nvSpPr>
              <p:spPr>
                <a:xfrm>
                  <a:off x="4352406" y="2003422"/>
                  <a:ext cx="1503196" cy="584198"/>
                </a:xfrm>
                <a:prstGeom prst="rect">
                  <a:avLst/>
                </a:prstGeom>
                <a:noFill/>
              </p:spPr>
              <p:txBody>
                <a:bodyPr>
                  <a:spAutoFit/>
                </a:bodyPr>
                <a:lstStyle/>
                <a:p>
                  <a:pPr algn="ctr">
                    <a:defRPr/>
                  </a:pPr>
                  <a:r>
                    <a:rPr lang="en-US" sz="1600" b="1" i="1" kern="0" dirty="0">
                      <a:solidFill>
                        <a:srgbClr val="FF0000"/>
                      </a:solidFill>
                      <a:latin typeface="Arial" panose="020B0604020202020204" pitchFamily="34" charset="0"/>
                      <a:cs typeface="Arial" panose="020B0604020202020204" pitchFamily="34" charset="0"/>
                      <a:sym typeface="Arial"/>
                    </a:rPr>
                    <a:t>Treatment ended</a:t>
                  </a:r>
                </a:p>
              </p:txBody>
            </p:sp>
            <p:sp>
              <p:nvSpPr>
                <p:cNvPr id="101" name="TextBox 100"/>
                <p:cNvSpPr txBox="1"/>
                <p:nvPr/>
              </p:nvSpPr>
              <p:spPr>
                <a:xfrm>
                  <a:off x="4663522" y="3713154"/>
                  <a:ext cx="911125" cy="338136"/>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D14</a:t>
                  </a:r>
                </a:p>
              </p:txBody>
            </p:sp>
            <p:sp>
              <p:nvSpPr>
                <p:cNvPr id="102" name="Rectangle 101"/>
                <p:cNvSpPr/>
                <p:nvPr/>
              </p:nvSpPr>
              <p:spPr>
                <a:xfrm>
                  <a:off x="3379375" y="4346564"/>
                  <a:ext cx="2590514" cy="584198"/>
                </a:xfrm>
                <a:prstGeom prst="rect">
                  <a:avLst/>
                </a:prstGeom>
                <a:ln>
                  <a:solidFill>
                    <a:schemeClr val="tx1"/>
                  </a:solidFill>
                </a:ln>
              </p:spPr>
              <p:txBody>
                <a:bodyPr>
                  <a:spAutoFit/>
                </a:bodyPr>
                <a:lstStyle/>
                <a:p>
                  <a:pPr algn="ctr">
                    <a:defRPr/>
                  </a:pPr>
                  <a:r>
                    <a:rPr lang="en-US" sz="1600" b="1" i="1" kern="0" dirty="0">
                      <a:solidFill>
                        <a:srgbClr val="002060"/>
                      </a:solidFill>
                      <a:latin typeface="Arial" panose="020B0604020202020204" pitchFamily="34" charset="0"/>
                      <a:cs typeface="Arial" panose="020B0604020202020204" pitchFamily="34" charset="0"/>
                      <a:sym typeface="Arial"/>
                    </a:rPr>
                    <a:t>Tumor measurement by       in vivo imaging</a:t>
                  </a:r>
                </a:p>
              </p:txBody>
            </p:sp>
            <p:cxnSp>
              <p:nvCxnSpPr>
                <p:cNvPr id="103" name="Straight Arrow Connector 102"/>
                <p:cNvCxnSpPr/>
                <p:nvPr/>
              </p:nvCxnSpPr>
              <p:spPr>
                <a:xfrm>
                  <a:off x="3723825" y="4033828"/>
                  <a:ext cx="0" cy="28733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4" name="Straight Arrow Connector 103"/>
                <p:cNvCxnSpPr/>
                <p:nvPr/>
              </p:nvCxnSpPr>
              <p:spPr>
                <a:xfrm>
                  <a:off x="5117497" y="4040178"/>
                  <a:ext cx="0" cy="287336"/>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5" name="Straight Arrow Connector 104"/>
                <p:cNvCxnSpPr/>
                <p:nvPr/>
              </p:nvCxnSpPr>
              <p:spPr>
                <a:xfrm>
                  <a:off x="6252434" y="4033828"/>
                  <a:ext cx="0" cy="285749"/>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84" name="Rectangle 83"/>
              <p:cNvSpPr/>
              <p:nvPr/>
            </p:nvSpPr>
            <p:spPr>
              <a:xfrm>
                <a:off x="5842539" y="2552088"/>
                <a:ext cx="1142764" cy="538216"/>
              </a:xfrm>
              <a:prstGeom prst="rect">
                <a:avLst/>
              </a:prstGeom>
              <a:solidFill>
                <a:srgbClr val="FFFF00"/>
              </a:solid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400" kern="0">
                  <a:solidFill>
                    <a:schemeClr val="tx1"/>
                  </a:solidFill>
                  <a:sym typeface="Arial"/>
                </a:endParaRPr>
              </a:p>
            </p:txBody>
          </p:sp>
          <p:sp>
            <p:nvSpPr>
              <p:cNvPr id="85" name="TextBox 84"/>
              <p:cNvSpPr txBox="1"/>
              <p:nvPr/>
            </p:nvSpPr>
            <p:spPr bwMode="auto">
              <a:xfrm>
                <a:off x="6513913" y="1667762"/>
                <a:ext cx="903101" cy="584258"/>
              </a:xfrm>
              <a:prstGeom prst="rect">
                <a:avLst/>
              </a:prstGeom>
              <a:noFill/>
            </p:spPr>
            <p:txBody>
              <a:bodyPr>
                <a:spAutoFit/>
              </a:bodyPr>
              <a:lstStyle/>
              <a:p>
                <a:pPr algn="ctr">
                  <a:defRPr/>
                </a:pPr>
                <a:r>
                  <a:rPr lang="en-US" sz="1600" b="1" i="1" kern="0" dirty="0">
                    <a:solidFill>
                      <a:srgbClr val="FF0000"/>
                    </a:solidFill>
                    <a:latin typeface="Arial" panose="020B0604020202020204" pitchFamily="34" charset="0"/>
                    <a:cs typeface="Arial" panose="020B0604020202020204" pitchFamily="34" charset="0"/>
                    <a:sym typeface="Arial"/>
                  </a:rPr>
                  <a:t>Exp. Ended*</a:t>
                </a:r>
              </a:p>
            </p:txBody>
          </p:sp>
          <p:cxnSp>
            <p:nvCxnSpPr>
              <p:cNvPr id="86" name="Straight Connector 85"/>
              <p:cNvCxnSpPr/>
              <p:nvPr/>
            </p:nvCxnSpPr>
            <p:spPr bwMode="auto">
              <a:xfrm>
                <a:off x="6986891" y="2186926"/>
                <a:ext cx="0" cy="1219321"/>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sp>
            <p:nvSpPr>
              <p:cNvPr id="87" name="TextBox 86"/>
              <p:cNvSpPr txBox="1"/>
              <p:nvPr/>
            </p:nvSpPr>
            <p:spPr bwMode="auto">
              <a:xfrm>
                <a:off x="3049115" y="2590192"/>
                <a:ext cx="2852150" cy="492174"/>
              </a:xfrm>
              <a:prstGeom prst="rect">
                <a:avLst/>
              </a:prstGeom>
              <a:noFill/>
            </p:spPr>
            <p:txBody>
              <a:bodyPr>
                <a:spAutoFit/>
              </a:bodyPr>
              <a:lstStyle/>
              <a:p>
                <a:pPr algn="ctr">
                  <a:defRPr/>
                </a:pPr>
                <a:r>
                  <a:rPr lang="en-US" sz="1300" b="1" kern="0" dirty="0">
                    <a:latin typeface="Arial" panose="020B0604020202020204" pitchFamily="34" charset="0"/>
                    <a:cs typeface="Arial" panose="020B0604020202020204" pitchFamily="34" charset="0"/>
                    <a:sym typeface="Arial"/>
                  </a:rPr>
                  <a:t>Gemcitabine, AMD3100 and GDC0449 alone or in combination</a:t>
                </a:r>
              </a:p>
            </p:txBody>
          </p:sp>
        </p:grpSp>
        <p:sp>
          <p:nvSpPr>
            <p:cNvPr id="76" name="TextBox 75"/>
            <p:cNvSpPr txBox="1"/>
            <p:nvPr/>
          </p:nvSpPr>
          <p:spPr bwMode="auto">
            <a:xfrm>
              <a:off x="4646613" y="3335081"/>
              <a:ext cx="915987" cy="338097"/>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D10</a:t>
              </a:r>
            </a:p>
          </p:txBody>
        </p:sp>
        <p:cxnSp>
          <p:nvCxnSpPr>
            <p:cNvPr id="77" name="Straight Connector 76"/>
            <p:cNvCxnSpPr/>
            <p:nvPr/>
          </p:nvCxnSpPr>
          <p:spPr bwMode="auto">
            <a:xfrm>
              <a:off x="5095875" y="3089049"/>
              <a:ext cx="0" cy="3222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78" name="Straight Arrow Connector 77"/>
            <p:cNvCxnSpPr/>
            <p:nvPr/>
          </p:nvCxnSpPr>
          <p:spPr bwMode="auto">
            <a:xfrm>
              <a:off x="5095875" y="3660480"/>
              <a:ext cx="0" cy="2873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79" name="TextBox 78"/>
            <p:cNvSpPr txBox="1"/>
            <p:nvPr/>
          </p:nvSpPr>
          <p:spPr bwMode="auto">
            <a:xfrm>
              <a:off x="5994399" y="3346193"/>
              <a:ext cx="828675" cy="338096"/>
            </a:xfrm>
            <a:prstGeom prst="rect">
              <a:avLst/>
            </a:prstGeom>
            <a:noFill/>
          </p:spPr>
          <p:txBody>
            <a:bodyPr>
              <a:spAutoFit/>
            </a:bodyPr>
            <a:lstStyle/>
            <a:p>
              <a:pPr algn="ctr">
                <a:defRPr/>
              </a:pPr>
              <a:r>
                <a:rPr lang="en-US" sz="1600" b="1" kern="0" dirty="0">
                  <a:solidFill>
                    <a:srgbClr val="C00000"/>
                  </a:solidFill>
                  <a:latin typeface="Arial" panose="020B0604020202020204" pitchFamily="34" charset="0"/>
                  <a:cs typeface="Arial" panose="020B0604020202020204" pitchFamily="34" charset="0"/>
                  <a:sym typeface="Arial"/>
                </a:rPr>
                <a:t>D18</a:t>
              </a:r>
            </a:p>
          </p:txBody>
        </p:sp>
        <p:cxnSp>
          <p:nvCxnSpPr>
            <p:cNvPr id="80" name="Straight Connector 79"/>
            <p:cNvCxnSpPr/>
            <p:nvPr/>
          </p:nvCxnSpPr>
          <p:spPr bwMode="auto">
            <a:xfrm>
              <a:off x="6467474" y="3089049"/>
              <a:ext cx="0" cy="322223"/>
            </a:xfrm>
            <a:prstGeom prst="line">
              <a:avLst/>
            </a:prstGeom>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81" name="Straight Arrow Connector 80"/>
            <p:cNvCxnSpPr/>
            <p:nvPr/>
          </p:nvCxnSpPr>
          <p:spPr bwMode="auto">
            <a:xfrm>
              <a:off x="6467474" y="3647782"/>
              <a:ext cx="0" cy="287302"/>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sp>
        <p:nvSpPr>
          <p:cNvPr id="8196" name="Text Box 24"/>
          <p:cNvSpPr txBox="1">
            <a:spLocks noChangeArrowheads="1"/>
          </p:cNvSpPr>
          <p:nvPr/>
        </p:nvSpPr>
        <p:spPr bwMode="auto">
          <a:xfrm>
            <a:off x="2144713" y="5572125"/>
            <a:ext cx="4854575" cy="1000125"/>
          </a:xfrm>
          <a:prstGeom prst="rect">
            <a:avLst/>
          </a:prstGeom>
          <a:noFill/>
          <a:ln>
            <a:noFill/>
          </a:ln>
          <a:effectLst/>
          <a:extLst>
            <a:ext uri="{909E8E84-426E-40DD-AFC4-6F175D3DCCD1}">
              <a14:hiddenFill xmlns:a14="http://schemas.microsoft.com/office/drawing/2010/main">
                <a:solidFill>
                  <a:srgbClr val="FFFFCC"/>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71475" indent="-371475"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25000"/>
              </a:spcBef>
              <a:buFontTx/>
              <a:buNone/>
            </a:pPr>
            <a:r>
              <a:rPr lang="en-US" altLang="en-US" sz="1400" b="1" u="sng">
                <a:solidFill>
                  <a:srgbClr val="800000"/>
                </a:solidFill>
                <a:latin typeface="Arial" charset="0"/>
              </a:rPr>
              <a:t>Dosage regimen</a:t>
            </a:r>
          </a:p>
          <a:p>
            <a:pPr algn="ctr" eaLnBrk="1" hangingPunct="1">
              <a:spcBef>
                <a:spcPct val="25000"/>
              </a:spcBef>
              <a:buFontTx/>
              <a:buNone/>
            </a:pPr>
            <a:r>
              <a:rPr lang="en-US" altLang="en-US" sz="1200" b="1">
                <a:solidFill>
                  <a:srgbClr val="0000CC"/>
                </a:solidFill>
                <a:latin typeface="Arial" charset="0"/>
              </a:rPr>
              <a:t>Veh. A (20 µL/g) or  Gem. (100 mg/kg): IP; every 3</a:t>
            </a:r>
            <a:r>
              <a:rPr lang="en-US" altLang="en-US" sz="1200" b="1" baseline="30000">
                <a:solidFill>
                  <a:srgbClr val="0000CC"/>
                </a:solidFill>
                <a:latin typeface="Arial" charset="0"/>
              </a:rPr>
              <a:t>rd</a:t>
            </a:r>
            <a:r>
              <a:rPr lang="en-US" altLang="en-US" sz="1200" b="1">
                <a:solidFill>
                  <a:srgbClr val="0000CC"/>
                </a:solidFill>
                <a:latin typeface="Arial" charset="0"/>
              </a:rPr>
              <a:t> day.</a:t>
            </a:r>
          </a:p>
          <a:p>
            <a:pPr algn="ctr" eaLnBrk="1" hangingPunct="1">
              <a:spcBef>
                <a:spcPct val="25000"/>
              </a:spcBef>
              <a:buFontTx/>
              <a:buNone/>
            </a:pPr>
            <a:r>
              <a:rPr lang="en-US" altLang="en-US" sz="1200" b="1">
                <a:solidFill>
                  <a:srgbClr val="0000CC"/>
                </a:solidFill>
                <a:latin typeface="Arial" charset="0"/>
              </a:rPr>
              <a:t>Veh. B (20 µL/g)  or  AMD. (10 mg/kg): SC; daily.</a:t>
            </a:r>
          </a:p>
          <a:p>
            <a:pPr algn="ctr" eaLnBrk="1" hangingPunct="1">
              <a:spcBef>
                <a:spcPct val="25000"/>
              </a:spcBef>
              <a:buFontTx/>
              <a:buNone/>
            </a:pPr>
            <a:r>
              <a:rPr lang="en-US" altLang="en-US" sz="1200" b="1">
                <a:solidFill>
                  <a:srgbClr val="0000CC"/>
                </a:solidFill>
                <a:latin typeface="Arial" charset="0"/>
              </a:rPr>
              <a:t>Veh. C (10 µL/g) or GDC. (100 mg/kg): oral gavage; 2x/day.</a:t>
            </a:r>
          </a:p>
        </p:txBody>
      </p:sp>
      <p:sp>
        <p:nvSpPr>
          <p:cNvPr id="8197" name="Rectangle 2"/>
          <p:cNvSpPr>
            <a:spLocks noChangeArrowheads="1"/>
          </p:cNvSpPr>
          <p:nvPr/>
        </p:nvSpPr>
        <p:spPr bwMode="auto">
          <a:xfrm>
            <a:off x="2125663" y="6564313"/>
            <a:ext cx="4786312"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i="1">
                <a:solidFill>
                  <a:srgbClr val="FF0000"/>
                </a:solidFill>
              </a:rPr>
              <a:t>(AMD3100= CXCR4 antagonist; GDC0449=Hedgehog inhibitor)</a:t>
            </a:r>
            <a:endParaRPr lang="en-US" altLang="en-US" sz="1400" i="1">
              <a:solidFill>
                <a:srgbClr val="FF0000"/>
              </a:solidFill>
            </a:endParaRPr>
          </a:p>
        </p:txBody>
      </p:sp>
      <p:sp>
        <p:nvSpPr>
          <p:cNvPr id="37" name="Text Box 23"/>
          <p:cNvSpPr txBox="1">
            <a:spLocks noChangeArrowheads="1"/>
          </p:cNvSpPr>
          <p:nvPr/>
        </p:nvSpPr>
        <p:spPr bwMode="auto">
          <a:xfrm>
            <a:off x="228600" y="4862513"/>
            <a:ext cx="8686800" cy="704850"/>
          </a:xfrm>
          <a:prstGeom prst="rect">
            <a:avLst/>
          </a:prstGeom>
          <a:solidFill>
            <a:schemeClr val="tx1"/>
          </a:solidFill>
          <a:ln w="9525">
            <a:solidFill>
              <a:schemeClr val="tx1"/>
            </a:solidFill>
            <a:miter lim="800000"/>
            <a:headEnd/>
            <a:tailEnd/>
          </a:ln>
          <a:effectLst/>
          <a:extLst/>
        </p:spPr>
        <p:txBody>
          <a:bodyPr>
            <a:spAutoFit/>
          </a:bodyPr>
          <a:lstStyle>
            <a:lvl1pPr marL="371475" indent="-371475"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15000"/>
              </a:spcBef>
              <a:defRPr/>
            </a:pPr>
            <a:r>
              <a:rPr lang="en-US" sz="1400" b="1" u="sng" dirty="0" smtClean="0">
                <a:solidFill>
                  <a:srgbClr val="FFFF00"/>
                </a:solidFill>
              </a:rPr>
              <a:t>Groups</a:t>
            </a:r>
          </a:p>
          <a:p>
            <a:pPr marL="0" indent="0" algn="ctr" eaLnBrk="1" hangingPunct="1">
              <a:spcBef>
                <a:spcPct val="15000"/>
              </a:spcBef>
              <a:defRPr/>
            </a:pPr>
            <a:r>
              <a:rPr lang="en-US" sz="1200" b="1" dirty="0" err="1" smtClean="0">
                <a:solidFill>
                  <a:srgbClr val="FFFF00"/>
                </a:solidFill>
              </a:rPr>
              <a:t>i</a:t>
            </a:r>
            <a:r>
              <a:rPr lang="en-US" sz="1200" b="1" dirty="0" smtClean="0">
                <a:solidFill>
                  <a:srgbClr val="FFFF00"/>
                </a:solidFill>
              </a:rPr>
              <a:t>) Vehicle (</a:t>
            </a:r>
            <a:r>
              <a:rPr lang="en-US" sz="1200" b="1" dirty="0" err="1" smtClean="0">
                <a:solidFill>
                  <a:srgbClr val="FFFF00"/>
                </a:solidFill>
              </a:rPr>
              <a:t>Veh</a:t>
            </a:r>
            <a:r>
              <a:rPr lang="en-US" sz="1200" b="1" dirty="0" smtClean="0">
                <a:solidFill>
                  <a:srgbClr val="FFFF00"/>
                </a:solidFill>
              </a:rPr>
              <a:t>.) A+B+C; ii) Gemcitabine (Gem.) + </a:t>
            </a:r>
            <a:r>
              <a:rPr lang="en-US" sz="1200" b="1" dirty="0" err="1" smtClean="0">
                <a:solidFill>
                  <a:srgbClr val="FFFF00"/>
                </a:solidFill>
              </a:rPr>
              <a:t>Veh</a:t>
            </a:r>
            <a:r>
              <a:rPr lang="en-US" sz="1200" b="1" dirty="0" smtClean="0">
                <a:solidFill>
                  <a:srgbClr val="FFFF00"/>
                </a:solidFill>
              </a:rPr>
              <a:t>. B+C; iii) AMD3100 (AMD.) + </a:t>
            </a:r>
            <a:r>
              <a:rPr lang="en-US" sz="1200" b="1" dirty="0" err="1" smtClean="0">
                <a:solidFill>
                  <a:srgbClr val="FFFF00"/>
                </a:solidFill>
              </a:rPr>
              <a:t>Veh</a:t>
            </a:r>
            <a:r>
              <a:rPr lang="en-US" sz="1200" b="1" dirty="0" smtClean="0">
                <a:solidFill>
                  <a:srgbClr val="FFFF00"/>
                </a:solidFill>
              </a:rPr>
              <a:t>. A+C; iv) GDC0449 (GDC.) + </a:t>
            </a:r>
            <a:r>
              <a:rPr lang="en-US" sz="1200" b="1" dirty="0" err="1" smtClean="0">
                <a:solidFill>
                  <a:srgbClr val="FFFF00"/>
                </a:solidFill>
              </a:rPr>
              <a:t>Veh</a:t>
            </a:r>
            <a:r>
              <a:rPr lang="en-US" sz="1200" b="1" dirty="0" smtClean="0">
                <a:solidFill>
                  <a:srgbClr val="FFFF00"/>
                </a:solidFill>
              </a:rPr>
              <a:t>. A+B; v) AMD. + GDC. + </a:t>
            </a:r>
            <a:r>
              <a:rPr lang="en-US" sz="1200" b="1" dirty="0" err="1" smtClean="0">
                <a:solidFill>
                  <a:srgbClr val="FFFF00"/>
                </a:solidFill>
              </a:rPr>
              <a:t>Veh</a:t>
            </a:r>
            <a:r>
              <a:rPr lang="en-US" sz="1200" b="1" dirty="0" smtClean="0">
                <a:solidFill>
                  <a:srgbClr val="FFFF00"/>
                </a:solidFill>
              </a:rPr>
              <a:t>. A; vi) Gem. + AMD. + </a:t>
            </a:r>
            <a:r>
              <a:rPr lang="en-US" sz="1200" b="1" dirty="0" err="1" smtClean="0">
                <a:solidFill>
                  <a:srgbClr val="FFFF00"/>
                </a:solidFill>
              </a:rPr>
              <a:t>Veh</a:t>
            </a:r>
            <a:r>
              <a:rPr lang="en-US" sz="1200" b="1" dirty="0" smtClean="0">
                <a:solidFill>
                  <a:srgbClr val="FFFF00"/>
                </a:solidFill>
              </a:rPr>
              <a:t>. C; vii) Gem. + GDC. + </a:t>
            </a:r>
            <a:r>
              <a:rPr lang="en-US" sz="1200" b="1" dirty="0" err="1" smtClean="0">
                <a:solidFill>
                  <a:srgbClr val="FFFF00"/>
                </a:solidFill>
              </a:rPr>
              <a:t>Veh</a:t>
            </a:r>
            <a:r>
              <a:rPr lang="en-US" sz="1200" b="1" dirty="0" smtClean="0">
                <a:solidFill>
                  <a:srgbClr val="FFFF00"/>
                </a:solidFill>
              </a:rPr>
              <a:t>. B; viii) Gem. + AMD. + GCD.</a:t>
            </a:r>
          </a:p>
        </p:txBody>
      </p:sp>
      <p:sp>
        <p:nvSpPr>
          <p:cNvPr id="38" name="Rectangle 2"/>
          <p:cNvSpPr txBox="1">
            <a:spLocks noChangeArrowheads="1"/>
          </p:cNvSpPr>
          <p:nvPr/>
        </p:nvSpPr>
        <p:spPr bwMode="auto">
          <a:xfrm>
            <a:off x="0" y="4822"/>
            <a:ext cx="9144000" cy="941388"/>
          </a:xfrm>
          <a:prstGeom prst="rect">
            <a:avLst/>
          </a:prstGeom>
          <a:solidFill>
            <a:srgbClr val="990033"/>
          </a:solidFill>
          <a:ln w="9525">
            <a:noFill/>
            <a:miter lim="800000"/>
            <a:headEnd/>
            <a:tailEnd/>
          </a:ln>
        </p:spPr>
        <p:txBody>
          <a:bodyPr/>
          <a:lstStyle/>
          <a:p>
            <a:pPr algn="ctr" eaLnBrk="0" hangingPunct="0">
              <a:lnSpc>
                <a:spcPct val="90000"/>
              </a:lnSpc>
            </a:pPr>
            <a:r>
              <a:rPr lang="en-US" altLang="ja-JP" sz="3200" b="1" dirty="0" smtClean="0">
                <a:solidFill>
                  <a:schemeClr val="bg1"/>
                </a:solidFill>
                <a:ea typeface="ＭＳ Ｐゴシック" pitchFamily="34" charset="-128"/>
                <a:cs typeface="Arial" charset="0"/>
              </a:rPr>
              <a:t>Preclinical evaluation of novel combination therapy for pancreatic cancer</a:t>
            </a:r>
            <a:endParaRPr lang="en-US" altLang="ja-JP" sz="3200" b="1" dirty="0">
              <a:solidFill>
                <a:schemeClr val="bg1"/>
              </a:solidFill>
              <a:ea typeface="ＭＳ Ｐゴシック" pitchFamily="34" charset="-128"/>
              <a:cs typeface="Arial" charset="0"/>
            </a:endParaRPr>
          </a:p>
        </p:txBody>
      </p:sp>
    </p:spTree>
    <p:extLst>
      <p:ext uri="{BB962C8B-B14F-4D97-AF65-F5344CB8AC3E}">
        <p14:creationId xmlns:p14="http://schemas.microsoft.com/office/powerpoint/2010/main" val="213496211"/>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4034" name="Group 61"/>
          <p:cNvGrpSpPr>
            <a:grpSpLocks/>
          </p:cNvGrpSpPr>
          <p:nvPr/>
        </p:nvGrpSpPr>
        <p:grpSpPr bwMode="auto">
          <a:xfrm>
            <a:off x="4905375" y="2897188"/>
            <a:ext cx="3671888" cy="2082800"/>
            <a:chOff x="5127146" y="516575"/>
            <a:chExt cx="3671700" cy="2084119"/>
          </a:xfrm>
        </p:grpSpPr>
        <p:pic>
          <p:nvPicPr>
            <p:cNvPr id="44112" name="Picture 7"/>
            <p:cNvPicPr>
              <a:picLocks noChangeAspect="1" noChangeArrowheads="1"/>
            </p:cNvPicPr>
            <p:nvPr/>
          </p:nvPicPr>
          <p:blipFill>
            <a:blip r:embed="rId2">
              <a:extLst>
                <a:ext uri="{28A0092B-C50C-407E-A947-70E740481C1C}">
                  <a14:useLocalDpi xmlns:a14="http://schemas.microsoft.com/office/drawing/2010/main" val="0"/>
                </a:ext>
              </a:extLst>
            </a:blip>
            <a:srcRect l="5614" t="3226" r="4320" b="8546"/>
            <a:stretch>
              <a:fillRect/>
            </a:stretch>
          </p:blipFill>
          <p:spPr bwMode="auto">
            <a:xfrm>
              <a:off x="5127146" y="516575"/>
              <a:ext cx="3671700" cy="20841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4113" name="Picture 7"/>
            <p:cNvPicPr>
              <a:picLocks noChangeAspect="1" noChangeArrowheads="1"/>
            </p:cNvPicPr>
            <p:nvPr/>
          </p:nvPicPr>
          <p:blipFill>
            <a:blip r:embed="rId2">
              <a:extLst>
                <a:ext uri="{28A0092B-C50C-407E-A947-70E740481C1C}">
                  <a14:useLocalDpi xmlns:a14="http://schemas.microsoft.com/office/drawing/2010/main" val="0"/>
                </a:ext>
              </a:extLst>
            </a:blip>
            <a:srcRect l="10342" t="3226" r="37424" b="75688"/>
            <a:stretch>
              <a:fillRect/>
            </a:stretch>
          </p:blipFill>
          <p:spPr bwMode="auto">
            <a:xfrm>
              <a:off x="5255142" y="516576"/>
              <a:ext cx="2517258" cy="5888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pic>
        <p:nvPicPr>
          <p:cNvPr id="44035" name="Picture 2" descr="D:\CXCR4-SHH project\Vehicle\032014\1\1.jpg"/>
          <p:cNvPicPr>
            <a:picLocks noChangeAspect="1" noChangeArrowheads="1"/>
          </p:cNvPicPr>
          <p:nvPr/>
        </p:nvPicPr>
        <p:blipFill>
          <a:blip r:embed="rId3">
            <a:extLst>
              <a:ext uri="{28A0092B-C50C-407E-A947-70E740481C1C}">
                <a14:useLocalDpi xmlns:a14="http://schemas.microsoft.com/office/drawing/2010/main" val="0"/>
              </a:ext>
            </a:extLst>
          </a:blip>
          <a:srcRect l="29089" t="10933" r="47383" b="29955"/>
          <a:stretch>
            <a:fillRect/>
          </a:stretch>
        </p:blipFill>
        <p:spPr bwMode="auto">
          <a:xfrm>
            <a:off x="601663" y="2106613"/>
            <a:ext cx="414337" cy="8588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36" name="Picture 4" descr="D:\CXCR4-SHH project\Vehicle\032514\(1)\1-ii.jpg"/>
          <p:cNvPicPr>
            <a:picLocks noChangeAspect="1" noChangeArrowheads="1"/>
          </p:cNvPicPr>
          <p:nvPr/>
        </p:nvPicPr>
        <p:blipFill>
          <a:blip r:embed="rId4">
            <a:extLst>
              <a:ext uri="{28A0092B-C50C-407E-A947-70E740481C1C}">
                <a14:useLocalDpi xmlns:a14="http://schemas.microsoft.com/office/drawing/2010/main" val="0"/>
              </a:ext>
            </a:extLst>
          </a:blip>
          <a:srcRect l="31943" t="7306" r="44501" b="34505"/>
          <a:stretch>
            <a:fillRect/>
          </a:stretch>
        </p:blipFill>
        <p:spPr bwMode="auto">
          <a:xfrm>
            <a:off x="601663" y="3022600"/>
            <a:ext cx="414337" cy="860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37" name="Picture 2" descr="D:\CXCR4-SHH project\Vehicle\picture correted\SS20140329114139\d10.jpg"/>
          <p:cNvPicPr>
            <a:picLocks noChangeAspect="1" noChangeArrowheads="1"/>
          </p:cNvPicPr>
          <p:nvPr/>
        </p:nvPicPr>
        <p:blipFill>
          <a:blip r:embed="rId5">
            <a:extLst>
              <a:ext uri="{28A0092B-C50C-407E-A947-70E740481C1C}">
                <a14:useLocalDpi xmlns:a14="http://schemas.microsoft.com/office/drawing/2010/main" val="0"/>
              </a:ext>
            </a:extLst>
          </a:blip>
          <a:srcRect l="33028" t="13297" r="43413" b="27753"/>
          <a:stretch>
            <a:fillRect/>
          </a:stretch>
        </p:blipFill>
        <p:spPr bwMode="auto">
          <a:xfrm>
            <a:off x="595313" y="3933825"/>
            <a:ext cx="420687" cy="866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38" name="Picture 2" descr="D:\CXCR4-SHH project-final\Vehicle\04-11-14\SS20140410151943\2.jpg"/>
          <p:cNvPicPr>
            <a:picLocks noChangeAspect="1" noChangeArrowheads="1"/>
          </p:cNvPicPr>
          <p:nvPr/>
        </p:nvPicPr>
        <p:blipFill>
          <a:blip r:embed="rId6">
            <a:extLst>
              <a:ext uri="{28A0092B-C50C-407E-A947-70E740481C1C}">
                <a14:useLocalDpi xmlns:a14="http://schemas.microsoft.com/office/drawing/2010/main" val="0"/>
              </a:ext>
            </a:extLst>
          </a:blip>
          <a:srcRect l="28891" t="6047" r="48361" b="35130"/>
          <a:stretch>
            <a:fillRect/>
          </a:stretch>
        </p:blipFill>
        <p:spPr bwMode="auto">
          <a:xfrm>
            <a:off x="595313" y="4852988"/>
            <a:ext cx="423862" cy="857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44039" name="TextBox 52"/>
          <p:cNvSpPr txBox="1">
            <a:spLocks noChangeArrowheads="1"/>
          </p:cNvSpPr>
          <p:nvPr/>
        </p:nvSpPr>
        <p:spPr bwMode="auto">
          <a:xfrm rot="-5400000">
            <a:off x="-1258887" y="3741738"/>
            <a:ext cx="35337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D21              D14               D7               D0</a:t>
            </a:r>
          </a:p>
        </p:txBody>
      </p:sp>
      <p:pic>
        <p:nvPicPr>
          <p:cNvPr id="44040" name="Picture 10" descr="D:\CXCR4-SHH project\group a\032514\SS20140325153414\2.jpg"/>
          <p:cNvPicPr>
            <a:picLocks noChangeAspect="1" noChangeArrowheads="1"/>
          </p:cNvPicPr>
          <p:nvPr/>
        </p:nvPicPr>
        <p:blipFill>
          <a:blip r:embed="rId7">
            <a:extLst>
              <a:ext uri="{28A0092B-C50C-407E-A947-70E740481C1C}">
                <a14:useLocalDpi xmlns:a14="http://schemas.microsoft.com/office/drawing/2010/main" val="0"/>
              </a:ext>
            </a:extLst>
          </a:blip>
          <a:srcRect l="32751" t="8406" r="43657" b="32481"/>
          <a:stretch>
            <a:fillRect/>
          </a:stretch>
        </p:blipFill>
        <p:spPr bwMode="auto">
          <a:xfrm>
            <a:off x="1058863" y="3022600"/>
            <a:ext cx="423862" cy="860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41" name="Picture 7" descr="D:\CXCR4-SHH project\group a\picture\SS20140403161358\d14-m.jpg"/>
          <p:cNvPicPr>
            <a:picLocks noChangeAspect="1" noChangeArrowheads="1"/>
          </p:cNvPicPr>
          <p:nvPr/>
        </p:nvPicPr>
        <p:blipFill>
          <a:blip r:embed="rId8">
            <a:extLst>
              <a:ext uri="{28A0092B-C50C-407E-A947-70E740481C1C}">
                <a14:useLocalDpi xmlns:a14="http://schemas.microsoft.com/office/drawing/2010/main" val="0"/>
              </a:ext>
            </a:extLst>
          </a:blip>
          <a:srcRect l="30930" t="18996" r="45511" b="22054"/>
          <a:stretch>
            <a:fillRect/>
          </a:stretch>
        </p:blipFill>
        <p:spPr bwMode="auto">
          <a:xfrm>
            <a:off x="1058863" y="3933825"/>
            <a:ext cx="423862" cy="8667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42" name="Picture 6" descr="D:\CXCR4-SHH project\group a\032014\SS20140320143847\5.jpg"/>
          <p:cNvPicPr>
            <a:picLocks noChangeAspect="1" noChangeArrowheads="1"/>
          </p:cNvPicPr>
          <p:nvPr/>
        </p:nvPicPr>
        <p:blipFill>
          <a:blip r:embed="rId9">
            <a:extLst>
              <a:ext uri="{28A0092B-C50C-407E-A947-70E740481C1C}">
                <a14:useLocalDpi xmlns:a14="http://schemas.microsoft.com/office/drawing/2010/main" val="0"/>
              </a:ext>
            </a:extLst>
          </a:blip>
          <a:srcRect l="29504" t="10103" r="46936" b="30946"/>
          <a:stretch>
            <a:fillRect/>
          </a:stretch>
        </p:blipFill>
        <p:spPr bwMode="auto">
          <a:xfrm>
            <a:off x="1057275" y="2106613"/>
            <a:ext cx="425450" cy="8588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43" name="Picture 3" descr="D:\CXCR4-SHH project-final\group a\04-11-14\SS20140410153634\2.jpg"/>
          <p:cNvPicPr>
            <a:picLocks noChangeAspect="1" noChangeArrowheads="1"/>
          </p:cNvPicPr>
          <p:nvPr/>
        </p:nvPicPr>
        <p:blipFill>
          <a:blip r:embed="rId10">
            <a:extLst>
              <a:ext uri="{28A0092B-C50C-407E-A947-70E740481C1C}">
                <a14:useLocalDpi xmlns:a14="http://schemas.microsoft.com/office/drawing/2010/main" val="0"/>
              </a:ext>
            </a:extLst>
          </a:blip>
          <a:srcRect l="29561" t="11469" r="47185" b="30435"/>
          <a:stretch>
            <a:fillRect/>
          </a:stretch>
        </p:blipFill>
        <p:spPr bwMode="auto">
          <a:xfrm>
            <a:off x="1058863" y="4859338"/>
            <a:ext cx="423862" cy="8493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graphicFrame>
        <p:nvGraphicFramePr>
          <p:cNvPr id="64" name="Table 63"/>
          <p:cNvGraphicFramePr>
            <a:graphicFrameLocks noGrp="1"/>
          </p:cNvGraphicFramePr>
          <p:nvPr>
            <p:extLst>
              <p:ext uri="{D42A27DB-BD31-4B8C-83A1-F6EECF244321}">
                <p14:modId xmlns:p14="http://schemas.microsoft.com/office/powerpoint/2010/main" val="561488662"/>
              </p:ext>
            </p:extLst>
          </p:nvPr>
        </p:nvGraphicFramePr>
        <p:xfrm>
          <a:off x="169863" y="1612900"/>
          <a:ext cx="4097337" cy="547698"/>
        </p:xfrm>
        <a:graphic>
          <a:graphicData uri="http://schemas.openxmlformats.org/drawingml/2006/table">
            <a:tbl>
              <a:tblPr firstRow="1" bandRow="1">
                <a:tableStyleId>{5940675A-B579-460E-94D1-54222C63F5DA}</a:tableStyleId>
              </a:tblPr>
              <a:tblGrid>
                <a:gridCol w="439507"/>
                <a:gridCol w="409725"/>
                <a:gridCol w="463166"/>
                <a:gridCol w="464287"/>
                <a:gridCol w="463160"/>
                <a:gridCol w="466754"/>
                <a:gridCol w="485806"/>
                <a:gridCol w="466754"/>
                <a:gridCol w="438178"/>
              </a:tblGrid>
              <a:tr h="182563">
                <a:tc>
                  <a:txBody>
                    <a:bodyPr/>
                    <a:lstStyle/>
                    <a:p>
                      <a:pPr algn="r">
                        <a:lnSpc>
                          <a:spcPct val="50000"/>
                        </a:lnSpc>
                      </a:pPr>
                      <a:r>
                        <a:rPr lang="en-US" sz="1200" b="1" dirty="0" smtClean="0">
                          <a:latin typeface="Arial" panose="020B0604020202020204" pitchFamily="34" charset="0"/>
                          <a:cs typeface="Arial" panose="020B0604020202020204" pitchFamily="34" charset="0"/>
                        </a:rPr>
                        <a:t>GEM</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3">
                <a:tc>
                  <a:txBody>
                    <a:bodyPr/>
                    <a:lstStyle/>
                    <a:p>
                      <a:pPr algn="r">
                        <a:lnSpc>
                          <a:spcPct val="50000"/>
                        </a:lnSpc>
                      </a:pPr>
                      <a:r>
                        <a:rPr lang="en-US" sz="1200" b="1" dirty="0" smtClean="0">
                          <a:latin typeface="Arial" panose="020B0604020202020204" pitchFamily="34" charset="0"/>
                          <a:cs typeface="Arial" panose="020B0604020202020204" pitchFamily="34" charset="0"/>
                        </a:rPr>
                        <a:t>AMD</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3">
                <a:tc>
                  <a:txBody>
                    <a:bodyPr/>
                    <a:lstStyle/>
                    <a:p>
                      <a:pPr algn="r">
                        <a:lnSpc>
                          <a:spcPct val="50000"/>
                        </a:lnSpc>
                      </a:pPr>
                      <a:r>
                        <a:rPr lang="en-US" sz="1200" b="1" dirty="0" smtClean="0">
                          <a:latin typeface="Arial" panose="020B0604020202020204" pitchFamily="34" charset="0"/>
                          <a:cs typeface="Arial" panose="020B0604020202020204" pitchFamily="34" charset="0"/>
                        </a:rPr>
                        <a:t>GDC</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pic>
        <p:nvPicPr>
          <p:cNvPr id="44072" name="Picture 3" descr="D:\CXCR4-SHH project\AMD3100\032014\SS20140320150022\1.jpg"/>
          <p:cNvPicPr>
            <a:picLocks noChangeAspect="1" noChangeArrowheads="1"/>
          </p:cNvPicPr>
          <p:nvPr/>
        </p:nvPicPr>
        <p:blipFill>
          <a:blip r:embed="rId11">
            <a:extLst>
              <a:ext uri="{28A0092B-C50C-407E-A947-70E740481C1C}">
                <a14:useLocalDpi xmlns:a14="http://schemas.microsoft.com/office/drawing/2010/main" val="0"/>
              </a:ext>
            </a:extLst>
          </a:blip>
          <a:srcRect l="29955" t="11079" r="46481" b="30251"/>
          <a:stretch>
            <a:fillRect/>
          </a:stretch>
        </p:blipFill>
        <p:spPr bwMode="auto">
          <a:xfrm>
            <a:off x="1528763" y="2112963"/>
            <a:ext cx="411162" cy="8524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3" name="Picture 12" descr="D:\CXCR4-SHH project\AMD3100\032514\SS20140325162354\3.jpg"/>
          <p:cNvPicPr>
            <a:picLocks noChangeAspect="1" noChangeArrowheads="1"/>
          </p:cNvPicPr>
          <p:nvPr/>
        </p:nvPicPr>
        <p:blipFill>
          <a:blip r:embed="rId12">
            <a:extLst>
              <a:ext uri="{28A0092B-C50C-407E-A947-70E740481C1C}">
                <a14:useLocalDpi xmlns:a14="http://schemas.microsoft.com/office/drawing/2010/main" val="0"/>
              </a:ext>
            </a:extLst>
          </a:blip>
          <a:srcRect l="31133" t="4752" r="45789" b="36499"/>
          <a:stretch>
            <a:fillRect/>
          </a:stretch>
        </p:blipFill>
        <p:spPr bwMode="auto">
          <a:xfrm>
            <a:off x="1528763" y="3021013"/>
            <a:ext cx="409575" cy="8620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4" name="Picture 17" descr="D:\CXCR4-SHH project\group c\040314\SS20140403170915\6.jpg"/>
          <p:cNvPicPr>
            <a:picLocks noChangeAspect="1" noChangeArrowheads="1"/>
          </p:cNvPicPr>
          <p:nvPr/>
        </p:nvPicPr>
        <p:blipFill>
          <a:blip r:embed="rId13">
            <a:extLst>
              <a:ext uri="{28A0092B-C50C-407E-A947-70E740481C1C}">
                <a14:useLocalDpi xmlns:a14="http://schemas.microsoft.com/office/drawing/2010/main" val="0"/>
              </a:ext>
            </a:extLst>
          </a:blip>
          <a:srcRect l="33679" t="11089" r="43262" b="30339"/>
          <a:stretch>
            <a:fillRect/>
          </a:stretch>
        </p:blipFill>
        <p:spPr bwMode="auto">
          <a:xfrm>
            <a:off x="1528763" y="3935413"/>
            <a:ext cx="409575" cy="8620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5" name="Picture 5" descr="D:\CXCR4-SHH project-final\group c\04-11-14\SS20140410160927\6.jpg"/>
          <p:cNvPicPr>
            <a:picLocks noChangeAspect="1" noChangeArrowheads="1"/>
          </p:cNvPicPr>
          <p:nvPr/>
        </p:nvPicPr>
        <p:blipFill>
          <a:blip r:embed="rId14">
            <a:extLst>
              <a:ext uri="{28A0092B-C50C-407E-A947-70E740481C1C}">
                <a14:useLocalDpi xmlns:a14="http://schemas.microsoft.com/office/drawing/2010/main" val="0"/>
              </a:ext>
            </a:extLst>
          </a:blip>
          <a:srcRect l="30878" t="10448" r="46043" b="31613"/>
          <a:stretch>
            <a:fillRect/>
          </a:stretch>
        </p:blipFill>
        <p:spPr bwMode="auto">
          <a:xfrm>
            <a:off x="1528763" y="4856163"/>
            <a:ext cx="409575" cy="8524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6" name="Picture 4" descr="D:\CXCR4-SHH project\group b\032014\SS20140320145420\4.jpg"/>
          <p:cNvPicPr>
            <a:picLocks noChangeAspect="1" noChangeArrowheads="1"/>
          </p:cNvPicPr>
          <p:nvPr/>
        </p:nvPicPr>
        <p:blipFill>
          <a:blip r:embed="rId15">
            <a:extLst>
              <a:ext uri="{28A0092B-C50C-407E-A947-70E740481C1C}">
                <a14:useLocalDpi xmlns:a14="http://schemas.microsoft.com/office/drawing/2010/main" val="0"/>
              </a:ext>
            </a:extLst>
          </a:blip>
          <a:srcRect l="30928" t="8832" r="45361" b="32974"/>
          <a:stretch>
            <a:fillRect/>
          </a:stretch>
        </p:blipFill>
        <p:spPr bwMode="auto">
          <a:xfrm>
            <a:off x="1987550" y="2112963"/>
            <a:ext cx="420688" cy="8524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7" name="Picture 5" descr="D:\CXCR4-SHH project\group b\032514\SS20140325162603\5.jpg"/>
          <p:cNvPicPr>
            <a:picLocks noChangeAspect="1" noChangeArrowheads="1"/>
          </p:cNvPicPr>
          <p:nvPr/>
        </p:nvPicPr>
        <p:blipFill>
          <a:blip r:embed="rId16">
            <a:extLst>
              <a:ext uri="{28A0092B-C50C-407E-A947-70E740481C1C}">
                <a14:useLocalDpi xmlns:a14="http://schemas.microsoft.com/office/drawing/2010/main" val="0"/>
              </a:ext>
            </a:extLst>
          </a:blip>
          <a:srcRect l="31416" t="9010" r="44954" b="32626"/>
          <a:stretch>
            <a:fillRect/>
          </a:stretch>
        </p:blipFill>
        <p:spPr bwMode="auto">
          <a:xfrm>
            <a:off x="1989138" y="3022600"/>
            <a:ext cx="417512" cy="8556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8" name="Picture 13" descr="D:\CXCR4-SHH project\group b\picture\SS20140403162934\d14.jpg"/>
          <p:cNvPicPr>
            <a:picLocks noChangeAspect="1" noChangeArrowheads="1"/>
          </p:cNvPicPr>
          <p:nvPr/>
        </p:nvPicPr>
        <p:blipFill>
          <a:blip r:embed="rId17">
            <a:extLst>
              <a:ext uri="{28A0092B-C50C-407E-A947-70E740481C1C}">
                <a14:useLocalDpi xmlns:a14="http://schemas.microsoft.com/office/drawing/2010/main" val="0"/>
              </a:ext>
            </a:extLst>
          </a:blip>
          <a:srcRect l="33102" t="13052" r="43919" b="28493"/>
          <a:stretch>
            <a:fillRect/>
          </a:stretch>
        </p:blipFill>
        <p:spPr bwMode="auto">
          <a:xfrm>
            <a:off x="1982788" y="3938588"/>
            <a:ext cx="425450" cy="8588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79" name="Picture 4" descr="D:\CXCR4-SHH project-final\group b\04-11-14\SS20140410155650\2.jpg"/>
          <p:cNvPicPr>
            <a:picLocks noChangeAspect="1" noChangeArrowheads="1"/>
          </p:cNvPicPr>
          <p:nvPr/>
        </p:nvPicPr>
        <p:blipFill>
          <a:blip r:embed="rId18">
            <a:extLst>
              <a:ext uri="{28A0092B-C50C-407E-A947-70E740481C1C}">
                <a14:useLocalDpi xmlns:a14="http://schemas.microsoft.com/office/drawing/2010/main" val="0"/>
              </a:ext>
            </a:extLst>
          </a:blip>
          <a:srcRect l="30151" t="11063" r="47351" b="30470"/>
          <a:stretch>
            <a:fillRect/>
          </a:stretch>
        </p:blipFill>
        <p:spPr bwMode="auto">
          <a:xfrm>
            <a:off x="1982788" y="4852988"/>
            <a:ext cx="423862" cy="857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0" name="Picture 6" descr="D:\CXCR4-SHH project\GDC+AMD\032014\SS20140320155118\6.jpg"/>
          <p:cNvPicPr>
            <a:picLocks noChangeAspect="1" noChangeArrowheads="1"/>
          </p:cNvPicPr>
          <p:nvPr/>
        </p:nvPicPr>
        <p:blipFill>
          <a:blip r:embed="rId19">
            <a:extLst>
              <a:ext uri="{28A0092B-C50C-407E-A947-70E740481C1C}">
                <a14:useLocalDpi xmlns:a14="http://schemas.microsoft.com/office/drawing/2010/main" val="0"/>
              </a:ext>
            </a:extLst>
          </a:blip>
          <a:srcRect l="32095" t="12379" r="44833" b="29605"/>
          <a:stretch>
            <a:fillRect/>
          </a:stretch>
        </p:blipFill>
        <p:spPr bwMode="auto">
          <a:xfrm>
            <a:off x="2451100" y="2116138"/>
            <a:ext cx="414338" cy="8493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1" name="Picture 10" descr="D:\CXCR4-SHH project\GDC+AMD\032514\SS20140325163932\6.jpg"/>
          <p:cNvPicPr>
            <a:picLocks noChangeAspect="1" noChangeArrowheads="1"/>
          </p:cNvPicPr>
          <p:nvPr/>
        </p:nvPicPr>
        <p:blipFill>
          <a:blip r:embed="rId20">
            <a:extLst>
              <a:ext uri="{28A0092B-C50C-407E-A947-70E740481C1C}">
                <a14:useLocalDpi xmlns:a14="http://schemas.microsoft.com/office/drawing/2010/main" val="0"/>
              </a:ext>
            </a:extLst>
          </a:blip>
          <a:srcRect l="32220" t="3410" r="44894" b="38869"/>
          <a:stretch>
            <a:fillRect/>
          </a:stretch>
        </p:blipFill>
        <p:spPr bwMode="auto">
          <a:xfrm>
            <a:off x="2452688" y="3022600"/>
            <a:ext cx="412750" cy="860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2" name="Picture 29" descr="D:\CXCR4-SHH project\group d\040314\SS20140403173304\3.jpg"/>
          <p:cNvPicPr>
            <a:picLocks noChangeAspect="1" noChangeArrowheads="1"/>
          </p:cNvPicPr>
          <p:nvPr/>
        </p:nvPicPr>
        <p:blipFill>
          <a:blip r:embed="rId21">
            <a:extLst>
              <a:ext uri="{28A0092B-C50C-407E-A947-70E740481C1C}">
                <a14:useLocalDpi xmlns:a14="http://schemas.microsoft.com/office/drawing/2010/main" val="0"/>
              </a:ext>
            </a:extLst>
          </a:blip>
          <a:srcRect l="30392" t="12810" r="46616" b="29704"/>
          <a:stretch>
            <a:fillRect/>
          </a:stretch>
        </p:blipFill>
        <p:spPr bwMode="auto">
          <a:xfrm>
            <a:off x="2451100" y="3938588"/>
            <a:ext cx="414338" cy="8588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3" name="Picture 6" descr="D:\CXCR4-SHH project-final\group d\04-11-14\SS20140410162934\4.jpg"/>
          <p:cNvPicPr>
            <a:picLocks noChangeAspect="1" noChangeArrowheads="1"/>
          </p:cNvPicPr>
          <p:nvPr/>
        </p:nvPicPr>
        <p:blipFill>
          <a:blip r:embed="rId22">
            <a:extLst>
              <a:ext uri="{28A0092B-C50C-407E-A947-70E740481C1C}">
                <a14:useLocalDpi xmlns:a14="http://schemas.microsoft.com/office/drawing/2010/main" val="0"/>
              </a:ext>
            </a:extLst>
          </a:blip>
          <a:srcRect l="31133" t="10071" r="45612" b="31461"/>
          <a:stretch>
            <a:fillRect/>
          </a:stretch>
        </p:blipFill>
        <p:spPr bwMode="auto">
          <a:xfrm>
            <a:off x="2454275" y="4852988"/>
            <a:ext cx="411163" cy="855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4" name="Picture 6" descr="F:\CXCR4-SHH project\Gem+AMD\032014\SS20140320154535\5.jpg"/>
          <p:cNvPicPr>
            <a:picLocks noChangeAspect="1" noChangeArrowheads="1"/>
          </p:cNvPicPr>
          <p:nvPr/>
        </p:nvPicPr>
        <p:blipFill>
          <a:blip r:embed="rId23">
            <a:extLst>
              <a:ext uri="{28A0092B-C50C-407E-A947-70E740481C1C}">
                <a14:useLocalDpi xmlns:a14="http://schemas.microsoft.com/office/drawing/2010/main" val="0"/>
              </a:ext>
            </a:extLst>
          </a:blip>
          <a:srcRect l="29939" t="12178" r="47168" b="29272"/>
          <a:stretch>
            <a:fillRect/>
          </a:stretch>
        </p:blipFill>
        <p:spPr bwMode="auto">
          <a:xfrm>
            <a:off x="2908300" y="2112963"/>
            <a:ext cx="419100" cy="8524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5" name="Picture 8" descr="F:\CXCR4-SHH project\Gem+AMD\032514\SS20140325164822\2.jpg"/>
          <p:cNvPicPr>
            <a:picLocks noChangeAspect="1" noChangeArrowheads="1"/>
          </p:cNvPicPr>
          <p:nvPr/>
        </p:nvPicPr>
        <p:blipFill>
          <a:blip r:embed="rId24">
            <a:extLst>
              <a:ext uri="{28A0092B-C50C-407E-A947-70E740481C1C}">
                <a14:useLocalDpi xmlns:a14="http://schemas.microsoft.com/office/drawing/2010/main" val="0"/>
              </a:ext>
            </a:extLst>
          </a:blip>
          <a:srcRect l="31503" t="4071" r="44714" b="36317"/>
          <a:stretch>
            <a:fillRect/>
          </a:stretch>
        </p:blipFill>
        <p:spPr bwMode="auto">
          <a:xfrm>
            <a:off x="2906713" y="3014663"/>
            <a:ext cx="419100" cy="8683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6" name="Picture 7" descr="D:\CXCR4-SHH project-final\group e\04-11-14\SS20140410164206\1.jpg"/>
          <p:cNvPicPr>
            <a:picLocks noChangeAspect="1" noChangeArrowheads="1"/>
          </p:cNvPicPr>
          <p:nvPr/>
        </p:nvPicPr>
        <p:blipFill>
          <a:blip r:embed="rId25">
            <a:extLst>
              <a:ext uri="{28A0092B-C50C-407E-A947-70E740481C1C}">
                <a14:useLocalDpi xmlns:a14="http://schemas.microsoft.com/office/drawing/2010/main" val="0"/>
              </a:ext>
            </a:extLst>
          </a:blip>
          <a:srcRect l="29538" t="6982" r="47321" b="33784"/>
          <a:stretch>
            <a:fillRect/>
          </a:stretch>
        </p:blipFill>
        <p:spPr bwMode="auto">
          <a:xfrm>
            <a:off x="2908300" y="3933825"/>
            <a:ext cx="417513" cy="8636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7" name="Picture 31" descr="D:\CXCR4-SHH project\group e\040814\SS20140408155746\5.jpg"/>
          <p:cNvPicPr>
            <a:picLocks noChangeAspect="1" noChangeArrowheads="1"/>
          </p:cNvPicPr>
          <p:nvPr/>
        </p:nvPicPr>
        <p:blipFill>
          <a:blip r:embed="rId26">
            <a:extLst>
              <a:ext uri="{28A0092B-C50C-407E-A947-70E740481C1C}">
                <a14:useLocalDpi xmlns:a14="http://schemas.microsoft.com/office/drawing/2010/main" val="0"/>
              </a:ext>
            </a:extLst>
          </a:blip>
          <a:srcRect l="28369" t="12001" r="47922" b="29556"/>
          <a:stretch>
            <a:fillRect/>
          </a:stretch>
        </p:blipFill>
        <p:spPr bwMode="auto">
          <a:xfrm>
            <a:off x="2908300" y="4856163"/>
            <a:ext cx="417513" cy="85248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8" name="Picture 41" descr="D:\CXCR4-SHH project\group f\040414\SS20140404123456\6.jpg"/>
          <p:cNvPicPr>
            <a:picLocks noChangeAspect="1" noChangeArrowheads="1"/>
          </p:cNvPicPr>
          <p:nvPr/>
        </p:nvPicPr>
        <p:blipFill>
          <a:blip r:embed="rId27">
            <a:extLst>
              <a:ext uri="{28A0092B-C50C-407E-A947-70E740481C1C}">
                <a14:useLocalDpi xmlns:a14="http://schemas.microsoft.com/office/drawing/2010/main" val="0"/>
              </a:ext>
            </a:extLst>
          </a:blip>
          <a:srcRect l="29358" t="10506" r="46931" b="30463"/>
          <a:stretch>
            <a:fillRect/>
          </a:stretch>
        </p:blipFill>
        <p:spPr bwMode="auto">
          <a:xfrm>
            <a:off x="3371850" y="3933825"/>
            <a:ext cx="409575" cy="8636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89" name="Picture 6" descr="F:\CXCR4-SHH project\Gem+GDC\032014\SS20140320160340\5.jpg"/>
          <p:cNvPicPr>
            <a:picLocks noChangeAspect="1" noChangeArrowheads="1"/>
          </p:cNvPicPr>
          <p:nvPr/>
        </p:nvPicPr>
        <p:blipFill>
          <a:blip r:embed="rId28">
            <a:extLst>
              <a:ext uri="{28A0092B-C50C-407E-A947-70E740481C1C}">
                <a14:useLocalDpi xmlns:a14="http://schemas.microsoft.com/office/drawing/2010/main" val="0"/>
              </a:ext>
            </a:extLst>
          </a:blip>
          <a:srcRect l="28696" t="11464" r="47594" b="29137"/>
          <a:stretch>
            <a:fillRect/>
          </a:stretch>
        </p:blipFill>
        <p:spPr bwMode="auto">
          <a:xfrm>
            <a:off x="3376613" y="2116138"/>
            <a:ext cx="411162" cy="8493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0" name="Picture 16" descr="D:\CXCR4-SHH project\group f\picture\SS20140326095451\d6.jpg"/>
          <p:cNvPicPr>
            <a:picLocks noChangeAspect="1" noChangeArrowheads="1"/>
          </p:cNvPicPr>
          <p:nvPr/>
        </p:nvPicPr>
        <p:blipFill>
          <a:blip r:embed="rId29">
            <a:extLst>
              <a:ext uri="{28A0092B-C50C-407E-A947-70E740481C1C}">
                <a14:useLocalDpi xmlns:a14="http://schemas.microsoft.com/office/drawing/2010/main" val="0"/>
              </a:ext>
            </a:extLst>
          </a:blip>
          <a:srcRect l="33028" t="5598" r="43413" b="35451"/>
          <a:stretch>
            <a:fillRect/>
          </a:stretch>
        </p:blipFill>
        <p:spPr bwMode="auto">
          <a:xfrm>
            <a:off x="3375025" y="3021013"/>
            <a:ext cx="406400" cy="86042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1" name="Picture 10" descr="D:\CXCR4-SHH project-final\group f\04-11-14\SS20140410164841\5.jpg"/>
          <p:cNvPicPr>
            <a:picLocks noChangeAspect="1" noChangeArrowheads="1"/>
          </p:cNvPicPr>
          <p:nvPr/>
        </p:nvPicPr>
        <p:blipFill>
          <a:blip r:embed="rId30">
            <a:extLst>
              <a:ext uri="{28A0092B-C50C-407E-A947-70E740481C1C}">
                <a14:useLocalDpi xmlns:a14="http://schemas.microsoft.com/office/drawing/2010/main" val="0"/>
              </a:ext>
            </a:extLst>
          </a:blip>
          <a:srcRect l="29086" t="6744" r="47659" b="34789"/>
          <a:stretch>
            <a:fillRect/>
          </a:stretch>
        </p:blipFill>
        <p:spPr bwMode="auto">
          <a:xfrm>
            <a:off x="3373438" y="4852988"/>
            <a:ext cx="412750" cy="858837"/>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2" name="Picture 85" descr="D:\CXCR4-SHH project\group g\032014\SS20140320162639\3.jpg"/>
          <p:cNvPicPr>
            <a:picLocks noChangeAspect="1" noChangeArrowheads="1"/>
          </p:cNvPicPr>
          <p:nvPr/>
        </p:nvPicPr>
        <p:blipFill>
          <a:blip r:embed="rId31">
            <a:extLst>
              <a:ext uri="{28A0092B-C50C-407E-A947-70E740481C1C}">
                <a14:useLocalDpi xmlns:a14="http://schemas.microsoft.com/office/drawing/2010/main" val="0"/>
              </a:ext>
            </a:extLst>
          </a:blip>
          <a:srcRect l="31773" t="11270" r="44516" b="29617"/>
          <a:stretch>
            <a:fillRect/>
          </a:stretch>
        </p:blipFill>
        <p:spPr bwMode="auto">
          <a:xfrm>
            <a:off x="3833813" y="2116138"/>
            <a:ext cx="414337" cy="84931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3" name="Picture 3" descr="D:\CXCR4-SHH project\group g\032614\SS20140326093534\4.jpg"/>
          <p:cNvPicPr>
            <a:picLocks noChangeAspect="1" noChangeArrowheads="1"/>
          </p:cNvPicPr>
          <p:nvPr/>
        </p:nvPicPr>
        <p:blipFill>
          <a:blip r:embed="rId32">
            <a:extLst>
              <a:ext uri="{28A0092B-C50C-407E-A947-70E740481C1C}">
                <a14:useLocalDpi xmlns:a14="http://schemas.microsoft.com/office/drawing/2010/main" val="0"/>
              </a:ext>
            </a:extLst>
          </a:blip>
          <a:srcRect l="33237" t="8609" r="43054" b="32507"/>
          <a:stretch>
            <a:fillRect/>
          </a:stretch>
        </p:blipFill>
        <p:spPr bwMode="auto">
          <a:xfrm>
            <a:off x="3829050" y="3025775"/>
            <a:ext cx="419100" cy="8509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4" name="Picture 18" descr="D:\CXCR4-SHH project\group g\040414\SS20140404130059\3.jpg"/>
          <p:cNvPicPr>
            <a:picLocks noChangeAspect="1" noChangeArrowheads="1"/>
          </p:cNvPicPr>
          <p:nvPr/>
        </p:nvPicPr>
        <p:blipFill>
          <a:blip r:embed="rId33">
            <a:extLst>
              <a:ext uri="{28A0092B-C50C-407E-A947-70E740481C1C}">
                <a14:useLocalDpi xmlns:a14="http://schemas.microsoft.com/office/drawing/2010/main" val="0"/>
              </a:ext>
            </a:extLst>
          </a:blip>
          <a:srcRect l="29358" t="6937" r="47597" b="32935"/>
          <a:stretch>
            <a:fillRect/>
          </a:stretch>
        </p:blipFill>
        <p:spPr bwMode="auto">
          <a:xfrm>
            <a:off x="3833813" y="3933825"/>
            <a:ext cx="414337" cy="8524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5" name="Picture 11" descr="D:\CXCR4-SHH project-final\group g\04-11-14\SS20140410171628\2.jpg"/>
          <p:cNvPicPr>
            <a:picLocks noChangeAspect="1" noChangeArrowheads="1"/>
          </p:cNvPicPr>
          <p:nvPr/>
        </p:nvPicPr>
        <p:blipFill>
          <a:blip r:embed="rId34">
            <a:extLst>
              <a:ext uri="{28A0092B-C50C-407E-A947-70E740481C1C}">
                <a14:useLocalDpi xmlns:a14="http://schemas.microsoft.com/office/drawing/2010/main" val="0"/>
              </a:ext>
            </a:extLst>
          </a:blip>
          <a:srcRect l="29953" t="6847" r="46033" b="32806"/>
          <a:stretch>
            <a:fillRect/>
          </a:stretch>
        </p:blipFill>
        <p:spPr bwMode="auto">
          <a:xfrm>
            <a:off x="3833813" y="4859338"/>
            <a:ext cx="414337" cy="855662"/>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4096" name="Picture 2"/>
          <p:cNvPicPr>
            <a:picLocks noChangeAspect="1" noChangeArrowheads="1"/>
          </p:cNvPicPr>
          <p:nvPr/>
        </p:nvPicPr>
        <p:blipFill>
          <a:blip r:embed="rId35">
            <a:extLst>
              <a:ext uri="{28A0092B-C50C-407E-A947-70E740481C1C}">
                <a14:useLocalDpi xmlns:a14="http://schemas.microsoft.com/office/drawing/2010/main" val="0"/>
              </a:ext>
            </a:extLst>
          </a:blip>
          <a:srcRect l="9547" t="3729" r="66615" b="67358"/>
          <a:stretch>
            <a:fillRect/>
          </a:stretch>
        </p:blipFill>
        <p:spPr bwMode="auto">
          <a:xfrm>
            <a:off x="5032375" y="2874963"/>
            <a:ext cx="1060450" cy="7445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097" name="TextBox 36"/>
          <p:cNvSpPr txBox="1">
            <a:spLocks noChangeArrowheads="1"/>
          </p:cNvSpPr>
          <p:nvPr/>
        </p:nvSpPr>
        <p:spPr bwMode="auto">
          <a:xfrm>
            <a:off x="4716463" y="4738688"/>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a:t>
            </a:r>
          </a:p>
        </p:txBody>
      </p:sp>
      <p:sp>
        <p:nvSpPr>
          <p:cNvPr id="44098" name="TextBox 37"/>
          <p:cNvSpPr txBox="1">
            <a:spLocks noChangeArrowheads="1"/>
          </p:cNvSpPr>
          <p:nvPr/>
        </p:nvSpPr>
        <p:spPr bwMode="auto">
          <a:xfrm>
            <a:off x="4649788" y="4491038"/>
            <a:ext cx="495300"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05</a:t>
            </a:r>
          </a:p>
        </p:txBody>
      </p:sp>
      <p:sp>
        <p:nvSpPr>
          <p:cNvPr id="44099" name="TextBox 38"/>
          <p:cNvSpPr txBox="1">
            <a:spLocks noChangeArrowheads="1"/>
          </p:cNvSpPr>
          <p:nvPr/>
        </p:nvSpPr>
        <p:spPr bwMode="auto">
          <a:xfrm>
            <a:off x="4654550" y="4208463"/>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a:t>
            </a:r>
          </a:p>
        </p:txBody>
      </p:sp>
      <p:sp>
        <p:nvSpPr>
          <p:cNvPr id="44100" name="TextBox 39"/>
          <p:cNvSpPr txBox="1">
            <a:spLocks noChangeArrowheads="1"/>
          </p:cNvSpPr>
          <p:nvPr/>
        </p:nvSpPr>
        <p:spPr bwMode="auto">
          <a:xfrm>
            <a:off x="4641850" y="3948113"/>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a:t>
            </a:r>
          </a:p>
        </p:txBody>
      </p:sp>
      <p:sp>
        <p:nvSpPr>
          <p:cNvPr id="44101" name="TextBox 55"/>
          <p:cNvSpPr txBox="1">
            <a:spLocks noChangeArrowheads="1"/>
          </p:cNvSpPr>
          <p:nvPr/>
        </p:nvSpPr>
        <p:spPr bwMode="auto">
          <a:xfrm>
            <a:off x="4665663" y="3659188"/>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a:t>
            </a:r>
          </a:p>
        </p:txBody>
      </p:sp>
      <p:sp>
        <p:nvSpPr>
          <p:cNvPr id="44102" name="TextBox 56"/>
          <p:cNvSpPr txBox="1">
            <a:spLocks noChangeArrowheads="1"/>
          </p:cNvSpPr>
          <p:nvPr/>
        </p:nvSpPr>
        <p:spPr bwMode="auto">
          <a:xfrm>
            <a:off x="4654550" y="3389313"/>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25</a:t>
            </a:r>
          </a:p>
        </p:txBody>
      </p:sp>
      <p:sp>
        <p:nvSpPr>
          <p:cNvPr id="44103" name="TextBox 57"/>
          <p:cNvSpPr txBox="1">
            <a:spLocks noChangeArrowheads="1"/>
          </p:cNvSpPr>
          <p:nvPr/>
        </p:nvSpPr>
        <p:spPr bwMode="auto">
          <a:xfrm>
            <a:off x="4654550" y="3090863"/>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30</a:t>
            </a:r>
          </a:p>
        </p:txBody>
      </p:sp>
      <p:sp>
        <p:nvSpPr>
          <p:cNvPr id="44104" name="TextBox 58"/>
          <p:cNvSpPr txBox="1">
            <a:spLocks noChangeArrowheads="1"/>
          </p:cNvSpPr>
          <p:nvPr/>
        </p:nvSpPr>
        <p:spPr bwMode="auto">
          <a:xfrm>
            <a:off x="4649788" y="2820988"/>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35</a:t>
            </a:r>
          </a:p>
        </p:txBody>
      </p:sp>
      <p:sp>
        <p:nvSpPr>
          <p:cNvPr id="44105" name="TextBox 59"/>
          <p:cNvSpPr txBox="1">
            <a:spLocks noChangeArrowheads="1"/>
          </p:cNvSpPr>
          <p:nvPr/>
        </p:nvSpPr>
        <p:spPr bwMode="auto">
          <a:xfrm>
            <a:off x="5106988" y="4910138"/>
            <a:ext cx="36337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D0          D7         D10        D14        D18        D21</a:t>
            </a:r>
          </a:p>
        </p:txBody>
      </p:sp>
      <p:sp>
        <p:nvSpPr>
          <p:cNvPr id="44106" name="TextBox 60"/>
          <p:cNvSpPr txBox="1">
            <a:spLocks noChangeArrowheads="1"/>
          </p:cNvSpPr>
          <p:nvPr/>
        </p:nvSpPr>
        <p:spPr bwMode="auto">
          <a:xfrm rot="-5400000">
            <a:off x="3602831" y="3801270"/>
            <a:ext cx="197802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Photons / second  (x10</a:t>
            </a:r>
            <a:r>
              <a:rPr lang="en-US" altLang="en-US" sz="1200" b="1" baseline="30000">
                <a:latin typeface="Arial" charset="0"/>
              </a:rPr>
              <a:t>6</a:t>
            </a:r>
            <a:r>
              <a:rPr lang="en-US" altLang="en-US" sz="1200" b="1">
                <a:latin typeface="Arial" charset="0"/>
              </a:rPr>
              <a:t>)</a:t>
            </a:r>
          </a:p>
        </p:txBody>
      </p:sp>
      <p:pic>
        <p:nvPicPr>
          <p:cNvPr id="44107" name="Picture 2"/>
          <p:cNvPicPr>
            <a:picLocks noChangeAspect="1" noChangeArrowheads="1"/>
          </p:cNvPicPr>
          <p:nvPr/>
        </p:nvPicPr>
        <p:blipFill>
          <a:blip r:embed="rId35">
            <a:extLst>
              <a:ext uri="{28A0092B-C50C-407E-A947-70E740481C1C}">
                <a14:useLocalDpi xmlns:a14="http://schemas.microsoft.com/office/drawing/2010/main" val="0"/>
              </a:ext>
            </a:extLst>
          </a:blip>
          <a:srcRect l="40421" t="3857" r="30186" b="67229"/>
          <a:stretch>
            <a:fillRect/>
          </a:stretch>
        </p:blipFill>
        <p:spPr bwMode="auto">
          <a:xfrm>
            <a:off x="6096000" y="2889250"/>
            <a:ext cx="1306513" cy="744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7402513" y="3227388"/>
            <a:ext cx="147637" cy="25717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4109" name="Rectangle 1"/>
          <p:cNvSpPr>
            <a:spLocks noChangeArrowheads="1"/>
          </p:cNvSpPr>
          <p:nvPr/>
        </p:nvSpPr>
        <p:spPr bwMode="auto">
          <a:xfrm>
            <a:off x="0" y="4763"/>
            <a:ext cx="9144000" cy="831850"/>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Co-inhibition of CXCR4 and hedgehog pathway enhances chemotherapeutic response in orthotopic mice model</a:t>
            </a:r>
            <a:endParaRPr lang="en-US" altLang="en-US" sz="2400" dirty="0">
              <a:solidFill>
                <a:schemeClr val="bg1"/>
              </a:solidFill>
              <a:latin typeface="Arial" charset="0"/>
            </a:endParaRPr>
          </a:p>
        </p:txBody>
      </p:sp>
      <p:sp>
        <p:nvSpPr>
          <p:cNvPr id="44110" name="TextBox 66"/>
          <p:cNvSpPr txBox="1">
            <a:spLocks noChangeArrowheads="1"/>
          </p:cNvSpPr>
          <p:nvPr/>
        </p:nvSpPr>
        <p:spPr bwMode="auto">
          <a:xfrm>
            <a:off x="26988" y="1350963"/>
            <a:ext cx="266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A</a:t>
            </a:r>
          </a:p>
        </p:txBody>
      </p:sp>
      <p:sp>
        <p:nvSpPr>
          <p:cNvPr id="44111" name="TextBox 131"/>
          <p:cNvSpPr txBox="1">
            <a:spLocks noChangeArrowheads="1"/>
          </p:cNvSpPr>
          <p:nvPr/>
        </p:nvSpPr>
        <p:spPr bwMode="auto">
          <a:xfrm>
            <a:off x="4516438" y="1952625"/>
            <a:ext cx="266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B</a:t>
            </a:r>
          </a:p>
        </p:txBody>
      </p:sp>
    </p:spTree>
    <p:extLst>
      <p:ext uri="{BB962C8B-B14F-4D97-AF65-F5344CB8AC3E}">
        <p14:creationId xmlns:p14="http://schemas.microsoft.com/office/powerpoint/2010/main" val="233316933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6"/>
          <p:cNvPicPr>
            <a:picLocks noChangeAspect="1" noChangeArrowheads="1"/>
          </p:cNvPicPr>
          <p:nvPr/>
        </p:nvPicPr>
        <p:blipFill>
          <a:blip r:embed="rId2">
            <a:extLst>
              <a:ext uri="{28A0092B-C50C-407E-A947-70E740481C1C}">
                <a14:useLocalDpi xmlns:a14="http://schemas.microsoft.com/office/drawing/2010/main" val="0"/>
              </a:ext>
            </a:extLst>
          </a:blip>
          <a:srcRect l="9608" t="3030" r="4335" b="37740"/>
          <a:stretch>
            <a:fillRect/>
          </a:stretch>
        </p:blipFill>
        <p:spPr bwMode="auto">
          <a:xfrm>
            <a:off x="3119438" y="1524000"/>
            <a:ext cx="3570287" cy="1181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5059" name="Picture 2"/>
          <p:cNvPicPr>
            <a:picLocks noChangeAspect="1" noChangeArrowheads="1"/>
          </p:cNvPicPr>
          <p:nvPr/>
        </p:nvPicPr>
        <p:blipFill>
          <a:blip r:embed="rId3">
            <a:extLst>
              <a:ext uri="{28A0092B-C50C-407E-A947-70E740481C1C}">
                <a14:useLocalDpi xmlns:a14="http://schemas.microsoft.com/office/drawing/2010/main" val="0"/>
              </a:ext>
            </a:extLst>
          </a:blip>
          <a:srcRect l="6407" t="3680" r="4451" b="36469"/>
          <a:stretch>
            <a:fillRect/>
          </a:stretch>
        </p:blipFill>
        <p:spPr bwMode="auto">
          <a:xfrm>
            <a:off x="3125788" y="3944938"/>
            <a:ext cx="3557587" cy="11318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5060" name="TextBox 6"/>
          <p:cNvSpPr txBox="1">
            <a:spLocks noChangeArrowheads="1"/>
          </p:cNvSpPr>
          <p:nvPr/>
        </p:nvSpPr>
        <p:spPr bwMode="auto">
          <a:xfrm>
            <a:off x="2817813" y="3854450"/>
            <a:ext cx="4953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2.5</a:t>
            </a:r>
          </a:p>
        </p:txBody>
      </p:sp>
      <p:sp>
        <p:nvSpPr>
          <p:cNvPr id="45061" name="TextBox 7"/>
          <p:cNvSpPr txBox="1">
            <a:spLocks noChangeArrowheads="1"/>
          </p:cNvSpPr>
          <p:nvPr/>
        </p:nvSpPr>
        <p:spPr bwMode="auto">
          <a:xfrm>
            <a:off x="2817813" y="4060825"/>
            <a:ext cx="4953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a:t>
            </a:r>
          </a:p>
        </p:txBody>
      </p:sp>
      <p:sp>
        <p:nvSpPr>
          <p:cNvPr id="45062" name="TextBox 8"/>
          <p:cNvSpPr txBox="1">
            <a:spLocks noChangeArrowheads="1"/>
          </p:cNvSpPr>
          <p:nvPr/>
        </p:nvSpPr>
        <p:spPr bwMode="auto">
          <a:xfrm>
            <a:off x="2817813" y="4289425"/>
            <a:ext cx="4953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1.5</a:t>
            </a:r>
          </a:p>
        </p:txBody>
      </p:sp>
      <p:sp>
        <p:nvSpPr>
          <p:cNvPr id="45063" name="TextBox 9"/>
          <p:cNvSpPr txBox="1">
            <a:spLocks noChangeArrowheads="1"/>
          </p:cNvSpPr>
          <p:nvPr/>
        </p:nvSpPr>
        <p:spPr bwMode="auto">
          <a:xfrm>
            <a:off x="2817813" y="4470400"/>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a:t>
            </a:r>
          </a:p>
        </p:txBody>
      </p:sp>
      <p:sp>
        <p:nvSpPr>
          <p:cNvPr id="45064" name="TextBox 10"/>
          <p:cNvSpPr txBox="1">
            <a:spLocks noChangeArrowheads="1"/>
          </p:cNvSpPr>
          <p:nvPr/>
        </p:nvSpPr>
        <p:spPr bwMode="auto">
          <a:xfrm>
            <a:off x="2817813" y="4699000"/>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0.5</a:t>
            </a:r>
          </a:p>
        </p:txBody>
      </p:sp>
      <p:sp>
        <p:nvSpPr>
          <p:cNvPr id="45065" name="TextBox 11"/>
          <p:cNvSpPr txBox="1">
            <a:spLocks noChangeArrowheads="1"/>
          </p:cNvSpPr>
          <p:nvPr/>
        </p:nvSpPr>
        <p:spPr bwMode="auto">
          <a:xfrm>
            <a:off x="2947988" y="4865688"/>
            <a:ext cx="4953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a:t>
            </a:r>
          </a:p>
        </p:txBody>
      </p:sp>
      <p:sp>
        <p:nvSpPr>
          <p:cNvPr id="45066" name="TextBox 20"/>
          <p:cNvSpPr txBox="1">
            <a:spLocks noChangeArrowheads="1"/>
          </p:cNvSpPr>
          <p:nvPr/>
        </p:nvSpPr>
        <p:spPr bwMode="auto">
          <a:xfrm rot="-5400000">
            <a:off x="1952626" y="4281487"/>
            <a:ext cx="14398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End point tumor weight (g)</a:t>
            </a:r>
          </a:p>
        </p:txBody>
      </p:sp>
      <p:sp>
        <p:nvSpPr>
          <p:cNvPr id="45067" name="TextBox 40"/>
          <p:cNvSpPr txBox="1">
            <a:spLocks noChangeArrowheads="1"/>
          </p:cNvSpPr>
          <p:nvPr/>
        </p:nvSpPr>
        <p:spPr bwMode="auto">
          <a:xfrm>
            <a:off x="2722563" y="1449388"/>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10.0</a:t>
            </a:r>
          </a:p>
        </p:txBody>
      </p:sp>
      <p:sp>
        <p:nvSpPr>
          <p:cNvPr id="45068" name="TextBox 41"/>
          <p:cNvSpPr txBox="1">
            <a:spLocks noChangeArrowheads="1"/>
          </p:cNvSpPr>
          <p:nvPr/>
        </p:nvSpPr>
        <p:spPr bwMode="auto">
          <a:xfrm>
            <a:off x="2805113" y="1655763"/>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8.0</a:t>
            </a:r>
          </a:p>
        </p:txBody>
      </p:sp>
      <p:sp>
        <p:nvSpPr>
          <p:cNvPr id="45069" name="TextBox 42"/>
          <p:cNvSpPr txBox="1">
            <a:spLocks noChangeArrowheads="1"/>
          </p:cNvSpPr>
          <p:nvPr/>
        </p:nvSpPr>
        <p:spPr bwMode="auto">
          <a:xfrm>
            <a:off x="2806700" y="1860550"/>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6.0</a:t>
            </a:r>
          </a:p>
        </p:txBody>
      </p:sp>
      <p:sp>
        <p:nvSpPr>
          <p:cNvPr id="45070" name="TextBox 43"/>
          <p:cNvSpPr txBox="1">
            <a:spLocks noChangeArrowheads="1"/>
          </p:cNvSpPr>
          <p:nvPr/>
        </p:nvSpPr>
        <p:spPr bwMode="auto">
          <a:xfrm>
            <a:off x="2816225" y="2076450"/>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4.0</a:t>
            </a:r>
          </a:p>
        </p:txBody>
      </p:sp>
      <p:sp>
        <p:nvSpPr>
          <p:cNvPr id="45071" name="TextBox 44"/>
          <p:cNvSpPr txBox="1">
            <a:spLocks noChangeArrowheads="1"/>
          </p:cNvSpPr>
          <p:nvPr/>
        </p:nvSpPr>
        <p:spPr bwMode="auto">
          <a:xfrm>
            <a:off x="2801938" y="2305050"/>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2.0</a:t>
            </a:r>
          </a:p>
        </p:txBody>
      </p:sp>
      <p:sp>
        <p:nvSpPr>
          <p:cNvPr id="45072" name="TextBox 45"/>
          <p:cNvSpPr txBox="1">
            <a:spLocks noChangeArrowheads="1"/>
          </p:cNvSpPr>
          <p:nvPr/>
        </p:nvSpPr>
        <p:spPr bwMode="auto">
          <a:xfrm>
            <a:off x="2922588" y="2484438"/>
            <a:ext cx="4953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a:t>
            </a:r>
          </a:p>
        </p:txBody>
      </p:sp>
      <p:sp>
        <p:nvSpPr>
          <p:cNvPr id="45073" name="TextBox 54"/>
          <p:cNvSpPr txBox="1">
            <a:spLocks noChangeArrowheads="1"/>
          </p:cNvSpPr>
          <p:nvPr/>
        </p:nvSpPr>
        <p:spPr bwMode="auto">
          <a:xfrm rot="-5400000">
            <a:off x="1854994" y="1874044"/>
            <a:ext cx="15160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End point tumor size (mm</a:t>
            </a:r>
            <a:r>
              <a:rPr lang="en-US" altLang="en-US" sz="1200" b="1" baseline="30000">
                <a:latin typeface="Arial" charset="0"/>
              </a:rPr>
              <a:t>2</a:t>
            </a:r>
            <a:r>
              <a:rPr lang="en-US" altLang="en-US" sz="1200" b="1">
                <a:latin typeface="Arial" charset="0"/>
              </a:rPr>
              <a:t>x1000)</a:t>
            </a:r>
          </a:p>
        </p:txBody>
      </p:sp>
      <p:graphicFrame>
        <p:nvGraphicFramePr>
          <p:cNvPr id="83" name="Table 82"/>
          <p:cNvGraphicFramePr>
            <a:graphicFrameLocks noGrp="1"/>
          </p:cNvGraphicFramePr>
          <p:nvPr/>
        </p:nvGraphicFramePr>
        <p:xfrm>
          <a:off x="2727325" y="2713038"/>
          <a:ext cx="4097337" cy="549276"/>
        </p:xfrm>
        <a:graphic>
          <a:graphicData uri="http://schemas.openxmlformats.org/drawingml/2006/table">
            <a:tbl>
              <a:tblPr firstRow="1" bandRow="1">
                <a:tableStyleId>{5940675A-B579-460E-94D1-54222C63F5DA}</a:tableStyleId>
              </a:tblPr>
              <a:tblGrid>
                <a:gridCol w="439507"/>
                <a:gridCol w="445555"/>
                <a:gridCol w="457200"/>
                <a:gridCol w="457200"/>
                <a:gridCol w="440383"/>
                <a:gridCol w="432453"/>
                <a:gridCol w="463138"/>
                <a:gridCol w="439387"/>
                <a:gridCol w="522514"/>
              </a:tblGrid>
              <a:tr h="183092">
                <a:tc>
                  <a:txBody>
                    <a:bodyPr/>
                    <a:lstStyle/>
                    <a:p>
                      <a:pPr algn="r">
                        <a:lnSpc>
                          <a:spcPct val="50000"/>
                        </a:lnSpc>
                      </a:pPr>
                      <a:r>
                        <a:rPr lang="en-US" sz="1200" b="1" dirty="0" smtClean="0">
                          <a:latin typeface="Arial" panose="020B0604020202020204" pitchFamily="34" charset="0"/>
                          <a:cs typeface="Arial" panose="020B0604020202020204" pitchFamily="34" charset="0"/>
                        </a:rPr>
                        <a:t>GEM</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3092">
                <a:tc>
                  <a:txBody>
                    <a:bodyPr/>
                    <a:lstStyle/>
                    <a:p>
                      <a:pPr algn="r">
                        <a:lnSpc>
                          <a:spcPct val="50000"/>
                        </a:lnSpc>
                      </a:pPr>
                      <a:r>
                        <a:rPr lang="en-US" sz="1200" b="1" dirty="0" smtClean="0">
                          <a:latin typeface="Arial" panose="020B0604020202020204" pitchFamily="34" charset="0"/>
                          <a:cs typeface="Arial" panose="020B0604020202020204" pitchFamily="34" charset="0"/>
                        </a:rPr>
                        <a:t>AMD</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3092">
                <a:tc>
                  <a:txBody>
                    <a:bodyPr/>
                    <a:lstStyle/>
                    <a:p>
                      <a:pPr algn="r">
                        <a:lnSpc>
                          <a:spcPct val="50000"/>
                        </a:lnSpc>
                      </a:pPr>
                      <a:r>
                        <a:rPr lang="en-US" sz="1200" b="1" dirty="0" smtClean="0">
                          <a:latin typeface="Arial" panose="020B0604020202020204" pitchFamily="34" charset="0"/>
                          <a:cs typeface="Arial" panose="020B0604020202020204" pitchFamily="34" charset="0"/>
                        </a:rPr>
                        <a:t>GDC</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713" marB="4571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graphicFrame>
        <p:nvGraphicFramePr>
          <p:cNvPr id="84" name="Table 83"/>
          <p:cNvGraphicFramePr>
            <a:graphicFrameLocks noGrp="1"/>
          </p:cNvGraphicFramePr>
          <p:nvPr/>
        </p:nvGraphicFramePr>
        <p:xfrm>
          <a:off x="2762250" y="5113338"/>
          <a:ext cx="4097337" cy="547698"/>
        </p:xfrm>
        <a:graphic>
          <a:graphicData uri="http://schemas.openxmlformats.org/drawingml/2006/table">
            <a:tbl>
              <a:tblPr firstRow="1" bandRow="1">
                <a:tableStyleId>{5940675A-B579-460E-94D1-54222C63F5DA}</a:tableStyleId>
              </a:tblPr>
              <a:tblGrid>
                <a:gridCol w="439507"/>
                <a:gridCol w="445555"/>
                <a:gridCol w="457200"/>
                <a:gridCol w="457200"/>
                <a:gridCol w="440383"/>
                <a:gridCol w="432453"/>
                <a:gridCol w="463138"/>
                <a:gridCol w="439387"/>
                <a:gridCol w="522514"/>
              </a:tblGrid>
              <a:tr h="182562">
                <a:tc>
                  <a:txBody>
                    <a:bodyPr/>
                    <a:lstStyle/>
                    <a:p>
                      <a:pPr algn="r">
                        <a:lnSpc>
                          <a:spcPct val="50000"/>
                        </a:lnSpc>
                      </a:pPr>
                      <a:r>
                        <a:rPr lang="en-US" sz="1200" b="1" dirty="0" smtClean="0">
                          <a:latin typeface="Arial" panose="020B0604020202020204" pitchFamily="34" charset="0"/>
                          <a:cs typeface="Arial" panose="020B0604020202020204" pitchFamily="34" charset="0"/>
                        </a:rPr>
                        <a:t>GEM</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2">
                <a:tc>
                  <a:txBody>
                    <a:bodyPr/>
                    <a:lstStyle/>
                    <a:p>
                      <a:pPr algn="r">
                        <a:lnSpc>
                          <a:spcPct val="50000"/>
                        </a:lnSpc>
                      </a:pPr>
                      <a:r>
                        <a:rPr lang="en-US" sz="1200" b="1" dirty="0" smtClean="0">
                          <a:latin typeface="Arial" panose="020B0604020202020204" pitchFamily="34" charset="0"/>
                          <a:cs typeface="Arial" panose="020B0604020202020204" pitchFamily="34" charset="0"/>
                        </a:rPr>
                        <a:t>AMD</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r h="182562">
                <a:tc>
                  <a:txBody>
                    <a:bodyPr/>
                    <a:lstStyle/>
                    <a:p>
                      <a:pPr algn="r">
                        <a:lnSpc>
                          <a:spcPct val="50000"/>
                        </a:lnSpc>
                      </a:pPr>
                      <a:r>
                        <a:rPr lang="en-US" sz="1200" b="1" dirty="0" smtClean="0">
                          <a:latin typeface="Arial" panose="020B0604020202020204" pitchFamily="34" charset="0"/>
                          <a:cs typeface="Arial" panose="020B0604020202020204" pitchFamily="34" charset="0"/>
                        </a:rPr>
                        <a:t>GDC</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lnSpc>
                          <a:spcPct val="50000"/>
                        </a:lnSpc>
                      </a:pPr>
                      <a:r>
                        <a:rPr lang="en-US" sz="1200" b="1" dirty="0" smtClean="0">
                          <a:latin typeface="Arial" panose="020B0604020202020204" pitchFamily="34" charset="0"/>
                          <a:cs typeface="Arial" panose="020B0604020202020204" pitchFamily="34" charset="0"/>
                        </a:rPr>
                        <a:t>+</a:t>
                      </a:r>
                      <a:endParaRPr lang="en-US" sz="1200" b="1" dirty="0">
                        <a:latin typeface="Arial" panose="020B0604020202020204" pitchFamily="34" charset="0"/>
                        <a:cs typeface="Arial" panose="020B0604020202020204" pitchFamily="34" charset="0"/>
                      </a:endParaRPr>
                    </a:p>
                  </a:txBody>
                  <a:tcPr marL="45723" marR="45723" marT="45563" marB="45563"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r>
            </a:tbl>
          </a:graphicData>
        </a:graphic>
      </p:graphicFrame>
      <p:sp>
        <p:nvSpPr>
          <p:cNvPr id="45130" name="Rectangle 1"/>
          <p:cNvSpPr>
            <a:spLocks noChangeArrowheads="1"/>
          </p:cNvSpPr>
          <p:nvPr/>
        </p:nvSpPr>
        <p:spPr bwMode="auto">
          <a:xfrm>
            <a:off x="0" y="4763"/>
            <a:ext cx="9144000" cy="831850"/>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a:solidFill>
                  <a:schemeClr val="bg1"/>
                </a:solidFill>
                <a:latin typeface="Arial" charset="0"/>
              </a:rPr>
              <a:t>Co-inhibition of CXCR4 and hedgehog pathway enhances chemotherapeutic response in orthotopic mice model</a:t>
            </a:r>
            <a:endParaRPr lang="en-US" altLang="en-US" sz="2400">
              <a:solidFill>
                <a:schemeClr val="bg1"/>
              </a:solidFill>
              <a:latin typeface="Arial" charset="0"/>
            </a:endParaRPr>
          </a:p>
        </p:txBody>
      </p:sp>
      <p:sp>
        <p:nvSpPr>
          <p:cNvPr id="45131" name="TextBox 66"/>
          <p:cNvSpPr txBox="1">
            <a:spLocks noChangeArrowheads="1"/>
          </p:cNvSpPr>
          <p:nvPr/>
        </p:nvSpPr>
        <p:spPr bwMode="auto">
          <a:xfrm>
            <a:off x="2116138" y="1354138"/>
            <a:ext cx="266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A</a:t>
            </a:r>
          </a:p>
        </p:txBody>
      </p:sp>
      <p:sp>
        <p:nvSpPr>
          <p:cNvPr id="45132" name="TextBox 131"/>
          <p:cNvSpPr txBox="1">
            <a:spLocks noChangeArrowheads="1"/>
          </p:cNvSpPr>
          <p:nvPr/>
        </p:nvSpPr>
        <p:spPr bwMode="auto">
          <a:xfrm>
            <a:off x="2163763" y="3546475"/>
            <a:ext cx="266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B</a:t>
            </a:r>
          </a:p>
        </p:txBody>
      </p:sp>
      <p:sp>
        <p:nvSpPr>
          <p:cNvPr id="2" name="Oval 1"/>
          <p:cNvSpPr/>
          <p:nvPr/>
        </p:nvSpPr>
        <p:spPr>
          <a:xfrm>
            <a:off x="3639844" y="1676400"/>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p:cNvSpPr/>
          <p:nvPr/>
        </p:nvSpPr>
        <p:spPr>
          <a:xfrm>
            <a:off x="5445712" y="1676400"/>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p:cNvSpPr/>
          <p:nvPr/>
        </p:nvSpPr>
        <p:spPr>
          <a:xfrm>
            <a:off x="5876278" y="1676400"/>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p:cNvSpPr/>
          <p:nvPr/>
        </p:nvSpPr>
        <p:spPr>
          <a:xfrm>
            <a:off x="6374166" y="1676400"/>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p:cNvSpPr/>
          <p:nvPr/>
        </p:nvSpPr>
        <p:spPr>
          <a:xfrm>
            <a:off x="3657600" y="4079875"/>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p:cNvSpPr/>
          <p:nvPr/>
        </p:nvSpPr>
        <p:spPr>
          <a:xfrm>
            <a:off x="5463468" y="4079875"/>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Oval 28"/>
          <p:cNvSpPr/>
          <p:nvPr/>
        </p:nvSpPr>
        <p:spPr>
          <a:xfrm>
            <a:off x="5894034" y="4079875"/>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Oval 29"/>
          <p:cNvSpPr/>
          <p:nvPr/>
        </p:nvSpPr>
        <p:spPr>
          <a:xfrm>
            <a:off x="6391922" y="4079875"/>
            <a:ext cx="381000" cy="1635125"/>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8324479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082" name="Group 7"/>
          <p:cNvGrpSpPr>
            <a:grpSpLocks/>
          </p:cNvGrpSpPr>
          <p:nvPr/>
        </p:nvGrpSpPr>
        <p:grpSpPr bwMode="auto">
          <a:xfrm>
            <a:off x="3810000" y="839788"/>
            <a:ext cx="5154613" cy="2889250"/>
            <a:chOff x="2091220" y="3560489"/>
            <a:chExt cx="5154825" cy="2889597"/>
          </a:xfrm>
        </p:grpSpPr>
        <p:pic>
          <p:nvPicPr>
            <p:cNvPr id="46120" name="Picture 7" descr="C:\Users\abhardwaj\Desktop\JSSOSK CXCR4 gem SHH\Data\Liver met\10\IMG_0594.JPG"/>
            <p:cNvPicPr>
              <a:picLocks noChangeAspect="1" noChangeArrowheads="1"/>
            </p:cNvPicPr>
            <p:nvPr/>
          </p:nvPicPr>
          <p:blipFill>
            <a:blip r:embed="rId2">
              <a:extLst>
                <a:ext uri="{28A0092B-C50C-407E-A947-70E740481C1C}">
                  <a14:useLocalDpi xmlns:a14="http://schemas.microsoft.com/office/drawing/2010/main" val="0"/>
                </a:ext>
              </a:extLst>
            </a:blip>
            <a:srcRect l="26552" t="11000" r="32755" b="44501"/>
            <a:stretch>
              <a:fillRect/>
            </a:stretch>
          </p:blipFill>
          <p:spPr bwMode="auto">
            <a:xfrm>
              <a:off x="2091220" y="3560489"/>
              <a:ext cx="1437783" cy="1179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Straight Arrow Connector 3"/>
            <p:cNvCxnSpPr/>
            <p:nvPr/>
          </p:nvCxnSpPr>
          <p:spPr>
            <a:xfrm>
              <a:off x="2599241" y="3709732"/>
              <a:ext cx="119068"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a:off x="2599241" y="3981227"/>
              <a:ext cx="119068"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2740535" y="4186039"/>
              <a:ext cx="1174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a:off x="2783398" y="4373387"/>
              <a:ext cx="119068"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46125" name="Picture 2" descr="C:\Users\abhardwaj\Desktop\JSSOSK CXCR4 gem SHH\Data\Liver met\IMG_0553.JPG"/>
            <p:cNvPicPr>
              <a:picLocks noChangeAspect="1" noChangeArrowheads="1"/>
            </p:cNvPicPr>
            <p:nvPr/>
          </p:nvPicPr>
          <p:blipFill>
            <a:blip r:embed="rId3">
              <a:extLst>
                <a:ext uri="{28A0092B-C50C-407E-A947-70E740481C1C}">
                  <a14:useLocalDpi xmlns:a14="http://schemas.microsoft.com/office/drawing/2010/main" val="0"/>
                </a:ext>
              </a:extLst>
            </a:blip>
            <a:srcRect l="23735" t="20000" r="36266" b="36707"/>
            <a:stretch>
              <a:fillRect/>
            </a:stretch>
          </p:blipFill>
          <p:spPr bwMode="auto">
            <a:xfrm>
              <a:off x="3675761" y="3667791"/>
              <a:ext cx="1193346" cy="968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26" name="Picture 3" descr="C:\Users\abhardwaj\Desktop\JSSOSK CXCR4 gem SHH\Data\Liver met\IMG_0558.JPG"/>
            <p:cNvPicPr>
              <a:picLocks noChangeAspect="1" noChangeArrowheads="1"/>
            </p:cNvPicPr>
            <p:nvPr/>
          </p:nvPicPr>
          <p:blipFill>
            <a:blip r:embed="rId4">
              <a:extLst>
                <a:ext uri="{28A0092B-C50C-407E-A947-70E740481C1C}">
                  <a14:useLocalDpi xmlns:a14="http://schemas.microsoft.com/office/drawing/2010/main" val="0"/>
                </a:ext>
              </a:extLst>
            </a:blip>
            <a:srcRect l="32329" t="22807" r="35341" b="20795"/>
            <a:stretch>
              <a:fillRect/>
            </a:stretch>
          </p:blipFill>
          <p:spPr bwMode="auto">
            <a:xfrm>
              <a:off x="3420652" y="4953308"/>
              <a:ext cx="1134081" cy="13083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27" name="Picture 4" descr="C:\Users\abhardwaj\Desktop\JSSOSK CXCR4 gem SHH\Data\Liver met\4\IMG_0567.JPG"/>
            <p:cNvPicPr>
              <a:picLocks noChangeAspect="1" noChangeArrowheads="1"/>
            </p:cNvPicPr>
            <p:nvPr/>
          </p:nvPicPr>
          <p:blipFill>
            <a:blip r:embed="rId5">
              <a:extLst>
                <a:ext uri="{28A0092B-C50C-407E-A947-70E740481C1C}">
                  <a14:useLocalDpi xmlns:a14="http://schemas.microsoft.com/office/drawing/2010/main" val="0"/>
                </a:ext>
              </a:extLst>
            </a:blip>
            <a:srcRect l="44402" t="31937" r="22304" b="26624"/>
            <a:stretch>
              <a:fillRect/>
            </a:stretch>
          </p:blipFill>
          <p:spPr bwMode="auto">
            <a:xfrm>
              <a:off x="2268974" y="5011875"/>
              <a:ext cx="1276106" cy="1191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28" name="Picture 6" descr="C:\Users\abhardwaj\Desktop\JSSOSK CXCR4 gem SHH\Data\Liver met\3\IMG_0561.JPG"/>
            <p:cNvPicPr>
              <a:picLocks noChangeAspect="1" noChangeArrowheads="1"/>
            </p:cNvPicPr>
            <p:nvPr/>
          </p:nvPicPr>
          <p:blipFill>
            <a:blip r:embed="rId6">
              <a:extLst>
                <a:ext uri="{28A0092B-C50C-407E-A947-70E740481C1C}">
                  <a14:useLocalDpi xmlns:a14="http://schemas.microsoft.com/office/drawing/2010/main" val="0"/>
                </a:ext>
              </a:extLst>
            </a:blip>
            <a:srcRect l="40843" t="15074" r="27499" b="46024"/>
            <a:stretch>
              <a:fillRect/>
            </a:stretch>
          </p:blipFill>
          <p:spPr bwMode="auto">
            <a:xfrm>
              <a:off x="5956287" y="3649975"/>
              <a:ext cx="1213413" cy="111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29" name="Picture 8" descr="C:\Users\abhardwaj\Desktop\JSSOSK CXCR4 gem SHH\Data\Liver met\8\IMG_0580.JPG"/>
            <p:cNvPicPr>
              <a:picLocks noChangeAspect="1" noChangeArrowheads="1"/>
            </p:cNvPicPr>
            <p:nvPr/>
          </p:nvPicPr>
          <p:blipFill>
            <a:blip r:embed="rId7">
              <a:extLst>
                <a:ext uri="{28A0092B-C50C-407E-A947-70E740481C1C}">
                  <a14:useLocalDpi xmlns:a14="http://schemas.microsoft.com/office/drawing/2010/main" val="0"/>
                </a:ext>
              </a:extLst>
            </a:blip>
            <a:srcRect l="35944" t="11708" r="28256" b="40038"/>
            <a:stretch>
              <a:fillRect/>
            </a:stretch>
          </p:blipFill>
          <p:spPr bwMode="auto">
            <a:xfrm>
              <a:off x="4537725" y="4884204"/>
              <a:ext cx="1348007" cy="1362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6130" name="Picture 2" descr="C:\Users\abhardwaj\Desktop\JSSOSK CXCR4 gem SHH\Data\Liver met\7\IMG_0577.JPG"/>
            <p:cNvPicPr>
              <a:picLocks noChangeAspect="1" noChangeArrowheads="1"/>
            </p:cNvPicPr>
            <p:nvPr/>
          </p:nvPicPr>
          <p:blipFill>
            <a:blip r:embed="rId8">
              <a:extLst>
                <a:ext uri="{28A0092B-C50C-407E-A947-70E740481C1C}">
                  <a14:useLocalDpi xmlns:a14="http://schemas.microsoft.com/office/drawing/2010/main" val="0"/>
                </a:ext>
              </a:extLst>
            </a:blip>
            <a:srcRect l="41446" t="20000" r="29277" b="42102"/>
            <a:stretch>
              <a:fillRect/>
            </a:stretch>
          </p:blipFill>
          <p:spPr bwMode="auto">
            <a:xfrm>
              <a:off x="5946449" y="5067502"/>
              <a:ext cx="1112397" cy="10799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8" name="Straight Arrow Connector 27"/>
            <p:cNvCxnSpPr/>
            <p:nvPr/>
          </p:nvCxnSpPr>
          <p:spPr>
            <a:xfrm flipH="1">
              <a:off x="3350160" y="3819282"/>
              <a:ext cx="13970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3119962" y="4047910"/>
              <a:ext cx="13970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3064398" y="4559146"/>
              <a:ext cx="139706"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134" name="TextBox 31"/>
            <p:cNvSpPr txBox="1">
              <a:spLocks noChangeArrowheads="1"/>
            </p:cNvSpPr>
            <p:nvPr/>
          </p:nvSpPr>
          <p:spPr bwMode="auto">
            <a:xfrm>
              <a:off x="2336275" y="4717114"/>
              <a:ext cx="475736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Vehicle                      Gem                  AMD                  GDC</a:t>
              </a:r>
            </a:p>
          </p:txBody>
        </p:sp>
        <p:cxnSp>
          <p:nvCxnSpPr>
            <p:cNvPr id="33" name="Straight Arrow Connector 32"/>
            <p:cNvCxnSpPr/>
            <p:nvPr/>
          </p:nvCxnSpPr>
          <p:spPr>
            <a:xfrm>
              <a:off x="3853417" y="3905017"/>
              <a:ext cx="1174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3921683" y="4068550"/>
              <a:ext cx="1174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a:off x="4480506" y="4351159"/>
              <a:ext cx="11430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a:off x="6371296" y="3690680"/>
              <a:ext cx="96842" cy="95261"/>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V="1">
              <a:off x="6442737" y="4089189"/>
              <a:ext cx="120655" cy="76209"/>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6147450" y="3962174"/>
              <a:ext cx="119067"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6715798" y="3820870"/>
              <a:ext cx="115892"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6636420" y="3951061"/>
              <a:ext cx="11430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46143" name="TextBox 46"/>
            <p:cNvSpPr txBox="1">
              <a:spLocks noChangeArrowheads="1"/>
            </p:cNvSpPr>
            <p:nvPr/>
          </p:nvSpPr>
          <p:spPr bwMode="auto">
            <a:xfrm>
              <a:off x="2293045" y="6173087"/>
              <a:ext cx="4953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AMD+GDC        Gem+AMD          Gem+GDC      Gem+AMD+GDC</a:t>
              </a:r>
            </a:p>
          </p:txBody>
        </p:sp>
        <p:cxnSp>
          <p:nvCxnSpPr>
            <p:cNvPr id="36" name="Straight Arrow Connector 35"/>
            <p:cNvCxnSpPr/>
            <p:nvPr/>
          </p:nvCxnSpPr>
          <p:spPr>
            <a:xfrm flipH="1">
              <a:off x="3185053" y="5406973"/>
              <a:ext cx="114305"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2986607" y="5265669"/>
              <a:ext cx="115893"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a:off x="3653384" y="5184696"/>
              <a:ext cx="101604" cy="93674"/>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4907561" y="5040217"/>
              <a:ext cx="1174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p:nvPr/>
          </p:nvCxnSpPr>
          <p:spPr>
            <a:xfrm>
              <a:off x="4723403" y="5246616"/>
              <a:ext cx="1174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a:off x="4734517" y="5451428"/>
              <a:ext cx="117480" cy="0"/>
            </a:xfrm>
            <a:prstGeom prst="straightConnector1">
              <a:avLst/>
            </a:prstGeom>
            <a:ln w="1905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grpSp>
        <p:nvGrpSpPr>
          <p:cNvPr id="46083" name="Group 6"/>
          <p:cNvGrpSpPr>
            <a:grpSpLocks/>
          </p:cNvGrpSpPr>
          <p:nvPr/>
        </p:nvGrpSpPr>
        <p:grpSpPr bwMode="auto">
          <a:xfrm>
            <a:off x="320675" y="887413"/>
            <a:ext cx="3627438" cy="2922587"/>
            <a:chOff x="320933" y="324862"/>
            <a:chExt cx="3626718" cy="2923581"/>
          </a:xfrm>
        </p:grpSpPr>
        <p:pic>
          <p:nvPicPr>
            <p:cNvPr id="46104" name="Picture 2" descr="C:\Users\abhardwaj\Desktop\JSSOSK CXCR4 gem SHH\Data\Liver met\liver metastasis\actual metastasis.jpg"/>
            <p:cNvPicPr>
              <a:picLocks noChangeAspect="1" noChangeArrowheads="1"/>
            </p:cNvPicPr>
            <p:nvPr/>
          </p:nvPicPr>
          <p:blipFill>
            <a:blip r:embed="rId9">
              <a:extLst>
                <a:ext uri="{28A0092B-C50C-407E-A947-70E740481C1C}">
                  <a14:useLocalDpi xmlns:a14="http://schemas.microsoft.com/office/drawing/2010/main" val="0"/>
                </a:ext>
              </a:extLst>
            </a:blip>
            <a:srcRect l="14943" t="10780" b="33015"/>
            <a:stretch>
              <a:fillRect/>
            </a:stretch>
          </p:blipFill>
          <p:spPr bwMode="auto">
            <a:xfrm>
              <a:off x="793214" y="324862"/>
              <a:ext cx="3154437" cy="2308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105" name="TextBox 4"/>
            <p:cNvSpPr txBox="1">
              <a:spLocks noChangeArrowheads="1"/>
            </p:cNvSpPr>
            <p:nvPr/>
          </p:nvSpPr>
          <p:spPr bwMode="auto">
            <a:xfrm rot="-5400000">
              <a:off x="-597267" y="1308296"/>
              <a:ext cx="21134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Liver metastasis /mouse</a:t>
              </a:r>
            </a:p>
          </p:txBody>
        </p:sp>
        <p:sp>
          <p:nvSpPr>
            <p:cNvPr id="46106" name="TextBox 1"/>
            <p:cNvSpPr txBox="1">
              <a:spLocks noChangeArrowheads="1"/>
            </p:cNvSpPr>
            <p:nvPr/>
          </p:nvSpPr>
          <p:spPr bwMode="auto">
            <a:xfrm>
              <a:off x="512476" y="331682"/>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a:t>
              </a:r>
            </a:p>
          </p:txBody>
        </p:sp>
        <p:sp>
          <p:nvSpPr>
            <p:cNvPr id="46107" name="TextBox 48"/>
            <p:cNvSpPr txBox="1">
              <a:spLocks noChangeArrowheads="1"/>
            </p:cNvSpPr>
            <p:nvPr/>
          </p:nvSpPr>
          <p:spPr bwMode="auto">
            <a:xfrm>
              <a:off x="522383" y="735635"/>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08</a:t>
              </a:r>
            </a:p>
          </p:txBody>
        </p:sp>
        <p:sp>
          <p:nvSpPr>
            <p:cNvPr id="46108" name="TextBox 50"/>
            <p:cNvSpPr txBox="1">
              <a:spLocks noChangeArrowheads="1"/>
            </p:cNvSpPr>
            <p:nvPr/>
          </p:nvSpPr>
          <p:spPr bwMode="auto">
            <a:xfrm>
              <a:off x="522383" y="1159784"/>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06</a:t>
              </a:r>
            </a:p>
          </p:txBody>
        </p:sp>
        <p:sp>
          <p:nvSpPr>
            <p:cNvPr id="46109" name="TextBox 51"/>
            <p:cNvSpPr txBox="1">
              <a:spLocks noChangeArrowheads="1"/>
            </p:cNvSpPr>
            <p:nvPr/>
          </p:nvSpPr>
          <p:spPr bwMode="auto">
            <a:xfrm>
              <a:off x="522383" y="1551801"/>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04</a:t>
              </a:r>
            </a:p>
          </p:txBody>
        </p:sp>
        <p:sp>
          <p:nvSpPr>
            <p:cNvPr id="46110" name="TextBox 52"/>
            <p:cNvSpPr txBox="1">
              <a:spLocks noChangeArrowheads="1"/>
            </p:cNvSpPr>
            <p:nvPr/>
          </p:nvSpPr>
          <p:spPr bwMode="auto">
            <a:xfrm>
              <a:off x="522383" y="1970183"/>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02</a:t>
              </a:r>
            </a:p>
          </p:txBody>
        </p:sp>
        <p:sp>
          <p:nvSpPr>
            <p:cNvPr id="46111" name="TextBox 53"/>
            <p:cNvSpPr txBox="1">
              <a:spLocks noChangeArrowheads="1"/>
            </p:cNvSpPr>
            <p:nvPr/>
          </p:nvSpPr>
          <p:spPr bwMode="auto">
            <a:xfrm>
              <a:off x="620617" y="2335835"/>
              <a:ext cx="381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a:t>
              </a:r>
            </a:p>
          </p:txBody>
        </p:sp>
        <p:sp>
          <p:nvSpPr>
            <p:cNvPr id="46112" name="TextBox 60"/>
            <p:cNvSpPr txBox="1">
              <a:spLocks noChangeArrowheads="1"/>
            </p:cNvSpPr>
            <p:nvPr/>
          </p:nvSpPr>
          <p:spPr bwMode="auto">
            <a:xfrm rot="-2556690">
              <a:off x="398238" y="2719717"/>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Vehicle</a:t>
              </a:r>
            </a:p>
          </p:txBody>
        </p:sp>
        <p:sp>
          <p:nvSpPr>
            <p:cNvPr id="46113" name="TextBox 61"/>
            <p:cNvSpPr txBox="1">
              <a:spLocks noChangeArrowheads="1"/>
            </p:cNvSpPr>
            <p:nvPr/>
          </p:nvSpPr>
          <p:spPr bwMode="auto">
            <a:xfrm rot="-2556690">
              <a:off x="696635" y="2741751"/>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a:t>
              </a:r>
            </a:p>
          </p:txBody>
        </p:sp>
        <p:sp>
          <p:nvSpPr>
            <p:cNvPr id="46114" name="TextBox 62"/>
            <p:cNvSpPr txBox="1">
              <a:spLocks noChangeArrowheads="1"/>
            </p:cNvSpPr>
            <p:nvPr/>
          </p:nvSpPr>
          <p:spPr bwMode="auto">
            <a:xfrm rot="-2556690">
              <a:off x="1089571" y="2752768"/>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AMD</a:t>
              </a:r>
            </a:p>
          </p:txBody>
        </p:sp>
        <p:sp>
          <p:nvSpPr>
            <p:cNvPr id="46115" name="TextBox 63"/>
            <p:cNvSpPr txBox="1">
              <a:spLocks noChangeArrowheads="1"/>
            </p:cNvSpPr>
            <p:nvPr/>
          </p:nvSpPr>
          <p:spPr bwMode="auto">
            <a:xfrm rot="-2556690">
              <a:off x="1454021" y="2751849"/>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GDC</a:t>
              </a:r>
            </a:p>
          </p:txBody>
        </p:sp>
        <p:sp>
          <p:nvSpPr>
            <p:cNvPr id="46116" name="TextBox 64"/>
            <p:cNvSpPr txBox="1">
              <a:spLocks noChangeArrowheads="1"/>
            </p:cNvSpPr>
            <p:nvPr/>
          </p:nvSpPr>
          <p:spPr bwMode="auto">
            <a:xfrm rot="-2556690">
              <a:off x="1677265" y="2830845"/>
              <a:ext cx="1107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AMD+GDC</a:t>
              </a:r>
            </a:p>
          </p:txBody>
        </p:sp>
        <p:sp>
          <p:nvSpPr>
            <p:cNvPr id="46117" name="TextBox 65"/>
            <p:cNvSpPr txBox="1">
              <a:spLocks noChangeArrowheads="1"/>
            </p:cNvSpPr>
            <p:nvPr/>
          </p:nvSpPr>
          <p:spPr bwMode="auto">
            <a:xfrm rot="-2556690">
              <a:off x="2037109" y="2819829"/>
              <a:ext cx="1107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Gem+AMD</a:t>
              </a:r>
            </a:p>
          </p:txBody>
        </p:sp>
        <p:sp>
          <p:nvSpPr>
            <p:cNvPr id="46118" name="TextBox 66"/>
            <p:cNvSpPr txBox="1">
              <a:spLocks noChangeArrowheads="1"/>
            </p:cNvSpPr>
            <p:nvPr/>
          </p:nvSpPr>
          <p:spPr bwMode="auto">
            <a:xfrm rot="-2556690">
              <a:off x="2417230" y="2808812"/>
              <a:ext cx="1107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Gem+GDC</a:t>
              </a:r>
            </a:p>
          </p:txBody>
        </p:sp>
        <p:sp>
          <p:nvSpPr>
            <p:cNvPr id="46119" name="TextBox 67"/>
            <p:cNvSpPr txBox="1">
              <a:spLocks noChangeArrowheads="1"/>
            </p:cNvSpPr>
            <p:nvPr/>
          </p:nvSpPr>
          <p:spPr bwMode="auto">
            <a:xfrm rot="-2556690">
              <a:off x="2809247" y="2602112"/>
              <a:ext cx="11073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   Gem+AMD+GDC</a:t>
              </a:r>
            </a:p>
          </p:txBody>
        </p:sp>
      </p:grpSp>
      <p:grpSp>
        <p:nvGrpSpPr>
          <p:cNvPr id="46084" name="Group 2"/>
          <p:cNvGrpSpPr>
            <a:grpSpLocks/>
          </p:cNvGrpSpPr>
          <p:nvPr/>
        </p:nvGrpSpPr>
        <p:grpSpPr bwMode="auto">
          <a:xfrm>
            <a:off x="2732088" y="3756025"/>
            <a:ext cx="3836987" cy="3073400"/>
            <a:chOff x="4544621" y="184532"/>
            <a:chExt cx="3837379" cy="3074296"/>
          </a:xfrm>
        </p:grpSpPr>
        <p:pic>
          <p:nvPicPr>
            <p:cNvPr id="46088" name="Picture 3" descr="C:\Users\abhardwaj\Desktop\JSSOSK CXCR4 gem SHH\Data\Liver met\liver metastasis\normalized met.jpg"/>
            <p:cNvPicPr>
              <a:picLocks noChangeAspect="1" noChangeArrowheads="1"/>
            </p:cNvPicPr>
            <p:nvPr/>
          </p:nvPicPr>
          <p:blipFill>
            <a:blip r:embed="rId10">
              <a:extLst>
                <a:ext uri="{28A0092B-C50C-407E-A947-70E740481C1C}">
                  <a14:useLocalDpi xmlns:a14="http://schemas.microsoft.com/office/drawing/2010/main" val="0"/>
                </a:ext>
              </a:extLst>
            </a:blip>
            <a:srcRect l="15651" t="11130" b="32658"/>
            <a:stretch>
              <a:fillRect/>
            </a:stretch>
          </p:blipFill>
          <p:spPr bwMode="auto">
            <a:xfrm>
              <a:off x="5211398" y="336917"/>
              <a:ext cx="3170602" cy="23117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6089" name="TextBox 49"/>
            <p:cNvSpPr txBox="1">
              <a:spLocks noChangeArrowheads="1"/>
            </p:cNvSpPr>
            <p:nvPr/>
          </p:nvSpPr>
          <p:spPr bwMode="auto">
            <a:xfrm rot="-5400000">
              <a:off x="3543408" y="1185745"/>
              <a:ext cx="2464091"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Normalized liver metastasis /mouse </a:t>
              </a:r>
            </a:p>
          </p:txBody>
        </p:sp>
        <p:sp>
          <p:nvSpPr>
            <p:cNvPr id="46090" name="TextBox 54"/>
            <p:cNvSpPr txBox="1">
              <a:spLocks noChangeArrowheads="1"/>
            </p:cNvSpPr>
            <p:nvPr/>
          </p:nvSpPr>
          <p:spPr bwMode="auto">
            <a:xfrm>
              <a:off x="4911611" y="337851"/>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a:t>
              </a:r>
            </a:p>
          </p:txBody>
        </p:sp>
        <p:sp>
          <p:nvSpPr>
            <p:cNvPr id="46091" name="TextBox 55"/>
            <p:cNvSpPr txBox="1">
              <a:spLocks noChangeArrowheads="1"/>
            </p:cNvSpPr>
            <p:nvPr/>
          </p:nvSpPr>
          <p:spPr bwMode="auto">
            <a:xfrm>
              <a:off x="4921518" y="741804"/>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08</a:t>
              </a:r>
            </a:p>
          </p:txBody>
        </p:sp>
        <p:sp>
          <p:nvSpPr>
            <p:cNvPr id="46092" name="TextBox 56"/>
            <p:cNvSpPr txBox="1">
              <a:spLocks noChangeArrowheads="1"/>
            </p:cNvSpPr>
            <p:nvPr/>
          </p:nvSpPr>
          <p:spPr bwMode="auto">
            <a:xfrm>
              <a:off x="4921518" y="1165953"/>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06</a:t>
              </a:r>
            </a:p>
          </p:txBody>
        </p:sp>
        <p:sp>
          <p:nvSpPr>
            <p:cNvPr id="46093" name="TextBox 57"/>
            <p:cNvSpPr txBox="1">
              <a:spLocks noChangeArrowheads="1"/>
            </p:cNvSpPr>
            <p:nvPr/>
          </p:nvSpPr>
          <p:spPr bwMode="auto">
            <a:xfrm>
              <a:off x="4921518" y="1557970"/>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04</a:t>
              </a:r>
            </a:p>
          </p:txBody>
        </p:sp>
        <p:sp>
          <p:nvSpPr>
            <p:cNvPr id="46094" name="TextBox 58"/>
            <p:cNvSpPr txBox="1">
              <a:spLocks noChangeArrowheads="1"/>
            </p:cNvSpPr>
            <p:nvPr/>
          </p:nvSpPr>
          <p:spPr bwMode="auto">
            <a:xfrm>
              <a:off x="4921518" y="1976352"/>
              <a:ext cx="52173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02</a:t>
              </a:r>
            </a:p>
          </p:txBody>
        </p:sp>
        <p:sp>
          <p:nvSpPr>
            <p:cNvPr id="46095" name="TextBox 59"/>
            <p:cNvSpPr txBox="1">
              <a:spLocks noChangeArrowheads="1"/>
            </p:cNvSpPr>
            <p:nvPr/>
          </p:nvSpPr>
          <p:spPr bwMode="auto">
            <a:xfrm>
              <a:off x="5019752" y="2342004"/>
              <a:ext cx="38100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a:t>
              </a:r>
            </a:p>
          </p:txBody>
        </p:sp>
        <p:sp>
          <p:nvSpPr>
            <p:cNvPr id="46096" name="TextBox 68"/>
            <p:cNvSpPr txBox="1">
              <a:spLocks noChangeArrowheads="1"/>
            </p:cNvSpPr>
            <p:nvPr/>
          </p:nvSpPr>
          <p:spPr bwMode="auto">
            <a:xfrm rot="-2556690">
              <a:off x="4774689" y="2718798"/>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Vehicle</a:t>
              </a:r>
            </a:p>
          </p:txBody>
        </p:sp>
        <p:sp>
          <p:nvSpPr>
            <p:cNvPr id="46097" name="TextBox 69"/>
            <p:cNvSpPr txBox="1">
              <a:spLocks noChangeArrowheads="1"/>
            </p:cNvSpPr>
            <p:nvPr/>
          </p:nvSpPr>
          <p:spPr bwMode="auto">
            <a:xfrm rot="-2556690">
              <a:off x="5073086" y="2740832"/>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a:t>
              </a:r>
            </a:p>
          </p:txBody>
        </p:sp>
        <p:sp>
          <p:nvSpPr>
            <p:cNvPr id="46098" name="TextBox 70"/>
            <p:cNvSpPr txBox="1">
              <a:spLocks noChangeArrowheads="1"/>
            </p:cNvSpPr>
            <p:nvPr/>
          </p:nvSpPr>
          <p:spPr bwMode="auto">
            <a:xfrm rot="-2556690">
              <a:off x="5466022" y="2751849"/>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AMD</a:t>
              </a:r>
            </a:p>
          </p:txBody>
        </p:sp>
        <p:sp>
          <p:nvSpPr>
            <p:cNvPr id="46099" name="TextBox 71"/>
            <p:cNvSpPr txBox="1">
              <a:spLocks noChangeArrowheads="1"/>
            </p:cNvSpPr>
            <p:nvPr/>
          </p:nvSpPr>
          <p:spPr bwMode="auto">
            <a:xfrm rot="-2556690">
              <a:off x="5830472" y="2750930"/>
              <a:ext cx="90652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GDC</a:t>
              </a:r>
            </a:p>
          </p:txBody>
        </p:sp>
        <p:sp>
          <p:nvSpPr>
            <p:cNvPr id="46100" name="TextBox 72"/>
            <p:cNvSpPr txBox="1">
              <a:spLocks noChangeArrowheads="1"/>
            </p:cNvSpPr>
            <p:nvPr/>
          </p:nvSpPr>
          <p:spPr bwMode="auto">
            <a:xfrm rot="-2556690">
              <a:off x="6053716" y="2829926"/>
              <a:ext cx="1107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AMD+GDC</a:t>
              </a:r>
            </a:p>
          </p:txBody>
        </p:sp>
        <p:sp>
          <p:nvSpPr>
            <p:cNvPr id="46101" name="TextBox 73"/>
            <p:cNvSpPr txBox="1">
              <a:spLocks noChangeArrowheads="1"/>
            </p:cNvSpPr>
            <p:nvPr/>
          </p:nvSpPr>
          <p:spPr bwMode="auto">
            <a:xfrm rot="-2556690">
              <a:off x="6413560" y="2818910"/>
              <a:ext cx="1107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Gem+AMD</a:t>
              </a:r>
            </a:p>
          </p:txBody>
        </p:sp>
        <p:sp>
          <p:nvSpPr>
            <p:cNvPr id="46102" name="TextBox 74"/>
            <p:cNvSpPr txBox="1">
              <a:spLocks noChangeArrowheads="1"/>
            </p:cNvSpPr>
            <p:nvPr/>
          </p:nvSpPr>
          <p:spPr bwMode="auto">
            <a:xfrm rot="-2556690">
              <a:off x="6793681" y="2807893"/>
              <a:ext cx="1107342"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Gem+GDC</a:t>
              </a:r>
            </a:p>
          </p:txBody>
        </p:sp>
        <p:sp>
          <p:nvSpPr>
            <p:cNvPr id="46103" name="TextBox 75"/>
            <p:cNvSpPr txBox="1">
              <a:spLocks noChangeArrowheads="1"/>
            </p:cNvSpPr>
            <p:nvPr/>
          </p:nvSpPr>
          <p:spPr bwMode="auto">
            <a:xfrm rot="-2556690">
              <a:off x="7234189" y="2612497"/>
              <a:ext cx="1107342"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   Gem+AMD+GDC</a:t>
              </a:r>
            </a:p>
          </p:txBody>
        </p:sp>
      </p:grpSp>
      <p:sp>
        <p:nvSpPr>
          <p:cNvPr id="46085" name="Rectangle 1"/>
          <p:cNvSpPr>
            <a:spLocks noChangeArrowheads="1"/>
          </p:cNvSpPr>
          <p:nvPr/>
        </p:nvSpPr>
        <p:spPr bwMode="auto">
          <a:xfrm>
            <a:off x="0" y="4763"/>
            <a:ext cx="9144000" cy="830262"/>
          </a:xfrm>
          <a:prstGeom prst="rect">
            <a:avLst/>
          </a:prstGeom>
          <a:solidFill>
            <a:srgbClr val="C00000"/>
          </a:solidFill>
          <a:ln>
            <a:noFill/>
          </a:ln>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dirty="0">
                <a:solidFill>
                  <a:schemeClr val="bg1"/>
                </a:solidFill>
                <a:latin typeface="Arial" charset="0"/>
              </a:rPr>
              <a:t>Metastatic incidence in mice treated with gemcitabine, CXCR4 antagonist and hedgehog inhibitor</a:t>
            </a:r>
            <a:endParaRPr lang="en-US" altLang="en-US" sz="2400" dirty="0">
              <a:solidFill>
                <a:schemeClr val="bg1"/>
              </a:solidFill>
              <a:latin typeface="Arial" charset="0"/>
            </a:endParaRPr>
          </a:p>
        </p:txBody>
      </p:sp>
      <p:sp>
        <p:nvSpPr>
          <p:cNvPr id="46086" name="TextBox 66"/>
          <p:cNvSpPr txBox="1">
            <a:spLocks noChangeArrowheads="1"/>
          </p:cNvSpPr>
          <p:nvPr/>
        </p:nvSpPr>
        <p:spPr bwMode="auto">
          <a:xfrm>
            <a:off x="192088" y="661988"/>
            <a:ext cx="266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A</a:t>
            </a:r>
          </a:p>
        </p:txBody>
      </p:sp>
      <p:sp>
        <p:nvSpPr>
          <p:cNvPr id="46087" name="TextBox 131"/>
          <p:cNvSpPr txBox="1">
            <a:spLocks noChangeArrowheads="1"/>
          </p:cNvSpPr>
          <p:nvPr/>
        </p:nvSpPr>
        <p:spPr bwMode="auto">
          <a:xfrm>
            <a:off x="2278063" y="3944938"/>
            <a:ext cx="266700" cy="307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400" b="1">
                <a:latin typeface="Arial" charset="0"/>
              </a:rPr>
              <a:t>B</a:t>
            </a:r>
          </a:p>
        </p:txBody>
      </p:sp>
    </p:spTree>
    <p:extLst>
      <p:ext uri="{BB962C8B-B14F-4D97-AF65-F5344CB8AC3E}">
        <p14:creationId xmlns:p14="http://schemas.microsoft.com/office/powerpoint/2010/main" val="5232805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3" descr="C:\Users\abhardwaj\Desktop\JSSOSK CXCR4 gem SHH\Data\Liver met\liver metastasis\normalized met.jpg"/>
          <p:cNvPicPr>
            <a:picLocks noChangeAspect="1" noChangeArrowheads="1"/>
          </p:cNvPicPr>
          <p:nvPr/>
        </p:nvPicPr>
        <p:blipFill>
          <a:blip r:embed="rId3">
            <a:extLst>
              <a:ext uri="{28A0092B-C50C-407E-A947-70E740481C1C}">
                <a14:useLocalDpi xmlns:a14="http://schemas.microsoft.com/office/drawing/2010/main" val="0"/>
              </a:ext>
            </a:extLst>
          </a:blip>
          <a:srcRect l="15651" t="11130" b="32658"/>
          <a:stretch>
            <a:fillRect/>
          </a:stretch>
        </p:blipFill>
        <p:spPr bwMode="auto">
          <a:xfrm>
            <a:off x="2495550" y="1223963"/>
            <a:ext cx="4687888" cy="2311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5" name="TextBox 49"/>
          <p:cNvSpPr txBox="1">
            <a:spLocks noChangeArrowheads="1"/>
          </p:cNvSpPr>
          <p:nvPr/>
        </p:nvSpPr>
        <p:spPr bwMode="auto">
          <a:xfrm rot="-5400000">
            <a:off x="904082" y="2148681"/>
            <a:ext cx="231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Tumor volume normalized liver metastasis /mouse </a:t>
            </a:r>
          </a:p>
        </p:txBody>
      </p:sp>
      <p:sp>
        <p:nvSpPr>
          <p:cNvPr id="18436" name="TextBox 54"/>
          <p:cNvSpPr txBox="1">
            <a:spLocks noChangeArrowheads="1"/>
          </p:cNvSpPr>
          <p:nvPr/>
        </p:nvSpPr>
        <p:spPr bwMode="auto">
          <a:xfrm>
            <a:off x="2195513" y="1225550"/>
            <a:ext cx="5222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10</a:t>
            </a:r>
          </a:p>
        </p:txBody>
      </p:sp>
      <p:sp>
        <p:nvSpPr>
          <p:cNvPr id="18437" name="TextBox 55"/>
          <p:cNvSpPr txBox="1">
            <a:spLocks noChangeArrowheads="1"/>
          </p:cNvSpPr>
          <p:nvPr/>
        </p:nvSpPr>
        <p:spPr bwMode="auto">
          <a:xfrm>
            <a:off x="2205038" y="1628775"/>
            <a:ext cx="5222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08</a:t>
            </a:r>
          </a:p>
        </p:txBody>
      </p:sp>
      <p:sp>
        <p:nvSpPr>
          <p:cNvPr id="18438" name="TextBox 56"/>
          <p:cNvSpPr txBox="1">
            <a:spLocks noChangeArrowheads="1"/>
          </p:cNvSpPr>
          <p:nvPr/>
        </p:nvSpPr>
        <p:spPr bwMode="auto">
          <a:xfrm>
            <a:off x="2205038" y="2052638"/>
            <a:ext cx="522287"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06</a:t>
            </a:r>
          </a:p>
        </p:txBody>
      </p:sp>
      <p:sp>
        <p:nvSpPr>
          <p:cNvPr id="18439" name="TextBox 57"/>
          <p:cNvSpPr txBox="1">
            <a:spLocks noChangeArrowheads="1"/>
          </p:cNvSpPr>
          <p:nvPr/>
        </p:nvSpPr>
        <p:spPr bwMode="auto">
          <a:xfrm>
            <a:off x="2205038" y="2444750"/>
            <a:ext cx="522287"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04</a:t>
            </a:r>
          </a:p>
        </p:txBody>
      </p:sp>
      <p:sp>
        <p:nvSpPr>
          <p:cNvPr id="18440" name="TextBox 58"/>
          <p:cNvSpPr txBox="1">
            <a:spLocks noChangeArrowheads="1"/>
          </p:cNvSpPr>
          <p:nvPr/>
        </p:nvSpPr>
        <p:spPr bwMode="auto">
          <a:xfrm>
            <a:off x="2205038" y="2863850"/>
            <a:ext cx="5222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02</a:t>
            </a:r>
          </a:p>
        </p:txBody>
      </p:sp>
      <p:sp>
        <p:nvSpPr>
          <p:cNvPr id="18441" name="TextBox 59"/>
          <p:cNvSpPr txBox="1">
            <a:spLocks noChangeArrowheads="1"/>
          </p:cNvSpPr>
          <p:nvPr/>
        </p:nvSpPr>
        <p:spPr bwMode="auto">
          <a:xfrm>
            <a:off x="2441575" y="3228975"/>
            <a:ext cx="3810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0</a:t>
            </a:r>
          </a:p>
        </p:txBody>
      </p:sp>
      <p:sp>
        <p:nvSpPr>
          <p:cNvPr id="18442" name="TextBox 68"/>
          <p:cNvSpPr txBox="1">
            <a:spLocks noChangeArrowheads="1"/>
          </p:cNvSpPr>
          <p:nvPr/>
        </p:nvSpPr>
        <p:spPr bwMode="auto">
          <a:xfrm rot="-2556690">
            <a:off x="2197100" y="3605213"/>
            <a:ext cx="9064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latin typeface="Arial" charset="0"/>
              </a:rPr>
              <a:t>   Vehicle</a:t>
            </a:r>
          </a:p>
        </p:txBody>
      </p:sp>
      <p:sp>
        <p:nvSpPr>
          <p:cNvPr id="18443" name="TextBox 69"/>
          <p:cNvSpPr txBox="1">
            <a:spLocks noChangeArrowheads="1"/>
          </p:cNvSpPr>
          <p:nvPr/>
        </p:nvSpPr>
        <p:spPr bwMode="auto">
          <a:xfrm rot="-2556690">
            <a:off x="2735263" y="3627438"/>
            <a:ext cx="90646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a:t>
            </a:r>
          </a:p>
        </p:txBody>
      </p:sp>
      <p:sp>
        <p:nvSpPr>
          <p:cNvPr id="18444" name="TextBox 70"/>
          <p:cNvSpPr txBox="1">
            <a:spLocks noChangeArrowheads="1"/>
          </p:cNvSpPr>
          <p:nvPr/>
        </p:nvSpPr>
        <p:spPr bwMode="auto">
          <a:xfrm rot="-2556690">
            <a:off x="3286125" y="3638550"/>
            <a:ext cx="906463"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AMD</a:t>
            </a:r>
          </a:p>
        </p:txBody>
      </p:sp>
      <p:sp>
        <p:nvSpPr>
          <p:cNvPr id="18445" name="TextBox 71"/>
          <p:cNvSpPr txBox="1">
            <a:spLocks noChangeArrowheads="1"/>
          </p:cNvSpPr>
          <p:nvPr/>
        </p:nvSpPr>
        <p:spPr bwMode="auto">
          <a:xfrm rot="-2556690">
            <a:off x="3854450" y="3636963"/>
            <a:ext cx="90646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GDC</a:t>
            </a:r>
          </a:p>
        </p:txBody>
      </p:sp>
      <p:sp>
        <p:nvSpPr>
          <p:cNvPr id="18446" name="TextBox 72"/>
          <p:cNvSpPr txBox="1">
            <a:spLocks noChangeArrowheads="1"/>
          </p:cNvSpPr>
          <p:nvPr/>
        </p:nvSpPr>
        <p:spPr bwMode="auto">
          <a:xfrm rot="-2556690">
            <a:off x="4254500" y="3716338"/>
            <a:ext cx="1106488"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AMD+GDC</a:t>
            </a:r>
          </a:p>
        </p:txBody>
      </p:sp>
      <p:sp>
        <p:nvSpPr>
          <p:cNvPr id="18447" name="TextBox 73"/>
          <p:cNvSpPr txBox="1">
            <a:spLocks noChangeArrowheads="1"/>
          </p:cNvSpPr>
          <p:nvPr/>
        </p:nvSpPr>
        <p:spPr bwMode="auto">
          <a:xfrm rot="-2556690">
            <a:off x="4802188" y="3705225"/>
            <a:ext cx="1108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Gem+AMD</a:t>
            </a:r>
          </a:p>
        </p:txBody>
      </p:sp>
      <p:sp>
        <p:nvSpPr>
          <p:cNvPr id="18448" name="TextBox 74"/>
          <p:cNvSpPr txBox="1">
            <a:spLocks noChangeArrowheads="1"/>
          </p:cNvSpPr>
          <p:nvPr/>
        </p:nvSpPr>
        <p:spPr bwMode="auto">
          <a:xfrm rot="-2556690">
            <a:off x="5357813" y="3717925"/>
            <a:ext cx="1108075"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r" eaLnBrk="1" hangingPunct="1">
              <a:spcBef>
                <a:spcPct val="0"/>
              </a:spcBef>
              <a:buFontTx/>
              <a:buNone/>
            </a:pPr>
            <a:r>
              <a:rPr lang="en-US" altLang="en-US" sz="1200" b="1">
                <a:latin typeface="Arial" charset="0"/>
              </a:rPr>
              <a:t>   Gem+GDC</a:t>
            </a:r>
          </a:p>
        </p:txBody>
      </p:sp>
      <p:sp>
        <p:nvSpPr>
          <p:cNvPr id="18449" name="TextBox 75"/>
          <p:cNvSpPr txBox="1">
            <a:spLocks noChangeArrowheads="1"/>
          </p:cNvSpPr>
          <p:nvPr/>
        </p:nvSpPr>
        <p:spPr bwMode="auto">
          <a:xfrm rot="-2556690">
            <a:off x="5924550" y="3511550"/>
            <a:ext cx="11080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   Gem+AMD+GDC</a:t>
            </a:r>
          </a:p>
        </p:txBody>
      </p:sp>
      <p:sp>
        <p:nvSpPr>
          <p:cNvPr id="18450" name="Rectangle 1"/>
          <p:cNvSpPr>
            <a:spLocks noChangeArrowheads="1"/>
          </p:cNvSpPr>
          <p:nvPr/>
        </p:nvSpPr>
        <p:spPr bwMode="auto">
          <a:xfrm>
            <a:off x="0" y="4763"/>
            <a:ext cx="9144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a:latin typeface="Arial" charset="0"/>
              </a:rPr>
              <a:t>Metastatic incidence in mice treated with gemcitabine, CXCR4 antagonist and hedgehog inhibitor</a:t>
            </a:r>
            <a:endParaRPr lang="en-US" altLang="en-US" sz="2400">
              <a:latin typeface="Arial" charset="0"/>
            </a:endParaRPr>
          </a:p>
        </p:txBody>
      </p:sp>
      <p:pic>
        <p:nvPicPr>
          <p:cNvPr id="18451" name="Picture 2" descr="D:\CXCR4-SHH project-final\Vehicle\04-11-14\SS20140410151943\2.jpg"/>
          <p:cNvPicPr>
            <a:picLocks noChangeAspect="1" noChangeArrowheads="1"/>
          </p:cNvPicPr>
          <p:nvPr/>
        </p:nvPicPr>
        <p:blipFill>
          <a:blip r:embed="rId4">
            <a:extLst>
              <a:ext uri="{28A0092B-C50C-407E-A947-70E740481C1C}">
                <a14:useLocalDpi xmlns:a14="http://schemas.microsoft.com/office/drawing/2010/main" val="0"/>
              </a:ext>
            </a:extLst>
          </a:blip>
          <a:srcRect l="28891" t="6047" r="48361" b="35130"/>
          <a:stretch>
            <a:fillRect/>
          </a:stretch>
        </p:blipFill>
        <p:spPr bwMode="auto">
          <a:xfrm>
            <a:off x="2630488" y="4419600"/>
            <a:ext cx="423862" cy="857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2" name="Picture 3" descr="D:\CXCR4-SHH project-final\group a\04-11-14\SS20140410153634\2.jpg"/>
          <p:cNvPicPr>
            <a:picLocks noChangeAspect="1" noChangeArrowheads="1"/>
          </p:cNvPicPr>
          <p:nvPr/>
        </p:nvPicPr>
        <p:blipFill>
          <a:blip r:embed="rId5">
            <a:extLst>
              <a:ext uri="{28A0092B-C50C-407E-A947-70E740481C1C}">
                <a14:useLocalDpi xmlns:a14="http://schemas.microsoft.com/office/drawing/2010/main" val="0"/>
              </a:ext>
            </a:extLst>
          </a:blip>
          <a:srcRect l="29561" t="11469" r="47185" b="30435"/>
          <a:stretch>
            <a:fillRect/>
          </a:stretch>
        </p:blipFill>
        <p:spPr bwMode="auto">
          <a:xfrm>
            <a:off x="3200400" y="4425950"/>
            <a:ext cx="423863" cy="84931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3" name="Picture 5" descr="D:\CXCR4-SHH project-final\group c\04-11-14\SS20140410160927\6.jpg"/>
          <p:cNvPicPr>
            <a:picLocks noChangeAspect="1" noChangeArrowheads="1"/>
          </p:cNvPicPr>
          <p:nvPr/>
        </p:nvPicPr>
        <p:blipFill>
          <a:blip r:embed="rId6">
            <a:extLst>
              <a:ext uri="{28A0092B-C50C-407E-A947-70E740481C1C}">
                <a14:useLocalDpi xmlns:a14="http://schemas.microsoft.com/office/drawing/2010/main" val="0"/>
              </a:ext>
            </a:extLst>
          </a:blip>
          <a:srcRect l="30878" t="10448" r="46043" b="31613"/>
          <a:stretch>
            <a:fillRect/>
          </a:stretch>
        </p:blipFill>
        <p:spPr bwMode="auto">
          <a:xfrm>
            <a:off x="3798888" y="4422775"/>
            <a:ext cx="409575" cy="8524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4" name="Picture 4" descr="D:\CXCR4-SHH project-final\group b\04-11-14\SS20140410155650\2.jpg"/>
          <p:cNvPicPr>
            <a:picLocks noChangeAspect="1" noChangeArrowheads="1"/>
          </p:cNvPicPr>
          <p:nvPr/>
        </p:nvPicPr>
        <p:blipFill>
          <a:blip r:embed="rId7">
            <a:extLst>
              <a:ext uri="{28A0092B-C50C-407E-A947-70E740481C1C}">
                <a14:useLocalDpi xmlns:a14="http://schemas.microsoft.com/office/drawing/2010/main" val="0"/>
              </a:ext>
            </a:extLst>
          </a:blip>
          <a:srcRect l="30151" t="11063" r="47351" b="30470"/>
          <a:stretch>
            <a:fillRect/>
          </a:stretch>
        </p:blipFill>
        <p:spPr bwMode="auto">
          <a:xfrm>
            <a:off x="4343400" y="4419600"/>
            <a:ext cx="423863" cy="85725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5" name="Picture 6" descr="D:\CXCR4-SHH project-final\group d\04-11-14\SS20140410162934\4.jpg"/>
          <p:cNvPicPr>
            <a:picLocks noChangeAspect="1" noChangeArrowheads="1"/>
          </p:cNvPicPr>
          <p:nvPr/>
        </p:nvPicPr>
        <p:blipFill>
          <a:blip r:embed="rId8">
            <a:extLst>
              <a:ext uri="{28A0092B-C50C-407E-A947-70E740481C1C}">
                <a14:useLocalDpi xmlns:a14="http://schemas.microsoft.com/office/drawing/2010/main" val="0"/>
              </a:ext>
            </a:extLst>
          </a:blip>
          <a:srcRect l="31133" t="10071" r="45612" b="31461"/>
          <a:stretch>
            <a:fillRect/>
          </a:stretch>
        </p:blipFill>
        <p:spPr bwMode="auto">
          <a:xfrm>
            <a:off x="4929188" y="4419600"/>
            <a:ext cx="411162" cy="8556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6" name="Picture 31" descr="D:\CXCR4-SHH project\group e\040814\SS20140408155746\5.jpg"/>
          <p:cNvPicPr>
            <a:picLocks noChangeAspect="1" noChangeArrowheads="1"/>
          </p:cNvPicPr>
          <p:nvPr/>
        </p:nvPicPr>
        <p:blipFill>
          <a:blip r:embed="rId9">
            <a:extLst>
              <a:ext uri="{28A0092B-C50C-407E-A947-70E740481C1C}">
                <a14:useLocalDpi xmlns:a14="http://schemas.microsoft.com/office/drawing/2010/main" val="0"/>
              </a:ext>
            </a:extLst>
          </a:blip>
          <a:srcRect l="28369" t="12001" r="47922" b="29556"/>
          <a:stretch>
            <a:fillRect/>
          </a:stretch>
        </p:blipFill>
        <p:spPr bwMode="auto">
          <a:xfrm>
            <a:off x="5502275" y="4422775"/>
            <a:ext cx="417513" cy="85248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7" name="Picture 10" descr="D:\CXCR4-SHH project-final\group f\04-11-14\SS20140410164841\5.jpg"/>
          <p:cNvPicPr>
            <a:picLocks noChangeAspect="1" noChangeArrowheads="1"/>
          </p:cNvPicPr>
          <p:nvPr/>
        </p:nvPicPr>
        <p:blipFill>
          <a:blip r:embed="rId10">
            <a:extLst>
              <a:ext uri="{28A0092B-C50C-407E-A947-70E740481C1C}">
                <a14:useLocalDpi xmlns:a14="http://schemas.microsoft.com/office/drawing/2010/main" val="0"/>
              </a:ext>
            </a:extLst>
          </a:blip>
          <a:srcRect l="29086" t="6744" r="47659" b="34789"/>
          <a:stretch>
            <a:fillRect/>
          </a:stretch>
        </p:blipFill>
        <p:spPr bwMode="auto">
          <a:xfrm>
            <a:off x="6065838" y="4419600"/>
            <a:ext cx="412750" cy="858838"/>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58" name="Picture 11" descr="D:\CXCR4-SHH project-final\group g\04-11-14\SS20140410171628\2.jpg"/>
          <p:cNvPicPr>
            <a:picLocks noChangeAspect="1" noChangeArrowheads="1"/>
          </p:cNvPicPr>
          <p:nvPr/>
        </p:nvPicPr>
        <p:blipFill>
          <a:blip r:embed="rId11">
            <a:extLst>
              <a:ext uri="{28A0092B-C50C-407E-A947-70E740481C1C}">
                <a14:useLocalDpi xmlns:a14="http://schemas.microsoft.com/office/drawing/2010/main" val="0"/>
              </a:ext>
            </a:extLst>
          </a:blip>
          <a:srcRect l="29953" t="6847" r="46033" b="32806"/>
          <a:stretch>
            <a:fillRect/>
          </a:stretch>
        </p:blipFill>
        <p:spPr bwMode="auto">
          <a:xfrm>
            <a:off x="6605588" y="4425950"/>
            <a:ext cx="414337" cy="855663"/>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459" name="TextBox 49"/>
          <p:cNvSpPr txBox="1">
            <a:spLocks noChangeArrowheads="1"/>
          </p:cNvSpPr>
          <p:nvPr/>
        </p:nvSpPr>
        <p:spPr bwMode="auto">
          <a:xfrm rot="-5400000">
            <a:off x="1925638" y="4640262"/>
            <a:ext cx="9477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1200" b="1">
                <a:latin typeface="Arial" charset="0"/>
              </a:rPr>
              <a:t>End point tumor</a:t>
            </a:r>
          </a:p>
        </p:txBody>
      </p:sp>
    </p:spTree>
    <p:extLst>
      <p:ext uri="{BB962C8B-B14F-4D97-AF65-F5344CB8AC3E}">
        <p14:creationId xmlns:p14="http://schemas.microsoft.com/office/powerpoint/2010/main" val="42859971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2"/>
          <p:cNvSpPr txBox="1">
            <a:spLocks noChangeArrowheads="1"/>
          </p:cNvSpPr>
          <p:nvPr/>
        </p:nvSpPr>
        <p:spPr bwMode="auto">
          <a:xfrm>
            <a:off x="0" y="0"/>
            <a:ext cx="9144000" cy="711200"/>
          </a:xfrm>
          <a:prstGeom prst="rect">
            <a:avLst/>
          </a:prstGeom>
          <a:solidFill>
            <a:srgbClr val="990033"/>
          </a:solidFill>
          <a:ln w="9525">
            <a:noFill/>
            <a:miter lim="800000"/>
            <a:headEnd/>
            <a:tailEnd/>
          </a:ln>
        </p:spPr>
        <p:txBody>
          <a:bodyPr/>
          <a:lstStyle/>
          <a:p>
            <a:pPr algn="ctr" eaLnBrk="0" hangingPunct="0">
              <a:lnSpc>
                <a:spcPct val="90000"/>
              </a:lnSpc>
            </a:pPr>
            <a:r>
              <a:rPr lang="en-US" altLang="ja-JP" sz="4000" b="1" dirty="0" smtClean="0">
                <a:solidFill>
                  <a:schemeClr val="bg1"/>
                </a:solidFill>
                <a:ea typeface="ＭＳ Ｐゴシック" pitchFamily="34" charset="-128"/>
                <a:cs typeface="Arial" charset="0"/>
              </a:rPr>
              <a:t>Summary- 3</a:t>
            </a:r>
            <a:endParaRPr lang="en-US" altLang="ja-JP" sz="4000" b="1" dirty="0">
              <a:solidFill>
                <a:schemeClr val="bg1"/>
              </a:solidFill>
              <a:ea typeface="ＭＳ Ｐゴシック" pitchFamily="34" charset="-128"/>
              <a:cs typeface="Arial" charset="0"/>
            </a:endParaRPr>
          </a:p>
        </p:txBody>
      </p:sp>
      <p:sp>
        <p:nvSpPr>
          <p:cNvPr id="3" name="Text Box 5"/>
          <p:cNvSpPr txBox="1">
            <a:spLocks noChangeArrowheads="1"/>
          </p:cNvSpPr>
          <p:nvPr/>
        </p:nvSpPr>
        <p:spPr bwMode="auto">
          <a:xfrm>
            <a:off x="304800" y="1219200"/>
            <a:ext cx="8305800" cy="4659737"/>
          </a:xfrm>
          <a:prstGeom prst="rect">
            <a:avLst/>
          </a:prstGeom>
          <a:noFill/>
          <a:ln w="9525">
            <a:noFill/>
            <a:miter lim="800000"/>
            <a:headEnd/>
            <a:tailEnd/>
          </a:ln>
        </p:spPr>
        <p:txBody>
          <a:bodyPr>
            <a:spAutoFit/>
          </a:bodyPr>
          <a:lstStyle/>
          <a:p>
            <a:pPr algn="just">
              <a:lnSpc>
                <a:spcPct val="120000"/>
              </a:lnSpc>
              <a:spcBef>
                <a:spcPct val="50000"/>
              </a:spcBef>
              <a:buFont typeface="Arial" pitchFamily="34" charset="0"/>
              <a:buChar char="•"/>
            </a:pPr>
            <a:r>
              <a:rPr lang="en-US" sz="2800" b="1" dirty="0"/>
              <a:t> Co-culture of pancreatic stellate cells (PSCs) induces chemoresistance in pancreatic cancer cells.</a:t>
            </a:r>
          </a:p>
          <a:p>
            <a:pPr algn="just">
              <a:lnSpc>
                <a:spcPct val="120000"/>
              </a:lnSpc>
              <a:spcBef>
                <a:spcPct val="50000"/>
              </a:spcBef>
              <a:buFont typeface="Arial" pitchFamily="34" charset="0"/>
              <a:buChar char="•"/>
            </a:pPr>
            <a:r>
              <a:rPr lang="en-US" sz="2800" b="1" dirty="0" smtClean="0"/>
              <a:t> Co-culture-induced chemoresistance is mediated through cooperative/compensatory actions of CXCL12/CXCR4 and hedgehog pathways.</a:t>
            </a:r>
          </a:p>
          <a:p>
            <a:pPr algn="just">
              <a:lnSpc>
                <a:spcPct val="120000"/>
              </a:lnSpc>
              <a:spcBef>
                <a:spcPct val="50000"/>
              </a:spcBef>
              <a:buFont typeface="Arial" pitchFamily="34" charset="0"/>
              <a:buChar char="•"/>
            </a:pPr>
            <a:r>
              <a:rPr lang="en-US" sz="2800" b="1" dirty="0" smtClean="0"/>
              <a:t> Combined </a:t>
            </a:r>
            <a:r>
              <a:rPr lang="en-US" sz="2800" b="1" dirty="0"/>
              <a:t>targeting of CXCL12/CXCR4 and hedgehog pathways produces superior therapeutic outcome in a preclinical </a:t>
            </a:r>
            <a:r>
              <a:rPr lang="en-US" sz="2800" b="1" dirty="0" smtClean="0"/>
              <a:t>model</a:t>
            </a:r>
            <a:endParaRPr lang="en-US" sz="2800" b="1" dirty="0"/>
          </a:p>
        </p:txBody>
      </p:sp>
    </p:spTree>
    <p:extLst>
      <p:ext uri="{BB962C8B-B14F-4D97-AF65-F5344CB8AC3E}">
        <p14:creationId xmlns:p14="http://schemas.microsoft.com/office/powerpoint/2010/main" val="1162222200"/>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rot="16200000">
            <a:off x="150813" y="603250"/>
            <a:ext cx="1447800" cy="368300"/>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defRPr/>
            </a:pPr>
            <a:r>
              <a:rPr lang="en-US" b="1" dirty="0">
                <a:solidFill>
                  <a:schemeClr val="tx1"/>
                </a:solidFill>
              </a:rPr>
              <a:t>Gemcitabine</a:t>
            </a:r>
          </a:p>
        </p:txBody>
      </p:sp>
      <p:sp>
        <p:nvSpPr>
          <p:cNvPr id="25603" name="TextBox 5"/>
          <p:cNvSpPr txBox="1">
            <a:spLocks noChangeArrowheads="1"/>
          </p:cNvSpPr>
          <p:nvPr/>
        </p:nvSpPr>
        <p:spPr bwMode="auto">
          <a:xfrm>
            <a:off x="914400" y="1906588"/>
            <a:ext cx="172561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0000CC"/>
                </a:solidFill>
              </a:rPr>
              <a:t>Scenario 2</a:t>
            </a:r>
          </a:p>
          <a:p>
            <a:pPr eaLnBrk="1" hangingPunct="1">
              <a:spcBef>
                <a:spcPct val="0"/>
              </a:spcBef>
              <a:buFontTx/>
              <a:buNone/>
            </a:pPr>
            <a:r>
              <a:rPr lang="en-US" altLang="en-US" sz="1800" b="1">
                <a:solidFill>
                  <a:srgbClr val="003300"/>
                </a:solidFill>
              </a:rPr>
              <a:t>(unrecognized)</a:t>
            </a:r>
            <a:r>
              <a:rPr lang="en-US" altLang="en-US" sz="1800" b="1">
                <a:solidFill>
                  <a:srgbClr val="0000CC"/>
                </a:solidFill>
              </a:rPr>
              <a:t> </a:t>
            </a:r>
          </a:p>
        </p:txBody>
      </p:sp>
      <p:sp>
        <p:nvSpPr>
          <p:cNvPr id="25604" name="TextBox 127"/>
          <p:cNvSpPr txBox="1">
            <a:spLocks noChangeArrowheads="1"/>
          </p:cNvSpPr>
          <p:nvPr/>
        </p:nvSpPr>
        <p:spPr bwMode="auto">
          <a:xfrm>
            <a:off x="2430463" y="1895475"/>
            <a:ext cx="64722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en-US" altLang="en-US" sz="1800">
                <a:solidFill>
                  <a:srgbClr val="0000CC"/>
                </a:solidFill>
              </a:rPr>
              <a:t>Obstructed spread of the pancreatic tumor cells resulting in locally advanced disease</a:t>
            </a:r>
          </a:p>
        </p:txBody>
      </p:sp>
      <p:sp>
        <p:nvSpPr>
          <p:cNvPr id="25605" name="TextBox 132"/>
          <p:cNvSpPr txBox="1">
            <a:spLocks noChangeArrowheads="1"/>
          </p:cNvSpPr>
          <p:nvPr/>
        </p:nvSpPr>
        <p:spPr bwMode="auto">
          <a:xfrm>
            <a:off x="7796213" y="554038"/>
            <a:ext cx="1108075"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t>= blood vessel</a:t>
            </a:r>
          </a:p>
        </p:txBody>
      </p:sp>
      <p:sp>
        <p:nvSpPr>
          <p:cNvPr id="146" name="TextBox 145"/>
          <p:cNvSpPr txBox="1"/>
          <p:nvPr/>
        </p:nvSpPr>
        <p:spPr>
          <a:xfrm>
            <a:off x="3077900" y="266930"/>
            <a:ext cx="2573936" cy="830997"/>
          </a:xfrm>
          <a:prstGeom prst="rect">
            <a:avLst/>
          </a:prstGeom>
          <a:ln/>
        </p:spPr>
        <p:style>
          <a:lnRef idx="0">
            <a:schemeClr val="dk1"/>
          </a:lnRef>
          <a:fillRef idx="3">
            <a:schemeClr val="dk1"/>
          </a:fillRef>
          <a:effectRef idx="3">
            <a:schemeClr val="dk1"/>
          </a:effectRef>
          <a:fontRef idx="minor">
            <a:schemeClr val="lt1"/>
          </a:fontRef>
        </p:style>
        <p:txBody>
          <a:bodyPr>
            <a:spAutoFit/>
          </a:bodyPr>
          <a:lstStyle/>
          <a:p>
            <a:pPr algn="ctr">
              <a:lnSpc>
                <a:spcPct val="80000"/>
              </a:lnSpc>
              <a:defRPr/>
            </a:pPr>
            <a:r>
              <a:rPr lang="en-US" sz="2000" b="1" dirty="0"/>
              <a:t>Extensive </a:t>
            </a:r>
            <a:r>
              <a:rPr lang="en-US" sz="2000" b="1" dirty="0" err="1"/>
              <a:t>desmoplasia</a:t>
            </a:r>
            <a:r>
              <a:rPr lang="en-US" sz="2000" b="1" dirty="0"/>
              <a:t> &amp;</a:t>
            </a:r>
          </a:p>
          <a:p>
            <a:pPr algn="ctr">
              <a:lnSpc>
                <a:spcPct val="80000"/>
              </a:lnSpc>
              <a:defRPr/>
            </a:pPr>
            <a:r>
              <a:rPr lang="en-US" sz="2000" b="1" dirty="0"/>
              <a:t>Poor vasculature</a:t>
            </a:r>
          </a:p>
        </p:txBody>
      </p:sp>
      <p:cxnSp>
        <p:nvCxnSpPr>
          <p:cNvPr id="156" name="Straight Arrow Connector 155"/>
          <p:cNvCxnSpPr/>
          <p:nvPr/>
        </p:nvCxnSpPr>
        <p:spPr>
          <a:xfrm>
            <a:off x="1058863" y="760413"/>
            <a:ext cx="4572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59" name="Straight Connector 158"/>
          <p:cNvCxnSpPr/>
          <p:nvPr/>
        </p:nvCxnSpPr>
        <p:spPr>
          <a:xfrm>
            <a:off x="61913" y="2667000"/>
            <a:ext cx="8915400" cy="0"/>
          </a:xfrm>
          <a:prstGeom prst="line">
            <a:avLst/>
          </a:prstGeom>
          <a:ln w="57150"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165" name="TextBox 164"/>
          <p:cNvSpPr txBox="1"/>
          <p:nvPr/>
        </p:nvSpPr>
        <p:spPr>
          <a:xfrm rot="16200000">
            <a:off x="-44450" y="3349625"/>
            <a:ext cx="1706563" cy="646113"/>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b="1" dirty="0">
                <a:solidFill>
                  <a:schemeClr val="tx1"/>
                </a:solidFill>
              </a:rPr>
              <a:t>Gemcitabine + </a:t>
            </a:r>
            <a:r>
              <a:rPr lang="en-US" b="1" dirty="0" err="1">
                <a:solidFill>
                  <a:srgbClr val="00B050"/>
                </a:solidFill>
              </a:rPr>
              <a:t>Hh</a:t>
            </a:r>
            <a:r>
              <a:rPr lang="en-US" b="1" dirty="0">
                <a:solidFill>
                  <a:srgbClr val="00B050"/>
                </a:solidFill>
              </a:rPr>
              <a:t> inhibitor</a:t>
            </a:r>
          </a:p>
        </p:txBody>
      </p:sp>
      <p:sp>
        <p:nvSpPr>
          <p:cNvPr id="167" name="TextBox 166"/>
          <p:cNvSpPr txBox="1">
            <a:spLocks noChangeArrowheads="1"/>
          </p:cNvSpPr>
          <p:nvPr/>
        </p:nvSpPr>
        <p:spPr bwMode="auto">
          <a:xfrm>
            <a:off x="914400" y="4964113"/>
            <a:ext cx="16002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0000CC"/>
                </a:solidFill>
              </a:rPr>
              <a:t>Scenario 2</a:t>
            </a:r>
          </a:p>
          <a:p>
            <a:pPr eaLnBrk="1" hangingPunct="1">
              <a:spcBef>
                <a:spcPct val="0"/>
              </a:spcBef>
              <a:buFontTx/>
              <a:buNone/>
            </a:pPr>
            <a:r>
              <a:rPr lang="en-US" altLang="en-US" sz="1800" b="1">
                <a:solidFill>
                  <a:srgbClr val="003300"/>
                </a:solidFill>
              </a:rPr>
              <a:t>(unrecognized)</a:t>
            </a:r>
            <a:r>
              <a:rPr lang="en-US" altLang="en-US" sz="1800" b="1">
                <a:solidFill>
                  <a:srgbClr val="0000CC"/>
                </a:solidFill>
              </a:rPr>
              <a:t> </a:t>
            </a:r>
          </a:p>
        </p:txBody>
      </p:sp>
      <p:sp>
        <p:nvSpPr>
          <p:cNvPr id="254" name="TextBox 253"/>
          <p:cNvSpPr txBox="1">
            <a:spLocks noChangeArrowheads="1"/>
          </p:cNvSpPr>
          <p:nvPr/>
        </p:nvSpPr>
        <p:spPr bwMode="auto">
          <a:xfrm>
            <a:off x="2551113" y="4964113"/>
            <a:ext cx="6426200" cy="1477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en-US" altLang="en-US" sz="1800">
                <a:solidFill>
                  <a:srgbClr val="0000CC"/>
                </a:solidFill>
              </a:rPr>
              <a:t>Selection of chemoresistant cells, upregulation of CXCR4</a:t>
            </a:r>
            <a:r>
              <a:rPr lang="en-US" altLang="en-US" sz="1800">
                <a:solidFill>
                  <a:srgbClr val="FF0000"/>
                </a:solidFill>
              </a:rPr>
              <a:t>**</a:t>
            </a:r>
            <a:r>
              <a:rPr lang="en-US" altLang="en-US" sz="1800">
                <a:solidFill>
                  <a:srgbClr val="0000CC"/>
                </a:solidFill>
              </a:rPr>
              <a:t> and tumor vasculature</a:t>
            </a:r>
            <a:r>
              <a:rPr lang="en-US" altLang="en-US" sz="1800">
                <a:solidFill>
                  <a:srgbClr val="FF0000"/>
                </a:solidFill>
              </a:rPr>
              <a:t>*,***</a:t>
            </a:r>
            <a:r>
              <a:rPr lang="en-US" altLang="en-US" sz="1800">
                <a:solidFill>
                  <a:srgbClr val="0000CC"/>
                </a:solidFill>
              </a:rPr>
              <a:t> by gemcitabine and augmentation of tumor cell spread to CXCL12 overexpressing chemoprotective niches (chemoprotection by CXCL12/CXCR4-mediated survival pathways</a:t>
            </a:r>
            <a:r>
              <a:rPr lang="en-US" altLang="en-US" sz="1800">
                <a:solidFill>
                  <a:srgbClr val="FF0000"/>
                </a:solidFill>
              </a:rPr>
              <a:t>****</a:t>
            </a:r>
            <a:r>
              <a:rPr lang="en-US" altLang="en-US" sz="1800">
                <a:solidFill>
                  <a:srgbClr val="002060"/>
                </a:solidFill>
              </a:rPr>
              <a:t>)</a:t>
            </a:r>
            <a:endParaRPr lang="en-US" altLang="en-US" sz="1600" b="1">
              <a:solidFill>
                <a:srgbClr val="002060"/>
              </a:solidFill>
            </a:endParaRPr>
          </a:p>
        </p:txBody>
      </p:sp>
      <p:sp>
        <p:nvSpPr>
          <p:cNvPr id="257" name="TextBox 256"/>
          <p:cNvSpPr txBox="1"/>
          <p:nvPr/>
        </p:nvSpPr>
        <p:spPr>
          <a:xfrm>
            <a:off x="3124200" y="3090306"/>
            <a:ext cx="2592222" cy="830997"/>
          </a:xfrm>
          <a:prstGeom prst="rect">
            <a:avLst/>
          </a:prstGeom>
          <a:ln/>
        </p:spPr>
        <p:style>
          <a:lnRef idx="0">
            <a:schemeClr val="dk1"/>
          </a:lnRef>
          <a:fillRef idx="3">
            <a:schemeClr val="dk1"/>
          </a:fillRef>
          <a:effectRef idx="3">
            <a:schemeClr val="dk1"/>
          </a:effectRef>
          <a:fontRef idx="minor">
            <a:schemeClr val="lt1"/>
          </a:fontRef>
        </p:style>
        <p:txBody>
          <a:bodyPr>
            <a:spAutoFit/>
          </a:bodyPr>
          <a:lstStyle/>
          <a:p>
            <a:pPr algn="ctr">
              <a:lnSpc>
                <a:spcPct val="80000"/>
              </a:lnSpc>
              <a:defRPr/>
            </a:pPr>
            <a:r>
              <a:rPr lang="en-US" sz="2000" b="1" dirty="0"/>
              <a:t>Reduced </a:t>
            </a:r>
            <a:r>
              <a:rPr lang="en-US" sz="2000" b="1" dirty="0" err="1"/>
              <a:t>desmoplasia</a:t>
            </a:r>
            <a:endParaRPr lang="en-US" sz="2000" b="1" dirty="0"/>
          </a:p>
          <a:p>
            <a:pPr algn="ctr">
              <a:lnSpc>
                <a:spcPct val="80000"/>
              </a:lnSpc>
              <a:defRPr/>
            </a:pPr>
            <a:r>
              <a:rPr lang="en-US" sz="2000" b="1" dirty="0"/>
              <a:t>&amp; </a:t>
            </a:r>
          </a:p>
          <a:p>
            <a:pPr algn="ctr">
              <a:lnSpc>
                <a:spcPct val="80000"/>
              </a:lnSpc>
              <a:defRPr/>
            </a:pPr>
            <a:r>
              <a:rPr lang="en-US" sz="2000" b="1" dirty="0"/>
              <a:t>Enhanced vasculature</a:t>
            </a:r>
          </a:p>
        </p:txBody>
      </p:sp>
      <p:grpSp>
        <p:nvGrpSpPr>
          <p:cNvPr id="258" name="Group 257"/>
          <p:cNvGrpSpPr>
            <a:grpSpLocks/>
          </p:cNvGrpSpPr>
          <p:nvPr/>
        </p:nvGrpSpPr>
        <p:grpSpPr bwMode="auto">
          <a:xfrm>
            <a:off x="1593850" y="3222625"/>
            <a:ext cx="1328738" cy="481013"/>
            <a:chOff x="2481944" y="1729896"/>
            <a:chExt cx="1328056" cy="482476"/>
          </a:xfrm>
        </p:grpSpPr>
        <p:sp>
          <p:nvSpPr>
            <p:cNvPr id="259" name="Freeform 258"/>
            <p:cNvSpPr/>
            <p:nvPr/>
          </p:nvSpPr>
          <p:spPr>
            <a:xfrm>
              <a:off x="2481944" y="1729896"/>
              <a:ext cx="1105920" cy="269104"/>
            </a:xfrm>
            <a:custGeom>
              <a:avLst/>
              <a:gdLst>
                <a:gd name="connsiteX0" fmla="*/ 0 w 7097486"/>
                <a:gd name="connsiteY0" fmla="*/ 1502317 h 1502317"/>
                <a:gd name="connsiteX1" fmla="*/ 54428 w 7097486"/>
                <a:gd name="connsiteY1" fmla="*/ 1469660 h 1502317"/>
                <a:gd name="connsiteX2" fmla="*/ 87086 w 7097486"/>
                <a:gd name="connsiteY2" fmla="*/ 1458774 h 1502317"/>
                <a:gd name="connsiteX3" fmla="*/ 108857 w 7097486"/>
                <a:gd name="connsiteY3" fmla="*/ 1426117 h 1502317"/>
                <a:gd name="connsiteX4" fmla="*/ 141514 w 7097486"/>
                <a:gd name="connsiteY4" fmla="*/ 1415231 h 1502317"/>
                <a:gd name="connsiteX5" fmla="*/ 174171 w 7097486"/>
                <a:gd name="connsiteY5" fmla="*/ 1393460 h 1502317"/>
                <a:gd name="connsiteX6" fmla="*/ 261257 w 7097486"/>
                <a:gd name="connsiteY6" fmla="*/ 1371688 h 1502317"/>
                <a:gd name="connsiteX7" fmla="*/ 293914 w 7097486"/>
                <a:gd name="connsiteY7" fmla="*/ 1360803 h 1502317"/>
                <a:gd name="connsiteX8" fmla="*/ 370114 w 7097486"/>
                <a:gd name="connsiteY8" fmla="*/ 1349917 h 1502317"/>
                <a:gd name="connsiteX9" fmla="*/ 413657 w 7097486"/>
                <a:gd name="connsiteY9" fmla="*/ 1339031 h 1502317"/>
                <a:gd name="connsiteX10" fmla="*/ 478971 w 7097486"/>
                <a:gd name="connsiteY10" fmla="*/ 1328145 h 1502317"/>
                <a:gd name="connsiteX11" fmla="*/ 522514 w 7097486"/>
                <a:gd name="connsiteY11" fmla="*/ 1317260 h 1502317"/>
                <a:gd name="connsiteX12" fmla="*/ 881743 w 7097486"/>
                <a:gd name="connsiteY12" fmla="*/ 1295488 h 1502317"/>
                <a:gd name="connsiteX13" fmla="*/ 1426028 w 7097486"/>
                <a:gd name="connsiteY13" fmla="*/ 1284603 h 1502317"/>
                <a:gd name="connsiteX14" fmla="*/ 3004457 w 7097486"/>
                <a:gd name="connsiteY14" fmla="*/ 1295488 h 1502317"/>
                <a:gd name="connsiteX15" fmla="*/ 5105400 w 7097486"/>
                <a:gd name="connsiteY15" fmla="*/ 1262831 h 1502317"/>
                <a:gd name="connsiteX16" fmla="*/ 5138057 w 7097486"/>
                <a:gd name="connsiteY16" fmla="*/ 1251945 h 1502317"/>
                <a:gd name="connsiteX17" fmla="*/ 5225143 w 7097486"/>
                <a:gd name="connsiteY17" fmla="*/ 1230174 h 1502317"/>
                <a:gd name="connsiteX18" fmla="*/ 5257800 w 7097486"/>
                <a:gd name="connsiteY18" fmla="*/ 1208403 h 1502317"/>
                <a:gd name="connsiteX19" fmla="*/ 5323114 w 7097486"/>
                <a:gd name="connsiteY19" fmla="*/ 1186631 h 1502317"/>
                <a:gd name="connsiteX20" fmla="*/ 5421086 w 7097486"/>
                <a:gd name="connsiteY20" fmla="*/ 1164860 h 1502317"/>
                <a:gd name="connsiteX21" fmla="*/ 5442857 w 7097486"/>
                <a:gd name="connsiteY21" fmla="*/ 1143088 h 1502317"/>
                <a:gd name="connsiteX22" fmla="*/ 5508171 w 7097486"/>
                <a:gd name="connsiteY22" fmla="*/ 1121317 h 1502317"/>
                <a:gd name="connsiteX23" fmla="*/ 5540828 w 7097486"/>
                <a:gd name="connsiteY23" fmla="*/ 1110431 h 1502317"/>
                <a:gd name="connsiteX24" fmla="*/ 5606143 w 7097486"/>
                <a:gd name="connsiteY24" fmla="*/ 1077774 h 1502317"/>
                <a:gd name="connsiteX25" fmla="*/ 5638800 w 7097486"/>
                <a:gd name="connsiteY25" fmla="*/ 1045117 h 1502317"/>
                <a:gd name="connsiteX26" fmla="*/ 5704114 w 7097486"/>
                <a:gd name="connsiteY26" fmla="*/ 1023345 h 1502317"/>
                <a:gd name="connsiteX27" fmla="*/ 5758543 w 7097486"/>
                <a:gd name="connsiteY27" fmla="*/ 990688 h 1502317"/>
                <a:gd name="connsiteX28" fmla="*/ 5791200 w 7097486"/>
                <a:gd name="connsiteY28" fmla="*/ 968917 h 1502317"/>
                <a:gd name="connsiteX29" fmla="*/ 5823857 w 7097486"/>
                <a:gd name="connsiteY29" fmla="*/ 958031 h 1502317"/>
                <a:gd name="connsiteX30" fmla="*/ 5856514 w 7097486"/>
                <a:gd name="connsiteY30" fmla="*/ 936260 h 1502317"/>
                <a:gd name="connsiteX31" fmla="*/ 5921828 w 7097486"/>
                <a:gd name="connsiteY31" fmla="*/ 914488 h 1502317"/>
                <a:gd name="connsiteX32" fmla="*/ 5987143 w 7097486"/>
                <a:gd name="connsiteY32" fmla="*/ 881831 h 1502317"/>
                <a:gd name="connsiteX33" fmla="*/ 6019800 w 7097486"/>
                <a:gd name="connsiteY33" fmla="*/ 860060 h 1502317"/>
                <a:gd name="connsiteX34" fmla="*/ 6041571 w 7097486"/>
                <a:gd name="connsiteY34" fmla="*/ 838288 h 1502317"/>
                <a:gd name="connsiteX35" fmla="*/ 6085114 w 7097486"/>
                <a:gd name="connsiteY35" fmla="*/ 827403 h 1502317"/>
                <a:gd name="connsiteX36" fmla="*/ 6139543 w 7097486"/>
                <a:gd name="connsiteY36" fmla="*/ 794745 h 1502317"/>
                <a:gd name="connsiteX37" fmla="*/ 6172200 w 7097486"/>
                <a:gd name="connsiteY37" fmla="*/ 772974 h 1502317"/>
                <a:gd name="connsiteX38" fmla="*/ 6204857 w 7097486"/>
                <a:gd name="connsiteY38" fmla="*/ 762088 h 1502317"/>
                <a:gd name="connsiteX39" fmla="*/ 6237514 w 7097486"/>
                <a:gd name="connsiteY39" fmla="*/ 740317 h 1502317"/>
                <a:gd name="connsiteX40" fmla="*/ 6259286 w 7097486"/>
                <a:gd name="connsiteY40" fmla="*/ 718545 h 1502317"/>
                <a:gd name="connsiteX41" fmla="*/ 6291943 w 7097486"/>
                <a:gd name="connsiteY41" fmla="*/ 707660 h 1502317"/>
                <a:gd name="connsiteX42" fmla="*/ 6389914 w 7097486"/>
                <a:gd name="connsiteY42" fmla="*/ 631460 h 1502317"/>
                <a:gd name="connsiteX43" fmla="*/ 6444343 w 7097486"/>
                <a:gd name="connsiteY43" fmla="*/ 587917 h 1502317"/>
                <a:gd name="connsiteX44" fmla="*/ 6520543 w 7097486"/>
                <a:gd name="connsiteY44" fmla="*/ 533488 h 1502317"/>
                <a:gd name="connsiteX45" fmla="*/ 6531428 w 7097486"/>
                <a:gd name="connsiteY45" fmla="*/ 500831 h 1502317"/>
                <a:gd name="connsiteX46" fmla="*/ 6607628 w 7097486"/>
                <a:gd name="connsiteY46" fmla="*/ 446403 h 1502317"/>
                <a:gd name="connsiteX47" fmla="*/ 6629400 w 7097486"/>
                <a:gd name="connsiteY47" fmla="*/ 424631 h 1502317"/>
                <a:gd name="connsiteX48" fmla="*/ 6694714 w 7097486"/>
                <a:gd name="connsiteY48" fmla="*/ 391974 h 1502317"/>
                <a:gd name="connsiteX49" fmla="*/ 6738257 w 7097486"/>
                <a:gd name="connsiteY49" fmla="*/ 348431 h 1502317"/>
                <a:gd name="connsiteX50" fmla="*/ 6792686 w 7097486"/>
                <a:gd name="connsiteY50" fmla="*/ 304888 h 1502317"/>
                <a:gd name="connsiteX51" fmla="*/ 6825343 w 7097486"/>
                <a:gd name="connsiteY51" fmla="*/ 283117 h 1502317"/>
                <a:gd name="connsiteX52" fmla="*/ 6868886 w 7097486"/>
                <a:gd name="connsiteY52" fmla="*/ 239574 h 1502317"/>
                <a:gd name="connsiteX53" fmla="*/ 6890657 w 7097486"/>
                <a:gd name="connsiteY53" fmla="*/ 206917 h 1502317"/>
                <a:gd name="connsiteX54" fmla="*/ 6923314 w 7097486"/>
                <a:gd name="connsiteY54" fmla="*/ 196031 h 1502317"/>
                <a:gd name="connsiteX55" fmla="*/ 6934200 w 7097486"/>
                <a:gd name="connsiteY55" fmla="*/ 163374 h 1502317"/>
                <a:gd name="connsiteX56" fmla="*/ 6966857 w 7097486"/>
                <a:gd name="connsiteY56" fmla="*/ 141603 h 1502317"/>
                <a:gd name="connsiteX57" fmla="*/ 7010400 w 7097486"/>
                <a:gd name="connsiteY57" fmla="*/ 98060 h 1502317"/>
                <a:gd name="connsiteX58" fmla="*/ 7032171 w 7097486"/>
                <a:gd name="connsiteY58" fmla="*/ 76288 h 1502317"/>
                <a:gd name="connsiteX59" fmla="*/ 7075714 w 7097486"/>
                <a:gd name="connsiteY59" fmla="*/ 32745 h 1502317"/>
                <a:gd name="connsiteX60" fmla="*/ 7097486 w 7097486"/>
                <a:gd name="connsiteY60" fmla="*/ 88 h 150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097486" h="1502317">
                  <a:moveTo>
                    <a:pt x="0" y="1502317"/>
                  </a:moveTo>
                  <a:cubicBezTo>
                    <a:pt x="18143" y="1491431"/>
                    <a:pt x="35504" y="1479122"/>
                    <a:pt x="54428" y="1469660"/>
                  </a:cubicBezTo>
                  <a:cubicBezTo>
                    <a:pt x="64691" y="1464528"/>
                    <a:pt x="78126" y="1465942"/>
                    <a:pt x="87086" y="1458774"/>
                  </a:cubicBezTo>
                  <a:cubicBezTo>
                    <a:pt x="97302" y="1450601"/>
                    <a:pt x="98641" y="1434290"/>
                    <a:pt x="108857" y="1426117"/>
                  </a:cubicBezTo>
                  <a:cubicBezTo>
                    <a:pt x="117817" y="1418949"/>
                    <a:pt x="131251" y="1420363"/>
                    <a:pt x="141514" y="1415231"/>
                  </a:cubicBezTo>
                  <a:cubicBezTo>
                    <a:pt x="153216" y="1409380"/>
                    <a:pt x="162469" y="1399311"/>
                    <a:pt x="174171" y="1393460"/>
                  </a:cubicBezTo>
                  <a:cubicBezTo>
                    <a:pt x="199055" y="1381018"/>
                    <a:pt x="236413" y="1377899"/>
                    <a:pt x="261257" y="1371688"/>
                  </a:cubicBezTo>
                  <a:cubicBezTo>
                    <a:pt x="272389" y="1368905"/>
                    <a:pt x="282662" y="1363053"/>
                    <a:pt x="293914" y="1360803"/>
                  </a:cubicBezTo>
                  <a:cubicBezTo>
                    <a:pt x="319074" y="1355771"/>
                    <a:pt x="344870" y="1354507"/>
                    <a:pt x="370114" y="1349917"/>
                  </a:cubicBezTo>
                  <a:cubicBezTo>
                    <a:pt x="384834" y="1347241"/>
                    <a:pt x="398986" y="1341965"/>
                    <a:pt x="413657" y="1339031"/>
                  </a:cubicBezTo>
                  <a:cubicBezTo>
                    <a:pt x="435300" y="1334702"/>
                    <a:pt x="457328" y="1332474"/>
                    <a:pt x="478971" y="1328145"/>
                  </a:cubicBezTo>
                  <a:cubicBezTo>
                    <a:pt x="493641" y="1325211"/>
                    <a:pt x="507655" y="1319008"/>
                    <a:pt x="522514" y="1317260"/>
                  </a:cubicBezTo>
                  <a:cubicBezTo>
                    <a:pt x="597158" y="1308479"/>
                    <a:pt x="830749" y="1296945"/>
                    <a:pt x="881743" y="1295488"/>
                  </a:cubicBezTo>
                  <a:lnTo>
                    <a:pt x="1426028" y="1284603"/>
                  </a:lnTo>
                  <a:lnTo>
                    <a:pt x="3004457" y="1295488"/>
                  </a:lnTo>
                  <a:cubicBezTo>
                    <a:pt x="3733332" y="1295488"/>
                    <a:pt x="4408701" y="1362362"/>
                    <a:pt x="5105400" y="1262831"/>
                  </a:cubicBezTo>
                  <a:cubicBezTo>
                    <a:pt x="5116286" y="1259202"/>
                    <a:pt x="5126987" y="1254964"/>
                    <a:pt x="5138057" y="1251945"/>
                  </a:cubicBezTo>
                  <a:cubicBezTo>
                    <a:pt x="5166925" y="1244072"/>
                    <a:pt x="5225143" y="1230174"/>
                    <a:pt x="5225143" y="1230174"/>
                  </a:cubicBezTo>
                  <a:cubicBezTo>
                    <a:pt x="5236029" y="1222917"/>
                    <a:pt x="5245845" y="1213716"/>
                    <a:pt x="5257800" y="1208403"/>
                  </a:cubicBezTo>
                  <a:cubicBezTo>
                    <a:pt x="5278771" y="1199082"/>
                    <a:pt x="5301343" y="1193888"/>
                    <a:pt x="5323114" y="1186631"/>
                  </a:cubicBezTo>
                  <a:cubicBezTo>
                    <a:pt x="5376710" y="1168765"/>
                    <a:pt x="5344453" y="1177631"/>
                    <a:pt x="5421086" y="1164860"/>
                  </a:cubicBezTo>
                  <a:cubicBezTo>
                    <a:pt x="5428343" y="1157603"/>
                    <a:pt x="5433677" y="1147678"/>
                    <a:pt x="5442857" y="1143088"/>
                  </a:cubicBezTo>
                  <a:cubicBezTo>
                    <a:pt x="5463383" y="1132825"/>
                    <a:pt x="5486400" y="1128574"/>
                    <a:pt x="5508171" y="1121317"/>
                  </a:cubicBezTo>
                  <a:cubicBezTo>
                    <a:pt x="5519057" y="1117688"/>
                    <a:pt x="5531280" y="1116796"/>
                    <a:pt x="5540828" y="1110431"/>
                  </a:cubicBezTo>
                  <a:cubicBezTo>
                    <a:pt x="5583034" y="1082295"/>
                    <a:pt x="5561074" y="1092797"/>
                    <a:pt x="5606143" y="1077774"/>
                  </a:cubicBezTo>
                  <a:cubicBezTo>
                    <a:pt x="5617029" y="1066888"/>
                    <a:pt x="5625343" y="1052593"/>
                    <a:pt x="5638800" y="1045117"/>
                  </a:cubicBezTo>
                  <a:cubicBezTo>
                    <a:pt x="5658861" y="1033972"/>
                    <a:pt x="5704114" y="1023345"/>
                    <a:pt x="5704114" y="1023345"/>
                  </a:cubicBezTo>
                  <a:cubicBezTo>
                    <a:pt x="5746640" y="980821"/>
                    <a:pt x="5702018" y="1018951"/>
                    <a:pt x="5758543" y="990688"/>
                  </a:cubicBezTo>
                  <a:cubicBezTo>
                    <a:pt x="5770245" y="984837"/>
                    <a:pt x="5779498" y="974768"/>
                    <a:pt x="5791200" y="968917"/>
                  </a:cubicBezTo>
                  <a:cubicBezTo>
                    <a:pt x="5801463" y="963785"/>
                    <a:pt x="5813594" y="963163"/>
                    <a:pt x="5823857" y="958031"/>
                  </a:cubicBezTo>
                  <a:cubicBezTo>
                    <a:pt x="5835559" y="952180"/>
                    <a:pt x="5844559" y="941573"/>
                    <a:pt x="5856514" y="936260"/>
                  </a:cubicBezTo>
                  <a:cubicBezTo>
                    <a:pt x="5877485" y="926939"/>
                    <a:pt x="5921828" y="914488"/>
                    <a:pt x="5921828" y="914488"/>
                  </a:cubicBezTo>
                  <a:cubicBezTo>
                    <a:pt x="5965649" y="870669"/>
                    <a:pt x="5916924" y="911925"/>
                    <a:pt x="5987143" y="881831"/>
                  </a:cubicBezTo>
                  <a:cubicBezTo>
                    <a:pt x="5999168" y="876677"/>
                    <a:pt x="6009584" y="868233"/>
                    <a:pt x="6019800" y="860060"/>
                  </a:cubicBezTo>
                  <a:cubicBezTo>
                    <a:pt x="6027814" y="853649"/>
                    <a:pt x="6032391" y="842878"/>
                    <a:pt x="6041571" y="838288"/>
                  </a:cubicBezTo>
                  <a:cubicBezTo>
                    <a:pt x="6054952" y="831597"/>
                    <a:pt x="6070600" y="831031"/>
                    <a:pt x="6085114" y="827403"/>
                  </a:cubicBezTo>
                  <a:cubicBezTo>
                    <a:pt x="6127639" y="784878"/>
                    <a:pt x="6083019" y="823007"/>
                    <a:pt x="6139543" y="794745"/>
                  </a:cubicBezTo>
                  <a:cubicBezTo>
                    <a:pt x="6151245" y="788894"/>
                    <a:pt x="6160498" y="778825"/>
                    <a:pt x="6172200" y="772974"/>
                  </a:cubicBezTo>
                  <a:cubicBezTo>
                    <a:pt x="6182463" y="767842"/>
                    <a:pt x="6194594" y="767220"/>
                    <a:pt x="6204857" y="762088"/>
                  </a:cubicBezTo>
                  <a:cubicBezTo>
                    <a:pt x="6216559" y="756237"/>
                    <a:pt x="6227298" y="748490"/>
                    <a:pt x="6237514" y="740317"/>
                  </a:cubicBezTo>
                  <a:cubicBezTo>
                    <a:pt x="6245528" y="733906"/>
                    <a:pt x="6250485" y="723825"/>
                    <a:pt x="6259286" y="718545"/>
                  </a:cubicBezTo>
                  <a:cubicBezTo>
                    <a:pt x="6269125" y="712642"/>
                    <a:pt x="6281057" y="711288"/>
                    <a:pt x="6291943" y="707660"/>
                  </a:cubicBezTo>
                  <a:cubicBezTo>
                    <a:pt x="6357845" y="641756"/>
                    <a:pt x="6323422" y="664705"/>
                    <a:pt x="6389914" y="631460"/>
                  </a:cubicBezTo>
                  <a:cubicBezTo>
                    <a:pt x="6464029" y="557345"/>
                    <a:pt x="6348217" y="670310"/>
                    <a:pt x="6444343" y="587917"/>
                  </a:cubicBezTo>
                  <a:cubicBezTo>
                    <a:pt x="6510089" y="531564"/>
                    <a:pt x="6460537" y="553491"/>
                    <a:pt x="6520543" y="533488"/>
                  </a:cubicBezTo>
                  <a:cubicBezTo>
                    <a:pt x="6524171" y="522602"/>
                    <a:pt x="6524759" y="510168"/>
                    <a:pt x="6531428" y="500831"/>
                  </a:cubicBezTo>
                  <a:cubicBezTo>
                    <a:pt x="6563713" y="455631"/>
                    <a:pt x="6566327" y="460169"/>
                    <a:pt x="6607628" y="446403"/>
                  </a:cubicBezTo>
                  <a:cubicBezTo>
                    <a:pt x="6614885" y="439146"/>
                    <a:pt x="6620599" y="429912"/>
                    <a:pt x="6629400" y="424631"/>
                  </a:cubicBezTo>
                  <a:cubicBezTo>
                    <a:pt x="6693787" y="385998"/>
                    <a:pt x="6630483" y="447029"/>
                    <a:pt x="6694714" y="391974"/>
                  </a:cubicBezTo>
                  <a:cubicBezTo>
                    <a:pt x="6710299" y="378616"/>
                    <a:pt x="6721178" y="359817"/>
                    <a:pt x="6738257" y="348431"/>
                  </a:cubicBezTo>
                  <a:cubicBezTo>
                    <a:pt x="6838770" y="281423"/>
                    <a:pt x="6715130" y="366933"/>
                    <a:pt x="6792686" y="304888"/>
                  </a:cubicBezTo>
                  <a:cubicBezTo>
                    <a:pt x="6802902" y="296715"/>
                    <a:pt x="6815410" y="291631"/>
                    <a:pt x="6825343" y="283117"/>
                  </a:cubicBezTo>
                  <a:cubicBezTo>
                    <a:pt x="6840928" y="269759"/>
                    <a:pt x="6857500" y="256653"/>
                    <a:pt x="6868886" y="239574"/>
                  </a:cubicBezTo>
                  <a:cubicBezTo>
                    <a:pt x="6876143" y="228688"/>
                    <a:pt x="6880441" y="215090"/>
                    <a:pt x="6890657" y="206917"/>
                  </a:cubicBezTo>
                  <a:cubicBezTo>
                    <a:pt x="6899617" y="199749"/>
                    <a:pt x="6912428" y="199660"/>
                    <a:pt x="6923314" y="196031"/>
                  </a:cubicBezTo>
                  <a:cubicBezTo>
                    <a:pt x="6926943" y="185145"/>
                    <a:pt x="6927032" y="172334"/>
                    <a:pt x="6934200" y="163374"/>
                  </a:cubicBezTo>
                  <a:cubicBezTo>
                    <a:pt x="6942373" y="153158"/>
                    <a:pt x="6956924" y="150117"/>
                    <a:pt x="6966857" y="141603"/>
                  </a:cubicBezTo>
                  <a:cubicBezTo>
                    <a:pt x="6982442" y="128245"/>
                    <a:pt x="6995886" y="112574"/>
                    <a:pt x="7010400" y="98060"/>
                  </a:cubicBezTo>
                  <a:lnTo>
                    <a:pt x="7032171" y="76288"/>
                  </a:lnTo>
                  <a:cubicBezTo>
                    <a:pt x="7061200" y="-10797"/>
                    <a:pt x="7017657" y="90802"/>
                    <a:pt x="7075714" y="32745"/>
                  </a:cubicBezTo>
                  <a:cubicBezTo>
                    <a:pt x="7111813" y="-3354"/>
                    <a:pt x="7067515" y="88"/>
                    <a:pt x="7097486" y="8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0" name="Freeform 259"/>
            <p:cNvSpPr/>
            <p:nvPr/>
          </p:nvSpPr>
          <p:spPr>
            <a:xfrm>
              <a:off x="2504158" y="2158233"/>
              <a:ext cx="1212227" cy="54139"/>
            </a:xfrm>
            <a:custGeom>
              <a:avLst/>
              <a:gdLst>
                <a:gd name="connsiteX0" fmla="*/ 0 w 8752115"/>
                <a:gd name="connsiteY0" fmla="*/ 76200 h 446397"/>
                <a:gd name="connsiteX1" fmla="*/ 3243943 w 8752115"/>
                <a:gd name="connsiteY1" fmla="*/ 87086 h 446397"/>
                <a:gd name="connsiteX2" fmla="*/ 3864429 w 8752115"/>
                <a:gd name="connsiteY2" fmla="*/ 76200 h 446397"/>
                <a:gd name="connsiteX3" fmla="*/ 4125686 w 8752115"/>
                <a:gd name="connsiteY3" fmla="*/ 54428 h 446397"/>
                <a:gd name="connsiteX4" fmla="*/ 4267200 w 8752115"/>
                <a:gd name="connsiteY4" fmla="*/ 43543 h 446397"/>
                <a:gd name="connsiteX5" fmla="*/ 4310743 w 8752115"/>
                <a:gd name="connsiteY5" fmla="*/ 32657 h 446397"/>
                <a:gd name="connsiteX6" fmla="*/ 4931229 w 8752115"/>
                <a:gd name="connsiteY6" fmla="*/ 10886 h 446397"/>
                <a:gd name="connsiteX7" fmla="*/ 5649686 w 8752115"/>
                <a:gd name="connsiteY7" fmla="*/ 0 h 446397"/>
                <a:gd name="connsiteX8" fmla="*/ 6596743 w 8752115"/>
                <a:gd name="connsiteY8" fmla="*/ 10886 h 446397"/>
                <a:gd name="connsiteX9" fmla="*/ 6814458 w 8752115"/>
                <a:gd name="connsiteY9" fmla="*/ 21771 h 446397"/>
                <a:gd name="connsiteX10" fmla="*/ 7151915 w 8752115"/>
                <a:gd name="connsiteY10" fmla="*/ 32657 h 446397"/>
                <a:gd name="connsiteX11" fmla="*/ 7195458 w 8752115"/>
                <a:gd name="connsiteY11" fmla="*/ 43543 h 446397"/>
                <a:gd name="connsiteX12" fmla="*/ 7326086 w 8752115"/>
                <a:gd name="connsiteY12" fmla="*/ 65314 h 446397"/>
                <a:gd name="connsiteX13" fmla="*/ 7685315 w 8752115"/>
                <a:gd name="connsiteY13" fmla="*/ 108857 h 446397"/>
                <a:gd name="connsiteX14" fmla="*/ 7772400 w 8752115"/>
                <a:gd name="connsiteY14" fmla="*/ 141514 h 446397"/>
                <a:gd name="connsiteX15" fmla="*/ 7805058 w 8752115"/>
                <a:gd name="connsiteY15" fmla="*/ 152400 h 446397"/>
                <a:gd name="connsiteX16" fmla="*/ 7848600 w 8752115"/>
                <a:gd name="connsiteY16" fmla="*/ 174171 h 446397"/>
                <a:gd name="connsiteX17" fmla="*/ 7881258 w 8752115"/>
                <a:gd name="connsiteY17" fmla="*/ 195943 h 446397"/>
                <a:gd name="connsiteX18" fmla="*/ 7968343 w 8752115"/>
                <a:gd name="connsiteY18" fmla="*/ 206828 h 446397"/>
                <a:gd name="connsiteX19" fmla="*/ 8066315 w 8752115"/>
                <a:gd name="connsiteY19" fmla="*/ 228600 h 446397"/>
                <a:gd name="connsiteX20" fmla="*/ 8109858 w 8752115"/>
                <a:gd name="connsiteY20" fmla="*/ 239486 h 446397"/>
                <a:gd name="connsiteX21" fmla="*/ 8153400 w 8752115"/>
                <a:gd name="connsiteY21" fmla="*/ 261257 h 446397"/>
                <a:gd name="connsiteX22" fmla="*/ 8218715 w 8752115"/>
                <a:gd name="connsiteY22" fmla="*/ 272143 h 446397"/>
                <a:gd name="connsiteX23" fmla="*/ 8294915 w 8752115"/>
                <a:gd name="connsiteY23" fmla="*/ 293914 h 446397"/>
                <a:gd name="connsiteX24" fmla="*/ 8349343 w 8752115"/>
                <a:gd name="connsiteY24" fmla="*/ 304800 h 446397"/>
                <a:gd name="connsiteX25" fmla="*/ 8382000 w 8752115"/>
                <a:gd name="connsiteY25" fmla="*/ 315686 h 446397"/>
                <a:gd name="connsiteX26" fmla="*/ 8425543 w 8752115"/>
                <a:gd name="connsiteY26" fmla="*/ 326571 h 446397"/>
                <a:gd name="connsiteX27" fmla="*/ 8458200 w 8752115"/>
                <a:gd name="connsiteY27" fmla="*/ 348343 h 446397"/>
                <a:gd name="connsiteX28" fmla="*/ 8567058 w 8752115"/>
                <a:gd name="connsiteY28" fmla="*/ 381000 h 446397"/>
                <a:gd name="connsiteX29" fmla="*/ 8632372 w 8752115"/>
                <a:gd name="connsiteY29" fmla="*/ 402771 h 446397"/>
                <a:gd name="connsiteX30" fmla="*/ 8654143 w 8752115"/>
                <a:gd name="connsiteY30" fmla="*/ 424543 h 446397"/>
                <a:gd name="connsiteX31" fmla="*/ 8686800 w 8752115"/>
                <a:gd name="connsiteY31" fmla="*/ 435428 h 446397"/>
                <a:gd name="connsiteX32" fmla="*/ 8752115 w 8752115"/>
                <a:gd name="connsiteY32" fmla="*/ 446314 h 44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52115" h="446397">
                  <a:moveTo>
                    <a:pt x="0" y="76200"/>
                  </a:moveTo>
                  <a:cubicBezTo>
                    <a:pt x="1133600" y="302914"/>
                    <a:pt x="71854" y="98099"/>
                    <a:pt x="3243943" y="87086"/>
                  </a:cubicBezTo>
                  <a:lnTo>
                    <a:pt x="3864429" y="76200"/>
                  </a:lnTo>
                  <a:cubicBezTo>
                    <a:pt x="4177629" y="67735"/>
                    <a:pt x="3945742" y="72422"/>
                    <a:pt x="4125686" y="54428"/>
                  </a:cubicBezTo>
                  <a:cubicBezTo>
                    <a:pt x="4172762" y="49720"/>
                    <a:pt x="4220029" y="47171"/>
                    <a:pt x="4267200" y="43543"/>
                  </a:cubicBezTo>
                  <a:cubicBezTo>
                    <a:pt x="4281714" y="39914"/>
                    <a:pt x="4295986" y="35117"/>
                    <a:pt x="4310743" y="32657"/>
                  </a:cubicBezTo>
                  <a:cubicBezTo>
                    <a:pt x="4498860" y="1304"/>
                    <a:pt x="4827135" y="12696"/>
                    <a:pt x="4931229" y="10886"/>
                  </a:cubicBezTo>
                  <a:lnTo>
                    <a:pt x="5649686" y="0"/>
                  </a:lnTo>
                  <a:lnTo>
                    <a:pt x="6596743" y="10886"/>
                  </a:lnTo>
                  <a:cubicBezTo>
                    <a:pt x="6669393" y="12244"/>
                    <a:pt x="6741851" y="18924"/>
                    <a:pt x="6814458" y="21771"/>
                  </a:cubicBezTo>
                  <a:lnTo>
                    <a:pt x="7151915" y="32657"/>
                  </a:lnTo>
                  <a:cubicBezTo>
                    <a:pt x="7166429" y="36286"/>
                    <a:pt x="7180853" y="40298"/>
                    <a:pt x="7195458" y="43543"/>
                  </a:cubicBezTo>
                  <a:cubicBezTo>
                    <a:pt x="7238518" y="53112"/>
                    <a:pt x="7282226" y="60615"/>
                    <a:pt x="7326086" y="65314"/>
                  </a:cubicBezTo>
                  <a:cubicBezTo>
                    <a:pt x="7412821" y="74607"/>
                    <a:pt x="7586340" y="84113"/>
                    <a:pt x="7685315" y="108857"/>
                  </a:cubicBezTo>
                  <a:cubicBezTo>
                    <a:pt x="7765595" y="128927"/>
                    <a:pt x="7692705" y="107359"/>
                    <a:pt x="7772400" y="141514"/>
                  </a:cubicBezTo>
                  <a:cubicBezTo>
                    <a:pt x="7782947" y="146034"/>
                    <a:pt x="7794511" y="147880"/>
                    <a:pt x="7805058" y="152400"/>
                  </a:cubicBezTo>
                  <a:cubicBezTo>
                    <a:pt x="7819973" y="158792"/>
                    <a:pt x="7834511" y="166120"/>
                    <a:pt x="7848600" y="174171"/>
                  </a:cubicBezTo>
                  <a:cubicBezTo>
                    <a:pt x="7859960" y="180662"/>
                    <a:pt x="7868636" y="192501"/>
                    <a:pt x="7881258" y="195943"/>
                  </a:cubicBezTo>
                  <a:cubicBezTo>
                    <a:pt x="7909481" y="203640"/>
                    <a:pt x="7939315" y="203200"/>
                    <a:pt x="7968343" y="206828"/>
                  </a:cubicBezTo>
                  <a:cubicBezTo>
                    <a:pt x="8074535" y="233377"/>
                    <a:pt x="7941936" y="200960"/>
                    <a:pt x="8066315" y="228600"/>
                  </a:cubicBezTo>
                  <a:cubicBezTo>
                    <a:pt x="8080920" y="231846"/>
                    <a:pt x="8095850" y="234233"/>
                    <a:pt x="8109858" y="239486"/>
                  </a:cubicBezTo>
                  <a:cubicBezTo>
                    <a:pt x="8125052" y="245184"/>
                    <a:pt x="8137857" y="256594"/>
                    <a:pt x="8153400" y="261257"/>
                  </a:cubicBezTo>
                  <a:cubicBezTo>
                    <a:pt x="8174541" y="267599"/>
                    <a:pt x="8197072" y="267814"/>
                    <a:pt x="8218715" y="272143"/>
                  </a:cubicBezTo>
                  <a:cubicBezTo>
                    <a:pt x="8320525" y="292504"/>
                    <a:pt x="8211914" y="273163"/>
                    <a:pt x="8294915" y="293914"/>
                  </a:cubicBezTo>
                  <a:cubicBezTo>
                    <a:pt x="8312865" y="298402"/>
                    <a:pt x="8331393" y="300312"/>
                    <a:pt x="8349343" y="304800"/>
                  </a:cubicBezTo>
                  <a:cubicBezTo>
                    <a:pt x="8360475" y="307583"/>
                    <a:pt x="8370967" y="312534"/>
                    <a:pt x="8382000" y="315686"/>
                  </a:cubicBezTo>
                  <a:cubicBezTo>
                    <a:pt x="8396385" y="319796"/>
                    <a:pt x="8411029" y="322943"/>
                    <a:pt x="8425543" y="326571"/>
                  </a:cubicBezTo>
                  <a:cubicBezTo>
                    <a:pt x="8436429" y="333828"/>
                    <a:pt x="8446245" y="343029"/>
                    <a:pt x="8458200" y="348343"/>
                  </a:cubicBezTo>
                  <a:cubicBezTo>
                    <a:pt x="8511480" y="372023"/>
                    <a:pt x="8518349" y="366387"/>
                    <a:pt x="8567058" y="381000"/>
                  </a:cubicBezTo>
                  <a:cubicBezTo>
                    <a:pt x="8589039" y="387594"/>
                    <a:pt x="8632372" y="402771"/>
                    <a:pt x="8632372" y="402771"/>
                  </a:cubicBezTo>
                  <a:cubicBezTo>
                    <a:pt x="8639629" y="410028"/>
                    <a:pt x="8645342" y="419263"/>
                    <a:pt x="8654143" y="424543"/>
                  </a:cubicBezTo>
                  <a:cubicBezTo>
                    <a:pt x="8663982" y="430447"/>
                    <a:pt x="8675767" y="432276"/>
                    <a:pt x="8686800" y="435428"/>
                  </a:cubicBezTo>
                  <a:cubicBezTo>
                    <a:pt x="8731063" y="448074"/>
                    <a:pt x="8718448" y="446314"/>
                    <a:pt x="8752115" y="44631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1" name="Freeform 260"/>
            <p:cNvSpPr/>
            <p:nvPr/>
          </p:nvSpPr>
          <p:spPr>
            <a:xfrm>
              <a:off x="3440302" y="1812697"/>
              <a:ext cx="276083" cy="230888"/>
            </a:xfrm>
            <a:custGeom>
              <a:avLst/>
              <a:gdLst>
                <a:gd name="connsiteX0" fmla="*/ 947057 w 947057"/>
                <a:gd name="connsiteY0" fmla="*/ 0 h 1262743"/>
                <a:gd name="connsiteX1" fmla="*/ 892628 w 947057"/>
                <a:gd name="connsiteY1" fmla="*/ 32657 h 1262743"/>
                <a:gd name="connsiteX2" fmla="*/ 881743 w 947057"/>
                <a:gd name="connsiteY2" fmla="*/ 76200 h 1262743"/>
                <a:gd name="connsiteX3" fmla="*/ 849085 w 947057"/>
                <a:gd name="connsiteY3" fmla="*/ 108857 h 1262743"/>
                <a:gd name="connsiteX4" fmla="*/ 827314 w 947057"/>
                <a:gd name="connsiteY4" fmla="*/ 185057 h 1262743"/>
                <a:gd name="connsiteX5" fmla="*/ 783771 w 947057"/>
                <a:gd name="connsiteY5" fmla="*/ 250371 h 1262743"/>
                <a:gd name="connsiteX6" fmla="*/ 740228 w 947057"/>
                <a:gd name="connsiteY6" fmla="*/ 293914 h 1262743"/>
                <a:gd name="connsiteX7" fmla="*/ 707571 w 947057"/>
                <a:gd name="connsiteY7" fmla="*/ 337457 h 1262743"/>
                <a:gd name="connsiteX8" fmla="*/ 664028 w 947057"/>
                <a:gd name="connsiteY8" fmla="*/ 402771 h 1262743"/>
                <a:gd name="connsiteX9" fmla="*/ 642257 w 947057"/>
                <a:gd name="connsiteY9" fmla="*/ 424543 h 1262743"/>
                <a:gd name="connsiteX10" fmla="*/ 620485 w 947057"/>
                <a:gd name="connsiteY10" fmla="*/ 457200 h 1262743"/>
                <a:gd name="connsiteX11" fmla="*/ 555171 w 947057"/>
                <a:gd name="connsiteY11" fmla="*/ 511628 h 1262743"/>
                <a:gd name="connsiteX12" fmla="*/ 511628 w 947057"/>
                <a:gd name="connsiteY12" fmla="*/ 566057 h 1262743"/>
                <a:gd name="connsiteX13" fmla="*/ 468085 w 947057"/>
                <a:gd name="connsiteY13" fmla="*/ 653143 h 1262743"/>
                <a:gd name="connsiteX14" fmla="*/ 424543 w 947057"/>
                <a:gd name="connsiteY14" fmla="*/ 718457 h 1262743"/>
                <a:gd name="connsiteX15" fmla="*/ 402771 w 947057"/>
                <a:gd name="connsiteY15" fmla="*/ 751114 h 1262743"/>
                <a:gd name="connsiteX16" fmla="*/ 391885 w 947057"/>
                <a:gd name="connsiteY16" fmla="*/ 783771 h 1262743"/>
                <a:gd name="connsiteX17" fmla="*/ 326571 w 947057"/>
                <a:gd name="connsiteY17" fmla="*/ 870857 h 1262743"/>
                <a:gd name="connsiteX18" fmla="*/ 293914 w 947057"/>
                <a:gd name="connsiteY18" fmla="*/ 936171 h 1262743"/>
                <a:gd name="connsiteX19" fmla="*/ 261257 w 947057"/>
                <a:gd name="connsiteY19" fmla="*/ 1001486 h 1262743"/>
                <a:gd name="connsiteX20" fmla="*/ 206828 w 947057"/>
                <a:gd name="connsiteY20" fmla="*/ 1045028 h 1262743"/>
                <a:gd name="connsiteX21" fmla="*/ 185057 w 947057"/>
                <a:gd name="connsiteY21" fmla="*/ 1066800 h 1262743"/>
                <a:gd name="connsiteX22" fmla="*/ 163285 w 947057"/>
                <a:gd name="connsiteY22" fmla="*/ 1099457 h 1262743"/>
                <a:gd name="connsiteX23" fmla="*/ 108857 w 947057"/>
                <a:gd name="connsiteY23" fmla="*/ 1153886 h 1262743"/>
                <a:gd name="connsiteX24" fmla="*/ 0 w 947057"/>
                <a:gd name="connsiteY24" fmla="*/ 1262743 h 126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7057" h="1262743">
                  <a:moveTo>
                    <a:pt x="947057" y="0"/>
                  </a:moveTo>
                  <a:cubicBezTo>
                    <a:pt x="928914" y="10886"/>
                    <a:pt x="906397" y="16593"/>
                    <a:pt x="892628" y="32657"/>
                  </a:cubicBezTo>
                  <a:cubicBezTo>
                    <a:pt x="882892" y="44016"/>
                    <a:pt x="889166" y="63210"/>
                    <a:pt x="881743" y="76200"/>
                  </a:cubicBezTo>
                  <a:cubicBezTo>
                    <a:pt x="874105" y="89566"/>
                    <a:pt x="859971" y="97971"/>
                    <a:pt x="849085" y="108857"/>
                  </a:cubicBezTo>
                  <a:cubicBezTo>
                    <a:pt x="846522" y="119111"/>
                    <a:pt x="834414" y="172276"/>
                    <a:pt x="827314" y="185057"/>
                  </a:cubicBezTo>
                  <a:cubicBezTo>
                    <a:pt x="814607" y="207930"/>
                    <a:pt x="802273" y="231869"/>
                    <a:pt x="783771" y="250371"/>
                  </a:cubicBezTo>
                  <a:cubicBezTo>
                    <a:pt x="769257" y="264885"/>
                    <a:pt x="752544" y="277493"/>
                    <a:pt x="740228" y="293914"/>
                  </a:cubicBezTo>
                  <a:cubicBezTo>
                    <a:pt x="729342" y="308428"/>
                    <a:pt x="717975" y="322594"/>
                    <a:pt x="707571" y="337457"/>
                  </a:cubicBezTo>
                  <a:cubicBezTo>
                    <a:pt x="692566" y="358893"/>
                    <a:pt x="682530" y="384268"/>
                    <a:pt x="664028" y="402771"/>
                  </a:cubicBezTo>
                  <a:cubicBezTo>
                    <a:pt x="656771" y="410028"/>
                    <a:pt x="648668" y="416529"/>
                    <a:pt x="642257" y="424543"/>
                  </a:cubicBezTo>
                  <a:cubicBezTo>
                    <a:pt x="634084" y="434759"/>
                    <a:pt x="629736" y="447949"/>
                    <a:pt x="620485" y="457200"/>
                  </a:cubicBezTo>
                  <a:cubicBezTo>
                    <a:pt x="534872" y="542812"/>
                    <a:pt x="644320" y="404647"/>
                    <a:pt x="555171" y="511628"/>
                  </a:cubicBezTo>
                  <a:cubicBezTo>
                    <a:pt x="486520" y="594011"/>
                    <a:pt x="574961" y="502727"/>
                    <a:pt x="511628" y="566057"/>
                  </a:cubicBezTo>
                  <a:cubicBezTo>
                    <a:pt x="497114" y="595086"/>
                    <a:pt x="486088" y="626139"/>
                    <a:pt x="468085" y="653143"/>
                  </a:cubicBezTo>
                  <a:lnTo>
                    <a:pt x="424543" y="718457"/>
                  </a:lnTo>
                  <a:cubicBezTo>
                    <a:pt x="417286" y="729343"/>
                    <a:pt x="406908" y="738702"/>
                    <a:pt x="402771" y="751114"/>
                  </a:cubicBezTo>
                  <a:cubicBezTo>
                    <a:pt x="399142" y="762000"/>
                    <a:pt x="397457" y="773740"/>
                    <a:pt x="391885" y="783771"/>
                  </a:cubicBezTo>
                  <a:cubicBezTo>
                    <a:pt x="361110" y="839166"/>
                    <a:pt x="359605" y="837825"/>
                    <a:pt x="326571" y="870857"/>
                  </a:cubicBezTo>
                  <a:cubicBezTo>
                    <a:pt x="299209" y="952941"/>
                    <a:pt x="336118" y="851762"/>
                    <a:pt x="293914" y="936171"/>
                  </a:cubicBezTo>
                  <a:cubicBezTo>
                    <a:pt x="267089" y="989822"/>
                    <a:pt x="302849" y="949496"/>
                    <a:pt x="261257" y="1001486"/>
                  </a:cubicBezTo>
                  <a:cubicBezTo>
                    <a:pt x="237895" y="1030688"/>
                    <a:pt x="238258" y="1019884"/>
                    <a:pt x="206828" y="1045028"/>
                  </a:cubicBezTo>
                  <a:cubicBezTo>
                    <a:pt x="198814" y="1051439"/>
                    <a:pt x="191468" y="1058786"/>
                    <a:pt x="185057" y="1066800"/>
                  </a:cubicBezTo>
                  <a:cubicBezTo>
                    <a:pt x="176884" y="1077016"/>
                    <a:pt x="171900" y="1089611"/>
                    <a:pt x="163285" y="1099457"/>
                  </a:cubicBezTo>
                  <a:cubicBezTo>
                    <a:pt x="146389" y="1118767"/>
                    <a:pt x="127000" y="1135743"/>
                    <a:pt x="108857" y="1153886"/>
                  </a:cubicBezTo>
                  <a:lnTo>
                    <a:pt x="0" y="1262743"/>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2" name="Freeform 261"/>
            <p:cNvSpPr/>
            <p:nvPr/>
          </p:nvSpPr>
          <p:spPr>
            <a:xfrm rot="21148125">
              <a:off x="3456169" y="2014923"/>
              <a:ext cx="353831" cy="98724"/>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263" name="Straight Arrow Connector 262"/>
          <p:cNvCxnSpPr/>
          <p:nvPr/>
        </p:nvCxnSpPr>
        <p:spPr>
          <a:xfrm>
            <a:off x="1055688" y="3562350"/>
            <a:ext cx="4572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66" name="Group 265"/>
          <p:cNvGrpSpPr>
            <a:grpSpLocks/>
          </p:cNvGrpSpPr>
          <p:nvPr/>
        </p:nvGrpSpPr>
        <p:grpSpPr bwMode="auto">
          <a:xfrm>
            <a:off x="6019800" y="2944813"/>
            <a:ext cx="1079500" cy="1057275"/>
            <a:chOff x="6555091" y="1070170"/>
            <a:chExt cx="1645069" cy="1456388"/>
          </a:xfrm>
        </p:grpSpPr>
        <p:grpSp>
          <p:nvGrpSpPr>
            <p:cNvPr id="25925" name="Group 285"/>
            <p:cNvGrpSpPr>
              <a:grpSpLocks/>
            </p:cNvGrpSpPr>
            <p:nvPr/>
          </p:nvGrpSpPr>
          <p:grpSpPr bwMode="auto">
            <a:xfrm rot="8571206">
              <a:off x="6738938" y="1070170"/>
              <a:ext cx="571144" cy="164358"/>
              <a:chOff x="547688" y="538163"/>
              <a:chExt cx="1295400" cy="381000"/>
            </a:xfrm>
          </p:grpSpPr>
          <p:sp>
            <p:nvSpPr>
              <p:cNvPr id="298"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991"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grpSp>
          <p:nvGrpSpPr>
            <p:cNvPr id="25926" name="Group 289"/>
            <p:cNvGrpSpPr>
              <a:grpSpLocks/>
            </p:cNvGrpSpPr>
            <p:nvPr/>
          </p:nvGrpSpPr>
          <p:grpSpPr bwMode="auto">
            <a:xfrm>
              <a:off x="6830159" y="1224873"/>
              <a:ext cx="593390" cy="539973"/>
              <a:chOff x="1151528" y="1276591"/>
              <a:chExt cx="593390" cy="539973"/>
            </a:xfrm>
          </p:grpSpPr>
          <p:sp>
            <p:nvSpPr>
              <p:cNvPr id="296" name="Freeform 295"/>
              <p:cNvSpPr/>
              <p:nvPr/>
            </p:nvSpPr>
            <p:spPr>
              <a:xfrm>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7" name="Oval 296"/>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927" name="Group 290"/>
            <p:cNvGrpSpPr>
              <a:grpSpLocks/>
            </p:cNvGrpSpPr>
            <p:nvPr/>
          </p:nvGrpSpPr>
          <p:grpSpPr bwMode="auto">
            <a:xfrm>
              <a:off x="6969692" y="1513527"/>
              <a:ext cx="593390" cy="539973"/>
              <a:chOff x="1138661" y="1319141"/>
              <a:chExt cx="593390" cy="539973"/>
            </a:xfrm>
          </p:grpSpPr>
          <p:sp>
            <p:nvSpPr>
              <p:cNvPr id="294" name="Freeform 293"/>
              <p:cNvSpPr/>
              <p:nvPr/>
            </p:nvSpPr>
            <p:spPr>
              <a:xfrm>
                <a:off x="1138661" y="131914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5" name="Oval 294"/>
              <p:cNvSpPr/>
              <p:nvPr/>
            </p:nvSpPr>
            <p:spPr>
              <a:xfrm>
                <a:off x="1295823" y="15378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928" name="Group 291"/>
            <p:cNvGrpSpPr>
              <a:grpSpLocks/>
            </p:cNvGrpSpPr>
            <p:nvPr/>
          </p:nvGrpSpPr>
          <p:grpSpPr bwMode="auto">
            <a:xfrm>
              <a:off x="7407289" y="1513527"/>
              <a:ext cx="593390" cy="539973"/>
              <a:chOff x="1151528" y="1388768"/>
              <a:chExt cx="593390" cy="539973"/>
            </a:xfrm>
          </p:grpSpPr>
          <p:sp>
            <p:nvSpPr>
              <p:cNvPr id="292" name="Freeform 291"/>
              <p:cNvSpPr/>
              <p:nvPr/>
            </p:nvSpPr>
            <p:spPr>
              <a:xfrm>
                <a:off x="1151528" y="1388768"/>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3" name="Oval 292"/>
              <p:cNvSpPr/>
              <p:nvPr/>
            </p:nvSpPr>
            <p:spPr>
              <a:xfrm>
                <a:off x="1333923" y="1573848"/>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929" name="Group 292"/>
            <p:cNvGrpSpPr>
              <a:grpSpLocks/>
            </p:cNvGrpSpPr>
            <p:nvPr/>
          </p:nvGrpSpPr>
          <p:grpSpPr bwMode="auto">
            <a:xfrm>
              <a:off x="7238679" y="1096550"/>
              <a:ext cx="593390" cy="539973"/>
              <a:chOff x="1151528" y="1276591"/>
              <a:chExt cx="593390" cy="539973"/>
            </a:xfrm>
          </p:grpSpPr>
          <p:sp>
            <p:nvSpPr>
              <p:cNvPr id="290" name="Freeform 289"/>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1" name="Oval 290"/>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930" name="Group 285"/>
            <p:cNvGrpSpPr>
              <a:grpSpLocks/>
            </p:cNvGrpSpPr>
            <p:nvPr/>
          </p:nvGrpSpPr>
          <p:grpSpPr bwMode="auto">
            <a:xfrm rot="-8298697">
              <a:off x="7629016" y="1127525"/>
              <a:ext cx="571144" cy="164358"/>
              <a:chOff x="547688" y="538163"/>
              <a:chExt cx="1295400" cy="381000"/>
            </a:xfrm>
          </p:grpSpPr>
          <p:sp>
            <p:nvSpPr>
              <p:cNvPr id="288"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963"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grpSp>
          <p:nvGrpSpPr>
            <p:cNvPr id="25931" name="Group 272"/>
            <p:cNvGrpSpPr>
              <a:grpSpLocks/>
            </p:cNvGrpSpPr>
            <p:nvPr/>
          </p:nvGrpSpPr>
          <p:grpSpPr bwMode="auto">
            <a:xfrm>
              <a:off x="6653021" y="1782350"/>
              <a:ext cx="593390" cy="539973"/>
              <a:chOff x="3657600" y="1828800"/>
              <a:chExt cx="593390" cy="539973"/>
            </a:xfrm>
          </p:grpSpPr>
          <p:sp>
            <p:nvSpPr>
              <p:cNvPr id="286" name="Freeform 285"/>
              <p:cNvSpPr/>
              <p:nvPr/>
            </p:nvSpPr>
            <p:spPr>
              <a:xfrm>
                <a:off x="3657600" y="182880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7" name="Oval 286"/>
              <p:cNvSpPr/>
              <p:nvPr/>
            </p:nvSpPr>
            <p:spPr>
              <a:xfrm>
                <a:off x="3831772" y="2050873"/>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932" name="Group 273"/>
            <p:cNvGrpSpPr>
              <a:grpSpLocks/>
            </p:cNvGrpSpPr>
            <p:nvPr/>
          </p:nvGrpSpPr>
          <p:grpSpPr bwMode="auto">
            <a:xfrm rot="10038331">
              <a:off x="7166999" y="1858550"/>
              <a:ext cx="593390" cy="539973"/>
              <a:chOff x="3657600" y="1828800"/>
              <a:chExt cx="593390" cy="539973"/>
            </a:xfrm>
          </p:grpSpPr>
          <p:sp>
            <p:nvSpPr>
              <p:cNvPr id="284" name="Freeform 283"/>
              <p:cNvSpPr/>
              <p:nvPr/>
            </p:nvSpPr>
            <p:spPr>
              <a:xfrm>
                <a:off x="3657600" y="182880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85" name="Oval 284"/>
              <p:cNvSpPr/>
              <p:nvPr/>
            </p:nvSpPr>
            <p:spPr>
              <a:xfrm>
                <a:off x="3831772" y="2050873"/>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933" name="Group 285"/>
            <p:cNvGrpSpPr>
              <a:grpSpLocks/>
            </p:cNvGrpSpPr>
            <p:nvPr/>
          </p:nvGrpSpPr>
          <p:grpSpPr bwMode="auto">
            <a:xfrm rot="10800000">
              <a:off x="6959218" y="2362200"/>
              <a:ext cx="571144" cy="164358"/>
              <a:chOff x="547688" y="538163"/>
              <a:chExt cx="1295400" cy="381000"/>
            </a:xfrm>
          </p:grpSpPr>
          <p:sp>
            <p:nvSpPr>
              <p:cNvPr id="28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947"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grpSp>
          <p:nvGrpSpPr>
            <p:cNvPr id="25934" name="Group 285"/>
            <p:cNvGrpSpPr>
              <a:grpSpLocks/>
            </p:cNvGrpSpPr>
            <p:nvPr/>
          </p:nvGrpSpPr>
          <p:grpSpPr bwMode="auto">
            <a:xfrm rot="-3075744">
              <a:off x="7630885" y="2060416"/>
              <a:ext cx="571144" cy="164358"/>
              <a:chOff x="547688" y="538163"/>
              <a:chExt cx="1295400" cy="381000"/>
            </a:xfrm>
          </p:grpSpPr>
          <p:sp>
            <p:nvSpPr>
              <p:cNvPr id="28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943"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grpSp>
          <p:nvGrpSpPr>
            <p:cNvPr id="25935" name="Group 285"/>
            <p:cNvGrpSpPr>
              <a:grpSpLocks/>
            </p:cNvGrpSpPr>
            <p:nvPr/>
          </p:nvGrpSpPr>
          <p:grpSpPr bwMode="auto">
            <a:xfrm rot="7600388">
              <a:off x="6351698" y="1813592"/>
              <a:ext cx="571144" cy="164358"/>
              <a:chOff x="547688" y="538163"/>
              <a:chExt cx="1295400" cy="381000"/>
            </a:xfrm>
          </p:grpSpPr>
          <p:sp>
            <p:nvSpPr>
              <p:cNvPr id="278"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5939"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grpSp>
      <p:sp>
        <p:nvSpPr>
          <p:cNvPr id="314" name="Freeform 313"/>
          <p:cNvSpPr/>
          <p:nvPr/>
        </p:nvSpPr>
        <p:spPr>
          <a:xfrm rot="16799803" flipV="1">
            <a:off x="6865144" y="3326607"/>
            <a:ext cx="198437" cy="10160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6" name="Freeform 315"/>
          <p:cNvSpPr/>
          <p:nvPr/>
        </p:nvSpPr>
        <p:spPr>
          <a:xfrm rot="20067991" flipV="1">
            <a:off x="6575425" y="3783013"/>
            <a:ext cx="277813"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7" name="Freeform 316"/>
          <p:cNvSpPr/>
          <p:nvPr/>
        </p:nvSpPr>
        <p:spPr>
          <a:xfrm rot="8457783" flipV="1">
            <a:off x="6072188" y="3173413"/>
            <a:ext cx="276225"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8" name="Freeform 317"/>
          <p:cNvSpPr/>
          <p:nvPr/>
        </p:nvSpPr>
        <p:spPr>
          <a:xfrm rot="2808019" flipV="1">
            <a:off x="5943600" y="3627438"/>
            <a:ext cx="276225"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19" name="Freeform 318"/>
          <p:cNvSpPr/>
          <p:nvPr/>
        </p:nvSpPr>
        <p:spPr>
          <a:xfrm rot="9537484" flipV="1">
            <a:off x="6427788" y="2997200"/>
            <a:ext cx="277812"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0" name="Freeform 319"/>
          <p:cNvSpPr/>
          <p:nvPr/>
        </p:nvSpPr>
        <p:spPr>
          <a:xfrm rot="3290079" flipV="1">
            <a:off x="6057900" y="3860801"/>
            <a:ext cx="276225"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24" name="Rectangle 323"/>
          <p:cNvSpPr>
            <a:spLocks noChangeArrowheads="1"/>
          </p:cNvSpPr>
          <p:nvPr/>
        </p:nvSpPr>
        <p:spPr bwMode="auto">
          <a:xfrm>
            <a:off x="120650" y="5907088"/>
            <a:ext cx="2413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solidFill>
                  <a:srgbClr val="FF0000"/>
                </a:solidFill>
              </a:rPr>
              <a:t>*     Olive et al., 2009, Science</a:t>
            </a:r>
          </a:p>
          <a:p>
            <a:pPr eaLnBrk="1" hangingPunct="1">
              <a:spcBef>
                <a:spcPct val="0"/>
              </a:spcBef>
              <a:buFontTx/>
              <a:buNone/>
            </a:pPr>
            <a:r>
              <a:rPr lang="en-US" altLang="en-US" sz="1200" b="1">
                <a:solidFill>
                  <a:srgbClr val="FF0000"/>
                </a:solidFill>
              </a:rPr>
              <a:t>**   Arora et al., 2013, JBC</a:t>
            </a:r>
          </a:p>
          <a:p>
            <a:pPr eaLnBrk="1" hangingPunct="1">
              <a:spcBef>
                <a:spcPct val="0"/>
              </a:spcBef>
              <a:buFontTx/>
              <a:buNone/>
            </a:pPr>
            <a:r>
              <a:rPr lang="en-US" altLang="en-US" sz="1200" b="1">
                <a:solidFill>
                  <a:srgbClr val="FF0000"/>
                </a:solidFill>
              </a:rPr>
              <a:t>*** Khan et al., 2015</a:t>
            </a:r>
          </a:p>
          <a:p>
            <a:pPr eaLnBrk="1" hangingPunct="1">
              <a:spcBef>
                <a:spcPct val="0"/>
              </a:spcBef>
              <a:buFontTx/>
              <a:buNone/>
            </a:pPr>
            <a:r>
              <a:rPr lang="en-US" altLang="en-US" sz="1200" b="1">
                <a:solidFill>
                  <a:srgbClr val="FF0000"/>
                </a:solidFill>
              </a:rPr>
              <a:t>**** Singh el al. 2010, Br. J. Cancer</a:t>
            </a:r>
            <a:endParaRPr lang="en-US" altLang="en-US" sz="1200">
              <a:solidFill>
                <a:srgbClr val="FF0000"/>
              </a:solidFill>
            </a:endParaRPr>
          </a:p>
        </p:txBody>
      </p:sp>
      <p:sp>
        <p:nvSpPr>
          <p:cNvPr id="325" name="Freeform 324"/>
          <p:cNvSpPr/>
          <p:nvPr/>
        </p:nvSpPr>
        <p:spPr>
          <a:xfrm rot="16395461">
            <a:off x="7698581" y="665957"/>
            <a:ext cx="92075" cy="15716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5628" name="Group 2051"/>
          <p:cNvGrpSpPr>
            <a:grpSpLocks/>
          </p:cNvGrpSpPr>
          <p:nvPr/>
        </p:nvGrpSpPr>
        <p:grpSpPr bwMode="auto">
          <a:xfrm>
            <a:off x="5730875" y="152400"/>
            <a:ext cx="1573213" cy="1074738"/>
            <a:chOff x="5731186" y="153051"/>
            <a:chExt cx="1572413" cy="1073715"/>
          </a:xfrm>
        </p:grpSpPr>
        <p:sp>
          <p:nvSpPr>
            <p:cNvPr id="305" name="Freeform 304"/>
            <p:cNvSpPr/>
            <p:nvPr/>
          </p:nvSpPr>
          <p:spPr>
            <a:xfrm rot="2262365">
              <a:off x="7017994" y="313236"/>
              <a:ext cx="90441" cy="6344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5727" name="Group 285"/>
            <p:cNvGrpSpPr>
              <a:grpSpLocks/>
            </p:cNvGrpSpPr>
            <p:nvPr/>
          </p:nvGrpSpPr>
          <p:grpSpPr bwMode="auto">
            <a:xfrm rot="-9923272">
              <a:off x="6649087" y="245399"/>
              <a:ext cx="370676" cy="94468"/>
              <a:chOff x="547688" y="538163"/>
              <a:chExt cx="1295400" cy="381000"/>
            </a:xfrm>
          </p:grpSpPr>
          <p:sp>
            <p:nvSpPr>
              <p:cNvPr id="12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25"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28" name="Group 285"/>
            <p:cNvGrpSpPr>
              <a:grpSpLocks/>
            </p:cNvGrpSpPr>
            <p:nvPr/>
          </p:nvGrpSpPr>
          <p:grpSpPr bwMode="auto">
            <a:xfrm rot="7411254">
              <a:off x="6056140" y="433492"/>
              <a:ext cx="328277" cy="106669"/>
              <a:chOff x="547688" y="538163"/>
              <a:chExt cx="1295400" cy="381000"/>
            </a:xfrm>
          </p:grpSpPr>
          <p:sp>
            <p:nvSpPr>
              <p:cNvPr id="12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22"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29" name="Group 285"/>
            <p:cNvGrpSpPr>
              <a:grpSpLocks/>
            </p:cNvGrpSpPr>
            <p:nvPr/>
          </p:nvGrpSpPr>
          <p:grpSpPr bwMode="auto">
            <a:xfrm rot="10336501">
              <a:off x="6276620" y="283375"/>
              <a:ext cx="370676" cy="94468"/>
              <a:chOff x="547688" y="538163"/>
              <a:chExt cx="1295400" cy="381000"/>
            </a:xfrm>
          </p:grpSpPr>
          <p:sp>
            <p:nvSpPr>
              <p:cNvPr id="118"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19"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30" name="Group 289"/>
            <p:cNvGrpSpPr>
              <a:grpSpLocks/>
            </p:cNvGrpSpPr>
            <p:nvPr/>
          </p:nvGrpSpPr>
          <p:grpSpPr bwMode="auto">
            <a:xfrm>
              <a:off x="6283725" y="341842"/>
              <a:ext cx="385114" cy="310361"/>
              <a:chOff x="1151528" y="1276591"/>
              <a:chExt cx="593390" cy="539973"/>
            </a:xfrm>
          </p:grpSpPr>
          <p:sp>
            <p:nvSpPr>
              <p:cNvPr id="28" name="Freeform 27"/>
              <p:cNvSpPr/>
              <p:nvPr/>
            </p:nvSpPr>
            <p:spPr>
              <a:xfrm>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9" name="Oval 28"/>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1" name="Group 290"/>
            <p:cNvGrpSpPr>
              <a:grpSpLocks/>
            </p:cNvGrpSpPr>
            <p:nvPr/>
          </p:nvGrpSpPr>
          <p:grpSpPr bwMode="auto">
            <a:xfrm>
              <a:off x="6374283" y="507752"/>
              <a:ext cx="385114" cy="310361"/>
              <a:chOff x="1138661" y="1319141"/>
              <a:chExt cx="593390" cy="539973"/>
            </a:xfrm>
          </p:grpSpPr>
          <p:sp>
            <p:nvSpPr>
              <p:cNvPr id="26" name="Freeform 25"/>
              <p:cNvSpPr/>
              <p:nvPr/>
            </p:nvSpPr>
            <p:spPr>
              <a:xfrm>
                <a:off x="1138661" y="131914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7" name="Oval 26"/>
              <p:cNvSpPr/>
              <p:nvPr/>
            </p:nvSpPr>
            <p:spPr>
              <a:xfrm>
                <a:off x="1295823" y="15378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2" name="Group 291"/>
            <p:cNvGrpSpPr>
              <a:grpSpLocks/>
            </p:cNvGrpSpPr>
            <p:nvPr/>
          </p:nvGrpSpPr>
          <p:grpSpPr bwMode="auto">
            <a:xfrm>
              <a:off x="6658286" y="507752"/>
              <a:ext cx="385114" cy="310361"/>
              <a:chOff x="1151528" y="1388768"/>
              <a:chExt cx="593390" cy="539973"/>
            </a:xfrm>
          </p:grpSpPr>
          <p:sp>
            <p:nvSpPr>
              <p:cNvPr id="24" name="Freeform 23"/>
              <p:cNvSpPr/>
              <p:nvPr/>
            </p:nvSpPr>
            <p:spPr>
              <a:xfrm>
                <a:off x="1151528" y="1388768"/>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 name="Oval 24"/>
              <p:cNvSpPr/>
              <p:nvPr/>
            </p:nvSpPr>
            <p:spPr>
              <a:xfrm>
                <a:off x="1333923" y="1573848"/>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3" name="Group 292"/>
            <p:cNvGrpSpPr>
              <a:grpSpLocks/>
            </p:cNvGrpSpPr>
            <p:nvPr/>
          </p:nvGrpSpPr>
          <p:grpSpPr bwMode="auto">
            <a:xfrm>
              <a:off x="6548857" y="268086"/>
              <a:ext cx="385114" cy="310361"/>
              <a:chOff x="1151528" y="1276591"/>
              <a:chExt cx="593390" cy="539973"/>
            </a:xfrm>
          </p:grpSpPr>
          <p:sp>
            <p:nvSpPr>
              <p:cNvPr id="22" name="Freeform 21"/>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 name="Oval 22"/>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4" name="Group 55"/>
            <p:cNvGrpSpPr>
              <a:grpSpLocks/>
            </p:cNvGrpSpPr>
            <p:nvPr/>
          </p:nvGrpSpPr>
          <p:grpSpPr bwMode="auto">
            <a:xfrm>
              <a:off x="6009878" y="487074"/>
              <a:ext cx="385114" cy="310361"/>
              <a:chOff x="3657600" y="1828800"/>
              <a:chExt cx="593390" cy="539973"/>
            </a:xfrm>
          </p:grpSpPr>
          <p:sp>
            <p:nvSpPr>
              <p:cNvPr id="10" name="Freeform 9"/>
              <p:cNvSpPr/>
              <p:nvPr/>
            </p:nvSpPr>
            <p:spPr>
              <a:xfrm>
                <a:off x="3657600" y="182880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6" name="Oval 45"/>
              <p:cNvSpPr/>
              <p:nvPr/>
            </p:nvSpPr>
            <p:spPr>
              <a:xfrm>
                <a:off x="3831772" y="2050873"/>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5" name="Group 285"/>
            <p:cNvGrpSpPr>
              <a:grpSpLocks/>
            </p:cNvGrpSpPr>
            <p:nvPr/>
          </p:nvGrpSpPr>
          <p:grpSpPr bwMode="auto">
            <a:xfrm rot="-7343818">
              <a:off x="6867113" y="407490"/>
              <a:ext cx="328277" cy="106669"/>
              <a:chOff x="547688" y="538163"/>
              <a:chExt cx="1295400" cy="381000"/>
            </a:xfrm>
          </p:grpSpPr>
          <p:sp>
            <p:nvSpPr>
              <p:cNvPr id="5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55"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36" name="Group 56"/>
            <p:cNvGrpSpPr>
              <a:grpSpLocks/>
            </p:cNvGrpSpPr>
            <p:nvPr/>
          </p:nvGrpSpPr>
          <p:grpSpPr bwMode="auto">
            <a:xfrm>
              <a:off x="6168761" y="662264"/>
              <a:ext cx="385114" cy="310361"/>
              <a:chOff x="3657600" y="1828800"/>
              <a:chExt cx="593390" cy="539973"/>
            </a:xfrm>
          </p:grpSpPr>
          <p:sp>
            <p:nvSpPr>
              <p:cNvPr id="58" name="Freeform 57"/>
              <p:cNvSpPr/>
              <p:nvPr/>
            </p:nvSpPr>
            <p:spPr>
              <a:xfrm>
                <a:off x="3657600" y="182880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9" name="Oval 58"/>
              <p:cNvSpPr/>
              <p:nvPr/>
            </p:nvSpPr>
            <p:spPr>
              <a:xfrm>
                <a:off x="3831772" y="2050873"/>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7" name="Group 59"/>
            <p:cNvGrpSpPr>
              <a:grpSpLocks/>
            </p:cNvGrpSpPr>
            <p:nvPr/>
          </p:nvGrpSpPr>
          <p:grpSpPr bwMode="auto">
            <a:xfrm rot="10038331">
              <a:off x="6502337" y="706062"/>
              <a:ext cx="385114" cy="310361"/>
              <a:chOff x="3657600" y="1828800"/>
              <a:chExt cx="593390" cy="539973"/>
            </a:xfrm>
          </p:grpSpPr>
          <p:sp>
            <p:nvSpPr>
              <p:cNvPr id="61" name="Freeform 60"/>
              <p:cNvSpPr/>
              <p:nvPr/>
            </p:nvSpPr>
            <p:spPr>
              <a:xfrm>
                <a:off x="3657600" y="182880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2" name="Oval 61"/>
              <p:cNvSpPr/>
              <p:nvPr/>
            </p:nvSpPr>
            <p:spPr>
              <a:xfrm>
                <a:off x="3831772" y="2050873"/>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5738" name="Group 285"/>
            <p:cNvGrpSpPr>
              <a:grpSpLocks/>
            </p:cNvGrpSpPr>
            <p:nvPr/>
          </p:nvGrpSpPr>
          <p:grpSpPr bwMode="auto">
            <a:xfrm rot="-3058388">
              <a:off x="6894055" y="933449"/>
              <a:ext cx="328277" cy="106669"/>
              <a:chOff x="547688" y="538163"/>
              <a:chExt cx="1295400" cy="381000"/>
            </a:xfrm>
          </p:grpSpPr>
          <p:sp>
            <p:nvSpPr>
              <p:cNvPr id="6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5"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39" name="Group 285"/>
            <p:cNvGrpSpPr>
              <a:grpSpLocks/>
            </p:cNvGrpSpPr>
            <p:nvPr/>
          </p:nvGrpSpPr>
          <p:grpSpPr bwMode="auto">
            <a:xfrm rot="7405790">
              <a:off x="5977627" y="266520"/>
              <a:ext cx="328277" cy="106669"/>
              <a:chOff x="547688" y="538163"/>
              <a:chExt cx="1295400" cy="381000"/>
            </a:xfrm>
          </p:grpSpPr>
          <p:sp>
            <p:nvSpPr>
              <p:cNvPr id="6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68"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0" name="Group 285"/>
            <p:cNvGrpSpPr>
              <a:grpSpLocks/>
            </p:cNvGrpSpPr>
            <p:nvPr/>
          </p:nvGrpSpPr>
          <p:grpSpPr bwMode="auto">
            <a:xfrm rot="-2289184">
              <a:off x="6569901" y="1132298"/>
              <a:ext cx="370676" cy="94468"/>
              <a:chOff x="547688" y="538163"/>
              <a:chExt cx="1295400" cy="381000"/>
            </a:xfrm>
          </p:grpSpPr>
          <p:sp>
            <p:nvSpPr>
              <p:cNvPr id="7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71"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1" name="Group 285"/>
            <p:cNvGrpSpPr>
              <a:grpSpLocks/>
            </p:cNvGrpSpPr>
            <p:nvPr/>
          </p:nvGrpSpPr>
          <p:grpSpPr bwMode="auto">
            <a:xfrm rot="-5622672">
              <a:off x="5757428" y="448563"/>
              <a:ext cx="328277" cy="106669"/>
              <a:chOff x="547688" y="538163"/>
              <a:chExt cx="1295400" cy="381000"/>
            </a:xfrm>
          </p:grpSpPr>
          <p:sp>
            <p:nvSpPr>
              <p:cNvPr id="7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74"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2" name="Group 285"/>
            <p:cNvGrpSpPr>
              <a:grpSpLocks/>
            </p:cNvGrpSpPr>
            <p:nvPr/>
          </p:nvGrpSpPr>
          <p:grpSpPr bwMode="auto">
            <a:xfrm rot="-10372453">
              <a:off x="6197029" y="1112452"/>
              <a:ext cx="370676" cy="94468"/>
              <a:chOff x="547688" y="538163"/>
              <a:chExt cx="1295400" cy="381000"/>
            </a:xfrm>
          </p:grpSpPr>
          <p:sp>
            <p:nvSpPr>
              <p:cNvPr id="7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77"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3" name="Group 285"/>
            <p:cNvGrpSpPr>
              <a:grpSpLocks/>
            </p:cNvGrpSpPr>
            <p:nvPr/>
          </p:nvGrpSpPr>
          <p:grpSpPr bwMode="auto">
            <a:xfrm rot="-2504503">
              <a:off x="6169256" y="216243"/>
              <a:ext cx="370676" cy="94468"/>
              <a:chOff x="547688" y="538163"/>
              <a:chExt cx="1295400" cy="381000"/>
            </a:xfrm>
          </p:grpSpPr>
          <p:sp>
            <p:nvSpPr>
              <p:cNvPr id="8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83"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4" name="Group 285"/>
            <p:cNvGrpSpPr>
              <a:grpSpLocks/>
            </p:cNvGrpSpPr>
            <p:nvPr/>
          </p:nvGrpSpPr>
          <p:grpSpPr bwMode="auto">
            <a:xfrm rot="8835348">
              <a:off x="6460856" y="153051"/>
              <a:ext cx="370676" cy="94468"/>
              <a:chOff x="547688" y="538163"/>
              <a:chExt cx="1295400" cy="381000"/>
            </a:xfrm>
          </p:grpSpPr>
          <p:sp>
            <p:nvSpPr>
              <p:cNvPr id="88"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89"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5" name="Group 285"/>
            <p:cNvGrpSpPr>
              <a:grpSpLocks/>
            </p:cNvGrpSpPr>
            <p:nvPr/>
          </p:nvGrpSpPr>
          <p:grpSpPr bwMode="auto">
            <a:xfrm rot="-9566494">
              <a:off x="6724557" y="167272"/>
              <a:ext cx="370676" cy="94468"/>
              <a:chOff x="547688" y="538163"/>
              <a:chExt cx="1295400" cy="381000"/>
            </a:xfrm>
          </p:grpSpPr>
          <p:sp>
            <p:nvSpPr>
              <p:cNvPr id="9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92"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6" name="Group 285"/>
            <p:cNvGrpSpPr>
              <a:grpSpLocks/>
            </p:cNvGrpSpPr>
            <p:nvPr/>
          </p:nvGrpSpPr>
          <p:grpSpPr bwMode="auto">
            <a:xfrm rot="-8846751">
              <a:off x="5731186" y="823112"/>
              <a:ext cx="370676" cy="94468"/>
              <a:chOff x="547688" y="538163"/>
              <a:chExt cx="1295400" cy="381000"/>
            </a:xfrm>
          </p:grpSpPr>
          <p:sp>
            <p:nvSpPr>
              <p:cNvPr id="94"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95"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7" name="Group 285"/>
            <p:cNvGrpSpPr>
              <a:grpSpLocks/>
            </p:cNvGrpSpPr>
            <p:nvPr/>
          </p:nvGrpSpPr>
          <p:grpSpPr bwMode="auto">
            <a:xfrm rot="-7343818">
              <a:off x="7086126" y="576423"/>
              <a:ext cx="328277" cy="106669"/>
              <a:chOff x="547688" y="538163"/>
              <a:chExt cx="1295400" cy="381000"/>
            </a:xfrm>
          </p:grpSpPr>
          <p:sp>
            <p:nvSpPr>
              <p:cNvPr id="97"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98"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8" name="Group 285"/>
            <p:cNvGrpSpPr>
              <a:grpSpLocks/>
            </p:cNvGrpSpPr>
            <p:nvPr/>
          </p:nvGrpSpPr>
          <p:grpSpPr bwMode="auto">
            <a:xfrm rot="-3991647">
              <a:off x="6931095" y="727372"/>
              <a:ext cx="328277" cy="106669"/>
              <a:chOff x="547688" y="538163"/>
              <a:chExt cx="1295400" cy="381000"/>
            </a:xfrm>
          </p:grpSpPr>
          <p:sp>
            <p:nvSpPr>
              <p:cNvPr id="10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01"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49" name="Group 285"/>
            <p:cNvGrpSpPr>
              <a:grpSpLocks/>
            </p:cNvGrpSpPr>
            <p:nvPr/>
          </p:nvGrpSpPr>
          <p:grpSpPr bwMode="auto">
            <a:xfrm rot="-3075744">
              <a:off x="6710297" y="929194"/>
              <a:ext cx="328277" cy="106669"/>
              <a:chOff x="547688" y="538163"/>
              <a:chExt cx="1295400" cy="381000"/>
            </a:xfrm>
          </p:grpSpPr>
          <p:sp>
            <p:nvSpPr>
              <p:cNvPr id="103"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04"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50" name="Group 285"/>
            <p:cNvGrpSpPr>
              <a:grpSpLocks/>
            </p:cNvGrpSpPr>
            <p:nvPr/>
          </p:nvGrpSpPr>
          <p:grpSpPr bwMode="auto">
            <a:xfrm rot="504136">
              <a:off x="6375212" y="1022890"/>
              <a:ext cx="370676" cy="94468"/>
              <a:chOff x="547688" y="538163"/>
              <a:chExt cx="1295400" cy="381000"/>
            </a:xfrm>
          </p:grpSpPr>
          <p:sp>
            <p:nvSpPr>
              <p:cNvPr id="10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07"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51" name="Group 285"/>
            <p:cNvGrpSpPr>
              <a:grpSpLocks/>
            </p:cNvGrpSpPr>
            <p:nvPr/>
          </p:nvGrpSpPr>
          <p:grpSpPr bwMode="auto">
            <a:xfrm rot="1866303">
              <a:off x="6010785" y="934230"/>
              <a:ext cx="370676" cy="94468"/>
              <a:chOff x="547688" y="538163"/>
              <a:chExt cx="1295400" cy="381000"/>
            </a:xfrm>
          </p:grpSpPr>
          <p:sp>
            <p:nvSpPr>
              <p:cNvPr id="109"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10"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52" name="Group 285"/>
            <p:cNvGrpSpPr>
              <a:grpSpLocks/>
            </p:cNvGrpSpPr>
            <p:nvPr/>
          </p:nvGrpSpPr>
          <p:grpSpPr bwMode="auto">
            <a:xfrm rot="2981115">
              <a:off x="5819392" y="703485"/>
              <a:ext cx="328277" cy="106669"/>
              <a:chOff x="547688" y="538163"/>
              <a:chExt cx="1295400" cy="381000"/>
            </a:xfrm>
          </p:grpSpPr>
          <p:sp>
            <p:nvSpPr>
              <p:cNvPr id="112"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13"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nvGrpSpPr>
            <p:cNvPr id="25753" name="Group 285"/>
            <p:cNvGrpSpPr>
              <a:grpSpLocks/>
            </p:cNvGrpSpPr>
            <p:nvPr/>
          </p:nvGrpSpPr>
          <p:grpSpPr bwMode="auto">
            <a:xfrm rot="7411254">
              <a:off x="5903806" y="459014"/>
              <a:ext cx="328277" cy="106669"/>
              <a:chOff x="547688" y="538163"/>
              <a:chExt cx="1295400" cy="381000"/>
            </a:xfrm>
          </p:grpSpPr>
          <p:sp>
            <p:nvSpPr>
              <p:cNvPr id="115"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116"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310" name="Freeform 309"/>
            <p:cNvSpPr/>
            <p:nvPr/>
          </p:nvSpPr>
          <p:spPr>
            <a:xfrm rot="16395461">
              <a:off x="5769312" y="497186"/>
              <a:ext cx="203007" cy="114242"/>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08" name="Freeform 307"/>
            <p:cNvSpPr/>
            <p:nvPr/>
          </p:nvSpPr>
          <p:spPr>
            <a:xfrm rot="6861666">
              <a:off x="6657064" y="1035615"/>
              <a:ext cx="195077" cy="174536"/>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nvGrpSpPr>
            <p:cNvPr id="25756" name="Group 285"/>
            <p:cNvGrpSpPr>
              <a:grpSpLocks/>
            </p:cNvGrpSpPr>
            <p:nvPr/>
          </p:nvGrpSpPr>
          <p:grpSpPr bwMode="auto">
            <a:xfrm rot="-7343818">
              <a:off x="7032288" y="316138"/>
              <a:ext cx="328277" cy="106669"/>
              <a:chOff x="547688" y="538163"/>
              <a:chExt cx="1295400" cy="381000"/>
            </a:xfrm>
          </p:grpSpPr>
          <p:sp>
            <p:nvSpPr>
              <p:cNvPr id="328"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29"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grpSp>
      <p:grpSp>
        <p:nvGrpSpPr>
          <p:cNvPr id="25629" name="Group 285"/>
          <p:cNvGrpSpPr>
            <a:grpSpLocks/>
          </p:cNvGrpSpPr>
          <p:nvPr/>
        </p:nvGrpSpPr>
        <p:grpSpPr bwMode="auto">
          <a:xfrm rot="-831643">
            <a:off x="7527925" y="446088"/>
            <a:ext cx="328613" cy="106362"/>
            <a:chOff x="547688" y="538163"/>
            <a:chExt cx="1295400" cy="381000"/>
          </a:xfrm>
        </p:grpSpPr>
        <p:sp>
          <p:nvSpPr>
            <p:cNvPr id="331"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332" name="Oval 689"/>
            <p:cNvSpPr>
              <a:spLocks noChangeArrowheads="1"/>
            </p:cNvSpPr>
            <p:nvPr/>
          </p:nvSpPr>
          <p:spPr bwMode="auto">
            <a:xfrm>
              <a:off x="1068263" y="661143"/>
              <a:ext cx="174625" cy="93662"/>
            </a:xfrm>
            <a:prstGeom prst="ellipse">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grpSp>
      <p:sp>
        <p:nvSpPr>
          <p:cNvPr id="25630" name="TextBox 332"/>
          <p:cNvSpPr txBox="1">
            <a:spLocks noChangeArrowheads="1"/>
          </p:cNvSpPr>
          <p:nvPr/>
        </p:nvSpPr>
        <p:spPr bwMode="auto">
          <a:xfrm>
            <a:off x="7786688" y="338138"/>
            <a:ext cx="13573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t>= stellate cell</a:t>
            </a:r>
          </a:p>
        </p:txBody>
      </p:sp>
      <p:grpSp>
        <p:nvGrpSpPr>
          <p:cNvPr id="25631" name="Group 292"/>
          <p:cNvGrpSpPr>
            <a:grpSpLocks/>
          </p:cNvGrpSpPr>
          <p:nvPr/>
        </p:nvGrpSpPr>
        <p:grpSpPr bwMode="auto">
          <a:xfrm>
            <a:off x="7539038" y="76200"/>
            <a:ext cx="309562" cy="276225"/>
            <a:chOff x="1151528" y="1276591"/>
            <a:chExt cx="593390" cy="539973"/>
          </a:xfrm>
        </p:grpSpPr>
        <p:sp>
          <p:nvSpPr>
            <p:cNvPr id="335" name="Freeform 334"/>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36" name="Oval 335"/>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5632" name="TextBox 336"/>
          <p:cNvSpPr txBox="1">
            <a:spLocks noChangeArrowheads="1"/>
          </p:cNvSpPr>
          <p:nvPr/>
        </p:nvSpPr>
        <p:spPr bwMode="auto">
          <a:xfrm>
            <a:off x="7796213" y="98425"/>
            <a:ext cx="1106487"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t>= tumor cell</a:t>
            </a:r>
          </a:p>
        </p:txBody>
      </p:sp>
      <p:sp>
        <p:nvSpPr>
          <p:cNvPr id="25633" name="TextBox 337"/>
          <p:cNvSpPr txBox="1">
            <a:spLocks noChangeArrowheads="1"/>
          </p:cNvSpPr>
          <p:nvPr/>
        </p:nvSpPr>
        <p:spPr bwMode="auto">
          <a:xfrm>
            <a:off x="914400" y="1219200"/>
            <a:ext cx="165735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t>Scenario 1</a:t>
            </a:r>
          </a:p>
          <a:p>
            <a:pPr eaLnBrk="1" hangingPunct="1">
              <a:spcBef>
                <a:spcPct val="0"/>
              </a:spcBef>
              <a:buFontTx/>
              <a:buNone/>
            </a:pPr>
            <a:r>
              <a:rPr lang="en-US" altLang="en-US" sz="1800" b="1"/>
              <a:t>(recognized) </a:t>
            </a:r>
          </a:p>
        </p:txBody>
      </p:sp>
      <p:sp>
        <p:nvSpPr>
          <p:cNvPr id="25634" name="TextBox 338"/>
          <p:cNvSpPr txBox="1">
            <a:spLocks noChangeArrowheads="1"/>
          </p:cNvSpPr>
          <p:nvPr/>
        </p:nvSpPr>
        <p:spPr bwMode="auto">
          <a:xfrm>
            <a:off x="2439988" y="1228725"/>
            <a:ext cx="646271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en-US" altLang="en-US" sz="1800"/>
              <a:t>Limited drug delivery to the tumor cells leading to poor drug response</a:t>
            </a:r>
            <a:r>
              <a:rPr lang="en-US" altLang="en-US" sz="1800">
                <a:solidFill>
                  <a:srgbClr val="FF0000"/>
                </a:solidFill>
              </a:rPr>
              <a:t>* </a:t>
            </a:r>
            <a:r>
              <a:rPr lang="en-US" altLang="en-US" sz="1800"/>
              <a:t> </a:t>
            </a:r>
          </a:p>
        </p:txBody>
      </p:sp>
      <p:sp>
        <p:nvSpPr>
          <p:cNvPr id="343" name="TextBox 342"/>
          <p:cNvSpPr txBox="1">
            <a:spLocks noChangeArrowheads="1"/>
          </p:cNvSpPr>
          <p:nvPr/>
        </p:nvSpPr>
        <p:spPr bwMode="auto">
          <a:xfrm>
            <a:off x="914400" y="4291013"/>
            <a:ext cx="14478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t>Scenario 1</a:t>
            </a:r>
          </a:p>
          <a:p>
            <a:pPr eaLnBrk="1" hangingPunct="1">
              <a:spcBef>
                <a:spcPct val="0"/>
              </a:spcBef>
              <a:buFontTx/>
              <a:buNone/>
            </a:pPr>
            <a:r>
              <a:rPr lang="en-US" altLang="en-US" sz="1800" b="1"/>
              <a:t>(recognized) </a:t>
            </a:r>
          </a:p>
        </p:txBody>
      </p:sp>
      <p:sp>
        <p:nvSpPr>
          <p:cNvPr id="344" name="TextBox 343"/>
          <p:cNvSpPr txBox="1">
            <a:spLocks noChangeArrowheads="1"/>
          </p:cNvSpPr>
          <p:nvPr/>
        </p:nvSpPr>
        <p:spPr bwMode="auto">
          <a:xfrm>
            <a:off x="2551113" y="4267200"/>
            <a:ext cx="63515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en-US" altLang="en-US" sz="1800"/>
              <a:t>Enhanced drug delivery to the tumor cells leading to disease stabilization/tumor regression</a:t>
            </a:r>
            <a:r>
              <a:rPr lang="en-US" altLang="en-US" sz="1800">
                <a:solidFill>
                  <a:srgbClr val="FF0000"/>
                </a:solidFill>
              </a:rPr>
              <a:t>*</a:t>
            </a:r>
          </a:p>
        </p:txBody>
      </p:sp>
      <p:sp>
        <p:nvSpPr>
          <p:cNvPr id="347" name="Right Arrow 346"/>
          <p:cNvSpPr/>
          <p:nvPr/>
        </p:nvSpPr>
        <p:spPr>
          <a:xfrm rot="5400000">
            <a:off x="4530726" y="6270625"/>
            <a:ext cx="234950" cy="142875"/>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348" name="TextBox 347"/>
          <p:cNvSpPr txBox="1">
            <a:spLocks noChangeArrowheads="1"/>
          </p:cNvSpPr>
          <p:nvPr/>
        </p:nvSpPr>
        <p:spPr bwMode="auto">
          <a:xfrm>
            <a:off x="3657600" y="6411913"/>
            <a:ext cx="197167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solidFill>
                  <a:srgbClr val="C00000"/>
                </a:solidFill>
              </a:rPr>
              <a:t>THERAPY FAILURE</a:t>
            </a:r>
          </a:p>
        </p:txBody>
      </p:sp>
      <p:grpSp>
        <p:nvGrpSpPr>
          <p:cNvPr id="25639" name="Group 184"/>
          <p:cNvGrpSpPr>
            <a:grpSpLocks/>
          </p:cNvGrpSpPr>
          <p:nvPr/>
        </p:nvGrpSpPr>
        <p:grpSpPr bwMode="auto">
          <a:xfrm>
            <a:off x="1600200" y="431800"/>
            <a:ext cx="1328738" cy="482600"/>
            <a:chOff x="2481944" y="1729896"/>
            <a:chExt cx="1328056" cy="482476"/>
          </a:xfrm>
        </p:grpSpPr>
        <p:sp>
          <p:nvSpPr>
            <p:cNvPr id="186" name="Freeform 185"/>
            <p:cNvSpPr/>
            <p:nvPr/>
          </p:nvSpPr>
          <p:spPr>
            <a:xfrm>
              <a:off x="2481944" y="1729896"/>
              <a:ext cx="1105920" cy="269806"/>
            </a:xfrm>
            <a:custGeom>
              <a:avLst/>
              <a:gdLst>
                <a:gd name="connsiteX0" fmla="*/ 0 w 7097486"/>
                <a:gd name="connsiteY0" fmla="*/ 1502317 h 1502317"/>
                <a:gd name="connsiteX1" fmla="*/ 54428 w 7097486"/>
                <a:gd name="connsiteY1" fmla="*/ 1469660 h 1502317"/>
                <a:gd name="connsiteX2" fmla="*/ 87086 w 7097486"/>
                <a:gd name="connsiteY2" fmla="*/ 1458774 h 1502317"/>
                <a:gd name="connsiteX3" fmla="*/ 108857 w 7097486"/>
                <a:gd name="connsiteY3" fmla="*/ 1426117 h 1502317"/>
                <a:gd name="connsiteX4" fmla="*/ 141514 w 7097486"/>
                <a:gd name="connsiteY4" fmla="*/ 1415231 h 1502317"/>
                <a:gd name="connsiteX5" fmla="*/ 174171 w 7097486"/>
                <a:gd name="connsiteY5" fmla="*/ 1393460 h 1502317"/>
                <a:gd name="connsiteX6" fmla="*/ 261257 w 7097486"/>
                <a:gd name="connsiteY6" fmla="*/ 1371688 h 1502317"/>
                <a:gd name="connsiteX7" fmla="*/ 293914 w 7097486"/>
                <a:gd name="connsiteY7" fmla="*/ 1360803 h 1502317"/>
                <a:gd name="connsiteX8" fmla="*/ 370114 w 7097486"/>
                <a:gd name="connsiteY8" fmla="*/ 1349917 h 1502317"/>
                <a:gd name="connsiteX9" fmla="*/ 413657 w 7097486"/>
                <a:gd name="connsiteY9" fmla="*/ 1339031 h 1502317"/>
                <a:gd name="connsiteX10" fmla="*/ 478971 w 7097486"/>
                <a:gd name="connsiteY10" fmla="*/ 1328145 h 1502317"/>
                <a:gd name="connsiteX11" fmla="*/ 522514 w 7097486"/>
                <a:gd name="connsiteY11" fmla="*/ 1317260 h 1502317"/>
                <a:gd name="connsiteX12" fmla="*/ 881743 w 7097486"/>
                <a:gd name="connsiteY12" fmla="*/ 1295488 h 1502317"/>
                <a:gd name="connsiteX13" fmla="*/ 1426028 w 7097486"/>
                <a:gd name="connsiteY13" fmla="*/ 1284603 h 1502317"/>
                <a:gd name="connsiteX14" fmla="*/ 3004457 w 7097486"/>
                <a:gd name="connsiteY14" fmla="*/ 1295488 h 1502317"/>
                <a:gd name="connsiteX15" fmla="*/ 5105400 w 7097486"/>
                <a:gd name="connsiteY15" fmla="*/ 1262831 h 1502317"/>
                <a:gd name="connsiteX16" fmla="*/ 5138057 w 7097486"/>
                <a:gd name="connsiteY16" fmla="*/ 1251945 h 1502317"/>
                <a:gd name="connsiteX17" fmla="*/ 5225143 w 7097486"/>
                <a:gd name="connsiteY17" fmla="*/ 1230174 h 1502317"/>
                <a:gd name="connsiteX18" fmla="*/ 5257800 w 7097486"/>
                <a:gd name="connsiteY18" fmla="*/ 1208403 h 1502317"/>
                <a:gd name="connsiteX19" fmla="*/ 5323114 w 7097486"/>
                <a:gd name="connsiteY19" fmla="*/ 1186631 h 1502317"/>
                <a:gd name="connsiteX20" fmla="*/ 5421086 w 7097486"/>
                <a:gd name="connsiteY20" fmla="*/ 1164860 h 1502317"/>
                <a:gd name="connsiteX21" fmla="*/ 5442857 w 7097486"/>
                <a:gd name="connsiteY21" fmla="*/ 1143088 h 1502317"/>
                <a:gd name="connsiteX22" fmla="*/ 5508171 w 7097486"/>
                <a:gd name="connsiteY22" fmla="*/ 1121317 h 1502317"/>
                <a:gd name="connsiteX23" fmla="*/ 5540828 w 7097486"/>
                <a:gd name="connsiteY23" fmla="*/ 1110431 h 1502317"/>
                <a:gd name="connsiteX24" fmla="*/ 5606143 w 7097486"/>
                <a:gd name="connsiteY24" fmla="*/ 1077774 h 1502317"/>
                <a:gd name="connsiteX25" fmla="*/ 5638800 w 7097486"/>
                <a:gd name="connsiteY25" fmla="*/ 1045117 h 1502317"/>
                <a:gd name="connsiteX26" fmla="*/ 5704114 w 7097486"/>
                <a:gd name="connsiteY26" fmla="*/ 1023345 h 1502317"/>
                <a:gd name="connsiteX27" fmla="*/ 5758543 w 7097486"/>
                <a:gd name="connsiteY27" fmla="*/ 990688 h 1502317"/>
                <a:gd name="connsiteX28" fmla="*/ 5791200 w 7097486"/>
                <a:gd name="connsiteY28" fmla="*/ 968917 h 1502317"/>
                <a:gd name="connsiteX29" fmla="*/ 5823857 w 7097486"/>
                <a:gd name="connsiteY29" fmla="*/ 958031 h 1502317"/>
                <a:gd name="connsiteX30" fmla="*/ 5856514 w 7097486"/>
                <a:gd name="connsiteY30" fmla="*/ 936260 h 1502317"/>
                <a:gd name="connsiteX31" fmla="*/ 5921828 w 7097486"/>
                <a:gd name="connsiteY31" fmla="*/ 914488 h 1502317"/>
                <a:gd name="connsiteX32" fmla="*/ 5987143 w 7097486"/>
                <a:gd name="connsiteY32" fmla="*/ 881831 h 1502317"/>
                <a:gd name="connsiteX33" fmla="*/ 6019800 w 7097486"/>
                <a:gd name="connsiteY33" fmla="*/ 860060 h 1502317"/>
                <a:gd name="connsiteX34" fmla="*/ 6041571 w 7097486"/>
                <a:gd name="connsiteY34" fmla="*/ 838288 h 1502317"/>
                <a:gd name="connsiteX35" fmla="*/ 6085114 w 7097486"/>
                <a:gd name="connsiteY35" fmla="*/ 827403 h 1502317"/>
                <a:gd name="connsiteX36" fmla="*/ 6139543 w 7097486"/>
                <a:gd name="connsiteY36" fmla="*/ 794745 h 1502317"/>
                <a:gd name="connsiteX37" fmla="*/ 6172200 w 7097486"/>
                <a:gd name="connsiteY37" fmla="*/ 772974 h 1502317"/>
                <a:gd name="connsiteX38" fmla="*/ 6204857 w 7097486"/>
                <a:gd name="connsiteY38" fmla="*/ 762088 h 1502317"/>
                <a:gd name="connsiteX39" fmla="*/ 6237514 w 7097486"/>
                <a:gd name="connsiteY39" fmla="*/ 740317 h 1502317"/>
                <a:gd name="connsiteX40" fmla="*/ 6259286 w 7097486"/>
                <a:gd name="connsiteY40" fmla="*/ 718545 h 1502317"/>
                <a:gd name="connsiteX41" fmla="*/ 6291943 w 7097486"/>
                <a:gd name="connsiteY41" fmla="*/ 707660 h 1502317"/>
                <a:gd name="connsiteX42" fmla="*/ 6389914 w 7097486"/>
                <a:gd name="connsiteY42" fmla="*/ 631460 h 1502317"/>
                <a:gd name="connsiteX43" fmla="*/ 6444343 w 7097486"/>
                <a:gd name="connsiteY43" fmla="*/ 587917 h 1502317"/>
                <a:gd name="connsiteX44" fmla="*/ 6520543 w 7097486"/>
                <a:gd name="connsiteY44" fmla="*/ 533488 h 1502317"/>
                <a:gd name="connsiteX45" fmla="*/ 6531428 w 7097486"/>
                <a:gd name="connsiteY45" fmla="*/ 500831 h 1502317"/>
                <a:gd name="connsiteX46" fmla="*/ 6607628 w 7097486"/>
                <a:gd name="connsiteY46" fmla="*/ 446403 h 1502317"/>
                <a:gd name="connsiteX47" fmla="*/ 6629400 w 7097486"/>
                <a:gd name="connsiteY47" fmla="*/ 424631 h 1502317"/>
                <a:gd name="connsiteX48" fmla="*/ 6694714 w 7097486"/>
                <a:gd name="connsiteY48" fmla="*/ 391974 h 1502317"/>
                <a:gd name="connsiteX49" fmla="*/ 6738257 w 7097486"/>
                <a:gd name="connsiteY49" fmla="*/ 348431 h 1502317"/>
                <a:gd name="connsiteX50" fmla="*/ 6792686 w 7097486"/>
                <a:gd name="connsiteY50" fmla="*/ 304888 h 1502317"/>
                <a:gd name="connsiteX51" fmla="*/ 6825343 w 7097486"/>
                <a:gd name="connsiteY51" fmla="*/ 283117 h 1502317"/>
                <a:gd name="connsiteX52" fmla="*/ 6868886 w 7097486"/>
                <a:gd name="connsiteY52" fmla="*/ 239574 h 1502317"/>
                <a:gd name="connsiteX53" fmla="*/ 6890657 w 7097486"/>
                <a:gd name="connsiteY53" fmla="*/ 206917 h 1502317"/>
                <a:gd name="connsiteX54" fmla="*/ 6923314 w 7097486"/>
                <a:gd name="connsiteY54" fmla="*/ 196031 h 1502317"/>
                <a:gd name="connsiteX55" fmla="*/ 6934200 w 7097486"/>
                <a:gd name="connsiteY55" fmla="*/ 163374 h 1502317"/>
                <a:gd name="connsiteX56" fmla="*/ 6966857 w 7097486"/>
                <a:gd name="connsiteY56" fmla="*/ 141603 h 1502317"/>
                <a:gd name="connsiteX57" fmla="*/ 7010400 w 7097486"/>
                <a:gd name="connsiteY57" fmla="*/ 98060 h 1502317"/>
                <a:gd name="connsiteX58" fmla="*/ 7032171 w 7097486"/>
                <a:gd name="connsiteY58" fmla="*/ 76288 h 1502317"/>
                <a:gd name="connsiteX59" fmla="*/ 7075714 w 7097486"/>
                <a:gd name="connsiteY59" fmla="*/ 32745 h 1502317"/>
                <a:gd name="connsiteX60" fmla="*/ 7097486 w 7097486"/>
                <a:gd name="connsiteY60" fmla="*/ 88 h 150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097486" h="1502317">
                  <a:moveTo>
                    <a:pt x="0" y="1502317"/>
                  </a:moveTo>
                  <a:cubicBezTo>
                    <a:pt x="18143" y="1491431"/>
                    <a:pt x="35504" y="1479122"/>
                    <a:pt x="54428" y="1469660"/>
                  </a:cubicBezTo>
                  <a:cubicBezTo>
                    <a:pt x="64691" y="1464528"/>
                    <a:pt x="78126" y="1465942"/>
                    <a:pt x="87086" y="1458774"/>
                  </a:cubicBezTo>
                  <a:cubicBezTo>
                    <a:pt x="97302" y="1450601"/>
                    <a:pt x="98641" y="1434290"/>
                    <a:pt x="108857" y="1426117"/>
                  </a:cubicBezTo>
                  <a:cubicBezTo>
                    <a:pt x="117817" y="1418949"/>
                    <a:pt x="131251" y="1420363"/>
                    <a:pt x="141514" y="1415231"/>
                  </a:cubicBezTo>
                  <a:cubicBezTo>
                    <a:pt x="153216" y="1409380"/>
                    <a:pt x="162469" y="1399311"/>
                    <a:pt x="174171" y="1393460"/>
                  </a:cubicBezTo>
                  <a:cubicBezTo>
                    <a:pt x="199055" y="1381018"/>
                    <a:pt x="236413" y="1377899"/>
                    <a:pt x="261257" y="1371688"/>
                  </a:cubicBezTo>
                  <a:cubicBezTo>
                    <a:pt x="272389" y="1368905"/>
                    <a:pt x="282662" y="1363053"/>
                    <a:pt x="293914" y="1360803"/>
                  </a:cubicBezTo>
                  <a:cubicBezTo>
                    <a:pt x="319074" y="1355771"/>
                    <a:pt x="344870" y="1354507"/>
                    <a:pt x="370114" y="1349917"/>
                  </a:cubicBezTo>
                  <a:cubicBezTo>
                    <a:pt x="384834" y="1347241"/>
                    <a:pt x="398986" y="1341965"/>
                    <a:pt x="413657" y="1339031"/>
                  </a:cubicBezTo>
                  <a:cubicBezTo>
                    <a:pt x="435300" y="1334702"/>
                    <a:pt x="457328" y="1332474"/>
                    <a:pt x="478971" y="1328145"/>
                  </a:cubicBezTo>
                  <a:cubicBezTo>
                    <a:pt x="493641" y="1325211"/>
                    <a:pt x="507655" y="1319008"/>
                    <a:pt x="522514" y="1317260"/>
                  </a:cubicBezTo>
                  <a:cubicBezTo>
                    <a:pt x="597158" y="1308479"/>
                    <a:pt x="830749" y="1296945"/>
                    <a:pt x="881743" y="1295488"/>
                  </a:cubicBezTo>
                  <a:lnTo>
                    <a:pt x="1426028" y="1284603"/>
                  </a:lnTo>
                  <a:lnTo>
                    <a:pt x="3004457" y="1295488"/>
                  </a:lnTo>
                  <a:cubicBezTo>
                    <a:pt x="3733332" y="1295488"/>
                    <a:pt x="4408701" y="1362362"/>
                    <a:pt x="5105400" y="1262831"/>
                  </a:cubicBezTo>
                  <a:cubicBezTo>
                    <a:pt x="5116286" y="1259202"/>
                    <a:pt x="5126987" y="1254964"/>
                    <a:pt x="5138057" y="1251945"/>
                  </a:cubicBezTo>
                  <a:cubicBezTo>
                    <a:pt x="5166925" y="1244072"/>
                    <a:pt x="5225143" y="1230174"/>
                    <a:pt x="5225143" y="1230174"/>
                  </a:cubicBezTo>
                  <a:cubicBezTo>
                    <a:pt x="5236029" y="1222917"/>
                    <a:pt x="5245845" y="1213716"/>
                    <a:pt x="5257800" y="1208403"/>
                  </a:cubicBezTo>
                  <a:cubicBezTo>
                    <a:pt x="5278771" y="1199082"/>
                    <a:pt x="5301343" y="1193888"/>
                    <a:pt x="5323114" y="1186631"/>
                  </a:cubicBezTo>
                  <a:cubicBezTo>
                    <a:pt x="5376710" y="1168765"/>
                    <a:pt x="5344453" y="1177631"/>
                    <a:pt x="5421086" y="1164860"/>
                  </a:cubicBezTo>
                  <a:cubicBezTo>
                    <a:pt x="5428343" y="1157603"/>
                    <a:pt x="5433677" y="1147678"/>
                    <a:pt x="5442857" y="1143088"/>
                  </a:cubicBezTo>
                  <a:cubicBezTo>
                    <a:pt x="5463383" y="1132825"/>
                    <a:pt x="5486400" y="1128574"/>
                    <a:pt x="5508171" y="1121317"/>
                  </a:cubicBezTo>
                  <a:cubicBezTo>
                    <a:pt x="5519057" y="1117688"/>
                    <a:pt x="5531280" y="1116796"/>
                    <a:pt x="5540828" y="1110431"/>
                  </a:cubicBezTo>
                  <a:cubicBezTo>
                    <a:pt x="5583034" y="1082295"/>
                    <a:pt x="5561074" y="1092797"/>
                    <a:pt x="5606143" y="1077774"/>
                  </a:cubicBezTo>
                  <a:cubicBezTo>
                    <a:pt x="5617029" y="1066888"/>
                    <a:pt x="5625343" y="1052593"/>
                    <a:pt x="5638800" y="1045117"/>
                  </a:cubicBezTo>
                  <a:cubicBezTo>
                    <a:pt x="5658861" y="1033972"/>
                    <a:pt x="5704114" y="1023345"/>
                    <a:pt x="5704114" y="1023345"/>
                  </a:cubicBezTo>
                  <a:cubicBezTo>
                    <a:pt x="5746640" y="980821"/>
                    <a:pt x="5702018" y="1018951"/>
                    <a:pt x="5758543" y="990688"/>
                  </a:cubicBezTo>
                  <a:cubicBezTo>
                    <a:pt x="5770245" y="984837"/>
                    <a:pt x="5779498" y="974768"/>
                    <a:pt x="5791200" y="968917"/>
                  </a:cubicBezTo>
                  <a:cubicBezTo>
                    <a:pt x="5801463" y="963785"/>
                    <a:pt x="5813594" y="963163"/>
                    <a:pt x="5823857" y="958031"/>
                  </a:cubicBezTo>
                  <a:cubicBezTo>
                    <a:pt x="5835559" y="952180"/>
                    <a:pt x="5844559" y="941573"/>
                    <a:pt x="5856514" y="936260"/>
                  </a:cubicBezTo>
                  <a:cubicBezTo>
                    <a:pt x="5877485" y="926939"/>
                    <a:pt x="5921828" y="914488"/>
                    <a:pt x="5921828" y="914488"/>
                  </a:cubicBezTo>
                  <a:cubicBezTo>
                    <a:pt x="5965649" y="870669"/>
                    <a:pt x="5916924" y="911925"/>
                    <a:pt x="5987143" y="881831"/>
                  </a:cubicBezTo>
                  <a:cubicBezTo>
                    <a:pt x="5999168" y="876677"/>
                    <a:pt x="6009584" y="868233"/>
                    <a:pt x="6019800" y="860060"/>
                  </a:cubicBezTo>
                  <a:cubicBezTo>
                    <a:pt x="6027814" y="853649"/>
                    <a:pt x="6032391" y="842878"/>
                    <a:pt x="6041571" y="838288"/>
                  </a:cubicBezTo>
                  <a:cubicBezTo>
                    <a:pt x="6054952" y="831597"/>
                    <a:pt x="6070600" y="831031"/>
                    <a:pt x="6085114" y="827403"/>
                  </a:cubicBezTo>
                  <a:cubicBezTo>
                    <a:pt x="6127639" y="784878"/>
                    <a:pt x="6083019" y="823007"/>
                    <a:pt x="6139543" y="794745"/>
                  </a:cubicBezTo>
                  <a:cubicBezTo>
                    <a:pt x="6151245" y="788894"/>
                    <a:pt x="6160498" y="778825"/>
                    <a:pt x="6172200" y="772974"/>
                  </a:cubicBezTo>
                  <a:cubicBezTo>
                    <a:pt x="6182463" y="767842"/>
                    <a:pt x="6194594" y="767220"/>
                    <a:pt x="6204857" y="762088"/>
                  </a:cubicBezTo>
                  <a:cubicBezTo>
                    <a:pt x="6216559" y="756237"/>
                    <a:pt x="6227298" y="748490"/>
                    <a:pt x="6237514" y="740317"/>
                  </a:cubicBezTo>
                  <a:cubicBezTo>
                    <a:pt x="6245528" y="733906"/>
                    <a:pt x="6250485" y="723825"/>
                    <a:pt x="6259286" y="718545"/>
                  </a:cubicBezTo>
                  <a:cubicBezTo>
                    <a:pt x="6269125" y="712642"/>
                    <a:pt x="6281057" y="711288"/>
                    <a:pt x="6291943" y="707660"/>
                  </a:cubicBezTo>
                  <a:cubicBezTo>
                    <a:pt x="6357845" y="641756"/>
                    <a:pt x="6323422" y="664705"/>
                    <a:pt x="6389914" y="631460"/>
                  </a:cubicBezTo>
                  <a:cubicBezTo>
                    <a:pt x="6464029" y="557345"/>
                    <a:pt x="6348217" y="670310"/>
                    <a:pt x="6444343" y="587917"/>
                  </a:cubicBezTo>
                  <a:cubicBezTo>
                    <a:pt x="6510089" y="531564"/>
                    <a:pt x="6460537" y="553491"/>
                    <a:pt x="6520543" y="533488"/>
                  </a:cubicBezTo>
                  <a:cubicBezTo>
                    <a:pt x="6524171" y="522602"/>
                    <a:pt x="6524759" y="510168"/>
                    <a:pt x="6531428" y="500831"/>
                  </a:cubicBezTo>
                  <a:cubicBezTo>
                    <a:pt x="6563713" y="455631"/>
                    <a:pt x="6566327" y="460169"/>
                    <a:pt x="6607628" y="446403"/>
                  </a:cubicBezTo>
                  <a:cubicBezTo>
                    <a:pt x="6614885" y="439146"/>
                    <a:pt x="6620599" y="429912"/>
                    <a:pt x="6629400" y="424631"/>
                  </a:cubicBezTo>
                  <a:cubicBezTo>
                    <a:pt x="6693787" y="385998"/>
                    <a:pt x="6630483" y="447029"/>
                    <a:pt x="6694714" y="391974"/>
                  </a:cubicBezTo>
                  <a:cubicBezTo>
                    <a:pt x="6710299" y="378616"/>
                    <a:pt x="6721178" y="359817"/>
                    <a:pt x="6738257" y="348431"/>
                  </a:cubicBezTo>
                  <a:cubicBezTo>
                    <a:pt x="6838770" y="281423"/>
                    <a:pt x="6715130" y="366933"/>
                    <a:pt x="6792686" y="304888"/>
                  </a:cubicBezTo>
                  <a:cubicBezTo>
                    <a:pt x="6802902" y="296715"/>
                    <a:pt x="6815410" y="291631"/>
                    <a:pt x="6825343" y="283117"/>
                  </a:cubicBezTo>
                  <a:cubicBezTo>
                    <a:pt x="6840928" y="269759"/>
                    <a:pt x="6857500" y="256653"/>
                    <a:pt x="6868886" y="239574"/>
                  </a:cubicBezTo>
                  <a:cubicBezTo>
                    <a:pt x="6876143" y="228688"/>
                    <a:pt x="6880441" y="215090"/>
                    <a:pt x="6890657" y="206917"/>
                  </a:cubicBezTo>
                  <a:cubicBezTo>
                    <a:pt x="6899617" y="199749"/>
                    <a:pt x="6912428" y="199660"/>
                    <a:pt x="6923314" y="196031"/>
                  </a:cubicBezTo>
                  <a:cubicBezTo>
                    <a:pt x="6926943" y="185145"/>
                    <a:pt x="6927032" y="172334"/>
                    <a:pt x="6934200" y="163374"/>
                  </a:cubicBezTo>
                  <a:cubicBezTo>
                    <a:pt x="6942373" y="153158"/>
                    <a:pt x="6956924" y="150117"/>
                    <a:pt x="6966857" y="141603"/>
                  </a:cubicBezTo>
                  <a:cubicBezTo>
                    <a:pt x="6982442" y="128245"/>
                    <a:pt x="6995886" y="112574"/>
                    <a:pt x="7010400" y="98060"/>
                  </a:cubicBezTo>
                  <a:lnTo>
                    <a:pt x="7032171" y="76288"/>
                  </a:lnTo>
                  <a:cubicBezTo>
                    <a:pt x="7061200" y="-10797"/>
                    <a:pt x="7017657" y="90802"/>
                    <a:pt x="7075714" y="32745"/>
                  </a:cubicBezTo>
                  <a:cubicBezTo>
                    <a:pt x="7111813" y="-3354"/>
                    <a:pt x="7067515" y="88"/>
                    <a:pt x="7097486" y="8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7" name="Freeform 186"/>
            <p:cNvSpPr/>
            <p:nvPr/>
          </p:nvSpPr>
          <p:spPr>
            <a:xfrm>
              <a:off x="2504158" y="2158411"/>
              <a:ext cx="1212227" cy="53961"/>
            </a:xfrm>
            <a:custGeom>
              <a:avLst/>
              <a:gdLst>
                <a:gd name="connsiteX0" fmla="*/ 0 w 8752115"/>
                <a:gd name="connsiteY0" fmla="*/ 76200 h 446397"/>
                <a:gd name="connsiteX1" fmla="*/ 3243943 w 8752115"/>
                <a:gd name="connsiteY1" fmla="*/ 87086 h 446397"/>
                <a:gd name="connsiteX2" fmla="*/ 3864429 w 8752115"/>
                <a:gd name="connsiteY2" fmla="*/ 76200 h 446397"/>
                <a:gd name="connsiteX3" fmla="*/ 4125686 w 8752115"/>
                <a:gd name="connsiteY3" fmla="*/ 54428 h 446397"/>
                <a:gd name="connsiteX4" fmla="*/ 4267200 w 8752115"/>
                <a:gd name="connsiteY4" fmla="*/ 43543 h 446397"/>
                <a:gd name="connsiteX5" fmla="*/ 4310743 w 8752115"/>
                <a:gd name="connsiteY5" fmla="*/ 32657 h 446397"/>
                <a:gd name="connsiteX6" fmla="*/ 4931229 w 8752115"/>
                <a:gd name="connsiteY6" fmla="*/ 10886 h 446397"/>
                <a:gd name="connsiteX7" fmla="*/ 5649686 w 8752115"/>
                <a:gd name="connsiteY7" fmla="*/ 0 h 446397"/>
                <a:gd name="connsiteX8" fmla="*/ 6596743 w 8752115"/>
                <a:gd name="connsiteY8" fmla="*/ 10886 h 446397"/>
                <a:gd name="connsiteX9" fmla="*/ 6814458 w 8752115"/>
                <a:gd name="connsiteY9" fmla="*/ 21771 h 446397"/>
                <a:gd name="connsiteX10" fmla="*/ 7151915 w 8752115"/>
                <a:gd name="connsiteY10" fmla="*/ 32657 h 446397"/>
                <a:gd name="connsiteX11" fmla="*/ 7195458 w 8752115"/>
                <a:gd name="connsiteY11" fmla="*/ 43543 h 446397"/>
                <a:gd name="connsiteX12" fmla="*/ 7326086 w 8752115"/>
                <a:gd name="connsiteY12" fmla="*/ 65314 h 446397"/>
                <a:gd name="connsiteX13" fmla="*/ 7685315 w 8752115"/>
                <a:gd name="connsiteY13" fmla="*/ 108857 h 446397"/>
                <a:gd name="connsiteX14" fmla="*/ 7772400 w 8752115"/>
                <a:gd name="connsiteY14" fmla="*/ 141514 h 446397"/>
                <a:gd name="connsiteX15" fmla="*/ 7805058 w 8752115"/>
                <a:gd name="connsiteY15" fmla="*/ 152400 h 446397"/>
                <a:gd name="connsiteX16" fmla="*/ 7848600 w 8752115"/>
                <a:gd name="connsiteY16" fmla="*/ 174171 h 446397"/>
                <a:gd name="connsiteX17" fmla="*/ 7881258 w 8752115"/>
                <a:gd name="connsiteY17" fmla="*/ 195943 h 446397"/>
                <a:gd name="connsiteX18" fmla="*/ 7968343 w 8752115"/>
                <a:gd name="connsiteY18" fmla="*/ 206828 h 446397"/>
                <a:gd name="connsiteX19" fmla="*/ 8066315 w 8752115"/>
                <a:gd name="connsiteY19" fmla="*/ 228600 h 446397"/>
                <a:gd name="connsiteX20" fmla="*/ 8109858 w 8752115"/>
                <a:gd name="connsiteY20" fmla="*/ 239486 h 446397"/>
                <a:gd name="connsiteX21" fmla="*/ 8153400 w 8752115"/>
                <a:gd name="connsiteY21" fmla="*/ 261257 h 446397"/>
                <a:gd name="connsiteX22" fmla="*/ 8218715 w 8752115"/>
                <a:gd name="connsiteY22" fmla="*/ 272143 h 446397"/>
                <a:gd name="connsiteX23" fmla="*/ 8294915 w 8752115"/>
                <a:gd name="connsiteY23" fmla="*/ 293914 h 446397"/>
                <a:gd name="connsiteX24" fmla="*/ 8349343 w 8752115"/>
                <a:gd name="connsiteY24" fmla="*/ 304800 h 446397"/>
                <a:gd name="connsiteX25" fmla="*/ 8382000 w 8752115"/>
                <a:gd name="connsiteY25" fmla="*/ 315686 h 446397"/>
                <a:gd name="connsiteX26" fmla="*/ 8425543 w 8752115"/>
                <a:gd name="connsiteY26" fmla="*/ 326571 h 446397"/>
                <a:gd name="connsiteX27" fmla="*/ 8458200 w 8752115"/>
                <a:gd name="connsiteY27" fmla="*/ 348343 h 446397"/>
                <a:gd name="connsiteX28" fmla="*/ 8567058 w 8752115"/>
                <a:gd name="connsiteY28" fmla="*/ 381000 h 446397"/>
                <a:gd name="connsiteX29" fmla="*/ 8632372 w 8752115"/>
                <a:gd name="connsiteY29" fmla="*/ 402771 h 446397"/>
                <a:gd name="connsiteX30" fmla="*/ 8654143 w 8752115"/>
                <a:gd name="connsiteY30" fmla="*/ 424543 h 446397"/>
                <a:gd name="connsiteX31" fmla="*/ 8686800 w 8752115"/>
                <a:gd name="connsiteY31" fmla="*/ 435428 h 446397"/>
                <a:gd name="connsiteX32" fmla="*/ 8752115 w 8752115"/>
                <a:gd name="connsiteY32" fmla="*/ 446314 h 44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52115" h="446397">
                  <a:moveTo>
                    <a:pt x="0" y="76200"/>
                  </a:moveTo>
                  <a:cubicBezTo>
                    <a:pt x="1133600" y="302914"/>
                    <a:pt x="71854" y="98099"/>
                    <a:pt x="3243943" y="87086"/>
                  </a:cubicBezTo>
                  <a:lnTo>
                    <a:pt x="3864429" y="76200"/>
                  </a:lnTo>
                  <a:cubicBezTo>
                    <a:pt x="4177629" y="67735"/>
                    <a:pt x="3945742" y="72422"/>
                    <a:pt x="4125686" y="54428"/>
                  </a:cubicBezTo>
                  <a:cubicBezTo>
                    <a:pt x="4172762" y="49720"/>
                    <a:pt x="4220029" y="47171"/>
                    <a:pt x="4267200" y="43543"/>
                  </a:cubicBezTo>
                  <a:cubicBezTo>
                    <a:pt x="4281714" y="39914"/>
                    <a:pt x="4295986" y="35117"/>
                    <a:pt x="4310743" y="32657"/>
                  </a:cubicBezTo>
                  <a:cubicBezTo>
                    <a:pt x="4498860" y="1304"/>
                    <a:pt x="4827135" y="12696"/>
                    <a:pt x="4931229" y="10886"/>
                  </a:cubicBezTo>
                  <a:lnTo>
                    <a:pt x="5649686" y="0"/>
                  </a:lnTo>
                  <a:lnTo>
                    <a:pt x="6596743" y="10886"/>
                  </a:lnTo>
                  <a:cubicBezTo>
                    <a:pt x="6669393" y="12244"/>
                    <a:pt x="6741851" y="18924"/>
                    <a:pt x="6814458" y="21771"/>
                  </a:cubicBezTo>
                  <a:lnTo>
                    <a:pt x="7151915" y="32657"/>
                  </a:lnTo>
                  <a:cubicBezTo>
                    <a:pt x="7166429" y="36286"/>
                    <a:pt x="7180853" y="40298"/>
                    <a:pt x="7195458" y="43543"/>
                  </a:cubicBezTo>
                  <a:cubicBezTo>
                    <a:pt x="7238518" y="53112"/>
                    <a:pt x="7282226" y="60615"/>
                    <a:pt x="7326086" y="65314"/>
                  </a:cubicBezTo>
                  <a:cubicBezTo>
                    <a:pt x="7412821" y="74607"/>
                    <a:pt x="7586340" y="84113"/>
                    <a:pt x="7685315" y="108857"/>
                  </a:cubicBezTo>
                  <a:cubicBezTo>
                    <a:pt x="7765595" y="128927"/>
                    <a:pt x="7692705" y="107359"/>
                    <a:pt x="7772400" y="141514"/>
                  </a:cubicBezTo>
                  <a:cubicBezTo>
                    <a:pt x="7782947" y="146034"/>
                    <a:pt x="7794511" y="147880"/>
                    <a:pt x="7805058" y="152400"/>
                  </a:cubicBezTo>
                  <a:cubicBezTo>
                    <a:pt x="7819973" y="158792"/>
                    <a:pt x="7834511" y="166120"/>
                    <a:pt x="7848600" y="174171"/>
                  </a:cubicBezTo>
                  <a:cubicBezTo>
                    <a:pt x="7859960" y="180662"/>
                    <a:pt x="7868636" y="192501"/>
                    <a:pt x="7881258" y="195943"/>
                  </a:cubicBezTo>
                  <a:cubicBezTo>
                    <a:pt x="7909481" y="203640"/>
                    <a:pt x="7939315" y="203200"/>
                    <a:pt x="7968343" y="206828"/>
                  </a:cubicBezTo>
                  <a:cubicBezTo>
                    <a:pt x="8074535" y="233377"/>
                    <a:pt x="7941936" y="200960"/>
                    <a:pt x="8066315" y="228600"/>
                  </a:cubicBezTo>
                  <a:cubicBezTo>
                    <a:pt x="8080920" y="231846"/>
                    <a:pt x="8095850" y="234233"/>
                    <a:pt x="8109858" y="239486"/>
                  </a:cubicBezTo>
                  <a:cubicBezTo>
                    <a:pt x="8125052" y="245184"/>
                    <a:pt x="8137857" y="256594"/>
                    <a:pt x="8153400" y="261257"/>
                  </a:cubicBezTo>
                  <a:cubicBezTo>
                    <a:pt x="8174541" y="267599"/>
                    <a:pt x="8197072" y="267814"/>
                    <a:pt x="8218715" y="272143"/>
                  </a:cubicBezTo>
                  <a:cubicBezTo>
                    <a:pt x="8320525" y="292504"/>
                    <a:pt x="8211914" y="273163"/>
                    <a:pt x="8294915" y="293914"/>
                  </a:cubicBezTo>
                  <a:cubicBezTo>
                    <a:pt x="8312865" y="298402"/>
                    <a:pt x="8331393" y="300312"/>
                    <a:pt x="8349343" y="304800"/>
                  </a:cubicBezTo>
                  <a:cubicBezTo>
                    <a:pt x="8360475" y="307583"/>
                    <a:pt x="8370967" y="312534"/>
                    <a:pt x="8382000" y="315686"/>
                  </a:cubicBezTo>
                  <a:cubicBezTo>
                    <a:pt x="8396385" y="319796"/>
                    <a:pt x="8411029" y="322943"/>
                    <a:pt x="8425543" y="326571"/>
                  </a:cubicBezTo>
                  <a:cubicBezTo>
                    <a:pt x="8436429" y="333828"/>
                    <a:pt x="8446245" y="343029"/>
                    <a:pt x="8458200" y="348343"/>
                  </a:cubicBezTo>
                  <a:cubicBezTo>
                    <a:pt x="8511480" y="372023"/>
                    <a:pt x="8518349" y="366387"/>
                    <a:pt x="8567058" y="381000"/>
                  </a:cubicBezTo>
                  <a:cubicBezTo>
                    <a:pt x="8589039" y="387594"/>
                    <a:pt x="8632372" y="402771"/>
                    <a:pt x="8632372" y="402771"/>
                  </a:cubicBezTo>
                  <a:cubicBezTo>
                    <a:pt x="8639629" y="410028"/>
                    <a:pt x="8645342" y="419263"/>
                    <a:pt x="8654143" y="424543"/>
                  </a:cubicBezTo>
                  <a:cubicBezTo>
                    <a:pt x="8663982" y="430447"/>
                    <a:pt x="8675767" y="432276"/>
                    <a:pt x="8686800" y="435428"/>
                  </a:cubicBezTo>
                  <a:cubicBezTo>
                    <a:pt x="8731063" y="448074"/>
                    <a:pt x="8718448" y="446314"/>
                    <a:pt x="8752115" y="44631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8" name="Freeform 187"/>
            <p:cNvSpPr/>
            <p:nvPr/>
          </p:nvSpPr>
          <p:spPr>
            <a:xfrm>
              <a:off x="3440302" y="1814012"/>
              <a:ext cx="276083" cy="228541"/>
            </a:xfrm>
            <a:custGeom>
              <a:avLst/>
              <a:gdLst>
                <a:gd name="connsiteX0" fmla="*/ 947057 w 947057"/>
                <a:gd name="connsiteY0" fmla="*/ 0 h 1262743"/>
                <a:gd name="connsiteX1" fmla="*/ 892628 w 947057"/>
                <a:gd name="connsiteY1" fmla="*/ 32657 h 1262743"/>
                <a:gd name="connsiteX2" fmla="*/ 881743 w 947057"/>
                <a:gd name="connsiteY2" fmla="*/ 76200 h 1262743"/>
                <a:gd name="connsiteX3" fmla="*/ 849085 w 947057"/>
                <a:gd name="connsiteY3" fmla="*/ 108857 h 1262743"/>
                <a:gd name="connsiteX4" fmla="*/ 827314 w 947057"/>
                <a:gd name="connsiteY4" fmla="*/ 185057 h 1262743"/>
                <a:gd name="connsiteX5" fmla="*/ 783771 w 947057"/>
                <a:gd name="connsiteY5" fmla="*/ 250371 h 1262743"/>
                <a:gd name="connsiteX6" fmla="*/ 740228 w 947057"/>
                <a:gd name="connsiteY6" fmla="*/ 293914 h 1262743"/>
                <a:gd name="connsiteX7" fmla="*/ 707571 w 947057"/>
                <a:gd name="connsiteY7" fmla="*/ 337457 h 1262743"/>
                <a:gd name="connsiteX8" fmla="*/ 664028 w 947057"/>
                <a:gd name="connsiteY8" fmla="*/ 402771 h 1262743"/>
                <a:gd name="connsiteX9" fmla="*/ 642257 w 947057"/>
                <a:gd name="connsiteY9" fmla="*/ 424543 h 1262743"/>
                <a:gd name="connsiteX10" fmla="*/ 620485 w 947057"/>
                <a:gd name="connsiteY10" fmla="*/ 457200 h 1262743"/>
                <a:gd name="connsiteX11" fmla="*/ 555171 w 947057"/>
                <a:gd name="connsiteY11" fmla="*/ 511628 h 1262743"/>
                <a:gd name="connsiteX12" fmla="*/ 511628 w 947057"/>
                <a:gd name="connsiteY12" fmla="*/ 566057 h 1262743"/>
                <a:gd name="connsiteX13" fmla="*/ 468085 w 947057"/>
                <a:gd name="connsiteY13" fmla="*/ 653143 h 1262743"/>
                <a:gd name="connsiteX14" fmla="*/ 424543 w 947057"/>
                <a:gd name="connsiteY14" fmla="*/ 718457 h 1262743"/>
                <a:gd name="connsiteX15" fmla="*/ 402771 w 947057"/>
                <a:gd name="connsiteY15" fmla="*/ 751114 h 1262743"/>
                <a:gd name="connsiteX16" fmla="*/ 391885 w 947057"/>
                <a:gd name="connsiteY16" fmla="*/ 783771 h 1262743"/>
                <a:gd name="connsiteX17" fmla="*/ 326571 w 947057"/>
                <a:gd name="connsiteY17" fmla="*/ 870857 h 1262743"/>
                <a:gd name="connsiteX18" fmla="*/ 293914 w 947057"/>
                <a:gd name="connsiteY18" fmla="*/ 936171 h 1262743"/>
                <a:gd name="connsiteX19" fmla="*/ 261257 w 947057"/>
                <a:gd name="connsiteY19" fmla="*/ 1001486 h 1262743"/>
                <a:gd name="connsiteX20" fmla="*/ 206828 w 947057"/>
                <a:gd name="connsiteY20" fmla="*/ 1045028 h 1262743"/>
                <a:gd name="connsiteX21" fmla="*/ 185057 w 947057"/>
                <a:gd name="connsiteY21" fmla="*/ 1066800 h 1262743"/>
                <a:gd name="connsiteX22" fmla="*/ 163285 w 947057"/>
                <a:gd name="connsiteY22" fmla="*/ 1099457 h 1262743"/>
                <a:gd name="connsiteX23" fmla="*/ 108857 w 947057"/>
                <a:gd name="connsiteY23" fmla="*/ 1153886 h 1262743"/>
                <a:gd name="connsiteX24" fmla="*/ 0 w 947057"/>
                <a:gd name="connsiteY24" fmla="*/ 1262743 h 126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7057" h="1262743">
                  <a:moveTo>
                    <a:pt x="947057" y="0"/>
                  </a:moveTo>
                  <a:cubicBezTo>
                    <a:pt x="928914" y="10886"/>
                    <a:pt x="906397" y="16593"/>
                    <a:pt x="892628" y="32657"/>
                  </a:cubicBezTo>
                  <a:cubicBezTo>
                    <a:pt x="882892" y="44016"/>
                    <a:pt x="889166" y="63210"/>
                    <a:pt x="881743" y="76200"/>
                  </a:cubicBezTo>
                  <a:cubicBezTo>
                    <a:pt x="874105" y="89566"/>
                    <a:pt x="859971" y="97971"/>
                    <a:pt x="849085" y="108857"/>
                  </a:cubicBezTo>
                  <a:cubicBezTo>
                    <a:pt x="846522" y="119111"/>
                    <a:pt x="834414" y="172276"/>
                    <a:pt x="827314" y="185057"/>
                  </a:cubicBezTo>
                  <a:cubicBezTo>
                    <a:pt x="814607" y="207930"/>
                    <a:pt x="802273" y="231869"/>
                    <a:pt x="783771" y="250371"/>
                  </a:cubicBezTo>
                  <a:cubicBezTo>
                    <a:pt x="769257" y="264885"/>
                    <a:pt x="752544" y="277493"/>
                    <a:pt x="740228" y="293914"/>
                  </a:cubicBezTo>
                  <a:cubicBezTo>
                    <a:pt x="729342" y="308428"/>
                    <a:pt x="717975" y="322594"/>
                    <a:pt x="707571" y="337457"/>
                  </a:cubicBezTo>
                  <a:cubicBezTo>
                    <a:pt x="692566" y="358893"/>
                    <a:pt x="682530" y="384268"/>
                    <a:pt x="664028" y="402771"/>
                  </a:cubicBezTo>
                  <a:cubicBezTo>
                    <a:pt x="656771" y="410028"/>
                    <a:pt x="648668" y="416529"/>
                    <a:pt x="642257" y="424543"/>
                  </a:cubicBezTo>
                  <a:cubicBezTo>
                    <a:pt x="634084" y="434759"/>
                    <a:pt x="629736" y="447949"/>
                    <a:pt x="620485" y="457200"/>
                  </a:cubicBezTo>
                  <a:cubicBezTo>
                    <a:pt x="534872" y="542812"/>
                    <a:pt x="644320" y="404647"/>
                    <a:pt x="555171" y="511628"/>
                  </a:cubicBezTo>
                  <a:cubicBezTo>
                    <a:pt x="486520" y="594011"/>
                    <a:pt x="574961" y="502727"/>
                    <a:pt x="511628" y="566057"/>
                  </a:cubicBezTo>
                  <a:cubicBezTo>
                    <a:pt x="497114" y="595086"/>
                    <a:pt x="486088" y="626139"/>
                    <a:pt x="468085" y="653143"/>
                  </a:cubicBezTo>
                  <a:lnTo>
                    <a:pt x="424543" y="718457"/>
                  </a:lnTo>
                  <a:cubicBezTo>
                    <a:pt x="417286" y="729343"/>
                    <a:pt x="406908" y="738702"/>
                    <a:pt x="402771" y="751114"/>
                  </a:cubicBezTo>
                  <a:cubicBezTo>
                    <a:pt x="399142" y="762000"/>
                    <a:pt x="397457" y="773740"/>
                    <a:pt x="391885" y="783771"/>
                  </a:cubicBezTo>
                  <a:cubicBezTo>
                    <a:pt x="361110" y="839166"/>
                    <a:pt x="359605" y="837825"/>
                    <a:pt x="326571" y="870857"/>
                  </a:cubicBezTo>
                  <a:cubicBezTo>
                    <a:pt x="299209" y="952941"/>
                    <a:pt x="336118" y="851762"/>
                    <a:pt x="293914" y="936171"/>
                  </a:cubicBezTo>
                  <a:cubicBezTo>
                    <a:pt x="267089" y="989822"/>
                    <a:pt x="302849" y="949496"/>
                    <a:pt x="261257" y="1001486"/>
                  </a:cubicBezTo>
                  <a:cubicBezTo>
                    <a:pt x="237895" y="1030688"/>
                    <a:pt x="238258" y="1019884"/>
                    <a:pt x="206828" y="1045028"/>
                  </a:cubicBezTo>
                  <a:cubicBezTo>
                    <a:pt x="198814" y="1051439"/>
                    <a:pt x="191468" y="1058786"/>
                    <a:pt x="185057" y="1066800"/>
                  </a:cubicBezTo>
                  <a:cubicBezTo>
                    <a:pt x="176884" y="1077016"/>
                    <a:pt x="171900" y="1089611"/>
                    <a:pt x="163285" y="1099457"/>
                  </a:cubicBezTo>
                  <a:cubicBezTo>
                    <a:pt x="146389" y="1118767"/>
                    <a:pt x="127000" y="1135743"/>
                    <a:pt x="108857" y="1153886"/>
                  </a:cubicBezTo>
                  <a:lnTo>
                    <a:pt x="0" y="1262743"/>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9" name="Freeform 188"/>
            <p:cNvSpPr/>
            <p:nvPr/>
          </p:nvSpPr>
          <p:spPr>
            <a:xfrm rot="21148125">
              <a:off x="3456169" y="2015573"/>
              <a:ext cx="353831" cy="9840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 name="Oval 1"/>
          <p:cNvSpPr/>
          <p:nvPr/>
        </p:nvSpPr>
        <p:spPr>
          <a:xfrm>
            <a:off x="7189788" y="796925"/>
            <a:ext cx="88900"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176" name="Freeform 175"/>
          <p:cNvSpPr/>
          <p:nvPr/>
        </p:nvSpPr>
        <p:spPr>
          <a:xfrm rot="19193434">
            <a:off x="6238875" y="3757613"/>
            <a:ext cx="177800" cy="131762"/>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7" name="Freeform 176"/>
          <p:cNvSpPr/>
          <p:nvPr/>
        </p:nvSpPr>
        <p:spPr>
          <a:xfrm rot="19193434">
            <a:off x="6805613" y="3508375"/>
            <a:ext cx="188912" cy="101600"/>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8" name="Freeform 177"/>
          <p:cNvSpPr/>
          <p:nvPr/>
        </p:nvSpPr>
        <p:spPr>
          <a:xfrm rot="19193434">
            <a:off x="6124575" y="3494088"/>
            <a:ext cx="177800" cy="133350"/>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9" name="Freeform 178"/>
          <p:cNvSpPr/>
          <p:nvPr/>
        </p:nvSpPr>
        <p:spPr>
          <a:xfrm rot="1172606" flipV="1">
            <a:off x="6630988" y="2984500"/>
            <a:ext cx="219075" cy="123825"/>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0" name="Freeform 179"/>
          <p:cNvSpPr/>
          <p:nvPr/>
        </p:nvSpPr>
        <p:spPr>
          <a:xfrm rot="19193434">
            <a:off x="6611938" y="3319463"/>
            <a:ext cx="176212" cy="131762"/>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1" name="Freeform 180"/>
          <p:cNvSpPr/>
          <p:nvPr/>
        </p:nvSpPr>
        <p:spPr>
          <a:xfrm rot="19193434">
            <a:off x="6251575" y="3087688"/>
            <a:ext cx="177800" cy="131762"/>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84" name="Freeform 183"/>
          <p:cNvSpPr/>
          <p:nvPr/>
        </p:nvSpPr>
        <p:spPr>
          <a:xfrm rot="1172606" flipV="1">
            <a:off x="6521450" y="892175"/>
            <a:ext cx="219075" cy="123825"/>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0" name="Freeform 189"/>
          <p:cNvSpPr/>
          <p:nvPr/>
        </p:nvSpPr>
        <p:spPr>
          <a:xfrm rot="19193434">
            <a:off x="6330950" y="347663"/>
            <a:ext cx="176213" cy="131762"/>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91" name="Oval 190"/>
          <p:cNvSpPr/>
          <p:nvPr/>
        </p:nvSpPr>
        <p:spPr>
          <a:xfrm>
            <a:off x="6465888" y="914400"/>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192" name="Oval 191"/>
          <p:cNvSpPr/>
          <p:nvPr/>
        </p:nvSpPr>
        <p:spPr>
          <a:xfrm>
            <a:off x="6411913" y="263525"/>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193" name="Oval 192"/>
          <p:cNvSpPr/>
          <p:nvPr/>
        </p:nvSpPr>
        <p:spPr>
          <a:xfrm>
            <a:off x="6084888" y="784225"/>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194" name="Oval 193"/>
          <p:cNvSpPr/>
          <p:nvPr/>
        </p:nvSpPr>
        <p:spPr>
          <a:xfrm>
            <a:off x="6958013" y="481013"/>
            <a:ext cx="87312" cy="82550"/>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195" name="Oval 194"/>
          <p:cNvSpPr/>
          <p:nvPr/>
        </p:nvSpPr>
        <p:spPr>
          <a:xfrm>
            <a:off x="6008688" y="414338"/>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196" name="Freeform 195"/>
          <p:cNvSpPr/>
          <p:nvPr/>
        </p:nvSpPr>
        <p:spPr>
          <a:xfrm rot="21421432" flipV="1">
            <a:off x="7650163" y="860425"/>
            <a:ext cx="195262" cy="101600"/>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5655" name="TextBox 196"/>
          <p:cNvSpPr txBox="1">
            <a:spLocks noChangeArrowheads="1"/>
          </p:cNvSpPr>
          <p:nvPr/>
        </p:nvSpPr>
        <p:spPr bwMode="auto">
          <a:xfrm>
            <a:off x="7818438" y="754063"/>
            <a:ext cx="11080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t>= CXCR4</a:t>
            </a:r>
          </a:p>
        </p:txBody>
      </p:sp>
      <p:sp>
        <p:nvSpPr>
          <p:cNvPr id="25656" name="TextBox 197"/>
          <p:cNvSpPr txBox="1">
            <a:spLocks noChangeArrowheads="1"/>
          </p:cNvSpPr>
          <p:nvPr/>
        </p:nvSpPr>
        <p:spPr bwMode="auto">
          <a:xfrm>
            <a:off x="7820025" y="984250"/>
            <a:ext cx="11064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200" b="1"/>
              <a:t>= CXCL12</a:t>
            </a:r>
          </a:p>
        </p:txBody>
      </p:sp>
      <p:sp>
        <p:nvSpPr>
          <p:cNvPr id="199" name="Oval 198"/>
          <p:cNvSpPr/>
          <p:nvPr/>
        </p:nvSpPr>
        <p:spPr>
          <a:xfrm>
            <a:off x="7761288" y="1077913"/>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0" name="Oval 199"/>
          <p:cNvSpPr/>
          <p:nvPr/>
        </p:nvSpPr>
        <p:spPr>
          <a:xfrm>
            <a:off x="6218238" y="3427413"/>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1" name="Oval 200"/>
          <p:cNvSpPr/>
          <p:nvPr/>
        </p:nvSpPr>
        <p:spPr>
          <a:xfrm>
            <a:off x="6350000" y="3016250"/>
            <a:ext cx="87313"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2" name="Oval 201"/>
          <p:cNvSpPr/>
          <p:nvPr/>
        </p:nvSpPr>
        <p:spPr>
          <a:xfrm>
            <a:off x="6921500" y="3533775"/>
            <a:ext cx="87313"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pic>
        <p:nvPicPr>
          <p:cNvPr id="1026" name="Picture 2" descr="C:\Users\abhardwaj\AppData\Local\Microsoft\Windows\Temporary Internet Files\Content.IE5\C4DCPHTM\MC900028125[1].wmf"/>
          <p:cNvPicPr>
            <a:picLocks noChangeAspect="1" noChangeArrowheads="1"/>
          </p:cNvPicPr>
          <p:nvPr/>
        </p:nvPicPr>
        <p:blipFill>
          <a:blip r:embed="rId2" cstate="print">
            <a:extLst>
              <a:ext uri="{28A0092B-C50C-407E-A947-70E740481C1C}">
                <a14:useLocalDpi xmlns:a14="http://schemas.microsoft.com/office/drawing/2010/main" val="0"/>
              </a:ext>
            </a:extLst>
          </a:blip>
          <a:srcRect l="2" r="4759" b="34108"/>
          <a:stretch>
            <a:fillRect/>
          </a:stretch>
        </p:blipFill>
        <p:spPr bwMode="auto">
          <a:xfrm>
            <a:off x="8283575" y="2825750"/>
            <a:ext cx="463550" cy="298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7" name="Picture 3" descr="C:\Users\abhardwaj\AppData\Local\Microsoft\Windows\Temporary Internet Files\Content.IE5\L05UESFL\MC90028710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07400" y="3657600"/>
            <a:ext cx="379413"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4" name="Oval 203"/>
          <p:cNvSpPr/>
          <p:nvPr/>
        </p:nvSpPr>
        <p:spPr>
          <a:xfrm>
            <a:off x="8181975" y="2906713"/>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5" name="Oval 204"/>
          <p:cNvSpPr/>
          <p:nvPr/>
        </p:nvSpPr>
        <p:spPr>
          <a:xfrm>
            <a:off x="8661400" y="3001963"/>
            <a:ext cx="88900"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7" name="Oval 206"/>
          <p:cNvSpPr/>
          <p:nvPr/>
        </p:nvSpPr>
        <p:spPr>
          <a:xfrm>
            <a:off x="8213725" y="3048000"/>
            <a:ext cx="87313"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8" name="Oval 207"/>
          <p:cNvSpPr/>
          <p:nvPr/>
        </p:nvSpPr>
        <p:spPr>
          <a:xfrm>
            <a:off x="8512175" y="3048000"/>
            <a:ext cx="87313"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09" name="Oval 208"/>
          <p:cNvSpPr/>
          <p:nvPr/>
        </p:nvSpPr>
        <p:spPr>
          <a:xfrm>
            <a:off x="8610600" y="2778125"/>
            <a:ext cx="88900"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0" name="Oval 209"/>
          <p:cNvSpPr/>
          <p:nvPr/>
        </p:nvSpPr>
        <p:spPr>
          <a:xfrm>
            <a:off x="8464550" y="4046538"/>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1" name="Oval 210"/>
          <p:cNvSpPr/>
          <p:nvPr/>
        </p:nvSpPr>
        <p:spPr>
          <a:xfrm>
            <a:off x="8393113" y="3703638"/>
            <a:ext cx="88900"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2" name="Oval 211"/>
          <p:cNvSpPr/>
          <p:nvPr/>
        </p:nvSpPr>
        <p:spPr>
          <a:xfrm>
            <a:off x="8316913" y="3970338"/>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3" name="Oval 212"/>
          <p:cNvSpPr/>
          <p:nvPr/>
        </p:nvSpPr>
        <p:spPr>
          <a:xfrm>
            <a:off x="8728075" y="3741738"/>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4" name="Oval 213"/>
          <p:cNvSpPr/>
          <p:nvPr/>
        </p:nvSpPr>
        <p:spPr>
          <a:xfrm>
            <a:off x="8751888" y="3994150"/>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5" name="Oval 214"/>
          <p:cNvSpPr/>
          <p:nvPr/>
        </p:nvSpPr>
        <p:spPr>
          <a:xfrm>
            <a:off x="8329613" y="3817938"/>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16" name="Oval 215"/>
          <p:cNvSpPr/>
          <p:nvPr/>
        </p:nvSpPr>
        <p:spPr>
          <a:xfrm>
            <a:off x="8599488" y="4054475"/>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grpSp>
        <p:nvGrpSpPr>
          <p:cNvPr id="217" name="Group 216"/>
          <p:cNvGrpSpPr>
            <a:grpSpLocks/>
          </p:cNvGrpSpPr>
          <p:nvPr/>
        </p:nvGrpSpPr>
        <p:grpSpPr bwMode="auto">
          <a:xfrm flipV="1">
            <a:off x="7281863" y="3265488"/>
            <a:ext cx="1019175" cy="544512"/>
            <a:chOff x="2481944" y="1729896"/>
            <a:chExt cx="1328056" cy="482476"/>
          </a:xfrm>
        </p:grpSpPr>
        <p:sp>
          <p:nvSpPr>
            <p:cNvPr id="218" name="Freeform 217"/>
            <p:cNvSpPr/>
            <p:nvPr/>
          </p:nvSpPr>
          <p:spPr>
            <a:xfrm>
              <a:off x="2481944" y="1729896"/>
              <a:ext cx="1106713" cy="270074"/>
            </a:xfrm>
            <a:custGeom>
              <a:avLst/>
              <a:gdLst>
                <a:gd name="connsiteX0" fmla="*/ 0 w 7097486"/>
                <a:gd name="connsiteY0" fmla="*/ 1502317 h 1502317"/>
                <a:gd name="connsiteX1" fmla="*/ 54428 w 7097486"/>
                <a:gd name="connsiteY1" fmla="*/ 1469660 h 1502317"/>
                <a:gd name="connsiteX2" fmla="*/ 87086 w 7097486"/>
                <a:gd name="connsiteY2" fmla="*/ 1458774 h 1502317"/>
                <a:gd name="connsiteX3" fmla="*/ 108857 w 7097486"/>
                <a:gd name="connsiteY3" fmla="*/ 1426117 h 1502317"/>
                <a:gd name="connsiteX4" fmla="*/ 141514 w 7097486"/>
                <a:gd name="connsiteY4" fmla="*/ 1415231 h 1502317"/>
                <a:gd name="connsiteX5" fmla="*/ 174171 w 7097486"/>
                <a:gd name="connsiteY5" fmla="*/ 1393460 h 1502317"/>
                <a:gd name="connsiteX6" fmla="*/ 261257 w 7097486"/>
                <a:gd name="connsiteY6" fmla="*/ 1371688 h 1502317"/>
                <a:gd name="connsiteX7" fmla="*/ 293914 w 7097486"/>
                <a:gd name="connsiteY7" fmla="*/ 1360803 h 1502317"/>
                <a:gd name="connsiteX8" fmla="*/ 370114 w 7097486"/>
                <a:gd name="connsiteY8" fmla="*/ 1349917 h 1502317"/>
                <a:gd name="connsiteX9" fmla="*/ 413657 w 7097486"/>
                <a:gd name="connsiteY9" fmla="*/ 1339031 h 1502317"/>
                <a:gd name="connsiteX10" fmla="*/ 478971 w 7097486"/>
                <a:gd name="connsiteY10" fmla="*/ 1328145 h 1502317"/>
                <a:gd name="connsiteX11" fmla="*/ 522514 w 7097486"/>
                <a:gd name="connsiteY11" fmla="*/ 1317260 h 1502317"/>
                <a:gd name="connsiteX12" fmla="*/ 881743 w 7097486"/>
                <a:gd name="connsiteY12" fmla="*/ 1295488 h 1502317"/>
                <a:gd name="connsiteX13" fmla="*/ 1426028 w 7097486"/>
                <a:gd name="connsiteY13" fmla="*/ 1284603 h 1502317"/>
                <a:gd name="connsiteX14" fmla="*/ 3004457 w 7097486"/>
                <a:gd name="connsiteY14" fmla="*/ 1295488 h 1502317"/>
                <a:gd name="connsiteX15" fmla="*/ 5105400 w 7097486"/>
                <a:gd name="connsiteY15" fmla="*/ 1262831 h 1502317"/>
                <a:gd name="connsiteX16" fmla="*/ 5138057 w 7097486"/>
                <a:gd name="connsiteY16" fmla="*/ 1251945 h 1502317"/>
                <a:gd name="connsiteX17" fmla="*/ 5225143 w 7097486"/>
                <a:gd name="connsiteY17" fmla="*/ 1230174 h 1502317"/>
                <a:gd name="connsiteX18" fmla="*/ 5257800 w 7097486"/>
                <a:gd name="connsiteY18" fmla="*/ 1208403 h 1502317"/>
                <a:gd name="connsiteX19" fmla="*/ 5323114 w 7097486"/>
                <a:gd name="connsiteY19" fmla="*/ 1186631 h 1502317"/>
                <a:gd name="connsiteX20" fmla="*/ 5421086 w 7097486"/>
                <a:gd name="connsiteY20" fmla="*/ 1164860 h 1502317"/>
                <a:gd name="connsiteX21" fmla="*/ 5442857 w 7097486"/>
                <a:gd name="connsiteY21" fmla="*/ 1143088 h 1502317"/>
                <a:gd name="connsiteX22" fmla="*/ 5508171 w 7097486"/>
                <a:gd name="connsiteY22" fmla="*/ 1121317 h 1502317"/>
                <a:gd name="connsiteX23" fmla="*/ 5540828 w 7097486"/>
                <a:gd name="connsiteY23" fmla="*/ 1110431 h 1502317"/>
                <a:gd name="connsiteX24" fmla="*/ 5606143 w 7097486"/>
                <a:gd name="connsiteY24" fmla="*/ 1077774 h 1502317"/>
                <a:gd name="connsiteX25" fmla="*/ 5638800 w 7097486"/>
                <a:gd name="connsiteY25" fmla="*/ 1045117 h 1502317"/>
                <a:gd name="connsiteX26" fmla="*/ 5704114 w 7097486"/>
                <a:gd name="connsiteY26" fmla="*/ 1023345 h 1502317"/>
                <a:gd name="connsiteX27" fmla="*/ 5758543 w 7097486"/>
                <a:gd name="connsiteY27" fmla="*/ 990688 h 1502317"/>
                <a:gd name="connsiteX28" fmla="*/ 5791200 w 7097486"/>
                <a:gd name="connsiteY28" fmla="*/ 968917 h 1502317"/>
                <a:gd name="connsiteX29" fmla="*/ 5823857 w 7097486"/>
                <a:gd name="connsiteY29" fmla="*/ 958031 h 1502317"/>
                <a:gd name="connsiteX30" fmla="*/ 5856514 w 7097486"/>
                <a:gd name="connsiteY30" fmla="*/ 936260 h 1502317"/>
                <a:gd name="connsiteX31" fmla="*/ 5921828 w 7097486"/>
                <a:gd name="connsiteY31" fmla="*/ 914488 h 1502317"/>
                <a:gd name="connsiteX32" fmla="*/ 5987143 w 7097486"/>
                <a:gd name="connsiteY32" fmla="*/ 881831 h 1502317"/>
                <a:gd name="connsiteX33" fmla="*/ 6019800 w 7097486"/>
                <a:gd name="connsiteY33" fmla="*/ 860060 h 1502317"/>
                <a:gd name="connsiteX34" fmla="*/ 6041571 w 7097486"/>
                <a:gd name="connsiteY34" fmla="*/ 838288 h 1502317"/>
                <a:gd name="connsiteX35" fmla="*/ 6085114 w 7097486"/>
                <a:gd name="connsiteY35" fmla="*/ 827403 h 1502317"/>
                <a:gd name="connsiteX36" fmla="*/ 6139543 w 7097486"/>
                <a:gd name="connsiteY36" fmla="*/ 794745 h 1502317"/>
                <a:gd name="connsiteX37" fmla="*/ 6172200 w 7097486"/>
                <a:gd name="connsiteY37" fmla="*/ 772974 h 1502317"/>
                <a:gd name="connsiteX38" fmla="*/ 6204857 w 7097486"/>
                <a:gd name="connsiteY38" fmla="*/ 762088 h 1502317"/>
                <a:gd name="connsiteX39" fmla="*/ 6237514 w 7097486"/>
                <a:gd name="connsiteY39" fmla="*/ 740317 h 1502317"/>
                <a:gd name="connsiteX40" fmla="*/ 6259286 w 7097486"/>
                <a:gd name="connsiteY40" fmla="*/ 718545 h 1502317"/>
                <a:gd name="connsiteX41" fmla="*/ 6291943 w 7097486"/>
                <a:gd name="connsiteY41" fmla="*/ 707660 h 1502317"/>
                <a:gd name="connsiteX42" fmla="*/ 6389914 w 7097486"/>
                <a:gd name="connsiteY42" fmla="*/ 631460 h 1502317"/>
                <a:gd name="connsiteX43" fmla="*/ 6444343 w 7097486"/>
                <a:gd name="connsiteY43" fmla="*/ 587917 h 1502317"/>
                <a:gd name="connsiteX44" fmla="*/ 6520543 w 7097486"/>
                <a:gd name="connsiteY44" fmla="*/ 533488 h 1502317"/>
                <a:gd name="connsiteX45" fmla="*/ 6531428 w 7097486"/>
                <a:gd name="connsiteY45" fmla="*/ 500831 h 1502317"/>
                <a:gd name="connsiteX46" fmla="*/ 6607628 w 7097486"/>
                <a:gd name="connsiteY46" fmla="*/ 446403 h 1502317"/>
                <a:gd name="connsiteX47" fmla="*/ 6629400 w 7097486"/>
                <a:gd name="connsiteY47" fmla="*/ 424631 h 1502317"/>
                <a:gd name="connsiteX48" fmla="*/ 6694714 w 7097486"/>
                <a:gd name="connsiteY48" fmla="*/ 391974 h 1502317"/>
                <a:gd name="connsiteX49" fmla="*/ 6738257 w 7097486"/>
                <a:gd name="connsiteY49" fmla="*/ 348431 h 1502317"/>
                <a:gd name="connsiteX50" fmla="*/ 6792686 w 7097486"/>
                <a:gd name="connsiteY50" fmla="*/ 304888 h 1502317"/>
                <a:gd name="connsiteX51" fmla="*/ 6825343 w 7097486"/>
                <a:gd name="connsiteY51" fmla="*/ 283117 h 1502317"/>
                <a:gd name="connsiteX52" fmla="*/ 6868886 w 7097486"/>
                <a:gd name="connsiteY52" fmla="*/ 239574 h 1502317"/>
                <a:gd name="connsiteX53" fmla="*/ 6890657 w 7097486"/>
                <a:gd name="connsiteY53" fmla="*/ 206917 h 1502317"/>
                <a:gd name="connsiteX54" fmla="*/ 6923314 w 7097486"/>
                <a:gd name="connsiteY54" fmla="*/ 196031 h 1502317"/>
                <a:gd name="connsiteX55" fmla="*/ 6934200 w 7097486"/>
                <a:gd name="connsiteY55" fmla="*/ 163374 h 1502317"/>
                <a:gd name="connsiteX56" fmla="*/ 6966857 w 7097486"/>
                <a:gd name="connsiteY56" fmla="*/ 141603 h 1502317"/>
                <a:gd name="connsiteX57" fmla="*/ 7010400 w 7097486"/>
                <a:gd name="connsiteY57" fmla="*/ 98060 h 1502317"/>
                <a:gd name="connsiteX58" fmla="*/ 7032171 w 7097486"/>
                <a:gd name="connsiteY58" fmla="*/ 76288 h 1502317"/>
                <a:gd name="connsiteX59" fmla="*/ 7075714 w 7097486"/>
                <a:gd name="connsiteY59" fmla="*/ 32745 h 1502317"/>
                <a:gd name="connsiteX60" fmla="*/ 7097486 w 7097486"/>
                <a:gd name="connsiteY60" fmla="*/ 88 h 150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097486" h="1502317">
                  <a:moveTo>
                    <a:pt x="0" y="1502317"/>
                  </a:moveTo>
                  <a:cubicBezTo>
                    <a:pt x="18143" y="1491431"/>
                    <a:pt x="35504" y="1479122"/>
                    <a:pt x="54428" y="1469660"/>
                  </a:cubicBezTo>
                  <a:cubicBezTo>
                    <a:pt x="64691" y="1464528"/>
                    <a:pt x="78126" y="1465942"/>
                    <a:pt x="87086" y="1458774"/>
                  </a:cubicBezTo>
                  <a:cubicBezTo>
                    <a:pt x="97302" y="1450601"/>
                    <a:pt x="98641" y="1434290"/>
                    <a:pt x="108857" y="1426117"/>
                  </a:cubicBezTo>
                  <a:cubicBezTo>
                    <a:pt x="117817" y="1418949"/>
                    <a:pt x="131251" y="1420363"/>
                    <a:pt x="141514" y="1415231"/>
                  </a:cubicBezTo>
                  <a:cubicBezTo>
                    <a:pt x="153216" y="1409380"/>
                    <a:pt x="162469" y="1399311"/>
                    <a:pt x="174171" y="1393460"/>
                  </a:cubicBezTo>
                  <a:cubicBezTo>
                    <a:pt x="199055" y="1381018"/>
                    <a:pt x="236413" y="1377899"/>
                    <a:pt x="261257" y="1371688"/>
                  </a:cubicBezTo>
                  <a:cubicBezTo>
                    <a:pt x="272389" y="1368905"/>
                    <a:pt x="282662" y="1363053"/>
                    <a:pt x="293914" y="1360803"/>
                  </a:cubicBezTo>
                  <a:cubicBezTo>
                    <a:pt x="319074" y="1355771"/>
                    <a:pt x="344870" y="1354507"/>
                    <a:pt x="370114" y="1349917"/>
                  </a:cubicBezTo>
                  <a:cubicBezTo>
                    <a:pt x="384834" y="1347241"/>
                    <a:pt x="398986" y="1341965"/>
                    <a:pt x="413657" y="1339031"/>
                  </a:cubicBezTo>
                  <a:cubicBezTo>
                    <a:pt x="435300" y="1334702"/>
                    <a:pt x="457328" y="1332474"/>
                    <a:pt x="478971" y="1328145"/>
                  </a:cubicBezTo>
                  <a:cubicBezTo>
                    <a:pt x="493641" y="1325211"/>
                    <a:pt x="507655" y="1319008"/>
                    <a:pt x="522514" y="1317260"/>
                  </a:cubicBezTo>
                  <a:cubicBezTo>
                    <a:pt x="597158" y="1308479"/>
                    <a:pt x="830749" y="1296945"/>
                    <a:pt x="881743" y="1295488"/>
                  </a:cubicBezTo>
                  <a:lnTo>
                    <a:pt x="1426028" y="1284603"/>
                  </a:lnTo>
                  <a:lnTo>
                    <a:pt x="3004457" y="1295488"/>
                  </a:lnTo>
                  <a:cubicBezTo>
                    <a:pt x="3733332" y="1295488"/>
                    <a:pt x="4408701" y="1362362"/>
                    <a:pt x="5105400" y="1262831"/>
                  </a:cubicBezTo>
                  <a:cubicBezTo>
                    <a:pt x="5116286" y="1259202"/>
                    <a:pt x="5126987" y="1254964"/>
                    <a:pt x="5138057" y="1251945"/>
                  </a:cubicBezTo>
                  <a:cubicBezTo>
                    <a:pt x="5166925" y="1244072"/>
                    <a:pt x="5225143" y="1230174"/>
                    <a:pt x="5225143" y="1230174"/>
                  </a:cubicBezTo>
                  <a:cubicBezTo>
                    <a:pt x="5236029" y="1222917"/>
                    <a:pt x="5245845" y="1213716"/>
                    <a:pt x="5257800" y="1208403"/>
                  </a:cubicBezTo>
                  <a:cubicBezTo>
                    <a:pt x="5278771" y="1199082"/>
                    <a:pt x="5301343" y="1193888"/>
                    <a:pt x="5323114" y="1186631"/>
                  </a:cubicBezTo>
                  <a:cubicBezTo>
                    <a:pt x="5376710" y="1168765"/>
                    <a:pt x="5344453" y="1177631"/>
                    <a:pt x="5421086" y="1164860"/>
                  </a:cubicBezTo>
                  <a:cubicBezTo>
                    <a:pt x="5428343" y="1157603"/>
                    <a:pt x="5433677" y="1147678"/>
                    <a:pt x="5442857" y="1143088"/>
                  </a:cubicBezTo>
                  <a:cubicBezTo>
                    <a:pt x="5463383" y="1132825"/>
                    <a:pt x="5486400" y="1128574"/>
                    <a:pt x="5508171" y="1121317"/>
                  </a:cubicBezTo>
                  <a:cubicBezTo>
                    <a:pt x="5519057" y="1117688"/>
                    <a:pt x="5531280" y="1116796"/>
                    <a:pt x="5540828" y="1110431"/>
                  </a:cubicBezTo>
                  <a:cubicBezTo>
                    <a:pt x="5583034" y="1082295"/>
                    <a:pt x="5561074" y="1092797"/>
                    <a:pt x="5606143" y="1077774"/>
                  </a:cubicBezTo>
                  <a:cubicBezTo>
                    <a:pt x="5617029" y="1066888"/>
                    <a:pt x="5625343" y="1052593"/>
                    <a:pt x="5638800" y="1045117"/>
                  </a:cubicBezTo>
                  <a:cubicBezTo>
                    <a:pt x="5658861" y="1033972"/>
                    <a:pt x="5704114" y="1023345"/>
                    <a:pt x="5704114" y="1023345"/>
                  </a:cubicBezTo>
                  <a:cubicBezTo>
                    <a:pt x="5746640" y="980821"/>
                    <a:pt x="5702018" y="1018951"/>
                    <a:pt x="5758543" y="990688"/>
                  </a:cubicBezTo>
                  <a:cubicBezTo>
                    <a:pt x="5770245" y="984837"/>
                    <a:pt x="5779498" y="974768"/>
                    <a:pt x="5791200" y="968917"/>
                  </a:cubicBezTo>
                  <a:cubicBezTo>
                    <a:pt x="5801463" y="963785"/>
                    <a:pt x="5813594" y="963163"/>
                    <a:pt x="5823857" y="958031"/>
                  </a:cubicBezTo>
                  <a:cubicBezTo>
                    <a:pt x="5835559" y="952180"/>
                    <a:pt x="5844559" y="941573"/>
                    <a:pt x="5856514" y="936260"/>
                  </a:cubicBezTo>
                  <a:cubicBezTo>
                    <a:pt x="5877485" y="926939"/>
                    <a:pt x="5921828" y="914488"/>
                    <a:pt x="5921828" y="914488"/>
                  </a:cubicBezTo>
                  <a:cubicBezTo>
                    <a:pt x="5965649" y="870669"/>
                    <a:pt x="5916924" y="911925"/>
                    <a:pt x="5987143" y="881831"/>
                  </a:cubicBezTo>
                  <a:cubicBezTo>
                    <a:pt x="5999168" y="876677"/>
                    <a:pt x="6009584" y="868233"/>
                    <a:pt x="6019800" y="860060"/>
                  </a:cubicBezTo>
                  <a:cubicBezTo>
                    <a:pt x="6027814" y="853649"/>
                    <a:pt x="6032391" y="842878"/>
                    <a:pt x="6041571" y="838288"/>
                  </a:cubicBezTo>
                  <a:cubicBezTo>
                    <a:pt x="6054952" y="831597"/>
                    <a:pt x="6070600" y="831031"/>
                    <a:pt x="6085114" y="827403"/>
                  </a:cubicBezTo>
                  <a:cubicBezTo>
                    <a:pt x="6127639" y="784878"/>
                    <a:pt x="6083019" y="823007"/>
                    <a:pt x="6139543" y="794745"/>
                  </a:cubicBezTo>
                  <a:cubicBezTo>
                    <a:pt x="6151245" y="788894"/>
                    <a:pt x="6160498" y="778825"/>
                    <a:pt x="6172200" y="772974"/>
                  </a:cubicBezTo>
                  <a:cubicBezTo>
                    <a:pt x="6182463" y="767842"/>
                    <a:pt x="6194594" y="767220"/>
                    <a:pt x="6204857" y="762088"/>
                  </a:cubicBezTo>
                  <a:cubicBezTo>
                    <a:pt x="6216559" y="756237"/>
                    <a:pt x="6227298" y="748490"/>
                    <a:pt x="6237514" y="740317"/>
                  </a:cubicBezTo>
                  <a:cubicBezTo>
                    <a:pt x="6245528" y="733906"/>
                    <a:pt x="6250485" y="723825"/>
                    <a:pt x="6259286" y="718545"/>
                  </a:cubicBezTo>
                  <a:cubicBezTo>
                    <a:pt x="6269125" y="712642"/>
                    <a:pt x="6281057" y="711288"/>
                    <a:pt x="6291943" y="707660"/>
                  </a:cubicBezTo>
                  <a:cubicBezTo>
                    <a:pt x="6357845" y="641756"/>
                    <a:pt x="6323422" y="664705"/>
                    <a:pt x="6389914" y="631460"/>
                  </a:cubicBezTo>
                  <a:cubicBezTo>
                    <a:pt x="6464029" y="557345"/>
                    <a:pt x="6348217" y="670310"/>
                    <a:pt x="6444343" y="587917"/>
                  </a:cubicBezTo>
                  <a:cubicBezTo>
                    <a:pt x="6510089" y="531564"/>
                    <a:pt x="6460537" y="553491"/>
                    <a:pt x="6520543" y="533488"/>
                  </a:cubicBezTo>
                  <a:cubicBezTo>
                    <a:pt x="6524171" y="522602"/>
                    <a:pt x="6524759" y="510168"/>
                    <a:pt x="6531428" y="500831"/>
                  </a:cubicBezTo>
                  <a:cubicBezTo>
                    <a:pt x="6563713" y="455631"/>
                    <a:pt x="6566327" y="460169"/>
                    <a:pt x="6607628" y="446403"/>
                  </a:cubicBezTo>
                  <a:cubicBezTo>
                    <a:pt x="6614885" y="439146"/>
                    <a:pt x="6620599" y="429912"/>
                    <a:pt x="6629400" y="424631"/>
                  </a:cubicBezTo>
                  <a:cubicBezTo>
                    <a:pt x="6693787" y="385998"/>
                    <a:pt x="6630483" y="447029"/>
                    <a:pt x="6694714" y="391974"/>
                  </a:cubicBezTo>
                  <a:cubicBezTo>
                    <a:pt x="6710299" y="378616"/>
                    <a:pt x="6721178" y="359817"/>
                    <a:pt x="6738257" y="348431"/>
                  </a:cubicBezTo>
                  <a:cubicBezTo>
                    <a:pt x="6838770" y="281423"/>
                    <a:pt x="6715130" y="366933"/>
                    <a:pt x="6792686" y="304888"/>
                  </a:cubicBezTo>
                  <a:cubicBezTo>
                    <a:pt x="6802902" y="296715"/>
                    <a:pt x="6815410" y="291631"/>
                    <a:pt x="6825343" y="283117"/>
                  </a:cubicBezTo>
                  <a:cubicBezTo>
                    <a:pt x="6840928" y="269759"/>
                    <a:pt x="6857500" y="256653"/>
                    <a:pt x="6868886" y="239574"/>
                  </a:cubicBezTo>
                  <a:cubicBezTo>
                    <a:pt x="6876143" y="228688"/>
                    <a:pt x="6880441" y="215090"/>
                    <a:pt x="6890657" y="206917"/>
                  </a:cubicBezTo>
                  <a:cubicBezTo>
                    <a:pt x="6899617" y="199749"/>
                    <a:pt x="6912428" y="199660"/>
                    <a:pt x="6923314" y="196031"/>
                  </a:cubicBezTo>
                  <a:cubicBezTo>
                    <a:pt x="6926943" y="185145"/>
                    <a:pt x="6927032" y="172334"/>
                    <a:pt x="6934200" y="163374"/>
                  </a:cubicBezTo>
                  <a:cubicBezTo>
                    <a:pt x="6942373" y="153158"/>
                    <a:pt x="6956924" y="150117"/>
                    <a:pt x="6966857" y="141603"/>
                  </a:cubicBezTo>
                  <a:cubicBezTo>
                    <a:pt x="6982442" y="128245"/>
                    <a:pt x="6995886" y="112574"/>
                    <a:pt x="7010400" y="98060"/>
                  </a:cubicBezTo>
                  <a:lnTo>
                    <a:pt x="7032171" y="76288"/>
                  </a:lnTo>
                  <a:cubicBezTo>
                    <a:pt x="7061200" y="-10797"/>
                    <a:pt x="7017657" y="90802"/>
                    <a:pt x="7075714" y="32745"/>
                  </a:cubicBezTo>
                  <a:cubicBezTo>
                    <a:pt x="7111813" y="-3354"/>
                    <a:pt x="7067515" y="88"/>
                    <a:pt x="7097486" y="8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19" name="Freeform 218"/>
            <p:cNvSpPr/>
            <p:nvPr/>
          </p:nvSpPr>
          <p:spPr>
            <a:xfrm>
              <a:off x="2504698" y="2158920"/>
              <a:ext cx="1212213" cy="53452"/>
            </a:xfrm>
            <a:custGeom>
              <a:avLst/>
              <a:gdLst>
                <a:gd name="connsiteX0" fmla="*/ 0 w 8752115"/>
                <a:gd name="connsiteY0" fmla="*/ 76200 h 446397"/>
                <a:gd name="connsiteX1" fmla="*/ 3243943 w 8752115"/>
                <a:gd name="connsiteY1" fmla="*/ 87086 h 446397"/>
                <a:gd name="connsiteX2" fmla="*/ 3864429 w 8752115"/>
                <a:gd name="connsiteY2" fmla="*/ 76200 h 446397"/>
                <a:gd name="connsiteX3" fmla="*/ 4125686 w 8752115"/>
                <a:gd name="connsiteY3" fmla="*/ 54428 h 446397"/>
                <a:gd name="connsiteX4" fmla="*/ 4267200 w 8752115"/>
                <a:gd name="connsiteY4" fmla="*/ 43543 h 446397"/>
                <a:gd name="connsiteX5" fmla="*/ 4310743 w 8752115"/>
                <a:gd name="connsiteY5" fmla="*/ 32657 h 446397"/>
                <a:gd name="connsiteX6" fmla="*/ 4931229 w 8752115"/>
                <a:gd name="connsiteY6" fmla="*/ 10886 h 446397"/>
                <a:gd name="connsiteX7" fmla="*/ 5649686 w 8752115"/>
                <a:gd name="connsiteY7" fmla="*/ 0 h 446397"/>
                <a:gd name="connsiteX8" fmla="*/ 6596743 w 8752115"/>
                <a:gd name="connsiteY8" fmla="*/ 10886 h 446397"/>
                <a:gd name="connsiteX9" fmla="*/ 6814458 w 8752115"/>
                <a:gd name="connsiteY9" fmla="*/ 21771 h 446397"/>
                <a:gd name="connsiteX10" fmla="*/ 7151915 w 8752115"/>
                <a:gd name="connsiteY10" fmla="*/ 32657 h 446397"/>
                <a:gd name="connsiteX11" fmla="*/ 7195458 w 8752115"/>
                <a:gd name="connsiteY11" fmla="*/ 43543 h 446397"/>
                <a:gd name="connsiteX12" fmla="*/ 7326086 w 8752115"/>
                <a:gd name="connsiteY12" fmla="*/ 65314 h 446397"/>
                <a:gd name="connsiteX13" fmla="*/ 7685315 w 8752115"/>
                <a:gd name="connsiteY13" fmla="*/ 108857 h 446397"/>
                <a:gd name="connsiteX14" fmla="*/ 7772400 w 8752115"/>
                <a:gd name="connsiteY14" fmla="*/ 141514 h 446397"/>
                <a:gd name="connsiteX15" fmla="*/ 7805058 w 8752115"/>
                <a:gd name="connsiteY15" fmla="*/ 152400 h 446397"/>
                <a:gd name="connsiteX16" fmla="*/ 7848600 w 8752115"/>
                <a:gd name="connsiteY16" fmla="*/ 174171 h 446397"/>
                <a:gd name="connsiteX17" fmla="*/ 7881258 w 8752115"/>
                <a:gd name="connsiteY17" fmla="*/ 195943 h 446397"/>
                <a:gd name="connsiteX18" fmla="*/ 7968343 w 8752115"/>
                <a:gd name="connsiteY18" fmla="*/ 206828 h 446397"/>
                <a:gd name="connsiteX19" fmla="*/ 8066315 w 8752115"/>
                <a:gd name="connsiteY19" fmla="*/ 228600 h 446397"/>
                <a:gd name="connsiteX20" fmla="*/ 8109858 w 8752115"/>
                <a:gd name="connsiteY20" fmla="*/ 239486 h 446397"/>
                <a:gd name="connsiteX21" fmla="*/ 8153400 w 8752115"/>
                <a:gd name="connsiteY21" fmla="*/ 261257 h 446397"/>
                <a:gd name="connsiteX22" fmla="*/ 8218715 w 8752115"/>
                <a:gd name="connsiteY22" fmla="*/ 272143 h 446397"/>
                <a:gd name="connsiteX23" fmla="*/ 8294915 w 8752115"/>
                <a:gd name="connsiteY23" fmla="*/ 293914 h 446397"/>
                <a:gd name="connsiteX24" fmla="*/ 8349343 w 8752115"/>
                <a:gd name="connsiteY24" fmla="*/ 304800 h 446397"/>
                <a:gd name="connsiteX25" fmla="*/ 8382000 w 8752115"/>
                <a:gd name="connsiteY25" fmla="*/ 315686 h 446397"/>
                <a:gd name="connsiteX26" fmla="*/ 8425543 w 8752115"/>
                <a:gd name="connsiteY26" fmla="*/ 326571 h 446397"/>
                <a:gd name="connsiteX27" fmla="*/ 8458200 w 8752115"/>
                <a:gd name="connsiteY27" fmla="*/ 348343 h 446397"/>
                <a:gd name="connsiteX28" fmla="*/ 8567058 w 8752115"/>
                <a:gd name="connsiteY28" fmla="*/ 381000 h 446397"/>
                <a:gd name="connsiteX29" fmla="*/ 8632372 w 8752115"/>
                <a:gd name="connsiteY29" fmla="*/ 402771 h 446397"/>
                <a:gd name="connsiteX30" fmla="*/ 8654143 w 8752115"/>
                <a:gd name="connsiteY30" fmla="*/ 424543 h 446397"/>
                <a:gd name="connsiteX31" fmla="*/ 8686800 w 8752115"/>
                <a:gd name="connsiteY31" fmla="*/ 435428 h 446397"/>
                <a:gd name="connsiteX32" fmla="*/ 8752115 w 8752115"/>
                <a:gd name="connsiteY32" fmla="*/ 446314 h 44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52115" h="446397">
                  <a:moveTo>
                    <a:pt x="0" y="76200"/>
                  </a:moveTo>
                  <a:cubicBezTo>
                    <a:pt x="1133600" y="302914"/>
                    <a:pt x="71854" y="98099"/>
                    <a:pt x="3243943" y="87086"/>
                  </a:cubicBezTo>
                  <a:lnTo>
                    <a:pt x="3864429" y="76200"/>
                  </a:lnTo>
                  <a:cubicBezTo>
                    <a:pt x="4177629" y="67735"/>
                    <a:pt x="3945742" y="72422"/>
                    <a:pt x="4125686" y="54428"/>
                  </a:cubicBezTo>
                  <a:cubicBezTo>
                    <a:pt x="4172762" y="49720"/>
                    <a:pt x="4220029" y="47171"/>
                    <a:pt x="4267200" y="43543"/>
                  </a:cubicBezTo>
                  <a:cubicBezTo>
                    <a:pt x="4281714" y="39914"/>
                    <a:pt x="4295986" y="35117"/>
                    <a:pt x="4310743" y="32657"/>
                  </a:cubicBezTo>
                  <a:cubicBezTo>
                    <a:pt x="4498860" y="1304"/>
                    <a:pt x="4827135" y="12696"/>
                    <a:pt x="4931229" y="10886"/>
                  </a:cubicBezTo>
                  <a:lnTo>
                    <a:pt x="5649686" y="0"/>
                  </a:lnTo>
                  <a:lnTo>
                    <a:pt x="6596743" y="10886"/>
                  </a:lnTo>
                  <a:cubicBezTo>
                    <a:pt x="6669393" y="12244"/>
                    <a:pt x="6741851" y="18924"/>
                    <a:pt x="6814458" y="21771"/>
                  </a:cubicBezTo>
                  <a:lnTo>
                    <a:pt x="7151915" y="32657"/>
                  </a:lnTo>
                  <a:cubicBezTo>
                    <a:pt x="7166429" y="36286"/>
                    <a:pt x="7180853" y="40298"/>
                    <a:pt x="7195458" y="43543"/>
                  </a:cubicBezTo>
                  <a:cubicBezTo>
                    <a:pt x="7238518" y="53112"/>
                    <a:pt x="7282226" y="60615"/>
                    <a:pt x="7326086" y="65314"/>
                  </a:cubicBezTo>
                  <a:cubicBezTo>
                    <a:pt x="7412821" y="74607"/>
                    <a:pt x="7586340" y="84113"/>
                    <a:pt x="7685315" y="108857"/>
                  </a:cubicBezTo>
                  <a:cubicBezTo>
                    <a:pt x="7765595" y="128927"/>
                    <a:pt x="7692705" y="107359"/>
                    <a:pt x="7772400" y="141514"/>
                  </a:cubicBezTo>
                  <a:cubicBezTo>
                    <a:pt x="7782947" y="146034"/>
                    <a:pt x="7794511" y="147880"/>
                    <a:pt x="7805058" y="152400"/>
                  </a:cubicBezTo>
                  <a:cubicBezTo>
                    <a:pt x="7819973" y="158792"/>
                    <a:pt x="7834511" y="166120"/>
                    <a:pt x="7848600" y="174171"/>
                  </a:cubicBezTo>
                  <a:cubicBezTo>
                    <a:pt x="7859960" y="180662"/>
                    <a:pt x="7868636" y="192501"/>
                    <a:pt x="7881258" y="195943"/>
                  </a:cubicBezTo>
                  <a:cubicBezTo>
                    <a:pt x="7909481" y="203640"/>
                    <a:pt x="7939315" y="203200"/>
                    <a:pt x="7968343" y="206828"/>
                  </a:cubicBezTo>
                  <a:cubicBezTo>
                    <a:pt x="8074535" y="233377"/>
                    <a:pt x="7941936" y="200960"/>
                    <a:pt x="8066315" y="228600"/>
                  </a:cubicBezTo>
                  <a:cubicBezTo>
                    <a:pt x="8080920" y="231846"/>
                    <a:pt x="8095850" y="234233"/>
                    <a:pt x="8109858" y="239486"/>
                  </a:cubicBezTo>
                  <a:cubicBezTo>
                    <a:pt x="8125052" y="245184"/>
                    <a:pt x="8137857" y="256594"/>
                    <a:pt x="8153400" y="261257"/>
                  </a:cubicBezTo>
                  <a:cubicBezTo>
                    <a:pt x="8174541" y="267599"/>
                    <a:pt x="8197072" y="267814"/>
                    <a:pt x="8218715" y="272143"/>
                  </a:cubicBezTo>
                  <a:cubicBezTo>
                    <a:pt x="8320525" y="292504"/>
                    <a:pt x="8211914" y="273163"/>
                    <a:pt x="8294915" y="293914"/>
                  </a:cubicBezTo>
                  <a:cubicBezTo>
                    <a:pt x="8312865" y="298402"/>
                    <a:pt x="8331393" y="300312"/>
                    <a:pt x="8349343" y="304800"/>
                  </a:cubicBezTo>
                  <a:cubicBezTo>
                    <a:pt x="8360475" y="307583"/>
                    <a:pt x="8370967" y="312534"/>
                    <a:pt x="8382000" y="315686"/>
                  </a:cubicBezTo>
                  <a:cubicBezTo>
                    <a:pt x="8396385" y="319796"/>
                    <a:pt x="8411029" y="322943"/>
                    <a:pt x="8425543" y="326571"/>
                  </a:cubicBezTo>
                  <a:cubicBezTo>
                    <a:pt x="8436429" y="333828"/>
                    <a:pt x="8446245" y="343029"/>
                    <a:pt x="8458200" y="348343"/>
                  </a:cubicBezTo>
                  <a:cubicBezTo>
                    <a:pt x="8511480" y="372023"/>
                    <a:pt x="8518349" y="366387"/>
                    <a:pt x="8567058" y="381000"/>
                  </a:cubicBezTo>
                  <a:cubicBezTo>
                    <a:pt x="8589039" y="387594"/>
                    <a:pt x="8632372" y="402771"/>
                    <a:pt x="8632372" y="402771"/>
                  </a:cubicBezTo>
                  <a:cubicBezTo>
                    <a:pt x="8639629" y="410028"/>
                    <a:pt x="8645342" y="419263"/>
                    <a:pt x="8654143" y="424543"/>
                  </a:cubicBezTo>
                  <a:cubicBezTo>
                    <a:pt x="8663982" y="430447"/>
                    <a:pt x="8675767" y="432276"/>
                    <a:pt x="8686800" y="435428"/>
                  </a:cubicBezTo>
                  <a:cubicBezTo>
                    <a:pt x="8731063" y="448074"/>
                    <a:pt x="8718448" y="446314"/>
                    <a:pt x="8752115" y="44631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0" name="Freeform 219"/>
            <p:cNvSpPr/>
            <p:nvPr/>
          </p:nvSpPr>
          <p:spPr>
            <a:xfrm>
              <a:off x="3439716" y="1812887"/>
              <a:ext cx="277195" cy="230688"/>
            </a:xfrm>
            <a:custGeom>
              <a:avLst/>
              <a:gdLst>
                <a:gd name="connsiteX0" fmla="*/ 947057 w 947057"/>
                <a:gd name="connsiteY0" fmla="*/ 0 h 1262743"/>
                <a:gd name="connsiteX1" fmla="*/ 892628 w 947057"/>
                <a:gd name="connsiteY1" fmla="*/ 32657 h 1262743"/>
                <a:gd name="connsiteX2" fmla="*/ 881743 w 947057"/>
                <a:gd name="connsiteY2" fmla="*/ 76200 h 1262743"/>
                <a:gd name="connsiteX3" fmla="*/ 849085 w 947057"/>
                <a:gd name="connsiteY3" fmla="*/ 108857 h 1262743"/>
                <a:gd name="connsiteX4" fmla="*/ 827314 w 947057"/>
                <a:gd name="connsiteY4" fmla="*/ 185057 h 1262743"/>
                <a:gd name="connsiteX5" fmla="*/ 783771 w 947057"/>
                <a:gd name="connsiteY5" fmla="*/ 250371 h 1262743"/>
                <a:gd name="connsiteX6" fmla="*/ 740228 w 947057"/>
                <a:gd name="connsiteY6" fmla="*/ 293914 h 1262743"/>
                <a:gd name="connsiteX7" fmla="*/ 707571 w 947057"/>
                <a:gd name="connsiteY7" fmla="*/ 337457 h 1262743"/>
                <a:gd name="connsiteX8" fmla="*/ 664028 w 947057"/>
                <a:gd name="connsiteY8" fmla="*/ 402771 h 1262743"/>
                <a:gd name="connsiteX9" fmla="*/ 642257 w 947057"/>
                <a:gd name="connsiteY9" fmla="*/ 424543 h 1262743"/>
                <a:gd name="connsiteX10" fmla="*/ 620485 w 947057"/>
                <a:gd name="connsiteY10" fmla="*/ 457200 h 1262743"/>
                <a:gd name="connsiteX11" fmla="*/ 555171 w 947057"/>
                <a:gd name="connsiteY11" fmla="*/ 511628 h 1262743"/>
                <a:gd name="connsiteX12" fmla="*/ 511628 w 947057"/>
                <a:gd name="connsiteY12" fmla="*/ 566057 h 1262743"/>
                <a:gd name="connsiteX13" fmla="*/ 468085 w 947057"/>
                <a:gd name="connsiteY13" fmla="*/ 653143 h 1262743"/>
                <a:gd name="connsiteX14" fmla="*/ 424543 w 947057"/>
                <a:gd name="connsiteY14" fmla="*/ 718457 h 1262743"/>
                <a:gd name="connsiteX15" fmla="*/ 402771 w 947057"/>
                <a:gd name="connsiteY15" fmla="*/ 751114 h 1262743"/>
                <a:gd name="connsiteX16" fmla="*/ 391885 w 947057"/>
                <a:gd name="connsiteY16" fmla="*/ 783771 h 1262743"/>
                <a:gd name="connsiteX17" fmla="*/ 326571 w 947057"/>
                <a:gd name="connsiteY17" fmla="*/ 870857 h 1262743"/>
                <a:gd name="connsiteX18" fmla="*/ 293914 w 947057"/>
                <a:gd name="connsiteY18" fmla="*/ 936171 h 1262743"/>
                <a:gd name="connsiteX19" fmla="*/ 261257 w 947057"/>
                <a:gd name="connsiteY19" fmla="*/ 1001486 h 1262743"/>
                <a:gd name="connsiteX20" fmla="*/ 206828 w 947057"/>
                <a:gd name="connsiteY20" fmla="*/ 1045028 h 1262743"/>
                <a:gd name="connsiteX21" fmla="*/ 185057 w 947057"/>
                <a:gd name="connsiteY21" fmla="*/ 1066800 h 1262743"/>
                <a:gd name="connsiteX22" fmla="*/ 163285 w 947057"/>
                <a:gd name="connsiteY22" fmla="*/ 1099457 h 1262743"/>
                <a:gd name="connsiteX23" fmla="*/ 108857 w 947057"/>
                <a:gd name="connsiteY23" fmla="*/ 1153886 h 1262743"/>
                <a:gd name="connsiteX24" fmla="*/ 0 w 947057"/>
                <a:gd name="connsiteY24" fmla="*/ 1262743 h 126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7057" h="1262743">
                  <a:moveTo>
                    <a:pt x="947057" y="0"/>
                  </a:moveTo>
                  <a:cubicBezTo>
                    <a:pt x="928914" y="10886"/>
                    <a:pt x="906397" y="16593"/>
                    <a:pt x="892628" y="32657"/>
                  </a:cubicBezTo>
                  <a:cubicBezTo>
                    <a:pt x="882892" y="44016"/>
                    <a:pt x="889166" y="63210"/>
                    <a:pt x="881743" y="76200"/>
                  </a:cubicBezTo>
                  <a:cubicBezTo>
                    <a:pt x="874105" y="89566"/>
                    <a:pt x="859971" y="97971"/>
                    <a:pt x="849085" y="108857"/>
                  </a:cubicBezTo>
                  <a:cubicBezTo>
                    <a:pt x="846522" y="119111"/>
                    <a:pt x="834414" y="172276"/>
                    <a:pt x="827314" y="185057"/>
                  </a:cubicBezTo>
                  <a:cubicBezTo>
                    <a:pt x="814607" y="207930"/>
                    <a:pt x="802273" y="231869"/>
                    <a:pt x="783771" y="250371"/>
                  </a:cubicBezTo>
                  <a:cubicBezTo>
                    <a:pt x="769257" y="264885"/>
                    <a:pt x="752544" y="277493"/>
                    <a:pt x="740228" y="293914"/>
                  </a:cubicBezTo>
                  <a:cubicBezTo>
                    <a:pt x="729342" y="308428"/>
                    <a:pt x="717975" y="322594"/>
                    <a:pt x="707571" y="337457"/>
                  </a:cubicBezTo>
                  <a:cubicBezTo>
                    <a:pt x="692566" y="358893"/>
                    <a:pt x="682530" y="384268"/>
                    <a:pt x="664028" y="402771"/>
                  </a:cubicBezTo>
                  <a:cubicBezTo>
                    <a:pt x="656771" y="410028"/>
                    <a:pt x="648668" y="416529"/>
                    <a:pt x="642257" y="424543"/>
                  </a:cubicBezTo>
                  <a:cubicBezTo>
                    <a:pt x="634084" y="434759"/>
                    <a:pt x="629736" y="447949"/>
                    <a:pt x="620485" y="457200"/>
                  </a:cubicBezTo>
                  <a:cubicBezTo>
                    <a:pt x="534872" y="542812"/>
                    <a:pt x="644320" y="404647"/>
                    <a:pt x="555171" y="511628"/>
                  </a:cubicBezTo>
                  <a:cubicBezTo>
                    <a:pt x="486520" y="594011"/>
                    <a:pt x="574961" y="502727"/>
                    <a:pt x="511628" y="566057"/>
                  </a:cubicBezTo>
                  <a:cubicBezTo>
                    <a:pt x="497114" y="595086"/>
                    <a:pt x="486088" y="626139"/>
                    <a:pt x="468085" y="653143"/>
                  </a:cubicBezTo>
                  <a:lnTo>
                    <a:pt x="424543" y="718457"/>
                  </a:lnTo>
                  <a:cubicBezTo>
                    <a:pt x="417286" y="729343"/>
                    <a:pt x="406908" y="738702"/>
                    <a:pt x="402771" y="751114"/>
                  </a:cubicBezTo>
                  <a:cubicBezTo>
                    <a:pt x="399142" y="762000"/>
                    <a:pt x="397457" y="773740"/>
                    <a:pt x="391885" y="783771"/>
                  </a:cubicBezTo>
                  <a:cubicBezTo>
                    <a:pt x="361110" y="839166"/>
                    <a:pt x="359605" y="837825"/>
                    <a:pt x="326571" y="870857"/>
                  </a:cubicBezTo>
                  <a:cubicBezTo>
                    <a:pt x="299209" y="952941"/>
                    <a:pt x="336118" y="851762"/>
                    <a:pt x="293914" y="936171"/>
                  </a:cubicBezTo>
                  <a:cubicBezTo>
                    <a:pt x="267089" y="989822"/>
                    <a:pt x="302849" y="949496"/>
                    <a:pt x="261257" y="1001486"/>
                  </a:cubicBezTo>
                  <a:cubicBezTo>
                    <a:pt x="237895" y="1030688"/>
                    <a:pt x="238258" y="1019884"/>
                    <a:pt x="206828" y="1045028"/>
                  </a:cubicBezTo>
                  <a:cubicBezTo>
                    <a:pt x="198814" y="1051439"/>
                    <a:pt x="191468" y="1058786"/>
                    <a:pt x="185057" y="1066800"/>
                  </a:cubicBezTo>
                  <a:cubicBezTo>
                    <a:pt x="176884" y="1077016"/>
                    <a:pt x="171900" y="1089611"/>
                    <a:pt x="163285" y="1099457"/>
                  </a:cubicBezTo>
                  <a:cubicBezTo>
                    <a:pt x="146389" y="1118767"/>
                    <a:pt x="127000" y="1135743"/>
                    <a:pt x="108857" y="1153886"/>
                  </a:cubicBezTo>
                  <a:lnTo>
                    <a:pt x="0" y="1262743"/>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21" name="Freeform 220"/>
            <p:cNvSpPr/>
            <p:nvPr/>
          </p:nvSpPr>
          <p:spPr>
            <a:xfrm rot="21148125">
              <a:off x="3456265" y="2015443"/>
              <a:ext cx="353735" cy="9846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26" name="Group 225"/>
          <p:cNvGrpSpPr>
            <a:grpSpLocks/>
          </p:cNvGrpSpPr>
          <p:nvPr/>
        </p:nvGrpSpPr>
        <p:grpSpPr bwMode="auto">
          <a:xfrm>
            <a:off x="7553325" y="3338513"/>
            <a:ext cx="163513" cy="196850"/>
            <a:chOff x="7661149" y="3787280"/>
            <a:chExt cx="461814" cy="479920"/>
          </a:xfrm>
        </p:grpSpPr>
        <p:grpSp>
          <p:nvGrpSpPr>
            <p:cNvPr id="25698" name="Group 292"/>
            <p:cNvGrpSpPr>
              <a:grpSpLocks/>
            </p:cNvGrpSpPr>
            <p:nvPr/>
          </p:nvGrpSpPr>
          <p:grpSpPr bwMode="auto">
            <a:xfrm>
              <a:off x="7661149" y="3787280"/>
              <a:ext cx="461814" cy="479920"/>
              <a:chOff x="1151528" y="1276591"/>
              <a:chExt cx="593390" cy="539973"/>
            </a:xfrm>
          </p:grpSpPr>
          <p:sp>
            <p:nvSpPr>
              <p:cNvPr id="229" name="Freeform 228"/>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0" name="Oval 229"/>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28" name="Freeform 227"/>
            <p:cNvSpPr/>
            <p:nvPr/>
          </p:nvSpPr>
          <p:spPr>
            <a:xfrm rot="20680772">
              <a:off x="7764274" y="3798890"/>
              <a:ext cx="206246" cy="131591"/>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12" name="Straight Arrow Connector 11"/>
          <p:cNvCxnSpPr/>
          <p:nvPr/>
        </p:nvCxnSpPr>
        <p:spPr>
          <a:xfrm>
            <a:off x="7140575" y="3429000"/>
            <a:ext cx="2286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33" name="Group 232"/>
          <p:cNvGrpSpPr>
            <a:grpSpLocks/>
          </p:cNvGrpSpPr>
          <p:nvPr/>
        </p:nvGrpSpPr>
        <p:grpSpPr bwMode="auto">
          <a:xfrm rot="7166087">
            <a:off x="8159750" y="3813175"/>
            <a:ext cx="204788" cy="204788"/>
            <a:chOff x="7661149" y="3787280"/>
            <a:chExt cx="461814" cy="479920"/>
          </a:xfrm>
        </p:grpSpPr>
        <p:grpSp>
          <p:nvGrpSpPr>
            <p:cNvPr id="25690" name="Group 292"/>
            <p:cNvGrpSpPr>
              <a:grpSpLocks/>
            </p:cNvGrpSpPr>
            <p:nvPr/>
          </p:nvGrpSpPr>
          <p:grpSpPr bwMode="auto">
            <a:xfrm>
              <a:off x="7661149" y="3787280"/>
              <a:ext cx="461814" cy="479920"/>
              <a:chOff x="1151528" y="1276591"/>
              <a:chExt cx="593390" cy="539973"/>
            </a:xfrm>
          </p:grpSpPr>
          <p:sp>
            <p:nvSpPr>
              <p:cNvPr id="236" name="Freeform 235"/>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37" name="Oval 236"/>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35" name="Freeform 234"/>
            <p:cNvSpPr/>
            <p:nvPr/>
          </p:nvSpPr>
          <p:spPr>
            <a:xfrm rot="20680772">
              <a:off x="7763555" y="3797474"/>
              <a:ext cx="207637" cy="133931"/>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38" name="Group 237"/>
          <p:cNvGrpSpPr>
            <a:grpSpLocks/>
          </p:cNvGrpSpPr>
          <p:nvPr/>
        </p:nvGrpSpPr>
        <p:grpSpPr bwMode="auto">
          <a:xfrm>
            <a:off x="8313738" y="3124200"/>
            <a:ext cx="163512" cy="196850"/>
            <a:chOff x="7661149" y="3787280"/>
            <a:chExt cx="461814" cy="479920"/>
          </a:xfrm>
        </p:grpSpPr>
        <p:grpSp>
          <p:nvGrpSpPr>
            <p:cNvPr id="25682" name="Group 292"/>
            <p:cNvGrpSpPr>
              <a:grpSpLocks/>
            </p:cNvGrpSpPr>
            <p:nvPr/>
          </p:nvGrpSpPr>
          <p:grpSpPr bwMode="auto">
            <a:xfrm>
              <a:off x="7661149" y="3787280"/>
              <a:ext cx="461814" cy="479920"/>
              <a:chOff x="1151528" y="1276591"/>
              <a:chExt cx="593390" cy="539973"/>
            </a:xfrm>
          </p:grpSpPr>
          <p:sp>
            <p:nvSpPr>
              <p:cNvPr id="241" name="Freeform 240"/>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42" name="Oval 241"/>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40" name="Freeform 239"/>
            <p:cNvSpPr/>
            <p:nvPr/>
          </p:nvSpPr>
          <p:spPr>
            <a:xfrm rot="20680772">
              <a:off x="7764271" y="3798892"/>
              <a:ext cx="206248" cy="131591"/>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255" name="Oval 254"/>
          <p:cNvSpPr/>
          <p:nvPr/>
        </p:nvSpPr>
        <p:spPr>
          <a:xfrm>
            <a:off x="8243888" y="2767013"/>
            <a:ext cx="87312" cy="82550"/>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56" name="Oval 255"/>
          <p:cNvSpPr/>
          <p:nvPr/>
        </p:nvSpPr>
        <p:spPr>
          <a:xfrm>
            <a:off x="8342313" y="3048000"/>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Tree>
    <p:extLst>
      <p:ext uri="{BB962C8B-B14F-4D97-AF65-F5344CB8AC3E}">
        <p14:creationId xmlns:p14="http://schemas.microsoft.com/office/powerpoint/2010/main" val="407205073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5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57"/>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6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66"/>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4"/>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1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1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2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2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43"/>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44"/>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347"/>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48"/>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76"/>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7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8"/>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79"/>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8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181"/>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00"/>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20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202"/>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026"/>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1027"/>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204"/>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205"/>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207"/>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208"/>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209"/>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210"/>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211"/>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212"/>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213"/>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21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215"/>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216"/>
                                        </p:tgtEl>
                                        <p:attrNameLst>
                                          <p:attrName>style.visibility</p:attrName>
                                        </p:attrNameLst>
                                      </p:cBhvr>
                                      <p:to>
                                        <p:strVal val="visible"/>
                                      </p:to>
                                    </p:set>
                                  </p:childTnLst>
                                </p:cTn>
                              </p:par>
                              <p:par>
                                <p:cTn id="89" presetID="1" presetClass="entr" presetSubtype="0" fill="hold" nodeType="withEffect">
                                  <p:stCondLst>
                                    <p:cond delay="0"/>
                                  </p:stCondLst>
                                  <p:childTnLst>
                                    <p:set>
                                      <p:cBhvr>
                                        <p:cTn id="90" dur="1" fill="hold">
                                          <p:stCondLst>
                                            <p:cond delay="0"/>
                                          </p:stCondLst>
                                        </p:cTn>
                                        <p:tgtEl>
                                          <p:spTgt spid="217"/>
                                        </p:tgtEl>
                                        <p:attrNameLst>
                                          <p:attrName>style.visibility</p:attrName>
                                        </p:attrNameLst>
                                      </p:cBhvr>
                                      <p:to>
                                        <p:strVal val="visible"/>
                                      </p:to>
                                    </p:set>
                                  </p:childTnLst>
                                </p:cTn>
                              </p:par>
                              <p:par>
                                <p:cTn id="91" presetID="1" presetClass="entr" presetSubtype="0" fill="hold" nodeType="withEffect">
                                  <p:stCondLst>
                                    <p:cond delay="0"/>
                                  </p:stCondLst>
                                  <p:childTnLst>
                                    <p:set>
                                      <p:cBhvr>
                                        <p:cTn id="92" dur="1" fill="hold">
                                          <p:stCondLst>
                                            <p:cond delay="0"/>
                                          </p:stCondLst>
                                        </p:cTn>
                                        <p:tgtEl>
                                          <p:spTgt spid="226"/>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12"/>
                                        </p:tgtEl>
                                        <p:attrNameLst>
                                          <p:attrName>style.visibility</p:attrName>
                                        </p:attrNameLst>
                                      </p:cBhvr>
                                      <p:to>
                                        <p:strVal val="visible"/>
                                      </p:to>
                                    </p:set>
                                  </p:childTnLst>
                                </p:cTn>
                              </p:par>
                              <p:par>
                                <p:cTn id="95" presetID="1" presetClass="entr" presetSubtype="0" fill="hold" nodeType="withEffect">
                                  <p:stCondLst>
                                    <p:cond delay="0"/>
                                  </p:stCondLst>
                                  <p:childTnLst>
                                    <p:set>
                                      <p:cBhvr>
                                        <p:cTn id="96" dur="1" fill="hold">
                                          <p:stCondLst>
                                            <p:cond delay="0"/>
                                          </p:stCondLst>
                                        </p:cTn>
                                        <p:tgtEl>
                                          <p:spTgt spid="233"/>
                                        </p:tgtEl>
                                        <p:attrNameLst>
                                          <p:attrName>style.visibility</p:attrName>
                                        </p:attrNameLst>
                                      </p:cBhvr>
                                      <p:to>
                                        <p:strVal val="visible"/>
                                      </p:to>
                                    </p:set>
                                  </p:childTnLst>
                                </p:cTn>
                              </p:par>
                              <p:par>
                                <p:cTn id="97" presetID="1" presetClass="entr" presetSubtype="0" fill="hold" nodeType="withEffect">
                                  <p:stCondLst>
                                    <p:cond delay="0"/>
                                  </p:stCondLst>
                                  <p:childTnLst>
                                    <p:set>
                                      <p:cBhvr>
                                        <p:cTn id="98" dur="1" fill="hold">
                                          <p:stCondLst>
                                            <p:cond delay="0"/>
                                          </p:stCondLst>
                                        </p:cTn>
                                        <p:tgtEl>
                                          <p:spTgt spid="23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255"/>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2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5" grpId="0" animBg="1"/>
      <p:bldP spid="167" grpId="0"/>
      <p:bldP spid="254" grpId="0"/>
      <p:bldP spid="324" grpId="0"/>
      <p:bldP spid="343" grpId="0"/>
      <p:bldP spid="344" grpId="0"/>
      <p:bldP spid="347" grpId="0" animBg="1"/>
      <p:bldP spid="348" grpId="0"/>
      <p:bldP spid="200" grpId="0" animBg="1"/>
      <p:bldP spid="201" grpId="0" animBg="1"/>
      <p:bldP spid="202" grpId="0" animBg="1"/>
      <p:bldP spid="204" grpId="0" animBg="1"/>
      <p:bldP spid="205" grpId="0" animBg="1"/>
      <p:bldP spid="207" grpId="0" animBg="1"/>
      <p:bldP spid="208" grpId="0" animBg="1"/>
      <p:bldP spid="209" grpId="0" animBg="1"/>
      <p:bldP spid="210" grpId="0" animBg="1"/>
      <p:bldP spid="211" grpId="0" animBg="1"/>
      <p:bldP spid="212" grpId="0" animBg="1"/>
      <p:bldP spid="213" grpId="0" animBg="1"/>
      <p:bldP spid="214" grpId="0" animBg="1"/>
      <p:bldP spid="215" grpId="0" animBg="1"/>
      <p:bldP spid="216" grpId="0" animBg="1"/>
      <p:bldP spid="255" grpId="0" animBg="1"/>
      <p:bldP spid="256" grpId="0" animBg="1"/>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TextBox 256"/>
          <p:cNvSpPr txBox="1"/>
          <p:nvPr/>
        </p:nvSpPr>
        <p:spPr>
          <a:xfrm>
            <a:off x="2957898" y="1992683"/>
            <a:ext cx="2592222" cy="830997"/>
          </a:xfrm>
          <a:prstGeom prst="rect">
            <a:avLst/>
          </a:prstGeom>
          <a:ln/>
        </p:spPr>
        <p:style>
          <a:lnRef idx="0">
            <a:schemeClr val="dk1"/>
          </a:lnRef>
          <a:fillRef idx="3">
            <a:schemeClr val="dk1"/>
          </a:fillRef>
          <a:effectRef idx="3">
            <a:schemeClr val="dk1"/>
          </a:effectRef>
          <a:fontRef idx="minor">
            <a:schemeClr val="lt1"/>
          </a:fontRef>
        </p:style>
        <p:txBody>
          <a:bodyPr>
            <a:spAutoFit/>
          </a:bodyPr>
          <a:lstStyle/>
          <a:p>
            <a:pPr algn="ctr">
              <a:lnSpc>
                <a:spcPct val="80000"/>
              </a:lnSpc>
              <a:defRPr/>
            </a:pPr>
            <a:r>
              <a:rPr lang="en-US" sz="2000" b="1" dirty="0"/>
              <a:t>Reduced </a:t>
            </a:r>
            <a:r>
              <a:rPr lang="en-US" sz="2000" b="1" dirty="0" err="1"/>
              <a:t>desmoplasia</a:t>
            </a:r>
            <a:endParaRPr lang="en-US" sz="2000" b="1" dirty="0"/>
          </a:p>
          <a:p>
            <a:pPr algn="ctr">
              <a:lnSpc>
                <a:spcPct val="80000"/>
              </a:lnSpc>
              <a:defRPr/>
            </a:pPr>
            <a:r>
              <a:rPr lang="en-US" sz="2000" b="1" dirty="0"/>
              <a:t>&amp; </a:t>
            </a:r>
          </a:p>
          <a:p>
            <a:pPr algn="ctr">
              <a:lnSpc>
                <a:spcPct val="80000"/>
              </a:lnSpc>
              <a:defRPr/>
            </a:pPr>
            <a:r>
              <a:rPr lang="en-US" sz="2000" b="1" dirty="0"/>
              <a:t>Enhanced vasculature</a:t>
            </a:r>
          </a:p>
        </p:txBody>
      </p:sp>
      <p:grpSp>
        <p:nvGrpSpPr>
          <p:cNvPr id="26629" name="Group 257"/>
          <p:cNvGrpSpPr>
            <a:grpSpLocks/>
          </p:cNvGrpSpPr>
          <p:nvPr/>
        </p:nvGrpSpPr>
        <p:grpSpPr bwMode="auto">
          <a:xfrm>
            <a:off x="1427163" y="2124075"/>
            <a:ext cx="1328737" cy="482600"/>
            <a:chOff x="2481944" y="1729896"/>
            <a:chExt cx="1328056" cy="482476"/>
          </a:xfrm>
        </p:grpSpPr>
        <p:sp>
          <p:nvSpPr>
            <p:cNvPr id="259" name="Freeform 258"/>
            <p:cNvSpPr/>
            <p:nvPr/>
          </p:nvSpPr>
          <p:spPr>
            <a:xfrm>
              <a:off x="2481944" y="1729896"/>
              <a:ext cx="1105920" cy="269806"/>
            </a:xfrm>
            <a:custGeom>
              <a:avLst/>
              <a:gdLst>
                <a:gd name="connsiteX0" fmla="*/ 0 w 7097486"/>
                <a:gd name="connsiteY0" fmla="*/ 1502317 h 1502317"/>
                <a:gd name="connsiteX1" fmla="*/ 54428 w 7097486"/>
                <a:gd name="connsiteY1" fmla="*/ 1469660 h 1502317"/>
                <a:gd name="connsiteX2" fmla="*/ 87086 w 7097486"/>
                <a:gd name="connsiteY2" fmla="*/ 1458774 h 1502317"/>
                <a:gd name="connsiteX3" fmla="*/ 108857 w 7097486"/>
                <a:gd name="connsiteY3" fmla="*/ 1426117 h 1502317"/>
                <a:gd name="connsiteX4" fmla="*/ 141514 w 7097486"/>
                <a:gd name="connsiteY4" fmla="*/ 1415231 h 1502317"/>
                <a:gd name="connsiteX5" fmla="*/ 174171 w 7097486"/>
                <a:gd name="connsiteY5" fmla="*/ 1393460 h 1502317"/>
                <a:gd name="connsiteX6" fmla="*/ 261257 w 7097486"/>
                <a:gd name="connsiteY6" fmla="*/ 1371688 h 1502317"/>
                <a:gd name="connsiteX7" fmla="*/ 293914 w 7097486"/>
                <a:gd name="connsiteY7" fmla="*/ 1360803 h 1502317"/>
                <a:gd name="connsiteX8" fmla="*/ 370114 w 7097486"/>
                <a:gd name="connsiteY8" fmla="*/ 1349917 h 1502317"/>
                <a:gd name="connsiteX9" fmla="*/ 413657 w 7097486"/>
                <a:gd name="connsiteY9" fmla="*/ 1339031 h 1502317"/>
                <a:gd name="connsiteX10" fmla="*/ 478971 w 7097486"/>
                <a:gd name="connsiteY10" fmla="*/ 1328145 h 1502317"/>
                <a:gd name="connsiteX11" fmla="*/ 522514 w 7097486"/>
                <a:gd name="connsiteY11" fmla="*/ 1317260 h 1502317"/>
                <a:gd name="connsiteX12" fmla="*/ 881743 w 7097486"/>
                <a:gd name="connsiteY12" fmla="*/ 1295488 h 1502317"/>
                <a:gd name="connsiteX13" fmla="*/ 1426028 w 7097486"/>
                <a:gd name="connsiteY13" fmla="*/ 1284603 h 1502317"/>
                <a:gd name="connsiteX14" fmla="*/ 3004457 w 7097486"/>
                <a:gd name="connsiteY14" fmla="*/ 1295488 h 1502317"/>
                <a:gd name="connsiteX15" fmla="*/ 5105400 w 7097486"/>
                <a:gd name="connsiteY15" fmla="*/ 1262831 h 1502317"/>
                <a:gd name="connsiteX16" fmla="*/ 5138057 w 7097486"/>
                <a:gd name="connsiteY16" fmla="*/ 1251945 h 1502317"/>
                <a:gd name="connsiteX17" fmla="*/ 5225143 w 7097486"/>
                <a:gd name="connsiteY17" fmla="*/ 1230174 h 1502317"/>
                <a:gd name="connsiteX18" fmla="*/ 5257800 w 7097486"/>
                <a:gd name="connsiteY18" fmla="*/ 1208403 h 1502317"/>
                <a:gd name="connsiteX19" fmla="*/ 5323114 w 7097486"/>
                <a:gd name="connsiteY19" fmla="*/ 1186631 h 1502317"/>
                <a:gd name="connsiteX20" fmla="*/ 5421086 w 7097486"/>
                <a:gd name="connsiteY20" fmla="*/ 1164860 h 1502317"/>
                <a:gd name="connsiteX21" fmla="*/ 5442857 w 7097486"/>
                <a:gd name="connsiteY21" fmla="*/ 1143088 h 1502317"/>
                <a:gd name="connsiteX22" fmla="*/ 5508171 w 7097486"/>
                <a:gd name="connsiteY22" fmla="*/ 1121317 h 1502317"/>
                <a:gd name="connsiteX23" fmla="*/ 5540828 w 7097486"/>
                <a:gd name="connsiteY23" fmla="*/ 1110431 h 1502317"/>
                <a:gd name="connsiteX24" fmla="*/ 5606143 w 7097486"/>
                <a:gd name="connsiteY24" fmla="*/ 1077774 h 1502317"/>
                <a:gd name="connsiteX25" fmla="*/ 5638800 w 7097486"/>
                <a:gd name="connsiteY25" fmla="*/ 1045117 h 1502317"/>
                <a:gd name="connsiteX26" fmla="*/ 5704114 w 7097486"/>
                <a:gd name="connsiteY26" fmla="*/ 1023345 h 1502317"/>
                <a:gd name="connsiteX27" fmla="*/ 5758543 w 7097486"/>
                <a:gd name="connsiteY27" fmla="*/ 990688 h 1502317"/>
                <a:gd name="connsiteX28" fmla="*/ 5791200 w 7097486"/>
                <a:gd name="connsiteY28" fmla="*/ 968917 h 1502317"/>
                <a:gd name="connsiteX29" fmla="*/ 5823857 w 7097486"/>
                <a:gd name="connsiteY29" fmla="*/ 958031 h 1502317"/>
                <a:gd name="connsiteX30" fmla="*/ 5856514 w 7097486"/>
                <a:gd name="connsiteY30" fmla="*/ 936260 h 1502317"/>
                <a:gd name="connsiteX31" fmla="*/ 5921828 w 7097486"/>
                <a:gd name="connsiteY31" fmla="*/ 914488 h 1502317"/>
                <a:gd name="connsiteX32" fmla="*/ 5987143 w 7097486"/>
                <a:gd name="connsiteY32" fmla="*/ 881831 h 1502317"/>
                <a:gd name="connsiteX33" fmla="*/ 6019800 w 7097486"/>
                <a:gd name="connsiteY33" fmla="*/ 860060 h 1502317"/>
                <a:gd name="connsiteX34" fmla="*/ 6041571 w 7097486"/>
                <a:gd name="connsiteY34" fmla="*/ 838288 h 1502317"/>
                <a:gd name="connsiteX35" fmla="*/ 6085114 w 7097486"/>
                <a:gd name="connsiteY35" fmla="*/ 827403 h 1502317"/>
                <a:gd name="connsiteX36" fmla="*/ 6139543 w 7097486"/>
                <a:gd name="connsiteY36" fmla="*/ 794745 h 1502317"/>
                <a:gd name="connsiteX37" fmla="*/ 6172200 w 7097486"/>
                <a:gd name="connsiteY37" fmla="*/ 772974 h 1502317"/>
                <a:gd name="connsiteX38" fmla="*/ 6204857 w 7097486"/>
                <a:gd name="connsiteY38" fmla="*/ 762088 h 1502317"/>
                <a:gd name="connsiteX39" fmla="*/ 6237514 w 7097486"/>
                <a:gd name="connsiteY39" fmla="*/ 740317 h 1502317"/>
                <a:gd name="connsiteX40" fmla="*/ 6259286 w 7097486"/>
                <a:gd name="connsiteY40" fmla="*/ 718545 h 1502317"/>
                <a:gd name="connsiteX41" fmla="*/ 6291943 w 7097486"/>
                <a:gd name="connsiteY41" fmla="*/ 707660 h 1502317"/>
                <a:gd name="connsiteX42" fmla="*/ 6389914 w 7097486"/>
                <a:gd name="connsiteY42" fmla="*/ 631460 h 1502317"/>
                <a:gd name="connsiteX43" fmla="*/ 6444343 w 7097486"/>
                <a:gd name="connsiteY43" fmla="*/ 587917 h 1502317"/>
                <a:gd name="connsiteX44" fmla="*/ 6520543 w 7097486"/>
                <a:gd name="connsiteY44" fmla="*/ 533488 h 1502317"/>
                <a:gd name="connsiteX45" fmla="*/ 6531428 w 7097486"/>
                <a:gd name="connsiteY45" fmla="*/ 500831 h 1502317"/>
                <a:gd name="connsiteX46" fmla="*/ 6607628 w 7097486"/>
                <a:gd name="connsiteY46" fmla="*/ 446403 h 1502317"/>
                <a:gd name="connsiteX47" fmla="*/ 6629400 w 7097486"/>
                <a:gd name="connsiteY47" fmla="*/ 424631 h 1502317"/>
                <a:gd name="connsiteX48" fmla="*/ 6694714 w 7097486"/>
                <a:gd name="connsiteY48" fmla="*/ 391974 h 1502317"/>
                <a:gd name="connsiteX49" fmla="*/ 6738257 w 7097486"/>
                <a:gd name="connsiteY49" fmla="*/ 348431 h 1502317"/>
                <a:gd name="connsiteX50" fmla="*/ 6792686 w 7097486"/>
                <a:gd name="connsiteY50" fmla="*/ 304888 h 1502317"/>
                <a:gd name="connsiteX51" fmla="*/ 6825343 w 7097486"/>
                <a:gd name="connsiteY51" fmla="*/ 283117 h 1502317"/>
                <a:gd name="connsiteX52" fmla="*/ 6868886 w 7097486"/>
                <a:gd name="connsiteY52" fmla="*/ 239574 h 1502317"/>
                <a:gd name="connsiteX53" fmla="*/ 6890657 w 7097486"/>
                <a:gd name="connsiteY53" fmla="*/ 206917 h 1502317"/>
                <a:gd name="connsiteX54" fmla="*/ 6923314 w 7097486"/>
                <a:gd name="connsiteY54" fmla="*/ 196031 h 1502317"/>
                <a:gd name="connsiteX55" fmla="*/ 6934200 w 7097486"/>
                <a:gd name="connsiteY55" fmla="*/ 163374 h 1502317"/>
                <a:gd name="connsiteX56" fmla="*/ 6966857 w 7097486"/>
                <a:gd name="connsiteY56" fmla="*/ 141603 h 1502317"/>
                <a:gd name="connsiteX57" fmla="*/ 7010400 w 7097486"/>
                <a:gd name="connsiteY57" fmla="*/ 98060 h 1502317"/>
                <a:gd name="connsiteX58" fmla="*/ 7032171 w 7097486"/>
                <a:gd name="connsiteY58" fmla="*/ 76288 h 1502317"/>
                <a:gd name="connsiteX59" fmla="*/ 7075714 w 7097486"/>
                <a:gd name="connsiteY59" fmla="*/ 32745 h 1502317"/>
                <a:gd name="connsiteX60" fmla="*/ 7097486 w 7097486"/>
                <a:gd name="connsiteY60" fmla="*/ 88 h 150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097486" h="1502317">
                  <a:moveTo>
                    <a:pt x="0" y="1502317"/>
                  </a:moveTo>
                  <a:cubicBezTo>
                    <a:pt x="18143" y="1491431"/>
                    <a:pt x="35504" y="1479122"/>
                    <a:pt x="54428" y="1469660"/>
                  </a:cubicBezTo>
                  <a:cubicBezTo>
                    <a:pt x="64691" y="1464528"/>
                    <a:pt x="78126" y="1465942"/>
                    <a:pt x="87086" y="1458774"/>
                  </a:cubicBezTo>
                  <a:cubicBezTo>
                    <a:pt x="97302" y="1450601"/>
                    <a:pt x="98641" y="1434290"/>
                    <a:pt x="108857" y="1426117"/>
                  </a:cubicBezTo>
                  <a:cubicBezTo>
                    <a:pt x="117817" y="1418949"/>
                    <a:pt x="131251" y="1420363"/>
                    <a:pt x="141514" y="1415231"/>
                  </a:cubicBezTo>
                  <a:cubicBezTo>
                    <a:pt x="153216" y="1409380"/>
                    <a:pt x="162469" y="1399311"/>
                    <a:pt x="174171" y="1393460"/>
                  </a:cubicBezTo>
                  <a:cubicBezTo>
                    <a:pt x="199055" y="1381018"/>
                    <a:pt x="236413" y="1377899"/>
                    <a:pt x="261257" y="1371688"/>
                  </a:cubicBezTo>
                  <a:cubicBezTo>
                    <a:pt x="272389" y="1368905"/>
                    <a:pt x="282662" y="1363053"/>
                    <a:pt x="293914" y="1360803"/>
                  </a:cubicBezTo>
                  <a:cubicBezTo>
                    <a:pt x="319074" y="1355771"/>
                    <a:pt x="344870" y="1354507"/>
                    <a:pt x="370114" y="1349917"/>
                  </a:cubicBezTo>
                  <a:cubicBezTo>
                    <a:pt x="384834" y="1347241"/>
                    <a:pt x="398986" y="1341965"/>
                    <a:pt x="413657" y="1339031"/>
                  </a:cubicBezTo>
                  <a:cubicBezTo>
                    <a:pt x="435300" y="1334702"/>
                    <a:pt x="457328" y="1332474"/>
                    <a:pt x="478971" y="1328145"/>
                  </a:cubicBezTo>
                  <a:cubicBezTo>
                    <a:pt x="493641" y="1325211"/>
                    <a:pt x="507655" y="1319008"/>
                    <a:pt x="522514" y="1317260"/>
                  </a:cubicBezTo>
                  <a:cubicBezTo>
                    <a:pt x="597158" y="1308479"/>
                    <a:pt x="830749" y="1296945"/>
                    <a:pt x="881743" y="1295488"/>
                  </a:cubicBezTo>
                  <a:lnTo>
                    <a:pt x="1426028" y="1284603"/>
                  </a:lnTo>
                  <a:lnTo>
                    <a:pt x="3004457" y="1295488"/>
                  </a:lnTo>
                  <a:cubicBezTo>
                    <a:pt x="3733332" y="1295488"/>
                    <a:pt x="4408701" y="1362362"/>
                    <a:pt x="5105400" y="1262831"/>
                  </a:cubicBezTo>
                  <a:cubicBezTo>
                    <a:pt x="5116286" y="1259202"/>
                    <a:pt x="5126987" y="1254964"/>
                    <a:pt x="5138057" y="1251945"/>
                  </a:cubicBezTo>
                  <a:cubicBezTo>
                    <a:pt x="5166925" y="1244072"/>
                    <a:pt x="5225143" y="1230174"/>
                    <a:pt x="5225143" y="1230174"/>
                  </a:cubicBezTo>
                  <a:cubicBezTo>
                    <a:pt x="5236029" y="1222917"/>
                    <a:pt x="5245845" y="1213716"/>
                    <a:pt x="5257800" y="1208403"/>
                  </a:cubicBezTo>
                  <a:cubicBezTo>
                    <a:pt x="5278771" y="1199082"/>
                    <a:pt x="5301343" y="1193888"/>
                    <a:pt x="5323114" y="1186631"/>
                  </a:cubicBezTo>
                  <a:cubicBezTo>
                    <a:pt x="5376710" y="1168765"/>
                    <a:pt x="5344453" y="1177631"/>
                    <a:pt x="5421086" y="1164860"/>
                  </a:cubicBezTo>
                  <a:cubicBezTo>
                    <a:pt x="5428343" y="1157603"/>
                    <a:pt x="5433677" y="1147678"/>
                    <a:pt x="5442857" y="1143088"/>
                  </a:cubicBezTo>
                  <a:cubicBezTo>
                    <a:pt x="5463383" y="1132825"/>
                    <a:pt x="5486400" y="1128574"/>
                    <a:pt x="5508171" y="1121317"/>
                  </a:cubicBezTo>
                  <a:cubicBezTo>
                    <a:pt x="5519057" y="1117688"/>
                    <a:pt x="5531280" y="1116796"/>
                    <a:pt x="5540828" y="1110431"/>
                  </a:cubicBezTo>
                  <a:cubicBezTo>
                    <a:pt x="5583034" y="1082295"/>
                    <a:pt x="5561074" y="1092797"/>
                    <a:pt x="5606143" y="1077774"/>
                  </a:cubicBezTo>
                  <a:cubicBezTo>
                    <a:pt x="5617029" y="1066888"/>
                    <a:pt x="5625343" y="1052593"/>
                    <a:pt x="5638800" y="1045117"/>
                  </a:cubicBezTo>
                  <a:cubicBezTo>
                    <a:pt x="5658861" y="1033972"/>
                    <a:pt x="5704114" y="1023345"/>
                    <a:pt x="5704114" y="1023345"/>
                  </a:cubicBezTo>
                  <a:cubicBezTo>
                    <a:pt x="5746640" y="980821"/>
                    <a:pt x="5702018" y="1018951"/>
                    <a:pt x="5758543" y="990688"/>
                  </a:cubicBezTo>
                  <a:cubicBezTo>
                    <a:pt x="5770245" y="984837"/>
                    <a:pt x="5779498" y="974768"/>
                    <a:pt x="5791200" y="968917"/>
                  </a:cubicBezTo>
                  <a:cubicBezTo>
                    <a:pt x="5801463" y="963785"/>
                    <a:pt x="5813594" y="963163"/>
                    <a:pt x="5823857" y="958031"/>
                  </a:cubicBezTo>
                  <a:cubicBezTo>
                    <a:pt x="5835559" y="952180"/>
                    <a:pt x="5844559" y="941573"/>
                    <a:pt x="5856514" y="936260"/>
                  </a:cubicBezTo>
                  <a:cubicBezTo>
                    <a:pt x="5877485" y="926939"/>
                    <a:pt x="5921828" y="914488"/>
                    <a:pt x="5921828" y="914488"/>
                  </a:cubicBezTo>
                  <a:cubicBezTo>
                    <a:pt x="5965649" y="870669"/>
                    <a:pt x="5916924" y="911925"/>
                    <a:pt x="5987143" y="881831"/>
                  </a:cubicBezTo>
                  <a:cubicBezTo>
                    <a:pt x="5999168" y="876677"/>
                    <a:pt x="6009584" y="868233"/>
                    <a:pt x="6019800" y="860060"/>
                  </a:cubicBezTo>
                  <a:cubicBezTo>
                    <a:pt x="6027814" y="853649"/>
                    <a:pt x="6032391" y="842878"/>
                    <a:pt x="6041571" y="838288"/>
                  </a:cubicBezTo>
                  <a:cubicBezTo>
                    <a:pt x="6054952" y="831597"/>
                    <a:pt x="6070600" y="831031"/>
                    <a:pt x="6085114" y="827403"/>
                  </a:cubicBezTo>
                  <a:cubicBezTo>
                    <a:pt x="6127639" y="784878"/>
                    <a:pt x="6083019" y="823007"/>
                    <a:pt x="6139543" y="794745"/>
                  </a:cubicBezTo>
                  <a:cubicBezTo>
                    <a:pt x="6151245" y="788894"/>
                    <a:pt x="6160498" y="778825"/>
                    <a:pt x="6172200" y="772974"/>
                  </a:cubicBezTo>
                  <a:cubicBezTo>
                    <a:pt x="6182463" y="767842"/>
                    <a:pt x="6194594" y="767220"/>
                    <a:pt x="6204857" y="762088"/>
                  </a:cubicBezTo>
                  <a:cubicBezTo>
                    <a:pt x="6216559" y="756237"/>
                    <a:pt x="6227298" y="748490"/>
                    <a:pt x="6237514" y="740317"/>
                  </a:cubicBezTo>
                  <a:cubicBezTo>
                    <a:pt x="6245528" y="733906"/>
                    <a:pt x="6250485" y="723825"/>
                    <a:pt x="6259286" y="718545"/>
                  </a:cubicBezTo>
                  <a:cubicBezTo>
                    <a:pt x="6269125" y="712642"/>
                    <a:pt x="6281057" y="711288"/>
                    <a:pt x="6291943" y="707660"/>
                  </a:cubicBezTo>
                  <a:cubicBezTo>
                    <a:pt x="6357845" y="641756"/>
                    <a:pt x="6323422" y="664705"/>
                    <a:pt x="6389914" y="631460"/>
                  </a:cubicBezTo>
                  <a:cubicBezTo>
                    <a:pt x="6464029" y="557345"/>
                    <a:pt x="6348217" y="670310"/>
                    <a:pt x="6444343" y="587917"/>
                  </a:cubicBezTo>
                  <a:cubicBezTo>
                    <a:pt x="6510089" y="531564"/>
                    <a:pt x="6460537" y="553491"/>
                    <a:pt x="6520543" y="533488"/>
                  </a:cubicBezTo>
                  <a:cubicBezTo>
                    <a:pt x="6524171" y="522602"/>
                    <a:pt x="6524759" y="510168"/>
                    <a:pt x="6531428" y="500831"/>
                  </a:cubicBezTo>
                  <a:cubicBezTo>
                    <a:pt x="6563713" y="455631"/>
                    <a:pt x="6566327" y="460169"/>
                    <a:pt x="6607628" y="446403"/>
                  </a:cubicBezTo>
                  <a:cubicBezTo>
                    <a:pt x="6614885" y="439146"/>
                    <a:pt x="6620599" y="429912"/>
                    <a:pt x="6629400" y="424631"/>
                  </a:cubicBezTo>
                  <a:cubicBezTo>
                    <a:pt x="6693787" y="385998"/>
                    <a:pt x="6630483" y="447029"/>
                    <a:pt x="6694714" y="391974"/>
                  </a:cubicBezTo>
                  <a:cubicBezTo>
                    <a:pt x="6710299" y="378616"/>
                    <a:pt x="6721178" y="359817"/>
                    <a:pt x="6738257" y="348431"/>
                  </a:cubicBezTo>
                  <a:cubicBezTo>
                    <a:pt x="6838770" y="281423"/>
                    <a:pt x="6715130" y="366933"/>
                    <a:pt x="6792686" y="304888"/>
                  </a:cubicBezTo>
                  <a:cubicBezTo>
                    <a:pt x="6802902" y="296715"/>
                    <a:pt x="6815410" y="291631"/>
                    <a:pt x="6825343" y="283117"/>
                  </a:cubicBezTo>
                  <a:cubicBezTo>
                    <a:pt x="6840928" y="269759"/>
                    <a:pt x="6857500" y="256653"/>
                    <a:pt x="6868886" y="239574"/>
                  </a:cubicBezTo>
                  <a:cubicBezTo>
                    <a:pt x="6876143" y="228688"/>
                    <a:pt x="6880441" y="215090"/>
                    <a:pt x="6890657" y="206917"/>
                  </a:cubicBezTo>
                  <a:cubicBezTo>
                    <a:pt x="6899617" y="199749"/>
                    <a:pt x="6912428" y="199660"/>
                    <a:pt x="6923314" y="196031"/>
                  </a:cubicBezTo>
                  <a:cubicBezTo>
                    <a:pt x="6926943" y="185145"/>
                    <a:pt x="6927032" y="172334"/>
                    <a:pt x="6934200" y="163374"/>
                  </a:cubicBezTo>
                  <a:cubicBezTo>
                    <a:pt x="6942373" y="153158"/>
                    <a:pt x="6956924" y="150117"/>
                    <a:pt x="6966857" y="141603"/>
                  </a:cubicBezTo>
                  <a:cubicBezTo>
                    <a:pt x="6982442" y="128245"/>
                    <a:pt x="6995886" y="112574"/>
                    <a:pt x="7010400" y="98060"/>
                  </a:cubicBezTo>
                  <a:lnTo>
                    <a:pt x="7032171" y="76288"/>
                  </a:lnTo>
                  <a:cubicBezTo>
                    <a:pt x="7061200" y="-10797"/>
                    <a:pt x="7017657" y="90802"/>
                    <a:pt x="7075714" y="32745"/>
                  </a:cubicBezTo>
                  <a:cubicBezTo>
                    <a:pt x="7111813" y="-3354"/>
                    <a:pt x="7067515" y="88"/>
                    <a:pt x="7097486" y="8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0" name="Freeform 259"/>
            <p:cNvSpPr/>
            <p:nvPr/>
          </p:nvSpPr>
          <p:spPr>
            <a:xfrm>
              <a:off x="2504158" y="2158411"/>
              <a:ext cx="1212228" cy="53961"/>
            </a:xfrm>
            <a:custGeom>
              <a:avLst/>
              <a:gdLst>
                <a:gd name="connsiteX0" fmla="*/ 0 w 8752115"/>
                <a:gd name="connsiteY0" fmla="*/ 76200 h 446397"/>
                <a:gd name="connsiteX1" fmla="*/ 3243943 w 8752115"/>
                <a:gd name="connsiteY1" fmla="*/ 87086 h 446397"/>
                <a:gd name="connsiteX2" fmla="*/ 3864429 w 8752115"/>
                <a:gd name="connsiteY2" fmla="*/ 76200 h 446397"/>
                <a:gd name="connsiteX3" fmla="*/ 4125686 w 8752115"/>
                <a:gd name="connsiteY3" fmla="*/ 54428 h 446397"/>
                <a:gd name="connsiteX4" fmla="*/ 4267200 w 8752115"/>
                <a:gd name="connsiteY4" fmla="*/ 43543 h 446397"/>
                <a:gd name="connsiteX5" fmla="*/ 4310743 w 8752115"/>
                <a:gd name="connsiteY5" fmla="*/ 32657 h 446397"/>
                <a:gd name="connsiteX6" fmla="*/ 4931229 w 8752115"/>
                <a:gd name="connsiteY6" fmla="*/ 10886 h 446397"/>
                <a:gd name="connsiteX7" fmla="*/ 5649686 w 8752115"/>
                <a:gd name="connsiteY7" fmla="*/ 0 h 446397"/>
                <a:gd name="connsiteX8" fmla="*/ 6596743 w 8752115"/>
                <a:gd name="connsiteY8" fmla="*/ 10886 h 446397"/>
                <a:gd name="connsiteX9" fmla="*/ 6814458 w 8752115"/>
                <a:gd name="connsiteY9" fmla="*/ 21771 h 446397"/>
                <a:gd name="connsiteX10" fmla="*/ 7151915 w 8752115"/>
                <a:gd name="connsiteY10" fmla="*/ 32657 h 446397"/>
                <a:gd name="connsiteX11" fmla="*/ 7195458 w 8752115"/>
                <a:gd name="connsiteY11" fmla="*/ 43543 h 446397"/>
                <a:gd name="connsiteX12" fmla="*/ 7326086 w 8752115"/>
                <a:gd name="connsiteY12" fmla="*/ 65314 h 446397"/>
                <a:gd name="connsiteX13" fmla="*/ 7685315 w 8752115"/>
                <a:gd name="connsiteY13" fmla="*/ 108857 h 446397"/>
                <a:gd name="connsiteX14" fmla="*/ 7772400 w 8752115"/>
                <a:gd name="connsiteY14" fmla="*/ 141514 h 446397"/>
                <a:gd name="connsiteX15" fmla="*/ 7805058 w 8752115"/>
                <a:gd name="connsiteY15" fmla="*/ 152400 h 446397"/>
                <a:gd name="connsiteX16" fmla="*/ 7848600 w 8752115"/>
                <a:gd name="connsiteY16" fmla="*/ 174171 h 446397"/>
                <a:gd name="connsiteX17" fmla="*/ 7881258 w 8752115"/>
                <a:gd name="connsiteY17" fmla="*/ 195943 h 446397"/>
                <a:gd name="connsiteX18" fmla="*/ 7968343 w 8752115"/>
                <a:gd name="connsiteY18" fmla="*/ 206828 h 446397"/>
                <a:gd name="connsiteX19" fmla="*/ 8066315 w 8752115"/>
                <a:gd name="connsiteY19" fmla="*/ 228600 h 446397"/>
                <a:gd name="connsiteX20" fmla="*/ 8109858 w 8752115"/>
                <a:gd name="connsiteY20" fmla="*/ 239486 h 446397"/>
                <a:gd name="connsiteX21" fmla="*/ 8153400 w 8752115"/>
                <a:gd name="connsiteY21" fmla="*/ 261257 h 446397"/>
                <a:gd name="connsiteX22" fmla="*/ 8218715 w 8752115"/>
                <a:gd name="connsiteY22" fmla="*/ 272143 h 446397"/>
                <a:gd name="connsiteX23" fmla="*/ 8294915 w 8752115"/>
                <a:gd name="connsiteY23" fmla="*/ 293914 h 446397"/>
                <a:gd name="connsiteX24" fmla="*/ 8349343 w 8752115"/>
                <a:gd name="connsiteY24" fmla="*/ 304800 h 446397"/>
                <a:gd name="connsiteX25" fmla="*/ 8382000 w 8752115"/>
                <a:gd name="connsiteY25" fmla="*/ 315686 h 446397"/>
                <a:gd name="connsiteX26" fmla="*/ 8425543 w 8752115"/>
                <a:gd name="connsiteY26" fmla="*/ 326571 h 446397"/>
                <a:gd name="connsiteX27" fmla="*/ 8458200 w 8752115"/>
                <a:gd name="connsiteY27" fmla="*/ 348343 h 446397"/>
                <a:gd name="connsiteX28" fmla="*/ 8567058 w 8752115"/>
                <a:gd name="connsiteY28" fmla="*/ 381000 h 446397"/>
                <a:gd name="connsiteX29" fmla="*/ 8632372 w 8752115"/>
                <a:gd name="connsiteY29" fmla="*/ 402771 h 446397"/>
                <a:gd name="connsiteX30" fmla="*/ 8654143 w 8752115"/>
                <a:gd name="connsiteY30" fmla="*/ 424543 h 446397"/>
                <a:gd name="connsiteX31" fmla="*/ 8686800 w 8752115"/>
                <a:gd name="connsiteY31" fmla="*/ 435428 h 446397"/>
                <a:gd name="connsiteX32" fmla="*/ 8752115 w 8752115"/>
                <a:gd name="connsiteY32" fmla="*/ 446314 h 44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52115" h="446397">
                  <a:moveTo>
                    <a:pt x="0" y="76200"/>
                  </a:moveTo>
                  <a:cubicBezTo>
                    <a:pt x="1133600" y="302914"/>
                    <a:pt x="71854" y="98099"/>
                    <a:pt x="3243943" y="87086"/>
                  </a:cubicBezTo>
                  <a:lnTo>
                    <a:pt x="3864429" y="76200"/>
                  </a:lnTo>
                  <a:cubicBezTo>
                    <a:pt x="4177629" y="67735"/>
                    <a:pt x="3945742" y="72422"/>
                    <a:pt x="4125686" y="54428"/>
                  </a:cubicBezTo>
                  <a:cubicBezTo>
                    <a:pt x="4172762" y="49720"/>
                    <a:pt x="4220029" y="47171"/>
                    <a:pt x="4267200" y="43543"/>
                  </a:cubicBezTo>
                  <a:cubicBezTo>
                    <a:pt x="4281714" y="39914"/>
                    <a:pt x="4295986" y="35117"/>
                    <a:pt x="4310743" y="32657"/>
                  </a:cubicBezTo>
                  <a:cubicBezTo>
                    <a:pt x="4498860" y="1304"/>
                    <a:pt x="4827135" y="12696"/>
                    <a:pt x="4931229" y="10886"/>
                  </a:cubicBezTo>
                  <a:lnTo>
                    <a:pt x="5649686" y="0"/>
                  </a:lnTo>
                  <a:lnTo>
                    <a:pt x="6596743" y="10886"/>
                  </a:lnTo>
                  <a:cubicBezTo>
                    <a:pt x="6669393" y="12244"/>
                    <a:pt x="6741851" y="18924"/>
                    <a:pt x="6814458" y="21771"/>
                  </a:cubicBezTo>
                  <a:lnTo>
                    <a:pt x="7151915" y="32657"/>
                  </a:lnTo>
                  <a:cubicBezTo>
                    <a:pt x="7166429" y="36286"/>
                    <a:pt x="7180853" y="40298"/>
                    <a:pt x="7195458" y="43543"/>
                  </a:cubicBezTo>
                  <a:cubicBezTo>
                    <a:pt x="7238518" y="53112"/>
                    <a:pt x="7282226" y="60615"/>
                    <a:pt x="7326086" y="65314"/>
                  </a:cubicBezTo>
                  <a:cubicBezTo>
                    <a:pt x="7412821" y="74607"/>
                    <a:pt x="7586340" y="84113"/>
                    <a:pt x="7685315" y="108857"/>
                  </a:cubicBezTo>
                  <a:cubicBezTo>
                    <a:pt x="7765595" y="128927"/>
                    <a:pt x="7692705" y="107359"/>
                    <a:pt x="7772400" y="141514"/>
                  </a:cubicBezTo>
                  <a:cubicBezTo>
                    <a:pt x="7782947" y="146034"/>
                    <a:pt x="7794511" y="147880"/>
                    <a:pt x="7805058" y="152400"/>
                  </a:cubicBezTo>
                  <a:cubicBezTo>
                    <a:pt x="7819973" y="158792"/>
                    <a:pt x="7834511" y="166120"/>
                    <a:pt x="7848600" y="174171"/>
                  </a:cubicBezTo>
                  <a:cubicBezTo>
                    <a:pt x="7859960" y="180662"/>
                    <a:pt x="7868636" y="192501"/>
                    <a:pt x="7881258" y="195943"/>
                  </a:cubicBezTo>
                  <a:cubicBezTo>
                    <a:pt x="7909481" y="203640"/>
                    <a:pt x="7939315" y="203200"/>
                    <a:pt x="7968343" y="206828"/>
                  </a:cubicBezTo>
                  <a:cubicBezTo>
                    <a:pt x="8074535" y="233377"/>
                    <a:pt x="7941936" y="200960"/>
                    <a:pt x="8066315" y="228600"/>
                  </a:cubicBezTo>
                  <a:cubicBezTo>
                    <a:pt x="8080920" y="231846"/>
                    <a:pt x="8095850" y="234233"/>
                    <a:pt x="8109858" y="239486"/>
                  </a:cubicBezTo>
                  <a:cubicBezTo>
                    <a:pt x="8125052" y="245184"/>
                    <a:pt x="8137857" y="256594"/>
                    <a:pt x="8153400" y="261257"/>
                  </a:cubicBezTo>
                  <a:cubicBezTo>
                    <a:pt x="8174541" y="267599"/>
                    <a:pt x="8197072" y="267814"/>
                    <a:pt x="8218715" y="272143"/>
                  </a:cubicBezTo>
                  <a:cubicBezTo>
                    <a:pt x="8320525" y="292504"/>
                    <a:pt x="8211914" y="273163"/>
                    <a:pt x="8294915" y="293914"/>
                  </a:cubicBezTo>
                  <a:cubicBezTo>
                    <a:pt x="8312865" y="298402"/>
                    <a:pt x="8331393" y="300312"/>
                    <a:pt x="8349343" y="304800"/>
                  </a:cubicBezTo>
                  <a:cubicBezTo>
                    <a:pt x="8360475" y="307583"/>
                    <a:pt x="8370967" y="312534"/>
                    <a:pt x="8382000" y="315686"/>
                  </a:cubicBezTo>
                  <a:cubicBezTo>
                    <a:pt x="8396385" y="319796"/>
                    <a:pt x="8411029" y="322943"/>
                    <a:pt x="8425543" y="326571"/>
                  </a:cubicBezTo>
                  <a:cubicBezTo>
                    <a:pt x="8436429" y="333828"/>
                    <a:pt x="8446245" y="343029"/>
                    <a:pt x="8458200" y="348343"/>
                  </a:cubicBezTo>
                  <a:cubicBezTo>
                    <a:pt x="8511480" y="372023"/>
                    <a:pt x="8518349" y="366387"/>
                    <a:pt x="8567058" y="381000"/>
                  </a:cubicBezTo>
                  <a:cubicBezTo>
                    <a:pt x="8589039" y="387594"/>
                    <a:pt x="8632372" y="402771"/>
                    <a:pt x="8632372" y="402771"/>
                  </a:cubicBezTo>
                  <a:cubicBezTo>
                    <a:pt x="8639629" y="410028"/>
                    <a:pt x="8645342" y="419263"/>
                    <a:pt x="8654143" y="424543"/>
                  </a:cubicBezTo>
                  <a:cubicBezTo>
                    <a:pt x="8663982" y="430447"/>
                    <a:pt x="8675767" y="432276"/>
                    <a:pt x="8686800" y="435428"/>
                  </a:cubicBezTo>
                  <a:cubicBezTo>
                    <a:pt x="8731063" y="448074"/>
                    <a:pt x="8718448" y="446314"/>
                    <a:pt x="8752115" y="44631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1" name="Freeform 260"/>
            <p:cNvSpPr/>
            <p:nvPr/>
          </p:nvSpPr>
          <p:spPr>
            <a:xfrm>
              <a:off x="3440303" y="1814012"/>
              <a:ext cx="276083" cy="228541"/>
            </a:xfrm>
            <a:custGeom>
              <a:avLst/>
              <a:gdLst>
                <a:gd name="connsiteX0" fmla="*/ 947057 w 947057"/>
                <a:gd name="connsiteY0" fmla="*/ 0 h 1262743"/>
                <a:gd name="connsiteX1" fmla="*/ 892628 w 947057"/>
                <a:gd name="connsiteY1" fmla="*/ 32657 h 1262743"/>
                <a:gd name="connsiteX2" fmla="*/ 881743 w 947057"/>
                <a:gd name="connsiteY2" fmla="*/ 76200 h 1262743"/>
                <a:gd name="connsiteX3" fmla="*/ 849085 w 947057"/>
                <a:gd name="connsiteY3" fmla="*/ 108857 h 1262743"/>
                <a:gd name="connsiteX4" fmla="*/ 827314 w 947057"/>
                <a:gd name="connsiteY4" fmla="*/ 185057 h 1262743"/>
                <a:gd name="connsiteX5" fmla="*/ 783771 w 947057"/>
                <a:gd name="connsiteY5" fmla="*/ 250371 h 1262743"/>
                <a:gd name="connsiteX6" fmla="*/ 740228 w 947057"/>
                <a:gd name="connsiteY6" fmla="*/ 293914 h 1262743"/>
                <a:gd name="connsiteX7" fmla="*/ 707571 w 947057"/>
                <a:gd name="connsiteY7" fmla="*/ 337457 h 1262743"/>
                <a:gd name="connsiteX8" fmla="*/ 664028 w 947057"/>
                <a:gd name="connsiteY8" fmla="*/ 402771 h 1262743"/>
                <a:gd name="connsiteX9" fmla="*/ 642257 w 947057"/>
                <a:gd name="connsiteY9" fmla="*/ 424543 h 1262743"/>
                <a:gd name="connsiteX10" fmla="*/ 620485 w 947057"/>
                <a:gd name="connsiteY10" fmla="*/ 457200 h 1262743"/>
                <a:gd name="connsiteX11" fmla="*/ 555171 w 947057"/>
                <a:gd name="connsiteY11" fmla="*/ 511628 h 1262743"/>
                <a:gd name="connsiteX12" fmla="*/ 511628 w 947057"/>
                <a:gd name="connsiteY12" fmla="*/ 566057 h 1262743"/>
                <a:gd name="connsiteX13" fmla="*/ 468085 w 947057"/>
                <a:gd name="connsiteY13" fmla="*/ 653143 h 1262743"/>
                <a:gd name="connsiteX14" fmla="*/ 424543 w 947057"/>
                <a:gd name="connsiteY14" fmla="*/ 718457 h 1262743"/>
                <a:gd name="connsiteX15" fmla="*/ 402771 w 947057"/>
                <a:gd name="connsiteY15" fmla="*/ 751114 h 1262743"/>
                <a:gd name="connsiteX16" fmla="*/ 391885 w 947057"/>
                <a:gd name="connsiteY16" fmla="*/ 783771 h 1262743"/>
                <a:gd name="connsiteX17" fmla="*/ 326571 w 947057"/>
                <a:gd name="connsiteY17" fmla="*/ 870857 h 1262743"/>
                <a:gd name="connsiteX18" fmla="*/ 293914 w 947057"/>
                <a:gd name="connsiteY18" fmla="*/ 936171 h 1262743"/>
                <a:gd name="connsiteX19" fmla="*/ 261257 w 947057"/>
                <a:gd name="connsiteY19" fmla="*/ 1001486 h 1262743"/>
                <a:gd name="connsiteX20" fmla="*/ 206828 w 947057"/>
                <a:gd name="connsiteY20" fmla="*/ 1045028 h 1262743"/>
                <a:gd name="connsiteX21" fmla="*/ 185057 w 947057"/>
                <a:gd name="connsiteY21" fmla="*/ 1066800 h 1262743"/>
                <a:gd name="connsiteX22" fmla="*/ 163285 w 947057"/>
                <a:gd name="connsiteY22" fmla="*/ 1099457 h 1262743"/>
                <a:gd name="connsiteX23" fmla="*/ 108857 w 947057"/>
                <a:gd name="connsiteY23" fmla="*/ 1153886 h 1262743"/>
                <a:gd name="connsiteX24" fmla="*/ 0 w 947057"/>
                <a:gd name="connsiteY24" fmla="*/ 1262743 h 126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7057" h="1262743">
                  <a:moveTo>
                    <a:pt x="947057" y="0"/>
                  </a:moveTo>
                  <a:cubicBezTo>
                    <a:pt x="928914" y="10886"/>
                    <a:pt x="906397" y="16593"/>
                    <a:pt x="892628" y="32657"/>
                  </a:cubicBezTo>
                  <a:cubicBezTo>
                    <a:pt x="882892" y="44016"/>
                    <a:pt x="889166" y="63210"/>
                    <a:pt x="881743" y="76200"/>
                  </a:cubicBezTo>
                  <a:cubicBezTo>
                    <a:pt x="874105" y="89566"/>
                    <a:pt x="859971" y="97971"/>
                    <a:pt x="849085" y="108857"/>
                  </a:cubicBezTo>
                  <a:cubicBezTo>
                    <a:pt x="846522" y="119111"/>
                    <a:pt x="834414" y="172276"/>
                    <a:pt x="827314" y="185057"/>
                  </a:cubicBezTo>
                  <a:cubicBezTo>
                    <a:pt x="814607" y="207930"/>
                    <a:pt x="802273" y="231869"/>
                    <a:pt x="783771" y="250371"/>
                  </a:cubicBezTo>
                  <a:cubicBezTo>
                    <a:pt x="769257" y="264885"/>
                    <a:pt x="752544" y="277493"/>
                    <a:pt x="740228" y="293914"/>
                  </a:cubicBezTo>
                  <a:cubicBezTo>
                    <a:pt x="729342" y="308428"/>
                    <a:pt x="717975" y="322594"/>
                    <a:pt x="707571" y="337457"/>
                  </a:cubicBezTo>
                  <a:cubicBezTo>
                    <a:pt x="692566" y="358893"/>
                    <a:pt x="682530" y="384268"/>
                    <a:pt x="664028" y="402771"/>
                  </a:cubicBezTo>
                  <a:cubicBezTo>
                    <a:pt x="656771" y="410028"/>
                    <a:pt x="648668" y="416529"/>
                    <a:pt x="642257" y="424543"/>
                  </a:cubicBezTo>
                  <a:cubicBezTo>
                    <a:pt x="634084" y="434759"/>
                    <a:pt x="629736" y="447949"/>
                    <a:pt x="620485" y="457200"/>
                  </a:cubicBezTo>
                  <a:cubicBezTo>
                    <a:pt x="534872" y="542812"/>
                    <a:pt x="644320" y="404647"/>
                    <a:pt x="555171" y="511628"/>
                  </a:cubicBezTo>
                  <a:cubicBezTo>
                    <a:pt x="486520" y="594011"/>
                    <a:pt x="574961" y="502727"/>
                    <a:pt x="511628" y="566057"/>
                  </a:cubicBezTo>
                  <a:cubicBezTo>
                    <a:pt x="497114" y="595086"/>
                    <a:pt x="486088" y="626139"/>
                    <a:pt x="468085" y="653143"/>
                  </a:cubicBezTo>
                  <a:lnTo>
                    <a:pt x="424543" y="718457"/>
                  </a:lnTo>
                  <a:cubicBezTo>
                    <a:pt x="417286" y="729343"/>
                    <a:pt x="406908" y="738702"/>
                    <a:pt x="402771" y="751114"/>
                  </a:cubicBezTo>
                  <a:cubicBezTo>
                    <a:pt x="399142" y="762000"/>
                    <a:pt x="397457" y="773740"/>
                    <a:pt x="391885" y="783771"/>
                  </a:cubicBezTo>
                  <a:cubicBezTo>
                    <a:pt x="361110" y="839166"/>
                    <a:pt x="359605" y="837825"/>
                    <a:pt x="326571" y="870857"/>
                  </a:cubicBezTo>
                  <a:cubicBezTo>
                    <a:pt x="299209" y="952941"/>
                    <a:pt x="336118" y="851762"/>
                    <a:pt x="293914" y="936171"/>
                  </a:cubicBezTo>
                  <a:cubicBezTo>
                    <a:pt x="267089" y="989822"/>
                    <a:pt x="302849" y="949496"/>
                    <a:pt x="261257" y="1001486"/>
                  </a:cubicBezTo>
                  <a:cubicBezTo>
                    <a:pt x="237895" y="1030688"/>
                    <a:pt x="238258" y="1019884"/>
                    <a:pt x="206828" y="1045028"/>
                  </a:cubicBezTo>
                  <a:cubicBezTo>
                    <a:pt x="198814" y="1051439"/>
                    <a:pt x="191468" y="1058786"/>
                    <a:pt x="185057" y="1066800"/>
                  </a:cubicBezTo>
                  <a:cubicBezTo>
                    <a:pt x="176884" y="1077016"/>
                    <a:pt x="171900" y="1089611"/>
                    <a:pt x="163285" y="1099457"/>
                  </a:cubicBezTo>
                  <a:cubicBezTo>
                    <a:pt x="146389" y="1118767"/>
                    <a:pt x="127000" y="1135743"/>
                    <a:pt x="108857" y="1153886"/>
                  </a:cubicBezTo>
                  <a:lnTo>
                    <a:pt x="0" y="1262743"/>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262" name="Freeform 261"/>
            <p:cNvSpPr/>
            <p:nvPr/>
          </p:nvSpPr>
          <p:spPr>
            <a:xfrm rot="21148125">
              <a:off x="3456169" y="2015573"/>
              <a:ext cx="353831" cy="9840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263" name="Straight Arrow Connector 262"/>
          <p:cNvCxnSpPr/>
          <p:nvPr/>
        </p:nvCxnSpPr>
        <p:spPr>
          <a:xfrm>
            <a:off x="889000" y="2465388"/>
            <a:ext cx="457200" cy="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6631" name="TextBox 342"/>
          <p:cNvSpPr txBox="1">
            <a:spLocks noChangeArrowheads="1"/>
          </p:cNvSpPr>
          <p:nvPr/>
        </p:nvSpPr>
        <p:spPr bwMode="auto">
          <a:xfrm>
            <a:off x="1447800" y="3200400"/>
            <a:ext cx="1447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t>Scenario: </a:t>
            </a:r>
          </a:p>
        </p:txBody>
      </p:sp>
      <p:sp>
        <p:nvSpPr>
          <p:cNvPr id="26632" name="TextBox 343"/>
          <p:cNvSpPr txBox="1">
            <a:spLocks noChangeArrowheads="1"/>
          </p:cNvSpPr>
          <p:nvPr/>
        </p:nvSpPr>
        <p:spPr bwMode="auto">
          <a:xfrm>
            <a:off x="2551113" y="3176588"/>
            <a:ext cx="6288087"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just" eaLnBrk="1" hangingPunct="1">
              <a:spcBef>
                <a:spcPct val="0"/>
              </a:spcBef>
              <a:buFontTx/>
              <a:buNone/>
            </a:pPr>
            <a:r>
              <a:rPr lang="en-US" altLang="en-US" sz="1800"/>
              <a:t>Enhanced drug delivery to the tumor cells and suppression of CXCL12/CXCR4-mediated survival pathways leading to sustained and effective disease stabilization/tumor regression </a:t>
            </a:r>
          </a:p>
        </p:txBody>
      </p:sp>
      <p:sp>
        <p:nvSpPr>
          <p:cNvPr id="172" name="Right Arrow 171"/>
          <p:cNvSpPr/>
          <p:nvPr/>
        </p:nvSpPr>
        <p:spPr>
          <a:xfrm rot="5400000">
            <a:off x="4379119" y="4255294"/>
            <a:ext cx="233363" cy="142875"/>
          </a:xfrm>
          <a:prstGeom prst="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73" name="TextBox 172"/>
          <p:cNvSpPr txBox="1"/>
          <p:nvPr/>
        </p:nvSpPr>
        <p:spPr>
          <a:xfrm>
            <a:off x="2700062" y="4655403"/>
            <a:ext cx="3652515" cy="830997"/>
          </a:xfrm>
          <a:prstGeom prst="rect">
            <a:avLst/>
          </a:prstGeom>
        </p:spPr>
        <p:style>
          <a:lnRef idx="0">
            <a:schemeClr val="accent3"/>
          </a:lnRef>
          <a:fillRef idx="3">
            <a:schemeClr val="accent3"/>
          </a:fillRef>
          <a:effectRef idx="3">
            <a:schemeClr val="accent3"/>
          </a:effectRef>
          <a:fontRef idx="minor">
            <a:schemeClr val="lt1"/>
          </a:fontRef>
        </p:style>
        <p:txBody>
          <a:bodyPr>
            <a:spAutoFit/>
          </a:bodyPr>
          <a:lstStyle/>
          <a:p>
            <a:pPr algn="ctr">
              <a:defRPr/>
            </a:pPr>
            <a:r>
              <a:rPr lang="en-US" sz="2400" b="1" dirty="0">
                <a:solidFill>
                  <a:schemeClr val="tx1"/>
                </a:solidFill>
              </a:rPr>
              <a:t>IMPROVED THERAPEUTIC  OUTCOME</a:t>
            </a:r>
          </a:p>
        </p:txBody>
      </p:sp>
      <p:sp>
        <p:nvSpPr>
          <p:cNvPr id="174" name="TextBox 173"/>
          <p:cNvSpPr txBox="1"/>
          <p:nvPr/>
        </p:nvSpPr>
        <p:spPr>
          <a:xfrm rot="16200000">
            <a:off x="-841375" y="2365375"/>
            <a:ext cx="2786063" cy="646113"/>
          </a:xfrm>
          <a:prstGeom prst="rect">
            <a:avLst/>
          </a:prstGeom>
          <a:ln>
            <a:noFill/>
          </a:ln>
        </p:spPr>
        <p:style>
          <a:lnRef idx="2">
            <a:schemeClr val="dk1"/>
          </a:lnRef>
          <a:fillRef idx="1">
            <a:schemeClr val="lt1"/>
          </a:fillRef>
          <a:effectRef idx="0">
            <a:schemeClr val="dk1"/>
          </a:effectRef>
          <a:fontRef idx="minor">
            <a:schemeClr val="dk1"/>
          </a:fontRef>
        </p:style>
        <p:txBody>
          <a:bodyPr>
            <a:spAutoFit/>
          </a:bodyPr>
          <a:lstStyle/>
          <a:p>
            <a:pPr algn="ctr">
              <a:defRPr/>
            </a:pPr>
            <a:r>
              <a:rPr lang="en-US" b="1" dirty="0">
                <a:solidFill>
                  <a:schemeClr val="tx1"/>
                </a:solidFill>
              </a:rPr>
              <a:t>Gemcitabine + </a:t>
            </a:r>
            <a:r>
              <a:rPr lang="en-US" b="1" dirty="0" err="1">
                <a:solidFill>
                  <a:srgbClr val="00B050"/>
                </a:solidFill>
              </a:rPr>
              <a:t>Hh</a:t>
            </a:r>
            <a:r>
              <a:rPr lang="en-US" b="1" dirty="0">
                <a:solidFill>
                  <a:srgbClr val="00B050"/>
                </a:solidFill>
              </a:rPr>
              <a:t> inhibitor </a:t>
            </a:r>
            <a:r>
              <a:rPr lang="en-US" b="1" dirty="0">
                <a:solidFill>
                  <a:schemeClr val="tx1"/>
                </a:solidFill>
              </a:rPr>
              <a:t>+ </a:t>
            </a:r>
            <a:r>
              <a:rPr lang="en-US" b="1" dirty="0">
                <a:solidFill>
                  <a:srgbClr val="FF00FF"/>
                </a:solidFill>
              </a:rPr>
              <a:t>CXCR4 antagonist</a:t>
            </a:r>
          </a:p>
        </p:txBody>
      </p:sp>
      <p:pic>
        <p:nvPicPr>
          <p:cNvPr id="26638" name="Picture 2" descr="C:\Users\abhardwaj\AppData\Local\Microsoft\Windows\Temporary Internet Files\Content.IE5\C4DCPHTM\MC900028125[1].wmf"/>
          <p:cNvPicPr>
            <a:picLocks noChangeAspect="1" noChangeArrowheads="1"/>
          </p:cNvPicPr>
          <p:nvPr/>
        </p:nvPicPr>
        <p:blipFill>
          <a:blip r:embed="rId2" cstate="print">
            <a:extLst>
              <a:ext uri="{28A0092B-C50C-407E-A947-70E740481C1C}">
                <a14:useLocalDpi xmlns:a14="http://schemas.microsoft.com/office/drawing/2010/main" val="0"/>
              </a:ext>
            </a:extLst>
          </a:blip>
          <a:srcRect l="2" r="4759" b="34108"/>
          <a:stretch>
            <a:fillRect/>
          </a:stretch>
        </p:blipFill>
        <p:spPr bwMode="auto">
          <a:xfrm>
            <a:off x="8304213" y="1693863"/>
            <a:ext cx="463550" cy="30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9" name="Picture 3" descr="C:\Users\abhardwaj\AppData\Local\Microsoft\Windows\Temporary Internet Files\Content.IE5\L05UESFL\MC900287105[1].wmf"/>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28038" y="2527300"/>
            <a:ext cx="379412"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Oval 48"/>
          <p:cNvSpPr/>
          <p:nvPr/>
        </p:nvSpPr>
        <p:spPr>
          <a:xfrm>
            <a:off x="8202613" y="1776413"/>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0" name="Oval 49"/>
          <p:cNvSpPr/>
          <p:nvPr/>
        </p:nvSpPr>
        <p:spPr>
          <a:xfrm>
            <a:off x="8683625" y="1871663"/>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1" name="Oval 50"/>
          <p:cNvSpPr/>
          <p:nvPr/>
        </p:nvSpPr>
        <p:spPr>
          <a:xfrm>
            <a:off x="8234363" y="1917700"/>
            <a:ext cx="87312" cy="82550"/>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2" name="Oval 51"/>
          <p:cNvSpPr/>
          <p:nvPr/>
        </p:nvSpPr>
        <p:spPr>
          <a:xfrm>
            <a:off x="8532813" y="1917700"/>
            <a:ext cx="88900" cy="82550"/>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3" name="Oval 52"/>
          <p:cNvSpPr/>
          <p:nvPr/>
        </p:nvSpPr>
        <p:spPr>
          <a:xfrm>
            <a:off x="8632825" y="1646238"/>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4" name="Oval 53"/>
          <p:cNvSpPr/>
          <p:nvPr/>
        </p:nvSpPr>
        <p:spPr>
          <a:xfrm>
            <a:off x="8486775" y="2916238"/>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5" name="Oval 54"/>
          <p:cNvSpPr/>
          <p:nvPr/>
        </p:nvSpPr>
        <p:spPr>
          <a:xfrm>
            <a:off x="8415338" y="2571750"/>
            <a:ext cx="87312"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6" name="Oval 55"/>
          <p:cNvSpPr/>
          <p:nvPr/>
        </p:nvSpPr>
        <p:spPr>
          <a:xfrm>
            <a:off x="8339138" y="2840038"/>
            <a:ext cx="87312"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7" name="Oval 56"/>
          <p:cNvSpPr/>
          <p:nvPr/>
        </p:nvSpPr>
        <p:spPr>
          <a:xfrm>
            <a:off x="8750300" y="2611438"/>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8" name="Oval 57"/>
          <p:cNvSpPr/>
          <p:nvPr/>
        </p:nvSpPr>
        <p:spPr>
          <a:xfrm>
            <a:off x="8772525" y="2862263"/>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59" name="Oval 58"/>
          <p:cNvSpPr/>
          <p:nvPr/>
        </p:nvSpPr>
        <p:spPr>
          <a:xfrm>
            <a:off x="8350250" y="2687638"/>
            <a:ext cx="87313" cy="84137"/>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60" name="Oval 59"/>
          <p:cNvSpPr/>
          <p:nvPr/>
        </p:nvSpPr>
        <p:spPr>
          <a:xfrm>
            <a:off x="8620125" y="2924175"/>
            <a:ext cx="87313" cy="82550"/>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grpSp>
        <p:nvGrpSpPr>
          <p:cNvPr id="26652" name="Group 60"/>
          <p:cNvGrpSpPr>
            <a:grpSpLocks/>
          </p:cNvGrpSpPr>
          <p:nvPr/>
        </p:nvGrpSpPr>
        <p:grpSpPr bwMode="auto">
          <a:xfrm flipV="1">
            <a:off x="7302500" y="2135188"/>
            <a:ext cx="1019175" cy="544512"/>
            <a:chOff x="2481944" y="1729896"/>
            <a:chExt cx="1328056" cy="482476"/>
          </a:xfrm>
        </p:grpSpPr>
        <p:sp>
          <p:nvSpPr>
            <p:cNvPr id="62" name="Freeform 61"/>
            <p:cNvSpPr/>
            <p:nvPr/>
          </p:nvSpPr>
          <p:spPr>
            <a:xfrm>
              <a:off x="2481944" y="1729896"/>
              <a:ext cx="1106714" cy="270074"/>
            </a:xfrm>
            <a:custGeom>
              <a:avLst/>
              <a:gdLst>
                <a:gd name="connsiteX0" fmla="*/ 0 w 7097486"/>
                <a:gd name="connsiteY0" fmla="*/ 1502317 h 1502317"/>
                <a:gd name="connsiteX1" fmla="*/ 54428 w 7097486"/>
                <a:gd name="connsiteY1" fmla="*/ 1469660 h 1502317"/>
                <a:gd name="connsiteX2" fmla="*/ 87086 w 7097486"/>
                <a:gd name="connsiteY2" fmla="*/ 1458774 h 1502317"/>
                <a:gd name="connsiteX3" fmla="*/ 108857 w 7097486"/>
                <a:gd name="connsiteY3" fmla="*/ 1426117 h 1502317"/>
                <a:gd name="connsiteX4" fmla="*/ 141514 w 7097486"/>
                <a:gd name="connsiteY4" fmla="*/ 1415231 h 1502317"/>
                <a:gd name="connsiteX5" fmla="*/ 174171 w 7097486"/>
                <a:gd name="connsiteY5" fmla="*/ 1393460 h 1502317"/>
                <a:gd name="connsiteX6" fmla="*/ 261257 w 7097486"/>
                <a:gd name="connsiteY6" fmla="*/ 1371688 h 1502317"/>
                <a:gd name="connsiteX7" fmla="*/ 293914 w 7097486"/>
                <a:gd name="connsiteY7" fmla="*/ 1360803 h 1502317"/>
                <a:gd name="connsiteX8" fmla="*/ 370114 w 7097486"/>
                <a:gd name="connsiteY8" fmla="*/ 1349917 h 1502317"/>
                <a:gd name="connsiteX9" fmla="*/ 413657 w 7097486"/>
                <a:gd name="connsiteY9" fmla="*/ 1339031 h 1502317"/>
                <a:gd name="connsiteX10" fmla="*/ 478971 w 7097486"/>
                <a:gd name="connsiteY10" fmla="*/ 1328145 h 1502317"/>
                <a:gd name="connsiteX11" fmla="*/ 522514 w 7097486"/>
                <a:gd name="connsiteY11" fmla="*/ 1317260 h 1502317"/>
                <a:gd name="connsiteX12" fmla="*/ 881743 w 7097486"/>
                <a:gd name="connsiteY12" fmla="*/ 1295488 h 1502317"/>
                <a:gd name="connsiteX13" fmla="*/ 1426028 w 7097486"/>
                <a:gd name="connsiteY13" fmla="*/ 1284603 h 1502317"/>
                <a:gd name="connsiteX14" fmla="*/ 3004457 w 7097486"/>
                <a:gd name="connsiteY14" fmla="*/ 1295488 h 1502317"/>
                <a:gd name="connsiteX15" fmla="*/ 5105400 w 7097486"/>
                <a:gd name="connsiteY15" fmla="*/ 1262831 h 1502317"/>
                <a:gd name="connsiteX16" fmla="*/ 5138057 w 7097486"/>
                <a:gd name="connsiteY16" fmla="*/ 1251945 h 1502317"/>
                <a:gd name="connsiteX17" fmla="*/ 5225143 w 7097486"/>
                <a:gd name="connsiteY17" fmla="*/ 1230174 h 1502317"/>
                <a:gd name="connsiteX18" fmla="*/ 5257800 w 7097486"/>
                <a:gd name="connsiteY18" fmla="*/ 1208403 h 1502317"/>
                <a:gd name="connsiteX19" fmla="*/ 5323114 w 7097486"/>
                <a:gd name="connsiteY19" fmla="*/ 1186631 h 1502317"/>
                <a:gd name="connsiteX20" fmla="*/ 5421086 w 7097486"/>
                <a:gd name="connsiteY20" fmla="*/ 1164860 h 1502317"/>
                <a:gd name="connsiteX21" fmla="*/ 5442857 w 7097486"/>
                <a:gd name="connsiteY21" fmla="*/ 1143088 h 1502317"/>
                <a:gd name="connsiteX22" fmla="*/ 5508171 w 7097486"/>
                <a:gd name="connsiteY22" fmla="*/ 1121317 h 1502317"/>
                <a:gd name="connsiteX23" fmla="*/ 5540828 w 7097486"/>
                <a:gd name="connsiteY23" fmla="*/ 1110431 h 1502317"/>
                <a:gd name="connsiteX24" fmla="*/ 5606143 w 7097486"/>
                <a:gd name="connsiteY24" fmla="*/ 1077774 h 1502317"/>
                <a:gd name="connsiteX25" fmla="*/ 5638800 w 7097486"/>
                <a:gd name="connsiteY25" fmla="*/ 1045117 h 1502317"/>
                <a:gd name="connsiteX26" fmla="*/ 5704114 w 7097486"/>
                <a:gd name="connsiteY26" fmla="*/ 1023345 h 1502317"/>
                <a:gd name="connsiteX27" fmla="*/ 5758543 w 7097486"/>
                <a:gd name="connsiteY27" fmla="*/ 990688 h 1502317"/>
                <a:gd name="connsiteX28" fmla="*/ 5791200 w 7097486"/>
                <a:gd name="connsiteY28" fmla="*/ 968917 h 1502317"/>
                <a:gd name="connsiteX29" fmla="*/ 5823857 w 7097486"/>
                <a:gd name="connsiteY29" fmla="*/ 958031 h 1502317"/>
                <a:gd name="connsiteX30" fmla="*/ 5856514 w 7097486"/>
                <a:gd name="connsiteY30" fmla="*/ 936260 h 1502317"/>
                <a:gd name="connsiteX31" fmla="*/ 5921828 w 7097486"/>
                <a:gd name="connsiteY31" fmla="*/ 914488 h 1502317"/>
                <a:gd name="connsiteX32" fmla="*/ 5987143 w 7097486"/>
                <a:gd name="connsiteY32" fmla="*/ 881831 h 1502317"/>
                <a:gd name="connsiteX33" fmla="*/ 6019800 w 7097486"/>
                <a:gd name="connsiteY33" fmla="*/ 860060 h 1502317"/>
                <a:gd name="connsiteX34" fmla="*/ 6041571 w 7097486"/>
                <a:gd name="connsiteY34" fmla="*/ 838288 h 1502317"/>
                <a:gd name="connsiteX35" fmla="*/ 6085114 w 7097486"/>
                <a:gd name="connsiteY35" fmla="*/ 827403 h 1502317"/>
                <a:gd name="connsiteX36" fmla="*/ 6139543 w 7097486"/>
                <a:gd name="connsiteY36" fmla="*/ 794745 h 1502317"/>
                <a:gd name="connsiteX37" fmla="*/ 6172200 w 7097486"/>
                <a:gd name="connsiteY37" fmla="*/ 772974 h 1502317"/>
                <a:gd name="connsiteX38" fmla="*/ 6204857 w 7097486"/>
                <a:gd name="connsiteY38" fmla="*/ 762088 h 1502317"/>
                <a:gd name="connsiteX39" fmla="*/ 6237514 w 7097486"/>
                <a:gd name="connsiteY39" fmla="*/ 740317 h 1502317"/>
                <a:gd name="connsiteX40" fmla="*/ 6259286 w 7097486"/>
                <a:gd name="connsiteY40" fmla="*/ 718545 h 1502317"/>
                <a:gd name="connsiteX41" fmla="*/ 6291943 w 7097486"/>
                <a:gd name="connsiteY41" fmla="*/ 707660 h 1502317"/>
                <a:gd name="connsiteX42" fmla="*/ 6389914 w 7097486"/>
                <a:gd name="connsiteY42" fmla="*/ 631460 h 1502317"/>
                <a:gd name="connsiteX43" fmla="*/ 6444343 w 7097486"/>
                <a:gd name="connsiteY43" fmla="*/ 587917 h 1502317"/>
                <a:gd name="connsiteX44" fmla="*/ 6520543 w 7097486"/>
                <a:gd name="connsiteY44" fmla="*/ 533488 h 1502317"/>
                <a:gd name="connsiteX45" fmla="*/ 6531428 w 7097486"/>
                <a:gd name="connsiteY45" fmla="*/ 500831 h 1502317"/>
                <a:gd name="connsiteX46" fmla="*/ 6607628 w 7097486"/>
                <a:gd name="connsiteY46" fmla="*/ 446403 h 1502317"/>
                <a:gd name="connsiteX47" fmla="*/ 6629400 w 7097486"/>
                <a:gd name="connsiteY47" fmla="*/ 424631 h 1502317"/>
                <a:gd name="connsiteX48" fmla="*/ 6694714 w 7097486"/>
                <a:gd name="connsiteY48" fmla="*/ 391974 h 1502317"/>
                <a:gd name="connsiteX49" fmla="*/ 6738257 w 7097486"/>
                <a:gd name="connsiteY49" fmla="*/ 348431 h 1502317"/>
                <a:gd name="connsiteX50" fmla="*/ 6792686 w 7097486"/>
                <a:gd name="connsiteY50" fmla="*/ 304888 h 1502317"/>
                <a:gd name="connsiteX51" fmla="*/ 6825343 w 7097486"/>
                <a:gd name="connsiteY51" fmla="*/ 283117 h 1502317"/>
                <a:gd name="connsiteX52" fmla="*/ 6868886 w 7097486"/>
                <a:gd name="connsiteY52" fmla="*/ 239574 h 1502317"/>
                <a:gd name="connsiteX53" fmla="*/ 6890657 w 7097486"/>
                <a:gd name="connsiteY53" fmla="*/ 206917 h 1502317"/>
                <a:gd name="connsiteX54" fmla="*/ 6923314 w 7097486"/>
                <a:gd name="connsiteY54" fmla="*/ 196031 h 1502317"/>
                <a:gd name="connsiteX55" fmla="*/ 6934200 w 7097486"/>
                <a:gd name="connsiteY55" fmla="*/ 163374 h 1502317"/>
                <a:gd name="connsiteX56" fmla="*/ 6966857 w 7097486"/>
                <a:gd name="connsiteY56" fmla="*/ 141603 h 1502317"/>
                <a:gd name="connsiteX57" fmla="*/ 7010400 w 7097486"/>
                <a:gd name="connsiteY57" fmla="*/ 98060 h 1502317"/>
                <a:gd name="connsiteX58" fmla="*/ 7032171 w 7097486"/>
                <a:gd name="connsiteY58" fmla="*/ 76288 h 1502317"/>
                <a:gd name="connsiteX59" fmla="*/ 7075714 w 7097486"/>
                <a:gd name="connsiteY59" fmla="*/ 32745 h 1502317"/>
                <a:gd name="connsiteX60" fmla="*/ 7097486 w 7097486"/>
                <a:gd name="connsiteY60" fmla="*/ 88 h 15023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Lst>
              <a:rect l="l" t="t" r="r" b="b"/>
              <a:pathLst>
                <a:path w="7097486" h="1502317">
                  <a:moveTo>
                    <a:pt x="0" y="1502317"/>
                  </a:moveTo>
                  <a:cubicBezTo>
                    <a:pt x="18143" y="1491431"/>
                    <a:pt x="35504" y="1479122"/>
                    <a:pt x="54428" y="1469660"/>
                  </a:cubicBezTo>
                  <a:cubicBezTo>
                    <a:pt x="64691" y="1464528"/>
                    <a:pt x="78126" y="1465942"/>
                    <a:pt x="87086" y="1458774"/>
                  </a:cubicBezTo>
                  <a:cubicBezTo>
                    <a:pt x="97302" y="1450601"/>
                    <a:pt x="98641" y="1434290"/>
                    <a:pt x="108857" y="1426117"/>
                  </a:cubicBezTo>
                  <a:cubicBezTo>
                    <a:pt x="117817" y="1418949"/>
                    <a:pt x="131251" y="1420363"/>
                    <a:pt x="141514" y="1415231"/>
                  </a:cubicBezTo>
                  <a:cubicBezTo>
                    <a:pt x="153216" y="1409380"/>
                    <a:pt x="162469" y="1399311"/>
                    <a:pt x="174171" y="1393460"/>
                  </a:cubicBezTo>
                  <a:cubicBezTo>
                    <a:pt x="199055" y="1381018"/>
                    <a:pt x="236413" y="1377899"/>
                    <a:pt x="261257" y="1371688"/>
                  </a:cubicBezTo>
                  <a:cubicBezTo>
                    <a:pt x="272389" y="1368905"/>
                    <a:pt x="282662" y="1363053"/>
                    <a:pt x="293914" y="1360803"/>
                  </a:cubicBezTo>
                  <a:cubicBezTo>
                    <a:pt x="319074" y="1355771"/>
                    <a:pt x="344870" y="1354507"/>
                    <a:pt x="370114" y="1349917"/>
                  </a:cubicBezTo>
                  <a:cubicBezTo>
                    <a:pt x="384834" y="1347241"/>
                    <a:pt x="398986" y="1341965"/>
                    <a:pt x="413657" y="1339031"/>
                  </a:cubicBezTo>
                  <a:cubicBezTo>
                    <a:pt x="435300" y="1334702"/>
                    <a:pt x="457328" y="1332474"/>
                    <a:pt x="478971" y="1328145"/>
                  </a:cubicBezTo>
                  <a:cubicBezTo>
                    <a:pt x="493641" y="1325211"/>
                    <a:pt x="507655" y="1319008"/>
                    <a:pt x="522514" y="1317260"/>
                  </a:cubicBezTo>
                  <a:cubicBezTo>
                    <a:pt x="597158" y="1308479"/>
                    <a:pt x="830749" y="1296945"/>
                    <a:pt x="881743" y="1295488"/>
                  </a:cubicBezTo>
                  <a:lnTo>
                    <a:pt x="1426028" y="1284603"/>
                  </a:lnTo>
                  <a:lnTo>
                    <a:pt x="3004457" y="1295488"/>
                  </a:lnTo>
                  <a:cubicBezTo>
                    <a:pt x="3733332" y="1295488"/>
                    <a:pt x="4408701" y="1362362"/>
                    <a:pt x="5105400" y="1262831"/>
                  </a:cubicBezTo>
                  <a:cubicBezTo>
                    <a:pt x="5116286" y="1259202"/>
                    <a:pt x="5126987" y="1254964"/>
                    <a:pt x="5138057" y="1251945"/>
                  </a:cubicBezTo>
                  <a:cubicBezTo>
                    <a:pt x="5166925" y="1244072"/>
                    <a:pt x="5225143" y="1230174"/>
                    <a:pt x="5225143" y="1230174"/>
                  </a:cubicBezTo>
                  <a:cubicBezTo>
                    <a:pt x="5236029" y="1222917"/>
                    <a:pt x="5245845" y="1213716"/>
                    <a:pt x="5257800" y="1208403"/>
                  </a:cubicBezTo>
                  <a:cubicBezTo>
                    <a:pt x="5278771" y="1199082"/>
                    <a:pt x="5301343" y="1193888"/>
                    <a:pt x="5323114" y="1186631"/>
                  </a:cubicBezTo>
                  <a:cubicBezTo>
                    <a:pt x="5376710" y="1168765"/>
                    <a:pt x="5344453" y="1177631"/>
                    <a:pt x="5421086" y="1164860"/>
                  </a:cubicBezTo>
                  <a:cubicBezTo>
                    <a:pt x="5428343" y="1157603"/>
                    <a:pt x="5433677" y="1147678"/>
                    <a:pt x="5442857" y="1143088"/>
                  </a:cubicBezTo>
                  <a:cubicBezTo>
                    <a:pt x="5463383" y="1132825"/>
                    <a:pt x="5486400" y="1128574"/>
                    <a:pt x="5508171" y="1121317"/>
                  </a:cubicBezTo>
                  <a:cubicBezTo>
                    <a:pt x="5519057" y="1117688"/>
                    <a:pt x="5531280" y="1116796"/>
                    <a:pt x="5540828" y="1110431"/>
                  </a:cubicBezTo>
                  <a:cubicBezTo>
                    <a:pt x="5583034" y="1082295"/>
                    <a:pt x="5561074" y="1092797"/>
                    <a:pt x="5606143" y="1077774"/>
                  </a:cubicBezTo>
                  <a:cubicBezTo>
                    <a:pt x="5617029" y="1066888"/>
                    <a:pt x="5625343" y="1052593"/>
                    <a:pt x="5638800" y="1045117"/>
                  </a:cubicBezTo>
                  <a:cubicBezTo>
                    <a:pt x="5658861" y="1033972"/>
                    <a:pt x="5704114" y="1023345"/>
                    <a:pt x="5704114" y="1023345"/>
                  </a:cubicBezTo>
                  <a:cubicBezTo>
                    <a:pt x="5746640" y="980821"/>
                    <a:pt x="5702018" y="1018951"/>
                    <a:pt x="5758543" y="990688"/>
                  </a:cubicBezTo>
                  <a:cubicBezTo>
                    <a:pt x="5770245" y="984837"/>
                    <a:pt x="5779498" y="974768"/>
                    <a:pt x="5791200" y="968917"/>
                  </a:cubicBezTo>
                  <a:cubicBezTo>
                    <a:pt x="5801463" y="963785"/>
                    <a:pt x="5813594" y="963163"/>
                    <a:pt x="5823857" y="958031"/>
                  </a:cubicBezTo>
                  <a:cubicBezTo>
                    <a:pt x="5835559" y="952180"/>
                    <a:pt x="5844559" y="941573"/>
                    <a:pt x="5856514" y="936260"/>
                  </a:cubicBezTo>
                  <a:cubicBezTo>
                    <a:pt x="5877485" y="926939"/>
                    <a:pt x="5921828" y="914488"/>
                    <a:pt x="5921828" y="914488"/>
                  </a:cubicBezTo>
                  <a:cubicBezTo>
                    <a:pt x="5965649" y="870669"/>
                    <a:pt x="5916924" y="911925"/>
                    <a:pt x="5987143" y="881831"/>
                  </a:cubicBezTo>
                  <a:cubicBezTo>
                    <a:pt x="5999168" y="876677"/>
                    <a:pt x="6009584" y="868233"/>
                    <a:pt x="6019800" y="860060"/>
                  </a:cubicBezTo>
                  <a:cubicBezTo>
                    <a:pt x="6027814" y="853649"/>
                    <a:pt x="6032391" y="842878"/>
                    <a:pt x="6041571" y="838288"/>
                  </a:cubicBezTo>
                  <a:cubicBezTo>
                    <a:pt x="6054952" y="831597"/>
                    <a:pt x="6070600" y="831031"/>
                    <a:pt x="6085114" y="827403"/>
                  </a:cubicBezTo>
                  <a:cubicBezTo>
                    <a:pt x="6127639" y="784878"/>
                    <a:pt x="6083019" y="823007"/>
                    <a:pt x="6139543" y="794745"/>
                  </a:cubicBezTo>
                  <a:cubicBezTo>
                    <a:pt x="6151245" y="788894"/>
                    <a:pt x="6160498" y="778825"/>
                    <a:pt x="6172200" y="772974"/>
                  </a:cubicBezTo>
                  <a:cubicBezTo>
                    <a:pt x="6182463" y="767842"/>
                    <a:pt x="6194594" y="767220"/>
                    <a:pt x="6204857" y="762088"/>
                  </a:cubicBezTo>
                  <a:cubicBezTo>
                    <a:pt x="6216559" y="756237"/>
                    <a:pt x="6227298" y="748490"/>
                    <a:pt x="6237514" y="740317"/>
                  </a:cubicBezTo>
                  <a:cubicBezTo>
                    <a:pt x="6245528" y="733906"/>
                    <a:pt x="6250485" y="723825"/>
                    <a:pt x="6259286" y="718545"/>
                  </a:cubicBezTo>
                  <a:cubicBezTo>
                    <a:pt x="6269125" y="712642"/>
                    <a:pt x="6281057" y="711288"/>
                    <a:pt x="6291943" y="707660"/>
                  </a:cubicBezTo>
                  <a:cubicBezTo>
                    <a:pt x="6357845" y="641756"/>
                    <a:pt x="6323422" y="664705"/>
                    <a:pt x="6389914" y="631460"/>
                  </a:cubicBezTo>
                  <a:cubicBezTo>
                    <a:pt x="6464029" y="557345"/>
                    <a:pt x="6348217" y="670310"/>
                    <a:pt x="6444343" y="587917"/>
                  </a:cubicBezTo>
                  <a:cubicBezTo>
                    <a:pt x="6510089" y="531564"/>
                    <a:pt x="6460537" y="553491"/>
                    <a:pt x="6520543" y="533488"/>
                  </a:cubicBezTo>
                  <a:cubicBezTo>
                    <a:pt x="6524171" y="522602"/>
                    <a:pt x="6524759" y="510168"/>
                    <a:pt x="6531428" y="500831"/>
                  </a:cubicBezTo>
                  <a:cubicBezTo>
                    <a:pt x="6563713" y="455631"/>
                    <a:pt x="6566327" y="460169"/>
                    <a:pt x="6607628" y="446403"/>
                  </a:cubicBezTo>
                  <a:cubicBezTo>
                    <a:pt x="6614885" y="439146"/>
                    <a:pt x="6620599" y="429912"/>
                    <a:pt x="6629400" y="424631"/>
                  </a:cubicBezTo>
                  <a:cubicBezTo>
                    <a:pt x="6693787" y="385998"/>
                    <a:pt x="6630483" y="447029"/>
                    <a:pt x="6694714" y="391974"/>
                  </a:cubicBezTo>
                  <a:cubicBezTo>
                    <a:pt x="6710299" y="378616"/>
                    <a:pt x="6721178" y="359817"/>
                    <a:pt x="6738257" y="348431"/>
                  </a:cubicBezTo>
                  <a:cubicBezTo>
                    <a:pt x="6838770" y="281423"/>
                    <a:pt x="6715130" y="366933"/>
                    <a:pt x="6792686" y="304888"/>
                  </a:cubicBezTo>
                  <a:cubicBezTo>
                    <a:pt x="6802902" y="296715"/>
                    <a:pt x="6815410" y="291631"/>
                    <a:pt x="6825343" y="283117"/>
                  </a:cubicBezTo>
                  <a:cubicBezTo>
                    <a:pt x="6840928" y="269759"/>
                    <a:pt x="6857500" y="256653"/>
                    <a:pt x="6868886" y="239574"/>
                  </a:cubicBezTo>
                  <a:cubicBezTo>
                    <a:pt x="6876143" y="228688"/>
                    <a:pt x="6880441" y="215090"/>
                    <a:pt x="6890657" y="206917"/>
                  </a:cubicBezTo>
                  <a:cubicBezTo>
                    <a:pt x="6899617" y="199749"/>
                    <a:pt x="6912428" y="199660"/>
                    <a:pt x="6923314" y="196031"/>
                  </a:cubicBezTo>
                  <a:cubicBezTo>
                    <a:pt x="6926943" y="185145"/>
                    <a:pt x="6927032" y="172334"/>
                    <a:pt x="6934200" y="163374"/>
                  </a:cubicBezTo>
                  <a:cubicBezTo>
                    <a:pt x="6942373" y="153158"/>
                    <a:pt x="6956924" y="150117"/>
                    <a:pt x="6966857" y="141603"/>
                  </a:cubicBezTo>
                  <a:cubicBezTo>
                    <a:pt x="6982442" y="128245"/>
                    <a:pt x="6995886" y="112574"/>
                    <a:pt x="7010400" y="98060"/>
                  </a:cubicBezTo>
                  <a:lnTo>
                    <a:pt x="7032171" y="76288"/>
                  </a:lnTo>
                  <a:cubicBezTo>
                    <a:pt x="7061200" y="-10797"/>
                    <a:pt x="7017657" y="90802"/>
                    <a:pt x="7075714" y="32745"/>
                  </a:cubicBezTo>
                  <a:cubicBezTo>
                    <a:pt x="7111813" y="-3354"/>
                    <a:pt x="7067515" y="88"/>
                    <a:pt x="7097486" y="88"/>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3" name="Freeform 62"/>
            <p:cNvSpPr/>
            <p:nvPr/>
          </p:nvSpPr>
          <p:spPr>
            <a:xfrm>
              <a:off x="2504700" y="2158920"/>
              <a:ext cx="1212213" cy="53452"/>
            </a:xfrm>
            <a:custGeom>
              <a:avLst/>
              <a:gdLst>
                <a:gd name="connsiteX0" fmla="*/ 0 w 8752115"/>
                <a:gd name="connsiteY0" fmla="*/ 76200 h 446397"/>
                <a:gd name="connsiteX1" fmla="*/ 3243943 w 8752115"/>
                <a:gd name="connsiteY1" fmla="*/ 87086 h 446397"/>
                <a:gd name="connsiteX2" fmla="*/ 3864429 w 8752115"/>
                <a:gd name="connsiteY2" fmla="*/ 76200 h 446397"/>
                <a:gd name="connsiteX3" fmla="*/ 4125686 w 8752115"/>
                <a:gd name="connsiteY3" fmla="*/ 54428 h 446397"/>
                <a:gd name="connsiteX4" fmla="*/ 4267200 w 8752115"/>
                <a:gd name="connsiteY4" fmla="*/ 43543 h 446397"/>
                <a:gd name="connsiteX5" fmla="*/ 4310743 w 8752115"/>
                <a:gd name="connsiteY5" fmla="*/ 32657 h 446397"/>
                <a:gd name="connsiteX6" fmla="*/ 4931229 w 8752115"/>
                <a:gd name="connsiteY6" fmla="*/ 10886 h 446397"/>
                <a:gd name="connsiteX7" fmla="*/ 5649686 w 8752115"/>
                <a:gd name="connsiteY7" fmla="*/ 0 h 446397"/>
                <a:gd name="connsiteX8" fmla="*/ 6596743 w 8752115"/>
                <a:gd name="connsiteY8" fmla="*/ 10886 h 446397"/>
                <a:gd name="connsiteX9" fmla="*/ 6814458 w 8752115"/>
                <a:gd name="connsiteY9" fmla="*/ 21771 h 446397"/>
                <a:gd name="connsiteX10" fmla="*/ 7151915 w 8752115"/>
                <a:gd name="connsiteY10" fmla="*/ 32657 h 446397"/>
                <a:gd name="connsiteX11" fmla="*/ 7195458 w 8752115"/>
                <a:gd name="connsiteY11" fmla="*/ 43543 h 446397"/>
                <a:gd name="connsiteX12" fmla="*/ 7326086 w 8752115"/>
                <a:gd name="connsiteY12" fmla="*/ 65314 h 446397"/>
                <a:gd name="connsiteX13" fmla="*/ 7685315 w 8752115"/>
                <a:gd name="connsiteY13" fmla="*/ 108857 h 446397"/>
                <a:gd name="connsiteX14" fmla="*/ 7772400 w 8752115"/>
                <a:gd name="connsiteY14" fmla="*/ 141514 h 446397"/>
                <a:gd name="connsiteX15" fmla="*/ 7805058 w 8752115"/>
                <a:gd name="connsiteY15" fmla="*/ 152400 h 446397"/>
                <a:gd name="connsiteX16" fmla="*/ 7848600 w 8752115"/>
                <a:gd name="connsiteY16" fmla="*/ 174171 h 446397"/>
                <a:gd name="connsiteX17" fmla="*/ 7881258 w 8752115"/>
                <a:gd name="connsiteY17" fmla="*/ 195943 h 446397"/>
                <a:gd name="connsiteX18" fmla="*/ 7968343 w 8752115"/>
                <a:gd name="connsiteY18" fmla="*/ 206828 h 446397"/>
                <a:gd name="connsiteX19" fmla="*/ 8066315 w 8752115"/>
                <a:gd name="connsiteY19" fmla="*/ 228600 h 446397"/>
                <a:gd name="connsiteX20" fmla="*/ 8109858 w 8752115"/>
                <a:gd name="connsiteY20" fmla="*/ 239486 h 446397"/>
                <a:gd name="connsiteX21" fmla="*/ 8153400 w 8752115"/>
                <a:gd name="connsiteY21" fmla="*/ 261257 h 446397"/>
                <a:gd name="connsiteX22" fmla="*/ 8218715 w 8752115"/>
                <a:gd name="connsiteY22" fmla="*/ 272143 h 446397"/>
                <a:gd name="connsiteX23" fmla="*/ 8294915 w 8752115"/>
                <a:gd name="connsiteY23" fmla="*/ 293914 h 446397"/>
                <a:gd name="connsiteX24" fmla="*/ 8349343 w 8752115"/>
                <a:gd name="connsiteY24" fmla="*/ 304800 h 446397"/>
                <a:gd name="connsiteX25" fmla="*/ 8382000 w 8752115"/>
                <a:gd name="connsiteY25" fmla="*/ 315686 h 446397"/>
                <a:gd name="connsiteX26" fmla="*/ 8425543 w 8752115"/>
                <a:gd name="connsiteY26" fmla="*/ 326571 h 446397"/>
                <a:gd name="connsiteX27" fmla="*/ 8458200 w 8752115"/>
                <a:gd name="connsiteY27" fmla="*/ 348343 h 446397"/>
                <a:gd name="connsiteX28" fmla="*/ 8567058 w 8752115"/>
                <a:gd name="connsiteY28" fmla="*/ 381000 h 446397"/>
                <a:gd name="connsiteX29" fmla="*/ 8632372 w 8752115"/>
                <a:gd name="connsiteY29" fmla="*/ 402771 h 446397"/>
                <a:gd name="connsiteX30" fmla="*/ 8654143 w 8752115"/>
                <a:gd name="connsiteY30" fmla="*/ 424543 h 446397"/>
                <a:gd name="connsiteX31" fmla="*/ 8686800 w 8752115"/>
                <a:gd name="connsiteY31" fmla="*/ 435428 h 446397"/>
                <a:gd name="connsiteX32" fmla="*/ 8752115 w 8752115"/>
                <a:gd name="connsiteY32" fmla="*/ 446314 h 4463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8752115" h="446397">
                  <a:moveTo>
                    <a:pt x="0" y="76200"/>
                  </a:moveTo>
                  <a:cubicBezTo>
                    <a:pt x="1133600" y="302914"/>
                    <a:pt x="71854" y="98099"/>
                    <a:pt x="3243943" y="87086"/>
                  </a:cubicBezTo>
                  <a:lnTo>
                    <a:pt x="3864429" y="76200"/>
                  </a:lnTo>
                  <a:cubicBezTo>
                    <a:pt x="4177629" y="67735"/>
                    <a:pt x="3945742" y="72422"/>
                    <a:pt x="4125686" y="54428"/>
                  </a:cubicBezTo>
                  <a:cubicBezTo>
                    <a:pt x="4172762" y="49720"/>
                    <a:pt x="4220029" y="47171"/>
                    <a:pt x="4267200" y="43543"/>
                  </a:cubicBezTo>
                  <a:cubicBezTo>
                    <a:pt x="4281714" y="39914"/>
                    <a:pt x="4295986" y="35117"/>
                    <a:pt x="4310743" y="32657"/>
                  </a:cubicBezTo>
                  <a:cubicBezTo>
                    <a:pt x="4498860" y="1304"/>
                    <a:pt x="4827135" y="12696"/>
                    <a:pt x="4931229" y="10886"/>
                  </a:cubicBezTo>
                  <a:lnTo>
                    <a:pt x="5649686" y="0"/>
                  </a:lnTo>
                  <a:lnTo>
                    <a:pt x="6596743" y="10886"/>
                  </a:lnTo>
                  <a:cubicBezTo>
                    <a:pt x="6669393" y="12244"/>
                    <a:pt x="6741851" y="18924"/>
                    <a:pt x="6814458" y="21771"/>
                  </a:cubicBezTo>
                  <a:lnTo>
                    <a:pt x="7151915" y="32657"/>
                  </a:lnTo>
                  <a:cubicBezTo>
                    <a:pt x="7166429" y="36286"/>
                    <a:pt x="7180853" y="40298"/>
                    <a:pt x="7195458" y="43543"/>
                  </a:cubicBezTo>
                  <a:cubicBezTo>
                    <a:pt x="7238518" y="53112"/>
                    <a:pt x="7282226" y="60615"/>
                    <a:pt x="7326086" y="65314"/>
                  </a:cubicBezTo>
                  <a:cubicBezTo>
                    <a:pt x="7412821" y="74607"/>
                    <a:pt x="7586340" y="84113"/>
                    <a:pt x="7685315" y="108857"/>
                  </a:cubicBezTo>
                  <a:cubicBezTo>
                    <a:pt x="7765595" y="128927"/>
                    <a:pt x="7692705" y="107359"/>
                    <a:pt x="7772400" y="141514"/>
                  </a:cubicBezTo>
                  <a:cubicBezTo>
                    <a:pt x="7782947" y="146034"/>
                    <a:pt x="7794511" y="147880"/>
                    <a:pt x="7805058" y="152400"/>
                  </a:cubicBezTo>
                  <a:cubicBezTo>
                    <a:pt x="7819973" y="158792"/>
                    <a:pt x="7834511" y="166120"/>
                    <a:pt x="7848600" y="174171"/>
                  </a:cubicBezTo>
                  <a:cubicBezTo>
                    <a:pt x="7859960" y="180662"/>
                    <a:pt x="7868636" y="192501"/>
                    <a:pt x="7881258" y="195943"/>
                  </a:cubicBezTo>
                  <a:cubicBezTo>
                    <a:pt x="7909481" y="203640"/>
                    <a:pt x="7939315" y="203200"/>
                    <a:pt x="7968343" y="206828"/>
                  </a:cubicBezTo>
                  <a:cubicBezTo>
                    <a:pt x="8074535" y="233377"/>
                    <a:pt x="7941936" y="200960"/>
                    <a:pt x="8066315" y="228600"/>
                  </a:cubicBezTo>
                  <a:cubicBezTo>
                    <a:pt x="8080920" y="231846"/>
                    <a:pt x="8095850" y="234233"/>
                    <a:pt x="8109858" y="239486"/>
                  </a:cubicBezTo>
                  <a:cubicBezTo>
                    <a:pt x="8125052" y="245184"/>
                    <a:pt x="8137857" y="256594"/>
                    <a:pt x="8153400" y="261257"/>
                  </a:cubicBezTo>
                  <a:cubicBezTo>
                    <a:pt x="8174541" y="267599"/>
                    <a:pt x="8197072" y="267814"/>
                    <a:pt x="8218715" y="272143"/>
                  </a:cubicBezTo>
                  <a:cubicBezTo>
                    <a:pt x="8320525" y="292504"/>
                    <a:pt x="8211914" y="273163"/>
                    <a:pt x="8294915" y="293914"/>
                  </a:cubicBezTo>
                  <a:cubicBezTo>
                    <a:pt x="8312865" y="298402"/>
                    <a:pt x="8331393" y="300312"/>
                    <a:pt x="8349343" y="304800"/>
                  </a:cubicBezTo>
                  <a:cubicBezTo>
                    <a:pt x="8360475" y="307583"/>
                    <a:pt x="8370967" y="312534"/>
                    <a:pt x="8382000" y="315686"/>
                  </a:cubicBezTo>
                  <a:cubicBezTo>
                    <a:pt x="8396385" y="319796"/>
                    <a:pt x="8411029" y="322943"/>
                    <a:pt x="8425543" y="326571"/>
                  </a:cubicBezTo>
                  <a:cubicBezTo>
                    <a:pt x="8436429" y="333828"/>
                    <a:pt x="8446245" y="343029"/>
                    <a:pt x="8458200" y="348343"/>
                  </a:cubicBezTo>
                  <a:cubicBezTo>
                    <a:pt x="8511480" y="372023"/>
                    <a:pt x="8518349" y="366387"/>
                    <a:pt x="8567058" y="381000"/>
                  </a:cubicBezTo>
                  <a:cubicBezTo>
                    <a:pt x="8589039" y="387594"/>
                    <a:pt x="8632372" y="402771"/>
                    <a:pt x="8632372" y="402771"/>
                  </a:cubicBezTo>
                  <a:cubicBezTo>
                    <a:pt x="8639629" y="410028"/>
                    <a:pt x="8645342" y="419263"/>
                    <a:pt x="8654143" y="424543"/>
                  </a:cubicBezTo>
                  <a:cubicBezTo>
                    <a:pt x="8663982" y="430447"/>
                    <a:pt x="8675767" y="432276"/>
                    <a:pt x="8686800" y="435428"/>
                  </a:cubicBezTo>
                  <a:cubicBezTo>
                    <a:pt x="8731063" y="448074"/>
                    <a:pt x="8718448" y="446314"/>
                    <a:pt x="8752115" y="446314"/>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4" name="Freeform 63"/>
            <p:cNvSpPr/>
            <p:nvPr/>
          </p:nvSpPr>
          <p:spPr>
            <a:xfrm>
              <a:off x="3439717" y="1812887"/>
              <a:ext cx="277195" cy="230688"/>
            </a:xfrm>
            <a:custGeom>
              <a:avLst/>
              <a:gdLst>
                <a:gd name="connsiteX0" fmla="*/ 947057 w 947057"/>
                <a:gd name="connsiteY0" fmla="*/ 0 h 1262743"/>
                <a:gd name="connsiteX1" fmla="*/ 892628 w 947057"/>
                <a:gd name="connsiteY1" fmla="*/ 32657 h 1262743"/>
                <a:gd name="connsiteX2" fmla="*/ 881743 w 947057"/>
                <a:gd name="connsiteY2" fmla="*/ 76200 h 1262743"/>
                <a:gd name="connsiteX3" fmla="*/ 849085 w 947057"/>
                <a:gd name="connsiteY3" fmla="*/ 108857 h 1262743"/>
                <a:gd name="connsiteX4" fmla="*/ 827314 w 947057"/>
                <a:gd name="connsiteY4" fmla="*/ 185057 h 1262743"/>
                <a:gd name="connsiteX5" fmla="*/ 783771 w 947057"/>
                <a:gd name="connsiteY5" fmla="*/ 250371 h 1262743"/>
                <a:gd name="connsiteX6" fmla="*/ 740228 w 947057"/>
                <a:gd name="connsiteY6" fmla="*/ 293914 h 1262743"/>
                <a:gd name="connsiteX7" fmla="*/ 707571 w 947057"/>
                <a:gd name="connsiteY7" fmla="*/ 337457 h 1262743"/>
                <a:gd name="connsiteX8" fmla="*/ 664028 w 947057"/>
                <a:gd name="connsiteY8" fmla="*/ 402771 h 1262743"/>
                <a:gd name="connsiteX9" fmla="*/ 642257 w 947057"/>
                <a:gd name="connsiteY9" fmla="*/ 424543 h 1262743"/>
                <a:gd name="connsiteX10" fmla="*/ 620485 w 947057"/>
                <a:gd name="connsiteY10" fmla="*/ 457200 h 1262743"/>
                <a:gd name="connsiteX11" fmla="*/ 555171 w 947057"/>
                <a:gd name="connsiteY11" fmla="*/ 511628 h 1262743"/>
                <a:gd name="connsiteX12" fmla="*/ 511628 w 947057"/>
                <a:gd name="connsiteY12" fmla="*/ 566057 h 1262743"/>
                <a:gd name="connsiteX13" fmla="*/ 468085 w 947057"/>
                <a:gd name="connsiteY13" fmla="*/ 653143 h 1262743"/>
                <a:gd name="connsiteX14" fmla="*/ 424543 w 947057"/>
                <a:gd name="connsiteY14" fmla="*/ 718457 h 1262743"/>
                <a:gd name="connsiteX15" fmla="*/ 402771 w 947057"/>
                <a:gd name="connsiteY15" fmla="*/ 751114 h 1262743"/>
                <a:gd name="connsiteX16" fmla="*/ 391885 w 947057"/>
                <a:gd name="connsiteY16" fmla="*/ 783771 h 1262743"/>
                <a:gd name="connsiteX17" fmla="*/ 326571 w 947057"/>
                <a:gd name="connsiteY17" fmla="*/ 870857 h 1262743"/>
                <a:gd name="connsiteX18" fmla="*/ 293914 w 947057"/>
                <a:gd name="connsiteY18" fmla="*/ 936171 h 1262743"/>
                <a:gd name="connsiteX19" fmla="*/ 261257 w 947057"/>
                <a:gd name="connsiteY19" fmla="*/ 1001486 h 1262743"/>
                <a:gd name="connsiteX20" fmla="*/ 206828 w 947057"/>
                <a:gd name="connsiteY20" fmla="*/ 1045028 h 1262743"/>
                <a:gd name="connsiteX21" fmla="*/ 185057 w 947057"/>
                <a:gd name="connsiteY21" fmla="*/ 1066800 h 1262743"/>
                <a:gd name="connsiteX22" fmla="*/ 163285 w 947057"/>
                <a:gd name="connsiteY22" fmla="*/ 1099457 h 1262743"/>
                <a:gd name="connsiteX23" fmla="*/ 108857 w 947057"/>
                <a:gd name="connsiteY23" fmla="*/ 1153886 h 1262743"/>
                <a:gd name="connsiteX24" fmla="*/ 0 w 947057"/>
                <a:gd name="connsiteY24" fmla="*/ 1262743 h 12627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947057" h="1262743">
                  <a:moveTo>
                    <a:pt x="947057" y="0"/>
                  </a:moveTo>
                  <a:cubicBezTo>
                    <a:pt x="928914" y="10886"/>
                    <a:pt x="906397" y="16593"/>
                    <a:pt x="892628" y="32657"/>
                  </a:cubicBezTo>
                  <a:cubicBezTo>
                    <a:pt x="882892" y="44016"/>
                    <a:pt x="889166" y="63210"/>
                    <a:pt x="881743" y="76200"/>
                  </a:cubicBezTo>
                  <a:cubicBezTo>
                    <a:pt x="874105" y="89566"/>
                    <a:pt x="859971" y="97971"/>
                    <a:pt x="849085" y="108857"/>
                  </a:cubicBezTo>
                  <a:cubicBezTo>
                    <a:pt x="846522" y="119111"/>
                    <a:pt x="834414" y="172276"/>
                    <a:pt x="827314" y="185057"/>
                  </a:cubicBezTo>
                  <a:cubicBezTo>
                    <a:pt x="814607" y="207930"/>
                    <a:pt x="802273" y="231869"/>
                    <a:pt x="783771" y="250371"/>
                  </a:cubicBezTo>
                  <a:cubicBezTo>
                    <a:pt x="769257" y="264885"/>
                    <a:pt x="752544" y="277493"/>
                    <a:pt x="740228" y="293914"/>
                  </a:cubicBezTo>
                  <a:cubicBezTo>
                    <a:pt x="729342" y="308428"/>
                    <a:pt x="717975" y="322594"/>
                    <a:pt x="707571" y="337457"/>
                  </a:cubicBezTo>
                  <a:cubicBezTo>
                    <a:pt x="692566" y="358893"/>
                    <a:pt x="682530" y="384268"/>
                    <a:pt x="664028" y="402771"/>
                  </a:cubicBezTo>
                  <a:cubicBezTo>
                    <a:pt x="656771" y="410028"/>
                    <a:pt x="648668" y="416529"/>
                    <a:pt x="642257" y="424543"/>
                  </a:cubicBezTo>
                  <a:cubicBezTo>
                    <a:pt x="634084" y="434759"/>
                    <a:pt x="629736" y="447949"/>
                    <a:pt x="620485" y="457200"/>
                  </a:cubicBezTo>
                  <a:cubicBezTo>
                    <a:pt x="534872" y="542812"/>
                    <a:pt x="644320" y="404647"/>
                    <a:pt x="555171" y="511628"/>
                  </a:cubicBezTo>
                  <a:cubicBezTo>
                    <a:pt x="486520" y="594011"/>
                    <a:pt x="574961" y="502727"/>
                    <a:pt x="511628" y="566057"/>
                  </a:cubicBezTo>
                  <a:cubicBezTo>
                    <a:pt x="497114" y="595086"/>
                    <a:pt x="486088" y="626139"/>
                    <a:pt x="468085" y="653143"/>
                  </a:cubicBezTo>
                  <a:lnTo>
                    <a:pt x="424543" y="718457"/>
                  </a:lnTo>
                  <a:cubicBezTo>
                    <a:pt x="417286" y="729343"/>
                    <a:pt x="406908" y="738702"/>
                    <a:pt x="402771" y="751114"/>
                  </a:cubicBezTo>
                  <a:cubicBezTo>
                    <a:pt x="399142" y="762000"/>
                    <a:pt x="397457" y="773740"/>
                    <a:pt x="391885" y="783771"/>
                  </a:cubicBezTo>
                  <a:cubicBezTo>
                    <a:pt x="361110" y="839166"/>
                    <a:pt x="359605" y="837825"/>
                    <a:pt x="326571" y="870857"/>
                  </a:cubicBezTo>
                  <a:cubicBezTo>
                    <a:pt x="299209" y="952941"/>
                    <a:pt x="336118" y="851762"/>
                    <a:pt x="293914" y="936171"/>
                  </a:cubicBezTo>
                  <a:cubicBezTo>
                    <a:pt x="267089" y="989822"/>
                    <a:pt x="302849" y="949496"/>
                    <a:pt x="261257" y="1001486"/>
                  </a:cubicBezTo>
                  <a:cubicBezTo>
                    <a:pt x="237895" y="1030688"/>
                    <a:pt x="238258" y="1019884"/>
                    <a:pt x="206828" y="1045028"/>
                  </a:cubicBezTo>
                  <a:cubicBezTo>
                    <a:pt x="198814" y="1051439"/>
                    <a:pt x="191468" y="1058786"/>
                    <a:pt x="185057" y="1066800"/>
                  </a:cubicBezTo>
                  <a:cubicBezTo>
                    <a:pt x="176884" y="1077016"/>
                    <a:pt x="171900" y="1089611"/>
                    <a:pt x="163285" y="1099457"/>
                  </a:cubicBezTo>
                  <a:cubicBezTo>
                    <a:pt x="146389" y="1118767"/>
                    <a:pt x="127000" y="1135743"/>
                    <a:pt x="108857" y="1153886"/>
                  </a:cubicBezTo>
                  <a:lnTo>
                    <a:pt x="0" y="1262743"/>
                  </a:ln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65" name="Freeform 64"/>
            <p:cNvSpPr/>
            <p:nvPr/>
          </p:nvSpPr>
          <p:spPr>
            <a:xfrm rot="21148125">
              <a:off x="3456266" y="2015443"/>
              <a:ext cx="353734" cy="98465"/>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653" name="Group 65"/>
          <p:cNvGrpSpPr>
            <a:grpSpLocks/>
          </p:cNvGrpSpPr>
          <p:nvPr/>
        </p:nvGrpSpPr>
        <p:grpSpPr bwMode="auto">
          <a:xfrm>
            <a:off x="7575550" y="2206625"/>
            <a:ext cx="161925" cy="198438"/>
            <a:chOff x="7661149" y="3787280"/>
            <a:chExt cx="461814" cy="479920"/>
          </a:xfrm>
        </p:grpSpPr>
        <p:grpSp>
          <p:nvGrpSpPr>
            <p:cNvPr id="26715" name="Group 292"/>
            <p:cNvGrpSpPr>
              <a:grpSpLocks/>
            </p:cNvGrpSpPr>
            <p:nvPr/>
          </p:nvGrpSpPr>
          <p:grpSpPr bwMode="auto">
            <a:xfrm>
              <a:off x="7661149" y="3787280"/>
              <a:ext cx="461814" cy="479920"/>
              <a:chOff x="1151528" y="1276591"/>
              <a:chExt cx="593390" cy="539973"/>
            </a:xfrm>
          </p:grpSpPr>
          <p:sp>
            <p:nvSpPr>
              <p:cNvPr id="69" name="Freeform 68"/>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0" name="Oval 69"/>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68" name="Freeform 67"/>
            <p:cNvSpPr/>
            <p:nvPr/>
          </p:nvSpPr>
          <p:spPr>
            <a:xfrm rot="20680772">
              <a:off x="7765285" y="3798799"/>
              <a:ext cx="208269" cy="134376"/>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cxnSp>
        <p:nvCxnSpPr>
          <p:cNvPr id="71" name="Straight Arrow Connector 70"/>
          <p:cNvCxnSpPr/>
          <p:nvPr/>
        </p:nvCxnSpPr>
        <p:spPr>
          <a:xfrm>
            <a:off x="6926263" y="2298700"/>
            <a:ext cx="368300" cy="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grpSp>
        <p:nvGrpSpPr>
          <p:cNvPr id="26655" name="Group 71"/>
          <p:cNvGrpSpPr>
            <a:grpSpLocks/>
          </p:cNvGrpSpPr>
          <p:nvPr/>
        </p:nvGrpSpPr>
        <p:grpSpPr bwMode="auto">
          <a:xfrm rot="7166087">
            <a:off x="8181182" y="2682081"/>
            <a:ext cx="204788" cy="206375"/>
            <a:chOff x="7661149" y="3787280"/>
            <a:chExt cx="461814" cy="479920"/>
          </a:xfrm>
        </p:grpSpPr>
        <p:grpSp>
          <p:nvGrpSpPr>
            <p:cNvPr id="26707" name="Group 292"/>
            <p:cNvGrpSpPr>
              <a:grpSpLocks/>
            </p:cNvGrpSpPr>
            <p:nvPr/>
          </p:nvGrpSpPr>
          <p:grpSpPr bwMode="auto">
            <a:xfrm>
              <a:off x="7661149" y="3787280"/>
              <a:ext cx="461814" cy="479920"/>
              <a:chOff x="1151528" y="1276591"/>
              <a:chExt cx="593390" cy="539973"/>
            </a:xfrm>
          </p:grpSpPr>
          <p:sp>
            <p:nvSpPr>
              <p:cNvPr id="75" name="Freeform 74"/>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76" name="Oval 75"/>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4" name="Freeform 73"/>
            <p:cNvSpPr/>
            <p:nvPr/>
          </p:nvSpPr>
          <p:spPr>
            <a:xfrm rot="20680772">
              <a:off x="7761719" y="3810907"/>
              <a:ext cx="207637" cy="132901"/>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656" name="Group 76"/>
          <p:cNvGrpSpPr>
            <a:grpSpLocks/>
          </p:cNvGrpSpPr>
          <p:nvPr/>
        </p:nvGrpSpPr>
        <p:grpSpPr bwMode="auto">
          <a:xfrm>
            <a:off x="8334375" y="1993900"/>
            <a:ext cx="163513" cy="196850"/>
            <a:chOff x="7661149" y="3787280"/>
            <a:chExt cx="461814" cy="479920"/>
          </a:xfrm>
        </p:grpSpPr>
        <p:grpSp>
          <p:nvGrpSpPr>
            <p:cNvPr id="26699" name="Group 292"/>
            <p:cNvGrpSpPr>
              <a:grpSpLocks/>
            </p:cNvGrpSpPr>
            <p:nvPr/>
          </p:nvGrpSpPr>
          <p:grpSpPr bwMode="auto">
            <a:xfrm>
              <a:off x="7661149" y="3787280"/>
              <a:ext cx="461814" cy="479920"/>
              <a:chOff x="1151528" y="1276591"/>
              <a:chExt cx="593390" cy="539973"/>
            </a:xfrm>
          </p:grpSpPr>
          <p:sp>
            <p:nvSpPr>
              <p:cNvPr id="80" name="Freeform 79"/>
              <p:cNvSpPr/>
              <p:nvPr/>
            </p:nvSpPr>
            <p:spPr>
              <a:xfrm rot="1497152">
                <a:off x="1151528" y="1276591"/>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81" name="Oval 80"/>
              <p:cNvSpPr/>
              <p:nvPr/>
            </p:nvSpPr>
            <p:spPr>
              <a:xfrm>
                <a:off x="1333923" y="1461671"/>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79" name="Freeform 78"/>
            <p:cNvSpPr/>
            <p:nvPr/>
          </p:nvSpPr>
          <p:spPr>
            <a:xfrm rot="20680772">
              <a:off x="7764274" y="3798892"/>
              <a:ext cx="206246" cy="131591"/>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sp>
        <p:nvSpPr>
          <p:cNvPr id="82" name="Oval 81"/>
          <p:cNvSpPr/>
          <p:nvPr/>
        </p:nvSpPr>
        <p:spPr>
          <a:xfrm>
            <a:off x="8264525" y="1635125"/>
            <a:ext cx="87313"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83" name="Oval 82"/>
          <p:cNvSpPr/>
          <p:nvPr/>
        </p:nvSpPr>
        <p:spPr>
          <a:xfrm>
            <a:off x="8364538" y="1917700"/>
            <a:ext cx="87312" cy="82550"/>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grpSp>
        <p:nvGrpSpPr>
          <p:cNvPr id="26659" name="Group 285"/>
          <p:cNvGrpSpPr>
            <a:grpSpLocks/>
          </p:cNvGrpSpPr>
          <p:nvPr/>
        </p:nvGrpSpPr>
        <p:grpSpPr bwMode="auto">
          <a:xfrm rot="8571206">
            <a:off x="6056313" y="2182813"/>
            <a:ext cx="373062" cy="119062"/>
            <a:chOff x="547688" y="538163"/>
            <a:chExt cx="1295400" cy="381000"/>
          </a:xfrm>
        </p:grpSpPr>
        <p:sp>
          <p:nvSpPr>
            <p:cNvPr id="11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6698"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grpSp>
        <p:nvGrpSpPr>
          <p:cNvPr id="26660" name="Group 291"/>
          <p:cNvGrpSpPr>
            <a:grpSpLocks/>
          </p:cNvGrpSpPr>
          <p:nvPr/>
        </p:nvGrpSpPr>
        <p:grpSpPr bwMode="auto">
          <a:xfrm>
            <a:off x="6411913" y="2227263"/>
            <a:ext cx="388937" cy="392112"/>
            <a:chOff x="1151528" y="1388768"/>
            <a:chExt cx="593390" cy="539973"/>
          </a:xfrm>
        </p:grpSpPr>
        <p:sp>
          <p:nvSpPr>
            <p:cNvPr id="110" name="Freeform 109"/>
            <p:cNvSpPr/>
            <p:nvPr/>
          </p:nvSpPr>
          <p:spPr>
            <a:xfrm>
              <a:off x="1151528" y="1388768"/>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1" name="Oval 110"/>
            <p:cNvSpPr/>
            <p:nvPr/>
          </p:nvSpPr>
          <p:spPr>
            <a:xfrm>
              <a:off x="1333923" y="1573848"/>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661" name="Group 90"/>
          <p:cNvGrpSpPr>
            <a:grpSpLocks/>
          </p:cNvGrpSpPr>
          <p:nvPr/>
        </p:nvGrpSpPr>
        <p:grpSpPr bwMode="auto">
          <a:xfrm>
            <a:off x="5918200" y="2422525"/>
            <a:ext cx="388938" cy="392113"/>
            <a:chOff x="3657600" y="1828800"/>
            <a:chExt cx="593390" cy="539973"/>
          </a:xfrm>
        </p:grpSpPr>
        <p:sp>
          <p:nvSpPr>
            <p:cNvPr id="104" name="Freeform 103"/>
            <p:cNvSpPr/>
            <p:nvPr/>
          </p:nvSpPr>
          <p:spPr>
            <a:xfrm>
              <a:off x="3657600" y="1828800"/>
              <a:ext cx="593390" cy="539973"/>
            </a:xfrm>
            <a:custGeom>
              <a:avLst/>
              <a:gdLst>
                <a:gd name="connsiteX0" fmla="*/ 226386 w 593390"/>
                <a:gd name="connsiteY0" fmla="*/ 76557 h 539973"/>
                <a:gd name="connsiteX1" fmla="*/ 755 w 593390"/>
                <a:gd name="connsiteY1" fmla="*/ 266562 h 539973"/>
                <a:gd name="connsiteX2" fmla="*/ 167009 w 593390"/>
                <a:gd name="connsiteY2" fmla="*/ 527820 h 539973"/>
                <a:gd name="connsiteX3" fmla="*/ 523269 w 593390"/>
                <a:gd name="connsiteY3" fmla="*/ 468443 h 539973"/>
                <a:gd name="connsiteX4" fmla="*/ 582646 w 593390"/>
                <a:gd name="connsiteY4" fmla="*/ 219061 h 539973"/>
                <a:gd name="connsiteX5" fmla="*/ 380765 w 593390"/>
                <a:gd name="connsiteY5" fmla="*/ 5305 h 539973"/>
                <a:gd name="connsiteX6" fmla="*/ 226386 w 593390"/>
                <a:gd name="connsiteY6" fmla="*/ 76557 h 5399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3390" h="539973">
                  <a:moveTo>
                    <a:pt x="226386" y="76557"/>
                  </a:moveTo>
                  <a:cubicBezTo>
                    <a:pt x="163051" y="120100"/>
                    <a:pt x="10651" y="191351"/>
                    <a:pt x="755" y="266562"/>
                  </a:cubicBezTo>
                  <a:cubicBezTo>
                    <a:pt x="-9141" y="341773"/>
                    <a:pt x="79923" y="494173"/>
                    <a:pt x="167009" y="527820"/>
                  </a:cubicBezTo>
                  <a:cubicBezTo>
                    <a:pt x="254095" y="561467"/>
                    <a:pt x="453996" y="519903"/>
                    <a:pt x="523269" y="468443"/>
                  </a:cubicBezTo>
                  <a:cubicBezTo>
                    <a:pt x="592542" y="416983"/>
                    <a:pt x="606397" y="296251"/>
                    <a:pt x="582646" y="219061"/>
                  </a:cubicBezTo>
                  <a:cubicBezTo>
                    <a:pt x="558895" y="141871"/>
                    <a:pt x="444100" y="27076"/>
                    <a:pt x="380765" y="5305"/>
                  </a:cubicBezTo>
                  <a:cubicBezTo>
                    <a:pt x="317430" y="-16466"/>
                    <a:pt x="289721" y="33014"/>
                    <a:pt x="226386" y="76557"/>
                  </a:cubicBezTo>
                  <a:close/>
                </a:path>
              </a:pathLst>
            </a:custGeom>
            <a:solidFill>
              <a:srgbClr val="00B0F0"/>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05" name="Oval 104"/>
            <p:cNvSpPr/>
            <p:nvPr/>
          </p:nvSpPr>
          <p:spPr>
            <a:xfrm>
              <a:off x="3831772" y="2050873"/>
              <a:ext cx="228600" cy="169811"/>
            </a:xfrm>
            <a:prstGeom prst="ellipse">
              <a:avLst/>
            </a:prstGeom>
            <a:ln>
              <a:noFill/>
            </a:ln>
            <a:scene3d>
              <a:camera prst="orthographicFront"/>
              <a:lightRig rig="threePt" dir="t"/>
            </a:scene3d>
            <a:sp3d>
              <a:bevelT w="152400" h="50800" prst="softRoun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grpSp>
      <p:grpSp>
        <p:nvGrpSpPr>
          <p:cNvPr id="26662" name="Group 285"/>
          <p:cNvGrpSpPr>
            <a:grpSpLocks/>
          </p:cNvGrpSpPr>
          <p:nvPr/>
        </p:nvGrpSpPr>
        <p:grpSpPr bwMode="auto">
          <a:xfrm rot="10800000">
            <a:off x="6211888" y="2720975"/>
            <a:ext cx="374650" cy="119063"/>
            <a:chOff x="547688" y="538163"/>
            <a:chExt cx="1295400" cy="381000"/>
          </a:xfrm>
        </p:grpSpPr>
        <p:sp>
          <p:nvSpPr>
            <p:cNvPr id="100"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6682"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sp>
        <p:nvSpPr>
          <p:cNvPr id="26663" name="Oval 689"/>
          <p:cNvSpPr>
            <a:spLocks noChangeArrowheads="1"/>
          </p:cNvSpPr>
          <p:nvPr/>
        </p:nvSpPr>
        <p:spPr bwMode="auto">
          <a:xfrm rot="-3075744">
            <a:off x="6707188" y="2676525"/>
            <a:ext cx="55562" cy="26988"/>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nvGrpSpPr>
          <p:cNvPr id="26664" name="Group 285"/>
          <p:cNvGrpSpPr>
            <a:grpSpLocks/>
          </p:cNvGrpSpPr>
          <p:nvPr/>
        </p:nvGrpSpPr>
        <p:grpSpPr bwMode="auto">
          <a:xfrm rot="7600388">
            <a:off x="5699919" y="2450307"/>
            <a:ext cx="414337" cy="107950"/>
            <a:chOff x="547688" y="538163"/>
            <a:chExt cx="1295400" cy="381000"/>
          </a:xfrm>
        </p:grpSpPr>
        <p:sp>
          <p:nvSpPr>
            <p:cNvPr id="96" name="AutoShape 687"/>
            <p:cNvSpPr>
              <a:spLocks noChangeArrowheads="1"/>
            </p:cNvSpPr>
            <p:nvPr/>
          </p:nvSpPr>
          <p:spPr bwMode="auto">
            <a:xfrm>
              <a:off x="547688" y="538163"/>
              <a:ext cx="1295400" cy="381000"/>
            </a:xfrm>
            <a:prstGeom prst="wave">
              <a:avLst>
                <a:gd name="adj1" fmla="val 20644"/>
                <a:gd name="adj2" fmla="val -9028"/>
              </a:avLst>
            </a:prstGeom>
            <a:ln>
              <a:headEnd/>
              <a:tailEnd/>
            </a:ln>
          </p:spPr>
          <p:style>
            <a:lnRef idx="0">
              <a:schemeClr val="accent3"/>
            </a:lnRef>
            <a:fillRef idx="3">
              <a:schemeClr val="accent3"/>
            </a:fillRef>
            <a:effectRef idx="3">
              <a:schemeClr val="accent3"/>
            </a:effectRef>
            <a:fontRef idx="minor">
              <a:schemeClr val="lt1"/>
            </a:fontRef>
          </p:style>
          <p:txBody>
            <a:bodyPr wrap="none" anchor="ctr"/>
            <a:lstStyle/>
            <a:p>
              <a:pPr>
                <a:defRPr/>
              </a:pPr>
              <a:endParaRPr lang="en-US"/>
            </a:p>
          </p:txBody>
        </p:sp>
        <p:sp>
          <p:nvSpPr>
            <p:cNvPr id="26678" name="Oval 689"/>
            <p:cNvSpPr>
              <a:spLocks noChangeArrowheads="1"/>
            </p:cNvSpPr>
            <p:nvPr/>
          </p:nvSpPr>
          <p:spPr bwMode="auto">
            <a:xfrm>
              <a:off x="1068263" y="661143"/>
              <a:ext cx="174625" cy="93662"/>
            </a:xfrm>
            <a:prstGeom prst="ellipse">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endParaRPr lang="en-US" altLang="en-US" sz="1800"/>
            </a:p>
          </p:txBody>
        </p:sp>
      </p:grpSp>
      <p:sp>
        <p:nvSpPr>
          <p:cNvPr id="118" name="Freeform 117"/>
          <p:cNvSpPr/>
          <p:nvPr/>
        </p:nvSpPr>
        <p:spPr>
          <a:xfrm rot="16799803" flipV="1">
            <a:off x="6698456" y="2286794"/>
            <a:ext cx="198438" cy="10160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19" name="Freeform 118"/>
          <p:cNvSpPr/>
          <p:nvPr/>
        </p:nvSpPr>
        <p:spPr>
          <a:xfrm rot="20067991" flipV="1">
            <a:off x="6410325" y="2743200"/>
            <a:ext cx="276225"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0" name="Freeform 119"/>
          <p:cNvSpPr/>
          <p:nvPr/>
        </p:nvSpPr>
        <p:spPr>
          <a:xfrm rot="8457783" flipV="1">
            <a:off x="6102350" y="2206625"/>
            <a:ext cx="277813"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1" name="Freeform 120"/>
          <p:cNvSpPr/>
          <p:nvPr/>
        </p:nvSpPr>
        <p:spPr>
          <a:xfrm rot="2808019" flipV="1">
            <a:off x="5777706" y="2586832"/>
            <a:ext cx="277813"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2" name="Freeform 121"/>
          <p:cNvSpPr/>
          <p:nvPr/>
        </p:nvSpPr>
        <p:spPr>
          <a:xfrm rot="9537484" flipV="1">
            <a:off x="6261100" y="2271713"/>
            <a:ext cx="276225"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3" name="Freeform 122"/>
          <p:cNvSpPr/>
          <p:nvPr/>
        </p:nvSpPr>
        <p:spPr>
          <a:xfrm rot="3290079" flipV="1">
            <a:off x="6314282" y="2616994"/>
            <a:ext cx="277812" cy="120650"/>
          </a:xfrm>
          <a:custGeom>
            <a:avLst/>
            <a:gdLst>
              <a:gd name="connsiteX0" fmla="*/ 0 w 2841172"/>
              <a:gd name="connsiteY0" fmla="*/ 0 h 816820"/>
              <a:gd name="connsiteX1" fmla="*/ 413658 w 2841172"/>
              <a:gd name="connsiteY1" fmla="*/ 10886 h 816820"/>
              <a:gd name="connsiteX2" fmla="*/ 762000 w 2841172"/>
              <a:gd name="connsiteY2" fmla="*/ 32657 h 816820"/>
              <a:gd name="connsiteX3" fmla="*/ 903515 w 2841172"/>
              <a:gd name="connsiteY3" fmla="*/ 65314 h 816820"/>
              <a:gd name="connsiteX4" fmla="*/ 1023258 w 2841172"/>
              <a:gd name="connsiteY4" fmla="*/ 87086 h 816820"/>
              <a:gd name="connsiteX5" fmla="*/ 1110343 w 2841172"/>
              <a:gd name="connsiteY5" fmla="*/ 108857 h 816820"/>
              <a:gd name="connsiteX6" fmla="*/ 1273629 w 2841172"/>
              <a:gd name="connsiteY6" fmla="*/ 130629 h 816820"/>
              <a:gd name="connsiteX7" fmla="*/ 1317172 w 2841172"/>
              <a:gd name="connsiteY7" fmla="*/ 141514 h 816820"/>
              <a:gd name="connsiteX8" fmla="*/ 1480458 w 2841172"/>
              <a:gd name="connsiteY8" fmla="*/ 152400 h 816820"/>
              <a:gd name="connsiteX9" fmla="*/ 1524000 w 2841172"/>
              <a:gd name="connsiteY9" fmla="*/ 163286 h 816820"/>
              <a:gd name="connsiteX10" fmla="*/ 1578429 w 2841172"/>
              <a:gd name="connsiteY10" fmla="*/ 174171 h 816820"/>
              <a:gd name="connsiteX11" fmla="*/ 1643743 w 2841172"/>
              <a:gd name="connsiteY11" fmla="*/ 195943 h 816820"/>
              <a:gd name="connsiteX12" fmla="*/ 1719943 w 2841172"/>
              <a:gd name="connsiteY12" fmla="*/ 206829 h 816820"/>
              <a:gd name="connsiteX13" fmla="*/ 1763486 w 2841172"/>
              <a:gd name="connsiteY13" fmla="*/ 217714 h 816820"/>
              <a:gd name="connsiteX14" fmla="*/ 1948543 w 2841172"/>
              <a:gd name="connsiteY14" fmla="*/ 250371 h 816820"/>
              <a:gd name="connsiteX15" fmla="*/ 2013858 w 2841172"/>
              <a:gd name="connsiteY15" fmla="*/ 283029 h 816820"/>
              <a:gd name="connsiteX16" fmla="*/ 2057400 w 2841172"/>
              <a:gd name="connsiteY16" fmla="*/ 293914 h 816820"/>
              <a:gd name="connsiteX17" fmla="*/ 2111829 w 2841172"/>
              <a:gd name="connsiteY17" fmla="*/ 326571 h 816820"/>
              <a:gd name="connsiteX18" fmla="*/ 2155372 w 2841172"/>
              <a:gd name="connsiteY18" fmla="*/ 370114 h 816820"/>
              <a:gd name="connsiteX19" fmla="*/ 2188029 w 2841172"/>
              <a:gd name="connsiteY19" fmla="*/ 381000 h 816820"/>
              <a:gd name="connsiteX20" fmla="*/ 2286000 w 2841172"/>
              <a:gd name="connsiteY20" fmla="*/ 435429 h 816820"/>
              <a:gd name="connsiteX21" fmla="*/ 2340429 w 2841172"/>
              <a:gd name="connsiteY21" fmla="*/ 468086 h 816820"/>
              <a:gd name="connsiteX22" fmla="*/ 2373086 w 2841172"/>
              <a:gd name="connsiteY22" fmla="*/ 500743 h 816820"/>
              <a:gd name="connsiteX23" fmla="*/ 2471058 w 2841172"/>
              <a:gd name="connsiteY23" fmla="*/ 555171 h 816820"/>
              <a:gd name="connsiteX24" fmla="*/ 2536372 w 2841172"/>
              <a:gd name="connsiteY24" fmla="*/ 598714 h 816820"/>
              <a:gd name="connsiteX25" fmla="*/ 2601686 w 2841172"/>
              <a:gd name="connsiteY25" fmla="*/ 631371 h 816820"/>
              <a:gd name="connsiteX26" fmla="*/ 2656115 w 2841172"/>
              <a:gd name="connsiteY26" fmla="*/ 685800 h 816820"/>
              <a:gd name="connsiteX27" fmla="*/ 2721429 w 2841172"/>
              <a:gd name="connsiteY27" fmla="*/ 729343 h 816820"/>
              <a:gd name="connsiteX28" fmla="*/ 2764972 w 2841172"/>
              <a:gd name="connsiteY28" fmla="*/ 783771 h 816820"/>
              <a:gd name="connsiteX29" fmla="*/ 2797629 w 2841172"/>
              <a:gd name="connsiteY29" fmla="*/ 794657 h 816820"/>
              <a:gd name="connsiteX30" fmla="*/ 2841172 w 2841172"/>
              <a:gd name="connsiteY30" fmla="*/ 816429 h 816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2841172" h="816820">
                <a:moveTo>
                  <a:pt x="0" y="0"/>
                </a:moveTo>
                <a:lnTo>
                  <a:pt x="413658" y="10886"/>
                </a:lnTo>
                <a:cubicBezTo>
                  <a:pt x="529892" y="15867"/>
                  <a:pt x="762000" y="32657"/>
                  <a:pt x="762000" y="32657"/>
                </a:cubicBezTo>
                <a:cubicBezTo>
                  <a:pt x="888254" y="53700"/>
                  <a:pt x="764345" y="30521"/>
                  <a:pt x="903515" y="65314"/>
                </a:cubicBezTo>
                <a:cubicBezTo>
                  <a:pt x="966494" y="81059"/>
                  <a:pt x="955311" y="72526"/>
                  <a:pt x="1023258" y="87086"/>
                </a:cubicBezTo>
                <a:cubicBezTo>
                  <a:pt x="1052516" y="93355"/>
                  <a:pt x="1080652" y="105146"/>
                  <a:pt x="1110343" y="108857"/>
                </a:cubicBezTo>
                <a:cubicBezTo>
                  <a:pt x="1140677" y="112649"/>
                  <a:pt x="1240573" y="124619"/>
                  <a:pt x="1273629" y="130629"/>
                </a:cubicBezTo>
                <a:cubicBezTo>
                  <a:pt x="1288349" y="133305"/>
                  <a:pt x="1302293" y="139948"/>
                  <a:pt x="1317172" y="141514"/>
                </a:cubicBezTo>
                <a:cubicBezTo>
                  <a:pt x="1371422" y="147224"/>
                  <a:pt x="1426029" y="148771"/>
                  <a:pt x="1480458" y="152400"/>
                </a:cubicBezTo>
                <a:cubicBezTo>
                  <a:pt x="1494972" y="156029"/>
                  <a:pt x="1509396" y="160041"/>
                  <a:pt x="1524000" y="163286"/>
                </a:cubicBezTo>
                <a:cubicBezTo>
                  <a:pt x="1542062" y="167300"/>
                  <a:pt x="1560579" y="169303"/>
                  <a:pt x="1578429" y="174171"/>
                </a:cubicBezTo>
                <a:cubicBezTo>
                  <a:pt x="1600569" y="180209"/>
                  <a:pt x="1621025" y="192697"/>
                  <a:pt x="1643743" y="195943"/>
                </a:cubicBezTo>
                <a:cubicBezTo>
                  <a:pt x="1669143" y="199572"/>
                  <a:pt x="1694699" y="202239"/>
                  <a:pt x="1719943" y="206829"/>
                </a:cubicBezTo>
                <a:cubicBezTo>
                  <a:pt x="1734663" y="209505"/>
                  <a:pt x="1748781" y="214957"/>
                  <a:pt x="1763486" y="217714"/>
                </a:cubicBezTo>
                <a:cubicBezTo>
                  <a:pt x="1775436" y="219955"/>
                  <a:pt x="1908220" y="240290"/>
                  <a:pt x="1948543" y="250371"/>
                </a:cubicBezTo>
                <a:cubicBezTo>
                  <a:pt x="2021931" y="268718"/>
                  <a:pt x="1939363" y="251103"/>
                  <a:pt x="2013858" y="283029"/>
                </a:cubicBezTo>
                <a:cubicBezTo>
                  <a:pt x="2027609" y="288922"/>
                  <a:pt x="2042886" y="290286"/>
                  <a:pt x="2057400" y="293914"/>
                </a:cubicBezTo>
                <a:cubicBezTo>
                  <a:pt x="2137845" y="374359"/>
                  <a:pt x="2012910" y="255915"/>
                  <a:pt x="2111829" y="326571"/>
                </a:cubicBezTo>
                <a:cubicBezTo>
                  <a:pt x="2128532" y="338502"/>
                  <a:pt x="2135899" y="363623"/>
                  <a:pt x="2155372" y="370114"/>
                </a:cubicBezTo>
                <a:cubicBezTo>
                  <a:pt x="2166258" y="373743"/>
                  <a:pt x="2177998" y="375427"/>
                  <a:pt x="2188029" y="381000"/>
                </a:cubicBezTo>
                <a:cubicBezTo>
                  <a:pt x="2300321" y="443385"/>
                  <a:pt x="2212105" y="410797"/>
                  <a:pt x="2286000" y="435429"/>
                </a:cubicBezTo>
                <a:cubicBezTo>
                  <a:pt x="2353809" y="503235"/>
                  <a:pt x="2255636" y="411557"/>
                  <a:pt x="2340429" y="468086"/>
                </a:cubicBezTo>
                <a:cubicBezTo>
                  <a:pt x="2353238" y="476625"/>
                  <a:pt x="2360934" y="491292"/>
                  <a:pt x="2373086" y="500743"/>
                </a:cubicBezTo>
                <a:cubicBezTo>
                  <a:pt x="2429234" y="544414"/>
                  <a:pt x="2421783" y="538748"/>
                  <a:pt x="2471058" y="555171"/>
                </a:cubicBezTo>
                <a:cubicBezTo>
                  <a:pt x="2492829" y="569685"/>
                  <a:pt x="2511549" y="590439"/>
                  <a:pt x="2536372" y="598714"/>
                </a:cubicBezTo>
                <a:cubicBezTo>
                  <a:pt x="2581440" y="613737"/>
                  <a:pt x="2559482" y="603235"/>
                  <a:pt x="2601686" y="631371"/>
                </a:cubicBezTo>
                <a:cubicBezTo>
                  <a:pt x="2641601" y="691244"/>
                  <a:pt x="2601686" y="640443"/>
                  <a:pt x="2656115" y="685800"/>
                </a:cubicBezTo>
                <a:cubicBezTo>
                  <a:pt x="2710477" y="731101"/>
                  <a:pt x="2664037" y="710212"/>
                  <a:pt x="2721429" y="729343"/>
                </a:cubicBezTo>
                <a:cubicBezTo>
                  <a:pt x="2731319" y="744178"/>
                  <a:pt x="2747735" y="773429"/>
                  <a:pt x="2764972" y="783771"/>
                </a:cubicBezTo>
                <a:cubicBezTo>
                  <a:pt x="2774811" y="789675"/>
                  <a:pt x="2786743" y="791028"/>
                  <a:pt x="2797629" y="794657"/>
                </a:cubicBezTo>
                <a:cubicBezTo>
                  <a:pt x="2824532" y="821561"/>
                  <a:pt x="2809137" y="816429"/>
                  <a:pt x="2841172" y="816429"/>
                </a:cubicBezTo>
              </a:path>
            </a:pathLst>
          </a:cu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5" name="Freeform 124"/>
          <p:cNvSpPr/>
          <p:nvPr/>
        </p:nvSpPr>
        <p:spPr>
          <a:xfrm rot="19193434">
            <a:off x="6638925" y="2468563"/>
            <a:ext cx="188913" cy="100012"/>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26" name="Freeform 125"/>
          <p:cNvSpPr/>
          <p:nvPr/>
        </p:nvSpPr>
        <p:spPr>
          <a:xfrm rot="19193434">
            <a:off x="5959475" y="2454275"/>
            <a:ext cx="176213" cy="131763"/>
          </a:xfrm>
          <a:custGeom>
            <a:avLst/>
            <a:gdLst>
              <a:gd name="connsiteX0" fmla="*/ 0 w 763930"/>
              <a:gd name="connsiteY0" fmla="*/ 406 h 405520"/>
              <a:gd name="connsiteX1" fmla="*/ 11575 w 763930"/>
              <a:gd name="connsiteY1" fmla="*/ 58280 h 405520"/>
              <a:gd name="connsiteX2" fmla="*/ 34725 w 763930"/>
              <a:gd name="connsiteY2" fmla="*/ 312923 h 405520"/>
              <a:gd name="connsiteX3" fmla="*/ 46299 w 763930"/>
              <a:gd name="connsiteY3" fmla="*/ 347647 h 405520"/>
              <a:gd name="connsiteX4" fmla="*/ 115747 w 763930"/>
              <a:gd name="connsiteY4" fmla="*/ 336072 h 405520"/>
              <a:gd name="connsiteX5" fmla="*/ 127322 w 763930"/>
              <a:gd name="connsiteY5" fmla="*/ 301348 h 405520"/>
              <a:gd name="connsiteX6" fmla="*/ 138897 w 763930"/>
              <a:gd name="connsiteY6" fmla="*/ 406 h 405520"/>
              <a:gd name="connsiteX7" fmla="*/ 208345 w 763930"/>
              <a:gd name="connsiteY7" fmla="*/ 11981 h 405520"/>
              <a:gd name="connsiteX8" fmla="*/ 243069 w 763930"/>
              <a:gd name="connsiteY8" fmla="*/ 81429 h 405520"/>
              <a:gd name="connsiteX9" fmla="*/ 243069 w 763930"/>
              <a:gd name="connsiteY9" fmla="*/ 289773 h 405520"/>
              <a:gd name="connsiteX10" fmla="*/ 254644 w 763930"/>
              <a:gd name="connsiteY10" fmla="*/ 336072 h 405520"/>
              <a:gd name="connsiteX11" fmla="*/ 266218 w 763930"/>
              <a:gd name="connsiteY11" fmla="*/ 370796 h 405520"/>
              <a:gd name="connsiteX12" fmla="*/ 347241 w 763930"/>
              <a:gd name="connsiteY12" fmla="*/ 382371 h 405520"/>
              <a:gd name="connsiteX13" fmla="*/ 370390 w 763930"/>
              <a:gd name="connsiteY13" fmla="*/ 347647 h 405520"/>
              <a:gd name="connsiteX14" fmla="*/ 347241 w 763930"/>
              <a:gd name="connsiteY14" fmla="*/ 162452 h 405520"/>
              <a:gd name="connsiteX15" fmla="*/ 358816 w 763930"/>
              <a:gd name="connsiteY15" fmla="*/ 23556 h 405520"/>
              <a:gd name="connsiteX16" fmla="*/ 381965 w 763930"/>
              <a:gd name="connsiteY16" fmla="*/ 406 h 405520"/>
              <a:gd name="connsiteX17" fmla="*/ 428264 w 763930"/>
              <a:gd name="connsiteY17" fmla="*/ 11981 h 405520"/>
              <a:gd name="connsiteX18" fmla="*/ 486137 w 763930"/>
              <a:gd name="connsiteY18" fmla="*/ 23556 h 405520"/>
              <a:gd name="connsiteX19" fmla="*/ 497712 w 763930"/>
              <a:gd name="connsiteY19" fmla="*/ 324497 h 405520"/>
              <a:gd name="connsiteX20" fmla="*/ 520861 w 763930"/>
              <a:gd name="connsiteY20" fmla="*/ 347647 h 405520"/>
              <a:gd name="connsiteX21" fmla="*/ 532436 w 763930"/>
              <a:gd name="connsiteY21" fmla="*/ 382371 h 405520"/>
              <a:gd name="connsiteX22" fmla="*/ 590309 w 763930"/>
              <a:gd name="connsiteY22" fmla="*/ 370796 h 405520"/>
              <a:gd name="connsiteX23" fmla="*/ 613459 w 763930"/>
              <a:gd name="connsiteY23" fmla="*/ 347647 h 405520"/>
              <a:gd name="connsiteX24" fmla="*/ 590309 w 763930"/>
              <a:gd name="connsiteY24" fmla="*/ 185601 h 405520"/>
              <a:gd name="connsiteX25" fmla="*/ 601884 w 763930"/>
              <a:gd name="connsiteY25" fmla="*/ 81429 h 405520"/>
              <a:gd name="connsiteX26" fmla="*/ 729206 w 763930"/>
              <a:gd name="connsiteY26" fmla="*/ 69854 h 405520"/>
              <a:gd name="connsiteX27" fmla="*/ 752355 w 763930"/>
              <a:gd name="connsiteY27" fmla="*/ 93004 h 405520"/>
              <a:gd name="connsiteX28" fmla="*/ 763930 w 763930"/>
              <a:gd name="connsiteY28" fmla="*/ 405520 h 405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763930" h="405520">
                <a:moveTo>
                  <a:pt x="0" y="406"/>
                </a:moveTo>
                <a:cubicBezTo>
                  <a:pt x="3858" y="19697"/>
                  <a:pt x="9710" y="38695"/>
                  <a:pt x="11575" y="58280"/>
                </a:cubicBezTo>
                <a:cubicBezTo>
                  <a:pt x="22242" y="170277"/>
                  <a:pt x="13881" y="219126"/>
                  <a:pt x="34725" y="312923"/>
                </a:cubicBezTo>
                <a:cubicBezTo>
                  <a:pt x="37372" y="324833"/>
                  <a:pt x="42441" y="336072"/>
                  <a:pt x="46299" y="347647"/>
                </a:cubicBezTo>
                <a:cubicBezTo>
                  <a:pt x="69448" y="343789"/>
                  <a:pt x="95371" y="347716"/>
                  <a:pt x="115747" y="336072"/>
                </a:cubicBezTo>
                <a:cubicBezTo>
                  <a:pt x="126340" y="330019"/>
                  <a:pt x="126483" y="313520"/>
                  <a:pt x="127322" y="301348"/>
                </a:cubicBezTo>
                <a:cubicBezTo>
                  <a:pt x="134229" y="201198"/>
                  <a:pt x="135039" y="100720"/>
                  <a:pt x="138897" y="406"/>
                </a:cubicBezTo>
                <a:cubicBezTo>
                  <a:pt x="162046" y="4264"/>
                  <a:pt x="187354" y="1485"/>
                  <a:pt x="208345" y="11981"/>
                </a:cubicBezTo>
                <a:cubicBezTo>
                  <a:pt x="226294" y="20956"/>
                  <a:pt x="237591" y="64995"/>
                  <a:pt x="243069" y="81429"/>
                </a:cubicBezTo>
                <a:cubicBezTo>
                  <a:pt x="269662" y="267578"/>
                  <a:pt x="243069" y="36969"/>
                  <a:pt x="243069" y="289773"/>
                </a:cubicBezTo>
                <a:cubicBezTo>
                  <a:pt x="243069" y="305681"/>
                  <a:pt x="250274" y="320776"/>
                  <a:pt x="254644" y="336072"/>
                </a:cubicBezTo>
                <a:cubicBezTo>
                  <a:pt x="257996" y="347803"/>
                  <a:pt x="255305" y="365340"/>
                  <a:pt x="266218" y="370796"/>
                </a:cubicBezTo>
                <a:cubicBezTo>
                  <a:pt x="290620" y="382997"/>
                  <a:pt x="320233" y="378513"/>
                  <a:pt x="347241" y="382371"/>
                </a:cubicBezTo>
                <a:cubicBezTo>
                  <a:pt x="354957" y="370796"/>
                  <a:pt x="369522" y="361531"/>
                  <a:pt x="370390" y="347647"/>
                </a:cubicBezTo>
                <a:cubicBezTo>
                  <a:pt x="376975" y="242293"/>
                  <a:pt x="370093" y="231007"/>
                  <a:pt x="347241" y="162452"/>
                </a:cubicBezTo>
                <a:cubicBezTo>
                  <a:pt x="351099" y="116153"/>
                  <a:pt x="349081" y="68984"/>
                  <a:pt x="358816" y="23556"/>
                </a:cubicBezTo>
                <a:cubicBezTo>
                  <a:pt x="361103" y="12885"/>
                  <a:pt x="371201" y="2200"/>
                  <a:pt x="381965" y="406"/>
                </a:cubicBezTo>
                <a:cubicBezTo>
                  <a:pt x="397657" y="-2209"/>
                  <a:pt x="412735" y="8530"/>
                  <a:pt x="428264" y="11981"/>
                </a:cubicBezTo>
                <a:cubicBezTo>
                  <a:pt x="447469" y="16249"/>
                  <a:pt x="466846" y="19698"/>
                  <a:pt x="486137" y="23556"/>
                </a:cubicBezTo>
                <a:cubicBezTo>
                  <a:pt x="489995" y="123870"/>
                  <a:pt x="487017" y="224680"/>
                  <a:pt x="497712" y="324497"/>
                </a:cubicBezTo>
                <a:cubicBezTo>
                  <a:pt x="498875" y="335348"/>
                  <a:pt x="515246" y="338289"/>
                  <a:pt x="520861" y="347647"/>
                </a:cubicBezTo>
                <a:cubicBezTo>
                  <a:pt x="527138" y="358109"/>
                  <a:pt x="528578" y="370796"/>
                  <a:pt x="532436" y="382371"/>
                </a:cubicBezTo>
                <a:cubicBezTo>
                  <a:pt x="551727" y="378513"/>
                  <a:pt x="572227" y="378546"/>
                  <a:pt x="590309" y="370796"/>
                </a:cubicBezTo>
                <a:cubicBezTo>
                  <a:pt x="600339" y="366497"/>
                  <a:pt x="612622" y="358528"/>
                  <a:pt x="613459" y="347647"/>
                </a:cubicBezTo>
                <a:cubicBezTo>
                  <a:pt x="619799" y="265231"/>
                  <a:pt x="609915" y="244418"/>
                  <a:pt x="590309" y="185601"/>
                </a:cubicBezTo>
                <a:cubicBezTo>
                  <a:pt x="594167" y="150877"/>
                  <a:pt x="589944" y="114263"/>
                  <a:pt x="601884" y="81429"/>
                </a:cubicBezTo>
                <a:cubicBezTo>
                  <a:pt x="618572" y="35536"/>
                  <a:pt x="721008" y="68829"/>
                  <a:pt x="729206" y="69854"/>
                </a:cubicBezTo>
                <a:cubicBezTo>
                  <a:pt x="736922" y="77571"/>
                  <a:pt x="751232" y="82149"/>
                  <a:pt x="752355" y="93004"/>
                </a:cubicBezTo>
                <a:cubicBezTo>
                  <a:pt x="763082" y="196694"/>
                  <a:pt x="763930" y="405520"/>
                  <a:pt x="763930" y="405520"/>
                </a:cubicBez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130" name="Oval 129"/>
          <p:cNvSpPr/>
          <p:nvPr/>
        </p:nvSpPr>
        <p:spPr>
          <a:xfrm>
            <a:off x="6051550" y="2387600"/>
            <a:ext cx="87313" cy="84138"/>
          </a:xfrm>
          <a:prstGeom prst="ellipse">
            <a:avLst/>
          </a:prstGeom>
          <a:solidFill>
            <a:srgbClr val="92D050"/>
          </a:solidFill>
          <a:ln>
            <a:solidFill>
              <a:schemeClr val="tx1"/>
            </a:solidFill>
          </a:ln>
        </p:spPr>
        <p:style>
          <a:lnRef idx="1">
            <a:schemeClr val="accent3"/>
          </a:lnRef>
          <a:fillRef idx="3">
            <a:schemeClr val="accent3"/>
          </a:fillRef>
          <a:effectRef idx="2">
            <a:schemeClr val="accent3"/>
          </a:effectRef>
          <a:fontRef idx="minor">
            <a:schemeClr val="lt1"/>
          </a:fontRef>
        </p:style>
        <p:txBody>
          <a:bodyPr anchor="ctr"/>
          <a:lstStyle/>
          <a:p>
            <a:pPr algn="ctr">
              <a:defRPr/>
            </a:pPr>
            <a:endParaRPr lang="en-US">
              <a:ln>
                <a:solidFill>
                  <a:sysClr val="windowText" lastClr="000000"/>
                </a:solidFill>
              </a:ln>
            </a:endParaRPr>
          </a:p>
        </p:txBody>
      </p:sp>
      <p:sp>
        <p:nvSpPr>
          <p:cNvPr id="2" name="&quot;No&quot; Symbol 1"/>
          <p:cNvSpPr/>
          <p:nvPr/>
        </p:nvSpPr>
        <p:spPr>
          <a:xfrm>
            <a:off x="6989763" y="2182813"/>
            <a:ext cx="187325" cy="192087"/>
          </a:xfrm>
          <a:prstGeom prst="noSmoking">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Tree>
    <p:extLst>
      <p:ext uri="{BB962C8B-B14F-4D97-AF65-F5344CB8AC3E}">
        <p14:creationId xmlns:p14="http://schemas.microsoft.com/office/powerpoint/2010/main" val="1231626922"/>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 Box 5"/>
          <p:cNvSpPr txBox="1">
            <a:spLocks noChangeArrowheads="1"/>
          </p:cNvSpPr>
          <p:nvPr/>
        </p:nvSpPr>
        <p:spPr bwMode="auto">
          <a:xfrm>
            <a:off x="457200" y="1219200"/>
            <a:ext cx="8305800" cy="4228850"/>
          </a:xfrm>
          <a:prstGeom prst="rect">
            <a:avLst/>
          </a:prstGeom>
          <a:noFill/>
          <a:ln w="9525">
            <a:noFill/>
            <a:miter lim="800000"/>
            <a:headEnd/>
            <a:tailEnd/>
          </a:ln>
        </p:spPr>
        <p:txBody>
          <a:bodyPr>
            <a:spAutoFit/>
          </a:bodyPr>
          <a:lstStyle/>
          <a:p>
            <a:pPr algn="just">
              <a:lnSpc>
                <a:spcPct val="120000"/>
              </a:lnSpc>
              <a:spcBef>
                <a:spcPct val="50000"/>
              </a:spcBef>
            </a:pPr>
            <a:r>
              <a:rPr lang="en-US" sz="3200" b="1" dirty="0" smtClean="0"/>
              <a:t>Tumor-stromal interaction plays important role in pancreatic cancer pathobiology and chemoresistance, and targeting of involved molecular pathways may open up novel therapeutic avenues for effective management of pancreatic cancer.</a:t>
            </a:r>
            <a:endParaRPr lang="en-US" sz="3200" b="1" dirty="0"/>
          </a:p>
        </p:txBody>
      </p:sp>
      <p:sp>
        <p:nvSpPr>
          <p:cNvPr id="26627" name="Rectangle 2"/>
          <p:cNvSpPr txBox="1">
            <a:spLocks noChangeArrowheads="1"/>
          </p:cNvSpPr>
          <p:nvPr/>
        </p:nvSpPr>
        <p:spPr bwMode="auto">
          <a:xfrm>
            <a:off x="0" y="0"/>
            <a:ext cx="9144000" cy="711200"/>
          </a:xfrm>
          <a:prstGeom prst="rect">
            <a:avLst/>
          </a:prstGeom>
          <a:solidFill>
            <a:srgbClr val="990033"/>
          </a:solidFill>
          <a:ln w="9525">
            <a:noFill/>
            <a:miter lim="800000"/>
            <a:headEnd/>
            <a:tailEnd/>
          </a:ln>
        </p:spPr>
        <p:txBody>
          <a:bodyPr/>
          <a:lstStyle/>
          <a:p>
            <a:pPr algn="ctr" eaLnBrk="0" hangingPunct="0">
              <a:lnSpc>
                <a:spcPct val="90000"/>
              </a:lnSpc>
            </a:pPr>
            <a:r>
              <a:rPr lang="en-US" altLang="ja-JP" sz="4000" b="1" dirty="0" smtClean="0">
                <a:solidFill>
                  <a:schemeClr val="bg1"/>
                </a:solidFill>
                <a:ea typeface="ＭＳ Ｐゴシック" pitchFamily="34" charset="-128"/>
                <a:cs typeface="Arial" charset="0"/>
              </a:rPr>
              <a:t>Conclusion</a:t>
            </a:r>
            <a:endParaRPr lang="en-US" altLang="ja-JP" sz="4000" b="1" dirty="0">
              <a:solidFill>
                <a:schemeClr val="bg1"/>
              </a:solidFill>
              <a:ea typeface="ＭＳ Ｐゴシック" pitchFamily="34" charset="-128"/>
              <a:cs typeface="Arial" charset="0"/>
            </a:endParaRPr>
          </a:p>
        </p:txBody>
      </p:sp>
    </p:spTree>
    <p:extLst>
      <p:ext uri="{BB962C8B-B14F-4D97-AF65-F5344CB8AC3E}">
        <p14:creationId xmlns:p14="http://schemas.microsoft.com/office/powerpoint/2010/main" val="1978547242"/>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txBox="1">
            <a:spLocks noChangeArrowheads="1"/>
          </p:cNvSpPr>
          <p:nvPr/>
        </p:nvSpPr>
        <p:spPr bwMode="auto">
          <a:xfrm>
            <a:off x="0" y="0"/>
            <a:ext cx="9144000" cy="711200"/>
          </a:xfrm>
          <a:prstGeom prst="rect">
            <a:avLst/>
          </a:prstGeom>
          <a:solidFill>
            <a:srgbClr val="990033"/>
          </a:solidFill>
          <a:ln w="9525">
            <a:noFill/>
            <a:miter lim="800000"/>
            <a:headEnd/>
            <a:tailEnd/>
          </a:ln>
        </p:spPr>
        <p:txBody>
          <a:bodyPr/>
          <a:lstStyle/>
          <a:p>
            <a:pPr algn="ctr" eaLnBrk="0" hangingPunct="0">
              <a:lnSpc>
                <a:spcPct val="90000"/>
              </a:lnSpc>
            </a:pPr>
            <a:r>
              <a:rPr lang="en-US" altLang="ja-JP" sz="4000" b="1" dirty="0" smtClean="0">
                <a:solidFill>
                  <a:schemeClr val="bg1"/>
                </a:solidFill>
                <a:ea typeface="ＭＳ Ｐゴシック" pitchFamily="34" charset="-128"/>
                <a:cs typeface="Arial" charset="0"/>
              </a:rPr>
              <a:t>Future plans</a:t>
            </a:r>
            <a:endParaRPr lang="en-US" altLang="ja-JP" sz="4000" b="1" dirty="0">
              <a:solidFill>
                <a:schemeClr val="bg1"/>
              </a:solidFill>
              <a:ea typeface="ＭＳ Ｐゴシック" pitchFamily="34" charset="-128"/>
              <a:cs typeface="Arial" charset="0"/>
            </a:endParaRPr>
          </a:p>
        </p:txBody>
      </p:sp>
      <p:sp>
        <p:nvSpPr>
          <p:cNvPr id="4" name="TextBox 3"/>
          <p:cNvSpPr txBox="1"/>
          <p:nvPr/>
        </p:nvSpPr>
        <p:spPr>
          <a:xfrm>
            <a:off x="381000" y="914400"/>
            <a:ext cx="8458200" cy="3970318"/>
          </a:xfrm>
          <a:prstGeom prst="rect">
            <a:avLst/>
          </a:prstGeom>
          <a:noFill/>
        </p:spPr>
        <p:txBody>
          <a:bodyPr wrap="square" rtlCol="0">
            <a:spAutoFit/>
          </a:bodyPr>
          <a:lstStyle/>
          <a:p>
            <a:pPr marL="457200" indent="-457200" algn="just">
              <a:buFont typeface="Arial" panose="020B0604020202020204" pitchFamily="34" charset="0"/>
              <a:buChar char="•"/>
            </a:pPr>
            <a:r>
              <a:rPr lang="en-US" sz="2800" b="1" dirty="0" smtClean="0"/>
              <a:t>Histopathological and immunohistochemical analyses of mouse xenografts subjected to combination therapy</a:t>
            </a:r>
          </a:p>
          <a:p>
            <a:pPr marL="457200" indent="-457200" algn="just">
              <a:buFont typeface="Arial" panose="020B0604020202020204" pitchFamily="34" charset="0"/>
              <a:buChar char="•"/>
            </a:pPr>
            <a:endParaRPr lang="en-US" sz="2800" b="1" dirty="0" smtClean="0"/>
          </a:p>
          <a:p>
            <a:pPr marL="457200" indent="-457200" algn="just">
              <a:buFont typeface="Arial" panose="020B0604020202020204" pitchFamily="34" charset="0"/>
              <a:buChar char="•"/>
            </a:pPr>
            <a:r>
              <a:rPr lang="en-US" sz="2800" b="1" dirty="0" smtClean="0"/>
              <a:t>Use of complementary tumor models: GEM &amp;PDX</a:t>
            </a:r>
          </a:p>
          <a:p>
            <a:pPr marL="457200" indent="-457200" algn="just">
              <a:buFont typeface="Arial" panose="020B0604020202020204" pitchFamily="34" charset="0"/>
              <a:buChar char="•"/>
            </a:pPr>
            <a:endParaRPr lang="en-US" sz="2800" b="1" dirty="0" smtClean="0"/>
          </a:p>
          <a:p>
            <a:pPr marL="457200" indent="-457200" algn="just">
              <a:buFont typeface="Arial" panose="020B0604020202020204" pitchFamily="34" charset="0"/>
              <a:buChar char="•"/>
            </a:pPr>
            <a:r>
              <a:rPr lang="en-US" sz="2800" b="1" dirty="0" smtClean="0"/>
              <a:t>Validate the findings in clinical cases</a:t>
            </a:r>
          </a:p>
          <a:p>
            <a:pPr marL="457200" indent="-457200" algn="just">
              <a:buFont typeface="Arial" panose="020B0604020202020204" pitchFamily="34" charset="0"/>
              <a:buChar char="•"/>
            </a:pPr>
            <a:endParaRPr lang="en-US" sz="2800" b="1" dirty="0" smtClean="0"/>
          </a:p>
          <a:p>
            <a:pPr marL="457200" indent="-457200" algn="just">
              <a:buFont typeface="Arial" panose="020B0604020202020204" pitchFamily="34" charset="0"/>
              <a:buChar char="•"/>
            </a:pPr>
            <a:r>
              <a:rPr lang="en-US" sz="2800" b="1" dirty="0" smtClean="0"/>
              <a:t>Initiate a clinical trial</a:t>
            </a:r>
            <a:endParaRPr lang="en-US" sz="2800" b="1" dirty="0"/>
          </a:p>
        </p:txBody>
      </p:sp>
    </p:spTree>
    <p:extLst>
      <p:ext uri="{BB962C8B-B14F-4D97-AF65-F5344CB8AC3E}">
        <p14:creationId xmlns:p14="http://schemas.microsoft.com/office/powerpoint/2010/main" val="2493109930"/>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018" name="Picture 2" descr="http://www.southalabama.edu/mci/images/gallery/gallery9.jpg"/>
          <p:cNvPicPr>
            <a:picLocks noChangeAspect="1" noChangeArrowheads="1"/>
          </p:cNvPicPr>
          <p:nvPr/>
        </p:nvPicPr>
        <p:blipFill>
          <a:blip r:embed="rId2" cstate="print"/>
          <a:srcRect r="3408"/>
          <a:stretch>
            <a:fillRect/>
          </a:stretch>
        </p:blipFill>
        <p:spPr bwMode="auto">
          <a:xfrm>
            <a:off x="0" y="0"/>
            <a:ext cx="9144000" cy="6858000"/>
          </a:xfrm>
          <a:prstGeom prst="rect">
            <a:avLst/>
          </a:prstGeom>
          <a:noFill/>
        </p:spPr>
      </p:pic>
      <p:sp>
        <p:nvSpPr>
          <p:cNvPr id="3" name="Text Box 12"/>
          <p:cNvSpPr txBox="1">
            <a:spLocks noChangeArrowheads="1"/>
          </p:cNvSpPr>
          <p:nvPr/>
        </p:nvSpPr>
        <p:spPr bwMode="auto">
          <a:xfrm>
            <a:off x="228600" y="781109"/>
            <a:ext cx="3962400" cy="6063198"/>
          </a:xfrm>
          <a:prstGeom prst="rect">
            <a:avLst/>
          </a:prstGeom>
          <a:solidFill>
            <a:schemeClr val="tx1">
              <a:alpha val="45000"/>
            </a:schemeClr>
          </a:solidFill>
          <a:ln w="9525" algn="ctr">
            <a:noFill/>
            <a:miter lim="800000"/>
            <a:headEnd/>
            <a:tailEnd/>
          </a:ln>
        </p:spPr>
        <p:txBody>
          <a:bodyPr wrap="square">
            <a:spAutoFit/>
          </a:bodyPr>
          <a:lstStyle/>
          <a:p>
            <a:pPr algn="ctr">
              <a:buSzPct val="110000"/>
              <a:defRPr/>
            </a:pPr>
            <a:r>
              <a:rPr lang="en-US" sz="2400" b="1" dirty="0" smtClean="0">
                <a:solidFill>
                  <a:schemeClr val="bg1"/>
                </a:solidFill>
                <a:latin typeface="+mj-lt"/>
                <a:cs typeface="Arial" charset="0"/>
              </a:rPr>
              <a:t>Lab members</a:t>
            </a:r>
          </a:p>
          <a:p>
            <a:pPr>
              <a:buSzPct val="110000"/>
              <a:defRPr/>
            </a:pPr>
            <a:r>
              <a:rPr lang="en-US" sz="2200" b="1" u="sng" dirty="0" smtClean="0">
                <a:solidFill>
                  <a:schemeClr val="bg1"/>
                </a:solidFill>
                <a:latin typeface="+mj-lt"/>
                <a:cs typeface="Arial" charset="0"/>
              </a:rPr>
              <a:t>Present</a:t>
            </a:r>
          </a:p>
          <a:p>
            <a:pPr>
              <a:buSzPct val="110000"/>
              <a:buFont typeface="Footlight MT Light" pitchFamily="18" charset="0"/>
              <a:buChar char="*"/>
              <a:defRPr/>
            </a:pPr>
            <a:r>
              <a:rPr lang="en-US" sz="2200" b="1" dirty="0" smtClean="0">
                <a:solidFill>
                  <a:schemeClr val="bg1"/>
                </a:solidFill>
                <a:cs typeface="Arial" charset="0"/>
              </a:rPr>
              <a:t> </a:t>
            </a:r>
            <a:r>
              <a:rPr lang="en-US" sz="2200" b="1" dirty="0" err="1" smtClean="0">
                <a:solidFill>
                  <a:schemeClr val="bg1"/>
                </a:solidFill>
                <a:cs typeface="Arial" charset="0"/>
              </a:rPr>
              <a:t>Arun</a:t>
            </a:r>
            <a:r>
              <a:rPr lang="en-US" sz="2200" b="1" dirty="0" smtClean="0">
                <a:solidFill>
                  <a:schemeClr val="bg1"/>
                </a:solidFill>
                <a:cs typeface="Arial" charset="0"/>
              </a:rPr>
              <a:t> </a:t>
            </a:r>
            <a:r>
              <a:rPr lang="en-US" sz="2200" b="1" dirty="0">
                <a:solidFill>
                  <a:schemeClr val="bg1"/>
                </a:solidFill>
                <a:cs typeface="Arial" charset="0"/>
              </a:rPr>
              <a:t>Bhardwaj, Ph.D. </a:t>
            </a:r>
            <a:endParaRPr lang="en-US" sz="2200" b="1" dirty="0" smtClean="0">
              <a:solidFill>
                <a:schemeClr val="bg1"/>
              </a:solidFill>
              <a:cs typeface="Arial" charset="0"/>
            </a:endParaRPr>
          </a:p>
          <a:p>
            <a:pPr>
              <a:buSzPct val="110000"/>
              <a:buFont typeface="Footlight MT Light" pitchFamily="18" charset="0"/>
              <a:buChar char="*"/>
              <a:defRPr/>
            </a:pPr>
            <a:r>
              <a:rPr lang="en-US" sz="2200" b="1" dirty="0" smtClean="0">
                <a:solidFill>
                  <a:schemeClr val="bg1"/>
                </a:solidFill>
                <a:cs typeface="Arial" charset="0"/>
              </a:rPr>
              <a:t> </a:t>
            </a:r>
            <a:r>
              <a:rPr lang="en-US" sz="2200" b="1" dirty="0" err="1" smtClean="0">
                <a:solidFill>
                  <a:schemeClr val="bg1"/>
                </a:solidFill>
                <a:latin typeface="+mj-lt"/>
                <a:cs typeface="Arial" charset="0"/>
              </a:rPr>
              <a:t>Sumit</a:t>
            </a:r>
            <a:r>
              <a:rPr lang="en-US" sz="2200" b="1" dirty="0" smtClean="0">
                <a:solidFill>
                  <a:schemeClr val="bg1"/>
                </a:solidFill>
                <a:latin typeface="+mj-lt"/>
                <a:cs typeface="Arial" charset="0"/>
              </a:rPr>
              <a:t> Arora, Ph.D.</a:t>
            </a:r>
            <a:endParaRPr lang="en-US" sz="2200" b="1" dirty="0">
              <a:solidFill>
                <a:schemeClr val="bg1"/>
              </a:solidFill>
              <a:latin typeface="+mj-lt"/>
              <a:cs typeface="Arial" charset="0"/>
            </a:endParaRPr>
          </a:p>
          <a:p>
            <a:pPr>
              <a:buSzPct val="110000"/>
              <a:buFont typeface="Footlight MT Light" pitchFamily="18" charset="0"/>
              <a:buChar char="*"/>
              <a:defRPr/>
            </a:pPr>
            <a:r>
              <a:rPr lang="en-US" sz="2200" b="1" dirty="0" smtClean="0">
                <a:solidFill>
                  <a:schemeClr val="bg1"/>
                </a:solidFill>
                <a:latin typeface="+mj-lt"/>
                <a:cs typeface="Arial" charset="0"/>
              </a:rPr>
              <a:t> Sanjeev Srivastava, Ph.D.</a:t>
            </a:r>
          </a:p>
          <a:p>
            <a:pPr>
              <a:buSzPct val="110000"/>
              <a:buFont typeface="Footlight MT Light" pitchFamily="18" charset="0"/>
              <a:buChar char="*"/>
              <a:defRPr/>
            </a:pPr>
            <a:r>
              <a:rPr lang="en-US" sz="2200" b="1" dirty="0">
                <a:solidFill>
                  <a:schemeClr val="bg1"/>
                </a:solidFill>
                <a:latin typeface="+mj-lt"/>
                <a:cs typeface="Arial" charset="0"/>
              </a:rPr>
              <a:t> </a:t>
            </a:r>
            <a:r>
              <a:rPr lang="en-US" sz="2200" b="1" dirty="0" err="1" smtClean="0">
                <a:solidFill>
                  <a:schemeClr val="bg1"/>
                </a:solidFill>
                <a:latin typeface="+mj-lt"/>
                <a:cs typeface="Arial" charset="0"/>
              </a:rPr>
              <a:t>Haseeb</a:t>
            </a:r>
            <a:r>
              <a:rPr lang="en-US" sz="2200" b="1" dirty="0" smtClean="0">
                <a:solidFill>
                  <a:schemeClr val="bg1"/>
                </a:solidFill>
                <a:latin typeface="+mj-lt"/>
                <a:cs typeface="Arial" charset="0"/>
              </a:rPr>
              <a:t> </a:t>
            </a:r>
            <a:r>
              <a:rPr lang="en-US" sz="2200" b="1" dirty="0" err="1" smtClean="0">
                <a:solidFill>
                  <a:schemeClr val="bg1"/>
                </a:solidFill>
                <a:latin typeface="+mj-lt"/>
                <a:cs typeface="Arial" charset="0"/>
              </a:rPr>
              <a:t>Zubair</a:t>
            </a:r>
            <a:r>
              <a:rPr lang="en-US" sz="2200" b="1" dirty="0" smtClean="0">
                <a:solidFill>
                  <a:schemeClr val="bg1"/>
                </a:solidFill>
                <a:latin typeface="+mj-lt"/>
                <a:cs typeface="Arial" charset="0"/>
              </a:rPr>
              <a:t>, Ph.D.</a:t>
            </a:r>
          </a:p>
          <a:p>
            <a:pPr>
              <a:buSzPct val="110000"/>
              <a:buFont typeface="Footlight MT Light" pitchFamily="18" charset="0"/>
              <a:buChar char="*"/>
              <a:defRPr/>
            </a:pPr>
            <a:r>
              <a:rPr lang="en-US" sz="2200" b="1" dirty="0">
                <a:solidFill>
                  <a:schemeClr val="bg1"/>
                </a:solidFill>
                <a:latin typeface="+mj-lt"/>
                <a:cs typeface="Arial" charset="0"/>
              </a:rPr>
              <a:t> </a:t>
            </a:r>
            <a:r>
              <a:rPr lang="en-US" sz="2200" b="1" dirty="0" smtClean="0">
                <a:solidFill>
                  <a:schemeClr val="bg1"/>
                </a:solidFill>
                <a:latin typeface="+mj-lt"/>
                <a:cs typeface="Arial" charset="0"/>
              </a:rPr>
              <a:t>Aslam Khan, Ph.D.</a:t>
            </a:r>
          </a:p>
          <a:p>
            <a:pPr>
              <a:buSzPct val="110000"/>
              <a:buFont typeface="Footlight MT Light" pitchFamily="18" charset="0"/>
              <a:buChar char="*"/>
              <a:defRPr/>
            </a:pPr>
            <a:r>
              <a:rPr lang="en-US" sz="2200" b="1" dirty="0" smtClean="0">
                <a:solidFill>
                  <a:schemeClr val="bg1"/>
                </a:solidFill>
                <a:latin typeface="+mj-lt"/>
                <a:cs typeface="Arial" charset="0"/>
              </a:rPr>
              <a:t> </a:t>
            </a:r>
            <a:r>
              <a:rPr lang="en-US" sz="2200" b="1" dirty="0" err="1" smtClean="0">
                <a:solidFill>
                  <a:schemeClr val="bg1"/>
                </a:solidFill>
                <a:latin typeface="+mj-lt"/>
                <a:cs typeface="Arial" charset="0"/>
              </a:rPr>
              <a:t>Girijesh</a:t>
            </a:r>
            <a:r>
              <a:rPr lang="en-US" sz="2200" b="1" dirty="0" smtClean="0">
                <a:solidFill>
                  <a:schemeClr val="bg1"/>
                </a:solidFill>
                <a:latin typeface="+mj-lt"/>
                <a:cs typeface="Arial" charset="0"/>
              </a:rPr>
              <a:t> Patel, Ph.D.</a:t>
            </a:r>
          </a:p>
          <a:p>
            <a:pPr>
              <a:buSzPct val="110000"/>
              <a:buFont typeface="Footlight MT Light" pitchFamily="18" charset="0"/>
              <a:buChar char="*"/>
              <a:defRPr/>
            </a:pPr>
            <a:r>
              <a:rPr lang="en-US" sz="2200" b="1" dirty="0" smtClean="0">
                <a:solidFill>
                  <a:schemeClr val="bg1"/>
                </a:solidFill>
                <a:latin typeface="+mj-lt"/>
                <a:cs typeface="Arial" charset="0"/>
              </a:rPr>
              <a:t> </a:t>
            </a:r>
            <a:r>
              <a:rPr lang="en-US" sz="2200" b="1" dirty="0" err="1" smtClean="0">
                <a:solidFill>
                  <a:schemeClr val="bg1"/>
                </a:solidFill>
                <a:latin typeface="+mj-lt"/>
                <a:cs typeface="Arial" charset="0"/>
              </a:rPr>
              <a:t>Shafquat</a:t>
            </a:r>
            <a:r>
              <a:rPr lang="en-US" sz="2200" b="1" dirty="0" smtClean="0">
                <a:solidFill>
                  <a:schemeClr val="bg1"/>
                </a:solidFill>
                <a:latin typeface="+mj-lt"/>
                <a:cs typeface="Arial" charset="0"/>
              </a:rPr>
              <a:t> Azim, Ph.D.</a:t>
            </a:r>
          </a:p>
          <a:p>
            <a:pPr>
              <a:buSzPct val="110000"/>
              <a:buFont typeface="Footlight MT Light" pitchFamily="18" charset="0"/>
              <a:buChar char="*"/>
              <a:defRPr/>
            </a:pPr>
            <a:r>
              <a:rPr lang="en-US" sz="2200" b="1" dirty="0" smtClean="0">
                <a:solidFill>
                  <a:schemeClr val="bg1"/>
                </a:solidFill>
                <a:latin typeface="+mj-lt"/>
                <a:cs typeface="Arial" charset="0"/>
              </a:rPr>
              <a:t> </a:t>
            </a:r>
            <a:r>
              <a:rPr lang="en-US" sz="2200" b="1" dirty="0" err="1" smtClean="0">
                <a:solidFill>
                  <a:schemeClr val="bg1"/>
                </a:solidFill>
                <a:latin typeface="+mj-lt"/>
                <a:cs typeface="Arial" charset="0"/>
              </a:rPr>
              <a:t>Courey</a:t>
            </a:r>
            <a:r>
              <a:rPr lang="en-US" sz="2200" b="1" dirty="0" smtClean="0">
                <a:solidFill>
                  <a:schemeClr val="bg1"/>
                </a:solidFill>
                <a:latin typeface="+mj-lt"/>
                <a:cs typeface="Arial" charset="0"/>
              </a:rPr>
              <a:t> </a:t>
            </a:r>
            <a:r>
              <a:rPr lang="en-US" sz="2200" b="1" dirty="0" err="1" smtClean="0">
                <a:solidFill>
                  <a:schemeClr val="bg1"/>
                </a:solidFill>
                <a:latin typeface="+mj-lt"/>
                <a:cs typeface="Arial" charset="0"/>
              </a:rPr>
              <a:t>Averett</a:t>
            </a:r>
            <a:r>
              <a:rPr lang="en-US" sz="2200" b="1" dirty="0" smtClean="0">
                <a:solidFill>
                  <a:schemeClr val="bg1"/>
                </a:solidFill>
                <a:latin typeface="+mj-lt"/>
                <a:cs typeface="Arial" charset="0"/>
              </a:rPr>
              <a:t>, B.S.</a:t>
            </a:r>
          </a:p>
          <a:p>
            <a:pPr>
              <a:buSzPct val="110000"/>
              <a:buFont typeface="Footlight MT Light" pitchFamily="18" charset="0"/>
              <a:buChar char="*"/>
              <a:defRPr/>
            </a:pPr>
            <a:r>
              <a:rPr lang="en-US" sz="2200" b="1" dirty="0">
                <a:solidFill>
                  <a:schemeClr val="bg1"/>
                </a:solidFill>
                <a:latin typeface="+mj-lt"/>
                <a:cs typeface="Arial" charset="0"/>
              </a:rPr>
              <a:t> </a:t>
            </a:r>
            <a:r>
              <a:rPr lang="en-US" sz="2200" b="1" dirty="0" smtClean="0">
                <a:solidFill>
                  <a:schemeClr val="bg1"/>
                </a:solidFill>
                <a:latin typeface="+mj-lt"/>
                <a:cs typeface="Arial" charset="0"/>
              </a:rPr>
              <a:t>Mary Patton, B.S.</a:t>
            </a:r>
            <a:endParaRPr lang="en-US" sz="2200" b="1" u="sng" dirty="0" smtClean="0">
              <a:solidFill>
                <a:schemeClr val="bg1"/>
              </a:solidFill>
              <a:cs typeface="Arial" charset="0"/>
            </a:endParaRPr>
          </a:p>
          <a:p>
            <a:pPr>
              <a:buSzPct val="110000"/>
              <a:defRPr/>
            </a:pPr>
            <a:r>
              <a:rPr lang="en-US" sz="2200" b="1" u="sng" dirty="0" smtClean="0">
                <a:solidFill>
                  <a:schemeClr val="bg1"/>
                </a:solidFill>
                <a:cs typeface="Arial" charset="0"/>
              </a:rPr>
              <a:t>Past</a:t>
            </a:r>
            <a:endParaRPr lang="en-US" sz="2200" b="1" dirty="0" smtClean="0">
              <a:solidFill>
                <a:schemeClr val="bg1"/>
              </a:solidFill>
              <a:latin typeface="+mj-lt"/>
              <a:cs typeface="Arial" charset="0"/>
            </a:endParaRPr>
          </a:p>
          <a:p>
            <a:pPr>
              <a:buSzPct val="110000"/>
              <a:buFont typeface="Footlight MT Light" pitchFamily="18" charset="0"/>
              <a:buChar char="*"/>
              <a:defRPr/>
            </a:pPr>
            <a:r>
              <a:rPr lang="en-US" sz="2200" b="1" dirty="0" smtClean="0">
                <a:solidFill>
                  <a:schemeClr val="bg1"/>
                </a:solidFill>
                <a:latin typeface="+mj-lt"/>
                <a:cs typeface="Arial" charset="0"/>
              </a:rPr>
              <a:t> Ajay Kumar, Ph.D.</a:t>
            </a:r>
          </a:p>
          <a:p>
            <a:pPr>
              <a:buSzPct val="110000"/>
              <a:buFont typeface="Footlight MT Light" pitchFamily="18" charset="0"/>
              <a:buChar char="*"/>
              <a:defRPr/>
            </a:pPr>
            <a:r>
              <a:rPr lang="en-US" sz="2200" b="1" dirty="0">
                <a:solidFill>
                  <a:schemeClr val="bg1"/>
                </a:solidFill>
                <a:latin typeface="+mj-lt"/>
                <a:cs typeface="Arial" charset="0"/>
              </a:rPr>
              <a:t> </a:t>
            </a:r>
            <a:r>
              <a:rPr lang="en-US" sz="2200" b="1" dirty="0" err="1" smtClean="0">
                <a:solidFill>
                  <a:schemeClr val="bg1"/>
                </a:solidFill>
                <a:latin typeface="+mj-lt"/>
                <a:cs typeface="Arial" charset="0"/>
              </a:rPr>
              <a:t>Sudha</a:t>
            </a:r>
            <a:r>
              <a:rPr lang="en-US" sz="2200" b="1" dirty="0" smtClean="0">
                <a:solidFill>
                  <a:schemeClr val="bg1"/>
                </a:solidFill>
                <a:latin typeface="+mj-lt"/>
                <a:cs typeface="Arial" charset="0"/>
              </a:rPr>
              <a:t> </a:t>
            </a:r>
            <a:r>
              <a:rPr lang="en-US" sz="2200" b="1" dirty="0" err="1" smtClean="0">
                <a:solidFill>
                  <a:schemeClr val="bg1"/>
                </a:solidFill>
                <a:latin typeface="+mj-lt"/>
                <a:cs typeface="Arial" charset="0"/>
              </a:rPr>
              <a:t>Talwar</a:t>
            </a:r>
            <a:r>
              <a:rPr lang="en-US" sz="2200" b="1" dirty="0" smtClean="0">
                <a:solidFill>
                  <a:schemeClr val="bg1"/>
                </a:solidFill>
                <a:latin typeface="+mj-lt"/>
                <a:cs typeface="Arial" charset="0"/>
              </a:rPr>
              <a:t>, Ph.D.</a:t>
            </a:r>
          </a:p>
          <a:p>
            <a:pPr>
              <a:buSzPct val="110000"/>
              <a:buFont typeface="Footlight MT Light" pitchFamily="18" charset="0"/>
              <a:buChar char="*"/>
              <a:defRPr/>
            </a:pPr>
            <a:r>
              <a:rPr lang="en-US" sz="2200" b="1" dirty="0" smtClean="0">
                <a:solidFill>
                  <a:schemeClr val="bg1"/>
                </a:solidFill>
                <a:latin typeface="+mj-lt"/>
                <a:cs typeface="Arial" charset="0"/>
              </a:rPr>
              <a:t> Vijay </a:t>
            </a:r>
            <a:r>
              <a:rPr lang="en-US" sz="2200" b="1" dirty="0" err="1" smtClean="0">
                <a:solidFill>
                  <a:schemeClr val="bg1"/>
                </a:solidFill>
                <a:latin typeface="+mj-lt"/>
                <a:cs typeface="Arial" charset="0"/>
              </a:rPr>
              <a:t>Prajapati</a:t>
            </a:r>
            <a:r>
              <a:rPr lang="en-US" sz="2200" b="1" dirty="0" smtClean="0">
                <a:solidFill>
                  <a:schemeClr val="bg1"/>
                </a:solidFill>
                <a:latin typeface="+mj-lt"/>
                <a:cs typeface="Arial" charset="0"/>
              </a:rPr>
              <a:t>, Ph.D.</a:t>
            </a:r>
          </a:p>
          <a:p>
            <a:pPr>
              <a:buSzPct val="110000"/>
              <a:buFont typeface="Footlight MT Light" pitchFamily="18" charset="0"/>
              <a:buChar char="*"/>
              <a:defRPr/>
            </a:pPr>
            <a:r>
              <a:rPr lang="en-US" sz="2200" b="1" dirty="0">
                <a:solidFill>
                  <a:schemeClr val="bg1"/>
                </a:solidFill>
                <a:latin typeface="+mj-lt"/>
                <a:cs typeface="Arial" charset="0"/>
              </a:rPr>
              <a:t> </a:t>
            </a:r>
            <a:r>
              <a:rPr lang="en-US" sz="2200" b="1" dirty="0" err="1" smtClean="0">
                <a:solidFill>
                  <a:schemeClr val="bg1"/>
                </a:solidFill>
                <a:latin typeface="+mj-lt"/>
                <a:cs typeface="Arial" charset="0"/>
              </a:rPr>
              <a:t>Gurpreet</a:t>
            </a:r>
            <a:r>
              <a:rPr lang="en-US" sz="2200" b="1" dirty="0" smtClean="0">
                <a:solidFill>
                  <a:schemeClr val="bg1"/>
                </a:solidFill>
                <a:latin typeface="+mj-lt"/>
                <a:cs typeface="Arial" charset="0"/>
              </a:rPr>
              <a:t> Kaur, Ph.D.</a:t>
            </a:r>
          </a:p>
          <a:p>
            <a:pPr>
              <a:buSzPct val="110000"/>
              <a:buFont typeface="Footlight MT Light" pitchFamily="18" charset="0"/>
              <a:buChar char="*"/>
              <a:defRPr/>
            </a:pPr>
            <a:r>
              <a:rPr lang="en-US" sz="2200" b="1" dirty="0" smtClean="0">
                <a:solidFill>
                  <a:schemeClr val="bg1"/>
                </a:solidFill>
                <a:latin typeface="+mj-lt"/>
                <a:cs typeface="Arial" charset="0"/>
              </a:rPr>
              <a:t> Stephen Hyde, B.S.</a:t>
            </a:r>
            <a:endParaRPr lang="en-US" sz="2200" b="1" dirty="0">
              <a:solidFill>
                <a:schemeClr val="bg1"/>
              </a:solidFill>
              <a:latin typeface="+mj-lt"/>
              <a:cs typeface="Arial" charset="0"/>
            </a:endParaRPr>
          </a:p>
        </p:txBody>
      </p:sp>
      <p:sp>
        <p:nvSpPr>
          <p:cNvPr id="4" name="Text Box 7"/>
          <p:cNvSpPr txBox="1">
            <a:spLocks noChangeArrowheads="1"/>
          </p:cNvSpPr>
          <p:nvPr/>
        </p:nvSpPr>
        <p:spPr bwMode="auto">
          <a:xfrm>
            <a:off x="4343400" y="4524077"/>
            <a:ext cx="4800600" cy="2369880"/>
          </a:xfrm>
          <a:prstGeom prst="rect">
            <a:avLst/>
          </a:prstGeom>
          <a:solidFill>
            <a:schemeClr val="tx1">
              <a:alpha val="15000"/>
            </a:schemeClr>
          </a:solidFill>
          <a:ln w="9525">
            <a:noFill/>
            <a:miter lim="800000"/>
            <a:headEnd/>
            <a:tailEnd/>
          </a:ln>
        </p:spPr>
        <p:txBody>
          <a:bodyPr wrap="square">
            <a:spAutoFit/>
          </a:bodyPr>
          <a:lstStyle/>
          <a:p>
            <a:pPr algn="ctr">
              <a:defRPr/>
            </a:pPr>
            <a:r>
              <a:rPr lang="en-US" sz="2400" b="1" u="sng" dirty="0">
                <a:solidFill>
                  <a:schemeClr val="bg1"/>
                </a:solidFill>
                <a:latin typeface="+mj-lt"/>
                <a:cs typeface="Arial" charset="0"/>
              </a:rPr>
              <a:t>Funding support </a:t>
            </a:r>
            <a:r>
              <a:rPr lang="en-US" sz="2400" b="1" u="sng" dirty="0" smtClean="0">
                <a:solidFill>
                  <a:schemeClr val="bg1"/>
                </a:solidFill>
                <a:latin typeface="+mj-lt"/>
                <a:cs typeface="Arial" charset="0"/>
              </a:rPr>
              <a:t>($$$)</a:t>
            </a:r>
          </a:p>
          <a:p>
            <a:pPr algn="ctr">
              <a:defRPr/>
            </a:pPr>
            <a:endParaRPr lang="en-US" sz="800" b="1" u="sng" dirty="0">
              <a:solidFill>
                <a:schemeClr val="bg1"/>
              </a:solidFill>
              <a:latin typeface="+mj-lt"/>
              <a:cs typeface="Arial" charset="0"/>
            </a:endParaRPr>
          </a:p>
          <a:p>
            <a:pPr algn="ctr">
              <a:defRPr/>
            </a:pPr>
            <a:r>
              <a:rPr lang="en-US" sz="2000" b="1" dirty="0" smtClean="0">
                <a:solidFill>
                  <a:schemeClr val="bg1"/>
                </a:solidFill>
                <a:latin typeface="+mj-lt"/>
                <a:cs typeface="Arial" charset="0"/>
              </a:rPr>
              <a:t>NIH/NCI (1R03</a:t>
            </a:r>
            <a:r>
              <a:rPr lang="en-US" sz="2000" b="1" dirty="0" smtClean="0">
                <a:solidFill>
                  <a:schemeClr val="bg1"/>
                </a:solidFill>
              </a:rPr>
              <a:t>CA167137, 1R21CA137513,</a:t>
            </a:r>
            <a:r>
              <a:rPr lang="en-US" sz="2000" b="1" dirty="0"/>
              <a:t> </a:t>
            </a:r>
            <a:r>
              <a:rPr lang="en-US" sz="2000" b="1" dirty="0" smtClean="0">
                <a:solidFill>
                  <a:schemeClr val="bg1"/>
                </a:solidFill>
              </a:rPr>
              <a:t>1R01CA175772, 1U01CA185490)</a:t>
            </a:r>
          </a:p>
          <a:p>
            <a:pPr algn="ctr">
              <a:defRPr/>
            </a:pPr>
            <a:endParaRPr lang="en-US" sz="800" b="1" dirty="0">
              <a:solidFill>
                <a:schemeClr val="bg1"/>
              </a:solidFill>
              <a:latin typeface="+mj-lt"/>
              <a:cs typeface="Arial" charset="0"/>
            </a:endParaRPr>
          </a:p>
          <a:p>
            <a:pPr algn="ctr">
              <a:defRPr/>
            </a:pPr>
            <a:r>
              <a:rPr lang="en-US" sz="2000" b="1" dirty="0" err="1">
                <a:solidFill>
                  <a:schemeClr val="bg1"/>
                </a:solidFill>
                <a:latin typeface="+mj-lt"/>
                <a:cs typeface="Arial" charset="0"/>
              </a:rPr>
              <a:t>DoD</a:t>
            </a:r>
            <a:r>
              <a:rPr lang="en-US" sz="2000" b="1" dirty="0">
                <a:solidFill>
                  <a:schemeClr val="bg1"/>
                </a:solidFill>
                <a:latin typeface="+mj-lt"/>
                <a:cs typeface="Arial" charset="0"/>
              </a:rPr>
              <a:t>/US </a:t>
            </a:r>
            <a:r>
              <a:rPr lang="en-US" sz="2000" b="1" dirty="0" smtClean="0">
                <a:solidFill>
                  <a:schemeClr val="bg1"/>
                </a:solidFill>
                <a:latin typeface="+mj-lt"/>
                <a:cs typeface="Arial" charset="0"/>
              </a:rPr>
              <a:t>Army (</a:t>
            </a:r>
            <a:r>
              <a:rPr lang="en-US" sz="2000" b="1" dirty="0" smtClean="0">
                <a:solidFill>
                  <a:schemeClr val="bg1"/>
                </a:solidFill>
              </a:rPr>
              <a:t>PC110545, PC0739930)</a:t>
            </a:r>
            <a:endParaRPr lang="en-US" sz="2000" b="1" dirty="0">
              <a:solidFill>
                <a:schemeClr val="bg1"/>
              </a:solidFill>
              <a:latin typeface="+mj-lt"/>
              <a:cs typeface="Arial" charset="0"/>
            </a:endParaRPr>
          </a:p>
          <a:p>
            <a:pPr algn="ctr">
              <a:defRPr/>
            </a:pPr>
            <a:endParaRPr lang="en-US" sz="800" b="1" dirty="0" smtClean="0">
              <a:solidFill>
                <a:schemeClr val="bg1"/>
              </a:solidFill>
              <a:latin typeface="+mj-lt"/>
              <a:cs typeface="Arial" charset="0"/>
            </a:endParaRPr>
          </a:p>
          <a:p>
            <a:pPr algn="ctr">
              <a:defRPr/>
            </a:pPr>
            <a:r>
              <a:rPr lang="en-US" sz="2000" b="1" dirty="0" smtClean="0">
                <a:solidFill>
                  <a:schemeClr val="bg1"/>
                </a:solidFill>
                <a:latin typeface="+mj-lt"/>
                <a:cs typeface="Arial" charset="0"/>
              </a:rPr>
              <a:t>USAMCI</a:t>
            </a:r>
            <a:endParaRPr lang="en-US" sz="2000" b="1" dirty="0">
              <a:solidFill>
                <a:schemeClr val="bg1"/>
              </a:solidFill>
              <a:latin typeface="+mj-lt"/>
              <a:cs typeface="Arial" charset="0"/>
            </a:endParaRPr>
          </a:p>
        </p:txBody>
      </p:sp>
      <p:sp>
        <p:nvSpPr>
          <p:cNvPr id="5" name="Text Box 6"/>
          <p:cNvSpPr txBox="1">
            <a:spLocks noChangeArrowheads="1"/>
          </p:cNvSpPr>
          <p:nvPr/>
        </p:nvSpPr>
        <p:spPr bwMode="auto">
          <a:xfrm>
            <a:off x="4800600" y="3810000"/>
            <a:ext cx="4173537" cy="707886"/>
          </a:xfrm>
          <a:prstGeom prst="rect">
            <a:avLst/>
          </a:prstGeom>
          <a:solidFill>
            <a:schemeClr val="tx1">
              <a:alpha val="15000"/>
            </a:schemeClr>
          </a:solidFill>
          <a:ln w="9525">
            <a:noFill/>
            <a:miter lim="800000"/>
            <a:headEnd/>
            <a:tailEnd/>
          </a:ln>
        </p:spPr>
        <p:txBody>
          <a:bodyPr wrap="square">
            <a:spAutoFit/>
          </a:bodyPr>
          <a:lstStyle/>
          <a:p>
            <a:pPr eaLnBrk="0" hangingPunct="0"/>
            <a:endParaRPr lang="en-US" sz="2000" b="1" dirty="0">
              <a:solidFill>
                <a:schemeClr val="bg1"/>
              </a:solidFill>
            </a:endParaRPr>
          </a:p>
          <a:p>
            <a:pPr eaLnBrk="0" hangingPunct="0">
              <a:buFontTx/>
              <a:buChar char="•"/>
            </a:pPr>
            <a:r>
              <a:rPr lang="en-US" sz="2000" b="1" dirty="0">
                <a:solidFill>
                  <a:schemeClr val="bg1"/>
                </a:solidFill>
              </a:rPr>
              <a:t> USAMCI core </a:t>
            </a:r>
            <a:r>
              <a:rPr lang="en-US" sz="2000" b="1" dirty="0" smtClean="0">
                <a:solidFill>
                  <a:schemeClr val="bg1"/>
                </a:solidFill>
              </a:rPr>
              <a:t>facilities  </a:t>
            </a:r>
            <a:endParaRPr lang="en-US" sz="2000" b="1" dirty="0">
              <a:solidFill>
                <a:schemeClr val="bg1"/>
              </a:solidFill>
            </a:endParaRPr>
          </a:p>
        </p:txBody>
      </p:sp>
      <p:sp>
        <p:nvSpPr>
          <p:cNvPr id="7" name="Text Box 8"/>
          <p:cNvSpPr txBox="1">
            <a:spLocks noChangeArrowheads="1"/>
          </p:cNvSpPr>
          <p:nvPr/>
        </p:nvSpPr>
        <p:spPr bwMode="auto">
          <a:xfrm>
            <a:off x="4495800" y="762000"/>
            <a:ext cx="4419600" cy="3231654"/>
          </a:xfrm>
          <a:prstGeom prst="rect">
            <a:avLst/>
          </a:prstGeom>
          <a:solidFill>
            <a:schemeClr val="tx1">
              <a:alpha val="33000"/>
            </a:schemeClr>
          </a:solidFill>
          <a:ln w="9525">
            <a:noFill/>
            <a:miter lim="800000"/>
            <a:headEnd/>
            <a:tailEnd/>
          </a:ln>
        </p:spPr>
        <p:txBody>
          <a:bodyPr wrap="square">
            <a:spAutoFit/>
          </a:bodyPr>
          <a:lstStyle/>
          <a:p>
            <a:pPr algn="ctr"/>
            <a:r>
              <a:rPr lang="en-US" sz="2400" b="1" dirty="0" smtClean="0">
                <a:solidFill>
                  <a:schemeClr val="bg1"/>
                </a:solidFill>
              </a:rPr>
              <a:t>Collaborators</a:t>
            </a:r>
          </a:p>
          <a:p>
            <a:pPr algn="ctr"/>
            <a:endParaRPr lang="en-US" sz="2000" b="1" dirty="0" smtClean="0">
              <a:solidFill>
                <a:schemeClr val="bg1"/>
              </a:solidFill>
            </a:endParaRPr>
          </a:p>
          <a:p>
            <a:pPr eaLnBrk="0" hangingPunct="0">
              <a:buFontTx/>
              <a:buChar char="•"/>
            </a:pPr>
            <a:r>
              <a:rPr lang="en-US" sz="2000" b="1" dirty="0" smtClean="0">
                <a:solidFill>
                  <a:schemeClr val="bg1"/>
                </a:solidFill>
              </a:rPr>
              <a:t> </a:t>
            </a:r>
            <a:r>
              <a:rPr lang="en-US" sz="2000" b="1" dirty="0" err="1" smtClean="0">
                <a:solidFill>
                  <a:schemeClr val="bg1"/>
                </a:solidFill>
              </a:rPr>
              <a:t>Seema</a:t>
            </a:r>
            <a:r>
              <a:rPr lang="en-US" sz="2000" b="1" dirty="0" smtClean="0">
                <a:solidFill>
                  <a:schemeClr val="bg1"/>
                </a:solidFill>
              </a:rPr>
              <a:t> Singh, Ph.D. (USA-MCI)</a:t>
            </a:r>
          </a:p>
          <a:p>
            <a:pPr eaLnBrk="0" hangingPunct="0">
              <a:buFontTx/>
              <a:buChar char="•"/>
            </a:pPr>
            <a:r>
              <a:rPr lang="en-US" sz="2000" b="1" dirty="0" smtClean="0">
                <a:solidFill>
                  <a:schemeClr val="bg1"/>
                </a:solidFill>
              </a:rPr>
              <a:t> Lewis Pannell, Ph.D. (USA-MCI)</a:t>
            </a:r>
          </a:p>
          <a:p>
            <a:pPr eaLnBrk="0" hangingPunct="0">
              <a:buFontTx/>
              <a:buChar char="•"/>
            </a:pPr>
            <a:r>
              <a:rPr lang="en-US" sz="2000" b="1" dirty="0">
                <a:solidFill>
                  <a:schemeClr val="bg1"/>
                </a:solidFill>
              </a:rPr>
              <a:t> </a:t>
            </a:r>
            <a:r>
              <a:rPr lang="en-US" sz="2000" b="1" dirty="0" smtClean="0">
                <a:solidFill>
                  <a:schemeClr val="bg1"/>
                </a:solidFill>
              </a:rPr>
              <a:t>Elliot Carter, M.D. (USA-COM)</a:t>
            </a:r>
          </a:p>
          <a:p>
            <a:pPr eaLnBrk="0" hangingPunct="0">
              <a:buFontTx/>
              <a:buChar char="•"/>
            </a:pPr>
            <a:r>
              <a:rPr lang="en-US" sz="2000" b="1" dirty="0">
                <a:solidFill>
                  <a:schemeClr val="bg1"/>
                </a:solidFill>
                <a:sym typeface="Wingdings" pitchFamily="2" charset="2"/>
              </a:rPr>
              <a:t> </a:t>
            </a:r>
            <a:r>
              <a:rPr lang="en-US" sz="2000" b="1" dirty="0" smtClean="0">
                <a:solidFill>
                  <a:schemeClr val="bg1"/>
                </a:solidFill>
                <a:sym typeface="Wingdings" pitchFamily="2" charset="2"/>
              </a:rPr>
              <a:t>Bin Wang, Ph.D. (USA- Statistics)</a:t>
            </a:r>
          </a:p>
          <a:p>
            <a:pPr eaLnBrk="0" hangingPunct="0">
              <a:buFontTx/>
              <a:buChar char="•"/>
            </a:pPr>
            <a:endParaRPr lang="en-US" sz="2000" b="1" dirty="0" smtClean="0">
              <a:solidFill>
                <a:schemeClr val="bg1"/>
              </a:solidFill>
              <a:sym typeface="Wingdings" pitchFamily="2" charset="2"/>
            </a:endParaRPr>
          </a:p>
          <a:p>
            <a:pPr eaLnBrk="0" hangingPunct="0">
              <a:buFontTx/>
              <a:buChar char="•"/>
            </a:pPr>
            <a:r>
              <a:rPr lang="en-US" sz="2000" b="1" dirty="0">
                <a:solidFill>
                  <a:schemeClr val="bg1"/>
                </a:solidFill>
                <a:sym typeface="Wingdings" pitchFamily="2" charset="2"/>
              </a:rPr>
              <a:t> </a:t>
            </a:r>
            <a:r>
              <a:rPr lang="en-US" sz="2000" b="1" dirty="0" smtClean="0">
                <a:solidFill>
                  <a:schemeClr val="bg1"/>
                </a:solidFill>
              </a:rPr>
              <a:t>William Grizzle, M.D. (UAB)</a:t>
            </a:r>
          </a:p>
          <a:p>
            <a:pPr eaLnBrk="0" hangingPunct="0">
              <a:buFontTx/>
              <a:buChar char="•"/>
            </a:pPr>
            <a:r>
              <a:rPr lang="en-US" sz="2000" b="1" dirty="0" smtClean="0">
                <a:solidFill>
                  <a:schemeClr val="bg1"/>
                </a:solidFill>
              </a:rPr>
              <a:t> </a:t>
            </a:r>
            <a:r>
              <a:rPr lang="en-US" sz="2000" b="1" dirty="0" err="1" smtClean="0">
                <a:solidFill>
                  <a:schemeClr val="bg1"/>
                </a:solidFill>
              </a:rPr>
              <a:t>Pankaj</a:t>
            </a:r>
            <a:r>
              <a:rPr lang="en-US" sz="2000" b="1" dirty="0" smtClean="0">
                <a:solidFill>
                  <a:schemeClr val="bg1"/>
                </a:solidFill>
              </a:rPr>
              <a:t> Singh, Ph.D. (UNMC) </a:t>
            </a:r>
            <a:endParaRPr lang="en-US" sz="2000" b="1" dirty="0">
              <a:solidFill>
                <a:schemeClr val="bg1"/>
              </a:solidFill>
            </a:endParaRPr>
          </a:p>
          <a:p>
            <a:pPr>
              <a:buFontTx/>
              <a:buChar char="•"/>
            </a:pPr>
            <a:r>
              <a:rPr lang="en-US" sz="2000" b="1" dirty="0">
                <a:solidFill>
                  <a:schemeClr val="bg1"/>
                </a:solidFill>
              </a:rPr>
              <a:t> </a:t>
            </a:r>
            <a:r>
              <a:rPr lang="en-US" sz="2000" b="1" dirty="0" err="1" smtClean="0">
                <a:solidFill>
                  <a:schemeClr val="bg1"/>
                </a:solidFill>
              </a:rPr>
              <a:t>Madhavi</a:t>
            </a:r>
            <a:r>
              <a:rPr lang="en-US" sz="2000" b="1" dirty="0" smtClean="0">
                <a:solidFill>
                  <a:schemeClr val="bg1"/>
                </a:solidFill>
              </a:rPr>
              <a:t> </a:t>
            </a:r>
            <a:r>
              <a:rPr lang="en-US" sz="2000" b="1" dirty="0" err="1" smtClean="0">
                <a:solidFill>
                  <a:schemeClr val="bg1"/>
                </a:solidFill>
              </a:rPr>
              <a:t>Kadakia</a:t>
            </a:r>
            <a:r>
              <a:rPr lang="en-US" sz="2000" b="1" dirty="0" smtClean="0">
                <a:solidFill>
                  <a:schemeClr val="bg1"/>
                </a:solidFill>
              </a:rPr>
              <a:t>, Ph.D. (WSU)</a:t>
            </a:r>
            <a:endParaRPr lang="en-US" sz="2000" b="1" dirty="0">
              <a:solidFill>
                <a:schemeClr val="bg1"/>
              </a:solidFill>
            </a:endParaRPr>
          </a:p>
        </p:txBody>
      </p:sp>
      <p:sp>
        <p:nvSpPr>
          <p:cNvPr id="8" name="Rectangle 2"/>
          <p:cNvSpPr txBox="1">
            <a:spLocks noChangeArrowheads="1"/>
          </p:cNvSpPr>
          <p:nvPr/>
        </p:nvSpPr>
        <p:spPr bwMode="auto">
          <a:xfrm>
            <a:off x="0" y="7938"/>
            <a:ext cx="9144000" cy="609600"/>
          </a:xfrm>
          <a:prstGeom prst="rect">
            <a:avLst/>
          </a:prstGeom>
          <a:solidFill>
            <a:srgbClr val="990033"/>
          </a:solidFill>
          <a:ln w="9525">
            <a:noFill/>
            <a:miter lim="800000"/>
            <a:headEnd/>
            <a:tailEnd/>
          </a:ln>
        </p:spPr>
        <p:txBody>
          <a:bodyPr/>
          <a:lstStyle/>
          <a:p>
            <a:pPr algn="ctr"/>
            <a:r>
              <a:rPr lang="en-US" sz="2800" b="1">
                <a:solidFill>
                  <a:schemeClr val="bg1"/>
                </a:solidFill>
                <a:cs typeface="Tahoma" pitchFamily="34" charset="0"/>
              </a:rPr>
              <a:t> Acknowledgements</a:t>
            </a:r>
          </a:p>
        </p:txBody>
      </p:sp>
    </p:spTree>
    <p:extLst>
      <p:ext uri="{BB962C8B-B14F-4D97-AF65-F5344CB8AC3E}">
        <p14:creationId xmlns:p14="http://schemas.microsoft.com/office/powerpoint/2010/main" val="168581545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4"/>
          <p:cNvSpPr txBox="1">
            <a:spLocks noChangeArrowheads="1"/>
          </p:cNvSpPr>
          <p:nvPr/>
        </p:nvSpPr>
        <p:spPr bwMode="auto">
          <a:xfrm>
            <a:off x="2057400" y="990600"/>
            <a:ext cx="5486400" cy="914400"/>
          </a:xfrm>
          <a:prstGeom prst="rect">
            <a:avLst/>
          </a:prstGeom>
          <a:noFill/>
          <a:ln w="9525">
            <a:noFill/>
            <a:miter lim="800000"/>
            <a:headEnd/>
            <a:tailEnd/>
          </a:ln>
        </p:spPr>
        <p:txBody>
          <a:bodyPr>
            <a:spAutoFit/>
          </a:bodyPr>
          <a:lstStyle/>
          <a:p>
            <a:pPr algn="ctr"/>
            <a:r>
              <a:rPr lang="en-US" sz="5400" b="1" dirty="0">
                <a:solidFill>
                  <a:srgbClr val="800000"/>
                </a:solidFill>
              </a:rPr>
              <a:t>Thank you!!!</a:t>
            </a:r>
          </a:p>
        </p:txBody>
      </p:sp>
      <p:sp>
        <p:nvSpPr>
          <p:cNvPr id="3" name="Rectangle 2"/>
          <p:cNvSpPr>
            <a:spLocks noChangeArrowheads="1"/>
          </p:cNvSpPr>
          <p:nvPr/>
        </p:nvSpPr>
        <p:spPr bwMode="auto">
          <a:xfrm>
            <a:off x="228600" y="4554538"/>
            <a:ext cx="8686800" cy="1066800"/>
          </a:xfrm>
          <a:prstGeom prst="rect">
            <a:avLst/>
          </a:prstGeom>
          <a:noFill/>
          <a:ln w="9525">
            <a:noFill/>
            <a:miter lim="800000"/>
            <a:headEnd/>
            <a:tailEnd/>
          </a:ln>
          <a:effectLst/>
        </p:spPr>
        <p:txBody>
          <a:bodyPr anchor="ctr">
            <a:spAutoFit/>
          </a:bodyPr>
          <a:lstStyle/>
          <a:p>
            <a:pPr algn="ctr"/>
            <a:r>
              <a:rPr lang="en-US" sz="3200" dirty="0">
                <a:solidFill>
                  <a:srgbClr val="008000"/>
                </a:solidFill>
              </a:rPr>
              <a:t>" Advances are made by answering questions. Discoveries are made by questioning answers" </a:t>
            </a:r>
          </a:p>
        </p:txBody>
      </p:sp>
      <p:sp>
        <p:nvSpPr>
          <p:cNvPr id="4" name="Rectangle 3"/>
          <p:cNvSpPr>
            <a:spLocks noChangeArrowheads="1"/>
          </p:cNvSpPr>
          <p:nvPr/>
        </p:nvSpPr>
        <p:spPr bwMode="auto">
          <a:xfrm>
            <a:off x="2438400" y="5715000"/>
            <a:ext cx="4716463" cy="641350"/>
          </a:xfrm>
          <a:prstGeom prst="rect">
            <a:avLst/>
          </a:prstGeom>
          <a:noFill/>
          <a:ln w="9525">
            <a:noFill/>
            <a:miter lim="800000"/>
            <a:headEnd/>
            <a:tailEnd/>
          </a:ln>
          <a:effectLst/>
        </p:spPr>
        <p:txBody>
          <a:bodyPr anchor="ctr">
            <a:spAutoFit/>
          </a:bodyPr>
          <a:lstStyle/>
          <a:p>
            <a:pPr algn="ctr"/>
            <a:r>
              <a:rPr lang="en-US" u="sng">
                <a:solidFill>
                  <a:srgbClr val="000066"/>
                </a:solidFill>
              </a:rPr>
              <a:t>Bernard Haisch</a:t>
            </a:r>
            <a:r>
              <a:rPr lang="en-US">
                <a:solidFill>
                  <a:srgbClr val="000066"/>
                </a:solidFill>
              </a:rPr>
              <a:t> </a:t>
            </a:r>
          </a:p>
          <a:p>
            <a:pPr algn="ctr"/>
            <a:r>
              <a:rPr lang="en-US">
                <a:solidFill>
                  <a:srgbClr val="000066"/>
                </a:solidFill>
              </a:rPr>
              <a:t>Astrophysicist </a:t>
            </a:r>
          </a:p>
        </p:txBody>
      </p:sp>
      <p:sp>
        <p:nvSpPr>
          <p:cNvPr id="5" name="Rectangle 4"/>
          <p:cNvSpPr>
            <a:spLocks noChangeArrowheads="1"/>
          </p:cNvSpPr>
          <p:nvPr/>
        </p:nvSpPr>
        <p:spPr bwMode="auto">
          <a:xfrm>
            <a:off x="304800" y="2557046"/>
            <a:ext cx="8686800" cy="1446550"/>
          </a:xfrm>
          <a:prstGeom prst="rect">
            <a:avLst/>
          </a:prstGeom>
          <a:noFill/>
          <a:ln w="9525">
            <a:noFill/>
            <a:miter lim="800000"/>
            <a:headEnd/>
            <a:tailEnd/>
          </a:ln>
          <a:effectLst/>
        </p:spPr>
        <p:txBody>
          <a:bodyPr anchor="ctr">
            <a:spAutoFit/>
          </a:bodyPr>
          <a:lstStyle/>
          <a:p>
            <a:pPr algn="ctr"/>
            <a:r>
              <a:rPr lang="en-US" sz="4400" b="1" dirty="0">
                <a:solidFill>
                  <a:srgbClr val="0000FF"/>
                </a:solidFill>
              </a:rPr>
              <a:t>a</a:t>
            </a:r>
            <a:r>
              <a:rPr lang="en-US" sz="4400" b="1" dirty="0" smtClean="0">
                <a:solidFill>
                  <a:srgbClr val="0000FF"/>
                </a:solidFill>
              </a:rPr>
              <a:t>nd</a:t>
            </a:r>
          </a:p>
          <a:p>
            <a:pPr algn="ctr"/>
            <a:r>
              <a:rPr lang="en-US" sz="4400" b="1" dirty="0" smtClean="0">
                <a:solidFill>
                  <a:srgbClr val="0000FF"/>
                </a:solidFill>
              </a:rPr>
              <a:t>Questions</a:t>
            </a:r>
            <a:endParaRPr lang="en-US" sz="4400" b="1" dirty="0">
              <a:solidFill>
                <a:srgbClr val="0000FF"/>
              </a:solidFill>
            </a:endParaRPr>
          </a:p>
        </p:txBody>
      </p:sp>
    </p:spTree>
    <p:extLst>
      <p:ext uri="{BB962C8B-B14F-4D97-AF65-F5344CB8AC3E}">
        <p14:creationId xmlns:p14="http://schemas.microsoft.com/office/powerpoint/2010/main" val="952664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434" name="Group 2"/>
          <p:cNvGrpSpPr>
            <a:grpSpLocks/>
          </p:cNvGrpSpPr>
          <p:nvPr/>
        </p:nvGrpSpPr>
        <p:grpSpPr bwMode="auto">
          <a:xfrm>
            <a:off x="2128838" y="801688"/>
            <a:ext cx="5219700" cy="5937250"/>
            <a:chOff x="731879" y="164068"/>
            <a:chExt cx="5564703" cy="6240156"/>
          </a:xfrm>
        </p:grpSpPr>
        <p:sp>
          <p:nvSpPr>
            <p:cNvPr id="18436" name="TextBox 5"/>
            <p:cNvSpPr txBox="1">
              <a:spLocks noChangeArrowheads="1"/>
            </p:cNvSpPr>
            <p:nvPr/>
          </p:nvSpPr>
          <p:spPr bwMode="auto">
            <a:xfrm rot="-5400000">
              <a:off x="-2049813" y="3249777"/>
              <a:ext cx="593271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latin typeface="Arial" charset="0"/>
                </a:rPr>
                <a:t>         SHH                     CXCL12                   CXCR4</a:t>
              </a:r>
            </a:p>
          </p:txBody>
        </p:sp>
        <p:sp>
          <p:nvSpPr>
            <p:cNvPr id="18437" name="TextBox 8"/>
            <p:cNvSpPr txBox="1">
              <a:spLocks noChangeArrowheads="1"/>
            </p:cNvSpPr>
            <p:nvPr/>
          </p:nvSpPr>
          <p:spPr bwMode="auto">
            <a:xfrm>
              <a:off x="1101212" y="164068"/>
              <a:ext cx="5195370" cy="38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1800" b="1">
                  <a:latin typeface="Arial" charset="0"/>
                </a:rPr>
                <a:t>              10x                                 40x</a:t>
              </a:r>
            </a:p>
          </p:txBody>
        </p:sp>
        <p:pic>
          <p:nvPicPr>
            <p:cNvPr id="18438" name="Picture 2" descr="D:\new\CXCL12-5.jpg"/>
            <p:cNvPicPr>
              <a:picLocks noChangeAspect="1" noChangeArrowheads="1"/>
            </p:cNvPicPr>
            <p:nvPr/>
          </p:nvPicPr>
          <p:blipFill>
            <a:blip r:embed="rId2">
              <a:extLst>
                <a:ext uri="{28A0092B-C50C-407E-A947-70E740481C1C}">
                  <a14:useLocalDpi xmlns:a14="http://schemas.microsoft.com/office/drawing/2010/main" val="0"/>
                </a:ext>
              </a:extLst>
            </a:blip>
            <a:srcRect l="2" t="1180" r="1189"/>
            <a:stretch>
              <a:fillRect/>
            </a:stretch>
          </p:blipFill>
          <p:spPr bwMode="auto">
            <a:xfrm>
              <a:off x="1090938" y="2478810"/>
              <a:ext cx="2562558" cy="192024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39" name="Picture 2" descr="D:\new\CXCL12-5.jpg"/>
            <p:cNvPicPr>
              <a:picLocks noChangeAspect="1" noChangeArrowheads="1"/>
            </p:cNvPicPr>
            <p:nvPr/>
          </p:nvPicPr>
          <p:blipFill>
            <a:blip r:embed="rId3">
              <a:extLst>
                <a:ext uri="{28A0092B-C50C-407E-A947-70E740481C1C}">
                  <a14:useLocalDpi xmlns:a14="http://schemas.microsoft.com/office/drawing/2010/main" val="0"/>
                </a:ext>
              </a:extLst>
            </a:blip>
            <a:srcRect l="29526" t="28384" r="32614" b="33755"/>
            <a:stretch>
              <a:fillRect/>
            </a:stretch>
          </p:blipFill>
          <p:spPr bwMode="auto">
            <a:xfrm>
              <a:off x="3729719" y="2478811"/>
              <a:ext cx="2562783" cy="192024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40" name="Picture 2" descr="C:\Users\abhardwaj\Desktop\KPC\CXCR4-3.jpg"/>
            <p:cNvPicPr>
              <a:picLocks noChangeAspect="1" noChangeArrowheads="1"/>
            </p:cNvPicPr>
            <p:nvPr/>
          </p:nvPicPr>
          <p:blipFill>
            <a:blip r:embed="rId4">
              <a:extLst>
                <a:ext uri="{28A0092B-C50C-407E-A947-70E740481C1C}">
                  <a14:useLocalDpi xmlns:a14="http://schemas.microsoft.com/office/drawing/2010/main" val="0"/>
                </a:ext>
              </a:extLst>
            </a:blip>
            <a:srcRect t="1772" r="1910"/>
            <a:stretch>
              <a:fillRect/>
            </a:stretch>
          </p:blipFill>
          <p:spPr bwMode="auto">
            <a:xfrm>
              <a:off x="1078040" y="468085"/>
              <a:ext cx="2572887" cy="193051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41" name="Picture 2" descr="C:\Users\abhardwaj\Desktop\KPC\CXCR4-3.jpg"/>
            <p:cNvPicPr>
              <a:picLocks noChangeAspect="1" noChangeArrowheads="1"/>
            </p:cNvPicPr>
            <p:nvPr/>
          </p:nvPicPr>
          <p:blipFill>
            <a:blip r:embed="rId5">
              <a:extLst>
                <a:ext uri="{28A0092B-C50C-407E-A947-70E740481C1C}">
                  <a14:useLocalDpi xmlns:a14="http://schemas.microsoft.com/office/drawing/2010/main" val="0"/>
                </a:ext>
              </a:extLst>
            </a:blip>
            <a:srcRect l="30293" t="34047" r="31834" b="27892"/>
            <a:stretch>
              <a:fillRect/>
            </a:stretch>
          </p:blipFill>
          <p:spPr bwMode="auto">
            <a:xfrm>
              <a:off x="3726566" y="467995"/>
              <a:ext cx="2550324" cy="1920421"/>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8" name="Rectangle 17"/>
            <p:cNvSpPr/>
            <p:nvPr/>
          </p:nvSpPr>
          <p:spPr>
            <a:xfrm>
              <a:off x="1840419" y="1083406"/>
              <a:ext cx="1045920" cy="745816"/>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19" name="Rectangle 18"/>
            <p:cNvSpPr/>
            <p:nvPr/>
          </p:nvSpPr>
          <p:spPr>
            <a:xfrm>
              <a:off x="1828572" y="2988823"/>
              <a:ext cx="1045920" cy="744147"/>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pic>
          <p:nvPicPr>
            <p:cNvPr id="18444" name="Picture 10" descr="C:\Users\abhardwaj\Desktop\KPC\SHH\Shh6.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0103" y="4483984"/>
              <a:ext cx="2562782" cy="192024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18445" name="Picture 11" descr="C:\Users\abhardwaj\Desktop\KPC\SHH\Shh6.jpg"/>
            <p:cNvPicPr>
              <a:picLocks noChangeAspect="1" noChangeArrowheads="1"/>
            </p:cNvPicPr>
            <p:nvPr/>
          </p:nvPicPr>
          <p:blipFill>
            <a:blip r:embed="rId7">
              <a:extLst>
                <a:ext uri="{28A0092B-C50C-407E-A947-70E740481C1C}">
                  <a14:useLocalDpi xmlns:a14="http://schemas.microsoft.com/office/drawing/2010/main" val="0"/>
                </a:ext>
              </a:extLst>
            </a:blip>
            <a:srcRect l="44560" t="24217" r="22107" b="42627"/>
            <a:stretch>
              <a:fillRect/>
            </a:stretch>
          </p:blipFill>
          <p:spPr bwMode="auto">
            <a:xfrm>
              <a:off x="3730995" y="4483984"/>
              <a:ext cx="2565587" cy="1912068"/>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14" name="Rectangle 13"/>
            <p:cNvSpPr/>
            <p:nvPr/>
          </p:nvSpPr>
          <p:spPr>
            <a:xfrm>
              <a:off x="2195829" y="4909256"/>
              <a:ext cx="944375" cy="689086"/>
            </a:xfrm>
            <a:prstGeom prst="rect">
              <a:avLst/>
            </a:prstGeom>
            <a:noFill/>
            <a:ln w="38100">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cxnSp>
          <p:nvCxnSpPr>
            <p:cNvPr id="5" name="Straight Connector 4"/>
            <p:cNvCxnSpPr/>
            <p:nvPr/>
          </p:nvCxnSpPr>
          <p:spPr>
            <a:xfrm flipV="1">
              <a:off x="2874493" y="457722"/>
              <a:ext cx="856369" cy="615673"/>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2881262" y="1790846"/>
              <a:ext cx="859753" cy="58730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p:nvCxnSpPr>
          <p:spPr>
            <a:xfrm flipV="1">
              <a:off x="2859260" y="2478264"/>
              <a:ext cx="881755" cy="53558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p:nvCxnSpPr>
          <p:spPr>
            <a:xfrm>
              <a:off x="2871108" y="3701269"/>
              <a:ext cx="869908" cy="69742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flipV="1">
              <a:off x="3124972" y="4483790"/>
              <a:ext cx="604196" cy="455499"/>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3136819" y="5606685"/>
              <a:ext cx="604197" cy="789196"/>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8435" name="Rectangle 3"/>
          <p:cNvSpPr>
            <a:spLocks noChangeArrowheads="1"/>
          </p:cNvSpPr>
          <p:nvPr/>
        </p:nvSpPr>
        <p:spPr bwMode="auto">
          <a:xfrm>
            <a:off x="0" y="30163"/>
            <a:ext cx="91440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spcBef>
                <a:spcPct val="20000"/>
              </a:spcBef>
              <a:buFont typeface="Arial" charset="0"/>
              <a:buChar char="•"/>
              <a:defRPr sz="3200">
                <a:solidFill>
                  <a:schemeClr val="tx1"/>
                </a:solidFill>
                <a:latin typeface="Calibri" pitchFamily="34" charset="0"/>
              </a:defRPr>
            </a:lvl1pPr>
            <a:lvl2pPr marL="742950" indent="-285750" eaLnBrk="0" hangingPunct="0">
              <a:spcBef>
                <a:spcPct val="20000"/>
              </a:spcBef>
              <a:buFont typeface="Arial" charset="0"/>
              <a:buChar char="–"/>
              <a:defRPr sz="2800">
                <a:solidFill>
                  <a:schemeClr val="tx1"/>
                </a:solidFill>
                <a:latin typeface="Calibri" pitchFamily="34" charset="0"/>
              </a:defRPr>
            </a:lvl2pPr>
            <a:lvl3pPr marL="1143000" indent="-228600" eaLnBrk="0" hangingPunct="0">
              <a:spcBef>
                <a:spcPct val="20000"/>
              </a:spcBef>
              <a:buFont typeface="Arial" charset="0"/>
              <a:buChar char="•"/>
              <a:defRPr sz="2400">
                <a:solidFill>
                  <a:schemeClr val="tx1"/>
                </a:solidFill>
                <a:latin typeface="Calibri" pitchFamily="34" charset="0"/>
              </a:defRPr>
            </a:lvl3pPr>
            <a:lvl4pPr marL="1600200" indent="-228600" eaLnBrk="0" hangingPunct="0">
              <a:spcBef>
                <a:spcPct val="20000"/>
              </a:spcBef>
              <a:buFont typeface="Arial" charset="0"/>
              <a:buChar char="–"/>
              <a:defRPr sz="20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algn="ctr" eaLnBrk="1" hangingPunct="1">
              <a:spcBef>
                <a:spcPct val="0"/>
              </a:spcBef>
              <a:buFontTx/>
              <a:buNone/>
            </a:pPr>
            <a:r>
              <a:rPr lang="en-US" altLang="en-US" sz="2400" b="1">
                <a:latin typeface="Arial" charset="0"/>
              </a:rPr>
              <a:t>Immunohistochemical analysis of CXCR4, CXCL12 and SHH in pancreatic tumor tissue sections from KPC mice</a:t>
            </a:r>
            <a:endParaRPr lang="en-US" altLang="en-US" sz="2400">
              <a:latin typeface="Arial" charset="0"/>
            </a:endParaRPr>
          </a:p>
        </p:txBody>
      </p:sp>
    </p:spTree>
    <p:extLst>
      <p:ext uri="{BB962C8B-B14F-4D97-AF65-F5344CB8AC3E}">
        <p14:creationId xmlns:p14="http://schemas.microsoft.com/office/powerpoint/2010/main" val="338881027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urvival vertica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8584" y="2514600"/>
            <a:ext cx="4030616" cy="21703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2919350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382136</TotalTime>
  <Words>3601</Words>
  <Application>Microsoft Office PowerPoint</Application>
  <PresentationFormat>On-screen Show (4:3)</PresentationFormat>
  <Paragraphs>907</Paragraphs>
  <Slides>56</Slides>
  <Notes>12</Notes>
  <HiddenSlides>0</HiddenSlides>
  <MMClips>0</MMClips>
  <ScaleCrop>false</ScaleCrop>
  <HeadingPairs>
    <vt:vector size="4" baseType="variant">
      <vt:variant>
        <vt:lpstr>Theme</vt:lpstr>
      </vt:variant>
      <vt:variant>
        <vt:i4>1</vt:i4>
      </vt:variant>
      <vt:variant>
        <vt:lpstr>Slide Titles</vt:lpstr>
      </vt:variant>
      <vt:variant>
        <vt:i4>56</vt:i4>
      </vt:variant>
    </vt:vector>
  </HeadingPairs>
  <TitlesOfParts>
    <vt:vector size="57" baseType="lpstr">
      <vt:lpstr>Office Theme</vt:lpstr>
      <vt:lpstr>Understanding and Overcoming Chemoresistance in Pancreatic Cancer</vt:lpstr>
      <vt:lpstr>Cancer: the emperor of all maladies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does the chemotherapy impacts cells in tumor and stromal compartments???  PART- 2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if we target Hedgehog and CXCR4 pathways in a combination treatment???  PART- 3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Lenovo</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Lenovo User</dc:creator>
  <cp:lastModifiedBy>mci</cp:lastModifiedBy>
  <cp:revision>130</cp:revision>
  <dcterms:created xsi:type="dcterms:W3CDTF">2014-07-29T17:39:05Z</dcterms:created>
  <dcterms:modified xsi:type="dcterms:W3CDTF">2016-07-02T04:10:50Z</dcterms:modified>
</cp:coreProperties>
</file>