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676" r:id="rId2"/>
    <p:sldId id="674" r:id="rId3"/>
    <p:sldId id="677" r:id="rId4"/>
    <p:sldId id="718" r:id="rId5"/>
    <p:sldId id="720" r:id="rId6"/>
    <p:sldId id="719" r:id="rId7"/>
    <p:sldId id="721" r:id="rId8"/>
    <p:sldId id="722" r:id="rId9"/>
    <p:sldId id="723" r:id="rId10"/>
    <p:sldId id="724" r:id="rId11"/>
    <p:sldId id="727" r:id="rId12"/>
    <p:sldId id="728" r:id="rId13"/>
    <p:sldId id="729" r:id="rId14"/>
    <p:sldId id="730" r:id="rId15"/>
    <p:sldId id="732" r:id="rId16"/>
    <p:sldId id="733" r:id="rId17"/>
    <p:sldId id="735" r:id="rId18"/>
    <p:sldId id="736" r:id="rId19"/>
    <p:sldId id="737" r:id="rId20"/>
    <p:sldId id="738" r:id="rId21"/>
    <p:sldId id="739" r:id="rId22"/>
    <p:sldId id="750" r:id="rId23"/>
    <p:sldId id="751" r:id="rId24"/>
    <p:sldId id="740" r:id="rId25"/>
    <p:sldId id="744" r:id="rId26"/>
    <p:sldId id="747" r:id="rId27"/>
    <p:sldId id="743" r:id="rId28"/>
    <p:sldId id="748" r:id="rId29"/>
    <p:sldId id="749" r:id="rId30"/>
    <p:sldId id="752" r:id="rId31"/>
    <p:sldId id="753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0FA"/>
  </p:clrMru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2" autoAdjust="0"/>
    <p:restoredTop sz="94660"/>
  </p:normalViewPr>
  <p:slideViewPr>
    <p:cSldViewPr>
      <p:cViewPr varScale="1">
        <p:scale>
          <a:sx n="82" d="100"/>
          <a:sy n="82" d="100"/>
        </p:scale>
        <p:origin x="-1116" y="-96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279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64339D-DDF3-4D1E-9D68-8D531EBC2536}" type="datetimeFigureOut">
              <a:rPr lang="en-US" smtClean="0"/>
              <a:pPr/>
              <a:t>3/9/2016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38C72-EBFF-4966-B80A-2DAFAC6B71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DC4756B5-C9F4-41A3-8FF0-403CCFDE5C8D}" type="datetime1">
              <a:rPr lang="en-US"/>
              <a:pPr>
                <a:defRPr/>
              </a:pPr>
              <a:t>3/9/2016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0B4D7E8B-7D0A-44D0-82F4-AFAC04147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6146800" y="0"/>
            <a:ext cx="2997200" cy="876300"/>
            <a:chOff x="6096000" y="3924300"/>
            <a:chExt cx="2997200" cy="876300"/>
          </a:xfrm>
        </p:grpSpPr>
        <p:sp>
          <p:nvSpPr>
            <p:cNvPr id="5" name="Rectangle 11"/>
            <p:cNvSpPr>
              <a:spLocks noChangeArrowheads="1"/>
            </p:cNvSpPr>
            <p:nvPr/>
          </p:nvSpPr>
          <p:spPr bwMode="auto">
            <a:xfrm>
              <a:off x="6096000" y="3924300"/>
              <a:ext cx="2997200" cy="838200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ea typeface="ＭＳ Ｐゴシック" charset="-128"/>
                <a:cs typeface="+mn-cs"/>
              </a:endParaRPr>
            </a:p>
          </p:txBody>
        </p:sp>
        <p:pic>
          <p:nvPicPr>
            <p:cNvPr id="6" name="Picture 9" descr="LOGO.gif"/>
            <p:cNvPicPr>
              <a:picLocks noChangeAspect="1"/>
            </p:cNvPicPr>
            <p:nvPr/>
          </p:nvPicPr>
          <p:blipFill>
            <a:blip r:embed="rId2" cstate="print"/>
            <a:srcRect b="10713"/>
            <a:stretch>
              <a:fillRect/>
            </a:stretch>
          </p:blipFill>
          <p:spPr bwMode="auto">
            <a:xfrm>
              <a:off x="6502400" y="4152900"/>
              <a:ext cx="2057400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6477000" y="4114800"/>
              <a:ext cx="207645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8" name="Picture 11" descr="University_logo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72250" y="4257209"/>
              <a:ext cx="1876609" cy="457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10" descr="LOGO.gif"/>
          <p:cNvPicPr>
            <a:picLocks noChangeAspect="1"/>
          </p:cNvPicPr>
          <p:nvPr userDrawn="1"/>
        </p:nvPicPr>
        <p:blipFill>
          <a:blip r:embed="rId2" cstate="print"/>
          <a:srcRect b="10713"/>
          <a:stretch>
            <a:fillRect/>
          </a:stretch>
        </p:blipFill>
        <p:spPr bwMode="auto">
          <a:xfrm>
            <a:off x="6553200" y="228600"/>
            <a:ext cx="2057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7"/>
          <p:cNvGrpSpPr>
            <a:grpSpLocks/>
          </p:cNvGrpSpPr>
          <p:nvPr userDrawn="1"/>
        </p:nvGrpSpPr>
        <p:grpSpPr bwMode="auto">
          <a:xfrm>
            <a:off x="6146800" y="0"/>
            <a:ext cx="2997200" cy="876300"/>
            <a:chOff x="6096000" y="3924300"/>
            <a:chExt cx="2997200" cy="876300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096000" y="3924300"/>
              <a:ext cx="2997200" cy="838200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ea typeface="ＭＳ Ｐゴシック" charset="-128"/>
                <a:cs typeface="+mn-cs"/>
              </a:endParaRPr>
            </a:p>
          </p:txBody>
        </p:sp>
        <p:pic>
          <p:nvPicPr>
            <p:cNvPr id="12" name="Picture 9" descr="LOGO.gif"/>
            <p:cNvPicPr>
              <a:picLocks noChangeAspect="1"/>
            </p:cNvPicPr>
            <p:nvPr/>
          </p:nvPicPr>
          <p:blipFill>
            <a:blip r:embed="rId2" cstate="print"/>
            <a:srcRect b="10713"/>
            <a:stretch>
              <a:fillRect/>
            </a:stretch>
          </p:blipFill>
          <p:spPr bwMode="auto">
            <a:xfrm>
              <a:off x="6502400" y="4152900"/>
              <a:ext cx="2057400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477000" y="4114800"/>
              <a:ext cx="207645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4" name="Picture 15" descr="logo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28600"/>
            <a:ext cx="1920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5486400" cy="914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371600"/>
            <a:ext cx="8153400" cy="4724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371FF-1D4C-479A-A9D9-E70D6DFF9742}" type="datetime1">
              <a:rPr lang="en-US" smtClean="0"/>
              <a:pPr>
                <a:defRPr/>
              </a:pPr>
              <a:t>3/9/2016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F34FF-78E6-4A20-88D7-1CD0B474FB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6146800" y="0"/>
            <a:ext cx="2997200" cy="876300"/>
            <a:chOff x="6096000" y="3924300"/>
            <a:chExt cx="2997200" cy="876300"/>
          </a:xfrm>
        </p:grpSpPr>
        <p:sp>
          <p:nvSpPr>
            <p:cNvPr id="5" name="Rectangle 11"/>
            <p:cNvSpPr>
              <a:spLocks noChangeArrowheads="1"/>
            </p:cNvSpPr>
            <p:nvPr/>
          </p:nvSpPr>
          <p:spPr bwMode="auto">
            <a:xfrm>
              <a:off x="6096000" y="3924300"/>
              <a:ext cx="2997200" cy="838200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ea typeface="ＭＳ Ｐゴシック" charset="-128"/>
                <a:cs typeface="+mn-cs"/>
              </a:endParaRPr>
            </a:p>
          </p:txBody>
        </p:sp>
        <p:pic>
          <p:nvPicPr>
            <p:cNvPr id="6" name="Picture 9" descr="LOGO.gif"/>
            <p:cNvPicPr>
              <a:picLocks noChangeAspect="1"/>
            </p:cNvPicPr>
            <p:nvPr/>
          </p:nvPicPr>
          <p:blipFill>
            <a:blip r:embed="rId2" cstate="print"/>
            <a:srcRect b="10713"/>
            <a:stretch>
              <a:fillRect/>
            </a:stretch>
          </p:blipFill>
          <p:spPr bwMode="auto">
            <a:xfrm>
              <a:off x="6502400" y="4152900"/>
              <a:ext cx="2057400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6"/>
            <p:cNvSpPr/>
            <p:nvPr/>
          </p:nvSpPr>
          <p:spPr>
            <a:xfrm>
              <a:off x="6477000" y="4114800"/>
              <a:ext cx="207645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8" name="Picture 11" descr="University_logo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72250" y="4257209"/>
              <a:ext cx="1876609" cy="457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10" descr="LOGO.gif"/>
          <p:cNvPicPr>
            <a:picLocks noChangeAspect="1"/>
          </p:cNvPicPr>
          <p:nvPr userDrawn="1"/>
        </p:nvPicPr>
        <p:blipFill>
          <a:blip r:embed="rId2" cstate="print"/>
          <a:srcRect b="10713"/>
          <a:stretch>
            <a:fillRect/>
          </a:stretch>
        </p:blipFill>
        <p:spPr bwMode="auto">
          <a:xfrm>
            <a:off x="6553200" y="228600"/>
            <a:ext cx="2057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7"/>
          <p:cNvGrpSpPr>
            <a:grpSpLocks/>
          </p:cNvGrpSpPr>
          <p:nvPr userDrawn="1"/>
        </p:nvGrpSpPr>
        <p:grpSpPr bwMode="auto">
          <a:xfrm>
            <a:off x="6146800" y="0"/>
            <a:ext cx="2997200" cy="876300"/>
            <a:chOff x="6096000" y="3924300"/>
            <a:chExt cx="2997200" cy="876300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096000" y="3924300"/>
              <a:ext cx="2997200" cy="838200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ea typeface="ＭＳ Ｐゴシック" charset="-128"/>
                <a:cs typeface="+mn-cs"/>
              </a:endParaRPr>
            </a:p>
          </p:txBody>
        </p:sp>
        <p:pic>
          <p:nvPicPr>
            <p:cNvPr id="12" name="Picture 9" descr="LOGO.gif"/>
            <p:cNvPicPr>
              <a:picLocks noChangeAspect="1"/>
            </p:cNvPicPr>
            <p:nvPr/>
          </p:nvPicPr>
          <p:blipFill>
            <a:blip r:embed="rId2" cstate="print"/>
            <a:srcRect b="10713"/>
            <a:stretch>
              <a:fillRect/>
            </a:stretch>
          </p:blipFill>
          <p:spPr bwMode="auto">
            <a:xfrm>
              <a:off x="6502400" y="4152900"/>
              <a:ext cx="2057400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477000" y="4114800"/>
              <a:ext cx="207645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4" name="Picture 15" descr="logo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228600"/>
            <a:ext cx="19208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E6673-4BBD-4250-9021-2AAD09A7DECE}" type="datetime1">
              <a:rPr lang="en-US" smtClean="0"/>
              <a:pPr>
                <a:defRPr/>
              </a:pPr>
              <a:t>3/9/2016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49352-E53C-4B84-8080-38C2711F1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66B7B64-60E8-4F83-AFC4-59AAD49BDD49}" type="datetime1">
              <a:rPr lang="en-US" smtClean="0"/>
              <a:pPr/>
              <a:t>3/9/2016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1BB7DFF-3619-49B8-BD88-FA564C61B9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6477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8A619C9-E3E9-4C98-AAC9-E042093C78FE}" type="datetime1">
              <a:rPr lang="en-US" smtClean="0"/>
              <a:pPr>
                <a:defRPr/>
              </a:pPr>
              <a:t>3/9/2016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9D8D5F9-C3B4-43F6-B8D6-23910636F5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-128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 flipV="1">
            <a:off x="0" y="6705600"/>
            <a:ext cx="9144000" cy="198116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/>
          </a:sp3d>
        </p:spPr>
        <p:txBody>
          <a:bodyPr wrap="none" anchor="ctr"/>
          <a:lstStyle/>
          <a:p>
            <a:pPr>
              <a:defRPr/>
            </a:pPr>
            <a:endParaRPr lang="en-US">
              <a:latin typeface="Calibri" charset="0"/>
              <a:ea typeface="ＭＳ Ｐゴシック" charset="-128"/>
              <a:cs typeface="+mn-cs"/>
            </a:endParaRPr>
          </a:p>
        </p:txBody>
      </p:sp>
      <p:pic>
        <p:nvPicPr>
          <p:cNvPr id="1035" name="Picture 10" descr="LOGO.gif"/>
          <p:cNvPicPr>
            <a:picLocks noChangeAspect="1"/>
          </p:cNvPicPr>
          <p:nvPr/>
        </p:nvPicPr>
        <p:blipFill>
          <a:blip r:embed="rId5" cstate="print"/>
          <a:srcRect b="10713"/>
          <a:stretch>
            <a:fillRect/>
          </a:stretch>
        </p:blipFill>
        <p:spPr bwMode="auto">
          <a:xfrm>
            <a:off x="6553200" y="228600"/>
            <a:ext cx="20574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6" name="Group 7"/>
          <p:cNvGrpSpPr>
            <a:grpSpLocks/>
          </p:cNvGrpSpPr>
          <p:nvPr/>
        </p:nvGrpSpPr>
        <p:grpSpPr bwMode="auto">
          <a:xfrm>
            <a:off x="6146800" y="0"/>
            <a:ext cx="2997200" cy="876300"/>
            <a:chOff x="6096000" y="3924300"/>
            <a:chExt cx="2997200" cy="876300"/>
          </a:xfrm>
        </p:grpSpPr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096000" y="3924300"/>
              <a:ext cx="2997200" cy="838200"/>
            </a:xfrm>
            <a:prstGeom prst="rect">
              <a:avLst/>
            </a:prstGeom>
            <a:solidFill>
              <a:srgbClr val="FF33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ea typeface="ＭＳ Ｐゴシック" charset="-128"/>
                <a:cs typeface="+mn-cs"/>
              </a:endParaRPr>
            </a:p>
          </p:txBody>
        </p:sp>
        <p:pic>
          <p:nvPicPr>
            <p:cNvPr id="1038" name="Picture 9" descr="LOGO.gif"/>
            <p:cNvPicPr>
              <a:picLocks noChangeAspect="1"/>
            </p:cNvPicPr>
            <p:nvPr/>
          </p:nvPicPr>
          <p:blipFill>
            <a:blip r:embed="rId5" cstate="print"/>
            <a:srcRect b="10713"/>
            <a:stretch>
              <a:fillRect/>
            </a:stretch>
          </p:blipFill>
          <p:spPr bwMode="auto">
            <a:xfrm>
              <a:off x="6502400" y="4152900"/>
              <a:ext cx="2057400" cy="63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6477000" y="4114800"/>
              <a:ext cx="207645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040" name="Picture 11" descr="University_logo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72250" y="4257209"/>
              <a:ext cx="1876609" cy="457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32" r:id="rId1"/>
    <p:sldLayoutId id="2147484433" r:id="rId2"/>
    <p:sldLayoutId id="2147484434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+mj-lt"/>
          <a:ea typeface="ＭＳ Ｐゴシック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png"/><Relationship Id="rId4" Type="http://schemas.openxmlformats.org/officeDocument/2006/relationships/oleObject" Target="../embeddings/oleObject17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0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198438" y="2819400"/>
            <a:ext cx="8686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4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688" t="38542" r="6250" b="18750"/>
          <a:stretch>
            <a:fillRect/>
          </a:stretch>
        </p:blipFill>
        <p:spPr bwMode="auto">
          <a:xfrm>
            <a:off x="609600" y="2362200"/>
            <a:ext cx="74155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304800" y="533400"/>
            <a:ext cx="8305800" cy="2514600"/>
          </a:xfrm>
          <a:prstGeom prst="roundRect">
            <a:avLst/>
          </a:prstGeom>
          <a:noFill/>
          <a:ln w="76200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buFont typeface="Arial" pitchFamily="34" charset="0"/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Alignment of atomic inner shell vacancies-a detailed study</a:t>
            </a:r>
            <a:endParaRPr lang="en-US" sz="32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00600" y="5562600"/>
            <a:ext cx="4038600" cy="10668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Font typeface="Arial" pitchFamily="34" charset="0"/>
              <a:buNone/>
            </a:pPr>
            <a:r>
              <a:rPr lang="en-US" b="1" dirty="0" smtClean="0">
                <a:ea typeface="ＭＳ Ｐゴシック" pitchFamily="34" charset="-128"/>
              </a:rPr>
              <a:t>Dr Ajay Sharma </a:t>
            </a:r>
          </a:p>
          <a:p>
            <a:pPr algn="r">
              <a:buFont typeface="Arial" pitchFamily="34" charset="0"/>
              <a:buNone/>
            </a:pPr>
            <a:r>
              <a:rPr lang="en-US" b="1" dirty="0" smtClean="0">
                <a:ea typeface="ＭＳ Ｐゴシック" pitchFamily="34" charset="-128"/>
              </a:rPr>
              <a:t>Faculty In Physics</a:t>
            </a:r>
          </a:p>
          <a:p>
            <a:pPr algn="r">
              <a:buFont typeface="Arial" pitchFamily="34" charset="0"/>
              <a:buNone/>
            </a:pPr>
            <a:r>
              <a:rPr lang="en-US" b="1" dirty="0" smtClean="0">
                <a:ea typeface="ＭＳ Ｐゴシック" pitchFamily="34" charset="-128"/>
              </a:rPr>
              <a:t>Chitkara University-India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b="1" dirty="0" smtClean="0">
                <a:solidFill>
                  <a:schemeClr val="bg1"/>
                </a:solidFill>
              </a:rPr>
              <a:t>Main Points:</a:t>
            </a:r>
            <a:endParaRPr lang="en-IN" sz="3200" b="1" dirty="0">
              <a:solidFill>
                <a:schemeClr val="bg1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4800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400" b="1" dirty="0" smtClean="0"/>
              <a:t>Introduction </a:t>
            </a:r>
          </a:p>
          <a:p>
            <a:pPr marL="514350" indent="-514350">
              <a:buAutoNum type="arabicPeriod"/>
            </a:pPr>
            <a:r>
              <a:rPr lang="en-US" sz="2400" b="1" dirty="0" smtClean="0"/>
              <a:t>Methodologies</a:t>
            </a:r>
          </a:p>
          <a:p>
            <a:pPr marL="717550" indent="-336550">
              <a:buSzPct val="50000"/>
              <a:buFont typeface="Wingdings" pitchFamily="2" charset="2"/>
              <a:buChar char="q"/>
            </a:pPr>
            <a:r>
              <a:rPr lang="en-US" sz="2400" b="1" i="1" dirty="0" smtClean="0">
                <a:latin typeface="+mj-lt"/>
              </a:rPr>
              <a:t>Theoretical</a:t>
            </a:r>
            <a:endParaRPr lang="en-IN" sz="2400" b="1" i="1" dirty="0" smtClean="0">
              <a:latin typeface="+mj-lt"/>
            </a:endParaRPr>
          </a:p>
          <a:p>
            <a:pPr marL="717550" indent="-336550">
              <a:buSzPct val="50000"/>
              <a:buFont typeface="Wingdings" pitchFamily="2" charset="2"/>
              <a:buChar char="q"/>
            </a:pPr>
            <a:r>
              <a:rPr lang="en-US" sz="2400" b="1" i="1" dirty="0" smtClean="0">
                <a:latin typeface="+mj-lt"/>
              </a:rPr>
              <a:t>Experimental</a:t>
            </a:r>
          </a:p>
          <a:p>
            <a:pPr marL="717550" indent="-336550">
              <a:buSzPct val="50000"/>
              <a:buFont typeface="Wingdings" pitchFamily="2" charset="2"/>
              <a:buChar char="q"/>
            </a:pPr>
            <a:r>
              <a:rPr lang="en-US" sz="2400" b="1" i="1" dirty="0" smtClean="0">
                <a:latin typeface="+mj-lt"/>
              </a:rPr>
              <a:t>Empirical</a:t>
            </a:r>
          </a:p>
          <a:p>
            <a:pPr marL="514350" indent="-514350">
              <a:spcBef>
                <a:spcPts val="1200"/>
              </a:spcBef>
              <a:buNone/>
            </a:pPr>
            <a:r>
              <a:rPr lang="en-US" sz="2400" b="1" dirty="0" smtClean="0"/>
              <a:t>3.	Results and discussions</a:t>
            </a:r>
          </a:p>
          <a:p>
            <a:pPr marL="514350" indent="-514350">
              <a:buNone/>
            </a:pPr>
            <a:r>
              <a:rPr lang="en-US" sz="2400" b="1" dirty="0" smtClean="0"/>
              <a:t>4.	Conclusion</a:t>
            </a:r>
            <a:endParaRPr lang="en-IN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077200" cy="990600"/>
          </a:xfrm>
        </p:spPr>
        <p:txBody>
          <a:bodyPr/>
          <a:lstStyle/>
          <a:p>
            <a:pPr algn="l"/>
            <a:r>
              <a:rPr lang="en-US" sz="2400" dirty="0" smtClean="0">
                <a:latin typeface="+mn-lt"/>
              </a:rPr>
              <a:t>The unequal population of vacancies in the magnetic sub-states of a state j is termed as alignment of atomic inner shell vacancies. </a:t>
            </a:r>
            <a:endParaRPr lang="en-US" sz="2400" dirty="0">
              <a:latin typeface="+mn-lt"/>
            </a:endParaRPr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>
            <p:ph idx="1"/>
          </p:nvPr>
        </p:nvGraphicFramePr>
        <p:xfrm>
          <a:off x="1860550" y="1447800"/>
          <a:ext cx="5988050" cy="3717925"/>
        </p:xfrm>
        <a:graphic>
          <a:graphicData uri="http://schemas.openxmlformats.org/presentationml/2006/ole">
            <p:oleObj spid="_x0000_s1026" name="Bitmap Image" r:id="rId3" imgW="5495238" imgH="4352381" progId="PBrush">
              <p:embed/>
            </p:oleObj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 bwMode="auto">
          <a:xfrm>
            <a:off x="0" y="0"/>
            <a:ext cx="6477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/>
              </a:rPr>
              <a:t>Introduction: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04800" y="4572000"/>
            <a:ext cx="762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The fractional difference of ionization cross-sections for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400" b="0" i="0" u="none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j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=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3/2 and 1/2 magnetic sub-states of L3 state is represented by alignment or anisotropy parameter A</a:t>
            </a:r>
            <a:r>
              <a:rPr kumimoji="0" lang="en-US" sz="24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2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884613" y="5867400"/>
          <a:ext cx="3836987" cy="838200"/>
        </p:xfrm>
        <a:graphic>
          <a:graphicData uri="http://schemas.openxmlformats.org/presentationml/2006/ole">
            <p:oleObj spid="_x0000_s1027" name="Equation" r:id="rId4" imgW="2743200" imgH="596880" progId="Equation.3">
              <p:embed/>
            </p:oleObj>
          </a:graphicData>
        </a:graphic>
      </p:graphicFrame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Introduction Contd.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5867400"/>
          </a:xfrm>
        </p:spPr>
        <p:txBody>
          <a:bodyPr/>
          <a:lstStyle/>
          <a:p>
            <a:pPr algn="just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Flugge</a:t>
            </a:r>
            <a:r>
              <a:rPr lang="en-US" sz="2400" dirty="0" smtClean="0"/>
              <a:t> et al. [Phys. Rev. </a:t>
            </a:r>
            <a:r>
              <a:rPr lang="en-US" sz="2400" dirty="0" err="1" smtClean="0"/>
              <a:t>Lett</a:t>
            </a:r>
            <a:r>
              <a:rPr lang="en-US" sz="2400" dirty="0" smtClean="0"/>
              <a:t>.</a:t>
            </a:r>
            <a:r>
              <a:rPr lang="en-US" sz="2400" i="1" dirty="0" smtClean="0"/>
              <a:t>  </a:t>
            </a:r>
            <a:r>
              <a:rPr lang="en-US" sz="2400" dirty="0" smtClean="0"/>
              <a:t>29</a:t>
            </a:r>
            <a:r>
              <a:rPr lang="en-US" sz="2400" b="1" dirty="0" smtClean="0"/>
              <a:t>, </a:t>
            </a:r>
            <a:r>
              <a:rPr lang="en-US" sz="2400" dirty="0" smtClean="0"/>
              <a:t>7 (1972)] were the first to study the alignment of atomic inner shell vacancies and exhibited significant anisotropy </a:t>
            </a:r>
          </a:p>
          <a:p>
            <a:pPr algn="just">
              <a:buNone/>
            </a:pPr>
            <a:endParaRPr lang="en-US" sz="500" dirty="0" smtClean="0"/>
          </a:p>
          <a:p>
            <a:pPr algn="just">
              <a:buNone/>
            </a:pPr>
            <a:r>
              <a:rPr lang="en-US" sz="2400" dirty="0" smtClean="0"/>
              <a:t>	Oh and Pratt [Phys. Rev</a:t>
            </a:r>
            <a:r>
              <a:rPr lang="en-US" sz="2400" i="1" dirty="0" smtClean="0"/>
              <a:t>.</a:t>
            </a:r>
            <a:r>
              <a:rPr lang="en-US" sz="2400" dirty="0" smtClean="0"/>
              <a:t>10, 1198 (1974)] studied alignment and fractional photo-ionization cross-sections corresponding to the ejection from L3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and M3 sub-shells for low Z elements.</a:t>
            </a:r>
          </a:p>
          <a:p>
            <a:pPr algn="just">
              <a:buNone/>
            </a:pPr>
            <a:endParaRPr lang="en-US" sz="5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Berezhko</a:t>
            </a:r>
            <a:r>
              <a:rPr lang="en-US" sz="2400" dirty="0" smtClean="0"/>
              <a:t> et al. [J. Phys. B.</a:t>
            </a:r>
            <a:r>
              <a:rPr lang="en-US" sz="2400" i="1" dirty="0" smtClean="0"/>
              <a:t> </a:t>
            </a:r>
            <a:r>
              <a:rPr lang="en-US" sz="2400" dirty="0" smtClean="0"/>
              <a:t>11,</a:t>
            </a:r>
            <a:r>
              <a:rPr lang="en-US" sz="2400" b="1" dirty="0" smtClean="0"/>
              <a:t> </a:t>
            </a:r>
            <a:r>
              <a:rPr lang="en-US" sz="2400" dirty="0" smtClean="0"/>
              <a:t>1749 (1978)] calculated the angular distribution following the photo-ionization and predicted the maximum and minimum limits of alignment parameter as 0.5 and 0.05. </a:t>
            </a:r>
          </a:p>
          <a:p>
            <a:pPr algn="just">
              <a:buNone/>
            </a:pPr>
            <a:endParaRPr lang="en-US" sz="300" dirty="0" smtClean="0"/>
          </a:p>
          <a:p>
            <a:pPr algn="just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Kleiman</a:t>
            </a:r>
            <a:r>
              <a:rPr lang="en-US" sz="2400" dirty="0" smtClean="0"/>
              <a:t> and </a:t>
            </a:r>
            <a:r>
              <a:rPr lang="en-US" sz="2400" dirty="0" err="1" smtClean="0"/>
              <a:t>Lohmann</a:t>
            </a:r>
            <a:r>
              <a:rPr lang="en-US" sz="2400" dirty="0" smtClean="0"/>
              <a:t> [J.  Elect. </a:t>
            </a:r>
            <a:r>
              <a:rPr lang="en-US" sz="2400" dirty="0" err="1" smtClean="0"/>
              <a:t>Spectro</a:t>
            </a:r>
            <a:r>
              <a:rPr lang="en-US" sz="2400" dirty="0" smtClean="0"/>
              <a:t>. and Rel. </a:t>
            </a:r>
            <a:r>
              <a:rPr lang="en-US" sz="2400" dirty="0" err="1" smtClean="0"/>
              <a:t>Phen</a:t>
            </a:r>
            <a:r>
              <a:rPr lang="en-US" sz="2400" dirty="0" smtClean="0"/>
              <a:t>. 131, 29 (2003)] have studied the alignment parameter for a several atoms undergoing photo-ionization in inner shells near ionization thresholds using Herman-Skillman wave function.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n-US" sz="1800" b="1" dirty="0">
                <a:solidFill>
                  <a:srgbClr val="FF0000"/>
                </a:solidFill>
              </a:rPr>
              <a:t>group I - </a:t>
            </a:r>
            <a:r>
              <a:rPr lang="en-US" sz="1800" b="1" dirty="0" err="1">
                <a:solidFill>
                  <a:srgbClr val="FF0000"/>
                </a:solidFill>
              </a:rPr>
              <a:t>Kahlon</a:t>
            </a:r>
            <a:r>
              <a:rPr lang="en-US" sz="1800" b="1" dirty="0">
                <a:solidFill>
                  <a:srgbClr val="FF0000"/>
                </a:solidFill>
              </a:rPr>
              <a:t> and co-workers [</a:t>
            </a:r>
            <a:r>
              <a:rPr lang="en-US" sz="1800" dirty="0">
                <a:solidFill>
                  <a:srgbClr val="FF0000"/>
                </a:solidFill>
              </a:rPr>
              <a:t>J. Phys. B. 32, 2343 (1999).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FF0000"/>
                </a:solidFill>
              </a:rPr>
              <a:t>		Phys. Rev. A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44, 4379 (1991). Phys. Rev. A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43, 1455 (1991).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FF0000"/>
                </a:solidFill>
              </a:rPr>
              <a:t>		 J.  Phys. B</a:t>
            </a:r>
            <a:r>
              <a:rPr lang="en-US" sz="1800" i="1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23,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2733 (1990).</a:t>
            </a:r>
            <a:r>
              <a:rPr lang="en-US" sz="1800" dirty="0" err="1">
                <a:solidFill>
                  <a:srgbClr val="FF0000"/>
                </a:solidFill>
              </a:rPr>
              <a:t>Pramana</a:t>
            </a:r>
            <a:r>
              <a:rPr lang="en-US" sz="1800" dirty="0">
                <a:solidFill>
                  <a:srgbClr val="FF0000"/>
                </a:solidFill>
              </a:rPr>
              <a:t> 33,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505 (1989).</a:t>
            </a:r>
            <a:r>
              <a:rPr lang="en-US" sz="1800" b="1" dirty="0">
                <a:solidFill>
                  <a:srgbClr val="FF0000"/>
                </a:solidFill>
              </a:rPr>
              <a:t>], </a:t>
            </a:r>
          </a:p>
          <a:p>
            <a:pPr algn="just">
              <a:lnSpc>
                <a:spcPct val="80000"/>
              </a:lnSpc>
            </a:pPr>
            <a:r>
              <a:rPr lang="en-US" sz="1800" b="1" dirty="0">
                <a:solidFill>
                  <a:srgbClr val="FF0000"/>
                </a:solidFill>
              </a:rPr>
              <a:t>group II - Papp and Campbell [</a:t>
            </a:r>
            <a:r>
              <a:rPr lang="en-US" sz="1800" dirty="0">
                <a:solidFill>
                  <a:srgbClr val="FF0000"/>
                </a:solidFill>
              </a:rPr>
              <a:t>J. Phys</a:t>
            </a:r>
            <a:r>
              <a:rPr lang="en-US" sz="1800" b="1" dirty="0">
                <a:solidFill>
                  <a:srgbClr val="FF0000"/>
                </a:solidFill>
              </a:rPr>
              <a:t>. </a:t>
            </a:r>
            <a:r>
              <a:rPr lang="en-US" sz="1800" dirty="0">
                <a:solidFill>
                  <a:srgbClr val="FF0000"/>
                </a:solidFill>
              </a:rPr>
              <a:t>B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25, 3765 (199</a:t>
            </a:r>
            <a:r>
              <a:rPr lang="en-US" sz="1800" i="1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).</a:t>
            </a:r>
            <a:r>
              <a:rPr lang="en-US" sz="1800" b="1" dirty="0">
                <a:solidFill>
                  <a:srgbClr val="FF0000"/>
                </a:solidFill>
              </a:rPr>
              <a:t>], </a:t>
            </a:r>
            <a:endParaRPr lang="nl-NL" sz="1800" b="1" dirty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nl-NL" sz="1800" b="1" dirty="0">
                <a:solidFill>
                  <a:srgbClr val="FF0000"/>
                </a:solidFill>
              </a:rPr>
              <a:t>group III - Ertugrul </a:t>
            </a:r>
            <a:r>
              <a:rPr lang="nl-NL" sz="1800" b="1" i="1" dirty="0">
                <a:solidFill>
                  <a:srgbClr val="FF0000"/>
                </a:solidFill>
              </a:rPr>
              <a:t>et al. </a:t>
            </a:r>
            <a:r>
              <a:rPr lang="it-IT" sz="1800" b="1" dirty="0">
                <a:solidFill>
                  <a:srgbClr val="FF0000"/>
                </a:solidFill>
              </a:rPr>
              <a:t>[</a:t>
            </a:r>
            <a:r>
              <a:rPr lang="it-IT" sz="1800" dirty="0">
                <a:solidFill>
                  <a:srgbClr val="FF0000"/>
                </a:solidFill>
              </a:rPr>
              <a:t>Appl. Spectros. Rev</a:t>
            </a:r>
            <a:r>
              <a:rPr lang="it-IT" sz="1800" i="1" dirty="0">
                <a:solidFill>
                  <a:srgbClr val="FF0000"/>
                </a:solidFill>
              </a:rPr>
              <a:t>.</a:t>
            </a:r>
            <a:r>
              <a:rPr lang="it-IT" sz="1800" dirty="0">
                <a:solidFill>
                  <a:srgbClr val="FF0000"/>
                </a:solidFill>
              </a:rPr>
              <a:t>30, </a:t>
            </a:r>
            <a:r>
              <a:rPr lang="it-IT" sz="1800" i="1" dirty="0">
                <a:solidFill>
                  <a:srgbClr val="FF0000"/>
                </a:solidFill>
              </a:rPr>
              <a:t>2</a:t>
            </a:r>
            <a:r>
              <a:rPr lang="it-IT" sz="1800" dirty="0">
                <a:solidFill>
                  <a:srgbClr val="FF0000"/>
                </a:solidFill>
              </a:rPr>
              <a:t>19 (1995).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it-IT" sz="1800" dirty="0">
                <a:solidFill>
                  <a:srgbClr val="FF0000"/>
                </a:solidFill>
              </a:rPr>
              <a:t>		  		 Nuovo Cimento</a:t>
            </a:r>
            <a:r>
              <a:rPr lang="it-IT" sz="1800" i="1" dirty="0">
                <a:solidFill>
                  <a:srgbClr val="FF0000"/>
                </a:solidFill>
              </a:rPr>
              <a:t> </a:t>
            </a:r>
            <a:r>
              <a:rPr lang="it-IT" sz="1800" dirty="0">
                <a:solidFill>
                  <a:srgbClr val="FF0000"/>
                </a:solidFill>
              </a:rPr>
              <a:t>D17, 993 (1995),</a:t>
            </a:r>
          </a:p>
          <a:p>
            <a:pPr lvl="4" algn="just">
              <a:lnSpc>
                <a:spcPct val="80000"/>
              </a:lnSpc>
              <a:buFontTx/>
              <a:buNone/>
            </a:pPr>
            <a:r>
              <a:rPr lang="it-IT" sz="1800" dirty="0">
                <a:solidFill>
                  <a:srgbClr val="FF0000"/>
                </a:solidFill>
              </a:rPr>
              <a:t>		J.Phys.B 34,</a:t>
            </a:r>
            <a:r>
              <a:rPr lang="it-IT" sz="1800" b="1" dirty="0">
                <a:solidFill>
                  <a:srgbClr val="FF0000"/>
                </a:solidFill>
              </a:rPr>
              <a:t> </a:t>
            </a:r>
            <a:r>
              <a:rPr lang="it-IT" sz="1800" dirty="0">
                <a:solidFill>
                  <a:srgbClr val="FF0000"/>
                </a:solidFill>
              </a:rPr>
              <a:t>2021 (</a:t>
            </a:r>
            <a:r>
              <a:rPr lang="it-IT" sz="1800" i="1" dirty="0">
                <a:solidFill>
                  <a:srgbClr val="FF0000"/>
                </a:solidFill>
              </a:rPr>
              <a:t>2</a:t>
            </a:r>
            <a:r>
              <a:rPr lang="it-IT" sz="1800" dirty="0">
                <a:solidFill>
                  <a:srgbClr val="FF0000"/>
                </a:solidFill>
              </a:rPr>
              <a:t>001). </a:t>
            </a:r>
            <a:endParaRPr lang="en-US" sz="1800" dirty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FF0000"/>
                </a:solidFill>
              </a:rPr>
              <a:t>				</a:t>
            </a:r>
            <a:r>
              <a:rPr lang="en-US" sz="1800" dirty="0" err="1">
                <a:solidFill>
                  <a:srgbClr val="FF0000"/>
                </a:solidFill>
              </a:rPr>
              <a:t>XRSpect</a:t>
            </a:r>
            <a:r>
              <a:rPr lang="en-US" sz="1800" dirty="0">
                <a:solidFill>
                  <a:srgbClr val="FF0000"/>
                </a:solidFill>
              </a:rPr>
              <a:t>. 31, 75 (2002).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FF0000"/>
                </a:solidFill>
              </a:rPr>
              <a:t>				Rad. Phys. </a:t>
            </a:r>
            <a:r>
              <a:rPr lang="nl-NL" sz="1800" dirty="0">
                <a:solidFill>
                  <a:srgbClr val="FF0000"/>
                </a:solidFill>
              </a:rPr>
              <a:t>Chem. 67, 605 (2003).</a:t>
            </a:r>
            <a:r>
              <a:rPr lang="nl-NL" sz="1800" b="1" dirty="0">
                <a:solidFill>
                  <a:srgbClr val="FF0000"/>
                </a:solidFill>
              </a:rPr>
              <a:t>] </a:t>
            </a:r>
            <a:endParaRPr lang="nl-NL" sz="18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nl-NL" sz="1800" b="1" dirty="0" smtClean="0">
                <a:solidFill>
                  <a:srgbClr val="FF0000"/>
                </a:solidFill>
              </a:rPr>
              <a:t>Group IV-Akkus etal. [</a:t>
            </a:r>
            <a:r>
              <a:rPr lang="nl-NL" sz="1800" dirty="0" smtClean="0">
                <a:solidFill>
                  <a:srgbClr val="FF0000"/>
                </a:solidFill>
              </a:rPr>
              <a:t>Nucl. Inst. Meth. In Phys. Res. B 366 (2016)]</a:t>
            </a:r>
            <a:r>
              <a:rPr lang="nl-NL" sz="1800" b="1" dirty="0">
                <a:solidFill>
                  <a:srgbClr val="FF0000"/>
                </a:solidFill>
              </a:rPr>
              <a:t>	</a:t>
            </a:r>
            <a:r>
              <a:rPr lang="nl-NL" sz="1800" b="1" dirty="0"/>
              <a:t>		</a:t>
            </a:r>
          </a:p>
          <a:p>
            <a:pPr algn="just">
              <a:lnSpc>
                <a:spcPct val="80000"/>
              </a:lnSpc>
            </a:pPr>
            <a:r>
              <a:rPr lang="nl-NL" sz="1800" b="1" dirty="0">
                <a:solidFill>
                  <a:srgbClr val="008000"/>
                </a:solidFill>
              </a:rPr>
              <a:t> group </a:t>
            </a:r>
            <a:r>
              <a:rPr lang="nl-NL" sz="1800" b="1" dirty="0" smtClean="0">
                <a:solidFill>
                  <a:srgbClr val="008000"/>
                </a:solidFill>
              </a:rPr>
              <a:t>V </a:t>
            </a:r>
            <a:r>
              <a:rPr lang="nl-NL" sz="1800" b="1" dirty="0">
                <a:solidFill>
                  <a:srgbClr val="008000"/>
                </a:solidFill>
              </a:rPr>
              <a:t>- Mehta </a:t>
            </a:r>
            <a:r>
              <a:rPr lang="nl-NL" sz="1800" b="1" i="1" dirty="0">
                <a:solidFill>
                  <a:srgbClr val="008000"/>
                </a:solidFill>
              </a:rPr>
              <a:t>et al.</a:t>
            </a:r>
            <a:r>
              <a:rPr lang="nl-NL" sz="1800" b="1" dirty="0">
                <a:solidFill>
                  <a:srgbClr val="008000"/>
                </a:solidFill>
              </a:rPr>
              <a:t> </a:t>
            </a:r>
            <a:r>
              <a:rPr lang="en-US" sz="1800" b="1" dirty="0">
                <a:solidFill>
                  <a:srgbClr val="008000"/>
                </a:solidFill>
              </a:rPr>
              <a:t>[</a:t>
            </a:r>
            <a:r>
              <a:rPr lang="en-US" sz="1800" dirty="0">
                <a:solidFill>
                  <a:srgbClr val="008000"/>
                </a:solidFill>
              </a:rPr>
              <a:t>Phys. Rev</a:t>
            </a:r>
            <a:r>
              <a:rPr lang="en-US" sz="1800" i="1" dirty="0">
                <a:solidFill>
                  <a:srgbClr val="008000"/>
                </a:solidFill>
              </a:rPr>
              <a:t>. </a:t>
            </a:r>
            <a:r>
              <a:rPr lang="en-US" sz="1800" dirty="0">
                <a:solidFill>
                  <a:srgbClr val="008000"/>
                </a:solidFill>
              </a:rPr>
              <a:t>A 59,</a:t>
            </a:r>
            <a:r>
              <a:rPr lang="en-US" sz="1800" b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2723  (1999).					   J. Phys</a:t>
            </a:r>
            <a:r>
              <a:rPr lang="en-US" sz="1800" i="1" dirty="0">
                <a:solidFill>
                  <a:srgbClr val="008000"/>
                </a:solidFill>
              </a:rPr>
              <a:t>  </a:t>
            </a:r>
            <a:r>
              <a:rPr lang="en-US" sz="1800" dirty="0">
                <a:solidFill>
                  <a:srgbClr val="008000"/>
                </a:solidFill>
              </a:rPr>
              <a:t>B 32,  3701 (1999).					   J. Phys</a:t>
            </a:r>
            <a:r>
              <a:rPr lang="en-US" sz="1800" i="1" dirty="0">
                <a:solidFill>
                  <a:srgbClr val="008000"/>
                </a:solidFill>
              </a:rPr>
              <a:t>. </a:t>
            </a:r>
            <a:r>
              <a:rPr lang="en-US" sz="1800" dirty="0">
                <a:solidFill>
                  <a:srgbClr val="008000"/>
                </a:solidFill>
              </a:rPr>
              <a:t>B 34,</a:t>
            </a:r>
            <a:r>
              <a:rPr lang="en-US" sz="1800" b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613 (</a:t>
            </a:r>
            <a:r>
              <a:rPr lang="en-US" sz="1800" i="1" dirty="0">
                <a:solidFill>
                  <a:srgbClr val="008000"/>
                </a:solidFill>
              </a:rPr>
              <a:t>2</a:t>
            </a:r>
            <a:r>
              <a:rPr lang="en-US" sz="1800" dirty="0">
                <a:solidFill>
                  <a:srgbClr val="008000"/>
                </a:solidFill>
              </a:rPr>
              <a:t>001).</a:t>
            </a:r>
            <a:r>
              <a:rPr lang="it-IT" sz="1800" b="1" dirty="0">
                <a:solidFill>
                  <a:srgbClr val="008000"/>
                </a:solidFill>
              </a:rPr>
              <a:t>], </a:t>
            </a:r>
            <a:endParaRPr lang="nl-NL" sz="1800" b="1" dirty="0">
              <a:solidFill>
                <a:srgbClr val="008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nl-NL" sz="1800" b="1" dirty="0">
                <a:solidFill>
                  <a:srgbClr val="008000"/>
                </a:solidFill>
              </a:rPr>
              <a:t>group </a:t>
            </a:r>
            <a:r>
              <a:rPr lang="nl-NL" sz="1800" b="1" dirty="0" smtClean="0">
                <a:solidFill>
                  <a:srgbClr val="008000"/>
                </a:solidFill>
              </a:rPr>
              <a:t>VI </a:t>
            </a:r>
            <a:r>
              <a:rPr lang="nl-NL" sz="1800" b="1" dirty="0">
                <a:solidFill>
                  <a:srgbClr val="008000"/>
                </a:solidFill>
              </a:rPr>
              <a:t>- Yamaoka </a:t>
            </a:r>
            <a:r>
              <a:rPr lang="nl-NL" sz="1800" b="1" i="1" dirty="0">
                <a:solidFill>
                  <a:srgbClr val="008000"/>
                </a:solidFill>
              </a:rPr>
              <a:t>et al.</a:t>
            </a:r>
            <a:r>
              <a:rPr lang="nl-NL" sz="1800" b="1" dirty="0">
                <a:solidFill>
                  <a:srgbClr val="008000"/>
                </a:solidFill>
              </a:rPr>
              <a:t> </a:t>
            </a:r>
            <a:r>
              <a:rPr lang="en-US" sz="1800" b="1" dirty="0">
                <a:solidFill>
                  <a:srgbClr val="008000"/>
                </a:solidFill>
              </a:rPr>
              <a:t>[</a:t>
            </a:r>
            <a:r>
              <a:rPr lang="en-US" sz="1800" dirty="0">
                <a:solidFill>
                  <a:srgbClr val="008000"/>
                </a:solidFill>
              </a:rPr>
              <a:t>Phys. Rev</a:t>
            </a:r>
            <a:r>
              <a:rPr lang="en-US" sz="1800" b="1" dirty="0">
                <a:solidFill>
                  <a:srgbClr val="008000"/>
                </a:solidFill>
              </a:rPr>
              <a:t>. </a:t>
            </a:r>
            <a:r>
              <a:rPr lang="en-US" sz="1800" dirty="0">
                <a:solidFill>
                  <a:srgbClr val="008000"/>
                </a:solidFill>
              </a:rPr>
              <a:t>A 65, 06</a:t>
            </a:r>
            <a:r>
              <a:rPr lang="en-US" sz="1800" i="1" dirty="0">
                <a:solidFill>
                  <a:srgbClr val="008000"/>
                </a:solidFill>
              </a:rPr>
              <a:t>2</a:t>
            </a:r>
            <a:r>
              <a:rPr lang="en-US" sz="1800" dirty="0">
                <a:solidFill>
                  <a:srgbClr val="008000"/>
                </a:solidFill>
              </a:rPr>
              <a:t>713-1 (2002).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008000"/>
                </a:solidFill>
              </a:rPr>
              <a:t>			                    J Phys. B 36,</a:t>
            </a:r>
            <a:r>
              <a:rPr lang="en-US" sz="1800" i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3889</a:t>
            </a:r>
            <a:r>
              <a:rPr lang="en-US" sz="1800" i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(2003),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1800" dirty="0">
                <a:solidFill>
                  <a:srgbClr val="008000"/>
                </a:solidFill>
              </a:rPr>
              <a:t>					J Phys. B 39,</a:t>
            </a:r>
            <a:r>
              <a:rPr lang="en-US" sz="1800" i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2747</a:t>
            </a:r>
            <a:r>
              <a:rPr lang="en-US" sz="1800" i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(2006)</a:t>
            </a:r>
            <a:r>
              <a:rPr lang="en-US" sz="1800" b="1" dirty="0">
                <a:solidFill>
                  <a:srgbClr val="008000"/>
                </a:solidFill>
              </a:rPr>
              <a:t>], </a:t>
            </a:r>
            <a:endParaRPr lang="it-IT" sz="1800" b="1" dirty="0">
              <a:solidFill>
                <a:srgbClr val="008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it-IT" sz="1800" b="1" dirty="0">
                <a:solidFill>
                  <a:srgbClr val="008000"/>
                </a:solidFill>
              </a:rPr>
              <a:t>group </a:t>
            </a:r>
            <a:r>
              <a:rPr lang="it-IT" sz="1800" b="1" dirty="0" smtClean="0">
                <a:solidFill>
                  <a:srgbClr val="008000"/>
                </a:solidFill>
              </a:rPr>
              <a:t>VII- </a:t>
            </a:r>
            <a:r>
              <a:rPr lang="it-IT" sz="1800" b="1" dirty="0">
                <a:solidFill>
                  <a:srgbClr val="008000"/>
                </a:solidFill>
              </a:rPr>
              <a:t>Tartari </a:t>
            </a:r>
            <a:r>
              <a:rPr lang="it-IT" sz="1800" b="1" i="1" dirty="0">
                <a:solidFill>
                  <a:srgbClr val="008000"/>
                </a:solidFill>
              </a:rPr>
              <a:t>et al. </a:t>
            </a:r>
            <a:r>
              <a:rPr lang="en-US" sz="1800" b="1" dirty="0">
                <a:solidFill>
                  <a:srgbClr val="008000"/>
                </a:solidFill>
              </a:rPr>
              <a:t>[</a:t>
            </a:r>
            <a:r>
              <a:rPr lang="en-US" sz="1800" dirty="0">
                <a:solidFill>
                  <a:srgbClr val="008000"/>
                </a:solidFill>
              </a:rPr>
              <a:t>J. Phys.</a:t>
            </a:r>
            <a:r>
              <a:rPr lang="en-US" sz="1800" b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B 36, 843 (</a:t>
            </a:r>
            <a:r>
              <a:rPr lang="en-US" sz="1800" i="1" dirty="0">
                <a:solidFill>
                  <a:srgbClr val="008000"/>
                </a:solidFill>
              </a:rPr>
              <a:t>2</a:t>
            </a:r>
            <a:r>
              <a:rPr lang="en-US" sz="1800" dirty="0">
                <a:solidFill>
                  <a:srgbClr val="008000"/>
                </a:solidFill>
              </a:rPr>
              <a:t>003). </a:t>
            </a:r>
            <a:r>
              <a:rPr lang="en-US" sz="1800" b="1" dirty="0">
                <a:solidFill>
                  <a:srgbClr val="008000"/>
                </a:solidFill>
              </a:rPr>
              <a:t>] </a:t>
            </a:r>
          </a:p>
          <a:p>
            <a:pPr algn="just">
              <a:lnSpc>
                <a:spcPct val="80000"/>
              </a:lnSpc>
            </a:pPr>
            <a:r>
              <a:rPr lang="en-US" sz="1800" b="1" dirty="0">
                <a:solidFill>
                  <a:srgbClr val="008000"/>
                </a:solidFill>
              </a:rPr>
              <a:t>group </a:t>
            </a:r>
            <a:r>
              <a:rPr lang="en-US" sz="1800" b="1" dirty="0" smtClean="0">
                <a:solidFill>
                  <a:srgbClr val="008000"/>
                </a:solidFill>
              </a:rPr>
              <a:t>VIII </a:t>
            </a:r>
            <a:r>
              <a:rPr lang="en-US" sz="1800" b="1" dirty="0">
                <a:solidFill>
                  <a:srgbClr val="008000"/>
                </a:solidFill>
              </a:rPr>
              <a:t>-</a:t>
            </a:r>
            <a:r>
              <a:rPr lang="en-US" sz="1800" b="1" dirty="0" err="1">
                <a:solidFill>
                  <a:srgbClr val="008000"/>
                </a:solidFill>
              </a:rPr>
              <a:t>Barrea</a:t>
            </a:r>
            <a:r>
              <a:rPr lang="en-US" sz="1800" b="1" dirty="0">
                <a:solidFill>
                  <a:srgbClr val="008000"/>
                </a:solidFill>
              </a:rPr>
              <a:t> </a:t>
            </a:r>
            <a:r>
              <a:rPr lang="en-US" sz="1800" b="1" i="1" dirty="0">
                <a:solidFill>
                  <a:srgbClr val="008000"/>
                </a:solidFill>
              </a:rPr>
              <a:t>et al. </a:t>
            </a:r>
            <a:r>
              <a:rPr lang="en-US" sz="1800" b="1" dirty="0">
                <a:solidFill>
                  <a:srgbClr val="008000"/>
                </a:solidFill>
              </a:rPr>
              <a:t>[</a:t>
            </a:r>
            <a:r>
              <a:rPr lang="en-US" sz="1800" dirty="0">
                <a:solidFill>
                  <a:srgbClr val="008000"/>
                </a:solidFill>
              </a:rPr>
              <a:t>J. Phys. B. 38, 839 (2005).</a:t>
            </a:r>
            <a:r>
              <a:rPr lang="en-US" sz="1800" b="1" dirty="0">
                <a:solidFill>
                  <a:srgbClr val="008000"/>
                </a:solidFill>
              </a:rPr>
              <a:t>] </a:t>
            </a:r>
          </a:p>
          <a:p>
            <a:pPr algn="just">
              <a:lnSpc>
                <a:spcPct val="80000"/>
              </a:lnSpc>
            </a:pPr>
            <a:r>
              <a:rPr lang="en-US" sz="1800" b="1" dirty="0">
                <a:solidFill>
                  <a:srgbClr val="008000"/>
                </a:solidFill>
              </a:rPr>
              <a:t>group </a:t>
            </a:r>
            <a:r>
              <a:rPr lang="en-US" sz="1800" b="1" dirty="0" smtClean="0">
                <a:solidFill>
                  <a:srgbClr val="008000"/>
                </a:solidFill>
              </a:rPr>
              <a:t>IX </a:t>
            </a:r>
            <a:r>
              <a:rPr lang="en-US" sz="1800" b="1" dirty="0">
                <a:solidFill>
                  <a:srgbClr val="008000"/>
                </a:solidFill>
              </a:rPr>
              <a:t>-</a:t>
            </a:r>
            <a:r>
              <a:rPr lang="en-US" sz="1800" b="1" dirty="0" err="1">
                <a:solidFill>
                  <a:srgbClr val="008000"/>
                </a:solidFill>
              </a:rPr>
              <a:t>Santra</a:t>
            </a:r>
            <a:r>
              <a:rPr lang="en-US" sz="1800" b="1" dirty="0">
                <a:solidFill>
                  <a:srgbClr val="008000"/>
                </a:solidFill>
              </a:rPr>
              <a:t> </a:t>
            </a:r>
            <a:r>
              <a:rPr lang="en-US" sz="1800" b="1" i="1" dirty="0">
                <a:solidFill>
                  <a:srgbClr val="008000"/>
                </a:solidFill>
              </a:rPr>
              <a:t>et al. </a:t>
            </a:r>
            <a:r>
              <a:rPr lang="en-US" sz="1800" b="1" dirty="0">
                <a:solidFill>
                  <a:srgbClr val="008000"/>
                </a:solidFill>
              </a:rPr>
              <a:t>[</a:t>
            </a:r>
            <a:r>
              <a:rPr lang="en-US" sz="1800" dirty="0">
                <a:solidFill>
                  <a:srgbClr val="008000"/>
                </a:solidFill>
              </a:rPr>
              <a:t>Phys. Rev</a:t>
            </a:r>
            <a:r>
              <a:rPr lang="en-US" sz="1800" i="1" dirty="0">
                <a:solidFill>
                  <a:srgbClr val="008000"/>
                </a:solidFill>
              </a:rPr>
              <a:t>. </a:t>
            </a:r>
            <a:r>
              <a:rPr lang="en-US" sz="1800" dirty="0">
                <a:solidFill>
                  <a:srgbClr val="008000"/>
                </a:solidFill>
              </a:rPr>
              <a:t>A 75,</a:t>
            </a:r>
            <a:r>
              <a:rPr lang="en-US" sz="1800" b="1" dirty="0">
                <a:solidFill>
                  <a:srgbClr val="008000"/>
                </a:solidFill>
              </a:rPr>
              <a:t> </a:t>
            </a:r>
            <a:r>
              <a:rPr lang="en-US" sz="1800" dirty="0">
                <a:solidFill>
                  <a:srgbClr val="008000"/>
                </a:solidFill>
              </a:rPr>
              <a:t>022901-1 (2007)</a:t>
            </a:r>
            <a:r>
              <a:rPr lang="en-US" sz="1800" b="1" dirty="0">
                <a:solidFill>
                  <a:srgbClr val="008000"/>
                </a:solidFill>
              </a:rPr>
              <a:t>].</a:t>
            </a:r>
            <a:r>
              <a:rPr lang="en-US" sz="1800" dirty="0"/>
              <a:t> </a:t>
            </a:r>
            <a:endParaRPr lang="en-US" sz="1800" dirty="0" smtClean="0"/>
          </a:p>
          <a:p>
            <a:pPr algn="just">
              <a:lnSpc>
                <a:spcPct val="80000"/>
              </a:lnSpc>
            </a:pPr>
            <a:endParaRPr lang="en-US" sz="1800" dirty="0"/>
          </a:p>
        </p:txBody>
      </p:sp>
      <p:sp>
        <p:nvSpPr>
          <p:cNvPr id="6148" name="AutoShape 4"/>
          <p:cNvSpPr>
            <a:spLocks/>
          </p:cNvSpPr>
          <p:nvPr/>
        </p:nvSpPr>
        <p:spPr bwMode="auto">
          <a:xfrm>
            <a:off x="7573700" y="914400"/>
            <a:ext cx="152400" cy="2743200"/>
          </a:xfrm>
          <a:prstGeom prst="rightBrace">
            <a:avLst>
              <a:gd name="adj1" fmla="val 15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49" name="AutoShape 5"/>
          <p:cNvSpPr>
            <a:spLocks/>
          </p:cNvSpPr>
          <p:nvPr/>
        </p:nvSpPr>
        <p:spPr bwMode="auto">
          <a:xfrm>
            <a:off x="7543800" y="3839900"/>
            <a:ext cx="235350" cy="2408500"/>
          </a:xfrm>
          <a:prstGeom prst="rightBrace">
            <a:avLst>
              <a:gd name="adj1" fmla="val 11111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772400" y="2057400"/>
            <a:ext cx="1143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 dirty="0">
                <a:latin typeface="Times New Roman" pitchFamily="18" charset="0"/>
              </a:rPr>
              <a:t>anisotropic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7772400" y="4814887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Times New Roman" pitchFamily="18" charset="0"/>
              </a:rPr>
              <a:t>isotropic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0" y="0"/>
            <a:ext cx="6477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/>
              </a:rPr>
              <a:t>Introduction Contd.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Theoretical formulation (NDA):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534400" cy="5486400"/>
          </a:xfrm>
        </p:spPr>
        <p:txBody>
          <a:bodyPr/>
          <a:lstStyle/>
          <a:p>
            <a:pPr algn="just">
              <a:buNone/>
            </a:pPr>
            <a:r>
              <a:rPr lang="en-US" sz="2000" dirty="0" smtClean="0"/>
              <a:t>   	Present calculations have been made in a point Coulomb potential using non-relativistic dipole approximation for electron wave functions as the energy range, (near threshold to 60 </a:t>
            </a:r>
            <a:r>
              <a:rPr lang="en-US" sz="2000" dirty="0" err="1" smtClean="0"/>
              <a:t>keV</a:t>
            </a:r>
            <a:r>
              <a:rPr lang="en-US" sz="2000" dirty="0" smtClean="0"/>
              <a:t>) &lt;&lt; mc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, satisfies the non-relativistic constraint on photon energies, 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>
              <a:buNone/>
            </a:pPr>
            <a:r>
              <a:rPr lang="en-US" sz="2000" dirty="0" smtClean="0"/>
              <a:t>	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= </a:t>
            </a:r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r>
              <a:rPr lang="en-US" sz="2000" dirty="0" smtClean="0"/>
              <a:t>	Where			       as the single particle radial integral</a:t>
            </a:r>
          </a:p>
          <a:p>
            <a:pPr algn="just">
              <a:buNone/>
            </a:pPr>
            <a:r>
              <a:rPr lang="en-US" sz="2000" dirty="0" smtClean="0"/>
              <a:t>	</a:t>
            </a:r>
          </a:p>
          <a:p>
            <a:pPr algn="just">
              <a:buNone/>
            </a:pPr>
            <a:r>
              <a:rPr lang="en-US" sz="2000" dirty="0" smtClean="0"/>
              <a:t>In the point Coulomb potential, the normalized bound state wave function of the photoelectron is given as </a:t>
            </a:r>
          </a:p>
          <a:p>
            <a:pPr algn="just">
              <a:buNone/>
            </a:pPr>
            <a:endParaRPr lang="en-IN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r>
              <a:rPr lang="en-US" sz="2000" dirty="0" smtClean="0"/>
              <a:t> </a:t>
            </a:r>
          </a:p>
          <a:p>
            <a:pPr algn="just">
              <a:buNone/>
            </a:pPr>
            <a:endParaRPr lang="en-IN" sz="2000" dirty="0"/>
          </a:p>
        </p:txBody>
      </p:sp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99329" name="Object 1"/>
          <p:cNvGraphicFramePr>
            <a:graphicFrameLocks noChangeAspect="1"/>
          </p:cNvGraphicFramePr>
          <p:nvPr/>
        </p:nvGraphicFramePr>
        <p:xfrm>
          <a:off x="1219200" y="2590800"/>
          <a:ext cx="2057400" cy="1189653"/>
        </p:xfrm>
        <a:graphic>
          <a:graphicData uri="http://schemas.openxmlformats.org/presentationml/2006/ole">
            <p:oleObj spid="_x0000_s99329" name="Equation" r:id="rId3" imgW="1396394" imgH="812447" progId="Equation.3">
              <p:embed/>
            </p:oleObj>
          </a:graphicData>
        </a:graphic>
      </p:graphicFrame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99331" name="Object 3"/>
          <p:cNvGraphicFramePr>
            <a:graphicFrameLocks noChangeAspect="1"/>
          </p:cNvGraphicFramePr>
          <p:nvPr/>
        </p:nvGraphicFramePr>
        <p:xfrm>
          <a:off x="1800225" y="3886200"/>
          <a:ext cx="2419350" cy="762000"/>
        </p:xfrm>
        <a:graphic>
          <a:graphicData uri="http://schemas.openxmlformats.org/presentationml/2006/ole">
            <p:oleObj spid="_x0000_s99331" name="Equation" r:id="rId4" imgW="1930320" imgH="609480" progId="Equation.3">
              <p:embed/>
            </p:oleObj>
          </a:graphicData>
        </a:graphic>
      </p:graphicFrame>
      <p:sp>
        <p:nvSpPr>
          <p:cNvPr id="9933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99333" name="Object 5"/>
          <p:cNvGraphicFramePr>
            <a:graphicFrameLocks noChangeAspect="1"/>
          </p:cNvGraphicFramePr>
          <p:nvPr/>
        </p:nvGraphicFramePr>
        <p:xfrm>
          <a:off x="1371600" y="5562600"/>
          <a:ext cx="5822950" cy="533400"/>
        </p:xfrm>
        <a:graphic>
          <a:graphicData uri="http://schemas.openxmlformats.org/presentationml/2006/ole">
            <p:oleObj spid="_x0000_s99333" name="Equation" r:id="rId5" imgW="3746500" imgH="342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Theoretical formulation (NDA):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458200" cy="5562600"/>
          </a:xfrm>
        </p:spPr>
        <p:txBody>
          <a:bodyPr/>
          <a:lstStyle/>
          <a:p>
            <a:r>
              <a:rPr lang="en-US" sz="2400" dirty="0" smtClean="0"/>
              <a:t>For a continuum state, the normalized wave function is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r>
              <a:rPr lang="en-US" sz="2000" dirty="0" smtClean="0"/>
              <a:t>The choice of Coulomb potential in the present circumstances also draws support from </a:t>
            </a:r>
            <a:r>
              <a:rPr lang="en-US" sz="2000" dirty="0" err="1" smtClean="0"/>
              <a:t>Bechler</a:t>
            </a:r>
            <a:r>
              <a:rPr lang="en-US" sz="2000" dirty="0" smtClean="0"/>
              <a:t> and Pratt[J. Phys. B 32, 2889 (1999).</a:t>
            </a:r>
            <a:endParaRPr lang="en-US" sz="2000" b="1" dirty="0" smtClean="0"/>
          </a:p>
          <a:p>
            <a:pPr>
              <a:buNone/>
            </a:pPr>
            <a:r>
              <a:rPr lang="en-US" sz="2400" dirty="0" smtClean="0"/>
              <a:t>]</a:t>
            </a:r>
            <a:endParaRPr lang="en-IN" sz="2400" dirty="0" smtClean="0"/>
          </a:p>
          <a:p>
            <a:endParaRPr lang="en-IN" sz="2400" dirty="0" smtClean="0"/>
          </a:p>
          <a:p>
            <a:pPr>
              <a:buNone/>
            </a:pPr>
            <a:r>
              <a:rPr lang="en-IN" dirty="0" smtClean="0"/>
              <a:t/>
            </a:r>
            <a:br>
              <a:rPr lang="en-IN" dirty="0" smtClean="0"/>
            </a:b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05473" name="Object 1"/>
          <p:cNvGraphicFramePr>
            <a:graphicFrameLocks noChangeAspect="1"/>
          </p:cNvGraphicFramePr>
          <p:nvPr/>
        </p:nvGraphicFramePr>
        <p:xfrm>
          <a:off x="1295400" y="1524000"/>
          <a:ext cx="5638800" cy="583324"/>
        </p:xfrm>
        <a:graphic>
          <a:graphicData uri="http://schemas.openxmlformats.org/presentationml/2006/ole">
            <p:oleObj spid="_x0000_s105473" name="Equation" r:id="rId3" imgW="3594100" imgH="368300" progId="Equation.3">
              <p:embed/>
            </p:oleObj>
          </a:graphicData>
        </a:graphic>
      </p:graphicFrame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91" y="2362200"/>
            <a:ext cx="470262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5" cstate="print">
            <a:lum contrast="60000"/>
          </a:blip>
          <a:srcRect/>
          <a:stretch>
            <a:fillRect/>
          </a:stretch>
        </p:blipFill>
        <p:spPr bwMode="auto">
          <a:xfrm>
            <a:off x="4572000" y="2683239"/>
            <a:ext cx="4362450" cy="31079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5400000" flipH="1" flipV="1">
            <a:off x="5372100" y="57531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V="1">
            <a:off x="3238500" y="56769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Theoretical formulation (NDA):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534400" cy="4800600"/>
          </a:xfrm>
        </p:spPr>
        <p:txBody>
          <a:bodyPr/>
          <a:lstStyle/>
          <a:p>
            <a:pPr algn="just">
              <a:buNone/>
            </a:pPr>
            <a:r>
              <a:rPr lang="en-US" sz="2400" dirty="0" smtClean="0"/>
              <a:t>	After checking the credibility of the present formulation it is further extended for 36 elements La to U, in the energy region near threshold to 60 </a:t>
            </a:r>
            <a:r>
              <a:rPr lang="en-US" sz="2400" dirty="0" err="1" smtClean="0"/>
              <a:t>keV</a:t>
            </a:r>
            <a:r>
              <a:rPr lang="en-US" sz="2400" dirty="0" smtClean="0"/>
              <a:t>. [</a:t>
            </a:r>
            <a:r>
              <a:rPr lang="en-US" sz="2400" dirty="0" err="1" smtClean="0">
                <a:solidFill>
                  <a:srgbClr val="00B050"/>
                </a:solidFill>
              </a:rPr>
              <a:t>Pramana</a:t>
            </a:r>
            <a:r>
              <a:rPr lang="en-US" sz="2400" dirty="0" smtClean="0">
                <a:solidFill>
                  <a:srgbClr val="00B050"/>
                </a:solidFill>
              </a:rPr>
              <a:t> 66, 1111 (2006)]</a:t>
            </a:r>
            <a:endParaRPr lang="en-IN" sz="2400" dirty="0">
              <a:solidFill>
                <a:srgbClr val="00B050"/>
              </a:solidFill>
            </a:endParaRPr>
          </a:p>
        </p:txBody>
      </p:sp>
      <p:pic>
        <p:nvPicPr>
          <p:cNvPr id="109569" name="Picture 1"/>
          <p:cNvPicPr>
            <a:picLocks noChangeAspect="1" noChangeArrowheads="1"/>
          </p:cNvPicPr>
          <p:nvPr/>
        </p:nvPicPr>
        <p:blipFill>
          <a:blip r:embed="rId2" cstate="print"/>
          <a:srcRect l="5702" t="8410" r="1924" b="10851"/>
          <a:stretch>
            <a:fillRect/>
          </a:stretch>
        </p:blipFill>
        <p:spPr bwMode="auto">
          <a:xfrm>
            <a:off x="1752600" y="2514600"/>
            <a:ext cx="69437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Theoretical formulation (NDA):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4906963"/>
          </a:xfrm>
        </p:spPr>
        <p:txBody>
          <a:bodyPr/>
          <a:lstStyle/>
          <a:p>
            <a:pPr algn="just"/>
            <a:r>
              <a:rPr lang="en-US" sz="2000" dirty="0" smtClean="0"/>
              <a:t>Alignment parameter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is found maximum (~0.5) nearly 1 </a:t>
            </a:r>
            <a:r>
              <a:rPr lang="en-US" sz="2000" dirty="0" err="1" smtClean="0"/>
              <a:t>keV</a:t>
            </a:r>
            <a:r>
              <a:rPr lang="en-US" sz="2000" dirty="0" smtClean="0"/>
              <a:t> above L3 threshold energy for all the elements and decreasing with photon energy but increasing with Z. At outgoing electron energies ~ (threshold to 20 </a:t>
            </a:r>
            <a:r>
              <a:rPr lang="en-US" sz="2000" dirty="0" err="1" smtClean="0"/>
              <a:t>keV</a:t>
            </a:r>
            <a:r>
              <a:rPr lang="en-US" sz="2000" dirty="0" smtClean="0"/>
              <a:t>) for most of the elements,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values (</a:t>
            </a:r>
            <a:r>
              <a:rPr lang="en-US" sz="2000" dirty="0" smtClean="0">
                <a:sym typeface="Symbol"/>
              </a:rPr>
              <a:t></a:t>
            </a:r>
            <a:r>
              <a:rPr lang="en-US" sz="2000" dirty="0" smtClean="0"/>
              <a:t> 0.1).</a:t>
            </a:r>
          </a:p>
          <a:p>
            <a:pPr algn="just">
              <a:buNone/>
            </a:pPr>
            <a:endParaRPr lang="en-US" sz="1800" dirty="0" smtClean="0"/>
          </a:p>
          <a:p>
            <a:pPr algn="just"/>
            <a:r>
              <a:rPr lang="en-US" sz="2000" dirty="0" smtClean="0"/>
              <a:t>In energy range ~ 35 to 60 </a:t>
            </a:r>
            <a:r>
              <a:rPr lang="en-US" sz="2000" dirty="0" err="1" smtClean="0"/>
              <a:t>keV</a:t>
            </a:r>
            <a:r>
              <a:rPr lang="en-US" sz="2000" dirty="0" smtClean="0"/>
              <a:t>, again some peak structures are found. It is a coincidence that most of the energy region containing the peak structure extends a few </a:t>
            </a:r>
            <a:r>
              <a:rPr lang="en-US" sz="2000" dirty="0" err="1" smtClean="0"/>
              <a:t>keV</a:t>
            </a:r>
            <a:r>
              <a:rPr lang="en-US" sz="2000" dirty="0" smtClean="0"/>
              <a:t> below and above the K-edge energy of the element. </a:t>
            </a:r>
          </a:p>
          <a:p>
            <a:pPr algn="just">
              <a:buNone/>
            </a:pPr>
            <a:endParaRPr lang="en-US" sz="1800" dirty="0" smtClean="0"/>
          </a:p>
          <a:p>
            <a:pPr algn="just"/>
            <a:r>
              <a:rPr lang="en-US" sz="2000" dirty="0" smtClean="0"/>
              <a:t>The occurrence of peak structure in A</a:t>
            </a:r>
            <a:r>
              <a:rPr lang="en-US" sz="2000" baseline="-25000" dirty="0" smtClean="0"/>
              <a:t>2 </a:t>
            </a:r>
            <a:r>
              <a:rPr lang="en-US" sz="2000" dirty="0" smtClean="0"/>
              <a:t>around K-edge energies seems to have some correspondence with the electron-filling pattern of outer shells of elements. In the region 58 </a:t>
            </a:r>
            <a:r>
              <a:rPr lang="en-US" sz="2000" dirty="0" smtClean="0">
                <a:sym typeface="Symbol"/>
              </a:rPr>
              <a:t></a:t>
            </a:r>
            <a:r>
              <a:rPr lang="en-US" sz="2000" dirty="0" smtClean="0"/>
              <a:t> Z </a:t>
            </a:r>
            <a:r>
              <a:rPr lang="en-US" sz="2000" dirty="0" smtClean="0">
                <a:sym typeface="Symbol"/>
              </a:rPr>
              <a:t></a:t>
            </a:r>
            <a:r>
              <a:rPr lang="en-US" sz="2000" dirty="0" smtClean="0"/>
              <a:t> 70, the filling of 4f shell takes place. Up to Z=63, the 4f shell is half-filled with 7 electrons and it corresponds to the observed peak value (0.5) of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that shifts smoothly towards the lower photon energies up to Z=63.  The afterwards decrease in peak value for Z&gt;63 may be correlated with the pairing of 4f electrons</a:t>
            </a:r>
            <a:r>
              <a:rPr lang="en-US" sz="2400" dirty="0" smtClean="0"/>
              <a:t>. 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Theoretical formulation (Screened Coulomb potential derived through Perturbation Theory):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6172200"/>
          </a:xfrm>
        </p:spPr>
        <p:txBody>
          <a:bodyPr/>
          <a:lstStyle/>
          <a:p>
            <a:pPr algn="just">
              <a:buNone/>
            </a:pPr>
            <a:r>
              <a:rPr lang="en-US" sz="2000" dirty="0" smtClean="0"/>
              <a:t>	</a:t>
            </a:r>
            <a:r>
              <a:rPr lang="en-US" sz="1800" dirty="0" smtClean="0"/>
              <a:t>The L shell electrons seems to move in a screened Coulomb field of other electrons in an atom that modifies the earlier considered potential energy. </a:t>
            </a:r>
          </a:p>
          <a:p>
            <a:pPr algn="just">
              <a:buNone/>
            </a:pPr>
            <a:r>
              <a:rPr lang="en-US" sz="1800" dirty="0" smtClean="0"/>
              <a:t>	In order to include the effect of screening, analytical perturbation theory, in a screened Coulomb potential has been applied to study the effect of perturbation and screening on sub-shell alignment.</a:t>
            </a:r>
          </a:p>
          <a:p>
            <a:pPr algn="just">
              <a:buNone/>
            </a:pPr>
            <a:r>
              <a:rPr lang="en-US" sz="1800" dirty="0" smtClean="0"/>
              <a:t> 	According to perturbation analytic theory [Phys. Rev. A 14, 1428 (1976)], for non-relativistic radial wave function in a screened Coulomb potential- the potential inside an atom is given as </a:t>
            </a:r>
            <a:endParaRPr lang="en-IN" sz="1800" dirty="0" smtClean="0"/>
          </a:p>
          <a:p>
            <a:pPr algn="just">
              <a:buNone/>
            </a:pPr>
            <a:endParaRPr lang="en-US" sz="1800" dirty="0" smtClean="0"/>
          </a:p>
          <a:p>
            <a:pPr algn="just">
              <a:buNone/>
            </a:pPr>
            <a:endParaRPr lang="en-US" sz="1800" dirty="0" smtClean="0"/>
          </a:p>
          <a:p>
            <a:pPr algn="just">
              <a:buNone/>
            </a:pPr>
            <a:r>
              <a:rPr lang="en-US" sz="1800" dirty="0" smtClean="0"/>
              <a:t>	Here a = Z</a:t>
            </a:r>
            <a:r>
              <a:rPr lang="en-US" sz="1800" dirty="0" smtClean="0">
                <a:sym typeface="Symbol"/>
              </a:rPr>
              <a:t></a:t>
            </a:r>
            <a:r>
              <a:rPr lang="en-US" sz="1800" dirty="0" smtClean="0"/>
              <a:t> and                 characterize the screening.</a:t>
            </a:r>
            <a:endParaRPr lang="en-IN" sz="1800" dirty="0" smtClean="0"/>
          </a:p>
          <a:p>
            <a:pPr algn="just">
              <a:buNone/>
            </a:pPr>
            <a:r>
              <a:rPr lang="en-US" sz="1800" dirty="0" smtClean="0"/>
              <a:t>	The values of </a:t>
            </a:r>
            <a:r>
              <a:rPr lang="en-US" sz="1800" dirty="0" err="1" smtClean="0"/>
              <a:t>V</a:t>
            </a:r>
            <a:r>
              <a:rPr lang="en-US" sz="1800" baseline="-25000" dirty="0" err="1" smtClean="0"/>
              <a:t>k</a:t>
            </a:r>
            <a:r>
              <a:rPr lang="en-US" sz="1800" baseline="-25000" dirty="0" smtClean="0"/>
              <a:t> </a:t>
            </a:r>
            <a:r>
              <a:rPr lang="en-US" sz="1800" dirty="0" smtClean="0"/>
              <a:t>for elements Z=57 to 92  are obtained by interpolating the screened Coulomb  potentials of </a:t>
            </a:r>
            <a:r>
              <a:rPr lang="en-US" sz="1800" dirty="0" err="1" smtClean="0"/>
              <a:t>McEnnan</a:t>
            </a:r>
            <a:r>
              <a:rPr lang="en-US" sz="1800" dirty="0" smtClean="0"/>
              <a:t> et al.[Phys. Rev.</a:t>
            </a:r>
            <a:r>
              <a:rPr lang="en-US" sz="1800" i="1" dirty="0" smtClean="0"/>
              <a:t> </a:t>
            </a:r>
            <a:r>
              <a:rPr lang="en-US" sz="1800" dirty="0" smtClean="0"/>
              <a:t>A 13</a:t>
            </a:r>
            <a:r>
              <a:rPr lang="en-US" sz="1800" b="1" dirty="0" smtClean="0"/>
              <a:t>,</a:t>
            </a:r>
            <a:r>
              <a:rPr lang="en-US" sz="1800" dirty="0" smtClean="0"/>
              <a:t> 532 (1976).]</a:t>
            </a:r>
          </a:p>
          <a:p>
            <a:pPr algn="just">
              <a:buNone/>
            </a:pPr>
            <a:endParaRPr lang="en-IN" sz="300" dirty="0" smtClean="0"/>
          </a:p>
          <a:p>
            <a:pPr algn="just">
              <a:buNone/>
            </a:pPr>
            <a:r>
              <a:rPr lang="en-US" sz="1800" dirty="0" smtClean="0"/>
              <a:t>	To check the authenticity of the present method of calculation of A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the intermediate steps are compared with our earlier formulation [</a:t>
            </a:r>
            <a:r>
              <a:rPr lang="en-US" sz="1800" dirty="0" err="1" smtClean="0"/>
              <a:t>Pramana</a:t>
            </a:r>
            <a:r>
              <a:rPr lang="en-US" sz="1800" dirty="0" smtClean="0"/>
              <a:t> 66, 1111 (2006)] of point Coulomb calculations. A close agreement has been obtained among the values of intermediate steps prompted us to calculate alignment for some high Z elements. </a:t>
            </a:r>
            <a:endParaRPr lang="en-IN" sz="1800" dirty="0"/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75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07525" name="Object 5"/>
          <p:cNvGraphicFramePr>
            <a:graphicFrameLocks noChangeAspect="1"/>
          </p:cNvGraphicFramePr>
          <p:nvPr/>
        </p:nvGraphicFramePr>
        <p:xfrm>
          <a:off x="1676400" y="3352800"/>
          <a:ext cx="4770120" cy="685800"/>
        </p:xfrm>
        <a:graphic>
          <a:graphicData uri="http://schemas.openxmlformats.org/presentationml/2006/ole">
            <p:oleObj spid="_x0000_s107525" name="Equation" r:id="rId3" imgW="2984500" imgH="431800" progId="Equation.3">
              <p:embed/>
            </p:oleObj>
          </a:graphicData>
        </a:graphic>
      </p:graphicFrame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07527" name="Object 7"/>
          <p:cNvGraphicFramePr>
            <a:graphicFrameLocks noChangeAspect="1"/>
          </p:cNvGraphicFramePr>
          <p:nvPr/>
        </p:nvGraphicFramePr>
        <p:xfrm>
          <a:off x="2286000" y="4114800"/>
          <a:ext cx="812800" cy="304800"/>
        </p:xfrm>
        <a:graphic>
          <a:graphicData uri="http://schemas.openxmlformats.org/presentationml/2006/ole">
            <p:oleObj spid="_x0000_s107527" name="Equation" r:id="rId4" imgW="6096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458200" cy="4983163"/>
          </a:xfrm>
        </p:spPr>
        <p:txBody>
          <a:bodyPr/>
          <a:lstStyle/>
          <a:p>
            <a:pPr algn="just">
              <a:buNone/>
            </a:pPr>
            <a:r>
              <a:rPr lang="en-US" sz="2400" dirty="0" smtClean="0"/>
              <a:t>	Screened alignment parameter A</a:t>
            </a:r>
            <a:r>
              <a:rPr lang="en-US" sz="2400" baseline="-25000" dirty="0" smtClean="0"/>
              <a:t>2</a:t>
            </a:r>
            <a:r>
              <a:rPr lang="en-US" sz="2400" baseline="30000" dirty="0" smtClean="0"/>
              <a:t>**</a:t>
            </a:r>
            <a:r>
              <a:rPr lang="en-US" sz="2400" dirty="0" smtClean="0"/>
              <a:t> has been calculated for elements 57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Z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92 at incident photon energy varying from L3 threshold to 60 </a:t>
            </a:r>
            <a:r>
              <a:rPr lang="en-US" sz="2400" dirty="0" err="1" smtClean="0"/>
              <a:t>keV</a:t>
            </a:r>
            <a:r>
              <a:rPr lang="en-US" sz="2400" dirty="0" smtClean="0"/>
              <a:t>. [</a:t>
            </a:r>
            <a:r>
              <a:rPr lang="en-US" sz="2400" dirty="0" smtClean="0">
                <a:solidFill>
                  <a:srgbClr val="00B050"/>
                </a:solidFill>
              </a:rPr>
              <a:t>European J. of chemistry,  1(4) (2010) 381]</a:t>
            </a:r>
            <a:endParaRPr lang="en-IN" sz="2400" dirty="0" smtClean="0">
              <a:solidFill>
                <a:srgbClr val="00B050"/>
              </a:solidFill>
            </a:endParaRPr>
          </a:p>
          <a:p>
            <a:pPr algn="just"/>
            <a:endParaRPr lang="en-IN" sz="24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Theoretical formulation (Perturbation Theory):</a:t>
            </a:r>
            <a:endParaRPr lang="en-IN" sz="2400" dirty="0">
              <a:solidFill>
                <a:schemeClr val="bg1"/>
              </a:solidFill>
            </a:endParaRPr>
          </a:p>
        </p:txBody>
      </p:sp>
      <p:graphicFrame>
        <p:nvGraphicFramePr>
          <p:cNvPr id="121860" name="Object 4"/>
          <p:cNvGraphicFramePr>
            <a:graphicFrameLocks noChangeAspect="1"/>
          </p:cNvGraphicFramePr>
          <p:nvPr/>
        </p:nvGraphicFramePr>
        <p:xfrm>
          <a:off x="1752600" y="1788087"/>
          <a:ext cx="6934200" cy="5069913"/>
        </p:xfrm>
        <a:graphic>
          <a:graphicData uri="http://schemas.openxmlformats.org/presentationml/2006/ole">
            <p:oleObj spid="_x0000_s121860" r:id="rId3" imgW="3466080" imgH="2952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Theoretical formulation (Perturbation Theory):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410200"/>
          </a:xfrm>
        </p:spPr>
        <p:txBody>
          <a:bodyPr/>
          <a:lstStyle/>
          <a:p>
            <a:pPr algn="just"/>
            <a:r>
              <a:rPr lang="en-US" sz="2400" dirty="0" smtClean="0"/>
              <a:t>The results show that screening has no effect on the shape of plots of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at lower end of energies and is having max. value.</a:t>
            </a:r>
          </a:p>
          <a:p>
            <a:pPr algn="just"/>
            <a:r>
              <a:rPr lang="en-US" sz="2400" dirty="0" smtClean="0"/>
              <a:t>For elements 58 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 Z 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 70 in the energy region 43 to 55 </a:t>
            </a:r>
            <a:r>
              <a:rPr lang="en-US" sz="2400" dirty="0" err="1" smtClean="0"/>
              <a:t>keV</a:t>
            </a:r>
            <a:r>
              <a:rPr lang="en-US" sz="2400" dirty="0" smtClean="0"/>
              <a:t> like the earlier results on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again the peak structures in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appear. </a:t>
            </a:r>
          </a:p>
          <a:p>
            <a:pPr algn="just"/>
            <a:r>
              <a:rPr lang="en-US" sz="2400" dirty="0" smtClean="0"/>
              <a:t>For elements 58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Z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 64 the peak structure is distorted and the gap between two groups of peaks increases, one group shifts comparatively to lower energy and other shifts to higher energy side.</a:t>
            </a:r>
          </a:p>
          <a:p>
            <a:pPr algn="just"/>
            <a:r>
              <a:rPr lang="en-US" sz="2400" dirty="0" smtClean="0"/>
              <a:t>For elements 64 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 Z </a:t>
            </a:r>
            <a:r>
              <a:rPr lang="en-US" sz="2400" dirty="0" smtClean="0">
                <a:sym typeface="Symbol"/>
              </a:rPr>
              <a:t></a:t>
            </a:r>
            <a:r>
              <a:rPr lang="en-US" sz="2400" dirty="0" smtClean="0"/>
              <a:t> 70, the peak shifting is less but peak becomes more prominent as compared to the case of without screening.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solidFill>
                  <a:schemeClr val="bg1"/>
                </a:solidFill>
              </a:rPr>
              <a:t>Experimental Measurements: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458200" cy="4906963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 smtClean="0"/>
              <a:t>	The explanations regarding the influences of vacancy alignment in L3 state on subsequent decay processes led to </a:t>
            </a:r>
            <a:r>
              <a:rPr lang="en-US" sz="2400" b="1" dirty="0" smtClean="0"/>
              <a:t>two</a:t>
            </a:r>
            <a:r>
              <a:rPr lang="en-US" sz="2400" dirty="0" smtClean="0"/>
              <a:t> experimental</a:t>
            </a:r>
            <a:r>
              <a:rPr lang="en-US" sz="2400" b="1" dirty="0" smtClean="0"/>
              <a:t> </a:t>
            </a:r>
            <a:r>
              <a:rPr lang="en-US" sz="2400" dirty="0" smtClean="0"/>
              <a:t>methods for alignment determination; 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marL="712788"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/>
              <a:t>Determination from production cross-section ratio for L</a:t>
            </a:r>
            <a:r>
              <a:rPr lang="en-US" sz="2400" dirty="0" smtClean="0">
                <a:sym typeface="Symbol" pitchFamily="18" charset="2"/>
              </a:rPr>
              <a:t></a:t>
            </a:r>
            <a:r>
              <a:rPr lang="en-US" sz="2400" dirty="0" smtClean="0"/>
              <a:t> and L</a:t>
            </a:r>
            <a:r>
              <a:rPr lang="en-US" sz="2400" dirty="0" smtClean="0">
                <a:sym typeface="MT Extra" pitchFamily="18" charset="2"/>
              </a:rPr>
              <a:t></a:t>
            </a:r>
            <a:r>
              <a:rPr lang="en-US" sz="2400" dirty="0" smtClean="0"/>
              <a:t> groups of x-rays.</a:t>
            </a:r>
          </a:p>
          <a:p>
            <a:pPr marL="712788"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/>
              <a:t>Determination from angular distribution measurements.</a:t>
            </a:r>
          </a:p>
          <a:p>
            <a:pPr algn="just">
              <a:lnSpc>
                <a:spcPct val="90000"/>
              </a:lnSpc>
              <a:buNone/>
            </a:pPr>
            <a:endParaRPr lang="en-US" sz="1200" i="1" dirty="0" smtClean="0"/>
          </a:p>
          <a:p>
            <a:pPr algn="just">
              <a:lnSpc>
                <a:spcPct val="90000"/>
              </a:lnSpc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	</a:t>
            </a:r>
          </a:p>
          <a:p>
            <a:pPr algn="just">
              <a:lnSpc>
                <a:spcPct val="90000"/>
              </a:lnSpc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The measurements were performed in XRF laboratories of Raja </a:t>
            </a:r>
            <a:r>
              <a:rPr lang="en-US" sz="2400" dirty="0" err="1" smtClean="0">
                <a:solidFill>
                  <a:srgbClr val="FF0000"/>
                </a:solidFill>
              </a:rPr>
              <a:t>Ramanna</a:t>
            </a:r>
            <a:r>
              <a:rPr lang="en-US" sz="2400" dirty="0" smtClean="0">
                <a:solidFill>
                  <a:srgbClr val="FF0000"/>
                </a:solidFill>
              </a:rPr>
              <a:t> Center of Advanced Technology (RRCAT), Indore-(India) using a three-dimensional double reflection geometrical set-up in a plane perpendicular to the plane formed by the tube, primary exciter and experimental target to reduces the scattered background.</a:t>
            </a:r>
            <a:r>
              <a:rPr lang="en-US" sz="2400" dirty="0" smtClean="0"/>
              <a:t> </a:t>
            </a:r>
          </a:p>
          <a:p>
            <a:pPr algn="just">
              <a:lnSpc>
                <a:spcPct val="90000"/>
              </a:lnSpc>
              <a:buNone/>
            </a:pPr>
            <a:endParaRPr lang="en-US" sz="1600" i="1" dirty="0" smtClean="0"/>
          </a:p>
          <a:p>
            <a:pPr>
              <a:buNone/>
            </a:pP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Experimental Measurements:</a:t>
            </a:r>
            <a:endParaRPr lang="en-IN" sz="2800" dirty="0">
              <a:solidFill>
                <a:schemeClr val="bg1"/>
              </a:solidFill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762000" y="1683554"/>
            <a:ext cx="6781800" cy="3726644"/>
            <a:chOff x="1412409" y="1017589"/>
            <a:chExt cx="4408953" cy="2481261"/>
          </a:xfrm>
        </p:grpSpPr>
        <p:sp>
          <p:nvSpPr>
            <p:cNvPr id="111690" name="Rectangle 74"/>
            <p:cNvSpPr>
              <a:spLocks noChangeArrowheads="1"/>
            </p:cNvSpPr>
            <p:nvPr/>
          </p:nvSpPr>
          <p:spPr bwMode="auto">
            <a:xfrm>
              <a:off x="4667250" y="1363663"/>
              <a:ext cx="117475" cy="1752600"/>
            </a:xfrm>
            <a:prstGeom prst="rect">
              <a:avLst/>
            </a:prstGeom>
            <a:gradFill rotWithShape="0">
              <a:gsLst>
                <a:gs pos="0">
                  <a:srgbClr val="5A5A5A"/>
                </a:gs>
                <a:gs pos="100000">
                  <a:srgbClr val="5A5A5A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0" lon="120000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A5A5A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IN"/>
            </a:p>
          </p:txBody>
        </p:sp>
        <p:sp>
          <p:nvSpPr>
            <p:cNvPr id="111691" name="Rectangle 75"/>
            <p:cNvSpPr>
              <a:spLocks noChangeArrowheads="1"/>
            </p:cNvSpPr>
            <p:nvPr/>
          </p:nvSpPr>
          <p:spPr bwMode="auto">
            <a:xfrm>
              <a:off x="3381375" y="2568575"/>
              <a:ext cx="26988" cy="547688"/>
            </a:xfrm>
            <a:prstGeom prst="rect">
              <a:avLst/>
            </a:prstGeom>
            <a:solidFill>
              <a:srgbClr val="5A5A5A"/>
            </a:soli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0" lon="30000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5A5A5A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IN"/>
            </a:p>
          </p:txBody>
        </p:sp>
        <p:sp>
          <p:nvSpPr>
            <p:cNvPr id="111692" name="AutoShape 76"/>
            <p:cNvSpPr>
              <a:spLocks noChangeArrowheads="1"/>
            </p:cNvSpPr>
            <p:nvPr/>
          </p:nvSpPr>
          <p:spPr bwMode="auto">
            <a:xfrm>
              <a:off x="4386263" y="1493838"/>
              <a:ext cx="182562" cy="4572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8D8D8"/>
                </a:gs>
                <a:gs pos="100000">
                  <a:srgbClr val="D8D8D8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40404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693" name="AutoShape 77"/>
            <p:cNvSpPr>
              <a:spLocks noChangeArrowheads="1"/>
            </p:cNvSpPr>
            <p:nvPr/>
          </p:nvSpPr>
          <p:spPr bwMode="auto">
            <a:xfrm>
              <a:off x="2649538" y="2103438"/>
              <a:ext cx="182562" cy="274637"/>
            </a:xfrm>
            <a:prstGeom prst="can">
              <a:avLst>
                <a:gd name="adj" fmla="val 37609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694" name="Rectangle 78"/>
            <p:cNvSpPr>
              <a:spLocks noChangeArrowheads="1"/>
            </p:cNvSpPr>
            <p:nvPr/>
          </p:nvSpPr>
          <p:spPr bwMode="auto">
            <a:xfrm rot="19884304" flipH="1">
              <a:off x="2207955" y="2264097"/>
              <a:ext cx="15875" cy="749300"/>
            </a:xfrm>
            <a:prstGeom prst="rect">
              <a:avLst/>
            </a:prstGeom>
            <a:solidFill>
              <a:srgbClr val="404040"/>
            </a:solidFill>
            <a:ln w="9525">
              <a:miter lim="800000"/>
              <a:headEnd/>
              <a:tailEnd/>
            </a:ln>
            <a:scene3d>
              <a:camera prst="legacyObliqueTopRight">
                <a:rot lat="16199998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404040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IN"/>
            </a:p>
          </p:txBody>
        </p:sp>
        <p:sp>
          <p:nvSpPr>
            <p:cNvPr id="111695" name="Line 79"/>
            <p:cNvSpPr>
              <a:spLocks noChangeShapeType="1"/>
            </p:cNvSpPr>
            <p:nvPr/>
          </p:nvSpPr>
          <p:spPr bwMode="auto">
            <a:xfrm flipH="1">
              <a:off x="2282825" y="2263775"/>
              <a:ext cx="455613" cy="406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696" name="Line 80"/>
            <p:cNvSpPr>
              <a:spLocks noChangeShapeType="1"/>
            </p:cNvSpPr>
            <p:nvPr/>
          </p:nvSpPr>
          <p:spPr bwMode="auto">
            <a:xfrm>
              <a:off x="2282825" y="2762250"/>
              <a:ext cx="1095375" cy="1270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ysDot"/>
              <a:round/>
              <a:headEnd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697" name="Line 81"/>
            <p:cNvSpPr>
              <a:spLocks noChangeShapeType="1"/>
            </p:cNvSpPr>
            <p:nvPr/>
          </p:nvSpPr>
          <p:spPr bwMode="auto">
            <a:xfrm>
              <a:off x="3471863" y="2773363"/>
              <a:ext cx="100647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698" name="Line 82"/>
            <p:cNvSpPr>
              <a:spLocks noChangeShapeType="1"/>
            </p:cNvSpPr>
            <p:nvPr/>
          </p:nvSpPr>
          <p:spPr bwMode="auto">
            <a:xfrm flipH="1" flipV="1">
              <a:off x="4489450" y="2316163"/>
              <a:ext cx="0" cy="457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699" name="Line 83"/>
            <p:cNvSpPr>
              <a:spLocks noChangeShapeType="1"/>
            </p:cNvSpPr>
            <p:nvPr/>
          </p:nvSpPr>
          <p:spPr bwMode="auto">
            <a:xfrm flipH="1">
              <a:off x="2192338" y="2124075"/>
              <a:ext cx="390525" cy="36353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ysDot"/>
              <a:round/>
              <a:headEnd type="stealth" w="sm" len="sm"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cxnSp>
          <p:nvCxnSpPr>
            <p:cNvPr id="111700" name="AutoShape 84"/>
            <p:cNvCxnSpPr>
              <a:cxnSpLocks noChangeShapeType="1"/>
            </p:cNvCxnSpPr>
            <p:nvPr/>
          </p:nvCxnSpPr>
          <p:spPr bwMode="auto">
            <a:xfrm>
              <a:off x="3956050" y="1676400"/>
              <a:ext cx="2952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</p:spPr>
        </p:cxnSp>
        <p:sp>
          <p:nvSpPr>
            <p:cNvPr id="111701" name="Line 85"/>
            <p:cNvSpPr>
              <a:spLocks noChangeShapeType="1"/>
            </p:cNvSpPr>
            <p:nvPr/>
          </p:nvSpPr>
          <p:spPr bwMode="auto">
            <a:xfrm>
              <a:off x="2317750" y="3154363"/>
              <a:ext cx="10064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ysDot"/>
              <a:round/>
              <a:headEnd type="stealth" w="sm" len="sm"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02" name="Line 86"/>
            <p:cNvSpPr>
              <a:spLocks noChangeShapeType="1"/>
            </p:cNvSpPr>
            <p:nvPr/>
          </p:nvSpPr>
          <p:spPr bwMode="auto">
            <a:xfrm>
              <a:off x="3471863" y="3162300"/>
              <a:ext cx="10064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ysDot"/>
              <a:round/>
              <a:headEnd type="stealth" w="sm" len="sm"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03" name="Text Box 87"/>
            <p:cNvSpPr txBox="1">
              <a:spLocks noChangeArrowheads="1"/>
            </p:cNvSpPr>
            <p:nvPr/>
          </p:nvSpPr>
          <p:spPr bwMode="auto">
            <a:xfrm>
              <a:off x="4441825" y="3230563"/>
              <a:ext cx="646113" cy="2682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Experimental target W-74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4" name="Text Box 88"/>
            <p:cNvSpPr txBox="1">
              <a:spLocks noChangeArrowheads="1"/>
            </p:cNvSpPr>
            <p:nvPr/>
          </p:nvSpPr>
          <p:spPr bwMode="auto">
            <a:xfrm>
              <a:off x="3496513" y="1418707"/>
              <a:ext cx="590991" cy="4037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Peltier</a:t>
              </a: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cooled detector 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5" name="Text Box 89"/>
            <p:cNvSpPr txBox="1">
              <a:spLocks noChangeArrowheads="1"/>
            </p:cNvSpPr>
            <p:nvPr/>
          </p:nvSpPr>
          <p:spPr bwMode="auto">
            <a:xfrm>
              <a:off x="5181600" y="2057400"/>
              <a:ext cx="639762" cy="365125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Polarization angle </a:t>
              </a: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  <a:sym typeface="Symbol" pitchFamily="18" charset="2"/>
                </a:rPr>
                <a:t>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6" name="Text Box 90"/>
            <p:cNvSpPr txBox="1">
              <a:spLocks noChangeArrowheads="1"/>
            </p:cNvSpPr>
            <p:nvPr/>
          </p:nvSpPr>
          <p:spPr bwMode="auto">
            <a:xfrm>
              <a:off x="1412409" y="2787133"/>
              <a:ext cx="551120" cy="2365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Primary exciter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As  and</a:t>
              </a:r>
              <a:r>
                <a:rPr kumimoji="0" lang="en-IN" sz="1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Mo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07" name="AutoShape 91"/>
            <p:cNvSpPr>
              <a:spLocks noChangeArrowheads="1"/>
            </p:cNvSpPr>
            <p:nvPr/>
          </p:nvSpPr>
          <p:spPr bwMode="auto">
            <a:xfrm>
              <a:off x="4432300" y="1949450"/>
              <a:ext cx="92075" cy="27463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5A5A5A"/>
                </a:gs>
                <a:gs pos="100000">
                  <a:srgbClr val="5A5A5A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08" name="Line 92"/>
            <p:cNvSpPr>
              <a:spLocks noChangeShapeType="1"/>
            </p:cNvSpPr>
            <p:nvPr/>
          </p:nvSpPr>
          <p:spPr bwMode="auto">
            <a:xfrm flipH="1" flipV="1">
              <a:off x="4497388" y="1098550"/>
              <a:ext cx="409575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09" name="Line 93"/>
            <p:cNvSpPr>
              <a:spLocks noChangeShapeType="1"/>
            </p:cNvSpPr>
            <p:nvPr/>
          </p:nvSpPr>
          <p:spPr bwMode="auto">
            <a:xfrm flipH="1">
              <a:off x="4452938" y="1020532"/>
              <a:ext cx="52228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10" name="Line 94"/>
            <p:cNvSpPr>
              <a:spLocks noChangeShapeType="1"/>
            </p:cNvSpPr>
            <p:nvPr/>
          </p:nvSpPr>
          <p:spPr bwMode="auto">
            <a:xfrm flipH="1" flipV="1">
              <a:off x="4906963" y="1100138"/>
              <a:ext cx="0" cy="11255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11" name="Line 95"/>
            <p:cNvSpPr>
              <a:spLocks noChangeShapeType="1"/>
            </p:cNvSpPr>
            <p:nvPr/>
          </p:nvSpPr>
          <p:spPr bwMode="auto">
            <a:xfrm>
              <a:off x="4975225" y="1020763"/>
              <a:ext cx="0" cy="11636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12" name="Line 96"/>
            <p:cNvSpPr>
              <a:spLocks noChangeShapeType="1"/>
            </p:cNvSpPr>
            <p:nvPr/>
          </p:nvSpPr>
          <p:spPr bwMode="auto">
            <a:xfrm flipV="1">
              <a:off x="4497388" y="1098550"/>
              <a:ext cx="0" cy="3952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13" name="Line 97"/>
            <p:cNvSpPr>
              <a:spLocks noChangeShapeType="1"/>
            </p:cNvSpPr>
            <p:nvPr/>
          </p:nvSpPr>
          <p:spPr bwMode="auto">
            <a:xfrm flipV="1">
              <a:off x="4452525" y="1017589"/>
              <a:ext cx="0" cy="4746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14" name="Line 98"/>
            <p:cNvSpPr>
              <a:spLocks noChangeShapeType="1"/>
            </p:cNvSpPr>
            <p:nvPr/>
          </p:nvSpPr>
          <p:spPr bwMode="auto">
            <a:xfrm flipH="1">
              <a:off x="2282825" y="2263775"/>
              <a:ext cx="455613" cy="406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/>
              <a:tailEnd type="none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15" name="Text Box 99"/>
            <p:cNvSpPr txBox="1">
              <a:spLocks noChangeArrowheads="1"/>
            </p:cNvSpPr>
            <p:nvPr/>
          </p:nvSpPr>
          <p:spPr bwMode="auto">
            <a:xfrm>
              <a:off x="2660650" y="2955925"/>
              <a:ext cx="436563" cy="1111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Collimator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1716" name="AutoShape 100"/>
            <p:cNvCxnSpPr>
              <a:cxnSpLocks noChangeShapeType="1"/>
            </p:cNvCxnSpPr>
            <p:nvPr/>
          </p:nvCxnSpPr>
          <p:spPr bwMode="auto">
            <a:xfrm flipV="1">
              <a:off x="2876550" y="2860675"/>
              <a:ext cx="447675" cy="920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ffectLst/>
          </p:spPr>
        </p:cxnSp>
        <p:sp>
          <p:nvSpPr>
            <p:cNvPr id="111717" name="Line 101"/>
            <p:cNvSpPr>
              <a:spLocks noChangeShapeType="1"/>
            </p:cNvSpPr>
            <p:nvPr/>
          </p:nvSpPr>
          <p:spPr bwMode="auto">
            <a:xfrm>
              <a:off x="2317750" y="3154363"/>
              <a:ext cx="10064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ysDot"/>
              <a:round/>
              <a:headEnd type="stealth" w="sm" len="sm"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18" name="Line 102"/>
            <p:cNvSpPr>
              <a:spLocks noChangeShapeType="1"/>
            </p:cNvSpPr>
            <p:nvPr/>
          </p:nvSpPr>
          <p:spPr bwMode="auto">
            <a:xfrm>
              <a:off x="3471863" y="3162300"/>
              <a:ext cx="10064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ysDot"/>
              <a:round/>
              <a:headEnd type="stealth" w="sm" len="sm"/>
              <a:tailEnd type="stealth" w="sm" len="sm"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20" name="Text Box 104"/>
            <p:cNvSpPr txBox="1">
              <a:spLocks noChangeArrowheads="1"/>
            </p:cNvSpPr>
            <p:nvPr/>
          </p:nvSpPr>
          <p:spPr bwMode="auto">
            <a:xfrm>
              <a:off x="3195806" y="3245175"/>
              <a:ext cx="36512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50 mm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721" name="Text Box 105"/>
            <p:cNvSpPr txBox="1">
              <a:spLocks noChangeArrowheads="1"/>
            </p:cNvSpPr>
            <p:nvPr/>
          </p:nvSpPr>
          <p:spPr bwMode="auto">
            <a:xfrm>
              <a:off x="2127250" y="2103438"/>
              <a:ext cx="274638" cy="141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IN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48 mm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11722" name="Group 106"/>
            <p:cNvGrpSpPr>
              <a:grpSpLocks/>
            </p:cNvGrpSpPr>
            <p:nvPr/>
          </p:nvGrpSpPr>
          <p:grpSpPr bwMode="auto">
            <a:xfrm>
              <a:off x="4733925" y="1971675"/>
              <a:ext cx="336550" cy="438150"/>
              <a:chOff x="9244" y="3105"/>
              <a:chExt cx="530" cy="690"/>
            </a:xfrm>
          </p:grpSpPr>
          <p:cxnSp>
            <p:nvCxnSpPr>
              <p:cNvPr id="111723" name="AutoShape 107"/>
              <p:cNvCxnSpPr>
                <a:cxnSpLocks noChangeShapeType="1"/>
              </p:cNvCxnSpPr>
              <p:nvPr/>
            </p:nvCxnSpPr>
            <p:spPr bwMode="auto">
              <a:xfrm flipV="1">
                <a:off x="9357" y="3496"/>
                <a:ext cx="417" cy="124"/>
              </a:xfrm>
              <a:prstGeom prst="straightConnector1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  <a:effectLst/>
            </p:spPr>
          </p:cxnSp>
          <p:sp>
            <p:nvSpPr>
              <p:cNvPr id="111724" name="Arc 108"/>
              <p:cNvSpPr>
                <a:spLocks/>
              </p:cNvSpPr>
              <p:nvPr/>
            </p:nvSpPr>
            <p:spPr bwMode="auto">
              <a:xfrm rot="15804436" flipV="1">
                <a:off x="9267" y="3288"/>
                <a:ext cx="585" cy="429"/>
              </a:xfrm>
              <a:custGeom>
                <a:avLst/>
                <a:gdLst>
                  <a:gd name="G0" fmla="+- 0 0 0"/>
                  <a:gd name="G1" fmla="+- 19157 0 0"/>
                  <a:gd name="G2" fmla="+- 21600 0 0"/>
                  <a:gd name="T0" fmla="*/ 9978 w 21600"/>
                  <a:gd name="T1" fmla="*/ 0 h 39452"/>
                  <a:gd name="T2" fmla="*/ 7394 w 21600"/>
                  <a:gd name="T3" fmla="*/ 39452 h 39452"/>
                  <a:gd name="T4" fmla="*/ 0 w 21600"/>
                  <a:gd name="T5" fmla="*/ 19157 h 39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39452" fill="none" extrusionOk="0">
                    <a:moveTo>
                      <a:pt x="9978" y="-1"/>
                    </a:moveTo>
                    <a:cubicBezTo>
                      <a:pt x="17120" y="3719"/>
                      <a:pt x="21600" y="11104"/>
                      <a:pt x="21600" y="19157"/>
                    </a:cubicBezTo>
                    <a:cubicBezTo>
                      <a:pt x="21600" y="28235"/>
                      <a:pt x="15923" y="36344"/>
                      <a:pt x="7394" y="39452"/>
                    </a:cubicBezTo>
                  </a:path>
                  <a:path w="21600" h="39452" stroke="0" extrusionOk="0">
                    <a:moveTo>
                      <a:pt x="9978" y="-1"/>
                    </a:moveTo>
                    <a:cubicBezTo>
                      <a:pt x="17120" y="3719"/>
                      <a:pt x="21600" y="11104"/>
                      <a:pt x="21600" y="19157"/>
                    </a:cubicBezTo>
                    <a:cubicBezTo>
                      <a:pt x="21600" y="28235"/>
                      <a:pt x="15923" y="36344"/>
                      <a:pt x="7394" y="39452"/>
                    </a:cubicBezTo>
                    <a:lnTo>
                      <a:pt x="0" y="19157"/>
                    </a:lnTo>
                    <a:close/>
                  </a:path>
                </a:pathLst>
              </a:cu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IN"/>
              </a:p>
            </p:txBody>
          </p:sp>
          <p:cxnSp>
            <p:nvCxnSpPr>
              <p:cNvPr id="111725" name="AutoShape 109"/>
              <p:cNvCxnSpPr>
                <a:cxnSpLocks noChangeShapeType="1"/>
              </p:cNvCxnSpPr>
              <p:nvPr/>
            </p:nvCxnSpPr>
            <p:spPr bwMode="auto">
              <a:xfrm flipH="1" flipV="1">
                <a:off x="9496" y="3227"/>
                <a:ext cx="78" cy="327"/>
              </a:xfrm>
              <a:prstGeom prst="straightConnector1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111726" name="AutoShape 110"/>
              <p:cNvCxnSpPr>
                <a:cxnSpLocks noChangeShapeType="1"/>
              </p:cNvCxnSpPr>
              <p:nvPr/>
            </p:nvCxnSpPr>
            <p:spPr bwMode="auto">
              <a:xfrm flipV="1">
                <a:off x="9574" y="3227"/>
                <a:ext cx="24" cy="327"/>
              </a:xfrm>
              <a:prstGeom prst="straightConnector1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111727" name="AutoShape 111"/>
              <p:cNvCxnSpPr>
                <a:cxnSpLocks noChangeShapeType="1"/>
              </p:cNvCxnSpPr>
              <p:nvPr/>
            </p:nvCxnSpPr>
            <p:spPr bwMode="auto">
              <a:xfrm flipH="1" flipV="1">
                <a:off x="9400" y="3368"/>
                <a:ext cx="174" cy="186"/>
              </a:xfrm>
              <a:prstGeom prst="straightConnector1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  <a:effectLst/>
            </p:spPr>
          </p:cxnSp>
          <p:cxnSp>
            <p:nvCxnSpPr>
              <p:cNvPr id="111728" name="AutoShape 112"/>
              <p:cNvCxnSpPr>
                <a:cxnSpLocks noChangeShapeType="1"/>
              </p:cNvCxnSpPr>
              <p:nvPr/>
            </p:nvCxnSpPr>
            <p:spPr bwMode="auto">
              <a:xfrm flipH="1" flipV="1">
                <a:off x="9373" y="3496"/>
                <a:ext cx="201" cy="58"/>
              </a:xfrm>
              <a:prstGeom prst="straightConnector1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  <a:effectLst/>
            </p:spPr>
          </p:cxnSp>
          <p:sp>
            <p:nvSpPr>
              <p:cNvPr id="111729" name="Text Box 113"/>
              <p:cNvSpPr txBox="1">
                <a:spLocks noChangeArrowheads="1"/>
              </p:cNvSpPr>
              <p:nvPr/>
            </p:nvSpPr>
            <p:spPr bwMode="auto">
              <a:xfrm>
                <a:off x="9534" y="3105"/>
                <a:ext cx="169" cy="10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IN" sz="5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cs typeface="Arial" pitchFamily="34" charset="0"/>
                  </a:rPr>
                  <a:t>120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30" name="Text Box 114"/>
              <p:cNvSpPr txBox="1">
                <a:spLocks noChangeArrowheads="1"/>
              </p:cNvSpPr>
              <p:nvPr/>
            </p:nvSpPr>
            <p:spPr bwMode="auto">
              <a:xfrm>
                <a:off x="9403" y="3124"/>
                <a:ext cx="119" cy="10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IN" sz="5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cs typeface="Arial" pitchFamily="34" charset="0"/>
                  </a:rPr>
                  <a:t>90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31" name="Text Box 115"/>
              <p:cNvSpPr txBox="1">
                <a:spLocks noChangeArrowheads="1"/>
              </p:cNvSpPr>
              <p:nvPr/>
            </p:nvSpPr>
            <p:spPr bwMode="auto">
              <a:xfrm>
                <a:off x="9284" y="3285"/>
                <a:ext cx="119" cy="10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IN" sz="5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cs typeface="Arial" pitchFamily="34" charset="0"/>
                  </a:rPr>
                  <a:t>60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32" name="Text Box 116"/>
              <p:cNvSpPr txBox="1">
                <a:spLocks noChangeArrowheads="1"/>
              </p:cNvSpPr>
              <p:nvPr/>
            </p:nvSpPr>
            <p:spPr bwMode="auto">
              <a:xfrm>
                <a:off x="9244" y="3432"/>
                <a:ext cx="119" cy="10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IN" sz="5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  <a:cs typeface="Arial" pitchFamily="34" charset="0"/>
                  </a:rPr>
                  <a:t>30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733" name="Text Box 117"/>
              <p:cNvSpPr txBox="1">
                <a:spLocks noChangeArrowheads="1"/>
              </p:cNvSpPr>
              <p:nvPr/>
            </p:nvSpPr>
            <p:spPr bwMode="auto">
              <a:xfrm>
                <a:off x="9262" y="3561"/>
                <a:ext cx="88" cy="10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IN" sz="500" b="0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1734" name="Line 118"/>
            <p:cNvSpPr>
              <a:spLocks noChangeShapeType="1"/>
            </p:cNvSpPr>
            <p:nvPr/>
          </p:nvSpPr>
          <p:spPr bwMode="auto">
            <a:xfrm>
              <a:off x="4975225" y="1020763"/>
              <a:ext cx="0" cy="11636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11735" name="Oval 119"/>
            <p:cNvSpPr>
              <a:spLocks noChangeArrowheads="1"/>
            </p:cNvSpPr>
            <p:nvPr/>
          </p:nvSpPr>
          <p:spPr bwMode="auto">
            <a:xfrm>
              <a:off x="4897438" y="2155825"/>
              <a:ext cx="90487" cy="184150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  <p:sp>
        <p:nvSpPr>
          <p:cNvPr id="51" name="Oval 50"/>
          <p:cNvSpPr/>
          <p:nvPr/>
        </p:nvSpPr>
        <p:spPr>
          <a:xfrm>
            <a:off x="2761525" y="352835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514600" y="287649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n-lt"/>
              </a:rPr>
              <a:t>Cu-x-ray tube</a:t>
            </a:r>
            <a:endParaRPr lang="en-US" sz="1000" dirty="0">
              <a:latin typeface="+mn-lt"/>
            </a:endParaRPr>
          </a:p>
        </p:txBody>
      </p:sp>
      <p:sp>
        <p:nvSpPr>
          <p:cNvPr id="125953" name="Rectangle 1"/>
          <p:cNvSpPr>
            <a:spLocks noChangeAspect="1" noChangeArrowheads="1"/>
          </p:cNvSpPr>
          <p:nvPr/>
        </p:nvSpPr>
        <p:spPr bwMode="auto">
          <a:xfrm>
            <a:off x="5638800" y="3886200"/>
            <a:ext cx="92075" cy="544512"/>
          </a:xfrm>
          <a:prstGeom prst="rect">
            <a:avLst/>
          </a:prstGeom>
          <a:solidFill>
            <a:srgbClr val="272727">
              <a:alpha val="50000"/>
            </a:srgbClr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16199998" lon="19799999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272727"/>
            </a:extrusionClr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flatTx/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Experimental Details: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a three-dimensional double reflection geometrical set-up. </a:t>
            </a:r>
          </a:p>
          <a:p>
            <a:pPr algn="just">
              <a:lnSpc>
                <a:spcPct val="80000"/>
              </a:lnSpc>
            </a:pPr>
            <a:endParaRPr lang="en-US" sz="800" dirty="0" smtClean="0">
              <a:solidFill>
                <a:srgbClr val="C0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In the set-up a Cu K x-ray tube with a 3mm window is used as the parent photon source. </a:t>
            </a:r>
          </a:p>
          <a:p>
            <a:pPr algn="just">
              <a:lnSpc>
                <a:spcPct val="80000"/>
              </a:lnSpc>
            </a:pPr>
            <a:endParaRPr lang="en-US" sz="900" dirty="0" smtClean="0">
              <a:solidFill>
                <a:srgbClr val="C0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A pellet of As</a:t>
            </a:r>
            <a:r>
              <a:rPr lang="en-US" sz="1200" dirty="0" smtClean="0">
                <a:solidFill>
                  <a:srgbClr val="C00000"/>
                </a:solidFill>
              </a:rPr>
              <a:t>2</a:t>
            </a:r>
            <a:r>
              <a:rPr lang="en-US" sz="2000" dirty="0" smtClean="0">
                <a:solidFill>
                  <a:srgbClr val="C00000"/>
                </a:solidFill>
              </a:rPr>
              <a:t>O</a:t>
            </a:r>
            <a:r>
              <a:rPr lang="en-US" sz="1400" dirty="0" smtClean="0">
                <a:solidFill>
                  <a:srgbClr val="C00000"/>
                </a:solidFill>
              </a:rPr>
              <a:t>3</a:t>
            </a:r>
            <a:r>
              <a:rPr lang="en-US" sz="2000" dirty="0" smtClean="0">
                <a:solidFill>
                  <a:srgbClr val="C00000"/>
                </a:solidFill>
              </a:rPr>
              <a:t> and a metallic foil of Mo are used, in turn, as primary exciters. </a:t>
            </a:r>
          </a:p>
          <a:p>
            <a:pPr algn="just">
              <a:lnSpc>
                <a:spcPct val="80000"/>
              </a:lnSpc>
            </a:pPr>
            <a:endParaRPr lang="en-US" sz="900" dirty="0" smtClean="0">
              <a:solidFill>
                <a:srgbClr val="C0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bremstrahlung radiation from the parent source is to be used for excitation of primary exciters.</a:t>
            </a:r>
          </a:p>
          <a:p>
            <a:pPr algn="just">
              <a:lnSpc>
                <a:spcPct val="80000"/>
              </a:lnSpc>
            </a:pPr>
            <a:endParaRPr lang="en-US" sz="900" dirty="0" smtClean="0">
              <a:solidFill>
                <a:srgbClr val="C0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Thick circular target of Tungsten (99.9 % pure) having thickness 0.527 mg/cm</a:t>
            </a:r>
            <a:r>
              <a:rPr lang="en-US" sz="1600" dirty="0" smtClean="0">
                <a:solidFill>
                  <a:srgbClr val="C00000"/>
                </a:solidFill>
              </a:rPr>
              <a:t>2</a:t>
            </a:r>
            <a:r>
              <a:rPr lang="en-US" sz="2000" dirty="0" smtClean="0">
                <a:solidFill>
                  <a:srgbClr val="C00000"/>
                </a:solidFill>
              </a:rPr>
              <a:t> was on a solid support inclined at angle of 45</a:t>
            </a:r>
            <a:r>
              <a:rPr lang="en-US" sz="2000" dirty="0" smtClean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en-US" sz="2000" dirty="0" smtClean="0">
                <a:solidFill>
                  <a:srgbClr val="C00000"/>
                </a:solidFill>
              </a:rPr>
              <a:t> and at a distance of 50 mm from the Primary exciter. </a:t>
            </a:r>
          </a:p>
          <a:p>
            <a:pPr algn="just">
              <a:lnSpc>
                <a:spcPct val="80000"/>
              </a:lnSpc>
            </a:pPr>
            <a:endParaRPr lang="en-US" sz="700" dirty="0" smtClean="0">
              <a:solidFill>
                <a:srgbClr val="C0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A </a:t>
            </a:r>
            <a:r>
              <a:rPr lang="en-US" sz="2000" dirty="0" err="1" smtClean="0">
                <a:solidFill>
                  <a:srgbClr val="C00000"/>
                </a:solidFill>
              </a:rPr>
              <a:t>Peltier</a:t>
            </a:r>
            <a:r>
              <a:rPr lang="en-US" sz="2000" dirty="0" smtClean="0">
                <a:solidFill>
                  <a:srgbClr val="C00000"/>
                </a:solidFill>
              </a:rPr>
              <a:t> cooled detector [10 mm2, Be window thickness 0.5 </a:t>
            </a:r>
            <a:r>
              <a:rPr lang="en-US" sz="2000" dirty="0" smtClean="0">
                <a:solidFill>
                  <a:srgbClr val="C00000"/>
                </a:solidFill>
                <a:sym typeface="Symbol" pitchFamily="18" charset="2"/>
              </a:rPr>
              <a:t></a:t>
            </a:r>
            <a:r>
              <a:rPr lang="en-US" sz="2000" dirty="0" smtClean="0">
                <a:solidFill>
                  <a:srgbClr val="C00000"/>
                </a:solidFill>
              </a:rPr>
              <a:t>m] with FWHM ~240 </a:t>
            </a:r>
            <a:r>
              <a:rPr lang="en-US" sz="2000" dirty="0" err="1" smtClean="0">
                <a:solidFill>
                  <a:srgbClr val="C00000"/>
                </a:solidFill>
              </a:rPr>
              <a:t>eV</a:t>
            </a:r>
            <a:r>
              <a:rPr lang="en-US" sz="2000" dirty="0" smtClean="0">
                <a:solidFill>
                  <a:srgbClr val="C00000"/>
                </a:solidFill>
              </a:rPr>
              <a:t> is in vertical configuration to detect the L x-rays emitted from the experimental target.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en-US" sz="600" dirty="0" smtClean="0">
              <a:solidFill>
                <a:srgbClr val="C00000"/>
              </a:solidFill>
            </a:endParaRPr>
          </a:p>
          <a:p>
            <a:pPr algn="just">
              <a:lnSpc>
                <a:spcPct val="80000"/>
              </a:lnSpc>
            </a:pPr>
            <a:r>
              <a:rPr lang="en-US" sz="2000" dirty="0" smtClean="0">
                <a:solidFill>
                  <a:srgbClr val="C00000"/>
                </a:solidFill>
              </a:rPr>
              <a:t>The detector in the direction of the electric vector corresponds to 0</a:t>
            </a:r>
            <a:r>
              <a:rPr lang="en-US" sz="2000" dirty="0" smtClean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en-US" sz="2000" dirty="0" smtClean="0">
                <a:solidFill>
                  <a:srgbClr val="C00000"/>
                </a:solidFill>
              </a:rPr>
              <a:t>angle. The angle scan is from 0</a:t>
            </a:r>
            <a:r>
              <a:rPr lang="en-US" sz="2000" dirty="0" smtClean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en-US" sz="2000" dirty="0" smtClean="0">
                <a:solidFill>
                  <a:srgbClr val="C00000"/>
                </a:solidFill>
              </a:rPr>
              <a:t> to 120</a:t>
            </a:r>
            <a:r>
              <a:rPr lang="en-US" sz="2000" dirty="0" smtClean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en-US" sz="2000" dirty="0" smtClean="0">
                <a:solidFill>
                  <a:srgbClr val="C00000"/>
                </a:solidFill>
              </a:rPr>
              <a:t> at an interval of 30</a:t>
            </a:r>
            <a:r>
              <a:rPr lang="en-US" sz="2000" dirty="0" smtClean="0">
                <a:solidFill>
                  <a:srgbClr val="C00000"/>
                </a:solidFill>
                <a:sym typeface="Symbol" pitchFamily="18" charset="2"/>
              </a:rPr>
              <a:t></a:t>
            </a:r>
            <a:r>
              <a:rPr lang="en-US" sz="2000" dirty="0" smtClean="0">
                <a:solidFill>
                  <a:srgbClr val="C00000"/>
                </a:solidFill>
              </a:rPr>
              <a:t>. 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6477000" cy="838200"/>
          </a:xfrm>
        </p:spPr>
        <p:txBody>
          <a:bodyPr/>
          <a:lstStyle/>
          <a:p>
            <a:r>
              <a:rPr lang="en-US" sz="1600" b="1" dirty="0" smtClean="0">
                <a:solidFill>
                  <a:srgbClr val="7030A0"/>
                </a:solidFill>
              </a:rPr>
              <a:t/>
            </a:r>
            <a:br>
              <a:rPr lang="en-US" sz="1600" b="1" dirty="0" smtClean="0">
                <a:solidFill>
                  <a:srgbClr val="7030A0"/>
                </a:solidFill>
              </a:rPr>
            </a:br>
            <a:r>
              <a:rPr lang="en-US" sz="1600" b="1" dirty="0" smtClean="0">
                <a:solidFill>
                  <a:srgbClr val="7030A0"/>
                </a:solidFill>
              </a:rPr>
              <a:t/>
            </a:r>
            <a:br>
              <a:rPr lang="en-US" sz="1600" b="1" dirty="0" smtClean="0">
                <a:solidFill>
                  <a:srgbClr val="7030A0"/>
                </a:solidFill>
              </a:rPr>
            </a:br>
            <a:r>
              <a:rPr lang="en-US" sz="1600" dirty="0" smtClean="0">
                <a:solidFill>
                  <a:srgbClr val="7030A0"/>
                </a:solidFill>
              </a:rPr>
              <a:t>Typical L x-ray spectrum for various L x-ray peaks (</a:t>
            </a:r>
            <a:r>
              <a:rPr lang="en-US" sz="1600" dirty="0" smtClean="0">
                <a:solidFill>
                  <a:srgbClr val="7030A0"/>
                </a:solidFill>
                <a:sym typeface="MT Extra"/>
              </a:rPr>
              <a:t></a:t>
            </a:r>
            <a:r>
              <a:rPr lang="en-US" sz="1600" dirty="0" smtClean="0">
                <a:solidFill>
                  <a:srgbClr val="7030A0"/>
                </a:solidFill>
              </a:rPr>
              <a:t>, </a:t>
            </a:r>
            <a:r>
              <a:rPr lang="en-US" sz="1600" dirty="0" smtClean="0">
                <a:solidFill>
                  <a:srgbClr val="7030A0"/>
                </a:solidFill>
                <a:sym typeface="Symbol"/>
              </a:rPr>
              <a:t></a:t>
            </a:r>
            <a:r>
              <a:rPr lang="en-US" sz="1600" dirty="0" smtClean="0">
                <a:solidFill>
                  <a:srgbClr val="7030A0"/>
                </a:solidFill>
              </a:rPr>
              <a:t>, </a:t>
            </a:r>
            <a:r>
              <a:rPr lang="en-US" sz="1600" dirty="0" smtClean="0">
                <a:solidFill>
                  <a:srgbClr val="7030A0"/>
                </a:solidFill>
                <a:sym typeface="Symbol"/>
              </a:rPr>
              <a:t></a:t>
            </a:r>
            <a:r>
              <a:rPr lang="en-US" sz="1600" dirty="0" smtClean="0">
                <a:solidFill>
                  <a:srgbClr val="7030A0"/>
                </a:solidFill>
              </a:rPr>
              <a:t> and </a:t>
            </a:r>
            <a:r>
              <a:rPr lang="en-US" sz="1600" dirty="0" smtClean="0">
                <a:solidFill>
                  <a:srgbClr val="7030A0"/>
                </a:solidFill>
                <a:sym typeface="Symbol"/>
              </a:rPr>
              <a:t></a:t>
            </a:r>
            <a:r>
              <a:rPr lang="en-US" sz="1600" dirty="0" smtClean="0">
                <a:solidFill>
                  <a:srgbClr val="7030A0"/>
                </a:solidFill>
              </a:rPr>
              <a:t>) </a:t>
            </a:r>
            <a:r>
              <a:rPr lang="en-IN" sz="1600" dirty="0" smtClean="0">
                <a:solidFill>
                  <a:srgbClr val="7030A0"/>
                </a:solidFill>
              </a:rPr>
              <a:t/>
            </a:r>
            <a:br>
              <a:rPr lang="en-IN" sz="1600" dirty="0" smtClean="0">
                <a:solidFill>
                  <a:srgbClr val="7030A0"/>
                </a:solidFill>
              </a:rPr>
            </a:br>
            <a:endParaRPr lang="en-IN" sz="1600" dirty="0">
              <a:solidFill>
                <a:srgbClr val="7030A0"/>
              </a:solidFill>
            </a:endParaRPr>
          </a:p>
        </p:txBody>
      </p:sp>
      <p:graphicFrame>
        <p:nvGraphicFramePr>
          <p:cNvPr id="115715" name="Object 3"/>
          <p:cNvGraphicFramePr>
            <a:graphicFrameLocks noChangeAspect="1"/>
          </p:cNvGraphicFramePr>
          <p:nvPr/>
        </p:nvGraphicFramePr>
        <p:xfrm>
          <a:off x="-304800" y="1524000"/>
          <a:ext cx="9067655" cy="5105400"/>
        </p:xfrm>
        <a:graphic>
          <a:graphicData uri="http://schemas.openxmlformats.org/presentationml/2006/ole">
            <p:oleObj spid="_x0000_s116738" r:id="rId3" imgW="3567989" imgH="3014472" progId="">
              <p:embed/>
            </p:oleObj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0" y="0"/>
            <a:ext cx="6477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/>
              </a:rPr>
              <a:t>Experimental Measurements:</a:t>
            </a:r>
            <a: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/>
              </a:rPr>
              <a:t/>
            </a:r>
            <a:br>
              <a:rPr kumimoji="0" lang="en-I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/>
              </a:rPr>
            </a:br>
            <a:endPara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6477000" cy="838200"/>
          </a:xfrm>
        </p:spPr>
        <p:txBody>
          <a:bodyPr/>
          <a:lstStyle/>
          <a:p>
            <a:pPr algn="l"/>
            <a:r>
              <a:rPr lang="en-US" sz="2400" dirty="0" smtClean="0">
                <a:latin typeface="Calibri" pitchFamily="34" charset="0"/>
                <a:cs typeface="Calibri" pitchFamily="34" charset="0"/>
              </a:rPr>
              <a:t>    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Solid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angle correction: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endParaRPr lang="en-US" sz="1050" dirty="0" smtClean="0">
              <a:solidFill>
                <a:srgbClr val="0000FF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/>
              <a:t>Since</a:t>
            </a:r>
            <a:r>
              <a:rPr lang="en-US" sz="2400" dirty="0"/>
              <a:t>, the data is obtained at different angles varying the position of the detector from 0</a:t>
            </a:r>
            <a:r>
              <a:rPr lang="en-US" sz="2400" dirty="0">
                <a:sym typeface="Symbol" pitchFamily="18" charset="2"/>
              </a:rPr>
              <a:t></a:t>
            </a:r>
            <a:r>
              <a:rPr lang="en-US" sz="2400" dirty="0"/>
              <a:t>-120</a:t>
            </a:r>
            <a:r>
              <a:rPr lang="en-US" sz="2400" dirty="0">
                <a:sym typeface="Symbol" pitchFamily="18" charset="2"/>
              </a:rPr>
              <a:t></a:t>
            </a:r>
            <a:r>
              <a:rPr lang="en-US" sz="2400" dirty="0"/>
              <a:t> and keeping W target fixed. </a:t>
            </a:r>
          </a:p>
          <a:p>
            <a:pPr algn="just">
              <a:lnSpc>
                <a:spcPct val="90000"/>
              </a:lnSpc>
            </a:pPr>
            <a:r>
              <a:rPr lang="en-US" sz="2400" dirty="0"/>
              <a:t>Therefore, the effective area of experimental target (W-74) seen by the detector at each angle varied as it was least for detector position at 0</a:t>
            </a:r>
            <a:r>
              <a:rPr lang="en-US" sz="2400" dirty="0">
                <a:sym typeface="Symbol" pitchFamily="18" charset="2"/>
              </a:rPr>
              <a:t></a:t>
            </a:r>
            <a:r>
              <a:rPr lang="en-US" sz="2400" dirty="0"/>
              <a:t> and maximum at 90</a:t>
            </a:r>
            <a:r>
              <a:rPr lang="en-US" sz="2400" dirty="0">
                <a:sym typeface="Symbol" pitchFamily="18" charset="2"/>
              </a:rPr>
              <a:t></a:t>
            </a:r>
            <a:r>
              <a:rPr lang="en-US" sz="2400" dirty="0"/>
              <a:t>.</a:t>
            </a:r>
          </a:p>
          <a:p>
            <a:pPr algn="just">
              <a:lnSpc>
                <a:spcPct val="90000"/>
              </a:lnSpc>
            </a:pPr>
            <a:r>
              <a:rPr lang="en-US" sz="2400" dirty="0"/>
              <a:t>That is why the number of counts was least at 0</a:t>
            </a:r>
            <a:r>
              <a:rPr lang="en-US" sz="2400" dirty="0">
                <a:sym typeface="Symbol" pitchFamily="18" charset="2"/>
              </a:rPr>
              <a:t></a:t>
            </a:r>
            <a:r>
              <a:rPr lang="en-US" sz="2400" dirty="0"/>
              <a:t> and maximum at 90</a:t>
            </a:r>
            <a:r>
              <a:rPr lang="en-US" sz="2400" dirty="0">
                <a:sym typeface="Symbol" pitchFamily="18" charset="2"/>
              </a:rPr>
              <a:t></a:t>
            </a:r>
            <a:r>
              <a:rPr lang="en-US" sz="2400" dirty="0"/>
              <a:t>. </a:t>
            </a:r>
          </a:p>
          <a:p>
            <a:pPr algn="just">
              <a:lnSpc>
                <a:spcPct val="90000"/>
              </a:lnSpc>
            </a:pPr>
            <a:r>
              <a:rPr lang="en-US" sz="2400" dirty="0"/>
              <a:t>The solid angle subtended by a surface on the detector is the ratio of the projection of surface </a:t>
            </a:r>
            <a:r>
              <a:rPr lang="en-US" sz="2400" i="1" dirty="0" err="1"/>
              <a:t>ds</a:t>
            </a:r>
            <a:r>
              <a:rPr lang="en-US" sz="2400" dirty="0"/>
              <a:t> to the square of the distance </a:t>
            </a:r>
            <a:r>
              <a:rPr lang="en-US" sz="2400" i="1" dirty="0"/>
              <a:t>d</a:t>
            </a:r>
            <a:r>
              <a:rPr lang="en-US" sz="2400" dirty="0"/>
              <a:t> between the two i.e. </a:t>
            </a:r>
            <a:r>
              <a:rPr lang="en-US" sz="2400" dirty="0">
                <a:sym typeface="Symbol" pitchFamily="18" charset="2"/>
              </a:rPr>
              <a:t></a:t>
            </a:r>
            <a:r>
              <a:rPr lang="en-US" sz="2400" dirty="0"/>
              <a:t> = </a:t>
            </a:r>
            <a:r>
              <a:rPr lang="en-US" sz="2400" i="1" dirty="0" err="1"/>
              <a:t>ds</a:t>
            </a:r>
            <a:r>
              <a:rPr lang="en-US" sz="2400" i="1" dirty="0"/>
              <a:t> </a:t>
            </a:r>
            <a:r>
              <a:rPr lang="en-US" sz="2400" i="1" dirty="0" err="1"/>
              <a:t>cos</a:t>
            </a:r>
            <a:r>
              <a:rPr lang="en-US" sz="2400" i="1" dirty="0"/>
              <a:t> </a:t>
            </a:r>
            <a:r>
              <a:rPr lang="en-US" sz="2400" i="1" dirty="0">
                <a:sym typeface="Symbol" pitchFamily="18" charset="2"/>
              </a:rPr>
              <a:t></a:t>
            </a:r>
            <a:r>
              <a:rPr lang="en-US" sz="2400" i="1" baseline="-25000" dirty="0"/>
              <a:t>1</a:t>
            </a:r>
            <a:r>
              <a:rPr lang="en-US" sz="2400" i="1" dirty="0"/>
              <a:t> / d</a:t>
            </a:r>
            <a:r>
              <a:rPr lang="en-US" sz="2400" i="1" baseline="30000" dirty="0"/>
              <a:t>2</a:t>
            </a:r>
            <a:r>
              <a:rPr lang="en-US" sz="2400" i="1" dirty="0"/>
              <a:t>,</a:t>
            </a:r>
            <a:r>
              <a:rPr lang="en-US" sz="2400" dirty="0"/>
              <a:t> where </a:t>
            </a:r>
            <a:r>
              <a:rPr lang="en-US" sz="2400" i="1" dirty="0">
                <a:sym typeface="Symbol" pitchFamily="18" charset="2"/>
              </a:rPr>
              <a:t></a:t>
            </a:r>
            <a:r>
              <a:rPr lang="en-US" sz="2400" i="1" baseline="-25000" dirty="0"/>
              <a:t>1</a:t>
            </a:r>
            <a:r>
              <a:rPr lang="en-US" sz="2400" i="1" dirty="0"/>
              <a:t>= (</a:t>
            </a:r>
            <a:r>
              <a:rPr lang="en-US" sz="2400" dirty="0"/>
              <a:t>90</a:t>
            </a:r>
            <a:r>
              <a:rPr lang="en-US" sz="2400" dirty="0">
                <a:sym typeface="Symbol" pitchFamily="18" charset="2"/>
              </a:rPr>
              <a:t></a:t>
            </a:r>
            <a:r>
              <a:rPr lang="en-US" sz="2400" dirty="0"/>
              <a:t>-</a:t>
            </a:r>
            <a:r>
              <a:rPr lang="en-US" sz="2400" i="1" dirty="0">
                <a:sym typeface="Symbol" pitchFamily="18" charset="2"/>
              </a:rPr>
              <a:t></a:t>
            </a:r>
            <a:r>
              <a:rPr lang="en-US" sz="2400" i="1" dirty="0"/>
              <a:t>)/2.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0"/>
            <a:ext cx="6477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lang="en-US" sz="2800" b="1" dirty="0" smtClean="0">
                <a:solidFill>
                  <a:schemeClr val="bg1"/>
                </a:solidFill>
                <a:latin typeface="+mj-lt"/>
                <a:ea typeface="ＭＳ Ｐゴシック" charset="-128"/>
              </a:rPr>
              <a:t>Experimental Measurements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</a:rPr>
              <a:t>: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7924800" cy="838200"/>
          </a:xfrm>
        </p:spPr>
        <p:txBody>
          <a:bodyPr/>
          <a:lstStyle/>
          <a:p>
            <a:pPr algn="just"/>
            <a:r>
              <a:rPr lang="en-US" sz="24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 smtClean="0">
                <a:latin typeface="Calibri" pitchFamily="34" charset="0"/>
                <a:cs typeface="Calibri" pitchFamily="34" charset="0"/>
              </a:rPr>
            </a:br>
            <a:r>
              <a:rPr lang="en-US" sz="24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the time normalized counts the solid angle corrections are applied by dividing the respective counts with Cos (</a:t>
            </a:r>
            <a:r>
              <a:rPr lang="en-US" sz="2400" dirty="0">
                <a:latin typeface="Calibri" pitchFamily="34" charset="0"/>
                <a:cs typeface="Calibri" pitchFamily="34" charset="0"/>
                <a:sym typeface="Symbol" pitchFamily="18" charset="2"/>
              </a:rPr>
              <a:t></a:t>
            </a:r>
            <a:r>
              <a:rPr lang="en-US" sz="2400" baseline="-25000" dirty="0">
                <a:latin typeface="Calibri" pitchFamily="34" charset="0"/>
                <a:cs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) factor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52600" y="2362200"/>
            <a:ext cx="6476695" cy="3657600"/>
            <a:chOff x="2088" y="2388"/>
            <a:chExt cx="8284" cy="3996"/>
          </a:xfrm>
        </p:grpSpPr>
        <p:sp>
          <p:nvSpPr>
            <p:cNvPr id="12293" name="Oval 5"/>
            <p:cNvSpPr>
              <a:spLocks noChangeArrowheads="1"/>
            </p:cNvSpPr>
            <p:nvPr/>
          </p:nvSpPr>
          <p:spPr bwMode="auto">
            <a:xfrm>
              <a:off x="4338" y="3096"/>
              <a:ext cx="3024" cy="1152"/>
            </a:xfrm>
            <a:prstGeom prst="ellipse">
              <a:avLst/>
            </a:prstGeom>
            <a:solidFill>
              <a:srgbClr val="CC99FF"/>
            </a:solidFill>
            <a:ln w="9525">
              <a:round/>
              <a:headEnd/>
              <a:tailEnd/>
            </a:ln>
            <a:scene3d>
              <a:camera prst="legacyObliqueTopRight">
                <a:rot lat="16499998" lon="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C99FF"/>
              </a:extrusionClr>
            </a:sp3d>
          </p:spPr>
          <p:txBody>
            <a:bodyPr>
              <a:flatTx/>
            </a:bodyPr>
            <a:lstStyle/>
            <a:p>
              <a:endParaRPr lang="en-IN"/>
            </a:p>
          </p:txBody>
        </p:sp>
        <p:sp>
          <p:nvSpPr>
            <p:cNvPr id="12294" name="Oval 6"/>
            <p:cNvSpPr>
              <a:spLocks noChangeArrowheads="1"/>
            </p:cNvSpPr>
            <p:nvPr/>
          </p:nvSpPr>
          <p:spPr bwMode="auto">
            <a:xfrm rot="900000">
              <a:off x="4386" y="3072"/>
              <a:ext cx="3162" cy="1008"/>
            </a:xfrm>
            <a:prstGeom prst="ellipse">
              <a:avLst/>
            </a:prstGeom>
            <a:solidFill>
              <a:srgbClr val="99CCFF">
                <a:alpha val="50000"/>
              </a:srgbClr>
            </a:solidFill>
            <a:ln w="9525">
              <a:prstDash val="dash"/>
              <a:round/>
              <a:headEnd/>
              <a:tailEnd/>
            </a:ln>
            <a:scene3d>
              <a:camera prst="legacyObliqueTopRight">
                <a:rot lat="17400000" lon="19799999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>
              <a:flatTx/>
            </a:bodyPr>
            <a:lstStyle/>
            <a:p>
              <a:endParaRPr lang="en-IN"/>
            </a:p>
          </p:txBody>
        </p:sp>
        <p:sp>
          <p:nvSpPr>
            <p:cNvPr id="12295" name="Line 7"/>
            <p:cNvSpPr>
              <a:spLocks noChangeShapeType="1"/>
            </p:cNvSpPr>
            <p:nvPr/>
          </p:nvSpPr>
          <p:spPr bwMode="auto">
            <a:xfrm flipH="1">
              <a:off x="5904" y="3864"/>
              <a:ext cx="18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 flipV="1">
              <a:off x="5904" y="3432"/>
              <a:ext cx="1728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297" name="Line 9"/>
            <p:cNvSpPr>
              <a:spLocks noChangeShapeType="1"/>
            </p:cNvSpPr>
            <p:nvPr/>
          </p:nvSpPr>
          <p:spPr bwMode="auto">
            <a:xfrm>
              <a:off x="5898" y="3864"/>
              <a:ext cx="0" cy="15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298" name="Line 10"/>
            <p:cNvSpPr>
              <a:spLocks noChangeShapeType="1"/>
            </p:cNvSpPr>
            <p:nvPr/>
          </p:nvSpPr>
          <p:spPr bwMode="auto">
            <a:xfrm flipH="1">
              <a:off x="3888" y="3864"/>
              <a:ext cx="2016" cy="576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299" name="Line 11"/>
            <p:cNvSpPr>
              <a:spLocks noChangeShapeType="1"/>
            </p:cNvSpPr>
            <p:nvPr/>
          </p:nvSpPr>
          <p:spPr bwMode="auto">
            <a:xfrm flipH="1">
              <a:off x="3744" y="3864"/>
              <a:ext cx="2160" cy="0"/>
            </a:xfrm>
            <a:prstGeom prst="line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00" name="Line 12"/>
            <p:cNvSpPr>
              <a:spLocks noChangeShapeType="1"/>
            </p:cNvSpPr>
            <p:nvPr/>
          </p:nvSpPr>
          <p:spPr bwMode="auto">
            <a:xfrm flipH="1">
              <a:off x="4602" y="3870"/>
              <a:ext cx="1296" cy="18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01" name="Line 13"/>
            <p:cNvSpPr>
              <a:spLocks noChangeShapeType="1"/>
            </p:cNvSpPr>
            <p:nvPr/>
          </p:nvSpPr>
          <p:spPr bwMode="auto">
            <a:xfrm>
              <a:off x="3888" y="2856"/>
              <a:ext cx="864" cy="43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sm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02" name="Line 14"/>
            <p:cNvSpPr>
              <a:spLocks noChangeShapeType="1"/>
            </p:cNvSpPr>
            <p:nvPr/>
          </p:nvSpPr>
          <p:spPr bwMode="auto">
            <a:xfrm flipH="1" flipV="1">
              <a:off x="5760" y="4584"/>
              <a:ext cx="1008" cy="12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sm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03" name="Line 15"/>
            <p:cNvSpPr>
              <a:spLocks noChangeShapeType="1"/>
            </p:cNvSpPr>
            <p:nvPr/>
          </p:nvSpPr>
          <p:spPr bwMode="auto">
            <a:xfrm flipV="1">
              <a:off x="4320" y="4296"/>
              <a:ext cx="1008" cy="10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sm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04" name="Freeform 16"/>
            <p:cNvSpPr>
              <a:spLocks/>
            </p:cNvSpPr>
            <p:nvPr/>
          </p:nvSpPr>
          <p:spPr bwMode="auto">
            <a:xfrm>
              <a:off x="5490" y="4416"/>
              <a:ext cx="432" cy="168"/>
            </a:xfrm>
            <a:custGeom>
              <a:avLst/>
              <a:gdLst/>
              <a:ahLst/>
              <a:cxnLst>
                <a:cxn ang="0">
                  <a:pos x="288" y="144"/>
                </a:cxn>
                <a:cxn ang="0">
                  <a:pos x="144" y="144"/>
                </a:cxn>
                <a:cxn ang="0">
                  <a:pos x="0" y="0"/>
                </a:cxn>
              </a:cxnLst>
              <a:rect l="0" t="0" r="r" b="b"/>
              <a:pathLst>
                <a:path w="288" h="168">
                  <a:moveTo>
                    <a:pt x="288" y="144"/>
                  </a:moveTo>
                  <a:cubicBezTo>
                    <a:pt x="240" y="156"/>
                    <a:pt x="192" y="168"/>
                    <a:pt x="144" y="144"/>
                  </a:cubicBezTo>
                  <a:cubicBezTo>
                    <a:pt x="96" y="120"/>
                    <a:pt x="24" y="24"/>
                    <a:pt x="0" y="0"/>
                  </a:cubicBezTo>
                </a:path>
              </a:pathLst>
            </a:custGeom>
            <a:noFill/>
            <a:ln w="9525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05" name="Freeform 17"/>
            <p:cNvSpPr>
              <a:spLocks/>
            </p:cNvSpPr>
            <p:nvPr/>
          </p:nvSpPr>
          <p:spPr bwMode="auto">
            <a:xfrm>
              <a:off x="5328" y="4008"/>
              <a:ext cx="576" cy="432"/>
            </a:xfrm>
            <a:custGeom>
              <a:avLst/>
              <a:gdLst/>
              <a:ahLst/>
              <a:cxnLst>
                <a:cxn ang="0">
                  <a:pos x="576" y="432"/>
                </a:cxn>
                <a:cxn ang="0">
                  <a:pos x="144" y="288"/>
                </a:cxn>
                <a:cxn ang="0">
                  <a:pos x="0" y="0"/>
                </a:cxn>
              </a:cxnLst>
              <a:rect l="0" t="0" r="r" b="b"/>
              <a:pathLst>
                <a:path w="576" h="432">
                  <a:moveTo>
                    <a:pt x="576" y="432"/>
                  </a:moveTo>
                  <a:cubicBezTo>
                    <a:pt x="408" y="396"/>
                    <a:pt x="240" y="360"/>
                    <a:pt x="144" y="288"/>
                  </a:cubicBezTo>
                  <a:cubicBezTo>
                    <a:pt x="48" y="216"/>
                    <a:pt x="24" y="48"/>
                    <a:pt x="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06" name="AutoShape 18"/>
            <p:cNvSpPr>
              <a:spLocks noChangeArrowheads="1"/>
            </p:cNvSpPr>
            <p:nvPr/>
          </p:nvSpPr>
          <p:spPr bwMode="auto">
            <a:xfrm rot="5400000">
              <a:off x="9012" y="3504"/>
              <a:ext cx="288" cy="7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666699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3333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2307" name="AutoShape 19"/>
            <p:cNvSpPr>
              <a:spLocks noChangeArrowheads="1"/>
            </p:cNvSpPr>
            <p:nvPr/>
          </p:nvSpPr>
          <p:spPr bwMode="auto">
            <a:xfrm rot="5400000">
              <a:off x="8496" y="3660"/>
              <a:ext cx="144" cy="43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0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2308" name="AutoShape 20"/>
            <p:cNvSpPr>
              <a:spLocks noChangeArrowheads="1"/>
            </p:cNvSpPr>
            <p:nvPr/>
          </p:nvSpPr>
          <p:spPr bwMode="auto">
            <a:xfrm rot="4800000">
              <a:off x="8412" y="3058"/>
              <a:ext cx="144" cy="43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99CC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993366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2309" name="AutoShape 21"/>
            <p:cNvSpPr>
              <a:spLocks noChangeArrowheads="1"/>
            </p:cNvSpPr>
            <p:nvPr/>
          </p:nvSpPr>
          <p:spPr bwMode="auto">
            <a:xfrm rot="4800000">
              <a:off x="8916" y="2806"/>
              <a:ext cx="288" cy="7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666699"/>
                </a:gs>
                <a:gs pos="100000">
                  <a:srgbClr val="FFFFFF"/>
                </a:gs>
              </a:gsLst>
              <a:lin ang="5400000" scaled="1"/>
            </a:gradFill>
            <a:ln w="9525">
              <a:solidFill>
                <a:srgbClr val="3333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12310" name="Freeform 22"/>
            <p:cNvSpPr>
              <a:spLocks/>
            </p:cNvSpPr>
            <p:nvPr/>
          </p:nvSpPr>
          <p:spPr bwMode="auto">
            <a:xfrm>
              <a:off x="6480" y="3696"/>
              <a:ext cx="168" cy="168"/>
            </a:xfrm>
            <a:custGeom>
              <a:avLst/>
              <a:gdLst/>
              <a:ahLst/>
              <a:cxnLst>
                <a:cxn ang="0">
                  <a:pos x="144" y="168"/>
                </a:cxn>
                <a:cxn ang="0">
                  <a:pos x="144" y="24"/>
                </a:cxn>
                <a:cxn ang="0">
                  <a:pos x="0" y="24"/>
                </a:cxn>
              </a:cxnLst>
              <a:rect l="0" t="0" r="r" b="b"/>
              <a:pathLst>
                <a:path w="168" h="168">
                  <a:moveTo>
                    <a:pt x="144" y="168"/>
                  </a:moveTo>
                  <a:cubicBezTo>
                    <a:pt x="156" y="108"/>
                    <a:pt x="168" y="48"/>
                    <a:pt x="144" y="24"/>
                  </a:cubicBezTo>
                  <a:cubicBezTo>
                    <a:pt x="120" y="0"/>
                    <a:pt x="24" y="24"/>
                    <a:pt x="0" y="24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11" name="Text Box 23"/>
            <p:cNvSpPr txBox="1">
              <a:spLocks noChangeArrowheads="1"/>
            </p:cNvSpPr>
            <p:nvPr/>
          </p:nvSpPr>
          <p:spPr bwMode="auto">
            <a:xfrm>
              <a:off x="2088" y="2388"/>
              <a:ext cx="1728" cy="490"/>
            </a:xfrm>
            <a:prstGeom prst="rect">
              <a:avLst/>
            </a:prstGeom>
            <a:solidFill>
              <a:srgbClr val="FFFFFF"/>
            </a:solidFill>
            <a:ln w="0" cap="rnd">
              <a:solidFill>
                <a:srgbClr val="FFFFFF"/>
              </a:solidFill>
              <a:prstDash val="sysDot"/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1200" b="1" i="1"/>
                <a:t>Projected surface of area</a:t>
              </a:r>
            </a:p>
            <a:p>
              <a:r>
                <a:rPr lang="en-US" sz="1200" b="1" i="1"/>
                <a:t>   = ds Cos </a:t>
              </a:r>
              <a:r>
                <a:rPr lang="en-US" sz="1200" b="1" i="1">
                  <a:sym typeface="Symbol" pitchFamily="18" charset="2"/>
                </a:rPr>
                <a:t></a:t>
              </a:r>
              <a:r>
                <a:rPr lang="en-US" sz="1200" b="1" i="1" baseline="-25000"/>
                <a:t>1</a:t>
              </a:r>
              <a:endParaRPr lang="en-US" sz="1200"/>
            </a:p>
          </p:txBody>
        </p:sp>
        <p:sp>
          <p:nvSpPr>
            <p:cNvPr id="12312" name="Line 24"/>
            <p:cNvSpPr>
              <a:spLocks noChangeShapeType="1"/>
            </p:cNvSpPr>
            <p:nvPr/>
          </p:nvSpPr>
          <p:spPr bwMode="auto">
            <a:xfrm>
              <a:off x="3600" y="4152"/>
              <a:ext cx="8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sm" len="sm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13" name="Text Box 25"/>
            <p:cNvSpPr txBox="1">
              <a:spLocks noChangeArrowheads="1"/>
            </p:cNvSpPr>
            <p:nvPr/>
          </p:nvSpPr>
          <p:spPr bwMode="auto">
            <a:xfrm>
              <a:off x="2316" y="4008"/>
              <a:ext cx="1296" cy="4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1200" b="1" i="1"/>
                <a:t>Surface</a:t>
              </a:r>
            </a:p>
            <a:p>
              <a:r>
                <a:rPr lang="en-US" sz="1200" b="1" i="1"/>
                <a:t>of area = ds</a:t>
              </a:r>
              <a:endParaRPr lang="en-US" sz="1200"/>
            </a:p>
          </p:txBody>
        </p:sp>
        <p:sp>
          <p:nvSpPr>
            <p:cNvPr id="12314" name="Text Box 26"/>
            <p:cNvSpPr txBox="1">
              <a:spLocks noChangeArrowheads="1"/>
            </p:cNvSpPr>
            <p:nvPr/>
          </p:nvSpPr>
          <p:spPr bwMode="auto">
            <a:xfrm>
              <a:off x="9468" y="3324"/>
              <a:ext cx="904" cy="31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1000" b="1" i="1" dirty="0"/>
                <a:t>Detector</a:t>
              </a:r>
              <a:endParaRPr lang="en-US" sz="1000" dirty="0"/>
            </a:p>
          </p:txBody>
        </p:sp>
        <p:sp>
          <p:nvSpPr>
            <p:cNvPr id="12315" name="Text Box 27"/>
            <p:cNvSpPr txBox="1">
              <a:spLocks noChangeArrowheads="1"/>
            </p:cNvSpPr>
            <p:nvPr/>
          </p:nvSpPr>
          <p:spPr bwMode="auto">
            <a:xfrm>
              <a:off x="3408" y="5832"/>
              <a:ext cx="1776" cy="5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1200" b="1" i="1"/>
                <a:t>Normal to the projection</a:t>
              </a:r>
              <a:r>
                <a:rPr lang="en-US" sz="800" b="1" i="1"/>
                <a:t> </a:t>
              </a:r>
              <a:endParaRPr lang="en-US"/>
            </a:p>
          </p:txBody>
        </p:sp>
        <p:sp>
          <p:nvSpPr>
            <p:cNvPr id="12316" name="Text Box 28"/>
            <p:cNvSpPr txBox="1">
              <a:spLocks noChangeArrowheads="1"/>
            </p:cNvSpPr>
            <p:nvPr/>
          </p:nvSpPr>
          <p:spPr bwMode="auto">
            <a:xfrm>
              <a:off x="6588" y="5952"/>
              <a:ext cx="1584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200" b="1" i="1">
                  <a:sym typeface="Symbol" pitchFamily="18" charset="2"/>
                </a:rPr>
                <a:t></a:t>
              </a:r>
              <a:r>
                <a:rPr lang="en-US" sz="1200" b="1" i="1" baseline="-25000"/>
                <a:t>1</a:t>
              </a:r>
              <a:r>
                <a:rPr lang="en-US" sz="1200" b="1" i="1"/>
                <a:t>= (90</a:t>
              </a:r>
              <a:r>
                <a:rPr lang="en-US" sz="1200" b="1" i="1">
                  <a:sym typeface="Symbol" pitchFamily="18" charset="2"/>
                </a:rPr>
                <a:t></a:t>
              </a:r>
              <a:r>
                <a:rPr lang="en-US" sz="1200" b="1" i="1"/>
                <a:t>-</a:t>
              </a:r>
              <a:r>
                <a:rPr lang="en-US" sz="1200" b="1" i="1">
                  <a:sym typeface="Symbol" pitchFamily="18" charset="2"/>
                </a:rPr>
                <a:t></a:t>
              </a:r>
              <a:r>
                <a:rPr lang="en-US" sz="1200" b="1" i="1"/>
                <a:t>)/2</a:t>
              </a:r>
              <a:endParaRPr lang="en-US" sz="1200"/>
            </a:p>
          </p:txBody>
        </p:sp>
        <p:sp>
          <p:nvSpPr>
            <p:cNvPr id="12317" name="Text Box 29"/>
            <p:cNvSpPr txBox="1">
              <a:spLocks noChangeArrowheads="1"/>
            </p:cNvSpPr>
            <p:nvPr/>
          </p:nvSpPr>
          <p:spPr bwMode="auto">
            <a:xfrm>
              <a:off x="6828" y="3924"/>
              <a:ext cx="288" cy="22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800" i="1"/>
                <a:t> </a:t>
              </a:r>
              <a:r>
                <a:rPr lang="en-US" sz="800" b="1" i="1"/>
                <a:t>d</a:t>
              </a:r>
              <a:endParaRPr lang="en-US"/>
            </a:p>
          </p:txBody>
        </p:sp>
        <p:sp>
          <p:nvSpPr>
            <p:cNvPr id="12318" name="Text Box 30"/>
            <p:cNvSpPr txBox="1">
              <a:spLocks noChangeArrowheads="1"/>
            </p:cNvSpPr>
            <p:nvPr/>
          </p:nvSpPr>
          <p:spPr bwMode="auto">
            <a:xfrm>
              <a:off x="6672" y="3336"/>
              <a:ext cx="288" cy="22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800" b="1" i="1"/>
                <a:t> d</a:t>
              </a:r>
              <a:endParaRPr lang="en-US"/>
            </a:p>
          </p:txBody>
        </p:sp>
        <p:sp>
          <p:nvSpPr>
            <p:cNvPr id="12319" name="Text Box 31"/>
            <p:cNvSpPr txBox="1">
              <a:spLocks noChangeArrowheads="1"/>
            </p:cNvSpPr>
            <p:nvPr/>
          </p:nvSpPr>
          <p:spPr bwMode="auto">
            <a:xfrm>
              <a:off x="7032" y="3610"/>
              <a:ext cx="288" cy="19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800" b="1" i="1">
                  <a:sym typeface="Symbol" pitchFamily="18" charset="2"/>
                </a:rPr>
                <a:t></a:t>
              </a:r>
              <a:endParaRPr lang="en-US"/>
            </a:p>
          </p:txBody>
        </p:sp>
        <p:sp>
          <p:nvSpPr>
            <p:cNvPr id="12320" name="Text Box 32"/>
            <p:cNvSpPr txBox="1">
              <a:spLocks noChangeArrowheads="1"/>
            </p:cNvSpPr>
            <p:nvPr/>
          </p:nvSpPr>
          <p:spPr bwMode="auto">
            <a:xfrm>
              <a:off x="7824" y="3754"/>
              <a:ext cx="384" cy="31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800" b="1" i="1">
                  <a:sym typeface="Symbol" pitchFamily="18" charset="2"/>
                </a:rPr>
                <a:t></a:t>
              </a:r>
              <a:r>
                <a:rPr lang="en-US" sz="800" b="1" i="1"/>
                <a:t>=0</a:t>
              </a:r>
              <a:r>
                <a:rPr lang="en-US" sz="800" b="1" i="1">
                  <a:sym typeface="Symbol" pitchFamily="18" charset="2"/>
                </a:rPr>
                <a:t></a:t>
              </a:r>
              <a:endParaRPr lang="en-US"/>
            </a:p>
          </p:txBody>
        </p:sp>
        <p:sp>
          <p:nvSpPr>
            <p:cNvPr id="12321" name="Text Box 33"/>
            <p:cNvSpPr txBox="1">
              <a:spLocks noChangeArrowheads="1"/>
            </p:cNvSpPr>
            <p:nvPr/>
          </p:nvSpPr>
          <p:spPr bwMode="auto">
            <a:xfrm>
              <a:off x="7680" y="3262"/>
              <a:ext cx="528" cy="312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800" b="1" i="1">
                  <a:sym typeface="Symbol" pitchFamily="18" charset="2"/>
                </a:rPr>
                <a:t></a:t>
              </a:r>
              <a:r>
                <a:rPr lang="en-US" sz="800" b="1" i="1"/>
                <a:t>=30</a:t>
              </a:r>
              <a:r>
                <a:rPr lang="en-US" sz="800" b="1" i="1">
                  <a:sym typeface="Symbol" pitchFamily="18" charset="2"/>
                </a:rPr>
                <a:t></a:t>
              </a:r>
              <a:endParaRPr lang="en-US"/>
            </a:p>
          </p:txBody>
        </p:sp>
        <p:sp>
          <p:nvSpPr>
            <p:cNvPr id="12322" name="Text Box 34"/>
            <p:cNvSpPr txBox="1">
              <a:spLocks noChangeArrowheads="1"/>
            </p:cNvSpPr>
            <p:nvPr/>
          </p:nvSpPr>
          <p:spPr bwMode="auto">
            <a:xfrm>
              <a:off x="5328" y="5446"/>
              <a:ext cx="1008" cy="4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1200" b="1" i="1"/>
                <a:t>Normal to the surface ds</a:t>
              </a:r>
              <a:endParaRPr lang="en-US" sz="1200"/>
            </a:p>
          </p:txBody>
        </p:sp>
        <p:sp>
          <p:nvSpPr>
            <p:cNvPr id="12323" name="Text Box 35"/>
            <p:cNvSpPr txBox="1">
              <a:spLocks noChangeArrowheads="1"/>
            </p:cNvSpPr>
            <p:nvPr/>
          </p:nvSpPr>
          <p:spPr bwMode="auto">
            <a:xfrm>
              <a:off x="3756" y="5218"/>
              <a:ext cx="576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r>
                <a:rPr lang="en-US" sz="1200" b="1" i="1"/>
                <a:t>90</a:t>
              </a:r>
              <a:r>
                <a:rPr lang="en-US" sz="1200" b="1" i="1">
                  <a:sym typeface="Symbol" pitchFamily="18" charset="2"/>
                </a:rPr>
                <a:t></a:t>
              </a:r>
              <a:r>
                <a:rPr lang="en-US" sz="1200" b="1" i="1"/>
                <a:t>- </a:t>
              </a:r>
              <a:r>
                <a:rPr lang="en-US" sz="1200" b="1" i="1">
                  <a:sym typeface="Symbol" pitchFamily="18" charset="2"/>
                </a:rPr>
                <a:t></a:t>
              </a:r>
              <a:endParaRPr lang="en-US" sz="1200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152400" y="838200"/>
            <a:ext cx="419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+mj-lt"/>
              </a:rPr>
              <a:t>Solid angle correction Cont.:</a:t>
            </a:r>
            <a:endParaRPr lang="en-IN" sz="2400" dirty="0">
              <a:latin typeface="+mj-lt"/>
            </a:endParaRP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0" y="0"/>
            <a:ext cx="6477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/>
            <a:r>
              <a:rPr lang="en-US" sz="2800" b="1" dirty="0" smtClean="0">
                <a:solidFill>
                  <a:schemeClr val="bg1"/>
                </a:solidFill>
                <a:latin typeface="+mj-lt"/>
                <a:ea typeface="ＭＳ Ｐゴシック" charset="-128"/>
              </a:rPr>
              <a:t>Experimental Measurements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</a:rPr>
              <a:t>: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ＭＳ Ｐゴシック" charset="-128"/>
              <a:cs typeface="ＭＳ Ｐゴシック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/>
          <a:lstStyle/>
          <a:p>
            <a:pPr algn="l"/>
            <a:r>
              <a:rPr lang="en-US" sz="2000" b="1" dirty="0">
                <a:latin typeface="+mn-lt"/>
              </a:rPr>
              <a:t>Correction for the contribution to L x-rays due to bremsstrahlung radiation</a:t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 scattered from the primary exciters: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24400" cy="4525963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en-US" sz="2000" dirty="0">
                <a:latin typeface="Times New Roman" pitchFamily="18" charset="0"/>
              </a:rPr>
              <a:t>	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Bremsstrahlung radiations scattered from the exciter and reaching at the experimental target are recorded by placing the detector at the position of tungsten target. </a:t>
            </a:r>
            <a:endParaRPr lang="en-US" sz="20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endParaRPr lang="en-US" sz="11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	It is found that a lot of Bremsstrahlung is reaching at the experimental target and its spread, in energy from 10.300 to 35.000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keV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contributes to the recorded W L x-rays at 10.676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keV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and 17.781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keV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energies. 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en-US" sz="11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Percentage of the contributed L x-rays to the total individual L x-rays results as;</a:t>
            </a:r>
          </a:p>
          <a:p>
            <a:pPr>
              <a:lnSpc>
                <a:spcPct val="80000"/>
              </a:lnSpc>
            </a:pPr>
            <a:endParaRPr lang="en-US" sz="11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	8.35%, 8.55%, 7.28% and 7.67% for L</a:t>
            </a:r>
            <a:r>
              <a:rPr lang="en-US" sz="2000" dirty="0">
                <a:latin typeface="Calibri" pitchFamily="34" charset="0"/>
                <a:cs typeface="Calibri" pitchFamily="34" charset="0"/>
                <a:sym typeface="MT Extra" pitchFamily="18" charset="2"/>
              </a:rPr>
              <a:t>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L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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L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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and L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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respectively.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5302250" y="1600200"/>
          <a:ext cx="2927350" cy="2344738"/>
        </p:xfrm>
        <a:graphic>
          <a:graphicData uri="http://schemas.openxmlformats.org/presentationml/2006/ole">
            <p:oleObj spid="_x0000_s117762" r:id="rId3" imgW="3562560" imgH="2854080" progId="">
              <p:embed/>
            </p:oleObj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>
            <p:ph sz="quarter" idx="3"/>
          </p:nvPr>
        </p:nvGraphicFramePr>
        <p:xfrm>
          <a:off x="5349875" y="3938588"/>
          <a:ext cx="2879725" cy="2390775"/>
        </p:xfrm>
        <a:graphic>
          <a:graphicData uri="http://schemas.openxmlformats.org/presentationml/2006/ole">
            <p:oleObj spid="_x0000_s117763" r:id="rId4" imgW="3461760" imgH="287568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228600"/>
            <a:ext cx="37338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b="1" dirty="0" smtClean="0">
                <a:solidFill>
                  <a:schemeClr val="bg1"/>
                </a:solidFill>
                <a:ea typeface="ＭＳ Ｐゴシック" charset="-128"/>
              </a:rPr>
              <a:t>Experimental Measurements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</a:rPr>
              <a:t>:</a:t>
            </a:r>
            <a:endParaRPr lang="en-US" b="1" i="1" dirty="0">
              <a:solidFill>
                <a:schemeClr val="bg1"/>
              </a:solidFill>
              <a:latin typeface="Times New Roman" pitchFamily="18" charset="0"/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8400" y="838200"/>
            <a:ext cx="6477000" cy="838200"/>
          </a:xfrm>
        </p:spPr>
        <p:txBody>
          <a:bodyPr/>
          <a:lstStyle/>
          <a:p>
            <a:pPr algn="l"/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COSTER-KRONIG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CORRECTION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: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endParaRPr lang="en-US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/>
              <a:t>	</a:t>
            </a:r>
            <a:endParaRPr lang="en-US" sz="2400" dirty="0" smtClean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 smtClean="0"/>
              <a:t>	In </a:t>
            </a:r>
            <a:r>
              <a:rPr lang="en-US" sz="2400" dirty="0"/>
              <a:t>Mo K x-ray excitations at energy above L3 threshold of W-74, the resulted L3 vacancies also included the vacancies transferred from L1 and L2 sub-shells due to C-K transitions.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/>
              <a:t>	The shifting of isotropic vacancies led to the contamination of L3 vacancies.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/>
              <a:t>	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/>
              <a:t>	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algn="just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 smtClean="0"/>
              <a:t>	The </a:t>
            </a:r>
            <a:r>
              <a:rPr lang="en-US" sz="2400" dirty="0"/>
              <a:t>correction at Mo K x-ray energy results as = 0.81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3157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2362200" y="3733800"/>
          <a:ext cx="4343400" cy="893763"/>
        </p:xfrm>
        <a:graphic>
          <a:graphicData uri="http://schemas.openxmlformats.org/presentationml/2006/ole">
            <p:oleObj spid="_x0000_s118786" name="Equation" r:id="rId3" imgW="2641600" imgH="54610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152400"/>
            <a:ext cx="502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Experimental Measurements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:</a:t>
            </a:r>
            <a:endParaRPr lang="en-US" sz="2800" b="1" i="1" dirty="0">
              <a:solidFill>
                <a:schemeClr val="bg1"/>
              </a:solidFill>
              <a:latin typeface="Calibri" pitchFamily="34" charset="0"/>
              <a:ea typeface="ＭＳ Ｐゴシック" charset="-128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000" b="1" dirty="0">
                <a:latin typeface="Times New Roman" pitchFamily="18" charset="0"/>
              </a:rPr>
              <a:t>Table    </a:t>
            </a:r>
            <a:r>
              <a:rPr lang="en-US" sz="2000" dirty="0">
                <a:latin typeface="Times New Roman" pitchFamily="18" charset="0"/>
              </a:rPr>
              <a:t>L x-ray counts under different peaks after </a:t>
            </a:r>
            <a:r>
              <a:rPr lang="en-US" sz="2000" dirty="0" smtClean="0">
                <a:latin typeface="Times New Roman" pitchFamily="18" charset="0"/>
              </a:rPr>
              <a:t>corrections.</a:t>
            </a:r>
            <a:endParaRPr lang="en-US" sz="2000" dirty="0">
              <a:latin typeface="Times New Roman" pitchFamily="18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38400"/>
            <a:ext cx="7705725" cy="2779713"/>
          </a:xfrm>
          <a:prstGeom prst="rect">
            <a:avLst/>
          </a:prstGeom>
          <a:noFill/>
        </p:spPr>
      </p:pic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371600" y="4953000"/>
            <a:ext cx="693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8305800" y="2743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685800" y="27432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 flipH="1">
            <a:off x="685800" y="4953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228600" y="152400"/>
            <a:ext cx="502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Experimental Measurements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:</a:t>
            </a:r>
            <a:endParaRPr lang="en-US" sz="2800" b="1" i="1" dirty="0">
              <a:solidFill>
                <a:schemeClr val="bg1"/>
              </a:solidFill>
              <a:latin typeface="Calibri" pitchFamily="34" charset="0"/>
              <a:ea typeface="ＭＳ Ｐゴシック" charset="-128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6477000" cy="838200"/>
          </a:xfrm>
        </p:spPr>
        <p:txBody>
          <a:bodyPr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</a:rPr>
              <a:t>Normalized L x -ray intensities vs. the angle for W-74 at 10.676 </a:t>
            </a:r>
            <a:r>
              <a:rPr lang="en-US" sz="2000" b="1" dirty="0" err="1" smtClean="0">
                <a:solidFill>
                  <a:schemeClr val="bg1"/>
                </a:solidFill>
              </a:rPr>
              <a:t>keV</a:t>
            </a:r>
            <a:r>
              <a:rPr lang="en-IN" sz="2000" b="1" dirty="0" smtClean="0"/>
              <a:t/>
            </a:r>
            <a:br>
              <a:rPr lang="en-IN" sz="2000" b="1" dirty="0" smtClean="0"/>
            </a:br>
            <a:endParaRPr lang="en-IN" sz="2000" b="1" dirty="0"/>
          </a:p>
        </p:txBody>
      </p:sp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30049" name="Object 1"/>
          <p:cNvGraphicFramePr>
            <a:graphicFrameLocks noChangeAspect="1"/>
          </p:cNvGraphicFramePr>
          <p:nvPr/>
        </p:nvGraphicFramePr>
        <p:xfrm>
          <a:off x="-304800" y="990600"/>
          <a:ext cx="7953375" cy="5086350"/>
        </p:xfrm>
        <a:graphic>
          <a:graphicData uri="http://schemas.openxmlformats.org/presentationml/2006/ole">
            <p:oleObj spid="_x0000_s137218" r:id="rId3" imgW="3657600" imgH="3147568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5715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Comparative large variation of L</a:t>
            </a:r>
            <a:r>
              <a:rPr lang="en-US" sz="1200" b="1" baseline="-25000" dirty="0" smtClean="0">
                <a:latin typeface="+mn-lt"/>
                <a:sym typeface="MT Extra"/>
              </a:rPr>
              <a:t></a:t>
            </a:r>
            <a:r>
              <a:rPr lang="en-US" sz="1200" b="1" dirty="0" smtClean="0">
                <a:latin typeface="+mn-lt"/>
              </a:rPr>
              <a:t> x-rays in comparison to L</a:t>
            </a:r>
            <a:r>
              <a:rPr lang="en-US" sz="1200" b="1" baseline="-25000" dirty="0" smtClean="0">
                <a:latin typeface="+mn-lt"/>
                <a:sym typeface="Symbol"/>
              </a:rPr>
              <a:t></a:t>
            </a:r>
            <a:r>
              <a:rPr lang="en-US" sz="1200" b="1" dirty="0" smtClean="0">
                <a:latin typeface="+mn-lt"/>
              </a:rPr>
              <a:t> may find support from the fact that the L</a:t>
            </a:r>
            <a:r>
              <a:rPr lang="en-US" sz="1200" b="1" baseline="-25000" dirty="0" smtClean="0">
                <a:latin typeface="+mn-lt"/>
                <a:sym typeface="MT Extra"/>
              </a:rPr>
              <a:t></a:t>
            </a:r>
            <a:r>
              <a:rPr lang="en-US" sz="1200" b="1" dirty="0" smtClean="0">
                <a:latin typeface="+mn-lt"/>
              </a:rPr>
              <a:t> group contains only one intense line (L3-M1), but the L</a:t>
            </a:r>
            <a:r>
              <a:rPr lang="en-US" sz="1200" b="1" baseline="-25000" dirty="0" smtClean="0">
                <a:latin typeface="+mn-lt"/>
                <a:sym typeface="Symbol"/>
              </a:rPr>
              <a:t></a:t>
            </a:r>
            <a:r>
              <a:rPr lang="en-US" sz="1200" b="1" dirty="0" smtClean="0">
                <a:latin typeface="+mn-lt"/>
              </a:rPr>
              <a:t> group consists of L</a:t>
            </a:r>
            <a:r>
              <a:rPr lang="en-US" sz="1200" b="1" baseline="-25000" dirty="0" smtClean="0">
                <a:latin typeface="+mn-lt"/>
                <a:sym typeface="Symbol"/>
              </a:rPr>
              <a:t></a:t>
            </a:r>
            <a:r>
              <a:rPr lang="en-US" sz="1200" b="1" baseline="-25000" dirty="0" smtClean="0">
                <a:latin typeface="+mn-lt"/>
              </a:rPr>
              <a:t>1</a:t>
            </a:r>
            <a:r>
              <a:rPr lang="en-US" sz="1200" b="1" dirty="0" smtClean="0">
                <a:latin typeface="+mn-lt"/>
              </a:rPr>
              <a:t> (L3-M5) and L</a:t>
            </a:r>
            <a:r>
              <a:rPr lang="en-US" sz="1200" b="1" baseline="-25000" dirty="0" smtClean="0">
                <a:latin typeface="+mn-lt"/>
                <a:sym typeface="Symbol"/>
              </a:rPr>
              <a:t></a:t>
            </a:r>
            <a:r>
              <a:rPr lang="en-US" sz="1200" b="1" baseline="-25000" dirty="0" smtClean="0">
                <a:latin typeface="+mn-lt"/>
              </a:rPr>
              <a:t>2</a:t>
            </a:r>
            <a:r>
              <a:rPr lang="en-US" sz="1200" b="1" dirty="0" smtClean="0">
                <a:latin typeface="+mn-lt"/>
              </a:rPr>
              <a:t> (L3-M4) lines, which have opposite anisotropy. Moreover, L</a:t>
            </a:r>
            <a:r>
              <a:rPr lang="en-US" sz="1200" b="1" baseline="-25000" dirty="0" smtClean="0">
                <a:latin typeface="+mn-lt"/>
                <a:sym typeface="Symbol"/>
              </a:rPr>
              <a:t></a:t>
            </a:r>
            <a:r>
              <a:rPr lang="en-US" sz="1200" b="1" baseline="-25000" dirty="0" smtClean="0">
                <a:latin typeface="+mn-lt"/>
              </a:rPr>
              <a:t> </a:t>
            </a:r>
            <a:r>
              <a:rPr lang="en-US" sz="1200" b="1" dirty="0" smtClean="0">
                <a:latin typeface="+mn-lt"/>
              </a:rPr>
              <a:t>contains isotropic contributions originating from L</a:t>
            </a:r>
            <a:r>
              <a:rPr lang="en-US" sz="1200" b="1" baseline="-25000" dirty="0" smtClean="0">
                <a:latin typeface="+mn-lt"/>
              </a:rPr>
              <a:t>1</a:t>
            </a:r>
            <a:r>
              <a:rPr lang="en-US" sz="1200" b="1" dirty="0" smtClean="0">
                <a:latin typeface="+mn-lt"/>
              </a:rPr>
              <a:t> and L2</a:t>
            </a:r>
            <a:r>
              <a:rPr lang="en-US" sz="1200" b="1" baseline="-25000" dirty="0" smtClean="0">
                <a:latin typeface="+mn-lt"/>
              </a:rPr>
              <a:t> </a:t>
            </a:r>
            <a:r>
              <a:rPr lang="en-US" sz="1200" b="1" dirty="0" smtClean="0">
                <a:latin typeface="+mn-lt"/>
              </a:rPr>
              <a:t>sub-shells. </a:t>
            </a:r>
          </a:p>
          <a:p>
            <a:r>
              <a:rPr lang="en-US" b="1" dirty="0" smtClean="0">
                <a:solidFill>
                  <a:srgbClr val="00B050"/>
                </a:solidFill>
                <a:latin typeface="+mn-lt"/>
              </a:rPr>
              <a:t>[Nuclear Instruments and Methods in Physics Research A,  619 (2010) 55.]</a:t>
            </a:r>
            <a:endParaRPr lang="en-IN" b="1" dirty="0">
              <a:solidFill>
                <a:srgbClr val="00B05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6477000" cy="838200"/>
          </a:xfrm>
        </p:spPr>
        <p:txBody>
          <a:bodyPr/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</a:rPr>
              <a:t>Normalized L x -ray intensities vs. polarization angle for W-74 at 17.781 </a:t>
            </a:r>
            <a:r>
              <a:rPr lang="en-US" sz="2000" b="1" dirty="0" err="1" smtClean="0">
                <a:solidFill>
                  <a:schemeClr val="bg1"/>
                </a:solidFill>
              </a:rPr>
              <a:t>keV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IN" sz="2000" dirty="0" smtClean="0"/>
              <a:t/>
            </a:r>
            <a:br>
              <a:rPr lang="en-IN" sz="2000" dirty="0" smtClean="0"/>
            </a:br>
            <a:endParaRPr lang="en-IN" sz="2000" dirty="0"/>
          </a:p>
        </p:txBody>
      </p:sp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31073" name="Object 1"/>
          <p:cNvGraphicFramePr>
            <a:graphicFrameLocks noChangeAspect="1"/>
          </p:cNvGraphicFramePr>
          <p:nvPr/>
        </p:nvGraphicFramePr>
        <p:xfrm>
          <a:off x="0" y="762000"/>
          <a:ext cx="8143875" cy="5200650"/>
        </p:xfrm>
        <a:graphic>
          <a:graphicData uri="http://schemas.openxmlformats.org/presentationml/2006/ole">
            <p:oleObj spid="_x0000_s138242" r:id="rId3" imgW="3527552" imgH="3275584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8674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smtClean="0">
                <a:latin typeface="+mn-lt"/>
              </a:rPr>
              <a:t>The intensities increase with increase in angle from 0</a:t>
            </a:r>
            <a:r>
              <a:rPr lang="en-US" sz="1400" b="1" dirty="0" smtClean="0">
                <a:latin typeface="+mn-lt"/>
                <a:sym typeface="Symbol"/>
              </a:rPr>
              <a:t></a:t>
            </a:r>
            <a:r>
              <a:rPr lang="en-US" sz="1400" b="1" dirty="0" smtClean="0">
                <a:latin typeface="+mn-lt"/>
              </a:rPr>
              <a:t> to 90</a:t>
            </a:r>
            <a:r>
              <a:rPr lang="en-US" sz="1400" b="1" dirty="0" smtClean="0">
                <a:latin typeface="+mn-lt"/>
                <a:sym typeface="Symbol"/>
              </a:rPr>
              <a:t></a:t>
            </a:r>
            <a:r>
              <a:rPr lang="en-US" sz="1400" b="1" dirty="0" smtClean="0">
                <a:latin typeface="+mn-lt"/>
              </a:rPr>
              <a:t> and beyond 90</a:t>
            </a:r>
            <a:r>
              <a:rPr lang="en-US" sz="1400" b="1" dirty="0" smtClean="0">
                <a:latin typeface="+mn-lt"/>
                <a:sym typeface="Symbol"/>
              </a:rPr>
              <a:t></a:t>
            </a:r>
            <a:r>
              <a:rPr lang="en-US" sz="1400" b="1" dirty="0" smtClean="0">
                <a:latin typeface="+mn-lt"/>
              </a:rPr>
              <a:t> they show fall. Variations in L</a:t>
            </a:r>
            <a:r>
              <a:rPr lang="en-US" sz="1400" b="1" baseline="-25000" dirty="0" smtClean="0">
                <a:latin typeface="+mn-lt"/>
                <a:sym typeface="MT Extra"/>
              </a:rPr>
              <a:t></a:t>
            </a:r>
            <a:r>
              <a:rPr lang="en-US" sz="1400" b="1" dirty="0" smtClean="0">
                <a:latin typeface="+mn-lt"/>
              </a:rPr>
              <a:t> x-rays are found to be more in comparison to other L x-ray groups. </a:t>
            </a:r>
            <a:endParaRPr lang="en-IN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/>
            <a:r>
              <a:rPr lang="en-US" sz="2000" b="1" dirty="0">
                <a:solidFill>
                  <a:schemeClr val="bg1"/>
                </a:solidFill>
                <a:latin typeface="+mn-lt"/>
              </a:rPr>
              <a:t>ANGULAR DISTRIBUTION OF L X-RAYS AND ALIGNMENT   PARAMETER: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305800" cy="51054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	The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general expression for the x-ray angular variation is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[</a:t>
            </a:r>
            <a:r>
              <a:rPr lang="en-US" sz="2000" dirty="0" smtClean="0"/>
              <a:t>J. Phys. B. 38, 839 (2005)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]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524001" y="1828800"/>
          <a:ext cx="4800599" cy="795004"/>
        </p:xfrm>
        <a:graphic>
          <a:graphicData uri="http://schemas.openxmlformats.org/presentationml/2006/ole">
            <p:oleObj spid="_x0000_s119810" name="Equation" r:id="rId3" imgW="3200400" imgH="533400" progId="Equation.3">
              <p:embed/>
            </p:oleObj>
          </a:graphicData>
        </a:graphic>
      </p:graphicFrame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85800" y="2743200"/>
            <a:ext cx="8077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en-US" sz="2000" dirty="0">
                <a:latin typeface="Calibri" pitchFamily="34" charset="0"/>
                <a:cs typeface="Calibri" pitchFamily="34" charset="0"/>
              </a:rPr>
              <a:t>In the present case, the azimuth angle 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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varies from 0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to 120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at polar angle 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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=90</a:t>
            </a:r>
            <a:r>
              <a:rPr lang="en-US" sz="2000" dirty="0">
                <a:latin typeface="Calibri" pitchFamily="34" charset="0"/>
                <a:cs typeface="Calibri" pitchFamily="34" charset="0"/>
                <a:sym typeface="Symbol" pitchFamily="18" charset="2"/>
              </a:rPr>
              <a:t>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, therefore, the angular distribution expression becomes as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31194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IN"/>
          </a:p>
        </p:txBody>
      </p:sp>
      <p:graphicFrame>
        <p:nvGraphicFramePr>
          <p:cNvPr id="18441" name="Object 9"/>
          <p:cNvGraphicFramePr>
            <a:graphicFrameLocks noChangeAspect="1"/>
          </p:cNvGraphicFramePr>
          <p:nvPr/>
        </p:nvGraphicFramePr>
        <p:xfrm>
          <a:off x="914401" y="3733800"/>
          <a:ext cx="3733800" cy="641608"/>
        </p:xfrm>
        <a:graphic>
          <a:graphicData uri="http://schemas.openxmlformats.org/presentationml/2006/ole">
            <p:oleObj spid="_x0000_s119811" name="Equation" r:id="rId4" imgW="2222500" imgH="381000" progId="Equation.3">
              <p:embed/>
            </p:oleObj>
          </a:graphicData>
        </a:graphic>
      </p:graphicFrame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4098067"/>
            <a:ext cx="4205287" cy="2302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solidFill>
                  <a:schemeClr val="bg1"/>
                </a:solidFill>
              </a:rPr>
              <a:t> Alignment parameter A</a:t>
            </a:r>
            <a:r>
              <a:rPr lang="en-US" sz="2000" baseline="-25000" dirty="0" smtClean="0">
                <a:solidFill>
                  <a:schemeClr val="bg1"/>
                </a:solidFill>
              </a:rPr>
              <a:t>2</a:t>
            </a:r>
            <a:r>
              <a:rPr lang="en-US" sz="2000" dirty="0" smtClean="0">
                <a:solidFill>
                  <a:schemeClr val="bg1"/>
                </a:solidFill>
              </a:rPr>
              <a:t> values for different values of </a:t>
            </a:r>
            <a:r>
              <a:rPr lang="en-US" sz="2000" dirty="0" smtClean="0">
                <a:solidFill>
                  <a:schemeClr val="bg1"/>
                </a:solidFill>
                <a:sym typeface="Symbol"/>
              </a:rPr>
              <a:t></a:t>
            </a:r>
            <a:r>
              <a:rPr lang="en-US" sz="2000" dirty="0" smtClean="0">
                <a:solidFill>
                  <a:schemeClr val="bg1"/>
                </a:solidFill>
              </a:rPr>
              <a:t> and keeping </a:t>
            </a:r>
            <a:r>
              <a:rPr lang="en-US" sz="2000" dirty="0" smtClean="0">
                <a:solidFill>
                  <a:schemeClr val="bg1"/>
                </a:solidFill>
                <a:sym typeface="Symbol"/>
              </a:rPr>
              <a:t></a:t>
            </a:r>
            <a:r>
              <a:rPr lang="en-US" sz="2000" dirty="0" smtClean="0">
                <a:solidFill>
                  <a:schemeClr val="bg1"/>
                </a:solidFill>
              </a:rPr>
              <a:t> = 90</a:t>
            </a:r>
            <a:r>
              <a:rPr lang="en-US" sz="2000" dirty="0" smtClean="0">
                <a:solidFill>
                  <a:schemeClr val="bg1"/>
                </a:solidFill>
                <a:sym typeface="Symbol"/>
              </a:rPr>
              <a:t></a:t>
            </a:r>
            <a:r>
              <a:rPr lang="en-US" sz="2000" dirty="0" smtClean="0">
                <a:solidFill>
                  <a:schemeClr val="bg1"/>
                </a:solidFill>
              </a:rPr>
              <a:t> as fixed.</a:t>
            </a:r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990600"/>
          <a:ext cx="5791200" cy="4747840"/>
        </p:xfrm>
        <a:graphic>
          <a:graphicData uri="http://schemas.openxmlformats.org/drawingml/2006/table">
            <a:tbl>
              <a:tblPr/>
              <a:tblGrid>
                <a:gridCol w="1036051"/>
                <a:gridCol w="1776089"/>
                <a:gridCol w="1776089"/>
                <a:gridCol w="1202971"/>
              </a:tblGrid>
              <a:tr h="762000"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Energy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200" b="1" dirty="0" err="1">
                          <a:latin typeface="+mn-lt"/>
                          <a:ea typeface="Times New Roman"/>
                          <a:cs typeface="Times New Roman"/>
                        </a:rPr>
                        <a:t>keV</a:t>
                      </a: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Azimuthal angle (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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+mn-lt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200" b="1" baseline="-25000" dirty="0" smtClean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20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(Experimental)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+mn-lt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200" b="1" baseline="-25000" dirty="0" smtClean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20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(Theoretical)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584">
                <a:tc rowSpan="5"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10.676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0.138(0.014)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0.151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-0.775(-0.074)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-0.194(-0.019)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90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0.153(0.015)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120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0.700(0.070)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8584">
                <a:tc rowSpan="5"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17.781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0.775(0.078)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0.169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0.965(0.097)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60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0.250(0.025)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90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0.213(0.021)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9858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</a:rPr>
                        <a:t>120</a:t>
                      </a:r>
                      <a:r>
                        <a:rPr lang="en-US" sz="1200" b="1">
                          <a:latin typeface="+mn-lt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2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+mn-lt"/>
                          <a:ea typeface="Times New Roman"/>
                          <a:cs typeface="Times New Roman"/>
                        </a:rPr>
                        <a:t>0.276(0.028)</a:t>
                      </a:r>
                      <a:endParaRPr lang="en-IN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077" marR="390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2881" name="Rectangle 1"/>
          <p:cNvSpPr>
            <a:spLocks noChangeArrowheads="1"/>
          </p:cNvSpPr>
          <p:nvPr/>
        </p:nvSpPr>
        <p:spPr bwMode="auto">
          <a:xfrm>
            <a:off x="6553200" y="1675656"/>
            <a:ext cx="236220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These values are nearly closer to our earlier calculated A</a:t>
            </a:r>
            <a:r>
              <a:rPr kumimoji="0" lang="en-US" sz="140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2 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values listed in column 4 of for W-74 under non-relativistic dipole approximation.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0000"/>
              </a:solidFill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The agreement at energy 10.676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keV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between the weighted average and theoretical is with in 0.5 %.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dirty="0" smtClean="0">
              <a:solidFill>
                <a:srgbClr val="000000"/>
              </a:solidFill>
              <a:latin typeface="+mn-lt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The agreement between the present experimental and theoretical results leads to mutual support between the two. </a:t>
            </a:r>
            <a:endParaRPr kumimoji="0" 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194" name="Object 1"/>
          <p:cNvGraphicFramePr>
            <a:graphicFrameLocks noChangeAspect="1"/>
          </p:cNvGraphicFramePr>
          <p:nvPr/>
        </p:nvGraphicFramePr>
        <p:xfrm>
          <a:off x="609600" y="1447800"/>
          <a:ext cx="7772400" cy="4343400"/>
        </p:xfrm>
        <a:graphic>
          <a:graphicData uri="http://schemas.openxmlformats.org/presentationml/2006/ole">
            <p:oleObj spid="_x0000_s132098" name="Graph" r:id="rId3" imgW="3964320" imgH="3155040" progId="">
              <p:embed/>
            </p:oleObj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5BEB36-195E-41E0-A338-717654D3F12B}" type="datetime1">
              <a:rPr lang="en-US" smtClean="0"/>
              <a:pPr>
                <a:defRPr/>
              </a:pPr>
              <a:t>3/9/2016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D4FDC-12F4-47E6-9258-8BBA7D1256D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6172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Experimental 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and 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theoretical 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comparison of anisotropy 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measurements at 10.676 </a:t>
            </a:r>
            <a:r>
              <a:rPr lang="en-US" sz="2000" dirty="0" err="1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keV</a:t>
            </a:r>
            <a:r>
              <a:rPr lang="en-US" sz="2000" dirty="0" smtClean="0">
                <a:solidFill>
                  <a:schemeClr val="bg1"/>
                </a:solidFill>
                <a:latin typeface="Calibri" pitchFamily="34" charset="0"/>
                <a:cs typeface="Times New Roman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6172200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+mn-lt"/>
              </a:rPr>
              <a:t>	Asian J. Chem., Vol. 18, 3335-3339,  2006</a:t>
            </a:r>
            <a:endParaRPr lang="en-IN" b="1" dirty="0">
              <a:solidFill>
                <a:srgbClr val="00B05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solidFill>
                  <a:schemeClr val="bg1"/>
                </a:solidFill>
              </a:rPr>
              <a:t>Empirical Formulation: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30763"/>
          </a:xfrm>
        </p:spPr>
        <p:txBody>
          <a:bodyPr/>
          <a:lstStyle/>
          <a:p>
            <a:pPr>
              <a:buNone/>
            </a:pPr>
            <a:r>
              <a:rPr lang="en-US" sz="2000" dirty="0" smtClean="0"/>
              <a:t>	Among the L x-rays from the ionized L sub-shells, both L</a:t>
            </a:r>
            <a:r>
              <a:rPr lang="en-US" sz="2000" dirty="0" smtClean="0">
                <a:sym typeface="Symbol"/>
              </a:rPr>
              <a:t></a:t>
            </a:r>
            <a:r>
              <a:rPr lang="en-US" sz="2000" dirty="0" smtClean="0"/>
              <a:t> and L</a:t>
            </a:r>
            <a:r>
              <a:rPr lang="en-US" sz="2000" dirty="0" smtClean="0">
                <a:sym typeface="MT Extra"/>
              </a:rPr>
              <a:t></a:t>
            </a:r>
            <a:r>
              <a:rPr lang="en-US" sz="2000" dirty="0" smtClean="0"/>
              <a:t> groups of L x-rays originate from L3 (2p</a:t>
            </a:r>
            <a:r>
              <a:rPr lang="en-US" sz="2000" baseline="-25000" dirty="0" smtClean="0"/>
              <a:t>3/2</a:t>
            </a:r>
            <a:r>
              <a:rPr lang="en-US" sz="2000" dirty="0" smtClean="0"/>
              <a:t>) state and the L</a:t>
            </a:r>
            <a:r>
              <a:rPr lang="en-US" sz="2000" dirty="0" smtClean="0">
                <a:sym typeface="Symbol"/>
              </a:rPr>
              <a:t></a:t>
            </a:r>
            <a:r>
              <a:rPr lang="en-US" sz="2000" dirty="0" smtClean="0"/>
              <a:t> group of x-rays is combination of L</a:t>
            </a:r>
            <a:r>
              <a:rPr lang="en-US" sz="2000" dirty="0" smtClean="0">
                <a:sym typeface="Symbol"/>
              </a:rPr>
              <a:t></a:t>
            </a:r>
            <a:r>
              <a:rPr lang="en-US" sz="2000" dirty="0" smtClean="0"/>
              <a:t>1 and L</a:t>
            </a:r>
            <a:r>
              <a:rPr lang="en-US" sz="2000" dirty="0" smtClean="0">
                <a:sym typeface="Symbol"/>
              </a:rPr>
              <a:t></a:t>
            </a:r>
            <a:r>
              <a:rPr lang="en-US" sz="2000" dirty="0" smtClean="0"/>
              <a:t>2 lines and their production cross-sections are proportional to relative intensities;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</a:p>
          <a:p>
            <a:pPr algn="just">
              <a:buNone/>
            </a:pPr>
            <a:r>
              <a:rPr lang="en-US" sz="2000" dirty="0" smtClean="0"/>
              <a:t>Thus, the ratio </a:t>
            </a:r>
            <a:r>
              <a:rPr lang="en-US" sz="2000" dirty="0" smtClean="0">
                <a:sym typeface="Symbol"/>
              </a:rPr>
              <a:t></a:t>
            </a:r>
            <a:r>
              <a:rPr lang="en-US" sz="2000" dirty="0" smtClean="0"/>
              <a:t>L</a:t>
            </a:r>
            <a:r>
              <a:rPr lang="en-US" sz="2000" dirty="0" smtClean="0">
                <a:sym typeface="Symbol"/>
              </a:rPr>
              <a:t></a:t>
            </a:r>
            <a:r>
              <a:rPr lang="en-US" sz="2000" dirty="0" smtClean="0"/>
              <a:t> /</a:t>
            </a:r>
            <a:r>
              <a:rPr lang="en-US" sz="2000" dirty="0" smtClean="0">
                <a:sym typeface="Symbol"/>
              </a:rPr>
              <a:t></a:t>
            </a:r>
            <a:r>
              <a:rPr lang="en-US" sz="2000" dirty="0" smtClean="0"/>
              <a:t>L</a:t>
            </a:r>
            <a:r>
              <a:rPr lang="en-US" sz="2000" dirty="0" smtClean="0">
                <a:sym typeface="MT Extra"/>
              </a:rPr>
              <a:t></a:t>
            </a:r>
            <a:r>
              <a:rPr lang="en-US" sz="2000" dirty="0" smtClean="0"/>
              <a:t> is a function of the degree of alignment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as well as of the </a:t>
            </a:r>
            <a:r>
              <a:rPr lang="en-US" sz="2000" dirty="0" err="1" smtClean="0"/>
              <a:t>radiative</a:t>
            </a:r>
            <a:r>
              <a:rPr lang="en-US" sz="2000" dirty="0" smtClean="0"/>
              <a:t> transition probabilities.</a:t>
            </a:r>
            <a:endParaRPr lang="en-IN" sz="2000" dirty="0"/>
          </a:p>
        </p:txBody>
      </p:sp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23905" name="Object 1"/>
          <p:cNvGraphicFramePr>
            <a:graphicFrameLocks noChangeAspect="1"/>
          </p:cNvGraphicFramePr>
          <p:nvPr/>
        </p:nvGraphicFramePr>
        <p:xfrm>
          <a:off x="2073275" y="2447925"/>
          <a:ext cx="2938463" cy="692150"/>
        </p:xfrm>
        <a:graphic>
          <a:graphicData uri="http://schemas.openxmlformats.org/presentationml/2006/ole">
            <p:oleObj spid="_x0000_s123905" name="Equation" r:id="rId3" imgW="2006280" imgH="469800" progId="Equation.3">
              <p:embed/>
            </p:oleObj>
          </a:graphicData>
        </a:graphic>
      </p:graphicFrame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533400" y="2968824"/>
            <a:ext cx="7848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At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  <a:sym typeface="Symbol" pitchFamily="18" charset="2"/>
              </a:rPr>
              <a:t>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 =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  <a:sym typeface="Symbol" pitchFamily="18" charset="2"/>
              </a:rPr>
              <a:t>	90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, for F3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  <a:sym typeface="Symbol" pitchFamily="18" charset="2"/>
              </a:rPr>
              <a:t>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2/ F3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  <a:sym typeface="Symbol" pitchFamily="18" charset="2"/>
              </a:rPr>
              <a:t>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1 = 1/9 for hydrogen like wave functions of 3d and 2p states above expression using the formulation developed in our lab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[</a:t>
            </a:r>
            <a:r>
              <a:rPr lang="en-US" sz="2000" dirty="0" smtClean="0">
                <a:solidFill>
                  <a:srgbClr val="00B050"/>
                </a:solidFill>
                <a:latin typeface="+mn-lt"/>
              </a:rPr>
              <a:t>Rad. Phys. Chem. 51, 357 (1998)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]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itchFamily="18" charset="0"/>
                <a:cs typeface="Arial" pitchFamily="34" charset="0"/>
              </a:rPr>
              <a:t>becomes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Times New Roman" pitchFamily="18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1239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123908" name="Object 4"/>
          <p:cNvGraphicFramePr>
            <a:graphicFrameLocks noChangeAspect="1"/>
          </p:cNvGraphicFramePr>
          <p:nvPr/>
        </p:nvGraphicFramePr>
        <p:xfrm>
          <a:off x="2314575" y="4495800"/>
          <a:ext cx="3067050" cy="704850"/>
        </p:xfrm>
        <a:graphic>
          <a:graphicData uri="http://schemas.openxmlformats.org/presentationml/2006/ole">
            <p:oleObj spid="_x0000_s123908" name="Equation" r:id="rId4" imgW="18666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6477000" cy="838200"/>
          </a:xfrm>
        </p:spPr>
        <p:txBody>
          <a:bodyPr/>
          <a:lstStyle/>
          <a:p>
            <a:pPr algn="l"/>
            <a:r>
              <a:rPr lang="en-US" sz="2400" b="1" dirty="0" smtClean="0">
                <a:solidFill>
                  <a:schemeClr val="bg1"/>
                </a:solidFill>
              </a:rPr>
              <a:t>Comparative values of alignment parameter (</a:t>
            </a:r>
            <a:r>
              <a:rPr lang="en-US" sz="2400" dirty="0" smtClean="0">
                <a:solidFill>
                  <a:schemeClr val="bg1"/>
                </a:solidFill>
              </a:rPr>
              <a:t>A</a:t>
            </a:r>
            <a:r>
              <a:rPr lang="en-US" sz="2400" baseline="-25000" dirty="0" smtClean="0">
                <a:solidFill>
                  <a:schemeClr val="bg1"/>
                </a:solidFill>
              </a:rPr>
              <a:t>2</a:t>
            </a:r>
            <a:r>
              <a:rPr lang="en-US" sz="2400" b="1" dirty="0" smtClean="0">
                <a:solidFill>
                  <a:schemeClr val="bg1"/>
                </a:solidFill>
              </a:rPr>
              <a:t>) for W-74*</a:t>
            </a:r>
            <a:r>
              <a:rPr lang="en-IN" sz="2400" b="1" dirty="0" smtClean="0">
                <a:solidFill>
                  <a:schemeClr val="bg1"/>
                </a:solidFill>
              </a:rPr>
              <a:t/>
            </a:r>
            <a:br>
              <a:rPr lang="en-IN" sz="2400" b="1" dirty="0" smtClean="0">
                <a:solidFill>
                  <a:schemeClr val="bg1"/>
                </a:solidFill>
              </a:rPr>
            </a:b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3657600"/>
            <a:ext cx="8534400" cy="4525963"/>
          </a:xfrm>
        </p:spPr>
        <p:txBody>
          <a:bodyPr/>
          <a:lstStyle/>
          <a:p>
            <a:pPr algn="just"/>
            <a:r>
              <a:rPr lang="en-US" sz="2000" dirty="0" smtClean="0"/>
              <a:t>Experimentally, excluding the departed A</a:t>
            </a:r>
            <a:r>
              <a:rPr lang="en-US" sz="2000" baseline="-25000" dirty="0" smtClean="0"/>
              <a:t>20 </a:t>
            </a:r>
            <a:r>
              <a:rPr lang="en-US" sz="2000" dirty="0" smtClean="0"/>
              <a:t>values at </a:t>
            </a:r>
            <a:r>
              <a:rPr lang="en-US" sz="2000" dirty="0" smtClean="0">
                <a:sym typeface="Symbol"/>
              </a:rPr>
              <a:t></a:t>
            </a:r>
            <a:r>
              <a:rPr lang="en-US" sz="2000" dirty="0" smtClean="0"/>
              <a:t>=30</a:t>
            </a:r>
            <a:r>
              <a:rPr lang="en-US" sz="2000" dirty="0" smtClean="0">
                <a:sym typeface="Symbol"/>
              </a:rPr>
              <a:t></a:t>
            </a:r>
            <a:r>
              <a:rPr lang="en-US" sz="2000" dirty="0" smtClean="0"/>
              <a:t> and 120</a:t>
            </a:r>
            <a:r>
              <a:rPr lang="en-US" sz="2000" dirty="0" smtClean="0">
                <a:sym typeface="Symbol"/>
              </a:rPr>
              <a:t></a:t>
            </a:r>
            <a:r>
              <a:rPr lang="en-US" sz="2000" dirty="0" smtClean="0"/>
              <a:t> for 10.676 </a:t>
            </a:r>
            <a:r>
              <a:rPr lang="en-US" sz="2000" dirty="0" err="1" smtClean="0"/>
              <a:t>keV</a:t>
            </a:r>
            <a:r>
              <a:rPr lang="en-US" sz="2000" dirty="0" smtClean="0"/>
              <a:t> excitation and ignoring the negative sign, the weighted average of remaining values with 10% error comes 0.155 </a:t>
            </a:r>
            <a:r>
              <a:rPr lang="en-US" sz="2000" dirty="0" smtClean="0">
                <a:sym typeface="Symbol"/>
              </a:rPr>
              <a:t></a:t>
            </a:r>
            <a:r>
              <a:rPr lang="en-US" sz="2000" dirty="0" smtClean="0"/>
              <a:t>0.009. </a:t>
            </a:r>
          </a:p>
          <a:p>
            <a:pPr algn="just"/>
            <a:r>
              <a:rPr lang="en-US" sz="2000" dirty="0" smtClean="0"/>
              <a:t>Comparing the results from theoretical and empirical methods the trends of alignment values are similar though the values are not exactly same.</a:t>
            </a:r>
          </a:p>
          <a:p>
            <a:pPr algn="just"/>
            <a:r>
              <a:rPr lang="en-US" sz="2000" dirty="0" smtClean="0">
                <a:sym typeface="Symbol"/>
              </a:rPr>
              <a:t></a:t>
            </a:r>
            <a:r>
              <a:rPr lang="en-US" sz="2000" baseline="-25000" dirty="0" smtClean="0"/>
              <a:t>L</a:t>
            </a:r>
            <a:r>
              <a:rPr lang="en-US" sz="2000" baseline="-25000" dirty="0" smtClean="0">
                <a:sym typeface="Symbol"/>
              </a:rPr>
              <a:t></a:t>
            </a:r>
            <a:r>
              <a:rPr lang="en-US" sz="2000" dirty="0" smtClean="0"/>
              <a:t>/</a:t>
            </a:r>
            <a:r>
              <a:rPr lang="en-US" sz="2000" dirty="0" smtClean="0">
                <a:sym typeface="Symbol"/>
              </a:rPr>
              <a:t></a:t>
            </a:r>
            <a:r>
              <a:rPr lang="en-US" sz="2000" baseline="-25000" dirty="0" smtClean="0"/>
              <a:t>L</a:t>
            </a:r>
            <a:r>
              <a:rPr lang="en-US" sz="2000" baseline="-25000" dirty="0" smtClean="0">
                <a:sym typeface="MT Extra"/>
              </a:rPr>
              <a:t>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ratios yield large uncertainties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in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parameter, which makes it inappropriate to compare the empirical results with those from theoretical calculations or from experimental angular distribution measurements. </a:t>
            </a:r>
          </a:p>
          <a:p>
            <a:pPr algn="just">
              <a:buNone/>
            </a:pPr>
            <a:r>
              <a:rPr lang="en-US" sz="1600" dirty="0" smtClean="0">
                <a:solidFill>
                  <a:srgbClr val="00B050"/>
                </a:solidFill>
              </a:rPr>
              <a:t>	*J. Nuclear Physics, Material Sciences, Radiation and Applications 1, 2013, 83–101.</a:t>
            </a:r>
            <a:endParaRPr lang="en-IN" sz="1600" dirty="0">
              <a:solidFill>
                <a:srgbClr val="00B05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914400"/>
          <a:ext cx="6629401" cy="2667000"/>
        </p:xfrm>
        <a:graphic>
          <a:graphicData uri="http://schemas.openxmlformats.org/drawingml/2006/table">
            <a:tbl>
              <a:tblPr/>
              <a:tblGrid>
                <a:gridCol w="1403732"/>
                <a:gridCol w="1403732"/>
                <a:gridCol w="1403732"/>
                <a:gridCol w="1318817"/>
                <a:gridCol w="1099388"/>
              </a:tblGrid>
              <a:tr h="34906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Energy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keV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Azimuthal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angle (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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Alignment parameter (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400" b="1" baseline="-250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706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 (Experimental)</a:t>
                      </a:r>
                      <a:endParaRPr lang="en-IN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*(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Theoretical)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 (Empirical)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734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10.676</a:t>
                      </a:r>
                      <a:endParaRPr lang="en-IN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latin typeface="Calibri"/>
                          <a:ea typeface="Times New Roman"/>
                          <a:cs typeface="Times New Roman"/>
                        </a:rPr>
                        <a:t>0.138(0.014)</a:t>
                      </a:r>
                      <a:endParaRPr lang="en-IN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0.151-NDA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0.498-APT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0.240</a:t>
                      </a:r>
                      <a:endParaRPr lang="en-IN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06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latin typeface="Calibri"/>
                          <a:ea typeface="Times New Roman"/>
                          <a:cs typeface="Times New Roman"/>
                        </a:rPr>
                        <a:t>-0.775(-0.074)</a:t>
                      </a:r>
                      <a:endParaRPr lang="en-IN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4973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latin typeface="Calibri"/>
                          <a:ea typeface="Times New Roman"/>
                          <a:cs typeface="Times New Roman"/>
                        </a:rPr>
                        <a:t>-0.194(-0.019)</a:t>
                      </a:r>
                      <a:endParaRPr lang="en-IN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4906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90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200">
                          <a:latin typeface="Calibri"/>
                          <a:ea typeface="Times New Roman"/>
                          <a:cs typeface="Times New Roman"/>
                        </a:rPr>
                        <a:t>0.153(0.015)</a:t>
                      </a:r>
                      <a:endParaRPr lang="en-IN" sz="14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4973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  <a:sym typeface="Symbol"/>
                        </a:rPr>
                        <a:t></a:t>
                      </a:r>
                      <a:endParaRPr lang="en-IN" sz="1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latin typeface="Calibri"/>
                          <a:ea typeface="Times New Roman"/>
                          <a:cs typeface="Times New Roman"/>
                        </a:rPr>
                        <a:t>0.700(0.070)</a:t>
                      </a:r>
                      <a:endParaRPr lang="en-IN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5720" marR="45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solidFill>
                  <a:schemeClr val="bg1"/>
                </a:solidFill>
              </a:rPr>
              <a:t>Conclusion: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410200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	Comparison of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for </a:t>
            </a:r>
            <a:r>
              <a:rPr lang="en-US" sz="2400" dirty="0" err="1" smtClean="0"/>
              <a:t>Yb</a:t>
            </a:r>
            <a:r>
              <a:rPr lang="en-US" sz="2400" dirty="0" smtClean="0"/>
              <a:t> at 59.5 </a:t>
            </a:r>
            <a:r>
              <a:rPr lang="en-US" sz="2400" dirty="0" err="1" smtClean="0"/>
              <a:t>keV</a:t>
            </a:r>
            <a:r>
              <a:rPr lang="en-US" sz="2400" dirty="0" smtClean="0"/>
              <a:t> with available recent experimental data 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IN" sz="2400" dirty="0"/>
          </a:p>
        </p:txBody>
      </p:sp>
      <p:graphicFrame>
        <p:nvGraphicFramePr>
          <p:cNvPr id="134148" name="Object 4"/>
          <p:cNvGraphicFramePr>
            <a:graphicFrameLocks noChangeAspect="1"/>
          </p:cNvGraphicFramePr>
          <p:nvPr/>
        </p:nvGraphicFramePr>
        <p:xfrm>
          <a:off x="381000" y="1524000"/>
          <a:ext cx="8266642" cy="5562600"/>
        </p:xfrm>
        <a:graphic>
          <a:graphicData uri="http://schemas.openxmlformats.org/presentationml/2006/ole">
            <p:oleObj spid="_x0000_s134148" r:id="rId3" imgW="3650400" imgH="30182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bg1"/>
                </a:solidFill>
              </a:rPr>
              <a:t>Conclusion:</a:t>
            </a:r>
            <a:endParaRPr lang="en-IN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458200" cy="5486400"/>
          </a:xfrm>
        </p:spPr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sz="2000" dirty="0" smtClean="0"/>
              <a:t>Alignment parameter A</a:t>
            </a:r>
            <a:r>
              <a:rPr lang="en-US" sz="2000" baseline="-25000" dirty="0" smtClean="0"/>
              <a:t>2 </a:t>
            </a:r>
            <a:r>
              <a:rPr lang="en-US" sz="2000" dirty="0" smtClean="0"/>
              <a:t>values for </a:t>
            </a:r>
            <a:r>
              <a:rPr lang="en-US" sz="2000" dirty="0" err="1" smtClean="0"/>
              <a:t>Yb</a:t>
            </a:r>
            <a:r>
              <a:rPr lang="en-US" sz="2000" dirty="0" smtClean="0"/>
              <a:t> in the energy range threshold to 60 </a:t>
            </a:r>
            <a:r>
              <a:rPr lang="en-US" sz="2000" dirty="0" err="1" smtClean="0"/>
              <a:t>keV</a:t>
            </a:r>
            <a:r>
              <a:rPr lang="en-US" sz="2000" dirty="0" smtClean="0"/>
              <a:t> using non-relativistic dipole approximation in a point coulomb potential are in agreement with the empirical values obtained from Mann et </a:t>
            </a:r>
            <a:r>
              <a:rPr lang="en-US" sz="2000" dirty="0" err="1" smtClean="0"/>
              <a:t>al’s</a:t>
            </a:r>
            <a:r>
              <a:rPr lang="en-US" sz="2000" dirty="0" smtClean="0"/>
              <a:t> intensity ratios and lead to the mutual support.  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 smtClean="0"/>
              <a:t>In Perturbation screened Coulomb potential the alignment parameter 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takes maximum value (~0.5) from L3 threshold energy to 60 </a:t>
            </a:r>
            <a:r>
              <a:rPr lang="en-US" sz="2000" dirty="0" err="1" smtClean="0"/>
              <a:t>keV</a:t>
            </a:r>
            <a:r>
              <a:rPr lang="en-US" sz="2000" dirty="0" smtClean="0"/>
              <a:t> and supports the concept of maximum anisotropy of </a:t>
            </a:r>
            <a:r>
              <a:rPr lang="en-US" sz="2000" dirty="0" err="1" smtClean="0"/>
              <a:t>Berezhko</a:t>
            </a:r>
            <a:r>
              <a:rPr lang="en-US" sz="2000" dirty="0" smtClean="0"/>
              <a:t> et al.</a:t>
            </a:r>
          </a:p>
          <a:p>
            <a:pPr algn="just">
              <a:buFont typeface="Wingdings" pitchFamily="2" charset="2"/>
              <a:buChar char="q"/>
            </a:pPr>
            <a:r>
              <a:rPr lang="en-US" sz="2000" dirty="0" smtClean="0"/>
              <a:t>The experimental alignment/anisotropy values of </a:t>
            </a:r>
            <a:r>
              <a:rPr lang="en-US" sz="2000" dirty="0" err="1" smtClean="0"/>
              <a:t>Akkus</a:t>
            </a:r>
            <a:r>
              <a:rPr lang="en-US" sz="2000" dirty="0" smtClean="0"/>
              <a:t> et al [</a:t>
            </a:r>
            <a:r>
              <a:rPr lang="nl-NL" sz="2000" dirty="0" smtClean="0"/>
              <a:t>Nucl. Inst. Meth. In Phys. Res. B 366 (2016)</a:t>
            </a:r>
            <a:r>
              <a:rPr lang="en-US" sz="2000" dirty="0" smtClean="0"/>
              <a:t>] at 59.5 </a:t>
            </a:r>
            <a:r>
              <a:rPr lang="en-US" sz="2000" dirty="0" err="1" smtClean="0"/>
              <a:t>keV</a:t>
            </a:r>
            <a:r>
              <a:rPr lang="en-US" sz="2000" dirty="0" smtClean="0"/>
              <a:t> for </a:t>
            </a:r>
            <a:r>
              <a:rPr lang="en-US" sz="2000" dirty="0" err="1" smtClean="0"/>
              <a:t>Yb</a:t>
            </a:r>
            <a:r>
              <a:rPr lang="en-US" sz="2000" dirty="0" smtClean="0"/>
              <a:t> also support the concept of vacancy alignment/anisotropy, although their anisotropy values are certainly higher than our theoretical values.</a:t>
            </a:r>
          </a:p>
          <a:p>
            <a:pPr algn="just">
              <a:buNone/>
            </a:pPr>
            <a:endParaRPr lang="en-US" sz="1000" dirty="0" smtClean="0"/>
          </a:p>
          <a:p>
            <a:pPr algn="just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C00000"/>
                </a:solidFill>
              </a:rPr>
              <a:t>Therefore, more accurate Quantum mechanical interpretations and precise instrumentations are required for measurements of alignment /anisotropy of atomic inner shells.</a:t>
            </a:r>
            <a:endParaRPr lang="en-IN" sz="2000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Thanks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3786</TotalTime>
  <Words>1570</Words>
  <Application>Microsoft Office PowerPoint</Application>
  <PresentationFormat>On-screen Show (4:3)</PresentationFormat>
  <Paragraphs>290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Office Theme</vt:lpstr>
      <vt:lpstr>Bitmap Image</vt:lpstr>
      <vt:lpstr>Equation</vt:lpstr>
      <vt:lpstr>Graph</vt:lpstr>
      <vt:lpstr>Slide 1</vt:lpstr>
      <vt:lpstr>Main Points:</vt:lpstr>
      <vt:lpstr>The unequal population of vacancies in the magnetic sub-states of a state j is termed as alignment of atomic inner shell vacancies. </vt:lpstr>
      <vt:lpstr>Introduction Contd.</vt:lpstr>
      <vt:lpstr>Slide 5</vt:lpstr>
      <vt:lpstr>Theoretical formulation (NDA):</vt:lpstr>
      <vt:lpstr>Theoretical formulation (NDA):</vt:lpstr>
      <vt:lpstr>Theoretical formulation (NDA):</vt:lpstr>
      <vt:lpstr>Theoretical formulation (NDA):</vt:lpstr>
      <vt:lpstr>Theoretical formulation (Screened Coulomb potential derived through Perturbation Theory):</vt:lpstr>
      <vt:lpstr>Theoretical formulation (Perturbation Theory):</vt:lpstr>
      <vt:lpstr>Theoretical formulation (Perturbation Theory):</vt:lpstr>
      <vt:lpstr>Experimental Measurements:</vt:lpstr>
      <vt:lpstr>Experimental Measurements:</vt:lpstr>
      <vt:lpstr>Experimental Details:</vt:lpstr>
      <vt:lpstr>  Typical L x-ray spectrum for various L x-ray peaks (, ,  and )  </vt:lpstr>
      <vt:lpstr>     Solid angle correction:</vt:lpstr>
      <vt:lpstr> To the time normalized counts the solid angle corrections are applied by dividing the respective counts with Cos (1) factor </vt:lpstr>
      <vt:lpstr>Correction for the contribution to L x-rays due to bremsstrahlung radiation  scattered from the primary exciters:</vt:lpstr>
      <vt:lpstr> COSTER-KRONIG CORRECTION: </vt:lpstr>
      <vt:lpstr>Slide 21</vt:lpstr>
      <vt:lpstr>Normalized L x -ray intensities vs. the angle for W-74 at 10.676 keV </vt:lpstr>
      <vt:lpstr>Normalized L x -ray intensities vs. polarization angle for W-74 at 17.781 keV  </vt:lpstr>
      <vt:lpstr>ANGULAR DISTRIBUTION OF L X-RAYS AND ALIGNMENT   PARAMETER:</vt:lpstr>
      <vt:lpstr>  Alignment parameter A2 values for different values of  and keeping  = 90 as fixed. </vt:lpstr>
      <vt:lpstr>Slide 26</vt:lpstr>
      <vt:lpstr>Empirical Formulation:</vt:lpstr>
      <vt:lpstr>Comparative values of alignment parameter (A2) for W-74* </vt:lpstr>
      <vt:lpstr>Conclusion:</vt:lpstr>
      <vt:lpstr>Conclusion:</vt:lpstr>
      <vt:lpstr>Slide 31</vt:lpstr>
    </vt:vector>
  </TitlesOfParts>
  <Company>CCC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ABC</dc:creator>
  <cp:lastModifiedBy>Dr. Ajay Sharma</cp:lastModifiedBy>
  <cp:revision>815</cp:revision>
  <dcterms:created xsi:type="dcterms:W3CDTF">2010-04-09T07:36:15Z</dcterms:created>
  <dcterms:modified xsi:type="dcterms:W3CDTF">2016-03-09T14:53:05Z</dcterms:modified>
</cp:coreProperties>
</file>