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3" r:id="rId1"/>
  </p:sldMasterIdLst>
  <p:notesMasterIdLst>
    <p:notesMasterId r:id="rId24"/>
  </p:notesMasterIdLst>
  <p:sldIdLst>
    <p:sldId id="256" r:id="rId2"/>
    <p:sldId id="287" r:id="rId3"/>
    <p:sldId id="257" r:id="rId4"/>
    <p:sldId id="284" r:id="rId5"/>
    <p:sldId id="259" r:id="rId6"/>
    <p:sldId id="279" r:id="rId7"/>
    <p:sldId id="262" r:id="rId8"/>
    <p:sldId id="263" r:id="rId9"/>
    <p:sldId id="264" r:id="rId10"/>
    <p:sldId id="288" r:id="rId11"/>
    <p:sldId id="265" r:id="rId12"/>
    <p:sldId id="281" r:id="rId13"/>
    <p:sldId id="280" r:id="rId14"/>
    <p:sldId id="267" r:id="rId15"/>
    <p:sldId id="268" r:id="rId16"/>
    <p:sldId id="271" r:id="rId17"/>
    <p:sldId id="272" r:id="rId18"/>
    <p:sldId id="285" r:id="rId19"/>
    <p:sldId id="286" r:id="rId20"/>
    <p:sldId id="273" r:id="rId21"/>
    <p:sldId id="274" r:id="rId22"/>
    <p:sldId id="276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16FA"/>
    <a:srgbClr val="2E6EBC"/>
    <a:srgbClr val="4785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74" autoAdjust="0"/>
    <p:restoredTop sz="94660"/>
  </p:normalViewPr>
  <p:slideViewPr>
    <p:cSldViewPr>
      <p:cViewPr>
        <p:scale>
          <a:sx n="65" d="100"/>
          <a:sy n="65" d="100"/>
        </p:scale>
        <p:origin x="-12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8D61D8D-8D96-47BA-85A4-00BC57B31780}" type="datetimeFigureOut">
              <a:rPr lang="en-US"/>
              <a:pPr>
                <a:defRPr/>
              </a:pPr>
              <a:t>7/21/2016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ADEB7FE-0C8D-46BB-B738-98E506FA24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4148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FCF4DAD-07B4-40E1-BB0F-2D9836418909}" type="slidenum">
              <a:rPr lang="en-US" altLang="en-US" smtClean="0"/>
              <a:pPr/>
              <a:t>14</a:t>
            </a:fld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D7348-FFE8-427D-89A0-55FE911731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70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5857D-42B1-429E-9B9E-162B3F28CB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836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BD269-41C1-404C-87B1-A46854A75C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979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52D03-C0A3-4B5E-B32E-FD951C87F6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386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4B27D-A194-4A2B-89AD-4D2594479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208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8A707-4F34-422F-8E65-2B63302069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39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A9077-621C-4A5B-98FC-83BD8835EF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533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990819-3547-4C80-9E6C-DD787E4895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69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D62F6-9B95-4AB9-8AA4-272FD0AB3F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7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8A10A-4360-407D-8794-D3C6568024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724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A7DF0-6B6D-43F8-BF84-2655EF1E50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19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5BBD1F0-8028-469F-95D7-806A240285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 txBox="1">
            <a:spLocks noChangeArrowheads="1"/>
          </p:cNvSpPr>
          <p:nvPr/>
        </p:nvSpPr>
        <p:spPr bwMode="auto">
          <a:xfrm>
            <a:off x="2362200" y="3886200"/>
            <a:ext cx="66294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Clr>
                <a:srgbClr val="6F664C"/>
              </a:buClr>
              <a:buFont typeface="Wingdings 2" pitchFamily="18" charset="2"/>
              <a:buChar char=""/>
              <a:defRPr>
                <a:solidFill>
                  <a:srgbClr val="6F664C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rgbClr val="6F664C"/>
              </a:buClr>
              <a:buFont typeface="Wingdings 2" pitchFamily="18" charset="2"/>
              <a:buChar char=""/>
              <a:defRPr sz="1600">
                <a:solidFill>
                  <a:srgbClr val="6F664C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rgbClr val="6F664C"/>
              </a:buClr>
              <a:buFont typeface="Wingdings 2" pitchFamily="18" charset="2"/>
              <a:buChar char=""/>
              <a:defRPr sz="1400">
                <a:solidFill>
                  <a:srgbClr val="6F664C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rgbClr val="6F664C"/>
              </a:buClr>
              <a:buFont typeface="Wingdings 2" pitchFamily="18" charset="2"/>
              <a:buChar char=""/>
              <a:defRPr sz="1200">
                <a:solidFill>
                  <a:srgbClr val="6F664C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rgbClr val="6F664C"/>
              </a:buClr>
              <a:buFont typeface="Wingdings 2" pitchFamily="18" charset="2"/>
              <a:buChar char=""/>
              <a:defRPr sz="1200">
                <a:solidFill>
                  <a:srgbClr val="6F664C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6F664C"/>
              </a:buClr>
              <a:buFont typeface="Wingdings 2" pitchFamily="18" charset="2"/>
              <a:buChar char=""/>
              <a:defRPr sz="1200">
                <a:solidFill>
                  <a:srgbClr val="6F664C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6F664C"/>
              </a:buClr>
              <a:buFont typeface="Wingdings 2" pitchFamily="18" charset="2"/>
              <a:buChar char=""/>
              <a:defRPr sz="1200">
                <a:solidFill>
                  <a:srgbClr val="6F664C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6F664C"/>
              </a:buClr>
              <a:buFont typeface="Wingdings 2" pitchFamily="18" charset="2"/>
              <a:buChar char=""/>
              <a:defRPr sz="1200">
                <a:solidFill>
                  <a:srgbClr val="6F664C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6F664C"/>
              </a:buClr>
              <a:buFont typeface="Wingdings 2" pitchFamily="18" charset="2"/>
              <a:buChar char=""/>
              <a:defRPr sz="1200">
                <a:solidFill>
                  <a:srgbClr val="6F664C"/>
                </a:solidFill>
                <a:latin typeface="Verdana" pitchFamily="34" charset="0"/>
              </a:defRPr>
            </a:lvl9pPr>
          </a:lstStyle>
          <a:p>
            <a:pPr algn="r" eaLnBrk="1" hangingPunct="1"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r>
              <a:rPr lang="en-US" altLang="en-US" sz="3200" b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Aishwarya Satish</a:t>
            </a:r>
            <a:r>
              <a:rPr lang="en-US" altLang="en-US" sz="2800" b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</a:p>
          <a:p>
            <a:pPr algn="r" eaLnBrk="1" hangingPunct="1"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endParaRPr lang="en-IN" altLang="en-US" sz="1100" dirty="0" smtClean="0">
              <a:solidFill>
                <a:schemeClr val="tx1"/>
              </a:solidFill>
              <a:latin typeface="Monotype Corsiva" pitchFamily="66" charset="0"/>
            </a:endParaRPr>
          </a:p>
          <a:p>
            <a:pPr algn="r" eaLnBrk="1" hangingPunct="1"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r>
              <a:rPr lang="en-IN" altLang="en-US" sz="2800" dirty="0" smtClean="0">
                <a:solidFill>
                  <a:schemeClr val="tx1"/>
                </a:solidFill>
                <a:latin typeface="Monotype Corsiva" pitchFamily="66" charset="0"/>
              </a:rPr>
              <a:t>Biological Materials Laboratory, </a:t>
            </a:r>
          </a:p>
          <a:p>
            <a:pPr algn="r" eaLnBrk="1" hangingPunct="1"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r>
              <a:rPr lang="en-IN" altLang="en-US" sz="2800" dirty="0" smtClean="0">
                <a:solidFill>
                  <a:schemeClr val="tx1"/>
                </a:solidFill>
                <a:latin typeface="Monotype Corsiva" pitchFamily="66" charset="0"/>
              </a:rPr>
              <a:t>CSIR-Central Leather Research I</a:t>
            </a:r>
            <a:r>
              <a:rPr lang="en-US" altLang="en-US" sz="2800" dirty="0" err="1" smtClean="0">
                <a:solidFill>
                  <a:schemeClr val="tx1"/>
                </a:solidFill>
                <a:latin typeface="Monotype Corsiva" pitchFamily="66" charset="0"/>
              </a:rPr>
              <a:t>nstitute</a:t>
            </a:r>
            <a:r>
              <a:rPr lang="en-US" altLang="en-US" sz="2800" dirty="0" smtClean="0">
                <a:solidFill>
                  <a:schemeClr val="tx1"/>
                </a:solidFill>
                <a:latin typeface="Monotype Corsiva" pitchFamily="66" charset="0"/>
              </a:rPr>
              <a:t>, </a:t>
            </a:r>
          </a:p>
          <a:p>
            <a:pPr algn="r" eaLnBrk="1" hangingPunct="1"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r>
              <a:rPr lang="en-US" altLang="en-US" sz="2800" dirty="0" smtClean="0">
                <a:solidFill>
                  <a:schemeClr val="tx1"/>
                </a:solidFill>
                <a:latin typeface="Monotype Corsiva" pitchFamily="66" charset="0"/>
              </a:rPr>
              <a:t>Chennai, India.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923925"/>
            <a:ext cx="9144000" cy="2124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IN" altLang="en-US" sz="4400" b="1" dirty="0">
                <a:ln w="10541" cmpd="sng">
                  <a:noFill/>
                  <a:prstDash val="solid"/>
                </a:ln>
                <a:solidFill>
                  <a:srgbClr val="2E6EBC"/>
                </a:solidFill>
                <a:latin typeface="Monotype Corsiva" pitchFamily="66" charset="0"/>
                <a:ea typeface="+mj-ea"/>
                <a:cs typeface="Times New Roman" pitchFamily="18" charset="0"/>
              </a:rPr>
              <a:t>Thyroid hormone incorporated polycaprolactone nanofibrous material as a</a:t>
            </a:r>
            <a:br>
              <a:rPr lang="en-IN" altLang="en-US" sz="4400" b="1" dirty="0">
                <a:ln w="10541" cmpd="sng">
                  <a:noFill/>
                  <a:prstDash val="solid"/>
                </a:ln>
                <a:solidFill>
                  <a:srgbClr val="2E6EBC"/>
                </a:solidFill>
                <a:latin typeface="Monotype Corsiva" pitchFamily="66" charset="0"/>
                <a:ea typeface="+mj-ea"/>
                <a:cs typeface="Times New Roman" pitchFamily="18" charset="0"/>
              </a:rPr>
            </a:br>
            <a:r>
              <a:rPr lang="en-IN" altLang="en-US" sz="4400" b="1" dirty="0">
                <a:ln w="10541" cmpd="sng">
                  <a:noFill/>
                  <a:prstDash val="solid"/>
                </a:ln>
                <a:solidFill>
                  <a:srgbClr val="2E6EBC"/>
                </a:solidFill>
                <a:latin typeface="Monotype Corsiva" pitchFamily="66" charset="0"/>
                <a:ea typeface="+mj-ea"/>
                <a:cs typeface="Times New Roman" pitchFamily="18" charset="0"/>
              </a:rPr>
              <a:t>potential wound healing therapeutic</a:t>
            </a:r>
            <a:endParaRPr lang="en-US" sz="4400" b="1" dirty="0">
              <a:ln w="10541" cmpd="sng">
                <a:noFill/>
                <a:prstDash val="solid"/>
              </a:ln>
              <a:solidFill>
                <a:srgbClr val="2E6EBC"/>
              </a:soli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457200" y="1325563"/>
            <a:ext cx="4724400" cy="4906962"/>
          </a:xfrm>
        </p:spPr>
        <p:txBody>
          <a:bodyPr/>
          <a:lstStyle/>
          <a:p>
            <a:r>
              <a:rPr lang="en-IN" altLang="en-US" sz="2800" smtClean="0">
                <a:latin typeface="Times New Roman" pitchFamily="18" charset="0"/>
                <a:cs typeface="Times New Roman" pitchFamily="18" charset="0"/>
              </a:rPr>
              <a:t>Predominant prohormone is T</a:t>
            </a:r>
            <a:r>
              <a:rPr lang="en-IN" altLang="en-US" sz="2000" smtClean="0">
                <a:latin typeface="Times New Roman" pitchFamily="18" charset="0"/>
                <a:cs typeface="Times New Roman" pitchFamily="18" charset="0"/>
              </a:rPr>
              <a:t>4</a:t>
            </a:r>
          </a:p>
          <a:p>
            <a:endParaRPr lang="en-IN" altLang="en-US" sz="18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altLang="en-US" sz="2800" smtClean="0">
                <a:latin typeface="Times New Roman" pitchFamily="18" charset="0"/>
                <a:cs typeface="Times New Roman" pitchFamily="18" charset="0"/>
              </a:rPr>
              <a:t>It is converted to Triiodothyronine (T</a:t>
            </a:r>
            <a:r>
              <a:rPr lang="en-IN" altLang="en-US" sz="2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IN" altLang="en-US" sz="2800" smtClean="0">
                <a:latin typeface="Times New Roman" pitchFamily="18" charset="0"/>
                <a:cs typeface="Times New Roman" pitchFamily="18" charset="0"/>
              </a:rPr>
              <a:t>) by deiodinase enzyme (type I)</a:t>
            </a:r>
          </a:p>
          <a:p>
            <a:endParaRPr lang="en-IN" altLang="en-US" sz="18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altLang="en-US" sz="2800" smtClean="0">
                <a:latin typeface="Times New Roman" pitchFamily="18" charset="0"/>
                <a:cs typeface="Times New Roman" pitchFamily="18" charset="0"/>
              </a:rPr>
              <a:t>Increase BMR, regulate bone growth and neural maturation amongst others</a:t>
            </a:r>
            <a:endParaRPr lang="en-IN" altLang="en-US" sz="2400" smtClean="0">
              <a:latin typeface="Times New Roman" pitchFamily="18" charset="0"/>
              <a:cs typeface="Times New Roman" pitchFamily="18" charset="0"/>
            </a:endParaRPr>
          </a:p>
          <a:p>
            <a:endParaRPr lang="en-US" altLang="en-US" sz="24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97" b="-2"/>
          <a:stretch>
            <a:fillRect/>
          </a:stretch>
        </p:blipFill>
        <p:spPr bwMode="auto">
          <a:xfrm>
            <a:off x="5210175" y="1223963"/>
            <a:ext cx="3857625" cy="510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2"/>
          <p:cNvSpPr txBox="1">
            <a:spLocks noChangeArrowheads="1"/>
          </p:cNvSpPr>
          <p:nvPr/>
        </p:nvSpPr>
        <p:spPr bwMode="auto">
          <a:xfrm>
            <a:off x="457200" y="228600"/>
            <a:ext cx="8229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C00000"/>
                </a:solidFill>
                <a:latin typeface="Arial" charset="0"/>
                <a:cs typeface="Arial" charset="0"/>
              </a:rPr>
              <a:t>Thyroid hormone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838200"/>
          </a:xfrm>
        </p:spPr>
        <p:txBody>
          <a:bodyPr/>
          <a:lstStyle/>
          <a:p>
            <a:pPr eaLnBrk="1" hangingPunct="1"/>
            <a:r>
              <a:rPr lang="en-IN" altLang="en-US" sz="4000" smtClean="0">
                <a:solidFill>
                  <a:srgbClr val="C00000"/>
                </a:solidFill>
                <a:latin typeface="Arial" charset="0"/>
                <a:cs typeface="Arial" charset="0"/>
              </a:rPr>
              <a:t>Skin manifestations of thyroid hormone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371600"/>
            <a:ext cx="8229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 smtClean="0">
                <a:latin typeface="Times New Roman" pitchFamily="18" charset="0"/>
                <a:cs typeface="Times New Roman" pitchFamily="18" charset="0"/>
              </a:rPr>
              <a:t>The typically observed manifestations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en-US" sz="1100" dirty="0" smtClean="0"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Hypothyroid : Dry, decelerated wound healing and poor scar tissue formation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Hyperthyroid condition : Skin thinning,   collagen formation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altLang="en-US" sz="11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alt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 smtClean="0">
                <a:latin typeface="Times New Roman" pitchFamily="18" charset="0"/>
                <a:cs typeface="Times New Roman" pitchFamily="18" charset="0"/>
              </a:rPr>
              <a:t>Stimulates EGF expression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en-US" sz="11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 smtClean="0">
                <a:latin typeface="Times New Roman" pitchFamily="18" charset="0"/>
                <a:cs typeface="Times New Roman" pitchFamily="18" charset="0"/>
              </a:rPr>
              <a:t>Promotes hair growth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en-US" sz="11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 smtClean="0">
                <a:latin typeface="Times New Roman" pitchFamily="18" charset="0"/>
                <a:cs typeface="Times New Roman" pitchFamily="18" charset="0"/>
              </a:rPr>
              <a:t>proliferation of epidermal keratinocytes and dermal fibroblasts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alt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 bwMode="auto">
          <a:xfrm>
            <a:off x="6324600" y="2819400"/>
            <a:ext cx="0" cy="304800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10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124200"/>
            <a:ext cx="2252663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 bwMode="auto">
          <a:xfrm flipV="1">
            <a:off x="914400" y="5410200"/>
            <a:ext cx="0" cy="381000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953500" cy="762000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solidFill>
                  <a:srgbClr val="C00000"/>
                </a:solidFill>
                <a:latin typeface="Arial" charset="0"/>
                <a:cs typeface="Arial" charset="0"/>
              </a:rPr>
              <a:t>Effect of free T</a:t>
            </a:r>
            <a:r>
              <a:rPr lang="en-US" altLang="en-US" sz="2800" smtClean="0">
                <a:solidFill>
                  <a:srgbClr val="C00000"/>
                </a:solidFill>
                <a:latin typeface="Arial" charset="0"/>
                <a:cs typeface="Arial" charset="0"/>
              </a:rPr>
              <a:t>3</a:t>
            </a:r>
            <a:r>
              <a:rPr lang="en-US" altLang="en-US" sz="4000" smtClean="0">
                <a:solidFill>
                  <a:srgbClr val="C00000"/>
                </a:solidFill>
                <a:latin typeface="Arial" charset="0"/>
                <a:cs typeface="Arial" charset="0"/>
              </a:rPr>
              <a:t> on skin cells migration</a:t>
            </a:r>
          </a:p>
        </p:txBody>
      </p:sp>
      <p:sp>
        <p:nvSpPr>
          <p:cNvPr id="5123" name="Content Placeholder 3"/>
          <p:cNvSpPr>
            <a:spLocks noGrp="1"/>
          </p:cNvSpPr>
          <p:nvPr>
            <p:ph idx="1"/>
          </p:nvPr>
        </p:nvSpPr>
        <p:spPr>
          <a:xfrm>
            <a:off x="381000" y="1447800"/>
            <a:ext cx="5029200" cy="46482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altLang="en-US" sz="3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 of increasing T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concentrations studied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 shows high increase in migration rate at 300ng conc. of T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alt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124" name="Group 2"/>
          <p:cNvGrpSpPr>
            <a:grpSpLocks/>
          </p:cNvGrpSpPr>
          <p:nvPr/>
        </p:nvGrpSpPr>
        <p:grpSpPr bwMode="auto">
          <a:xfrm>
            <a:off x="5318125" y="1066800"/>
            <a:ext cx="3749675" cy="5791200"/>
            <a:chOff x="5318760" y="1066174"/>
            <a:chExt cx="3749040" cy="5791826"/>
          </a:xfrm>
        </p:grpSpPr>
        <p:pic>
          <p:nvPicPr>
            <p:cNvPr id="5126" name="Picture 6" descr="I:\PRESENTATIONS\Migration free T3.T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8760" y="3962928"/>
              <a:ext cx="3749040" cy="2895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00" y="1066174"/>
              <a:ext cx="3657600" cy="29724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128" name="TextBox 1"/>
            <p:cNvSpPr txBox="1">
              <a:spLocks noChangeArrowheads="1"/>
            </p:cNvSpPr>
            <p:nvPr/>
          </p:nvSpPr>
          <p:spPr bwMode="auto">
            <a:xfrm>
              <a:off x="5715568" y="4038295"/>
              <a:ext cx="309511" cy="215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800" b="1">
                  <a:solidFill>
                    <a:srgbClr val="000000"/>
                  </a:solidFill>
                  <a:latin typeface="Times New Roman" pitchFamily="18" charset="0"/>
                </a:rPr>
                <a:t>(b)</a:t>
              </a:r>
            </a:p>
          </p:txBody>
        </p:sp>
      </p:grpSp>
      <p:sp>
        <p:nvSpPr>
          <p:cNvPr id="5125" name="Text Box 7"/>
          <p:cNvSpPr txBox="1">
            <a:spLocks noChangeArrowheads="1"/>
          </p:cNvSpPr>
          <p:nvPr/>
        </p:nvSpPr>
        <p:spPr bwMode="auto">
          <a:xfrm>
            <a:off x="6019800" y="1219200"/>
            <a:ext cx="2863850" cy="336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Clr>
                <a:srgbClr val="00007D"/>
              </a:buClr>
              <a:buSzPct val="75000"/>
              <a:buFont typeface="Wingdings" pitchFamily="2" charset="2"/>
              <a:buNone/>
            </a:pPr>
            <a:r>
              <a:rPr lang="en-US" altLang="en-US" sz="1800">
                <a:solidFill>
                  <a:srgbClr val="000000"/>
                </a:solidFill>
                <a:latin typeface="Times New Roman" pitchFamily="18" charset="0"/>
              </a:rPr>
              <a:t>Keratinocytes	</a:t>
            </a:r>
          </a:p>
          <a:p>
            <a:pPr eaLnBrk="1" hangingPunct="1">
              <a:buClr>
                <a:srgbClr val="00007D"/>
              </a:buClr>
              <a:buSzPct val="75000"/>
              <a:buFont typeface="Wingdings" pitchFamily="2" charset="2"/>
              <a:buNone/>
            </a:pPr>
            <a:endParaRPr lang="en-US" altLang="en-US" sz="1800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>
              <a:buClr>
                <a:srgbClr val="00007D"/>
              </a:buClr>
              <a:buSzPct val="75000"/>
              <a:buFont typeface="Wingdings" pitchFamily="2" charset="2"/>
              <a:buNone/>
            </a:pPr>
            <a:endParaRPr lang="en-US" altLang="en-US" sz="1800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>
              <a:buClr>
                <a:srgbClr val="00007D"/>
              </a:buClr>
              <a:buSzPct val="75000"/>
              <a:buFont typeface="Wingdings" pitchFamily="2" charset="2"/>
              <a:buNone/>
            </a:pPr>
            <a:endParaRPr lang="en-US" altLang="en-US" sz="1800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>
              <a:buClr>
                <a:srgbClr val="00007D"/>
              </a:buClr>
              <a:buSzPct val="75000"/>
              <a:buFont typeface="Wingdings" pitchFamily="2" charset="2"/>
              <a:buNone/>
            </a:pPr>
            <a:endParaRPr lang="en-US" altLang="en-US" sz="1800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>
              <a:buClr>
                <a:srgbClr val="00007D"/>
              </a:buClr>
              <a:buSzPct val="75000"/>
              <a:buFont typeface="Wingdings" pitchFamily="2" charset="2"/>
              <a:buNone/>
            </a:pPr>
            <a:endParaRPr lang="en-US" altLang="en-US" sz="1800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>
              <a:buClr>
                <a:srgbClr val="00007D"/>
              </a:buClr>
              <a:buSzPct val="75000"/>
              <a:buFont typeface="Wingdings" pitchFamily="2" charset="2"/>
              <a:buNone/>
            </a:pPr>
            <a:r>
              <a:rPr lang="en-US" altLang="en-US" sz="1800">
                <a:solidFill>
                  <a:srgbClr val="000000"/>
                </a:solidFill>
                <a:latin typeface="Times New Roman" pitchFamily="18" charset="0"/>
              </a:rPr>
              <a:t>                </a:t>
            </a:r>
          </a:p>
          <a:p>
            <a:pPr eaLnBrk="1" hangingPunct="1">
              <a:buClr>
                <a:srgbClr val="00007D"/>
              </a:buClr>
              <a:buSzPct val="75000"/>
              <a:buFont typeface="Wingdings" pitchFamily="2" charset="2"/>
              <a:buNone/>
            </a:pPr>
            <a:endParaRPr lang="en-US" altLang="en-US" sz="1800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>
              <a:buClr>
                <a:srgbClr val="00007D"/>
              </a:buClr>
              <a:buSzPct val="75000"/>
              <a:buFont typeface="Wingdings" pitchFamily="2" charset="2"/>
              <a:buNone/>
            </a:pPr>
            <a:endParaRPr lang="en-US" altLang="en-US" sz="1800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>
              <a:buClr>
                <a:srgbClr val="00007D"/>
              </a:buClr>
              <a:buSzPct val="75000"/>
              <a:buFont typeface="Wingdings" pitchFamily="2" charset="2"/>
              <a:buNone/>
            </a:pPr>
            <a:r>
              <a:rPr lang="en-US" altLang="en-US" sz="1800">
                <a:solidFill>
                  <a:srgbClr val="000000"/>
                </a:solidFill>
                <a:latin typeface="Times New Roman" pitchFamily="18" charset="0"/>
              </a:rPr>
              <a:t>Fibroblasts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4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Delivery vehicle: Nanofibrous scaffold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6096000" cy="5257800"/>
          </a:xfrm>
        </p:spPr>
        <p:txBody>
          <a:bodyPr/>
          <a:lstStyle/>
          <a:p>
            <a:pPr eaLnBrk="1" hangingPunct="1"/>
            <a:r>
              <a:rPr lang="en-GB" altLang="en-US" sz="2800" smtClean="0">
                <a:latin typeface="Times New Roman" pitchFamily="18" charset="0"/>
                <a:cs typeface="Times New Roman" pitchFamily="18" charset="0"/>
              </a:rPr>
              <a:t>High surface area</a:t>
            </a:r>
          </a:p>
          <a:p>
            <a:pPr eaLnBrk="1" hangingPunct="1"/>
            <a:endParaRPr lang="en-GB" altLang="en-US" sz="5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GB" altLang="en-US" sz="2800" smtClean="0">
                <a:latin typeface="Times New Roman" pitchFamily="18" charset="0"/>
                <a:cs typeface="Times New Roman" pitchFamily="18" charset="0"/>
              </a:rPr>
              <a:t>Good mechanical properties</a:t>
            </a:r>
          </a:p>
          <a:p>
            <a:pPr eaLnBrk="1" hangingPunct="1"/>
            <a:endParaRPr lang="en-GB" altLang="en-US" sz="5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GB" altLang="en-US" sz="2800" smtClean="0">
                <a:latin typeface="Times New Roman" pitchFamily="18" charset="0"/>
                <a:cs typeface="Times New Roman" pitchFamily="18" charset="0"/>
              </a:rPr>
              <a:t>Nanometer size range</a:t>
            </a:r>
          </a:p>
          <a:p>
            <a:pPr eaLnBrk="1" hangingPunct="1"/>
            <a:endParaRPr lang="en-GB" altLang="en-US" sz="5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2800" smtClean="0">
                <a:latin typeface="Times New Roman" pitchFamily="18" charset="0"/>
                <a:cs typeface="Times New Roman" pitchFamily="18" charset="0"/>
              </a:rPr>
              <a:t>Ease of biomolecule encapsulation without loss incurred in preparatory stage </a:t>
            </a:r>
          </a:p>
          <a:p>
            <a:pPr eaLnBrk="1" hangingPunct="1"/>
            <a:endParaRPr lang="en-US" altLang="en-US" sz="5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2800" smtClean="0">
                <a:latin typeface="Times New Roman" pitchFamily="18" charset="0"/>
                <a:cs typeface="Times New Roman" pitchFamily="18" charset="0"/>
              </a:rPr>
              <a:t>Polymer used: </a:t>
            </a:r>
            <a:r>
              <a:rPr lang="en-US" altLang="en-US" sz="2800" smtClean="0">
                <a:solidFill>
                  <a:srgbClr val="2116FA"/>
                </a:solidFill>
                <a:latin typeface="Times New Roman" pitchFamily="18" charset="0"/>
                <a:cs typeface="Times New Roman" pitchFamily="18" charset="0"/>
              </a:rPr>
              <a:t>PCL</a:t>
            </a:r>
          </a:p>
          <a:p>
            <a:pPr eaLnBrk="1" hangingPunct="1"/>
            <a:endParaRPr lang="en-US" altLang="en-US" sz="5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2800" smtClean="0">
                <a:latin typeface="Times New Roman" pitchFamily="18" charset="0"/>
                <a:cs typeface="Times New Roman" pitchFamily="18" charset="0"/>
              </a:rPr>
              <a:t>PCL has a slow degradation rate ensuring sustained release of entrapped moiety</a:t>
            </a:r>
          </a:p>
        </p:txBody>
      </p:sp>
      <p:sp>
        <p:nvSpPr>
          <p:cNvPr id="6148" name="AutoShape 5" descr="Image result for nanofiber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latin typeface="Arial" charset="0"/>
            </a:endParaRPr>
          </a:p>
        </p:txBody>
      </p:sp>
      <p:sp>
        <p:nvSpPr>
          <p:cNvPr id="6149" name="AutoShape 7" descr="Image result for nanofibers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latin typeface="Arial" charset="0"/>
            </a:endParaRPr>
          </a:p>
        </p:txBody>
      </p:sp>
      <p:pic>
        <p:nvPicPr>
          <p:cNvPr id="6150" name="Picture 10" descr="I:\Aish\T3 PAPER\analysis\SEM\10k X\8-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4"/>
          <a:stretch>
            <a:fillRect/>
          </a:stretch>
        </p:blipFill>
        <p:spPr bwMode="auto">
          <a:xfrm>
            <a:off x="6553200" y="1371600"/>
            <a:ext cx="2514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solidFill>
                  <a:srgbClr val="C00000"/>
                </a:solidFill>
                <a:latin typeface="Arial" charset="0"/>
                <a:cs typeface="Arial" charset="0"/>
              </a:rPr>
              <a:t>Mode of delivery : Topical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838200" y="1905000"/>
            <a:ext cx="7924800" cy="38862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Times New Roman" pitchFamily="18" charset="0"/>
                <a:cs typeface="Times New Roman" pitchFamily="18" charset="0"/>
              </a:rPr>
              <a:t>IP or IV induces thyrotoxicosis </a:t>
            </a:r>
          </a:p>
          <a:p>
            <a:pPr eaLnBrk="1" hangingPunct="1"/>
            <a:endParaRPr lang="en-US" altLang="en-US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mtClean="0">
                <a:latin typeface="Times New Roman" pitchFamily="18" charset="0"/>
                <a:cs typeface="Times New Roman" pitchFamily="18" charset="0"/>
              </a:rPr>
              <a:t>Topical delivery of T</a:t>
            </a:r>
            <a:r>
              <a:rPr lang="en-US" altLang="en-US" sz="2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en-US" smtClean="0">
                <a:latin typeface="Times New Roman" pitchFamily="18" charset="0"/>
                <a:cs typeface="Times New Roman" pitchFamily="18" charset="0"/>
              </a:rPr>
              <a:t> stimulates targeted epidermal and dermal proliferation</a:t>
            </a:r>
          </a:p>
        </p:txBody>
      </p:sp>
      <p:pic>
        <p:nvPicPr>
          <p:cNvPr id="717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7" t="7207"/>
          <a:stretch>
            <a:fillRect/>
          </a:stretch>
        </p:blipFill>
        <p:spPr bwMode="auto">
          <a:xfrm>
            <a:off x="3352800" y="4648200"/>
            <a:ext cx="2260600" cy="170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>
                <a:solidFill>
                  <a:srgbClr val="C00000"/>
                </a:solidFill>
                <a:latin typeface="Arial" charset="0"/>
                <a:cs typeface="Arial" charset="0"/>
              </a:rPr>
              <a:t>Nanofiber preparation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4710113" cy="44958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Times New Roman" pitchFamily="18" charset="0"/>
                <a:cs typeface="Times New Roman" pitchFamily="18" charset="0"/>
              </a:rPr>
              <a:t>15%  PCL</a:t>
            </a:r>
          </a:p>
          <a:p>
            <a:pPr eaLnBrk="1" hangingPunct="1"/>
            <a:endParaRPr lang="en-US" altLang="en-US" sz="5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mtClean="0">
                <a:latin typeface="Times New Roman" pitchFamily="18" charset="0"/>
                <a:cs typeface="Times New Roman" pitchFamily="18" charset="0"/>
              </a:rPr>
              <a:t>Varying T</a:t>
            </a:r>
            <a:r>
              <a:rPr lang="en-US" altLang="en-US" sz="2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en-US" smtClean="0">
                <a:latin typeface="Times New Roman" pitchFamily="18" charset="0"/>
                <a:cs typeface="Times New Roman" pitchFamily="18" charset="0"/>
              </a:rPr>
              <a:t> conc.</a:t>
            </a:r>
          </a:p>
          <a:p>
            <a:pPr lvl="1" eaLnBrk="1" hangingPunct="1"/>
            <a:r>
              <a:rPr lang="en-US" altLang="en-US" smtClean="0">
                <a:latin typeface="Times New Roman" pitchFamily="18" charset="0"/>
                <a:cs typeface="Times New Roman" pitchFamily="18" charset="0"/>
              </a:rPr>
              <a:t>0.25 mg/ml </a:t>
            </a:r>
          </a:p>
          <a:p>
            <a:pPr lvl="1" eaLnBrk="1" hangingPunct="1"/>
            <a:r>
              <a:rPr lang="en-US" altLang="en-US" smtClean="0">
                <a:latin typeface="Times New Roman" pitchFamily="18" charset="0"/>
                <a:cs typeface="Times New Roman" pitchFamily="18" charset="0"/>
              </a:rPr>
              <a:t>0.5 mg/ml</a:t>
            </a:r>
          </a:p>
          <a:p>
            <a:pPr lvl="1" eaLnBrk="1" hangingPunct="1"/>
            <a:r>
              <a:rPr lang="en-US" altLang="en-US" smtClean="0">
                <a:latin typeface="Times New Roman" pitchFamily="18" charset="0"/>
                <a:cs typeface="Times New Roman" pitchFamily="18" charset="0"/>
              </a:rPr>
              <a:t>1 mg/ml</a:t>
            </a:r>
          </a:p>
          <a:p>
            <a:pPr lvl="1" eaLnBrk="1" hangingPunct="1">
              <a:buFont typeface="Wingdings" pitchFamily="2" charset="2"/>
              <a:buNone/>
            </a:pPr>
            <a:endParaRPr lang="en-US" altLang="en-US" sz="5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mtClean="0">
                <a:latin typeface="Times New Roman" pitchFamily="18" charset="0"/>
                <a:cs typeface="Times New Roman" pitchFamily="18" charset="0"/>
              </a:rPr>
              <a:t>Voltage : 15kV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z="5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mtClean="0">
                <a:latin typeface="Times New Roman" pitchFamily="18" charset="0"/>
                <a:cs typeface="Times New Roman" pitchFamily="18" charset="0"/>
              </a:rPr>
              <a:t>Collector distance : 15cm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313" y="2076450"/>
            <a:ext cx="3824287" cy="363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solidFill>
                  <a:srgbClr val="C00000"/>
                </a:solidFill>
                <a:latin typeface="Arial" charset="0"/>
                <a:cs typeface="Arial" charset="0"/>
              </a:rPr>
              <a:t>SEM analysis</a:t>
            </a:r>
          </a:p>
        </p:txBody>
      </p:sp>
      <p:pic>
        <p:nvPicPr>
          <p:cNvPr id="9219" name="Picture 4" descr="G:\RSC Advances\RSC REVISED\Fig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295400"/>
            <a:ext cx="5105400" cy="410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Rectangle 1"/>
          <p:cNvSpPr>
            <a:spLocks noChangeArrowheads="1"/>
          </p:cNvSpPr>
          <p:nvPr/>
        </p:nvSpPr>
        <p:spPr bwMode="auto">
          <a:xfrm>
            <a:off x="7086600" y="4038600"/>
            <a:ext cx="1905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altLang="en-US" sz="1800">
                <a:latin typeface="Times New Roman" pitchFamily="18" charset="0"/>
                <a:cs typeface="Times New Roman" pitchFamily="18" charset="0"/>
              </a:rPr>
              <a:t>a PCL Nanofiber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altLang="en-US" sz="1800">
                <a:latin typeface="Times New Roman" pitchFamily="18" charset="0"/>
                <a:cs typeface="Times New Roman" pitchFamily="18" charset="0"/>
              </a:rPr>
              <a:t>b P/T</a:t>
            </a:r>
            <a:r>
              <a:rPr lang="en-US" altLang="en-US" sz="12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en-US" sz="1800">
                <a:latin typeface="Times New Roman" pitchFamily="18" charset="0"/>
                <a:cs typeface="Times New Roman" pitchFamily="18" charset="0"/>
              </a:rPr>
              <a:t>0.25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altLang="en-US" sz="1800">
                <a:latin typeface="Times New Roman" pitchFamily="18" charset="0"/>
                <a:cs typeface="Times New Roman" pitchFamily="18" charset="0"/>
              </a:rPr>
              <a:t>c P/T</a:t>
            </a:r>
            <a:r>
              <a:rPr lang="en-US" altLang="en-US"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en-US" sz="1800">
                <a:latin typeface="Times New Roman" pitchFamily="18" charset="0"/>
                <a:cs typeface="Times New Roman" pitchFamily="18" charset="0"/>
              </a:rPr>
              <a:t>0.5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altLang="en-US" sz="1800">
                <a:latin typeface="Times New Roman" pitchFamily="18" charset="0"/>
                <a:cs typeface="Times New Roman" pitchFamily="18" charset="0"/>
              </a:rPr>
              <a:t>d P/T</a:t>
            </a:r>
            <a:r>
              <a:rPr lang="en-US" altLang="en-US"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en-US" sz="1800">
                <a:latin typeface="Times New Roman" pitchFamily="18" charset="0"/>
                <a:cs typeface="Times New Roman" pitchFamily="18" charset="0"/>
              </a:rPr>
              <a:t>1 </a:t>
            </a:r>
          </a:p>
        </p:txBody>
      </p:sp>
      <p:sp>
        <p:nvSpPr>
          <p:cNvPr id="9221" name="TextBox 2"/>
          <p:cNvSpPr txBox="1">
            <a:spLocks noChangeArrowheads="1"/>
          </p:cNvSpPr>
          <p:nvPr/>
        </p:nvSpPr>
        <p:spPr bwMode="auto">
          <a:xfrm>
            <a:off x="381000" y="5562600"/>
            <a:ext cx="8534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800">
                <a:latin typeface="Times New Roman" pitchFamily="18" charset="0"/>
                <a:cs typeface="Times New Roman" pitchFamily="18" charset="0"/>
              </a:rPr>
              <a:t>Morphology : Continuous, smooth, random nanofibers in nanometer size range</a:t>
            </a:r>
            <a:endParaRPr lang="en-US" altLang="en-US"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96875" y="3048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solidFill>
                  <a:srgbClr val="C00000"/>
                </a:solidFill>
                <a:latin typeface="Arial" charset="0"/>
                <a:cs typeface="Arial" charset="0"/>
              </a:rPr>
              <a:t>Characterization of nanofibers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81000" y="1447800"/>
            <a:ext cx="4038600" cy="5029200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FTIR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IN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IN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</a:t>
            </a: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powder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PCL Nanofiber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P/T</a:t>
            </a: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0.25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P/T</a:t>
            </a:r>
            <a:r>
              <a:rPr lang="en-US" altLang="en-US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0.5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P/T</a:t>
            </a:r>
            <a:r>
              <a:rPr lang="en-US" altLang="en-US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</a:p>
        </p:txBody>
      </p:sp>
      <p:sp>
        <p:nvSpPr>
          <p:cNvPr id="11268" name="Content Placeholder 1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343400" cy="5181600"/>
          </a:xfrm>
        </p:spPr>
        <p:txBody>
          <a:bodyPr rtlCol="0">
            <a:normAutofit fontScale="85000" lnSpcReduction="20000"/>
          </a:bodyPr>
          <a:lstStyle/>
          <a:p>
            <a:pPr marL="635000" indent="-45720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P/T</a:t>
            </a:r>
            <a:r>
              <a:rPr lang="en-US" alt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composite nanofiber 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FITC </a:t>
            </a: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000" indent="-45720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I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000" indent="-45720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IN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000" indent="-45720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I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000" indent="-45720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IN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000" indent="-45720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I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Confirms the uniform distribution of T</a:t>
            </a:r>
            <a:r>
              <a:rPr lang="en-IN" alt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IN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its encapsulation</a:t>
            </a: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0"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5" name="Picture 4" descr="G:\RSC Advances\RSC REVISED\figures in tif\Fig 3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17725"/>
            <a:ext cx="3344863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133600"/>
            <a:ext cx="3776663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68362"/>
          </a:xfrm>
        </p:spPr>
        <p:txBody>
          <a:bodyPr/>
          <a:lstStyle/>
          <a:p>
            <a:r>
              <a:rPr lang="en-IN" altLang="en-US" i="1" smtClean="0">
                <a:solidFill>
                  <a:srgbClr val="C00000"/>
                </a:solidFill>
                <a:latin typeface="Arial" charset="0"/>
                <a:cs typeface="Arial" charset="0"/>
              </a:rPr>
              <a:t>In vitro </a:t>
            </a:r>
            <a:r>
              <a:rPr lang="en-IN" altLang="en-US" smtClean="0">
                <a:solidFill>
                  <a:srgbClr val="C00000"/>
                </a:solidFill>
                <a:latin typeface="Arial" charset="0"/>
                <a:cs typeface="Arial" charset="0"/>
              </a:rPr>
              <a:t>Hemocompatibility analysis</a:t>
            </a:r>
            <a:endParaRPr lang="en-US" altLang="en-US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457200" y="1981200"/>
          <a:ext cx="40386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609452">
                <a:tc>
                  <a:txBody>
                    <a:bodyPr/>
                    <a:lstStyle/>
                    <a:p>
                      <a:pPr algn="l"/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Samples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4" marB="45724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Hemolysis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4" marB="45724" anchor="ctr"/>
                </a:tc>
              </a:tr>
              <a:tr h="762148">
                <a:tc>
                  <a:txBody>
                    <a:bodyPr/>
                    <a:lstStyle/>
                    <a:p>
                      <a:pPr algn="l"/>
                      <a:r>
                        <a:rPr lang="en-IN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PCL NF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4" marB="4572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6" marB="0" anchor="ctr"/>
                </a:tc>
              </a:tr>
              <a:tr h="76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P/T</a:t>
                      </a:r>
                      <a:r>
                        <a:rPr lang="en-US" alt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</a:p>
                  </a:txBody>
                  <a:tcPr marT="45724" marB="4572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76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P/T</a:t>
                      </a:r>
                      <a:r>
                        <a:rPr lang="en-US" alt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</a:p>
                  </a:txBody>
                  <a:tcPr marT="45724" marB="4572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838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P/T</a:t>
                      </a:r>
                      <a:r>
                        <a:rPr lang="en-US" alt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24" marB="4572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1128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37088" y="2590800"/>
            <a:ext cx="4354512" cy="1890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458200" cy="1066800"/>
          </a:xfrm>
        </p:spPr>
        <p:txBody>
          <a:bodyPr/>
          <a:lstStyle/>
          <a:p>
            <a:pPr eaLnBrk="1" hangingPunct="1"/>
            <a:r>
              <a:rPr lang="en-US" altLang="en-US" sz="3800" i="1" smtClean="0">
                <a:solidFill>
                  <a:srgbClr val="C00000"/>
                </a:solidFill>
                <a:latin typeface="Arial" charset="0"/>
                <a:cs typeface="Arial" charset="0"/>
              </a:rPr>
              <a:t>In vitro </a:t>
            </a:r>
            <a:r>
              <a:rPr lang="en-US" altLang="en-US" sz="3800" smtClean="0">
                <a:solidFill>
                  <a:srgbClr val="C00000"/>
                </a:solidFill>
                <a:latin typeface="Arial" charset="0"/>
                <a:cs typeface="Arial" charset="0"/>
              </a:rPr>
              <a:t>studies on cell lines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371600"/>
            <a:ext cx="8534400" cy="609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 compatibility (MTT)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2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" y="2422525"/>
            <a:ext cx="3894138" cy="354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362200"/>
            <a:ext cx="3810000" cy="360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4" name="Rectangle 1"/>
          <p:cNvSpPr>
            <a:spLocks noChangeArrowheads="1"/>
          </p:cNvSpPr>
          <p:nvPr/>
        </p:nvSpPr>
        <p:spPr bwMode="auto">
          <a:xfrm>
            <a:off x="1981200" y="2514600"/>
            <a:ext cx="6400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Keratinocytes            		            Fibroblasts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54363" y="3135313"/>
            <a:ext cx="338137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IN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73963" y="2830513"/>
            <a:ext cx="338137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IN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33800" y="2895600"/>
            <a:ext cx="287338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IN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74038" y="2663825"/>
            <a:ext cx="287337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IN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5943600"/>
            <a:ext cx="338138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IN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9238" y="6172200"/>
            <a:ext cx="287337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IN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01" name="TextBox 3"/>
          <p:cNvSpPr txBox="1">
            <a:spLocks noChangeArrowheads="1"/>
          </p:cNvSpPr>
          <p:nvPr/>
        </p:nvSpPr>
        <p:spPr bwMode="auto">
          <a:xfrm>
            <a:off x="381000" y="6019800"/>
            <a:ext cx="1676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en-IN" altLang="en-US" sz="1600">
                <a:latin typeface="Times New Roman" pitchFamily="18" charset="0"/>
                <a:cs typeface="Times New Roman" pitchFamily="18" charset="0"/>
              </a:rPr>
              <a:t> value &lt; 0.03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P </a:t>
            </a:r>
            <a:r>
              <a:rPr lang="en-US" altLang="en-US" sz="1600">
                <a:latin typeface="Times New Roman" pitchFamily="18" charset="0"/>
                <a:cs typeface="Times New Roman" pitchFamily="18" charset="0"/>
              </a:rPr>
              <a:t>value &lt; 0.02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idx="1"/>
          </p:nvPr>
        </p:nvSpPr>
        <p:spPr>
          <a:xfrm>
            <a:off x="0" y="228600"/>
            <a:ext cx="9067800" cy="51054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 migration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(Scratch wound assay)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GB" alt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GB" altLang="en-US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GB" alt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GB" altLang="en-US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GB" altLang="en-US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          </a:t>
            </a:r>
            <a:r>
              <a:rPr lang="en-GB" alt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Migratory pattern in (a &amp; b) untreated and (c &amp; d) T3-treated 			                cells at (a&amp; c) 0 h and (b &amp; d) 8 h. Scale bar: 100 µm</a:t>
            </a:r>
            <a:r>
              <a:rPr lang="en-US" alt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2400" y="5965825"/>
            <a:ext cx="8915400" cy="8921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26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cell cytotoxicity and migration studies, the P/T</a:t>
            </a:r>
            <a:r>
              <a:rPr lang="en-US" altLang="en-US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600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scaffold was selected for further studies</a:t>
            </a:r>
          </a:p>
        </p:txBody>
      </p:sp>
      <p:pic>
        <p:nvPicPr>
          <p:cNvPr id="13316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3065463"/>
            <a:ext cx="3738562" cy="279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48000"/>
            <a:ext cx="3746500" cy="281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657600" y="3122613"/>
            <a:ext cx="28416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IN" sz="2000" dirty="0">
                <a:solidFill>
                  <a:schemeClr val="accent1">
                    <a:lumMod val="50000"/>
                  </a:schemeClr>
                </a:solidFill>
              </a:rPr>
              <a:t>*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16838" y="3275013"/>
            <a:ext cx="284162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IN" sz="2000" dirty="0">
                <a:solidFill>
                  <a:schemeClr val="accent1">
                    <a:lumMod val="50000"/>
                  </a:schemeClr>
                </a:solidFill>
              </a:rPr>
              <a:t>*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86200" y="5715000"/>
            <a:ext cx="28416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IN" sz="2000" dirty="0">
                <a:solidFill>
                  <a:schemeClr val="accent1">
                    <a:lumMod val="50000"/>
                  </a:schemeClr>
                </a:solidFill>
              </a:rPr>
              <a:t>*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321" name="Rectangle 3"/>
          <p:cNvSpPr>
            <a:spLocks noChangeArrowheads="1"/>
          </p:cNvSpPr>
          <p:nvPr/>
        </p:nvSpPr>
        <p:spPr bwMode="auto">
          <a:xfrm>
            <a:off x="3962400" y="5738813"/>
            <a:ext cx="14351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en-IN" altLang="en-US" sz="1600">
                <a:latin typeface="Times New Roman" pitchFamily="18" charset="0"/>
                <a:cs typeface="Times New Roman" pitchFamily="18" charset="0"/>
              </a:rPr>
              <a:t> value &lt; 0.03</a:t>
            </a:r>
          </a:p>
        </p:txBody>
      </p:sp>
      <p:sp>
        <p:nvSpPr>
          <p:cNvPr id="13322" name="Text Box 7"/>
          <p:cNvSpPr txBox="1">
            <a:spLocks noChangeArrowheads="1"/>
          </p:cNvSpPr>
          <p:nvPr/>
        </p:nvSpPr>
        <p:spPr bwMode="auto">
          <a:xfrm>
            <a:off x="1447800" y="3429000"/>
            <a:ext cx="6140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altLang="en-US" sz="1800">
                <a:latin typeface="Times New Roman" pitchFamily="18" charset="0"/>
              </a:rPr>
              <a:t>Keratinocytes                                                     Fibroblasts</a:t>
            </a:r>
          </a:p>
        </p:txBody>
      </p:sp>
      <p:pic>
        <p:nvPicPr>
          <p:cNvPr id="13323" name="Picture 14" descr="C:\Users\user\Desktop\Picture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613" y="152400"/>
            <a:ext cx="5767387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762000"/>
          </a:xfrm>
        </p:spPr>
        <p:txBody>
          <a:bodyPr/>
          <a:lstStyle/>
          <a:p>
            <a:pPr eaLnBrk="1" hangingPunct="1"/>
            <a:r>
              <a:rPr lang="en-US" altLang="en-US" sz="3600" smtClean="0">
                <a:solidFill>
                  <a:srgbClr val="C00000"/>
                </a:solidFill>
                <a:latin typeface="Arial" charset="0"/>
                <a:cs typeface="Arial" charset="0"/>
              </a:rPr>
              <a:t>Migration: Mitomycin-C pre-treated cells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ascertain that the enhancement of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migration is proliferation independent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Results show that P/T</a:t>
            </a:r>
            <a:r>
              <a:rPr lang="en-US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scaffold has accelerated  migration even when proliferation is inhibited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340" name="Group 5"/>
          <p:cNvGrpSpPr>
            <a:grpSpLocks/>
          </p:cNvGrpSpPr>
          <p:nvPr/>
        </p:nvGrpSpPr>
        <p:grpSpPr bwMode="auto">
          <a:xfrm>
            <a:off x="533400" y="1981200"/>
            <a:ext cx="8305800" cy="3657600"/>
            <a:chOff x="439682" y="3246796"/>
            <a:chExt cx="8302074" cy="3595964"/>
          </a:xfrm>
        </p:grpSpPr>
        <p:pic>
          <p:nvPicPr>
            <p:cNvPr id="14346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3283" y="3261694"/>
              <a:ext cx="4188473" cy="35810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347" name="Picture 4" descr="I:\PRESENTATIONS\mitomycin hacat color.T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682" y="3246796"/>
              <a:ext cx="4208518" cy="3579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341" name="Text Box 7"/>
          <p:cNvSpPr txBox="1">
            <a:spLocks noChangeArrowheads="1"/>
          </p:cNvSpPr>
          <p:nvPr/>
        </p:nvSpPr>
        <p:spPr bwMode="auto">
          <a:xfrm>
            <a:off x="1676400" y="2362200"/>
            <a:ext cx="614045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altLang="en-US" sz="1800">
                <a:latin typeface="Times New Roman" pitchFamily="18" charset="0"/>
              </a:rPr>
              <a:t>Keratinocytes	                                       Fibroblasts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24200" y="2362200"/>
            <a:ext cx="2984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IN" sz="1600" dirty="0">
                <a:solidFill>
                  <a:schemeClr val="accent1">
                    <a:lumMod val="50000"/>
                  </a:schemeClr>
                </a:solidFill>
              </a:rPr>
              <a:t>#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34200" y="2438400"/>
            <a:ext cx="2984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IN" sz="1600" dirty="0">
                <a:solidFill>
                  <a:schemeClr val="accent1">
                    <a:lumMod val="50000"/>
                  </a:schemeClr>
                </a:solidFill>
              </a:rPr>
              <a:t>#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87750" y="5181600"/>
            <a:ext cx="2984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IN" sz="1600" dirty="0">
                <a:solidFill>
                  <a:schemeClr val="accent1">
                    <a:lumMod val="50000"/>
                  </a:schemeClr>
                </a:solidFill>
              </a:rPr>
              <a:t>#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345" name="Rectangle 10"/>
          <p:cNvSpPr>
            <a:spLocks noChangeArrowheads="1"/>
          </p:cNvSpPr>
          <p:nvPr/>
        </p:nvSpPr>
        <p:spPr bwMode="auto">
          <a:xfrm>
            <a:off x="3721100" y="5257800"/>
            <a:ext cx="13811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IN" altLang="en-US" sz="1600">
                <a:latin typeface="Times New Roman" pitchFamily="18" charset="0"/>
                <a:cs typeface="Times New Roman" pitchFamily="18" charset="0"/>
              </a:rPr>
              <a:t> value ≤ 0.05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solidFill>
                  <a:srgbClr val="C00000"/>
                </a:solidFill>
                <a:latin typeface="Arial" charset="0"/>
                <a:cs typeface="Arial" charset="0"/>
              </a:rPr>
              <a:t>T</a:t>
            </a:r>
            <a:r>
              <a:rPr lang="en-US" altLang="en-US" sz="2800" smtClean="0">
                <a:solidFill>
                  <a:srgbClr val="C00000"/>
                </a:solidFill>
                <a:latin typeface="Arial" charset="0"/>
                <a:cs typeface="Arial" charset="0"/>
              </a:rPr>
              <a:t>3</a:t>
            </a:r>
            <a:r>
              <a:rPr lang="en-US" altLang="en-US" sz="4000" smtClean="0">
                <a:solidFill>
                  <a:srgbClr val="C00000"/>
                </a:solidFill>
                <a:latin typeface="Arial" charset="0"/>
                <a:cs typeface="Arial" charset="0"/>
              </a:rPr>
              <a:t> release from P/T</a:t>
            </a:r>
            <a:r>
              <a:rPr lang="en-US" altLang="en-US" sz="2800" smtClean="0">
                <a:solidFill>
                  <a:srgbClr val="C00000"/>
                </a:solidFill>
                <a:latin typeface="Arial" charset="0"/>
                <a:cs typeface="Arial" charset="0"/>
              </a:rPr>
              <a:t>3</a:t>
            </a:r>
            <a:r>
              <a:rPr lang="en-US" altLang="en-US" sz="4000" smtClean="0">
                <a:solidFill>
                  <a:srgbClr val="C00000"/>
                </a:solidFill>
                <a:latin typeface="Arial" charset="0"/>
                <a:cs typeface="Arial" charset="0"/>
              </a:rPr>
              <a:t>1 nanofibers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267200"/>
          </a:xfrm>
        </p:spPr>
        <p:txBody>
          <a:bodyPr/>
          <a:lstStyle/>
          <a:p>
            <a:pPr eaLnBrk="1" hangingPunct="1"/>
            <a:r>
              <a:rPr lang="en-US" altLang="en-US" sz="3000" smtClean="0">
                <a:latin typeface="Times New Roman" pitchFamily="18" charset="0"/>
                <a:cs typeface="Times New Roman" pitchFamily="18" charset="0"/>
              </a:rPr>
              <a:t>ELISA (indirect ELISA)</a:t>
            </a:r>
          </a:p>
          <a:p>
            <a:pPr eaLnBrk="1" hangingPunct="1"/>
            <a:endParaRPr lang="en-US" altLang="en-US" sz="3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altLang="en-US" sz="3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IN" altLang="en-US" sz="16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altLang="en-US" sz="16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3000" smtClean="0">
                <a:latin typeface="Times New Roman" pitchFamily="18" charset="0"/>
                <a:cs typeface="Times New Roman" pitchFamily="18" charset="0"/>
              </a:rPr>
              <a:t>5 day release profile</a:t>
            </a:r>
          </a:p>
          <a:p>
            <a:pPr eaLnBrk="1" hangingPunct="1"/>
            <a:endParaRPr lang="en-US" altLang="en-US" sz="3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en-US" sz="300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altLang="en-US" sz="3000" b="1" smtClean="0">
                <a:latin typeface="Times New Roman" pitchFamily="18" charset="0"/>
                <a:cs typeface="Times New Roman" pitchFamily="18" charset="0"/>
              </a:rPr>
              <a:t>Sustained release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850" y="1943100"/>
            <a:ext cx="6465888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810000"/>
            <a:ext cx="421005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n-US" sz="4000" i="1" smtClean="0">
                <a:solidFill>
                  <a:srgbClr val="C00000"/>
                </a:solidFill>
                <a:latin typeface="Arial" charset="0"/>
                <a:cs typeface="Arial" charset="0"/>
              </a:rPr>
              <a:t>In vivo </a:t>
            </a:r>
            <a:r>
              <a:rPr lang="en-US" altLang="en-US" sz="4000" smtClean="0">
                <a:solidFill>
                  <a:srgbClr val="C00000"/>
                </a:solidFill>
                <a:latin typeface="Arial" charset="0"/>
                <a:cs typeface="Arial" charset="0"/>
              </a:rPr>
              <a:t>wound healing in rat model</a:t>
            </a:r>
            <a:endParaRPr lang="en-US" altLang="en-US" sz="4000" i="1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38862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Thus P/T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taken for </a:t>
            </a:r>
            <a:r>
              <a:rPr lang="en-US" alt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vivo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studies in rat model (full thickness excisional wound )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Groups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altLang="en-US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Saline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altLang="en-US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PCL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alt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P/T</a:t>
            </a:r>
            <a:r>
              <a:rPr lang="en-US" altLang="en-US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581400"/>
            <a:ext cx="371475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AutoShape 5"/>
          <p:cNvSpPr>
            <a:spLocks/>
          </p:cNvSpPr>
          <p:nvPr/>
        </p:nvSpPr>
        <p:spPr bwMode="auto">
          <a:xfrm>
            <a:off x="2438400" y="4191000"/>
            <a:ext cx="76200" cy="838200"/>
          </a:xfrm>
          <a:prstGeom prst="rightBrace">
            <a:avLst>
              <a:gd name="adj1" fmla="val 91667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1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2819400" y="45720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2667000" y="4267200"/>
            <a:ext cx="2895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>
                <a:latin typeface="Times New Roman" pitchFamily="18" charset="0"/>
                <a:cs typeface="Times New Roman" pitchFamily="18" charset="0"/>
              </a:rPr>
              <a:t>Control group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2667000" y="5119688"/>
            <a:ext cx="2895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>
                <a:latin typeface="Times New Roman" pitchFamily="18" charset="0"/>
                <a:cs typeface="Times New Roman" pitchFamily="18" charset="0"/>
              </a:rPr>
              <a:t>Treated group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610600" cy="914400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solidFill>
                  <a:srgbClr val="C00000"/>
                </a:solidFill>
                <a:latin typeface="Arial" charset="0"/>
                <a:cs typeface="Arial" charset="0"/>
              </a:rPr>
              <a:t>Wound creation and experimentation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/>
          <a:lstStyle/>
          <a:p>
            <a:pPr algn="just" eaLnBrk="1" hangingPunct="1"/>
            <a:r>
              <a:rPr lang="en-US" altLang="en-US" sz="3000" smtClean="0">
                <a:latin typeface="Times New Roman" pitchFamily="18" charset="0"/>
                <a:cs typeface="Times New Roman" pitchFamily="18" charset="0"/>
              </a:rPr>
              <a:t>3 × 3 cm full thickness excision wounds created on dorsal midline area</a:t>
            </a:r>
          </a:p>
          <a:p>
            <a:pPr algn="just" eaLnBrk="1" hangingPunct="1"/>
            <a:endParaRPr lang="en-US" altLang="en-US" sz="50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en-US" altLang="en-US" sz="3000" smtClean="0">
                <a:latin typeface="Times New Roman" pitchFamily="18" charset="0"/>
                <a:cs typeface="Times New Roman" pitchFamily="18" charset="0"/>
              </a:rPr>
              <a:t>Dressing placed and photographed periodically </a:t>
            </a:r>
          </a:p>
          <a:p>
            <a:pPr algn="just" eaLnBrk="1" hangingPunct="1"/>
            <a:endParaRPr lang="en-US" altLang="en-US" sz="50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en-US" altLang="en-US" sz="3000" smtClean="0">
                <a:latin typeface="Times New Roman" pitchFamily="18" charset="0"/>
                <a:cs typeface="Times New Roman" pitchFamily="18" charset="0"/>
              </a:rPr>
              <a:t>Wound area measured by tracing the margin using graph sheet </a:t>
            </a:r>
          </a:p>
          <a:p>
            <a:pPr algn="just" eaLnBrk="1" hangingPunct="1"/>
            <a:r>
              <a:rPr lang="en-IN" altLang="en-US" sz="3000" smtClean="0">
                <a:latin typeface="Times New Roman" pitchFamily="18" charset="0"/>
                <a:cs typeface="Times New Roman" pitchFamily="18" charset="0"/>
              </a:rPr>
              <a:t>Wound tissue sections collected for staining</a:t>
            </a:r>
            <a:endParaRPr lang="en-US" altLang="en-US" sz="300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endParaRPr lang="en-US" altLang="en-US" sz="50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en-US" altLang="en-US" sz="3000" smtClean="0">
                <a:latin typeface="Times New Roman" pitchFamily="18" charset="0"/>
                <a:cs typeface="Times New Roman" pitchFamily="18" charset="0"/>
              </a:rPr>
              <a:t>Blood sample collected by retro – orbital bleeding at the start and day 16 of the experiment from all 3 groups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066800"/>
            <a:ext cx="4191000" cy="426720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day 16, P/T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treated rats showed complete wound healing compared to control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IN" alt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IN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Hair growth was also accelerated in T</a:t>
            </a:r>
            <a:r>
              <a:rPr lang="en-I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IN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treated rats</a:t>
            </a:r>
            <a:endParaRPr lang="en-US" alt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en-US" sz="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sz="3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5" name="Picture 4" descr="G:\RSC Advances\RSC REVISED\figures in tif\Fig. 12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82550"/>
            <a:ext cx="4346575" cy="669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Box 3"/>
          <p:cNvSpPr txBox="1">
            <a:spLocks noChangeArrowheads="1"/>
          </p:cNvSpPr>
          <p:nvPr/>
        </p:nvSpPr>
        <p:spPr bwMode="auto">
          <a:xfrm>
            <a:off x="3754438" y="6153150"/>
            <a:ext cx="3127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000">
                <a:latin typeface="Times New Roman" pitchFamily="18" charset="0"/>
                <a:cs typeface="Times New Roman" pitchFamily="18" charset="0"/>
              </a:rPr>
              <a:t>*</a:t>
            </a:r>
            <a:endParaRPr lang="en-US" altLang="en-US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7" name="TextBox 4"/>
          <p:cNvSpPr txBox="1">
            <a:spLocks noChangeArrowheads="1"/>
          </p:cNvSpPr>
          <p:nvPr/>
        </p:nvSpPr>
        <p:spPr bwMode="auto">
          <a:xfrm>
            <a:off x="3654425" y="6381750"/>
            <a:ext cx="441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000">
                <a:latin typeface="Times New Roman" pitchFamily="18" charset="0"/>
                <a:cs typeface="Times New Roman" pitchFamily="18" charset="0"/>
              </a:rPr>
              <a:t>**</a:t>
            </a:r>
            <a:endParaRPr lang="en-US" altLang="en-US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8" name="TextBox 5"/>
          <p:cNvSpPr txBox="1">
            <a:spLocks noChangeArrowheads="1"/>
          </p:cNvSpPr>
          <p:nvPr/>
        </p:nvSpPr>
        <p:spPr bwMode="auto">
          <a:xfrm>
            <a:off x="3886200" y="6219825"/>
            <a:ext cx="1676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IN" altLang="en-US" sz="1400">
                <a:latin typeface="Times New Roman" pitchFamily="18" charset="0"/>
                <a:cs typeface="Times New Roman" pitchFamily="18" charset="0"/>
              </a:rPr>
              <a:t> value &lt; 0.02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itchFamily="18" charset="0"/>
                <a:cs typeface="Times New Roman" pitchFamily="18" charset="0"/>
              </a:rPr>
              <a:t>P </a:t>
            </a:r>
            <a:r>
              <a:rPr lang="en-US" altLang="en-US" sz="1400">
                <a:latin typeface="Times New Roman" pitchFamily="18" charset="0"/>
                <a:cs typeface="Times New Roman" pitchFamily="18" charset="0"/>
              </a:rPr>
              <a:t>value &lt; 0.02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143000" y="3200400"/>
            <a:ext cx="6629400" cy="609600"/>
          </a:xfrm>
        </p:spPr>
        <p:txBody>
          <a:bodyPr/>
          <a:lstStyle/>
          <a:p>
            <a:pPr eaLnBrk="1" hangingPunct="1"/>
            <a:r>
              <a:rPr lang="en-IN" altLang="en-US" sz="3600" dirty="0" err="1" smtClean="0">
                <a:solidFill>
                  <a:srgbClr val="4785D1"/>
                </a:solidFill>
                <a:latin typeface="Arial" charset="0"/>
                <a:cs typeface="Arial" charset="0"/>
              </a:rPr>
              <a:t>Hematoxylin</a:t>
            </a:r>
            <a:r>
              <a:rPr lang="en-IN" altLang="en-US" sz="3600" dirty="0" smtClean="0">
                <a:solidFill>
                  <a:srgbClr val="4785D1"/>
                </a:solidFill>
                <a:latin typeface="Arial" charset="0"/>
                <a:cs typeface="Arial" charset="0"/>
              </a:rPr>
              <a:t> </a:t>
            </a:r>
            <a:r>
              <a:rPr lang="en-IN" altLang="en-US" sz="3600" dirty="0" smtClean="0">
                <a:solidFill>
                  <a:srgbClr val="4785D1"/>
                </a:solidFill>
                <a:latin typeface="Arial" charset="0"/>
                <a:cs typeface="Arial" charset="0"/>
              </a:rPr>
              <a:t>&amp; </a:t>
            </a:r>
            <a:r>
              <a:rPr lang="en-IN" altLang="en-US" sz="3600" dirty="0" smtClean="0">
                <a:solidFill>
                  <a:srgbClr val="4785D1"/>
                </a:solidFill>
                <a:latin typeface="Arial" charset="0"/>
                <a:cs typeface="Arial" charset="0"/>
              </a:rPr>
              <a:t>Eosin </a:t>
            </a:r>
            <a:r>
              <a:rPr lang="en-IN" altLang="en-US" sz="3600" dirty="0" smtClean="0">
                <a:solidFill>
                  <a:srgbClr val="4785D1"/>
                </a:solidFill>
                <a:latin typeface="Arial" charset="0"/>
                <a:cs typeface="Arial" charset="0"/>
              </a:rPr>
              <a:t>Staining</a:t>
            </a:r>
            <a:endParaRPr lang="en-US" altLang="en-US" sz="3600" dirty="0" smtClean="0">
              <a:solidFill>
                <a:srgbClr val="4785D1"/>
              </a:solidFill>
              <a:latin typeface="Arial" charset="0"/>
              <a:cs typeface="Arial" charset="0"/>
            </a:endParaRPr>
          </a:p>
        </p:txBody>
      </p:sp>
      <p:sp>
        <p:nvSpPr>
          <p:cNvPr id="19461" name="TextBox 3"/>
          <p:cNvSpPr txBox="1">
            <a:spLocks noChangeArrowheads="1"/>
          </p:cNvSpPr>
          <p:nvPr/>
        </p:nvSpPr>
        <p:spPr bwMode="auto">
          <a:xfrm>
            <a:off x="4419600" y="1143000"/>
            <a:ext cx="441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Tissue section of PCL control treated rat </a:t>
            </a:r>
            <a:endParaRPr lang="en-US" altLang="en-US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2" name="TextBox 6"/>
          <p:cNvSpPr txBox="1">
            <a:spLocks noChangeArrowheads="1"/>
          </p:cNvSpPr>
          <p:nvPr/>
        </p:nvSpPr>
        <p:spPr bwMode="auto">
          <a:xfrm>
            <a:off x="228600" y="4808538"/>
            <a:ext cx="4495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Tissue section of P/T</a:t>
            </a:r>
            <a:r>
              <a:rPr lang="en-IN" altLang="en-US" sz="1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IN" altLang="en-U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 treated rat </a:t>
            </a:r>
            <a:endParaRPr lang="en-US" altLang="en-US" sz="2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0" y="9832"/>
            <a:ext cx="4038600" cy="2733368"/>
            <a:chOff x="0" y="0"/>
            <a:chExt cx="4619625" cy="3429000"/>
          </a:xfrm>
        </p:grpSpPr>
        <p:pic>
          <p:nvPicPr>
            <p:cNvPr id="19460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619625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" name="Straight Arrow Connector 5"/>
            <p:cNvCxnSpPr/>
            <p:nvPr/>
          </p:nvCxnSpPr>
          <p:spPr>
            <a:xfrm flipH="1">
              <a:off x="1524000" y="1219200"/>
              <a:ext cx="228600" cy="228600"/>
            </a:xfrm>
            <a:prstGeom prst="straightConnector1">
              <a:avLst/>
            </a:prstGeom>
            <a:ln>
              <a:solidFill>
                <a:srgbClr val="2116FA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H="1" flipV="1">
              <a:off x="2057400" y="1371600"/>
              <a:ext cx="76200" cy="304800"/>
            </a:xfrm>
            <a:prstGeom prst="straightConnector1">
              <a:avLst/>
            </a:prstGeom>
            <a:ln>
              <a:solidFill>
                <a:srgbClr val="2116FA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V="1">
              <a:off x="1219200" y="914400"/>
              <a:ext cx="381000" cy="76200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V="1">
              <a:off x="2286000" y="1066800"/>
              <a:ext cx="381000" cy="76200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5011993" y="4186684"/>
            <a:ext cx="4100052" cy="2666400"/>
            <a:chOff x="4537075" y="3429000"/>
            <a:chExt cx="4606925" cy="3419475"/>
          </a:xfrm>
        </p:grpSpPr>
        <p:pic>
          <p:nvPicPr>
            <p:cNvPr id="19459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7075" y="3429000"/>
              <a:ext cx="4606925" cy="3419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5" name="Straight Arrow Connector 14"/>
            <p:cNvCxnSpPr/>
            <p:nvPr/>
          </p:nvCxnSpPr>
          <p:spPr>
            <a:xfrm flipH="1">
              <a:off x="6934200" y="4267200"/>
              <a:ext cx="304800" cy="76200"/>
            </a:xfrm>
            <a:prstGeom prst="straightConnector1">
              <a:avLst/>
            </a:prstGeom>
            <a:ln>
              <a:solidFill>
                <a:srgbClr val="2116FA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H="1">
              <a:off x="7620000" y="4876800"/>
              <a:ext cx="76200" cy="304800"/>
            </a:xfrm>
            <a:prstGeom prst="straightConnector1">
              <a:avLst/>
            </a:prstGeom>
            <a:ln>
              <a:solidFill>
                <a:srgbClr val="2116FA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V="1">
              <a:off x="6705600" y="3886200"/>
              <a:ext cx="381000" cy="76200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V="1">
              <a:off x="8077200" y="5334000"/>
              <a:ext cx="381000" cy="76200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8" name="Bent-Up Arrow 17"/>
          <p:cNvSpPr/>
          <p:nvPr/>
        </p:nvSpPr>
        <p:spPr>
          <a:xfrm rot="16200000" flipH="1">
            <a:off x="4514850" y="1962150"/>
            <a:ext cx="228600" cy="266700"/>
          </a:xfrm>
          <a:prstGeom prst="bentUpArrow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Bent-Up Arrow 18"/>
          <p:cNvSpPr/>
          <p:nvPr/>
        </p:nvSpPr>
        <p:spPr>
          <a:xfrm rot="5400000">
            <a:off x="4210050" y="5238750"/>
            <a:ext cx="228600" cy="266700"/>
          </a:xfrm>
          <a:prstGeom prst="bentUpArrow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1066800" y="2819400"/>
            <a:ext cx="7010400" cy="1143000"/>
          </a:xfrm>
        </p:spPr>
        <p:txBody>
          <a:bodyPr/>
          <a:lstStyle/>
          <a:p>
            <a:pPr eaLnBrk="1" hangingPunct="1"/>
            <a:r>
              <a:rPr lang="en-IN" altLang="en-US" sz="36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Masson’s Trichrome staining</a:t>
            </a:r>
            <a:endParaRPr lang="en-US" altLang="en-US" sz="36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20485" name="TextBox 3"/>
          <p:cNvSpPr txBox="1">
            <a:spLocks noChangeArrowheads="1"/>
          </p:cNvSpPr>
          <p:nvPr/>
        </p:nvSpPr>
        <p:spPr bwMode="auto">
          <a:xfrm>
            <a:off x="533400" y="1447800"/>
            <a:ext cx="441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IN" alt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Tissue section of PCL control treated rat </a:t>
            </a:r>
            <a:endParaRPr lang="en-US" altLang="en-US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6" name="TextBox 6"/>
          <p:cNvSpPr txBox="1">
            <a:spLocks noChangeArrowheads="1"/>
          </p:cNvSpPr>
          <p:nvPr/>
        </p:nvSpPr>
        <p:spPr bwMode="auto">
          <a:xfrm>
            <a:off x="4114800" y="5029200"/>
            <a:ext cx="457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Tissue section of P/T</a:t>
            </a:r>
            <a:r>
              <a:rPr lang="en-IN" altLang="en-US" sz="1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IN" alt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 treated rat </a:t>
            </a:r>
            <a:endParaRPr lang="en-US" altLang="en-US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Bent-Up Arrow 2"/>
          <p:cNvSpPr/>
          <p:nvPr/>
        </p:nvSpPr>
        <p:spPr>
          <a:xfrm rot="5400000">
            <a:off x="4629150" y="2266950"/>
            <a:ext cx="228600" cy="2667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Bent-Up Arrow 7"/>
          <p:cNvSpPr/>
          <p:nvPr/>
        </p:nvSpPr>
        <p:spPr>
          <a:xfrm rot="16200000" flipH="1">
            <a:off x="4286250" y="5543551"/>
            <a:ext cx="228600" cy="266700"/>
          </a:xfrm>
          <a:prstGeom prst="bentUpArrow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0" y="4090045"/>
            <a:ext cx="4032000" cy="2736000"/>
            <a:chOff x="0" y="3429000"/>
            <a:chExt cx="4619625" cy="3429000"/>
          </a:xfrm>
        </p:grpSpPr>
        <p:pic>
          <p:nvPicPr>
            <p:cNvPr id="20483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29000"/>
              <a:ext cx="4619625" cy="3429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7" name="Straight Arrow Connector 6"/>
            <p:cNvCxnSpPr/>
            <p:nvPr/>
          </p:nvCxnSpPr>
          <p:spPr>
            <a:xfrm flipV="1">
              <a:off x="457200" y="4648200"/>
              <a:ext cx="228600" cy="228600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2438400" y="3429000"/>
              <a:ext cx="76200" cy="304800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5089877" y="83400"/>
            <a:ext cx="4032000" cy="2736000"/>
            <a:chOff x="4537075" y="0"/>
            <a:chExt cx="4606925" cy="3419475"/>
          </a:xfrm>
        </p:grpSpPr>
        <p:pic>
          <p:nvPicPr>
            <p:cNvPr id="20484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7075" y="0"/>
              <a:ext cx="4606925" cy="3419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4" name="Straight Arrow Connector 13"/>
            <p:cNvCxnSpPr/>
            <p:nvPr/>
          </p:nvCxnSpPr>
          <p:spPr>
            <a:xfrm flipV="1">
              <a:off x="6324600" y="1066800"/>
              <a:ext cx="228600" cy="228600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7010400" y="533400"/>
              <a:ext cx="0" cy="304800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solidFill>
                  <a:srgbClr val="C00000"/>
                </a:solidFill>
                <a:latin typeface="Arial" charset="0"/>
                <a:cs typeface="Arial" charset="0"/>
              </a:rPr>
              <a:t>Rat serum T</a:t>
            </a:r>
            <a:r>
              <a:rPr lang="en-US" altLang="en-US" sz="2800" smtClean="0">
                <a:solidFill>
                  <a:srgbClr val="C00000"/>
                </a:solidFill>
                <a:latin typeface="Arial" charset="0"/>
                <a:cs typeface="Arial" charset="0"/>
              </a:rPr>
              <a:t>3</a:t>
            </a:r>
            <a:r>
              <a:rPr lang="en-US" altLang="en-US" sz="4000" smtClean="0">
                <a:solidFill>
                  <a:srgbClr val="C00000"/>
                </a:solidFill>
                <a:latin typeface="Arial" charset="0"/>
                <a:cs typeface="Arial" charset="0"/>
              </a:rPr>
              <a:t> levels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>
                <a:latin typeface="Times New Roman" pitchFamily="18" charset="0"/>
                <a:cs typeface="Times New Roman" pitchFamily="18" charset="0"/>
              </a:rPr>
              <a:t>Blood serum T</a:t>
            </a:r>
            <a:r>
              <a:rPr lang="en-US" altLang="en-US" sz="2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en-US" sz="2800" smtClean="0">
                <a:latin typeface="Times New Roman" pitchFamily="18" charset="0"/>
                <a:cs typeface="Times New Roman" pitchFamily="18" charset="0"/>
              </a:rPr>
              <a:t> levels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en-US" sz="2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en-US" sz="2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en-US" sz="2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en-US" sz="2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GB" altLang="en-US" sz="2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altLang="en-US" sz="2800" smtClean="0">
                <a:latin typeface="Times New Roman" pitchFamily="18" charset="0"/>
                <a:cs typeface="Times New Roman" pitchFamily="18" charset="0"/>
              </a:rPr>
              <a:t>Serum T</a:t>
            </a:r>
            <a:r>
              <a:rPr lang="en-GB" altLang="en-US" sz="2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GB" altLang="en-US" sz="2800" smtClean="0">
                <a:latin typeface="Times New Roman" pitchFamily="18" charset="0"/>
                <a:cs typeface="Times New Roman" pitchFamily="18" charset="0"/>
              </a:rPr>
              <a:t> levels 200 ng/dL - 1,000 ng/dL</a:t>
            </a:r>
            <a:r>
              <a:rPr lang="en-US" altLang="en-US" sz="2800" smtClean="0">
                <a:latin typeface="Times New Roman" pitchFamily="18" charset="0"/>
                <a:cs typeface="Times New Roman" pitchFamily="18" charset="0"/>
              </a:rPr>
              <a:t> reported to be tolerable </a:t>
            </a:r>
          </a:p>
        </p:txBody>
      </p:sp>
      <p:graphicFrame>
        <p:nvGraphicFramePr>
          <p:cNvPr id="19482" name="Group 26"/>
          <p:cNvGraphicFramePr>
            <a:graphicFrameLocks noGrp="1"/>
          </p:cNvGraphicFramePr>
          <p:nvPr/>
        </p:nvGraphicFramePr>
        <p:xfrm>
          <a:off x="1295400" y="2474913"/>
          <a:ext cx="6705600" cy="2325687"/>
        </p:xfrm>
        <a:graphic>
          <a:graphicData uri="http://schemas.openxmlformats.org/drawingml/2006/table">
            <a:tbl>
              <a:tblPr/>
              <a:tblGrid>
                <a:gridCol w="1524000"/>
                <a:gridCol w="1600200"/>
                <a:gridCol w="1905000"/>
                <a:gridCol w="1676400"/>
              </a:tblGrid>
              <a:tr h="11890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Time of blood collection</a:t>
                      </a: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9" marB="45729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A8AB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Saline</a:t>
                      </a: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9" marB="45729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A8AB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Rats treated with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PCL Nanofibers</a:t>
                      </a: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9" marB="45729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A8AB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P/T</a:t>
                      </a: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1 Nanofibers</a:t>
                      </a: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9" marB="45729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A8AB9"/>
                    </a:solidFill>
                  </a:tcPr>
                </a:tc>
              </a:tr>
              <a:tr h="563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Prior to Day 0</a:t>
                      </a:r>
                    </a:p>
                  </a:txBody>
                  <a:tcPr marT="45729" marB="45729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 ± 8 ng/dL </a:t>
                      </a:r>
                    </a:p>
                  </a:txBody>
                  <a:tcPr marT="45729" marB="45729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109 </a:t>
                      </a: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± 18 ng/dL</a:t>
                      </a:r>
                    </a:p>
                  </a:txBody>
                  <a:tcPr marT="45729" marB="45729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111 ± 14 ng/dL </a:t>
                      </a:r>
                    </a:p>
                  </a:txBody>
                  <a:tcPr marT="45729" marB="45729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5730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Day 16</a:t>
                      </a:r>
                    </a:p>
                  </a:txBody>
                  <a:tcPr marT="45729" marB="4572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 ±17 ng/dL</a:t>
                      </a:r>
                    </a:p>
                  </a:txBody>
                  <a:tcPr marT="45729" marB="4572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106 </a:t>
                      </a: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± 12 ng/dL</a:t>
                      </a:r>
                    </a:p>
                  </a:txBody>
                  <a:tcPr marT="45729" marB="4572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190 </a:t>
                      </a: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± 24 ng/dL</a:t>
                      </a:r>
                    </a:p>
                  </a:txBody>
                  <a:tcPr marT="45729" marB="4572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 bwMode="auto">
          <a:xfrm>
            <a:off x="2819400" y="2932113"/>
            <a:ext cx="51816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 bwMode="auto">
          <a:xfrm>
            <a:off x="2819400" y="2474913"/>
            <a:ext cx="0" cy="2286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auto">
          <a:xfrm>
            <a:off x="4343400" y="2932113"/>
            <a:ext cx="0" cy="18288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 bwMode="auto">
          <a:xfrm>
            <a:off x="6324600" y="2932113"/>
            <a:ext cx="0" cy="18288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C00000"/>
                </a:solidFill>
                <a:latin typeface="Arial" charset="0"/>
                <a:cs typeface="Arial" charset="0"/>
              </a:rPr>
              <a:t>Conclusion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828800"/>
            <a:ext cx="8229600" cy="41910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Potential of T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in accelerating rate of migration is revealed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 of a delivery system enabling targeted sustained release, preventing thyrotoxicity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Effectiveness of T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wound healing was confirmed in rat model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I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also be extended to diabetic and chronic wounds</a:t>
            </a: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ChangeArrowheads="1"/>
          </p:cNvSpPr>
          <p:nvPr/>
        </p:nvSpPr>
        <p:spPr bwMode="auto">
          <a:xfrm>
            <a:off x="2438400" y="2316163"/>
            <a:ext cx="40957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9600" b="1">
                <a:latin typeface="French Script MT" pitchFamily="66" charset="0"/>
              </a:rPr>
              <a:t>Thank you</a:t>
            </a:r>
            <a:endParaRPr lang="en-US" altLang="en-US" sz="9600" b="1">
              <a:latin typeface="Frenc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2347</TotalTime>
  <Words>654</Words>
  <Application>Microsoft Office PowerPoint</Application>
  <PresentationFormat>On-screen Show (4:3)</PresentationFormat>
  <Paragraphs>225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Skin manifestations of thyroid hormone</vt:lpstr>
      <vt:lpstr>Effect of free T3 on skin cells migration</vt:lpstr>
      <vt:lpstr>Delivery vehicle: Nanofibrous scaffold </vt:lpstr>
      <vt:lpstr>Mode of delivery : Topical</vt:lpstr>
      <vt:lpstr>Nanofiber preparation</vt:lpstr>
      <vt:lpstr>SEM analysis</vt:lpstr>
      <vt:lpstr>Characterization of nanofibers</vt:lpstr>
      <vt:lpstr>In vitro Hemocompatibility analysis</vt:lpstr>
      <vt:lpstr>In vitro studies on cell lines </vt:lpstr>
      <vt:lpstr>PowerPoint Presentation</vt:lpstr>
      <vt:lpstr>Migration: Mitomycin-C pre-treated cells </vt:lpstr>
      <vt:lpstr>T3 release from P/T31 nanofibers</vt:lpstr>
      <vt:lpstr>In vivo wound healing in rat model</vt:lpstr>
      <vt:lpstr>Wound creation and experimentation</vt:lpstr>
      <vt:lpstr>PowerPoint Presentation</vt:lpstr>
      <vt:lpstr>Hematoxylin &amp; Eosin Staining</vt:lpstr>
      <vt:lpstr>Masson’s Trichrome staining</vt:lpstr>
      <vt:lpstr>Rat serum T3 levels </vt:lpstr>
      <vt:lpstr>Conclusion</vt:lpstr>
      <vt:lpstr>PowerPoint Presentation</vt:lpstr>
    </vt:vector>
  </TitlesOfParts>
  <Company>Chennai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Nanofiber mediated delivery of Triiodothyronine: Its implications in wound healing</dc:title>
  <dc:creator>Dr. Vidya</dc:creator>
  <cp:lastModifiedBy>Biomat CLRI</cp:lastModifiedBy>
  <cp:revision>153</cp:revision>
  <dcterms:created xsi:type="dcterms:W3CDTF">2015-09-13T13:35:47Z</dcterms:created>
  <dcterms:modified xsi:type="dcterms:W3CDTF">2016-07-21T11:34:56Z</dcterms:modified>
</cp:coreProperties>
</file>