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22"/>
  </p:notesMasterIdLst>
  <p:sldIdLst>
    <p:sldId id="256" r:id="rId2"/>
    <p:sldId id="276" r:id="rId3"/>
    <p:sldId id="257" r:id="rId4"/>
    <p:sldId id="258" r:id="rId5"/>
    <p:sldId id="259" r:id="rId6"/>
    <p:sldId id="273" r:id="rId7"/>
    <p:sldId id="260" r:id="rId8"/>
    <p:sldId id="261" r:id="rId9"/>
    <p:sldId id="262" r:id="rId10"/>
    <p:sldId id="264" r:id="rId11"/>
    <p:sldId id="265" r:id="rId12"/>
    <p:sldId id="267" r:id="rId13"/>
    <p:sldId id="266" r:id="rId14"/>
    <p:sldId id="272" r:id="rId15"/>
    <p:sldId id="274" r:id="rId16"/>
    <p:sldId id="268" r:id="rId17"/>
    <p:sldId id="277" r:id="rId18"/>
    <p:sldId id="269" r:id="rId19"/>
    <p:sldId id="270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791" autoAdjust="0"/>
  </p:normalViewPr>
  <p:slideViewPr>
    <p:cSldViewPr snapToGrid="0">
      <p:cViewPr>
        <p:scale>
          <a:sx n="68" d="100"/>
          <a:sy n="68" d="100"/>
        </p:scale>
        <p:origin x="-82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06369-E4E0-4CB7-A60F-1B65519CEA97}" type="datetimeFigureOut">
              <a:rPr lang="en-GB" smtClean="0"/>
              <a:t>05/05/2017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BF699-B5D5-4C11-8772-53C886FB1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26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was despite full anticoagulation </a:t>
            </a:r>
          </a:p>
          <a:p>
            <a:endParaRPr lang="en-GB" dirty="0" smtClean="0"/>
          </a:p>
          <a:p>
            <a:r>
              <a:rPr lang="en-GB" dirty="0" smtClean="0"/>
              <a:t>Unfortunately this patient was deemed unfit for an</a:t>
            </a:r>
            <a:r>
              <a:rPr lang="en-GB" baseline="0" dirty="0" smtClean="0"/>
              <a:t> amputation due to no improvement on a heparin infusion and was therefore made palliative. She died a few days later from sepsis.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F699-B5D5-4C11-8772-53C886FB19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074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Increased levels of circulating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microparticles</a:t>
            </a:r>
            <a:r>
              <a:rPr lang="en-US" baseline="0" dirty="0" smtClean="0"/>
              <a:t> with </a:t>
            </a:r>
            <a:r>
              <a:rPr lang="en-US" baseline="0" dirty="0" err="1" smtClean="0"/>
              <a:t>procoagulation</a:t>
            </a:r>
            <a:r>
              <a:rPr lang="en-US" baseline="0" dirty="0" smtClean="0"/>
              <a:t> function found in people with pancreatic cancer and </a:t>
            </a:r>
            <a:r>
              <a:rPr lang="en-US" baseline="0" dirty="0" err="1" smtClean="0"/>
              <a:t>assoc</a:t>
            </a:r>
            <a:r>
              <a:rPr lang="en-US" baseline="0" dirty="0" smtClean="0"/>
              <a:t> with increased risk of VTE</a:t>
            </a:r>
          </a:p>
          <a:p>
            <a:r>
              <a:rPr lang="en-US" baseline="0" dirty="0" smtClean="0"/>
              <a:t>More specifically – MPTF found to be </a:t>
            </a:r>
            <a:r>
              <a:rPr lang="en-US" baseline="0" dirty="0" err="1" smtClean="0"/>
              <a:t>assoc</a:t>
            </a:r>
            <a:r>
              <a:rPr lang="en-US" baseline="0" dirty="0" smtClean="0"/>
              <a:t> with increased risk of VTE and worsened survival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F699-B5D5-4C11-8772-53C886FB19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68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study</a:t>
            </a:r>
            <a:r>
              <a:rPr lang="en-US" baseline="0" dirty="0" smtClean="0"/>
              <a:t> including arterial </a:t>
            </a:r>
            <a:r>
              <a:rPr lang="en-US" baseline="0" dirty="0" err="1" smtClean="0"/>
              <a:t>thrombois</a:t>
            </a:r>
            <a:r>
              <a:rPr lang="en-US" baseline="0" dirty="0" smtClean="0"/>
              <a:t> in assessing thromboembolism in pancreatic cancer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F699-B5D5-4C11-8772-53C886FB198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458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098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7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20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82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2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024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53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7911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75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628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053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99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5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1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4800" dirty="0" smtClean="0"/>
              <a:t>Ischaemia in Pancreatic Cancer</a:t>
            </a:r>
            <a:r>
              <a:rPr lang="en-GB" sz="4800" dirty="0"/>
              <a:t/>
            </a:r>
            <a:br>
              <a:rPr lang="en-GB" sz="4800" dirty="0"/>
            </a:br>
            <a:r>
              <a:rPr lang="en-GB" sz="3300" dirty="0" smtClean="0"/>
              <a:t>Case </a:t>
            </a:r>
            <a:r>
              <a:rPr lang="en-GB" sz="3300" dirty="0"/>
              <a:t>Study &amp; Literature Review</a:t>
            </a:r>
            <a:br>
              <a:rPr lang="en-GB" sz="3300" dirty="0"/>
            </a:br>
            <a:endParaRPr lang="en-GB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 err="1" smtClean="0"/>
              <a:t>Dr.</a:t>
            </a:r>
            <a:r>
              <a:rPr lang="en-GB" sz="2800" dirty="0" smtClean="0"/>
              <a:t> Aisha Patel</a:t>
            </a:r>
          </a:p>
          <a:p>
            <a:r>
              <a:rPr lang="en-GB" sz="2800" dirty="0" smtClean="0"/>
              <a:t>BSc(</a:t>
            </a:r>
            <a:r>
              <a:rPr lang="en-GB" sz="2800" dirty="0" err="1" smtClean="0"/>
              <a:t>Hons</a:t>
            </a:r>
            <a:r>
              <a:rPr lang="en-GB" sz="2800" dirty="0" smtClean="0"/>
              <a:t>) MBBS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4139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Female, Age: 50s</a:t>
            </a:r>
          </a:p>
          <a:p>
            <a:r>
              <a:rPr lang="en-GB" sz="2400" dirty="0"/>
              <a:t>Admitted 2 days previously for </a:t>
            </a:r>
            <a:r>
              <a:rPr lang="en-GB" sz="2400" dirty="0" err="1"/>
              <a:t>epigastric</a:t>
            </a:r>
            <a:r>
              <a:rPr lang="en-GB" sz="2400" dirty="0"/>
              <a:t> </a:t>
            </a:r>
            <a:r>
              <a:rPr lang="en-GB" sz="2400" dirty="0" smtClean="0"/>
              <a:t>pain</a:t>
            </a:r>
          </a:p>
          <a:p>
            <a:r>
              <a:rPr lang="en-GB" sz="2400" dirty="0" smtClean="0"/>
              <a:t>Right Leg Pain</a:t>
            </a:r>
          </a:p>
          <a:p>
            <a:pPr lvl="1"/>
            <a:r>
              <a:rPr lang="en-GB" sz="2200" dirty="0" smtClean="0"/>
              <a:t>Acute onset of ‘cold and hard’ leg</a:t>
            </a:r>
          </a:p>
          <a:p>
            <a:pPr lvl="1"/>
            <a:r>
              <a:rPr lang="en-GB" sz="2200" dirty="0" smtClean="0"/>
              <a:t>Constant pain</a:t>
            </a:r>
          </a:p>
          <a:p>
            <a:pPr lvl="1"/>
            <a:r>
              <a:rPr lang="en-GB" sz="2200" dirty="0" smtClean="0"/>
              <a:t>10/10 in severity</a:t>
            </a:r>
          </a:p>
          <a:p>
            <a:pPr lvl="1"/>
            <a:r>
              <a:rPr lang="en-GB" sz="2200" dirty="0" smtClean="0"/>
              <a:t>Mild relief with 10mg </a:t>
            </a:r>
            <a:r>
              <a:rPr lang="en-GB" sz="2200" dirty="0" err="1" smtClean="0"/>
              <a:t>Oramorph</a:t>
            </a:r>
            <a:endParaRPr lang="en-GB" sz="2200" dirty="0" smtClean="0"/>
          </a:p>
          <a:p>
            <a:pPr marL="0" indent="0">
              <a:buNone/>
            </a:pPr>
            <a:endParaRPr lang="en-GB" sz="24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00039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71650"/>
            <a:ext cx="8915400" cy="4381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Past </a:t>
            </a:r>
            <a:r>
              <a:rPr lang="en-GB" sz="2400" dirty="0"/>
              <a:t>Medical History: </a:t>
            </a:r>
            <a:endParaRPr lang="en-GB" sz="2400" dirty="0" smtClean="0"/>
          </a:p>
          <a:p>
            <a:pPr lvl="1"/>
            <a:r>
              <a:rPr lang="en-GB" sz="2200" dirty="0" smtClean="0"/>
              <a:t>Recent </a:t>
            </a:r>
            <a:r>
              <a:rPr lang="en-GB" sz="2200" dirty="0"/>
              <a:t>Diagnosis of Pancreatic </a:t>
            </a:r>
            <a:r>
              <a:rPr lang="en-GB" sz="2200" dirty="0" smtClean="0"/>
              <a:t>Cancer with Liver Mets</a:t>
            </a:r>
          </a:p>
          <a:p>
            <a:pPr lvl="1"/>
            <a:r>
              <a:rPr lang="en-GB" sz="2200" dirty="0" smtClean="0"/>
              <a:t>PE &amp; DVT</a:t>
            </a:r>
            <a:endParaRPr lang="en-GB" sz="2200" dirty="0"/>
          </a:p>
          <a:p>
            <a:pPr lvl="1"/>
            <a:r>
              <a:rPr lang="en-GB" sz="2200" dirty="0" err="1" smtClean="0"/>
              <a:t>Cholycystectomy</a:t>
            </a:r>
            <a:r>
              <a:rPr lang="en-GB" sz="2200" dirty="0" smtClean="0"/>
              <a:t> </a:t>
            </a:r>
            <a:r>
              <a:rPr lang="en-GB" sz="2200" dirty="0"/>
              <a:t>20 years ago</a:t>
            </a:r>
          </a:p>
          <a:p>
            <a:pPr marL="0" indent="0">
              <a:buNone/>
            </a:pPr>
            <a:r>
              <a:rPr lang="en-GB" sz="2400"/>
              <a:t>Drug </a:t>
            </a:r>
            <a:r>
              <a:rPr lang="en-GB" sz="2400" smtClean="0"/>
              <a:t>History:</a:t>
            </a:r>
            <a:endParaRPr lang="en-GB" sz="2400" dirty="0"/>
          </a:p>
          <a:p>
            <a:pPr lvl="1"/>
            <a:r>
              <a:rPr lang="en-GB" sz="2200" dirty="0"/>
              <a:t>Rivaroxaban 15mg </a:t>
            </a:r>
            <a:r>
              <a:rPr lang="en-GB" sz="2200" dirty="0" smtClean="0"/>
              <a:t>BD – started recently for PE</a:t>
            </a:r>
            <a:endParaRPr lang="en-GB" sz="2200" dirty="0"/>
          </a:p>
          <a:p>
            <a:pPr lvl="1"/>
            <a:r>
              <a:rPr lang="en-GB" sz="2200" dirty="0"/>
              <a:t>Omeprazole 20mg OD</a:t>
            </a:r>
          </a:p>
          <a:p>
            <a:pPr lvl="1"/>
            <a:r>
              <a:rPr lang="en-GB" sz="2200" dirty="0" err="1"/>
              <a:t>Zopiclone</a:t>
            </a:r>
            <a:r>
              <a:rPr lang="en-GB" sz="2200" dirty="0"/>
              <a:t> 3.75mg </a:t>
            </a:r>
            <a:r>
              <a:rPr lang="en-GB" sz="2200" dirty="0" smtClean="0"/>
              <a:t>ON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46106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- </a:t>
            </a:r>
            <a:r>
              <a:rPr lang="en-GB" sz="3200" dirty="0" smtClean="0"/>
              <a:t>Examination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Autofit/>
          </a:bodyPr>
          <a:lstStyle/>
          <a:p>
            <a:r>
              <a:rPr lang="en-GB" sz="2200" dirty="0" smtClean="0"/>
              <a:t>Patient rolling around in pain, unable to get comfortable</a:t>
            </a:r>
          </a:p>
          <a:p>
            <a:r>
              <a:rPr lang="en-GB" sz="2200" dirty="0" smtClean="0"/>
              <a:t>Lower limb examination </a:t>
            </a:r>
          </a:p>
          <a:p>
            <a:pPr lvl="1"/>
            <a:r>
              <a:rPr lang="en-GB" sz="2000" dirty="0" smtClean="0"/>
              <a:t>Neurological </a:t>
            </a:r>
          </a:p>
          <a:p>
            <a:pPr lvl="2"/>
            <a:r>
              <a:rPr lang="en-GB" sz="1800" dirty="0" smtClean="0"/>
              <a:t>Right sided Power 2/5 on flexion and extension at the hip</a:t>
            </a:r>
          </a:p>
          <a:p>
            <a:pPr lvl="2"/>
            <a:r>
              <a:rPr lang="en-GB" sz="1800" dirty="0" smtClean="0"/>
              <a:t>Right sided Reflexes absent in knee, Plantar neutral</a:t>
            </a:r>
          </a:p>
          <a:p>
            <a:pPr lvl="2"/>
            <a:r>
              <a:rPr lang="en-GB" sz="1800" dirty="0" smtClean="0"/>
              <a:t>Right sided loss of sensation below the knee – Sensory level L3</a:t>
            </a:r>
          </a:p>
          <a:p>
            <a:pPr lvl="2"/>
            <a:r>
              <a:rPr lang="en-GB" sz="1800" dirty="0" smtClean="0"/>
              <a:t>Left Side Normal</a:t>
            </a:r>
          </a:p>
          <a:p>
            <a:pPr lvl="1"/>
            <a:r>
              <a:rPr lang="en-GB" sz="2000" dirty="0" smtClean="0"/>
              <a:t>Vascular</a:t>
            </a:r>
          </a:p>
          <a:p>
            <a:pPr lvl="2"/>
            <a:r>
              <a:rPr lang="en-GB" sz="1800" dirty="0" smtClean="0"/>
              <a:t>Right Leg cold and grey</a:t>
            </a:r>
          </a:p>
          <a:p>
            <a:pPr lvl="2"/>
            <a:r>
              <a:rPr lang="en-GB" sz="1800" dirty="0" smtClean="0"/>
              <a:t>Right Dorsalis </a:t>
            </a:r>
            <a:r>
              <a:rPr lang="en-GB" sz="1800" dirty="0" err="1" smtClean="0"/>
              <a:t>Pedis</a:t>
            </a:r>
            <a:r>
              <a:rPr lang="en-GB" sz="1800" dirty="0" smtClean="0"/>
              <a:t> pulse weak, Left side strong</a:t>
            </a:r>
          </a:p>
        </p:txBody>
      </p:sp>
    </p:spTree>
    <p:extLst>
      <p:ext uri="{BB962C8B-B14F-4D97-AF65-F5344CB8AC3E}">
        <p14:creationId xmlns:p14="http://schemas.microsoft.com/office/powerpoint/2010/main" val="320505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acute-limb-ischem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991" y="1754712"/>
            <a:ext cx="6734111" cy="43737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98354" y="67347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11947" y="6133136"/>
            <a:ext cx="36217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i="1" dirty="0" smtClean="0"/>
              <a:t>*Picture courtesy of </a:t>
            </a:r>
            <a:r>
              <a:rPr lang="en-US" sz="1300" i="1" dirty="0" err="1" smtClean="0"/>
              <a:t>sketchymedicine.com</a:t>
            </a: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90350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– </a:t>
            </a:r>
            <a:r>
              <a:rPr lang="en-GB" sz="3200" dirty="0" smtClean="0"/>
              <a:t>Differential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?Acute Ischaemia</a:t>
            </a:r>
          </a:p>
          <a:p>
            <a:r>
              <a:rPr lang="en-GB" sz="2800" dirty="0" smtClean="0"/>
              <a:t>??Cord compression secondary to spinal metastasis</a:t>
            </a:r>
          </a:p>
          <a:p>
            <a:r>
              <a:rPr lang="en-GB" sz="2800" dirty="0" smtClean="0"/>
              <a:t>Clot unlikely as anticoagulated on Rivaroxaban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052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– </a:t>
            </a:r>
            <a:r>
              <a:rPr lang="en-GB" sz="3200" dirty="0" smtClean="0"/>
              <a:t>Investigation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11732"/>
            <a:ext cx="8915400" cy="4299490"/>
          </a:xfrm>
        </p:spPr>
        <p:txBody>
          <a:bodyPr/>
          <a:lstStyle/>
          <a:p>
            <a:r>
              <a:rPr lang="en-GB" sz="2200" dirty="0" smtClean="0"/>
              <a:t>CT Angiogram of the Lower Limb – Thrombus or embolus occluding the distal right common femoral artery and origins of both the right </a:t>
            </a:r>
            <a:r>
              <a:rPr lang="en-GB" sz="2200" dirty="0" err="1" smtClean="0"/>
              <a:t>profunda</a:t>
            </a:r>
            <a:r>
              <a:rPr lang="en-GB" sz="2200" dirty="0" smtClean="0"/>
              <a:t> and right superficial femoral artery</a:t>
            </a:r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941" y="3390900"/>
            <a:ext cx="2272534" cy="31489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6270625" y="4143375"/>
            <a:ext cx="296333" cy="105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281208" y="4497916"/>
            <a:ext cx="2487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438900" y="4339167"/>
            <a:ext cx="96308" cy="1100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35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- </a:t>
            </a:r>
            <a:r>
              <a:rPr lang="en-GB" sz="3200" dirty="0" smtClean="0"/>
              <a:t>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2800" dirty="0" smtClean="0"/>
          </a:p>
          <a:p>
            <a:pPr marL="0" indent="0" algn="ctr">
              <a:buNone/>
            </a:pPr>
            <a:r>
              <a:rPr lang="en-GB" sz="2800" dirty="0" smtClean="0"/>
              <a:t>Acutely </a:t>
            </a:r>
            <a:r>
              <a:rPr lang="en-GB" sz="2800" dirty="0"/>
              <a:t>Ischaemic Right Leg secondary to Pancreatic </a:t>
            </a:r>
            <a:r>
              <a:rPr lang="en-GB" sz="2800" dirty="0" smtClean="0"/>
              <a:t>Cancer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082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Thromboembolism in Pancreatic Cancer - </a:t>
            </a:r>
            <a:r>
              <a:rPr lang="en-GB" sz="3600" dirty="0" smtClean="0"/>
              <a:t>Literature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24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Venous Thromboembolism (VTE) &amp; Pancreatic Ca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Well recognized complication of cancer</a:t>
            </a:r>
          </a:p>
          <a:p>
            <a:r>
              <a:rPr lang="en-GB" sz="2400" dirty="0" smtClean="0"/>
              <a:t>Survival rates in cancer patients with VTE are one third of cancer patients without VTE </a:t>
            </a:r>
            <a:r>
              <a:rPr lang="en-GB" sz="2400" baseline="30000" dirty="0"/>
              <a:t>[</a:t>
            </a:r>
            <a:r>
              <a:rPr lang="en-GB" sz="2400" baseline="30000" dirty="0" smtClean="0"/>
              <a:t>1]</a:t>
            </a:r>
          </a:p>
          <a:p>
            <a:endParaRPr lang="en-GB" sz="2400" dirty="0" smtClean="0"/>
          </a:p>
          <a:p>
            <a:r>
              <a:rPr lang="en-GB" sz="2400" dirty="0" smtClean="0"/>
              <a:t>Rates of VTE in Pancreatic Ca = 17-57% </a:t>
            </a:r>
            <a:r>
              <a:rPr lang="en-GB" sz="2400" baseline="30000" dirty="0"/>
              <a:t>[</a:t>
            </a:r>
            <a:r>
              <a:rPr lang="en-GB" sz="2400" baseline="30000" dirty="0" smtClean="0"/>
              <a:t>3]</a:t>
            </a:r>
          </a:p>
          <a:p>
            <a:r>
              <a:rPr lang="en-GB" sz="2400" dirty="0" smtClean="0"/>
              <a:t>VTE in Pancreatic </a:t>
            </a:r>
            <a:r>
              <a:rPr lang="en-GB" sz="2400" dirty="0" err="1" smtClean="0"/>
              <a:t>Ca</a:t>
            </a:r>
            <a:r>
              <a:rPr lang="en-GB" sz="2400" dirty="0" smtClean="0"/>
              <a:t>, especially early, linked with worsened survival </a:t>
            </a:r>
            <a:r>
              <a:rPr lang="en-GB" sz="2400" baseline="30000" dirty="0"/>
              <a:t>[</a:t>
            </a:r>
            <a:r>
              <a:rPr lang="en-GB" sz="2400" baseline="30000" dirty="0" smtClean="0"/>
              <a:t>4,5]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33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Mechanism of </a:t>
            </a:r>
            <a:r>
              <a:rPr lang="en-GB" dirty="0" err="1" smtClean="0"/>
              <a:t>Prothrombosis</a:t>
            </a:r>
            <a:r>
              <a:rPr lang="en-GB" dirty="0" smtClean="0"/>
              <a:t> in Pancreatic Cancer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Unknown</a:t>
            </a:r>
          </a:p>
          <a:p>
            <a:r>
              <a:rPr lang="en-GB" sz="2400" dirty="0" err="1" smtClean="0"/>
              <a:t>Microparticles</a:t>
            </a:r>
            <a:r>
              <a:rPr lang="en-GB" sz="2400" dirty="0" smtClean="0"/>
              <a:t> with </a:t>
            </a:r>
            <a:r>
              <a:rPr lang="en-GB" sz="2400" dirty="0" err="1" smtClean="0"/>
              <a:t>procoagulation</a:t>
            </a:r>
            <a:r>
              <a:rPr lang="en-GB" sz="2400" dirty="0" smtClean="0"/>
              <a:t> function </a:t>
            </a:r>
            <a:r>
              <a:rPr lang="en-GB" sz="2400" baseline="30000" dirty="0" smtClean="0"/>
              <a:t>[6]</a:t>
            </a:r>
          </a:p>
          <a:p>
            <a:r>
              <a:rPr lang="en-GB" sz="2400" dirty="0" err="1" smtClean="0"/>
              <a:t>Microparticle</a:t>
            </a:r>
            <a:r>
              <a:rPr lang="en-GB" sz="2400" dirty="0" smtClean="0"/>
              <a:t> – Tissue Factor (MPTF) </a:t>
            </a:r>
            <a:r>
              <a:rPr lang="en-GB" sz="2400" baseline="30000" dirty="0" smtClean="0"/>
              <a:t>[7]</a:t>
            </a:r>
          </a:p>
          <a:p>
            <a:r>
              <a:rPr lang="en-GB" sz="2400" dirty="0" smtClean="0"/>
              <a:t>Biomarkers – identification of high risk patients </a:t>
            </a:r>
            <a:r>
              <a:rPr lang="en-GB" sz="2400" baseline="30000" dirty="0" smtClean="0"/>
              <a:t>[8]</a:t>
            </a:r>
            <a:endParaRPr lang="en-GB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6105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Arterial Thromboembolism &amp; Pancreatic Ca - Literature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03406"/>
          </a:xfrm>
        </p:spPr>
        <p:txBody>
          <a:bodyPr>
            <a:normAutofit/>
          </a:bodyPr>
          <a:lstStyle/>
          <a:p>
            <a:r>
              <a:rPr lang="en-GB" sz="2400" dirty="0" err="1" smtClean="0"/>
              <a:t>Prothrombotic</a:t>
            </a:r>
            <a:r>
              <a:rPr lang="en-GB" sz="2400" dirty="0" smtClean="0"/>
              <a:t> nature of Pancreatic Ca</a:t>
            </a:r>
          </a:p>
          <a:p>
            <a:r>
              <a:rPr lang="en-GB" sz="2400" dirty="0" smtClean="0"/>
              <a:t>Very limited research </a:t>
            </a:r>
          </a:p>
          <a:p>
            <a:pPr lvl="1"/>
            <a:r>
              <a:rPr lang="en-GB" sz="2200" dirty="0" smtClean="0"/>
              <a:t>One study included arterial thrombosis in assessing thromboembolism</a:t>
            </a:r>
            <a:r>
              <a:rPr lang="en-GB" sz="2200" baseline="30000" dirty="0" smtClean="0"/>
              <a:t>[9]</a:t>
            </a:r>
          </a:p>
          <a:p>
            <a:pPr lvl="1"/>
            <a:endParaRPr lang="en-GB" sz="2200" baseline="30000" dirty="0"/>
          </a:p>
          <a:p>
            <a:pPr lvl="1"/>
            <a:endParaRPr lang="en-GB" sz="2200" baseline="30000" dirty="0" smtClean="0"/>
          </a:p>
          <a:p>
            <a:r>
              <a:rPr lang="en-GB" sz="2400" dirty="0"/>
              <a:t>No other case reports or literature regarding acute limb </a:t>
            </a:r>
            <a:r>
              <a:rPr lang="en-GB" sz="2400" dirty="0" err="1"/>
              <a:t>ischaemia</a:t>
            </a:r>
            <a:endParaRPr lang="en-GB" sz="2400" dirty="0"/>
          </a:p>
          <a:p>
            <a:pPr marL="0" indent="0">
              <a:buNone/>
            </a:pPr>
            <a:endParaRPr lang="en-GB" sz="24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70030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Arterial Thromboembolism &amp; Pancreatic Ca - Literature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03406"/>
          </a:xfrm>
        </p:spPr>
        <p:txBody>
          <a:bodyPr>
            <a:normAutofit/>
          </a:bodyPr>
          <a:lstStyle/>
          <a:p>
            <a:endParaRPr lang="en-GB" sz="2400" dirty="0"/>
          </a:p>
          <a:p>
            <a:r>
              <a:rPr lang="en-GB" sz="2400" dirty="0" err="1"/>
              <a:t>Thapa</a:t>
            </a:r>
            <a:r>
              <a:rPr lang="en-GB" sz="2400" dirty="0"/>
              <a:t> et al. – arterial thrombosis could be a presentation of pancreatic </a:t>
            </a:r>
            <a:r>
              <a:rPr lang="en-GB" sz="2400" dirty="0" smtClean="0"/>
              <a:t>hypercoagulability </a:t>
            </a:r>
            <a:r>
              <a:rPr lang="en-GB" sz="2400" baseline="30000" dirty="0"/>
              <a:t>[10]</a:t>
            </a:r>
          </a:p>
          <a:p>
            <a:pPr lvl="1"/>
            <a:r>
              <a:rPr lang="en-GB" sz="2200" dirty="0"/>
              <a:t>Stroke or PE</a:t>
            </a:r>
          </a:p>
          <a:p>
            <a:pPr lvl="1"/>
            <a:r>
              <a:rPr lang="en-GB" sz="2200" dirty="0"/>
              <a:t>Should consider Pancreatic Cancer in initial presentation of venous and arterial thrombosis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22044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Outcome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9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- </a:t>
            </a:r>
            <a:r>
              <a:rPr lang="en-GB" sz="3200" dirty="0" smtClean="0"/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Heparin Infusion</a:t>
            </a:r>
          </a:p>
          <a:p>
            <a:r>
              <a:rPr lang="en-GB" sz="2400" dirty="0" smtClean="0"/>
              <a:t>Spreading Ischaemia</a:t>
            </a:r>
          </a:p>
          <a:p>
            <a:r>
              <a:rPr lang="en-GB" sz="2400" dirty="0" smtClean="0"/>
              <a:t>Not a candidate for amputation</a:t>
            </a:r>
          </a:p>
          <a:p>
            <a:r>
              <a:rPr lang="en-GB" sz="2400" dirty="0" smtClean="0"/>
              <a:t>Palliative</a:t>
            </a:r>
          </a:p>
          <a:p>
            <a:r>
              <a:rPr lang="en-GB" sz="2400" dirty="0" smtClean="0"/>
              <a:t>Passed away 2 days later of septicaemia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1285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Points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smtClean="0"/>
              <a:t>Case</a:t>
            </a:r>
          </a:p>
          <a:p>
            <a:r>
              <a:rPr lang="en-GB" sz="2400" dirty="0" err="1" smtClean="0"/>
              <a:t>Prothombotic</a:t>
            </a:r>
            <a:r>
              <a:rPr lang="en-GB" sz="2400" dirty="0" smtClean="0"/>
              <a:t> nature of Pancreatic Ca</a:t>
            </a:r>
          </a:p>
          <a:p>
            <a:r>
              <a:rPr lang="en-GB" sz="2400" dirty="0" smtClean="0"/>
              <a:t>Both venous and arterial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Literature</a:t>
            </a:r>
          </a:p>
          <a:p>
            <a:r>
              <a:rPr lang="en-GB" sz="2400" dirty="0" smtClean="0"/>
              <a:t>VTE well documented</a:t>
            </a:r>
            <a:endParaRPr lang="en-GB" sz="2400" dirty="0"/>
          </a:p>
          <a:p>
            <a:r>
              <a:rPr lang="en-GB" sz="2400" dirty="0" smtClean="0"/>
              <a:t>Limited for arterial thrombosis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0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Points – </a:t>
            </a:r>
            <a:r>
              <a:rPr lang="en-GB" sz="3200" dirty="0" smtClean="0"/>
              <a:t>Going Forward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Vigilance</a:t>
            </a:r>
          </a:p>
          <a:p>
            <a:r>
              <a:rPr lang="en-GB" sz="2800" dirty="0" smtClean="0"/>
              <a:t>Consider Pancreatic </a:t>
            </a:r>
            <a:r>
              <a:rPr lang="en-GB" sz="2800" dirty="0" err="1" smtClean="0"/>
              <a:t>Ca</a:t>
            </a:r>
            <a:r>
              <a:rPr lang="en-GB" sz="2800" dirty="0" smtClean="0"/>
              <a:t> in new arterial thrombosis</a:t>
            </a:r>
          </a:p>
          <a:p>
            <a:r>
              <a:rPr lang="en-GB" sz="2800" dirty="0" smtClean="0"/>
              <a:t>Awareness of the possibility of arterial thrombosis</a:t>
            </a:r>
          </a:p>
          <a:p>
            <a:r>
              <a:rPr lang="en-GB" sz="2800" dirty="0" smtClean="0"/>
              <a:t>Early recognition and diagnosis</a:t>
            </a:r>
          </a:p>
          <a:p>
            <a:r>
              <a:rPr lang="en-GB" sz="2800" dirty="0" smtClean="0"/>
              <a:t>Optimize survival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30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9033" y="1738001"/>
            <a:ext cx="9582967" cy="46458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u="sng" dirty="0" smtClean="0"/>
              <a:t>References</a:t>
            </a:r>
            <a:endParaRPr lang="en-GB" sz="1100" dirty="0"/>
          </a:p>
          <a:p>
            <a:pPr lvl="0">
              <a:buFont typeface="+mj-lt"/>
              <a:buAutoNum type="arabicPeriod"/>
            </a:pPr>
            <a:r>
              <a:rPr lang="en-GB" sz="1100" dirty="0" err="1"/>
              <a:t>Balambika</a:t>
            </a:r>
            <a:r>
              <a:rPr lang="en-GB" sz="1100" dirty="0"/>
              <a:t>, R.G. et al. "368Ovenous Thromboembolism In Cancer Patients – An Elephant In The Room". </a:t>
            </a:r>
            <a:r>
              <a:rPr lang="en-GB" sz="1100" i="1" dirty="0"/>
              <a:t>Ann </a:t>
            </a:r>
            <a:r>
              <a:rPr lang="en-GB" sz="1100" i="1" dirty="0" err="1"/>
              <a:t>Oncol</a:t>
            </a:r>
            <a:r>
              <a:rPr lang="en-GB" sz="1100" dirty="0"/>
              <a:t> 26.suppl 9 (2015): ix111.1-ix111. </a:t>
            </a:r>
          </a:p>
          <a:p>
            <a:pPr lvl="0">
              <a:buFont typeface="+mj-lt"/>
              <a:buAutoNum type="arabicPeriod"/>
            </a:pPr>
            <a:r>
              <a:rPr lang="en-GB" sz="1100" dirty="0"/>
              <a:t>Yang, Allison L. and </a:t>
            </a:r>
            <a:r>
              <a:rPr lang="en-GB" sz="1100" dirty="0" err="1"/>
              <a:t>Santhi</a:t>
            </a:r>
            <a:r>
              <a:rPr lang="en-GB" sz="1100" dirty="0"/>
              <a:t> </a:t>
            </a:r>
            <a:r>
              <a:rPr lang="en-GB" sz="1100" dirty="0" err="1"/>
              <a:t>Swaroop</a:t>
            </a:r>
            <a:r>
              <a:rPr lang="en-GB" sz="1100" dirty="0"/>
              <a:t> </a:t>
            </a:r>
            <a:r>
              <a:rPr lang="en-GB" sz="1100" dirty="0" err="1"/>
              <a:t>Vege</a:t>
            </a:r>
            <a:r>
              <a:rPr lang="en-GB" sz="1100" dirty="0"/>
              <a:t>. "Mo1367 Splanchnic Vein Thrombosis In Acute Pancreatitis: A Study In 967 Recent, Direct, Consecutive Admissions At A Tertiary-Care Institution". </a:t>
            </a:r>
            <a:r>
              <a:rPr lang="en-GB" sz="1100" i="1" dirty="0"/>
              <a:t>Gastroenterology</a:t>
            </a:r>
            <a:r>
              <a:rPr lang="en-GB" sz="1100" dirty="0"/>
              <a:t> 148.4 (2015): S-684. </a:t>
            </a:r>
          </a:p>
          <a:p>
            <a:pPr lvl="0">
              <a:buFont typeface="+mj-lt"/>
              <a:buAutoNum type="arabicPeriod"/>
            </a:pPr>
            <a:r>
              <a:rPr lang="en-GB" sz="1100" dirty="0" err="1"/>
              <a:t>Habib</a:t>
            </a:r>
            <a:r>
              <a:rPr lang="en-GB" sz="1100" dirty="0"/>
              <a:t>, </a:t>
            </a:r>
            <a:r>
              <a:rPr lang="en-GB" sz="1100" dirty="0" err="1"/>
              <a:t>Muzzamal</a:t>
            </a:r>
            <a:r>
              <a:rPr lang="en-GB" sz="1100" dirty="0"/>
              <a:t> et al. “Thromboembolism and anticoagulation in pancreatic cancer” </a:t>
            </a:r>
            <a:r>
              <a:rPr lang="en-GB" sz="1100" i="1" dirty="0"/>
              <a:t>Journal of the Pancreas</a:t>
            </a:r>
            <a:r>
              <a:rPr lang="en-GB" sz="1100" dirty="0"/>
              <a:t> 14 (2013): 135-137.</a:t>
            </a:r>
          </a:p>
          <a:p>
            <a:pPr lvl="0">
              <a:buFont typeface="+mj-lt"/>
              <a:buAutoNum type="arabicPeriod"/>
            </a:pPr>
            <a:r>
              <a:rPr lang="en-GB" sz="1100" dirty="0" err="1"/>
              <a:t>Ouaïssi</a:t>
            </a:r>
            <a:r>
              <a:rPr lang="en-GB" sz="1100" dirty="0"/>
              <a:t>, Mehdi et al. "Impact Of Venous Thromboembolism On The Natural History Of Pancreatic Adenocarcinoma". </a:t>
            </a:r>
            <a:r>
              <a:rPr lang="en-GB" sz="1100" i="1" dirty="0" err="1"/>
              <a:t>Hepatobiliary</a:t>
            </a:r>
            <a:r>
              <a:rPr lang="en-GB" sz="1100" i="1" dirty="0"/>
              <a:t> &amp; Pancreatic Diseases International</a:t>
            </a:r>
            <a:r>
              <a:rPr lang="en-GB" sz="1100" dirty="0"/>
              <a:t> 14.4 (2015): 436-442. </a:t>
            </a:r>
          </a:p>
          <a:p>
            <a:pPr lvl="0">
              <a:buFont typeface="+mj-lt"/>
              <a:buAutoNum type="arabicPeriod"/>
            </a:pPr>
            <a:r>
              <a:rPr lang="en-GB" sz="1100" dirty="0"/>
              <a:t>Sánchez Lorenzo, M.L. et al. "1612 Early Venous Thromboembolism Is Associated With Worse Prognosis In Advanced Pancreatic Cancer". </a:t>
            </a:r>
            <a:r>
              <a:rPr lang="en-GB" sz="1100" i="1" dirty="0"/>
              <a:t>European Journal of Cancer</a:t>
            </a:r>
            <a:r>
              <a:rPr lang="en-GB" sz="1100" dirty="0"/>
              <a:t> 51 (2015): S242. </a:t>
            </a:r>
          </a:p>
          <a:p>
            <a:pPr lvl="0">
              <a:buFont typeface="+mj-lt"/>
              <a:buAutoNum type="arabicPeriod"/>
            </a:pPr>
            <a:r>
              <a:rPr lang="en-GB" sz="1100" dirty="0" err="1"/>
              <a:t>Campello</a:t>
            </a:r>
            <a:r>
              <a:rPr lang="en-GB" sz="1100" dirty="0"/>
              <a:t> E. et al “</a:t>
            </a:r>
            <a:r>
              <a:rPr lang="en-GB" sz="1100" dirty="0" err="1"/>
              <a:t>Prothrombotic</a:t>
            </a:r>
            <a:r>
              <a:rPr lang="en-GB" sz="1100" dirty="0"/>
              <a:t> and prognostic potential of circulating </a:t>
            </a:r>
            <a:r>
              <a:rPr lang="en-GB" sz="1100" dirty="0" err="1"/>
              <a:t>microparticles</a:t>
            </a:r>
            <a:r>
              <a:rPr lang="en-GB" sz="1100" dirty="0"/>
              <a:t> in pancreatic cancer: A prospective evaluation”. </a:t>
            </a:r>
            <a:r>
              <a:rPr lang="en-GB" sz="1100" i="1" dirty="0"/>
              <a:t>Thrombosis Research</a:t>
            </a:r>
            <a:r>
              <a:rPr lang="en-GB" sz="1100" dirty="0"/>
              <a:t> 134 (2014): S16.</a:t>
            </a:r>
          </a:p>
          <a:p>
            <a:pPr lvl="0">
              <a:buFont typeface="+mj-lt"/>
              <a:buAutoNum type="arabicPeriod"/>
            </a:pPr>
            <a:r>
              <a:rPr lang="en-US" sz="1100" dirty="0" err="1"/>
              <a:t>Bharthuar</a:t>
            </a:r>
            <a:r>
              <a:rPr lang="en-US" sz="1100" dirty="0"/>
              <a:t>, </a:t>
            </a:r>
            <a:r>
              <a:rPr lang="en-US" sz="1100" dirty="0" err="1"/>
              <a:t>Anubha</a:t>
            </a:r>
            <a:r>
              <a:rPr lang="en-US" sz="1100" dirty="0"/>
              <a:t> et al. "Circulating </a:t>
            </a:r>
            <a:r>
              <a:rPr lang="en-US" sz="1100" dirty="0" err="1"/>
              <a:t>Microparticle</a:t>
            </a:r>
            <a:r>
              <a:rPr lang="en-US" sz="1100" dirty="0"/>
              <a:t> Tissue Factor, Thromboembolism And Survival In </a:t>
            </a:r>
            <a:r>
              <a:rPr lang="en-US" sz="1100" dirty="0" err="1"/>
              <a:t>Pancreaticobiliary</a:t>
            </a:r>
            <a:r>
              <a:rPr lang="en-US" sz="1100" dirty="0"/>
              <a:t> Cancers". </a:t>
            </a:r>
            <a:r>
              <a:rPr lang="en-US" sz="1100" i="1" dirty="0"/>
              <a:t>Thrombosis Research</a:t>
            </a:r>
            <a:r>
              <a:rPr lang="en-US" sz="1100" dirty="0"/>
              <a:t> 132.2 (2013): 180-184. Web.</a:t>
            </a:r>
            <a:endParaRPr lang="en-GB" sz="1100" dirty="0"/>
          </a:p>
          <a:p>
            <a:pPr lvl="0">
              <a:buFont typeface="+mj-lt"/>
              <a:buAutoNum type="arabicPeriod"/>
            </a:pPr>
            <a:r>
              <a:rPr lang="en-GB" sz="1100" dirty="0"/>
              <a:t>Van </a:t>
            </a:r>
            <a:r>
              <a:rPr lang="en-GB" sz="1100" dirty="0" err="1"/>
              <a:t>Es</a:t>
            </a:r>
            <a:r>
              <a:rPr lang="en-GB" sz="1100" dirty="0"/>
              <a:t>. N. et al “A new </a:t>
            </a:r>
            <a:r>
              <a:rPr lang="en-GB" sz="1100" dirty="0" err="1"/>
              <a:t>microparticle</a:t>
            </a:r>
            <a:r>
              <a:rPr lang="en-GB" sz="1100" dirty="0"/>
              <a:t> coagulant activity assay to predict venous thromboembolism in patients with pancreatic cancer”. </a:t>
            </a:r>
            <a:r>
              <a:rPr lang="en-GB" sz="1100" i="1" dirty="0"/>
              <a:t>Blood</a:t>
            </a:r>
            <a:r>
              <a:rPr lang="en-GB" sz="1100" dirty="0"/>
              <a:t> 124 (2014): 21. </a:t>
            </a:r>
          </a:p>
          <a:p>
            <a:pPr lvl="0">
              <a:buFont typeface="+mj-lt"/>
              <a:buAutoNum type="arabicPeriod"/>
            </a:pPr>
            <a:r>
              <a:rPr lang="en-GB" sz="1100" dirty="0"/>
              <a:t>Epstein, Andrew S. et al. "Analysis Of Incidence And Clinical Outcomes In Patients With Thromboembolic Events And Invasive Exocrine Pancreatic Cancer". </a:t>
            </a:r>
            <a:r>
              <a:rPr lang="en-GB" sz="1100" i="1" dirty="0"/>
              <a:t>Cancer</a:t>
            </a:r>
            <a:r>
              <a:rPr lang="en-GB" sz="1100" dirty="0"/>
              <a:t> 118.12 (2011): 3053-3061.</a:t>
            </a:r>
          </a:p>
          <a:p>
            <a:pPr>
              <a:buFont typeface="+mj-lt"/>
              <a:buAutoNum type="arabicPeriod"/>
            </a:pPr>
            <a:r>
              <a:rPr lang="en-US" sz="1100" dirty="0" err="1"/>
              <a:t>Thapa</a:t>
            </a:r>
            <a:r>
              <a:rPr lang="en-US" sz="1100" dirty="0"/>
              <a:t> S. D. et al. “Venous and arterial hypercoagulability as presenting manifestations of pancreatic adenocarcinoma”. </a:t>
            </a:r>
            <a:r>
              <a:rPr lang="en-US" sz="1100" i="1" dirty="0"/>
              <a:t>Journal of General Internal Medicine</a:t>
            </a:r>
            <a:r>
              <a:rPr lang="en-US" sz="1100" dirty="0"/>
              <a:t> 29 (2014): S464.</a:t>
            </a:r>
            <a:r>
              <a:rPr lang="en-GB" sz="1100" dirty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8676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4848</TotalTime>
  <Words>861</Words>
  <Application>Microsoft Office PowerPoint</Application>
  <PresentationFormat>Custom</PresentationFormat>
  <Paragraphs>109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Wisp</vt:lpstr>
      <vt:lpstr>Ischaemia in Pancreatic Cancer Case Study &amp; Literature Review </vt:lpstr>
      <vt:lpstr>Case Study</vt:lpstr>
      <vt:lpstr>Case</vt:lpstr>
      <vt:lpstr>Case</vt:lpstr>
      <vt:lpstr>Case - Examination</vt:lpstr>
      <vt:lpstr>PowerPoint Presentation</vt:lpstr>
      <vt:lpstr>Case – Differential</vt:lpstr>
      <vt:lpstr>Case – Investigation</vt:lpstr>
      <vt:lpstr>Case - Diagnosis</vt:lpstr>
      <vt:lpstr>Thromboembolism in Pancreatic Cancer - Literature</vt:lpstr>
      <vt:lpstr>Venous Thromboembolism (VTE) &amp; Pancreatic Ca</vt:lpstr>
      <vt:lpstr>Mechanism of Prothrombosis in Pancreatic Cancer</vt:lpstr>
      <vt:lpstr>Arterial Thromboembolism &amp; Pancreatic Ca - Literature</vt:lpstr>
      <vt:lpstr>Arterial Thromboembolism &amp; Pancreatic Ca - Literature</vt:lpstr>
      <vt:lpstr>Case Outcome</vt:lpstr>
      <vt:lpstr>Case - Outcome</vt:lpstr>
      <vt:lpstr>Learning Points</vt:lpstr>
      <vt:lpstr>Learning Points</vt:lpstr>
      <vt:lpstr>Learning Points – Going Forward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Ischaemia in Pancreatic Cancer</dc:title>
  <dc:creator>Sadhana Karia</dc:creator>
  <cp:lastModifiedBy>Hematology</cp:lastModifiedBy>
  <cp:revision>28</cp:revision>
  <dcterms:created xsi:type="dcterms:W3CDTF">2017-04-18T12:21:04Z</dcterms:created>
  <dcterms:modified xsi:type="dcterms:W3CDTF">2017-05-05T03:46:17Z</dcterms:modified>
</cp:coreProperties>
</file>