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91" r:id="rId1"/>
  </p:sldMasterIdLst>
  <p:notesMasterIdLst>
    <p:notesMasterId r:id="rId27"/>
  </p:notesMasterIdLst>
  <p:sldIdLst>
    <p:sldId id="256" r:id="rId2"/>
    <p:sldId id="266" r:id="rId3"/>
    <p:sldId id="258" r:id="rId4"/>
    <p:sldId id="265" r:id="rId5"/>
    <p:sldId id="259" r:id="rId6"/>
    <p:sldId id="282" r:id="rId7"/>
    <p:sldId id="260" r:id="rId8"/>
    <p:sldId id="261" r:id="rId9"/>
    <p:sldId id="262" r:id="rId10"/>
    <p:sldId id="271" r:id="rId11"/>
    <p:sldId id="272" r:id="rId12"/>
    <p:sldId id="269" r:id="rId13"/>
    <p:sldId id="283" r:id="rId14"/>
    <p:sldId id="268" r:id="rId15"/>
    <p:sldId id="264" r:id="rId16"/>
    <p:sldId id="270" r:id="rId17"/>
    <p:sldId id="273" r:id="rId18"/>
    <p:sldId id="274" r:id="rId19"/>
    <p:sldId id="276" r:id="rId20"/>
    <p:sldId id="275" r:id="rId21"/>
    <p:sldId id="284" r:id="rId22"/>
    <p:sldId id="278" r:id="rId23"/>
    <p:sldId id="279" r:id="rId24"/>
    <p:sldId id="280" r:id="rId25"/>
    <p:sldId id="28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214" d="100"/>
          <a:sy n="214" d="100"/>
        </p:scale>
        <p:origin x="-228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4B593F-882F-B84B-95CC-B630177E5BE3}" type="datetimeFigureOut">
              <a:rPr lang="en-US" smtClean="0"/>
              <a:t>9/17/15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A516B7-3A6D-264E-85F1-3C7F9E5AFEAD}" type="slidenum">
              <a:rPr lang="en-US" smtClean="0"/>
              <a:t>‹#›</a:t>
            </a:fld>
            <a:endParaRPr lang="en-US"/>
          </a:p>
        </p:txBody>
      </p:sp>
    </p:spTree>
    <p:extLst>
      <p:ext uri="{BB962C8B-B14F-4D97-AF65-F5344CB8AC3E}">
        <p14:creationId xmlns:p14="http://schemas.microsoft.com/office/powerpoint/2010/main" val="2643243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9D588C7-9858-C44A-AE22-3DBE237D811B}" type="slidenum">
              <a:rPr lang="cs-CZ"/>
              <a:pPr eaLnBrk="1" hangingPunct="1"/>
              <a:t>3</a:t>
            </a:fld>
            <a:endParaRPr lang="cs-CZ"/>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2EB5E0-7795-43D0-9709-F0F040CDE786}" type="slidenum">
              <a:rPr lang="x-none"/>
              <a:pPr/>
              <a:t>4</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BBC0717-BA66-E044-90CA-37DC24A62034}" type="slidenum">
              <a:rPr lang="cs-CZ"/>
              <a:pPr eaLnBrk="1" hangingPunct="1"/>
              <a:t>8</a:t>
            </a:fld>
            <a:endParaRPr lang="cs-CZ"/>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2FFBAA3-AD3C-0146-B4FC-7369A558CA22}" type="slidenum">
              <a:rPr lang="en-US"/>
              <a:pPr eaLnBrk="1" hangingPunct="1"/>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ar-sa"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Click to edit Master subtitle style</a:t>
            </a:r>
            <a:endParaRPr lang="en-US" dirty="0"/>
          </a:p>
        </p:txBody>
      </p:sp>
      <p:sp>
        <p:nvSpPr>
          <p:cNvPr id="7" name="Date Placeholder 6"/>
          <p:cNvSpPr>
            <a:spLocks noGrp="1"/>
          </p:cNvSpPr>
          <p:nvPr>
            <p:ph type="dt" sz="half" idx="10"/>
          </p:nvPr>
        </p:nvSpPr>
        <p:spPr/>
        <p:txBody>
          <a:bodyPr/>
          <a:lstStyle/>
          <a:p>
            <a:fld id="{8ACDB3CC-F982-40F9-8DD6-BCC9AFBF44BD}" type="datetime1">
              <a:rPr lang="en-US" smtClean="0"/>
              <a:pPr/>
              <a:t>9/17/15</a:t>
            </a:fld>
            <a:endParaRPr lang="en-US" dirty="0"/>
          </a:p>
        </p:txBody>
      </p:sp>
      <p:sp>
        <p:nvSpPr>
          <p:cNvPr id="8" name="Slide Number Placeholder 7"/>
          <p:cNvSpPr>
            <a:spLocks noGrp="1"/>
          </p:cNvSpPr>
          <p:nvPr>
            <p:ph type="sldNum" sz="quarter" idx="11"/>
          </p:nvPr>
        </p:nvSpPr>
        <p:spPr/>
        <p:txBody>
          <a:bodyPr/>
          <a:lstStyle/>
          <a:p>
            <a:fld id="{2D57B0AA-AC8E-4463-ADAC-E87D09B82E4F}" type="slidenum">
              <a:rPr lang="en-US" smtClean="0"/>
              <a:t>‹#›</a:t>
            </a:fld>
            <a:endParaRPr lang="en-US"/>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a:p>
        </p:txBody>
      </p:sp>
      <p:sp>
        <p:nvSpPr>
          <p:cNvPr id="3" name="Content Placeholder 2"/>
          <p:cNvSpPr>
            <a:spLocks noGrp="1"/>
          </p:cNvSpPr>
          <p:nvPr>
            <p:ph idx="1"/>
          </p:nvPr>
        </p:nvSpPr>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4" name="Date Placeholder 3"/>
          <p:cNvSpPr>
            <a:spLocks noGrp="1"/>
          </p:cNvSpPr>
          <p:nvPr>
            <p:ph type="dt" sz="half" idx="10"/>
          </p:nvPr>
        </p:nvSpPr>
        <p:spPr/>
        <p:txBody>
          <a:bodyPr/>
          <a:lstStyle/>
          <a:p>
            <a:fld id="{8A8CF36A-8C46-AB4E-9C95-B087D9DA933E}" type="datetimeFigureOut">
              <a:rPr lang="en-US" smtClean="0"/>
              <a:t>9/17/15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ar-sa"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pPr/>
              <a:t>9/17/15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A8CF36A-8C46-AB4E-9C95-B087D9DA933E}" type="datetimeFigureOut">
              <a:rPr lang="en-US" smtClean="0"/>
              <a:t>9/17/15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3163D2-6943-B048-91A6-2CCBC6913848}"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ar-sa"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7" name="Date Placeholder 6"/>
          <p:cNvSpPr>
            <a:spLocks noGrp="1"/>
          </p:cNvSpPr>
          <p:nvPr>
            <p:ph type="dt" sz="half" idx="10"/>
          </p:nvPr>
        </p:nvSpPr>
        <p:spPr/>
        <p:txBody>
          <a:bodyPr/>
          <a:lstStyle/>
          <a:p>
            <a:fld id="{8A8CF36A-8C46-AB4E-9C95-B087D9DA933E}" type="datetimeFigureOut">
              <a:rPr lang="en-US" smtClean="0"/>
              <a:t>9/17/15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3163D2-6943-B048-91A6-2CCBC6913848}"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ar-sa"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a:p>
        </p:txBody>
      </p:sp>
      <p:sp>
        <p:nvSpPr>
          <p:cNvPr id="3" name="Date Placeholder 2"/>
          <p:cNvSpPr>
            <a:spLocks noGrp="1"/>
          </p:cNvSpPr>
          <p:nvPr>
            <p:ph type="dt" sz="half" idx="10"/>
          </p:nvPr>
        </p:nvSpPr>
        <p:spPr/>
        <p:txBody>
          <a:bodyPr/>
          <a:lstStyle/>
          <a:p>
            <a:fld id="{8A8CF36A-8C46-AB4E-9C95-B087D9DA933E}" type="datetimeFigureOut">
              <a:rPr lang="en-US" smtClean="0"/>
              <a:t>9/17/15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8CF36A-8C46-AB4E-9C95-B087D9DA933E}" type="datetimeFigureOut">
              <a:rPr lang="en-US" smtClean="0"/>
              <a:t>9/17/15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ar-sa"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8A8CF36A-8C46-AB4E-9C95-B087D9DA933E}" type="datetimeFigureOut">
              <a:rPr lang="en-US" smtClean="0"/>
              <a:t>9/17/15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ar-sa"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Drag picture to placeholder or click icon to add</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8A8CF36A-8C46-AB4E-9C95-B087D9DA933E}" type="datetimeFigureOut">
              <a:rPr lang="en-US" smtClean="0"/>
              <a:t>9/17/15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
        <p:nvSpPr>
          <p:cNvPr id="4" name="Date Placeholder 3"/>
          <p:cNvSpPr>
            <a:spLocks noGrp="1"/>
          </p:cNvSpPr>
          <p:nvPr>
            <p:ph type="dt" sz="half" idx="10"/>
          </p:nvPr>
        </p:nvSpPr>
        <p:spPr/>
        <p:txBody>
          <a:bodyPr/>
          <a:lstStyle/>
          <a:p>
            <a:fld id="{8A8CF36A-8C46-AB4E-9C95-B087D9DA933E}" type="datetimeFigureOut">
              <a:rPr lang="en-US" smtClean="0"/>
              <a:t>9/17/15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ar-sa"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a:p>
        </p:txBody>
      </p:sp>
      <p:sp>
        <p:nvSpPr>
          <p:cNvPr id="4" name="Date Placeholder 3"/>
          <p:cNvSpPr>
            <a:spLocks noGrp="1"/>
          </p:cNvSpPr>
          <p:nvPr>
            <p:ph type="dt" sz="half" idx="10"/>
          </p:nvPr>
        </p:nvSpPr>
        <p:spPr/>
        <p:txBody>
          <a:bodyPr/>
          <a:lstStyle/>
          <a:p>
            <a:fld id="{8A8CF36A-8C46-AB4E-9C95-B087D9DA933E}" type="datetimeFigureOut">
              <a:rPr lang="en-US" smtClean="0"/>
              <a:t>9/17/15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3163D2-6943-B048-91A6-2CCBC691384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2E42B00-96ED-C848-926A-64A6CA9DD131}" type="slidenum">
              <a:rPr lang="en-US"/>
              <a:pPr/>
              <a:t>‹#›</a:t>
            </a:fld>
            <a:endParaRPr lang="en-US"/>
          </a:p>
        </p:txBody>
      </p:sp>
    </p:spTree>
    <p:extLst>
      <p:ext uri="{BB962C8B-B14F-4D97-AF65-F5344CB8AC3E}">
        <p14:creationId xmlns:p14="http://schemas.microsoft.com/office/powerpoint/2010/main" val="40484965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ar-sa"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8A8CF36A-8C46-AB4E-9C95-B087D9DA933E}" type="datetimeFigureOut">
              <a:rPr lang="en-US" smtClean="0"/>
              <a:t>9/17/15</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33163D2-6943-B048-91A6-2CCBC6913848}"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 id="2147484203" r:id="rId12"/>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hyperlink" Target="http://www.vri.cz/docs/vetmed/46-8-205.pdf" TargetMode="External"/><Relationship Id="rId5" Type="http://schemas.openxmlformats.org/officeDocument/2006/relationships/image" Target="../media/image2.png"/><Relationship Id="rId6" Type="http://schemas.openxmlformats.org/officeDocument/2006/relationships/image" Target="../media/image4.jpeg"/><Relationship Id="rId7" Type="http://schemas.openxmlformats.org/officeDocument/2006/relationships/image" Target="../media/image5.jp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hyperlink" Target="http://www.vri.cz/docs/vetmed/46-8-205.pdf" TargetMode="External"/><Relationship Id="rId6"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41893" y="2376644"/>
            <a:ext cx="7601269" cy="2276045"/>
          </a:xfrm>
        </p:spPr>
        <p:txBody>
          <a:bodyPr>
            <a:noAutofit/>
          </a:bodyPr>
          <a:lstStyle/>
          <a:p>
            <a:pPr algn="ctr"/>
            <a:r>
              <a:rPr lang="en-US" sz="3200" b="1" dirty="0">
                <a:solidFill>
                  <a:srgbClr val="FFFF00"/>
                </a:solidFill>
              </a:rPr>
              <a:t>The Dilemma of the Mycobacterium Avium subspecies Paratuberculosis Infection: In pursue for effective vaccine</a:t>
            </a:r>
            <a:endParaRPr lang="en-US" sz="3200" dirty="0">
              <a:solidFill>
                <a:srgbClr val="FFFF00"/>
              </a:solidFill>
            </a:endParaRPr>
          </a:p>
        </p:txBody>
      </p:sp>
      <p:pic>
        <p:nvPicPr>
          <p:cNvPr id="4" name="Picture 3"/>
          <p:cNvPicPr>
            <a:picLocks noChangeAspect="1"/>
          </p:cNvPicPr>
          <p:nvPr/>
        </p:nvPicPr>
        <p:blipFill>
          <a:blip r:embed="rId2"/>
          <a:stretch>
            <a:fillRect/>
          </a:stretch>
        </p:blipFill>
        <p:spPr>
          <a:xfrm>
            <a:off x="4627407" y="56586"/>
            <a:ext cx="3715756" cy="961976"/>
          </a:xfrm>
          <a:prstGeom prst="rect">
            <a:avLst/>
          </a:prstGeom>
        </p:spPr>
      </p:pic>
    </p:spTree>
    <p:extLst>
      <p:ext uri="{BB962C8B-B14F-4D97-AF65-F5344CB8AC3E}">
        <p14:creationId xmlns:p14="http://schemas.microsoft.com/office/powerpoint/2010/main" val="3754764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1"/>
            <a:ext cx="7772400" cy="609599"/>
          </a:xfrm>
        </p:spPr>
        <p:txBody>
          <a:bodyPr>
            <a:normAutofit fontScale="90000"/>
          </a:bodyPr>
          <a:lstStyle/>
          <a:p>
            <a:r>
              <a:rPr lang="en-US" dirty="0">
                <a:solidFill>
                  <a:schemeClr val="accent2"/>
                </a:solidFill>
                <a:latin typeface="Times New Roman" pitchFamily="18" charset="0"/>
              </a:rPr>
              <a:t>Johne’s disease </a:t>
            </a:r>
            <a:endParaRPr lang="en-US" dirty="0">
              <a:solidFill>
                <a:schemeClr val="accent2"/>
              </a:solidFill>
              <a:latin typeface="Times New Roman" pitchFamily="18" charset="0"/>
              <a:cs typeface="Times New Roman" pitchFamily="18" charset="0"/>
            </a:endParaRPr>
          </a:p>
        </p:txBody>
      </p:sp>
      <p:sp>
        <p:nvSpPr>
          <p:cNvPr id="3" name="Subtitle 2"/>
          <p:cNvSpPr>
            <a:spLocks noGrp="1"/>
          </p:cNvSpPr>
          <p:nvPr>
            <p:ph type="subTitle" idx="1"/>
          </p:nvPr>
        </p:nvSpPr>
        <p:spPr>
          <a:xfrm>
            <a:off x="304800" y="856311"/>
            <a:ext cx="8497331" cy="5663740"/>
          </a:xfrm>
        </p:spPr>
        <p:txBody>
          <a:bodyPr>
            <a:normAutofit fontScale="25000" lnSpcReduction="20000"/>
          </a:bodyPr>
          <a:lstStyle/>
          <a:p>
            <a:pPr marL="228600" indent="-228600">
              <a:lnSpc>
                <a:spcPct val="180000"/>
              </a:lnSpc>
              <a:buFont typeface="Arial" pitchFamily="34" charset="0"/>
              <a:buChar char="•"/>
            </a:pPr>
            <a:r>
              <a:rPr lang="en-US" sz="8600" dirty="0" smtClean="0">
                <a:solidFill>
                  <a:srgbClr val="FFFFFF"/>
                </a:solidFill>
                <a:latin typeface="Times New Roman" pitchFamily="18" charset="0"/>
                <a:cs typeface="+mj-cs"/>
              </a:rPr>
              <a:t>Johne’s disease is bacterial fatal </a:t>
            </a:r>
            <a:r>
              <a:rPr lang="en-US" sz="8600" dirty="0" smtClean="0">
                <a:solidFill>
                  <a:srgbClr val="FFFFFF"/>
                </a:solidFill>
                <a:latin typeface="Times New Roman" pitchFamily="18" charset="0"/>
                <a:cs typeface="+mj-cs"/>
              </a:rPr>
              <a:t>severe </a:t>
            </a:r>
            <a:r>
              <a:rPr lang="en-US" sz="8600" dirty="0" smtClean="0">
                <a:solidFill>
                  <a:srgbClr val="FFFFFF"/>
                </a:solidFill>
                <a:latin typeface="Times New Roman" pitchFamily="18" charset="0"/>
                <a:cs typeface="+mj-cs"/>
              </a:rPr>
              <a:t>chronic gastroenteritis disease of </a:t>
            </a:r>
            <a:r>
              <a:rPr lang="en-US" sz="8600" dirty="0">
                <a:solidFill>
                  <a:srgbClr val="FFFFFF"/>
                </a:solidFill>
                <a:latin typeface="Times New Roman" pitchFamily="18" charset="0"/>
                <a:cs typeface="+mj-cs"/>
              </a:rPr>
              <a:t>domestic and wild ruminant like, cattle, sheep, goats, deer, antelope and </a:t>
            </a:r>
            <a:r>
              <a:rPr lang="en-US" sz="8600" dirty="0" smtClean="0">
                <a:solidFill>
                  <a:srgbClr val="FFFFFF"/>
                </a:solidFill>
                <a:latin typeface="Times New Roman" pitchFamily="18" charset="0"/>
                <a:cs typeface="+mj-cs"/>
              </a:rPr>
              <a:t>bison caused by  </a:t>
            </a:r>
            <a:r>
              <a:rPr lang="en-US" sz="8600" i="1" dirty="0">
                <a:solidFill>
                  <a:srgbClr val="FFFFFF"/>
                </a:solidFill>
                <a:latin typeface="Times New Roman" pitchFamily="18" charset="0"/>
              </a:rPr>
              <a:t>Mycobacterium avium. subsp. </a:t>
            </a:r>
            <a:r>
              <a:rPr lang="en-US" sz="8600" i="1" dirty="0" smtClean="0">
                <a:solidFill>
                  <a:srgbClr val="FFFFFF"/>
                </a:solidFill>
                <a:latin typeface="Times New Roman" pitchFamily="18" charset="0"/>
              </a:rPr>
              <a:t>paratuberculosis</a:t>
            </a:r>
            <a:r>
              <a:rPr lang="en-US" sz="8600" dirty="0" smtClean="0">
                <a:solidFill>
                  <a:srgbClr val="FFFFFF"/>
                </a:solidFill>
                <a:latin typeface="Times New Roman" pitchFamily="18" charset="0"/>
              </a:rPr>
              <a:t> </a:t>
            </a:r>
            <a:r>
              <a:rPr lang="en-US" sz="8600" dirty="0">
                <a:solidFill>
                  <a:srgbClr val="FFFFFF"/>
                </a:solidFill>
                <a:latin typeface="Times New Roman" pitchFamily="18" charset="0"/>
              </a:rPr>
              <a:t>(MAP)</a:t>
            </a:r>
            <a:r>
              <a:rPr lang="en-US" sz="8600" dirty="0" smtClean="0">
                <a:solidFill>
                  <a:srgbClr val="FFFFFF"/>
                </a:solidFill>
                <a:latin typeface="Times New Roman" pitchFamily="18" charset="0"/>
                <a:cs typeface="+mj-cs"/>
              </a:rPr>
              <a:t>.</a:t>
            </a:r>
          </a:p>
          <a:p>
            <a:pPr marL="228600" indent="-171450">
              <a:lnSpc>
                <a:spcPct val="180000"/>
              </a:lnSpc>
              <a:buFont typeface="Arial" pitchFamily="34" charset="0"/>
              <a:buChar char="•"/>
            </a:pPr>
            <a:r>
              <a:rPr lang="en-US" sz="8600" dirty="0" smtClean="0">
                <a:solidFill>
                  <a:srgbClr val="FFFFFF"/>
                </a:solidFill>
                <a:latin typeface="Times New Roman" pitchFamily="18" charset="0"/>
                <a:cs typeface="+mj-cs"/>
              </a:rPr>
              <a:t> </a:t>
            </a:r>
            <a:r>
              <a:rPr lang="en-US" sz="8600" dirty="0">
                <a:solidFill>
                  <a:srgbClr val="FFFFFF"/>
                </a:solidFill>
                <a:latin typeface="Times New Roman" pitchFamily="18" charset="0"/>
                <a:cs typeface="+mj-cs"/>
              </a:rPr>
              <a:t>It is becoming clearly evident that MAP has important role in the pathogenesis of Crohn’s disease. These accumulated evidence definitely exert public health concern about consumption of the dairy and meat products. </a:t>
            </a:r>
          </a:p>
          <a:p>
            <a:pPr>
              <a:lnSpc>
                <a:spcPct val="180000"/>
              </a:lnSpc>
              <a:buFont typeface="Arial" pitchFamily="34" charset="0"/>
              <a:buChar char="•"/>
            </a:pPr>
            <a:r>
              <a:rPr lang="en-US" sz="8600" dirty="0" smtClean="0">
                <a:solidFill>
                  <a:srgbClr val="FFFFFF"/>
                </a:solidFill>
                <a:latin typeface="Times New Roman" pitchFamily="18" charset="0"/>
                <a:cs typeface="+mj-cs"/>
              </a:rPr>
              <a:t>The disease is </a:t>
            </a:r>
            <a:r>
              <a:rPr lang="en-US" sz="8600" dirty="0" smtClean="0">
                <a:solidFill>
                  <a:srgbClr val="FFFFFF"/>
                </a:solidFill>
                <a:latin typeface="Times New Roman" pitchFamily="18" charset="0"/>
                <a:cs typeface="+mj-cs"/>
              </a:rPr>
              <a:t>distributed world  </a:t>
            </a:r>
            <a:r>
              <a:rPr lang="en-US" sz="8600" dirty="0" smtClean="0">
                <a:solidFill>
                  <a:srgbClr val="FFFFFF"/>
                </a:solidFill>
                <a:latin typeface="Times New Roman" pitchFamily="18" charset="0"/>
                <a:cs typeface="+mj-cs"/>
              </a:rPr>
              <a:t>wide </a:t>
            </a:r>
            <a:r>
              <a:rPr lang="en-US" sz="8600" dirty="0" smtClean="0">
                <a:solidFill>
                  <a:srgbClr val="FFFFFF"/>
                </a:solidFill>
                <a:latin typeface="Times New Roman" pitchFamily="18" charset="0"/>
                <a:cs typeface="+mj-cs"/>
              </a:rPr>
              <a:t>and has </a:t>
            </a:r>
            <a:r>
              <a:rPr lang="en-US" sz="8600" dirty="0" smtClean="0">
                <a:solidFill>
                  <a:srgbClr val="FFFFFF"/>
                </a:solidFill>
                <a:latin typeface="Times New Roman" pitchFamily="18" charset="0"/>
                <a:cs typeface="+mj-cs"/>
              </a:rPr>
              <a:t>adverse </a:t>
            </a:r>
            <a:r>
              <a:rPr lang="en-US" sz="8600" dirty="0" smtClean="0">
                <a:solidFill>
                  <a:srgbClr val="FFFFFF"/>
                </a:solidFill>
                <a:latin typeface="Times New Roman" pitchFamily="18" charset="0"/>
                <a:cs typeface="+mj-cs"/>
              </a:rPr>
              <a:t>impact </a:t>
            </a:r>
            <a:r>
              <a:rPr lang="en-US" sz="8600" dirty="0" smtClean="0">
                <a:solidFill>
                  <a:srgbClr val="FFFFFF"/>
                </a:solidFill>
                <a:latin typeface="Times New Roman" pitchFamily="18" charset="0"/>
                <a:cs typeface="+mj-cs"/>
              </a:rPr>
              <a:t>on dairy cattle industry (</a:t>
            </a:r>
            <a:r>
              <a:rPr lang="en-US" sz="8600" dirty="0" smtClean="0">
                <a:solidFill>
                  <a:srgbClr val="FFFF00"/>
                </a:solidFill>
                <a:latin typeface="Times New Roman" pitchFamily="18" charset="0"/>
                <a:cs typeface="+mj-cs"/>
              </a:rPr>
              <a:t>200 million/year in U.S.A</a:t>
            </a:r>
            <a:r>
              <a:rPr lang="en-US" sz="8600" dirty="0" smtClean="0">
                <a:solidFill>
                  <a:srgbClr val="FFFFFF"/>
                </a:solidFill>
                <a:latin typeface="Times New Roman" pitchFamily="18" charset="0"/>
                <a:cs typeface="+mj-cs"/>
              </a:rPr>
              <a:t>) </a:t>
            </a:r>
            <a:r>
              <a:rPr lang="en-US" sz="3600" dirty="0" smtClean="0">
                <a:solidFill>
                  <a:srgbClr val="FFFFFF"/>
                </a:solidFill>
                <a:latin typeface="Times New Roman" pitchFamily="18" charset="0"/>
                <a:cs typeface="+mj-cs"/>
              </a:rPr>
              <a:t>(</a:t>
            </a:r>
            <a:r>
              <a:rPr lang="en-US" sz="3600" dirty="0" err="1"/>
              <a:t>Groenendaal</a:t>
            </a:r>
            <a:r>
              <a:rPr lang="en-US" sz="3600" dirty="0"/>
              <a:t>, H.,  et al., J Dairy </a:t>
            </a:r>
            <a:r>
              <a:rPr lang="en-US" sz="3600" dirty="0" err="1"/>
              <a:t>Sci</a:t>
            </a:r>
            <a:r>
              <a:rPr lang="en-US" sz="3600" dirty="0"/>
              <a:t>, 98, </a:t>
            </a:r>
            <a:r>
              <a:rPr lang="en-US" sz="3600" dirty="0" smtClean="0"/>
              <a:t>6070, </a:t>
            </a:r>
            <a:r>
              <a:rPr lang="en-US" sz="4000" dirty="0" smtClean="0"/>
              <a:t>2014</a:t>
            </a:r>
            <a:endParaRPr lang="en-US" sz="4000" dirty="0"/>
          </a:p>
          <a:p>
            <a:pPr>
              <a:lnSpc>
                <a:spcPct val="180000"/>
              </a:lnSpc>
              <a:buFont typeface="Arial" pitchFamily="34" charset="0"/>
              <a:buChar char="•"/>
            </a:pPr>
            <a:endParaRPr lang="en-US" sz="8600" dirty="0" smtClean="0">
              <a:solidFill>
                <a:srgbClr val="FFFFFF"/>
              </a:solidFill>
              <a:latin typeface="Times New Roman" pitchFamily="18" charset="0"/>
              <a:cs typeface="+mj-cs"/>
            </a:endParaRPr>
          </a:p>
          <a:p>
            <a:pPr algn="l">
              <a:lnSpc>
                <a:spcPct val="180000"/>
              </a:lnSpc>
            </a:pPr>
            <a:r>
              <a:rPr lang="en-US" sz="3600" dirty="0" smtClean="0">
                <a:solidFill>
                  <a:srgbClr val="FFFFFF"/>
                </a:solidFill>
                <a:latin typeface="Agency FB" pitchFamily="34" charset="0"/>
                <a:cs typeface="+mj-cs"/>
              </a:rPr>
              <a:t> </a:t>
            </a:r>
            <a:r>
              <a:rPr lang="en-US" sz="3600" dirty="0" smtClean="0">
                <a:solidFill>
                  <a:srgbClr val="FFFFFF"/>
                </a:solidFill>
                <a:latin typeface="Times New Roman" pitchFamily="18" charset="0"/>
                <a:cs typeface="Times New Roman" pitchFamily="18" charset="0"/>
              </a:rPr>
              <a:t> </a:t>
            </a:r>
            <a:endParaRPr lang="en-US" sz="3800" dirty="0">
              <a:solidFill>
                <a:srgbClr val="FFFFFF"/>
              </a:solidFill>
              <a:cs typeface="+mj-cs"/>
            </a:endParaRPr>
          </a:p>
        </p:txBody>
      </p:sp>
      <p:pic>
        <p:nvPicPr>
          <p:cNvPr id="4" name="Picture 3"/>
          <p:cNvPicPr>
            <a:picLocks noChangeAspect="1"/>
          </p:cNvPicPr>
          <p:nvPr/>
        </p:nvPicPr>
        <p:blipFill>
          <a:blip r:embed="rId2"/>
          <a:stretch>
            <a:fillRect/>
          </a:stretch>
        </p:blipFill>
        <p:spPr>
          <a:xfrm>
            <a:off x="5645938" y="0"/>
            <a:ext cx="3498061" cy="697903"/>
          </a:xfrm>
          <a:prstGeom prst="rect">
            <a:avLst/>
          </a:prstGeom>
        </p:spPr>
      </p:pic>
    </p:spTree>
    <p:extLst>
      <p:ext uri="{BB962C8B-B14F-4D97-AF65-F5344CB8AC3E}">
        <p14:creationId xmlns:p14="http://schemas.microsoft.com/office/powerpoint/2010/main" val="10501293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599"/>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cs-CZ" sz="3200" dirty="0">
                <a:solidFill>
                  <a:srgbClr val="FF6600"/>
                </a:solidFill>
                <a:latin typeface="Arial" charset="0"/>
              </a:rPr>
              <a:t>Paratuberculosis (Johne‘s </a:t>
            </a:r>
            <a:r>
              <a:rPr lang="cs-CZ" sz="3200" dirty="0" err="1">
                <a:solidFill>
                  <a:srgbClr val="FF6600"/>
                </a:solidFill>
                <a:latin typeface="Arial" charset="0"/>
              </a:rPr>
              <a:t>disease</a:t>
            </a:r>
            <a:r>
              <a:rPr lang="cs-CZ" sz="3200" dirty="0">
                <a:solidFill>
                  <a:srgbClr val="FF6600"/>
                </a:solidFill>
                <a:latin typeface="Arial" charset="0"/>
              </a:rPr>
              <a:t>)</a:t>
            </a:r>
            <a:r>
              <a:rPr lang="cs-CZ" sz="3200" i="1" dirty="0">
                <a:solidFill>
                  <a:srgbClr val="FF6600"/>
                </a:solidFill>
                <a:latin typeface="Arial" charset="0"/>
              </a:rPr>
              <a:t/>
            </a:r>
            <a:br>
              <a:rPr lang="cs-CZ" sz="3200" i="1" dirty="0">
                <a:solidFill>
                  <a:srgbClr val="FF6600"/>
                </a:solidFill>
                <a:latin typeface="Arial" charset="0"/>
              </a:rPr>
            </a:br>
            <a:endParaRPr lang="en-GB" sz="3200" i="1" dirty="0">
              <a:solidFill>
                <a:srgbClr val="FF6600"/>
              </a:solidFill>
              <a:latin typeface="Arial" charset="0"/>
            </a:endParaRPr>
          </a:p>
        </p:txBody>
      </p:sp>
      <p:sp>
        <p:nvSpPr>
          <p:cNvPr id="685060" name="Rectangle 4"/>
          <p:cNvSpPr>
            <a:spLocks noChangeArrowheads="1"/>
          </p:cNvSpPr>
          <p:nvPr/>
        </p:nvSpPr>
        <p:spPr bwMode="auto">
          <a:xfrm>
            <a:off x="3779838" y="1557338"/>
            <a:ext cx="7310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381000" indent="-381000">
              <a:lnSpc>
                <a:spcPct val="80000"/>
              </a:lnSpc>
              <a:spcBef>
                <a:spcPct val="20000"/>
              </a:spcBef>
            </a:pPr>
            <a:r>
              <a:rPr lang="cs-CZ" sz="2800" dirty="0"/>
              <a:t>Etiology: </a:t>
            </a:r>
            <a:r>
              <a:rPr lang="cs-CZ" sz="2800" i="1" dirty="0"/>
              <a:t>M. a</a:t>
            </a:r>
            <a:r>
              <a:rPr lang="cs-CZ" sz="2800" dirty="0"/>
              <a:t>.</a:t>
            </a:r>
            <a:r>
              <a:rPr lang="cs-CZ" sz="2800" i="1" dirty="0"/>
              <a:t> paratuberculosis</a:t>
            </a:r>
          </a:p>
        </p:txBody>
      </p:sp>
      <p:pic>
        <p:nvPicPr>
          <p:cNvPr id="10245" name="Picture 5" descr="07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8313" y="2276475"/>
            <a:ext cx="2655887" cy="4046538"/>
          </a:xfrm>
        </p:spPr>
      </p:pic>
      <p:sp>
        <p:nvSpPr>
          <p:cNvPr id="10246" name="Text Box 6"/>
          <p:cNvSpPr txBox="1">
            <a:spLocks noChangeArrowheads="1"/>
          </p:cNvSpPr>
          <p:nvPr/>
        </p:nvSpPr>
        <p:spPr bwMode="auto">
          <a:xfrm>
            <a:off x="457200" y="1020967"/>
            <a:ext cx="27674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800" dirty="0"/>
              <a:t>Heinrich Albert Johne</a:t>
            </a:r>
            <a:r>
              <a:rPr lang="cs-CZ" sz="2800" dirty="0" smtClean="0"/>
              <a:t>1895</a:t>
            </a:r>
            <a:endParaRPr lang="en-GB" sz="2800" dirty="0"/>
          </a:p>
        </p:txBody>
      </p:sp>
      <p:sp>
        <p:nvSpPr>
          <p:cNvPr id="10247" name="Text Box 7"/>
          <p:cNvSpPr txBox="1">
            <a:spLocks noChangeArrowheads="1"/>
          </p:cNvSpPr>
          <p:nvPr/>
        </p:nvSpPr>
        <p:spPr bwMode="auto">
          <a:xfrm>
            <a:off x="322263" y="6467475"/>
            <a:ext cx="87137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10000"/>
              </a:spcBef>
              <a:spcAft>
                <a:spcPct val="10000"/>
              </a:spcAft>
            </a:pPr>
            <a:r>
              <a:rPr lang="cs-CZ"/>
              <a:t>Ayele et al., Veterinarni Medicina, 2001, </a:t>
            </a:r>
            <a:r>
              <a:rPr lang="en-GB"/>
              <a:t>2</a:t>
            </a:r>
            <a:r>
              <a:rPr lang="cs-CZ"/>
              <a:t>05</a:t>
            </a:r>
            <a:r>
              <a:rPr lang="en-GB"/>
              <a:t>-2</a:t>
            </a:r>
            <a:r>
              <a:rPr lang="cs-CZ"/>
              <a:t>24. </a:t>
            </a:r>
            <a:r>
              <a:rPr lang="en-GB" sz="1400">
                <a:hlinkClick r:id="rId4"/>
              </a:rPr>
              <a:t>http://www.vri.cz/docs/vetmed/46-8-205.pdf</a:t>
            </a:r>
            <a:r>
              <a:rPr lang="en-GB" sz="1400"/>
              <a:t> </a:t>
            </a:r>
          </a:p>
        </p:txBody>
      </p:sp>
      <p:pic>
        <p:nvPicPr>
          <p:cNvPr id="8" name="Picture 7"/>
          <p:cNvPicPr>
            <a:picLocks noChangeAspect="1"/>
          </p:cNvPicPr>
          <p:nvPr/>
        </p:nvPicPr>
        <p:blipFill>
          <a:blip r:embed="rId5"/>
          <a:stretch>
            <a:fillRect/>
          </a:stretch>
        </p:blipFill>
        <p:spPr>
          <a:xfrm>
            <a:off x="6915960" y="56586"/>
            <a:ext cx="2228040" cy="421258"/>
          </a:xfrm>
          <a:prstGeom prst="rect">
            <a:avLst/>
          </a:prstGeom>
        </p:spPr>
      </p:pic>
      <p:grpSp>
        <p:nvGrpSpPr>
          <p:cNvPr id="4" name="Group 3"/>
          <p:cNvGrpSpPr/>
          <p:nvPr/>
        </p:nvGrpSpPr>
        <p:grpSpPr>
          <a:xfrm>
            <a:off x="4111853" y="2144009"/>
            <a:ext cx="4790146" cy="4090121"/>
            <a:chOff x="4111853" y="2144009"/>
            <a:chExt cx="4790146" cy="4090121"/>
          </a:xfrm>
        </p:grpSpPr>
        <p:pic>
          <p:nvPicPr>
            <p:cNvPr id="685059" name="Picture 3" descr="P10100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1853" y="2144009"/>
              <a:ext cx="3483129" cy="231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bacteria.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9247" y="3590115"/>
              <a:ext cx="3752752" cy="2644015"/>
            </a:xfrm>
            <a:prstGeom prst="rect">
              <a:avLst/>
            </a:prstGeom>
          </p:spPr>
        </p:pic>
      </p:grpSp>
    </p:spTree>
    <p:extLst>
      <p:ext uri="{BB962C8B-B14F-4D97-AF65-F5344CB8AC3E}">
        <p14:creationId xmlns:p14="http://schemas.microsoft.com/office/powerpoint/2010/main" val="3612730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85060"/>
                                        </p:tgtEl>
                                        <p:attrNameLst>
                                          <p:attrName>style.visibility</p:attrName>
                                        </p:attrNameLst>
                                      </p:cBhvr>
                                      <p:to>
                                        <p:strVal val="visible"/>
                                      </p:to>
                                    </p:set>
                                    <p:animEffect transition="in" filter="blinds(horizontal)">
                                      <p:cBhvr>
                                        <p:cTn id="7" dur="600"/>
                                        <p:tgtEl>
                                          <p:spTgt spid="685060"/>
                                        </p:tgtEl>
                                      </p:cBhvr>
                                    </p:animEffect>
                                  </p:childTnLst>
                                </p:cTn>
                              </p:par>
                              <p:par>
                                <p:cTn id="8" presetID="1" presetClass="entr" presetSubtype="0" fill="hold" grpId="0" nodeType="withEffect">
                                  <p:stCondLst>
                                    <p:cond delay="0"/>
                                  </p:stCondLst>
                                  <p:childTnLst>
                                    <p:set>
                                      <p:cBhvr>
                                        <p:cTn id="9" dur="1" fill="hold">
                                          <p:stCondLst>
                                            <p:cond delay="499"/>
                                          </p:stCondLst>
                                        </p:cTn>
                                        <p:tgtEl>
                                          <p:spTgt spid="1024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024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499"/>
                                          </p:stCondLst>
                                        </p:cTn>
                                        <p:tgtEl>
                                          <p:spTgt spid="10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685060" grpId="0" autoUpdateAnimBg="0"/>
      <p:bldP spid="102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12575"/>
            <a:ext cx="6686562" cy="636018"/>
          </a:xfrm>
        </p:spPr>
        <p:txBody>
          <a:bodyPr/>
          <a:lstStyle/>
          <a:p>
            <a:r>
              <a:rPr lang="cs-CZ" sz="3200" dirty="0">
                <a:solidFill>
                  <a:srgbClr val="FFC000"/>
                </a:solidFill>
              </a:rPr>
              <a:t>Clinical paratuberculosis in cow</a:t>
            </a:r>
          </a:p>
        </p:txBody>
      </p:sp>
      <p:pic>
        <p:nvPicPr>
          <p:cNvPr id="32771" name="Picture 3" descr="5"/>
          <p:cNvPicPr>
            <a:picLocks noChangeAspect="1" noChangeArrowheads="1"/>
          </p:cNvPicPr>
          <p:nvPr/>
        </p:nvPicPr>
        <p:blipFill>
          <a:blip r:embed="rId3"/>
          <a:srcRect/>
          <a:stretch>
            <a:fillRect/>
          </a:stretch>
        </p:blipFill>
        <p:spPr bwMode="auto">
          <a:xfrm>
            <a:off x="4572000" y="1003300"/>
            <a:ext cx="4572000" cy="5702300"/>
          </a:xfrm>
          <a:prstGeom prst="rect">
            <a:avLst/>
          </a:prstGeom>
          <a:noFill/>
        </p:spPr>
      </p:pic>
      <p:pic>
        <p:nvPicPr>
          <p:cNvPr id="59394" name="Picture 2" descr="http://livestockworld.info/wp-content/uploads/2013/03/paratuberculosis.jpg"/>
          <p:cNvPicPr>
            <a:picLocks noChangeAspect="1" noChangeArrowheads="1"/>
          </p:cNvPicPr>
          <p:nvPr/>
        </p:nvPicPr>
        <p:blipFill>
          <a:blip r:embed="rId4"/>
          <a:srcRect/>
          <a:stretch>
            <a:fillRect/>
          </a:stretch>
        </p:blipFill>
        <p:spPr bwMode="auto">
          <a:xfrm>
            <a:off x="0" y="990600"/>
            <a:ext cx="4572000" cy="5715000"/>
          </a:xfrm>
          <a:prstGeom prst="rect">
            <a:avLst/>
          </a:prstGeom>
          <a:noFill/>
        </p:spPr>
      </p:pic>
      <p:pic>
        <p:nvPicPr>
          <p:cNvPr id="5" name="Picture 4"/>
          <p:cNvPicPr>
            <a:picLocks noChangeAspect="1"/>
          </p:cNvPicPr>
          <p:nvPr/>
        </p:nvPicPr>
        <p:blipFill>
          <a:blip r:embed="rId5"/>
          <a:stretch>
            <a:fillRect/>
          </a:stretch>
        </p:blipFill>
        <p:spPr>
          <a:xfrm>
            <a:off x="6119838" y="1"/>
            <a:ext cx="3024162" cy="575900"/>
          </a:xfrm>
          <a:prstGeom prst="rect">
            <a:avLst/>
          </a:prstGeom>
        </p:spPr>
      </p:pic>
    </p:spTree>
    <p:extLst>
      <p:ext uri="{BB962C8B-B14F-4D97-AF65-F5344CB8AC3E}">
        <p14:creationId xmlns:p14="http://schemas.microsoft.com/office/powerpoint/2010/main" val="24926477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599"/>
                                          </p:stCondLst>
                                        </p:cTn>
                                        <p:tgtEl>
                                          <p:spTgt spid="327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593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0651" y="553293"/>
            <a:ext cx="7772400" cy="1320043"/>
          </a:xfrm>
        </p:spPr>
        <p:txBody>
          <a:bodyPr>
            <a:normAutofit fontScale="90000"/>
          </a:bodyPr>
          <a:lstStyle/>
          <a:p>
            <a:pPr algn="ctr" eaLnBrk="1" hangingPunct="1"/>
            <a:r>
              <a:rPr lang="en-US" dirty="0">
                <a:latin typeface="Arial" charset="0"/>
              </a:rPr>
              <a:t>The organism and </a:t>
            </a:r>
            <a:r>
              <a:rPr lang="en-US" dirty="0" smtClean="0">
                <a:latin typeface="Arial" charset="0"/>
              </a:rPr>
              <a:t>route of infection</a:t>
            </a:r>
            <a:endParaRPr lang="en-US" dirty="0">
              <a:latin typeface="Arial" charset="0"/>
            </a:endParaRPr>
          </a:p>
        </p:txBody>
      </p:sp>
      <p:sp>
        <p:nvSpPr>
          <p:cNvPr id="3" name="Subtitle 2"/>
          <p:cNvSpPr>
            <a:spLocks noGrp="1"/>
          </p:cNvSpPr>
          <p:nvPr>
            <p:ph type="subTitle" idx="1"/>
          </p:nvPr>
        </p:nvSpPr>
        <p:spPr>
          <a:xfrm>
            <a:off x="299979" y="2095500"/>
            <a:ext cx="8544041" cy="4209561"/>
          </a:xfrm>
          <a:ln>
            <a:miter lim="800000"/>
            <a:headEnd/>
            <a:tailEnd/>
          </a:ln>
        </p:spPr>
        <p:txBody>
          <a:bodyPr>
            <a:normAutofit fontScale="92500" lnSpcReduction="20000"/>
          </a:bodyPr>
          <a:lstStyle/>
          <a:p>
            <a:pPr marL="457200" indent="-457200">
              <a:buFont typeface="Wingdings" pitchFamily="2" charset="2"/>
              <a:buChar char="q"/>
              <a:defRPr/>
            </a:pPr>
            <a:r>
              <a:rPr lang="en-US" sz="2800" dirty="0" smtClean="0"/>
              <a:t> Mycobacterium avium subspecies paratuberculosis (MAP) </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n-ea"/>
              </a:rPr>
              <a:t>is acid fast </a:t>
            </a:r>
            <a:r>
              <a:rPr lang="en-US" sz="2400" dirty="0" smtClean="0"/>
              <a:t>an </a:t>
            </a:r>
            <a:r>
              <a:rPr lang="en-US" sz="2400" dirty="0"/>
              <a:t>intracellular slow growing </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n-ea"/>
              </a:rPr>
              <a:t> bacillus of </a:t>
            </a:r>
            <a:r>
              <a:rPr lang="en-US" sz="2800" b="1" spc="50" dirty="0" smtClean="0">
                <a:ln w="12700" cmpd="sng">
                  <a:solidFill>
                    <a:schemeClr val="accent6">
                      <a:satMod val="120000"/>
                      <a:shade val="80000"/>
                    </a:schemeClr>
                  </a:solidFill>
                  <a:prstDash val="solid"/>
                </a:ln>
                <a:solidFill>
                  <a:srgbClr val="FFC000"/>
                </a:solidFill>
                <a:effectLst>
                  <a:glow rad="53100">
                    <a:schemeClr val="accent6">
                      <a:satMod val="180000"/>
                      <a:alpha val="30000"/>
                    </a:schemeClr>
                  </a:glow>
                </a:effectLst>
                <a:ea typeface="+mn-ea"/>
              </a:rPr>
              <a:t>0.51-1.5</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n-ea"/>
              </a:rPr>
              <a:t> </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n-ea"/>
                <a:sym typeface="Symbol"/>
              </a:rPr>
              <a:t></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n-ea"/>
              </a:rPr>
              <a:t>m</a:t>
            </a:r>
          </a:p>
          <a:p>
            <a:pPr marL="625475" indent="-625475" algn="l" eaLnBrk="1" hangingPunct="1">
              <a:buFont typeface="Wingdings" pitchFamily="2" charset="2"/>
              <a:buChar char="q"/>
              <a:defRPr/>
            </a:pP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mn-ea"/>
              </a:rPr>
              <a:t>slow tendency to grow on solid media supplied with mycobactin (Herrold’s egg yolk medium).</a:t>
            </a:r>
          </a:p>
          <a:p>
            <a:pPr marL="625475" indent="-625475">
              <a:buFont typeface="Wingdings" pitchFamily="2" charset="2"/>
              <a:buChar char="q"/>
              <a:defRPr/>
            </a:pP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Ingestion of fecal material, milk, or colostrum is the main route of infection</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Vertical transmission through utero-placental route may occur. The organism may also transfer by </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semen of infected bulls.</a:t>
            </a:r>
          </a:p>
          <a:p>
            <a:pPr>
              <a:defRPr/>
            </a:pP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endPar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4" name="Picture 3"/>
          <p:cNvPicPr>
            <a:picLocks noChangeAspect="1"/>
          </p:cNvPicPr>
          <p:nvPr/>
        </p:nvPicPr>
        <p:blipFill>
          <a:blip r:embed="rId2"/>
          <a:stretch>
            <a:fillRect/>
          </a:stretch>
        </p:blipFill>
        <p:spPr>
          <a:xfrm>
            <a:off x="5428244" y="0"/>
            <a:ext cx="3715756" cy="553293"/>
          </a:xfrm>
          <a:prstGeom prst="rect">
            <a:avLst/>
          </a:prstGeom>
        </p:spPr>
      </p:pic>
    </p:spTree>
    <p:extLst>
      <p:ext uri="{BB962C8B-B14F-4D97-AF65-F5344CB8AC3E}">
        <p14:creationId xmlns:p14="http://schemas.microsoft.com/office/powerpoint/2010/main" val="25241880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bg2">
                    <a:lumMod val="90000"/>
                  </a:schemeClr>
                </a:solidFill>
              </a:rPr>
              <a:t>Mycobacterial</a:t>
            </a:r>
            <a:r>
              <a:rPr lang="en-US" dirty="0" smtClean="0">
                <a:solidFill>
                  <a:schemeClr val="bg2">
                    <a:lumMod val="90000"/>
                  </a:schemeClr>
                </a:solidFill>
              </a:rPr>
              <a:t> Cell  Wall </a:t>
            </a:r>
            <a:endParaRPr lang="en-US" dirty="0">
              <a:solidFill>
                <a:schemeClr val="bg2">
                  <a:lumMod val="90000"/>
                </a:schemeClr>
              </a:solidFill>
            </a:endParaRPr>
          </a:p>
        </p:txBody>
      </p:sp>
      <p:pic>
        <p:nvPicPr>
          <p:cNvPr id="60418" name="Picture 2"/>
          <p:cNvPicPr>
            <a:picLocks noGrp="1" noChangeAspect="1" noChangeArrowheads="1"/>
          </p:cNvPicPr>
          <p:nvPr>
            <p:ph idx="1"/>
          </p:nvPr>
        </p:nvPicPr>
        <p:blipFill>
          <a:blip r:embed="rId2"/>
          <a:srcRect/>
          <a:stretch>
            <a:fillRect/>
          </a:stretch>
        </p:blipFill>
        <p:spPr bwMode="auto">
          <a:xfrm>
            <a:off x="0" y="1143000"/>
            <a:ext cx="9144000" cy="5715000"/>
          </a:xfrm>
          <a:prstGeom prst="rect">
            <a:avLst/>
          </a:prstGeom>
          <a:noFill/>
          <a:ln w="9525">
            <a:noFill/>
            <a:miter lim="800000"/>
            <a:headEnd/>
            <a:tailEnd/>
          </a:ln>
          <a:effectLst/>
        </p:spPr>
      </p:pic>
      <p:sp>
        <p:nvSpPr>
          <p:cNvPr id="4" name="Title 1"/>
          <p:cNvSpPr txBox="1">
            <a:spLocks/>
          </p:cNvSpPr>
          <p:nvPr/>
        </p:nvSpPr>
        <p:spPr>
          <a:xfrm>
            <a:off x="0" y="542923"/>
            <a:ext cx="6330950" cy="592138"/>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200" dirty="0" smtClean="0">
                <a:solidFill>
                  <a:schemeClr val="tx1"/>
                </a:solidFill>
              </a:rPr>
              <a:t>Mycobacterial Cell  Wall </a:t>
            </a:r>
            <a:endParaRPr lang="en-US" sz="3200" dirty="0">
              <a:solidFill>
                <a:schemeClr val="tx1"/>
              </a:solidFill>
            </a:endParaRPr>
          </a:p>
        </p:txBody>
      </p:sp>
      <p:pic>
        <p:nvPicPr>
          <p:cNvPr id="5" name="Picture 4"/>
          <p:cNvPicPr>
            <a:picLocks noChangeAspect="1"/>
          </p:cNvPicPr>
          <p:nvPr/>
        </p:nvPicPr>
        <p:blipFill>
          <a:blip r:embed="rId3"/>
          <a:stretch>
            <a:fillRect/>
          </a:stretch>
        </p:blipFill>
        <p:spPr>
          <a:xfrm>
            <a:off x="5886450" y="0"/>
            <a:ext cx="3257550" cy="531811"/>
          </a:xfrm>
          <a:prstGeom prst="rect">
            <a:avLst/>
          </a:prstGeom>
        </p:spPr>
      </p:pic>
    </p:spTree>
    <p:extLst>
      <p:ext uri="{BB962C8B-B14F-4D97-AF65-F5344CB8AC3E}">
        <p14:creationId xmlns:p14="http://schemas.microsoft.com/office/powerpoint/2010/main" val="243340950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1786" y="609878"/>
            <a:ext cx="8072813" cy="1466571"/>
          </a:xfrm>
          <a:ln>
            <a:miter lim="800000"/>
            <a:headEnd/>
            <a:tailEnd/>
          </a:ln>
        </p:spPr>
        <p:txBody>
          <a:bodyPr>
            <a:normAutofit fontScale="90000"/>
          </a:bodyPr>
          <a:lstStyle/>
          <a:p>
            <a:pPr eaLnBrk="1" hangingPunct="1">
              <a:defRPr/>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rPr>
              <a:t>John’s disease </a:t>
            </a:r>
            <a:b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rPr>
            </a:b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rPr>
              <a:t>clinical signs and pathological  features</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a typeface="+mj-ea"/>
            </a:endParaRPr>
          </a:p>
        </p:txBody>
      </p:sp>
      <p:sp>
        <p:nvSpPr>
          <p:cNvPr id="3" name="Subtitle 2"/>
          <p:cNvSpPr>
            <a:spLocks noGrp="1"/>
          </p:cNvSpPr>
          <p:nvPr>
            <p:ph type="subTitle" idx="1"/>
          </p:nvPr>
        </p:nvSpPr>
        <p:spPr>
          <a:xfrm>
            <a:off x="409517" y="2076450"/>
            <a:ext cx="8507529" cy="4383129"/>
          </a:xfrm>
          <a:ln>
            <a:miter lim="800000"/>
            <a:headEnd/>
            <a:tailEnd/>
          </a:ln>
        </p:spPr>
        <p:txBody>
          <a:bodyPr>
            <a:normAutofit lnSpcReduction="10000"/>
          </a:bodyPr>
          <a:lstStyle/>
          <a:p>
            <a:pPr marL="746125" indent="-746125">
              <a:buFont typeface="Wingdings" pitchFamily="2" charset="2"/>
              <a:buChar char="v"/>
              <a:defRPr/>
            </a:pPr>
            <a:r>
              <a:rPr lang="en-US"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The major symptoms of infection are chronic diarrhea, emaciation, decrease milk production, and infertility </a:t>
            </a:r>
          </a:p>
          <a:p>
            <a:pPr marL="685800" indent="-685800" algn="l" eaLnBrk="1" hangingPunct="1">
              <a:buFont typeface="Wingdings" pitchFamily="2" charset="2"/>
              <a:buChar char="v"/>
              <a:defRPr/>
            </a:pP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a typeface="+mn-ea"/>
              </a:rPr>
              <a:t>Focal lesions are consisted of small granulomas in the ileal and jejuanl lymph nodes. </a:t>
            </a:r>
          </a:p>
          <a:p>
            <a:pPr marL="685800" indent="-685800" algn="l" eaLnBrk="1" hangingPunct="1">
              <a:buFont typeface="Wingdings" pitchFamily="2" charset="2"/>
              <a:buChar char="v"/>
              <a:defRPr/>
            </a:pPr>
            <a:r>
              <a:rPr lang="en-US"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a typeface="+mn-ea"/>
              </a:rPr>
              <a:t>In diffuse forms, multibacillary lesions are usually seen with sever granulomatous enteritis due to intensive macrophages infection.</a:t>
            </a:r>
            <a:endParaRPr lang="en-US"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a typeface="+mn-ea"/>
            </a:endParaRPr>
          </a:p>
        </p:txBody>
      </p:sp>
      <p:pic>
        <p:nvPicPr>
          <p:cNvPr id="4" name="Picture 3"/>
          <p:cNvPicPr>
            <a:picLocks noChangeAspect="1"/>
          </p:cNvPicPr>
          <p:nvPr/>
        </p:nvPicPr>
        <p:blipFill>
          <a:blip r:embed="rId2"/>
          <a:stretch>
            <a:fillRect/>
          </a:stretch>
        </p:blipFill>
        <p:spPr>
          <a:xfrm>
            <a:off x="5428244" y="0"/>
            <a:ext cx="3715756" cy="553293"/>
          </a:xfrm>
          <a:prstGeom prst="rect">
            <a:avLst/>
          </a:prstGeom>
        </p:spPr>
      </p:pic>
    </p:spTree>
    <p:extLst>
      <p:ext uri="{BB962C8B-B14F-4D97-AF65-F5344CB8AC3E}">
        <p14:creationId xmlns:p14="http://schemas.microsoft.com/office/powerpoint/2010/main" val="36321870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0754" name="Rectangle 2"/>
          <p:cNvSpPr>
            <a:spLocks noGrp="1" noChangeArrowheads="1"/>
          </p:cNvSpPr>
          <p:nvPr>
            <p:ph type="body" idx="1"/>
          </p:nvPr>
        </p:nvSpPr>
        <p:spPr>
          <a:xfrm>
            <a:off x="323850" y="620713"/>
            <a:ext cx="8667750" cy="731837"/>
          </a:xfrm>
        </p:spPr>
        <p:txBody>
          <a:bodyPr>
            <a:normAutofit fontScale="92500" lnSpcReduction="20000"/>
          </a:bodyPr>
          <a:lstStyle/>
          <a:p>
            <a:pPr marL="0" indent="0" algn="ctr" eaLnBrk="1" hangingPunct="1">
              <a:lnSpc>
                <a:spcPct val="80000"/>
              </a:lnSpc>
              <a:buFontTx/>
              <a:buNone/>
            </a:pPr>
            <a:r>
              <a:rPr lang="en-GB" dirty="0">
                <a:solidFill>
                  <a:srgbClr val="FF6600"/>
                </a:solidFill>
                <a:latin typeface="Arial" charset="0"/>
              </a:rPr>
              <a:t>Pathologic</a:t>
            </a:r>
            <a:r>
              <a:rPr lang="cs-CZ" dirty="0">
                <a:solidFill>
                  <a:srgbClr val="FF6600"/>
                </a:solidFill>
                <a:latin typeface="Arial" charset="0"/>
              </a:rPr>
              <a:t>o</a:t>
            </a:r>
            <a:r>
              <a:rPr lang="en-GB" dirty="0">
                <a:solidFill>
                  <a:srgbClr val="FF6600"/>
                </a:solidFill>
                <a:latin typeface="Arial" charset="0"/>
              </a:rPr>
              <a:t>-anatomical alterations:</a:t>
            </a:r>
            <a:r>
              <a:rPr lang="en-GB" b="1" dirty="0">
                <a:solidFill>
                  <a:srgbClr val="FF6600"/>
                </a:solidFill>
                <a:latin typeface="Arial" charset="0"/>
              </a:rPr>
              <a:t> </a:t>
            </a:r>
            <a:br>
              <a:rPr lang="en-GB" b="1" dirty="0">
                <a:solidFill>
                  <a:srgbClr val="FF6600"/>
                </a:solidFill>
                <a:latin typeface="Arial" charset="0"/>
              </a:rPr>
            </a:br>
            <a:endParaRPr lang="en-GB" sz="1400" b="1" dirty="0">
              <a:solidFill>
                <a:srgbClr val="FF6600"/>
              </a:solidFill>
              <a:latin typeface="Arial" charset="0"/>
            </a:endParaRPr>
          </a:p>
          <a:p>
            <a:pPr marL="0" indent="0" algn="ctr" eaLnBrk="1" hangingPunct="1">
              <a:lnSpc>
                <a:spcPct val="80000"/>
              </a:lnSpc>
              <a:buFontTx/>
              <a:buNone/>
            </a:pPr>
            <a:r>
              <a:rPr lang="en-GB" sz="2800" dirty="0">
                <a:solidFill>
                  <a:schemeClr val="bg1"/>
                </a:solidFill>
                <a:latin typeface="Arial" charset="0"/>
              </a:rPr>
              <a:t>oedema, thickening and corrugation of </a:t>
            </a:r>
            <a:r>
              <a:rPr lang="en-GB" sz="2800" dirty="0" smtClean="0">
                <a:solidFill>
                  <a:schemeClr val="bg1"/>
                </a:solidFill>
                <a:latin typeface="Arial" charset="0"/>
              </a:rPr>
              <a:t>mucosa</a:t>
            </a:r>
            <a:endParaRPr lang="en-GB" sz="2800" dirty="0">
              <a:solidFill>
                <a:schemeClr val="bg1"/>
              </a:solidFill>
              <a:latin typeface="Arial" charset="0"/>
            </a:endParaRPr>
          </a:p>
        </p:txBody>
      </p:sp>
      <p:pic>
        <p:nvPicPr>
          <p:cNvPr id="330755" name="Picture 3" descr="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863" y="2454275"/>
            <a:ext cx="4173537"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0756" name="Picture 4" descr="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460625"/>
            <a:ext cx="4267200"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5"/>
          <p:cNvSpPr txBox="1">
            <a:spLocks noChangeArrowheads="1"/>
          </p:cNvSpPr>
          <p:nvPr/>
        </p:nvSpPr>
        <p:spPr bwMode="auto">
          <a:xfrm>
            <a:off x="1042988" y="5300663"/>
            <a:ext cx="73453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cs-CZ" sz="2800" b="1"/>
              <a:t>     </a:t>
            </a:r>
            <a:r>
              <a:rPr lang="en-GB" sz="2800"/>
              <a:t>Sheep</a:t>
            </a:r>
            <a:r>
              <a:rPr lang="en-GB" sz="2400"/>
              <a:t>	</a:t>
            </a:r>
            <a:r>
              <a:rPr lang="en-GB" sz="2000" b="1"/>
              <a:t>		</a:t>
            </a:r>
            <a:r>
              <a:rPr lang="cs-CZ" sz="2000" b="1"/>
              <a:t>              </a:t>
            </a:r>
            <a:r>
              <a:rPr lang="en-GB" sz="2000" b="1"/>
              <a:t>	</a:t>
            </a:r>
            <a:r>
              <a:rPr lang="en-GB" sz="2800"/>
              <a:t>Cow</a:t>
            </a:r>
          </a:p>
        </p:txBody>
      </p:sp>
      <p:grpSp>
        <p:nvGrpSpPr>
          <p:cNvPr id="2" name="Group 9"/>
          <p:cNvGrpSpPr>
            <a:grpSpLocks/>
          </p:cNvGrpSpPr>
          <p:nvPr/>
        </p:nvGrpSpPr>
        <p:grpSpPr bwMode="auto">
          <a:xfrm>
            <a:off x="8142288" y="6237288"/>
            <a:ext cx="966787" cy="512762"/>
            <a:chOff x="5046" y="3878"/>
            <a:chExt cx="609" cy="323"/>
          </a:xfrm>
        </p:grpSpPr>
        <p:sp>
          <p:nvSpPr>
            <p:cNvPr id="17416" name="Rectangle 10"/>
            <p:cNvSpPr>
              <a:spLocks noChangeArrowheads="1"/>
            </p:cNvSpPr>
            <p:nvPr/>
          </p:nvSpPr>
          <p:spPr bwMode="auto">
            <a:xfrm>
              <a:off x="5046" y="3878"/>
              <a:ext cx="609" cy="323"/>
            </a:xfrm>
            <a:prstGeom prst="rect">
              <a:avLst/>
            </a:prstGeom>
            <a:solidFill>
              <a:srgbClr val="FFFFFF"/>
            </a:solidFill>
            <a:ln w="0">
              <a:solidFill>
                <a:srgbClr val="000000"/>
              </a:solidFill>
              <a:miter lim="800000"/>
              <a:headEnd/>
              <a:tailEnd/>
            </a:ln>
          </p:spPr>
          <p:txBody>
            <a:bodyPr/>
            <a:lstStyle/>
            <a:p>
              <a:endParaRPr lang="en-US"/>
            </a:p>
          </p:txBody>
        </p:sp>
        <p:sp>
          <p:nvSpPr>
            <p:cNvPr id="17417" name="Freeform 11"/>
            <p:cNvSpPr>
              <a:spLocks/>
            </p:cNvSpPr>
            <p:nvPr/>
          </p:nvSpPr>
          <p:spPr bwMode="auto">
            <a:xfrm>
              <a:off x="5168" y="3890"/>
              <a:ext cx="170" cy="299"/>
            </a:xfrm>
            <a:custGeom>
              <a:avLst/>
              <a:gdLst>
                <a:gd name="T0" fmla="*/ 0 w 28"/>
                <a:gd name="T1" fmla="*/ 49 h 49"/>
                <a:gd name="T2" fmla="*/ 14 w 28"/>
                <a:gd name="T3" fmla="*/ 0 h 49"/>
                <a:gd name="T4" fmla="*/ 28 w 28"/>
                <a:gd name="T5" fmla="*/ 49 h 49"/>
                <a:gd name="T6" fmla="*/ 0 w 28"/>
                <a:gd name="T7" fmla="*/ 49 h 49"/>
                <a:gd name="T8" fmla="*/ 0 60000 65536"/>
                <a:gd name="T9" fmla="*/ 0 60000 65536"/>
                <a:gd name="T10" fmla="*/ 0 60000 65536"/>
                <a:gd name="T11" fmla="*/ 0 60000 65536"/>
                <a:gd name="T12" fmla="*/ 0 w 28"/>
                <a:gd name="T13" fmla="*/ 0 h 49"/>
                <a:gd name="T14" fmla="*/ 28 w 28"/>
                <a:gd name="T15" fmla="*/ 49 h 49"/>
              </a:gdLst>
              <a:ahLst/>
              <a:cxnLst>
                <a:cxn ang="T8">
                  <a:pos x="T0" y="T1"/>
                </a:cxn>
                <a:cxn ang="T9">
                  <a:pos x="T2" y="T3"/>
                </a:cxn>
                <a:cxn ang="T10">
                  <a:pos x="T4" y="T5"/>
                </a:cxn>
                <a:cxn ang="T11">
                  <a:pos x="T6" y="T7"/>
                </a:cxn>
              </a:cxnLst>
              <a:rect l="T12" t="T13" r="T14" b="T15"/>
              <a:pathLst>
                <a:path w="28" h="49">
                  <a:moveTo>
                    <a:pt x="0" y="49"/>
                  </a:moveTo>
                  <a:lnTo>
                    <a:pt x="14" y="0"/>
                  </a:lnTo>
                  <a:lnTo>
                    <a:pt x="28" y="49"/>
                  </a:lnTo>
                  <a:lnTo>
                    <a:pt x="0" y="49"/>
                  </a:lnTo>
                </a:path>
              </a:pathLst>
            </a:custGeom>
            <a:solidFill>
              <a:srgbClr val="FFFF00"/>
            </a:solidFill>
            <a:ln w="0">
              <a:solidFill>
                <a:srgbClr val="000000"/>
              </a:solidFill>
              <a:round/>
              <a:headEnd/>
              <a:tailEnd/>
            </a:ln>
          </p:spPr>
          <p:txBody>
            <a:bodyPr/>
            <a:lstStyle/>
            <a:p>
              <a:endParaRPr lang="en-US"/>
            </a:p>
          </p:txBody>
        </p:sp>
        <p:sp>
          <p:nvSpPr>
            <p:cNvPr id="17418" name="Freeform 12"/>
            <p:cNvSpPr>
              <a:spLocks/>
            </p:cNvSpPr>
            <p:nvPr/>
          </p:nvSpPr>
          <p:spPr bwMode="auto">
            <a:xfrm>
              <a:off x="5198" y="4055"/>
              <a:ext cx="110" cy="134"/>
            </a:xfrm>
            <a:custGeom>
              <a:avLst/>
              <a:gdLst>
                <a:gd name="T0" fmla="*/ 2 w 18"/>
                <a:gd name="T1" fmla="*/ 16 h 22"/>
                <a:gd name="T2" fmla="*/ 8 w 18"/>
                <a:gd name="T3" fmla="*/ 22 h 22"/>
                <a:gd name="T4" fmla="*/ 11 w 18"/>
                <a:gd name="T5" fmla="*/ 22 h 22"/>
                <a:gd name="T6" fmla="*/ 17 w 18"/>
                <a:gd name="T7" fmla="*/ 16 h 22"/>
                <a:gd name="T8" fmla="*/ 17 w 18"/>
                <a:gd name="T9" fmla="*/ 4 h 22"/>
                <a:gd name="T10" fmla="*/ 18 w 18"/>
                <a:gd name="T11" fmla="*/ 4 h 22"/>
                <a:gd name="T12" fmla="*/ 17 w 18"/>
                <a:gd name="T13" fmla="*/ 0 h 22"/>
                <a:gd name="T14" fmla="*/ 12 w 18"/>
                <a:gd name="T15" fmla="*/ 0 h 22"/>
                <a:gd name="T16" fmla="*/ 12 w 18"/>
                <a:gd name="T17" fmla="*/ 16 h 22"/>
                <a:gd name="T18" fmla="*/ 11 w 18"/>
                <a:gd name="T19" fmla="*/ 17 h 22"/>
                <a:gd name="T20" fmla="*/ 8 w 18"/>
                <a:gd name="T21" fmla="*/ 17 h 22"/>
                <a:gd name="T22" fmla="*/ 6 w 18"/>
                <a:gd name="T23" fmla="*/ 16 h 22"/>
                <a:gd name="T24" fmla="*/ 6 w 18"/>
                <a:gd name="T25" fmla="*/ 0 h 22"/>
                <a:gd name="T26" fmla="*/ 1 w 18"/>
                <a:gd name="T27" fmla="*/ 0 h 22"/>
                <a:gd name="T28" fmla="*/ 0 w 18"/>
                <a:gd name="T29" fmla="*/ 4 h 22"/>
                <a:gd name="T30" fmla="*/ 2 w 18"/>
                <a:gd name="T31" fmla="*/ 4 h 22"/>
                <a:gd name="T32" fmla="*/ 2 w 18"/>
                <a:gd name="T33" fmla="*/ 16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
                <a:gd name="T52" fmla="*/ 0 h 22"/>
                <a:gd name="T53" fmla="*/ 18 w 18"/>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 h="22">
                  <a:moveTo>
                    <a:pt x="2" y="16"/>
                  </a:moveTo>
                  <a:cubicBezTo>
                    <a:pt x="2" y="19"/>
                    <a:pt x="4" y="22"/>
                    <a:pt x="8" y="22"/>
                  </a:cubicBezTo>
                  <a:lnTo>
                    <a:pt x="11" y="22"/>
                  </a:lnTo>
                  <a:cubicBezTo>
                    <a:pt x="14" y="22"/>
                    <a:pt x="17" y="19"/>
                    <a:pt x="17" y="16"/>
                  </a:cubicBezTo>
                  <a:lnTo>
                    <a:pt x="17" y="4"/>
                  </a:lnTo>
                  <a:lnTo>
                    <a:pt x="18" y="4"/>
                  </a:lnTo>
                  <a:lnTo>
                    <a:pt x="17" y="0"/>
                  </a:lnTo>
                  <a:lnTo>
                    <a:pt x="12" y="0"/>
                  </a:lnTo>
                  <a:lnTo>
                    <a:pt x="12" y="16"/>
                  </a:lnTo>
                  <a:cubicBezTo>
                    <a:pt x="12" y="17"/>
                    <a:pt x="12" y="17"/>
                    <a:pt x="11" y="17"/>
                  </a:cubicBezTo>
                  <a:lnTo>
                    <a:pt x="8" y="17"/>
                  </a:lnTo>
                  <a:cubicBezTo>
                    <a:pt x="7" y="17"/>
                    <a:pt x="6" y="17"/>
                    <a:pt x="6" y="16"/>
                  </a:cubicBezTo>
                  <a:lnTo>
                    <a:pt x="6" y="0"/>
                  </a:lnTo>
                  <a:lnTo>
                    <a:pt x="1" y="0"/>
                  </a:lnTo>
                  <a:lnTo>
                    <a:pt x="0" y="4"/>
                  </a:lnTo>
                  <a:lnTo>
                    <a:pt x="2" y="4"/>
                  </a:lnTo>
                  <a:lnTo>
                    <a:pt x="2" y="16"/>
                  </a:lnTo>
                </a:path>
              </a:pathLst>
            </a:custGeom>
            <a:solidFill>
              <a:srgbClr val="FFFFFF"/>
            </a:solidFill>
            <a:ln w="0">
              <a:solidFill>
                <a:srgbClr val="000000"/>
              </a:solidFill>
              <a:round/>
              <a:headEnd/>
              <a:tailEnd/>
            </a:ln>
          </p:spPr>
          <p:txBody>
            <a:bodyPr/>
            <a:lstStyle/>
            <a:p>
              <a:endParaRPr lang="en-US"/>
            </a:p>
          </p:txBody>
        </p:sp>
        <p:sp>
          <p:nvSpPr>
            <p:cNvPr id="17419" name="Freeform 13"/>
            <p:cNvSpPr>
              <a:spLocks/>
            </p:cNvSpPr>
            <p:nvPr/>
          </p:nvSpPr>
          <p:spPr bwMode="auto">
            <a:xfrm>
              <a:off x="5077" y="4055"/>
              <a:ext cx="127" cy="134"/>
            </a:xfrm>
            <a:custGeom>
              <a:avLst/>
              <a:gdLst>
                <a:gd name="T0" fmla="*/ 21 w 21"/>
                <a:gd name="T1" fmla="*/ 0 h 22"/>
                <a:gd name="T2" fmla="*/ 16 w 21"/>
                <a:gd name="T3" fmla="*/ 0 h 22"/>
                <a:gd name="T4" fmla="*/ 12 w 21"/>
                <a:gd name="T5" fmla="*/ 16 h 22"/>
                <a:gd name="T6" fmla="*/ 7 w 21"/>
                <a:gd name="T7" fmla="*/ 0 h 22"/>
                <a:gd name="T8" fmla="*/ 0 w 21"/>
                <a:gd name="T9" fmla="*/ 0 h 22"/>
                <a:gd name="T10" fmla="*/ 0 w 21"/>
                <a:gd name="T11" fmla="*/ 4 h 22"/>
                <a:gd name="T12" fmla="*/ 3 w 21"/>
                <a:gd name="T13" fmla="*/ 4 h 22"/>
                <a:gd name="T14" fmla="*/ 8 w 21"/>
                <a:gd name="T15" fmla="*/ 22 h 22"/>
                <a:gd name="T16" fmla="*/ 15 w 21"/>
                <a:gd name="T17" fmla="*/ 22 h 22"/>
                <a:gd name="T18" fmla="*/ 21 w 21"/>
                <a:gd name="T19" fmla="*/ 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22"/>
                <a:gd name="T32" fmla="*/ 21 w 21"/>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22">
                  <a:moveTo>
                    <a:pt x="21" y="0"/>
                  </a:moveTo>
                  <a:lnTo>
                    <a:pt x="16" y="0"/>
                  </a:lnTo>
                  <a:lnTo>
                    <a:pt x="12" y="16"/>
                  </a:lnTo>
                  <a:lnTo>
                    <a:pt x="7" y="0"/>
                  </a:lnTo>
                  <a:lnTo>
                    <a:pt x="0" y="0"/>
                  </a:lnTo>
                  <a:lnTo>
                    <a:pt x="0" y="4"/>
                  </a:lnTo>
                  <a:lnTo>
                    <a:pt x="3" y="4"/>
                  </a:lnTo>
                  <a:lnTo>
                    <a:pt x="8" y="22"/>
                  </a:lnTo>
                  <a:lnTo>
                    <a:pt x="15" y="22"/>
                  </a:lnTo>
                  <a:lnTo>
                    <a:pt x="21" y="0"/>
                  </a:lnTo>
                </a:path>
              </a:pathLst>
            </a:custGeom>
            <a:solidFill>
              <a:srgbClr val="0000FF"/>
            </a:solidFill>
            <a:ln w="0">
              <a:solidFill>
                <a:srgbClr val="000000"/>
              </a:solidFill>
              <a:round/>
              <a:headEnd/>
              <a:tailEnd/>
            </a:ln>
          </p:spPr>
          <p:txBody>
            <a:bodyPr/>
            <a:lstStyle/>
            <a:p>
              <a:endParaRPr lang="en-US"/>
            </a:p>
          </p:txBody>
        </p:sp>
        <p:sp>
          <p:nvSpPr>
            <p:cNvPr id="17420" name="Freeform 14"/>
            <p:cNvSpPr>
              <a:spLocks/>
            </p:cNvSpPr>
            <p:nvPr/>
          </p:nvSpPr>
          <p:spPr bwMode="auto">
            <a:xfrm>
              <a:off x="5302" y="4055"/>
              <a:ext cx="322" cy="134"/>
            </a:xfrm>
            <a:custGeom>
              <a:avLst/>
              <a:gdLst>
                <a:gd name="T0" fmla="*/ 53 w 53"/>
                <a:gd name="T1" fmla="*/ 22 h 22"/>
                <a:gd name="T2" fmla="*/ 53 w 53"/>
                <a:gd name="T3" fmla="*/ 17 h 22"/>
                <a:gd name="T4" fmla="*/ 43 w 53"/>
                <a:gd name="T5" fmla="*/ 17 h 22"/>
                <a:gd name="T6" fmla="*/ 43 w 53"/>
                <a:gd name="T7" fmla="*/ 0 h 22"/>
                <a:gd name="T8" fmla="*/ 14 w 53"/>
                <a:gd name="T9" fmla="*/ 0 h 22"/>
                <a:gd name="T10" fmla="*/ 9 w 53"/>
                <a:gd name="T11" fmla="*/ 16 h 22"/>
                <a:gd name="T12" fmla="*/ 5 w 53"/>
                <a:gd name="T13" fmla="*/ 0 h 22"/>
                <a:gd name="T14" fmla="*/ 0 w 53"/>
                <a:gd name="T15" fmla="*/ 0 h 22"/>
                <a:gd name="T16" fmla="*/ 6 w 53"/>
                <a:gd name="T17" fmla="*/ 22 h 22"/>
                <a:gd name="T18" fmla="*/ 13 w 53"/>
                <a:gd name="T19" fmla="*/ 22 h 22"/>
                <a:gd name="T20" fmla="*/ 18 w 53"/>
                <a:gd name="T21" fmla="*/ 4 h 22"/>
                <a:gd name="T22" fmla="*/ 38 w 53"/>
                <a:gd name="T23" fmla="*/ 4 h 22"/>
                <a:gd name="T24" fmla="*/ 38 w 53"/>
                <a:gd name="T25" fmla="*/ 22 h 22"/>
                <a:gd name="T26" fmla="*/ 53 w 53"/>
                <a:gd name="T27" fmla="*/ 22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3"/>
                <a:gd name="T43" fmla="*/ 0 h 22"/>
                <a:gd name="T44" fmla="*/ 53 w 53"/>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3" h="22">
                  <a:moveTo>
                    <a:pt x="53" y="22"/>
                  </a:moveTo>
                  <a:lnTo>
                    <a:pt x="53" y="17"/>
                  </a:lnTo>
                  <a:lnTo>
                    <a:pt x="43" y="17"/>
                  </a:lnTo>
                  <a:lnTo>
                    <a:pt x="43" y="0"/>
                  </a:lnTo>
                  <a:lnTo>
                    <a:pt x="14" y="0"/>
                  </a:lnTo>
                  <a:lnTo>
                    <a:pt x="9" y="16"/>
                  </a:lnTo>
                  <a:lnTo>
                    <a:pt x="5" y="0"/>
                  </a:lnTo>
                  <a:lnTo>
                    <a:pt x="0" y="0"/>
                  </a:lnTo>
                  <a:lnTo>
                    <a:pt x="6" y="22"/>
                  </a:lnTo>
                  <a:lnTo>
                    <a:pt x="13" y="22"/>
                  </a:lnTo>
                  <a:lnTo>
                    <a:pt x="18" y="4"/>
                  </a:lnTo>
                  <a:lnTo>
                    <a:pt x="38" y="4"/>
                  </a:lnTo>
                  <a:lnTo>
                    <a:pt x="38" y="22"/>
                  </a:lnTo>
                  <a:lnTo>
                    <a:pt x="53" y="22"/>
                  </a:lnTo>
                </a:path>
              </a:pathLst>
            </a:custGeom>
            <a:solidFill>
              <a:srgbClr val="0000FF"/>
            </a:solidFill>
            <a:ln w="0">
              <a:solidFill>
                <a:srgbClr val="000000"/>
              </a:solidFill>
              <a:round/>
              <a:headEnd/>
              <a:tailEnd/>
            </a:ln>
          </p:spPr>
          <p:txBody>
            <a:bodyPr/>
            <a:lstStyle/>
            <a:p>
              <a:endParaRPr lang="en-US"/>
            </a:p>
          </p:txBody>
        </p:sp>
        <p:sp>
          <p:nvSpPr>
            <p:cNvPr id="17421" name="Freeform 15"/>
            <p:cNvSpPr>
              <a:spLocks/>
            </p:cNvSpPr>
            <p:nvPr/>
          </p:nvSpPr>
          <p:spPr bwMode="auto">
            <a:xfrm>
              <a:off x="5430" y="4085"/>
              <a:ext cx="91" cy="104"/>
            </a:xfrm>
            <a:custGeom>
              <a:avLst/>
              <a:gdLst>
                <a:gd name="T0" fmla="*/ 0 w 15"/>
                <a:gd name="T1" fmla="*/ 0 h 17"/>
                <a:gd name="T2" fmla="*/ 15 w 15"/>
                <a:gd name="T3" fmla="*/ 0 h 17"/>
                <a:gd name="T4" fmla="*/ 15 w 15"/>
                <a:gd name="T5" fmla="*/ 4 h 17"/>
                <a:gd name="T6" fmla="*/ 4 w 15"/>
                <a:gd name="T7" fmla="*/ 4 h 17"/>
                <a:gd name="T8" fmla="*/ 4 w 15"/>
                <a:gd name="T9" fmla="*/ 7 h 17"/>
                <a:gd name="T10" fmla="*/ 11 w 15"/>
                <a:gd name="T11" fmla="*/ 7 h 17"/>
                <a:gd name="T12" fmla="*/ 11 w 15"/>
                <a:gd name="T13" fmla="*/ 10 h 17"/>
                <a:gd name="T14" fmla="*/ 4 w 15"/>
                <a:gd name="T15" fmla="*/ 10 h 17"/>
                <a:gd name="T16" fmla="*/ 4 w 15"/>
                <a:gd name="T17" fmla="*/ 12 h 17"/>
                <a:gd name="T18" fmla="*/ 15 w 15"/>
                <a:gd name="T19" fmla="*/ 12 h 17"/>
                <a:gd name="T20" fmla="*/ 15 w 15"/>
                <a:gd name="T21" fmla="*/ 17 h 17"/>
                <a:gd name="T22" fmla="*/ 0 w 15"/>
                <a:gd name="T23" fmla="*/ 17 h 17"/>
                <a:gd name="T24" fmla="*/ 0 w 15"/>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17"/>
                <a:gd name="T41" fmla="*/ 15 w 15"/>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17">
                  <a:moveTo>
                    <a:pt x="0" y="0"/>
                  </a:moveTo>
                  <a:lnTo>
                    <a:pt x="15" y="0"/>
                  </a:lnTo>
                  <a:lnTo>
                    <a:pt x="15" y="4"/>
                  </a:lnTo>
                  <a:lnTo>
                    <a:pt x="4" y="4"/>
                  </a:lnTo>
                  <a:lnTo>
                    <a:pt x="4" y="7"/>
                  </a:lnTo>
                  <a:lnTo>
                    <a:pt x="11" y="7"/>
                  </a:lnTo>
                  <a:lnTo>
                    <a:pt x="11" y="10"/>
                  </a:lnTo>
                  <a:lnTo>
                    <a:pt x="4" y="10"/>
                  </a:lnTo>
                  <a:lnTo>
                    <a:pt x="4" y="12"/>
                  </a:lnTo>
                  <a:lnTo>
                    <a:pt x="15" y="12"/>
                  </a:lnTo>
                  <a:lnTo>
                    <a:pt x="15" y="17"/>
                  </a:lnTo>
                  <a:lnTo>
                    <a:pt x="0" y="17"/>
                  </a:lnTo>
                  <a:lnTo>
                    <a:pt x="0" y="0"/>
                  </a:lnTo>
                </a:path>
              </a:pathLst>
            </a:custGeom>
            <a:solidFill>
              <a:srgbClr val="0000FF"/>
            </a:solidFill>
            <a:ln w="0">
              <a:solidFill>
                <a:srgbClr val="000000"/>
              </a:solidFill>
              <a:round/>
              <a:headEnd/>
              <a:tailEnd/>
            </a:ln>
          </p:spPr>
          <p:txBody>
            <a:bodyPr/>
            <a:lstStyle/>
            <a:p>
              <a:endParaRPr lang="en-US"/>
            </a:p>
          </p:txBody>
        </p:sp>
        <p:sp>
          <p:nvSpPr>
            <p:cNvPr id="17422" name="Freeform 16"/>
            <p:cNvSpPr>
              <a:spLocks/>
            </p:cNvSpPr>
            <p:nvPr/>
          </p:nvSpPr>
          <p:spPr bwMode="auto">
            <a:xfrm>
              <a:off x="5253" y="4006"/>
              <a:ext cx="6" cy="140"/>
            </a:xfrm>
            <a:custGeom>
              <a:avLst/>
              <a:gdLst>
                <a:gd name="T0" fmla="*/ 0 w 1"/>
                <a:gd name="T1" fmla="*/ 23 h 23"/>
                <a:gd name="T2" fmla="*/ 1 w 1"/>
                <a:gd name="T3" fmla="*/ 0 h 23"/>
                <a:gd name="T4" fmla="*/ 0 w 1"/>
                <a:gd name="T5" fmla="*/ 0 h 23"/>
                <a:gd name="T6" fmla="*/ 0 w 1"/>
                <a:gd name="T7" fmla="*/ 23 h 23"/>
                <a:gd name="T8" fmla="*/ 0 60000 65536"/>
                <a:gd name="T9" fmla="*/ 0 60000 65536"/>
                <a:gd name="T10" fmla="*/ 0 60000 65536"/>
                <a:gd name="T11" fmla="*/ 0 60000 65536"/>
                <a:gd name="T12" fmla="*/ 0 w 1"/>
                <a:gd name="T13" fmla="*/ 0 h 23"/>
                <a:gd name="T14" fmla="*/ 1 w 1"/>
                <a:gd name="T15" fmla="*/ 23 h 23"/>
              </a:gdLst>
              <a:ahLst/>
              <a:cxnLst>
                <a:cxn ang="T8">
                  <a:pos x="T0" y="T1"/>
                </a:cxn>
                <a:cxn ang="T9">
                  <a:pos x="T2" y="T3"/>
                </a:cxn>
                <a:cxn ang="T10">
                  <a:pos x="T4" y="T5"/>
                </a:cxn>
                <a:cxn ang="T11">
                  <a:pos x="T6" y="T7"/>
                </a:cxn>
              </a:cxnLst>
              <a:rect l="T12" t="T13" r="T14" b="T15"/>
              <a:pathLst>
                <a:path w="1" h="23">
                  <a:moveTo>
                    <a:pt x="0" y="23"/>
                  </a:moveTo>
                  <a:lnTo>
                    <a:pt x="1" y="0"/>
                  </a:lnTo>
                  <a:lnTo>
                    <a:pt x="0" y="0"/>
                  </a:lnTo>
                  <a:lnTo>
                    <a:pt x="0" y="23"/>
                  </a:lnTo>
                </a:path>
              </a:pathLst>
            </a:custGeom>
            <a:solidFill>
              <a:srgbClr val="000000"/>
            </a:solidFill>
            <a:ln w="0">
              <a:solidFill>
                <a:srgbClr val="000000"/>
              </a:solidFill>
              <a:round/>
              <a:headEnd/>
              <a:tailEnd/>
            </a:ln>
          </p:spPr>
          <p:txBody>
            <a:bodyPr/>
            <a:lstStyle/>
            <a:p>
              <a:endParaRPr lang="en-US"/>
            </a:p>
          </p:txBody>
        </p:sp>
        <p:sp>
          <p:nvSpPr>
            <p:cNvPr id="17423" name="Freeform 17"/>
            <p:cNvSpPr>
              <a:spLocks/>
            </p:cNvSpPr>
            <p:nvPr/>
          </p:nvSpPr>
          <p:spPr bwMode="auto">
            <a:xfrm>
              <a:off x="5235" y="4030"/>
              <a:ext cx="36" cy="86"/>
            </a:xfrm>
            <a:custGeom>
              <a:avLst/>
              <a:gdLst>
                <a:gd name="T0" fmla="*/ 3 w 6"/>
                <a:gd name="T1" fmla="*/ 1 h 14"/>
                <a:gd name="T2" fmla="*/ 2 w 6"/>
                <a:gd name="T3" fmla="*/ 1 h 14"/>
                <a:gd name="T4" fmla="*/ 2 w 6"/>
                <a:gd name="T5" fmla="*/ 2 h 14"/>
                <a:gd name="T6" fmla="*/ 1 w 6"/>
                <a:gd name="T7" fmla="*/ 2 h 14"/>
                <a:gd name="T8" fmla="*/ 1 w 6"/>
                <a:gd name="T9" fmla="*/ 1 h 14"/>
                <a:gd name="T10" fmla="*/ 1 w 6"/>
                <a:gd name="T11" fmla="*/ 1 h 14"/>
                <a:gd name="T12" fmla="*/ 3 w 6"/>
                <a:gd name="T13" fmla="*/ 0 h 14"/>
                <a:gd name="T14" fmla="*/ 3 w 6"/>
                <a:gd name="T15" fmla="*/ 1 h 14"/>
                <a:gd name="T16" fmla="*/ 4 w 6"/>
                <a:gd name="T17" fmla="*/ 10 h 14"/>
                <a:gd name="T18" fmla="*/ 4 w 6"/>
                <a:gd name="T19" fmla="*/ 12 h 14"/>
                <a:gd name="T20" fmla="*/ 1 w 6"/>
                <a:gd name="T21" fmla="*/ 13 h 14"/>
                <a:gd name="T22" fmla="*/ 4 w 6"/>
                <a:gd name="T23" fmla="*/ 11 h 14"/>
                <a:gd name="T24" fmla="*/ 4 w 6"/>
                <a:gd name="T25" fmla="*/ 9 h 14"/>
                <a:gd name="T26" fmla="*/ 4 w 6"/>
                <a:gd name="T27" fmla="*/ 10 h 14"/>
                <a:gd name="T28" fmla="*/ 3 w 6"/>
                <a:gd name="T29" fmla="*/ 10 h 14"/>
                <a:gd name="T30" fmla="*/ 2 w 6"/>
                <a:gd name="T31" fmla="*/ 9 h 14"/>
                <a:gd name="T32" fmla="*/ 1 w 6"/>
                <a:gd name="T33" fmla="*/ 7 h 14"/>
                <a:gd name="T34" fmla="*/ 3 w 6"/>
                <a:gd name="T35" fmla="*/ 4 h 14"/>
                <a:gd name="T36" fmla="*/ 5 w 6"/>
                <a:gd name="T37" fmla="*/ 2 h 14"/>
                <a:gd name="T38" fmla="*/ 4 w 6"/>
                <a:gd name="T39" fmla="*/ 1 h 14"/>
                <a:gd name="T40" fmla="*/ 4 w 6"/>
                <a:gd name="T41" fmla="*/ 0 h 14"/>
                <a:gd name="T42" fmla="*/ 6 w 6"/>
                <a:gd name="T43" fmla="*/ 2 h 14"/>
                <a:gd name="T44" fmla="*/ 3 w 6"/>
                <a:gd name="T45" fmla="*/ 5 h 14"/>
                <a:gd name="T46" fmla="*/ 2 w 6"/>
                <a:gd name="T47" fmla="*/ 7 h 14"/>
                <a:gd name="T48" fmla="*/ 3 w 6"/>
                <a:gd name="T49" fmla="*/ 8 h 14"/>
                <a:gd name="T50" fmla="*/ 3 w 6"/>
                <a:gd name="T51" fmla="*/ 8 h 14"/>
                <a:gd name="T52" fmla="*/ 3 w 6"/>
                <a:gd name="T53" fmla="*/ 10 h 1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
                <a:gd name="T82" fmla="*/ 0 h 14"/>
                <a:gd name="T83" fmla="*/ 6 w 6"/>
                <a:gd name="T84" fmla="*/ 14 h 1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 h="14">
                  <a:moveTo>
                    <a:pt x="3" y="1"/>
                  </a:moveTo>
                  <a:cubicBezTo>
                    <a:pt x="2" y="1"/>
                    <a:pt x="2" y="1"/>
                    <a:pt x="2" y="1"/>
                  </a:cubicBezTo>
                  <a:cubicBezTo>
                    <a:pt x="2" y="2"/>
                    <a:pt x="2" y="2"/>
                    <a:pt x="2" y="2"/>
                  </a:cubicBezTo>
                  <a:cubicBezTo>
                    <a:pt x="1" y="2"/>
                    <a:pt x="1" y="3"/>
                    <a:pt x="1" y="2"/>
                  </a:cubicBezTo>
                  <a:cubicBezTo>
                    <a:pt x="0" y="2"/>
                    <a:pt x="0" y="2"/>
                    <a:pt x="1" y="1"/>
                  </a:cubicBezTo>
                  <a:cubicBezTo>
                    <a:pt x="1" y="1"/>
                    <a:pt x="1" y="1"/>
                    <a:pt x="1" y="1"/>
                  </a:cubicBezTo>
                  <a:cubicBezTo>
                    <a:pt x="1" y="0"/>
                    <a:pt x="2" y="0"/>
                    <a:pt x="3" y="0"/>
                  </a:cubicBezTo>
                  <a:lnTo>
                    <a:pt x="3" y="1"/>
                  </a:lnTo>
                  <a:moveTo>
                    <a:pt x="4" y="10"/>
                  </a:moveTo>
                  <a:cubicBezTo>
                    <a:pt x="4" y="10"/>
                    <a:pt x="4" y="11"/>
                    <a:pt x="4" y="12"/>
                  </a:cubicBezTo>
                  <a:cubicBezTo>
                    <a:pt x="4" y="13"/>
                    <a:pt x="2" y="14"/>
                    <a:pt x="1" y="13"/>
                  </a:cubicBezTo>
                  <a:cubicBezTo>
                    <a:pt x="3" y="14"/>
                    <a:pt x="4" y="13"/>
                    <a:pt x="4" y="11"/>
                  </a:cubicBezTo>
                  <a:cubicBezTo>
                    <a:pt x="5" y="11"/>
                    <a:pt x="4" y="9"/>
                    <a:pt x="4" y="9"/>
                  </a:cubicBezTo>
                  <a:lnTo>
                    <a:pt x="4" y="10"/>
                  </a:lnTo>
                  <a:moveTo>
                    <a:pt x="3" y="10"/>
                  </a:moveTo>
                  <a:cubicBezTo>
                    <a:pt x="3" y="9"/>
                    <a:pt x="3" y="9"/>
                    <a:pt x="2" y="9"/>
                  </a:cubicBezTo>
                  <a:cubicBezTo>
                    <a:pt x="1" y="9"/>
                    <a:pt x="1" y="8"/>
                    <a:pt x="1" y="7"/>
                  </a:cubicBezTo>
                  <a:cubicBezTo>
                    <a:pt x="1" y="5"/>
                    <a:pt x="2" y="4"/>
                    <a:pt x="3" y="4"/>
                  </a:cubicBezTo>
                  <a:cubicBezTo>
                    <a:pt x="4" y="4"/>
                    <a:pt x="5" y="3"/>
                    <a:pt x="5" y="2"/>
                  </a:cubicBezTo>
                  <a:cubicBezTo>
                    <a:pt x="5" y="1"/>
                    <a:pt x="4" y="1"/>
                    <a:pt x="4" y="1"/>
                  </a:cubicBezTo>
                  <a:lnTo>
                    <a:pt x="4" y="0"/>
                  </a:lnTo>
                  <a:cubicBezTo>
                    <a:pt x="5" y="0"/>
                    <a:pt x="6" y="1"/>
                    <a:pt x="6" y="2"/>
                  </a:cubicBezTo>
                  <a:cubicBezTo>
                    <a:pt x="6" y="4"/>
                    <a:pt x="5" y="5"/>
                    <a:pt x="3" y="5"/>
                  </a:cubicBezTo>
                  <a:cubicBezTo>
                    <a:pt x="2" y="5"/>
                    <a:pt x="2" y="6"/>
                    <a:pt x="2" y="7"/>
                  </a:cubicBezTo>
                  <a:cubicBezTo>
                    <a:pt x="2" y="7"/>
                    <a:pt x="2" y="8"/>
                    <a:pt x="3" y="8"/>
                  </a:cubicBezTo>
                  <a:cubicBezTo>
                    <a:pt x="3" y="8"/>
                    <a:pt x="3" y="8"/>
                    <a:pt x="3" y="8"/>
                  </a:cubicBezTo>
                  <a:lnTo>
                    <a:pt x="3" y="10"/>
                  </a:lnTo>
                </a:path>
              </a:pathLst>
            </a:custGeom>
            <a:solidFill>
              <a:srgbClr val="000000"/>
            </a:solidFill>
            <a:ln w="0">
              <a:solidFill>
                <a:srgbClr val="000000"/>
              </a:solidFill>
              <a:round/>
              <a:headEnd/>
              <a:tailEnd/>
            </a:ln>
          </p:spPr>
          <p:txBody>
            <a:bodyPr/>
            <a:lstStyle/>
            <a:p>
              <a:endParaRPr lang="en-US"/>
            </a:p>
          </p:txBody>
        </p:sp>
        <p:sp>
          <p:nvSpPr>
            <p:cNvPr id="17424" name="Oval 18"/>
            <p:cNvSpPr>
              <a:spLocks noChangeArrowheads="1"/>
            </p:cNvSpPr>
            <p:nvPr/>
          </p:nvSpPr>
          <p:spPr bwMode="auto">
            <a:xfrm>
              <a:off x="5241" y="3969"/>
              <a:ext cx="30" cy="31"/>
            </a:xfrm>
            <a:prstGeom prst="ellipse">
              <a:avLst/>
            </a:prstGeom>
            <a:solidFill>
              <a:srgbClr val="000000"/>
            </a:solidFill>
            <a:ln w="0">
              <a:solidFill>
                <a:srgbClr val="000000"/>
              </a:solidFill>
              <a:round/>
              <a:headEnd/>
              <a:tailEnd/>
            </a:ln>
          </p:spPr>
          <p:txBody>
            <a:bodyPr/>
            <a:lstStyle/>
            <a:p>
              <a:endParaRPr lang="en-US"/>
            </a:p>
          </p:txBody>
        </p:sp>
      </p:grpSp>
      <p:sp>
        <p:nvSpPr>
          <p:cNvPr id="17415" name="Text Box 19"/>
          <p:cNvSpPr txBox="1">
            <a:spLocks noChangeArrowheads="1"/>
          </p:cNvSpPr>
          <p:nvPr/>
        </p:nvSpPr>
        <p:spPr bwMode="auto">
          <a:xfrm>
            <a:off x="322263" y="5818188"/>
            <a:ext cx="87137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10000"/>
              </a:spcBef>
              <a:spcAft>
                <a:spcPct val="10000"/>
              </a:spcAft>
            </a:pPr>
            <a:r>
              <a:rPr lang="cs-CZ"/>
              <a:t>Ayele et al., Veterinarni Medicina, 2001, </a:t>
            </a:r>
            <a:r>
              <a:rPr lang="en-GB"/>
              <a:t>2</a:t>
            </a:r>
            <a:r>
              <a:rPr lang="cs-CZ"/>
              <a:t>05</a:t>
            </a:r>
            <a:r>
              <a:rPr lang="en-GB"/>
              <a:t>-2</a:t>
            </a:r>
            <a:r>
              <a:rPr lang="cs-CZ"/>
              <a:t>24. </a:t>
            </a:r>
            <a:r>
              <a:rPr lang="en-GB" sz="1400">
                <a:hlinkClick r:id="rId5"/>
              </a:rPr>
              <a:t>http://www.vri.cz/docs/vetmed/46-8-205.pdf</a:t>
            </a:r>
            <a:r>
              <a:rPr lang="en-GB" sz="1400"/>
              <a:t> </a:t>
            </a:r>
          </a:p>
        </p:txBody>
      </p:sp>
      <p:pic>
        <p:nvPicPr>
          <p:cNvPr id="17" name="Picture 16"/>
          <p:cNvPicPr>
            <a:picLocks noChangeAspect="1"/>
          </p:cNvPicPr>
          <p:nvPr/>
        </p:nvPicPr>
        <p:blipFill>
          <a:blip r:embed="rId6"/>
          <a:stretch>
            <a:fillRect/>
          </a:stretch>
        </p:blipFill>
        <p:spPr>
          <a:xfrm>
            <a:off x="5428244" y="0"/>
            <a:ext cx="3715756" cy="484131"/>
          </a:xfrm>
          <a:prstGeom prst="rect">
            <a:avLst/>
          </a:prstGeom>
        </p:spPr>
      </p:pic>
    </p:spTree>
    <p:extLst>
      <p:ext uri="{BB962C8B-B14F-4D97-AF65-F5344CB8AC3E}">
        <p14:creationId xmlns:p14="http://schemas.microsoft.com/office/powerpoint/2010/main" val="4149342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30754">
                                            <p:txEl>
                                              <p:pRg st="0" end="0"/>
                                            </p:txEl>
                                          </p:spTgt>
                                        </p:tgtEl>
                                        <p:attrNameLst>
                                          <p:attrName>style.visibility</p:attrName>
                                        </p:attrNameLst>
                                      </p:cBhvr>
                                      <p:to>
                                        <p:strVal val="visible"/>
                                      </p:to>
                                    </p:set>
                                    <p:animEffect transition="in" filter="dissolve">
                                      <p:cBhvr>
                                        <p:cTn id="7" dur="500"/>
                                        <p:tgtEl>
                                          <p:spTgt spid="330754">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30754">
                                            <p:txEl>
                                              <p:pRg st="1" end="1"/>
                                            </p:txEl>
                                          </p:spTgt>
                                        </p:tgtEl>
                                        <p:attrNameLst>
                                          <p:attrName>style.visibility</p:attrName>
                                        </p:attrNameLst>
                                      </p:cBhvr>
                                      <p:to>
                                        <p:strVal val="visible"/>
                                      </p:to>
                                    </p:set>
                                    <p:animEffect transition="in" filter="dissolve">
                                      <p:cBhvr>
                                        <p:cTn id="11" dur="500"/>
                                        <p:tgtEl>
                                          <p:spTgt spid="330754">
                                            <p:txEl>
                                              <p:pRg st="1" end="1"/>
                                            </p:txEl>
                                          </p:spTgt>
                                        </p:tgtEl>
                                      </p:cBhvr>
                                    </p:animEffect>
                                  </p:childTnLst>
                                </p:cTn>
                              </p:par>
                            </p:childTnLst>
                          </p:cTn>
                        </p:par>
                        <p:par>
                          <p:cTn id="12" fill="hold" nodeType="afterGroup">
                            <p:stCondLst>
                              <p:cond delay="1000"/>
                            </p:stCondLst>
                            <p:childTnLst>
                              <p:par>
                                <p:cTn id="13" presetID="5" presetClass="entr" presetSubtype="10" fill="hold" nodeType="afterEffect">
                                  <p:stCondLst>
                                    <p:cond delay="0"/>
                                  </p:stCondLst>
                                  <p:childTnLst>
                                    <p:set>
                                      <p:cBhvr>
                                        <p:cTn id="14" dur="1" fill="hold">
                                          <p:stCondLst>
                                            <p:cond delay="0"/>
                                          </p:stCondLst>
                                        </p:cTn>
                                        <p:tgtEl>
                                          <p:spTgt spid="330756"/>
                                        </p:tgtEl>
                                        <p:attrNameLst>
                                          <p:attrName>style.visibility</p:attrName>
                                        </p:attrNameLst>
                                      </p:cBhvr>
                                      <p:to>
                                        <p:strVal val="visible"/>
                                      </p:to>
                                    </p:set>
                                    <p:animEffect transition="in" filter="checkerboard(across)">
                                      <p:cBhvr>
                                        <p:cTn id="15" dur="500"/>
                                        <p:tgtEl>
                                          <p:spTgt spid="33075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330755"/>
                                        </p:tgtEl>
                                        <p:attrNameLst>
                                          <p:attrName>style.visibility</p:attrName>
                                        </p:attrNameLst>
                                      </p:cBhvr>
                                      <p:to>
                                        <p:strVal val="visible"/>
                                      </p:to>
                                    </p:set>
                                    <p:animEffect transition="in" filter="checkerboard(across)">
                                      <p:cBhvr>
                                        <p:cTn id="20" dur="500"/>
                                        <p:tgtEl>
                                          <p:spTgt spid="330755"/>
                                        </p:tgtEl>
                                      </p:cBhvr>
                                    </p:animEffect>
                                  </p:childTnLst>
                                </p:cTn>
                              </p:par>
                            </p:childTnLst>
                          </p:cTn>
                        </p:par>
                        <p:par>
                          <p:cTn id="21" fill="hold" nodeType="afterGroup">
                            <p:stCondLst>
                              <p:cond delay="500"/>
                            </p:stCondLst>
                            <p:childTnLst>
                              <p:par>
                                <p:cTn id="22" presetID="2" presetClass="entr" presetSubtype="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4"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ctrTitle"/>
          </p:nvPr>
        </p:nvSpPr>
        <p:spPr>
          <a:xfrm>
            <a:off x="39688" y="0"/>
            <a:ext cx="8772525" cy="946150"/>
          </a:xfrm>
        </p:spPr>
        <p:txBody>
          <a:bodyPr/>
          <a:lstStyle/>
          <a:p>
            <a:pPr algn="l" eaLnBrk="1" hangingPunct="1"/>
            <a:r>
              <a:rPr lang="en-US" sz="2400" b="1">
                <a:solidFill>
                  <a:srgbClr val="FFFF00"/>
                </a:solidFill>
                <a:latin typeface="Arial" charset="0"/>
              </a:rPr>
              <a:t>		</a:t>
            </a:r>
            <a:r>
              <a:rPr lang="en-US" sz="2400" b="1" u="sng">
                <a:solidFill>
                  <a:srgbClr val="FFFF00"/>
                </a:solidFill>
                <a:latin typeface="Arial" charset="0"/>
              </a:rPr>
              <a:t>Pathogenesis </a:t>
            </a:r>
            <a:r>
              <a:rPr lang="en-US" sz="2400" b="1">
                <a:solidFill>
                  <a:srgbClr val="FFFF00"/>
                </a:solidFill>
                <a:latin typeface="Arial" charset="0"/>
              </a:rPr>
              <a:t>  </a:t>
            </a:r>
            <a:r>
              <a:rPr lang="en-US" sz="2400" b="1" u="sng">
                <a:solidFill>
                  <a:srgbClr val="FFFFFF"/>
                </a:solidFill>
                <a:latin typeface="Arial" charset="0"/>
              </a:rPr>
              <a:t>Transmission</a:t>
            </a:r>
            <a:r>
              <a:rPr lang="en-US" sz="2800" b="1">
                <a:solidFill>
                  <a:srgbClr val="FFFF00"/>
                </a:solidFill>
                <a:latin typeface="Arial" charset="0"/>
              </a:rPr>
              <a:t>	</a:t>
            </a:r>
            <a:r>
              <a:rPr lang="en-US" sz="2400" b="1" u="sng">
                <a:solidFill>
                  <a:srgbClr val="00B050"/>
                </a:solidFill>
                <a:latin typeface="Arial" charset="0"/>
              </a:rPr>
              <a:t>Clinical Signs</a:t>
            </a:r>
            <a:r>
              <a:rPr lang="en-US" sz="2800" b="1">
                <a:solidFill>
                  <a:srgbClr val="00B050"/>
                </a:solidFill>
                <a:latin typeface="Arial" charset="0"/>
              </a:rPr>
              <a:t/>
            </a:r>
            <a:br>
              <a:rPr lang="en-US" sz="2800" b="1">
                <a:solidFill>
                  <a:srgbClr val="00B050"/>
                </a:solidFill>
                <a:latin typeface="Arial" charset="0"/>
              </a:rPr>
            </a:br>
            <a:r>
              <a:rPr lang="en-US" sz="2800" b="1">
                <a:solidFill>
                  <a:srgbClr val="FFFF00"/>
                </a:solidFill>
                <a:latin typeface="Arial" charset="0"/>
              </a:rPr>
              <a:t>		</a:t>
            </a:r>
            <a:endParaRPr lang="en-US" sz="2800" b="1">
              <a:solidFill>
                <a:srgbClr val="00B050"/>
              </a:solidFill>
              <a:latin typeface="Arial" charset="0"/>
            </a:endParaRPr>
          </a:p>
        </p:txBody>
      </p:sp>
      <p:sp>
        <p:nvSpPr>
          <p:cNvPr id="27651" name="TextBox 8"/>
          <p:cNvSpPr txBox="1">
            <a:spLocks noChangeArrowheads="1"/>
          </p:cNvSpPr>
          <p:nvPr/>
        </p:nvSpPr>
        <p:spPr bwMode="auto">
          <a:xfrm>
            <a:off x="39688" y="715963"/>
            <a:ext cx="1139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b="1">
                <a:solidFill>
                  <a:srgbClr val="FF0000"/>
                </a:solidFill>
              </a:rPr>
              <a:t>0 yres</a:t>
            </a:r>
          </a:p>
        </p:txBody>
      </p:sp>
      <p:sp>
        <p:nvSpPr>
          <p:cNvPr id="27652" name="TextBox 9"/>
          <p:cNvSpPr txBox="1">
            <a:spLocks noChangeArrowheads="1"/>
          </p:cNvSpPr>
          <p:nvPr/>
        </p:nvSpPr>
        <p:spPr bwMode="auto">
          <a:xfrm>
            <a:off x="0" y="3497263"/>
            <a:ext cx="11398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b="1">
                <a:solidFill>
                  <a:srgbClr val="FF0000"/>
                </a:solidFill>
              </a:rPr>
              <a:t>2-15  yres</a:t>
            </a:r>
          </a:p>
        </p:txBody>
      </p:sp>
      <p:sp>
        <p:nvSpPr>
          <p:cNvPr id="27653" name="TextBox 10"/>
          <p:cNvSpPr txBox="1">
            <a:spLocks noChangeArrowheads="1"/>
          </p:cNvSpPr>
          <p:nvPr/>
        </p:nvSpPr>
        <p:spPr bwMode="auto">
          <a:xfrm>
            <a:off x="39688" y="5842000"/>
            <a:ext cx="17351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solidFill>
                  <a:srgbClr val="00B050"/>
                </a:solidFill>
              </a:rPr>
              <a:t>Time</a:t>
            </a:r>
            <a:r>
              <a:rPr lang="en-US" sz="2400" b="1">
                <a:solidFill>
                  <a:srgbClr val="00B050"/>
                </a:solidFill>
              </a:rPr>
              <a:t> </a:t>
            </a:r>
            <a:r>
              <a:rPr lang="en-US" b="1">
                <a:solidFill>
                  <a:srgbClr val="00B050"/>
                </a:solidFill>
              </a:rPr>
              <a:t>relative to time of infection</a:t>
            </a:r>
          </a:p>
        </p:txBody>
      </p:sp>
      <p:grpSp>
        <p:nvGrpSpPr>
          <p:cNvPr id="27654" name="Group 54"/>
          <p:cNvGrpSpPr>
            <a:grpSpLocks/>
          </p:cNvGrpSpPr>
          <p:nvPr/>
        </p:nvGrpSpPr>
        <p:grpSpPr bwMode="auto">
          <a:xfrm>
            <a:off x="1136650" y="693738"/>
            <a:ext cx="7827963" cy="6040437"/>
            <a:chOff x="1136597" y="694140"/>
            <a:chExt cx="7827248" cy="6040749"/>
          </a:xfrm>
        </p:grpSpPr>
        <p:cxnSp>
          <p:nvCxnSpPr>
            <p:cNvPr id="6" name="Straight Arrow Connector 5"/>
            <p:cNvCxnSpPr/>
            <p:nvPr/>
          </p:nvCxnSpPr>
          <p:spPr>
            <a:xfrm rot="5400000">
              <a:off x="-1509109" y="3339846"/>
              <a:ext cx="5292998" cy="1588"/>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68355" y="694140"/>
              <a:ext cx="2336587" cy="92397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b="1" dirty="0"/>
                <a:t>Animal</a:t>
              </a:r>
              <a:r>
                <a:rPr lang="en-US" dirty="0"/>
                <a:t> (</a:t>
              </a:r>
              <a:r>
                <a:rPr lang="en-US" b="1" dirty="0"/>
                <a:t>often</a:t>
              </a:r>
              <a:r>
                <a:rPr lang="en-US" dirty="0"/>
                <a:t> </a:t>
              </a:r>
              <a:r>
                <a:rPr lang="en-US" b="1" dirty="0"/>
                <a:t>calves 0-4 months) infected</a:t>
              </a:r>
            </a:p>
          </p:txBody>
        </p:sp>
        <p:cxnSp>
          <p:nvCxnSpPr>
            <p:cNvPr id="14" name="Straight Arrow Connector 13"/>
            <p:cNvCxnSpPr/>
            <p:nvPr/>
          </p:nvCxnSpPr>
          <p:spPr>
            <a:xfrm rot="5400000">
              <a:off x="2487402" y="1862600"/>
              <a:ext cx="490562" cy="1587"/>
            </a:xfrm>
            <a:prstGeom prst="straightConnector1">
              <a:avLst/>
            </a:prstGeom>
            <a:ln w="28575">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68355" y="2216631"/>
              <a:ext cx="2336587" cy="646146"/>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b="1" dirty="0"/>
                <a:t>MAP establish in intestines</a:t>
              </a:r>
            </a:p>
          </p:txBody>
        </p:sp>
        <p:sp>
          <p:nvSpPr>
            <p:cNvPr id="17" name="TextBox 16"/>
            <p:cNvSpPr txBox="1"/>
            <p:nvPr/>
          </p:nvSpPr>
          <p:spPr>
            <a:xfrm>
              <a:off x="1468355" y="3497810"/>
              <a:ext cx="2115944" cy="369906"/>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b="1" dirty="0" err="1"/>
                <a:t>CMI</a:t>
              </a:r>
              <a:r>
                <a:rPr lang="en-US" b="1" dirty="0"/>
                <a:t> responses</a:t>
              </a:r>
            </a:p>
          </p:txBody>
        </p:sp>
        <p:cxnSp>
          <p:nvCxnSpPr>
            <p:cNvPr id="18" name="Straight Arrow Connector 17"/>
            <p:cNvCxnSpPr/>
            <p:nvPr/>
          </p:nvCxnSpPr>
          <p:spPr>
            <a:xfrm rot="5400000">
              <a:off x="2500100" y="3107265"/>
              <a:ext cx="490562" cy="1587"/>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68355" y="4358279"/>
              <a:ext cx="2336587" cy="646145"/>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b="1" dirty="0"/>
                <a:t>Humoral immune reactions</a:t>
              </a:r>
            </a:p>
          </p:txBody>
        </p:sp>
        <p:cxnSp>
          <p:nvCxnSpPr>
            <p:cNvPr id="20" name="Straight Arrow Connector 19"/>
            <p:cNvCxnSpPr/>
            <p:nvPr/>
          </p:nvCxnSpPr>
          <p:spPr>
            <a:xfrm rot="5400000">
              <a:off x="2487402" y="4112204"/>
              <a:ext cx="490563" cy="1587"/>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2500893" y="5233831"/>
              <a:ext cx="492150" cy="1588"/>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579470" y="5480699"/>
              <a:ext cx="2336587" cy="646146"/>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en-US" b="1" dirty="0"/>
                <a:t> Tissue destruction and </a:t>
              </a:r>
              <a:r>
                <a:rPr lang="en-US" b="1" dirty="0" err="1"/>
                <a:t>bacterimia</a:t>
              </a:r>
              <a:endParaRPr lang="en-US" b="1" dirty="0"/>
            </a:p>
          </p:txBody>
        </p:sp>
        <p:cxnSp>
          <p:nvCxnSpPr>
            <p:cNvPr id="25" name="Straight Arrow Connector 24"/>
            <p:cNvCxnSpPr/>
            <p:nvPr/>
          </p:nvCxnSpPr>
          <p:spPr>
            <a:xfrm>
              <a:off x="3900183" y="1175177"/>
              <a:ext cx="525414" cy="1588"/>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577983" y="714778"/>
              <a:ext cx="1527036" cy="92397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dirty="0"/>
                <a:t>No / minimal bacterial shedding</a:t>
              </a:r>
            </a:p>
          </p:txBody>
        </p:sp>
        <p:grpSp>
          <p:nvGrpSpPr>
            <p:cNvPr id="27667" name="Group 41"/>
            <p:cNvGrpSpPr>
              <a:grpSpLocks/>
            </p:cNvGrpSpPr>
            <p:nvPr/>
          </p:nvGrpSpPr>
          <p:grpSpPr bwMode="auto">
            <a:xfrm>
              <a:off x="3957230" y="2108365"/>
              <a:ext cx="2975809" cy="813254"/>
              <a:chOff x="4170357" y="2396269"/>
              <a:chExt cx="2975809" cy="813254"/>
            </a:xfrm>
          </p:grpSpPr>
          <p:cxnSp>
            <p:nvCxnSpPr>
              <p:cNvPr id="29" name="Straight Arrow Connector 28"/>
              <p:cNvCxnSpPr/>
              <p:nvPr/>
            </p:nvCxnSpPr>
            <p:spPr>
              <a:xfrm flipV="1">
                <a:off x="4170454" y="2396579"/>
                <a:ext cx="468269" cy="119069"/>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170454" y="2515648"/>
                <a:ext cx="2976290" cy="693773"/>
              </a:xfrm>
              <a:prstGeom prst="straightConnector1">
                <a:avLst/>
              </a:prstGeom>
              <a:ln w="38100">
                <a:solidFill>
                  <a:srgbClr val="002060"/>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77983" y="2008658"/>
              <a:ext cx="1350840" cy="923973"/>
            </a:xfrm>
            <a:prstGeom prst="rect">
              <a:avLst/>
            </a:prstGeom>
            <a:noFill/>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dirty="0"/>
                <a:t> </a:t>
              </a:r>
              <a:r>
                <a:rPr lang="en-US" b="1" dirty="0">
                  <a:solidFill>
                    <a:srgbClr val="FF0080"/>
                  </a:solidFill>
                </a:rPr>
                <a:t>minimal bacterial shedding</a:t>
              </a:r>
            </a:p>
          </p:txBody>
        </p:sp>
        <p:sp>
          <p:nvSpPr>
            <p:cNvPr id="39" name="TextBox 38"/>
            <p:cNvSpPr txBox="1"/>
            <p:nvPr/>
          </p:nvSpPr>
          <p:spPr>
            <a:xfrm>
              <a:off x="7146323" y="2516684"/>
              <a:ext cx="1665136" cy="92238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b="1" dirty="0"/>
                <a:t>No / minimal reduction in milk yield</a:t>
              </a:r>
            </a:p>
          </p:txBody>
        </p:sp>
        <p:sp>
          <p:nvSpPr>
            <p:cNvPr id="40" name="TextBox 39"/>
            <p:cNvSpPr txBox="1"/>
            <p:nvPr/>
          </p:nvSpPr>
          <p:spPr>
            <a:xfrm>
              <a:off x="4170033" y="3208870"/>
              <a:ext cx="2592150" cy="923973"/>
            </a:xfrm>
            <a:prstGeom prst="rect">
              <a:avLst/>
            </a:prstGeom>
            <a:noFill/>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dirty="0"/>
                <a:t> </a:t>
              </a:r>
              <a:r>
                <a:rPr lang="en-US" b="1" dirty="0">
                  <a:solidFill>
                    <a:srgbClr val="FF0080"/>
                  </a:solidFill>
                </a:rPr>
                <a:t> </a:t>
              </a:r>
              <a:r>
                <a:rPr lang="en-US" b="1" dirty="0">
                  <a:solidFill>
                    <a:srgbClr val="FFFF00"/>
                  </a:solidFill>
                </a:rPr>
                <a:t>Pronounced (intermittent bacterial shedding</a:t>
              </a:r>
            </a:p>
          </p:txBody>
        </p:sp>
        <p:sp>
          <p:nvSpPr>
            <p:cNvPr id="41" name="TextBox 40"/>
            <p:cNvSpPr txBox="1"/>
            <p:nvPr/>
          </p:nvSpPr>
          <p:spPr>
            <a:xfrm>
              <a:off x="7298709" y="3867716"/>
              <a:ext cx="1665136" cy="646146"/>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b="1" dirty="0"/>
                <a:t>  Reduction in milk yield</a:t>
              </a:r>
            </a:p>
          </p:txBody>
        </p:sp>
        <p:grpSp>
          <p:nvGrpSpPr>
            <p:cNvPr id="27672" name="Group 42"/>
            <p:cNvGrpSpPr>
              <a:grpSpLocks/>
            </p:cNvGrpSpPr>
            <p:nvPr/>
          </p:nvGrpSpPr>
          <p:grpSpPr bwMode="auto">
            <a:xfrm>
              <a:off x="3804829" y="3716901"/>
              <a:ext cx="3341335" cy="641149"/>
              <a:chOff x="4170357" y="2297098"/>
              <a:chExt cx="2846001" cy="641149"/>
            </a:xfrm>
          </p:grpSpPr>
          <p:cxnSp>
            <p:nvCxnSpPr>
              <p:cNvPr id="44" name="Straight Arrow Connector 43"/>
              <p:cNvCxnSpPr/>
              <p:nvPr/>
            </p:nvCxnSpPr>
            <p:spPr>
              <a:xfrm flipV="1">
                <a:off x="4170452" y="2297093"/>
                <a:ext cx="255535" cy="21908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4170452" y="2516179"/>
                <a:ext cx="2846041" cy="422297"/>
              </a:xfrm>
              <a:prstGeom prst="straightConnector1">
                <a:avLst/>
              </a:prstGeom>
              <a:ln w="38100">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4577983" y="4786926"/>
              <a:ext cx="2027053" cy="1200212"/>
            </a:xfrm>
            <a:prstGeom prst="rect">
              <a:avLst/>
            </a:prstGeom>
            <a:noFill/>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2400" b="1" dirty="0">
                  <a:solidFill>
                    <a:srgbClr val="002060"/>
                  </a:solidFill>
                </a:rPr>
                <a:t>Extensive bacterial shedding</a:t>
              </a:r>
            </a:p>
          </p:txBody>
        </p:sp>
        <p:grpSp>
          <p:nvGrpSpPr>
            <p:cNvPr id="27674" name="Group 46"/>
            <p:cNvGrpSpPr>
              <a:grpSpLocks/>
            </p:cNvGrpSpPr>
            <p:nvPr/>
          </p:nvGrpSpPr>
          <p:grpSpPr bwMode="auto">
            <a:xfrm>
              <a:off x="3975487" y="5386124"/>
              <a:ext cx="3188936" cy="601612"/>
              <a:chOff x="4170357" y="2297098"/>
              <a:chExt cx="2975809" cy="912425"/>
            </a:xfrm>
          </p:grpSpPr>
          <p:cxnSp>
            <p:nvCxnSpPr>
              <p:cNvPr id="48" name="Straight Arrow Connector 47"/>
              <p:cNvCxnSpPr/>
              <p:nvPr/>
            </p:nvCxnSpPr>
            <p:spPr>
              <a:xfrm flipV="1">
                <a:off x="4169705" y="2296067"/>
                <a:ext cx="420680" cy="21910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4169705" y="2515175"/>
                <a:ext cx="2975866" cy="693441"/>
              </a:xfrm>
              <a:prstGeom prst="straightConnector1">
                <a:avLst/>
              </a:prstGeom>
              <a:ln w="38100">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7163784" y="5144132"/>
              <a:ext cx="1800061" cy="120021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b="1" dirty="0"/>
                <a:t>Diarrhea (intermittent)  weight loss, Death </a:t>
              </a:r>
            </a:p>
          </p:txBody>
        </p:sp>
        <p:sp>
          <p:nvSpPr>
            <p:cNvPr id="51" name="Rectangle 50"/>
            <p:cNvSpPr/>
            <p:nvPr/>
          </p:nvSpPr>
          <p:spPr>
            <a:xfrm>
              <a:off x="2292349" y="6211669"/>
              <a:ext cx="4572000" cy="523220"/>
            </a:xfrm>
            <a:prstGeom prst="rect">
              <a:avLst/>
            </a:prstGeom>
          </p:spPr>
          <p:txBody>
            <a:bodyPr>
              <a:spAutoFit/>
            </a:bodyPr>
            <a:lstStyle/>
            <a:p>
              <a:pPr>
                <a:defRPr/>
              </a:pPr>
              <a:r>
                <a:rPr lang="en-US" sz="1400" dirty="0">
                  <a:ln w="18415" cmpd="sng">
                    <a:solidFill>
                      <a:srgbClr val="FFFFFF"/>
                    </a:solidFill>
                    <a:prstDash val="solid"/>
                  </a:ln>
                  <a:solidFill>
                    <a:srgbClr val="FFFFFF"/>
                  </a:solidFill>
                  <a:effectLst>
                    <a:outerShdw blurRad="63500" dir="3600000" algn="tl" rotWithShape="0">
                      <a:srgbClr val="000000">
                        <a:alpha val="70000"/>
                      </a:srgbClr>
                    </a:outerShdw>
                  </a:effectLst>
                  <a:ea typeface="+mn-ea"/>
                  <a:cs typeface="+mn-cs"/>
                </a:rPr>
                <a:t>From : S.S. Nielsen, N. Toft / Veterinary Microbiology 129 (2008) 217–235</a:t>
              </a:r>
            </a:p>
          </p:txBody>
        </p:sp>
      </p:grpSp>
      <p:pic>
        <p:nvPicPr>
          <p:cNvPr id="35" name="Picture 34"/>
          <p:cNvPicPr>
            <a:picLocks noChangeAspect="1"/>
          </p:cNvPicPr>
          <p:nvPr/>
        </p:nvPicPr>
        <p:blipFill>
          <a:blip r:embed="rId3"/>
          <a:stretch>
            <a:fillRect/>
          </a:stretch>
        </p:blipFill>
        <p:spPr>
          <a:xfrm>
            <a:off x="0" y="1"/>
            <a:ext cx="1905426" cy="364670"/>
          </a:xfrm>
          <a:prstGeom prst="rect">
            <a:avLst/>
          </a:prstGeom>
        </p:spPr>
      </p:pic>
    </p:spTree>
    <p:extLst>
      <p:ext uri="{BB962C8B-B14F-4D97-AF65-F5344CB8AC3E}">
        <p14:creationId xmlns:p14="http://schemas.microsoft.com/office/powerpoint/2010/main" val="299950139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400" y="534429"/>
            <a:ext cx="7315200" cy="648359"/>
          </a:xfrm>
        </p:spPr>
        <p:txBody>
          <a:bodyPr>
            <a:normAutofit fontScale="90000"/>
          </a:bodyPr>
          <a:lstStyle/>
          <a:p>
            <a:pPr algn="ctr"/>
            <a:r>
              <a:rPr lang="en-US" dirty="0" smtClean="0"/>
              <a:t>The Epidemiology of MAP Infection</a:t>
            </a:r>
            <a:endParaRPr lang="en-US" dirty="0"/>
          </a:p>
        </p:txBody>
      </p:sp>
      <p:sp>
        <p:nvSpPr>
          <p:cNvPr id="3" name="Content Placeholder 2"/>
          <p:cNvSpPr>
            <a:spLocks noGrp="1"/>
          </p:cNvSpPr>
          <p:nvPr>
            <p:ph idx="1"/>
          </p:nvPr>
        </p:nvSpPr>
        <p:spPr>
          <a:xfrm>
            <a:off x="430284" y="1355165"/>
            <a:ext cx="8154916" cy="5426635"/>
          </a:xfrm>
        </p:spPr>
        <p:txBody>
          <a:bodyPr>
            <a:noAutofit/>
          </a:bodyPr>
          <a:lstStyle/>
          <a:p>
            <a:pPr lvl="0" algn="just"/>
            <a:r>
              <a:rPr lang="en-US" sz="2400" dirty="0" smtClean="0"/>
              <a:t>Contraction </a:t>
            </a:r>
            <a:r>
              <a:rPr lang="en-US" sz="2400" dirty="0"/>
              <a:t>of the infection and development of the clinical signs </a:t>
            </a:r>
            <a:r>
              <a:rPr lang="en-US" sz="2400" dirty="0">
                <a:solidFill>
                  <a:srgbClr val="FFFF00"/>
                </a:solidFill>
              </a:rPr>
              <a:t>is </a:t>
            </a:r>
            <a:r>
              <a:rPr lang="en-US" sz="2400" dirty="0" smtClean="0">
                <a:solidFill>
                  <a:srgbClr val="FFFF00"/>
                </a:solidFill>
              </a:rPr>
              <a:t>influenced by many </a:t>
            </a:r>
            <a:r>
              <a:rPr lang="en-US" sz="2400" dirty="0">
                <a:solidFill>
                  <a:srgbClr val="FFFF00"/>
                </a:solidFill>
              </a:rPr>
              <a:t>factors </a:t>
            </a:r>
            <a:r>
              <a:rPr lang="en-US" sz="2400" dirty="0" smtClean="0"/>
              <a:t>like:</a:t>
            </a:r>
          </a:p>
          <a:p>
            <a:pPr marL="800100" lvl="0" indent="0" algn="just">
              <a:buNone/>
            </a:pPr>
            <a:r>
              <a:rPr lang="en-US" dirty="0">
                <a:solidFill>
                  <a:srgbClr val="CCFFCC"/>
                </a:solidFill>
              </a:rPr>
              <a:t> </a:t>
            </a:r>
            <a:r>
              <a:rPr lang="en-US" dirty="0" smtClean="0">
                <a:solidFill>
                  <a:srgbClr val="CCFFCC"/>
                </a:solidFill>
              </a:rPr>
              <a:t>Genetic </a:t>
            </a:r>
            <a:r>
              <a:rPr lang="en-US" dirty="0">
                <a:solidFill>
                  <a:srgbClr val="CCFFCC"/>
                </a:solidFill>
              </a:rPr>
              <a:t>resistance</a:t>
            </a:r>
          </a:p>
          <a:p>
            <a:pPr marL="857250" lvl="0" indent="0" algn="just">
              <a:buNone/>
            </a:pPr>
            <a:r>
              <a:rPr lang="en-US" dirty="0" smtClean="0">
                <a:solidFill>
                  <a:srgbClr val="CCFFCC"/>
                </a:solidFill>
              </a:rPr>
              <a:t>Susceptibility </a:t>
            </a:r>
            <a:r>
              <a:rPr lang="en-US" dirty="0">
                <a:solidFill>
                  <a:srgbClr val="CCFFCC"/>
                </a:solidFill>
              </a:rPr>
              <a:t>to the </a:t>
            </a:r>
            <a:r>
              <a:rPr lang="en-US" dirty="0">
                <a:solidFill>
                  <a:srgbClr val="CCFFCC"/>
                </a:solidFill>
              </a:rPr>
              <a:t>pathogen</a:t>
            </a:r>
          </a:p>
          <a:p>
            <a:pPr marL="857250" lvl="0" indent="0" algn="just">
              <a:buNone/>
            </a:pPr>
            <a:r>
              <a:rPr lang="en-US" dirty="0">
                <a:solidFill>
                  <a:srgbClr val="CCFFCC"/>
                </a:solidFill>
              </a:rPr>
              <a:t>Age </a:t>
            </a:r>
            <a:r>
              <a:rPr lang="en-US" dirty="0">
                <a:solidFill>
                  <a:srgbClr val="CCFFCC"/>
                </a:solidFill>
              </a:rPr>
              <a:t>at the time of </a:t>
            </a:r>
            <a:r>
              <a:rPr lang="en-US" dirty="0">
                <a:solidFill>
                  <a:srgbClr val="CCFFCC"/>
                </a:solidFill>
              </a:rPr>
              <a:t>infection</a:t>
            </a:r>
            <a:endParaRPr lang="en-US" dirty="0">
              <a:solidFill>
                <a:srgbClr val="CCFFCC"/>
              </a:solidFill>
            </a:endParaRPr>
          </a:p>
          <a:p>
            <a:pPr marL="628650" lvl="0" indent="0" algn="just">
              <a:buNone/>
            </a:pPr>
            <a:r>
              <a:rPr lang="en-US" sz="2400" dirty="0" smtClean="0"/>
              <a:t> </a:t>
            </a:r>
            <a:r>
              <a:rPr lang="en-US" dirty="0" smtClean="0">
                <a:solidFill>
                  <a:srgbClr val="CCFFCC"/>
                </a:solidFill>
              </a:rPr>
              <a:t>Previous </a:t>
            </a:r>
            <a:r>
              <a:rPr lang="en-US" dirty="0">
                <a:solidFill>
                  <a:srgbClr val="CCFFCC"/>
                </a:solidFill>
              </a:rPr>
              <a:t>exposure to other environmental </a:t>
            </a:r>
            <a:r>
              <a:rPr lang="en-US" dirty="0" smtClean="0">
                <a:solidFill>
                  <a:srgbClr val="CCFFCC"/>
                </a:solidFill>
              </a:rPr>
              <a:t>mycobacteria</a:t>
            </a:r>
          </a:p>
          <a:p>
            <a:pPr marL="171450" indent="-114300" algn="just"/>
            <a:r>
              <a:rPr lang="en-US" sz="2400" dirty="0" smtClean="0">
                <a:solidFill>
                  <a:srgbClr val="CCFFCC"/>
                </a:solidFill>
              </a:rPr>
              <a:t> </a:t>
            </a:r>
            <a:r>
              <a:rPr lang="en-US" sz="2400" dirty="0" smtClean="0"/>
              <a:t>Majority </a:t>
            </a:r>
            <a:r>
              <a:rPr lang="en-US" sz="2400" dirty="0"/>
              <a:t>of exposed animals in the heavily contaminated area fail to express any clinical signs (46% of cattle, 51% of sheep, and 50% of goats in a MAP-contaminated environment do not show any signs of infection.</a:t>
            </a:r>
          </a:p>
          <a:p>
            <a:pPr lvl="0" algn="just"/>
            <a:r>
              <a:rPr lang="en-US" sz="2400" dirty="0"/>
              <a:t>About 19% of cattle, 16% of sheep and 38</a:t>
            </a:r>
            <a:r>
              <a:rPr lang="en-US" sz="2400" dirty="0" smtClean="0"/>
              <a:t>%</a:t>
            </a:r>
            <a:r>
              <a:rPr lang="ar-sa" sz="2400" dirty="0" smtClean="0"/>
              <a:t> </a:t>
            </a:r>
            <a:r>
              <a:rPr lang="en-US" sz="2400" dirty="0" smtClean="0"/>
              <a:t>of goats </a:t>
            </a:r>
            <a:r>
              <a:rPr lang="en-US" sz="2400" dirty="0"/>
              <a:t>succumb to the infection and proceed to the clinical </a:t>
            </a:r>
            <a:r>
              <a:rPr lang="en-US" sz="2400" dirty="0" smtClean="0"/>
              <a:t>stage.  </a:t>
            </a:r>
            <a:endParaRPr lang="en-US" sz="2400" dirty="0"/>
          </a:p>
          <a:p>
            <a:pPr algn="just"/>
            <a:endParaRPr lang="en-US" sz="2400" dirty="0"/>
          </a:p>
        </p:txBody>
      </p:sp>
      <p:pic>
        <p:nvPicPr>
          <p:cNvPr id="4" name="Picture 3"/>
          <p:cNvPicPr>
            <a:picLocks noChangeAspect="1"/>
          </p:cNvPicPr>
          <p:nvPr/>
        </p:nvPicPr>
        <p:blipFill>
          <a:blip r:embed="rId2"/>
          <a:stretch>
            <a:fillRect/>
          </a:stretch>
        </p:blipFill>
        <p:spPr>
          <a:xfrm>
            <a:off x="6731000" y="1"/>
            <a:ext cx="2413000" cy="534428"/>
          </a:xfrm>
          <a:prstGeom prst="rect">
            <a:avLst/>
          </a:prstGeom>
        </p:spPr>
      </p:pic>
    </p:spTree>
    <p:extLst>
      <p:ext uri="{BB962C8B-B14F-4D97-AF65-F5344CB8AC3E}">
        <p14:creationId xmlns:p14="http://schemas.microsoft.com/office/powerpoint/2010/main" val="20484982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0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3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476-8518-9-8-1-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797" y="793750"/>
            <a:ext cx="7161163" cy="4242472"/>
          </a:xfrm>
          <a:prstGeom prst="rect">
            <a:avLst/>
          </a:prstGeom>
        </p:spPr>
      </p:pic>
      <p:sp>
        <p:nvSpPr>
          <p:cNvPr id="5" name="Rectangle 4"/>
          <p:cNvSpPr/>
          <p:nvPr/>
        </p:nvSpPr>
        <p:spPr>
          <a:xfrm>
            <a:off x="339510" y="5185030"/>
            <a:ext cx="8475195" cy="1384995"/>
          </a:xfrm>
          <a:prstGeom prst="rect">
            <a:avLst/>
          </a:prstGeom>
        </p:spPr>
        <p:txBody>
          <a:bodyPr wrap="square">
            <a:spAutoFit/>
          </a:bodyPr>
          <a:lstStyle/>
          <a:p>
            <a:pPr algn="just"/>
            <a:r>
              <a:rPr lang="en-US" sz="1400" dirty="0" smtClean="0">
                <a:solidFill>
                  <a:srgbClr val="FFFF00"/>
                </a:solidFill>
              </a:rPr>
              <a:t>Immunopathological </a:t>
            </a:r>
            <a:r>
              <a:rPr lang="en-US" sz="1400" dirty="0">
                <a:solidFill>
                  <a:srgbClr val="FFFF00"/>
                </a:solidFill>
              </a:rPr>
              <a:t>model of paratuberculosis. Continuous exposure of animals to MAP results in a dynamic balance </a:t>
            </a:r>
            <a:r>
              <a:rPr lang="en-US" sz="1400" dirty="0" smtClean="0">
                <a:solidFill>
                  <a:srgbClr val="FFFF00"/>
                </a:solidFill>
              </a:rPr>
              <a:t>where infection </a:t>
            </a:r>
            <a:r>
              <a:rPr lang="en-US" sz="1400" dirty="0">
                <a:solidFill>
                  <a:srgbClr val="FFFF00"/>
                </a:solidFill>
              </a:rPr>
              <a:t>never gets established or is controlled by an efficient innate immune response in about half of the farm population, while in the other half it progresses to subclinical delimited focal or multifocal forms and, in a smaller fraction, to diffuse lymphocytic (cellular or Th1 type) or </a:t>
            </a:r>
            <a:r>
              <a:rPr lang="en-US" sz="1400" dirty="0" err="1">
                <a:solidFill>
                  <a:srgbClr val="FFFF00"/>
                </a:solidFill>
              </a:rPr>
              <a:t>nonlymphocytic</a:t>
            </a:r>
            <a:r>
              <a:rPr lang="en-US" sz="1400" dirty="0">
                <a:solidFill>
                  <a:srgbClr val="FFFF00"/>
                </a:solidFill>
              </a:rPr>
              <a:t>  (humoral or Th2 type) forms that will result in open clinical disease</a:t>
            </a:r>
            <a:r>
              <a:rPr lang="en-US" sz="1400" dirty="0" smtClean="0">
                <a:solidFill>
                  <a:srgbClr val="FFFF00"/>
                </a:solidFill>
              </a:rPr>
              <a:t>. </a:t>
            </a:r>
            <a:r>
              <a:rPr lang="en-US" sz="1400" dirty="0" err="1"/>
              <a:t>Bastida</a:t>
            </a:r>
            <a:r>
              <a:rPr lang="en-US" sz="1400" dirty="0"/>
              <a:t> and </a:t>
            </a:r>
            <a:r>
              <a:rPr lang="en-US" sz="1400" dirty="0" err="1"/>
              <a:t>Juste</a:t>
            </a:r>
            <a:r>
              <a:rPr lang="en-US" sz="1400" dirty="0"/>
              <a:t> Journal of Immune Based Therapies and Vaccines 2011, 9:8</a:t>
            </a:r>
            <a:endParaRPr lang="en-US" sz="1400" dirty="0">
              <a:solidFill>
                <a:srgbClr val="FFFF00"/>
              </a:solidFill>
            </a:endParaRPr>
          </a:p>
        </p:txBody>
      </p:sp>
      <p:pic>
        <p:nvPicPr>
          <p:cNvPr id="6" name="Picture 5"/>
          <p:cNvPicPr>
            <a:picLocks noChangeAspect="1"/>
          </p:cNvPicPr>
          <p:nvPr/>
        </p:nvPicPr>
        <p:blipFill>
          <a:blip r:embed="rId3"/>
          <a:stretch>
            <a:fillRect/>
          </a:stretch>
        </p:blipFill>
        <p:spPr>
          <a:xfrm>
            <a:off x="6445250" y="0"/>
            <a:ext cx="2698750" cy="552449"/>
          </a:xfrm>
          <a:prstGeom prst="rect">
            <a:avLst/>
          </a:prstGeom>
        </p:spPr>
      </p:pic>
    </p:spTree>
    <p:extLst>
      <p:ext uri="{BB962C8B-B14F-4D97-AF65-F5344CB8AC3E}">
        <p14:creationId xmlns:p14="http://schemas.microsoft.com/office/powerpoint/2010/main" val="37121530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107" y="836227"/>
            <a:ext cx="7657461" cy="617677"/>
          </a:xfrm>
        </p:spPr>
        <p:txBody>
          <a:bodyPr>
            <a:normAutofit fontScale="90000"/>
          </a:bodyPr>
          <a:lstStyle/>
          <a:p>
            <a:pPr algn="ctr"/>
            <a:r>
              <a:rPr lang="en-US" dirty="0" smtClean="0"/>
              <a:t>The nature of the immune responses</a:t>
            </a:r>
            <a:endParaRPr lang="en-US" dirty="0"/>
          </a:p>
        </p:txBody>
      </p:sp>
      <p:sp>
        <p:nvSpPr>
          <p:cNvPr id="3" name="Content Placeholder 2"/>
          <p:cNvSpPr>
            <a:spLocks noGrp="1"/>
          </p:cNvSpPr>
          <p:nvPr>
            <p:ph idx="1"/>
          </p:nvPr>
        </p:nvSpPr>
        <p:spPr>
          <a:xfrm>
            <a:off x="829915" y="1594086"/>
            <a:ext cx="7739589" cy="4655606"/>
          </a:xfrm>
        </p:spPr>
        <p:txBody>
          <a:bodyPr>
            <a:normAutofit fontScale="92500" lnSpcReduction="10000"/>
          </a:bodyPr>
          <a:lstStyle/>
          <a:p>
            <a:pPr>
              <a:buFont typeface="Wingdings" charset="2"/>
              <a:buChar char="v"/>
            </a:pPr>
            <a:r>
              <a:rPr lang="en-US" dirty="0"/>
              <a:t>The host adaptive immune response to MAP infection is somewhat </a:t>
            </a:r>
            <a:r>
              <a:rPr lang="en-US" dirty="0" smtClean="0"/>
              <a:t>paradoxical</a:t>
            </a:r>
            <a:r>
              <a:rPr lang="en-US" dirty="0" smtClean="0"/>
              <a:t>.</a:t>
            </a:r>
          </a:p>
          <a:p>
            <a:pPr marL="346075" indent="-287338">
              <a:buFont typeface="Wingdings" charset="2"/>
              <a:buChar char="v"/>
            </a:pPr>
            <a:r>
              <a:rPr lang="en-US" dirty="0"/>
              <a:t>Immune responses play minor role in control of the infection and reduction of the bacterial shedding with minor positive effect of the CMI and negative effect of humoral </a:t>
            </a:r>
            <a:r>
              <a:rPr lang="en-US" dirty="0" smtClean="0"/>
              <a:t>responses </a:t>
            </a:r>
            <a:r>
              <a:rPr lang="en-US" sz="1200" dirty="0" err="1" smtClean="0">
                <a:solidFill>
                  <a:srgbClr val="FFFFFF"/>
                </a:solidFill>
              </a:rPr>
              <a:t>Ganusov</a:t>
            </a:r>
            <a:r>
              <a:rPr lang="en-US" sz="1200" dirty="0" smtClean="0">
                <a:solidFill>
                  <a:srgbClr val="FFFFFF"/>
                </a:solidFill>
              </a:rPr>
              <a:t> </a:t>
            </a:r>
            <a:r>
              <a:rPr lang="en-US" sz="1200" i="1" dirty="0">
                <a:solidFill>
                  <a:srgbClr val="FFFFFF"/>
                </a:solidFill>
              </a:rPr>
              <a:t>et al.</a:t>
            </a:r>
            <a:r>
              <a:rPr lang="en-US" sz="1200" dirty="0">
                <a:solidFill>
                  <a:srgbClr val="FFFFFF"/>
                </a:solidFill>
              </a:rPr>
              <a:t> </a:t>
            </a:r>
            <a:r>
              <a:rPr lang="en-US" sz="1200" i="1" dirty="0">
                <a:solidFill>
                  <a:srgbClr val="FFFFFF"/>
                </a:solidFill>
              </a:rPr>
              <a:t>Veterinary Research</a:t>
            </a:r>
            <a:r>
              <a:rPr lang="en-US" sz="1200" dirty="0">
                <a:solidFill>
                  <a:srgbClr val="FFFFFF"/>
                </a:solidFill>
              </a:rPr>
              <a:t> 2015 </a:t>
            </a:r>
            <a:r>
              <a:rPr lang="en-US" sz="1200" b="1" dirty="0">
                <a:solidFill>
                  <a:srgbClr val="FFFFFF"/>
                </a:solidFill>
              </a:rPr>
              <a:t>46</a:t>
            </a:r>
            <a:r>
              <a:rPr lang="en-US" sz="1200" dirty="0">
                <a:solidFill>
                  <a:srgbClr val="FFFFFF"/>
                </a:solidFill>
              </a:rPr>
              <a:t>:62   doi:10.1186/s13567-015-0204-1</a:t>
            </a:r>
            <a:r>
              <a:rPr lang="en-US" sz="1200" dirty="0"/>
              <a:t> </a:t>
            </a:r>
            <a:endParaRPr lang="en-US" dirty="0" smtClean="0"/>
          </a:p>
          <a:p>
            <a:pPr>
              <a:buFont typeface="Wingdings" charset="2"/>
              <a:buChar char="v"/>
            </a:pPr>
            <a:r>
              <a:rPr lang="en-US" dirty="0" smtClean="0"/>
              <a:t>It </a:t>
            </a:r>
            <a:r>
              <a:rPr lang="en-US" dirty="0"/>
              <a:t>was noticed that most of the immune responses to MAP infection are of steady state </a:t>
            </a:r>
            <a:r>
              <a:rPr lang="en-US" dirty="0" smtClean="0"/>
              <a:t>progression.</a:t>
            </a:r>
          </a:p>
          <a:p>
            <a:pPr>
              <a:buFont typeface="Wingdings" charset="2"/>
              <a:buChar char="v"/>
            </a:pPr>
            <a:r>
              <a:rPr lang="en-US" dirty="0"/>
              <a:t>MAP pathogenesis indicated that the progression of the disease is associated with a continuous-fold increase in the genes related to the control of innate immunity, adaptive immunity and apoptosis </a:t>
            </a:r>
            <a:r>
              <a:rPr lang="en-US" dirty="0" smtClean="0"/>
              <a:t>.</a:t>
            </a:r>
          </a:p>
          <a:p>
            <a:pPr>
              <a:buFont typeface="Wingdings" charset="2"/>
              <a:buChar char="v"/>
            </a:pPr>
            <a:r>
              <a:rPr lang="en-US" dirty="0"/>
              <a:t>MAP pathogenesis </a:t>
            </a:r>
            <a:r>
              <a:rPr lang="en-US" dirty="0" smtClean="0"/>
              <a:t>pathways </a:t>
            </a:r>
            <a:r>
              <a:rPr lang="en-US" dirty="0"/>
              <a:t>mainly influence the lipid </a:t>
            </a:r>
            <a:r>
              <a:rPr lang="en-US" dirty="0" smtClean="0"/>
              <a:t>hemostasis  that affects the:</a:t>
            </a:r>
          </a:p>
          <a:p>
            <a:pPr marL="560070" indent="-514350">
              <a:buFont typeface="+mj-lt"/>
              <a:buAutoNum type="romanLcPeriod"/>
            </a:pPr>
            <a:r>
              <a:rPr lang="en-US" dirty="0" smtClean="0"/>
              <a:t> </a:t>
            </a:r>
            <a:r>
              <a:rPr lang="en-US" dirty="0" smtClean="0">
                <a:solidFill>
                  <a:srgbClr val="FFFF00"/>
                </a:solidFill>
              </a:rPr>
              <a:t>Maturation </a:t>
            </a:r>
            <a:r>
              <a:rPr lang="en-US" dirty="0">
                <a:solidFill>
                  <a:srgbClr val="FFFF00"/>
                </a:solidFill>
              </a:rPr>
              <a:t>of phagosome–lysosome </a:t>
            </a:r>
            <a:r>
              <a:rPr lang="en-US" dirty="0" smtClean="0">
                <a:solidFill>
                  <a:srgbClr val="FFFF00"/>
                </a:solidFill>
              </a:rPr>
              <a:t>fusion</a:t>
            </a:r>
          </a:p>
          <a:p>
            <a:pPr marL="560070" indent="-514350">
              <a:buFont typeface="+mj-lt"/>
              <a:buAutoNum type="romanLcPeriod"/>
            </a:pPr>
            <a:r>
              <a:rPr lang="en-US" dirty="0" smtClean="0">
                <a:solidFill>
                  <a:srgbClr val="FFFF00"/>
                </a:solidFill>
              </a:rPr>
              <a:t>Cell </a:t>
            </a:r>
            <a:r>
              <a:rPr lang="en-US" dirty="0">
                <a:solidFill>
                  <a:srgbClr val="FFFF00"/>
                </a:solidFill>
              </a:rPr>
              <a:t>signaling and apoptosis </a:t>
            </a:r>
            <a:endParaRPr lang="en-US" dirty="0" smtClean="0">
              <a:solidFill>
                <a:srgbClr val="FFFF00"/>
              </a:solidFill>
            </a:endParaRPr>
          </a:p>
          <a:p>
            <a:pPr marL="560070" indent="-514350">
              <a:buFont typeface="+mj-lt"/>
              <a:buAutoNum type="romanLcPeriod"/>
            </a:pPr>
            <a:r>
              <a:rPr lang="en-US" dirty="0" smtClean="0">
                <a:solidFill>
                  <a:srgbClr val="FFFF00"/>
                </a:solidFill>
              </a:rPr>
              <a:t>Pathways </a:t>
            </a:r>
            <a:r>
              <a:rPr lang="en-US" dirty="0">
                <a:solidFill>
                  <a:srgbClr val="FFFF00"/>
                </a:solidFill>
              </a:rPr>
              <a:t>involved in the inflammatory response</a:t>
            </a:r>
          </a:p>
          <a:p>
            <a:pPr>
              <a:buFont typeface="Wingdings" charset="2"/>
              <a:buChar char="v"/>
            </a:pPr>
            <a:endParaRPr lang="en-US" dirty="0" smtClean="0"/>
          </a:p>
          <a:p>
            <a:pPr>
              <a:buFont typeface="Wingdings" charset="2"/>
              <a:buChar char="v"/>
            </a:pPr>
            <a:endParaRPr lang="en-US" dirty="0"/>
          </a:p>
        </p:txBody>
      </p:sp>
      <p:pic>
        <p:nvPicPr>
          <p:cNvPr id="4" name="Picture 3"/>
          <p:cNvPicPr>
            <a:picLocks noChangeAspect="1"/>
          </p:cNvPicPr>
          <p:nvPr/>
        </p:nvPicPr>
        <p:blipFill>
          <a:blip r:embed="rId2"/>
          <a:stretch>
            <a:fillRect/>
          </a:stretch>
        </p:blipFill>
        <p:spPr>
          <a:xfrm>
            <a:off x="6521450" y="0"/>
            <a:ext cx="2622550" cy="590549"/>
          </a:xfrm>
          <a:prstGeom prst="rect">
            <a:avLst/>
          </a:prstGeom>
        </p:spPr>
      </p:pic>
    </p:spTree>
    <p:extLst>
      <p:ext uri="{BB962C8B-B14F-4D97-AF65-F5344CB8AC3E}">
        <p14:creationId xmlns:p14="http://schemas.microsoft.com/office/powerpoint/2010/main" val="23278045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7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dissolve">
                                      <p:cBhvr>
                                        <p:cTn id="26" dur="7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dissolve">
                                      <p:cBhvr>
                                        <p:cTn id="31" dur="7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6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7" dur="6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6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43" dur="6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4"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6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49" dur="6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4" y="238920"/>
            <a:ext cx="6553069" cy="535129"/>
          </a:xfrm>
        </p:spPr>
        <p:txBody>
          <a:bodyPr>
            <a:normAutofit/>
          </a:bodyPr>
          <a:lstStyle/>
          <a:p>
            <a:r>
              <a:rPr lang="en-US" sz="2800" dirty="0" smtClean="0">
                <a:solidFill>
                  <a:srgbClr val="FFFFFF"/>
                </a:solidFill>
              </a:rPr>
              <a:t>Aortic Mineralization (Atherosclerosis)</a:t>
            </a:r>
            <a:endParaRPr lang="en-US" sz="2800" dirty="0">
              <a:solidFill>
                <a:srgbClr val="FFFFFF"/>
              </a:solidFill>
            </a:endParaRPr>
          </a:p>
        </p:txBody>
      </p:sp>
      <p:pic>
        <p:nvPicPr>
          <p:cNvPr id="3074" name="Picture 2" descr="E:\1PhD Thesis\Presentation\Ortic mineralization .jpg"/>
          <p:cNvPicPr>
            <a:picLocks noGrp="1" noChangeAspect="1" noChangeArrowheads="1"/>
          </p:cNvPicPr>
          <p:nvPr>
            <p:ph idx="1"/>
          </p:nvPr>
        </p:nvPicPr>
        <p:blipFill>
          <a:blip r:embed="rId2"/>
          <a:srcRect/>
          <a:stretch>
            <a:fillRect/>
          </a:stretch>
        </p:blipFill>
        <p:spPr bwMode="auto">
          <a:xfrm>
            <a:off x="0" y="838200"/>
            <a:ext cx="9144000" cy="6019800"/>
          </a:xfrm>
          <a:prstGeom prst="rect">
            <a:avLst/>
          </a:prstGeom>
          <a:noFill/>
        </p:spPr>
      </p:pic>
      <p:pic>
        <p:nvPicPr>
          <p:cNvPr id="4" name="Picture 3"/>
          <p:cNvPicPr>
            <a:picLocks noChangeAspect="1"/>
          </p:cNvPicPr>
          <p:nvPr/>
        </p:nvPicPr>
        <p:blipFill>
          <a:blip r:embed="rId3"/>
          <a:stretch>
            <a:fillRect/>
          </a:stretch>
        </p:blipFill>
        <p:spPr>
          <a:xfrm>
            <a:off x="6570162" y="0"/>
            <a:ext cx="2573838" cy="559579"/>
          </a:xfrm>
          <a:prstGeom prst="rect">
            <a:avLst/>
          </a:prstGeom>
        </p:spPr>
      </p:pic>
    </p:spTree>
    <p:extLst>
      <p:ext uri="{BB962C8B-B14F-4D97-AF65-F5344CB8AC3E}">
        <p14:creationId xmlns:p14="http://schemas.microsoft.com/office/powerpoint/2010/main" val="4222346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9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266" y="955688"/>
            <a:ext cx="7846472" cy="730850"/>
          </a:xfrm>
        </p:spPr>
        <p:txBody>
          <a:bodyPr>
            <a:normAutofit fontScale="90000"/>
          </a:bodyPr>
          <a:lstStyle/>
          <a:p>
            <a:pPr algn="ctr"/>
            <a:r>
              <a:rPr lang="en-US" dirty="0" smtClean="0"/>
              <a:t>Factors Affecting the ELISA sensitivity </a:t>
            </a:r>
            <a:endParaRPr lang="en-US" dirty="0"/>
          </a:p>
        </p:txBody>
      </p:sp>
      <p:sp>
        <p:nvSpPr>
          <p:cNvPr id="3" name="Content Placeholder 2"/>
          <p:cNvSpPr>
            <a:spLocks noGrp="1"/>
          </p:cNvSpPr>
          <p:nvPr>
            <p:ph idx="1"/>
          </p:nvPr>
        </p:nvSpPr>
        <p:spPr>
          <a:xfrm>
            <a:off x="870389" y="1952469"/>
            <a:ext cx="7315200" cy="4835681"/>
          </a:xfrm>
        </p:spPr>
        <p:txBody>
          <a:bodyPr>
            <a:noAutofit/>
          </a:bodyPr>
          <a:lstStyle/>
          <a:p>
            <a:r>
              <a:rPr lang="en-US" sz="2400" dirty="0">
                <a:latin typeface="+mj-lt"/>
              </a:rPr>
              <a:t>several factors influence the sensitivity of ELISA, among the most important factors of these </a:t>
            </a:r>
            <a:r>
              <a:rPr lang="en-US" sz="2400" dirty="0" smtClean="0">
                <a:latin typeface="+mj-lt"/>
              </a:rPr>
              <a:t>are</a:t>
            </a:r>
          </a:p>
          <a:p>
            <a:r>
              <a:rPr lang="en-US" sz="2400" dirty="0" smtClean="0">
                <a:latin typeface="+mj-lt"/>
              </a:rPr>
              <a:t> </a:t>
            </a:r>
            <a:r>
              <a:rPr lang="en-US" sz="2400" dirty="0">
                <a:latin typeface="+mj-lt"/>
              </a:rPr>
              <a:t>Age</a:t>
            </a:r>
            <a:r>
              <a:rPr lang="en-US" sz="2400" dirty="0" smtClean="0">
                <a:latin typeface="+mj-lt"/>
              </a:rPr>
              <a:t>,</a:t>
            </a:r>
          </a:p>
          <a:p>
            <a:r>
              <a:rPr lang="en-US" sz="2400" dirty="0" smtClean="0">
                <a:latin typeface="+mj-lt"/>
              </a:rPr>
              <a:t> </a:t>
            </a:r>
            <a:r>
              <a:rPr lang="en-US" sz="2400" dirty="0">
                <a:latin typeface="+mj-lt"/>
              </a:rPr>
              <a:t>level of shedding in </a:t>
            </a:r>
            <a:r>
              <a:rPr lang="en-US" sz="2400" dirty="0" smtClean="0">
                <a:latin typeface="+mj-lt"/>
              </a:rPr>
              <a:t>feces</a:t>
            </a:r>
            <a:r>
              <a:rPr lang="ar-sa" sz="2400" dirty="0" smtClean="0">
                <a:latin typeface="+mj-lt"/>
              </a:rPr>
              <a:t>. </a:t>
            </a:r>
            <a:r>
              <a:rPr lang="en-US" sz="2400" dirty="0"/>
              <a:t>ELISA positive animals could remain fecal culture negative </a:t>
            </a:r>
            <a:r>
              <a:rPr lang="en-US" sz="2400" dirty="0" smtClean="0">
                <a:latin typeface="+mj-lt"/>
              </a:rPr>
              <a:t> </a:t>
            </a:r>
          </a:p>
          <a:p>
            <a:r>
              <a:rPr lang="en-US" sz="2400" dirty="0" smtClean="0">
                <a:latin typeface="+mj-lt"/>
              </a:rPr>
              <a:t>the </a:t>
            </a:r>
            <a:r>
              <a:rPr lang="en-US" sz="2400" dirty="0">
                <a:latin typeface="+mj-lt"/>
              </a:rPr>
              <a:t>mathematical method for calculating the sensitivity. </a:t>
            </a:r>
            <a:endParaRPr lang="en-US" sz="2400" dirty="0" smtClean="0">
              <a:latin typeface="+mj-lt"/>
            </a:endParaRPr>
          </a:p>
          <a:p>
            <a:r>
              <a:rPr lang="en-US" sz="2400" dirty="0" smtClean="0">
                <a:latin typeface="+mj-lt"/>
              </a:rPr>
              <a:t>The </a:t>
            </a:r>
            <a:r>
              <a:rPr lang="en-US" sz="2400" dirty="0">
                <a:latin typeface="+mj-lt"/>
              </a:rPr>
              <a:t>sensitivity of ELISA in detecting the infection at the early stage of the infection is about 15%. ELISA sensitivity in moderately shedding animals is only 47-48%. However, it scores 88% in animals with clinical signs (Whitlock et al., 2000). </a:t>
            </a:r>
          </a:p>
        </p:txBody>
      </p:sp>
      <p:pic>
        <p:nvPicPr>
          <p:cNvPr id="4" name="Picture 3"/>
          <p:cNvPicPr>
            <a:picLocks noChangeAspect="1"/>
          </p:cNvPicPr>
          <p:nvPr/>
        </p:nvPicPr>
        <p:blipFill>
          <a:blip r:embed="rId2"/>
          <a:stretch>
            <a:fillRect/>
          </a:stretch>
        </p:blipFill>
        <p:spPr>
          <a:xfrm>
            <a:off x="6457950" y="0"/>
            <a:ext cx="2680139" cy="558800"/>
          </a:xfrm>
          <a:prstGeom prst="rect">
            <a:avLst/>
          </a:prstGeom>
        </p:spPr>
      </p:pic>
      <p:sp>
        <p:nvSpPr>
          <p:cNvPr id="5" name="Title 1"/>
          <p:cNvSpPr txBox="1">
            <a:spLocks/>
          </p:cNvSpPr>
          <p:nvPr/>
        </p:nvSpPr>
        <p:spPr>
          <a:xfrm>
            <a:off x="300039" y="558800"/>
            <a:ext cx="4500561" cy="455613"/>
          </a:xfrm>
          <a:prstGeom prst="rect">
            <a:avLst/>
          </a:prstGeom>
        </p:spPr>
        <p:txBody>
          <a:bodyPr vert="horz" lIns="91440" tIns="45720" rIns="91440" bIns="45720" rtlCol="0" anchor="b">
            <a:normAutofit fontScale="925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solidFill>
                  <a:srgbClr val="FFFF00"/>
                </a:solidFill>
                <a:latin typeface="Arial" charset="0"/>
              </a:rPr>
              <a:t>The efficacy of the diagnostic tools</a:t>
            </a:r>
            <a:endParaRPr lang="en-US" sz="2400" dirty="0">
              <a:solidFill>
                <a:srgbClr val="FFFF00"/>
              </a:solidFill>
              <a:latin typeface="Arial" charset="0"/>
            </a:endParaRPr>
          </a:p>
        </p:txBody>
      </p:sp>
    </p:spTree>
    <p:extLst>
      <p:ext uri="{BB962C8B-B14F-4D97-AF65-F5344CB8AC3E}">
        <p14:creationId xmlns:p14="http://schemas.microsoft.com/office/powerpoint/2010/main" val="35436843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1000"/>
                                        <p:tgtEl>
                                          <p:spTgt spid="5"/>
                                        </p:tgtEl>
                                      </p:cBhvr>
                                    </p:animEffect>
                                  </p:childTnLst>
                                </p:cTn>
                              </p:par>
                              <p:par>
                                <p:cTn id="8" presetID="1" presetClass="entr" presetSubtype="0" fill="hold" grpId="1" nodeType="withEffect">
                                  <p:stCondLst>
                                    <p:cond delay="0"/>
                                  </p:stCondLst>
                                  <p:childTnLst>
                                    <p:set>
                                      <p:cBhvr>
                                        <p:cTn id="9" dur="1" fill="hold">
                                          <p:stCondLst>
                                            <p:cond delay="409"/>
                                          </p:stCondLst>
                                        </p:cTn>
                                        <p:tgtEl>
                                          <p:spTgt spid="5"/>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409"/>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409"/>
                                          </p:stCondLst>
                                        </p:cTn>
                                        <p:tgtEl>
                                          <p:spTgt spid="3">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409"/>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409"/>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09"/>
                                          </p:stCondLst>
                                        </p:cTn>
                                        <p:tgtEl>
                                          <p:spTgt spid="3">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40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ctrTitle"/>
          </p:nvPr>
        </p:nvSpPr>
        <p:spPr>
          <a:xfrm>
            <a:off x="1884791" y="1025382"/>
            <a:ext cx="4491037" cy="793283"/>
          </a:xfrm>
        </p:spPr>
        <p:txBody>
          <a:bodyPr>
            <a:normAutofit fontScale="90000"/>
          </a:bodyPr>
          <a:lstStyle/>
          <a:p>
            <a:pPr algn="ctr" eaLnBrk="1" hangingPunct="1"/>
            <a:r>
              <a:rPr lang="en-US" sz="4800" dirty="0">
                <a:solidFill>
                  <a:srgbClr val="FFFF00"/>
                </a:solidFill>
                <a:latin typeface="Arial" charset="0"/>
              </a:rPr>
              <a:t>PCR</a:t>
            </a:r>
          </a:p>
        </p:txBody>
      </p:sp>
      <p:sp>
        <p:nvSpPr>
          <p:cNvPr id="3" name="Subtitle 2"/>
          <p:cNvSpPr>
            <a:spLocks noGrp="1"/>
          </p:cNvSpPr>
          <p:nvPr>
            <p:ph type="subTitle" idx="1"/>
          </p:nvPr>
        </p:nvSpPr>
        <p:spPr>
          <a:xfrm>
            <a:off x="466103" y="2365643"/>
            <a:ext cx="8397990" cy="2294619"/>
          </a:xfrm>
          <a:ln>
            <a:miter lim="800000"/>
            <a:headEnd/>
            <a:tailEnd/>
          </a:ln>
        </p:spPr>
        <p:txBody>
          <a:bodyP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marL="285750" indent="-285750" algn="l" eaLnBrk="1" hangingPunct="1">
              <a:buFont typeface="Arial"/>
              <a:buChar char="•"/>
              <a:defRPr/>
            </a:pPr>
            <a:r>
              <a:rPr lang="en-US" b="1" dirty="0" smtClean="0">
                <a:ln>
                  <a:prstDash val="solid"/>
                </a:ln>
                <a:effectLst>
                  <a:outerShdw blurRad="88000" dist="50800" dir="5040000" algn="tl">
                    <a:schemeClr val="accent4">
                      <a:tint val="80000"/>
                      <a:satMod val="250000"/>
                      <a:alpha val="45000"/>
                    </a:schemeClr>
                  </a:outerShdw>
                </a:effectLst>
                <a:ea typeface="+mn-ea"/>
              </a:rPr>
              <a:t>PCR proved more practical than ELISA in detecting MAP</a:t>
            </a:r>
            <a:r>
              <a:rPr lang="en-US" b="1" dirty="0" smtClean="0">
                <a:ln>
                  <a:prstDash val="solid"/>
                </a:ln>
                <a:effectLst>
                  <a:outerShdw blurRad="88000" dist="50800" dir="5040000" algn="tl">
                    <a:schemeClr val="accent4">
                      <a:tint val="80000"/>
                      <a:satMod val="250000"/>
                      <a:alpha val="45000"/>
                    </a:schemeClr>
                  </a:outerShdw>
                </a:effectLst>
                <a:ea typeface="+mn-ea"/>
              </a:rPr>
              <a:t>, however</a:t>
            </a:r>
            <a:r>
              <a:rPr lang="en-US" b="1" dirty="0">
                <a:ln>
                  <a:prstDash val="solid"/>
                </a:ln>
                <a:effectLst>
                  <a:outerShdw blurRad="88000" dist="50800" dir="5040000" algn="tl">
                    <a:schemeClr val="accent4">
                      <a:tint val="80000"/>
                      <a:satMod val="250000"/>
                      <a:alpha val="45000"/>
                    </a:schemeClr>
                  </a:outerShdw>
                </a:effectLst>
              </a:rPr>
              <a:t> </a:t>
            </a:r>
            <a:r>
              <a:rPr lang="en-US" b="1" dirty="0" smtClean="0">
                <a:ln>
                  <a:prstDash val="solid"/>
                </a:ln>
                <a:effectLst>
                  <a:outerShdw blurRad="88000" dist="50800" dir="5040000" algn="tl">
                    <a:schemeClr val="accent4">
                      <a:tint val="80000"/>
                      <a:satMod val="250000"/>
                      <a:alpha val="45000"/>
                    </a:schemeClr>
                  </a:outerShdw>
                </a:effectLst>
                <a:ea typeface="+mn-ea"/>
              </a:rPr>
              <a:t>the </a:t>
            </a:r>
            <a:r>
              <a:rPr lang="en-US" b="1" dirty="0" smtClean="0">
                <a:ln>
                  <a:prstDash val="solid"/>
                </a:ln>
                <a:effectLst>
                  <a:outerShdw blurRad="88000" dist="50800" dir="5040000" algn="tl">
                    <a:schemeClr val="accent4">
                      <a:tint val="80000"/>
                      <a:satMod val="250000"/>
                      <a:alpha val="45000"/>
                    </a:schemeClr>
                  </a:outerShdw>
                </a:effectLst>
                <a:ea typeface="+mn-ea"/>
              </a:rPr>
              <a:t>different shedding patterns render PCR of low predictive </a:t>
            </a:r>
            <a:r>
              <a:rPr lang="en-US" b="1" dirty="0" smtClean="0">
                <a:ln>
                  <a:prstDash val="solid"/>
                </a:ln>
                <a:effectLst>
                  <a:outerShdw blurRad="88000" dist="50800" dir="5040000" algn="tl">
                    <a:schemeClr val="accent4">
                      <a:tint val="80000"/>
                      <a:satMod val="250000"/>
                      <a:alpha val="45000"/>
                    </a:schemeClr>
                  </a:outerShdw>
                </a:effectLst>
                <a:ea typeface="+mn-ea"/>
              </a:rPr>
              <a:t>value.</a:t>
            </a:r>
            <a:endParaRPr lang="en-US" b="1" dirty="0" smtClean="0">
              <a:ln>
                <a:prstDash val="solid"/>
              </a:ln>
              <a:effectLst>
                <a:outerShdw blurRad="88000" dist="50800" dir="5040000" algn="tl">
                  <a:schemeClr val="accent4">
                    <a:tint val="80000"/>
                    <a:satMod val="250000"/>
                    <a:alpha val="45000"/>
                  </a:schemeClr>
                </a:outerShdw>
              </a:effectLst>
              <a:ea typeface="+mn-ea"/>
            </a:endParaRPr>
          </a:p>
          <a:p>
            <a:pPr marL="342900" indent="-342900" algn="l" eaLnBrk="1" hangingPunct="1">
              <a:buFont typeface="Arial"/>
              <a:buChar char="•"/>
              <a:defRPr/>
            </a:pPr>
            <a:r>
              <a:rPr lang="en-US" b="1" dirty="0" smtClean="0">
                <a:ln>
                  <a:prstDash val="solid"/>
                </a:ln>
                <a:effectLst>
                  <a:outerShdw blurRad="88000" dist="50800" dir="5040000" algn="tl">
                    <a:schemeClr val="accent4">
                      <a:tint val="80000"/>
                      <a:satMod val="250000"/>
                      <a:alpha val="45000"/>
                    </a:schemeClr>
                  </a:outerShdw>
                </a:effectLst>
                <a:ea typeface="+mn-ea"/>
              </a:rPr>
              <a:t> Unless it is employed in combination with milk or serum ELISA.</a:t>
            </a:r>
            <a:endParaRPr lang="en-US" b="1" dirty="0">
              <a:ln>
                <a:prstDash val="solid"/>
              </a:ln>
              <a:effectLst>
                <a:outerShdw blurRad="88000" dist="50800" dir="5040000" algn="tl">
                  <a:schemeClr val="accent4">
                    <a:tint val="80000"/>
                    <a:satMod val="250000"/>
                    <a:alpha val="45000"/>
                  </a:schemeClr>
                </a:outerShdw>
              </a:effectLst>
              <a:ea typeface="+mn-ea"/>
            </a:endParaRPr>
          </a:p>
        </p:txBody>
      </p:sp>
      <p:pic>
        <p:nvPicPr>
          <p:cNvPr id="4" name="Picture 3"/>
          <p:cNvPicPr>
            <a:picLocks noChangeAspect="1"/>
          </p:cNvPicPr>
          <p:nvPr/>
        </p:nvPicPr>
        <p:blipFill>
          <a:blip r:embed="rId2"/>
          <a:stretch>
            <a:fillRect/>
          </a:stretch>
        </p:blipFill>
        <p:spPr>
          <a:xfrm>
            <a:off x="6045201" y="0"/>
            <a:ext cx="3098800" cy="540717"/>
          </a:xfrm>
          <a:prstGeom prst="rect">
            <a:avLst/>
          </a:prstGeom>
        </p:spPr>
      </p:pic>
    </p:spTree>
    <p:extLst>
      <p:ext uri="{BB962C8B-B14F-4D97-AF65-F5344CB8AC3E}">
        <p14:creationId xmlns:p14="http://schemas.microsoft.com/office/powerpoint/2010/main" val="17401420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09"/>
                                          </p:stCondLst>
                                        </p:cTn>
                                        <p:tgtEl>
                                          <p:spTgt spid="317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399"/>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509"/>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0985" y="2364756"/>
            <a:ext cx="7315200" cy="1477543"/>
          </a:xfrm>
        </p:spPr>
        <p:txBody>
          <a:bodyPr>
            <a:normAutofit/>
          </a:bodyPr>
          <a:lstStyle/>
          <a:p>
            <a:pPr algn="ctr"/>
            <a:r>
              <a:rPr lang="en-US" sz="6000" dirty="0" smtClean="0"/>
              <a:t>MAP VACCINES</a:t>
            </a:r>
            <a:endParaRPr lang="en-US" sz="6000" dirty="0"/>
          </a:p>
        </p:txBody>
      </p:sp>
      <p:pic>
        <p:nvPicPr>
          <p:cNvPr id="4" name="Picture 3"/>
          <p:cNvPicPr>
            <a:picLocks noChangeAspect="1"/>
          </p:cNvPicPr>
          <p:nvPr/>
        </p:nvPicPr>
        <p:blipFill>
          <a:blip r:embed="rId2"/>
          <a:stretch>
            <a:fillRect/>
          </a:stretch>
        </p:blipFill>
        <p:spPr>
          <a:xfrm>
            <a:off x="6121400" y="0"/>
            <a:ext cx="2972226" cy="520699"/>
          </a:xfrm>
          <a:prstGeom prst="rect">
            <a:avLst/>
          </a:prstGeom>
        </p:spPr>
      </p:pic>
    </p:spTree>
    <p:extLst>
      <p:ext uri="{BB962C8B-B14F-4D97-AF65-F5344CB8AC3E}">
        <p14:creationId xmlns:p14="http://schemas.microsoft.com/office/powerpoint/2010/main" val="31830441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603250"/>
            <a:ext cx="7988300" cy="937167"/>
          </a:xfrm>
        </p:spPr>
        <p:txBody>
          <a:bodyPr>
            <a:noAutofit/>
          </a:bodyPr>
          <a:lstStyle/>
          <a:p>
            <a:pPr algn="ctr"/>
            <a:r>
              <a:rPr lang="en-US" sz="3200" dirty="0" smtClean="0"/>
              <a:t>The MAP conventional commercial vaccines</a:t>
            </a:r>
            <a:endParaRPr lang="en-US" sz="3200" dirty="0"/>
          </a:p>
        </p:txBody>
      </p:sp>
      <p:sp>
        <p:nvSpPr>
          <p:cNvPr id="3" name="Content Placeholder 2"/>
          <p:cNvSpPr>
            <a:spLocks noGrp="1"/>
          </p:cNvSpPr>
          <p:nvPr>
            <p:ph idx="1"/>
          </p:nvPr>
        </p:nvSpPr>
        <p:spPr>
          <a:xfrm>
            <a:off x="461718" y="1550073"/>
            <a:ext cx="8076349" cy="4437977"/>
          </a:xfrm>
        </p:spPr>
        <p:txBody>
          <a:bodyPr>
            <a:normAutofit/>
          </a:bodyPr>
          <a:lstStyle/>
          <a:p>
            <a:pPr marL="502920" indent="-457200">
              <a:buFont typeface="+mj-lt"/>
              <a:buAutoNum type="arabicPeriod"/>
            </a:pPr>
            <a:r>
              <a:rPr lang="en-US" dirty="0" smtClean="0">
                <a:solidFill>
                  <a:srgbClr val="FFFF00"/>
                </a:solidFill>
              </a:rPr>
              <a:t>Killed whole cell vaccine: </a:t>
            </a:r>
          </a:p>
          <a:p>
            <a:pPr marL="284163" indent="168275">
              <a:buFont typeface="Wingdings" charset="2"/>
              <a:buChar char="Ø"/>
            </a:pPr>
            <a:r>
              <a:rPr lang="en-US" dirty="0" smtClean="0"/>
              <a:t>MAP strain 18: As base of the commercial ( </a:t>
            </a:r>
            <a:r>
              <a:rPr lang="en-US" dirty="0" err="1" smtClean="0"/>
              <a:t>Mycopar</a:t>
            </a:r>
            <a:r>
              <a:rPr lang="en-US" dirty="0" smtClean="0"/>
              <a:t>)  in the USA.</a:t>
            </a:r>
          </a:p>
          <a:p>
            <a:pPr marL="284163" indent="168275">
              <a:buFont typeface="Wingdings" charset="2"/>
              <a:buChar char="Ø"/>
            </a:pPr>
            <a:r>
              <a:rPr lang="en-US" dirty="0"/>
              <a:t> </a:t>
            </a:r>
            <a:r>
              <a:rPr lang="en-US" dirty="0" smtClean="0"/>
              <a:t> The Gudair a </a:t>
            </a:r>
            <a:r>
              <a:rPr lang="en-US" dirty="0"/>
              <a:t>commercial vaccine developed in Spain by </a:t>
            </a:r>
            <a:r>
              <a:rPr lang="en-US" dirty="0" smtClean="0"/>
              <a:t>for </a:t>
            </a:r>
            <a:r>
              <a:rPr lang="en-US" dirty="0"/>
              <a:t>lambs and goat kids </a:t>
            </a:r>
            <a:r>
              <a:rPr lang="en-US" dirty="0" smtClean="0"/>
              <a:t>is based on </a:t>
            </a:r>
            <a:r>
              <a:rPr lang="en-US" dirty="0"/>
              <a:t>strain </a:t>
            </a:r>
            <a:r>
              <a:rPr lang="en-US" dirty="0" smtClean="0"/>
              <a:t>316F. </a:t>
            </a:r>
          </a:p>
          <a:p>
            <a:pPr marL="284163" indent="168275">
              <a:buFont typeface="Wingdings" charset="2"/>
              <a:buChar char="Ø"/>
            </a:pPr>
            <a:r>
              <a:rPr lang="en-US" dirty="0" smtClean="0"/>
              <a:t>Strain 5889 </a:t>
            </a:r>
            <a:r>
              <a:rPr lang="en-US" dirty="0" err="1"/>
              <a:t>Bergey</a:t>
            </a:r>
            <a:r>
              <a:rPr lang="en-US" dirty="0"/>
              <a:t> strain is an experimental vaccine developed in Hungary. This vaccine is composed of a heat-killed, oil-</a:t>
            </a:r>
            <a:r>
              <a:rPr lang="en-US" dirty="0" smtClean="0"/>
              <a:t>adjuvant.</a:t>
            </a:r>
          </a:p>
          <a:p>
            <a:pPr marL="741363" indent="-457200">
              <a:buFont typeface="+mj-lt"/>
              <a:buAutoNum type="arabicPeriod" startAt="2"/>
            </a:pPr>
            <a:r>
              <a:rPr lang="en-US" dirty="0" smtClean="0">
                <a:solidFill>
                  <a:srgbClr val="FFFF00"/>
                </a:solidFill>
              </a:rPr>
              <a:t>Live whole cell attenuated vaccines:</a:t>
            </a:r>
          </a:p>
          <a:p>
            <a:pPr marL="282575" indent="0">
              <a:buFont typeface="Wingdings" charset="2"/>
              <a:buChar char="ü"/>
            </a:pPr>
            <a:r>
              <a:rPr lang="en-US" dirty="0">
                <a:solidFill>
                  <a:srgbClr val="FFFF00"/>
                </a:solidFill>
              </a:rPr>
              <a:t> </a:t>
            </a:r>
            <a:r>
              <a:rPr lang="en-US" dirty="0" smtClean="0"/>
              <a:t>The</a:t>
            </a:r>
            <a:r>
              <a:rPr lang="en-US" dirty="0" smtClean="0">
                <a:solidFill>
                  <a:srgbClr val="FFFF00"/>
                </a:solidFill>
              </a:rPr>
              <a:t> </a:t>
            </a:r>
            <a:r>
              <a:rPr lang="en-US" dirty="0" smtClean="0">
                <a:solidFill>
                  <a:srgbClr val="FFFFFF"/>
                </a:solidFill>
              </a:rPr>
              <a:t>commercial</a:t>
            </a:r>
            <a:r>
              <a:rPr lang="en-US" dirty="0" smtClean="0">
                <a:solidFill>
                  <a:srgbClr val="FFFF00"/>
                </a:solidFill>
              </a:rPr>
              <a:t> (</a:t>
            </a:r>
            <a:r>
              <a:rPr lang="en-US" dirty="0" smtClean="0"/>
              <a:t>Neoparasec)</a:t>
            </a:r>
            <a:r>
              <a:rPr lang="en-US" dirty="0" smtClean="0">
                <a:solidFill>
                  <a:srgbClr val="FFFF00"/>
                </a:solidFill>
              </a:rPr>
              <a:t> </a:t>
            </a:r>
            <a:r>
              <a:rPr lang="en-US" dirty="0" smtClean="0"/>
              <a:t>Live </a:t>
            </a:r>
            <a:r>
              <a:rPr lang="en-US" dirty="0"/>
              <a:t>modified 316 F strain of MAP (Rhone-Merieux, Lyon, France</a:t>
            </a:r>
            <a:r>
              <a:rPr lang="en-US" dirty="0" smtClean="0"/>
              <a:t>). A modified </a:t>
            </a:r>
            <a:r>
              <a:rPr lang="en-US" dirty="0" smtClean="0"/>
              <a:t>version of </a:t>
            </a:r>
            <a:r>
              <a:rPr lang="en-US" dirty="0" smtClean="0"/>
              <a:t>the vaccine in Britain and Norway was made </a:t>
            </a:r>
            <a:r>
              <a:rPr lang="en-US" dirty="0" smtClean="0"/>
              <a:t>either from </a:t>
            </a:r>
            <a:r>
              <a:rPr lang="en-US" dirty="0" smtClean="0"/>
              <a:t>strain 316F </a:t>
            </a:r>
            <a:r>
              <a:rPr lang="en-US" dirty="0" smtClean="0"/>
              <a:t>or </a:t>
            </a:r>
            <a:r>
              <a:rPr lang="en-US" dirty="0" smtClean="0"/>
              <a:t>2E</a:t>
            </a:r>
            <a:r>
              <a:rPr lang="en-US" dirty="0" smtClean="0"/>
              <a:t>.</a:t>
            </a:r>
            <a:endParaRPr lang="en-US" dirty="0" smtClean="0"/>
          </a:p>
        </p:txBody>
      </p:sp>
      <p:pic>
        <p:nvPicPr>
          <p:cNvPr id="4" name="Picture 3"/>
          <p:cNvPicPr>
            <a:picLocks noChangeAspect="1"/>
          </p:cNvPicPr>
          <p:nvPr/>
        </p:nvPicPr>
        <p:blipFill>
          <a:blip r:embed="rId2"/>
          <a:stretch>
            <a:fillRect/>
          </a:stretch>
        </p:blipFill>
        <p:spPr>
          <a:xfrm>
            <a:off x="6337300" y="0"/>
            <a:ext cx="2806700" cy="488949"/>
          </a:xfrm>
          <a:prstGeom prst="rect">
            <a:avLst/>
          </a:prstGeom>
        </p:spPr>
      </p:pic>
    </p:spTree>
    <p:extLst>
      <p:ext uri="{BB962C8B-B14F-4D97-AF65-F5344CB8AC3E}">
        <p14:creationId xmlns:p14="http://schemas.microsoft.com/office/powerpoint/2010/main" val="32044174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6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5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399"/>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550" y="482600"/>
            <a:ext cx="8077200" cy="1057818"/>
          </a:xfrm>
        </p:spPr>
        <p:txBody>
          <a:bodyPr>
            <a:normAutofit fontScale="90000"/>
          </a:bodyPr>
          <a:lstStyle/>
          <a:p>
            <a:pPr algn="ctr"/>
            <a:r>
              <a:rPr lang="en-US" dirty="0" smtClean="0"/>
              <a:t>The MAP </a:t>
            </a:r>
            <a:r>
              <a:rPr lang="en-US" sz="3600" dirty="0" smtClean="0"/>
              <a:t>conventional</a:t>
            </a:r>
            <a:r>
              <a:rPr lang="en-US" dirty="0" smtClean="0"/>
              <a:t> commercial vaccines</a:t>
            </a:r>
            <a:endParaRPr lang="en-US" dirty="0"/>
          </a:p>
        </p:txBody>
      </p:sp>
      <p:sp>
        <p:nvSpPr>
          <p:cNvPr id="3" name="Content Placeholder 2"/>
          <p:cNvSpPr>
            <a:spLocks noGrp="1"/>
          </p:cNvSpPr>
          <p:nvPr>
            <p:ph idx="1"/>
          </p:nvPr>
        </p:nvSpPr>
        <p:spPr>
          <a:xfrm>
            <a:off x="461718" y="1550073"/>
            <a:ext cx="8076349" cy="4888806"/>
          </a:xfrm>
        </p:spPr>
        <p:txBody>
          <a:bodyPr>
            <a:noAutofit/>
          </a:bodyPr>
          <a:lstStyle/>
          <a:p>
            <a:pPr marL="344488" indent="-344488">
              <a:buFont typeface="+mj-lt"/>
              <a:buAutoNum type="arabicPeriod" startAt="3"/>
            </a:pPr>
            <a:r>
              <a:rPr lang="en-US" sz="2400" dirty="0" smtClean="0">
                <a:solidFill>
                  <a:srgbClr val="FFFF00"/>
                </a:solidFill>
                <a:latin typeface="+mj-lt"/>
              </a:rPr>
              <a:t>Modified whole cell </a:t>
            </a:r>
            <a:r>
              <a:rPr lang="en-US" sz="2400" dirty="0">
                <a:solidFill>
                  <a:srgbClr val="FFFF00"/>
                </a:solidFill>
                <a:latin typeface="+mj-lt"/>
              </a:rPr>
              <a:t>killed and live </a:t>
            </a:r>
            <a:r>
              <a:rPr lang="en-US" sz="2400" dirty="0" smtClean="0">
                <a:solidFill>
                  <a:srgbClr val="FFFF00"/>
                </a:solidFill>
                <a:latin typeface="+mj-lt"/>
              </a:rPr>
              <a:t>vaccines:</a:t>
            </a:r>
            <a:r>
              <a:rPr lang="en-US" sz="2400" dirty="0" smtClean="0">
                <a:latin typeface="+mj-lt"/>
              </a:rPr>
              <a:t> </a:t>
            </a:r>
          </a:p>
          <a:p>
            <a:pPr marL="625475" indent="-342900" algn="just">
              <a:buFont typeface="Wingdings" charset="2"/>
              <a:buChar char="u"/>
            </a:pPr>
            <a:r>
              <a:rPr lang="en-US" sz="2400" dirty="0" smtClean="0">
                <a:latin typeface="+mj-lt"/>
              </a:rPr>
              <a:t>Killed </a:t>
            </a:r>
            <a:r>
              <a:rPr lang="en-US" sz="2400" dirty="0">
                <a:latin typeface="+mj-lt"/>
              </a:rPr>
              <a:t>strain </a:t>
            </a:r>
            <a:r>
              <a:rPr lang="en-US" sz="2400" dirty="0" smtClean="0">
                <a:latin typeface="+mj-lt"/>
              </a:rPr>
              <a:t>316F bovine vaccine (</a:t>
            </a:r>
            <a:r>
              <a:rPr lang="en-US" sz="2400" dirty="0">
                <a:latin typeface="+mj-lt"/>
              </a:rPr>
              <a:t>Silirum</a:t>
            </a:r>
            <a:r>
              <a:rPr lang="en-US" sz="2400" baseline="30000" dirty="0">
                <a:latin typeface="+mj-lt"/>
              </a:rPr>
              <a:t>®</a:t>
            </a:r>
            <a:r>
              <a:rPr lang="en-US" sz="2400" dirty="0">
                <a:latin typeface="+mj-lt"/>
              </a:rPr>
              <a:t> </a:t>
            </a:r>
            <a:r>
              <a:rPr lang="en-US" sz="2400" dirty="0" smtClean="0">
                <a:latin typeface="+mj-lt"/>
              </a:rPr>
              <a:t>) with </a:t>
            </a:r>
            <a:r>
              <a:rPr lang="en-US" sz="2400" dirty="0">
                <a:latin typeface="+mj-lt"/>
              </a:rPr>
              <a:t>highly refined mineral oils to reduce the </a:t>
            </a:r>
            <a:r>
              <a:rPr lang="en-US" sz="2400" dirty="0" smtClean="0">
                <a:latin typeface="+mj-lt"/>
              </a:rPr>
              <a:t>granuloma at site of inoculation. </a:t>
            </a:r>
          </a:p>
          <a:p>
            <a:pPr marL="625475" indent="-342900" algn="just">
              <a:buFont typeface="Wingdings" charset="2"/>
              <a:buChar char="u"/>
            </a:pPr>
            <a:r>
              <a:rPr lang="en-US" sz="2400" dirty="0">
                <a:latin typeface="+mj-lt"/>
              </a:rPr>
              <a:t>Live</a:t>
            </a:r>
            <a:r>
              <a:rPr lang="en-US" sz="2400" dirty="0" smtClean="0">
                <a:latin typeface="+mj-lt"/>
              </a:rPr>
              <a:t> 316F vaccine (AquaVax</a:t>
            </a:r>
            <a:r>
              <a:rPr lang="en-US" sz="2400" baseline="30000" dirty="0">
                <a:latin typeface="+mj-lt"/>
              </a:rPr>
              <a:t>®</a:t>
            </a:r>
            <a:r>
              <a:rPr lang="en-US" sz="2400" dirty="0" smtClean="0">
                <a:latin typeface="+mj-lt"/>
              </a:rPr>
              <a:t>) with aqueous suspension.</a:t>
            </a:r>
          </a:p>
          <a:p>
            <a:pPr marL="625475" lvl="0" indent="-342900" algn="just">
              <a:buFont typeface="Wingdings" charset="2"/>
              <a:buChar char="u"/>
            </a:pPr>
            <a:r>
              <a:rPr lang="en-US" sz="2400" b="1" dirty="0">
                <a:latin typeface="+mj-lt"/>
              </a:rPr>
              <a:t>Killed </a:t>
            </a:r>
            <a:r>
              <a:rPr lang="en-US" sz="2400" b="1" dirty="0" smtClean="0">
                <a:latin typeface="+mj-lt"/>
              </a:rPr>
              <a:t>vaccine made of a combined </a:t>
            </a:r>
            <a:r>
              <a:rPr lang="en-US" sz="2400" b="1" dirty="0">
                <a:latin typeface="+mj-lt"/>
              </a:rPr>
              <a:t>Strain </a:t>
            </a:r>
            <a:r>
              <a:rPr lang="en-US" sz="2400" b="1" dirty="0" smtClean="0">
                <a:latin typeface="+mj-lt"/>
              </a:rPr>
              <a:t>18 and killed </a:t>
            </a:r>
            <a:r>
              <a:rPr lang="en-US" sz="2400" b="1" dirty="0">
                <a:latin typeface="+mj-lt"/>
              </a:rPr>
              <a:t>MAP field-</a:t>
            </a:r>
            <a:r>
              <a:rPr lang="en-US" sz="2400" b="1" dirty="0" smtClean="0">
                <a:latin typeface="+mj-lt"/>
              </a:rPr>
              <a:t>isolate with </a:t>
            </a:r>
            <a:r>
              <a:rPr lang="en-US" sz="2400" b="1" dirty="0">
                <a:latin typeface="+mj-lt"/>
              </a:rPr>
              <a:t>human rIL-</a:t>
            </a:r>
            <a:r>
              <a:rPr lang="en-US" sz="2400" b="1" dirty="0" smtClean="0">
                <a:latin typeface="+mj-lt"/>
              </a:rPr>
              <a:t>12 adjuvant.</a:t>
            </a:r>
          </a:p>
          <a:p>
            <a:pPr marL="625475" indent="-342900" algn="just">
              <a:buFont typeface="Wingdings" charset="2"/>
              <a:buChar char="u"/>
            </a:pPr>
            <a:r>
              <a:rPr lang="en-US" sz="2400" b="1" dirty="0">
                <a:latin typeface="+mj-lt"/>
              </a:rPr>
              <a:t>Killed vaccine based on a highly virulent MAP 'Bison-type' field </a:t>
            </a:r>
            <a:r>
              <a:rPr lang="en-US" sz="2400" b="1" dirty="0" smtClean="0">
                <a:latin typeface="+mj-lt"/>
              </a:rPr>
              <a:t>strain </a:t>
            </a:r>
            <a:r>
              <a:rPr lang="en-US" sz="2400" dirty="0">
                <a:latin typeface="+mj-lt"/>
              </a:rPr>
              <a:t>adjuvanted in </a:t>
            </a:r>
            <a:r>
              <a:rPr lang="en-US" sz="2400" dirty="0" smtClean="0">
                <a:latin typeface="+mj-lt"/>
              </a:rPr>
              <a:t>alum or </a:t>
            </a:r>
            <a:r>
              <a:rPr lang="en-US" sz="2400" dirty="0"/>
              <a:t>QS21 saponin </a:t>
            </a:r>
            <a:r>
              <a:rPr lang="en-US" sz="2400" b="1" dirty="0" smtClean="0">
                <a:latin typeface="+mj-lt"/>
              </a:rPr>
              <a:t>.</a:t>
            </a:r>
            <a:endParaRPr lang="en-US" sz="2400" dirty="0">
              <a:latin typeface="+mj-lt"/>
            </a:endParaRPr>
          </a:p>
          <a:p>
            <a:pPr marL="282575" lvl="0" indent="0" algn="just">
              <a:buNone/>
            </a:pPr>
            <a:r>
              <a:rPr lang="en-US" sz="2400" b="1" dirty="0" smtClean="0">
                <a:latin typeface="+mj-lt"/>
              </a:rPr>
              <a:t> </a:t>
            </a:r>
          </a:p>
          <a:p>
            <a:pPr marL="625475" indent="-342900" algn="just">
              <a:buFont typeface="Wingdings" charset="2"/>
              <a:buChar char="u"/>
            </a:pPr>
            <a:endParaRPr lang="en-US" sz="2400" dirty="0">
              <a:solidFill>
                <a:srgbClr val="FFFF00"/>
              </a:solidFill>
              <a:latin typeface="+mj-lt"/>
            </a:endParaRPr>
          </a:p>
        </p:txBody>
      </p:sp>
      <p:pic>
        <p:nvPicPr>
          <p:cNvPr id="4" name="Picture 3"/>
          <p:cNvPicPr>
            <a:picLocks noChangeAspect="1"/>
          </p:cNvPicPr>
          <p:nvPr/>
        </p:nvPicPr>
        <p:blipFill>
          <a:blip r:embed="rId2"/>
          <a:stretch>
            <a:fillRect/>
          </a:stretch>
        </p:blipFill>
        <p:spPr>
          <a:xfrm>
            <a:off x="6819900" y="0"/>
            <a:ext cx="2324100" cy="482599"/>
          </a:xfrm>
          <a:prstGeom prst="rect">
            <a:avLst/>
          </a:prstGeom>
        </p:spPr>
      </p:pic>
    </p:spTree>
    <p:extLst>
      <p:ext uri="{BB962C8B-B14F-4D97-AF65-F5344CB8AC3E}">
        <p14:creationId xmlns:p14="http://schemas.microsoft.com/office/powerpoint/2010/main" val="69617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5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5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372" y="526153"/>
            <a:ext cx="8085387" cy="1154097"/>
          </a:xfrm>
        </p:spPr>
        <p:txBody>
          <a:bodyPr>
            <a:normAutofit/>
          </a:bodyPr>
          <a:lstStyle/>
          <a:p>
            <a:pPr algn="ctr"/>
            <a:r>
              <a:rPr lang="en-US" sz="3200" dirty="0" smtClean="0"/>
              <a:t>Disadvantages of the MAP conventional vaccines</a:t>
            </a:r>
            <a:endParaRPr lang="en-US" sz="3200" dirty="0"/>
          </a:p>
        </p:txBody>
      </p:sp>
      <p:sp>
        <p:nvSpPr>
          <p:cNvPr id="3" name="Content Placeholder 2"/>
          <p:cNvSpPr>
            <a:spLocks noGrp="1"/>
          </p:cNvSpPr>
          <p:nvPr>
            <p:ph idx="1"/>
          </p:nvPr>
        </p:nvSpPr>
        <p:spPr>
          <a:xfrm>
            <a:off x="914400" y="1683620"/>
            <a:ext cx="7315200" cy="3539527"/>
          </a:xfrm>
        </p:spPr>
        <p:txBody>
          <a:bodyPr/>
          <a:lstStyle/>
          <a:p>
            <a:pPr marL="502920" indent="-457200">
              <a:buFont typeface="+mj-lt"/>
              <a:buAutoNum type="arabicPeriod"/>
            </a:pPr>
            <a:r>
              <a:rPr lang="en-US" dirty="0" smtClean="0"/>
              <a:t>The immune responses induced by these vaccines interfere with the diagnosis of bovine tuberculosis by:</a:t>
            </a:r>
          </a:p>
          <a:p>
            <a:pPr marL="1085850" indent="-228600"/>
            <a:r>
              <a:rPr lang="en-US" dirty="0" smtClean="0"/>
              <a:t>False-positive results </a:t>
            </a:r>
            <a:r>
              <a:rPr lang="en-US" dirty="0" smtClean="0"/>
              <a:t>of </a:t>
            </a:r>
            <a:r>
              <a:rPr lang="en-US" dirty="0" smtClean="0"/>
              <a:t>interferon-</a:t>
            </a:r>
            <a:r>
              <a:rPr lang="en-US" dirty="0" err="1" smtClean="0"/>
              <a:t>γ</a:t>
            </a:r>
            <a:r>
              <a:rPr lang="en-US" dirty="0" smtClean="0"/>
              <a:t> assay.</a:t>
            </a:r>
          </a:p>
          <a:p>
            <a:pPr marL="1085850" indent="-228600"/>
            <a:r>
              <a:rPr lang="en-US" dirty="0" smtClean="0"/>
              <a:t>Interference with the bovine tuberculosis tuberculin test.</a:t>
            </a:r>
          </a:p>
          <a:p>
            <a:pPr marL="457200" indent="-457200">
              <a:buFont typeface="+mj-lt"/>
              <a:buAutoNum type="arabicPeriod" startAt="2"/>
            </a:pPr>
            <a:r>
              <a:rPr lang="en-US" dirty="0" smtClean="0"/>
              <a:t>The antibody responses interfere with the ELISA test, a major tool in screening for the MAP prevalence in cattle herds.</a:t>
            </a:r>
          </a:p>
          <a:p>
            <a:pPr marL="457200" indent="-457200">
              <a:buFont typeface="+mj-lt"/>
              <a:buAutoNum type="arabicPeriod" startAt="2"/>
            </a:pPr>
            <a:r>
              <a:rPr lang="en-US" dirty="0" smtClean="0"/>
              <a:t>The vaccines have minor effect in the reduction of the bacterial shedding</a:t>
            </a:r>
          </a:p>
        </p:txBody>
      </p:sp>
      <p:pic>
        <p:nvPicPr>
          <p:cNvPr id="4" name="Picture 3"/>
          <p:cNvPicPr>
            <a:picLocks noChangeAspect="1"/>
          </p:cNvPicPr>
          <p:nvPr/>
        </p:nvPicPr>
        <p:blipFill>
          <a:blip r:embed="rId2"/>
          <a:stretch>
            <a:fillRect/>
          </a:stretch>
        </p:blipFill>
        <p:spPr>
          <a:xfrm>
            <a:off x="6394450" y="1"/>
            <a:ext cx="2749550" cy="526152"/>
          </a:xfrm>
          <a:prstGeom prst="rect">
            <a:avLst/>
          </a:prstGeom>
        </p:spPr>
      </p:pic>
    </p:spTree>
    <p:extLst>
      <p:ext uri="{BB962C8B-B14F-4D97-AF65-F5344CB8AC3E}">
        <p14:creationId xmlns:p14="http://schemas.microsoft.com/office/powerpoint/2010/main" val="36121607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509"/>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404" y="798501"/>
            <a:ext cx="7771025" cy="781150"/>
          </a:xfrm>
        </p:spPr>
        <p:txBody>
          <a:bodyPr>
            <a:normAutofit/>
          </a:bodyPr>
          <a:lstStyle/>
          <a:p>
            <a:pPr algn="ctr"/>
            <a:r>
              <a:rPr lang="en-US" sz="3200" dirty="0" smtClean="0"/>
              <a:t>Experimental Subunit Based Vaccines</a:t>
            </a:r>
            <a:endParaRPr lang="en-US" sz="3200" dirty="0"/>
          </a:p>
        </p:txBody>
      </p:sp>
      <p:sp>
        <p:nvSpPr>
          <p:cNvPr id="3" name="Content Placeholder 2"/>
          <p:cNvSpPr>
            <a:spLocks noGrp="1"/>
          </p:cNvSpPr>
          <p:nvPr>
            <p:ph idx="1"/>
          </p:nvPr>
        </p:nvSpPr>
        <p:spPr>
          <a:xfrm>
            <a:off x="776081" y="1939894"/>
            <a:ext cx="7315200" cy="3539527"/>
          </a:xfrm>
        </p:spPr>
        <p:txBody>
          <a:bodyPr/>
          <a:lstStyle/>
          <a:p>
            <a:pPr marL="45720" indent="0">
              <a:buNone/>
            </a:pPr>
            <a:r>
              <a:rPr lang="en-US" dirty="0" smtClean="0"/>
              <a:t>In aim of overcoming the drawbacks in the conventional vaccines several subunit vaccines were produced </a:t>
            </a:r>
            <a:r>
              <a:rPr lang="en-US" dirty="0" smtClean="0"/>
              <a:t>with</a:t>
            </a:r>
            <a:r>
              <a:rPr lang="ar-sa" dirty="0" smtClean="0"/>
              <a:t> </a:t>
            </a:r>
            <a:r>
              <a:rPr lang="en-US" dirty="0" smtClean="0"/>
              <a:t>aim of:</a:t>
            </a:r>
            <a:endParaRPr lang="en-US" dirty="0" smtClean="0"/>
          </a:p>
          <a:p>
            <a:r>
              <a:rPr lang="en-US" b="1" dirty="0"/>
              <a:t>Differentiating Infected from Vaccinated </a:t>
            </a:r>
            <a:r>
              <a:rPr lang="en-US" b="1" dirty="0" smtClean="0"/>
              <a:t>Animals </a:t>
            </a:r>
            <a:r>
              <a:rPr lang="en-US" dirty="0" smtClean="0"/>
              <a:t>(DIVA) properties.</a:t>
            </a:r>
          </a:p>
          <a:p>
            <a:r>
              <a:rPr lang="en-US" dirty="0" smtClean="0"/>
              <a:t>Improved CMI responses</a:t>
            </a:r>
          </a:p>
          <a:p>
            <a:r>
              <a:rPr lang="en-US" dirty="0" smtClean="0"/>
              <a:t>Elimination of the MAP shedding</a:t>
            </a:r>
          </a:p>
          <a:p>
            <a:pPr marL="45720" indent="0">
              <a:buNone/>
            </a:pPr>
            <a:r>
              <a:rPr lang="en-US" dirty="0" smtClean="0"/>
              <a:t> </a:t>
            </a:r>
            <a:endParaRPr lang="en-US" dirty="0"/>
          </a:p>
        </p:txBody>
      </p:sp>
      <p:pic>
        <p:nvPicPr>
          <p:cNvPr id="4" name="Picture 3"/>
          <p:cNvPicPr>
            <a:picLocks noChangeAspect="1"/>
          </p:cNvPicPr>
          <p:nvPr/>
        </p:nvPicPr>
        <p:blipFill>
          <a:blip r:embed="rId2"/>
          <a:stretch>
            <a:fillRect/>
          </a:stretch>
        </p:blipFill>
        <p:spPr>
          <a:xfrm>
            <a:off x="6546850" y="0"/>
            <a:ext cx="2597150" cy="539749"/>
          </a:xfrm>
          <a:prstGeom prst="rect">
            <a:avLst/>
          </a:prstGeom>
        </p:spPr>
      </p:pic>
    </p:spTree>
    <p:extLst>
      <p:ext uri="{BB962C8B-B14F-4D97-AF65-F5344CB8AC3E}">
        <p14:creationId xmlns:p14="http://schemas.microsoft.com/office/powerpoint/2010/main" val="2771952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599"/>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81577"/>
            <a:ext cx="7315200" cy="770116"/>
          </a:xfrm>
        </p:spPr>
        <p:txBody>
          <a:bodyPr/>
          <a:lstStyle/>
          <a:p>
            <a:pPr algn="ctr"/>
            <a:r>
              <a:rPr lang="en-US" dirty="0" smtClean="0"/>
              <a:t>MAP Genome</a:t>
            </a:r>
            <a:endParaRPr lang="en-US" dirty="0"/>
          </a:p>
        </p:txBody>
      </p:sp>
      <p:sp>
        <p:nvSpPr>
          <p:cNvPr id="3" name="Content Placeholder 2"/>
          <p:cNvSpPr>
            <a:spLocks noGrp="1"/>
          </p:cNvSpPr>
          <p:nvPr>
            <p:ph idx="1"/>
          </p:nvPr>
        </p:nvSpPr>
        <p:spPr>
          <a:xfrm>
            <a:off x="611283" y="1654156"/>
            <a:ext cx="4498556" cy="3146815"/>
          </a:xfrm>
        </p:spPr>
        <p:txBody>
          <a:bodyPr/>
          <a:lstStyle/>
          <a:p>
            <a:pPr marL="346075" indent="-287338" algn="just">
              <a:buFont typeface="Wingdings" charset="2"/>
              <a:buChar char="q"/>
            </a:pPr>
            <a:r>
              <a:rPr lang="en-US" dirty="0"/>
              <a:t>The genome of K-10 is a single circular chromosome composed of 4.83 × 10</a:t>
            </a:r>
            <a:r>
              <a:rPr lang="en-US" baseline="30000" dirty="0"/>
              <a:t>6</a:t>
            </a:r>
            <a:r>
              <a:rPr lang="en-US" dirty="0"/>
              <a:t> </a:t>
            </a:r>
            <a:r>
              <a:rPr lang="en-US" dirty="0" err="1"/>
              <a:t>bp</a:t>
            </a:r>
            <a:r>
              <a:rPr lang="en-US" dirty="0"/>
              <a:t> coding for 4350 predicted open reading frames</a:t>
            </a:r>
            <a:r>
              <a:rPr lang="en-US" dirty="0" smtClean="0"/>
              <a:t>.</a:t>
            </a:r>
          </a:p>
          <a:p>
            <a:pPr marL="346075" indent="-346075" algn="just">
              <a:buFont typeface="Wingdings" charset="2"/>
              <a:buChar char="q"/>
            </a:pPr>
            <a:r>
              <a:rPr lang="en-US" dirty="0" smtClean="0"/>
              <a:t>3000 genes of are homologs </a:t>
            </a:r>
            <a:r>
              <a:rPr lang="en-US" dirty="0"/>
              <a:t>to </a:t>
            </a:r>
            <a:r>
              <a:rPr lang="en-US" i="1" dirty="0"/>
              <a:t>M. tuberculosis</a:t>
            </a:r>
            <a:r>
              <a:rPr lang="en-US" dirty="0"/>
              <a:t> </a:t>
            </a:r>
            <a:r>
              <a:rPr lang="en-US" dirty="0" smtClean="0"/>
              <a:t>. </a:t>
            </a:r>
          </a:p>
          <a:p>
            <a:pPr marL="346075" indent="-346075" algn="just">
              <a:buFont typeface="Wingdings" charset="2"/>
              <a:buChar char="q"/>
            </a:pPr>
            <a:r>
              <a:rPr lang="en-US" dirty="0" smtClean="0"/>
              <a:t> </a:t>
            </a:r>
            <a:r>
              <a:rPr lang="en-US" dirty="0"/>
              <a:t>≈ 266 genes in MAP </a:t>
            </a:r>
            <a:r>
              <a:rPr lang="en-US" dirty="0" smtClean="0"/>
              <a:t>are </a:t>
            </a:r>
            <a:r>
              <a:rPr lang="en-US" dirty="0"/>
              <a:t>predicted to be involved in lipid </a:t>
            </a:r>
            <a:r>
              <a:rPr lang="en-US" dirty="0" smtClean="0"/>
              <a:t>metabolism. </a:t>
            </a:r>
          </a:p>
          <a:p>
            <a:pPr marL="45720" indent="0" algn="just">
              <a:buNone/>
            </a:pPr>
            <a:endParaRPr lang="en-US" dirty="0"/>
          </a:p>
        </p:txBody>
      </p:sp>
      <p:pic>
        <p:nvPicPr>
          <p:cNvPr id="4" name="Picture 3"/>
          <p:cNvPicPr>
            <a:picLocks noChangeAspect="1"/>
          </p:cNvPicPr>
          <p:nvPr/>
        </p:nvPicPr>
        <p:blipFill>
          <a:blip r:embed="rId2"/>
          <a:stretch>
            <a:fillRect/>
          </a:stretch>
        </p:blipFill>
        <p:spPr>
          <a:xfrm>
            <a:off x="6546850" y="1"/>
            <a:ext cx="2597150" cy="427280"/>
          </a:xfrm>
          <a:prstGeom prst="rect">
            <a:avLst/>
          </a:prstGeom>
        </p:spPr>
      </p:pic>
      <p:pic>
        <p:nvPicPr>
          <p:cNvPr id="5" name="Picture 4"/>
          <p:cNvPicPr>
            <a:picLocks noChangeAspect="1"/>
          </p:cNvPicPr>
          <p:nvPr/>
        </p:nvPicPr>
        <p:blipFill>
          <a:blip r:embed="rId3"/>
          <a:stretch>
            <a:fillRect/>
          </a:stretch>
        </p:blipFill>
        <p:spPr>
          <a:xfrm>
            <a:off x="5283361" y="3210539"/>
            <a:ext cx="3812602" cy="3647461"/>
          </a:xfrm>
          <a:prstGeom prst="rect">
            <a:avLst/>
          </a:prstGeom>
        </p:spPr>
      </p:pic>
    </p:spTree>
    <p:extLst>
      <p:ext uri="{BB962C8B-B14F-4D97-AF65-F5344CB8AC3E}">
        <p14:creationId xmlns:p14="http://schemas.microsoft.com/office/powerpoint/2010/main" val="29954002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1" presetClass="entr" presetSubtype="0" fill="hold" grpId="0" nodeType="withEffect">
                                  <p:stCondLst>
                                    <p:cond delay="0"/>
                                  </p:stCondLst>
                                  <p:childTnLst>
                                    <p:set>
                                      <p:cBhvr>
                                        <p:cTn id="9" dur="1" fill="hold">
                                          <p:stCondLst>
                                            <p:cond delay="499"/>
                                          </p:stCondLst>
                                        </p:cTn>
                                        <p:tgtEl>
                                          <p:spTgt spid="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3">
                                            <p:txEl>
                                              <p:pRg st="0" end="0"/>
                                            </p:txEl>
                                          </p:spTgt>
                                        </p:tgtEl>
                                        <p:attrNameLst>
                                          <p:attrName>style.visibility</p:attrName>
                                        </p:attrNameLst>
                                      </p:cBhvr>
                                      <p:to>
                                        <p:strVal val="visible"/>
                                      </p:to>
                                    </p:set>
                                  </p:childTnLst>
                                </p:cTn>
                              </p:par>
                              <p:par>
                                <p:cTn id="14" presetID="5" presetClass="entr" presetSubtype="1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heckerboard(across)">
                                      <p:cBhvr>
                                        <p:cTn id="16" dur="6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599"/>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5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666750" y="615950"/>
            <a:ext cx="7626350" cy="5638800"/>
          </a:xfrm>
        </p:spPr>
        <p:txBody>
          <a:bodyPr>
            <a:normAutofit fontScale="92500" lnSpcReduction="20000"/>
          </a:bodyPr>
          <a:lstStyle/>
          <a:p>
            <a:pPr marL="45720" indent="0">
              <a:buNone/>
            </a:pPr>
            <a:r>
              <a:rPr lang="en-US" b="1" dirty="0">
                <a:solidFill>
                  <a:srgbClr val="FFFF00"/>
                </a:solidFill>
              </a:rPr>
              <a:t>Immunodominant Th1 </a:t>
            </a:r>
            <a:r>
              <a:rPr lang="en-US" b="1" dirty="0" smtClean="0">
                <a:solidFill>
                  <a:srgbClr val="FFFF00"/>
                </a:solidFill>
              </a:rPr>
              <a:t>antigens:</a:t>
            </a:r>
            <a:r>
              <a:rPr lang="en-US" dirty="0" smtClean="0">
                <a:solidFill>
                  <a:srgbClr val="FFFF00"/>
                </a:solidFill>
              </a:rPr>
              <a:t> </a:t>
            </a:r>
            <a:endParaRPr lang="en-US" u="sng" dirty="0" smtClean="0">
              <a:solidFill>
                <a:srgbClr val="FFFF00"/>
              </a:solidFill>
            </a:endParaRPr>
          </a:p>
          <a:p>
            <a:pPr marL="502920" indent="-457200">
              <a:buFont typeface="+mj-lt"/>
              <a:buAutoNum type="arabicPeriod"/>
            </a:pPr>
            <a:r>
              <a:rPr lang="en-US" u="sng" dirty="0" smtClean="0"/>
              <a:t>Ag85A </a:t>
            </a:r>
            <a:r>
              <a:rPr lang="en-US" u="sng" dirty="0"/>
              <a:t>(MAP1609c), Ag85B (MAP0126) </a:t>
            </a:r>
            <a:r>
              <a:rPr lang="en-US" dirty="0"/>
              <a:t>and Ag85C (MAP3531c</a:t>
            </a:r>
            <a:r>
              <a:rPr lang="en-US" dirty="0" smtClean="0"/>
              <a:t>).</a:t>
            </a:r>
          </a:p>
          <a:p>
            <a:pPr marL="502920" indent="-457200">
              <a:buFont typeface="+mj-lt"/>
              <a:buAutoNum type="arabicPeriod"/>
            </a:pPr>
            <a:r>
              <a:rPr lang="en-US" dirty="0"/>
              <a:t>Heat-shock protein (</a:t>
            </a:r>
            <a:r>
              <a:rPr lang="en-US" dirty="0" err="1"/>
              <a:t>Hsp</a:t>
            </a:r>
            <a:r>
              <a:rPr lang="en-US" dirty="0" smtClean="0"/>
              <a:t>) 65 </a:t>
            </a:r>
            <a:r>
              <a:rPr lang="en-US" dirty="0"/>
              <a:t>(</a:t>
            </a:r>
            <a:r>
              <a:rPr lang="en-US" dirty="0" err="1"/>
              <a:t>GroEL</a:t>
            </a:r>
            <a:r>
              <a:rPr lang="en-US" dirty="0"/>
              <a:t>) and Hsp70 (</a:t>
            </a:r>
            <a:r>
              <a:rPr lang="en-US" dirty="0" err="1"/>
              <a:t>DnaK</a:t>
            </a:r>
            <a:r>
              <a:rPr lang="en-US" dirty="0"/>
              <a:t>) </a:t>
            </a:r>
            <a:endParaRPr lang="en-US" dirty="0" smtClean="0"/>
          </a:p>
          <a:p>
            <a:pPr marL="502920" indent="-457200">
              <a:buFont typeface="+mj-lt"/>
              <a:buAutoNum type="arabicPeriod"/>
            </a:pPr>
            <a:r>
              <a:rPr lang="en-US" dirty="0"/>
              <a:t>P22 (22 </a:t>
            </a:r>
            <a:r>
              <a:rPr lang="en-US" dirty="0" err="1"/>
              <a:t>kDa</a:t>
            </a:r>
            <a:r>
              <a:rPr lang="en-US" dirty="0"/>
              <a:t>) </a:t>
            </a:r>
            <a:r>
              <a:rPr lang="en-US" dirty="0" smtClean="0"/>
              <a:t>: a member of </a:t>
            </a:r>
            <a:r>
              <a:rPr lang="en-US" dirty="0" err="1"/>
              <a:t>LppX</a:t>
            </a:r>
            <a:r>
              <a:rPr lang="en-US" dirty="0"/>
              <a:t>/</a:t>
            </a:r>
            <a:r>
              <a:rPr lang="en-US" dirty="0" err="1"/>
              <a:t>LprAFG</a:t>
            </a:r>
            <a:r>
              <a:rPr lang="en-US" dirty="0"/>
              <a:t> family of putative mycobacterial </a:t>
            </a:r>
            <a:r>
              <a:rPr lang="en-US" dirty="0" smtClean="0"/>
              <a:t>lipoproteins.</a:t>
            </a:r>
          </a:p>
          <a:p>
            <a:pPr marL="502920" indent="-457200">
              <a:buFont typeface="+mj-lt"/>
              <a:buAutoNum type="arabicPeriod"/>
            </a:pPr>
            <a:r>
              <a:rPr lang="en-US" dirty="0"/>
              <a:t>MAP1518 and MAP3184 </a:t>
            </a:r>
            <a:r>
              <a:rPr lang="en-US" dirty="0" smtClean="0"/>
              <a:t>a members of MAP  </a:t>
            </a:r>
            <a:r>
              <a:rPr lang="en-US" dirty="0"/>
              <a:t>PPE </a:t>
            </a:r>
            <a:r>
              <a:rPr lang="en-US" dirty="0" smtClean="0"/>
              <a:t>family</a:t>
            </a:r>
          </a:p>
          <a:p>
            <a:pPr marL="502920" indent="-457200">
              <a:buFont typeface="+mj-lt"/>
              <a:buAutoNum type="arabicPeriod"/>
            </a:pPr>
            <a:r>
              <a:rPr lang="en-US" dirty="0"/>
              <a:t>Superoxide dismutase (SOD) is a 23-kDa intracellular protein of virulent </a:t>
            </a:r>
            <a:r>
              <a:rPr lang="en-US" dirty="0" smtClean="0"/>
              <a:t>mycobacteria.</a:t>
            </a:r>
          </a:p>
          <a:p>
            <a:pPr marL="502920" indent="-457200">
              <a:buFont typeface="+mj-lt"/>
              <a:buAutoNum type="arabicPeriod"/>
            </a:pPr>
            <a:r>
              <a:rPr lang="en-US" dirty="0"/>
              <a:t>MPP14, a 14-kDa secreted MAP </a:t>
            </a:r>
            <a:r>
              <a:rPr lang="en-US" dirty="0" smtClean="0"/>
              <a:t>protein.</a:t>
            </a:r>
          </a:p>
          <a:p>
            <a:pPr marL="502920" indent="-457200">
              <a:buFont typeface="+mj-lt"/>
              <a:buAutoNum type="arabicPeriod"/>
            </a:pPr>
            <a:r>
              <a:rPr lang="en-US" dirty="0"/>
              <a:t>Alkyl </a:t>
            </a:r>
            <a:r>
              <a:rPr lang="en-US" dirty="0" err="1"/>
              <a:t>hydroperoxide</a:t>
            </a:r>
            <a:r>
              <a:rPr lang="en-US" dirty="0"/>
              <a:t> </a:t>
            </a:r>
            <a:r>
              <a:rPr lang="en-US" dirty="0" err="1"/>
              <a:t>reductases</a:t>
            </a:r>
            <a:r>
              <a:rPr lang="en-US" dirty="0"/>
              <a:t> C (</a:t>
            </a:r>
            <a:r>
              <a:rPr lang="en-US" dirty="0" err="1"/>
              <a:t>AhpC</a:t>
            </a:r>
            <a:r>
              <a:rPr lang="en-US" dirty="0"/>
              <a:t>) and D (</a:t>
            </a:r>
            <a:r>
              <a:rPr lang="en-US" dirty="0" err="1"/>
              <a:t>AhpD</a:t>
            </a:r>
            <a:r>
              <a:rPr lang="en-US" dirty="0" smtClean="0"/>
              <a:t>)</a:t>
            </a:r>
            <a:r>
              <a:rPr lang="en-US" dirty="0" smtClean="0"/>
              <a:t>.</a:t>
            </a:r>
          </a:p>
          <a:p>
            <a:pPr marL="45720" indent="0">
              <a:buNone/>
            </a:pPr>
            <a:r>
              <a:rPr lang="en-US" sz="2100" b="1" dirty="0" smtClean="0">
                <a:solidFill>
                  <a:srgbClr val="FFFF00"/>
                </a:solidFill>
              </a:rPr>
              <a:t>Mutants based on virulence </a:t>
            </a:r>
            <a:r>
              <a:rPr lang="en-US" sz="2100" b="1" dirty="0">
                <a:solidFill>
                  <a:srgbClr val="FFFF00"/>
                </a:solidFill>
              </a:rPr>
              <a:t>factors </a:t>
            </a:r>
            <a:r>
              <a:rPr lang="en-US" sz="2100" b="1" dirty="0">
                <a:solidFill>
                  <a:srgbClr val="FFFF00"/>
                </a:solidFill>
              </a:rPr>
              <a:t>antigens </a:t>
            </a:r>
          </a:p>
          <a:p>
            <a:pPr marL="502920" indent="-457200">
              <a:buFont typeface="+mj-lt"/>
              <a:buAutoNum type="arabicPeriod"/>
            </a:pPr>
            <a:r>
              <a:rPr lang="en-US" dirty="0" smtClean="0"/>
              <a:t> MAP mutants of either of the </a:t>
            </a:r>
            <a:r>
              <a:rPr lang="en-US" dirty="0"/>
              <a:t>three genes encoding virulence </a:t>
            </a:r>
            <a:r>
              <a:rPr lang="en-US" dirty="0" smtClean="0"/>
              <a:t>factors</a:t>
            </a:r>
            <a:r>
              <a:rPr lang="en-US" dirty="0"/>
              <a:t> </a:t>
            </a:r>
            <a:r>
              <a:rPr lang="en-US" i="1" dirty="0" err="1"/>
              <a:t>pknG</a:t>
            </a:r>
            <a:r>
              <a:rPr lang="en-US" dirty="0"/>
              <a:t> , </a:t>
            </a:r>
            <a:r>
              <a:rPr lang="en-US" i="1" dirty="0" err="1"/>
              <a:t>relA</a:t>
            </a:r>
            <a:r>
              <a:rPr lang="en-US" dirty="0"/>
              <a:t> and </a:t>
            </a:r>
            <a:r>
              <a:rPr lang="en-US" i="1" dirty="0" smtClean="0"/>
              <a:t>lsr2</a:t>
            </a:r>
          </a:p>
          <a:p>
            <a:pPr marL="45720" indent="0">
              <a:buNone/>
            </a:pPr>
            <a:r>
              <a:rPr lang="en-US" sz="2100" b="1" dirty="0">
                <a:solidFill>
                  <a:srgbClr val="FFFF00"/>
                </a:solidFill>
              </a:rPr>
              <a:t>DNA vaccines</a:t>
            </a:r>
            <a:r>
              <a:rPr lang="en-US" dirty="0"/>
              <a:t> </a:t>
            </a:r>
            <a:endParaRPr lang="en-US" i="1" dirty="0" smtClean="0"/>
          </a:p>
          <a:p>
            <a:pPr marL="502920" indent="-457200">
              <a:buFont typeface="+mj-lt"/>
              <a:buAutoNum type="arabicPeriod"/>
            </a:pPr>
            <a:r>
              <a:rPr lang="en-US" dirty="0"/>
              <a:t>plasmid DNA encoding MAP0586c and MAP4308c </a:t>
            </a:r>
            <a:endParaRPr lang="en-US" dirty="0" smtClean="0"/>
          </a:p>
          <a:p>
            <a:pPr marL="502920" indent="-457200">
              <a:buFont typeface="+mj-lt"/>
              <a:buAutoNum type="arabicPeriod"/>
            </a:pPr>
            <a:r>
              <a:rPr lang="en-US" dirty="0" smtClean="0"/>
              <a:t>Adenovirus </a:t>
            </a:r>
            <a:r>
              <a:rPr lang="en-US" dirty="0"/>
              <a:t>5 </a:t>
            </a:r>
            <a:r>
              <a:rPr lang="en-US" dirty="0" smtClean="0"/>
              <a:t>and modified vaccinia Ankara  (MVA) </a:t>
            </a:r>
            <a:r>
              <a:rPr lang="en-US" dirty="0"/>
              <a:t>virus, expressing a 95-kDa fusion protein, consisting of fragments of two secreted (MAP 1589c/</a:t>
            </a:r>
            <a:r>
              <a:rPr lang="en-US" dirty="0" err="1"/>
              <a:t>AphC</a:t>
            </a:r>
            <a:r>
              <a:rPr lang="en-US" dirty="0"/>
              <a:t> and MAP 1234/</a:t>
            </a:r>
            <a:r>
              <a:rPr lang="en-US" dirty="0" err="1"/>
              <a:t>Gsd</a:t>
            </a:r>
            <a:r>
              <a:rPr lang="en-US" dirty="0"/>
              <a:t>) and two cell surface (MAP2444c and MAP 1235/</a:t>
            </a:r>
            <a:r>
              <a:rPr lang="en-US" dirty="0" err="1"/>
              <a:t>Mpa</a:t>
            </a:r>
            <a:r>
              <a:rPr lang="en-US" dirty="0"/>
              <a:t>) proteins.   </a:t>
            </a:r>
          </a:p>
        </p:txBody>
      </p:sp>
      <p:pic>
        <p:nvPicPr>
          <p:cNvPr id="5" name="Picture 4"/>
          <p:cNvPicPr>
            <a:picLocks noChangeAspect="1"/>
          </p:cNvPicPr>
          <p:nvPr/>
        </p:nvPicPr>
        <p:blipFill>
          <a:blip r:embed="rId2"/>
          <a:stretch>
            <a:fillRect/>
          </a:stretch>
        </p:blipFill>
        <p:spPr>
          <a:xfrm>
            <a:off x="6572250" y="0"/>
            <a:ext cx="2571750" cy="533399"/>
          </a:xfrm>
          <a:prstGeom prst="rect">
            <a:avLst/>
          </a:prstGeom>
        </p:spPr>
      </p:pic>
    </p:spTree>
    <p:extLst>
      <p:ext uri="{BB962C8B-B14F-4D97-AF65-F5344CB8AC3E}">
        <p14:creationId xmlns:p14="http://schemas.microsoft.com/office/powerpoint/2010/main" val="1112860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700"/>
                                        <p:tgtEl>
                                          <p:spTgt spid="5"/>
                                        </p:tgtEl>
                                      </p:cBhvr>
                                    </p:animEffect>
                                  </p:childTnLst>
                                </p:cTn>
                              </p:par>
                              <p:par>
                                <p:cTn id="8" presetID="1" presetClass="entr" presetSubtype="0" fill="hold" nodeType="withEffect">
                                  <p:stCondLst>
                                    <p:cond delay="0"/>
                                  </p:stCondLst>
                                  <p:childTnLst>
                                    <p:set>
                                      <p:cBhvr>
                                        <p:cTn id="9"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599"/>
                                          </p:stCondLst>
                                        </p:cTn>
                                        <p:tgtEl>
                                          <p:spTgt spid="4">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599"/>
                                          </p:stCondLst>
                                        </p:cTn>
                                        <p:tgtEl>
                                          <p:spTgt spid="4">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599"/>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599"/>
                                          </p:stCondLst>
                                        </p:cTn>
                                        <p:tgtEl>
                                          <p:spTgt spid="4">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599"/>
                                          </p:stCondLst>
                                        </p:cTn>
                                        <p:tgtEl>
                                          <p:spTgt spid="4">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499"/>
                                          </p:stCondLst>
                                        </p:cTn>
                                        <p:tgtEl>
                                          <p:spTgt spid="4">
                                            <p:txEl>
                                              <p:pRg st="8" end="8"/>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599"/>
                                          </p:stCondLst>
                                        </p:cTn>
                                        <p:tgtEl>
                                          <p:spTgt spid="4">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599"/>
                                          </p:stCondLst>
                                        </p:cTn>
                                        <p:tgtEl>
                                          <p:spTgt spid="4">
                                            <p:txEl>
                                              <p:pRg st="10" end="10"/>
                                            </p:txEl>
                                          </p:spTgt>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599"/>
                                          </p:stCondLst>
                                        </p:cTn>
                                        <p:tgtEl>
                                          <p:spTgt spid="4">
                                            <p:txEl>
                                              <p:pRg st="11" end="11"/>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599"/>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488949"/>
            <a:ext cx="7829550" cy="927162"/>
          </a:xfrm>
        </p:spPr>
        <p:txBody>
          <a:bodyPr>
            <a:normAutofit fontScale="90000"/>
          </a:bodyPr>
          <a:lstStyle/>
          <a:p>
            <a:pPr algn="ctr"/>
            <a:r>
              <a:rPr lang="en-US" sz="2800" dirty="0" smtClean="0"/>
              <a:t>The main drawbacks of the </a:t>
            </a:r>
            <a:r>
              <a:rPr lang="en-US" sz="2800" dirty="0"/>
              <a:t/>
            </a:r>
            <a:br>
              <a:rPr lang="en-US" sz="2800" dirty="0"/>
            </a:br>
            <a:r>
              <a:rPr lang="en-US" sz="2800" dirty="0" smtClean="0"/>
              <a:t> subunit vaccines</a:t>
            </a:r>
            <a:endParaRPr lang="en-US" sz="2800" dirty="0"/>
          </a:p>
        </p:txBody>
      </p:sp>
      <p:sp>
        <p:nvSpPr>
          <p:cNvPr id="3" name="Content Placeholder 2"/>
          <p:cNvSpPr>
            <a:spLocks noGrp="1"/>
          </p:cNvSpPr>
          <p:nvPr>
            <p:ph idx="1"/>
          </p:nvPr>
        </p:nvSpPr>
        <p:spPr>
          <a:xfrm>
            <a:off x="736600" y="1423756"/>
            <a:ext cx="7842250" cy="4176944"/>
          </a:xfrm>
        </p:spPr>
        <p:txBody>
          <a:bodyPr>
            <a:normAutofit/>
          </a:bodyPr>
          <a:lstStyle/>
          <a:p>
            <a:pPr marL="342900" indent="-342900" algn="just">
              <a:buFont typeface="+mj-lt"/>
              <a:buAutoNum type="arabicPeriod"/>
            </a:pPr>
            <a:r>
              <a:rPr lang="en-US" dirty="0" smtClean="0"/>
              <a:t>Mice as lab animal model for testing most of these subunit vaccines did not reflect satisfactory responses. Which urge the search for suitable model.</a:t>
            </a:r>
          </a:p>
          <a:p>
            <a:pPr marL="400050" indent="-330200" algn="just">
              <a:buFont typeface="+mj-lt"/>
              <a:buAutoNum type="arabicPeriod"/>
            </a:pPr>
            <a:r>
              <a:rPr lang="en-US" dirty="0" smtClean="0"/>
              <a:t> Interference with the tuberculin test and the diagnostic tests did not overcome by most of these subunit vaccines.</a:t>
            </a:r>
          </a:p>
          <a:p>
            <a:pPr marL="342900" indent="-330200" algn="just">
              <a:buFont typeface="+mj-lt"/>
              <a:buAutoNum type="arabicPeriod"/>
            </a:pPr>
            <a:r>
              <a:rPr lang="en-US" dirty="0" smtClean="0"/>
              <a:t>Shedding remained to be as  a major setback to most of these vaccines</a:t>
            </a:r>
          </a:p>
          <a:p>
            <a:pPr marL="342900" indent="-330200" algn="just">
              <a:buFont typeface="+mj-lt"/>
              <a:buAutoNum type="arabicPeriod"/>
            </a:pPr>
            <a:r>
              <a:rPr lang="en-US" dirty="0" smtClean="0"/>
              <a:t>Variation in types of the involved antigens and nature of the immune responses hindered the production of the DIVA vaccine.</a:t>
            </a:r>
          </a:p>
        </p:txBody>
      </p:sp>
      <p:pic>
        <p:nvPicPr>
          <p:cNvPr id="4" name="Picture 3"/>
          <p:cNvPicPr>
            <a:picLocks noChangeAspect="1"/>
          </p:cNvPicPr>
          <p:nvPr/>
        </p:nvPicPr>
        <p:blipFill>
          <a:blip r:embed="rId2"/>
          <a:stretch>
            <a:fillRect/>
          </a:stretch>
        </p:blipFill>
        <p:spPr>
          <a:xfrm>
            <a:off x="6527800" y="0"/>
            <a:ext cx="2616200" cy="488949"/>
          </a:xfrm>
          <a:prstGeom prst="rect">
            <a:avLst/>
          </a:prstGeom>
        </p:spPr>
      </p:pic>
    </p:spTree>
    <p:extLst>
      <p:ext uri="{BB962C8B-B14F-4D97-AF65-F5344CB8AC3E}">
        <p14:creationId xmlns:p14="http://schemas.microsoft.com/office/powerpoint/2010/main" val="2616971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5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755650"/>
            <a:ext cx="7315200" cy="723962"/>
          </a:xfrm>
        </p:spPr>
        <p:txBody>
          <a:bodyPr>
            <a:normAutofit fontScale="90000"/>
          </a:bodyPr>
          <a:lstStyle/>
          <a:p>
            <a:r>
              <a:rPr lang="en-US" dirty="0" smtClean="0"/>
              <a:t>Conclusion and Recommendations</a:t>
            </a:r>
            <a:endParaRPr lang="en-US" dirty="0"/>
          </a:p>
        </p:txBody>
      </p:sp>
      <p:sp>
        <p:nvSpPr>
          <p:cNvPr id="3" name="Content Placeholder 2"/>
          <p:cNvSpPr>
            <a:spLocks noGrp="1"/>
          </p:cNvSpPr>
          <p:nvPr>
            <p:ph idx="1"/>
          </p:nvPr>
        </p:nvSpPr>
        <p:spPr>
          <a:xfrm>
            <a:off x="914400" y="1709383"/>
            <a:ext cx="7315200" cy="4075467"/>
          </a:xfrm>
        </p:spPr>
        <p:txBody>
          <a:bodyPr/>
          <a:lstStyle/>
          <a:p>
            <a:pPr marL="457200" indent="-400050">
              <a:buFont typeface="Wingdings" charset="2"/>
              <a:buChar char="v"/>
            </a:pPr>
            <a:r>
              <a:rPr lang="en-US" dirty="0" smtClean="0"/>
              <a:t>Despite all the </a:t>
            </a:r>
            <a:r>
              <a:rPr lang="en-US" dirty="0" smtClean="0"/>
              <a:t>drawbacks,  </a:t>
            </a:r>
            <a:r>
              <a:rPr lang="en-US" dirty="0" smtClean="0"/>
              <a:t>application of </a:t>
            </a:r>
            <a:r>
              <a:rPr lang="en-US" dirty="0" smtClean="0"/>
              <a:t>the MAP </a:t>
            </a:r>
            <a:r>
              <a:rPr lang="en-US" dirty="0" smtClean="0"/>
              <a:t>vaccination was shown to have economical advantages.</a:t>
            </a:r>
          </a:p>
          <a:p>
            <a:pPr marL="457200" indent="-400050">
              <a:buFont typeface="Wingdings" charset="2"/>
              <a:buChar char="v"/>
            </a:pPr>
            <a:r>
              <a:rPr lang="en-US" dirty="0" smtClean="0"/>
              <a:t>Major </a:t>
            </a:r>
            <a:r>
              <a:rPr lang="en-US" dirty="0"/>
              <a:t>lack of information in understanding the MAP pathogenesis exert serious obstacle for developing </a:t>
            </a:r>
            <a:r>
              <a:rPr lang="en-US" dirty="0" smtClean="0"/>
              <a:t>efficient  </a:t>
            </a:r>
            <a:r>
              <a:rPr lang="en-US" dirty="0"/>
              <a:t>vaccine. </a:t>
            </a:r>
            <a:endParaRPr lang="en-US" dirty="0" smtClean="0"/>
          </a:p>
          <a:p>
            <a:pPr marL="457200" indent="-400050">
              <a:buFont typeface="Wingdings" charset="2"/>
              <a:buChar char="v"/>
            </a:pPr>
            <a:r>
              <a:rPr lang="en-US" dirty="0"/>
              <a:t>The efficient approach in induction of experimental infection still controversial. </a:t>
            </a:r>
            <a:endParaRPr lang="en-US" dirty="0" smtClean="0"/>
          </a:p>
          <a:p>
            <a:pPr marL="457200" indent="-400050">
              <a:buFont typeface="Wingdings" charset="2"/>
              <a:buChar char="v"/>
            </a:pPr>
            <a:r>
              <a:rPr lang="en-US" dirty="0" smtClean="0"/>
              <a:t>The development of efficient diagnostic test with high sensitivity and specificity becoming more urgent to control the MAP infection and aid the vaccination program .</a:t>
            </a:r>
          </a:p>
          <a:p>
            <a:pPr marL="457200" indent="-400050">
              <a:buFont typeface="Wingdings" charset="2"/>
              <a:buChar char="v"/>
            </a:pPr>
            <a:r>
              <a:rPr lang="en-US" dirty="0" smtClean="0"/>
              <a:t>The prospect of effective Johne's disease control is in favor of proper vaccination program.</a:t>
            </a:r>
          </a:p>
          <a:p>
            <a:pPr marL="457200" indent="-400050">
              <a:buFont typeface="Wingdings" charset="2"/>
              <a:buChar char="v"/>
            </a:pPr>
            <a:endParaRPr lang="en-US" dirty="0"/>
          </a:p>
          <a:p>
            <a:pPr>
              <a:buFont typeface="Wingdings" charset="2"/>
              <a:buChar char="u"/>
            </a:pPr>
            <a:endParaRPr lang="en-US" dirty="0"/>
          </a:p>
        </p:txBody>
      </p:sp>
      <p:pic>
        <p:nvPicPr>
          <p:cNvPr id="4" name="Picture 3"/>
          <p:cNvPicPr>
            <a:picLocks noChangeAspect="1"/>
          </p:cNvPicPr>
          <p:nvPr/>
        </p:nvPicPr>
        <p:blipFill>
          <a:blip r:embed="rId2"/>
          <a:stretch>
            <a:fillRect/>
          </a:stretch>
        </p:blipFill>
        <p:spPr>
          <a:xfrm>
            <a:off x="6356350" y="0"/>
            <a:ext cx="2787650" cy="577850"/>
          </a:xfrm>
          <a:prstGeom prst="rect">
            <a:avLst/>
          </a:prstGeom>
        </p:spPr>
      </p:pic>
    </p:spTree>
    <p:extLst>
      <p:ext uri="{BB962C8B-B14F-4D97-AF65-F5344CB8AC3E}">
        <p14:creationId xmlns:p14="http://schemas.microsoft.com/office/powerpoint/2010/main" val="1926359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356350" y="0"/>
            <a:ext cx="2787650" cy="590550"/>
          </a:xfrm>
          <a:prstGeom prst="rect">
            <a:avLst/>
          </a:prstGeom>
        </p:spPr>
      </p:pic>
      <p:pic>
        <p:nvPicPr>
          <p:cNvPr id="3" name="Picture 2"/>
          <p:cNvPicPr>
            <a:picLocks noChangeAspect="1"/>
          </p:cNvPicPr>
          <p:nvPr/>
        </p:nvPicPr>
        <p:blipFill>
          <a:blip r:embed="rId3"/>
          <a:stretch>
            <a:fillRect/>
          </a:stretch>
        </p:blipFill>
        <p:spPr>
          <a:xfrm>
            <a:off x="4338319" y="2836668"/>
            <a:ext cx="3099306" cy="3445533"/>
          </a:xfrm>
          <a:prstGeom prst="rect">
            <a:avLst/>
          </a:prstGeom>
        </p:spPr>
      </p:pic>
      <p:pic>
        <p:nvPicPr>
          <p:cNvPr id="4" name="Picture 3"/>
          <p:cNvPicPr>
            <a:picLocks noChangeAspect="1"/>
          </p:cNvPicPr>
          <p:nvPr/>
        </p:nvPicPr>
        <p:blipFill>
          <a:blip r:embed="rId4"/>
          <a:stretch>
            <a:fillRect/>
          </a:stretch>
        </p:blipFill>
        <p:spPr>
          <a:xfrm>
            <a:off x="553718" y="1473863"/>
            <a:ext cx="4010121" cy="2274196"/>
          </a:xfrm>
          <a:prstGeom prst="rect">
            <a:avLst/>
          </a:prstGeom>
        </p:spPr>
      </p:pic>
    </p:spTree>
    <p:extLst>
      <p:ext uri="{BB962C8B-B14F-4D97-AF65-F5344CB8AC3E}">
        <p14:creationId xmlns:p14="http://schemas.microsoft.com/office/powerpoint/2010/main" val="4239405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23" presetClass="entr" presetSubtype="16"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800" fill="hold"/>
                                        <p:tgtEl>
                                          <p:spTgt spid="3"/>
                                        </p:tgtEl>
                                        <p:attrNameLst>
                                          <p:attrName>ppt_w</p:attrName>
                                        </p:attrNameLst>
                                      </p:cBhvr>
                                      <p:tavLst>
                                        <p:tav tm="0">
                                          <p:val>
                                            <p:fltVal val="0"/>
                                          </p:val>
                                        </p:tav>
                                        <p:tav tm="100000">
                                          <p:val>
                                            <p:strVal val="#ppt_w"/>
                                          </p:val>
                                        </p:tav>
                                      </p:tavLst>
                                    </p:anim>
                                    <p:anim calcmode="lin" valueType="num">
                                      <p:cBhvr>
                                        <p:cTn id="15" dur="800" fill="hold"/>
                                        <p:tgtEl>
                                          <p:spTgt spid="3"/>
                                        </p:tgtEl>
                                        <p:attrNameLst>
                                          <p:attrName>ppt_h</p:attrName>
                                        </p:attrNameLst>
                                      </p:cBhvr>
                                      <p:tavLst>
                                        <p:tav tm="0">
                                          <p:val>
                                            <p:fltVal val="0"/>
                                          </p:val>
                                        </p:tav>
                                        <p:tav tm="100000">
                                          <p:val>
                                            <p:strVal val="#ppt_h"/>
                                          </p:val>
                                        </p:tav>
                                      </p:tavLst>
                                    </p:anim>
                                  </p:childTnLst>
                                </p:cTn>
                              </p:par>
                              <p:par>
                                <p:cTn id="16" presetID="3"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18373</TotalTime>
  <Words>1438</Words>
  <Application>Microsoft Macintosh PowerPoint</Application>
  <PresentationFormat>On-screen Show (4:3)</PresentationFormat>
  <Paragraphs>132</Paragraphs>
  <Slides>25</Slides>
  <Notes>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Perspective</vt:lpstr>
      <vt:lpstr>PowerPoint Presentation</vt:lpstr>
      <vt:lpstr>Johne’s disease </vt:lpstr>
      <vt:lpstr>Paratuberculosis (Johne‘s disease) </vt:lpstr>
      <vt:lpstr>Clinical paratuberculosis in cow</vt:lpstr>
      <vt:lpstr>The organism and route of infection</vt:lpstr>
      <vt:lpstr>Mycobacterial Cell  Wall </vt:lpstr>
      <vt:lpstr>John’s disease  clinical signs and pathological  features</vt:lpstr>
      <vt:lpstr>PowerPoint Presentation</vt:lpstr>
      <vt:lpstr>  Pathogenesis   Transmission Clinical Signs   </vt:lpstr>
      <vt:lpstr>The Epidemiology of MAP Infection</vt:lpstr>
      <vt:lpstr>PowerPoint Presentation</vt:lpstr>
      <vt:lpstr>The nature of the immune responses</vt:lpstr>
      <vt:lpstr>Aortic Mineralization (Atherosclerosis)</vt:lpstr>
      <vt:lpstr>Factors Affecting the ELISA sensitivity </vt:lpstr>
      <vt:lpstr>PCR</vt:lpstr>
      <vt:lpstr>MAP VACCINES</vt:lpstr>
      <vt:lpstr>The MAP conventional commercial vaccines</vt:lpstr>
      <vt:lpstr>The MAP conventional commercial vaccines</vt:lpstr>
      <vt:lpstr>Disadvantages of the MAP conventional vaccines</vt:lpstr>
      <vt:lpstr>Experimental Subunit Based Vaccines</vt:lpstr>
      <vt:lpstr>MAP Genome</vt:lpstr>
      <vt:lpstr>PowerPoint Presentation</vt:lpstr>
      <vt:lpstr>The main drawbacks of the   subunit vaccines</vt:lpstr>
      <vt:lpstr>Conclusion and Recommendations</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AHMED ALLUWAIMI</dc:creator>
  <cp:lastModifiedBy>AHMED ALLUWAIMI</cp:lastModifiedBy>
  <cp:revision>257</cp:revision>
  <dcterms:created xsi:type="dcterms:W3CDTF">2015-09-02T19:08:39Z</dcterms:created>
  <dcterms:modified xsi:type="dcterms:W3CDTF">2015-09-20T10:42:57Z</dcterms:modified>
</cp:coreProperties>
</file>