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handoutMasterIdLst>
    <p:handoutMasterId r:id="rId17"/>
  </p:handoutMasterIdLst>
  <p:sldIdLst>
    <p:sldId id="256" r:id="rId2"/>
    <p:sldId id="258" r:id="rId3"/>
    <p:sldId id="259" r:id="rId4"/>
    <p:sldId id="274" r:id="rId5"/>
    <p:sldId id="260" r:id="rId6"/>
    <p:sldId id="264" r:id="rId7"/>
    <p:sldId id="265" r:id="rId8"/>
    <p:sldId id="266" r:id="rId9"/>
    <p:sldId id="267" r:id="rId10"/>
    <p:sldId id="268" r:id="rId11"/>
    <p:sldId id="269" r:id="rId12"/>
    <p:sldId id="270" r:id="rId13"/>
    <p:sldId id="271" r:id="rId14"/>
    <p:sldId id="272" r:id="rId15"/>
    <p:sldId id="273" r:id="rId16"/>
  </p:sldIdLst>
  <p:sldSz cx="9144000" cy="6858000" type="screen4x3"/>
  <p:notesSz cx="6858000" cy="9710738"/>
  <p:defaultTextStyle>
    <a:defPPr>
      <a:defRPr lang="x-none"/>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7952" autoAdjust="0"/>
    <p:restoredTop sz="94676" autoAdjust="0"/>
  </p:normalViewPr>
  <p:slideViewPr>
    <p:cSldViewPr>
      <p:cViewPr varScale="1">
        <p:scale>
          <a:sx n="64" d="100"/>
          <a:sy n="64" d="100"/>
        </p:scale>
        <p:origin x="-120" y="-848"/>
      </p:cViewPr>
      <p:guideLst>
        <p:guide orient="horz" pos="2160"/>
        <p:guide pos="2880"/>
      </p:guideLst>
    </p:cSldViewPr>
  </p:slideViewPr>
  <p:outlineViewPr>
    <p:cViewPr>
      <p:scale>
        <a:sx n="33" d="100"/>
        <a:sy n="33" d="100"/>
      </p:scale>
      <p:origin x="12"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handoutMaster" Target="handoutMasters/handoutMaster1.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87223"/>
          </a:xfrm>
          <a:prstGeom prst="rect">
            <a:avLst/>
          </a:prstGeom>
        </p:spPr>
        <p:txBody>
          <a:bodyPr vert="horz" lIns="91440" tIns="45720" rIns="91440" bIns="45720" rtlCol="1"/>
          <a:lstStyle>
            <a:lvl1pPr algn="r">
              <a:defRPr sz="1200"/>
            </a:lvl1pPr>
          </a:lstStyle>
          <a:p>
            <a:endParaRPr lang="x-none"/>
          </a:p>
        </p:txBody>
      </p:sp>
      <p:sp>
        <p:nvSpPr>
          <p:cNvPr id="3" name="Date Placeholder 2"/>
          <p:cNvSpPr>
            <a:spLocks noGrp="1"/>
          </p:cNvSpPr>
          <p:nvPr>
            <p:ph type="dt" sz="quarter" idx="1"/>
          </p:nvPr>
        </p:nvSpPr>
        <p:spPr>
          <a:xfrm>
            <a:off x="1588" y="0"/>
            <a:ext cx="2971800" cy="487223"/>
          </a:xfrm>
          <a:prstGeom prst="rect">
            <a:avLst/>
          </a:prstGeom>
        </p:spPr>
        <p:txBody>
          <a:bodyPr vert="horz" lIns="91440" tIns="45720" rIns="91440" bIns="45720" rtlCol="1"/>
          <a:lstStyle>
            <a:lvl1pPr algn="l">
              <a:defRPr sz="1200"/>
            </a:lvl1pPr>
          </a:lstStyle>
          <a:p>
            <a:fld id="{D1266D66-B1E9-4CE2-A9B8-57416D6D8339}" type="datetimeFigureOut">
              <a:rPr lang="x-none" smtClean="0"/>
              <a:t>14/06/16</a:t>
            </a:fld>
            <a:endParaRPr lang="x-none"/>
          </a:p>
        </p:txBody>
      </p:sp>
      <p:sp>
        <p:nvSpPr>
          <p:cNvPr id="4" name="Footer Placeholder 3"/>
          <p:cNvSpPr>
            <a:spLocks noGrp="1"/>
          </p:cNvSpPr>
          <p:nvPr>
            <p:ph type="ftr" sz="quarter" idx="2"/>
          </p:nvPr>
        </p:nvSpPr>
        <p:spPr>
          <a:xfrm>
            <a:off x="3886200" y="9223516"/>
            <a:ext cx="2971800" cy="487222"/>
          </a:xfrm>
          <a:prstGeom prst="rect">
            <a:avLst/>
          </a:prstGeom>
        </p:spPr>
        <p:txBody>
          <a:bodyPr vert="horz" lIns="91440" tIns="45720" rIns="91440" bIns="45720" rtlCol="1" anchor="b"/>
          <a:lstStyle>
            <a:lvl1pPr algn="r">
              <a:defRPr sz="1200"/>
            </a:lvl1pPr>
          </a:lstStyle>
          <a:p>
            <a:endParaRPr lang="x-none"/>
          </a:p>
        </p:txBody>
      </p:sp>
      <p:sp>
        <p:nvSpPr>
          <p:cNvPr id="5" name="Slide Number Placeholder 4"/>
          <p:cNvSpPr>
            <a:spLocks noGrp="1"/>
          </p:cNvSpPr>
          <p:nvPr>
            <p:ph type="sldNum" sz="quarter" idx="3"/>
          </p:nvPr>
        </p:nvSpPr>
        <p:spPr>
          <a:xfrm>
            <a:off x="1588" y="9223516"/>
            <a:ext cx="2971800" cy="487222"/>
          </a:xfrm>
          <a:prstGeom prst="rect">
            <a:avLst/>
          </a:prstGeom>
        </p:spPr>
        <p:txBody>
          <a:bodyPr vert="horz" lIns="91440" tIns="45720" rIns="91440" bIns="45720" rtlCol="1" anchor="b"/>
          <a:lstStyle>
            <a:lvl1pPr algn="l">
              <a:defRPr sz="1200"/>
            </a:lvl1pPr>
          </a:lstStyle>
          <a:p>
            <a:fld id="{9D32BD45-9122-44B8-9F9E-5233EA303995}" type="slidenum">
              <a:rPr lang="x-none" smtClean="0"/>
              <a:t>‹#›</a:t>
            </a:fld>
            <a:endParaRPr lang="x-none"/>
          </a:p>
        </p:txBody>
      </p:sp>
    </p:spTree>
    <p:extLst>
      <p:ext uri="{BB962C8B-B14F-4D97-AF65-F5344CB8AC3E}">
        <p14:creationId xmlns:p14="http://schemas.microsoft.com/office/powerpoint/2010/main" val="185085117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dirty="0"/>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dirty="0"/>
          </a:p>
        </p:txBody>
      </p:sp>
      <p:grpSp>
        <p:nvGrpSpPr>
          <p:cNvPr id="2" name="Group 1"/>
          <p:cNvGrpSpPr/>
          <p:nvPr/>
        </p:nvGrpSpPr>
        <p:grpSpPr>
          <a:xfrm>
            <a:off x="-3765" y="5643509"/>
            <a:ext cx="9147765" cy="122157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27" name="Slide Number Placeholder 26"/>
          <p:cNvSpPr>
            <a:spLocks noGrp="1"/>
          </p:cNvSpPr>
          <p:nvPr>
            <p:ph type="sldNum" sz="quarter" idx="12"/>
          </p:nvPr>
        </p:nvSpPr>
        <p:spPr/>
        <p:txBody>
          <a:bodyPr/>
          <a:lstStyle>
            <a:lvl1pPr>
              <a:defRPr>
                <a:solidFill>
                  <a:srgbClr val="FFFFFF"/>
                </a:solidFill>
              </a:defRPr>
            </a:lvl1pPr>
            <a:extLst/>
          </a:lstStyle>
          <a:p>
            <a:r>
              <a:rPr lang="en-US" dirty="0" smtClean="0"/>
              <a:t>1</a:t>
            </a:r>
            <a:endParaRPr lang="x-none" dirty="0"/>
          </a:p>
        </p:txBody>
      </p:sp>
      <p:sp>
        <p:nvSpPr>
          <p:cNvPr id="4" name="Picture Placeholder 3"/>
          <p:cNvSpPr>
            <a:spLocks noGrp="1"/>
          </p:cNvSpPr>
          <p:nvPr>
            <p:ph type="pic" sz="quarter" idx="13"/>
          </p:nvPr>
        </p:nvSpPr>
        <p:spPr>
          <a:xfrm>
            <a:off x="35442" y="3616"/>
            <a:ext cx="1152181" cy="1049120"/>
          </a:xfrm>
        </p:spPr>
        <p:txBody>
          <a:bodyPr/>
          <a:lstStyle/>
          <a:p>
            <a:r>
              <a:rPr lang="en-US" smtClean="0"/>
              <a:t>Click icon to add picture</a:t>
            </a:r>
            <a:endParaRPr lang="x-none" dirty="0"/>
          </a:p>
        </p:txBody>
      </p:sp>
      <p:pic>
        <p:nvPicPr>
          <p:cNvPr id="1026" name="Picture 2" descr="C:\Users\a.babader\Desktop\SPRT Logo.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765" y="0"/>
            <a:ext cx="1342238" cy="1052736"/>
          </a:xfrm>
          <a:prstGeom prst="rect">
            <a:avLst/>
          </a:prstGeom>
          <a:noFill/>
          <a:extLst>
            <a:ext uri="{909E8E84-426E-40dd-AFC4-6F175D3DCCD1}">
              <a14:hiddenFill xmlns:a14="http://schemas.microsoft.com/office/drawing/2010/main">
                <a:solidFill>
                  <a:srgbClr val="FFFFFF"/>
                </a:solidFill>
              </a14:hiddenFill>
            </a:ext>
          </a:extLst>
        </p:spPr>
      </p:pic>
      <p:sp>
        <p:nvSpPr>
          <p:cNvPr id="13" name="Content Placeholder 12"/>
          <p:cNvSpPr>
            <a:spLocks noGrp="1"/>
          </p:cNvSpPr>
          <p:nvPr>
            <p:ph sz="quarter" idx="14" hasCustomPrompt="1"/>
          </p:nvPr>
        </p:nvSpPr>
        <p:spPr>
          <a:xfrm>
            <a:off x="1338473" y="1"/>
            <a:ext cx="7337983" cy="1052736"/>
          </a:xfrm>
        </p:spPr>
        <p:txBody>
          <a:bodyPr/>
          <a:lstStyle>
            <a:lvl1pPr marL="109728" indent="0" algn="ctr">
              <a:buNone/>
              <a:defRPr b="1" baseline="0">
                <a:solidFill>
                  <a:schemeClr val="accent1">
                    <a:lumMod val="50000"/>
                  </a:schemeClr>
                </a:solidFill>
                <a:effectLst>
                  <a:outerShdw blurRad="38100" dist="38100" dir="2700000" algn="tl">
                    <a:srgbClr val="000000">
                      <a:alpha val="43137"/>
                    </a:srgbClr>
                  </a:outerShdw>
                </a:effectLst>
              </a:defRPr>
            </a:lvl1pPr>
          </a:lstStyle>
          <a:p>
            <a:pPr lvl="0"/>
            <a:r>
              <a:rPr lang="en-US" dirty="0" smtClean="0"/>
              <a:t>Saudi Packaging for Research and </a:t>
            </a:r>
            <a:r>
              <a:rPr lang="x-none" dirty="0" smtClean="0"/>
              <a:t> </a:t>
            </a:r>
            <a:r>
              <a:rPr lang="en-US" dirty="0" smtClean="0"/>
              <a:t>Technologies (SPRT)</a:t>
            </a:r>
            <a:endParaRPr lang="x-none" dirty="0"/>
          </a:p>
        </p:txBody>
      </p:sp>
    </p:spTree>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1679552-645E-4D98-98BC-C009350E4580}" type="datetimeFigureOut">
              <a:rPr lang="x-none" smtClean="0"/>
              <a:t>14/06/16</a:t>
            </a:fld>
            <a:endParaRPr lang="x-none"/>
          </a:p>
        </p:txBody>
      </p:sp>
      <p:sp>
        <p:nvSpPr>
          <p:cNvPr id="5" name="Footer Placeholder 4"/>
          <p:cNvSpPr>
            <a:spLocks noGrp="1"/>
          </p:cNvSpPr>
          <p:nvPr>
            <p:ph type="ftr" sz="quarter" idx="11"/>
          </p:nvPr>
        </p:nvSpPr>
        <p:spPr/>
        <p:txBody>
          <a:bodyPr/>
          <a:lstStyle>
            <a:extLst/>
          </a:lstStyle>
          <a:p>
            <a:endParaRPr lang="x-none"/>
          </a:p>
        </p:txBody>
      </p:sp>
      <p:sp>
        <p:nvSpPr>
          <p:cNvPr id="6" name="Slide Number Placeholder 5"/>
          <p:cNvSpPr>
            <a:spLocks noGrp="1"/>
          </p:cNvSpPr>
          <p:nvPr>
            <p:ph type="sldNum" sz="quarter" idx="12"/>
          </p:nvPr>
        </p:nvSpPr>
        <p:spPr/>
        <p:txBody>
          <a:bodyPr/>
          <a:lstStyle>
            <a:extLst/>
          </a:lstStyle>
          <a:p>
            <a:r>
              <a:rPr lang="en-US" dirty="0" smtClean="0"/>
              <a:t>2</a:t>
            </a:r>
            <a:endParaRPr lang="x-none" dirty="0"/>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C1679552-645E-4D98-98BC-C009350E4580}" type="datetimeFigureOut">
              <a:rPr lang="x-none" smtClean="0"/>
              <a:t>14/06/16</a:t>
            </a:fld>
            <a:endParaRPr lang="x-none"/>
          </a:p>
        </p:txBody>
      </p:sp>
      <p:sp>
        <p:nvSpPr>
          <p:cNvPr id="5" name="Footer Placeholder 4"/>
          <p:cNvSpPr>
            <a:spLocks noGrp="1"/>
          </p:cNvSpPr>
          <p:nvPr>
            <p:ph type="ftr" sz="quarter" idx="11"/>
          </p:nvPr>
        </p:nvSpPr>
        <p:spPr/>
        <p:txBody>
          <a:bodyPr/>
          <a:lstStyle>
            <a:extLst/>
          </a:lstStyle>
          <a:p>
            <a:endParaRPr lang="x-none"/>
          </a:p>
        </p:txBody>
      </p:sp>
      <p:sp>
        <p:nvSpPr>
          <p:cNvPr id="6" name="Slide Number Placeholder 5"/>
          <p:cNvSpPr>
            <a:spLocks noGrp="1"/>
          </p:cNvSpPr>
          <p:nvPr>
            <p:ph type="sldNum" sz="quarter" idx="12"/>
          </p:nvPr>
        </p:nvSpPr>
        <p:spPr/>
        <p:txBody>
          <a:bodyPr/>
          <a:lstStyle>
            <a:extLst/>
          </a:lstStyle>
          <a:p>
            <a:fld id="{F800B7D1-5DA7-4DE1-A99C-E54006EDDCD1}" type="slidenum">
              <a:rPr lang="x-none" smtClean="0"/>
              <a:t>‹#›</a:t>
            </a:fld>
            <a:endParaRPr lang="x-none"/>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1679552-645E-4D98-98BC-C009350E4580}" type="datetimeFigureOut">
              <a:rPr lang="x-none" smtClean="0"/>
              <a:t>14/06/16</a:t>
            </a:fld>
            <a:endParaRPr lang="x-none"/>
          </a:p>
        </p:txBody>
      </p:sp>
      <p:sp>
        <p:nvSpPr>
          <p:cNvPr id="6" name="Footer Placeholder 5"/>
          <p:cNvSpPr>
            <a:spLocks noGrp="1"/>
          </p:cNvSpPr>
          <p:nvPr>
            <p:ph type="ftr" sz="quarter" idx="11"/>
          </p:nvPr>
        </p:nvSpPr>
        <p:spPr/>
        <p:txBody>
          <a:bodyPr/>
          <a:lstStyle>
            <a:extLst/>
          </a:lstStyle>
          <a:p>
            <a:endParaRPr lang="x-none"/>
          </a:p>
        </p:txBody>
      </p:sp>
      <p:sp>
        <p:nvSpPr>
          <p:cNvPr id="7" name="Slide Number Placeholder 6"/>
          <p:cNvSpPr>
            <a:spLocks noGrp="1"/>
          </p:cNvSpPr>
          <p:nvPr>
            <p:ph type="sldNum" sz="quarter" idx="12"/>
          </p:nvPr>
        </p:nvSpPr>
        <p:spPr/>
        <p:txBody>
          <a:bodyPr/>
          <a:lstStyle>
            <a:extLst/>
          </a:lstStyle>
          <a:p>
            <a:fld id="{F800B7D1-5DA7-4DE1-A99C-E54006EDDCD1}" type="slidenum">
              <a:rPr lang="x-none" smtClean="0"/>
              <a:t>‹#›</a:t>
            </a:fld>
            <a:endParaRPr lang="x-none"/>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C1679552-645E-4D98-98BC-C009350E4580}" type="datetimeFigureOut">
              <a:rPr lang="x-none" smtClean="0"/>
              <a:t>14/06/16</a:t>
            </a:fld>
            <a:endParaRPr lang="x-none"/>
          </a:p>
        </p:txBody>
      </p:sp>
      <p:sp>
        <p:nvSpPr>
          <p:cNvPr id="8" name="Footer Placeholder 7"/>
          <p:cNvSpPr>
            <a:spLocks noGrp="1"/>
          </p:cNvSpPr>
          <p:nvPr>
            <p:ph type="ftr" sz="quarter" idx="11"/>
          </p:nvPr>
        </p:nvSpPr>
        <p:spPr/>
        <p:txBody>
          <a:bodyPr/>
          <a:lstStyle>
            <a:extLst/>
          </a:lstStyle>
          <a:p>
            <a:endParaRPr lang="x-none"/>
          </a:p>
        </p:txBody>
      </p:sp>
      <p:sp>
        <p:nvSpPr>
          <p:cNvPr id="9" name="Slide Number Placeholder 8"/>
          <p:cNvSpPr>
            <a:spLocks noGrp="1"/>
          </p:cNvSpPr>
          <p:nvPr>
            <p:ph type="sldNum" sz="quarter" idx="12"/>
          </p:nvPr>
        </p:nvSpPr>
        <p:spPr/>
        <p:txBody>
          <a:bodyPr/>
          <a:lstStyle>
            <a:extLst/>
          </a:lstStyle>
          <a:p>
            <a:fld id="{F800B7D1-5DA7-4DE1-A99C-E54006EDDCD1}" type="slidenum">
              <a:rPr lang="x-none" smtClean="0"/>
              <a:t>‹#›</a:t>
            </a:fld>
            <a:endParaRPr lang="x-non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C1679552-645E-4D98-98BC-C009350E4580}" type="datetimeFigureOut">
              <a:rPr lang="x-none" smtClean="0"/>
              <a:t>14/06/16</a:t>
            </a:fld>
            <a:endParaRPr lang="x-none"/>
          </a:p>
        </p:txBody>
      </p:sp>
      <p:sp>
        <p:nvSpPr>
          <p:cNvPr id="4" name="Footer Placeholder 3"/>
          <p:cNvSpPr>
            <a:spLocks noGrp="1"/>
          </p:cNvSpPr>
          <p:nvPr>
            <p:ph type="ftr" sz="quarter" idx="11"/>
          </p:nvPr>
        </p:nvSpPr>
        <p:spPr/>
        <p:txBody>
          <a:bodyPr/>
          <a:lstStyle>
            <a:extLst/>
          </a:lstStyle>
          <a:p>
            <a:endParaRPr lang="x-none"/>
          </a:p>
        </p:txBody>
      </p:sp>
      <p:sp>
        <p:nvSpPr>
          <p:cNvPr id="5" name="Slide Number Placeholder 4"/>
          <p:cNvSpPr>
            <a:spLocks noGrp="1"/>
          </p:cNvSpPr>
          <p:nvPr>
            <p:ph type="sldNum" sz="quarter" idx="12"/>
          </p:nvPr>
        </p:nvSpPr>
        <p:spPr/>
        <p:txBody>
          <a:bodyPr/>
          <a:lstStyle>
            <a:extLst/>
          </a:lstStyle>
          <a:p>
            <a:fld id="{F800B7D1-5DA7-4DE1-A99C-E54006EDDCD1}" type="slidenum">
              <a:rPr lang="x-none" smtClean="0"/>
              <a:t>‹#›</a:t>
            </a:fld>
            <a:endParaRPr lang="x-none"/>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C1679552-645E-4D98-98BC-C009350E4580}" type="datetimeFigureOut">
              <a:rPr lang="x-none" smtClean="0"/>
              <a:t>14/06/16</a:t>
            </a:fld>
            <a:endParaRPr lang="x-none"/>
          </a:p>
        </p:txBody>
      </p:sp>
      <p:sp>
        <p:nvSpPr>
          <p:cNvPr id="3" name="Footer Placeholder 2"/>
          <p:cNvSpPr>
            <a:spLocks noGrp="1"/>
          </p:cNvSpPr>
          <p:nvPr>
            <p:ph type="ftr" sz="quarter" idx="11"/>
          </p:nvPr>
        </p:nvSpPr>
        <p:spPr/>
        <p:txBody>
          <a:bodyPr/>
          <a:lstStyle>
            <a:extLst/>
          </a:lstStyle>
          <a:p>
            <a:endParaRPr lang="x-none"/>
          </a:p>
        </p:txBody>
      </p:sp>
      <p:sp>
        <p:nvSpPr>
          <p:cNvPr id="4" name="Slide Number Placeholder 3"/>
          <p:cNvSpPr>
            <a:spLocks noGrp="1"/>
          </p:cNvSpPr>
          <p:nvPr>
            <p:ph type="sldNum" sz="quarter" idx="12"/>
          </p:nvPr>
        </p:nvSpPr>
        <p:spPr/>
        <p:txBody>
          <a:bodyPr/>
          <a:lstStyle>
            <a:extLst/>
          </a:lstStyle>
          <a:p>
            <a:fld id="{F800B7D1-5DA7-4DE1-A99C-E54006EDDCD1}" type="slidenum">
              <a:rPr lang="x-none" smtClean="0"/>
              <a:t>‹#›</a:t>
            </a:fld>
            <a:endParaRPr lang="x-non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C1679552-645E-4D98-98BC-C009350E4580}" type="datetimeFigureOut">
              <a:rPr lang="x-none" smtClean="0"/>
              <a:t>14/06/16</a:t>
            </a:fld>
            <a:endParaRPr lang="x-none"/>
          </a:p>
        </p:txBody>
      </p:sp>
      <p:sp>
        <p:nvSpPr>
          <p:cNvPr id="6" name="Footer Placeholder 5"/>
          <p:cNvSpPr>
            <a:spLocks noGrp="1"/>
          </p:cNvSpPr>
          <p:nvPr>
            <p:ph type="ftr" sz="quarter" idx="11"/>
          </p:nvPr>
        </p:nvSpPr>
        <p:spPr/>
        <p:txBody>
          <a:bodyPr/>
          <a:lstStyle>
            <a:extLst/>
          </a:lstStyle>
          <a:p>
            <a:endParaRPr lang="x-none"/>
          </a:p>
        </p:txBody>
      </p:sp>
      <p:sp>
        <p:nvSpPr>
          <p:cNvPr id="7" name="Slide Number Placeholder 6"/>
          <p:cNvSpPr>
            <a:spLocks noGrp="1"/>
          </p:cNvSpPr>
          <p:nvPr>
            <p:ph type="sldNum" sz="quarter" idx="12"/>
          </p:nvPr>
        </p:nvSpPr>
        <p:spPr/>
        <p:txBody>
          <a:bodyPr/>
          <a:lstStyle>
            <a:extLst/>
          </a:lstStyle>
          <a:p>
            <a:fld id="{F800B7D1-5DA7-4DE1-A99C-E54006EDDCD1}" type="slidenum">
              <a:rPr lang="x-none" smtClean="0"/>
              <a:t>‹#›</a:t>
            </a:fld>
            <a:endParaRPr lang="x-non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C1679552-645E-4D98-98BC-C009350E4580}" type="datetimeFigureOut">
              <a:rPr lang="x-none" smtClean="0"/>
              <a:t>14/06/16</a:t>
            </a:fld>
            <a:endParaRPr lang="x-none"/>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x-none"/>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F800B7D1-5DA7-4DE1-A99C-E54006EDDCD1}" type="slidenum">
              <a:rPr lang="x-none" smtClean="0"/>
              <a:t>‹#›</a:t>
            </a:fld>
            <a:endParaRPr lang="x-none"/>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1679552-645E-4D98-98BC-C009350E4580}" type="datetimeFigureOut">
              <a:rPr lang="x-none" smtClean="0"/>
              <a:t>14/06/16</a:t>
            </a:fld>
            <a:endParaRPr lang="x-none"/>
          </a:p>
        </p:txBody>
      </p:sp>
      <p:sp>
        <p:nvSpPr>
          <p:cNvPr id="5" name="Footer Placeholder 4"/>
          <p:cNvSpPr>
            <a:spLocks noGrp="1"/>
          </p:cNvSpPr>
          <p:nvPr>
            <p:ph type="ftr" sz="quarter" idx="11"/>
          </p:nvPr>
        </p:nvSpPr>
        <p:spPr/>
        <p:txBody>
          <a:bodyPr/>
          <a:lstStyle>
            <a:extLst/>
          </a:lstStyle>
          <a:p>
            <a:endParaRPr lang="x-none"/>
          </a:p>
        </p:txBody>
      </p:sp>
      <p:sp>
        <p:nvSpPr>
          <p:cNvPr id="6" name="Slide Number Placeholder 5"/>
          <p:cNvSpPr>
            <a:spLocks noGrp="1"/>
          </p:cNvSpPr>
          <p:nvPr>
            <p:ph type="sldNum" sz="quarter" idx="12"/>
          </p:nvPr>
        </p:nvSpPr>
        <p:spPr/>
        <p:txBody>
          <a:bodyPr/>
          <a:lstStyle>
            <a:extLst/>
          </a:lstStyle>
          <a:p>
            <a:fld id="{F800B7D1-5DA7-4DE1-A99C-E54006EDDCD1}" type="slidenum">
              <a:rPr lang="x-none" smtClean="0"/>
              <a:t>‹#›</a:t>
            </a:fld>
            <a:endParaRPr lang="x-non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1679552-645E-4D98-98BC-C009350E4580}" type="datetimeFigureOut">
              <a:rPr lang="x-none" smtClean="0"/>
              <a:t>14/06/16</a:t>
            </a:fld>
            <a:endParaRPr lang="x-none"/>
          </a:p>
        </p:txBody>
      </p:sp>
      <p:sp>
        <p:nvSpPr>
          <p:cNvPr id="5" name="Footer Placeholder 4"/>
          <p:cNvSpPr>
            <a:spLocks noGrp="1"/>
          </p:cNvSpPr>
          <p:nvPr>
            <p:ph type="ftr" sz="quarter" idx="11"/>
          </p:nvPr>
        </p:nvSpPr>
        <p:spPr/>
        <p:txBody>
          <a:bodyPr/>
          <a:lstStyle>
            <a:extLst/>
          </a:lstStyle>
          <a:p>
            <a:endParaRPr lang="x-none"/>
          </a:p>
        </p:txBody>
      </p:sp>
      <p:sp>
        <p:nvSpPr>
          <p:cNvPr id="6" name="Slide Number Placeholder 5"/>
          <p:cNvSpPr>
            <a:spLocks noGrp="1"/>
          </p:cNvSpPr>
          <p:nvPr>
            <p:ph type="sldNum" sz="quarter" idx="12"/>
          </p:nvPr>
        </p:nvSpPr>
        <p:spPr/>
        <p:txBody>
          <a:bodyPr/>
          <a:lstStyle>
            <a:extLst/>
          </a:lstStyle>
          <a:p>
            <a:fld id="{F800B7D1-5DA7-4DE1-A99C-E54006EDDCD1}" type="slidenum">
              <a:rPr lang="x-none" smtClean="0"/>
              <a:t>‹#›</a:t>
            </a:fld>
            <a:endParaRPr lang="x-non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4" Type="http://schemas.openxmlformats.org/officeDocument/2006/relationships/image" Target="../media/image2.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dirty="0"/>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dirty="0"/>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1679552-645E-4D98-98BC-C009350E4580}" type="datetimeFigureOut">
              <a:rPr lang="x-none" smtClean="0"/>
              <a:t>14/06/16</a:t>
            </a:fld>
            <a:endParaRPr lang="x-none"/>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x-none"/>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r>
              <a:rPr lang="en-US" dirty="0" smtClean="0"/>
              <a:t>1</a:t>
            </a:r>
            <a:endParaRPr lang="x-none" dirty="0"/>
          </a:p>
        </p:txBody>
      </p:sp>
      <p:pic>
        <p:nvPicPr>
          <p:cNvPr id="11" name="Picture 2" descr="C:\Users\a.babader\Desktop\SPRT Logo.jp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765" y="0"/>
            <a:ext cx="1342238" cy="1052736"/>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xmlns:p14="http://schemas.microsoft.com/office/powerpoint/2010/main" id="1" dur="indefinite" restart="never" nodeType="tmRoot"/>
      </p:par>
    </p:tnLst>
  </p:timing>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 Id="rId3"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image" Target="../media/image7.jpeg"/><Relationship Id="rId5" Type="http://schemas.openxmlformats.org/officeDocument/2006/relationships/image" Target="../media/image8.jpeg"/><Relationship Id="rId6" Type="http://schemas.openxmlformats.org/officeDocument/2006/relationships/hyperlink" Target="http://www.elempaque.com/temas/Ecovention-y-SigmaQ-desarrollan-GreenBox,-la-caja-perfecta-de-pizza+4087277" TargetMode="External"/><Relationship Id="rId7" Type="http://schemas.openxmlformats.org/officeDocument/2006/relationships/hyperlink" Target="http://www.environmentalleader.com/2010/10/01/kfc-rolls-out-reusable-side-container/" TargetMode="External"/><Relationship Id="rId8" Type="http://schemas.openxmlformats.org/officeDocument/2006/relationships/hyperlink" Target="http://www.visstunred.com/summer.php?view=lids&amp;sub=basic" TargetMode="External"/><Relationship Id="rId9" Type="http://schemas.openxmlformats.org/officeDocument/2006/relationships/hyperlink" Target="https://www.pinterest.com/nicheecommerce/branding-ideas/" TargetMode="External"/><Relationship Id="rId1" Type="http://schemas.openxmlformats.org/officeDocument/2006/relationships/slideLayout" Target="../slideLayouts/slideLayout2.xml"/><Relationship Id="rId2"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BABADER.AHMED@GMAIL.COM" TargetMode="External"/><Relationship Id="rId4" Type="http://schemas.openxmlformats.org/officeDocument/2006/relationships/hyperlink" Target="mailto:A.BABADER@SASO.GOV.SA" TargetMode="External"/><Relationship Id="rId1" Type="http://schemas.openxmlformats.org/officeDocument/2006/relationships/slideLayout" Target="../slideLayouts/slideLayout2.xml"/><Relationship Id="rId2"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pPr algn="ctr"/>
            <a:r>
              <a:rPr lang="en-US" sz="4000" dirty="0"/>
              <a:t>An Empirical Study for Exploring Reusable Packaging Attributes</a:t>
            </a:r>
          </a:p>
        </p:txBody>
      </p:sp>
      <p:sp>
        <p:nvSpPr>
          <p:cNvPr id="3" name="Subtitle 2"/>
          <p:cNvSpPr>
            <a:spLocks noGrp="1"/>
          </p:cNvSpPr>
          <p:nvPr>
            <p:ph type="subTitle" idx="1"/>
          </p:nvPr>
        </p:nvSpPr>
        <p:spPr>
          <a:xfrm>
            <a:off x="683568" y="3717032"/>
            <a:ext cx="7772400" cy="1199704"/>
          </a:xfrm>
        </p:spPr>
        <p:txBody>
          <a:bodyPr>
            <a:normAutofit fontScale="62500" lnSpcReduction="20000"/>
          </a:bodyPr>
          <a:lstStyle/>
          <a:p>
            <a:pPr algn="ctr" rtl="0"/>
            <a:r>
              <a:rPr lang="en-GB" dirty="0" smtClean="0"/>
              <a:t>Dr Ahmed Babader</a:t>
            </a:r>
          </a:p>
          <a:p>
            <a:pPr algn="ctr" rtl="0"/>
            <a:r>
              <a:rPr lang="en-GB" dirty="0" smtClean="0"/>
              <a:t>Director of Saudi Packaging for Research and Technologies (SPRT)</a:t>
            </a:r>
          </a:p>
          <a:p>
            <a:pPr algn="ctr" rtl="0"/>
            <a:r>
              <a:rPr lang="en-GB" dirty="0" smtClean="0"/>
              <a:t>Director of Services and Environment Standards in Saudi Arabia Standardisation Organisation (SASO)</a:t>
            </a:r>
            <a:endParaRPr lang="x-none" dirty="0"/>
          </a:p>
        </p:txBody>
      </p:sp>
      <p:sp>
        <p:nvSpPr>
          <p:cNvPr id="4" name="Title 1"/>
          <p:cNvSpPr txBox="1">
            <a:spLocks/>
          </p:cNvSpPr>
          <p:nvPr/>
        </p:nvSpPr>
        <p:spPr>
          <a:xfrm>
            <a:off x="1799184" y="260648"/>
            <a:ext cx="7344816" cy="823020"/>
          </a:xfrm>
          <a:prstGeom prst="rect">
            <a:avLst/>
          </a:prstGeom>
        </p:spPr>
        <p:txBody>
          <a:bodyPr vert="horz" anchor="b">
            <a:noAutofit/>
            <a:scene3d>
              <a:camera prst="orthographicFront"/>
              <a:lightRig rig="soft" dir="t"/>
            </a:scene3d>
            <a:sp3d prstMaterial="softEdge">
              <a:bevelT w="25400" h="25400"/>
            </a:sp3d>
          </a:bodyPr>
          <a:lstStyle>
            <a:lvl1pPr algn="r" rtl="1" eaLnBrk="1" latinLnBrk="0" hangingPunct="1">
              <a:spcBef>
                <a:spcPct val="0"/>
              </a:spcBef>
              <a:buNone/>
              <a:defRPr kumimoji="0" sz="48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defRPr/>
            </a:pPr>
            <a:r>
              <a:rPr lang="en-US" sz="2400" dirty="0">
                <a:solidFill>
                  <a:srgbClr val="0070C0"/>
                </a:solidFill>
                <a:effectLst/>
                <a:ea typeface="ＭＳ Ｐゴシック" charset="0"/>
              </a:rPr>
              <a:t>2nd International Conference on  </a:t>
            </a:r>
            <a:r>
              <a:rPr lang="en-US" sz="2400" dirty="0" smtClean="0">
                <a:solidFill>
                  <a:srgbClr val="0070C0"/>
                </a:solidFill>
                <a:effectLst/>
                <a:ea typeface="ＭＳ Ｐゴシック" charset="0"/>
              </a:rPr>
              <a:t>Food </a:t>
            </a:r>
            <a:r>
              <a:rPr lang="en-US" sz="2400" dirty="0">
                <a:solidFill>
                  <a:srgbClr val="0070C0"/>
                </a:solidFill>
                <a:effectLst/>
                <a:ea typeface="ＭＳ Ｐゴシック" charset="0"/>
              </a:rPr>
              <a:t>and </a:t>
            </a:r>
            <a:r>
              <a:rPr lang="en-US" sz="2400" dirty="0" smtClean="0">
                <a:solidFill>
                  <a:srgbClr val="0070C0"/>
                </a:solidFill>
                <a:effectLst/>
                <a:ea typeface="ＭＳ Ｐゴシック" charset="0"/>
              </a:rPr>
              <a:t> Beverage Packaging</a:t>
            </a:r>
            <a:endParaRPr lang="en-GB" sz="2400" dirty="0">
              <a:solidFill>
                <a:srgbClr val="0070C0"/>
              </a:solidFill>
              <a:effectLst/>
              <a:ea typeface="ＭＳ Ｐゴシック" charset="0"/>
            </a:endParaRPr>
          </a:p>
        </p:txBody>
      </p:sp>
    </p:spTree>
    <p:extLst>
      <p:ext uri="{BB962C8B-B14F-4D97-AF65-F5344CB8AC3E}">
        <p14:creationId xmlns:p14="http://schemas.microsoft.com/office/powerpoint/2010/main" val="3088358214"/>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US" dirty="0" smtClean="0">
                <a:ea typeface="ＭＳ Ｐゴシック" charset="0"/>
              </a:rPr>
              <a:t>Outline</a:t>
            </a:r>
            <a:endParaRPr lang="en-US" dirty="0">
              <a:ea typeface="ＭＳ Ｐゴシック" charset="0"/>
            </a:endParaRPr>
          </a:p>
        </p:txBody>
      </p:sp>
      <p:sp>
        <p:nvSpPr>
          <p:cNvPr id="3" name="Content Placeholder 2"/>
          <p:cNvSpPr>
            <a:spLocks noGrp="1"/>
          </p:cNvSpPr>
          <p:nvPr>
            <p:ph idx="1"/>
          </p:nvPr>
        </p:nvSpPr>
        <p:spPr>
          <a:xfrm>
            <a:off x="339725" y="1284288"/>
            <a:ext cx="8369300" cy="4652962"/>
          </a:xfrm>
        </p:spPr>
        <p:txBody>
          <a:bodyPr/>
          <a:lstStyle/>
          <a:p>
            <a:pPr algn="l" rtl="0"/>
            <a:r>
              <a:rPr lang="en-US" altLang="en-US" dirty="0" smtClean="0"/>
              <a:t>Introduction</a:t>
            </a:r>
          </a:p>
          <a:p>
            <a:pPr algn="l" rtl="0"/>
            <a:r>
              <a:rPr lang="en-US" altLang="en-US" dirty="0" smtClean="0"/>
              <a:t>Literature review </a:t>
            </a:r>
          </a:p>
          <a:p>
            <a:pPr algn="l" rtl="0"/>
            <a:r>
              <a:rPr lang="en-GB" altLang="en-US" dirty="0" smtClean="0"/>
              <a:t>Empirical evidences</a:t>
            </a:r>
          </a:p>
          <a:p>
            <a:pPr algn="l" rtl="0"/>
            <a:r>
              <a:rPr lang="en-GB" altLang="en-US" dirty="0" smtClean="0"/>
              <a:t>Analysis</a:t>
            </a:r>
          </a:p>
          <a:p>
            <a:pPr algn="l" rtl="0"/>
            <a:r>
              <a:rPr lang="en-GB" altLang="en-US" dirty="0" smtClean="0"/>
              <a:t>Results and discussion</a:t>
            </a:r>
          </a:p>
          <a:p>
            <a:pPr algn="l" rtl="0"/>
            <a:r>
              <a:rPr lang="en-GB" altLang="en-US" dirty="0" smtClean="0"/>
              <a:t>Further research  </a:t>
            </a:r>
            <a:endParaRPr lang="en-US" altLang="en-US" dirty="0" smtClean="0"/>
          </a:p>
        </p:txBody>
      </p:sp>
      <p:sp>
        <p:nvSpPr>
          <p:cNvPr id="3076" name="Slide Number Placeholder 3"/>
          <p:cNvSpPr>
            <a:spLocks noGrp="1"/>
          </p:cNvSpPr>
          <p:nvPr>
            <p:ph type="sldNum" sz="quarter" idx="10"/>
          </p:nvPr>
        </p:nvSpPr>
        <p:spPr>
          <a:noFill/>
        </p:spPr>
        <p:txBody>
          <a:bodyPr/>
          <a:lstStyle>
            <a:lvl1pPr>
              <a:defRPr sz="3200">
                <a:solidFill>
                  <a:srgbClr val="000066"/>
                </a:solidFill>
                <a:latin typeface="Arial" pitchFamily="34" charset="0"/>
                <a:ea typeface="MS PGothic" pitchFamily="34" charset="-128"/>
              </a:defRPr>
            </a:lvl1pPr>
            <a:lvl2pPr>
              <a:defRPr sz="2800">
                <a:solidFill>
                  <a:srgbClr val="000066"/>
                </a:solidFill>
                <a:latin typeface="Arial" pitchFamily="34" charset="0"/>
                <a:ea typeface="MS PGothic" pitchFamily="34" charset="-128"/>
              </a:defRPr>
            </a:lvl2pPr>
            <a:lvl3pPr>
              <a:defRPr sz="2400">
                <a:solidFill>
                  <a:srgbClr val="000066"/>
                </a:solidFill>
                <a:latin typeface="Arial" pitchFamily="34" charset="0"/>
                <a:ea typeface="MS PGothic" pitchFamily="34" charset="-128"/>
              </a:defRPr>
            </a:lvl3pPr>
            <a:lvl4pPr>
              <a:defRPr sz="2000">
                <a:solidFill>
                  <a:srgbClr val="000066"/>
                </a:solidFill>
                <a:latin typeface="Arial" pitchFamily="34" charset="0"/>
                <a:ea typeface="MS PGothic" pitchFamily="34" charset="-128"/>
              </a:defRPr>
            </a:lvl4pPr>
            <a:lvl5pPr>
              <a:defRPr sz="2000">
                <a:solidFill>
                  <a:srgbClr val="000066"/>
                </a:solidFill>
                <a:latin typeface="Arial" pitchFamily="34" charset="0"/>
                <a:ea typeface="MS PGothic" pitchFamily="34" charset="-128"/>
              </a:defRPr>
            </a:lvl5pPr>
            <a:lvl6pPr eaLnBrk="0" hangingPunct="0">
              <a:defRPr sz="2000">
                <a:solidFill>
                  <a:srgbClr val="000066"/>
                </a:solidFill>
                <a:latin typeface="Arial" pitchFamily="34" charset="0"/>
                <a:ea typeface="MS PGothic" pitchFamily="34" charset="-128"/>
              </a:defRPr>
            </a:lvl6pPr>
            <a:lvl7pPr eaLnBrk="0" hangingPunct="0">
              <a:defRPr sz="2000">
                <a:solidFill>
                  <a:srgbClr val="000066"/>
                </a:solidFill>
                <a:latin typeface="Arial" pitchFamily="34" charset="0"/>
                <a:ea typeface="MS PGothic" pitchFamily="34" charset="-128"/>
              </a:defRPr>
            </a:lvl7pPr>
            <a:lvl8pPr eaLnBrk="0" hangingPunct="0">
              <a:defRPr sz="2000">
                <a:solidFill>
                  <a:srgbClr val="000066"/>
                </a:solidFill>
                <a:latin typeface="Arial" pitchFamily="34" charset="0"/>
                <a:ea typeface="MS PGothic" pitchFamily="34" charset="-128"/>
              </a:defRPr>
            </a:lvl8pPr>
            <a:lvl9pPr eaLnBrk="0" hangingPunct="0">
              <a:defRPr sz="2000">
                <a:solidFill>
                  <a:srgbClr val="000066"/>
                </a:solidFill>
                <a:latin typeface="Arial" pitchFamily="34" charset="0"/>
                <a:ea typeface="MS PGothic" pitchFamily="34" charset="-128"/>
              </a:defRPr>
            </a:lvl9pPr>
          </a:lstStyle>
          <a:p>
            <a:fld id="{25B08C72-23B2-42E5-8AC6-01EFB1EB178F}" type="slidenum">
              <a:rPr lang="en-GB" altLang="en-US" sz="1400">
                <a:solidFill>
                  <a:schemeClr val="tx1"/>
                </a:solidFill>
              </a:rPr>
              <a:pPr/>
              <a:t>2</a:t>
            </a:fld>
            <a:endParaRPr lang="en-GB" altLang="en-US" sz="1400">
              <a:solidFill>
                <a:schemeClr val="tx1"/>
              </a:solidFill>
            </a:endParaRPr>
          </a:p>
        </p:txBody>
      </p:sp>
    </p:spTree>
    <p:extLst>
      <p:ext uri="{BB962C8B-B14F-4D97-AF65-F5344CB8AC3E}">
        <p14:creationId xmlns:p14="http://schemas.microsoft.com/office/powerpoint/2010/main" val="4243833806"/>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pPr algn="ctr">
              <a:defRPr/>
            </a:pPr>
            <a:r>
              <a:rPr lang="en-GB" sz="3600" dirty="0" smtClean="0">
                <a:ea typeface="ＭＳ Ｐゴシック" charset="0"/>
              </a:rPr>
              <a:t>Introduction</a:t>
            </a:r>
            <a:endParaRPr lang="en-GB" sz="3600" dirty="0">
              <a:ea typeface="ＭＳ Ｐゴシック" charset="0"/>
            </a:endParaRPr>
          </a:p>
        </p:txBody>
      </p:sp>
      <p:sp>
        <p:nvSpPr>
          <p:cNvPr id="3" name="Content Placeholder 2"/>
          <p:cNvSpPr>
            <a:spLocks noGrp="1"/>
          </p:cNvSpPr>
          <p:nvPr>
            <p:ph idx="1"/>
          </p:nvPr>
        </p:nvSpPr>
        <p:spPr/>
        <p:txBody>
          <a:bodyPr/>
          <a:lstStyle/>
          <a:p>
            <a:pPr marL="285750" indent="-285750" algn="just" rtl="0">
              <a:buFont typeface="Arial" pitchFamily="34" charset="0"/>
              <a:buChar char="•"/>
            </a:pPr>
            <a:r>
              <a:rPr lang="en-GB" altLang="en-US" sz="2000" dirty="0" smtClean="0"/>
              <a:t>The problem of growing waste amounts was first recognised in 1970s.</a:t>
            </a:r>
          </a:p>
          <a:p>
            <a:pPr marL="285750" indent="-285750" algn="just" rtl="0">
              <a:buFont typeface="Arial" pitchFamily="34" charset="0"/>
              <a:buChar char="•"/>
            </a:pPr>
            <a:r>
              <a:rPr lang="en-US" altLang="en-US" sz="2000" dirty="0" smtClean="0"/>
              <a:t>Waste packaging has old dilemma to environment. </a:t>
            </a:r>
          </a:p>
          <a:p>
            <a:pPr marL="285750" indent="-285750" algn="just" rtl="0">
              <a:buFont typeface="Arial" pitchFamily="34" charset="0"/>
              <a:buChar char="•"/>
            </a:pPr>
            <a:r>
              <a:rPr lang="en-GB" altLang="en-US" sz="2000" dirty="0" smtClean="0"/>
              <a:t>For example, in China, waste packaging represents approximately 15% of municipal solid waste whereas In Sweden, packaging has been recorded as 25% of total household waste in weight and 50% by volume (</a:t>
            </a:r>
            <a:r>
              <a:rPr lang="en-GB" altLang="en-US" sz="2000" dirty="0"/>
              <a:t>Jin et al. 2008</a:t>
            </a:r>
            <a:r>
              <a:rPr lang="en-GB" altLang="en-US" sz="2000" dirty="0" smtClean="0"/>
              <a:t>)</a:t>
            </a:r>
            <a:endParaRPr lang="en-GB" altLang="en-US" sz="2000" dirty="0"/>
          </a:p>
        </p:txBody>
      </p:sp>
      <p:sp>
        <p:nvSpPr>
          <p:cNvPr id="4100" name="Slide Number Placeholder 3"/>
          <p:cNvSpPr>
            <a:spLocks noGrp="1"/>
          </p:cNvSpPr>
          <p:nvPr>
            <p:ph type="sldNum" sz="quarter" idx="10"/>
          </p:nvPr>
        </p:nvSpPr>
        <p:spPr>
          <a:noFill/>
        </p:spPr>
        <p:txBody>
          <a:bodyPr/>
          <a:lstStyle>
            <a:lvl1pPr>
              <a:defRPr sz="3200">
                <a:solidFill>
                  <a:srgbClr val="000066"/>
                </a:solidFill>
                <a:latin typeface="Arial" pitchFamily="34" charset="0"/>
                <a:ea typeface="MS PGothic" pitchFamily="34" charset="-128"/>
              </a:defRPr>
            </a:lvl1pPr>
            <a:lvl2pPr>
              <a:defRPr sz="2800">
                <a:solidFill>
                  <a:srgbClr val="000066"/>
                </a:solidFill>
                <a:latin typeface="Arial" pitchFamily="34" charset="0"/>
                <a:ea typeface="MS PGothic" pitchFamily="34" charset="-128"/>
              </a:defRPr>
            </a:lvl2pPr>
            <a:lvl3pPr>
              <a:defRPr sz="2400">
                <a:solidFill>
                  <a:srgbClr val="000066"/>
                </a:solidFill>
                <a:latin typeface="Arial" pitchFamily="34" charset="0"/>
                <a:ea typeface="MS PGothic" pitchFamily="34" charset="-128"/>
              </a:defRPr>
            </a:lvl3pPr>
            <a:lvl4pPr>
              <a:defRPr sz="2000">
                <a:solidFill>
                  <a:srgbClr val="000066"/>
                </a:solidFill>
                <a:latin typeface="Arial" pitchFamily="34" charset="0"/>
                <a:ea typeface="MS PGothic" pitchFamily="34" charset="-128"/>
              </a:defRPr>
            </a:lvl4pPr>
            <a:lvl5pPr>
              <a:defRPr sz="2000">
                <a:solidFill>
                  <a:srgbClr val="000066"/>
                </a:solidFill>
                <a:latin typeface="Arial" pitchFamily="34" charset="0"/>
                <a:ea typeface="MS PGothic" pitchFamily="34" charset="-128"/>
              </a:defRPr>
            </a:lvl5pPr>
            <a:lvl6pPr eaLnBrk="0" hangingPunct="0">
              <a:defRPr sz="2000">
                <a:solidFill>
                  <a:srgbClr val="000066"/>
                </a:solidFill>
                <a:latin typeface="Arial" pitchFamily="34" charset="0"/>
                <a:ea typeface="MS PGothic" pitchFamily="34" charset="-128"/>
              </a:defRPr>
            </a:lvl6pPr>
            <a:lvl7pPr eaLnBrk="0" hangingPunct="0">
              <a:defRPr sz="2000">
                <a:solidFill>
                  <a:srgbClr val="000066"/>
                </a:solidFill>
                <a:latin typeface="Arial" pitchFamily="34" charset="0"/>
                <a:ea typeface="MS PGothic" pitchFamily="34" charset="-128"/>
              </a:defRPr>
            </a:lvl7pPr>
            <a:lvl8pPr eaLnBrk="0" hangingPunct="0">
              <a:defRPr sz="2000">
                <a:solidFill>
                  <a:srgbClr val="000066"/>
                </a:solidFill>
                <a:latin typeface="Arial" pitchFamily="34" charset="0"/>
                <a:ea typeface="MS PGothic" pitchFamily="34" charset="-128"/>
              </a:defRPr>
            </a:lvl8pPr>
            <a:lvl9pPr eaLnBrk="0" hangingPunct="0">
              <a:defRPr sz="2000">
                <a:solidFill>
                  <a:srgbClr val="000066"/>
                </a:solidFill>
                <a:latin typeface="Arial" pitchFamily="34" charset="0"/>
                <a:ea typeface="MS PGothic" pitchFamily="34" charset="-128"/>
              </a:defRPr>
            </a:lvl9pPr>
          </a:lstStyle>
          <a:p>
            <a:fld id="{55D91FF8-83A8-4D32-932B-425584DEE474}" type="slidenum">
              <a:rPr lang="en-GB" altLang="en-US" sz="1400">
                <a:solidFill>
                  <a:schemeClr val="tx1"/>
                </a:solidFill>
              </a:rPr>
              <a:pPr/>
              <a:t>3</a:t>
            </a:fld>
            <a:endParaRPr lang="en-GB" altLang="en-US" sz="1400">
              <a:solidFill>
                <a:schemeClr val="tx1"/>
              </a:solidFill>
            </a:endParaRPr>
          </a:p>
        </p:txBody>
      </p:sp>
      <p:pic>
        <p:nvPicPr>
          <p:cNvPr id="5" name="Content Placeholder 4" descr="London-Councils-packaging-image.jpg"/>
          <p:cNvPicPr>
            <a:picLocks noChangeAspect="1"/>
          </p:cNvPicPr>
          <p:nvPr/>
        </p:nvPicPr>
        <p:blipFill>
          <a:blip r:embed="rId2"/>
          <a:srcRect/>
          <a:stretch>
            <a:fillRect/>
          </a:stretch>
        </p:blipFill>
        <p:spPr bwMode="auto">
          <a:xfrm>
            <a:off x="4952154" y="3944144"/>
            <a:ext cx="3095625"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6" name="Content Placeholder 6" descr="Reuse.jpg"/>
          <p:cNvPicPr>
            <a:picLocks noChangeAspect="1"/>
          </p:cNvPicPr>
          <p:nvPr/>
        </p:nvPicPr>
        <p:blipFill>
          <a:blip r:embed="rId3"/>
          <a:srcRect t="-11974" b="-11974"/>
          <a:stretch>
            <a:fillRect/>
          </a:stretch>
        </p:blipFill>
        <p:spPr bwMode="auto">
          <a:xfrm>
            <a:off x="1125823" y="4048126"/>
            <a:ext cx="3189288" cy="169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4127642620"/>
      </p:ext>
    </p:extLst>
  </p:cSld>
  <p:clrMapOvr>
    <a:masterClrMapping/>
  </p:clrMapOvr>
  <p:transition xmlns:p14="http://schemas.microsoft.com/office/powerpoint/2010/main" spd="slow">
    <p:wip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3"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
                                        <p:tgtEl>
                                          <p:spTgt spid="6"/>
                                        </p:tgtEl>
                                      </p:cBhvr>
                                    </p:animEffect>
                                    <p:anim calcmode="lin" valueType="num">
                                      <p:cBhvr>
                                        <p:cTn id="13" dur="400" fill="hold"/>
                                        <p:tgtEl>
                                          <p:spTgt spid="6"/>
                                        </p:tgtEl>
                                        <p:attrNameLst>
                                          <p:attrName>ppt_x</p:attrName>
                                        </p:attrNameLst>
                                      </p:cBhvr>
                                      <p:tavLst>
                                        <p:tav tm="0">
                                          <p:val>
                                            <p:strVal val="#ppt_x"/>
                                          </p:val>
                                        </p:tav>
                                        <p:tav tm="100000">
                                          <p:val>
                                            <p:strVal val="#ppt_x"/>
                                          </p:val>
                                        </p:tav>
                                      </p:tavLst>
                                    </p:anim>
                                    <p:anim calcmode="lin" valueType="num">
                                      <p:cBhvr>
                                        <p:cTn id="14" dur="400" fill="hold"/>
                                        <p:tgtEl>
                                          <p:spTgt spid="6"/>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Posicionamiento-de-marca-pizza-hut-g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598612"/>
            <a:ext cx="2549525" cy="190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41rZwphBBLL._SY355_.jpg"/>
          <p:cNvPicPr>
            <a:picLocks noChangeAspect="1"/>
          </p:cNvPicPr>
          <p:nvPr/>
        </p:nvPicPr>
        <p:blipFill>
          <a:blip r:embed="rId3">
            <a:extLst>
              <a:ext uri="{28A0092B-C50C-407E-A947-70E740481C1C}">
                <a14:useLocalDpi xmlns:a14="http://schemas.microsoft.com/office/drawing/2010/main" val="0"/>
              </a:ext>
            </a:extLst>
          </a:blip>
          <a:srcRect l="21004" t="9178" r="17380" b="7715"/>
          <a:stretch>
            <a:fillRect/>
          </a:stretch>
        </p:blipFill>
        <p:spPr bwMode="auto">
          <a:xfrm>
            <a:off x="3635896" y="1412776"/>
            <a:ext cx="1389062"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dzn_Clever-Little-Bag-by-Yves-Behar-for-Puma-21.jpg"/>
          <p:cNvPicPr>
            <a:picLocks noChangeAspect="1"/>
          </p:cNvPicPr>
          <p:nvPr/>
        </p:nvPicPr>
        <p:blipFill>
          <a:blip r:embed="rId4">
            <a:extLst>
              <a:ext uri="{28A0092B-C50C-407E-A947-70E740481C1C}">
                <a14:useLocalDpi xmlns:a14="http://schemas.microsoft.com/office/drawing/2010/main" val="0"/>
              </a:ext>
            </a:extLst>
          </a:blip>
          <a:srcRect t="17207" r="1854" b="15704"/>
          <a:stretch>
            <a:fillRect/>
          </a:stretch>
        </p:blipFill>
        <p:spPr bwMode="auto">
          <a:xfrm>
            <a:off x="5940152" y="1646237"/>
            <a:ext cx="2444750" cy="167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KFC-side_containers_web250.jpg"/>
          <p:cNvPicPr>
            <a:picLocks noChangeAspect="1"/>
          </p:cNvPicPr>
          <p:nvPr/>
        </p:nvPicPr>
        <p:blipFill>
          <a:blip r:embed="rId5">
            <a:extLst>
              <a:ext uri="{28A0092B-C50C-407E-A947-70E740481C1C}">
                <a14:useLocalDpi xmlns:a14="http://schemas.microsoft.com/office/drawing/2010/main" val="0"/>
              </a:ext>
            </a:extLst>
          </a:blip>
          <a:srcRect l="8218" t="25340" r="-24" b="758"/>
          <a:stretch>
            <a:fillRect/>
          </a:stretch>
        </p:blipFill>
        <p:spPr bwMode="auto">
          <a:xfrm>
            <a:off x="3097510" y="3502025"/>
            <a:ext cx="2914650"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9"/>
          <p:cNvSpPr>
            <a:spLocks noChangeArrowheads="1"/>
          </p:cNvSpPr>
          <p:nvPr/>
        </p:nvSpPr>
        <p:spPr bwMode="auto">
          <a:xfrm>
            <a:off x="131762" y="6021288"/>
            <a:ext cx="8880475"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rtl="0"/>
            <a:r>
              <a:rPr lang="en-GB" sz="1200" b="1" dirty="0"/>
              <a:t>Resources: </a:t>
            </a:r>
            <a:r>
              <a:rPr lang="en-GB" sz="1100" dirty="0">
                <a:solidFill>
                  <a:srgbClr val="002060"/>
                </a:solidFill>
                <a:hlinkClick r:id="rId6"/>
              </a:rPr>
              <a:t>http://www.elempaque.com/temas/Ecovention-y-SigmaQ-desarrollan-GreenBox,-la-caja-perfecta-de-pizza+4087277</a:t>
            </a:r>
            <a:r>
              <a:rPr lang="en-GB" sz="1100" dirty="0">
                <a:solidFill>
                  <a:srgbClr val="002060"/>
                </a:solidFill>
              </a:rPr>
              <a:t>  ; </a:t>
            </a:r>
            <a:r>
              <a:rPr lang="en-GB" sz="1100" dirty="0">
                <a:solidFill>
                  <a:srgbClr val="002060"/>
                </a:solidFill>
                <a:hlinkClick r:id="rId7"/>
              </a:rPr>
              <a:t>http://www.environmentalleader.com/2010/10/01/kfc-rolls-out-reusable-side-container/</a:t>
            </a:r>
            <a:r>
              <a:rPr lang="en-GB" sz="1100" dirty="0">
                <a:solidFill>
                  <a:srgbClr val="002060"/>
                </a:solidFill>
              </a:rPr>
              <a:t> ; </a:t>
            </a:r>
            <a:r>
              <a:rPr lang="en-GB" sz="1100" dirty="0">
                <a:solidFill>
                  <a:srgbClr val="002060"/>
                </a:solidFill>
                <a:hlinkClick r:id="rId8"/>
              </a:rPr>
              <a:t>http://www.visstunred.com/summer.php?view=lids&amp;sub=basic</a:t>
            </a:r>
            <a:r>
              <a:rPr lang="en-GB" sz="1100" dirty="0">
                <a:solidFill>
                  <a:srgbClr val="002060"/>
                </a:solidFill>
              </a:rPr>
              <a:t> ; </a:t>
            </a:r>
          </a:p>
          <a:p>
            <a:pPr algn="l" rtl="0"/>
            <a:r>
              <a:rPr lang="en-GB" sz="1100" dirty="0">
                <a:solidFill>
                  <a:srgbClr val="002060"/>
                </a:solidFill>
                <a:hlinkClick r:id="rId9"/>
              </a:rPr>
              <a:t>https://www.pinterest.com/nicheecommerce/branding-ideas/</a:t>
            </a:r>
            <a:r>
              <a:rPr lang="en-GB" sz="1100" dirty="0">
                <a:solidFill>
                  <a:srgbClr val="002060"/>
                </a:solidFill>
              </a:rPr>
              <a:t> </a:t>
            </a:r>
          </a:p>
        </p:txBody>
      </p:sp>
      <p:sp>
        <p:nvSpPr>
          <p:cNvPr id="10" name="Title 1"/>
          <p:cNvSpPr>
            <a:spLocks noGrp="1"/>
          </p:cNvSpPr>
          <p:nvPr>
            <p:ph type="title"/>
          </p:nvPr>
        </p:nvSpPr>
        <p:spPr>
          <a:xfrm>
            <a:off x="457200" y="274638"/>
            <a:ext cx="8229600" cy="1143000"/>
          </a:xfrm>
        </p:spPr>
        <p:txBody>
          <a:bodyPr/>
          <a:lstStyle/>
          <a:p>
            <a:pPr algn="ctr">
              <a:defRPr/>
            </a:pPr>
            <a:r>
              <a:rPr lang="en-GB" sz="3200" dirty="0" smtClean="0">
                <a:ea typeface="ＭＳ Ｐゴシック" charset="0"/>
              </a:rPr>
              <a:t>literature Review in</a:t>
            </a:r>
            <a:r>
              <a:rPr lang="x-none" sz="3200" dirty="0" smtClean="0">
                <a:ea typeface="ＭＳ Ｐゴシック" charset="0"/>
              </a:rPr>
              <a:t/>
            </a:r>
            <a:br>
              <a:rPr lang="x-none" sz="3200" dirty="0" smtClean="0">
                <a:ea typeface="ＭＳ Ｐゴシック" charset="0"/>
              </a:rPr>
            </a:br>
            <a:r>
              <a:rPr lang="en-GB" sz="3200" dirty="0" smtClean="0">
                <a:ea typeface="ＭＳ Ｐゴシック" charset="0"/>
              </a:rPr>
              <a:t> </a:t>
            </a:r>
            <a:r>
              <a:rPr lang="en-GB" sz="3200" dirty="0">
                <a:ea typeface="ＭＳ Ｐゴシック" charset="0"/>
              </a:rPr>
              <a:t>packaging attributes </a:t>
            </a:r>
          </a:p>
        </p:txBody>
      </p:sp>
    </p:spTree>
    <p:extLst>
      <p:ext uri="{BB962C8B-B14F-4D97-AF65-F5344CB8AC3E}">
        <p14:creationId xmlns:p14="http://schemas.microsoft.com/office/powerpoint/2010/main" val="78562163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heckerboard(across)">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dissolv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4013" y="1420813"/>
            <a:ext cx="8369300" cy="4822825"/>
          </a:xfrm>
        </p:spPr>
        <p:txBody>
          <a:bodyPr/>
          <a:lstStyle/>
          <a:p>
            <a:pPr marL="0" indent="0">
              <a:buFont typeface="Wingdings" pitchFamily="2" charset="2"/>
              <a:buNone/>
            </a:pPr>
            <a:endParaRPr lang="en-GB" altLang="en-US" sz="1600" dirty="0" smtClean="0"/>
          </a:p>
          <a:p>
            <a:pPr marL="0" indent="0">
              <a:buFont typeface="Wingdings" pitchFamily="2" charset="2"/>
              <a:buNone/>
            </a:pPr>
            <a:endParaRPr lang="en-GB" altLang="en-US" sz="1600" dirty="0"/>
          </a:p>
          <a:p>
            <a:pPr marL="0" indent="0">
              <a:buFont typeface="Wingdings" pitchFamily="2" charset="2"/>
              <a:buNone/>
            </a:pPr>
            <a:endParaRPr lang="en-GB" altLang="en-US" sz="1600" dirty="0" smtClean="0"/>
          </a:p>
          <a:p>
            <a:pPr marL="0" indent="0">
              <a:buFont typeface="Wingdings" pitchFamily="2" charset="2"/>
              <a:buNone/>
            </a:pPr>
            <a:endParaRPr lang="en-GB" altLang="en-US" sz="1600" dirty="0" smtClean="0"/>
          </a:p>
          <a:p>
            <a:pPr marL="0" indent="0" algn="ctr" rtl="0">
              <a:buNone/>
            </a:pPr>
            <a:r>
              <a:rPr lang="en-GB" altLang="en-US" sz="2400" b="1" dirty="0" smtClean="0">
                <a:solidFill>
                  <a:srgbClr val="002060"/>
                </a:solidFill>
              </a:rPr>
              <a:t>What the attributes that encourage consumers to reuse packaging and move beyond to develop a better understanding of specific reusable packaging attributes in industries’ vision?</a:t>
            </a:r>
          </a:p>
          <a:p>
            <a:pPr marL="0" indent="0" algn="l" rtl="0">
              <a:buFont typeface="Wingdings" pitchFamily="2" charset="2"/>
              <a:buNone/>
            </a:pPr>
            <a:endParaRPr lang="en-GB" altLang="en-US" sz="1600" b="1" dirty="0" smtClean="0">
              <a:solidFill>
                <a:srgbClr val="002060"/>
              </a:solidFill>
            </a:endParaRPr>
          </a:p>
          <a:p>
            <a:pPr marL="0" indent="0" algn="l" rtl="0">
              <a:buFont typeface="Wingdings" pitchFamily="2" charset="2"/>
              <a:buNone/>
            </a:pPr>
            <a:endParaRPr lang="en-GB" altLang="en-US" sz="1600" dirty="0" smtClean="0"/>
          </a:p>
          <a:p>
            <a:pPr marL="0" indent="0"/>
            <a:endParaRPr lang="en-GB" altLang="en-US" sz="1600" dirty="0" smtClean="0"/>
          </a:p>
        </p:txBody>
      </p:sp>
      <p:sp>
        <p:nvSpPr>
          <p:cNvPr id="5124" name="Slide Number Placeholder 3"/>
          <p:cNvSpPr>
            <a:spLocks noGrp="1"/>
          </p:cNvSpPr>
          <p:nvPr>
            <p:ph type="sldNum" sz="quarter" idx="10"/>
          </p:nvPr>
        </p:nvSpPr>
        <p:spPr>
          <a:noFill/>
        </p:spPr>
        <p:txBody>
          <a:bodyPr/>
          <a:lstStyle>
            <a:lvl1pPr>
              <a:defRPr sz="3200">
                <a:solidFill>
                  <a:srgbClr val="000066"/>
                </a:solidFill>
                <a:latin typeface="Arial" pitchFamily="34" charset="0"/>
                <a:ea typeface="MS PGothic" pitchFamily="34" charset="-128"/>
              </a:defRPr>
            </a:lvl1pPr>
            <a:lvl2pPr>
              <a:defRPr sz="2800">
                <a:solidFill>
                  <a:srgbClr val="000066"/>
                </a:solidFill>
                <a:latin typeface="Arial" pitchFamily="34" charset="0"/>
                <a:ea typeface="MS PGothic" pitchFamily="34" charset="-128"/>
              </a:defRPr>
            </a:lvl2pPr>
            <a:lvl3pPr>
              <a:defRPr sz="2400">
                <a:solidFill>
                  <a:srgbClr val="000066"/>
                </a:solidFill>
                <a:latin typeface="Arial" pitchFamily="34" charset="0"/>
                <a:ea typeface="MS PGothic" pitchFamily="34" charset="-128"/>
              </a:defRPr>
            </a:lvl3pPr>
            <a:lvl4pPr>
              <a:defRPr sz="2000">
                <a:solidFill>
                  <a:srgbClr val="000066"/>
                </a:solidFill>
                <a:latin typeface="Arial" pitchFamily="34" charset="0"/>
                <a:ea typeface="MS PGothic" pitchFamily="34" charset="-128"/>
              </a:defRPr>
            </a:lvl4pPr>
            <a:lvl5pPr>
              <a:defRPr sz="2000">
                <a:solidFill>
                  <a:srgbClr val="000066"/>
                </a:solidFill>
                <a:latin typeface="Arial" pitchFamily="34" charset="0"/>
                <a:ea typeface="MS PGothic" pitchFamily="34" charset="-128"/>
              </a:defRPr>
            </a:lvl5pPr>
            <a:lvl6pPr eaLnBrk="0" hangingPunct="0">
              <a:defRPr sz="2000">
                <a:solidFill>
                  <a:srgbClr val="000066"/>
                </a:solidFill>
                <a:latin typeface="Arial" pitchFamily="34" charset="0"/>
                <a:ea typeface="MS PGothic" pitchFamily="34" charset="-128"/>
              </a:defRPr>
            </a:lvl6pPr>
            <a:lvl7pPr eaLnBrk="0" hangingPunct="0">
              <a:defRPr sz="2000">
                <a:solidFill>
                  <a:srgbClr val="000066"/>
                </a:solidFill>
                <a:latin typeface="Arial" pitchFamily="34" charset="0"/>
                <a:ea typeface="MS PGothic" pitchFamily="34" charset="-128"/>
              </a:defRPr>
            </a:lvl7pPr>
            <a:lvl8pPr eaLnBrk="0" hangingPunct="0">
              <a:defRPr sz="2000">
                <a:solidFill>
                  <a:srgbClr val="000066"/>
                </a:solidFill>
                <a:latin typeface="Arial" pitchFamily="34" charset="0"/>
                <a:ea typeface="MS PGothic" pitchFamily="34" charset="-128"/>
              </a:defRPr>
            </a:lvl8pPr>
            <a:lvl9pPr eaLnBrk="0" hangingPunct="0">
              <a:defRPr sz="2000">
                <a:solidFill>
                  <a:srgbClr val="000066"/>
                </a:solidFill>
                <a:latin typeface="Arial" pitchFamily="34" charset="0"/>
                <a:ea typeface="MS PGothic" pitchFamily="34" charset="-128"/>
              </a:defRPr>
            </a:lvl9pPr>
          </a:lstStyle>
          <a:p>
            <a:fld id="{34F91DEC-CB03-47A0-958D-D0806536CFFA}" type="slidenum">
              <a:rPr lang="en-GB" altLang="en-US" sz="1400">
                <a:solidFill>
                  <a:schemeClr val="tx1"/>
                </a:solidFill>
              </a:rPr>
              <a:pPr/>
              <a:t>5</a:t>
            </a:fld>
            <a:endParaRPr lang="en-GB" altLang="en-US" sz="1400">
              <a:solidFill>
                <a:schemeClr val="tx1"/>
              </a:solidFill>
            </a:endParaRPr>
          </a:p>
        </p:txBody>
      </p:sp>
    </p:spTree>
    <p:extLst>
      <p:ext uri="{BB962C8B-B14F-4D97-AF65-F5344CB8AC3E}">
        <p14:creationId xmlns:p14="http://schemas.microsoft.com/office/powerpoint/2010/main" val="1646690828"/>
      </p:ext>
    </p:extLst>
  </p:cSld>
  <p:clrMapOvr>
    <a:masterClrMapping/>
  </p:clrMapOvr>
  <p:transition xmlns:p14="http://schemas.microsoft.com/office/powerpoint/2010/main" spd="slow">
    <p:randomBar dir="vert"/>
  </p:transitio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US" sz="3200" dirty="0" smtClean="0">
                <a:ea typeface="ＭＳ Ｐゴシック" charset="0"/>
              </a:rPr>
              <a:t>Identification of</a:t>
            </a:r>
            <a:br>
              <a:rPr lang="en-US" sz="3200" dirty="0" smtClean="0">
                <a:ea typeface="ＭＳ Ｐゴシック" charset="0"/>
              </a:rPr>
            </a:br>
            <a:r>
              <a:rPr lang="en-US" sz="3200" dirty="0" smtClean="0">
                <a:ea typeface="ＭＳ Ｐゴシック" charset="0"/>
              </a:rPr>
              <a:t> packaging attributes</a:t>
            </a:r>
            <a:endParaRPr lang="en-US" sz="3200" dirty="0">
              <a:ea typeface="ＭＳ Ｐゴシック" charset="0"/>
            </a:endParaRPr>
          </a:p>
        </p:txBody>
      </p:sp>
      <p:sp>
        <p:nvSpPr>
          <p:cNvPr id="9219" name="Slide Number Placeholder 3"/>
          <p:cNvSpPr>
            <a:spLocks noGrp="1"/>
          </p:cNvSpPr>
          <p:nvPr>
            <p:ph type="sldNum" sz="quarter" idx="10"/>
          </p:nvPr>
        </p:nvSpPr>
        <p:spPr>
          <a:noFill/>
        </p:spPr>
        <p:txBody>
          <a:bodyPr/>
          <a:lstStyle>
            <a:lvl1pPr>
              <a:defRPr sz="3200">
                <a:solidFill>
                  <a:srgbClr val="000066"/>
                </a:solidFill>
                <a:latin typeface="Arial" pitchFamily="34" charset="0"/>
                <a:ea typeface="MS PGothic" pitchFamily="34" charset="-128"/>
              </a:defRPr>
            </a:lvl1pPr>
            <a:lvl2pPr>
              <a:defRPr sz="2800">
                <a:solidFill>
                  <a:srgbClr val="000066"/>
                </a:solidFill>
                <a:latin typeface="Arial" pitchFamily="34" charset="0"/>
                <a:ea typeface="MS PGothic" pitchFamily="34" charset="-128"/>
              </a:defRPr>
            </a:lvl2pPr>
            <a:lvl3pPr>
              <a:defRPr sz="2400">
                <a:solidFill>
                  <a:srgbClr val="000066"/>
                </a:solidFill>
                <a:latin typeface="Arial" pitchFamily="34" charset="0"/>
                <a:ea typeface="MS PGothic" pitchFamily="34" charset="-128"/>
              </a:defRPr>
            </a:lvl3pPr>
            <a:lvl4pPr>
              <a:defRPr sz="2000">
                <a:solidFill>
                  <a:srgbClr val="000066"/>
                </a:solidFill>
                <a:latin typeface="Arial" pitchFamily="34" charset="0"/>
                <a:ea typeface="MS PGothic" pitchFamily="34" charset="-128"/>
              </a:defRPr>
            </a:lvl4pPr>
            <a:lvl5pPr>
              <a:defRPr sz="2000">
                <a:solidFill>
                  <a:srgbClr val="000066"/>
                </a:solidFill>
                <a:latin typeface="Arial" pitchFamily="34" charset="0"/>
                <a:ea typeface="MS PGothic" pitchFamily="34" charset="-128"/>
              </a:defRPr>
            </a:lvl5pPr>
            <a:lvl6pPr eaLnBrk="0" hangingPunct="0">
              <a:defRPr sz="2000">
                <a:solidFill>
                  <a:srgbClr val="000066"/>
                </a:solidFill>
                <a:latin typeface="Arial" pitchFamily="34" charset="0"/>
                <a:ea typeface="MS PGothic" pitchFamily="34" charset="-128"/>
              </a:defRPr>
            </a:lvl6pPr>
            <a:lvl7pPr eaLnBrk="0" hangingPunct="0">
              <a:defRPr sz="2000">
                <a:solidFill>
                  <a:srgbClr val="000066"/>
                </a:solidFill>
                <a:latin typeface="Arial" pitchFamily="34" charset="0"/>
                <a:ea typeface="MS PGothic" pitchFamily="34" charset="-128"/>
              </a:defRPr>
            </a:lvl7pPr>
            <a:lvl8pPr eaLnBrk="0" hangingPunct="0">
              <a:defRPr sz="2000">
                <a:solidFill>
                  <a:srgbClr val="000066"/>
                </a:solidFill>
                <a:latin typeface="Arial" pitchFamily="34" charset="0"/>
                <a:ea typeface="MS PGothic" pitchFamily="34" charset="-128"/>
              </a:defRPr>
            </a:lvl8pPr>
            <a:lvl9pPr eaLnBrk="0" hangingPunct="0">
              <a:defRPr sz="2000">
                <a:solidFill>
                  <a:srgbClr val="000066"/>
                </a:solidFill>
                <a:latin typeface="Arial" pitchFamily="34" charset="0"/>
                <a:ea typeface="MS PGothic" pitchFamily="34" charset="-128"/>
              </a:defRPr>
            </a:lvl9pPr>
          </a:lstStyle>
          <a:p>
            <a:fld id="{189D69B8-6B05-4983-9F0C-BDAE0B1D6D26}" type="slidenum">
              <a:rPr lang="en-GB" altLang="en-US" sz="1400">
                <a:solidFill>
                  <a:schemeClr val="tx1"/>
                </a:solidFill>
              </a:rPr>
              <a:pPr/>
              <a:t>6</a:t>
            </a:fld>
            <a:endParaRPr lang="en-GB" altLang="en-US" sz="1400">
              <a:solidFill>
                <a:schemeClr val="tx1"/>
              </a:solidFill>
            </a:endParaRPr>
          </a:p>
        </p:txBody>
      </p:sp>
      <p:pic>
        <p:nvPicPr>
          <p:cNvPr id="7" name="Content Placeholder 6"/>
          <p:cNvPicPr>
            <a:picLocks noGrp="1" noChangeAspect="1"/>
          </p:cNvPicPr>
          <p:nvPr>
            <p:ph idx="1"/>
          </p:nvPr>
        </p:nvPicPr>
        <p:blipFill rotWithShape="1">
          <a:blip r:embed="rId2"/>
          <a:srcRect l="-993" r="-955" b="1724"/>
          <a:stretch/>
        </p:blipFill>
        <p:spPr>
          <a:xfrm>
            <a:off x="1763688" y="1340768"/>
            <a:ext cx="7225159" cy="4876437"/>
          </a:xfrm>
        </p:spPr>
      </p:pic>
    </p:spTree>
    <p:extLst>
      <p:ext uri="{BB962C8B-B14F-4D97-AF65-F5344CB8AC3E}">
        <p14:creationId xmlns:p14="http://schemas.microsoft.com/office/powerpoint/2010/main" val="1176419926"/>
      </p:ext>
    </p:extLst>
  </p:cSld>
  <p:clrMapOvr>
    <a:masterClrMapping/>
  </p:clrMapOvr>
  <p:transition xmlns:p14="http://schemas.microsoft.com/office/powerpoint/2010/main" spd="slow">
    <p:push dir="u"/>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pPr algn="ctr">
              <a:defRPr/>
            </a:pPr>
            <a:r>
              <a:rPr lang="en-GB" sz="2800" dirty="0">
                <a:ea typeface="ＭＳ Ｐゴシック" charset="0"/>
              </a:rPr>
              <a:t>An Empirical evidence of </a:t>
            </a:r>
            <a:r>
              <a:rPr lang="en-GB" sz="2800" dirty="0" smtClean="0">
                <a:ea typeface="ＭＳ Ｐゴシック" charset="0"/>
              </a:rPr>
              <a:t>discovering</a:t>
            </a:r>
            <a:br>
              <a:rPr lang="en-GB" sz="2800" dirty="0" smtClean="0">
                <a:ea typeface="ＭＳ Ｐゴシック" charset="0"/>
              </a:rPr>
            </a:br>
            <a:r>
              <a:rPr lang="en-GB" sz="2800" dirty="0" smtClean="0">
                <a:ea typeface="ＭＳ Ｐゴシック" charset="0"/>
              </a:rPr>
              <a:t> </a:t>
            </a:r>
            <a:r>
              <a:rPr lang="en-GB" sz="2800" dirty="0">
                <a:ea typeface="ＭＳ Ｐゴシック" charset="0"/>
              </a:rPr>
              <a:t>reusable packaging attributes </a:t>
            </a:r>
          </a:p>
        </p:txBody>
      </p:sp>
      <p:sp>
        <p:nvSpPr>
          <p:cNvPr id="3" name="Content Placeholder 2"/>
          <p:cNvSpPr>
            <a:spLocks noGrp="1"/>
          </p:cNvSpPr>
          <p:nvPr>
            <p:ph idx="1"/>
          </p:nvPr>
        </p:nvSpPr>
        <p:spPr/>
        <p:txBody>
          <a:bodyPr>
            <a:normAutofit/>
          </a:bodyPr>
          <a:lstStyle/>
          <a:p>
            <a:pPr marL="109728" indent="0" algn="l" rtl="0">
              <a:buNone/>
            </a:pPr>
            <a:r>
              <a:rPr lang="en-GB" altLang="en-US" sz="2400" dirty="0" smtClean="0"/>
              <a:t>An empirical study on the relationship between packaging design and reusable packaging attributes:</a:t>
            </a:r>
          </a:p>
          <a:p>
            <a:pPr algn="just" rtl="0">
              <a:buFont typeface="Wingdings" pitchFamily="2" charset="2"/>
              <a:buChar char="Ø"/>
            </a:pPr>
            <a:r>
              <a:rPr lang="en-GB" altLang="en-US" sz="1600" dirty="0" smtClean="0"/>
              <a:t>The experts in the field of packaging design and packaging optimisation within industry and academia; the relation of these packaging attributes and reusable packaging. </a:t>
            </a:r>
          </a:p>
          <a:p>
            <a:pPr algn="just" rtl="0">
              <a:buFont typeface="Wingdings" pitchFamily="2" charset="2"/>
              <a:buChar char="Ø"/>
            </a:pPr>
            <a:r>
              <a:rPr lang="en-GB" altLang="en-US" sz="1600" dirty="0" smtClean="0"/>
              <a:t>Questionnaire distributed by experts' email.</a:t>
            </a:r>
          </a:p>
          <a:p>
            <a:pPr algn="just" rtl="0">
              <a:buFont typeface="Wingdings" pitchFamily="2" charset="2"/>
              <a:buChar char="Ø"/>
            </a:pPr>
            <a:r>
              <a:rPr lang="en-GB" altLang="en-US" sz="1600" dirty="0" smtClean="0"/>
              <a:t>The questionnaire has one section at the end for participants’ comments. It does not keep to specific packaging type and gender, age, country but was mainly concentrated on the experts in the field</a:t>
            </a:r>
            <a:r>
              <a:rPr lang="en-GB" altLang="en-US" sz="2000" dirty="0" smtClean="0"/>
              <a:t> </a:t>
            </a:r>
          </a:p>
          <a:p>
            <a:pPr algn="just" rtl="0">
              <a:buFont typeface="Wingdings" pitchFamily="2" charset="2"/>
              <a:buChar char="Ø"/>
            </a:pPr>
            <a:r>
              <a:rPr lang="en-GB" altLang="en-US" sz="1600" dirty="0" smtClean="0"/>
              <a:t>The questionnaire was piloted with both from university and industries sectors and then refined before being sent to the experts.</a:t>
            </a:r>
          </a:p>
          <a:p>
            <a:pPr>
              <a:buFont typeface="Wingdings" pitchFamily="2" charset="2"/>
              <a:buNone/>
            </a:pPr>
            <a:endParaRPr lang="en-GB" altLang="en-US" sz="2800" dirty="0" smtClean="0"/>
          </a:p>
        </p:txBody>
      </p:sp>
      <p:sp>
        <p:nvSpPr>
          <p:cNvPr id="10244" name="Slide Number Placeholder 3"/>
          <p:cNvSpPr>
            <a:spLocks noGrp="1"/>
          </p:cNvSpPr>
          <p:nvPr>
            <p:ph type="sldNum" sz="quarter" idx="10"/>
          </p:nvPr>
        </p:nvSpPr>
        <p:spPr>
          <a:noFill/>
        </p:spPr>
        <p:txBody>
          <a:bodyPr/>
          <a:lstStyle>
            <a:lvl1pPr>
              <a:defRPr sz="3200">
                <a:solidFill>
                  <a:srgbClr val="000066"/>
                </a:solidFill>
                <a:latin typeface="Arial" pitchFamily="34" charset="0"/>
                <a:ea typeface="MS PGothic" pitchFamily="34" charset="-128"/>
              </a:defRPr>
            </a:lvl1pPr>
            <a:lvl2pPr>
              <a:defRPr sz="2800">
                <a:solidFill>
                  <a:srgbClr val="000066"/>
                </a:solidFill>
                <a:latin typeface="Arial" pitchFamily="34" charset="0"/>
                <a:ea typeface="MS PGothic" pitchFamily="34" charset="-128"/>
              </a:defRPr>
            </a:lvl2pPr>
            <a:lvl3pPr>
              <a:defRPr sz="2400">
                <a:solidFill>
                  <a:srgbClr val="000066"/>
                </a:solidFill>
                <a:latin typeface="Arial" pitchFamily="34" charset="0"/>
                <a:ea typeface="MS PGothic" pitchFamily="34" charset="-128"/>
              </a:defRPr>
            </a:lvl3pPr>
            <a:lvl4pPr>
              <a:defRPr sz="2000">
                <a:solidFill>
                  <a:srgbClr val="000066"/>
                </a:solidFill>
                <a:latin typeface="Arial" pitchFamily="34" charset="0"/>
                <a:ea typeface="MS PGothic" pitchFamily="34" charset="-128"/>
              </a:defRPr>
            </a:lvl4pPr>
            <a:lvl5pPr>
              <a:defRPr sz="2000">
                <a:solidFill>
                  <a:srgbClr val="000066"/>
                </a:solidFill>
                <a:latin typeface="Arial" pitchFamily="34" charset="0"/>
                <a:ea typeface="MS PGothic" pitchFamily="34" charset="-128"/>
              </a:defRPr>
            </a:lvl5pPr>
            <a:lvl6pPr eaLnBrk="0" hangingPunct="0">
              <a:defRPr sz="2000">
                <a:solidFill>
                  <a:srgbClr val="000066"/>
                </a:solidFill>
                <a:latin typeface="Arial" pitchFamily="34" charset="0"/>
                <a:ea typeface="MS PGothic" pitchFamily="34" charset="-128"/>
              </a:defRPr>
            </a:lvl6pPr>
            <a:lvl7pPr eaLnBrk="0" hangingPunct="0">
              <a:defRPr sz="2000">
                <a:solidFill>
                  <a:srgbClr val="000066"/>
                </a:solidFill>
                <a:latin typeface="Arial" pitchFamily="34" charset="0"/>
                <a:ea typeface="MS PGothic" pitchFamily="34" charset="-128"/>
              </a:defRPr>
            </a:lvl7pPr>
            <a:lvl8pPr eaLnBrk="0" hangingPunct="0">
              <a:defRPr sz="2000">
                <a:solidFill>
                  <a:srgbClr val="000066"/>
                </a:solidFill>
                <a:latin typeface="Arial" pitchFamily="34" charset="0"/>
                <a:ea typeface="MS PGothic" pitchFamily="34" charset="-128"/>
              </a:defRPr>
            </a:lvl8pPr>
            <a:lvl9pPr eaLnBrk="0" hangingPunct="0">
              <a:defRPr sz="2000">
                <a:solidFill>
                  <a:srgbClr val="000066"/>
                </a:solidFill>
                <a:latin typeface="Arial" pitchFamily="34" charset="0"/>
                <a:ea typeface="MS PGothic" pitchFamily="34" charset="-128"/>
              </a:defRPr>
            </a:lvl9pPr>
          </a:lstStyle>
          <a:p>
            <a:fld id="{31FC8B4E-9927-4708-9BDA-47AC2CD7F010}" type="slidenum">
              <a:rPr lang="en-GB" altLang="en-US" sz="1400">
                <a:solidFill>
                  <a:schemeClr val="tx1"/>
                </a:solidFill>
              </a:rPr>
              <a:pPr/>
              <a:t>7</a:t>
            </a:fld>
            <a:endParaRPr lang="en-GB" altLang="en-US" sz="1400">
              <a:solidFill>
                <a:schemeClr val="tx1"/>
              </a:solidFill>
            </a:endParaRPr>
          </a:p>
        </p:txBody>
      </p:sp>
    </p:spTree>
    <p:extLst>
      <p:ext uri="{BB962C8B-B14F-4D97-AF65-F5344CB8AC3E}">
        <p14:creationId xmlns:p14="http://schemas.microsoft.com/office/powerpoint/2010/main" val="1258620564"/>
      </p:ext>
    </p:extLst>
  </p:cSld>
  <p:clrMapOvr>
    <a:masterClrMapping/>
  </p:clrMapOvr>
  <p:transition xmlns:p14="http://schemas.microsoft.com/office/powerpoint/2010/main" spd="slow">
    <p:wipe/>
  </p:transitio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altLang="en-US" sz="2800" dirty="0" smtClean="0"/>
              <a:t>An Empirical evidence of discovering</a:t>
            </a:r>
            <a:br>
              <a:rPr lang="en-GB" altLang="en-US" sz="2800" dirty="0" smtClean="0"/>
            </a:br>
            <a:r>
              <a:rPr lang="en-GB" altLang="en-US" sz="2800" dirty="0" smtClean="0"/>
              <a:t> reusable packaging attributes </a:t>
            </a:r>
            <a:endParaRPr lang="en-US" altLang="en-US" sz="2800" dirty="0" smtClean="0"/>
          </a:p>
        </p:txBody>
      </p:sp>
      <p:sp>
        <p:nvSpPr>
          <p:cNvPr id="3" name="Content Placeholder 2"/>
          <p:cNvSpPr>
            <a:spLocks noGrp="1"/>
          </p:cNvSpPr>
          <p:nvPr>
            <p:ph idx="1"/>
          </p:nvPr>
        </p:nvSpPr>
        <p:spPr>
          <a:xfrm>
            <a:off x="323528" y="1412776"/>
            <a:ext cx="8369300" cy="4730750"/>
          </a:xfrm>
        </p:spPr>
        <p:txBody>
          <a:bodyPr>
            <a:normAutofit/>
          </a:bodyPr>
          <a:lstStyle/>
          <a:p>
            <a:pPr marL="109728" indent="0" algn="l" rtl="0">
              <a:buNone/>
            </a:pPr>
            <a:r>
              <a:rPr lang="en-GB" altLang="en-US" sz="2400" dirty="0" smtClean="0"/>
              <a:t>An empirical study on relationship between packaging used for secondary uses and reusable packaging:</a:t>
            </a:r>
          </a:p>
          <a:p>
            <a:pPr algn="just" rtl="0">
              <a:buFont typeface="Wingdings" pitchFamily="2" charset="2"/>
              <a:buChar char="Ø"/>
            </a:pPr>
            <a:r>
              <a:rPr lang="en-GB" altLang="en-US" sz="1600" dirty="0" smtClean="0"/>
              <a:t>The questionnaire consisted of several questions such as product packaging name, what the packaging was reused for and why this packaging was reused, and finally the questionnaire asked respondents to attach photographs of reusable packaging.</a:t>
            </a:r>
          </a:p>
          <a:p>
            <a:pPr algn="just" rtl="0">
              <a:buFont typeface="Wingdings" pitchFamily="2" charset="2"/>
              <a:buChar char="Ø"/>
            </a:pPr>
            <a:r>
              <a:rPr lang="en-GB" altLang="en-US" sz="1600" dirty="0" smtClean="0"/>
              <a:t> The questionnaire does keep to into specific packaging types, rather it gives open choices for answers to questions with any type of packaging that he/she reused. </a:t>
            </a:r>
          </a:p>
          <a:p>
            <a:pPr algn="just" rtl="0">
              <a:buFont typeface="Wingdings" pitchFamily="2" charset="2"/>
              <a:buChar char="Ø"/>
            </a:pPr>
            <a:r>
              <a:rPr lang="en-GB" altLang="en-US" sz="1600" dirty="0" smtClean="0"/>
              <a:t>The questionnaire was piloted with three participants and then refined before the questionnaire link was diffused and </a:t>
            </a:r>
            <a:r>
              <a:rPr lang="en-GB" altLang="en-US" sz="1600" b="1" dirty="0" smtClean="0">
                <a:solidFill>
                  <a:srgbClr val="FF0000"/>
                </a:solidFill>
              </a:rPr>
              <a:t>‘codes and coding’ method </a:t>
            </a:r>
            <a:r>
              <a:rPr lang="en-GB" altLang="en-US" sz="1600" dirty="0" smtClean="0"/>
              <a:t>used to analysis the data. </a:t>
            </a:r>
          </a:p>
          <a:p>
            <a:pPr algn="just" rtl="0">
              <a:buFont typeface="Wingdings" pitchFamily="2" charset="2"/>
              <a:buChar char="Ø"/>
            </a:pPr>
            <a:r>
              <a:rPr lang="en-GB" altLang="en-US" sz="1600" dirty="0" smtClean="0"/>
              <a:t>Questionnaires were sent to 250 households, only 50 of these were fully completed – the others were rejected. </a:t>
            </a:r>
            <a:r>
              <a:rPr lang="en-GB" altLang="en-US" sz="1600" b="1" dirty="0" smtClean="0">
                <a:solidFill>
                  <a:srgbClr val="FF0000"/>
                </a:solidFill>
              </a:rPr>
              <a:t>The response rate was 20%</a:t>
            </a:r>
            <a:r>
              <a:rPr lang="en-GB" altLang="en-US" sz="1600" dirty="0" smtClean="0"/>
              <a:t>. The participants received a plain language statement, which explained the research aim and objectives, with the questionnaire link. </a:t>
            </a:r>
          </a:p>
          <a:p>
            <a:pPr>
              <a:buFont typeface="Wingdings" pitchFamily="2" charset="2"/>
              <a:buChar char="Ø"/>
            </a:pPr>
            <a:endParaRPr lang="en-GB" altLang="en-US" sz="1600" dirty="0" smtClean="0">
              <a:solidFill>
                <a:srgbClr val="FF0000"/>
              </a:solidFill>
            </a:endParaRPr>
          </a:p>
          <a:p>
            <a:endParaRPr lang="en-US" altLang="en-US" dirty="0" smtClean="0"/>
          </a:p>
        </p:txBody>
      </p:sp>
      <p:sp>
        <p:nvSpPr>
          <p:cNvPr id="11268" name="Slide Number Placeholder 3"/>
          <p:cNvSpPr>
            <a:spLocks noGrp="1"/>
          </p:cNvSpPr>
          <p:nvPr>
            <p:ph type="sldNum" sz="quarter" idx="10"/>
          </p:nvPr>
        </p:nvSpPr>
        <p:spPr>
          <a:noFill/>
        </p:spPr>
        <p:txBody>
          <a:bodyPr/>
          <a:lstStyle>
            <a:lvl1pPr>
              <a:defRPr sz="3200">
                <a:solidFill>
                  <a:srgbClr val="000066"/>
                </a:solidFill>
                <a:latin typeface="Arial" pitchFamily="34" charset="0"/>
                <a:ea typeface="MS PGothic" pitchFamily="34" charset="-128"/>
              </a:defRPr>
            </a:lvl1pPr>
            <a:lvl2pPr>
              <a:defRPr sz="2800">
                <a:solidFill>
                  <a:srgbClr val="000066"/>
                </a:solidFill>
                <a:latin typeface="Arial" pitchFamily="34" charset="0"/>
                <a:ea typeface="MS PGothic" pitchFamily="34" charset="-128"/>
              </a:defRPr>
            </a:lvl2pPr>
            <a:lvl3pPr>
              <a:defRPr sz="2400">
                <a:solidFill>
                  <a:srgbClr val="000066"/>
                </a:solidFill>
                <a:latin typeface="Arial" pitchFamily="34" charset="0"/>
                <a:ea typeface="MS PGothic" pitchFamily="34" charset="-128"/>
              </a:defRPr>
            </a:lvl3pPr>
            <a:lvl4pPr>
              <a:defRPr sz="2000">
                <a:solidFill>
                  <a:srgbClr val="000066"/>
                </a:solidFill>
                <a:latin typeface="Arial" pitchFamily="34" charset="0"/>
                <a:ea typeface="MS PGothic" pitchFamily="34" charset="-128"/>
              </a:defRPr>
            </a:lvl4pPr>
            <a:lvl5pPr>
              <a:defRPr sz="2000">
                <a:solidFill>
                  <a:srgbClr val="000066"/>
                </a:solidFill>
                <a:latin typeface="Arial" pitchFamily="34" charset="0"/>
                <a:ea typeface="MS PGothic" pitchFamily="34" charset="-128"/>
              </a:defRPr>
            </a:lvl5pPr>
            <a:lvl6pPr eaLnBrk="0" hangingPunct="0">
              <a:defRPr sz="2000">
                <a:solidFill>
                  <a:srgbClr val="000066"/>
                </a:solidFill>
                <a:latin typeface="Arial" pitchFamily="34" charset="0"/>
                <a:ea typeface="MS PGothic" pitchFamily="34" charset="-128"/>
              </a:defRPr>
            </a:lvl6pPr>
            <a:lvl7pPr eaLnBrk="0" hangingPunct="0">
              <a:defRPr sz="2000">
                <a:solidFill>
                  <a:srgbClr val="000066"/>
                </a:solidFill>
                <a:latin typeface="Arial" pitchFamily="34" charset="0"/>
                <a:ea typeface="MS PGothic" pitchFamily="34" charset="-128"/>
              </a:defRPr>
            </a:lvl7pPr>
            <a:lvl8pPr eaLnBrk="0" hangingPunct="0">
              <a:defRPr sz="2000">
                <a:solidFill>
                  <a:srgbClr val="000066"/>
                </a:solidFill>
                <a:latin typeface="Arial" pitchFamily="34" charset="0"/>
                <a:ea typeface="MS PGothic" pitchFamily="34" charset="-128"/>
              </a:defRPr>
            </a:lvl8pPr>
            <a:lvl9pPr eaLnBrk="0" hangingPunct="0">
              <a:defRPr sz="2000">
                <a:solidFill>
                  <a:srgbClr val="000066"/>
                </a:solidFill>
                <a:latin typeface="Arial" pitchFamily="34" charset="0"/>
                <a:ea typeface="MS PGothic" pitchFamily="34" charset="-128"/>
              </a:defRPr>
            </a:lvl9pPr>
          </a:lstStyle>
          <a:p>
            <a:fld id="{B07A6816-2B63-47B9-9ADB-4D6C49EE8AF2}" type="slidenum">
              <a:rPr lang="en-GB" altLang="en-US" sz="1400">
                <a:solidFill>
                  <a:schemeClr val="tx1"/>
                </a:solidFill>
              </a:rPr>
              <a:pPr/>
              <a:t>8</a:t>
            </a:fld>
            <a:endParaRPr lang="en-GB" altLang="en-US" sz="1400">
              <a:solidFill>
                <a:schemeClr val="tx1"/>
              </a:solidFill>
            </a:endParaRPr>
          </a:p>
        </p:txBody>
      </p:sp>
    </p:spTree>
    <p:extLst>
      <p:ext uri="{BB962C8B-B14F-4D97-AF65-F5344CB8AC3E}">
        <p14:creationId xmlns:p14="http://schemas.microsoft.com/office/powerpoint/2010/main" val="1231089207"/>
      </p:ext>
    </p:extLst>
  </p:cSld>
  <p:clrMapOvr>
    <a:masterClrMapping/>
  </p:clrMapOvr>
  <p:transition xmlns:p14="http://schemas.microsoft.com/office/powerpoint/2010/main" spd="slow">
    <p:wipe/>
  </p:transitio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en-US" dirty="0">
                <a:ea typeface="ＭＳ Ｐゴシック" charset="0"/>
              </a:rPr>
              <a:t>Analysis -Part 1 </a:t>
            </a:r>
          </a:p>
        </p:txBody>
      </p:sp>
      <p:pic>
        <p:nvPicPr>
          <p:cNvPr id="5" name="Content Placeholder 4"/>
          <p:cNvPicPr>
            <a:picLocks noGrp="1" noChangeAspect="1"/>
          </p:cNvPicPr>
          <p:nvPr>
            <p:ph idx="1"/>
          </p:nvPr>
        </p:nvPicPr>
        <p:blipFill rotWithShape="1">
          <a:blip r:embed="rId2"/>
          <a:srcRect t="1874" b="-1545"/>
          <a:stretch/>
        </p:blipFill>
        <p:spPr>
          <a:xfrm>
            <a:off x="323528" y="1124745"/>
            <a:ext cx="4023046" cy="4815161"/>
          </a:xfrm>
        </p:spPr>
      </p:pic>
      <p:sp>
        <p:nvSpPr>
          <p:cNvPr id="12292" name="Slide Number Placeholder 3"/>
          <p:cNvSpPr>
            <a:spLocks noGrp="1"/>
          </p:cNvSpPr>
          <p:nvPr>
            <p:ph type="sldNum" sz="quarter" idx="10"/>
          </p:nvPr>
        </p:nvSpPr>
        <p:spPr>
          <a:noFill/>
        </p:spPr>
        <p:txBody>
          <a:bodyPr/>
          <a:lstStyle>
            <a:lvl1pPr>
              <a:defRPr sz="3200">
                <a:solidFill>
                  <a:srgbClr val="000066"/>
                </a:solidFill>
                <a:latin typeface="Arial" pitchFamily="34" charset="0"/>
                <a:ea typeface="MS PGothic" pitchFamily="34" charset="-128"/>
              </a:defRPr>
            </a:lvl1pPr>
            <a:lvl2pPr>
              <a:defRPr sz="2800">
                <a:solidFill>
                  <a:srgbClr val="000066"/>
                </a:solidFill>
                <a:latin typeface="Arial" pitchFamily="34" charset="0"/>
                <a:ea typeface="MS PGothic" pitchFamily="34" charset="-128"/>
              </a:defRPr>
            </a:lvl2pPr>
            <a:lvl3pPr>
              <a:defRPr sz="2400">
                <a:solidFill>
                  <a:srgbClr val="000066"/>
                </a:solidFill>
                <a:latin typeface="Arial" pitchFamily="34" charset="0"/>
                <a:ea typeface="MS PGothic" pitchFamily="34" charset="-128"/>
              </a:defRPr>
            </a:lvl3pPr>
            <a:lvl4pPr>
              <a:defRPr sz="2000">
                <a:solidFill>
                  <a:srgbClr val="000066"/>
                </a:solidFill>
                <a:latin typeface="Arial" pitchFamily="34" charset="0"/>
                <a:ea typeface="MS PGothic" pitchFamily="34" charset="-128"/>
              </a:defRPr>
            </a:lvl4pPr>
            <a:lvl5pPr>
              <a:defRPr sz="2000">
                <a:solidFill>
                  <a:srgbClr val="000066"/>
                </a:solidFill>
                <a:latin typeface="Arial" pitchFamily="34" charset="0"/>
                <a:ea typeface="MS PGothic" pitchFamily="34" charset="-128"/>
              </a:defRPr>
            </a:lvl5pPr>
            <a:lvl6pPr eaLnBrk="0" hangingPunct="0">
              <a:defRPr sz="2000">
                <a:solidFill>
                  <a:srgbClr val="000066"/>
                </a:solidFill>
                <a:latin typeface="Arial" pitchFamily="34" charset="0"/>
                <a:ea typeface="MS PGothic" pitchFamily="34" charset="-128"/>
              </a:defRPr>
            </a:lvl6pPr>
            <a:lvl7pPr eaLnBrk="0" hangingPunct="0">
              <a:defRPr sz="2000">
                <a:solidFill>
                  <a:srgbClr val="000066"/>
                </a:solidFill>
                <a:latin typeface="Arial" pitchFamily="34" charset="0"/>
                <a:ea typeface="MS PGothic" pitchFamily="34" charset="-128"/>
              </a:defRPr>
            </a:lvl7pPr>
            <a:lvl8pPr eaLnBrk="0" hangingPunct="0">
              <a:defRPr sz="2000">
                <a:solidFill>
                  <a:srgbClr val="000066"/>
                </a:solidFill>
                <a:latin typeface="Arial" pitchFamily="34" charset="0"/>
                <a:ea typeface="MS PGothic" pitchFamily="34" charset="-128"/>
              </a:defRPr>
            </a:lvl8pPr>
            <a:lvl9pPr eaLnBrk="0" hangingPunct="0">
              <a:defRPr sz="2000">
                <a:solidFill>
                  <a:srgbClr val="000066"/>
                </a:solidFill>
                <a:latin typeface="Arial" pitchFamily="34" charset="0"/>
                <a:ea typeface="MS PGothic" pitchFamily="34" charset="-128"/>
              </a:defRPr>
            </a:lvl9pPr>
          </a:lstStyle>
          <a:p>
            <a:fld id="{2A016236-E0A6-4644-B00F-021DE15AF1DB}" type="slidenum">
              <a:rPr lang="en-GB" altLang="en-US" sz="1400">
                <a:solidFill>
                  <a:schemeClr val="tx1"/>
                </a:solidFill>
              </a:rPr>
              <a:pPr/>
              <a:t>9</a:t>
            </a:fld>
            <a:endParaRPr lang="en-GB" altLang="en-US" sz="1400">
              <a:solidFill>
                <a:schemeClr val="tx1"/>
              </a:solidFill>
            </a:endParaRPr>
          </a:p>
        </p:txBody>
      </p:sp>
      <p:sp>
        <p:nvSpPr>
          <p:cNvPr id="30725" name="TextBox 7"/>
          <p:cNvSpPr txBox="1">
            <a:spLocks noChangeArrowheads="1"/>
          </p:cNvSpPr>
          <p:nvPr/>
        </p:nvSpPr>
        <p:spPr bwMode="auto">
          <a:xfrm>
            <a:off x="4346575" y="1311275"/>
            <a:ext cx="4292600"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sz="3200">
                <a:solidFill>
                  <a:srgbClr val="000066"/>
                </a:solidFill>
                <a:latin typeface="Arial" pitchFamily="34" charset="0"/>
                <a:ea typeface="MS PGothic" pitchFamily="34" charset="-128"/>
              </a:defRPr>
            </a:lvl1pPr>
            <a:lvl2pPr>
              <a:defRPr sz="2800">
                <a:solidFill>
                  <a:srgbClr val="000066"/>
                </a:solidFill>
                <a:latin typeface="Arial" pitchFamily="34" charset="0"/>
                <a:ea typeface="MS PGothic" pitchFamily="34" charset="-128"/>
              </a:defRPr>
            </a:lvl2pPr>
            <a:lvl3pPr>
              <a:defRPr sz="2400">
                <a:solidFill>
                  <a:srgbClr val="000066"/>
                </a:solidFill>
                <a:latin typeface="Arial" pitchFamily="34" charset="0"/>
                <a:ea typeface="MS PGothic" pitchFamily="34" charset="-128"/>
              </a:defRPr>
            </a:lvl3pPr>
            <a:lvl4pPr>
              <a:defRPr sz="2000">
                <a:solidFill>
                  <a:srgbClr val="000066"/>
                </a:solidFill>
                <a:latin typeface="Arial" pitchFamily="34" charset="0"/>
                <a:ea typeface="MS PGothic" pitchFamily="34" charset="-128"/>
              </a:defRPr>
            </a:lvl4pPr>
            <a:lvl5pPr>
              <a:defRPr sz="2000">
                <a:solidFill>
                  <a:srgbClr val="000066"/>
                </a:solidFill>
                <a:latin typeface="Arial" pitchFamily="34" charset="0"/>
                <a:ea typeface="MS PGothic" pitchFamily="34" charset="-128"/>
              </a:defRPr>
            </a:lvl5pPr>
            <a:lvl6pPr eaLnBrk="0" hangingPunct="0">
              <a:defRPr sz="2000">
                <a:solidFill>
                  <a:srgbClr val="000066"/>
                </a:solidFill>
                <a:latin typeface="Arial" pitchFamily="34" charset="0"/>
                <a:ea typeface="MS PGothic" pitchFamily="34" charset="-128"/>
              </a:defRPr>
            </a:lvl6pPr>
            <a:lvl7pPr eaLnBrk="0" hangingPunct="0">
              <a:defRPr sz="2000">
                <a:solidFill>
                  <a:srgbClr val="000066"/>
                </a:solidFill>
                <a:latin typeface="Arial" pitchFamily="34" charset="0"/>
                <a:ea typeface="MS PGothic" pitchFamily="34" charset="-128"/>
              </a:defRPr>
            </a:lvl7pPr>
            <a:lvl8pPr eaLnBrk="0" hangingPunct="0">
              <a:defRPr sz="2000">
                <a:solidFill>
                  <a:srgbClr val="000066"/>
                </a:solidFill>
                <a:latin typeface="Arial" pitchFamily="34" charset="0"/>
                <a:ea typeface="MS PGothic" pitchFamily="34" charset="-128"/>
              </a:defRPr>
            </a:lvl8pPr>
            <a:lvl9pPr eaLnBrk="0" hangingPunct="0">
              <a:defRPr sz="2000">
                <a:solidFill>
                  <a:srgbClr val="000066"/>
                </a:solidFill>
                <a:latin typeface="Arial" pitchFamily="34" charset="0"/>
                <a:ea typeface="MS PGothic" pitchFamily="34" charset="-128"/>
              </a:defRPr>
            </a:lvl9pPr>
          </a:lstStyle>
          <a:p>
            <a:pPr algn="just" rtl="0">
              <a:buFont typeface="Wingdings" pitchFamily="2" charset="2"/>
              <a:buChar char="q"/>
            </a:pPr>
            <a:r>
              <a:rPr lang="en-GB" altLang="en-US" sz="1600" dirty="0">
                <a:solidFill>
                  <a:schemeClr val="tx1"/>
                </a:solidFill>
                <a:latin typeface="Times" charset="0"/>
              </a:rPr>
              <a:t>The weighting the experts give to the importance of geometry, sustainability, marketing and communication related to reusable packaging shows that </a:t>
            </a:r>
            <a:r>
              <a:rPr lang="en-GB" altLang="en-US" sz="1600" b="1" dirty="0">
                <a:solidFill>
                  <a:srgbClr val="FF0000"/>
                </a:solidFill>
                <a:latin typeface="Times" charset="0"/>
              </a:rPr>
              <a:t>sustainability</a:t>
            </a:r>
            <a:r>
              <a:rPr lang="en-GB" altLang="en-US" sz="1600" dirty="0">
                <a:solidFill>
                  <a:schemeClr val="tx1"/>
                </a:solidFill>
                <a:latin typeface="Times" charset="0"/>
              </a:rPr>
              <a:t> is a very essential dimension for reusable packaging, with </a:t>
            </a:r>
            <a:r>
              <a:rPr lang="en-GB" altLang="en-US" sz="1600" b="1" dirty="0">
                <a:solidFill>
                  <a:srgbClr val="FF0000"/>
                </a:solidFill>
                <a:latin typeface="Times" charset="0"/>
              </a:rPr>
              <a:t>geometry/ergonomic</a:t>
            </a:r>
            <a:r>
              <a:rPr lang="en-GB" altLang="en-US" sz="1600" dirty="0">
                <a:solidFill>
                  <a:schemeClr val="tx1"/>
                </a:solidFill>
                <a:latin typeface="Times" charset="0"/>
              </a:rPr>
              <a:t> dimension as an important indicator. However, the </a:t>
            </a:r>
            <a:r>
              <a:rPr lang="en-GB" altLang="en-US" sz="1600" b="1" dirty="0">
                <a:solidFill>
                  <a:srgbClr val="FF0000"/>
                </a:solidFill>
                <a:latin typeface="Times" charset="0"/>
              </a:rPr>
              <a:t>marketing and communication </a:t>
            </a:r>
            <a:r>
              <a:rPr lang="en-GB" altLang="en-US" sz="1600" dirty="0">
                <a:solidFill>
                  <a:schemeClr val="tx1"/>
                </a:solidFill>
                <a:latin typeface="Times" charset="0"/>
              </a:rPr>
              <a:t>dimension scores less.</a:t>
            </a:r>
          </a:p>
          <a:p>
            <a:pPr algn="just" rtl="0">
              <a:buFont typeface="Wingdings" pitchFamily="2" charset="2"/>
              <a:buChar char="q"/>
            </a:pPr>
            <a:r>
              <a:rPr lang="en-GB" altLang="en-US" sz="1600" dirty="0">
                <a:solidFill>
                  <a:schemeClr val="tx1"/>
                </a:solidFill>
                <a:latin typeface="Times" charset="0"/>
              </a:rPr>
              <a:t>The results show that </a:t>
            </a:r>
            <a:r>
              <a:rPr lang="en-GB" altLang="en-US" sz="1600" b="1" dirty="0">
                <a:solidFill>
                  <a:srgbClr val="FF0000"/>
                </a:solidFill>
                <a:latin typeface="Times" charset="0"/>
              </a:rPr>
              <a:t>23 packaging </a:t>
            </a:r>
            <a:r>
              <a:rPr lang="en-GB" altLang="en-US" sz="1600" dirty="0">
                <a:solidFill>
                  <a:schemeClr val="tx1"/>
                </a:solidFill>
                <a:latin typeface="Times" charset="0"/>
              </a:rPr>
              <a:t>attributes are related to reusable packaging and they are classified into two groups: essential and supplementary attributes.</a:t>
            </a:r>
          </a:p>
          <a:p>
            <a:pPr algn="just" rtl="0">
              <a:buFont typeface="Wingdings" pitchFamily="2" charset="2"/>
              <a:buChar char="q"/>
            </a:pPr>
            <a:r>
              <a:rPr lang="en-GB" altLang="en-US" sz="1600" dirty="0">
                <a:solidFill>
                  <a:schemeClr val="tx1"/>
                </a:solidFill>
                <a:latin typeface="Times" charset="0"/>
              </a:rPr>
              <a:t>There are </a:t>
            </a:r>
            <a:r>
              <a:rPr lang="en-GB" altLang="en-US" sz="1600" b="1" dirty="0">
                <a:solidFill>
                  <a:srgbClr val="FF0000"/>
                </a:solidFill>
                <a:latin typeface="Times" charset="0"/>
              </a:rPr>
              <a:t>18 essential attributes </a:t>
            </a:r>
            <a:r>
              <a:rPr lang="en-GB" altLang="en-US" sz="1600" dirty="0">
                <a:solidFill>
                  <a:schemeClr val="tx1"/>
                </a:solidFill>
                <a:latin typeface="Times" charset="0"/>
              </a:rPr>
              <a:t>as defined by experts. which must be considered during the design of reusable packaging; whereas there are </a:t>
            </a:r>
            <a:r>
              <a:rPr lang="en-GB" altLang="en-US" sz="1600" b="1" dirty="0" smtClean="0">
                <a:solidFill>
                  <a:srgbClr val="FF0000"/>
                </a:solidFill>
                <a:latin typeface="Times" charset="0"/>
              </a:rPr>
              <a:t>5 supplementary </a:t>
            </a:r>
            <a:r>
              <a:rPr lang="en-GB" altLang="en-US" sz="1600" b="1" dirty="0">
                <a:solidFill>
                  <a:srgbClr val="FF0000"/>
                </a:solidFill>
                <a:latin typeface="Times" charset="0"/>
              </a:rPr>
              <a:t>attributes</a:t>
            </a:r>
            <a:r>
              <a:rPr lang="en-GB" altLang="en-US" sz="1600" dirty="0">
                <a:solidFill>
                  <a:schemeClr val="tx1"/>
                </a:solidFill>
                <a:latin typeface="Times" charset="0"/>
              </a:rPr>
              <a:t>, which could be included during producing reusable packaging.</a:t>
            </a:r>
          </a:p>
          <a:p>
            <a:pPr algn="just"/>
            <a:endParaRPr lang="en-US" altLang="en-US" sz="1600" dirty="0">
              <a:solidFill>
                <a:schemeClr val="bg2"/>
              </a:solidFill>
              <a:latin typeface="Times" charset="0"/>
            </a:endParaRPr>
          </a:p>
        </p:txBody>
      </p:sp>
    </p:spTree>
    <p:extLst>
      <p:ext uri="{BB962C8B-B14F-4D97-AF65-F5344CB8AC3E}">
        <p14:creationId xmlns:p14="http://schemas.microsoft.com/office/powerpoint/2010/main" val="814904122"/>
      </p:ext>
    </p:extLst>
  </p:cSld>
  <p:clrMapOvr>
    <a:masterClrMapping/>
  </p:clrMapOvr>
  <p:transition xmlns:p14="http://schemas.microsoft.com/office/powerpoint/2010/main" spd="slow">
    <p:wipe/>
  </p:transitio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725"/>
                                        </p:tgtEl>
                                        <p:attrNameLst>
                                          <p:attrName>style.visibility</p:attrName>
                                        </p:attrNameLst>
                                      </p:cBhvr>
                                      <p:to>
                                        <p:strVal val="visible"/>
                                      </p:to>
                                    </p:set>
                                    <p:animEffect transition="in" filter="blinds(horizontal)">
                                      <p:cBhvr>
                                        <p:cTn id="7" dur="500"/>
                                        <p:tgtEl>
                                          <p:spTgt spid="3072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ea typeface="ＭＳ Ｐゴシック" charset="0"/>
              </a:rPr>
              <a:t>Analysis -Part </a:t>
            </a:r>
            <a:r>
              <a:rPr lang="en-US" dirty="0" smtClean="0">
                <a:ea typeface="ＭＳ Ｐゴシック" charset="0"/>
              </a:rPr>
              <a:t>2 </a:t>
            </a:r>
            <a:endParaRPr lang="en-GB" dirty="0" smtClean="0"/>
          </a:p>
        </p:txBody>
      </p:sp>
      <p:sp>
        <p:nvSpPr>
          <p:cNvPr id="13315" name="Slide Number Placeholder 3"/>
          <p:cNvSpPr>
            <a:spLocks noGrp="1"/>
          </p:cNvSpPr>
          <p:nvPr>
            <p:ph type="sldNum" sz="quarter" idx="10"/>
          </p:nvPr>
        </p:nvSpPr>
        <p:spPr>
          <a:noFill/>
        </p:spPr>
        <p:txBody>
          <a:bodyPr/>
          <a:lstStyle>
            <a:lvl1pPr eaLnBrk="0" hangingPunct="0">
              <a:defRPr sz="2400">
                <a:solidFill>
                  <a:schemeClr val="tx1"/>
                </a:solidFill>
                <a:latin typeface="Gill Sans MT" pitchFamily="34" charset="0"/>
                <a:ea typeface="MS PGothic" pitchFamily="34" charset="-128"/>
              </a:defRPr>
            </a:lvl1pPr>
            <a:lvl2pPr marL="742950" indent="-285750" eaLnBrk="0" hangingPunct="0">
              <a:defRPr sz="2400">
                <a:solidFill>
                  <a:schemeClr val="tx1"/>
                </a:solidFill>
                <a:latin typeface="Gill Sans MT" pitchFamily="34" charset="0"/>
                <a:ea typeface="MS PGothic" pitchFamily="34" charset="-128"/>
              </a:defRPr>
            </a:lvl2pPr>
            <a:lvl3pPr marL="1143000" indent="-228600" eaLnBrk="0" hangingPunct="0">
              <a:defRPr sz="2400">
                <a:solidFill>
                  <a:schemeClr val="tx1"/>
                </a:solidFill>
                <a:latin typeface="Gill Sans MT" pitchFamily="34" charset="0"/>
                <a:ea typeface="MS PGothic" pitchFamily="34" charset="-128"/>
              </a:defRPr>
            </a:lvl3pPr>
            <a:lvl4pPr marL="1600200" indent="-228600" eaLnBrk="0" hangingPunct="0">
              <a:defRPr sz="2400">
                <a:solidFill>
                  <a:schemeClr val="tx1"/>
                </a:solidFill>
                <a:latin typeface="Gill Sans MT" pitchFamily="34" charset="0"/>
                <a:ea typeface="MS PGothic" pitchFamily="34" charset="-128"/>
              </a:defRPr>
            </a:lvl4pPr>
            <a:lvl5pPr marL="2057400" indent="-228600" eaLnBrk="0" hangingPunct="0">
              <a:defRPr sz="2400">
                <a:solidFill>
                  <a:schemeClr val="tx1"/>
                </a:solidFill>
                <a:latin typeface="Gill Sans MT" pitchFamily="34" charset="0"/>
                <a:ea typeface="MS PGothic" pitchFamily="34" charset="-128"/>
              </a:defRPr>
            </a:lvl5pPr>
            <a:lvl6pPr marL="2514600" indent="-228600" algn="l" rtl="0" eaLnBrk="0" fontAlgn="base" hangingPunct="0">
              <a:spcBef>
                <a:spcPct val="0"/>
              </a:spcBef>
              <a:spcAft>
                <a:spcPct val="0"/>
              </a:spcAft>
              <a:defRPr sz="2400">
                <a:solidFill>
                  <a:schemeClr val="tx1"/>
                </a:solidFill>
                <a:latin typeface="Gill Sans MT" pitchFamily="34" charset="0"/>
                <a:ea typeface="MS PGothic" pitchFamily="34" charset="-128"/>
              </a:defRPr>
            </a:lvl6pPr>
            <a:lvl7pPr marL="2971800" indent="-228600" algn="l" rtl="0" eaLnBrk="0" fontAlgn="base" hangingPunct="0">
              <a:spcBef>
                <a:spcPct val="0"/>
              </a:spcBef>
              <a:spcAft>
                <a:spcPct val="0"/>
              </a:spcAft>
              <a:defRPr sz="2400">
                <a:solidFill>
                  <a:schemeClr val="tx1"/>
                </a:solidFill>
                <a:latin typeface="Gill Sans MT" pitchFamily="34" charset="0"/>
                <a:ea typeface="MS PGothic" pitchFamily="34" charset="-128"/>
              </a:defRPr>
            </a:lvl7pPr>
            <a:lvl8pPr marL="3429000" indent="-228600" algn="l" rtl="0" eaLnBrk="0" fontAlgn="base" hangingPunct="0">
              <a:spcBef>
                <a:spcPct val="0"/>
              </a:spcBef>
              <a:spcAft>
                <a:spcPct val="0"/>
              </a:spcAft>
              <a:defRPr sz="2400">
                <a:solidFill>
                  <a:schemeClr val="tx1"/>
                </a:solidFill>
                <a:latin typeface="Gill Sans MT" pitchFamily="34" charset="0"/>
                <a:ea typeface="MS PGothic" pitchFamily="34" charset="-128"/>
              </a:defRPr>
            </a:lvl8pPr>
            <a:lvl9pPr marL="3886200" indent="-228600" algn="l" rtl="0" eaLnBrk="0" fontAlgn="base" hangingPunct="0">
              <a:spcBef>
                <a:spcPct val="0"/>
              </a:spcBef>
              <a:spcAft>
                <a:spcPct val="0"/>
              </a:spcAft>
              <a:defRPr sz="2400">
                <a:solidFill>
                  <a:schemeClr val="tx1"/>
                </a:solidFill>
                <a:latin typeface="Gill Sans MT" pitchFamily="34" charset="0"/>
                <a:ea typeface="MS PGothic" pitchFamily="34" charset="-128"/>
              </a:defRPr>
            </a:lvl9pPr>
          </a:lstStyle>
          <a:p>
            <a:pPr eaLnBrk="1" hangingPunct="1"/>
            <a:fld id="{075CA379-BF29-4441-B57D-F53DB82C4656}" type="slidenum">
              <a:rPr lang="en-GB" altLang="en-US" sz="1400">
                <a:latin typeface="Arial" pitchFamily="34" charset="0"/>
              </a:rPr>
              <a:pPr eaLnBrk="1" hangingPunct="1"/>
              <a:t>10</a:t>
            </a:fld>
            <a:endParaRPr lang="en-GB" altLang="en-US" sz="1400">
              <a:latin typeface="Arial" pitchFamily="34" charset="0"/>
            </a:endParaRPr>
          </a:p>
        </p:txBody>
      </p:sp>
      <p:pic>
        <p:nvPicPr>
          <p:cNvPr id="5" name="Picture 6"/>
          <p:cNvPicPr>
            <a:picLocks noGrp="1" noChangeAspect="1"/>
          </p:cNvPicPr>
          <p:nvPr>
            <p:ph idx="1"/>
          </p:nvPr>
        </p:nvPicPr>
        <p:blipFill>
          <a:blip r:embed="rId2"/>
          <a:srcRect t="1942"/>
          <a:stretch>
            <a:fillRect/>
          </a:stretch>
        </p:blipFill>
        <p:spPr>
          <a:xfrm>
            <a:off x="1057771" y="3700463"/>
            <a:ext cx="7438529" cy="220451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TextBox 8"/>
          <p:cNvSpPr txBox="1">
            <a:spLocks noChangeArrowheads="1"/>
          </p:cNvSpPr>
          <p:nvPr/>
        </p:nvSpPr>
        <p:spPr bwMode="auto">
          <a:xfrm>
            <a:off x="177800" y="1238250"/>
            <a:ext cx="831850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sz="3200">
                <a:solidFill>
                  <a:srgbClr val="000066"/>
                </a:solidFill>
                <a:latin typeface="Arial" pitchFamily="34" charset="0"/>
                <a:ea typeface="MS PGothic" pitchFamily="34" charset="-128"/>
              </a:defRPr>
            </a:lvl1pPr>
            <a:lvl2pPr>
              <a:defRPr sz="2800">
                <a:solidFill>
                  <a:srgbClr val="000066"/>
                </a:solidFill>
                <a:latin typeface="Arial" pitchFamily="34" charset="0"/>
                <a:ea typeface="MS PGothic" pitchFamily="34" charset="-128"/>
              </a:defRPr>
            </a:lvl2pPr>
            <a:lvl3pPr>
              <a:defRPr sz="2400">
                <a:solidFill>
                  <a:srgbClr val="000066"/>
                </a:solidFill>
                <a:latin typeface="Arial" pitchFamily="34" charset="0"/>
                <a:ea typeface="MS PGothic" pitchFamily="34" charset="-128"/>
              </a:defRPr>
            </a:lvl3pPr>
            <a:lvl4pPr>
              <a:defRPr sz="2000">
                <a:solidFill>
                  <a:srgbClr val="000066"/>
                </a:solidFill>
                <a:latin typeface="Arial" pitchFamily="34" charset="0"/>
                <a:ea typeface="MS PGothic" pitchFamily="34" charset="-128"/>
              </a:defRPr>
            </a:lvl4pPr>
            <a:lvl5pPr>
              <a:defRPr sz="2000">
                <a:solidFill>
                  <a:srgbClr val="000066"/>
                </a:solidFill>
                <a:latin typeface="Arial" pitchFamily="34" charset="0"/>
                <a:ea typeface="MS PGothic" pitchFamily="34" charset="-128"/>
              </a:defRPr>
            </a:lvl5pPr>
            <a:lvl6pPr eaLnBrk="0" hangingPunct="0">
              <a:defRPr sz="2000">
                <a:solidFill>
                  <a:srgbClr val="000066"/>
                </a:solidFill>
                <a:latin typeface="Arial" pitchFamily="34" charset="0"/>
                <a:ea typeface="MS PGothic" pitchFamily="34" charset="-128"/>
              </a:defRPr>
            </a:lvl6pPr>
            <a:lvl7pPr eaLnBrk="0" hangingPunct="0">
              <a:defRPr sz="2000">
                <a:solidFill>
                  <a:srgbClr val="000066"/>
                </a:solidFill>
                <a:latin typeface="Arial" pitchFamily="34" charset="0"/>
                <a:ea typeface="MS PGothic" pitchFamily="34" charset="-128"/>
              </a:defRPr>
            </a:lvl7pPr>
            <a:lvl8pPr eaLnBrk="0" hangingPunct="0">
              <a:defRPr sz="2000">
                <a:solidFill>
                  <a:srgbClr val="000066"/>
                </a:solidFill>
                <a:latin typeface="Arial" pitchFamily="34" charset="0"/>
                <a:ea typeface="MS PGothic" pitchFamily="34" charset="-128"/>
              </a:defRPr>
            </a:lvl8pPr>
            <a:lvl9pPr eaLnBrk="0" hangingPunct="0">
              <a:defRPr sz="2000">
                <a:solidFill>
                  <a:srgbClr val="000066"/>
                </a:solidFill>
                <a:latin typeface="Arial" pitchFamily="34" charset="0"/>
                <a:ea typeface="MS PGothic" pitchFamily="34" charset="-128"/>
              </a:defRPr>
            </a:lvl9pPr>
          </a:lstStyle>
          <a:p>
            <a:pPr algn="just" rtl="0">
              <a:buFont typeface="Wingdings" pitchFamily="2" charset="2"/>
              <a:buChar char="§"/>
            </a:pPr>
            <a:r>
              <a:rPr lang="en-GB" altLang="en-US" sz="1400" dirty="0">
                <a:solidFill>
                  <a:schemeClr val="tx1"/>
                </a:solidFill>
                <a:latin typeface="Times" charset="0"/>
              </a:rPr>
              <a:t>Consumers who reused packaging did not present any concern if the packaging material has any influence on </a:t>
            </a:r>
            <a:r>
              <a:rPr lang="en-GB" altLang="en-US" sz="1400" dirty="0" smtClean="0">
                <a:solidFill>
                  <a:schemeClr val="tx1"/>
                </a:solidFill>
                <a:latin typeface="Times" charset="0"/>
              </a:rPr>
              <a:t>health. </a:t>
            </a:r>
          </a:p>
          <a:p>
            <a:pPr algn="just" rtl="0">
              <a:buFont typeface="Wingdings" pitchFamily="2" charset="2"/>
              <a:buChar char="§"/>
            </a:pPr>
            <a:r>
              <a:rPr lang="en-GB" altLang="en-US" sz="1400" dirty="0" smtClean="0">
                <a:solidFill>
                  <a:schemeClr val="tx1"/>
                </a:solidFill>
                <a:latin typeface="Times" charset="0"/>
              </a:rPr>
              <a:t>Packaging </a:t>
            </a:r>
            <a:r>
              <a:rPr lang="en-GB" altLang="en-US" sz="1400" dirty="0">
                <a:solidFill>
                  <a:schemeClr val="tx1"/>
                </a:solidFill>
                <a:latin typeface="Times" charset="0"/>
              </a:rPr>
              <a:t>that </a:t>
            </a:r>
            <a:r>
              <a:rPr lang="en-GB" altLang="en-US" sz="1400" dirty="0" smtClean="0">
                <a:solidFill>
                  <a:schemeClr val="tx1"/>
                </a:solidFill>
                <a:latin typeface="Times" charset="0"/>
              </a:rPr>
              <a:t>easy </a:t>
            </a:r>
            <a:r>
              <a:rPr lang="en-GB" altLang="en-US" sz="1400" dirty="0">
                <a:solidFill>
                  <a:schemeClr val="tx1"/>
                </a:solidFill>
                <a:latin typeface="Times" charset="0"/>
              </a:rPr>
              <a:t>to reclose and reopen is more likely to be reused. </a:t>
            </a:r>
            <a:endParaRPr lang="en-GB" altLang="en-US" sz="1400" dirty="0" smtClean="0">
              <a:solidFill>
                <a:schemeClr val="tx1"/>
              </a:solidFill>
              <a:latin typeface="Times" charset="0"/>
            </a:endParaRPr>
          </a:p>
          <a:p>
            <a:pPr algn="just" rtl="0">
              <a:buFont typeface="Wingdings" pitchFamily="2" charset="2"/>
              <a:buChar char="§"/>
            </a:pPr>
            <a:r>
              <a:rPr lang="en-GB" altLang="en-US" sz="1400" dirty="0" smtClean="0">
                <a:solidFill>
                  <a:schemeClr val="tx1"/>
                </a:solidFill>
                <a:latin typeface="Times" charset="0"/>
              </a:rPr>
              <a:t>Realistic </a:t>
            </a:r>
            <a:r>
              <a:rPr lang="en-GB" altLang="en-US" sz="1400" dirty="0">
                <a:solidFill>
                  <a:schemeClr val="tx1"/>
                </a:solidFill>
                <a:latin typeface="Times" charset="0"/>
              </a:rPr>
              <a:t>packaging size, which has the ability to be reused, is seen to be more worthwhile for the practice than small packaging, which most consumers are likely to throw as waste.</a:t>
            </a:r>
          </a:p>
          <a:p>
            <a:pPr algn="just" rtl="0">
              <a:buFont typeface="Wingdings" pitchFamily="2" charset="2"/>
              <a:buChar char="§"/>
            </a:pPr>
            <a:r>
              <a:rPr lang="en-GB" altLang="en-US" sz="1400" dirty="0">
                <a:solidFill>
                  <a:schemeClr val="tx1"/>
                </a:solidFill>
                <a:latin typeface="Times" charset="0"/>
              </a:rPr>
              <a:t>Portability of packaging which converges with the size and dimension of packaging can lead to ease of carrying and storing packaging. </a:t>
            </a:r>
          </a:p>
          <a:p>
            <a:pPr algn="just" rtl="0">
              <a:buFont typeface="Wingdings" pitchFamily="2" charset="2"/>
              <a:buChar char="§"/>
            </a:pPr>
            <a:r>
              <a:rPr lang="en-GB" altLang="en-US" sz="1400" dirty="0" smtClean="0">
                <a:solidFill>
                  <a:schemeClr val="tx1"/>
                </a:solidFill>
                <a:latin typeface="Times" charset="0"/>
              </a:rPr>
              <a:t>The </a:t>
            </a:r>
            <a:r>
              <a:rPr lang="en-GB" altLang="en-US" sz="1400" dirty="0">
                <a:solidFill>
                  <a:schemeClr val="tx1"/>
                </a:solidFill>
                <a:latin typeface="Times" charset="0"/>
              </a:rPr>
              <a:t>results from the questionnaire from packaging used for secondary uses indicate that there is </a:t>
            </a:r>
            <a:r>
              <a:rPr lang="en-GB" altLang="en-US" sz="1400" b="1" dirty="0">
                <a:solidFill>
                  <a:srgbClr val="FF0000"/>
                </a:solidFill>
                <a:latin typeface="Times" charset="0"/>
              </a:rPr>
              <a:t>13 essential </a:t>
            </a:r>
            <a:r>
              <a:rPr lang="en-GB" altLang="en-US" sz="1400" dirty="0" smtClean="0">
                <a:solidFill>
                  <a:schemeClr val="tx1"/>
                </a:solidFill>
                <a:latin typeface="Times" charset="0"/>
              </a:rPr>
              <a:t>reusable </a:t>
            </a:r>
            <a:r>
              <a:rPr lang="en-GB" altLang="en-US" sz="1400" dirty="0">
                <a:solidFill>
                  <a:schemeClr val="tx1"/>
                </a:solidFill>
                <a:latin typeface="Times" charset="0"/>
              </a:rPr>
              <a:t>packaging attributes</a:t>
            </a:r>
            <a:r>
              <a:rPr lang="en-US" altLang="en-US" sz="1400" dirty="0">
                <a:solidFill>
                  <a:schemeClr val="tx1"/>
                </a:solidFill>
                <a:latin typeface="Times" charset="0"/>
              </a:rPr>
              <a:t>.</a:t>
            </a:r>
          </a:p>
        </p:txBody>
      </p:sp>
    </p:spTree>
    <p:extLst>
      <p:ext uri="{BB962C8B-B14F-4D97-AF65-F5344CB8AC3E}">
        <p14:creationId xmlns:p14="http://schemas.microsoft.com/office/powerpoint/2010/main" val="1894162690"/>
      </p:ext>
    </p:extLst>
  </p:cSld>
  <p:clrMapOvr>
    <a:masterClrMapping/>
  </p:clrMapOvr>
  <p:transition xmlns:p14="http://schemas.microsoft.com/office/powerpoint/2010/main" spd="slow">
    <p:split orient="vert"/>
  </p:transitio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algn="ctr">
              <a:defRPr/>
            </a:pPr>
            <a:r>
              <a:rPr lang="en-GB" sz="3600" dirty="0">
                <a:ea typeface="ＭＳ Ｐゴシック" charset="0"/>
              </a:rPr>
              <a:t>Results </a:t>
            </a:r>
          </a:p>
        </p:txBody>
      </p:sp>
      <p:sp>
        <p:nvSpPr>
          <p:cNvPr id="14356" name="Slide Number Placeholder 3"/>
          <p:cNvSpPr>
            <a:spLocks noGrp="1"/>
          </p:cNvSpPr>
          <p:nvPr>
            <p:ph type="sldNum" sz="quarter" idx="10"/>
          </p:nvPr>
        </p:nvSpPr>
        <p:spPr>
          <a:noFill/>
        </p:spPr>
        <p:txBody>
          <a:bodyPr/>
          <a:lstStyle>
            <a:lvl1pPr>
              <a:defRPr sz="3200">
                <a:solidFill>
                  <a:srgbClr val="000066"/>
                </a:solidFill>
                <a:latin typeface="Arial" pitchFamily="34" charset="0"/>
                <a:ea typeface="MS PGothic" pitchFamily="34" charset="-128"/>
              </a:defRPr>
            </a:lvl1pPr>
            <a:lvl2pPr>
              <a:defRPr sz="2800">
                <a:solidFill>
                  <a:srgbClr val="000066"/>
                </a:solidFill>
                <a:latin typeface="Arial" pitchFamily="34" charset="0"/>
                <a:ea typeface="MS PGothic" pitchFamily="34" charset="-128"/>
              </a:defRPr>
            </a:lvl2pPr>
            <a:lvl3pPr>
              <a:defRPr sz="2400">
                <a:solidFill>
                  <a:srgbClr val="000066"/>
                </a:solidFill>
                <a:latin typeface="Arial" pitchFamily="34" charset="0"/>
                <a:ea typeface="MS PGothic" pitchFamily="34" charset="-128"/>
              </a:defRPr>
            </a:lvl3pPr>
            <a:lvl4pPr>
              <a:defRPr sz="2000">
                <a:solidFill>
                  <a:srgbClr val="000066"/>
                </a:solidFill>
                <a:latin typeface="Arial" pitchFamily="34" charset="0"/>
                <a:ea typeface="MS PGothic" pitchFamily="34" charset="-128"/>
              </a:defRPr>
            </a:lvl4pPr>
            <a:lvl5pPr>
              <a:defRPr sz="2000">
                <a:solidFill>
                  <a:srgbClr val="000066"/>
                </a:solidFill>
                <a:latin typeface="Arial" pitchFamily="34" charset="0"/>
                <a:ea typeface="MS PGothic" pitchFamily="34" charset="-128"/>
              </a:defRPr>
            </a:lvl5pPr>
            <a:lvl6pPr eaLnBrk="0" hangingPunct="0">
              <a:defRPr sz="2000">
                <a:solidFill>
                  <a:srgbClr val="000066"/>
                </a:solidFill>
                <a:latin typeface="Arial" pitchFamily="34" charset="0"/>
                <a:ea typeface="MS PGothic" pitchFamily="34" charset="-128"/>
              </a:defRPr>
            </a:lvl6pPr>
            <a:lvl7pPr eaLnBrk="0" hangingPunct="0">
              <a:defRPr sz="2000">
                <a:solidFill>
                  <a:srgbClr val="000066"/>
                </a:solidFill>
                <a:latin typeface="Arial" pitchFamily="34" charset="0"/>
                <a:ea typeface="MS PGothic" pitchFamily="34" charset="-128"/>
              </a:defRPr>
            </a:lvl7pPr>
            <a:lvl8pPr eaLnBrk="0" hangingPunct="0">
              <a:defRPr sz="2000">
                <a:solidFill>
                  <a:srgbClr val="000066"/>
                </a:solidFill>
                <a:latin typeface="Arial" pitchFamily="34" charset="0"/>
                <a:ea typeface="MS PGothic" pitchFamily="34" charset="-128"/>
              </a:defRPr>
            </a:lvl8pPr>
            <a:lvl9pPr eaLnBrk="0" hangingPunct="0">
              <a:defRPr sz="2000">
                <a:solidFill>
                  <a:srgbClr val="000066"/>
                </a:solidFill>
                <a:latin typeface="Arial" pitchFamily="34" charset="0"/>
                <a:ea typeface="MS PGothic" pitchFamily="34" charset="-128"/>
              </a:defRPr>
            </a:lvl9pPr>
          </a:lstStyle>
          <a:p>
            <a:fld id="{3BC6DA6F-EB79-4C10-A7C8-349FDD4C4022}" type="slidenum">
              <a:rPr lang="en-GB" altLang="en-US" sz="1400">
                <a:solidFill>
                  <a:schemeClr val="tx1"/>
                </a:solidFill>
              </a:rPr>
              <a:pPr/>
              <a:t>11</a:t>
            </a:fld>
            <a:endParaRPr lang="en-GB" altLang="en-US" sz="1400">
              <a:solidFill>
                <a:schemeClr val="tx1"/>
              </a:solidFill>
            </a:endParaRPr>
          </a:p>
        </p:txBody>
      </p:sp>
      <p:pic>
        <p:nvPicPr>
          <p:cNvPr id="6" name="Picture 5"/>
          <p:cNvPicPr>
            <a:picLocks noChangeAspect="1" noChangeArrowheads="1"/>
          </p:cNvPicPr>
          <p:nvPr/>
        </p:nvPicPr>
        <p:blipFill>
          <a:blip r:embed="rId2">
            <a:extLst>
              <a:ext uri="{28A0092B-C50C-407E-A947-70E740481C1C}">
                <a14:useLocalDpi xmlns:a14="http://schemas.microsoft.com/office/drawing/2010/main" val="0"/>
              </a:ext>
            </a:extLst>
          </a:blip>
          <a:srcRect l="4990" t="20331" r="24396" b="20782"/>
          <a:stretch>
            <a:fillRect/>
          </a:stretch>
        </p:blipFill>
        <p:spPr bwMode="auto">
          <a:xfrm>
            <a:off x="1359735" y="1052736"/>
            <a:ext cx="7756861" cy="5184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703588"/>
      </p:ext>
    </p:extLst>
  </p:cSld>
  <p:clrMapOvr>
    <a:masterClrMapping/>
  </p:clrMapOvr>
  <p:transition xmlns:p14="http://schemas.microsoft.com/office/powerpoint/2010/main">
    <p:cut/>
  </p:transition>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algn="ctr"/>
            <a:r>
              <a:rPr lang="en-GB" altLang="en-US" sz="3600" dirty="0" smtClean="0"/>
              <a:t>Discussion- </a:t>
            </a:r>
            <a:r>
              <a:rPr lang="en-GB" altLang="en-US" sz="3200" dirty="0" smtClean="0"/>
              <a:t>Part 1</a:t>
            </a:r>
            <a:r>
              <a:rPr lang="en-GB" altLang="en-US" sz="4000" dirty="0" smtClean="0"/>
              <a:t> </a:t>
            </a:r>
            <a:endParaRPr lang="en-GB" altLang="en-US" dirty="0" smtClean="0"/>
          </a:p>
        </p:txBody>
      </p:sp>
      <p:sp>
        <p:nvSpPr>
          <p:cNvPr id="10243" name="Content Placeholder 2"/>
          <p:cNvSpPr>
            <a:spLocks noGrp="1"/>
          </p:cNvSpPr>
          <p:nvPr>
            <p:ph idx="1"/>
          </p:nvPr>
        </p:nvSpPr>
        <p:spPr/>
        <p:txBody>
          <a:bodyPr/>
          <a:lstStyle/>
          <a:p>
            <a:pPr algn="just" rtl="0"/>
            <a:r>
              <a:rPr lang="en-GB" altLang="en-US" sz="2400" dirty="0" smtClean="0"/>
              <a:t>The reusable packaging </a:t>
            </a:r>
            <a:r>
              <a:rPr lang="en-US" altLang="en-US" sz="2400" dirty="0" smtClean="0"/>
              <a:t>checklist </a:t>
            </a:r>
            <a:r>
              <a:rPr lang="en-GB" altLang="en-US" sz="2400" dirty="0" smtClean="0"/>
              <a:t>is to provide a guideline for the manufacturer/designer who intends to design reusable packaging. </a:t>
            </a:r>
          </a:p>
          <a:p>
            <a:pPr algn="just" rtl="0"/>
            <a:r>
              <a:rPr lang="en-GB" altLang="en-US" sz="2400" dirty="0" smtClean="0"/>
              <a:t>The reusable packaging attributes </a:t>
            </a:r>
            <a:r>
              <a:rPr lang="en-US" altLang="en-US" sz="2400" dirty="0"/>
              <a:t>checklist </a:t>
            </a:r>
            <a:r>
              <a:rPr lang="en-GB" altLang="en-US" sz="2400" dirty="0" smtClean="0"/>
              <a:t>can help designers/manufacturers in the early phases of packaging design to interpret and understand the reuse of packaging requirements and procedures presented in ‘BS En 13429:2004 reuse of packaging. </a:t>
            </a:r>
            <a:endParaRPr lang="en-US" altLang="en-US" sz="2400" dirty="0" smtClean="0"/>
          </a:p>
        </p:txBody>
      </p:sp>
      <p:sp>
        <p:nvSpPr>
          <p:cNvPr id="15364" name="Slide Number Placeholder 3"/>
          <p:cNvSpPr>
            <a:spLocks noGrp="1"/>
          </p:cNvSpPr>
          <p:nvPr>
            <p:ph type="sldNum" sz="quarter" idx="10"/>
          </p:nvPr>
        </p:nvSpPr>
        <p:spPr>
          <a:noFill/>
        </p:spPr>
        <p:txBody>
          <a:bodyPr/>
          <a:lstStyle>
            <a:lvl1pPr>
              <a:defRPr sz="3200">
                <a:solidFill>
                  <a:srgbClr val="000066"/>
                </a:solidFill>
                <a:latin typeface="Arial" pitchFamily="34" charset="0"/>
                <a:ea typeface="MS PGothic" pitchFamily="34" charset="-128"/>
              </a:defRPr>
            </a:lvl1pPr>
            <a:lvl2pPr>
              <a:defRPr sz="2800">
                <a:solidFill>
                  <a:srgbClr val="000066"/>
                </a:solidFill>
                <a:latin typeface="Arial" pitchFamily="34" charset="0"/>
                <a:ea typeface="MS PGothic" pitchFamily="34" charset="-128"/>
              </a:defRPr>
            </a:lvl2pPr>
            <a:lvl3pPr>
              <a:defRPr sz="2400">
                <a:solidFill>
                  <a:srgbClr val="000066"/>
                </a:solidFill>
                <a:latin typeface="Arial" pitchFamily="34" charset="0"/>
                <a:ea typeface="MS PGothic" pitchFamily="34" charset="-128"/>
              </a:defRPr>
            </a:lvl3pPr>
            <a:lvl4pPr>
              <a:defRPr sz="2000">
                <a:solidFill>
                  <a:srgbClr val="000066"/>
                </a:solidFill>
                <a:latin typeface="Arial" pitchFamily="34" charset="0"/>
                <a:ea typeface="MS PGothic" pitchFamily="34" charset="-128"/>
              </a:defRPr>
            </a:lvl4pPr>
            <a:lvl5pPr>
              <a:defRPr sz="2000">
                <a:solidFill>
                  <a:srgbClr val="000066"/>
                </a:solidFill>
                <a:latin typeface="Arial" pitchFamily="34" charset="0"/>
                <a:ea typeface="MS PGothic" pitchFamily="34" charset="-128"/>
              </a:defRPr>
            </a:lvl5pPr>
            <a:lvl6pPr eaLnBrk="0" hangingPunct="0">
              <a:defRPr sz="2000">
                <a:solidFill>
                  <a:srgbClr val="000066"/>
                </a:solidFill>
                <a:latin typeface="Arial" pitchFamily="34" charset="0"/>
                <a:ea typeface="MS PGothic" pitchFamily="34" charset="-128"/>
              </a:defRPr>
            </a:lvl6pPr>
            <a:lvl7pPr eaLnBrk="0" hangingPunct="0">
              <a:defRPr sz="2000">
                <a:solidFill>
                  <a:srgbClr val="000066"/>
                </a:solidFill>
                <a:latin typeface="Arial" pitchFamily="34" charset="0"/>
                <a:ea typeface="MS PGothic" pitchFamily="34" charset="-128"/>
              </a:defRPr>
            </a:lvl7pPr>
            <a:lvl8pPr eaLnBrk="0" hangingPunct="0">
              <a:defRPr sz="2000">
                <a:solidFill>
                  <a:srgbClr val="000066"/>
                </a:solidFill>
                <a:latin typeface="Arial" pitchFamily="34" charset="0"/>
                <a:ea typeface="MS PGothic" pitchFamily="34" charset="-128"/>
              </a:defRPr>
            </a:lvl8pPr>
            <a:lvl9pPr eaLnBrk="0" hangingPunct="0">
              <a:defRPr sz="2000">
                <a:solidFill>
                  <a:srgbClr val="000066"/>
                </a:solidFill>
                <a:latin typeface="Arial" pitchFamily="34" charset="0"/>
                <a:ea typeface="MS PGothic" pitchFamily="34" charset="-128"/>
              </a:defRPr>
            </a:lvl9pPr>
          </a:lstStyle>
          <a:p>
            <a:fld id="{C85C9886-2A3B-4C9F-90CD-CAF3AFD11F74}" type="slidenum">
              <a:rPr lang="en-GB" altLang="en-US" sz="1400">
                <a:solidFill>
                  <a:schemeClr val="tx1"/>
                </a:solidFill>
              </a:rPr>
              <a:pPr/>
              <a:t>12</a:t>
            </a:fld>
            <a:endParaRPr lang="en-GB" altLang="en-US" sz="1400">
              <a:solidFill>
                <a:schemeClr val="tx1"/>
              </a:solidFill>
            </a:endParaRPr>
          </a:p>
        </p:txBody>
      </p:sp>
    </p:spTree>
    <p:extLst>
      <p:ext uri="{BB962C8B-B14F-4D97-AF65-F5344CB8AC3E}">
        <p14:creationId xmlns:p14="http://schemas.microsoft.com/office/powerpoint/2010/main" val="3141865880"/>
      </p:ext>
    </p:extLst>
  </p:cSld>
  <p:clrMapOvr>
    <a:masterClrMapping/>
  </p:clrMapOvr>
  <p:transition xmlns:p14="http://schemas.microsoft.com/office/powerpoint/2010/main" spd="slow">
    <p:pull/>
  </p:transition>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algn="ctr">
              <a:defRPr/>
            </a:pPr>
            <a:r>
              <a:rPr lang="en-GB" sz="3600" dirty="0">
                <a:ea typeface="ＭＳ Ｐゴシック" charset="0"/>
              </a:rPr>
              <a:t>Discussion- Part 2</a:t>
            </a:r>
          </a:p>
        </p:txBody>
      </p:sp>
      <p:sp>
        <p:nvSpPr>
          <p:cNvPr id="11267" name="Content Placeholder 2"/>
          <p:cNvSpPr>
            <a:spLocks noGrp="1"/>
          </p:cNvSpPr>
          <p:nvPr>
            <p:ph idx="1"/>
          </p:nvPr>
        </p:nvSpPr>
        <p:spPr/>
        <p:txBody>
          <a:bodyPr>
            <a:normAutofit lnSpcReduction="10000"/>
          </a:bodyPr>
          <a:lstStyle/>
          <a:p>
            <a:pPr algn="just" rtl="0"/>
            <a:r>
              <a:rPr lang="en-GB" altLang="en-US" sz="2400" dirty="0" smtClean="0"/>
              <a:t>The reusable packaging attributes </a:t>
            </a:r>
            <a:r>
              <a:rPr lang="en-US" altLang="en-US" sz="2400" dirty="0"/>
              <a:t>checklist </a:t>
            </a:r>
            <a:r>
              <a:rPr lang="en-GB" altLang="en-US" sz="2400" dirty="0" smtClean="0"/>
              <a:t>can be used by companies who seek to improve packaging sustainability performance such as carton companies, beverage companies, etc.  </a:t>
            </a:r>
          </a:p>
          <a:p>
            <a:pPr algn="just" rtl="0"/>
            <a:r>
              <a:rPr lang="en-GB" altLang="en-US" sz="2400" dirty="0" smtClean="0"/>
              <a:t>The </a:t>
            </a:r>
            <a:r>
              <a:rPr lang="en-US" altLang="en-US" sz="2400" dirty="0"/>
              <a:t>checklist </a:t>
            </a:r>
            <a:r>
              <a:rPr lang="en-GB" altLang="en-US" sz="2400" dirty="0" smtClean="0"/>
              <a:t>identifies the open opportunities for improving packaging to meet a sustainable profile and be reusable at the same time.  </a:t>
            </a:r>
          </a:p>
          <a:p>
            <a:pPr algn="just" rtl="0"/>
            <a:r>
              <a:rPr lang="en-GB" altLang="en-US" sz="2400" dirty="0" smtClean="0"/>
              <a:t>The </a:t>
            </a:r>
            <a:r>
              <a:rPr lang="en-US" altLang="en-US" sz="2400" dirty="0"/>
              <a:t>checklist </a:t>
            </a:r>
            <a:r>
              <a:rPr lang="en-GB" altLang="en-US" sz="2400" dirty="0" smtClean="0"/>
              <a:t>can provide valuable information based on social, economic and environment benefits from reusable packaging. Finally, the </a:t>
            </a:r>
            <a:r>
              <a:rPr lang="en-US" altLang="en-US" sz="2400" dirty="0"/>
              <a:t>checklist </a:t>
            </a:r>
            <a:r>
              <a:rPr lang="en-GB" altLang="en-US" sz="2400" dirty="0" smtClean="0"/>
              <a:t>can contribute to set further packaging goals.  </a:t>
            </a:r>
            <a:endParaRPr lang="en-US" altLang="en-US" sz="2400" dirty="0" smtClean="0"/>
          </a:p>
          <a:p>
            <a:endParaRPr lang="en-GB" altLang="en-US" dirty="0" smtClean="0"/>
          </a:p>
        </p:txBody>
      </p:sp>
      <p:sp>
        <p:nvSpPr>
          <p:cNvPr id="16388" name="Slide Number Placeholder 3"/>
          <p:cNvSpPr>
            <a:spLocks noGrp="1"/>
          </p:cNvSpPr>
          <p:nvPr>
            <p:ph type="sldNum" sz="quarter" idx="10"/>
          </p:nvPr>
        </p:nvSpPr>
        <p:spPr>
          <a:noFill/>
        </p:spPr>
        <p:txBody>
          <a:bodyPr/>
          <a:lstStyle>
            <a:lvl1pPr>
              <a:defRPr sz="3200">
                <a:solidFill>
                  <a:srgbClr val="000066"/>
                </a:solidFill>
                <a:latin typeface="Arial" pitchFamily="34" charset="0"/>
                <a:ea typeface="MS PGothic" pitchFamily="34" charset="-128"/>
              </a:defRPr>
            </a:lvl1pPr>
            <a:lvl2pPr>
              <a:defRPr sz="2800">
                <a:solidFill>
                  <a:srgbClr val="000066"/>
                </a:solidFill>
                <a:latin typeface="Arial" pitchFamily="34" charset="0"/>
                <a:ea typeface="MS PGothic" pitchFamily="34" charset="-128"/>
              </a:defRPr>
            </a:lvl2pPr>
            <a:lvl3pPr>
              <a:defRPr sz="2400">
                <a:solidFill>
                  <a:srgbClr val="000066"/>
                </a:solidFill>
                <a:latin typeface="Arial" pitchFamily="34" charset="0"/>
                <a:ea typeface="MS PGothic" pitchFamily="34" charset="-128"/>
              </a:defRPr>
            </a:lvl3pPr>
            <a:lvl4pPr>
              <a:defRPr sz="2000">
                <a:solidFill>
                  <a:srgbClr val="000066"/>
                </a:solidFill>
                <a:latin typeface="Arial" pitchFamily="34" charset="0"/>
                <a:ea typeface="MS PGothic" pitchFamily="34" charset="-128"/>
              </a:defRPr>
            </a:lvl4pPr>
            <a:lvl5pPr>
              <a:defRPr sz="2000">
                <a:solidFill>
                  <a:srgbClr val="000066"/>
                </a:solidFill>
                <a:latin typeface="Arial" pitchFamily="34" charset="0"/>
                <a:ea typeface="MS PGothic" pitchFamily="34" charset="-128"/>
              </a:defRPr>
            </a:lvl5pPr>
            <a:lvl6pPr eaLnBrk="0" hangingPunct="0">
              <a:defRPr sz="2000">
                <a:solidFill>
                  <a:srgbClr val="000066"/>
                </a:solidFill>
                <a:latin typeface="Arial" pitchFamily="34" charset="0"/>
                <a:ea typeface="MS PGothic" pitchFamily="34" charset="-128"/>
              </a:defRPr>
            </a:lvl6pPr>
            <a:lvl7pPr eaLnBrk="0" hangingPunct="0">
              <a:defRPr sz="2000">
                <a:solidFill>
                  <a:srgbClr val="000066"/>
                </a:solidFill>
                <a:latin typeface="Arial" pitchFamily="34" charset="0"/>
                <a:ea typeface="MS PGothic" pitchFamily="34" charset="-128"/>
              </a:defRPr>
            </a:lvl7pPr>
            <a:lvl8pPr eaLnBrk="0" hangingPunct="0">
              <a:defRPr sz="2000">
                <a:solidFill>
                  <a:srgbClr val="000066"/>
                </a:solidFill>
                <a:latin typeface="Arial" pitchFamily="34" charset="0"/>
                <a:ea typeface="MS PGothic" pitchFamily="34" charset="-128"/>
              </a:defRPr>
            </a:lvl8pPr>
            <a:lvl9pPr eaLnBrk="0" hangingPunct="0">
              <a:defRPr sz="2000">
                <a:solidFill>
                  <a:srgbClr val="000066"/>
                </a:solidFill>
                <a:latin typeface="Arial" pitchFamily="34" charset="0"/>
                <a:ea typeface="MS PGothic" pitchFamily="34" charset="-128"/>
              </a:defRPr>
            </a:lvl9pPr>
          </a:lstStyle>
          <a:p>
            <a:fld id="{8C00E2BD-07C8-45EB-BC06-6132EE6C935E}" type="slidenum">
              <a:rPr lang="en-GB" altLang="en-US" sz="1400">
                <a:solidFill>
                  <a:schemeClr val="tx1"/>
                </a:solidFill>
              </a:rPr>
              <a:pPr/>
              <a:t>13</a:t>
            </a:fld>
            <a:endParaRPr lang="en-GB" altLang="en-US" sz="1400">
              <a:solidFill>
                <a:schemeClr val="tx1"/>
              </a:solidFill>
            </a:endParaRPr>
          </a:p>
        </p:txBody>
      </p:sp>
    </p:spTree>
    <p:extLst>
      <p:ext uri="{BB962C8B-B14F-4D97-AF65-F5344CB8AC3E}">
        <p14:creationId xmlns:p14="http://schemas.microsoft.com/office/powerpoint/2010/main" val="847161176"/>
      </p:ext>
    </p:extLst>
  </p:cSld>
  <p:clrMapOvr>
    <a:masterClrMapping/>
  </p:clrMapOvr>
  <p:transition xmlns:p14="http://schemas.microsoft.com/office/powerpoint/2010/main" spd="slow">
    <p:pull/>
  </p:transition>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algn="ctr">
              <a:defRPr/>
            </a:pPr>
            <a:r>
              <a:rPr lang="en-GB" sz="3600" dirty="0">
                <a:ea typeface="ＭＳ Ｐゴシック" charset="0"/>
              </a:rPr>
              <a:t>Further research</a:t>
            </a:r>
          </a:p>
        </p:txBody>
      </p:sp>
      <p:sp>
        <p:nvSpPr>
          <p:cNvPr id="12291" name="Content Placeholder 2"/>
          <p:cNvSpPr>
            <a:spLocks noGrp="1"/>
          </p:cNvSpPr>
          <p:nvPr>
            <p:ph idx="1"/>
          </p:nvPr>
        </p:nvSpPr>
        <p:spPr/>
        <p:txBody>
          <a:bodyPr/>
          <a:lstStyle/>
          <a:p>
            <a:pPr algn="just" rtl="0"/>
            <a:r>
              <a:rPr lang="en-GB" altLang="en-US" sz="2400" dirty="0" smtClean="0"/>
              <a:t>To discover the </a:t>
            </a:r>
            <a:r>
              <a:rPr lang="en-GB" altLang="en-US" sz="2400" b="1" dirty="0" smtClean="0">
                <a:solidFill>
                  <a:srgbClr val="FF0000"/>
                </a:solidFill>
              </a:rPr>
              <a:t>environmental impact of reusable packaging attributes </a:t>
            </a:r>
            <a:r>
              <a:rPr lang="en-GB" altLang="en-US" sz="2400" dirty="0" smtClean="0"/>
              <a:t>in order to explore if reusable packaging result in environmental benefits not only reduce waste packaging but in the other dimensions such as conservation of energy resources, reduction of raw materials, etc. or instead costly burdens for the environment and firm. </a:t>
            </a:r>
          </a:p>
        </p:txBody>
      </p:sp>
      <p:sp>
        <p:nvSpPr>
          <p:cNvPr id="17412" name="Slide Number Placeholder 3"/>
          <p:cNvSpPr>
            <a:spLocks noGrp="1"/>
          </p:cNvSpPr>
          <p:nvPr>
            <p:ph type="sldNum" sz="quarter" idx="10"/>
          </p:nvPr>
        </p:nvSpPr>
        <p:spPr>
          <a:noFill/>
        </p:spPr>
        <p:txBody>
          <a:bodyPr/>
          <a:lstStyle>
            <a:lvl1pPr>
              <a:defRPr sz="3200">
                <a:solidFill>
                  <a:srgbClr val="000066"/>
                </a:solidFill>
                <a:latin typeface="Arial" pitchFamily="34" charset="0"/>
                <a:ea typeface="MS PGothic" pitchFamily="34" charset="-128"/>
              </a:defRPr>
            </a:lvl1pPr>
            <a:lvl2pPr>
              <a:defRPr sz="2800">
                <a:solidFill>
                  <a:srgbClr val="000066"/>
                </a:solidFill>
                <a:latin typeface="Arial" pitchFamily="34" charset="0"/>
                <a:ea typeface="MS PGothic" pitchFamily="34" charset="-128"/>
              </a:defRPr>
            </a:lvl2pPr>
            <a:lvl3pPr>
              <a:defRPr sz="2400">
                <a:solidFill>
                  <a:srgbClr val="000066"/>
                </a:solidFill>
                <a:latin typeface="Arial" pitchFamily="34" charset="0"/>
                <a:ea typeface="MS PGothic" pitchFamily="34" charset="-128"/>
              </a:defRPr>
            </a:lvl3pPr>
            <a:lvl4pPr>
              <a:defRPr sz="2000">
                <a:solidFill>
                  <a:srgbClr val="000066"/>
                </a:solidFill>
                <a:latin typeface="Arial" pitchFamily="34" charset="0"/>
                <a:ea typeface="MS PGothic" pitchFamily="34" charset="-128"/>
              </a:defRPr>
            </a:lvl4pPr>
            <a:lvl5pPr>
              <a:defRPr sz="2000">
                <a:solidFill>
                  <a:srgbClr val="000066"/>
                </a:solidFill>
                <a:latin typeface="Arial" pitchFamily="34" charset="0"/>
                <a:ea typeface="MS PGothic" pitchFamily="34" charset="-128"/>
              </a:defRPr>
            </a:lvl5pPr>
            <a:lvl6pPr eaLnBrk="0" hangingPunct="0">
              <a:defRPr sz="2000">
                <a:solidFill>
                  <a:srgbClr val="000066"/>
                </a:solidFill>
                <a:latin typeface="Arial" pitchFamily="34" charset="0"/>
                <a:ea typeface="MS PGothic" pitchFamily="34" charset="-128"/>
              </a:defRPr>
            </a:lvl6pPr>
            <a:lvl7pPr eaLnBrk="0" hangingPunct="0">
              <a:defRPr sz="2000">
                <a:solidFill>
                  <a:srgbClr val="000066"/>
                </a:solidFill>
                <a:latin typeface="Arial" pitchFamily="34" charset="0"/>
                <a:ea typeface="MS PGothic" pitchFamily="34" charset="-128"/>
              </a:defRPr>
            </a:lvl7pPr>
            <a:lvl8pPr eaLnBrk="0" hangingPunct="0">
              <a:defRPr sz="2000">
                <a:solidFill>
                  <a:srgbClr val="000066"/>
                </a:solidFill>
                <a:latin typeface="Arial" pitchFamily="34" charset="0"/>
                <a:ea typeface="MS PGothic" pitchFamily="34" charset="-128"/>
              </a:defRPr>
            </a:lvl8pPr>
            <a:lvl9pPr eaLnBrk="0" hangingPunct="0">
              <a:defRPr sz="2000">
                <a:solidFill>
                  <a:srgbClr val="000066"/>
                </a:solidFill>
                <a:latin typeface="Arial" pitchFamily="34" charset="0"/>
                <a:ea typeface="MS PGothic" pitchFamily="34" charset="-128"/>
              </a:defRPr>
            </a:lvl9pPr>
          </a:lstStyle>
          <a:p>
            <a:fld id="{FE5C4516-32B3-4E09-8B6B-E5C010109F40}" type="slidenum">
              <a:rPr lang="en-GB" altLang="en-US" sz="1400">
                <a:solidFill>
                  <a:schemeClr val="tx1"/>
                </a:solidFill>
              </a:rPr>
              <a:pPr/>
              <a:t>14</a:t>
            </a:fld>
            <a:endParaRPr lang="en-GB" altLang="en-US" sz="1400">
              <a:solidFill>
                <a:schemeClr val="tx1"/>
              </a:solidFill>
            </a:endParaRPr>
          </a:p>
        </p:txBody>
      </p:sp>
    </p:spTree>
    <p:extLst>
      <p:ext uri="{BB962C8B-B14F-4D97-AF65-F5344CB8AC3E}">
        <p14:creationId xmlns:p14="http://schemas.microsoft.com/office/powerpoint/2010/main" val="2330109953"/>
      </p:ext>
    </p:extLst>
  </p:cSld>
  <p:clrMapOvr>
    <a:masterClrMapping/>
  </p:clrMapOvr>
  <p:transition xmlns:p14="http://schemas.microsoft.com/office/powerpoint/2010/main" spd="slow">
    <p:cover/>
  </p:transitio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Content Placeholder 2"/>
          <p:cNvSpPr>
            <a:spLocks noGrp="1"/>
          </p:cNvSpPr>
          <p:nvPr>
            <p:ph idx="1"/>
          </p:nvPr>
        </p:nvSpPr>
        <p:spPr>
          <a:xfrm>
            <a:off x="-420688" y="1633538"/>
            <a:ext cx="4678363" cy="1135062"/>
          </a:xfrm>
        </p:spPr>
        <p:txBody>
          <a:bodyPr>
            <a:normAutofit lnSpcReduction="10000"/>
          </a:bodyPr>
          <a:lstStyle/>
          <a:p>
            <a:pPr marL="0" indent="0" algn="ctr">
              <a:buFont typeface="Wingdings" pitchFamily="2" charset="2"/>
              <a:buNone/>
            </a:pPr>
            <a:endParaRPr lang="en-US" altLang="en-US" dirty="0" smtClean="0"/>
          </a:p>
          <a:p>
            <a:pPr marL="0" indent="0" algn="ctr">
              <a:buFont typeface="Wingdings" pitchFamily="2" charset="2"/>
              <a:buNone/>
            </a:pPr>
            <a:r>
              <a:rPr lang="en-US" altLang="en-US" sz="4000" dirty="0" smtClean="0"/>
              <a:t>Any Questions</a:t>
            </a:r>
            <a:endParaRPr lang="en-GB" altLang="en-US" sz="4000" dirty="0" smtClean="0"/>
          </a:p>
          <a:p>
            <a:pPr marL="0" indent="0"/>
            <a:endParaRPr lang="en-US" altLang="en-US" dirty="0" smtClean="0"/>
          </a:p>
        </p:txBody>
      </p:sp>
      <p:sp>
        <p:nvSpPr>
          <p:cNvPr id="18436" name="Slide Number Placeholder 3"/>
          <p:cNvSpPr>
            <a:spLocks noGrp="1"/>
          </p:cNvSpPr>
          <p:nvPr>
            <p:ph type="sldNum" sz="quarter" idx="10"/>
          </p:nvPr>
        </p:nvSpPr>
        <p:spPr>
          <a:noFill/>
        </p:spPr>
        <p:txBody>
          <a:bodyPr/>
          <a:lstStyle>
            <a:lvl1pPr>
              <a:defRPr sz="3200">
                <a:solidFill>
                  <a:srgbClr val="000066"/>
                </a:solidFill>
                <a:latin typeface="Arial" pitchFamily="34" charset="0"/>
                <a:ea typeface="MS PGothic" pitchFamily="34" charset="-128"/>
              </a:defRPr>
            </a:lvl1pPr>
            <a:lvl2pPr>
              <a:defRPr sz="2800">
                <a:solidFill>
                  <a:srgbClr val="000066"/>
                </a:solidFill>
                <a:latin typeface="Arial" pitchFamily="34" charset="0"/>
                <a:ea typeface="MS PGothic" pitchFamily="34" charset="-128"/>
              </a:defRPr>
            </a:lvl2pPr>
            <a:lvl3pPr>
              <a:defRPr sz="2400">
                <a:solidFill>
                  <a:srgbClr val="000066"/>
                </a:solidFill>
                <a:latin typeface="Arial" pitchFamily="34" charset="0"/>
                <a:ea typeface="MS PGothic" pitchFamily="34" charset="-128"/>
              </a:defRPr>
            </a:lvl3pPr>
            <a:lvl4pPr>
              <a:defRPr sz="2000">
                <a:solidFill>
                  <a:srgbClr val="000066"/>
                </a:solidFill>
                <a:latin typeface="Arial" pitchFamily="34" charset="0"/>
                <a:ea typeface="MS PGothic" pitchFamily="34" charset="-128"/>
              </a:defRPr>
            </a:lvl4pPr>
            <a:lvl5pPr>
              <a:defRPr sz="2000">
                <a:solidFill>
                  <a:srgbClr val="000066"/>
                </a:solidFill>
                <a:latin typeface="Arial" pitchFamily="34" charset="0"/>
                <a:ea typeface="MS PGothic" pitchFamily="34" charset="-128"/>
              </a:defRPr>
            </a:lvl5pPr>
            <a:lvl6pPr eaLnBrk="0" hangingPunct="0">
              <a:defRPr sz="2000">
                <a:solidFill>
                  <a:srgbClr val="000066"/>
                </a:solidFill>
                <a:latin typeface="Arial" pitchFamily="34" charset="0"/>
                <a:ea typeface="MS PGothic" pitchFamily="34" charset="-128"/>
              </a:defRPr>
            </a:lvl6pPr>
            <a:lvl7pPr eaLnBrk="0" hangingPunct="0">
              <a:defRPr sz="2000">
                <a:solidFill>
                  <a:srgbClr val="000066"/>
                </a:solidFill>
                <a:latin typeface="Arial" pitchFamily="34" charset="0"/>
                <a:ea typeface="MS PGothic" pitchFamily="34" charset="-128"/>
              </a:defRPr>
            </a:lvl7pPr>
            <a:lvl8pPr eaLnBrk="0" hangingPunct="0">
              <a:defRPr sz="2000">
                <a:solidFill>
                  <a:srgbClr val="000066"/>
                </a:solidFill>
                <a:latin typeface="Arial" pitchFamily="34" charset="0"/>
                <a:ea typeface="MS PGothic" pitchFamily="34" charset="-128"/>
              </a:defRPr>
            </a:lvl8pPr>
            <a:lvl9pPr eaLnBrk="0" hangingPunct="0">
              <a:defRPr sz="2000">
                <a:solidFill>
                  <a:srgbClr val="000066"/>
                </a:solidFill>
                <a:latin typeface="Arial" pitchFamily="34" charset="0"/>
                <a:ea typeface="MS PGothic" pitchFamily="34" charset="-128"/>
              </a:defRPr>
            </a:lvl9pPr>
          </a:lstStyle>
          <a:p>
            <a:fld id="{752A7CB3-0F47-4273-8BB8-709A7F7DC75F}" type="slidenum">
              <a:rPr lang="en-GB" altLang="en-US" sz="1400">
                <a:solidFill>
                  <a:schemeClr val="tx1"/>
                </a:solidFill>
              </a:rPr>
              <a:pPr/>
              <a:t>15</a:t>
            </a:fld>
            <a:endParaRPr lang="en-GB" altLang="en-US" sz="1400">
              <a:solidFill>
                <a:schemeClr val="tx1"/>
              </a:solidFill>
            </a:endParaRPr>
          </a:p>
        </p:txBody>
      </p:sp>
      <p:pic>
        <p:nvPicPr>
          <p:cNvPr id="1843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75063" y="2201863"/>
            <a:ext cx="1981200" cy="335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5436096" y="908720"/>
            <a:ext cx="3707904" cy="2308324"/>
          </a:xfrm>
          <a:prstGeom prst="rect">
            <a:avLst/>
          </a:prstGeom>
          <a:noFill/>
          <a:ln>
            <a:solidFill>
              <a:schemeClr val="accent1">
                <a:shade val="50000"/>
              </a:schemeClr>
            </a:solidFill>
          </a:ln>
        </p:spPr>
        <p:txBody>
          <a:bodyPr wrap="square" rtlCol="1">
            <a:spAutoFit/>
          </a:bodyPr>
          <a:lstStyle/>
          <a:p>
            <a:pPr algn="ctr" rtl="0"/>
            <a:r>
              <a:rPr lang="en-GB" b="1" dirty="0" smtClean="0"/>
              <a:t>Dr Ahmed Babader</a:t>
            </a:r>
          </a:p>
          <a:p>
            <a:pPr algn="ctr" rtl="0"/>
            <a:r>
              <a:rPr lang="en-GB" b="1" dirty="0">
                <a:solidFill>
                  <a:srgbClr val="0070C0"/>
                </a:solidFill>
              </a:rPr>
              <a:t>E-mail: </a:t>
            </a:r>
            <a:endParaRPr lang="en-GB" b="1" dirty="0" smtClean="0">
              <a:solidFill>
                <a:srgbClr val="0070C0"/>
              </a:solidFill>
            </a:endParaRPr>
          </a:p>
          <a:p>
            <a:pPr algn="ctr" rtl="0"/>
            <a:r>
              <a:rPr lang="en-US" b="1" dirty="0" smtClean="0">
                <a:hlinkClick r:id="rId3"/>
              </a:rPr>
              <a:t>BABADER.AHMED@GMAIL.COM</a:t>
            </a:r>
            <a:r>
              <a:rPr lang="en-US" b="1" dirty="0" smtClean="0"/>
              <a:t> </a:t>
            </a:r>
            <a:endParaRPr lang="x-none" b="1" dirty="0" smtClean="0"/>
          </a:p>
          <a:p>
            <a:pPr algn="ctr" rtl="0"/>
            <a:r>
              <a:rPr lang="en-US" b="1" dirty="0" smtClean="0">
                <a:hlinkClick r:id="rId4"/>
              </a:rPr>
              <a:t>A.BABADER@SASO.GOV.SA</a:t>
            </a:r>
            <a:r>
              <a:rPr lang="en-US" b="1" dirty="0" smtClean="0"/>
              <a:t> </a:t>
            </a:r>
            <a:endParaRPr lang="x-none" b="1" dirty="0" smtClean="0"/>
          </a:p>
          <a:p>
            <a:pPr algn="ctr" rtl="0"/>
            <a:r>
              <a:rPr lang="en-US" b="1" dirty="0" smtClean="0">
                <a:solidFill>
                  <a:srgbClr val="0070C0"/>
                </a:solidFill>
              </a:rPr>
              <a:t>Contact number: </a:t>
            </a:r>
            <a:r>
              <a:rPr lang="en-US" b="1" dirty="0" smtClean="0"/>
              <a:t>+966506658820</a:t>
            </a:r>
          </a:p>
          <a:p>
            <a:pPr algn="ctr" rtl="0"/>
            <a:r>
              <a:rPr lang="en-US" b="1" dirty="0" smtClean="0"/>
              <a:t>+966114232089</a:t>
            </a:r>
          </a:p>
          <a:p>
            <a:pPr algn="l" rtl="0"/>
            <a:r>
              <a:rPr lang="en-GB" b="1" dirty="0" smtClean="0"/>
              <a:t> </a:t>
            </a:r>
            <a:endParaRPr lang="x-none" dirty="0"/>
          </a:p>
        </p:txBody>
      </p:sp>
    </p:spTree>
    <p:extLst>
      <p:ext uri="{BB962C8B-B14F-4D97-AF65-F5344CB8AC3E}">
        <p14:creationId xmlns:p14="http://schemas.microsoft.com/office/powerpoint/2010/main" val="3402703873"/>
      </p:ext>
    </p:extLst>
  </p:cSld>
  <p:clrMapOvr>
    <a:masterClrMapping/>
  </p:clrMapOvr>
  <p:transition xmlns:p14="http://schemas.microsoft.com/office/powerpoint/2010/main" spd="slow">
    <p:randomBar dir="vert"/>
  </p:transition>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2nd International Conference on  Food and  Beverage Packaging">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2nd International Conference on  Food and  Beverage Packaging</Template>
  <TotalTime>253</TotalTime>
  <Words>990</Words>
  <Application>Microsoft Macintosh PowerPoint</Application>
  <PresentationFormat>On-screen Show (4:3)</PresentationFormat>
  <Paragraphs>80</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2nd International Conference on  Food and  Beverage Packaging</vt:lpstr>
      <vt:lpstr>An Empirical Study for Exploring Reusable Packaging Attributes</vt:lpstr>
      <vt:lpstr>Outline</vt:lpstr>
      <vt:lpstr>Introduction</vt:lpstr>
      <vt:lpstr>literature Review in  packaging attributes </vt:lpstr>
      <vt:lpstr>PowerPoint Presentation</vt:lpstr>
      <vt:lpstr>Identification of  packaging attributes</vt:lpstr>
      <vt:lpstr>An Empirical evidence of discovering  reusable packaging attributes </vt:lpstr>
      <vt:lpstr>An Empirical evidence of discovering  reusable packaging attributes </vt:lpstr>
      <vt:lpstr>Analysis -Part 1 </vt:lpstr>
      <vt:lpstr>Analysis -Part 2 </vt:lpstr>
      <vt:lpstr>Results </vt:lpstr>
      <vt:lpstr>Discussion- Part 1 </vt:lpstr>
      <vt:lpstr>Discussion- Part 2</vt:lpstr>
      <vt:lpstr>Further research</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Empirical Study for Exploring Reusable Packaging Attributes</dc:title>
  <dc:creator>Ahmed B. Babader احمد بدر عبدالله بابدر</dc:creator>
  <cp:lastModifiedBy>SHAMMO BABADER</cp:lastModifiedBy>
  <cp:revision>23</cp:revision>
  <cp:lastPrinted>2016-06-12T02:15:26Z</cp:lastPrinted>
  <dcterms:created xsi:type="dcterms:W3CDTF">2016-06-08T11:39:48Z</dcterms:created>
  <dcterms:modified xsi:type="dcterms:W3CDTF">2016-06-13T21:55:48Z</dcterms:modified>
</cp:coreProperties>
</file>