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258" r:id="rId6"/>
    <p:sldId id="259" r:id="rId7"/>
    <p:sldId id="261" r:id="rId8"/>
    <p:sldId id="268" r:id="rId9"/>
    <p:sldId id="269" r:id="rId10"/>
    <p:sldId id="270" r:id="rId11"/>
    <p:sldId id="271" r:id="rId12"/>
    <p:sldId id="276" r:id="rId13"/>
    <p:sldId id="272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95" r:id="rId26"/>
    <p:sldId id="285" r:id="rId27"/>
    <p:sldId id="291" r:id="rId28"/>
    <p:sldId id="296" r:id="rId29"/>
    <p:sldId id="287" r:id="rId30"/>
    <p:sldId id="292" r:id="rId31"/>
    <p:sldId id="263" r:id="rId32"/>
    <p:sldId id="293" r:id="rId33"/>
    <p:sldId id="29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>
        <p:scale>
          <a:sx n="70" d="100"/>
          <a:sy n="70" d="100"/>
        </p:scale>
        <p:origin x="-82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100 m\m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Black</c:v>
                </c:pt>
                <c:pt idx="1">
                  <c:v>Blue</c:v>
                </c:pt>
                <c:pt idx="2">
                  <c:v>Cyan</c:v>
                </c:pt>
                <c:pt idx="3">
                  <c:v>Magenta</c:v>
                </c:pt>
                <c:pt idx="4">
                  <c:v>Yellow</c:v>
                </c:pt>
                <c:pt idx="5">
                  <c:v>Spot BG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1.58</c:v>
                </c:pt>
                <c:pt idx="1">
                  <c:v>1.5</c:v>
                </c:pt>
                <c:pt idx="2">
                  <c:v>1.36</c:v>
                </c:pt>
                <c:pt idx="3">
                  <c:v>1.44</c:v>
                </c:pt>
                <c:pt idx="4">
                  <c:v>1.21</c:v>
                </c:pt>
                <c:pt idx="5">
                  <c:v>1.68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250m\m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Black</c:v>
                </c:pt>
                <c:pt idx="1">
                  <c:v>Blue</c:v>
                </c:pt>
                <c:pt idx="2">
                  <c:v>Cyan</c:v>
                </c:pt>
                <c:pt idx="3">
                  <c:v>Magenta</c:v>
                </c:pt>
                <c:pt idx="4">
                  <c:v>Yellow</c:v>
                </c:pt>
                <c:pt idx="5">
                  <c:v>Spot BG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1.52</c:v>
                </c:pt>
                <c:pt idx="1">
                  <c:v>1.46</c:v>
                </c:pt>
                <c:pt idx="2">
                  <c:v>1.34</c:v>
                </c:pt>
                <c:pt idx="3">
                  <c:v>1.41</c:v>
                </c:pt>
                <c:pt idx="4">
                  <c:v>1.17</c:v>
                </c:pt>
                <c:pt idx="5">
                  <c:v>1.6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00800"/>
        <c:axId val="8306688"/>
      </c:lineChart>
      <c:catAx>
        <c:axId val="8300800"/>
        <c:scaling>
          <c:orientation val="minMax"/>
        </c:scaling>
        <c:delete val="0"/>
        <c:axPos val="b"/>
        <c:majorTickMark val="out"/>
        <c:minorTickMark val="none"/>
        <c:tickLblPos val="nextTo"/>
        <c:crossAx val="8306688"/>
        <c:crosses val="autoZero"/>
        <c:auto val="1"/>
        <c:lblAlgn val="ctr"/>
        <c:lblOffset val="100"/>
        <c:noMultiLvlLbl val="0"/>
      </c:catAx>
      <c:valAx>
        <c:axId val="8306688"/>
        <c:scaling>
          <c:orientation val="minMax"/>
          <c:max val="1.7"/>
          <c:min val="1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8300800"/>
        <c:crosses val="autoZero"/>
        <c:crossBetween val="between"/>
        <c:majorUnit val="0.1"/>
        <c:minorUnit val="4.0000000000000022E-2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The power of impression</c:v>
                </c:pt>
              </c:strCache>
            </c:strRef>
          </c:tx>
          <c:cat>
            <c:numRef>
              <c:f>Sheet1!$A$2:$A$14</c:f>
              <c:numCache>
                <c:formatCode>0%</c:formatCode>
                <c:ptCount val="13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</c:v>
                </c:pt>
                <c:pt idx="4">
                  <c:v>0.6</c:v>
                </c:pt>
                <c:pt idx="5">
                  <c:v>0.5</c:v>
                </c:pt>
                <c:pt idx="6">
                  <c:v>0.4</c:v>
                </c:pt>
                <c:pt idx="7">
                  <c:v>0.3</c:v>
                </c:pt>
                <c:pt idx="8">
                  <c:v>0.2</c:v>
                </c:pt>
                <c:pt idx="9">
                  <c:v>0.1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2.1</c:v>
                </c:pt>
                <c:pt idx="2">
                  <c:v>2.15</c:v>
                </c:pt>
                <c:pt idx="3">
                  <c:v>2.2000000000000002</c:v>
                </c:pt>
                <c:pt idx="4">
                  <c:v>2.25</c:v>
                </c:pt>
                <c:pt idx="5">
                  <c:v>2.2999999999999998</c:v>
                </c:pt>
                <c:pt idx="6">
                  <c:v>2.4</c:v>
                </c:pt>
                <c:pt idx="7">
                  <c:v>2.5</c:v>
                </c:pt>
                <c:pt idx="8">
                  <c:v>2.5499999999999998</c:v>
                </c:pt>
                <c:pt idx="9">
                  <c:v>2.6</c:v>
                </c:pt>
                <c:pt idx="10">
                  <c:v>2.7</c:v>
                </c:pt>
                <c:pt idx="11">
                  <c:v>2.7</c:v>
                </c:pt>
                <c:pt idx="12">
                  <c:v>2.7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862912"/>
        <c:axId val="71873280"/>
      </c:lineChart>
      <c:catAx>
        <c:axId val="71862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The percentage of the non-printed</a:t>
                </a:r>
                <a:r>
                  <a:rPr lang="en-US" baseline="0" dirty="0" smtClean="0"/>
                  <a:t> area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71873280"/>
        <c:crosses val="autoZero"/>
        <c:auto val="1"/>
        <c:lblAlgn val="ctr"/>
        <c:lblOffset val="100"/>
        <c:noMultiLvlLbl val="0"/>
      </c:catAx>
      <c:valAx>
        <c:axId val="718732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Impression</a:t>
                </a:r>
                <a:r>
                  <a:rPr lang="en-US" baseline="0" dirty="0" smtClean="0"/>
                  <a:t> Bar unit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1862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ln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Height scale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triangle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10</c:v>
                </c:pt>
                <c:pt idx="1">
                  <c:v>30</c:v>
                </c:pt>
                <c:pt idx="2">
                  <c:v>50</c:v>
                </c:pt>
                <c:pt idx="3">
                  <c:v>70</c:v>
                </c:pt>
                <c:pt idx="4">
                  <c:v>90</c:v>
                </c:pt>
                <c:pt idx="5">
                  <c:v>110</c:v>
                </c:pt>
                <c:pt idx="6">
                  <c:v>130</c:v>
                </c:pt>
                <c:pt idx="7">
                  <c:v>150</c:v>
                </c:pt>
                <c:pt idx="8">
                  <c:v>170</c:v>
                </c:pt>
                <c:pt idx="9">
                  <c:v>190</c:v>
                </c:pt>
                <c:pt idx="10">
                  <c:v>200</c:v>
                </c:pt>
              </c:numCache>
            </c:numRef>
          </c:cat>
          <c:val>
            <c:numRef>
              <c:f>Sheet1!$B$2:$B$12</c:f>
              <c:numCache>
                <c:formatCode>0%</c:formatCode>
                <c:ptCount val="11"/>
                <c:pt idx="0">
                  <c:v>1.4</c:v>
                </c:pt>
                <c:pt idx="1">
                  <c:v>1</c:v>
                </c:pt>
                <c:pt idx="2">
                  <c:v>0.75</c:v>
                </c:pt>
                <c:pt idx="3">
                  <c:v>0.4</c:v>
                </c:pt>
                <c:pt idx="4">
                  <c:v>0.05</c:v>
                </c:pt>
                <c:pt idx="5">
                  <c:v>0.04</c:v>
                </c:pt>
                <c:pt idx="6">
                  <c:v>0.02</c:v>
                </c:pt>
                <c:pt idx="7">
                  <c:v>0.02</c:v>
                </c:pt>
                <c:pt idx="8">
                  <c:v>0.02</c:v>
                </c:pt>
                <c:pt idx="9">
                  <c:v>0.02</c:v>
                </c:pt>
                <c:pt idx="10">
                  <c:v>0.02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414720"/>
        <c:axId val="74441856"/>
      </c:lineChart>
      <c:catAx>
        <c:axId val="74414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Height</a:t>
                </a:r>
                <a:r>
                  <a:rPr lang="en-US" baseline="0" dirty="0" smtClean="0"/>
                  <a:t> per millimeter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4441856"/>
        <c:crosses val="autoZero"/>
        <c:auto val="1"/>
        <c:lblAlgn val="ctr"/>
        <c:lblOffset val="100"/>
        <c:noMultiLvlLbl val="0"/>
      </c:catAx>
      <c:valAx>
        <c:axId val="744418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Mist</a:t>
                </a:r>
                <a:r>
                  <a:rPr lang="en-US" baseline="0" dirty="0" smtClean="0"/>
                  <a:t> percentage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744147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Pressure scale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</c:v>
                </c:pt>
                <c:pt idx="1">
                  <c:v>0.85</c:v>
                </c:pt>
                <c:pt idx="2">
                  <c:v>0.4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574848"/>
        <c:axId val="74654848"/>
      </c:lineChart>
      <c:catAx>
        <c:axId val="7457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Pressure by Bar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4654848"/>
        <c:crosses val="autoZero"/>
        <c:auto val="1"/>
        <c:lblAlgn val="ctr"/>
        <c:lblOffset val="100"/>
        <c:noMultiLvlLbl val="0"/>
      </c:catAx>
      <c:valAx>
        <c:axId val="7465484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000" b="1" i="0" baseline="0" dirty="0" smtClean="0">
                    <a:effectLst/>
                  </a:rPr>
                  <a:t>Mist percentage</a:t>
                </a:r>
                <a:endParaRPr lang="en-US" sz="1000" dirty="0">
                  <a:effectLst/>
                </a:endParaRP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745748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Inner movement scale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1.6</c:v>
                </c:pt>
                <c:pt idx="1">
                  <c:v>1</c:v>
                </c:pt>
                <c:pt idx="2">
                  <c:v>0.4</c:v>
                </c:pt>
                <c:pt idx="3">
                  <c:v>0.4</c:v>
                </c:pt>
                <c:pt idx="4">
                  <c:v>0.4</c:v>
                </c:pt>
                <c:pt idx="5">
                  <c:v>0.4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594560"/>
        <c:axId val="74597120"/>
      </c:lineChart>
      <c:catAx>
        <c:axId val="74594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Inner</a:t>
                </a:r>
                <a:r>
                  <a:rPr lang="en-US" baseline="0" dirty="0" smtClean="0"/>
                  <a:t> movement by Centimeters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4597120"/>
        <c:crosses val="autoZero"/>
        <c:auto val="1"/>
        <c:lblAlgn val="ctr"/>
        <c:lblOffset val="100"/>
        <c:noMultiLvlLbl val="0"/>
      </c:catAx>
      <c:valAx>
        <c:axId val="745971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000" b="1" i="0" baseline="0" dirty="0" smtClean="0">
                    <a:effectLst/>
                  </a:rPr>
                  <a:t>Mist percentage</a:t>
                </a:r>
                <a:endParaRPr lang="en-US" sz="1000" dirty="0">
                  <a:effectLst/>
                </a:endParaRP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74594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Pressure</c:v>
                </c:pt>
              </c:strCache>
            </c:strRef>
          </c:tx>
          <c:cat>
            <c:numRef>
              <c:f>Sheet1!$A$2:$A$19</c:f>
              <c:numCache>
                <c:formatCode>0%</c:formatCode>
                <c:ptCount val="18"/>
                <c:pt idx="0">
                  <c:v>1.6</c:v>
                </c:pt>
                <c:pt idx="1">
                  <c:v>1.4</c:v>
                </c:pt>
                <c:pt idx="2">
                  <c:v>1</c:v>
                </c:pt>
                <c:pt idx="3">
                  <c:v>0.9</c:v>
                </c:pt>
                <c:pt idx="4">
                  <c:v>0.85</c:v>
                </c:pt>
                <c:pt idx="5">
                  <c:v>0.8</c:v>
                </c:pt>
                <c:pt idx="6">
                  <c:v>0.75</c:v>
                </c:pt>
                <c:pt idx="7">
                  <c:v>0.7</c:v>
                </c:pt>
                <c:pt idx="8">
                  <c:v>0.6</c:v>
                </c:pt>
                <c:pt idx="9">
                  <c:v>0.5</c:v>
                </c:pt>
                <c:pt idx="10">
                  <c:v>0.4</c:v>
                </c:pt>
                <c:pt idx="11">
                  <c:v>0.3</c:v>
                </c:pt>
                <c:pt idx="12">
                  <c:v>0.2</c:v>
                </c:pt>
                <c:pt idx="13">
                  <c:v>0.1</c:v>
                </c:pt>
                <c:pt idx="14">
                  <c:v>0.05</c:v>
                </c:pt>
                <c:pt idx="15">
                  <c:v>0.04</c:v>
                </c:pt>
                <c:pt idx="16">
                  <c:v>0.02</c:v>
                </c:pt>
                <c:pt idx="17">
                  <c:v>0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2">
                  <c:v>1</c:v>
                </c:pt>
                <c:pt idx="4">
                  <c:v>1.5</c:v>
                </c:pt>
                <c:pt idx="10">
                  <c:v>2</c:v>
                </c:pt>
                <c:pt idx="17">
                  <c:v>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Height</c:v>
                </c:pt>
              </c:strCache>
            </c:strRef>
          </c:tx>
          <c:cat>
            <c:numRef>
              <c:f>Sheet1!$A$2:$A$19</c:f>
              <c:numCache>
                <c:formatCode>0%</c:formatCode>
                <c:ptCount val="18"/>
                <c:pt idx="0">
                  <c:v>1.6</c:v>
                </c:pt>
                <c:pt idx="1">
                  <c:v>1.4</c:v>
                </c:pt>
                <c:pt idx="2">
                  <c:v>1</c:v>
                </c:pt>
                <c:pt idx="3">
                  <c:v>0.9</c:v>
                </c:pt>
                <c:pt idx="4">
                  <c:v>0.85</c:v>
                </c:pt>
                <c:pt idx="5">
                  <c:v>0.8</c:v>
                </c:pt>
                <c:pt idx="6">
                  <c:v>0.75</c:v>
                </c:pt>
                <c:pt idx="7">
                  <c:v>0.7</c:v>
                </c:pt>
                <c:pt idx="8">
                  <c:v>0.6</c:v>
                </c:pt>
                <c:pt idx="9">
                  <c:v>0.5</c:v>
                </c:pt>
                <c:pt idx="10">
                  <c:v>0.4</c:v>
                </c:pt>
                <c:pt idx="11">
                  <c:v>0.3</c:v>
                </c:pt>
                <c:pt idx="12">
                  <c:v>0.2</c:v>
                </c:pt>
                <c:pt idx="13">
                  <c:v>0.1</c:v>
                </c:pt>
                <c:pt idx="14">
                  <c:v>0.05</c:v>
                </c:pt>
                <c:pt idx="15">
                  <c:v>0.04</c:v>
                </c:pt>
                <c:pt idx="16">
                  <c:v>0.02</c:v>
                </c:pt>
                <c:pt idx="17">
                  <c:v>0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1">
                  <c:v>1</c:v>
                </c:pt>
                <c:pt idx="2">
                  <c:v>3</c:v>
                </c:pt>
                <c:pt idx="6">
                  <c:v>5</c:v>
                </c:pt>
                <c:pt idx="10">
                  <c:v>7</c:v>
                </c:pt>
                <c:pt idx="14">
                  <c:v>9</c:v>
                </c:pt>
                <c:pt idx="15">
                  <c:v>11</c:v>
                </c:pt>
                <c:pt idx="16">
                  <c:v>13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Movement</c:v>
                </c:pt>
              </c:strCache>
            </c:strRef>
          </c:tx>
          <c:cat>
            <c:numRef>
              <c:f>Sheet1!$A$2:$A$19</c:f>
              <c:numCache>
                <c:formatCode>0%</c:formatCode>
                <c:ptCount val="18"/>
                <c:pt idx="0">
                  <c:v>1.6</c:v>
                </c:pt>
                <c:pt idx="1">
                  <c:v>1.4</c:v>
                </c:pt>
                <c:pt idx="2">
                  <c:v>1</c:v>
                </c:pt>
                <c:pt idx="3">
                  <c:v>0.9</c:v>
                </c:pt>
                <c:pt idx="4">
                  <c:v>0.85</c:v>
                </c:pt>
                <c:pt idx="5">
                  <c:v>0.8</c:v>
                </c:pt>
                <c:pt idx="6">
                  <c:v>0.75</c:v>
                </c:pt>
                <c:pt idx="7">
                  <c:v>0.7</c:v>
                </c:pt>
                <c:pt idx="8">
                  <c:v>0.6</c:v>
                </c:pt>
                <c:pt idx="9">
                  <c:v>0.5</c:v>
                </c:pt>
                <c:pt idx="10">
                  <c:v>0.4</c:v>
                </c:pt>
                <c:pt idx="11">
                  <c:v>0.3</c:v>
                </c:pt>
                <c:pt idx="12">
                  <c:v>0.2</c:v>
                </c:pt>
                <c:pt idx="13">
                  <c:v>0.1</c:v>
                </c:pt>
                <c:pt idx="14">
                  <c:v>0.05</c:v>
                </c:pt>
                <c:pt idx="15">
                  <c:v>0.04</c:v>
                </c:pt>
                <c:pt idx="16">
                  <c:v>0.02</c:v>
                </c:pt>
                <c:pt idx="17">
                  <c:v>0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2</c:v>
                </c:pt>
                <c:pt idx="2">
                  <c:v>3</c:v>
                </c:pt>
                <c:pt idx="3">
                  <c:v>2</c:v>
                </c:pt>
                <c:pt idx="10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967104"/>
        <c:axId val="71968640"/>
      </c:lineChart>
      <c:catAx>
        <c:axId val="7196710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71968640"/>
        <c:crosses val="autoZero"/>
        <c:auto val="1"/>
        <c:lblAlgn val="ctr"/>
        <c:lblOffset val="100"/>
        <c:noMultiLvlLbl val="0"/>
      </c:catAx>
      <c:valAx>
        <c:axId val="71968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967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numRef>
              <c:f>Sheet1!$A$2:$A$7</c:f>
              <c:numCache>
                <c:formatCode>0%</c:formatCode>
                <c:ptCount val="6"/>
                <c:pt idx="0">
                  <c:v>0.25</c:v>
                </c:pt>
                <c:pt idx="1">
                  <c:v>0.2</c:v>
                </c:pt>
                <c:pt idx="2">
                  <c:v>0.15</c:v>
                </c:pt>
                <c:pt idx="3">
                  <c:v>0.1</c:v>
                </c:pt>
                <c:pt idx="4">
                  <c:v>0.05</c:v>
                </c:pt>
                <c:pt idx="5">
                  <c:v>0.01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22.5</c:v>
                </c:pt>
                <c:pt idx="1">
                  <c:v>21</c:v>
                </c:pt>
                <c:pt idx="2">
                  <c:v>20</c:v>
                </c:pt>
                <c:pt idx="3">
                  <c:v>19.5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008832"/>
        <c:axId val="72010752"/>
      </c:lineChart>
      <c:catAx>
        <c:axId val="720088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Halftone screens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72010752"/>
        <c:crosses val="autoZero"/>
        <c:auto val="1"/>
        <c:lblAlgn val="ctr"/>
        <c:lblOffset val="100"/>
        <c:noMultiLvlLbl val="0"/>
      </c:catAx>
      <c:valAx>
        <c:axId val="720107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Viscosity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2008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numRef>
              <c:f>Sheet1!$A$2:$A$7</c:f>
              <c:numCache>
                <c:formatCode>0%</c:formatCode>
                <c:ptCount val="6"/>
                <c:pt idx="0">
                  <c:v>1</c:v>
                </c:pt>
                <c:pt idx="1">
                  <c:v>0.95000000000000062</c:v>
                </c:pt>
                <c:pt idx="2">
                  <c:v>0.8</c:v>
                </c:pt>
                <c:pt idx="3">
                  <c:v>0.4</c:v>
                </c:pt>
                <c:pt idx="4">
                  <c:v>0.25</c:v>
                </c:pt>
                <c:pt idx="5">
                  <c:v>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16</c:v>
                </c:pt>
                <c:pt idx="2">
                  <c:v>16.5</c:v>
                </c:pt>
                <c:pt idx="3">
                  <c:v>17</c:v>
                </c:pt>
                <c:pt idx="4">
                  <c:v>18</c:v>
                </c:pt>
                <c:pt idx="5">
                  <c:v>18.5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104832"/>
        <c:axId val="78107008"/>
      </c:lineChart>
      <c:catAx>
        <c:axId val="781048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Percentage of ink bleeding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78107008"/>
        <c:crosses val="autoZero"/>
        <c:auto val="1"/>
        <c:lblAlgn val="ctr"/>
        <c:lblOffset val="100"/>
        <c:noMultiLvlLbl val="0"/>
      </c:catAx>
      <c:valAx>
        <c:axId val="7810700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Density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8104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0.42365</cdr:x>
      <cdr:y>0.22</cdr:y>
    </cdr:from>
    <cdr:to>
      <cdr:x>0.44912</cdr:x>
      <cdr:y>0.26866</cdr:y>
    </cdr:to>
    <cdr:sp macro="" textlink="">
      <cdr:nvSpPr>
        <cdr:cNvPr id="2" name="Oval 1"/>
        <cdr:cNvSpPr/>
      </cdr:nvSpPr>
      <cdr:spPr>
        <a:xfrm xmlns:a="http://schemas.openxmlformats.org/drawingml/2006/main">
          <a:off x="2438400" y="838200"/>
          <a:ext cx="146596" cy="185394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ar-EG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3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0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94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7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15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74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65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8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3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35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A9A43-D3DC-4D2D-AA9C-FC5D8E5008BD}" type="datetimeFigureOut">
              <a:rPr lang="en-US" smtClean="0"/>
              <a:t>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B1318-C550-4351-A6C4-CF4935F30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6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HMED\Desktop\Presentation of Rome\Pics\Aperitivos---Snac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731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135635"/>
            <a:ext cx="9144000" cy="182880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/>
          <p:cNvSpPr/>
          <p:nvPr/>
        </p:nvSpPr>
        <p:spPr>
          <a:xfrm>
            <a:off x="0" y="6040635"/>
            <a:ext cx="9144000" cy="5334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983235"/>
            <a:ext cx="83820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3600" dirty="0" smtClean="0">
                <a:solidFill>
                  <a:srgbClr val="0070C0"/>
                </a:solidFill>
              </a:rPr>
              <a:t>Effect </a:t>
            </a:r>
            <a:r>
              <a:rPr lang="en-US" sz="3600" dirty="0">
                <a:solidFill>
                  <a:srgbClr val="0070C0"/>
                </a:solidFill>
              </a:rPr>
              <a:t>of unacceptable </a:t>
            </a:r>
            <a:r>
              <a:rPr lang="en-US" sz="3600" dirty="0" smtClean="0">
                <a:solidFill>
                  <a:srgbClr val="0070C0"/>
                </a:solidFill>
              </a:rPr>
              <a:t>quality Rotogravure </a:t>
            </a:r>
            <a:r>
              <a:rPr lang="en-US" sz="3600" dirty="0">
                <a:solidFill>
                  <a:srgbClr val="0070C0"/>
                </a:solidFill>
              </a:rPr>
              <a:t>printing process on increasing the food waste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“application </a:t>
            </a:r>
            <a:r>
              <a:rPr lang="en-US" sz="3200" dirty="0">
                <a:solidFill>
                  <a:srgbClr val="FF0000"/>
                </a:solidFill>
              </a:rPr>
              <a:t>on </a:t>
            </a:r>
            <a:r>
              <a:rPr lang="en-US" sz="3200" dirty="0" smtClean="0">
                <a:solidFill>
                  <a:srgbClr val="FF0000"/>
                </a:solidFill>
              </a:rPr>
              <a:t>a polypropylene </a:t>
            </a:r>
            <a:r>
              <a:rPr lang="en-US" sz="3200" dirty="0">
                <a:solidFill>
                  <a:srgbClr val="FF0000"/>
                </a:solidFill>
              </a:rPr>
              <a:t>printing </a:t>
            </a:r>
            <a:r>
              <a:rPr lang="en-US" sz="3200" dirty="0" smtClean="0">
                <a:solidFill>
                  <a:srgbClr val="FF0000"/>
                </a:solidFill>
              </a:rPr>
              <a:t>process”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28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5800" y="457200"/>
            <a:ext cx="32004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Agenda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Introduction</a:t>
            </a:r>
          </a:p>
          <a:p>
            <a:r>
              <a:rPr lang="en-US" sz="2400" i="1" dirty="0" smtClean="0"/>
              <a:t>Survey</a:t>
            </a:r>
            <a:endParaRPr lang="en-US" sz="2400" i="1" dirty="0" smtClean="0"/>
          </a:p>
          <a:p>
            <a:r>
              <a:rPr lang="en-US" sz="2400" i="1" dirty="0" smtClean="0"/>
              <a:t>Literature review</a:t>
            </a:r>
            <a:endParaRPr lang="en-US" sz="2400" i="1" dirty="0" smtClean="0"/>
          </a:p>
          <a:p>
            <a:r>
              <a:rPr lang="en-US" sz="2400" i="1" dirty="0" smtClean="0"/>
              <a:t>Objective</a:t>
            </a:r>
            <a:endParaRPr lang="en-US" sz="2400" i="1" dirty="0" smtClean="0"/>
          </a:p>
          <a:p>
            <a:r>
              <a:rPr lang="en-US" sz="2400" i="1" dirty="0" smtClean="0"/>
              <a:t>Materials and Procedures</a:t>
            </a:r>
          </a:p>
          <a:p>
            <a:r>
              <a:rPr lang="en-US" sz="2400" i="1" dirty="0" smtClean="0"/>
              <a:t>Results and Discussion </a:t>
            </a:r>
          </a:p>
          <a:p>
            <a:r>
              <a:rPr lang="en-US" sz="2400" i="1" dirty="0" smtClean="0"/>
              <a:t>Conclusion</a:t>
            </a:r>
            <a:endParaRPr lang="en-US" sz="2400" i="1" dirty="0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helwan log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12" b="62598"/>
          <a:stretch/>
        </p:blipFill>
        <p:spPr bwMode="auto">
          <a:xfrm>
            <a:off x="5486400" y="4419600"/>
            <a:ext cx="1369218" cy="197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applied arts log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77" b="61012"/>
          <a:stretch/>
        </p:blipFill>
        <p:spPr bwMode="auto">
          <a:xfrm>
            <a:off x="6931818" y="4485914"/>
            <a:ext cx="1546746" cy="17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31818" y="5580515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Faculty of Applied Arts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68840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85800" y="427038"/>
            <a:ext cx="3962400" cy="1173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Introduction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HMED\Desktop\Presentation of Rome\Pics\f1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026" y="1478755"/>
            <a:ext cx="4621947" cy="453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HMED\Desktop\Presentation of Rome\Pics\mb060e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99" y="1570086"/>
            <a:ext cx="7112001" cy="370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HMED\Desktop\Presentation of Rome\Pics\AAEAAQAAAAAAAAQ8AAAAJDU0YjFlZjIxLTc0NDctNGU5Ni1iMzFjLTBkZWEzMmZhMGU1OQ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079" y="1876423"/>
            <a:ext cx="6573838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HMED\Desktop\Presentation of Rome\Pics\fenvs-02-00051-g0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16" y="2302016"/>
            <a:ext cx="8360567" cy="295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HMED\Desktop\Presentation of Rome\Pics\imag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693" y="1478755"/>
            <a:ext cx="3728611" cy="482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16" y="1470211"/>
            <a:ext cx="8229600" cy="4525963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en-US" sz="2400" dirty="0"/>
              <a:t>Every year around the globe 1.3 billion </a:t>
            </a:r>
            <a:r>
              <a:rPr lang="en-US" sz="2400" dirty="0" smtClean="0"/>
              <a:t>tons </a:t>
            </a:r>
            <a:r>
              <a:rPr lang="en-US" sz="2400" dirty="0"/>
              <a:t>of food is lost or wasted, that is a 1/3 of all food produced for human </a:t>
            </a:r>
            <a:r>
              <a:rPr lang="en-US" sz="2400" dirty="0" smtClean="0"/>
              <a:t>consumption</a:t>
            </a:r>
            <a:r>
              <a:rPr lang="en-US" sz="2400" dirty="0" smtClean="0">
                <a:solidFill>
                  <a:srgbClr val="FF0000"/>
                </a:solidFill>
              </a:rPr>
              <a:t>*</a:t>
            </a:r>
            <a:r>
              <a:rPr lang="ar-EG" sz="2400" dirty="0" smtClean="0"/>
              <a:t>.</a:t>
            </a:r>
            <a:r>
              <a:rPr lang="en-US" sz="2400" dirty="0" smtClean="0"/>
              <a:t>it </a:t>
            </a:r>
            <a:r>
              <a:rPr lang="en-US" sz="2400" dirty="0"/>
              <a:t>is one of the point of interest in the whole world at the present time because it leads to </a:t>
            </a:r>
            <a:r>
              <a:rPr lang="en-US" sz="2400" dirty="0" smtClean="0"/>
              <a:t>environmental </a:t>
            </a:r>
            <a:r>
              <a:rPr lang="en-US" sz="2400" dirty="0"/>
              <a:t>problems, famine and starvation</a:t>
            </a:r>
            <a:r>
              <a:rPr lang="en-US" sz="2400" dirty="0" smtClean="0"/>
              <a:t>.</a:t>
            </a:r>
            <a:endParaRPr lang="ar-EG" sz="2400" dirty="0" smtClean="0"/>
          </a:p>
          <a:p>
            <a:pPr marL="0" indent="0" algn="justLow">
              <a:buNone/>
            </a:pPr>
            <a:endParaRPr lang="en-US" sz="2400" dirty="0" smtClean="0"/>
          </a:p>
          <a:p>
            <a:pPr marL="0" indent="0" algn="justLow">
              <a:buNone/>
            </a:pPr>
            <a:r>
              <a:rPr lang="en-US" sz="2400" dirty="0" smtClean="0"/>
              <a:t>In </a:t>
            </a:r>
            <a:r>
              <a:rPr lang="en-US" sz="2400" dirty="0"/>
              <a:t>fact there are many reasons of wastes one of them is printing problems because a defected </a:t>
            </a:r>
            <a:r>
              <a:rPr lang="en-US" sz="2400" dirty="0" smtClean="0"/>
              <a:t>printed flexible </a:t>
            </a:r>
            <a:r>
              <a:rPr lang="en-US" sz="2400" dirty="0"/>
              <a:t>package make the consumer </a:t>
            </a:r>
            <a:r>
              <a:rPr lang="en-US" sz="2400" dirty="0">
                <a:solidFill>
                  <a:srgbClr val="FF0000"/>
                </a:solidFill>
              </a:rPr>
              <a:t>avoid it </a:t>
            </a:r>
            <a:r>
              <a:rPr lang="en-US" sz="2400" dirty="0" smtClean="0"/>
              <a:t>and because of that it leads the product </a:t>
            </a:r>
            <a:r>
              <a:rPr lang="en-US" sz="2400" dirty="0"/>
              <a:t>to the end of the shelf life </a:t>
            </a:r>
            <a:r>
              <a:rPr lang="en-US" sz="2400" dirty="0" smtClean="0"/>
              <a:t>even before selling.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088208" y="5479305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( FAO,2011 )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http://www.fao.org/save-food/resources/keyfindings/en/</a:t>
            </a:r>
          </a:p>
        </p:txBody>
      </p:sp>
    </p:spTree>
    <p:extLst>
      <p:ext uri="{BB962C8B-B14F-4D97-AF65-F5344CB8AC3E}">
        <p14:creationId xmlns:p14="http://schemas.microsoft.com/office/powerpoint/2010/main" val="206704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hadia\Desktop\Presentation of Rome\finished-bubble-char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9" t="6680" b="5557"/>
          <a:stretch/>
        </p:blipFill>
        <p:spPr bwMode="auto">
          <a:xfrm>
            <a:off x="2590800" y="2882462"/>
            <a:ext cx="6555172" cy="359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19050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Survey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en-US" sz="2400" b="1" dirty="0" smtClean="0"/>
              <a:t>Why do you </a:t>
            </a:r>
            <a:r>
              <a:rPr lang="en-US" sz="2400" b="1" dirty="0" smtClean="0">
                <a:solidFill>
                  <a:srgbClr val="FF0000"/>
                </a:solidFill>
              </a:rPr>
              <a:t>AVOID</a:t>
            </a:r>
            <a:r>
              <a:rPr lang="en-US" sz="2400" b="1" dirty="0" smtClean="0"/>
              <a:t> the bad printed pack?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2263914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Not fresh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5464314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counterfeited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5400" y="2528519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Old product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5083314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Cheap product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0028" y="4549914"/>
            <a:ext cx="5107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Untrusted company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350" y="3600450"/>
            <a:ext cx="6001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Bad printing=Bad product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35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384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Literature review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362200"/>
          </a:xfrm>
        </p:spPr>
        <p:txBody>
          <a:bodyPr>
            <a:normAutofit fontScale="92500"/>
          </a:bodyPr>
          <a:lstStyle/>
          <a:p>
            <a:pPr marL="0" indent="0" algn="justLow">
              <a:buNone/>
            </a:pPr>
            <a:r>
              <a:rPr lang="en-US" sz="2400" dirty="0" smtClean="0"/>
              <a:t>Rotogravure </a:t>
            </a:r>
            <a:r>
              <a:rPr lang="en-US" sz="2400" dirty="0"/>
              <a:t>printing is one of the best printing methods to print a high quality flexible packages and its </a:t>
            </a:r>
            <a:r>
              <a:rPr lang="en-US" sz="2400" dirty="0" smtClean="0"/>
              <a:t>benefit </a:t>
            </a:r>
            <a:r>
              <a:rPr lang="en-US" sz="2400" dirty="0"/>
              <a:t>of mass production as </a:t>
            </a:r>
            <a:r>
              <a:rPr lang="en-US" sz="2400" dirty="0" smtClean="0"/>
              <a:t>well,</a:t>
            </a:r>
          </a:p>
          <a:p>
            <a:pPr marL="0" indent="0" algn="justLow">
              <a:buNone/>
            </a:pPr>
            <a:endParaRPr lang="en-US" sz="2400" dirty="0"/>
          </a:p>
          <a:p>
            <a:pPr marL="0" indent="0" algn="justLow"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but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2400" dirty="0"/>
              <a:t>the question is how to produce a high quality printed flexible package. So that, the aim of this  research is to approach an excellent machine parameters to produce a perfect flexible package.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3928736"/>
            <a:ext cx="4800600" cy="254826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344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dia\Desktop\Presentation of Rome\Paprika_Chips-b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5945"/>
            <a:ext cx="5867400" cy="343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objective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en-US" sz="2400" dirty="0"/>
              <a:t>This study </a:t>
            </a:r>
            <a:r>
              <a:rPr lang="en-US" sz="2400" dirty="0" smtClean="0"/>
              <a:t>is a quality control study that aims </a:t>
            </a:r>
            <a:r>
              <a:rPr lang="en-US" sz="2400" dirty="0"/>
              <a:t>to investigate </a:t>
            </a:r>
            <a:r>
              <a:rPr lang="en-US" sz="2400" dirty="0" smtClean="0"/>
              <a:t>the</a:t>
            </a:r>
            <a:r>
              <a:rPr lang="ar-EG" sz="2400" dirty="0" smtClean="0"/>
              <a:t> </a:t>
            </a:r>
            <a:r>
              <a:rPr lang="en-US" sz="2400" dirty="0" smtClean="0"/>
              <a:t>causes of Printing defects  and analyze data to give information about how to control printing parameters which has a great effect on decreasing </a:t>
            </a:r>
            <a:r>
              <a:rPr lang="en-US" sz="2400" dirty="0"/>
              <a:t>the food </a:t>
            </a:r>
            <a:r>
              <a:rPr lang="en-US" sz="2400" dirty="0" smtClean="0"/>
              <a:t>waste because a good printing package is a good selling representative.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86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764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Materials and procedures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Low">
              <a:buNone/>
            </a:pPr>
            <a:r>
              <a:rPr lang="en-US" sz="2400" dirty="0" smtClean="0"/>
              <a:t>Six </a:t>
            </a:r>
            <a:r>
              <a:rPr lang="en-US" sz="2400" dirty="0"/>
              <a:t>experiments on six different products of food snacks printed on </a:t>
            </a:r>
            <a:r>
              <a:rPr lang="en-US" sz="2400" dirty="0" smtClean="0"/>
              <a:t>Bi-Oriented Polypropylene ( BOPP ) </a:t>
            </a:r>
            <a:r>
              <a:rPr lang="en-US" sz="2400" dirty="0"/>
              <a:t>20 micron </a:t>
            </a:r>
            <a:r>
              <a:rPr lang="en-US" sz="2400" dirty="0" smtClean="0"/>
              <a:t>“ as one of the most popular printing material used in the market” at </a:t>
            </a:r>
            <a:r>
              <a:rPr lang="en-US" sz="2400" dirty="0"/>
              <a:t>each one of them one parameter </a:t>
            </a:r>
            <a:r>
              <a:rPr lang="en-US" sz="2400" dirty="0" smtClean="0"/>
              <a:t>changed while all other machine parameters have been fixed, the parameters are:</a:t>
            </a:r>
          </a:p>
          <a:p>
            <a:pPr marL="0" indent="0" algn="justLow">
              <a:buNone/>
            </a:pPr>
            <a:r>
              <a:rPr lang="en-US" sz="2400" dirty="0" smtClean="0"/>
              <a:t>Machine speed.</a:t>
            </a:r>
          </a:p>
          <a:p>
            <a:pPr marL="0" indent="0" algn="justLow">
              <a:buNone/>
            </a:pPr>
            <a:r>
              <a:rPr lang="en-US" sz="2400" dirty="0" smtClean="0"/>
              <a:t>Low depth of cell engraving.</a:t>
            </a:r>
          </a:p>
          <a:p>
            <a:pPr marL="0" indent="0" algn="justLow">
              <a:buNone/>
            </a:pPr>
            <a:r>
              <a:rPr lang="en-US" sz="2400" dirty="0" smtClean="0"/>
              <a:t>A switched off ESA ( Electrostatic Assist ).</a:t>
            </a:r>
          </a:p>
          <a:p>
            <a:pPr marL="0" indent="0" algn="justLow">
              <a:buNone/>
            </a:pPr>
            <a:r>
              <a:rPr lang="en-US" sz="2400" dirty="0" smtClean="0"/>
              <a:t>Low impress of impression cylinder.</a:t>
            </a:r>
          </a:p>
          <a:p>
            <a:pPr marL="0" indent="0" algn="justLow">
              <a:buNone/>
            </a:pPr>
            <a:r>
              <a:rPr lang="en-US" sz="2400" dirty="0" smtClean="0"/>
              <a:t>Low impression of doctor-blade.</a:t>
            </a:r>
          </a:p>
          <a:p>
            <a:pPr marL="0" indent="0" algn="justLow">
              <a:buNone/>
            </a:pPr>
            <a:r>
              <a:rPr lang="en-US" sz="2400" dirty="0" smtClean="0"/>
              <a:t>The effect of low and high ink viscosity.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own Arrow 5"/>
          <p:cNvSpPr/>
          <p:nvPr/>
        </p:nvSpPr>
        <p:spPr>
          <a:xfrm>
            <a:off x="7772400" y="4648200"/>
            <a:ext cx="762000" cy="1538377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0800000">
            <a:off x="7394026" y="4121989"/>
            <a:ext cx="521294" cy="1052422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3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#1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Increase and decrease the machine speed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375743521"/>
              </p:ext>
            </p:extLst>
          </p:nvPr>
        </p:nvGraphicFramePr>
        <p:xfrm>
          <a:off x="1828800" y="2743200"/>
          <a:ext cx="5910160" cy="344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3335" y="2667000"/>
            <a:ext cx="461665" cy="32004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 smtClean="0"/>
              <a:t>COLOR SATURATION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2012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dark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772025" y="2648129"/>
            <a:ext cx="3990975" cy="219900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1light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381000" y="2648128"/>
            <a:ext cx="3990975" cy="219900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#1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Increase and decrease the machine speed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5105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Machine speed 250 m\m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72112" y="5105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Machine speed 100 m\m</a:t>
            </a:r>
            <a:endParaRPr lang="en-US" dirty="0"/>
          </a:p>
        </p:txBody>
      </p:sp>
      <p:sp>
        <p:nvSpPr>
          <p:cNvPr id="14" name="Curved Left Arrow 13"/>
          <p:cNvSpPr/>
          <p:nvPr/>
        </p:nvSpPr>
        <p:spPr>
          <a:xfrm>
            <a:off x="4238625" y="4724400"/>
            <a:ext cx="485775" cy="1219200"/>
          </a:xfrm>
          <a:prstGeom prst="curved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54864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Pale and </a:t>
            </a:r>
            <a:r>
              <a:rPr lang="en-US" dirty="0">
                <a:solidFill>
                  <a:srgbClr val="FF0000"/>
                </a:solidFill>
              </a:rPr>
              <a:t>thus prevents the </a:t>
            </a:r>
            <a:r>
              <a:rPr lang="en-US" dirty="0" smtClean="0">
                <a:solidFill>
                  <a:srgbClr val="FF0000"/>
                </a:solidFill>
              </a:rPr>
              <a:t>customer  </a:t>
            </a:r>
            <a:r>
              <a:rPr lang="en-US" dirty="0">
                <a:solidFill>
                  <a:srgbClr val="FF0000"/>
                </a:solidFill>
              </a:rPr>
              <a:t>from the </a:t>
            </a:r>
            <a:r>
              <a:rPr lang="en-US" dirty="0" smtClean="0">
                <a:solidFill>
                  <a:srgbClr val="FF0000"/>
                </a:solidFill>
              </a:rPr>
              <a:t>purchase .. may </a:t>
            </a:r>
            <a:r>
              <a:rPr lang="en-US" dirty="0">
                <a:solidFill>
                  <a:srgbClr val="FF0000"/>
                </a:solidFill>
              </a:rPr>
              <a:t>be the product </a:t>
            </a:r>
            <a:r>
              <a:rPr lang="en-US" dirty="0" smtClean="0">
                <a:solidFill>
                  <a:srgbClr val="FF0000"/>
                </a:solidFill>
              </a:rPr>
              <a:t>counterfeited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60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2644676"/>
            <a:ext cx="8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en-US" b="1" i="1" dirty="0" smtClean="0"/>
              <a:t>Analysis </a:t>
            </a:r>
            <a:r>
              <a:rPr lang="en-US" b="1" i="1" dirty="0"/>
              <a:t>of the researcher:</a:t>
            </a:r>
          </a:p>
          <a:p>
            <a:pPr algn="justLow"/>
            <a:endParaRPr lang="en-US" b="1" i="1" dirty="0"/>
          </a:p>
          <a:p>
            <a:pPr algn="justLow"/>
            <a:r>
              <a:rPr lang="en-US" b="1" i="1" dirty="0" smtClean="0"/>
              <a:t>When </a:t>
            </a:r>
            <a:r>
              <a:rPr lang="en-US" b="1" i="1" dirty="0"/>
              <a:t>the machine is operating at low speed, the raw </a:t>
            </a:r>
            <a:r>
              <a:rPr lang="en-US" b="1" i="1" dirty="0" smtClean="0"/>
              <a:t>material spent at </a:t>
            </a:r>
            <a:r>
              <a:rPr lang="en-US" b="1" i="1" u="sng" dirty="0" smtClean="0"/>
              <a:t>the Nip </a:t>
            </a:r>
            <a:r>
              <a:rPr lang="en-US" b="1" i="1" u="sng" dirty="0"/>
              <a:t>area </a:t>
            </a:r>
            <a:r>
              <a:rPr lang="en-US" b="1" i="1" dirty="0"/>
              <a:t>longer than the time </a:t>
            </a:r>
            <a:r>
              <a:rPr lang="en-US" b="1" i="1" dirty="0" smtClean="0"/>
              <a:t>of the other when </a:t>
            </a:r>
            <a:r>
              <a:rPr lang="en-US" b="1" i="1" dirty="0"/>
              <a:t>the machine is running high speeds and thus exposed </a:t>
            </a:r>
            <a:r>
              <a:rPr lang="en-US" b="1" i="1" dirty="0" smtClean="0"/>
              <a:t>a </a:t>
            </a:r>
            <a:r>
              <a:rPr lang="en-US" b="1" i="1" u="sng" dirty="0" smtClean="0"/>
              <a:t>more ink transfer </a:t>
            </a:r>
            <a:r>
              <a:rPr lang="en-US" b="1" i="1" dirty="0" smtClean="0"/>
              <a:t>to </a:t>
            </a:r>
            <a:r>
              <a:rPr lang="en-US" b="1" i="1" dirty="0"/>
              <a:t>the surface of the raw material, hence the saturation chromatography </a:t>
            </a:r>
            <a:r>
              <a:rPr lang="en-US" b="1" i="1" dirty="0" smtClean="0"/>
              <a:t>of the printed dot in going to be less.</a:t>
            </a:r>
            <a:endParaRPr lang="en-US" i="1" dirty="0"/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#1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Increase and decrease the machine speed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1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lowmagent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85800" y="2514600"/>
            <a:ext cx="3504446" cy="246316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2normalmagenta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4860703" y="2515679"/>
            <a:ext cx="3521297" cy="247478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#2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cell depth decrease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72100" y="5105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Good red saturation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66800" y="5105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Bad red saturation</a:t>
            </a:r>
            <a:endParaRPr lang="en-US" dirty="0"/>
          </a:p>
        </p:txBody>
      </p:sp>
      <p:sp>
        <p:nvSpPr>
          <p:cNvPr id="16" name="Curved Left Arrow 15"/>
          <p:cNvSpPr/>
          <p:nvPr/>
        </p:nvSpPr>
        <p:spPr>
          <a:xfrm>
            <a:off x="4162425" y="4800600"/>
            <a:ext cx="485775" cy="1219200"/>
          </a:xfrm>
          <a:prstGeom prst="curved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55626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dull potatoes is an indicator of non-fresh in the customer mind thus </a:t>
            </a:r>
            <a:r>
              <a:rPr lang="en-US" dirty="0">
                <a:solidFill>
                  <a:srgbClr val="FF0000"/>
                </a:solidFill>
              </a:rPr>
              <a:t>prevents the </a:t>
            </a:r>
            <a:r>
              <a:rPr lang="en-US" dirty="0" smtClean="0">
                <a:solidFill>
                  <a:srgbClr val="FF0000"/>
                </a:solidFill>
              </a:rPr>
              <a:t>customer  </a:t>
            </a:r>
            <a:r>
              <a:rPr lang="en-US" dirty="0">
                <a:solidFill>
                  <a:srgbClr val="FF0000"/>
                </a:solidFill>
              </a:rPr>
              <a:t>from the </a:t>
            </a:r>
            <a:r>
              <a:rPr lang="en-US" dirty="0" smtClean="0">
                <a:solidFill>
                  <a:srgbClr val="FF0000"/>
                </a:solidFill>
              </a:rPr>
              <a:t>purchase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22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lum bright="-20000" contrast="40000"/>
          </a:blip>
          <a:srcRect t="1863" r="3031" b="31219"/>
          <a:stretch>
            <a:fillRect/>
          </a:stretch>
        </p:blipFill>
        <p:spPr bwMode="auto">
          <a:xfrm>
            <a:off x="4895589" y="2854861"/>
            <a:ext cx="3708286" cy="198807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2">
            <a:lum contrast="40000"/>
          </a:blip>
          <a:srcRect t="1863" r="3031" b="31219"/>
          <a:stretch>
            <a:fillRect/>
          </a:stretch>
        </p:blipFill>
        <p:spPr bwMode="auto">
          <a:xfrm>
            <a:off x="707293" y="2886392"/>
            <a:ext cx="3709450" cy="199040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66618" y="5105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Low cells` depth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54332" y="5105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High cells` depth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#2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cell depth decrease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78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667000"/>
            <a:ext cx="769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en-US" b="1" i="1" dirty="0"/>
              <a:t>Analysis of the researcher</a:t>
            </a:r>
            <a:r>
              <a:rPr lang="en-US" b="1" i="1" dirty="0" smtClean="0"/>
              <a:t>:</a:t>
            </a:r>
          </a:p>
          <a:p>
            <a:pPr algn="justLow"/>
            <a:endParaRPr lang="en-US" b="1" i="1" dirty="0"/>
          </a:p>
          <a:p>
            <a:pPr algn="justLow"/>
            <a:r>
              <a:rPr lang="en-US" b="1" i="1" dirty="0"/>
              <a:t>It is possible that the problem be started during the </a:t>
            </a:r>
            <a:r>
              <a:rPr lang="en-US" b="1" i="1" dirty="0" smtClean="0"/>
              <a:t>cylinder manufacturing</a:t>
            </a:r>
            <a:r>
              <a:rPr lang="en-US" b="1" i="1" dirty="0"/>
              <a:t>, where </a:t>
            </a:r>
            <a:r>
              <a:rPr lang="en-US" b="1" i="1" u="sng" dirty="0" smtClean="0"/>
              <a:t>electroplating of </a:t>
            </a:r>
            <a:r>
              <a:rPr lang="en-US" b="1" i="1" u="sng" dirty="0"/>
              <a:t>chromium layer </a:t>
            </a:r>
            <a:r>
              <a:rPr lang="en-US" b="1" i="1" dirty="0"/>
              <a:t>was not equal </a:t>
            </a:r>
            <a:r>
              <a:rPr lang="en-US" b="1" i="1" dirty="0" smtClean="0"/>
              <a:t>in all surface areas of the cylinder and may be the </a:t>
            </a:r>
            <a:r>
              <a:rPr lang="en-US" b="1" i="1" dirty="0"/>
              <a:t>reason </a:t>
            </a:r>
            <a:r>
              <a:rPr lang="en-US" b="1" i="1" dirty="0" smtClean="0"/>
              <a:t>because of the </a:t>
            </a:r>
            <a:r>
              <a:rPr lang="en-US" b="1" i="1" u="sng" dirty="0" smtClean="0"/>
              <a:t>waviness of the </a:t>
            </a:r>
            <a:r>
              <a:rPr lang="en-US" b="1" i="1" u="sng" dirty="0"/>
              <a:t>printing cylinder</a:t>
            </a:r>
            <a:r>
              <a:rPr lang="en-US" b="1" i="1" dirty="0"/>
              <a:t> so </a:t>
            </a:r>
            <a:r>
              <a:rPr lang="en-US" b="1" i="1" dirty="0" smtClean="0"/>
              <a:t>the electromechanical  engraving diamond head produce </a:t>
            </a:r>
            <a:r>
              <a:rPr lang="en-US" b="1" i="1" dirty="0"/>
              <a:t>different depths </a:t>
            </a:r>
            <a:r>
              <a:rPr lang="en-US" b="1" i="1" dirty="0" smtClean="0"/>
              <a:t>as a result of the differ distance and also </a:t>
            </a:r>
            <a:r>
              <a:rPr lang="en-US" b="1" i="1" u="sng" dirty="0" smtClean="0"/>
              <a:t>the doctor blade</a:t>
            </a:r>
            <a:r>
              <a:rPr lang="en-US" b="1" i="1" dirty="0" smtClean="0"/>
              <a:t> might effect the cylinder surface and therefore the cell depth.</a:t>
            </a:r>
            <a:endParaRPr lang="en-US" b="1" i="1" dirty="0"/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#2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cell depth decrease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7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3dotskipping.jpg"/>
          <p:cNvPicPr/>
          <p:nvPr/>
        </p:nvPicPr>
        <p:blipFill>
          <a:blip r:embed="rId2"/>
          <a:stretch>
            <a:fillRect/>
          </a:stretch>
        </p:blipFill>
        <p:spPr>
          <a:xfrm rot="16200000">
            <a:off x="2628265" y="1543050"/>
            <a:ext cx="3372485" cy="588581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#3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Turn-off the ESA </a:t>
            </a:r>
            <a:endParaRPr lang="en-US" sz="2800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24000" y="4267200"/>
            <a:ext cx="3810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76500" y="3962400"/>
            <a:ext cx="1905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276600" y="3876357"/>
            <a:ext cx="1905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962400" y="3794078"/>
            <a:ext cx="95250" cy="9966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724400" y="3835217"/>
            <a:ext cx="152400" cy="955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410200" y="3914829"/>
            <a:ext cx="152400" cy="955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096000" y="4114800"/>
            <a:ext cx="457200" cy="955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54228" y="4643843"/>
            <a:ext cx="4618996" cy="1200329"/>
            <a:chOff x="454228" y="4643843"/>
            <a:chExt cx="4618996" cy="1200329"/>
          </a:xfrm>
        </p:grpSpPr>
        <p:sp>
          <p:nvSpPr>
            <p:cNvPr id="23" name="TextBox 22"/>
            <p:cNvSpPr txBox="1"/>
            <p:nvPr/>
          </p:nvSpPr>
          <p:spPr>
            <a:xfrm rot="21010385">
              <a:off x="454228" y="5473566"/>
              <a:ext cx="4343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Lucida Handwriting" pitchFamily="66" charset="0"/>
                </a:rPr>
                <a:t>Is it an OLD production package</a:t>
              </a:r>
              <a:endParaRPr lang="en-US" sz="1600" b="1" dirty="0">
                <a:latin typeface="Lucida Handwriting" pitchFamily="66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21010385">
              <a:off x="4128154" y="4643843"/>
              <a:ext cx="9450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b="1" dirty="0" smtClean="0">
                  <a:solidFill>
                    <a:srgbClr val="FF0000"/>
                  </a:solidFill>
                  <a:latin typeface="Lucida Handwriting" pitchFamily="66" charset="0"/>
                </a:rPr>
                <a:t>?</a:t>
              </a:r>
              <a:endParaRPr lang="en-US" sz="7200" b="1" dirty="0">
                <a:solidFill>
                  <a:srgbClr val="FF0000"/>
                </a:solidFill>
                <a:latin typeface="Lucida Handwriting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23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720876"/>
            <a:ext cx="7848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en-US" b="1" i="1" dirty="0"/>
              <a:t>Analysis of the researcher</a:t>
            </a:r>
            <a:r>
              <a:rPr lang="en-US" b="1" i="1" dirty="0" smtClean="0"/>
              <a:t>:</a:t>
            </a:r>
          </a:p>
          <a:p>
            <a:endParaRPr lang="en-US" dirty="0" smtClean="0"/>
          </a:p>
          <a:p>
            <a:pPr algn="justLow"/>
            <a:r>
              <a:rPr lang="en-US" i="1" dirty="0" smtClean="0"/>
              <a:t>This effect called </a:t>
            </a:r>
            <a:r>
              <a:rPr lang="en-US" i="1" u="sng" dirty="0" smtClean="0"/>
              <a:t>(Dot-loss, snow effect) </a:t>
            </a:r>
            <a:r>
              <a:rPr lang="en-US" i="1" dirty="0" smtClean="0"/>
              <a:t>appears mostly in high light areas and middle tones and the unsafe solution of these problem is </a:t>
            </a:r>
            <a:r>
              <a:rPr lang="en-US" i="1" u="sng" dirty="0" smtClean="0"/>
              <a:t>to increase the impression</a:t>
            </a:r>
            <a:r>
              <a:rPr lang="en-US" i="1" dirty="0" smtClean="0"/>
              <a:t> of the impression cylinder or using </a:t>
            </a:r>
            <a:r>
              <a:rPr lang="en-US" i="1" u="sng" dirty="0" smtClean="0"/>
              <a:t>more hardness rubber layer </a:t>
            </a:r>
            <a:r>
              <a:rPr lang="en-US" i="1" dirty="0" smtClean="0"/>
              <a:t>whereas the best solution is not to impress the raw material to the printing cells but </a:t>
            </a:r>
            <a:r>
              <a:rPr lang="en-US" i="1" u="sng" dirty="0"/>
              <a:t>by </a:t>
            </a:r>
            <a:r>
              <a:rPr lang="en-US" i="1" u="sng" dirty="0" smtClean="0"/>
              <a:t>the </a:t>
            </a:r>
            <a:r>
              <a:rPr lang="en-US" i="1" u="sng" dirty="0"/>
              <a:t>lifting of the ink </a:t>
            </a:r>
            <a:r>
              <a:rPr lang="en-US" i="1" dirty="0" smtClean="0"/>
              <a:t>to</a:t>
            </a:r>
            <a:r>
              <a:rPr lang="en-US" i="1" u="sng" dirty="0" smtClean="0"/>
              <a:t> </a:t>
            </a:r>
            <a:r>
              <a:rPr lang="en-US" i="1" dirty="0" smtClean="0"/>
              <a:t>contact the raw material as </a:t>
            </a:r>
            <a:r>
              <a:rPr lang="en-US" i="1" dirty="0"/>
              <a:t>the ink tends to take the </a:t>
            </a:r>
            <a:r>
              <a:rPr lang="en-US" i="1" u="sng" dirty="0" smtClean="0"/>
              <a:t>concave </a:t>
            </a:r>
            <a:r>
              <a:rPr lang="en-US" i="1" u="sng" dirty="0"/>
              <a:t>form </a:t>
            </a:r>
            <a:r>
              <a:rPr lang="en-US" i="1" dirty="0" smtClean="0"/>
              <a:t>inside </a:t>
            </a:r>
            <a:r>
              <a:rPr lang="en-US" i="1" dirty="0"/>
              <a:t>the cell and this is </a:t>
            </a:r>
            <a:r>
              <a:rPr lang="en-US" i="1" u="sng" dirty="0"/>
              <a:t>what increases the adhesion </a:t>
            </a:r>
            <a:r>
              <a:rPr lang="en-US" i="1" u="sng" dirty="0" smtClean="0"/>
              <a:t>to the </a:t>
            </a:r>
            <a:r>
              <a:rPr lang="en-US" i="1" u="sng" dirty="0"/>
              <a:t>cell </a:t>
            </a:r>
            <a:r>
              <a:rPr lang="en-US" i="1" dirty="0"/>
              <a:t>walls and hinders his </a:t>
            </a:r>
            <a:r>
              <a:rPr lang="en-US" i="1" dirty="0" smtClean="0"/>
              <a:t>transfer</a:t>
            </a:r>
            <a:r>
              <a:rPr lang="en-US" i="1" dirty="0"/>
              <a:t>.</a:t>
            </a:r>
            <a:endParaRPr lang="en-US" i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#3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Turn-off the ESA 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79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impressionproblem.jpg"/>
          <p:cNvPicPr/>
          <p:nvPr/>
        </p:nvPicPr>
        <p:blipFill>
          <a:blip r:embed="rId2"/>
          <a:stretch>
            <a:fillRect/>
          </a:stretch>
        </p:blipFill>
        <p:spPr>
          <a:xfrm rot="16200000">
            <a:off x="2741612" y="1541959"/>
            <a:ext cx="3736975" cy="594931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#4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Impression cylinder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857464" y="3152864"/>
            <a:ext cx="1009472" cy="10094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096000" y="3048000"/>
            <a:ext cx="1009472" cy="10094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5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728287394"/>
              </p:ext>
            </p:extLst>
          </p:nvPr>
        </p:nvGraphicFramePr>
        <p:xfrm>
          <a:off x="2133600" y="2667000"/>
          <a:ext cx="575564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#4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Impression cylinder</a:t>
            </a:r>
            <a:endParaRPr lang="en-US" sz="2800" dirty="0">
              <a:solidFill>
                <a:srgbClr val="0070C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724400" y="3733800"/>
            <a:ext cx="1905000" cy="2362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23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720876"/>
            <a:ext cx="769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US" b="1" i="1" dirty="0" smtClean="0"/>
              <a:t>Analysis </a:t>
            </a:r>
            <a:r>
              <a:rPr lang="en-US" b="1" i="1" dirty="0"/>
              <a:t>of the researcher:</a:t>
            </a:r>
          </a:p>
          <a:p>
            <a:pPr rtl="1"/>
            <a:endParaRPr lang="en-US" dirty="0" smtClean="0"/>
          </a:p>
          <a:p>
            <a:pPr algn="justLow"/>
            <a:r>
              <a:rPr lang="en-US" i="1" dirty="0" smtClean="0"/>
              <a:t>Impression cylinder pressures the </a:t>
            </a:r>
            <a:r>
              <a:rPr lang="en-US" i="1" dirty="0"/>
              <a:t>raw </a:t>
            </a:r>
            <a:r>
              <a:rPr lang="en-US" i="1" dirty="0" smtClean="0"/>
              <a:t>material to </a:t>
            </a:r>
            <a:r>
              <a:rPr lang="en-US" i="1" dirty="0"/>
              <a:t>cells to enhance the ink's </a:t>
            </a:r>
            <a:r>
              <a:rPr lang="en-US" i="1" dirty="0" smtClean="0"/>
              <a:t>transfer, </a:t>
            </a:r>
            <a:r>
              <a:rPr lang="en-US" i="1" dirty="0"/>
              <a:t>and with the low pressure force </a:t>
            </a:r>
            <a:r>
              <a:rPr lang="en-US" i="1" dirty="0" smtClean="0"/>
              <a:t>means less </a:t>
            </a:r>
            <a:r>
              <a:rPr lang="en-US" i="1" dirty="0"/>
              <a:t>chance to transfer ink, </a:t>
            </a:r>
            <a:r>
              <a:rPr lang="en-US" i="1" dirty="0" smtClean="0"/>
              <a:t>the surface of worn cylinders </a:t>
            </a:r>
            <a:r>
              <a:rPr lang="en-US" i="1" u="sng" dirty="0" smtClean="0"/>
              <a:t>differs in thickness </a:t>
            </a:r>
            <a:r>
              <a:rPr lang="en-US" i="1" u="sng" dirty="0"/>
              <a:t>of the </a:t>
            </a:r>
            <a:r>
              <a:rPr lang="en-US" i="1" u="sng" dirty="0" smtClean="0"/>
              <a:t>rubber layer </a:t>
            </a:r>
            <a:r>
              <a:rPr lang="en-US" i="1" dirty="0"/>
              <a:t>rubber </a:t>
            </a:r>
            <a:r>
              <a:rPr lang="en-US" i="1" dirty="0" smtClean="0"/>
              <a:t>so the ink cutout area is just </a:t>
            </a:r>
            <a:r>
              <a:rPr lang="en-US" i="1" u="sng" dirty="0" smtClean="0"/>
              <a:t>a shallow area </a:t>
            </a:r>
            <a:r>
              <a:rPr lang="en-US" i="1" dirty="0" smtClean="0"/>
              <a:t>in the surface requires a </a:t>
            </a:r>
            <a:r>
              <a:rPr lang="en-US" i="1" dirty="0"/>
              <a:t>higher </a:t>
            </a:r>
            <a:r>
              <a:rPr lang="en-US" i="1" dirty="0" smtClean="0"/>
              <a:t>pressure</a:t>
            </a:r>
            <a:r>
              <a:rPr lang="en-US" i="1" dirty="0"/>
              <a:t>, of course, this is not a safe solution to the problems of increasing the various pressure and it is best to </a:t>
            </a:r>
            <a:r>
              <a:rPr lang="en-US" i="1" u="sng" dirty="0"/>
              <a:t>re-manufacture </a:t>
            </a:r>
            <a:r>
              <a:rPr lang="en-US" i="1" u="sng" dirty="0" smtClean="0"/>
              <a:t>the impression cylinder.</a:t>
            </a:r>
            <a:endParaRPr lang="en-US" i="1" u="sng" dirty="0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#4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Impression cylinder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5doctorblade.jpg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2656522" y="1763078"/>
            <a:ext cx="3580130" cy="569277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#5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Doctor blade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339298">
            <a:off x="1066800" y="3886200"/>
            <a:ext cx="914400" cy="3810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20260702" flipH="1">
            <a:off x="7048494" y="3879227"/>
            <a:ext cx="914400" cy="3810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726921">
            <a:off x="198731" y="5022845"/>
            <a:ext cx="43434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  <a:latin typeface="Lucida Handwriting" pitchFamily="66" charset="0"/>
              </a:rPr>
              <a:t>Defected pack?? What if the product inside is defected too!!!</a:t>
            </a:r>
            <a:endParaRPr lang="en-US" dirty="0">
              <a:solidFill>
                <a:srgbClr val="FF0000"/>
              </a:solidFill>
              <a:latin typeface="Lucida Handwriting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90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916248970"/>
              </p:ext>
            </p:extLst>
          </p:nvPr>
        </p:nvGraphicFramePr>
        <p:xfrm>
          <a:off x="1608137" y="2667000"/>
          <a:ext cx="592772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#5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</a:t>
            </a:r>
            <a:r>
              <a:rPr lang="en-US" sz="2400" b="1" dirty="0">
                <a:solidFill>
                  <a:srgbClr val="FF0000"/>
                </a:solidFill>
              </a:rPr>
              <a:t>Doctor blade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60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380738825"/>
              </p:ext>
            </p:extLst>
          </p:nvPr>
        </p:nvGraphicFramePr>
        <p:xfrm>
          <a:off x="1828800" y="2667000"/>
          <a:ext cx="5791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#5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</a:t>
            </a:r>
            <a:r>
              <a:rPr lang="en-US" sz="2400" b="1" dirty="0">
                <a:solidFill>
                  <a:srgbClr val="FF0000"/>
                </a:solidFill>
              </a:rPr>
              <a:t>Doctor blade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5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17507224"/>
              </p:ext>
            </p:extLst>
          </p:nvPr>
        </p:nvGraphicFramePr>
        <p:xfrm>
          <a:off x="1295400" y="2514600"/>
          <a:ext cx="6172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#5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</a:t>
            </a:r>
            <a:r>
              <a:rPr lang="en-US" sz="2400" b="1" dirty="0">
                <a:solidFill>
                  <a:srgbClr val="FF0000"/>
                </a:solidFill>
              </a:rPr>
              <a:t>Doctor blade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511004" y="4996206"/>
            <a:ext cx="146596" cy="185394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83826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832799189"/>
              </p:ext>
            </p:extLst>
          </p:nvPr>
        </p:nvGraphicFramePr>
        <p:xfrm>
          <a:off x="1714500" y="2590800"/>
          <a:ext cx="5715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#5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</a:t>
            </a:r>
            <a:r>
              <a:rPr lang="en-US" sz="2400" b="1" dirty="0">
                <a:solidFill>
                  <a:srgbClr val="FF0000"/>
                </a:solidFill>
              </a:rPr>
              <a:t>Doctor blade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1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2667000"/>
            <a:ext cx="7848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US" b="1" i="1" dirty="0"/>
              <a:t>Analysis of the researcher:</a:t>
            </a:r>
          </a:p>
          <a:p>
            <a:endParaRPr lang="en-US" dirty="0" smtClean="0"/>
          </a:p>
          <a:p>
            <a:r>
              <a:rPr lang="en-US" i="1" dirty="0" smtClean="0"/>
              <a:t>Doctor blade must have a known </a:t>
            </a:r>
            <a:r>
              <a:rPr lang="en-US" i="1" u="sng" dirty="0" smtClean="0"/>
              <a:t>pressure value which suits the machine speed an the printing cylinder circumference </a:t>
            </a:r>
            <a:r>
              <a:rPr lang="en-US" i="1" dirty="0" smtClean="0"/>
              <a:t>and that pressure must remove all the excess ink in the non printing areas and there is another proper reason is that the printing cylinder made </a:t>
            </a:r>
            <a:r>
              <a:rPr lang="en-US" i="1" u="sng" dirty="0" smtClean="0"/>
              <a:t>with a high slipper </a:t>
            </a:r>
            <a:r>
              <a:rPr lang="en-US" i="1" u="sng" dirty="0"/>
              <a:t>surface </a:t>
            </a:r>
            <a:r>
              <a:rPr lang="en-US" i="1" dirty="0" smtClean="0"/>
              <a:t>that make a dysfunction of its job.</a:t>
            </a:r>
            <a:endParaRPr lang="en-US" i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185928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#5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low Impression of the </a:t>
            </a:r>
            <a:r>
              <a:rPr lang="en-US" sz="2400" b="1" dirty="0">
                <a:solidFill>
                  <a:srgbClr val="FF0000"/>
                </a:solidFill>
              </a:rPr>
              <a:t>Doctor blade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46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inkdry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547495" y="2971800"/>
            <a:ext cx="5843905" cy="35052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23622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#6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effect of High and low ink viscosity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A:. High ink viscosity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38400" y="3352800"/>
            <a:ext cx="4953000" cy="2057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38400" y="5867400"/>
            <a:ext cx="46863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Untrusted			Cheap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312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044641018"/>
              </p:ext>
            </p:extLst>
          </p:nvPr>
        </p:nvGraphicFramePr>
        <p:xfrm>
          <a:off x="1828800" y="3049815"/>
          <a:ext cx="5791200" cy="3430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23622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#6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effect of High and low ink viscosity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A:. High ink viscosity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3150275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US" b="1" i="1" dirty="0"/>
              <a:t>Analysis of the researcher:</a:t>
            </a:r>
          </a:p>
          <a:p>
            <a:pPr rtl="1"/>
            <a:endParaRPr lang="en-US" dirty="0" smtClean="0"/>
          </a:p>
          <a:p>
            <a:pPr rtl="1"/>
            <a:r>
              <a:rPr lang="en-US" i="1" dirty="0" smtClean="0"/>
              <a:t>High viscosity inks are harder to flow into cells and out of it because it`s </a:t>
            </a:r>
            <a:r>
              <a:rPr lang="en-US" i="1" u="sng" dirty="0" smtClean="0"/>
              <a:t>adhere to cell walls</a:t>
            </a:r>
            <a:r>
              <a:rPr lang="en-US" i="1" dirty="0" smtClean="0"/>
              <a:t>. </a:t>
            </a: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23622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#6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effect of High and low ink viscosity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A:. High ink viscosity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3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inkbleed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673349" y="2988945"/>
            <a:ext cx="4242052" cy="313714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6inkbleed1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259593" y="3007815"/>
            <a:ext cx="4236207" cy="308818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23622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#6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effect of High and low ink viscosity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B:. Low ink viscosity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096000" y="4572000"/>
            <a:ext cx="12954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794375" y="2438400"/>
            <a:ext cx="901825" cy="21135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124200" y="3962400"/>
            <a:ext cx="1447800" cy="609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14400" y="4551907"/>
            <a:ext cx="228600" cy="3248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38400" y="5867400"/>
            <a:ext cx="46863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Untrusted			Cheap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8691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46356585"/>
              </p:ext>
            </p:extLst>
          </p:nvPr>
        </p:nvGraphicFramePr>
        <p:xfrm>
          <a:off x="1981200" y="2590800"/>
          <a:ext cx="5943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23622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#6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effect of High and low ink viscosity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B:. Low ink viscosity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64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2819400"/>
            <a:ext cx="7848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ar-EG" b="1" dirty="0"/>
              <a:t> </a:t>
            </a:r>
            <a:endParaRPr lang="en-US" dirty="0"/>
          </a:p>
          <a:p>
            <a:pPr rtl="1"/>
            <a:r>
              <a:rPr lang="en-US" b="1" i="1" dirty="0"/>
              <a:t>Analysis of the researcher:</a:t>
            </a:r>
          </a:p>
          <a:p>
            <a:pPr rtl="1"/>
            <a:endParaRPr lang="en-US" dirty="0"/>
          </a:p>
          <a:p>
            <a:pPr rtl="1"/>
            <a:r>
              <a:rPr lang="en-US" i="1" dirty="0" smtClean="0"/>
              <a:t>With High machine speeds </a:t>
            </a:r>
            <a:r>
              <a:rPr lang="en-US" i="1" u="sng" dirty="0" smtClean="0"/>
              <a:t>the centrifugal force of </a:t>
            </a:r>
            <a:r>
              <a:rPr lang="en-US" i="1" dirty="0" smtClean="0"/>
              <a:t>printing cylinder makes the low viscosity inks to bleed once it out from the cell</a:t>
            </a:r>
            <a:r>
              <a:rPr lang="en-US" i="1" dirty="0"/>
              <a:t>.</a:t>
            </a:r>
            <a:endParaRPr lang="en-US" i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6248400" cy="23622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70C0"/>
                </a:solidFill>
              </a:rPr>
              <a:t>Results and </a:t>
            </a:r>
            <a:r>
              <a:rPr lang="en-US" sz="3200" dirty="0" smtClean="0">
                <a:solidFill>
                  <a:srgbClr val="0070C0"/>
                </a:solidFill>
              </a:rPr>
              <a:t>discussion</a:t>
            </a:r>
            <a:r>
              <a:rPr lang="en-US" sz="2800" dirty="0" smtClean="0">
                <a:solidFill>
                  <a:srgbClr val="0070C0"/>
                </a:solidFill>
              </a:rPr>
              <a:t/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Experiment </a:t>
            </a:r>
            <a:r>
              <a:rPr lang="en-US" sz="2400" b="1" dirty="0" smtClean="0">
                <a:solidFill>
                  <a:schemeClr val="accent2"/>
                </a:solidFill>
              </a:rPr>
              <a:t>#6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>
                <a:solidFill>
                  <a:schemeClr val="accent3"/>
                </a:solidFill>
              </a:rPr>
              <a:t>Parameter under study</a:t>
            </a:r>
            <a:r>
              <a:rPr lang="en-US" sz="2800" b="1" dirty="0">
                <a:solidFill>
                  <a:schemeClr val="accent3"/>
                </a:solidFill>
              </a:rPr>
              <a:t/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effect of High and low ink viscosity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B:. Low ink viscosity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9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9600" y="457200"/>
            <a:ext cx="35052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Conclusion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3"/>
          </a:xfrm>
        </p:spPr>
        <p:txBody>
          <a:bodyPr>
            <a:normAutofit fontScale="62500" lnSpcReduction="20000"/>
          </a:bodyPr>
          <a:lstStyle/>
          <a:p>
            <a:pPr marL="0" indent="0" algn="justLow">
              <a:buNone/>
            </a:pPr>
            <a:r>
              <a:rPr lang="en-US" sz="3800" b="1" dirty="0" smtClean="0">
                <a:solidFill>
                  <a:srgbClr val="FF0000"/>
                </a:solidFill>
              </a:rPr>
              <a:t>Results</a:t>
            </a:r>
            <a:endParaRPr lang="en-US" dirty="0">
              <a:solidFill>
                <a:srgbClr val="FF0000"/>
              </a:solidFill>
            </a:endParaRPr>
          </a:p>
          <a:p>
            <a:pPr marL="0" indent="0" algn="justLow">
              <a:buNone/>
            </a:pPr>
            <a:r>
              <a:rPr lang="ar-EG" dirty="0"/>
              <a:t> </a:t>
            </a:r>
            <a:endParaRPr lang="en-US" dirty="0" smtClean="0"/>
          </a:p>
          <a:p>
            <a:pPr marL="0" indent="0" algn="justLow">
              <a:buNone/>
            </a:pPr>
            <a:r>
              <a:rPr lang="en-US" i="1" dirty="0" smtClean="0"/>
              <a:t>Difference of machine speed from high to low makes a differences in color saturation .</a:t>
            </a:r>
            <a:endParaRPr lang="en-US" i="1" dirty="0"/>
          </a:p>
          <a:p>
            <a:pPr marL="0" lvl="0" indent="0" algn="justLow">
              <a:buNone/>
            </a:pPr>
            <a:endParaRPr lang="en-US" i="1" dirty="0" smtClean="0"/>
          </a:p>
          <a:p>
            <a:pPr marL="0" lvl="0" indent="0" algn="justLow">
              <a:buNone/>
            </a:pPr>
            <a:r>
              <a:rPr lang="en-US" i="1" dirty="0" smtClean="0"/>
              <a:t>Missing dots appears when we don`t use  ESA .</a:t>
            </a:r>
          </a:p>
          <a:p>
            <a:pPr marL="0" lvl="0" indent="0" algn="justLow">
              <a:buNone/>
            </a:pPr>
            <a:endParaRPr lang="en-US" i="1" dirty="0" smtClean="0"/>
          </a:p>
          <a:p>
            <a:pPr marL="0" lvl="0" indent="0" algn="justLow">
              <a:buNone/>
            </a:pPr>
            <a:r>
              <a:rPr lang="en-US" i="1" dirty="0" smtClean="0"/>
              <a:t>A low impression of the impression cylinder leads to a weak ink transfer .</a:t>
            </a:r>
          </a:p>
          <a:p>
            <a:pPr marL="0" lvl="0" indent="0" algn="justLow">
              <a:buNone/>
            </a:pPr>
            <a:endParaRPr lang="en-US" i="1" dirty="0" smtClean="0"/>
          </a:p>
          <a:p>
            <a:pPr marL="0" lvl="0" indent="0" algn="justLow">
              <a:buNone/>
            </a:pPr>
            <a:r>
              <a:rPr lang="en-US" i="1" dirty="0" smtClean="0"/>
              <a:t>Changing doctor blade parameters effect the printing quality by Mist effect .</a:t>
            </a:r>
          </a:p>
          <a:p>
            <a:pPr marL="0" lvl="0" indent="0" algn="justLow">
              <a:buNone/>
            </a:pPr>
            <a:endParaRPr lang="en-US" i="1" dirty="0" smtClean="0"/>
          </a:p>
          <a:p>
            <a:pPr marL="0" lvl="0" indent="0" algn="justLow">
              <a:buNone/>
            </a:pPr>
            <a:r>
              <a:rPr lang="en-US" i="1" dirty="0" smtClean="0"/>
              <a:t>Low ink viscosity makes the ink to bleed especially in high machine speeds .</a:t>
            </a:r>
            <a:endParaRPr lang="en-US" b="1" i="1" dirty="0"/>
          </a:p>
          <a:p>
            <a:pPr marL="0" lvl="0" indent="0" algn="justLow">
              <a:buNone/>
            </a:pPr>
            <a:endParaRPr lang="en-US" i="1" dirty="0" smtClean="0"/>
          </a:p>
          <a:p>
            <a:pPr marL="0" lvl="0" indent="0" algn="justLow">
              <a:buNone/>
            </a:pPr>
            <a:r>
              <a:rPr lang="en-US" i="1" dirty="0" smtClean="0"/>
              <a:t>High ink viscosity makes a poor ink transfer in high lights and middle tone dots .</a:t>
            </a:r>
            <a:endParaRPr lang="en-US" b="1" i="1" dirty="0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13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5029200"/>
          </a:xfrm>
        </p:spPr>
        <p:txBody>
          <a:bodyPr>
            <a:normAutofit lnSpcReduction="10000"/>
          </a:bodyPr>
          <a:lstStyle/>
          <a:p>
            <a:pPr marL="0" indent="0" algn="justLow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Recommendations</a:t>
            </a:r>
          </a:p>
          <a:p>
            <a:pPr marL="0" indent="0" algn="justLow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 algn="justLow">
              <a:buNone/>
            </a:pPr>
            <a:r>
              <a:rPr lang="en-US" sz="2000" i="1" dirty="0" smtClean="0"/>
              <a:t>The approved sample have to be taken on the machine high speed to ensure the constancy of colors in all orders.</a:t>
            </a:r>
          </a:p>
          <a:p>
            <a:pPr marL="0" indent="0" algn="justLow">
              <a:buNone/>
            </a:pPr>
            <a:endParaRPr lang="en-US" sz="2000" b="1" i="1" dirty="0"/>
          </a:p>
          <a:p>
            <a:pPr marL="0" lvl="0" indent="0" algn="justLow">
              <a:buNone/>
            </a:pPr>
            <a:r>
              <a:rPr lang="en-US" sz="2000" i="1" dirty="0" smtClean="0"/>
              <a:t>Printing houses must to include the ESA technology in their machines.</a:t>
            </a:r>
          </a:p>
          <a:p>
            <a:pPr marL="0" lvl="0" indent="0" algn="justLow">
              <a:buNone/>
            </a:pPr>
            <a:endParaRPr lang="en-US" sz="2000" i="1" dirty="0" smtClean="0"/>
          </a:p>
          <a:p>
            <a:pPr marL="0" lvl="0" indent="0" algn="justLow">
              <a:buNone/>
            </a:pPr>
            <a:r>
              <a:rPr lang="en-US" sz="2000" i="1" dirty="0" smtClean="0"/>
              <a:t>Impression cylinders must be controlled to make sure that the impression is equal on both sides.</a:t>
            </a:r>
          </a:p>
          <a:p>
            <a:pPr marL="0" lvl="0" indent="0" algn="justLow">
              <a:buNone/>
            </a:pPr>
            <a:endParaRPr lang="en-US" sz="2000" i="1" dirty="0" smtClean="0"/>
          </a:p>
          <a:p>
            <a:pPr marL="0" lvl="0" indent="0" algn="justLow">
              <a:buNone/>
            </a:pPr>
            <a:r>
              <a:rPr lang="en-US" sz="2000" i="1" dirty="0" smtClean="0"/>
              <a:t>Doctor blade parameters have to be controlled together and don’t rely on a single parameter.</a:t>
            </a:r>
          </a:p>
          <a:p>
            <a:pPr marL="0" lvl="0" indent="0" algn="justLow">
              <a:buNone/>
            </a:pPr>
            <a:endParaRPr lang="en-US" sz="2000" i="1" dirty="0" smtClean="0"/>
          </a:p>
          <a:p>
            <a:pPr marL="0" lvl="0" indent="0" algn="justLow">
              <a:buNone/>
            </a:pPr>
            <a:r>
              <a:rPr lang="en-US" sz="2000" i="1" dirty="0" smtClean="0"/>
              <a:t>Ink viscosity should be between 16’’ and 24’’ ( Zhan cup 2) when printing BOPP.</a:t>
            </a:r>
            <a:endParaRPr lang="en-US" sz="2000" i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609600" y="457200"/>
            <a:ext cx="35052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Conclusion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9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336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Thanks for listening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0" y="2819400"/>
            <a:ext cx="5715000" cy="3657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i="1" dirty="0" smtClean="0">
                <a:solidFill>
                  <a:srgbClr val="0070C0"/>
                </a:solidFill>
              </a:rPr>
              <a:t>Presenting </a:t>
            </a:r>
            <a:r>
              <a:rPr lang="en-US" sz="2000" i="1" dirty="0">
                <a:solidFill>
                  <a:srgbClr val="0070C0"/>
                </a:solidFill>
              </a:rPr>
              <a:t>author </a:t>
            </a:r>
            <a:r>
              <a:rPr lang="en-US" sz="2000" i="1" dirty="0" smtClean="0">
                <a:solidFill>
                  <a:srgbClr val="0070C0"/>
                </a:solidFill>
              </a:rPr>
              <a:t>details</a:t>
            </a:r>
          </a:p>
          <a:p>
            <a:pPr marL="0" indent="0">
              <a:buNone/>
            </a:pPr>
            <a:r>
              <a:rPr lang="en-US" sz="2000" i="1" dirty="0" smtClean="0">
                <a:solidFill>
                  <a:srgbClr val="0070C0"/>
                </a:solidFill>
              </a:rPr>
              <a:t>Full name:</a:t>
            </a:r>
          </a:p>
          <a:p>
            <a:pPr marL="0" indent="0">
              <a:buNone/>
            </a:pPr>
            <a:r>
              <a:rPr lang="en-US" sz="2000" dirty="0" smtClean="0"/>
              <a:t>Ahmed </a:t>
            </a:r>
            <a:r>
              <a:rPr lang="en-US" sz="2000" dirty="0"/>
              <a:t>Adel Mohamed </a:t>
            </a:r>
            <a:r>
              <a:rPr lang="en-US" sz="2000" dirty="0" err="1" smtClean="0"/>
              <a:t>Zaki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Faculty of Applied Arts </a:t>
            </a:r>
          </a:p>
          <a:p>
            <a:pPr marL="0" indent="0">
              <a:buNone/>
            </a:pPr>
            <a:r>
              <a:rPr lang="en-US" sz="2000" dirty="0" smtClean="0"/>
              <a:t>Printing, Publishing and Packaging Dept.</a:t>
            </a:r>
          </a:p>
          <a:p>
            <a:pPr marL="0" indent="0">
              <a:buNone/>
            </a:pPr>
            <a:r>
              <a:rPr lang="en-US" sz="2000" dirty="0" err="1" smtClean="0"/>
              <a:t>Helwan</a:t>
            </a:r>
            <a:r>
              <a:rPr lang="en-US" sz="2000" dirty="0" smtClean="0"/>
              <a:t> University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i="1" dirty="0" smtClean="0">
                <a:solidFill>
                  <a:srgbClr val="0070C0"/>
                </a:solidFill>
              </a:rPr>
              <a:t>Contact </a:t>
            </a:r>
            <a:r>
              <a:rPr lang="en-US" sz="2000" i="1" dirty="0">
                <a:solidFill>
                  <a:srgbClr val="0070C0"/>
                </a:solidFill>
              </a:rPr>
              <a:t>n</a:t>
            </a:r>
            <a:r>
              <a:rPr lang="en-US" sz="2000" i="1" dirty="0" smtClean="0">
                <a:solidFill>
                  <a:srgbClr val="0070C0"/>
                </a:solidFill>
              </a:rPr>
              <a:t>umber:</a:t>
            </a:r>
          </a:p>
          <a:p>
            <a:pPr marL="0" indent="0">
              <a:buNone/>
            </a:pPr>
            <a:r>
              <a:rPr lang="en-US" sz="2000" dirty="0" smtClean="0"/>
              <a:t>+</a:t>
            </a:r>
            <a:r>
              <a:rPr lang="en-US" sz="2000" dirty="0"/>
              <a:t>201095057285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i="1" dirty="0" smtClean="0">
                <a:solidFill>
                  <a:srgbClr val="0070C0"/>
                </a:solidFill>
              </a:rPr>
              <a:t>Twitter account</a:t>
            </a:r>
          </a:p>
          <a:p>
            <a:pPr marL="0" indent="0">
              <a:buNone/>
            </a:pPr>
            <a:r>
              <a:rPr lang="en-US" sz="2000" dirty="0" smtClean="0"/>
              <a:t>https</a:t>
            </a:r>
            <a:r>
              <a:rPr lang="en-US" sz="2000" dirty="0"/>
              <a:t>://</a:t>
            </a:r>
            <a:r>
              <a:rPr lang="en-US" sz="2000" dirty="0" smtClean="0"/>
              <a:t>twitter.com/dc_ahmed</a:t>
            </a:r>
          </a:p>
          <a:p>
            <a:pPr marL="0" indent="0">
              <a:buNone/>
            </a:pPr>
            <a:r>
              <a:rPr lang="en-US" sz="2000" i="1" dirty="0" smtClean="0">
                <a:solidFill>
                  <a:srgbClr val="0070C0"/>
                </a:solidFill>
              </a:rPr>
              <a:t>Linked </a:t>
            </a:r>
            <a:r>
              <a:rPr lang="en-US" sz="2000" i="1" dirty="0">
                <a:solidFill>
                  <a:srgbClr val="0070C0"/>
                </a:solidFill>
              </a:rPr>
              <a:t>In </a:t>
            </a:r>
            <a:r>
              <a:rPr lang="en-US" sz="2000" i="1" dirty="0" smtClean="0">
                <a:solidFill>
                  <a:srgbClr val="0070C0"/>
                </a:solidFill>
              </a:rPr>
              <a:t>account</a:t>
            </a:r>
          </a:p>
          <a:p>
            <a:pPr marL="0" indent="0">
              <a:buNone/>
            </a:pPr>
            <a:r>
              <a:rPr lang="en-US" sz="2000" dirty="0" smtClean="0"/>
              <a:t>https</a:t>
            </a:r>
            <a:r>
              <a:rPr lang="en-US" sz="2000" dirty="0"/>
              <a:t>://eg.linkedin.com/in/ahmed-adel-98101877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AHMED\Desktop\Presentation of Rome\Pics\Aperitivos---Snack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b="70908"/>
          <a:stretch/>
        </p:blipFill>
        <p:spPr bwMode="auto">
          <a:xfrm>
            <a:off x="0" y="0"/>
            <a:ext cx="9144000" cy="70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3657600" y="2590800"/>
            <a:ext cx="0" cy="3733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:\helwan log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12" b="62598"/>
          <a:stretch/>
        </p:blipFill>
        <p:spPr bwMode="auto">
          <a:xfrm>
            <a:off x="78582" y="4353286"/>
            <a:ext cx="1369218" cy="197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pplied arts log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77" b="61012"/>
          <a:stretch/>
        </p:blipFill>
        <p:spPr bwMode="auto">
          <a:xfrm>
            <a:off x="1524000" y="4419600"/>
            <a:ext cx="1546746" cy="17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55142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Faculty of Applied Arts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78678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15853</TotalTime>
  <Words>1111</Words>
  <Application>Microsoft Office PowerPoint</Application>
  <PresentationFormat>On-screen Show (4:3)</PresentationFormat>
  <Paragraphs>152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 Effect of unacceptable quality Rotogravure printing process on increasing the food waste  “application on a polypropylene printing process” </vt:lpstr>
      <vt:lpstr>Agenda</vt:lpstr>
      <vt:lpstr>Introduction</vt:lpstr>
      <vt:lpstr>Survey</vt:lpstr>
      <vt:lpstr>Literature review</vt:lpstr>
      <vt:lpstr>objective</vt:lpstr>
      <vt:lpstr>Materials and procedures</vt:lpstr>
      <vt:lpstr>Results and discussion Experiment #1 Parameter under study Increase and decrease the machine speed</vt:lpstr>
      <vt:lpstr>Results and discussion Experiment #1 Parameter under study Increase and decrease the machine speed</vt:lpstr>
      <vt:lpstr>Results and discussion Experiment #1 Parameter under study Increase and decrease the machine speed</vt:lpstr>
      <vt:lpstr>Results and discussion Experiment #2 Parameter under study The cell depth decrease</vt:lpstr>
      <vt:lpstr>Results and discussion Experiment #2 Parameter under study The cell depth decrease</vt:lpstr>
      <vt:lpstr>Results and discussion Experiment #2 Parameter under study The cell depth decrease</vt:lpstr>
      <vt:lpstr>Results and discussion Experiment #3 Parameter under study Turn-off the ESA </vt:lpstr>
      <vt:lpstr>Results and discussion Experiment #3 Parameter under study Turn-off the ESA </vt:lpstr>
      <vt:lpstr>Results and discussion Experiment #4 Parameter under study The low Impression of the Impression cylinder</vt:lpstr>
      <vt:lpstr>Results and discussion Experiment #4 Parameter under study The low Impression of the Impression cylinder</vt:lpstr>
      <vt:lpstr>Results and discussion Experiment #4 Parameter under study The low Impression of the Impression cylinder</vt:lpstr>
      <vt:lpstr>Results and discussion Experiment #5 Parameter under study The low Impression of the Doctor blade</vt:lpstr>
      <vt:lpstr>Results and discussion Experiment #5 Parameter under study The low Impression of the Doctor blade</vt:lpstr>
      <vt:lpstr>Results and discussion Experiment #5 Parameter under study The low Impression of the Doctor blade</vt:lpstr>
      <vt:lpstr>Results and discussion Experiment #5 Parameter under study The low Impression of the Doctor blade</vt:lpstr>
      <vt:lpstr>Results and discussion Experiment #5 Parameter under study The low Impression of the Doctor blade</vt:lpstr>
      <vt:lpstr>Results and discussion Experiment #5 Parameter under study The low Impression of the Doctor blade</vt:lpstr>
      <vt:lpstr>Results and discussion Experiment #6 Parameter under study The effect of High and low ink viscosity A:. High ink viscosity</vt:lpstr>
      <vt:lpstr>Results and discussion Experiment #6 Parameter under study The effect of High and low ink viscosity A:. High ink viscosity</vt:lpstr>
      <vt:lpstr>Results and discussion Experiment #6 Parameter under study The effect of High and low ink viscosity A:. High ink viscosity</vt:lpstr>
      <vt:lpstr>Results and discussion Experiment #6 Parameter under study The effect of High and low ink viscosity B:. Low ink viscosity</vt:lpstr>
      <vt:lpstr>Results and discussion Experiment #6 Parameter under study The effect of High and low ink viscosity B:. Low ink viscosity</vt:lpstr>
      <vt:lpstr>Results and discussion Experiment #6 Parameter under study The effect of High and low ink viscosity B:. Low ink viscosity</vt:lpstr>
      <vt:lpstr>Conclusion</vt:lpstr>
      <vt:lpstr>Conclusion</vt:lpstr>
      <vt:lpstr>Thanks for listening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AHMED</dc:creator>
  <cp:lastModifiedBy>AHMED</cp:lastModifiedBy>
  <cp:revision>154</cp:revision>
  <dcterms:created xsi:type="dcterms:W3CDTF">2016-06-01T21:44:13Z</dcterms:created>
  <dcterms:modified xsi:type="dcterms:W3CDTF">2016-06-14T09:03:23Z</dcterms:modified>
</cp:coreProperties>
</file>