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91" r:id="rId2"/>
    <p:sldId id="290" r:id="rId3"/>
    <p:sldId id="292" r:id="rId4"/>
    <p:sldId id="293" r:id="rId5"/>
    <p:sldId id="261" r:id="rId6"/>
    <p:sldId id="266" r:id="rId7"/>
    <p:sldId id="267" r:id="rId8"/>
    <p:sldId id="268" r:id="rId9"/>
    <p:sldId id="300" r:id="rId10"/>
    <p:sldId id="294" r:id="rId11"/>
    <p:sldId id="301" r:id="rId12"/>
    <p:sldId id="302" r:id="rId13"/>
    <p:sldId id="329" r:id="rId14"/>
    <p:sldId id="323" r:id="rId15"/>
    <p:sldId id="308" r:id="rId16"/>
    <p:sldId id="304" r:id="rId17"/>
    <p:sldId id="309" r:id="rId18"/>
    <p:sldId id="330" r:id="rId19"/>
    <p:sldId id="297" r:id="rId20"/>
    <p:sldId id="324" r:id="rId21"/>
    <p:sldId id="325" r:id="rId22"/>
    <p:sldId id="326" r:id="rId23"/>
    <p:sldId id="310" r:id="rId24"/>
    <p:sldId id="311" r:id="rId25"/>
    <p:sldId id="312" r:id="rId26"/>
    <p:sldId id="313" r:id="rId27"/>
    <p:sldId id="295" r:id="rId28"/>
    <p:sldId id="303" r:id="rId29"/>
    <p:sldId id="314" r:id="rId30"/>
    <p:sldId id="306" r:id="rId31"/>
    <p:sldId id="317" r:id="rId32"/>
    <p:sldId id="278" r:id="rId33"/>
    <p:sldId id="319" r:id="rId34"/>
    <p:sldId id="328" r:id="rId35"/>
    <p:sldId id="279" r:id="rId36"/>
    <p:sldId id="331" r:id="rId37"/>
    <p:sldId id="320" r:id="rId38"/>
    <p:sldId id="327" r:id="rId39"/>
    <p:sldId id="318" r:id="rId40"/>
    <p:sldId id="283" r:id="rId41"/>
    <p:sldId id="315" r:id="rId42"/>
    <p:sldId id="316" r:id="rId43"/>
    <p:sldId id="284" r:id="rId44"/>
    <p:sldId id="321" r:id="rId45"/>
    <p:sldId id="285" r:id="rId46"/>
    <p:sldId id="287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BA42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3629CF-2321-43E3-BEB4-531B174A842D}" type="datetimeFigureOut">
              <a:rPr lang="en-GB" smtClean="0"/>
              <a:pPr/>
              <a:t>25/06/2015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97D686-9DE3-4C62-AD23-E26F99FF8FF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79319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8422C3-7F95-4941-A4E1-02C1AB3F1393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740942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FD28C6A-C79B-4A1E-B0D4-7FB5EAEB69E4}" type="slidenum">
              <a:rPr lang="en-US" altLang="en-US" sz="1200"/>
              <a:pPr/>
              <a:t>41</a:t>
            </a:fld>
            <a:endParaRPr lang="en-US" altLang="en-US" sz="1200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25" y="696913"/>
            <a:ext cx="4648200" cy="3486150"/>
          </a:xfrm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4343400"/>
            <a:ext cx="678180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5573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8965" y="2970885"/>
            <a:ext cx="7772400" cy="859205"/>
          </a:xfrm>
          <a:effectLst>
            <a:outerShdw blurRad="50800" dist="38100" dir="2700000" algn="tl" rotWithShape="0">
              <a:schemeClr val="tx1">
                <a:alpha val="55000"/>
              </a:schemeClr>
            </a:outerShdw>
          </a:effectLst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8965" y="3887115"/>
            <a:ext cx="6400800" cy="458115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FF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17EF1-E88E-4EB5-BFF0-66BEC28AAD21}" type="datetime1">
              <a:rPr lang="en-US" smtClean="0"/>
              <a:pPr/>
              <a:t>6/25/2015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538751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149" y="1443835"/>
            <a:ext cx="6413609" cy="584623"/>
          </a:xfrm>
          <a:solidFill>
            <a:srgbClr val="FF0000"/>
          </a:solidFill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4655"/>
            <a:ext cx="8229600" cy="4071508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F67B-E4CE-4DB1-9A05-F66759FEAF5A}" type="datetime1">
              <a:rPr lang="en-US" smtClean="0"/>
              <a:pPr/>
              <a:t>6/25/2015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44713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2490" y="580048"/>
            <a:ext cx="7329840" cy="558377"/>
          </a:xfrm>
          <a:solidFill>
            <a:srgbClr val="FF0000"/>
          </a:solidFill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7900" y="1443836"/>
            <a:ext cx="6710784" cy="4275740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3D9A8-7521-4A4D-9C71-345F4C4593DA}" type="datetime1">
              <a:rPr lang="en-US" smtClean="0"/>
              <a:pPr/>
              <a:t>6/25/2015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93913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0DB5-95CB-4750-8351-F8AD4742DCF3}" type="datetime1">
              <a:rPr lang="en-US" smtClean="0"/>
              <a:pPr/>
              <a:t>6/25/2015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34415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2F0E-39FA-436F-97E9-F560C499BCAB}" type="datetime1">
              <a:rPr lang="en-US" smtClean="0"/>
              <a:pPr/>
              <a:t>6/25/2015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567918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70033"/>
            <a:ext cx="6404460" cy="584622"/>
          </a:xfrm>
          <a:solidFill>
            <a:srgbClr val="FF0000"/>
          </a:solidFill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4655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84517"/>
            <a:ext cx="4040188" cy="3798583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054655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684517"/>
            <a:ext cx="4041775" cy="3798583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0AFF9-A346-4BC6-9001-135AE3AED76F}" type="datetime1">
              <a:rPr lang="en-US" smtClean="0"/>
              <a:pPr/>
              <a:t>6/25/2015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29119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DFD97-31DD-4330-B518-B8EEFCF526EC}" type="datetime1">
              <a:rPr lang="en-US" smtClean="0"/>
              <a:pPr/>
              <a:t>6/25/2015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2977311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F1125-D711-49BD-B279-301A50ACAC43}" type="datetime1">
              <a:rPr lang="en-US" smtClean="0"/>
              <a:pPr/>
              <a:t>6/25/2015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18640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65470-5BD4-4785-A6AD-459FFE36A7B8}" type="datetime1">
              <a:rPr lang="en-US" smtClean="0"/>
              <a:pPr/>
              <a:t>6/25/2015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44526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5A102-D7C7-4084-9EEA-F2A85C750140}" type="datetime1">
              <a:rPr lang="en-US" smtClean="0"/>
              <a:pPr/>
              <a:t>6/25/2015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760784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2721B-85E9-4073-8D37-644322F85AC5}" type="datetime1">
              <a:rPr lang="en-US" smtClean="0"/>
              <a:pPr/>
              <a:t>6/25/2015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286657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65B74-9A20-43C8-9C0D-41F698CC027F}" type="datetime1">
              <a:rPr lang="en-US" smtClean="0"/>
              <a:pPr/>
              <a:t>6/25/2015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36099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9A0A3C-D64C-4D52-B775-5D3946DC0953}" type="datetime1">
              <a:rPr lang="en-US" smtClean="0"/>
              <a:pPr>
                <a:defRPr/>
              </a:pPr>
              <a:t>6/25/2015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80D3C3-A9E1-4834-83CC-892389759A9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25074780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5E302-0D65-4737-97A5-400CD13A3511}" type="datetime1">
              <a:rPr lang="en-US" smtClean="0"/>
              <a:pPr/>
              <a:t>6/25/2015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1" r:id="rId13"/>
  </p:sldLayoutIdLst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4131" y="4192525"/>
            <a:ext cx="4428444" cy="2665475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Dr. Ahlam </a:t>
            </a: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B. 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El Shikieri, PhD, MBA</a:t>
            </a:r>
          </a:p>
          <a:p>
            <a:pPr algn="ctr"/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Associate Professor, Registered </a:t>
            </a: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Nutritionist</a:t>
            </a:r>
          </a:p>
          <a:p>
            <a:pPr algn="ctr"/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Taibah University, Saudi Arabia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Leelawadee UI" panose="020B0502040204020203" pitchFamily="34" charset="-34"/>
              <a:cs typeface="Leelawadee UI" panose="020B0502040204020203" pitchFamily="34" charset="-34"/>
            </a:endParaRPr>
          </a:p>
          <a:p>
            <a:pPr algn="ctr"/>
            <a:endParaRPr lang="en-GB" sz="2400" b="1" dirty="0">
              <a:solidFill>
                <a:schemeClr val="tx1">
                  <a:lumMod val="95000"/>
                  <a:lumOff val="5000"/>
                </a:schemeClr>
              </a:solidFill>
              <a:latin typeface="Leelawadee UI" panose="020B0502040204020203" pitchFamily="34" charset="-34"/>
              <a:cs typeface="Leelawadee UI" panose="020B0502040204020203" pitchFamily="34" charset="-34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2575" y="3734411"/>
            <a:ext cx="2281425" cy="312359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1" y="1309468"/>
            <a:ext cx="9143999" cy="2319088"/>
          </a:xfrm>
          <a:prstGeom prst="rect">
            <a:avLst/>
          </a:prstGeom>
          <a:solidFill>
            <a:srgbClr val="FF0000"/>
          </a:solidFill>
          <a:effectLst>
            <a:outerShdw blurRad="50800" dist="38100" dir="2700000" algn="tl" rotWithShape="0">
              <a:schemeClr val="tx1">
                <a:alpha val="55000"/>
              </a:scheme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eelawadee UI" panose="020B0502040204020203" pitchFamily="34" charset="-34"/>
                <a:cs typeface="Leelawadee UI" panose="020B0502040204020203" pitchFamily="34" charset="-34"/>
              </a:rPr>
              <a:t>Breakfast consumption, nutritional, health status, and academic performance among children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025367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2512770"/>
            <a:ext cx="9144000" cy="2290575"/>
          </a:xfrm>
          <a:prstGeom prst="rect">
            <a:avLst/>
          </a:prstGeom>
          <a:effectLst>
            <a:outerShdw blurRad="50800" dist="38100" dir="2700000" algn="tl" rotWithShape="0">
              <a:schemeClr val="tx1">
                <a:alpha val="55000"/>
              </a:scheme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eelawadee UI" panose="020B0502040204020203" pitchFamily="34" charset="-34"/>
                <a:cs typeface="Leelawadee UI" panose="020B0502040204020203" pitchFamily="34" charset="-34"/>
              </a:rPr>
              <a:t>Breakfast consumption, nutritional, health status, and academic performance among children</a:t>
            </a:r>
            <a:endParaRPr lang="en-GB" sz="4400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eelawadee UI" panose="020B0502040204020203" pitchFamily="34" charset="-34"/>
              <a:cs typeface="Leelawadee UI" panose="020B0502040204020203" pitchFamily="34" charset="-34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78610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149" y="1291131"/>
            <a:ext cx="9153149" cy="737328"/>
          </a:xfrm>
        </p:spPr>
        <p:txBody>
          <a:bodyPr>
            <a:noAutofit/>
          </a:bodyPr>
          <a:lstStyle/>
          <a:p>
            <a:r>
              <a:rPr lang="en-US" sz="5400" dirty="0" smtClean="0">
                <a:solidFill>
                  <a:schemeClr val="tx2"/>
                </a:solidFill>
              </a:rPr>
              <a:t>Contents </a:t>
            </a:r>
            <a:endParaRPr lang="en-GB" sz="5400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54654"/>
            <a:ext cx="9144000" cy="4803345"/>
          </a:xfrm>
        </p:spPr>
        <p:txBody>
          <a:bodyPr>
            <a:normAutofit fontScale="85000" lnSpcReduction="10000"/>
          </a:bodyPr>
          <a:lstStyle/>
          <a:p>
            <a:pPr algn="ctr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en-US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</a:t>
            </a:r>
          </a:p>
          <a:p>
            <a:pPr algn="ctr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en-US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</a:p>
          <a:p>
            <a:pPr algn="ctr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en-US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Prevalence of breakfast consumption</a:t>
            </a:r>
          </a:p>
          <a:p>
            <a:pPr algn="ctr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en-US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Breakfast consumption and Health benefits</a:t>
            </a:r>
          </a:p>
          <a:p>
            <a:pPr algn="ctr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en-US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Barriers to breakfast consumption</a:t>
            </a:r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332484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1291129"/>
            <a:ext cx="9143999" cy="1068935"/>
          </a:xfrm>
        </p:spPr>
        <p:txBody>
          <a:bodyPr>
            <a:noAutofit/>
          </a:bodyPr>
          <a:lstStyle/>
          <a:p>
            <a:r>
              <a:rPr lang="en-US" sz="5400" dirty="0" smtClean="0"/>
              <a:t>Introduction </a:t>
            </a:r>
            <a:endParaRPr lang="en-US" sz="54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2970885"/>
            <a:ext cx="9144000" cy="3887114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GB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Consumption of breakfast is often considered as one of the most important health-related behaviours and there has been considerable research into its effects</a:t>
            </a:r>
            <a:r>
              <a:rPr lang="en-GB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GB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3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140043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10265"/>
            <a:ext cx="91440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sz="6600" b="1" dirty="0" smtClean="0">
                <a:solidFill>
                  <a:srgbClr val="00206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What is Breakfast ?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4621" y="2243576"/>
            <a:ext cx="4495867" cy="4544934"/>
          </a:xfrm>
        </p:spPr>
        <p:txBody>
          <a:bodyPr>
            <a:normAutofit fontScale="92500" lnSpcReduction="10000"/>
          </a:bodyPr>
          <a:lstStyle/>
          <a:p>
            <a:pPr algn="ctr" eaLnBrk="1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altLang="en-US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Breakfast = first meal of the day </a:t>
            </a:r>
          </a:p>
          <a:p>
            <a:pPr algn="ctr" eaLnBrk="1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GB" altLang="en-US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altLang="en-US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word “Breakfast” means breaking the fast. </a:t>
            </a:r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>
            <a:off x="5030115" y="2207360"/>
            <a:ext cx="809625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3081" name="Line 9"/>
          <p:cNvSpPr>
            <a:spLocks noChangeShapeType="1"/>
          </p:cNvSpPr>
          <p:nvPr/>
        </p:nvSpPr>
        <p:spPr bwMode="auto">
          <a:xfrm>
            <a:off x="5135333" y="1946514"/>
            <a:ext cx="0" cy="594122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3082" name="Line 10"/>
          <p:cNvSpPr>
            <a:spLocks noChangeShapeType="1"/>
          </p:cNvSpPr>
          <p:nvPr/>
        </p:nvSpPr>
        <p:spPr bwMode="auto">
          <a:xfrm>
            <a:off x="8108506" y="6524457"/>
            <a:ext cx="809625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3083" name="Line 11"/>
          <p:cNvSpPr>
            <a:spLocks noChangeShapeType="1"/>
          </p:cNvSpPr>
          <p:nvPr/>
        </p:nvSpPr>
        <p:spPr bwMode="auto">
          <a:xfrm>
            <a:off x="8847740" y="6263878"/>
            <a:ext cx="0" cy="594122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1333" y="5438997"/>
            <a:ext cx="1374345" cy="1031769"/>
          </a:xfrm>
          <a:prstGeom prst="rect">
            <a:avLst/>
          </a:prstGeom>
        </p:spPr>
      </p:pic>
      <p:pic>
        <p:nvPicPr>
          <p:cNvPr id="8196" name="Picture 4" descr="نتيجة بحث الصور عن ‪breakfast clipart‬‏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7978"/>
          <a:stretch/>
        </p:blipFill>
        <p:spPr bwMode="auto">
          <a:xfrm>
            <a:off x="5178727" y="2227667"/>
            <a:ext cx="2286000" cy="3339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0D3C3-A9E1-4834-83CC-892389759A9C}" type="slidenum">
              <a:rPr lang="en-GB" altLang="en-US" smtClean="0"/>
              <a:pPr/>
              <a:t>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32910907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0" build="p"/>
      <p:bldP spid="3080" grpId="0" animBg="1"/>
      <p:bldP spid="3081" grpId="0" animBg="1"/>
      <p:bldP spid="3082" grpId="0" animBg="1"/>
      <p:bldP spid="308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149" y="1443835"/>
            <a:ext cx="9153149" cy="584623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Leelawadee UI" panose="020B0502040204020203" pitchFamily="34" charset="-34"/>
                <a:cs typeface="Leelawadee UI" panose="020B0502040204020203" pitchFamily="34" charset="-34"/>
              </a:rPr>
              <a:t>Prevalence of Breakfast consumption</a:t>
            </a:r>
            <a:endParaRPr lang="en-GB" sz="4000" b="1" dirty="0">
              <a:latin typeface="Leelawadee UI" panose="020B0502040204020203" pitchFamily="34" charset="-34"/>
              <a:cs typeface="Leelawadee UI" panose="020B0502040204020203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90575"/>
            <a:ext cx="9144000" cy="4497935"/>
          </a:xfrm>
        </p:spPr>
        <p:txBody>
          <a:bodyPr>
            <a:normAutofit/>
          </a:bodyPr>
          <a:lstStyle/>
          <a:p>
            <a:pPr algn="ctr"/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Daily breakfast consumption among 11-, 13- and 15-year olds by country and gender </a:t>
            </a: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(%)</a:t>
            </a:r>
          </a:p>
          <a:p>
            <a:pPr algn="ctr"/>
            <a:endParaRPr lang="en-US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 from </a:t>
            </a:r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Breakfast consumption and its socio-demographic and lifestyle correlates in schoolchildren in 41 countries participating in the Health Behaviour in School-aged Children </a:t>
            </a: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 (HBSC)</a:t>
            </a:r>
            <a:endParaRPr lang="en-GB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289693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8" name="Picture 4" descr="An external file that holds a picture, illustration, etc.&#10;Object name is nihms-395429-f00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0443"/>
          <a:stretch/>
        </p:blipFill>
        <p:spPr bwMode="auto">
          <a:xfrm>
            <a:off x="0" y="857250"/>
            <a:ext cx="9144000" cy="600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Left Arrow 3"/>
          <p:cNvSpPr/>
          <p:nvPr/>
        </p:nvSpPr>
        <p:spPr>
          <a:xfrm>
            <a:off x="8602062" y="3675888"/>
            <a:ext cx="530560" cy="36347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350"/>
          </a:p>
        </p:txBody>
      </p:sp>
      <p:sp>
        <p:nvSpPr>
          <p:cNvPr id="7" name="Left Arrow 6"/>
          <p:cNvSpPr/>
          <p:nvPr/>
        </p:nvSpPr>
        <p:spPr>
          <a:xfrm>
            <a:off x="8686800" y="5737642"/>
            <a:ext cx="434443" cy="36347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350"/>
          </a:p>
        </p:txBody>
      </p:sp>
      <p:sp>
        <p:nvSpPr>
          <p:cNvPr id="6" name="Isosceles Triangle 5"/>
          <p:cNvSpPr/>
          <p:nvPr/>
        </p:nvSpPr>
        <p:spPr>
          <a:xfrm>
            <a:off x="5630155" y="4712461"/>
            <a:ext cx="363682" cy="254473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350"/>
          </a:p>
        </p:txBody>
      </p:sp>
      <p:sp>
        <p:nvSpPr>
          <p:cNvPr id="10" name="Isosceles Triangle 9"/>
          <p:cNvSpPr/>
          <p:nvPr/>
        </p:nvSpPr>
        <p:spPr>
          <a:xfrm>
            <a:off x="756563" y="4712461"/>
            <a:ext cx="363682" cy="254473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350"/>
          </a:p>
        </p:txBody>
      </p:sp>
      <p:sp>
        <p:nvSpPr>
          <p:cNvPr id="8" name="Right Arrow 7"/>
          <p:cNvSpPr/>
          <p:nvPr/>
        </p:nvSpPr>
        <p:spPr>
          <a:xfrm>
            <a:off x="22757" y="3675888"/>
            <a:ext cx="733806" cy="3634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350"/>
          </a:p>
        </p:txBody>
      </p:sp>
      <p:sp>
        <p:nvSpPr>
          <p:cNvPr id="9" name="Right Arrow 8"/>
          <p:cNvSpPr/>
          <p:nvPr/>
        </p:nvSpPr>
        <p:spPr>
          <a:xfrm>
            <a:off x="343791" y="5828510"/>
            <a:ext cx="733806" cy="181737"/>
          </a:xfrm>
          <a:prstGeom prst="rightArrow">
            <a:avLst/>
          </a:prstGeom>
          <a:solidFill>
            <a:srgbClr val="FF0000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350"/>
          </a:p>
        </p:txBody>
      </p:sp>
      <p:sp>
        <p:nvSpPr>
          <p:cNvPr id="14" name="Isosceles Triangle 13"/>
          <p:cNvSpPr/>
          <p:nvPr/>
        </p:nvSpPr>
        <p:spPr>
          <a:xfrm>
            <a:off x="5993837" y="1521795"/>
            <a:ext cx="363682" cy="341984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350"/>
          </a:p>
        </p:txBody>
      </p:sp>
      <p:sp>
        <p:nvSpPr>
          <p:cNvPr id="15" name="Isosceles Triangle 14"/>
          <p:cNvSpPr/>
          <p:nvPr/>
        </p:nvSpPr>
        <p:spPr>
          <a:xfrm>
            <a:off x="207819" y="1456058"/>
            <a:ext cx="363682" cy="341984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35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280657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4" descr="An external file that holds a picture, illustration, etc.&#10;Object name is nihms-395429-f00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8552"/>
          <a:stretch/>
        </p:blipFill>
        <p:spPr bwMode="auto">
          <a:xfrm>
            <a:off x="-1" y="857250"/>
            <a:ext cx="9144001" cy="600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Isosceles Triangle 4"/>
          <p:cNvSpPr/>
          <p:nvPr/>
        </p:nvSpPr>
        <p:spPr>
          <a:xfrm>
            <a:off x="5640935" y="2136788"/>
            <a:ext cx="363682" cy="257588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350"/>
          </a:p>
        </p:txBody>
      </p:sp>
      <p:sp>
        <p:nvSpPr>
          <p:cNvPr id="6" name="Isosceles Triangle 5"/>
          <p:cNvSpPr/>
          <p:nvPr/>
        </p:nvSpPr>
        <p:spPr>
          <a:xfrm>
            <a:off x="543586" y="2136788"/>
            <a:ext cx="363682" cy="257588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350"/>
          </a:p>
        </p:txBody>
      </p:sp>
      <p:sp>
        <p:nvSpPr>
          <p:cNvPr id="7" name="Left Arrow 6"/>
          <p:cNvSpPr/>
          <p:nvPr/>
        </p:nvSpPr>
        <p:spPr>
          <a:xfrm>
            <a:off x="8524498" y="6102422"/>
            <a:ext cx="628650" cy="259773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350"/>
          </a:p>
        </p:txBody>
      </p:sp>
      <p:sp>
        <p:nvSpPr>
          <p:cNvPr id="8" name="Right Arrow 7"/>
          <p:cNvSpPr/>
          <p:nvPr/>
        </p:nvSpPr>
        <p:spPr>
          <a:xfrm>
            <a:off x="170204" y="6094948"/>
            <a:ext cx="733806" cy="209172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35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0" name="Left Arrow 9"/>
          <p:cNvSpPr/>
          <p:nvPr/>
        </p:nvSpPr>
        <p:spPr>
          <a:xfrm>
            <a:off x="8496181" y="3429000"/>
            <a:ext cx="628650" cy="259773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350"/>
          </a:p>
        </p:txBody>
      </p:sp>
      <p:sp>
        <p:nvSpPr>
          <p:cNvPr id="11" name="Right Arrow 10"/>
          <p:cNvSpPr/>
          <p:nvPr/>
        </p:nvSpPr>
        <p:spPr>
          <a:xfrm>
            <a:off x="124066" y="3394742"/>
            <a:ext cx="733806" cy="209172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350"/>
          </a:p>
        </p:txBody>
      </p:sp>
    </p:spTree>
    <p:extLst>
      <p:ext uri="{BB962C8B-B14F-4D97-AF65-F5344CB8AC3E}">
        <p14:creationId xmlns:p14="http://schemas.microsoft.com/office/powerpoint/2010/main" xmlns="" val="1110231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09" y="13752"/>
            <a:ext cx="9144000" cy="1233665"/>
          </a:xfrm>
        </p:spPr>
        <p:txBody>
          <a:bodyPr>
            <a:normAutofit/>
          </a:bodyPr>
          <a:lstStyle/>
          <a:p>
            <a:r>
              <a:rPr lang="en-US" dirty="0" smtClean="0"/>
              <a:t>15 </a:t>
            </a:r>
            <a:r>
              <a:rPr lang="en-US" dirty="0" err="1" smtClean="0"/>
              <a:t>yrs</a:t>
            </a:r>
            <a:r>
              <a:rPr lang="en-US" dirty="0" smtClean="0"/>
              <a:t> old boys and girls who eat breakfast every school day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lum bright="-20000" contrast="40000"/>
          </a:blip>
          <a:srcRect t="1" b="-1"/>
          <a:stretch/>
        </p:blipFill>
        <p:spPr>
          <a:xfrm>
            <a:off x="4426703" y="1306973"/>
            <a:ext cx="4724705" cy="55668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lum bright="-20000" contrast="40000"/>
          </a:blip>
          <a:srcRect t="15428"/>
          <a:stretch/>
        </p:blipFill>
        <p:spPr>
          <a:xfrm>
            <a:off x="0" y="1291130"/>
            <a:ext cx="4572000" cy="562642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lum bright="-20000" contrast="40000"/>
          </a:blip>
          <a:srcRect l="14691" t="8441" r="17306" b="50000"/>
          <a:stretch/>
        </p:blipFill>
        <p:spPr>
          <a:xfrm>
            <a:off x="7409" y="6330395"/>
            <a:ext cx="9143999" cy="802284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650271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0" y="6005696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Girls </a:t>
            </a:r>
            <a:r>
              <a:rPr lang="en-GB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 be more likely to skip breakfast than boys, according to several surveys and </a:t>
            </a:r>
            <a:r>
              <a:rPr lang="en-GB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studies (as indicated above)</a:t>
            </a:r>
            <a:endParaRPr lang="en-GB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3015"/>
            <a:ext cx="9143999" cy="5172681"/>
          </a:xfrm>
          <a:prstGeom prst="rect">
            <a:avLst/>
          </a:prstGeom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042346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9149" y="2207360"/>
            <a:ext cx="9153149" cy="3054099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6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Breakfast consumption and Health benefits</a:t>
            </a:r>
            <a:endParaRPr lang="en-GB" sz="6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21506" name="Picture 2" descr="نتيجة بحث الصور عن ‪breakfast and memory performance‬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4950" y="0"/>
            <a:ext cx="3508250" cy="220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002564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149" y="1291131"/>
            <a:ext cx="9153149" cy="737328"/>
          </a:xfrm>
        </p:spPr>
        <p:txBody>
          <a:bodyPr>
            <a:noAutofit/>
          </a:bodyPr>
          <a:lstStyle/>
          <a:p>
            <a:r>
              <a:rPr lang="en-US" sz="4400" b="1" dirty="0" smtClean="0"/>
              <a:t>Benefits of a Nutritious Breakfast</a:t>
            </a:r>
            <a:endParaRPr lang="en-GB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9149" y="2028458"/>
            <a:ext cx="9153149" cy="4829541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 important determinant of </a:t>
            </a: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healthful </a:t>
            </a:r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lifestyle is a nutritious breakfast, </a:t>
            </a:r>
            <a:r>
              <a:rPr lang="en-GB" b="1" i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which:</a:t>
            </a:r>
          </a:p>
          <a:p>
            <a:pPr lvl="1" algn="just">
              <a:lnSpc>
                <a:spcPct val="150000"/>
              </a:lnSpc>
            </a:pP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influences the composition </a:t>
            </a:r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subsequent meals</a:t>
            </a: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lvl="1" algn="just">
              <a:lnSpc>
                <a:spcPct val="150000"/>
              </a:lnSpc>
            </a:pP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regulates </a:t>
            </a:r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energy </a:t>
            </a: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intake, </a:t>
            </a:r>
          </a:p>
          <a:p>
            <a:pPr lvl="1" algn="just">
              <a:lnSpc>
                <a:spcPct val="150000"/>
              </a:lnSpc>
            </a:pP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boosts </a:t>
            </a:r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physical </a:t>
            </a: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activity levels</a:t>
            </a:r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GB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provides a crucial source of </a:t>
            </a: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dietary micronutrients</a:t>
            </a:r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89490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22530" name="Picture 2" descr="http://image.slidesharecdn.com/breakfastsegmentanalysis3-120114115453-phpapp02/95/breakfast-segment-analysis-3-2-728.jpg?cb=132654229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03" b="4231"/>
          <a:stretch/>
        </p:blipFill>
        <p:spPr bwMode="auto">
          <a:xfrm>
            <a:off x="-9150" y="1291130"/>
            <a:ext cx="9153149" cy="5566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752833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149" y="1291131"/>
            <a:ext cx="9153149" cy="737328"/>
          </a:xfrm>
        </p:spPr>
        <p:txBody>
          <a:bodyPr>
            <a:noAutofit/>
          </a:bodyPr>
          <a:lstStyle/>
          <a:p>
            <a:r>
              <a:rPr lang="en-US" sz="4400" b="1" dirty="0" smtClean="0"/>
              <a:t>Benefits of a Nutritious Breakfast</a:t>
            </a:r>
            <a:endParaRPr lang="en-GB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9149" y="2207360"/>
            <a:ext cx="9153149" cy="4650639"/>
          </a:xfrm>
        </p:spPr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</a:pPr>
            <a:r>
              <a:rPr lang="en-US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are several health benefits associated with the consumption of breakfast including improved bone health, reduced risk of coronary heart disease, lower fasting insulin, lower total cholesterol etc..</a:t>
            </a:r>
          </a:p>
          <a:p>
            <a:pPr algn="just">
              <a:lnSpc>
                <a:spcPct val="150000"/>
              </a:lnSpc>
            </a:pPr>
            <a:r>
              <a:rPr lang="en-US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the current presentation, selected health benefits will be discussed</a:t>
            </a:r>
            <a:endParaRPr lang="en-GB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406371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0" y="985721"/>
            <a:ext cx="9143999" cy="587228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457170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149" y="1138425"/>
            <a:ext cx="9153149" cy="737328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Nutritional adequacy and breakfast consumption</a:t>
            </a:r>
            <a:endParaRPr lang="en-GB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875754"/>
            <a:ext cx="9144001" cy="4982246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</a:pP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a </a:t>
            </a:r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review of 47 studies </a:t>
            </a: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which examined </a:t>
            </a:r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association between breakfast consumption and several health-related factors such as nutritional adequacy in children and adolescents </a:t>
            </a: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was found:</a:t>
            </a:r>
          </a:p>
          <a:p>
            <a:pPr lvl="1" algn="just">
              <a:lnSpc>
                <a:spcPct val="150000"/>
              </a:lnSpc>
            </a:pP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 </a:t>
            </a:r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breakfast eaters have higher daily intakes of </a:t>
            </a: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fibre, </a:t>
            </a:r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calcium, vitamin A, vitamin C, riboflavin, zinc, and </a:t>
            </a: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iron </a:t>
            </a:r>
          </a:p>
          <a:p>
            <a:pPr lvl="1" algn="just">
              <a:lnSpc>
                <a:spcPct val="150000"/>
              </a:lnSpc>
            </a:pP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more likely to meet nutrient intake recommendations compared to breakfast skippers.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23951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149" y="1138425"/>
            <a:ext cx="9153149" cy="737328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Nutritional adequacy and breakfast consumption</a:t>
            </a:r>
            <a:endParaRPr lang="en-GB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875753"/>
            <a:ext cx="9144001" cy="4982247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en-GB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Similar findings were reported in Sudan, where </a:t>
            </a:r>
            <a:r>
              <a:rPr lang="en-US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mean 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intake of energy, Ca, Fe, Zn, vitamin A, vitamin B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folate among children who took their breakfast in school was higher than the breakfast </a:t>
            </a:r>
            <a:r>
              <a:rPr lang="en-US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skippers</a:t>
            </a:r>
          </a:p>
          <a:p>
            <a:pPr algn="just">
              <a:lnSpc>
                <a:spcPct val="150000"/>
              </a:lnSpc>
            </a:pPr>
            <a:r>
              <a:rPr lang="en-GB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an adolescent population the intake of added sugars was higher in breakfast skippers than breakfast consumers.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957320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149" y="1014231"/>
            <a:ext cx="9153149" cy="1042739"/>
          </a:xfrm>
        </p:spPr>
        <p:txBody>
          <a:bodyPr>
            <a:noAutofit/>
          </a:bodyPr>
          <a:lstStyle/>
          <a:p>
            <a:r>
              <a:rPr lang="en-US" b="1" dirty="0" smtClean="0"/>
              <a:t>Energy and nutrient consumption by breakfast skippers in Sudan</a:t>
            </a:r>
            <a:endParaRPr lang="en-GB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479334359"/>
              </p:ext>
            </p:extLst>
          </p:nvPr>
        </p:nvGraphicFramePr>
        <p:xfrm>
          <a:off x="0" y="2054221"/>
          <a:ext cx="9144001" cy="4875165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443477"/>
                <a:gridCol w="2485259"/>
                <a:gridCol w="1981757"/>
                <a:gridCol w="2233508"/>
              </a:tblGrid>
              <a:tr h="805032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Nutrients</a:t>
                      </a:r>
                      <a:endParaRPr lang="en-GB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Mean  ± </a:t>
                      </a:r>
                      <a:r>
                        <a:rPr lang="en-US" sz="2800" b="1" kern="1200" dirty="0" err="1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sd</a:t>
                      </a:r>
                      <a:endParaRPr lang="en-GB" sz="2800" b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="1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="1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39822">
                <a:tc>
                  <a:txBody>
                    <a:bodyPr/>
                    <a:lstStyle/>
                    <a:p>
                      <a:pPr algn="ctr"/>
                      <a:endParaRPr lang="en-GB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6-7 </a:t>
                      </a:r>
                      <a:r>
                        <a:rPr lang="en-US" sz="2000" b="1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yrs</a:t>
                      </a:r>
                      <a:endParaRPr lang="en-GB" sz="2000" b="1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8-9 </a:t>
                      </a:r>
                      <a:r>
                        <a:rPr lang="en-US" sz="2000" b="1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yrs</a:t>
                      </a:r>
                      <a:endParaRPr lang="en-GB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10-11 </a:t>
                      </a:r>
                      <a:r>
                        <a:rPr lang="en-US" sz="2000" b="1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yrs</a:t>
                      </a:r>
                      <a:endParaRPr lang="en-GB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41628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Energy (kcal)</a:t>
                      </a:r>
                      <a:endParaRPr lang="en-GB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1751±274</a:t>
                      </a:r>
                      <a:endParaRPr lang="en-GB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1418±531 </a:t>
                      </a:r>
                      <a:endParaRPr lang="en-GB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1753±20</a:t>
                      </a:r>
                      <a:endParaRPr lang="en-GB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41628"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Ca(mg)</a:t>
                      </a:r>
                      <a:endParaRPr lang="en-GB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809±181</a:t>
                      </a:r>
                      <a:endParaRPr lang="en-GB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699±325</a:t>
                      </a:r>
                      <a:endParaRPr lang="en-GB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432±45</a:t>
                      </a:r>
                      <a:endParaRPr lang="en-GB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22171"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Fe(mg)</a:t>
                      </a:r>
                      <a:endParaRPr lang="en-GB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15±7</a:t>
                      </a:r>
                      <a:endParaRPr lang="en-GB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12±6</a:t>
                      </a:r>
                      <a:endParaRPr lang="en-GB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10±2</a:t>
                      </a:r>
                      <a:endParaRPr lang="en-GB" sz="20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41628"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Vitamin A(µg)</a:t>
                      </a:r>
                      <a:endParaRPr lang="en-GB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202±131</a:t>
                      </a:r>
                      <a:endParaRPr lang="en-GB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157±125</a:t>
                      </a:r>
                      <a:endParaRPr lang="en-GB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811±737</a:t>
                      </a:r>
                      <a:endParaRPr lang="en-GB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41628"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Vitamin B</a:t>
                      </a:r>
                      <a:r>
                        <a:rPr lang="en-US" sz="2000" b="1" kern="1200" baseline="-250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lang="en-US" sz="20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(µg)</a:t>
                      </a:r>
                      <a:endParaRPr lang="en-GB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129±56</a:t>
                      </a:r>
                      <a:endParaRPr lang="en-GB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132±163</a:t>
                      </a:r>
                      <a:endParaRPr lang="en-GB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294±410</a:t>
                      </a:r>
                      <a:endParaRPr lang="en-GB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41628"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Folate(µg)</a:t>
                      </a:r>
                      <a:endParaRPr lang="en-GB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165±37</a:t>
                      </a:r>
                      <a:endParaRPr lang="en-GB" sz="20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163±66</a:t>
                      </a:r>
                      <a:endParaRPr lang="en-GB" sz="20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278±85</a:t>
                      </a:r>
                      <a:endParaRPr lang="en-GB" sz="20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" name="Up Arrow 5"/>
          <p:cNvSpPr/>
          <p:nvPr/>
        </p:nvSpPr>
        <p:spPr>
          <a:xfrm>
            <a:off x="4394302" y="4158385"/>
            <a:ext cx="156495" cy="49225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Down Arrow 6"/>
          <p:cNvSpPr/>
          <p:nvPr/>
        </p:nvSpPr>
        <p:spPr>
          <a:xfrm>
            <a:off x="4562850" y="4723686"/>
            <a:ext cx="227654" cy="610820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Down Arrow 7"/>
          <p:cNvSpPr/>
          <p:nvPr/>
        </p:nvSpPr>
        <p:spPr>
          <a:xfrm>
            <a:off x="4330014" y="5337771"/>
            <a:ext cx="178996" cy="561421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Down Arrow 8"/>
          <p:cNvSpPr/>
          <p:nvPr/>
        </p:nvSpPr>
        <p:spPr>
          <a:xfrm>
            <a:off x="4562850" y="5843029"/>
            <a:ext cx="282184" cy="61082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Up Arrow 9"/>
          <p:cNvSpPr/>
          <p:nvPr/>
        </p:nvSpPr>
        <p:spPr>
          <a:xfrm>
            <a:off x="4394303" y="3457092"/>
            <a:ext cx="173122" cy="610820"/>
          </a:xfrm>
          <a:prstGeom prst="up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Down Arrow 10"/>
          <p:cNvSpPr/>
          <p:nvPr/>
        </p:nvSpPr>
        <p:spPr>
          <a:xfrm>
            <a:off x="4178703" y="6374292"/>
            <a:ext cx="280992" cy="483708"/>
          </a:xfrm>
          <a:prstGeom prst="downArrow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Down Arrow 11"/>
          <p:cNvSpPr/>
          <p:nvPr/>
        </p:nvSpPr>
        <p:spPr>
          <a:xfrm>
            <a:off x="6412108" y="3488095"/>
            <a:ext cx="282184" cy="610820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Equal 12"/>
          <p:cNvSpPr/>
          <p:nvPr/>
        </p:nvSpPr>
        <p:spPr>
          <a:xfrm>
            <a:off x="6320110" y="4214578"/>
            <a:ext cx="597377" cy="379868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4" name="Down Arrow 13"/>
          <p:cNvSpPr/>
          <p:nvPr/>
        </p:nvSpPr>
        <p:spPr>
          <a:xfrm>
            <a:off x="6514097" y="4664038"/>
            <a:ext cx="282184" cy="610820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Down Arrow 14"/>
          <p:cNvSpPr/>
          <p:nvPr/>
        </p:nvSpPr>
        <p:spPr>
          <a:xfrm>
            <a:off x="6580256" y="5343653"/>
            <a:ext cx="255127" cy="499376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Down Arrow 15"/>
          <p:cNvSpPr/>
          <p:nvPr/>
        </p:nvSpPr>
        <p:spPr>
          <a:xfrm>
            <a:off x="6563858" y="5855519"/>
            <a:ext cx="282184" cy="61082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Down Arrow 16"/>
          <p:cNvSpPr/>
          <p:nvPr/>
        </p:nvSpPr>
        <p:spPr>
          <a:xfrm>
            <a:off x="6412108" y="6374292"/>
            <a:ext cx="216966" cy="483708"/>
          </a:xfrm>
          <a:prstGeom prst="downArrow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Down Arrow 17"/>
          <p:cNvSpPr/>
          <p:nvPr/>
        </p:nvSpPr>
        <p:spPr>
          <a:xfrm>
            <a:off x="8686800" y="3432160"/>
            <a:ext cx="282184" cy="610820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Down Arrow 19"/>
          <p:cNvSpPr/>
          <p:nvPr/>
        </p:nvSpPr>
        <p:spPr>
          <a:xfrm>
            <a:off x="8822577" y="4066581"/>
            <a:ext cx="255126" cy="47067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Down Arrow 20"/>
          <p:cNvSpPr/>
          <p:nvPr/>
        </p:nvSpPr>
        <p:spPr>
          <a:xfrm>
            <a:off x="8686800" y="4626066"/>
            <a:ext cx="282184" cy="610820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Up Arrow 21"/>
          <p:cNvSpPr/>
          <p:nvPr/>
        </p:nvSpPr>
        <p:spPr>
          <a:xfrm>
            <a:off x="8822577" y="5334506"/>
            <a:ext cx="231553" cy="508523"/>
          </a:xfrm>
          <a:prstGeom prst="up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Up Arrow 22"/>
          <p:cNvSpPr/>
          <p:nvPr/>
        </p:nvSpPr>
        <p:spPr>
          <a:xfrm>
            <a:off x="8581264" y="5800525"/>
            <a:ext cx="295843" cy="517853"/>
          </a:xfrm>
          <a:prstGeom prst="up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Down Arrow 23"/>
          <p:cNvSpPr/>
          <p:nvPr/>
        </p:nvSpPr>
        <p:spPr>
          <a:xfrm>
            <a:off x="8877107" y="6388146"/>
            <a:ext cx="202338" cy="469853"/>
          </a:xfrm>
          <a:prstGeom prst="downArrow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952439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149" y="1291131"/>
            <a:ext cx="9153149" cy="737328"/>
          </a:xfrm>
        </p:spPr>
        <p:txBody>
          <a:bodyPr>
            <a:no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Breakfast consumption and Health benefits</a:t>
            </a:r>
            <a:endParaRPr lang="en-GB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54654"/>
            <a:ext cx="9144000" cy="4803345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GB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Skipping </a:t>
            </a:r>
            <a:r>
              <a:rPr lang="en-GB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breakfast is </a:t>
            </a:r>
            <a:r>
              <a:rPr lang="en-GB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also associated </a:t>
            </a:r>
            <a:r>
              <a:rPr lang="en-GB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a variety of detrimental </a:t>
            </a:r>
            <a:r>
              <a:rPr lang="en-GB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outcomes in other studies including: </a:t>
            </a:r>
          </a:p>
          <a:p>
            <a:pPr lvl="1" algn="just">
              <a:lnSpc>
                <a:spcPct val="150000"/>
              </a:lnSpc>
            </a:pPr>
            <a:r>
              <a:rPr lang="en-GB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dental caries, </a:t>
            </a:r>
          </a:p>
          <a:p>
            <a:pPr lvl="1" algn="just">
              <a:lnSpc>
                <a:spcPct val="150000"/>
              </a:lnSpc>
            </a:pPr>
            <a:r>
              <a:rPr lang="en-GB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dysmenorrhoea </a:t>
            </a:r>
          </a:p>
          <a:p>
            <a:pPr lvl="1" algn="just">
              <a:lnSpc>
                <a:spcPct val="150000"/>
              </a:lnSpc>
            </a:pPr>
            <a:r>
              <a:rPr lang="en-GB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GB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reduced weight </a:t>
            </a:r>
            <a:r>
              <a:rPr lang="en-GB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control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12349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149" y="1291131"/>
            <a:ext cx="9153149" cy="737328"/>
          </a:xfrm>
        </p:spPr>
        <p:txBody>
          <a:bodyPr>
            <a:no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Breakfast consumption and Health benefits</a:t>
            </a:r>
            <a:endParaRPr lang="en-GB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54654"/>
            <a:ext cx="9144000" cy="4803345"/>
          </a:xfrm>
        </p:spPr>
        <p:txBody>
          <a:bodyPr>
            <a:normAutofit/>
          </a:bodyPr>
          <a:lstStyle/>
          <a:p>
            <a:pPr algn="just">
              <a:lnSpc>
                <a:spcPct val="160000"/>
              </a:lnSpc>
            </a:pPr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Skipping breakfast is often coupled with various other unhealthy </a:t>
            </a: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behaviours. </a:t>
            </a:r>
          </a:p>
          <a:p>
            <a:pPr algn="just">
              <a:lnSpc>
                <a:spcPct val="160000"/>
              </a:lnSpc>
            </a:pP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Adolescents </a:t>
            </a:r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 skip breakfast also tend to indulge in several less healthful dietary </a:t>
            </a: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behaviours </a:t>
            </a:r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such as </a:t>
            </a:r>
            <a:r>
              <a:rPr lang="en-GB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increased snacking, irregular eating patterns, and increased intake of low-nutritive-value foods </a:t>
            </a:r>
            <a:endParaRPr lang="en-GB" b="1" i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434" name="Picture 2" descr="نتيجة بحث الصور عن ‪low-nutritive-value foods cartoon‬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57165" y="-36940"/>
            <a:ext cx="2586835" cy="132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نتيجة بحث الصور عن ‪eating patterns cartoon‬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400" y="-26882"/>
            <a:ext cx="3172255" cy="1318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7656" y="-13440"/>
            <a:ext cx="3404734" cy="129113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26463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149" y="1291131"/>
            <a:ext cx="9153149" cy="737328"/>
          </a:xfrm>
        </p:spPr>
        <p:txBody>
          <a:bodyPr>
            <a:no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Breakfast consumption and Health benefits</a:t>
            </a:r>
            <a:endParaRPr lang="en-GB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665475"/>
            <a:ext cx="9144000" cy="4192524"/>
          </a:xfrm>
        </p:spPr>
        <p:txBody>
          <a:bodyPr>
            <a:noAutofit/>
          </a:bodyPr>
          <a:lstStyle/>
          <a:p>
            <a:pPr algn="just">
              <a:lnSpc>
                <a:spcPct val="160000"/>
              </a:lnSpc>
            </a:pPr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Those who skip breakfast are also significantly less likely to eat the recommended two servings of fruit or five servings of fruits and vegetables a day and are more likely to omit other meals during the day, which may lead to inadequate energy intakes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43314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149" y="1291131"/>
            <a:ext cx="9153149" cy="737328"/>
          </a:xfrm>
        </p:spPr>
        <p:txBody>
          <a:bodyPr>
            <a:no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Breakfast consumption and Health benefits</a:t>
            </a:r>
            <a:endParaRPr lang="en-GB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9149" y="2028459"/>
            <a:ext cx="9144000" cy="4192524"/>
          </a:xfrm>
        </p:spPr>
        <p:txBody>
          <a:bodyPr>
            <a:noAutofit/>
          </a:bodyPr>
          <a:lstStyle/>
          <a:p>
            <a:pPr algn="just">
              <a:lnSpc>
                <a:spcPct val="160000"/>
              </a:lnSpc>
            </a:pPr>
            <a:r>
              <a:rPr lang="en-GB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Breakfast skipping in adolescents is associated with an increased likelihood to smoke, drink alcohol frequently, and use more coffee and caffeinated sodas than regular breakfast eaters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7984" y="5108755"/>
            <a:ext cx="1976015" cy="1742056"/>
          </a:xfrm>
          <a:prstGeom prst="rect">
            <a:avLst/>
          </a:prstGeom>
        </p:spPr>
      </p:pic>
      <p:pic>
        <p:nvPicPr>
          <p:cNvPr id="17412" name="Picture 4" descr="نتيجة بحث الصور عن ‪coffee cartoon images‬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108754"/>
            <a:ext cx="1365195" cy="1749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2959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0" y="1203703"/>
            <a:ext cx="9144000" cy="5654297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598748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149" y="1291131"/>
            <a:ext cx="9153149" cy="737328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Breakfast consumption and body weight</a:t>
            </a:r>
            <a:endParaRPr lang="en-GB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512770"/>
            <a:ext cx="9144000" cy="4345229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GB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Numerous observational studies have examined the relationship between breakfast consumption patterns (including frequency and content of breakfast) and body weight and/or body mass index (BMI) in </a:t>
            </a:r>
            <a:r>
              <a:rPr lang="en-GB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children </a:t>
            </a:r>
            <a:r>
              <a:rPr lang="en-GB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GB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adolescents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308228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149" y="1291131"/>
            <a:ext cx="9153149" cy="737328"/>
          </a:xfrm>
        </p:spPr>
        <p:txBody>
          <a:bodyPr>
            <a:noAutofit/>
          </a:bodyPr>
          <a:lstStyle/>
          <a:p>
            <a:r>
              <a:rPr lang="en-US" sz="4000" b="1" dirty="0"/>
              <a:t>Breakfast consumption and body weight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2054654"/>
            <a:ext cx="9144001" cy="4803345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GB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Eating breakfast may help prevent weight </a:t>
            </a:r>
            <a:r>
              <a:rPr lang="en-GB" sz="2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gain</a:t>
            </a:r>
          </a:p>
          <a:p>
            <a:pPr algn="just">
              <a:lnSpc>
                <a:spcPct val="150000"/>
              </a:lnSpc>
            </a:pPr>
            <a:r>
              <a:rPr lang="en-GB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Studies have also shown that what is actually consumed at breakfast has an effect on the body. </a:t>
            </a:r>
            <a:endParaRPr lang="en-GB" sz="29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GB" sz="2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GB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example, eating cereal or breads for breakfast has been </a:t>
            </a:r>
            <a:r>
              <a:rPr lang="en-GB" sz="2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associated </a:t>
            </a:r>
            <a:r>
              <a:rPr lang="en-GB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a significantly lower BMI </a:t>
            </a:r>
            <a:r>
              <a:rPr lang="en-GB" sz="2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</a:t>
            </a:r>
            <a:r>
              <a:rPr lang="en-GB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compared to those who skip breakfast or consume meat and/or eggs for breakfast </a:t>
            </a:r>
          </a:p>
        </p:txBody>
      </p:sp>
      <p:pic>
        <p:nvPicPr>
          <p:cNvPr id="13314" name="Picture 2" descr="نتيجة بحث الصور عن ‪clips for the association between breakfast consumption and several health-related factors‬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09870" y="0"/>
            <a:ext cx="2286000" cy="1325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75943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149" y="1291131"/>
            <a:ext cx="9153149" cy="737328"/>
          </a:xfrm>
        </p:spPr>
        <p:txBody>
          <a:bodyPr>
            <a:normAutofit/>
          </a:bodyPr>
          <a:lstStyle/>
          <a:p>
            <a:r>
              <a:rPr lang="en-US" sz="4000" b="1" dirty="0"/>
              <a:t>Breakfast consumption and body weight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54654"/>
            <a:ext cx="9144000" cy="4803345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Breakfasts that include ready to eat cereal have been shown to provide more </a:t>
            </a: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fibre, </a:t>
            </a:r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iron, folic acid, and zinc as well as less fat, sodium, sugar, and cholesterol when compared to non cereal breakfasts </a:t>
            </a:r>
            <a:endParaRPr lang="en-GB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inclusion of breakfast cereals </a:t>
            </a: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also facilitate </a:t>
            </a:r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consumption of other nutritious foods at breakfast, and displace unhealthy foods such as </a:t>
            </a: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fats/sweets &amp; meat/eggs</a:t>
            </a:r>
            <a:endParaRPr lang="en-GB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096117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149" y="1291131"/>
            <a:ext cx="9153149" cy="737328"/>
          </a:xfrm>
        </p:spPr>
        <p:txBody>
          <a:bodyPr>
            <a:normAutofit/>
          </a:bodyPr>
          <a:lstStyle/>
          <a:p>
            <a:r>
              <a:rPr lang="en-US" sz="4000" b="1" dirty="0"/>
              <a:t>Breakfast consumption and body weight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360065"/>
            <a:ext cx="9144000" cy="4497934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GB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main reasons that have been proposed to explain why breakfast skipping is associated with a decreased ability to lose weight have a focus on the assumption that </a:t>
            </a:r>
            <a:r>
              <a:rPr lang="en-GB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breakfast skipping can lead to over eating later in the day</a:t>
            </a:r>
          </a:p>
          <a:p>
            <a:pPr algn="just">
              <a:lnSpc>
                <a:spcPct val="150000"/>
              </a:lnSpc>
            </a:pPr>
            <a:endParaRPr lang="en-GB" sz="3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336816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0" y="1258737"/>
            <a:ext cx="9144000" cy="5663344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88262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149" y="1138425"/>
            <a:ext cx="9153149" cy="584623"/>
          </a:xfrm>
        </p:spPr>
        <p:txBody>
          <a:bodyPr>
            <a:noAutofit/>
          </a:bodyPr>
          <a:lstStyle/>
          <a:p>
            <a:r>
              <a:rPr lang="en-GB" sz="4800" b="1" dirty="0"/>
              <a:t>Growing Up Today Study (GUTS)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9149" y="1723048"/>
            <a:ext cx="9153149" cy="5134951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 </a:t>
            </a:r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baseline, children who never ate breakfast were heavier and more likely to be overweight than children who ate breakfast more consistently. </a:t>
            </a:r>
            <a:endParaRPr lang="en-GB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However</a:t>
            </a:r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over the first year, overweight children who skipped breakfast had smaller BMI increases than overweight children who ate breakfast daily. </a:t>
            </a:r>
            <a:endParaRPr lang="en-GB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Normal </a:t>
            </a:r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weight children who skipped breakfast tended to have greater BMI increases compared to breakfast eaters, although </a:t>
            </a: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finding was not statistically significant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951458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149" y="1291130"/>
            <a:ext cx="9153149" cy="1221639"/>
          </a:xfrm>
        </p:spPr>
        <p:txBody>
          <a:bodyPr>
            <a:noAutofit/>
          </a:bodyPr>
          <a:lstStyle/>
          <a:p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Breakfast consumption and academic performance</a:t>
            </a:r>
            <a:endParaRPr lang="en-GB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38" name="Picture 2" descr="نتيجة بحث الصور عن ‪academic performance and breakfast intake cartoon‬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47703" y="2512770"/>
            <a:ext cx="4581150" cy="4376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نتيجة بحث الصور عن ‪academic performance and breakfast intake cartoon‬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147" y="2512770"/>
            <a:ext cx="4532556" cy="4345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121208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" y="1245166"/>
            <a:ext cx="9144000" cy="5690485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580732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149" y="1291131"/>
            <a:ext cx="9153149" cy="73732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Breakfast consumption and academic performance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54654"/>
            <a:ext cx="9144000" cy="4803345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review of 22 studies related to breakfast consumption and academic performance in children and adolescents suggests that eating breakfast may help children do better in school by </a:t>
            </a:r>
            <a:r>
              <a:rPr lang="en-GB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improving memory, test grades, school attendance, psychosocial function, and </a:t>
            </a:r>
            <a:r>
              <a:rPr lang="en-GB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mood</a:t>
            </a: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Breakfast </a:t>
            </a:r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 particularly benefit children at nutritional risk</a:t>
            </a:r>
          </a:p>
        </p:txBody>
      </p:sp>
      <p:pic>
        <p:nvPicPr>
          <p:cNvPr id="4" name="Picture 5" descr="PE03336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57165" y="1"/>
            <a:ext cx="2443279" cy="1443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551326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149" y="1291131"/>
            <a:ext cx="9153149" cy="73732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Breakfast consumption and academic performance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9149" y="2054654"/>
            <a:ext cx="9153149" cy="4803345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Numerous observational studies </a:t>
            </a: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also showed that </a:t>
            </a:r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eating breakfast has a beneficial effect on academic and achievement </a:t>
            </a: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school attendance, </a:t>
            </a:r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tardiness </a:t>
            </a: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rates</a:t>
            </a:r>
          </a:p>
          <a:p>
            <a:pPr algn="just">
              <a:lnSpc>
                <a:spcPct val="150000"/>
              </a:lnSpc>
            </a:pP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Saudi Arabia, students 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 consumed breakfast, </a:t>
            </a: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performed well in their Science, 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Mathematics </a:t>
            </a: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English</a:t>
            </a:r>
          </a:p>
          <a:p>
            <a:pPr algn="just">
              <a:lnSpc>
                <a:spcPct val="150000"/>
              </a:lnSpc>
            </a:pP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Similar findings were reported in Sudan</a:t>
            </a:r>
            <a:endParaRPr lang="en-GB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8630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20482" name="Picture 2" descr="نتيجة بحث الصور عن ‪breakfast and memory performance‬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291131"/>
            <a:ext cx="9143999" cy="5566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049672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149" y="1291130"/>
            <a:ext cx="9153149" cy="58462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Breakfast consumption and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memory function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54654"/>
            <a:ext cx="9144000" cy="4803345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some experimental studies, eating breakfast </a:t>
            </a: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 </a:t>
            </a:r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positively associated with several aspects of short-term memory function for various age groups and types of tests. </a:t>
            </a:r>
            <a:endParaRPr lang="en-GB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Specifically</a:t>
            </a:r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benefits have been reported for </a:t>
            </a: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recall and </a:t>
            </a:r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episodic </a:t>
            </a: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memory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68108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1291129"/>
            <a:ext cx="9143999" cy="1068935"/>
          </a:xfrm>
        </p:spPr>
        <p:txBody>
          <a:bodyPr>
            <a:noAutofit/>
          </a:bodyPr>
          <a:lstStyle/>
          <a:p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Breakfast consumption and stress</a:t>
            </a:r>
            <a:endParaRPr lang="en-US" sz="48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2665475"/>
            <a:ext cx="9144000" cy="3887114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Studies suggest that a short fasting may impose greater stress on young children than on adults, resulting in metabolic alterations as various homeostatic mechanisms work to maintain circulating glucose concentrations.</a:t>
            </a:r>
            <a:endParaRPr lang="en-US" sz="3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7067110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149" y="1291131"/>
            <a:ext cx="9153149" cy="1068934"/>
          </a:xfrm>
        </p:spPr>
        <p:txBody>
          <a:bodyPr>
            <a:normAutofit/>
          </a:bodyPr>
          <a:lstStyle/>
          <a:p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Breakfast consumption and 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stress</a:t>
            </a:r>
            <a:endParaRPr lang="en-GB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360065"/>
            <a:ext cx="9144000" cy="4497933"/>
          </a:xfrm>
        </p:spPr>
        <p:txBody>
          <a:bodyPr>
            <a:normAutofit/>
          </a:bodyPr>
          <a:lstStyle/>
          <a:p>
            <a:pPr algn="just">
              <a:lnSpc>
                <a:spcPct val="160000"/>
              </a:lnSpc>
            </a:pP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</a:t>
            </a:r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 also suggested that individuals who consume a cereal breakfast each day </a:t>
            </a: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are:</a:t>
            </a:r>
          </a:p>
          <a:p>
            <a:pPr lvl="1" algn="just">
              <a:lnSpc>
                <a:spcPct val="160000"/>
              </a:lnSpc>
            </a:pP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 </a:t>
            </a:r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depressed, </a:t>
            </a:r>
            <a:endParaRPr lang="en-GB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60000"/>
              </a:lnSpc>
            </a:pP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 </a:t>
            </a:r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emotionally distressed </a:t>
            </a:r>
            <a:endParaRPr lang="en-GB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60000"/>
              </a:lnSpc>
            </a:pP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have lower levels of perceived stress than those who did not eat breakfast each day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931110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80048"/>
            <a:ext cx="9144000" cy="864576"/>
          </a:xfrm>
        </p:spPr>
        <p:txBody>
          <a:bodyPr>
            <a:normAutofit/>
          </a:bodyPr>
          <a:lstStyle/>
          <a:p>
            <a:r>
              <a:rPr lang="en-US" sz="4800" b="1" dirty="0" smtClean="0"/>
              <a:t>Breakfast and cognitive process</a:t>
            </a:r>
            <a:endParaRPr lang="en-GB" sz="4800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444624"/>
            <a:ext cx="9144000" cy="5413375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50579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149" y="1291130"/>
            <a:ext cx="9153149" cy="58462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Breakfast consumption and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cognitive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75754"/>
            <a:ext cx="9144000" cy="4982246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Theoretically, two biological mechanisms by which breakfast may affect brain function and cognitive test performance have been suggested. </a:t>
            </a:r>
            <a:endParaRPr lang="en-GB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first involves metabolic changes associated with an overnight fast to maintain the availability of energy and nutrients to the central nervous system </a:t>
            </a:r>
            <a:endParaRPr lang="en-GB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other involves the long-term beneficial effects that breakfast may have on overall nutrient intake and nutritional status, which could consequently affect cognition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45872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lum bright="-20000" contrast="40000"/>
          </a:blip>
          <a:srcRect r="4905"/>
          <a:stretch/>
        </p:blipFill>
        <p:spPr>
          <a:xfrm>
            <a:off x="-9150" y="1167515"/>
            <a:ext cx="9153150" cy="5690485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850622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3" descr="Red-Weigh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316098">
            <a:off x="-131838" y="1565433"/>
            <a:ext cx="3621529" cy="319672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600000" lon="21299997" rev="15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4037" name="Group 6"/>
          <p:cNvGrpSpPr>
            <a:grpSpLocks/>
          </p:cNvGrpSpPr>
          <p:nvPr/>
        </p:nvGrpSpPr>
        <p:grpSpPr bwMode="auto">
          <a:xfrm rot="1272475">
            <a:off x="5697751" y="1776009"/>
            <a:ext cx="3476110" cy="2931251"/>
            <a:chOff x="3504" y="1197"/>
            <a:chExt cx="1810" cy="1621"/>
          </a:xfrm>
          <a:scene3d>
            <a:camera prst="orthographicFront">
              <a:rot lat="0" lon="0" rev="1200000"/>
            </a:camera>
            <a:lightRig rig="threePt" dir="t"/>
          </a:scene3d>
        </p:grpSpPr>
        <p:pic>
          <p:nvPicPr>
            <p:cNvPr id="44050" name="Picture 9" descr="Dec Activity7"/>
            <p:cNvPicPr>
              <a:picLocks noChangeAspect="1" noChangeArrowheads="1"/>
            </p:cNvPicPr>
            <p:nvPr/>
          </p:nvPicPr>
          <p:blipFill>
            <a:blip r:embed="rId4">
              <a:lum bright="18000" contrast="12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8" y="1660"/>
              <a:ext cx="722" cy="554"/>
            </a:xfrm>
            <a:prstGeom prst="rect">
              <a:avLst/>
            </a:prstGeom>
            <a:noFill/>
            <a:ln w="12700" algn="ctr">
              <a:solidFill>
                <a:srgbClr val="636D85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048" name="Picture 7" descr="Blue-Weight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rot="-31">
              <a:off x="3504" y="1197"/>
              <a:ext cx="1810" cy="1621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4038" name="Rectangle 10"/>
          <p:cNvSpPr>
            <a:spLocks noChangeArrowheads="1"/>
          </p:cNvSpPr>
          <p:nvPr/>
        </p:nvSpPr>
        <p:spPr bwMode="auto">
          <a:xfrm>
            <a:off x="2364320" y="3445847"/>
            <a:ext cx="580667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44039" name="Rectangle 11"/>
          <p:cNvSpPr>
            <a:spLocks noChangeArrowheads="1"/>
          </p:cNvSpPr>
          <p:nvPr/>
        </p:nvSpPr>
        <p:spPr bwMode="auto">
          <a:xfrm>
            <a:off x="352425" y="3662244"/>
            <a:ext cx="580667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75788" name="Rectangle 12"/>
          <p:cNvSpPr>
            <a:spLocks noGrp="1" noChangeArrowheads="1"/>
          </p:cNvSpPr>
          <p:nvPr>
            <p:ph type="title"/>
          </p:nvPr>
        </p:nvSpPr>
        <p:spPr>
          <a:xfrm>
            <a:off x="0" y="1148452"/>
            <a:ext cx="9144000" cy="789710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en-US" sz="54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Reasons for Skipping breakfast</a:t>
            </a:r>
            <a:endParaRPr lang="en-US" sz="54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4042" name="Rectangle 15"/>
          <p:cNvSpPr>
            <a:spLocks noChangeArrowheads="1"/>
          </p:cNvSpPr>
          <p:nvPr/>
        </p:nvSpPr>
        <p:spPr bwMode="auto">
          <a:xfrm>
            <a:off x="1657350" y="3632479"/>
            <a:ext cx="58495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44044" name="Text Box 17"/>
          <p:cNvSpPr txBox="1">
            <a:spLocks noChangeArrowheads="1"/>
          </p:cNvSpPr>
          <p:nvPr/>
        </p:nvSpPr>
        <p:spPr bwMode="auto">
          <a:xfrm>
            <a:off x="468829" y="2427437"/>
            <a:ext cx="2332889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n-GB" sz="1800" b="1" dirty="0" smtClean="0"/>
              <a:t>School </a:t>
            </a:r>
            <a:r>
              <a:rPr lang="en-GB" sz="1800" b="1" dirty="0"/>
              <a:t>pressure </a:t>
            </a:r>
            <a:endParaRPr lang="en-GB" sz="1800" b="1" dirty="0" smtClean="0"/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n-GB" sz="1800" b="1" dirty="0" smtClean="0"/>
              <a:t>Habit 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n-GB" sz="1800" b="1" dirty="0" smtClean="0"/>
              <a:t>Unable </a:t>
            </a:r>
            <a:r>
              <a:rPr lang="en-GB" sz="1800" b="1" dirty="0"/>
              <a:t>to prepare </a:t>
            </a:r>
            <a:endParaRPr lang="en-GB" sz="1800" b="1" dirty="0" smtClean="0"/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n-GB" sz="1800" b="1" dirty="0" smtClean="0"/>
              <a:t>Away </a:t>
            </a:r>
            <a:r>
              <a:rPr lang="en-GB" sz="1800" b="1" dirty="0"/>
              <a:t>from family </a:t>
            </a:r>
            <a:endParaRPr lang="en-GB" sz="1800" b="1" dirty="0" smtClean="0"/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n-GB" sz="1800" b="1" dirty="0" smtClean="0"/>
              <a:t>Lack </a:t>
            </a:r>
            <a:r>
              <a:rPr lang="en-GB" sz="1800" b="1" dirty="0"/>
              <a:t>of time</a:t>
            </a:r>
            <a:endParaRPr lang="en-US" altLang="en-US" sz="1800" b="1" dirty="0"/>
          </a:p>
        </p:txBody>
      </p:sp>
      <p:sp>
        <p:nvSpPr>
          <p:cNvPr id="18" name="Rectangle 18"/>
          <p:cNvSpPr>
            <a:spLocks noChangeArrowheads="1"/>
          </p:cNvSpPr>
          <p:nvPr/>
        </p:nvSpPr>
        <p:spPr bwMode="auto">
          <a:xfrm>
            <a:off x="4460287" y="1917299"/>
            <a:ext cx="2971800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>
              <a:buFont typeface="Wingdings" panose="05000000000000000000" pitchFamily="2" charset="2"/>
              <a:buChar char="§"/>
            </a:pPr>
            <a:r>
              <a:rPr lang="en-US" altLang="en-US" sz="1500" dirty="0">
                <a:solidFill>
                  <a:srgbClr val="000099"/>
                </a:solidFill>
              </a:rPr>
              <a:t>  </a:t>
            </a:r>
            <a:endParaRPr lang="en-US" altLang="en-US" sz="1500" b="1" dirty="0">
              <a:solidFill>
                <a:srgbClr val="000099"/>
              </a:solidFill>
            </a:endParaRPr>
          </a:p>
        </p:txBody>
      </p:sp>
      <p:pic>
        <p:nvPicPr>
          <p:cNvPr id="19" name="Picture 3" descr="Red-Weight"/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316098">
            <a:off x="2823194" y="3529579"/>
            <a:ext cx="3740514" cy="3458781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600000" lon="21299997" rev="15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 Box 17"/>
          <p:cNvSpPr txBox="1">
            <a:spLocks noChangeArrowheads="1"/>
          </p:cNvSpPr>
          <p:nvPr/>
        </p:nvSpPr>
        <p:spPr bwMode="auto">
          <a:xfrm>
            <a:off x="3207952" y="4383909"/>
            <a:ext cx="2875001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en-US" altLang="en-US" sz="2000" b="1" dirty="0">
                <a:solidFill>
                  <a:srgbClr val="FF0000"/>
                </a:solidFill>
              </a:rPr>
              <a:t>Getting up late for school</a:t>
            </a: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en-US" altLang="en-US" sz="2000" b="1" dirty="0">
                <a:solidFill>
                  <a:srgbClr val="FF0000"/>
                </a:solidFill>
              </a:rPr>
              <a:t>  Usually not hungry</a:t>
            </a: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en-US" altLang="en-US" sz="2000" b="1" dirty="0">
                <a:solidFill>
                  <a:srgbClr val="FF0000"/>
                </a:solidFill>
              </a:rPr>
              <a:t>  Follow a special dietary regimen</a:t>
            </a: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en-US" altLang="en-US" sz="2000" b="1" dirty="0">
                <a:solidFill>
                  <a:srgbClr val="FF0000"/>
                </a:solidFill>
              </a:rPr>
              <a:t>Food not available</a:t>
            </a:r>
          </a:p>
        </p:txBody>
      </p:sp>
      <p:sp>
        <p:nvSpPr>
          <p:cNvPr id="21" name="Text Box 17"/>
          <p:cNvSpPr txBox="1">
            <a:spLocks noChangeArrowheads="1"/>
          </p:cNvSpPr>
          <p:nvPr/>
        </p:nvSpPr>
        <p:spPr bwMode="auto">
          <a:xfrm>
            <a:off x="6432478" y="2565936"/>
            <a:ext cx="2243126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n-GB" sz="1800" b="1" dirty="0" smtClean="0"/>
              <a:t>Low SES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n-GB" sz="1800" b="1" dirty="0" smtClean="0"/>
              <a:t>Cultural habits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n-GB" sz="1800" b="1" dirty="0" smtClean="0"/>
              <a:t>Parental education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n-GB" sz="1800" b="1" dirty="0" smtClean="0"/>
              <a:t>Parental </a:t>
            </a:r>
            <a:r>
              <a:rPr lang="en-GB" sz="1800" b="1" dirty="0"/>
              <a:t>occupation</a:t>
            </a:r>
            <a:r>
              <a:rPr lang="en-GB" sz="1800" b="1" dirty="0" smtClean="0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51980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149" y="1138425"/>
            <a:ext cx="9153149" cy="890033"/>
          </a:xfrm>
        </p:spPr>
        <p:txBody>
          <a:bodyPr>
            <a:noAutofit/>
          </a:bodyPr>
          <a:lstStyle/>
          <a:p>
            <a:r>
              <a:rPr lang="en-GB" sz="4000" b="1" dirty="0" smtClean="0"/>
              <a:t>Factors associated with breakfast </a:t>
            </a:r>
            <a:r>
              <a:rPr lang="en-GB" sz="4000" b="1" dirty="0"/>
              <a:t>skipping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9149" y="2028458"/>
            <a:ext cx="9153149" cy="4829541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Different </a:t>
            </a: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other factors </a:t>
            </a:r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</a:t>
            </a: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also related </a:t>
            </a:r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breakfast </a:t>
            </a: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skipping including:</a:t>
            </a:r>
          </a:p>
          <a:p>
            <a:pPr lvl="1" algn="just">
              <a:lnSpc>
                <a:spcPct val="150000"/>
              </a:lnSpc>
            </a:pP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age </a:t>
            </a:r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(older children more likely skip breakfast</a:t>
            </a: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</a:p>
          <a:p>
            <a:pPr lvl="1" algn="just">
              <a:lnSpc>
                <a:spcPct val="150000"/>
              </a:lnSpc>
            </a:pP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gender </a:t>
            </a:r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(girls skip breakfast more often than boys</a:t>
            </a: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</a:p>
          <a:p>
            <a:pPr lvl="1" algn="just">
              <a:lnSpc>
                <a:spcPct val="150000"/>
              </a:lnSpc>
            </a:pP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whether </a:t>
            </a:r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parents have breakfast (positive effect</a:t>
            </a: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</a:p>
          <a:p>
            <a:pPr lvl="1" algn="just">
              <a:lnSpc>
                <a:spcPct val="150000"/>
              </a:lnSpc>
            </a:pP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GB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chronotype</a:t>
            </a:r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(breakfast </a:t>
            </a:r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skippers were more often evening </a:t>
            </a:r>
            <a:r>
              <a:rPr lang="en-GB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chronotypes</a:t>
            </a: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lnSpc>
                <a:spcPct val="150000"/>
              </a:lnSpc>
            </a:pPr>
            <a:endParaRPr lang="en-GB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853372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149" y="1138425"/>
            <a:ext cx="9153149" cy="890033"/>
          </a:xfrm>
        </p:spPr>
        <p:txBody>
          <a:bodyPr>
            <a:noAutofit/>
          </a:bodyPr>
          <a:lstStyle/>
          <a:p>
            <a:r>
              <a:rPr lang="en-GB" sz="4000" b="1" dirty="0"/>
              <a:t>Factors associated with breakfast skipping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54654"/>
            <a:ext cx="9144000" cy="4803345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50000"/>
              </a:lnSpc>
            </a:pPr>
            <a:r>
              <a:rPr lang="en-GB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Children who go without breakfast may do so because of hectic morning schedules. </a:t>
            </a:r>
            <a:endParaRPr lang="en-GB" sz="3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GB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Parents </a:t>
            </a:r>
            <a:r>
              <a:rPr lang="en-GB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 lack time to prepare a nutritious breakfast for their children because of early-morning school bus schedules, long commutes to jobs, and </a:t>
            </a:r>
            <a:r>
              <a:rPr lang="en-GB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non-traditional </a:t>
            </a:r>
            <a:r>
              <a:rPr lang="en-GB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 hours. </a:t>
            </a:r>
            <a:endParaRPr lang="en-GB" sz="3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GB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Adolescents from single parent </a:t>
            </a:r>
            <a:r>
              <a:rPr lang="en-GB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more likely to skip breakfast</a:t>
            </a:r>
            <a:endParaRPr lang="en-GB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en-GB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274520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151" y="1291130"/>
            <a:ext cx="9153149" cy="916230"/>
          </a:xfrm>
        </p:spPr>
        <p:txBody>
          <a:bodyPr>
            <a:normAutofit/>
          </a:bodyPr>
          <a:lstStyle/>
          <a:p>
            <a:r>
              <a:rPr lang="en-GB" sz="4000" b="1" dirty="0"/>
              <a:t>Factors associated with breakfast skipping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2207360"/>
            <a:ext cx="9143999" cy="4650639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GB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Increased autonomy during adolescence, when breakfast-skipping rises sharply, may play a role in breakfast choices </a:t>
            </a:r>
            <a:endParaRPr lang="en-GB" sz="3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GB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GB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 study, adolescents allowed to make their own decisions about what they ate were 25 percent more likely to skip </a:t>
            </a:r>
            <a:r>
              <a:rPr lang="en-GB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breakfast</a:t>
            </a:r>
            <a:endParaRPr lang="en-GB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11287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5187" y="1570343"/>
            <a:ext cx="9143999" cy="5287657"/>
          </a:xfrm>
        </p:spPr>
        <p:txBody>
          <a:bodyPr>
            <a:noAutofit/>
          </a:bodyPr>
          <a:lstStyle/>
          <a:p>
            <a:pPr algn="just">
              <a:lnSpc>
                <a:spcPct val="170000"/>
              </a:lnSpc>
            </a:pPr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Understanding </a:t>
            </a: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above </a:t>
            </a:r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factors can help communicators formulate appropriate strategies that encourage more people to reap the benefits of a healthful breakfast</a:t>
            </a:r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70000"/>
              </a:lnSpc>
            </a:pPr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Implementation of the School Breakfast Program decreased the number of breakfast skippers from 30% to 13%.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-5187" y="985720"/>
            <a:ext cx="9153149" cy="584623"/>
          </a:xfrm>
        </p:spPr>
        <p:txBody>
          <a:bodyPr>
            <a:noAutofit/>
          </a:bodyPr>
          <a:lstStyle/>
          <a:p>
            <a:r>
              <a:rPr lang="en-US" sz="6000" b="1" dirty="0" smtClean="0"/>
              <a:t>Conclusion </a:t>
            </a:r>
            <a:endParaRPr lang="en-GB" sz="60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3090307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149" y="2360065"/>
            <a:ext cx="9153149" cy="1832461"/>
          </a:xfrm>
        </p:spPr>
        <p:txBody>
          <a:bodyPr>
            <a:noAutofit/>
          </a:bodyPr>
          <a:lstStyle/>
          <a:p>
            <a:r>
              <a:rPr lang="en-US" sz="6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 for your time</a:t>
            </a:r>
            <a:endParaRPr lang="en-GB" sz="6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46</a:t>
            </a:fld>
            <a:endParaRPr lang="en-US"/>
          </a:p>
        </p:txBody>
      </p:sp>
      <p:pic>
        <p:nvPicPr>
          <p:cNvPr id="19458" name="Picture 2" descr="نتيجة بحث الصور عن ‪breakfast consumption cartoon‬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211323"/>
            <a:ext cx="2586835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نتيجة بحث الصور عن ‪breakfast consumption cartoon‬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51755" y="4211323"/>
            <a:ext cx="2883575" cy="2617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61631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250">
        <p15:prstTrans prst="wind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1656</TotalTime>
  <Words>1528</Words>
  <Application>Microsoft Office PowerPoint</Application>
  <PresentationFormat>On-screen Show (4:3)</PresentationFormat>
  <Paragraphs>203</Paragraphs>
  <Slides>46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Office Theme</vt:lpstr>
      <vt:lpstr>Slide 1</vt:lpstr>
      <vt:lpstr>Slide 2</vt:lpstr>
      <vt:lpstr>Contents </vt:lpstr>
      <vt:lpstr>Introduction </vt:lpstr>
      <vt:lpstr>What is Breakfast ?</vt:lpstr>
      <vt:lpstr>Prevalence of Breakfast consumption</vt:lpstr>
      <vt:lpstr>Slide 7</vt:lpstr>
      <vt:lpstr>Slide 8</vt:lpstr>
      <vt:lpstr>15 yrs old boys and girls who eat breakfast every school day</vt:lpstr>
      <vt:lpstr>Slide 10</vt:lpstr>
      <vt:lpstr>Slide 11</vt:lpstr>
      <vt:lpstr>Benefits of a Nutritious Breakfast</vt:lpstr>
      <vt:lpstr>Slide 13</vt:lpstr>
      <vt:lpstr>Benefits of a Nutritious Breakfast</vt:lpstr>
      <vt:lpstr>Slide 15</vt:lpstr>
      <vt:lpstr>Nutritional adequacy and breakfast consumption</vt:lpstr>
      <vt:lpstr>Nutritional adequacy and breakfast consumption</vt:lpstr>
      <vt:lpstr>Energy and nutrient consumption by breakfast skippers in Sudan</vt:lpstr>
      <vt:lpstr>Breakfast consumption and Health benefits</vt:lpstr>
      <vt:lpstr>Breakfast consumption and Health benefits</vt:lpstr>
      <vt:lpstr>Breakfast consumption and Health benefits</vt:lpstr>
      <vt:lpstr>Breakfast consumption and Health benefits</vt:lpstr>
      <vt:lpstr>Slide 23</vt:lpstr>
      <vt:lpstr>Breakfast consumption and body weight</vt:lpstr>
      <vt:lpstr>Breakfast consumption and body weight</vt:lpstr>
      <vt:lpstr>Breakfast consumption and body weight</vt:lpstr>
      <vt:lpstr>Breakfast consumption and body weight</vt:lpstr>
      <vt:lpstr>Slide 28</vt:lpstr>
      <vt:lpstr>Growing Up Today Study (GUTS)</vt:lpstr>
      <vt:lpstr>Breakfast consumption and academic performance</vt:lpstr>
      <vt:lpstr>Slide 31</vt:lpstr>
      <vt:lpstr>Breakfast consumption and academic performance</vt:lpstr>
      <vt:lpstr>Breakfast consumption and academic performance</vt:lpstr>
      <vt:lpstr>Slide 34</vt:lpstr>
      <vt:lpstr>Breakfast consumption and memory function</vt:lpstr>
      <vt:lpstr>Breakfast consumption and stress</vt:lpstr>
      <vt:lpstr>Breakfast consumption and stress</vt:lpstr>
      <vt:lpstr>Breakfast and cognitive process</vt:lpstr>
      <vt:lpstr>Breakfast consumption and cognitive performance</vt:lpstr>
      <vt:lpstr>Slide 40</vt:lpstr>
      <vt:lpstr>Reasons for Skipping breakfast</vt:lpstr>
      <vt:lpstr>Factors associated with breakfast skipping</vt:lpstr>
      <vt:lpstr>Factors associated with breakfast skipping</vt:lpstr>
      <vt:lpstr>Factors associated with breakfast skipping</vt:lpstr>
      <vt:lpstr>Conclusion </vt:lpstr>
      <vt:lpstr>Thank you for your time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</dc:creator>
  <cp:lastModifiedBy>nupur-1</cp:lastModifiedBy>
  <cp:revision>145</cp:revision>
  <cp:lastPrinted>2015-06-14T05:08:38Z</cp:lastPrinted>
  <dcterms:created xsi:type="dcterms:W3CDTF">2013-08-21T19:17:07Z</dcterms:created>
  <dcterms:modified xsi:type="dcterms:W3CDTF">2015-06-25T12:18:25Z</dcterms:modified>
</cp:coreProperties>
</file>