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9" r:id="rId3"/>
    <p:sldId id="263" r:id="rId4"/>
    <p:sldId id="262" r:id="rId5"/>
    <p:sldId id="280" r:id="rId6"/>
    <p:sldId id="264" r:id="rId7"/>
    <p:sldId id="286" r:id="rId8"/>
    <p:sldId id="273" r:id="rId9"/>
    <p:sldId id="276" r:id="rId10"/>
    <p:sldId id="274" r:id="rId11"/>
    <p:sldId id="275" r:id="rId12"/>
    <p:sldId id="281" r:id="rId13"/>
    <p:sldId id="268" r:id="rId14"/>
    <p:sldId id="277" r:id="rId15"/>
    <p:sldId id="265" r:id="rId16"/>
    <p:sldId id="267" r:id="rId17"/>
    <p:sldId id="282" r:id="rId18"/>
    <p:sldId id="269" r:id="rId19"/>
    <p:sldId id="283" r:id="rId20"/>
    <p:sldId id="266" r:id="rId21"/>
    <p:sldId id="285" r:id="rId22"/>
    <p:sldId id="270" r:id="rId23"/>
    <p:sldId id="271" r:id="rId24"/>
    <p:sldId id="278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62" autoAdjust="0"/>
    <p:restoredTop sz="94434" autoAdjust="0"/>
  </p:normalViewPr>
  <p:slideViewPr>
    <p:cSldViewPr snapToGrid="0" showGuides="1">
      <p:cViewPr varScale="1">
        <p:scale>
          <a:sx n="70" d="100"/>
          <a:sy n="70" d="100"/>
        </p:scale>
        <p:origin x="918" y="72"/>
      </p:cViewPr>
      <p:guideLst>
        <p:guide orient="horz" pos="2115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0BA5B3-25D3-4328-AFFD-76AB02A4DB5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EECB639-87D5-48AE-ACF8-B972B155D177}">
      <dgm:prSet phldrT="[Tekst]"/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algn="ctr"/>
          <a:r>
            <a:rPr lang="pl-PL" dirty="0" err="1" smtClean="0">
              <a:solidFill>
                <a:schemeClr val="tx1"/>
              </a:solidFill>
            </a:rPr>
            <a:t>Conventional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approaches</a:t>
          </a:r>
          <a:r>
            <a:rPr lang="pl-PL" dirty="0" smtClean="0">
              <a:solidFill>
                <a:schemeClr val="tx1"/>
              </a:solidFill>
            </a:rPr>
            <a:t> in </a:t>
          </a:r>
          <a:r>
            <a:rPr lang="pl-PL" dirty="0" err="1" smtClean="0">
              <a:solidFill>
                <a:schemeClr val="tx1"/>
              </a:solidFill>
            </a:rPr>
            <a:t>drug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metabolism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studies</a:t>
          </a:r>
          <a:r>
            <a:rPr lang="pl-PL" dirty="0" smtClean="0">
              <a:solidFill>
                <a:schemeClr val="tx1"/>
              </a:solidFill>
            </a:rPr>
            <a:t>.</a:t>
          </a:r>
          <a:endParaRPr lang="pl-PL" dirty="0">
            <a:solidFill>
              <a:schemeClr val="tx1"/>
            </a:solidFill>
          </a:endParaRPr>
        </a:p>
      </dgm:t>
    </dgm:pt>
    <dgm:pt modelId="{569AFA10-F35D-468D-9035-4CD3EBC78B19}" type="parTrans" cxnId="{6404A6E8-06C9-4DDF-8955-05A85DD1554E}">
      <dgm:prSet/>
      <dgm:spPr/>
      <dgm:t>
        <a:bodyPr/>
        <a:lstStyle/>
        <a:p>
          <a:endParaRPr lang="pl-PL"/>
        </a:p>
      </dgm:t>
    </dgm:pt>
    <dgm:pt modelId="{9E9D6232-30B0-42AE-9536-BB1CE75DA0FE}" type="sibTrans" cxnId="{6404A6E8-06C9-4DDF-8955-05A85DD1554E}">
      <dgm:prSet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endParaRPr lang="pl-PL"/>
        </a:p>
      </dgm:t>
    </dgm:pt>
    <dgm:pt modelId="{CEB6EA05-FF99-4473-8393-39991F33F631}">
      <dgm:prSet phldrT="[Tekst]"/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algn="ctr"/>
          <a:r>
            <a:rPr lang="pl-PL" dirty="0" err="1" smtClean="0">
              <a:solidFill>
                <a:schemeClr val="tx1"/>
              </a:solidFill>
            </a:rPr>
            <a:t>Electrochemistry</a:t>
          </a:r>
          <a:r>
            <a:rPr lang="pl-PL" dirty="0" smtClean="0">
              <a:solidFill>
                <a:schemeClr val="tx1"/>
              </a:solidFill>
            </a:rPr>
            <a:t>/mass </a:t>
          </a:r>
          <a:r>
            <a:rPr lang="pl-PL" dirty="0" err="1" smtClean="0">
              <a:solidFill>
                <a:schemeClr val="tx1"/>
              </a:solidFill>
            </a:rPr>
            <a:t>spectrometry</a:t>
          </a:r>
          <a:r>
            <a:rPr lang="pl-PL" dirty="0" smtClean="0">
              <a:solidFill>
                <a:schemeClr val="tx1"/>
              </a:solidFill>
            </a:rPr>
            <a:t> for </a:t>
          </a:r>
          <a:r>
            <a:rPr lang="pl-PL" dirty="0" err="1" smtClean="0">
              <a:solidFill>
                <a:schemeClr val="tx1"/>
              </a:solidFill>
            </a:rPr>
            <a:t>metabolite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generation</a:t>
          </a:r>
          <a:r>
            <a:rPr lang="pl-PL" dirty="0" smtClean="0">
              <a:solidFill>
                <a:schemeClr val="tx1"/>
              </a:solidFill>
            </a:rPr>
            <a:t> and </a:t>
          </a:r>
          <a:r>
            <a:rPr lang="pl-PL" dirty="0" err="1" smtClean="0">
              <a:solidFill>
                <a:schemeClr val="tx1"/>
              </a:solidFill>
            </a:rPr>
            <a:t>identification</a:t>
          </a:r>
          <a:r>
            <a:rPr lang="pl-PL" dirty="0" smtClean="0">
              <a:solidFill>
                <a:schemeClr val="tx1"/>
              </a:solidFill>
            </a:rPr>
            <a:t>.</a:t>
          </a:r>
          <a:endParaRPr lang="pl-PL" dirty="0">
            <a:solidFill>
              <a:schemeClr val="tx1"/>
            </a:solidFill>
          </a:endParaRPr>
        </a:p>
      </dgm:t>
    </dgm:pt>
    <dgm:pt modelId="{A17D221E-D9D9-4267-ABDD-551FC47F4C64}" type="parTrans" cxnId="{2B69FC5E-2CE3-4249-A8A2-CC3CE4E0E170}">
      <dgm:prSet/>
      <dgm:spPr/>
      <dgm:t>
        <a:bodyPr/>
        <a:lstStyle/>
        <a:p>
          <a:endParaRPr lang="pl-PL"/>
        </a:p>
      </dgm:t>
    </dgm:pt>
    <dgm:pt modelId="{AD24A67E-7003-4610-9673-B6FC12161876}" type="sibTrans" cxnId="{2B69FC5E-2CE3-4249-A8A2-CC3CE4E0E170}">
      <dgm:prSet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endParaRPr lang="pl-PL"/>
        </a:p>
      </dgm:t>
    </dgm:pt>
    <dgm:pt modelId="{99AA19BC-80AC-4401-98E3-2435AB1DAD79}">
      <dgm:prSet phldrT="[Tekst]"/>
      <dgm:spPr>
        <a:solidFill>
          <a:schemeClr val="accent1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algn="ctr"/>
          <a:r>
            <a:rPr lang="pl-PL" dirty="0" smtClean="0">
              <a:solidFill>
                <a:schemeClr val="tx1"/>
              </a:solidFill>
            </a:rPr>
            <a:t>The </a:t>
          </a:r>
          <a:r>
            <a:rPr lang="pl-PL" dirty="0" err="1" smtClean="0">
              <a:solidFill>
                <a:schemeClr val="tx1"/>
              </a:solidFill>
            </a:rPr>
            <a:t>selected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results</a:t>
          </a:r>
          <a:r>
            <a:rPr lang="pl-PL" dirty="0" smtClean="0">
              <a:solidFill>
                <a:schemeClr val="tx1"/>
              </a:solidFill>
            </a:rPr>
            <a:t> of </a:t>
          </a:r>
          <a:r>
            <a:rPr lang="pl-PL" dirty="0" err="1" smtClean="0">
              <a:solidFill>
                <a:schemeClr val="tx1"/>
              </a:solidFill>
            </a:rPr>
            <a:t>own</a:t>
          </a:r>
          <a:r>
            <a:rPr lang="pl-PL" dirty="0" smtClean="0">
              <a:solidFill>
                <a:schemeClr val="tx1"/>
              </a:solidFill>
            </a:rPr>
            <a:t> </a:t>
          </a:r>
          <a:r>
            <a:rPr lang="pl-PL" dirty="0" err="1" smtClean="0">
              <a:solidFill>
                <a:schemeClr val="tx1"/>
              </a:solidFill>
            </a:rPr>
            <a:t>studies</a:t>
          </a:r>
          <a:r>
            <a:rPr lang="pl-PL" dirty="0" smtClean="0">
              <a:solidFill>
                <a:schemeClr val="tx1"/>
              </a:solidFill>
            </a:rPr>
            <a:t>.</a:t>
          </a:r>
          <a:endParaRPr lang="pl-PL" dirty="0">
            <a:solidFill>
              <a:schemeClr val="tx1"/>
            </a:solidFill>
          </a:endParaRPr>
        </a:p>
      </dgm:t>
    </dgm:pt>
    <dgm:pt modelId="{2E135EA8-3ADB-45B8-8298-F5B8FFCC8380}" type="parTrans" cxnId="{FBAFAD2A-CA7C-4433-B1B5-40DF88EFFD3E}">
      <dgm:prSet/>
      <dgm:spPr/>
      <dgm:t>
        <a:bodyPr/>
        <a:lstStyle/>
        <a:p>
          <a:endParaRPr lang="pl-PL"/>
        </a:p>
      </dgm:t>
    </dgm:pt>
    <dgm:pt modelId="{537429E8-BF19-40C2-B8BE-E4B28AFEB309}" type="sibTrans" cxnId="{FBAFAD2A-CA7C-4433-B1B5-40DF88EFFD3E}">
      <dgm:prSet/>
      <dgm:spPr/>
      <dgm:t>
        <a:bodyPr/>
        <a:lstStyle/>
        <a:p>
          <a:endParaRPr lang="pl-PL"/>
        </a:p>
      </dgm:t>
    </dgm:pt>
    <dgm:pt modelId="{36AB00EA-0178-46FA-A1D9-17DEDE57067B}" type="pres">
      <dgm:prSet presAssocID="{6F0BA5B3-25D3-4328-AFFD-76AB02A4DB5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8862FA9-5E16-49A4-87F1-DA8CB0C9672E}" type="pres">
      <dgm:prSet presAssocID="{6F0BA5B3-25D3-4328-AFFD-76AB02A4DB5C}" presName="dummyMaxCanvas" presStyleCnt="0">
        <dgm:presLayoutVars/>
      </dgm:prSet>
      <dgm:spPr/>
    </dgm:pt>
    <dgm:pt modelId="{2F103968-77DD-47CF-9152-3C63A7262507}" type="pres">
      <dgm:prSet presAssocID="{6F0BA5B3-25D3-4328-AFFD-76AB02A4DB5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085B19D-B57D-4609-898D-8AE15DA5DA8C}" type="pres">
      <dgm:prSet presAssocID="{6F0BA5B3-25D3-4328-AFFD-76AB02A4DB5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CC9D28C-9F20-41A0-8338-BB5E2CF09AE6}" type="pres">
      <dgm:prSet presAssocID="{6F0BA5B3-25D3-4328-AFFD-76AB02A4DB5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AAC066D-3919-422B-A8A9-4037C881B9BB}" type="pres">
      <dgm:prSet presAssocID="{6F0BA5B3-25D3-4328-AFFD-76AB02A4DB5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FA1FFA1-04B7-4AA7-A088-C7391C06EF37}" type="pres">
      <dgm:prSet presAssocID="{6F0BA5B3-25D3-4328-AFFD-76AB02A4DB5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80DAD75-6AAB-467F-B2AB-31BCE46EF94E}" type="pres">
      <dgm:prSet presAssocID="{6F0BA5B3-25D3-4328-AFFD-76AB02A4DB5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7BFF1A8-B0C9-43E1-AB1D-8A54D7AA48C3}" type="pres">
      <dgm:prSet presAssocID="{6F0BA5B3-25D3-4328-AFFD-76AB02A4DB5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BC13EC-9650-42A2-A3C0-BE74370966A8}" type="pres">
      <dgm:prSet presAssocID="{6F0BA5B3-25D3-4328-AFFD-76AB02A4DB5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1D420CC-BCC7-4D4F-939B-34A8A8740BD6}" type="presOf" srcId="{99AA19BC-80AC-4401-98E3-2435AB1DAD79}" destId="{ACC9D28C-9F20-41A0-8338-BB5E2CF09AE6}" srcOrd="0" destOrd="0" presId="urn:microsoft.com/office/officeart/2005/8/layout/vProcess5"/>
    <dgm:cxn modelId="{828BFAA9-5B95-48E9-9D30-5C8AE4F14FFA}" type="presOf" srcId="{99AA19BC-80AC-4401-98E3-2435AB1DAD79}" destId="{FABC13EC-9650-42A2-A3C0-BE74370966A8}" srcOrd="1" destOrd="0" presId="urn:microsoft.com/office/officeart/2005/8/layout/vProcess5"/>
    <dgm:cxn modelId="{8ED81032-C431-484E-912C-2582BFC42539}" type="presOf" srcId="{AD24A67E-7003-4610-9673-B6FC12161876}" destId="{9FA1FFA1-04B7-4AA7-A088-C7391C06EF37}" srcOrd="0" destOrd="0" presId="urn:microsoft.com/office/officeart/2005/8/layout/vProcess5"/>
    <dgm:cxn modelId="{E5F4048A-7F7E-41FC-BC71-69C0D89B88D8}" type="presOf" srcId="{AEECB639-87D5-48AE-ACF8-B972B155D177}" destId="{A80DAD75-6AAB-467F-B2AB-31BCE46EF94E}" srcOrd="1" destOrd="0" presId="urn:microsoft.com/office/officeart/2005/8/layout/vProcess5"/>
    <dgm:cxn modelId="{2B69FC5E-2CE3-4249-A8A2-CC3CE4E0E170}" srcId="{6F0BA5B3-25D3-4328-AFFD-76AB02A4DB5C}" destId="{CEB6EA05-FF99-4473-8393-39991F33F631}" srcOrd="1" destOrd="0" parTransId="{A17D221E-D9D9-4267-ABDD-551FC47F4C64}" sibTransId="{AD24A67E-7003-4610-9673-B6FC12161876}"/>
    <dgm:cxn modelId="{E2F06A28-FD63-4074-9110-668FBA09087B}" type="presOf" srcId="{AEECB639-87D5-48AE-ACF8-B972B155D177}" destId="{2F103968-77DD-47CF-9152-3C63A7262507}" srcOrd="0" destOrd="0" presId="urn:microsoft.com/office/officeart/2005/8/layout/vProcess5"/>
    <dgm:cxn modelId="{6404A6E8-06C9-4DDF-8955-05A85DD1554E}" srcId="{6F0BA5B3-25D3-4328-AFFD-76AB02A4DB5C}" destId="{AEECB639-87D5-48AE-ACF8-B972B155D177}" srcOrd="0" destOrd="0" parTransId="{569AFA10-F35D-468D-9035-4CD3EBC78B19}" sibTransId="{9E9D6232-30B0-42AE-9536-BB1CE75DA0FE}"/>
    <dgm:cxn modelId="{FBAFAD2A-CA7C-4433-B1B5-40DF88EFFD3E}" srcId="{6F0BA5B3-25D3-4328-AFFD-76AB02A4DB5C}" destId="{99AA19BC-80AC-4401-98E3-2435AB1DAD79}" srcOrd="2" destOrd="0" parTransId="{2E135EA8-3ADB-45B8-8298-F5B8FFCC8380}" sibTransId="{537429E8-BF19-40C2-B8BE-E4B28AFEB309}"/>
    <dgm:cxn modelId="{D294BDCB-1408-45D4-95EF-CBFFFA3EFA59}" type="presOf" srcId="{9E9D6232-30B0-42AE-9536-BB1CE75DA0FE}" destId="{AAAC066D-3919-422B-A8A9-4037C881B9BB}" srcOrd="0" destOrd="0" presId="urn:microsoft.com/office/officeart/2005/8/layout/vProcess5"/>
    <dgm:cxn modelId="{6CA1F4BA-36A8-4B87-8A26-260F7FBFB9A9}" type="presOf" srcId="{CEB6EA05-FF99-4473-8393-39991F33F631}" destId="{F085B19D-B57D-4609-898D-8AE15DA5DA8C}" srcOrd="0" destOrd="0" presId="urn:microsoft.com/office/officeart/2005/8/layout/vProcess5"/>
    <dgm:cxn modelId="{B79C4FB3-A261-4FE8-BF9A-A58B444E1A6C}" type="presOf" srcId="{6F0BA5B3-25D3-4328-AFFD-76AB02A4DB5C}" destId="{36AB00EA-0178-46FA-A1D9-17DEDE57067B}" srcOrd="0" destOrd="0" presId="urn:microsoft.com/office/officeart/2005/8/layout/vProcess5"/>
    <dgm:cxn modelId="{EEA9D161-F1E1-4017-BD94-93A74D753AE6}" type="presOf" srcId="{CEB6EA05-FF99-4473-8393-39991F33F631}" destId="{C7BFF1A8-B0C9-43E1-AB1D-8A54D7AA48C3}" srcOrd="1" destOrd="0" presId="urn:microsoft.com/office/officeart/2005/8/layout/vProcess5"/>
    <dgm:cxn modelId="{6F706D33-671A-4DE8-A5C2-EB1E910CAEAC}" type="presParOf" srcId="{36AB00EA-0178-46FA-A1D9-17DEDE57067B}" destId="{08862FA9-5E16-49A4-87F1-DA8CB0C9672E}" srcOrd="0" destOrd="0" presId="urn:microsoft.com/office/officeart/2005/8/layout/vProcess5"/>
    <dgm:cxn modelId="{C2A34DC0-4C8D-42BA-8600-3157FD67168D}" type="presParOf" srcId="{36AB00EA-0178-46FA-A1D9-17DEDE57067B}" destId="{2F103968-77DD-47CF-9152-3C63A7262507}" srcOrd="1" destOrd="0" presId="urn:microsoft.com/office/officeart/2005/8/layout/vProcess5"/>
    <dgm:cxn modelId="{000294E4-6606-4C19-AA7D-BF02F8371C51}" type="presParOf" srcId="{36AB00EA-0178-46FA-A1D9-17DEDE57067B}" destId="{F085B19D-B57D-4609-898D-8AE15DA5DA8C}" srcOrd="2" destOrd="0" presId="urn:microsoft.com/office/officeart/2005/8/layout/vProcess5"/>
    <dgm:cxn modelId="{8D5CB499-0260-4878-AB28-FF0D09A2DD5D}" type="presParOf" srcId="{36AB00EA-0178-46FA-A1D9-17DEDE57067B}" destId="{ACC9D28C-9F20-41A0-8338-BB5E2CF09AE6}" srcOrd="3" destOrd="0" presId="urn:microsoft.com/office/officeart/2005/8/layout/vProcess5"/>
    <dgm:cxn modelId="{3B6D12A5-8A52-42AA-82A8-AFA7E7343417}" type="presParOf" srcId="{36AB00EA-0178-46FA-A1D9-17DEDE57067B}" destId="{AAAC066D-3919-422B-A8A9-4037C881B9BB}" srcOrd="4" destOrd="0" presId="urn:microsoft.com/office/officeart/2005/8/layout/vProcess5"/>
    <dgm:cxn modelId="{31985CB7-B214-49B0-9832-7B8B9D327365}" type="presParOf" srcId="{36AB00EA-0178-46FA-A1D9-17DEDE57067B}" destId="{9FA1FFA1-04B7-4AA7-A088-C7391C06EF37}" srcOrd="5" destOrd="0" presId="urn:microsoft.com/office/officeart/2005/8/layout/vProcess5"/>
    <dgm:cxn modelId="{12125EF1-E91B-4C5F-A6A2-AC683FBCDC28}" type="presParOf" srcId="{36AB00EA-0178-46FA-A1D9-17DEDE57067B}" destId="{A80DAD75-6AAB-467F-B2AB-31BCE46EF94E}" srcOrd="6" destOrd="0" presId="urn:microsoft.com/office/officeart/2005/8/layout/vProcess5"/>
    <dgm:cxn modelId="{AA75DEBD-6A7C-4C76-A9DD-831A1915AE0C}" type="presParOf" srcId="{36AB00EA-0178-46FA-A1D9-17DEDE57067B}" destId="{C7BFF1A8-B0C9-43E1-AB1D-8A54D7AA48C3}" srcOrd="7" destOrd="0" presId="urn:microsoft.com/office/officeart/2005/8/layout/vProcess5"/>
    <dgm:cxn modelId="{AC1784E4-B4ED-4D96-AF23-86D6E96969A5}" type="presParOf" srcId="{36AB00EA-0178-46FA-A1D9-17DEDE57067B}" destId="{FABC13EC-9650-42A2-A3C0-BE74370966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Conventional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approaches</a:t>
          </a:r>
          <a:r>
            <a:rPr lang="pl-PL" sz="2400" b="1" dirty="0" smtClean="0">
              <a:solidFill>
                <a:schemeClr val="accent3"/>
              </a:solidFill>
            </a:rPr>
            <a:t> in </a:t>
          </a:r>
          <a:r>
            <a:rPr lang="pl-PL" sz="2400" b="1" dirty="0" err="1" smtClean="0">
              <a:solidFill>
                <a:schemeClr val="accent3"/>
              </a:solidFill>
            </a:rPr>
            <a:t>drug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studies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B6C8F5F6-45FE-446E-8B17-39208607E819}" type="presOf" srcId="{13BBD86B-B505-4BDB-BF63-D9FABBFC684C}" destId="{9181924D-8209-4E99-A45A-3F2936684AA2}" srcOrd="0" destOrd="0" presId="urn:microsoft.com/office/officeart/2008/layout/PictureStrips"/>
    <dgm:cxn modelId="{DA55297D-1150-433D-AF18-B2735D302B8F}" type="presOf" srcId="{3D62BB93-BF7D-419A-8177-9A08AA00AC2A}" destId="{C27C41A3-64DB-4311-AEA2-C42B46F4027C}" srcOrd="0" destOrd="0" presId="urn:microsoft.com/office/officeart/2008/layout/PictureStrips"/>
    <dgm:cxn modelId="{DEADD907-2107-4274-8CEC-ED183DE6EACA}" type="presParOf" srcId="{9181924D-8209-4E99-A45A-3F2936684AA2}" destId="{05836DAA-9021-4861-BF7E-58D44466117E}" srcOrd="0" destOrd="0" presId="urn:microsoft.com/office/officeart/2008/layout/PictureStrips"/>
    <dgm:cxn modelId="{6F8AB467-5342-453B-B789-FE171940D931}" type="presParOf" srcId="{05836DAA-9021-4861-BF7E-58D44466117E}" destId="{C27C41A3-64DB-4311-AEA2-C42B46F4027C}" srcOrd="0" destOrd="0" presId="urn:microsoft.com/office/officeart/2008/layout/PictureStrips"/>
    <dgm:cxn modelId="{35FBBF78-E2BE-4BCC-95D6-784911EC6311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Conventional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approaches</a:t>
          </a:r>
          <a:r>
            <a:rPr lang="pl-PL" sz="2400" b="1" dirty="0" smtClean="0">
              <a:solidFill>
                <a:schemeClr val="accent3"/>
              </a:solidFill>
            </a:rPr>
            <a:t> in </a:t>
          </a:r>
          <a:r>
            <a:rPr lang="pl-PL" sz="2400" b="1" dirty="0" err="1" smtClean="0">
              <a:solidFill>
                <a:schemeClr val="accent3"/>
              </a:solidFill>
            </a:rPr>
            <a:t>drug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studies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054AA363-4549-463F-A402-480629D4D39C}" type="presOf" srcId="{3D62BB93-BF7D-419A-8177-9A08AA00AC2A}" destId="{C27C41A3-64DB-4311-AEA2-C42B46F4027C}" srcOrd="0" destOrd="0" presId="urn:microsoft.com/office/officeart/2008/layout/PictureStrips"/>
    <dgm:cxn modelId="{5C292A76-76B4-4343-BBEE-F3058B484ED0}" type="presOf" srcId="{13BBD86B-B505-4BDB-BF63-D9FABBFC684C}" destId="{9181924D-8209-4E99-A45A-3F2936684AA2}" srcOrd="0" destOrd="0" presId="urn:microsoft.com/office/officeart/2008/layout/PictureStrips"/>
    <dgm:cxn modelId="{7EAC82A1-3193-4F10-9B59-922B21C1EC9A}" type="presParOf" srcId="{9181924D-8209-4E99-A45A-3F2936684AA2}" destId="{05836DAA-9021-4861-BF7E-58D44466117E}" srcOrd="0" destOrd="0" presId="urn:microsoft.com/office/officeart/2008/layout/PictureStrips"/>
    <dgm:cxn modelId="{A6D93529-EECE-41EE-82F2-E3564EA9C223}" type="presParOf" srcId="{05836DAA-9021-4861-BF7E-58D44466117E}" destId="{C27C41A3-64DB-4311-AEA2-C42B46F4027C}" srcOrd="0" destOrd="0" presId="urn:microsoft.com/office/officeart/2008/layout/PictureStrips"/>
    <dgm:cxn modelId="{90098F94-0DB9-4488-8E19-549AC3390A5F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9C9AF4B0-862B-4492-85D1-F7D9B5312BE3}" type="presOf" srcId="{13BBD86B-B505-4BDB-BF63-D9FABBFC684C}" destId="{9181924D-8209-4E99-A45A-3F2936684AA2}" srcOrd="0" destOrd="0" presId="urn:microsoft.com/office/officeart/2008/layout/PictureStrips"/>
    <dgm:cxn modelId="{81C9E98B-7BBB-4947-BF3C-CF295DBCA642}" type="presOf" srcId="{3D62BB93-BF7D-419A-8177-9A08AA00AC2A}" destId="{C27C41A3-64DB-4311-AEA2-C42B46F4027C}" srcOrd="0" destOrd="0" presId="urn:microsoft.com/office/officeart/2008/layout/PictureStrips"/>
    <dgm:cxn modelId="{E4936757-5A58-41AB-BBEC-3568947F1559}" type="presParOf" srcId="{9181924D-8209-4E99-A45A-3F2936684AA2}" destId="{05836DAA-9021-4861-BF7E-58D44466117E}" srcOrd="0" destOrd="0" presId="urn:microsoft.com/office/officeart/2008/layout/PictureStrips"/>
    <dgm:cxn modelId="{BC802658-56F6-44CB-9AD6-9BDE4593EF8C}" type="presParOf" srcId="{05836DAA-9021-4861-BF7E-58D44466117E}" destId="{C27C41A3-64DB-4311-AEA2-C42B46F4027C}" srcOrd="0" destOrd="0" presId="urn:microsoft.com/office/officeart/2008/layout/PictureStrips"/>
    <dgm:cxn modelId="{B7C0A92C-9502-4E12-A1D1-43C2A9A27384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261D16F1-FAD9-4FEF-80F5-A3A8C3959C1B}" type="presOf" srcId="{3D62BB93-BF7D-419A-8177-9A08AA00AC2A}" destId="{C27C41A3-64DB-4311-AEA2-C42B46F4027C}" srcOrd="0" destOrd="0" presId="urn:microsoft.com/office/officeart/2008/layout/PictureStrips"/>
    <dgm:cxn modelId="{766571DC-9E99-41D7-A4CB-70FF0F1404AF}" type="presOf" srcId="{13BBD86B-B505-4BDB-BF63-D9FABBFC684C}" destId="{9181924D-8209-4E99-A45A-3F2936684AA2}" srcOrd="0" destOrd="0" presId="urn:microsoft.com/office/officeart/2008/layout/PictureStrips"/>
    <dgm:cxn modelId="{4A2B1138-AE26-411C-9894-8AF78E976225}" type="presParOf" srcId="{9181924D-8209-4E99-A45A-3F2936684AA2}" destId="{05836DAA-9021-4861-BF7E-58D44466117E}" srcOrd="0" destOrd="0" presId="urn:microsoft.com/office/officeart/2008/layout/PictureStrips"/>
    <dgm:cxn modelId="{BE22734F-67B1-4618-A2B1-87B00FE03D11}" type="presParOf" srcId="{05836DAA-9021-4861-BF7E-58D44466117E}" destId="{C27C41A3-64DB-4311-AEA2-C42B46F4027C}" srcOrd="0" destOrd="0" presId="urn:microsoft.com/office/officeart/2008/layout/PictureStrips"/>
    <dgm:cxn modelId="{AF7FFA03-FAF0-4C70-8992-35AEDBA0AF5A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8A47B027-8911-4C47-8FF7-FA1DF8EA489B}" type="presOf" srcId="{13BBD86B-B505-4BDB-BF63-D9FABBFC684C}" destId="{9181924D-8209-4E99-A45A-3F2936684AA2}" srcOrd="0" destOrd="0" presId="urn:microsoft.com/office/officeart/2008/layout/PictureStrips"/>
    <dgm:cxn modelId="{F6011454-379A-4D0A-A417-63C2A8057AF5}" type="presOf" srcId="{3D62BB93-BF7D-419A-8177-9A08AA00AC2A}" destId="{C27C41A3-64DB-4311-AEA2-C42B46F4027C}" srcOrd="0" destOrd="0" presId="urn:microsoft.com/office/officeart/2008/layout/PictureStrips"/>
    <dgm:cxn modelId="{07FA753C-F1F6-4683-93BE-C39C2133838C}" type="presParOf" srcId="{9181924D-8209-4E99-A45A-3F2936684AA2}" destId="{05836DAA-9021-4861-BF7E-58D44466117E}" srcOrd="0" destOrd="0" presId="urn:microsoft.com/office/officeart/2008/layout/PictureStrips"/>
    <dgm:cxn modelId="{1EE68B3F-158B-4874-B52C-01317F9FD86E}" type="presParOf" srcId="{05836DAA-9021-4861-BF7E-58D44466117E}" destId="{C27C41A3-64DB-4311-AEA2-C42B46F4027C}" srcOrd="0" destOrd="0" presId="urn:microsoft.com/office/officeart/2008/layout/PictureStrips"/>
    <dgm:cxn modelId="{A93E90C0-8950-4ED6-BC10-B81ABE1B7645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22742F87-4181-419C-B0B7-55B48A73F5CE}" type="presOf" srcId="{3D62BB93-BF7D-419A-8177-9A08AA00AC2A}" destId="{C27C41A3-64DB-4311-AEA2-C42B46F4027C}" srcOrd="0" destOrd="0" presId="urn:microsoft.com/office/officeart/2008/layout/PictureStrips"/>
    <dgm:cxn modelId="{60776110-7D16-4282-8CF7-E5A10D586490}" type="presOf" srcId="{13BBD86B-B505-4BDB-BF63-D9FABBFC684C}" destId="{9181924D-8209-4E99-A45A-3F2936684AA2}" srcOrd="0" destOrd="0" presId="urn:microsoft.com/office/officeart/2008/layout/PictureStrips"/>
    <dgm:cxn modelId="{416470C7-F982-458A-A5D1-9EF11A34A2DA}" type="presParOf" srcId="{9181924D-8209-4E99-A45A-3F2936684AA2}" destId="{05836DAA-9021-4861-BF7E-58D44466117E}" srcOrd="0" destOrd="0" presId="urn:microsoft.com/office/officeart/2008/layout/PictureStrips"/>
    <dgm:cxn modelId="{CD211D18-D4DB-4DE1-A767-9F34E51852CA}" type="presParOf" srcId="{05836DAA-9021-4861-BF7E-58D44466117E}" destId="{C27C41A3-64DB-4311-AEA2-C42B46F4027C}" srcOrd="0" destOrd="0" presId="urn:microsoft.com/office/officeart/2008/layout/PictureStrips"/>
    <dgm:cxn modelId="{EBF9C54F-6D28-4184-B592-D8ACD9402F79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5152B376-3E69-47FB-9ADF-EF3B6B5D8315}" type="presOf" srcId="{3D62BB93-BF7D-419A-8177-9A08AA00AC2A}" destId="{C27C41A3-64DB-4311-AEA2-C42B46F4027C}" srcOrd="0" destOrd="0" presId="urn:microsoft.com/office/officeart/2008/layout/PictureStrips"/>
    <dgm:cxn modelId="{32ADF682-3283-4CBE-8C9F-EB9E1A53D14B}" type="presOf" srcId="{13BBD86B-B505-4BDB-BF63-D9FABBFC684C}" destId="{9181924D-8209-4E99-A45A-3F2936684AA2}" srcOrd="0" destOrd="0" presId="urn:microsoft.com/office/officeart/2008/layout/PictureStrips"/>
    <dgm:cxn modelId="{51A00DD8-3AB7-46EF-BF8E-AA85246704AF}" type="presParOf" srcId="{9181924D-8209-4E99-A45A-3F2936684AA2}" destId="{05836DAA-9021-4861-BF7E-58D44466117E}" srcOrd="0" destOrd="0" presId="urn:microsoft.com/office/officeart/2008/layout/PictureStrips"/>
    <dgm:cxn modelId="{7631C6DD-9F2C-4312-BB24-8168F5601AF8}" type="presParOf" srcId="{05836DAA-9021-4861-BF7E-58D44466117E}" destId="{C27C41A3-64DB-4311-AEA2-C42B46F4027C}" srcOrd="0" destOrd="0" presId="urn:microsoft.com/office/officeart/2008/layout/PictureStrips"/>
    <dgm:cxn modelId="{74F851FA-984D-4177-B27F-611F7F7BE8C4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CA14507E-3339-4522-9F19-93B40A55193E}" type="presOf" srcId="{3D62BB93-BF7D-419A-8177-9A08AA00AC2A}" destId="{C27C41A3-64DB-4311-AEA2-C42B46F4027C}" srcOrd="0" destOrd="0" presId="urn:microsoft.com/office/officeart/2008/layout/PictureStrips"/>
    <dgm:cxn modelId="{AA2C6958-E53A-446C-8EB3-4824995BF0A5}" type="presOf" srcId="{13BBD86B-B505-4BDB-BF63-D9FABBFC684C}" destId="{9181924D-8209-4E99-A45A-3F2936684AA2}" srcOrd="0" destOrd="0" presId="urn:microsoft.com/office/officeart/2008/layout/PictureStrips"/>
    <dgm:cxn modelId="{DB2BA39B-2022-4D6C-BD03-80CD1587440B}" type="presParOf" srcId="{9181924D-8209-4E99-A45A-3F2936684AA2}" destId="{05836DAA-9021-4861-BF7E-58D44466117E}" srcOrd="0" destOrd="0" presId="urn:microsoft.com/office/officeart/2008/layout/PictureStrips"/>
    <dgm:cxn modelId="{269C3C1E-4527-401A-8387-0FEB8C565230}" type="presParOf" srcId="{05836DAA-9021-4861-BF7E-58D44466117E}" destId="{C27C41A3-64DB-4311-AEA2-C42B46F4027C}" srcOrd="0" destOrd="0" presId="urn:microsoft.com/office/officeart/2008/layout/PictureStrips"/>
    <dgm:cxn modelId="{57356158-9977-4F22-8EC1-6EFE2FB58935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Electrochemistry</a:t>
          </a:r>
          <a:r>
            <a:rPr lang="pl-PL" sz="2400" b="1" dirty="0" smtClean="0">
              <a:solidFill>
                <a:schemeClr val="accent3"/>
              </a:solidFill>
            </a:rPr>
            <a:t>/mass </a:t>
          </a:r>
          <a:r>
            <a:rPr lang="pl-PL" sz="2400" b="1" dirty="0" err="1" smtClean="0">
              <a:solidFill>
                <a:schemeClr val="accent3"/>
              </a:solidFill>
            </a:rPr>
            <a:t>spectrometry</a:t>
          </a:r>
          <a:r>
            <a:rPr lang="pl-PL" sz="2400" b="1" dirty="0" smtClean="0">
              <a:solidFill>
                <a:schemeClr val="accent3"/>
              </a:solidFill>
            </a:rPr>
            <a:t> (EC/MS)</a:t>
          </a: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DA202ABC-F8DD-495A-B0D8-3DCB19219A67}" type="presOf" srcId="{3D62BB93-BF7D-419A-8177-9A08AA00AC2A}" destId="{C27C41A3-64DB-4311-AEA2-C42B46F4027C}" srcOrd="0" destOrd="0" presId="urn:microsoft.com/office/officeart/2008/layout/PictureStrips"/>
    <dgm:cxn modelId="{C2018699-1637-4A5E-9035-BEA4B8223525}" type="presOf" srcId="{13BBD86B-B505-4BDB-BF63-D9FABBFC684C}" destId="{9181924D-8209-4E99-A45A-3F2936684AA2}" srcOrd="0" destOrd="0" presId="urn:microsoft.com/office/officeart/2008/layout/PictureStrips"/>
    <dgm:cxn modelId="{C04942C5-1BAC-4EEA-B815-D1546CEA350C}" type="presParOf" srcId="{9181924D-8209-4E99-A45A-3F2936684AA2}" destId="{05836DAA-9021-4861-BF7E-58D44466117E}" srcOrd="0" destOrd="0" presId="urn:microsoft.com/office/officeart/2008/layout/PictureStrips"/>
    <dgm:cxn modelId="{B08FC202-880D-44D2-8159-F1FD7F5AF3C0}" type="presParOf" srcId="{05836DAA-9021-4861-BF7E-58D44466117E}" destId="{C27C41A3-64DB-4311-AEA2-C42B46F4027C}" srcOrd="0" destOrd="0" presId="urn:microsoft.com/office/officeart/2008/layout/PictureStrips"/>
    <dgm:cxn modelId="{8BEDCFB0-558A-423A-8D84-0051CD248907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3200" b="1" dirty="0" smtClean="0">
              <a:solidFill>
                <a:schemeClr val="accent3"/>
              </a:solidFill>
            </a:rPr>
            <a:t>RESEARCH OBJECTIVES </a:t>
          </a:r>
          <a:endParaRPr lang="pl-PL" sz="32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A3961922-FDCE-4D1E-9BAE-0CD9D5D93CC3}" type="presOf" srcId="{13BBD86B-B505-4BDB-BF63-D9FABBFC684C}" destId="{9181924D-8209-4E99-A45A-3F2936684AA2}" srcOrd="0" destOrd="0" presId="urn:microsoft.com/office/officeart/2008/layout/PictureStrips"/>
    <dgm:cxn modelId="{910D3D6A-A444-419E-907A-D98CCA1616E8}" type="presOf" srcId="{3D62BB93-BF7D-419A-8177-9A08AA00AC2A}" destId="{C27C41A3-64DB-4311-AEA2-C42B46F4027C}" srcOrd="0" destOrd="0" presId="urn:microsoft.com/office/officeart/2008/layout/PictureStrips"/>
    <dgm:cxn modelId="{2506ED5C-A3A7-4343-B5FF-6F806A147B7D}" type="presParOf" srcId="{9181924D-8209-4E99-A45A-3F2936684AA2}" destId="{05836DAA-9021-4861-BF7E-58D44466117E}" srcOrd="0" destOrd="0" presId="urn:microsoft.com/office/officeart/2008/layout/PictureStrips"/>
    <dgm:cxn modelId="{727E7DAB-CBC2-4A73-812D-E68CBD0B269D}" type="presParOf" srcId="{05836DAA-9021-4861-BF7E-58D44466117E}" destId="{C27C41A3-64DB-4311-AEA2-C42B46F4027C}" srcOrd="0" destOrd="0" presId="urn:microsoft.com/office/officeart/2008/layout/PictureStrips"/>
    <dgm:cxn modelId="{814FB5DF-6557-447B-938A-E8144AA7C538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3200" b="1" dirty="0" smtClean="0">
              <a:solidFill>
                <a:schemeClr val="accent3"/>
              </a:solidFill>
            </a:rPr>
            <a:t>THE STUDIED COMPOUNDS</a:t>
          </a:r>
          <a:endParaRPr lang="pl-PL" sz="3200" b="1" i="1" dirty="0">
            <a:solidFill>
              <a:schemeClr val="accent3"/>
            </a:solidFill>
          </a:endParaRPr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24D5431E-4365-4C85-A7CC-268EF797B8C8}" type="presOf" srcId="{3D62BB93-BF7D-419A-8177-9A08AA00AC2A}" destId="{C27C41A3-64DB-4311-AEA2-C42B46F4027C}" srcOrd="0" destOrd="0" presId="urn:microsoft.com/office/officeart/2008/layout/PictureStrips"/>
    <dgm:cxn modelId="{708F93A1-DB9A-4B02-B3C6-DB619CF85C32}" type="presOf" srcId="{13BBD86B-B505-4BDB-BF63-D9FABBFC684C}" destId="{9181924D-8209-4E99-A45A-3F2936684AA2}" srcOrd="0" destOrd="0" presId="urn:microsoft.com/office/officeart/2008/layout/PictureStrips"/>
    <dgm:cxn modelId="{042ED0EB-94D9-49A2-B722-4E2011F4C71B}" type="presParOf" srcId="{9181924D-8209-4E99-A45A-3F2936684AA2}" destId="{05836DAA-9021-4861-BF7E-58D44466117E}" srcOrd="0" destOrd="0" presId="urn:microsoft.com/office/officeart/2008/layout/PictureStrips"/>
    <dgm:cxn modelId="{1616971A-6E40-44AA-8B56-2B6AEA017A3A}" type="presParOf" srcId="{05836DAA-9021-4861-BF7E-58D44466117E}" destId="{C27C41A3-64DB-4311-AEA2-C42B46F4027C}" srcOrd="0" destOrd="0" presId="urn:microsoft.com/office/officeart/2008/layout/PictureStrips"/>
    <dgm:cxn modelId="{2532827B-A058-45AB-BDD5-0E85F2B1E420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Enzymatic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transformations</a:t>
          </a:r>
          <a:r>
            <a:rPr lang="pl-PL" sz="2400" b="1" dirty="0" smtClean="0">
              <a:solidFill>
                <a:schemeClr val="accent3"/>
              </a:solidFill>
            </a:rPr>
            <a:t> of C-1311 and C-1748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EFEA2DD4-A550-48E2-BCDF-9A6E3A2748B2}" type="presOf" srcId="{13BBD86B-B505-4BDB-BF63-D9FABBFC684C}" destId="{9181924D-8209-4E99-A45A-3F2936684AA2}" srcOrd="0" destOrd="0" presId="urn:microsoft.com/office/officeart/2008/layout/PictureStrips"/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7396C679-BB92-43DB-925C-4E1D7E52DB19}" type="presOf" srcId="{3D62BB93-BF7D-419A-8177-9A08AA00AC2A}" destId="{C27C41A3-64DB-4311-AEA2-C42B46F4027C}" srcOrd="0" destOrd="0" presId="urn:microsoft.com/office/officeart/2008/layout/PictureStrips"/>
    <dgm:cxn modelId="{328D1D38-978E-4079-8AE6-C7B11ED4F299}" type="presParOf" srcId="{9181924D-8209-4E99-A45A-3F2936684AA2}" destId="{05836DAA-9021-4861-BF7E-58D44466117E}" srcOrd="0" destOrd="0" presId="urn:microsoft.com/office/officeart/2008/layout/PictureStrips"/>
    <dgm:cxn modelId="{CD60694C-7181-400C-811B-4EFCC07A7465}" type="presParOf" srcId="{05836DAA-9021-4861-BF7E-58D44466117E}" destId="{C27C41A3-64DB-4311-AEA2-C42B46F4027C}" srcOrd="0" destOrd="0" presId="urn:microsoft.com/office/officeart/2008/layout/PictureStrips"/>
    <dgm:cxn modelId="{8F08A39A-3C82-4E04-98CD-C80E5271BB06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Electrochemical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simulation</a:t>
          </a:r>
          <a:r>
            <a:rPr lang="pl-PL" sz="2400" b="1" dirty="0" smtClean="0">
              <a:solidFill>
                <a:schemeClr val="accent3"/>
              </a:solidFill>
            </a:rPr>
            <a:t> of C-1311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059BE373-F53C-4422-A134-690F0184D9FA}" type="presOf" srcId="{3D62BB93-BF7D-419A-8177-9A08AA00AC2A}" destId="{C27C41A3-64DB-4311-AEA2-C42B46F4027C}" srcOrd="0" destOrd="0" presId="urn:microsoft.com/office/officeart/2008/layout/PictureStrips"/>
    <dgm:cxn modelId="{9F03450B-F813-47C4-9C6F-16A1ABE9B636}" type="presOf" srcId="{13BBD86B-B505-4BDB-BF63-D9FABBFC684C}" destId="{9181924D-8209-4E99-A45A-3F2936684AA2}" srcOrd="0" destOrd="0" presId="urn:microsoft.com/office/officeart/2008/layout/PictureStrips"/>
    <dgm:cxn modelId="{7F0A5AB3-6CAB-4F85-BFAB-5259E3955C5A}" type="presParOf" srcId="{9181924D-8209-4E99-A45A-3F2936684AA2}" destId="{05836DAA-9021-4861-BF7E-58D44466117E}" srcOrd="0" destOrd="0" presId="urn:microsoft.com/office/officeart/2008/layout/PictureStrips"/>
    <dgm:cxn modelId="{ACDC82B6-E9BF-4FC4-80A5-09D32FB65D5E}" type="presParOf" srcId="{05836DAA-9021-4861-BF7E-58D44466117E}" destId="{C27C41A3-64DB-4311-AEA2-C42B46F4027C}" srcOrd="0" destOrd="0" presId="urn:microsoft.com/office/officeart/2008/layout/PictureStrips"/>
    <dgm:cxn modelId="{A4CAB5E4-4762-46D1-ADB4-C68A64F708C6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Electrochemical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simulation</a:t>
          </a:r>
          <a:r>
            <a:rPr lang="pl-PL" sz="2400" b="1" dirty="0" smtClean="0">
              <a:solidFill>
                <a:schemeClr val="accent3"/>
              </a:solidFill>
            </a:rPr>
            <a:t> of C-1311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8C1FF769-4E55-48EB-BEDF-155ABF1EF5A3}" type="presOf" srcId="{3D62BB93-BF7D-419A-8177-9A08AA00AC2A}" destId="{C27C41A3-64DB-4311-AEA2-C42B46F4027C}" srcOrd="0" destOrd="0" presId="urn:microsoft.com/office/officeart/2008/layout/PictureStrips"/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006CE1E2-6A76-4A72-8E97-819EB56CF76C}" type="presOf" srcId="{13BBD86B-B505-4BDB-BF63-D9FABBFC684C}" destId="{9181924D-8209-4E99-A45A-3F2936684AA2}" srcOrd="0" destOrd="0" presId="urn:microsoft.com/office/officeart/2008/layout/PictureStrips"/>
    <dgm:cxn modelId="{D06E7379-89CC-426E-BD03-004ECDC7137C}" type="presParOf" srcId="{9181924D-8209-4E99-A45A-3F2936684AA2}" destId="{05836DAA-9021-4861-BF7E-58D44466117E}" srcOrd="0" destOrd="0" presId="urn:microsoft.com/office/officeart/2008/layout/PictureStrips"/>
    <dgm:cxn modelId="{C28C08E2-083A-4875-8FBD-654024965CAA}" type="presParOf" srcId="{05836DAA-9021-4861-BF7E-58D44466117E}" destId="{C27C41A3-64DB-4311-AEA2-C42B46F4027C}" srcOrd="0" destOrd="0" presId="urn:microsoft.com/office/officeart/2008/layout/PictureStrips"/>
    <dgm:cxn modelId="{F84E78C1-832F-4D86-A5E0-91DA255D30F0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Electrochemical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simulation</a:t>
          </a:r>
          <a:r>
            <a:rPr lang="pl-PL" sz="2400" b="1" dirty="0" smtClean="0">
              <a:solidFill>
                <a:schemeClr val="accent3"/>
              </a:solidFill>
            </a:rPr>
            <a:t> of C-1748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166C1120-75A9-4A77-9E21-034E696E1102}" type="presOf" srcId="{3D62BB93-BF7D-419A-8177-9A08AA00AC2A}" destId="{C27C41A3-64DB-4311-AEA2-C42B46F4027C}" srcOrd="0" destOrd="0" presId="urn:microsoft.com/office/officeart/2008/layout/PictureStrips"/>
    <dgm:cxn modelId="{1ADEADF3-6713-4842-B882-233F47E41694}" type="presOf" srcId="{13BBD86B-B505-4BDB-BF63-D9FABBFC684C}" destId="{9181924D-8209-4E99-A45A-3F2936684AA2}" srcOrd="0" destOrd="0" presId="urn:microsoft.com/office/officeart/2008/layout/PictureStrips"/>
    <dgm:cxn modelId="{E680468F-B952-4163-A0DC-8DF204425CAF}" type="presParOf" srcId="{9181924D-8209-4E99-A45A-3F2936684AA2}" destId="{05836DAA-9021-4861-BF7E-58D44466117E}" srcOrd="0" destOrd="0" presId="urn:microsoft.com/office/officeart/2008/layout/PictureStrips"/>
    <dgm:cxn modelId="{172F4FA3-2B26-486D-8FA8-6FE01415560B}" type="presParOf" srcId="{05836DAA-9021-4861-BF7E-58D44466117E}" destId="{C27C41A3-64DB-4311-AEA2-C42B46F4027C}" srcOrd="0" destOrd="0" presId="urn:microsoft.com/office/officeart/2008/layout/PictureStrips"/>
    <dgm:cxn modelId="{AC960E45-FF5A-455F-800A-567A9B544563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2400" b="1" dirty="0" err="1" smtClean="0">
              <a:solidFill>
                <a:schemeClr val="accent3"/>
              </a:solidFill>
            </a:rPr>
            <a:t>Electrochemical</a:t>
          </a:r>
          <a:r>
            <a:rPr lang="pl-PL" sz="2400" b="1" dirty="0" smtClean="0">
              <a:solidFill>
                <a:schemeClr val="accent3"/>
              </a:solidFill>
            </a:rPr>
            <a:t> </a:t>
          </a:r>
          <a:r>
            <a:rPr lang="pl-PL" sz="2400" b="1" dirty="0" err="1" smtClean="0">
              <a:solidFill>
                <a:schemeClr val="accent3"/>
              </a:solidFill>
            </a:rPr>
            <a:t>simulation</a:t>
          </a:r>
          <a:r>
            <a:rPr lang="pl-PL" sz="2400" b="1" dirty="0" smtClean="0">
              <a:solidFill>
                <a:schemeClr val="accent3"/>
              </a:solidFill>
            </a:rPr>
            <a:t> of C-1748 </a:t>
          </a:r>
          <a:r>
            <a:rPr lang="pl-PL" sz="2400" b="1" dirty="0" err="1" smtClean="0">
              <a:solidFill>
                <a:schemeClr val="accent3"/>
              </a:solidFill>
            </a:rPr>
            <a:t>metabolism</a:t>
          </a:r>
          <a:endParaRPr lang="pl-PL" sz="24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F7431E1F-005F-433B-97DA-073656403D7C}" type="presOf" srcId="{13BBD86B-B505-4BDB-BF63-D9FABBFC684C}" destId="{9181924D-8209-4E99-A45A-3F2936684AA2}" srcOrd="0" destOrd="0" presId="urn:microsoft.com/office/officeart/2008/layout/PictureStrips"/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F7F5BE73-597F-4E59-836B-6DC77F99B271}" type="presOf" srcId="{3D62BB93-BF7D-419A-8177-9A08AA00AC2A}" destId="{C27C41A3-64DB-4311-AEA2-C42B46F4027C}" srcOrd="0" destOrd="0" presId="urn:microsoft.com/office/officeart/2008/layout/PictureStrips"/>
    <dgm:cxn modelId="{B2AD48B6-8E72-4B3E-A3B0-A7B02FB39FEC}" type="presParOf" srcId="{9181924D-8209-4E99-A45A-3F2936684AA2}" destId="{05836DAA-9021-4861-BF7E-58D44466117E}" srcOrd="0" destOrd="0" presId="urn:microsoft.com/office/officeart/2008/layout/PictureStrips"/>
    <dgm:cxn modelId="{1F9D3ABA-188D-4D0B-B26A-4D34FCD30817}" type="presParOf" srcId="{05836DAA-9021-4861-BF7E-58D44466117E}" destId="{C27C41A3-64DB-4311-AEA2-C42B46F4027C}" srcOrd="0" destOrd="0" presId="urn:microsoft.com/office/officeart/2008/layout/PictureStrips"/>
    <dgm:cxn modelId="{641F4530-3DBE-4293-B619-C7E73B327624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3200" b="1" dirty="0" smtClean="0">
              <a:solidFill>
                <a:schemeClr val="accent3"/>
              </a:solidFill>
            </a:rPr>
            <a:t>SUMMARY &amp; CONCLUSIONS</a:t>
          </a:r>
          <a:endParaRPr lang="pl-PL" sz="32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36A8F1AC-5F01-4FF4-A976-A0559AD3F62A}" type="presOf" srcId="{13BBD86B-B505-4BDB-BF63-D9FABBFC684C}" destId="{9181924D-8209-4E99-A45A-3F2936684AA2}" srcOrd="0" destOrd="0" presId="urn:microsoft.com/office/officeart/2008/layout/PictureStrips"/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AC8CA3C7-DDCC-4775-AE6F-161D52CFAF2A}" type="presOf" srcId="{3D62BB93-BF7D-419A-8177-9A08AA00AC2A}" destId="{C27C41A3-64DB-4311-AEA2-C42B46F4027C}" srcOrd="0" destOrd="0" presId="urn:microsoft.com/office/officeart/2008/layout/PictureStrips"/>
    <dgm:cxn modelId="{D8BB85DB-BD9F-40B0-AFF5-5D0A98CF3A0F}" type="presParOf" srcId="{9181924D-8209-4E99-A45A-3F2936684AA2}" destId="{05836DAA-9021-4861-BF7E-58D44466117E}" srcOrd="0" destOrd="0" presId="urn:microsoft.com/office/officeart/2008/layout/PictureStrips"/>
    <dgm:cxn modelId="{780A439B-412A-4956-B474-D3CAA884ACB7}" type="presParOf" srcId="{05836DAA-9021-4861-BF7E-58D44466117E}" destId="{C27C41A3-64DB-4311-AEA2-C42B46F4027C}" srcOrd="0" destOrd="0" presId="urn:microsoft.com/office/officeart/2008/layout/PictureStrips"/>
    <dgm:cxn modelId="{E7D36898-6D32-4015-A881-3F1B566836D6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3BBD86B-B505-4BDB-BF63-D9FABBFC684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D62BB93-BF7D-419A-8177-9A08AA00AC2A}">
      <dgm:prSet phldrT="[Tekst]" custT="1"/>
      <dgm:spPr>
        <a:ln w="19050">
          <a:solidFill>
            <a:schemeClr val="accent2"/>
          </a:solidFill>
        </a:ln>
      </dgm:spPr>
      <dgm:t>
        <a:bodyPr/>
        <a:lstStyle/>
        <a:p>
          <a:pPr algn="ctr"/>
          <a:r>
            <a:rPr lang="pl-PL" sz="3200" b="1" dirty="0" smtClean="0">
              <a:solidFill>
                <a:schemeClr val="accent3"/>
              </a:solidFill>
            </a:rPr>
            <a:t>SUMMARY &amp; CONCLUSIONS</a:t>
          </a:r>
          <a:endParaRPr lang="pl-PL" sz="3200" b="1" i="1" dirty="0">
            <a:solidFill>
              <a:schemeClr val="accent3"/>
            </a:solidFill>
          </a:endParaRPr>
        </a:p>
      </dgm:t>
    </dgm:pt>
    <dgm:pt modelId="{541E0ED1-1BEB-43FB-AB90-78F48F5746F6}" type="parTrans" cxnId="{AABB2B45-EB84-4031-A4C5-AAAC5E4F0F60}">
      <dgm:prSet/>
      <dgm:spPr/>
      <dgm:t>
        <a:bodyPr/>
        <a:lstStyle/>
        <a:p>
          <a:endParaRPr lang="pl-PL"/>
        </a:p>
      </dgm:t>
    </dgm:pt>
    <dgm:pt modelId="{705171F7-A02B-4620-BB68-8B9F9FE6D90D}" type="sibTrans" cxnId="{AABB2B45-EB84-4031-A4C5-AAAC5E4F0F60}">
      <dgm:prSet/>
      <dgm:spPr/>
      <dgm:t>
        <a:bodyPr/>
        <a:lstStyle/>
        <a:p>
          <a:endParaRPr lang="pl-PL"/>
        </a:p>
      </dgm:t>
    </dgm:pt>
    <dgm:pt modelId="{9181924D-8209-4E99-A45A-3F2936684AA2}" type="pres">
      <dgm:prSet presAssocID="{13BBD86B-B505-4BDB-BF63-D9FABBFC68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836DAA-9021-4861-BF7E-58D44466117E}" type="pres">
      <dgm:prSet presAssocID="{3D62BB93-BF7D-419A-8177-9A08AA00AC2A}" presName="composite" presStyleCnt="0"/>
      <dgm:spPr/>
    </dgm:pt>
    <dgm:pt modelId="{C27C41A3-64DB-4311-AEA2-C42B46F4027C}" type="pres">
      <dgm:prSet presAssocID="{3D62BB93-BF7D-419A-8177-9A08AA00AC2A}" presName="rect1" presStyleLbl="trAlignAcc1" presStyleIdx="0" presStyleCnt="1" custScaleX="1271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C2A347-BD6E-4538-8B70-952C1BBD9271}" type="pres">
      <dgm:prSet presAssocID="{3D62BB93-BF7D-419A-8177-9A08AA00AC2A}" presName="rect2" presStyleLbl="fgImgPlace1" presStyleIdx="0" presStyleCnt="1" custLinFactNeighborX="-8684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</dgm:ptLst>
  <dgm:cxnLst>
    <dgm:cxn modelId="{AABB2B45-EB84-4031-A4C5-AAAC5E4F0F60}" srcId="{13BBD86B-B505-4BDB-BF63-D9FABBFC684C}" destId="{3D62BB93-BF7D-419A-8177-9A08AA00AC2A}" srcOrd="0" destOrd="0" parTransId="{541E0ED1-1BEB-43FB-AB90-78F48F5746F6}" sibTransId="{705171F7-A02B-4620-BB68-8B9F9FE6D90D}"/>
    <dgm:cxn modelId="{FC013CE7-79C0-4C3A-A5A6-9C59E763FF49}" type="presOf" srcId="{3D62BB93-BF7D-419A-8177-9A08AA00AC2A}" destId="{C27C41A3-64DB-4311-AEA2-C42B46F4027C}" srcOrd="0" destOrd="0" presId="urn:microsoft.com/office/officeart/2008/layout/PictureStrips"/>
    <dgm:cxn modelId="{BEAE0393-DB60-4E13-AE7B-BC6608E29792}" type="presOf" srcId="{13BBD86B-B505-4BDB-BF63-D9FABBFC684C}" destId="{9181924D-8209-4E99-A45A-3F2936684AA2}" srcOrd="0" destOrd="0" presId="urn:microsoft.com/office/officeart/2008/layout/PictureStrips"/>
    <dgm:cxn modelId="{97B69C2E-6D79-4A30-96A1-901F4037BC01}" type="presParOf" srcId="{9181924D-8209-4E99-A45A-3F2936684AA2}" destId="{05836DAA-9021-4861-BF7E-58D44466117E}" srcOrd="0" destOrd="0" presId="urn:microsoft.com/office/officeart/2008/layout/PictureStrips"/>
    <dgm:cxn modelId="{1EB05CDB-782B-4BCD-89E5-06BC5EAE105A}" type="presParOf" srcId="{05836DAA-9021-4861-BF7E-58D44466117E}" destId="{C27C41A3-64DB-4311-AEA2-C42B46F4027C}" srcOrd="0" destOrd="0" presId="urn:microsoft.com/office/officeart/2008/layout/PictureStrips"/>
    <dgm:cxn modelId="{D92FF3EA-E68B-479D-94CD-D479321D3C18}" type="presParOf" srcId="{05836DAA-9021-4861-BF7E-58D44466117E}" destId="{C0C2A347-BD6E-4538-8B70-952C1BBD927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03968-77DD-47CF-9152-3C63A7262507}">
      <dsp:nvSpPr>
        <dsp:cNvPr id="0" name=""/>
        <dsp:cNvSpPr/>
      </dsp:nvSpPr>
      <dsp:spPr>
        <a:xfrm>
          <a:off x="0" y="0"/>
          <a:ext cx="7501215" cy="103062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err="1" smtClean="0">
              <a:solidFill>
                <a:schemeClr val="tx1"/>
              </a:solidFill>
            </a:rPr>
            <a:t>Conventional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approaches</a:t>
          </a:r>
          <a:r>
            <a:rPr lang="pl-PL" sz="2700" kern="1200" dirty="0" smtClean="0">
              <a:solidFill>
                <a:schemeClr val="tx1"/>
              </a:solidFill>
            </a:rPr>
            <a:t> in </a:t>
          </a:r>
          <a:r>
            <a:rPr lang="pl-PL" sz="2700" kern="1200" dirty="0" err="1" smtClean="0">
              <a:solidFill>
                <a:schemeClr val="tx1"/>
              </a:solidFill>
            </a:rPr>
            <a:t>drug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metabolism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studies</a:t>
          </a:r>
          <a:r>
            <a:rPr lang="pl-PL" sz="2700" kern="1200" dirty="0" smtClean="0">
              <a:solidFill>
                <a:schemeClr val="tx1"/>
              </a:solidFill>
            </a:rPr>
            <a:t>.</a:t>
          </a:r>
          <a:endParaRPr lang="pl-PL" sz="2700" kern="1200" dirty="0">
            <a:solidFill>
              <a:schemeClr val="tx1"/>
            </a:solidFill>
          </a:endParaRPr>
        </a:p>
      </dsp:txBody>
      <dsp:txXfrm>
        <a:off x="30186" y="30186"/>
        <a:ext cx="6389089" cy="970254"/>
      </dsp:txXfrm>
    </dsp:sp>
    <dsp:sp modelId="{F085B19D-B57D-4609-898D-8AE15DA5DA8C}">
      <dsp:nvSpPr>
        <dsp:cNvPr id="0" name=""/>
        <dsp:cNvSpPr/>
      </dsp:nvSpPr>
      <dsp:spPr>
        <a:xfrm>
          <a:off x="661871" y="1202397"/>
          <a:ext cx="7501215" cy="103062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err="1" smtClean="0">
              <a:solidFill>
                <a:schemeClr val="tx1"/>
              </a:solidFill>
            </a:rPr>
            <a:t>Electrochemistry</a:t>
          </a:r>
          <a:r>
            <a:rPr lang="pl-PL" sz="2700" kern="1200" dirty="0" smtClean="0">
              <a:solidFill>
                <a:schemeClr val="tx1"/>
              </a:solidFill>
            </a:rPr>
            <a:t>/mass </a:t>
          </a:r>
          <a:r>
            <a:rPr lang="pl-PL" sz="2700" kern="1200" dirty="0" err="1" smtClean="0">
              <a:solidFill>
                <a:schemeClr val="tx1"/>
              </a:solidFill>
            </a:rPr>
            <a:t>spectrometry</a:t>
          </a:r>
          <a:r>
            <a:rPr lang="pl-PL" sz="2700" kern="1200" dirty="0" smtClean="0">
              <a:solidFill>
                <a:schemeClr val="tx1"/>
              </a:solidFill>
            </a:rPr>
            <a:t> for </a:t>
          </a:r>
          <a:r>
            <a:rPr lang="pl-PL" sz="2700" kern="1200" dirty="0" err="1" smtClean="0">
              <a:solidFill>
                <a:schemeClr val="tx1"/>
              </a:solidFill>
            </a:rPr>
            <a:t>metabolite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generation</a:t>
          </a:r>
          <a:r>
            <a:rPr lang="pl-PL" sz="2700" kern="1200" dirty="0" smtClean="0">
              <a:solidFill>
                <a:schemeClr val="tx1"/>
              </a:solidFill>
            </a:rPr>
            <a:t> and </a:t>
          </a:r>
          <a:r>
            <a:rPr lang="pl-PL" sz="2700" kern="1200" dirty="0" err="1" smtClean="0">
              <a:solidFill>
                <a:schemeClr val="tx1"/>
              </a:solidFill>
            </a:rPr>
            <a:t>identification</a:t>
          </a:r>
          <a:r>
            <a:rPr lang="pl-PL" sz="2700" kern="1200" dirty="0" smtClean="0">
              <a:solidFill>
                <a:schemeClr val="tx1"/>
              </a:solidFill>
            </a:rPr>
            <a:t>.</a:t>
          </a:r>
          <a:endParaRPr lang="pl-PL" sz="2700" kern="1200" dirty="0">
            <a:solidFill>
              <a:schemeClr val="tx1"/>
            </a:solidFill>
          </a:endParaRPr>
        </a:p>
      </dsp:txBody>
      <dsp:txXfrm>
        <a:off x="692057" y="1232583"/>
        <a:ext cx="6109064" cy="970254"/>
      </dsp:txXfrm>
    </dsp:sp>
    <dsp:sp modelId="{ACC9D28C-9F20-41A0-8338-BB5E2CF09AE6}">
      <dsp:nvSpPr>
        <dsp:cNvPr id="0" name=""/>
        <dsp:cNvSpPr/>
      </dsp:nvSpPr>
      <dsp:spPr>
        <a:xfrm>
          <a:off x="1323743" y="2404794"/>
          <a:ext cx="7501215" cy="1030626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700" kern="1200" dirty="0" smtClean="0">
              <a:solidFill>
                <a:schemeClr val="tx1"/>
              </a:solidFill>
            </a:rPr>
            <a:t>The </a:t>
          </a:r>
          <a:r>
            <a:rPr lang="pl-PL" sz="2700" kern="1200" dirty="0" err="1" smtClean="0">
              <a:solidFill>
                <a:schemeClr val="tx1"/>
              </a:solidFill>
            </a:rPr>
            <a:t>selected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results</a:t>
          </a:r>
          <a:r>
            <a:rPr lang="pl-PL" sz="2700" kern="1200" dirty="0" smtClean="0">
              <a:solidFill>
                <a:schemeClr val="tx1"/>
              </a:solidFill>
            </a:rPr>
            <a:t> of </a:t>
          </a:r>
          <a:r>
            <a:rPr lang="pl-PL" sz="2700" kern="1200" dirty="0" err="1" smtClean="0">
              <a:solidFill>
                <a:schemeClr val="tx1"/>
              </a:solidFill>
            </a:rPr>
            <a:t>own</a:t>
          </a:r>
          <a:r>
            <a:rPr lang="pl-PL" sz="2700" kern="1200" dirty="0" smtClean="0">
              <a:solidFill>
                <a:schemeClr val="tx1"/>
              </a:solidFill>
            </a:rPr>
            <a:t> </a:t>
          </a:r>
          <a:r>
            <a:rPr lang="pl-PL" sz="2700" kern="1200" dirty="0" err="1" smtClean="0">
              <a:solidFill>
                <a:schemeClr val="tx1"/>
              </a:solidFill>
            </a:rPr>
            <a:t>studies</a:t>
          </a:r>
          <a:r>
            <a:rPr lang="pl-PL" sz="2700" kern="1200" dirty="0" smtClean="0">
              <a:solidFill>
                <a:schemeClr val="tx1"/>
              </a:solidFill>
            </a:rPr>
            <a:t>.</a:t>
          </a:r>
          <a:endParaRPr lang="pl-PL" sz="2700" kern="1200" dirty="0">
            <a:solidFill>
              <a:schemeClr val="tx1"/>
            </a:solidFill>
          </a:endParaRPr>
        </a:p>
      </dsp:txBody>
      <dsp:txXfrm>
        <a:off x="1353929" y="2434980"/>
        <a:ext cx="6109064" cy="970254"/>
      </dsp:txXfrm>
    </dsp:sp>
    <dsp:sp modelId="{AAAC066D-3919-422B-A8A9-4037C881B9BB}">
      <dsp:nvSpPr>
        <dsp:cNvPr id="0" name=""/>
        <dsp:cNvSpPr/>
      </dsp:nvSpPr>
      <dsp:spPr>
        <a:xfrm>
          <a:off x="6831308" y="781558"/>
          <a:ext cx="669907" cy="6699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000" kern="1200"/>
        </a:p>
      </dsp:txBody>
      <dsp:txXfrm>
        <a:off x="6982037" y="781558"/>
        <a:ext cx="368449" cy="504105"/>
      </dsp:txXfrm>
    </dsp:sp>
    <dsp:sp modelId="{9FA1FFA1-04B7-4AA7-A088-C7391C06EF37}">
      <dsp:nvSpPr>
        <dsp:cNvPr id="0" name=""/>
        <dsp:cNvSpPr/>
      </dsp:nvSpPr>
      <dsp:spPr>
        <a:xfrm>
          <a:off x="7493179" y="1977084"/>
          <a:ext cx="669907" cy="66990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000" kern="1200"/>
        </a:p>
      </dsp:txBody>
      <dsp:txXfrm>
        <a:off x="7643908" y="1977084"/>
        <a:ext cx="368449" cy="5041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6A4F1-BE9E-46B2-ADC8-257CE7E3DD59}" type="datetimeFigureOut">
              <a:rPr lang="pl-PL" smtClean="0"/>
              <a:t>2014-10-15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FE350-1183-407A-A496-94680D1323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551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065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4493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2853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0391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1543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9361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5400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116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496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0402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FE350-1183-407A-A496-94680D1323F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1585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7B1F-4923-43CB-ACA8-2822898612DB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15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AA45-D89C-4C9C-99FA-BB74063D0D8C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3278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2E86-E1C1-44BE-8C2D-82C868EC01EE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56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5A18F-7332-405D-9ED6-06E3606F521E}" type="datetime1">
              <a:rPr lang="pl-PL" smtClean="0"/>
              <a:t>2014-10-15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361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93483-5D6A-45ED-9857-4859DABC028A}" type="datetime1">
              <a:rPr lang="pl-PL" smtClean="0"/>
              <a:t>2014-10-15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49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D44B-1ED2-4CBF-855C-C64441E38DAF}" type="datetime1">
              <a:rPr lang="pl-PL" smtClean="0"/>
              <a:t>2014-10-15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664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D8ADE-DE5B-494C-9ED3-EF6AB0FCE776}" type="datetime1">
              <a:rPr lang="pl-PL" smtClean="0"/>
              <a:t>2014-10-15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03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5ED7DA-1A50-418A-BC77-150D231E41AF}" type="datetime1">
              <a:rPr lang="pl-PL" smtClean="0"/>
              <a:t>2014-10-15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79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4A88-80F9-4259-8A0A-ED8B4BCCB0AE}" type="datetime1">
              <a:rPr lang="pl-PL" smtClean="0"/>
              <a:t>2014-10-15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30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FD42-E596-4186-B59D-F13434615B2C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46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B5192-9513-42FD-AC96-65F27A8D903C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9815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ACF284D-A233-488F-9585-CB1074A5F86B}" type="datetime1">
              <a:rPr lang="pl-PL" smtClean="0"/>
              <a:t>2014-10-15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2B1191-0D45-4C8C-939B-14136CEC9C42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62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8.emf"/><Relationship Id="rId4" Type="http://schemas.openxmlformats.org/officeDocument/2006/relationships/diagramLayout" Target="../diagrams/layout7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4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4.png"/><Relationship Id="rId9" Type="http://schemas.microsoft.com/office/2007/relationships/diagramDrawing" Target="../diagrams/drawing1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3.xml"/><Relationship Id="rId12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3.xml"/><Relationship Id="rId11" Type="http://schemas.openxmlformats.org/officeDocument/2006/relationships/image" Target="../media/image15.png"/><Relationship Id="rId5" Type="http://schemas.openxmlformats.org/officeDocument/2006/relationships/diagramLayout" Target="../diagrams/layout13.xml"/><Relationship Id="rId10" Type="http://schemas.openxmlformats.org/officeDocument/2006/relationships/image" Target="../media/image14.png"/><Relationship Id="rId4" Type="http://schemas.openxmlformats.org/officeDocument/2006/relationships/diagramData" Target="../diagrams/data13.xml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4.xm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4.xml"/><Relationship Id="rId11" Type="http://schemas.openxmlformats.org/officeDocument/2006/relationships/image" Target="../media/image18.png"/><Relationship Id="rId5" Type="http://schemas.openxmlformats.org/officeDocument/2006/relationships/diagramLayout" Target="../diagrams/layout14.xml"/><Relationship Id="rId10" Type="http://schemas.openxmlformats.org/officeDocument/2006/relationships/image" Target="../media/image17.png"/><Relationship Id="rId4" Type="http://schemas.openxmlformats.org/officeDocument/2006/relationships/diagramData" Target="../diagrams/data14.xml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5.xml"/><Relationship Id="rId11" Type="http://schemas.openxmlformats.org/officeDocument/2006/relationships/image" Target="../media/image18.png"/><Relationship Id="rId5" Type="http://schemas.openxmlformats.org/officeDocument/2006/relationships/diagramLayout" Target="../diagrams/layout15.xml"/><Relationship Id="rId10" Type="http://schemas.openxmlformats.org/officeDocument/2006/relationships/image" Target="../media/image17.png"/><Relationship Id="rId4" Type="http://schemas.openxmlformats.org/officeDocument/2006/relationships/diagramData" Target="../diagrams/data15.xml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4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11" Type="http://schemas.openxmlformats.org/officeDocument/2006/relationships/image" Target="../media/image13.png"/><Relationship Id="rId5" Type="http://schemas.openxmlformats.org/officeDocument/2006/relationships/diagramColors" Target="../diagrams/colors16.xml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17.xml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4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4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pl/imgres?imgurl=http://lh5.ggpht.com/ziolki/SN4X-EjSBrI/AAAAAAAAAow/Hda_kcQF-IU/s800/u%C5%9Bmiech.jpg&amp;imgrefurl=http://www.mitura.net/?p=205&amp;usg=__IFpeVsn5EFODOTgiyVn046yb7d0=&amp;h=320&amp;w=320&amp;sz=27&amp;hl=pl&amp;start=4&amp;um=1&amp;itbs=1&amp;tbnid=6Y35-kXtOn1u5M:&amp;tbnh=118&amp;tbnw=118&amp;prev=/images?q=u%C5%9Bmiech&amp;um=1&amp;hl=pl&amp;sa=N&amp;rls=com.microsoft:pl&amp;rlz=1I7GGLD_pl&amp;tbs=isch:1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549296" y="2630983"/>
            <a:ext cx="35625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accent1"/>
                </a:solidFill>
              </a:rPr>
              <a:t>Agnieszka </a:t>
            </a:r>
            <a:r>
              <a:rPr lang="pl-PL" sz="2800" b="1" dirty="0" smtClean="0">
                <a:solidFill>
                  <a:schemeClr val="accent1"/>
                </a:solidFill>
              </a:rPr>
              <a:t>Potęga, </a:t>
            </a:r>
            <a:r>
              <a:rPr lang="pl-PL" sz="2800" b="1" dirty="0" err="1" smtClean="0">
                <a:solidFill>
                  <a:schemeClr val="accent1"/>
                </a:solidFill>
              </a:rPr>
              <a:t>PhD</a:t>
            </a:r>
            <a:endParaRPr lang="pl-PL" sz="2800" b="1" dirty="0">
              <a:solidFill>
                <a:schemeClr val="accent1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506" y="22018377"/>
            <a:ext cx="2623241" cy="452572"/>
          </a:xfrm>
          <a:prstGeom prst="rect">
            <a:avLst/>
          </a:prstGeom>
        </p:spPr>
      </p:pic>
      <p:sp>
        <p:nvSpPr>
          <p:cNvPr id="11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grpSp>
        <p:nvGrpSpPr>
          <p:cNvPr id="10" name="Grupa 9"/>
          <p:cNvGrpSpPr/>
          <p:nvPr/>
        </p:nvGrpSpPr>
        <p:grpSpPr>
          <a:xfrm>
            <a:off x="5456919" y="4759627"/>
            <a:ext cx="6135331" cy="1279470"/>
            <a:chOff x="5604381" y="4759627"/>
            <a:chExt cx="6135331" cy="1279470"/>
          </a:xfrm>
        </p:grpSpPr>
        <p:sp>
          <p:nvSpPr>
            <p:cNvPr id="7" name="pole tekstowe 6"/>
            <p:cNvSpPr txBox="1"/>
            <p:nvPr/>
          </p:nvSpPr>
          <p:spPr>
            <a:xfrm>
              <a:off x="5604381" y="5392766"/>
              <a:ext cx="613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Department</a:t>
              </a:r>
              <a:r>
                <a:rPr lang="pl-PL" dirty="0" smtClean="0"/>
                <a:t> of Pharmaceutical Technology and </a:t>
              </a:r>
              <a:r>
                <a:rPr lang="pl-PL" dirty="0" err="1" smtClean="0"/>
                <a:t>Biochemistry</a:t>
              </a:r>
              <a:endParaRPr lang="pl-PL" dirty="0" smtClean="0"/>
            </a:p>
            <a:p>
              <a:pPr algn="ctr"/>
              <a:r>
                <a:rPr lang="pl-PL" dirty="0" err="1" smtClean="0"/>
                <a:t>Laboratory</a:t>
              </a:r>
              <a:r>
                <a:rPr lang="pl-PL" dirty="0" smtClean="0"/>
                <a:t> of </a:t>
              </a:r>
              <a:r>
                <a:rPr lang="pl-PL" dirty="0" err="1" smtClean="0"/>
                <a:t>Chemistry</a:t>
              </a:r>
              <a:r>
                <a:rPr lang="pl-PL" dirty="0" smtClean="0"/>
                <a:t> and </a:t>
              </a:r>
              <a:r>
                <a:rPr lang="pl-PL" dirty="0" err="1" smtClean="0"/>
                <a:t>Biochemistry</a:t>
              </a:r>
              <a:r>
                <a:rPr lang="pl-PL" dirty="0" smtClean="0"/>
                <a:t> of </a:t>
              </a:r>
              <a:r>
                <a:rPr lang="pl-PL" dirty="0" err="1" smtClean="0"/>
                <a:t>Anticancer</a:t>
              </a:r>
              <a:r>
                <a:rPr lang="pl-PL" dirty="0" smtClean="0"/>
                <a:t> </a:t>
              </a:r>
              <a:r>
                <a:rPr lang="pl-PL" dirty="0" err="1" smtClean="0"/>
                <a:t>Drugs</a:t>
              </a:r>
              <a:endParaRPr lang="pl-PL" dirty="0"/>
            </a:p>
          </p:txBody>
        </p:sp>
        <p:grpSp>
          <p:nvGrpSpPr>
            <p:cNvPr id="5" name="Grupa 4"/>
            <p:cNvGrpSpPr/>
            <p:nvPr/>
          </p:nvGrpSpPr>
          <p:grpSpPr>
            <a:xfrm>
              <a:off x="6091702" y="4759627"/>
              <a:ext cx="5160688" cy="475200"/>
              <a:chOff x="5957080" y="4759627"/>
              <a:chExt cx="5160688" cy="475200"/>
            </a:xfrm>
          </p:grpSpPr>
          <p:sp>
            <p:nvSpPr>
              <p:cNvPr id="2" name="Prostokąt 1"/>
              <p:cNvSpPr/>
              <p:nvPr/>
            </p:nvSpPr>
            <p:spPr>
              <a:xfrm>
                <a:off x="9359081" y="4812561"/>
                <a:ext cx="17586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dirty="0" err="1" smtClean="0"/>
                  <a:t>Chemical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Faculty</a:t>
                </a:r>
                <a:endParaRPr lang="pl-PL" dirty="0"/>
              </a:p>
            </p:txBody>
          </p:sp>
          <p:pic>
            <p:nvPicPr>
              <p:cNvPr id="1026" name="Picture 2" descr="Politechnika Gda&amp;nacute;ska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7080" y="4759627"/>
                <a:ext cx="3433011" cy="475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3" name="Prostokąt 12"/>
          <p:cNvSpPr/>
          <p:nvPr/>
        </p:nvSpPr>
        <p:spPr>
          <a:xfrm>
            <a:off x="440112" y="554125"/>
            <a:ext cx="11152138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Electrochemical simulation: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powerful tool for the elucidation and study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drug metabolism reactions.</a:t>
            </a:r>
            <a:endParaRPr lang="pl-PL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549296" y="3476735"/>
            <a:ext cx="3562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>
                <a:solidFill>
                  <a:schemeClr val="accent1"/>
                </a:solidFill>
              </a:rPr>
              <a:t>e-mail: </a:t>
            </a:r>
            <a:r>
              <a:rPr lang="pl-PL" u="sng" dirty="0">
                <a:solidFill>
                  <a:schemeClr val="accent1"/>
                </a:solidFill>
              </a:rPr>
              <a:t>agnieszka.potega@pg.gda.pl</a:t>
            </a:r>
          </a:p>
        </p:txBody>
      </p:sp>
    </p:spTree>
    <p:extLst>
      <p:ext uri="{BB962C8B-B14F-4D97-AF65-F5344CB8AC3E}">
        <p14:creationId xmlns:p14="http://schemas.microsoft.com/office/powerpoint/2010/main" val="40770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455167"/>
              </p:ext>
            </p:extLst>
          </p:nvPr>
        </p:nvGraphicFramePr>
        <p:xfrm>
          <a:off x="521528" y="2332739"/>
          <a:ext cx="8824959" cy="3435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upa 2"/>
          <p:cNvGrpSpPr/>
          <p:nvPr/>
        </p:nvGrpSpPr>
        <p:grpSpPr>
          <a:xfrm>
            <a:off x="8897950" y="2101433"/>
            <a:ext cx="2909635" cy="2361385"/>
            <a:chOff x="8897950" y="2101433"/>
            <a:chExt cx="2909635" cy="2361385"/>
          </a:xfrm>
        </p:grpSpPr>
        <p:sp>
          <p:nvSpPr>
            <p:cNvPr id="2" name="Objaśnienie owalne 1"/>
            <p:cNvSpPr/>
            <p:nvPr/>
          </p:nvSpPr>
          <p:spPr>
            <a:xfrm>
              <a:off x="8897950" y="2101433"/>
              <a:ext cx="2909635" cy="2361385"/>
            </a:xfrm>
            <a:prstGeom prst="wedgeEllipseCallout">
              <a:avLst>
                <a:gd name="adj1" fmla="val -68597"/>
                <a:gd name="adj2" fmla="val -58552"/>
              </a:avLst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9418368" y="2481906"/>
              <a:ext cx="2278235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l-PL" sz="1400" b="1" u="sng" dirty="0" err="1" smtClean="0"/>
                <a:t>Keywords</a:t>
              </a:r>
              <a:r>
                <a:rPr lang="pl-PL" sz="1400" b="1" dirty="0" smtClean="0"/>
                <a:t>: </a:t>
              </a:r>
            </a:p>
            <a:p>
              <a:pPr algn="just"/>
              <a:r>
                <a:rPr lang="pl-PL" sz="1400" dirty="0" err="1" smtClean="0"/>
                <a:t>antitumor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compounds</a:t>
              </a:r>
              <a:r>
                <a:rPr lang="pl-PL" sz="1400" dirty="0" smtClean="0"/>
                <a:t>, </a:t>
              </a:r>
            </a:p>
            <a:p>
              <a:pPr algn="just"/>
              <a:r>
                <a:rPr lang="pl-PL" sz="1400" dirty="0" err="1"/>
                <a:t>l</a:t>
              </a:r>
              <a:r>
                <a:rPr lang="pl-PL" sz="1400" dirty="0" err="1" smtClean="0"/>
                <a:t>iver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cell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microsomes</a:t>
              </a:r>
              <a:r>
                <a:rPr lang="pl-PL" sz="1400" dirty="0" smtClean="0"/>
                <a:t>, </a:t>
              </a:r>
            </a:p>
            <a:p>
              <a:pPr algn="just"/>
              <a:r>
                <a:rPr lang="pl-PL" sz="1400" dirty="0" err="1" smtClean="0"/>
                <a:t>cytochrome</a:t>
              </a:r>
              <a:r>
                <a:rPr lang="pl-PL" sz="1400" dirty="0" smtClean="0"/>
                <a:t> P450, </a:t>
              </a:r>
            </a:p>
            <a:p>
              <a:pPr algn="just"/>
              <a:r>
                <a:rPr lang="pl-PL" sz="1400" dirty="0" err="1"/>
                <a:t>o</a:t>
              </a:r>
              <a:r>
                <a:rPr lang="pl-PL" sz="1400" dirty="0" err="1" smtClean="0"/>
                <a:t>xidative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drug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metabolism</a:t>
              </a:r>
              <a:r>
                <a:rPr lang="pl-PL" sz="1400" dirty="0" smtClean="0"/>
                <a:t>, </a:t>
              </a:r>
            </a:p>
            <a:p>
              <a:pPr algn="just"/>
              <a:r>
                <a:rPr lang="pl-PL" sz="1400" dirty="0" err="1" smtClean="0"/>
                <a:t>electrochemical</a:t>
              </a:r>
              <a:r>
                <a:rPr lang="pl-PL" sz="1400" dirty="0"/>
                <a:t> </a:t>
              </a:r>
              <a:r>
                <a:rPr lang="pl-PL" sz="1400" dirty="0" err="1" smtClean="0"/>
                <a:t>simulation</a:t>
              </a:r>
              <a:r>
                <a:rPr lang="pl-PL" sz="1400" dirty="0" smtClean="0"/>
                <a:t>,</a:t>
              </a:r>
            </a:p>
            <a:p>
              <a:pPr algn="just"/>
              <a:r>
                <a:rPr lang="pl-PL" sz="1400" dirty="0"/>
                <a:t>m</a:t>
              </a:r>
              <a:r>
                <a:rPr lang="pl-PL" sz="1400" dirty="0" smtClean="0"/>
                <a:t>ass </a:t>
              </a:r>
              <a:r>
                <a:rPr lang="pl-PL" sz="1400" dirty="0" err="1" smtClean="0"/>
                <a:t>spectrometry</a:t>
              </a:r>
              <a:endParaRPr lang="pl-PL" sz="1400" dirty="0"/>
            </a:p>
          </p:txBody>
        </p:sp>
      </p:grpSp>
      <p:sp>
        <p:nvSpPr>
          <p:cNvPr id="9" name="Symbol zastępczy stopki 3"/>
          <p:cNvSpPr txBox="1">
            <a:spLocks/>
          </p:cNvSpPr>
          <p:nvPr/>
        </p:nvSpPr>
        <p:spPr>
          <a:xfrm>
            <a:off x="521528" y="6435338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0" name="Prostokąt 9"/>
          <p:cNvSpPr/>
          <p:nvPr/>
        </p:nvSpPr>
        <p:spPr>
          <a:xfrm>
            <a:off x="535176" y="103748"/>
            <a:ext cx="11152138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Electrochemical simulation: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powerful tool for the elucidation and study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drug metabolism reactions.</a:t>
            </a:r>
            <a:endParaRPr lang="pl-PL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0620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trzałka w prawo 23"/>
          <p:cNvSpPr/>
          <p:nvPr/>
        </p:nvSpPr>
        <p:spPr>
          <a:xfrm>
            <a:off x="860615" y="1539425"/>
            <a:ext cx="11109278" cy="283091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3364772" y="210369"/>
            <a:ext cx="5564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 smtClean="0">
                <a:solidFill>
                  <a:schemeClr val="accent3"/>
                </a:solidFill>
              </a:rPr>
              <a:t>Degradation</a:t>
            </a:r>
            <a:r>
              <a:rPr lang="pl-PL" sz="2800" b="1" dirty="0" smtClean="0">
                <a:solidFill>
                  <a:schemeClr val="accent3"/>
                </a:solidFill>
              </a:rPr>
              <a:t> </a:t>
            </a:r>
            <a:r>
              <a:rPr lang="pl-PL" sz="2800" b="1" dirty="0" err="1" smtClean="0">
                <a:solidFill>
                  <a:schemeClr val="accent3"/>
                </a:solidFill>
              </a:rPr>
              <a:t>pathway</a:t>
            </a:r>
            <a:r>
              <a:rPr lang="pl-PL" sz="2800" b="1" dirty="0" smtClean="0">
                <a:solidFill>
                  <a:schemeClr val="accent3"/>
                </a:solidFill>
              </a:rPr>
              <a:t> of </a:t>
            </a:r>
            <a:r>
              <a:rPr lang="pl-PL" sz="2800" b="1" dirty="0" err="1" smtClean="0">
                <a:solidFill>
                  <a:schemeClr val="accent3"/>
                </a:solidFill>
              </a:rPr>
              <a:t>xenobiotics</a:t>
            </a:r>
            <a:endParaRPr lang="pl-PL" sz="2800" b="1" dirty="0">
              <a:solidFill>
                <a:schemeClr val="accent3"/>
              </a:solidFill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829648" y="962267"/>
            <a:ext cx="10635169" cy="5202050"/>
            <a:chOff x="829648" y="962267"/>
            <a:chExt cx="10635169" cy="5202050"/>
          </a:xfrm>
        </p:grpSpPr>
        <p:grpSp>
          <p:nvGrpSpPr>
            <p:cNvPr id="4" name="Grupa 3"/>
            <p:cNvGrpSpPr/>
            <p:nvPr/>
          </p:nvGrpSpPr>
          <p:grpSpPr>
            <a:xfrm>
              <a:off x="1931632" y="1111867"/>
              <a:ext cx="8431200" cy="4902851"/>
              <a:chOff x="1931632" y="1111867"/>
              <a:chExt cx="8431200" cy="4902851"/>
            </a:xfrm>
          </p:grpSpPr>
          <p:sp>
            <p:nvSpPr>
              <p:cNvPr id="7" name="pole tekstowe 6"/>
              <p:cNvSpPr txBox="1"/>
              <p:nvPr/>
            </p:nvSpPr>
            <p:spPr>
              <a:xfrm>
                <a:off x="1931632" y="2200829"/>
                <a:ext cx="8431200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l-PL" sz="2400" b="1" dirty="0" err="1" smtClean="0">
                    <a:solidFill>
                      <a:schemeClr val="accent1"/>
                    </a:solidFill>
                  </a:rPr>
                  <a:t>Phase</a:t>
                </a:r>
                <a:r>
                  <a:rPr lang="pl-PL" sz="2400" b="1" dirty="0" smtClean="0">
                    <a:solidFill>
                      <a:schemeClr val="accent1"/>
                    </a:solidFill>
                  </a:rPr>
                  <a:t>-I </a:t>
                </a:r>
                <a:r>
                  <a:rPr lang="pl-PL" sz="2400" b="1" dirty="0" err="1" smtClean="0">
                    <a:solidFill>
                      <a:schemeClr val="accent1"/>
                    </a:solidFill>
                  </a:rPr>
                  <a:t>metabolism</a:t>
                </a:r>
                <a:r>
                  <a:rPr lang="pl-PL" sz="2400" b="1" dirty="0" smtClean="0"/>
                  <a:t> </a:t>
                </a:r>
                <a:r>
                  <a:rPr lang="pl-PL" sz="2400" dirty="0" smtClean="0"/>
                  <a:t>(</a:t>
                </a:r>
                <a:r>
                  <a:rPr lang="pl-PL" sz="2400" dirty="0" err="1" smtClean="0"/>
                  <a:t>activation</a:t>
                </a:r>
                <a:r>
                  <a:rPr lang="pl-PL" sz="2400" dirty="0" smtClean="0"/>
                  <a:t>): </a:t>
                </a:r>
                <a:r>
                  <a:rPr lang="pl-PL" sz="2400" dirty="0" err="1" smtClean="0"/>
                  <a:t>oxidation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reactions</a:t>
                </a:r>
                <a:r>
                  <a:rPr lang="pl-PL" sz="2400" dirty="0" smtClean="0"/>
                  <a:t> (</a:t>
                </a:r>
                <a:r>
                  <a:rPr lang="pl-PL" sz="2400" dirty="0" err="1" smtClean="0"/>
                  <a:t>often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catalysed</a:t>
                </a:r>
                <a:r>
                  <a:rPr lang="pl-PL" sz="2400" dirty="0" smtClean="0"/>
                  <a:t> by </a:t>
                </a:r>
                <a:r>
                  <a:rPr lang="pl-PL" sz="2400" dirty="0" err="1" smtClean="0"/>
                  <a:t>enzymes</a:t>
                </a:r>
                <a:r>
                  <a:rPr lang="pl-PL" sz="2400" dirty="0" smtClean="0"/>
                  <a:t> of the </a:t>
                </a:r>
                <a:r>
                  <a:rPr lang="pl-PL" sz="2400" dirty="0" err="1" smtClean="0"/>
                  <a:t>cytochrome</a:t>
                </a:r>
                <a:r>
                  <a:rPr lang="pl-PL" sz="2400" dirty="0" smtClean="0"/>
                  <a:t> P450 </a:t>
                </a:r>
                <a:r>
                  <a:rPr lang="pl-PL" sz="2400" dirty="0" err="1" smtClean="0"/>
                  <a:t>superfamily</a:t>
                </a:r>
                <a:r>
                  <a:rPr lang="pl-PL" sz="2400" dirty="0" smtClean="0"/>
                  <a:t>), </a:t>
                </a:r>
                <a:r>
                  <a:rPr lang="pl-PL" sz="2400" dirty="0" err="1" smtClean="0"/>
                  <a:t>reduction</a:t>
                </a:r>
                <a:r>
                  <a:rPr lang="pl-PL" sz="2400" dirty="0" smtClean="0"/>
                  <a:t> and </a:t>
                </a:r>
                <a:r>
                  <a:rPr lang="pl-PL" sz="2400" dirty="0" err="1" smtClean="0"/>
                  <a:t>hydrolysis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reactions</a:t>
                </a:r>
                <a:r>
                  <a:rPr lang="pl-PL" sz="2400" dirty="0" smtClean="0"/>
                  <a:t> 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(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intermediate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metabolites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–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more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polar, less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lipophilic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)</a:t>
                </a:r>
                <a:endParaRPr lang="pl-PL" sz="2000" dirty="0">
                  <a:solidFill>
                    <a:srgbClr val="993300"/>
                  </a:solidFill>
                </a:endParaRPr>
              </a:p>
            </p:txBody>
          </p:sp>
          <p:sp>
            <p:nvSpPr>
              <p:cNvPr id="8" name="pole tekstowe 7"/>
              <p:cNvSpPr txBox="1"/>
              <p:nvPr/>
            </p:nvSpPr>
            <p:spPr>
              <a:xfrm>
                <a:off x="1931632" y="4198836"/>
                <a:ext cx="84312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l-PL" sz="2400" b="1" dirty="0" err="1" smtClean="0">
                    <a:solidFill>
                      <a:schemeClr val="accent1"/>
                    </a:solidFill>
                  </a:rPr>
                  <a:t>Phase</a:t>
                </a:r>
                <a:r>
                  <a:rPr lang="pl-PL" sz="2400" b="1" dirty="0" smtClean="0">
                    <a:solidFill>
                      <a:schemeClr val="accent1"/>
                    </a:solidFill>
                  </a:rPr>
                  <a:t>-II </a:t>
                </a:r>
                <a:r>
                  <a:rPr lang="pl-PL" sz="2400" b="1" dirty="0" err="1" smtClean="0">
                    <a:solidFill>
                      <a:schemeClr val="accent1"/>
                    </a:solidFill>
                  </a:rPr>
                  <a:t>metabolism</a:t>
                </a:r>
                <a:r>
                  <a:rPr lang="pl-PL" sz="2400" b="1" dirty="0" smtClean="0"/>
                  <a:t> </a:t>
                </a:r>
                <a:r>
                  <a:rPr lang="pl-PL" sz="2400" dirty="0" smtClean="0"/>
                  <a:t>(</a:t>
                </a:r>
                <a:r>
                  <a:rPr lang="pl-PL" sz="2400" dirty="0" err="1" smtClean="0"/>
                  <a:t>detoxification</a:t>
                </a:r>
                <a:r>
                  <a:rPr lang="pl-PL" sz="2400" dirty="0" smtClean="0"/>
                  <a:t>): </a:t>
                </a:r>
                <a:r>
                  <a:rPr lang="pl-PL" sz="2400" dirty="0" err="1" smtClean="0"/>
                  <a:t>enzyme-catalysed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conjugation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reactions</a:t>
                </a:r>
                <a:r>
                  <a:rPr lang="pl-PL" sz="2400" dirty="0" smtClean="0"/>
                  <a:t> with</a:t>
                </a:r>
                <a:r>
                  <a:rPr lang="pl-PL" sz="2400" b="1" dirty="0" smtClean="0"/>
                  <a:t> </a:t>
                </a:r>
                <a:r>
                  <a:rPr lang="en-US" altLang="pl-PL" sz="2400" dirty="0" smtClean="0"/>
                  <a:t>small </a:t>
                </a:r>
                <a:r>
                  <a:rPr lang="en-US" altLang="pl-PL" sz="2400" dirty="0"/>
                  <a:t>polar</a:t>
                </a:r>
                <a:r>
                  <a:rPr lang="pl-PL" altLang="pl-PL" sz="2400" dirty="0"/>
                  <a:t> </a:t>
                </a:r>
                <a:r>
                  <a:rPr lang="en-US" altLang="pl-PL" sz="2400" dirty="0"/>
                  <a:t>endogenous</a:t>
                </a:r>
                <a:r>
                  <a:rPr lang="pl-PL" altLang="pl-PL" sz="2400" dirty="0"/>
                  <a:t> </a:t>
                </a:r>
                <a:r>
                  <a:rPr lang="pl-PL" altLang="pl-PL" sz="2400" dirty="0" err="1" smtClean="0"/>
                  <a:t>compounds</a:t>
                </a:r>
                <a:r>
                  <a:rPr lang="pl-PL" altLang="pl-PL" sz="2400" dirty="0" smtClean="0"/>
                  <a:t> </a:t>
                </a:r>
                <a:r>
                  <a:rPr lang="pl-PL" altLang="pl-PL" sz="2400" dirty="0" err="1" smtClean="0"/>
                  <a:t>like</a:t>
                </a:r>
                <a:r>
                  <a:rPr lang="pl-PL" altLang="pl-PL" sz="2400" dirty="0" smtClean="0"/>
                  <a:t> </a:t>
                </a:r>
                <a:r>
                  <a:rPr lang="pl-PL" altLang="pl-PL" sz="2400" dirty="0" err="1" smtClean="0"/>
                  <a:t>tripeptide</a:t>
                </a:r>
                <a:r>
                  <a:rPr lang="pl-PL" altLang="pl-PL" sz="2400" dirty="0" smtClean="0"/>
                  <a:t> </a:t>
                </a:r>
                <a:r>
                  <a:rPr lang="pl-PL" altLang="pl-PL" sz="2400" dirty="0" err="1" smtClean="0"/>
                  <a:t>glutathione</a:t>
                </a:r>
                <a:r>
                  <a:rPr lang="pl-PL" altLang="pl-PL" sz="2400" dirty="0" smtClean="0"/>
                  <a:t>, </a:t>
                </a:r>
                <a:r>
                  <a:rPr lang="en-US" altLang="pl-PL" sz="2400" dirty="0" err="1" smtClean="0"/>
                  <a:t>glucuronic</a:t>
                </a:r>
                <a:r>
                  <a:rPr lang="en-US" altLang="pl-PL" sz="2400" dirty="0" smtClean="0"/>
                  <a:t> </a:t>
                </a:r>
                <a:r>
                  <a:rPr lang="en-US" altLang="pl-PL" sz="2400" dirty="0"/>
                  <a:t>acid, sulfate, or glycine 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(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metabolites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– polar,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water-soluble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,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easily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excreted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from the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human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body in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urine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sz="2000" dirty="0" err="1" smtClean="0">
                    <a:solidFill>
                      <a:srgbClr val="993300"/>
                    </a:solidFill>
                  </a:rPr>
                  <a:t>or</a:t>
                </a:r>
                <a:r>
                  <a:rPr lang="pl-PL" sz="2000" dirty="0" smtClean="0">
                    <a:solidFill>
                      <a:srgbClr val="993300"/>
                    </a:solidFill>
                  </a:rPr>
                  <a:t> bile)   </a:t>
                </a:r>
                <a:endParaRPr lang="pl-PL" sz="2000" dirty="0">
                  <a:solidFill>
                    <a:srgbClr val="993300"/>
                  </a:solidFill>
                </a:endParaRPr>
              </a:p>
            </p:txBody>
          </p:sp>
          <p:grpSp>
            <p:nvGrpSpPr>
              <p:cNvPr id="12" name="Grupa 11"/>
              <p:cNvGrpSpPr/>
              <p:nvPr/>
            </p:nvGrpSpPr>
            <p:grpSpPr>
              <a:xfrm>
                <a:off x="3648686" y="1111867"/>
                <a:ext cx="4997092" cy="620313"/>
                <a:chOff x="3942828" y="2217262"/>
                <a:chExt cx="4997092" cy="620313"/>
              </a:xfrm>
            </p:grpSpPr>
            <p:sp>
              <p:nvSpPr>
                <p:cNvPr id="2" name="pole tekstowe 1"/>
                <p:cNvSpPr txBox="1"/>
                <p:nvPr/>
              </p:nvSpPr>
              <p:spPr>
                <a:xfrm>
                  <a:off x="5049752" y="2217262"/>
                  <a:ext cx="38901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2400" b="1" dirty="0" err="1" smtClean="0"/>
                    <a:t>Xenobiotics</a:t>
                  </a:r>
                  <a:r>
                    <a:rPr lang="pl-PL" sz="2400" b="1" dirty="0" smtClean="0"/>
                    <a:t> </a:t>
                  </a:r>
                  <a:r>
                    <a:rPr lang="pl-PL" sz="2000" dirty="0" smtClean="0">
                      <a:solidFill>
                        <a:srgbClr val="993300"/>
                      </a:solidFill>
                    </a:rPr>
                    <a:t>(</a:t>
                  </a:r>
                  <a:r>
                    <a:rPr lang="pl-PL" sz="2000" dirty="0" err="1" smtClean="0">
                      <a:solidFill>
                        <a:srgbClr val="993300"/>
                      </a:solidFill>
                    </a:rPr>
                    <a:t>nonpolar</a:t>
                  </a:r>
                  <a:r>
                    <a:rPr lang="pl-PL" sz="2000" dirty="0" smtClean="0">
                      <a:solidFill>
                        <a:srgbClr val="993300"/>
                      </a:solidFill>
                    </a:rPr>
                    <a:t>, </a:t>
                  </a:r>
                  <a:r>
                    <a:rPr lang="pl-PL" sz="2000" dirty="0" err="1" smtClean="0">
                      <a:solidFill>
                        <a:srgbClr val="993300"/>
                      </a:solidFill>
                    </a:rPr>
                    <a:t>lipophilic</a:t>
                  </a:r>
                  <a:r>
                    <a:rPr lang="pl-PL" sz="2000" dirty="0" smtClean="0">
                      <a:solidFill>
                        <a:srgbClr val="993300"/>
                      </a:solidFill>
                    </a:rPr>
                    <a:t>)</a:t>
                  </a:r>
                  <a:endParaRPr lang="pl-PL" sz="2000" dirty="0">
                    <a:solidFill>
                      <a:srgbClr val="993300"/>
                    </a:solidFill>
                  </a:endParaRPr>
                </a:p>
              </p:txBody>
            </p:sp>
            <p:grpSp>
              <p:nvGrpSpPr>
                <p:cNvPr id="11" name="Grupa 10"/>
                <p:cNvGrpSpPr/>
                <p:nvPr/>
              </p:nvGrpSpPr>
              <p:grpSpPr>
                <a:xfrm>
                  <a:off x="3942828" y="2256650"/>
                  <a:ext cx="1043806" cy="580925"/>
                  <a:chOff x="3986370" y="2224022"/>
                  <a:chExt cx="1043806" cy="580925"/>
                </a:xfrm>
              </p:grpSpPr>
              <p:sp>
                <p:nvSpPr>
                  <p:cNvPr id="10" name="Schemat blokowy: dysk magnetyczny 9"/>
                  <p:cNvSpPr/>
                  <p:nvPr/>
                </p:nvSpPr>
                <p:spPr>
                  <a:xfrm>
                    <a:off x="3986370" y="2224022"/>
                    <a:ext cx="682171" cy="319314"/>
                  </a:xfrm>
                  <a:prstGeom prst="flowChartMagneticDisk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accent1">
                        <a:shade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 sz="2400"/>
                  </a:p>
                </p:txBody>
              </p:sp>
              <p:sp>
                <p:nvSpPr>
                  <p:cNvPr id="9" name="Schemat blokowy: dysk magnetyczny 8"/>
                  <p:cNvSpPr/>
                  <p:nvPr/>
                </p:nvSpPr>
                <p:spPr>
                  <a:xfrm>
                    <a:off x="4348005" y="2485633"/>
                    <a:ext cx="682171" cy="319314"/>
                  </a:xfrm>
                  <a:prstGeom prst="flowChartMagneticDisk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accent1">
                        <a:shade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 sz="2400"/>
                  </a:p>
                </p:txBody>
              </p:sp>
            </p:grpSp>
          </p:grpSp>
          <p:grpSp>
            <p:nvGrpSpPr>
              <p:cNvPr id="14" name="Grupa 13"/>
              <p:cNvGrpSpPr/>
              <p:nvPr/>
            </p:nvGrpSpPr>
            <p:grpSpPr>
              <a:xfrm>
                <a:off x="5812279" y="3499764"/>
                <a:ext cx="669907" cy="751795"/>
                <a:chOff x="6831308" y="781558"/>
                <a:chExt cx="669907" cy="751795"/>
              </a:xfrm>
            </p:grpSpPr>
            <p:sp>
              <p:nvSpPr>
                <p:cNvPr id="15" name="Strzałka w dół 14"/>
                <p:cNvSpPr/>
                <p:nvPr/>
              </p:nvSpPr>
              <p:spPr>
                <a:xfrm>
                  <a:off x="6831308" y="863446"/>
                  <a:ext cx="669907" cy="669907"/>
                </a:xfrm>
                <a:prstGeom prst="downArrow">
                  <a:avLst>
                    <a:gd name="adj1" fmla="val 55000"/>
                    <a:gd name="adj2" fmla="val 45000"/>
                  </a:avLst>
                </a:prstGeom>
                <a:solidFill>
                  <a:schemeClr val="accent1">
                    <a:alpha val="90000"/>
                  </a:schemeClr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6" name="Strzałka w dół 4"/>
                <p:cNvSpPr/>
                <p:nvPr/>
              </p:nvSpPr>
              <p:spPr>
                <a:xfrm>
                  <a:off x="6982037" y="781558"/>
                  <a:ext cx="368449" cy="50410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13335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pl-PL" sz="3000" kern="1200"/>
                </a:p>
              </p:txBody>
            </p:sp>
          </p:grpSp>
          <p:grpSp>
            <p:nvGrpSpPr>
              <p:cNvPr id="17" name="Grupa 16"/>
              <p:cNvGrpSpPr/>
              <p:nvPr/>
            </p:nvGrpSpPr>
            <p:grpSpPr>
              <a:xfrm>
                <a:off x="5812279" y="1553328"/>
                <a:ext cx="669907" cy="669907"/>
                <a:chOff x="6831308" y="781558"/>
                <a:chExt cx="669907" cy="669907"/>
              </a:xfrm>
            </p:grpSpPr>
            <p:sp>
              <p:nvSpPr>
                <p:cNvPr id="18" name="Strzałka w dół 17"/>
                <p:cNvSpPr/>
                <p:nvPr/>
              </p:nvSpPr>
              <p:spPr>
                <a:xfrm>
                  <a:off x="6831308" y="781558"/>
                  <a:ext cx="669907" cy="669907"/>
                </a:xfrm>
                <a:prstGeom prst="downArrow">
                  <a:avLst>
                    <a:gd name="adj1" fmla="val 55000"/>
                    <a:gd name="adj2" fmla="val 45000"/>
                  </a:avLst>
                </a:prstGeom>
                <a:solidFill>
                  <a:schemeClr val="accent1">
                    <a:alpha val="90000"/>
                  </a:schemeClr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9" name="Strzałka w dół 4"/>
                <p:cNvSpPr/>
                <p:nvPr/>
              </p:nvSpPr>
              <p:spPr>
                <a:xfrm>
                  <a:off x="6982037" y="781558"/>
                  <a:ext cx="368449" cy="50410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8100" tIns="38100" rIns="38100" bIns="38100" numCol="1" spcCol="1270" anchor="ctr" anchorCtr="0">
                  <a:noAutofit/>
                </a:bodyPr>
                <a:lstStyle/>
                <a:p>
                  <a:pPr lvl="0" algn="ctr" defTabSz="13335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pl-PL" sz="3000" kern="1200"/>
                </a:p>
              </p:txBody>
            </p:sp>
          </p:grpSp>
        </p:grpSp>
        <p:sp>
          <p:nvSpPr>
            <p:cNvPr id="20" name="Trapez 19"/>
            <p:cNvSpPr/>
            <p:nvPr/>
          </p:nvSpPr>
          <p:spPr>
            <a:xfrm>
              <a:off x="829648" y="962267"/>
              <a:ext cx="10635169" cy="5202050"/>
            </a:xfrm>
            <a:prstGeom prst="trapezoid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1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26" name="Obraz 2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8885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 rot="5400000">
            <a:off x="9371888" y="1324013"/>
            <a:ext cx="1130526" cy="1871376"/>
          </a:xfrm>
          <a:prstGeom prst="rect">
            <a:avLst/>
          </a:prstGeom>
        </p:spPr>
      </p:pic>
      <p:graphicFrame>
        <p:nvGraphicFramePr>
          <p:cNvPr id="4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299591"/>
              </p:ext>
            </p:extLst>
          </p:nvPr>
        </p:nvGraphicFramePr>
        <p:xfrm>
          <a:off x="2730433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upa 4"/>
          <p:cNvGrpSpPr/>
          <p:nvPr/>
        </p:nvGrpSpPr>
        <p:grpSpPr>
          <a:xfrm>
            <a:off x="7264445" y="2054255"/>
            <a:ext cx="3682134" cy="2107854"/>
            <a:chOff x="7264445" y="2054255"/>
            <a:chExt cx="3682134" cy="2107854"/>
          </a:xfrm>
        </p:grpSpPr>
        <p:grpSp>
          <p:nvGrpSpPr>
            <p:cNvPr id="14" name="Grupa 13"/>
            <p:cNvGrpSpPr/>
            <p:nvPr/>
          </p:nvGrpSpPr>
          <p:grpSpPr>
            <a:xfrm>
              <a:off x="9046379" y="2628355"/>
              <a:ext cx="1900200" cy="1533754"/>
              <a:chOff x="9019083" y="2628355"/>
              <a:chExt cx="1900200" cy="1533754"/>
            </a:xfrm>
          </p:grpSpPr>
          <p:sp>
            <p:nvSpPr>
              <p:cNvPr id="6" name="pole tekstowe 5"/>
              <p:cNvSpPr txBox="1"/>
              <p:nvPr/>
            </p:nvSpPr>
            <p:spPr>
              <a:xfrm>
                <a:off x="9019083" y="3823555"/>
                <a:ext cx="19002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i="1" dirty="0" err="1"/>
                  <a:t>l</a:t>
                </a:r>
                <a:r>
                  <a:rPr lang="pl-PL" sz="1600" i="1" dirty="0" err="1" smtClean="0"/>
                  <a:t>iver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cell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microsomes</a:t>
                </a:r>
                <a:endParaRPr lang="pl-PL" sz="1600" i="1" dirty="0"/>
              </a:p>
            </p:txBody>
          </p:sp>
          <p:pic>
            <p:nvPicPr>
              <p:cNvPr id="1026" name="Picture 2" descr="https://encrypted-tbn2.gstatic.com/images?q=tbn:ANd9GcRCa5vTlK8NHTxsVKcYpuRbVvyXjQEwsJUb15kpwX_Rp1_ciF2FYg"/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47907" y="2628355"/>
                <a:ext cx="1796065" cy="1195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Grupa 10"/>
            <p:cNvGrpSpPr/>
            <p:nvPr/>
          </p:nvGrpSpPr>
          <p:grpSpPr>
            <a:xfrm>
              <a:off x="7264445" y="2054255"/>
              <a:ext cx="1914114" cy="1578494"/>
              <a:chOff x="7264445" y="2054255"/>
              <a:chExt cx="1914114" cy="1578494"/>
            </a:xfrm>
          </p:grpSpPr>
          <p:pic>
            <p:nvPicPr>
              <p:cNvPr id="2" name="Obraz 1"/>
              <p:cNvPicPr>
                <a:picLocks noChangeAspect="1"/>
              </p:cNvPicPr>
              <p:nvPr/>
            </p:nvPicPr>
            <p:blipFill rotWithShape="1">
              <a:blip r:embed="rId9"/>
              <a:srcRect l="6596" r="15263"/>
              <a:stretch/>
            </p:blipFill>
            <p:spPr>
              <a:xfrm>
                <a:off x="7264445" y="2054255"/>
                <a:ext cx="1914114" cy="1193369"/>
              </a:xfrm>
              <a:prstGeom prst="rect">
                <a:avLst/>
              </a:prstGeom>
            </p:spPr>
          </p:pic>
          <p:sp>
            <p:nvSpPr>
              <p:cNvPr id="3" name="pole tekstowe 2"/>
              <p:cNvSpPr txBox="1"/>
              <p:nvPr/>
            </p:nvSpPr>
            <p:spPr>
              <a:xfrm>
                <a:off x="7341998" y="3294195"/>
                <a:ext cx="17590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i="1" dirty="0" err="1"/>
                  <a:t>l</a:t>
                </a:r>
                <a:r>
                  <a:rPr lang="pl-PL" sz="1600" i="1" dirty="0" err="1" smtClean="0"/>
                  <a:t>aboratory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animals</a:t>
                </a:r>
                <a:endParaRPr lang="pl-PL" sz="1600" i="1" dirty="0"/>
              </a:p>
            </p:txBody>
          </p:sp>
        </p:grpSp>
      </p:grpSp>
      <p:sp>
        <p:nvSpPr>
          <p:cNvPr id="10" name="Prostokąt 9"/>
          <p:cNvSpPr/>
          <p:nvPr/>
        </p:nvSpPr>
        <p:spPr>
          <a:xfrm>
            <a:off x="673291" y="180049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400" i="1" dirty="0" smtClean="0"/>
              <a:t>In vivo </a:t>
            </a:r>
            <a:r>
              <a:rPr lang="pl-PL" sz="2400" dirty="0" smtClean="0"/>
              <a:t>and </a:t>
            </a:r>
            <a:r>
              <a:rPr lang="pl-PL" sz="2400" i="1" dirty="0" smtClean="0"/>
              <a:t>in vitro </a:t>
            </a:r>
            <a:r>
              <a:rPr lang="pl-PL" sz="2400" dirty="0" err="1" smtClean="0"/>
              <a:t>methods</a:t>
            </a:r>
            <a:r>
              <a:rPr lang="pl-PL" sz="2400" dirty="0" smtClean="0"/>
              <a:t>, </a:t>
            </a:r>
            <a:r>
              <a:rPr lang="pl-PL" sz="2400" dirty="0" err="1" smtClean="0"/>
              <a:t>using</a:t>
            </a:r>
            <a:r>
              <a:rPr lang="pl-PL" sz="2400" dirty="0" smtClean="0"/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laboratory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animals</a:t>
            </a:r>
            <a:r>
              <a:rPr lang="pl-PL" sz="2400" b="1" dirty="0" smtClean="0">
                <a:solidFill>
                  <a:srgbClr val="993300"/>
                </a:solidFill>
              </a:rPr>
              <a:t>, </a:t>
            </a:r>
            <a:r>
              <a:rPr lang="pl-PL" sz="2400" b="1" dirty="0" err="1" smtClean="0">
                <a:solidFill>
                  <a:srgbClr val="993300"/>
                </a:solidFill>
              </a:rPr>
              <a:t>isolated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liver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cells</a:t>
            </a:r>
            <a:r>
              <a:rPr lang="pl-PL" sz="2400" b="1" dirty="0" smtClean="0">
                <a:solidFill>
                  <a:srgbClr val="993300"/>
                </a:solidFill>
              </a:rPr>
              <a:t> (</a:t>
            </a:r>
            <a:r>
              <a:rPr lang="pl-PL" sz="2400" b="1" dirty="0" err="1" smtClean="0">
                <a:solidFill>
                  <a:srgbClr val="993300"/>
                </a:solidFill>
              </a:rPr>
              <a:t>hepatocytes</a:t>
            </a:r>
            <a:r>
              <a:rPr lang="pl-PL" sz="2400" b="1" dirty="0" smtClean="0">
                <a:solidFill>
                  <a:srgbClr val="993300"/>
                </a:solidFill>
              </a:rPr>
              <a:t>) </a:t>
            </a:r>
            <a:r>
              <a:rPr lang="pl-PL" sz="2400" b="1" dirty="0" err="1" smtClean="0">
                <a:solidFill>
                  <a:srgbClr val="993300"/>
                </a:solidFill>
              </a:rPr>
              <a:t>or</a:t>
            </a:r>
            <a:r>
              <a:rPr lang="pl-PL" sz="2400" b="1" dirty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microsomes</a:t>
            </a:r>
            <a:r>
              <a:rPr lang="pl-PL" sz="2400" b="1" dirty="0" smtClean="0">
                <a:solidFill>
                  <a:srgbClr val="993300"/>
                </a:solidFill>
              </a:rPr>
              <a:t>, </a:t>
            </a:r>
            <a:r>
              <a:rPr lang="pl-PL" sz="2400" b="1" dirty="0" err="1" smtClean="0">
                <a:solidFill>
                  <a:srgbClr val="993300"/>
                </a:solidFill>
              </a:rPr>
              <a:t>containing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active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enzymes</a:t>
            </a:r>
            <a:r>
              <a:rPr lang="pl-PL" sz="2400" dirty="0" smtClean="0"/>
              <a:t>, </a:t>
            </a:r>
            <a:br>
              <a:rPr lang="pl-PL" sz="2400" dirty="0" smtClean="0"/>
            </a:br>
            <a:r>
              <a:rPr lang="pl-PL" sz="2400" dirty="0" err="1" smtClean="0"/>
              <a:t>i.a</a:t>
            </a:r>
            <a:r>
              <a:rPr lang="pl-PL" sz="2400" dirty="0" smtClean="0"/>
              <a:t>. the </a:t>
            </a:r>
            <a:r>
              <a:rPr lang="pl-PL" sz="2400" dirty="0" err="1" smtClean="0"/>
              <a:t>cytochrome</a:t>
            </a:r>
            <a:r>
              <a:rPr lang="pl-PL" sz="2400" dirty="0" smtClean="0"/>
              <a:t> P450 system. </a:t>
            </a:r>
            <a:endParaRPr lang="pl-PL" sz="2400" dirty="0"/>
          </a:p>
        </p:txBody>
      </p:sp>
      <p:sp>
        <p:nvSpPr>
          <p:cNvPr id="1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10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188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4"/>
          <p:cNvGraphicFramePr>
            <a:graphicFrameLocks/>
          </p:cNvGraphicFramePr>
          <p:nvPr>
            <p:extLst/>
          </p:nvPr>
        </p:nvGraphicFramePr>
        <p:xfrm>
          <a:off x="2730433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Prostokąt 9"/>
          <p:cNvSpPr/>
          <p:nvPr/>
        </p:nvSpPr>
        <p:spPr>
          <a:xfrm>
            <a:off x="673291" y="180049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400" i="1" dirty="0" smtClean="0"/>
              <a:t>In vivo </a:t>
            </a:r>
            <a:r>
              <a:rPr lang="pl-PL" sz="2400" dirty="0" smtClean="0"/>
              <a:t>and </a:t>
            </a:r>
            <a:r>
              <a:rPr lang="pl-PL" sz="2400" i="1" dirty="0" smtClean="0"/>
              <a:t>in vitro </a:t>
            </a:r>
            <a:r>
              <a:rPr lang="pl-PL" sz="2400" dirty="0" err="1" smtClean="0"/>
              <a:t>methods</a:t>
            </a:r>
            <a:r>
              <a:rPr lang="pl-PL" sz="2400" dirty="0" smtClean="0"/>
              <a:t>, </a:t>
            </a:r>
            <a:r>
              <a:rPr lang="pl-PL" sz="2400" dirty="0" err="1" smtClean="0"/>
              <a:t>using</a:t>
            </a:r>
            <a:r>
              <a:rPr lang="pl-PL" sz="2400" dirty="0" smtClean="0"/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laboratory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animals</a:t>
            </a:r>
            <a:r>
              <a:rPr lang="pl-PL" sz="2400" b="1" dirty="0" smtClean="0">
                <a:solidFill>
                  <a:srgbClr val="993300"/>
                </a:solidFill>
              </a:rPr>
              <a:t>, </a:t>
            </a:r>
            <a:r>
              <a:rPr lang="pl-PL" sz="2400" b="1" dirty="0" err="1" smtClean="0">
                <a:solidFill>
                  <a:srgbClr val="993300"/>
                </a:solidFill>
              </a:rPr>
              <a:t>isolated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liver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cells</a:t>
            </a:r>
            <a:r>
              <a:rPr lang="pl-PL" sz="2400" b="1" dirty="0" smtClean="0">
                <a:solidFill>
                  <a:srgbClr val="993300"/>
                </a:solidFill>
              </a:rPr>
              <a:t> (</a:t>
            </a:r>
            <a:r>
              <a:rPr lang="pl-PL" sz="2400" b="1" dirty="0" err="1" smtClean="0">
                <a:solidFill>
                  <a:srgbClr val="993300"/>
                </a:solidFill>
              </a:rPr>
              <a:t>hepatocytes</a:t>
            </a:r>
            <a:r>
              <a:rPr lang="pl-PL" sz="2400" b="1" dirty="0" smtClean="0">
                <a:solidFill>
                  <a:srgbClr val="993300"/>
                </a:solidFill>
              </a:rPr>
              <a:t>) </a:t>
            </a:r>
            <a:r>
              <a:rPr lang="pl-PL" sz="2400" b="1" dirty="0" err="1" smtClean="0">
                <a:solidFill>
                  <a:srgbClr val="993300"/>
                </a:solidFill>
              </a:rPr>
              <a:t>or</a:t>
            </a:r>
            <a:r>
              <a:rPr lang="pl-PL" sz="2400" b="1" dirty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microsomes</a:t>
            </a:r>
            <a:r>
              <a:rPr lang="pl-PL" sz="2400" b="1" dirty="0" smtClean="0">
                <a:solidFill>
                  <a:srgbClr val="993300"/>
                </a:solidFill>
              </a:rPr>
              <a:t>, </a:t>
            </a:r>
            <a:r>
              <a:rPr lang="pl-PL" sz="2400" b="1" dirty="0" err="1" smtClean="0">
                <a:solidFill>
                  <a:srgbClr val="993300"/>
                </a:solidFill>
              </a:rPr>
              <a:t>containing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active</a:t>
            </a:r>
            <a:r>
              <a:rPr lang="pl-PL" sz="2400" b="1" dirty="0" smtClean="0">
                <a:solidFill>
                  <a:srgbClr val="993300"/>
                </a:solidFill>
              </a:rPr>
              <a:t> </a:t>
            </a:r>
            <a:r>
              <a:rPr lang="pl-PL" sz="2400" b="1" dirty="0" err="1" smtClean="0">
                <a:solidFill>
                  <a:srgbClr val="993300"/>
                </a:solidFill>
              </a:rPr>
              <a:t>enzymes</a:t>
            </a:r>
            <a:r>
              <a:rPr lang="pl-PL" sz="2400" dirty="0" smtClean="0"/>
              <a:t>, </a:t>
            </a:r>
            <a:br>
              <a:rPr lang="pl-PL" sz="2400" dirty="0" smtClean="0"/>
            </a:br>
            <a:r>
              <a:rPr lang="pl-PL" sz="2400" dirty="0" err="1" smtClean="0"/>
              <a:t>i.a</a:t>
            </a:r>
            <a:r>
              <a:rPr lang="pl-PL" sz="2400" dirty="0" smtClean="0"/>
              <a:t>. the </a:t>
            </a:r>
            <a:r>
              <a:rPr lang="pl-PL" sz="2400" dirty="0" err="1" smtClean="0"/>
              <a:t>cytochrome</a:t>
            </a:r>
            <a:r>
              <a:rPr lang="pl-PL" sz="2400" dirty="0" smtClean="0"/>
              <a:t> P450 system. </a:t>
            </a:r>
            <a:endParaRPr lang="pl-PL" sz="2400" dirty="0"/>
          </a:p>
        </p:txBody>
      </p:sp>
      <p:grpSp>
        <p:nvGrpSpPr>
          <p:cNvPr id="3" name="Grupa 2"/>
          <p:cNvGrpSpPr/>
          <p:nvPr/>
        </p:nvGrpSpPr>
        <p:grpSpPr>
          <a:xfrm>
            <a:off x="673290" y="3600757"/>
            <a:ext cx="7767557" cy="2531729"/>
            <a:chOff x="673290" y="3600757"/>
            <a:chExt cx="7767557" cy="2531729"/>
          </a:xfrm>
        </p:grpSpPr>
        <p:sp>
          <p:nvSpPr>
            <p:cNvPr id="12" name="Prostokąt 11"/>
            <p:cNvSpPr/>
            <p:nvPr/>
          </p:nvSpPr>
          <p:spPr>
            <a:xfrm>
              <a:off x="673290" y="4501270"/>
              <a:ext cx="7767557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sz="2000" dirty="0" err="1" smtClean="0"/>
                <a:t>Laborious</a:t>
              </a:r>
              <a:r>
                <a:rPr lang="pl-PL" sz="2000" dirty="0" smtClean="0"/>
                <a:t> and </a:t>
              </a:r>
              <a:r>
                <a:rPr lang="pl-PL" sz="2000" dirty="0" err="1" smtClean="0"/>
                <a:t>time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consuming</a:t>
              </a:r>
              <a:r>
                <a:rPr lang="pl-PL" sz="2000" dirty="0" smtClean="0"/>
                <a:t>.</a:t>
              </a:r>
              <a:endParaRPr lang="pl-PL" sz="2000" dirty="0"/>
            </a:p>
            <a:p>
              <a:pPr marL="285750" indent="-28575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sz="2000" dirty="0" err="1" smtClean="0"/>
                <a:t>Metabolites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may</a:t>
              </a:r>
              <a:r>
                <a:rPr lang="pl-PL" sz="2000" dirty="0" smtClean="0"/>
                <a:t> form </a:t>
              </a:r>
              <a:r>
                <a:rPr lang="pl-PL" sz="2000" dirty="0" err="1" smtClean="0"/>
                <a:t>adducts</a:t>
              </a:r>
              <a:r>
                <a:rPr lang="pl-PL" sz="2000" dirty="0" smtClean="0"/>
                <a:t> with the </a:t>
              </a:r>
              <a:r>
                <a:rPr lang="pl-PL" sz="2000" dirty="0" err="1" smtClean="0"/>
                <a:t>cell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matrix</a:t>
              </a:r>
              <a:r>
                <a:rPr lang="pl-PL" sz="2000" dirty="0" smtClean="0"/>
                <a:t>, </a:t>
              </a:r>
              <a:br>
                <a:rPr lang="pl-PL" sz="2000" dirty="0" smtClean="0"/>
              </a:br>
              <a:r>
                <a:rPr lang="pl-PL" sz="2000" dirty="0" err="1" smtClean="0"/>
                <a:t>hence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isolation</a:t>
              </a:r>
              <a:r>
                <a:rPr lang="pl-PL" sz="2000" dirty="0" smtClean="0"/>
                <a:t> and </a:t>
              </a:r>
              <a:r>
                <a:rPr lang="pl-PL" sz="2000" dirty="0" err="1" smtClean="0"/>
                <a:t>identification</a:t>
              </a:r>
              <a:r>
                <a:rPr lang="pl-PL" sz="2000" dirty="0" smtClean="0"/>
                <a:t> of </a:t>
              </a:r>
              <a:r>
                <a:rPr lang="pl-PL" sz="2000" dirty="0" err="1" smtClean="0"/>
                <a:t>reactive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metabolites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hampered</a:t>
              </a:r>
              <a:r>
                <a:rPr lang="pl-PL" sz="2000" dirty="0" smtClean="0"/>
                <a:t>.</a:t>
              </a:r>
              <a:endParaRPr lang="pl-PL" sz="2000" dirty="0"/>
            </a:p>
            <a:p>
              <a:pPr marL="285750" indent="-28575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sz="2000" dirty="0" err="1" smtClean="0"/>
                <a:t>Variations</a:t>
              </a:r>
              <a:r>
                <a:rPr lang="pl-PL" sz="2000" dirty="0" smtClean="0"/>
                <a:t> in the </a:t>
              </a:r>
              <a:r>
                <a:rPr lang="pl-PL" sz="2000" dirty="0" err="1" smtClean="0"/>
                <a:t>expression</a:t>
              </a:r>
              <a:r>
                <a:rPr lang="pl-PL" sz="2000" dirty="0" smtClean="0"/>
                <a:t> of </a:t>
              </a:r>
              <a:r>
                <a:rPr lang="pl-PL" sz="2000" dirty="0" err="1" smtClean="0"/>
                <a:t>cytochrome</a:t>
              </a:r>
              <a:r>
                <a:rPr lang="pl-PL" sz="2000" dirty="0" smtClean="0"/>
                <a:t> P450 </a:t>
              </a:r>
              <a:r>
                <a:rPr lang="pl-PL" sz="2000" dirty="0" err="1" smtClean="0"/>
                <a:t>isoforms</a:t>
              </a:r>
              <a:r>
                <a:rPr lang="pl-PL" sz="2000" dirty="0" smtClean="0"/>
                <a:t> in </a:t>
              </a:r>
              <a:r>
                <a:rPr lang="pl-PL" sz="2000" dirty="0" err="1" smtClean="0"/>
                <a:t>each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organism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have</a:t>
              </a:r>
              <a:r>
                <a:rPr lang="pl-PL" sz="2000" dirty="0" smtClean="0"/>
                <a:t> to be </a:t>
              </a:r>
              <a:r>
                <a:rPr lang="pl-PL" sz="2000" dirty="0" err="1" smtClean="0"/>
                <a:t>taken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into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account</a:t>
              </a:r>
              <a:r>
                <a:rPr lang="pl-PL" sz="2000" dirty="0" smtClean="0"/>
                <a:t>.</a:t>
              </a:r>
              <a:endParaRPr lang="pl-PL" sz="2000" dirty="0"/>
            </a:p>
          </p:txBody>
        </p:sp>
        <p:sp>
          <p:nvSpPr>
            <p:cNvPr id="13" name="Strzałka w dół 12"/>
            <p:cNvSpPr/>
            <p:nvPr/>
          </p:nvSpPr>
          <p:spPr>
            <a:xfrm>
              <a:off x="3386339" y="3600757"/>
              <a:ext cx="669907" cy="669907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" name="Grupa 1"/>
          <p:cNvGrpSpPr/>
          <p:nvPr/>
        </p:nvGrpSpPr>
        <p:grpSpPr>
          <a:xfrm>
            <a:off x="7742897" y="1468436"/>
            <a:ext cx="4165563" cy="3320274"/>
            <a:chOff x="7698653" y="1379948"/>
            <a:chExt cx="4165563" cy="3320274"/>
          </a:xfrm>
        </p:grpSpPr>
        <p:sp>
          <p:nvSpPr>
            <p:cNvPr id="15" name="pole tekstowe 14"/>
            <p:cNvSpPr txBox="1"/>
            <p:nvPr/>
          </p:nvSpPr>
          <p:spPr>
            <a:xfrm>
              <a:off x="7698653" y="3653782"/>
              <a:ext cx="4165563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400" i="1" dirty="0" smtClean="0"/>
                <a:t>Distribution of </a:t>
              </a:r>
              <a:r>
                <a:rPr lang="pl-PL" sz="1400" i="1" dirty="0" err="1" smtClean="0"/>
                <a:t>drug</a:t>
              </a:r>
              <a:r>
                <a:rPr lang="pl-PL" sz="1400" i="1" dirty="0" smtClean="0"/>
                <a:t> </a:t>
              </a:r>
              <a:r>
                <a:rPr lang="pl-PL" sz="1400" i="1" dirty="0" err="1" smtClean="0"/>
                <a:t>metabolising</a:t>
              </a:r>
              <a:r>
                <a:rPr lang="pl-PL" sz="1400" i="1" dirty="0" smtClean="0"/>
                <a:t> </a:t>
              </a:r>
              <a:r>
                <a:rPr lang="pl-PL" sz="1400" i="1" dirty="0" err="1" smtClean="0"/>
                <a:t>enzymes</a:t>
              </a:r>
              <a:r>
                <a:rPr lang="pl-PL" sz="1400" i="1" dirty="0" smtClean="0"/>
                <a:t> in </a:t>
              </a:r>
              <a:r>
                <a:rPr lang="pl-PL" sz="1400" i="1" dirty="0" err="1" smtClean="0"/>
                <a:t>liver</a:t>
              </a:r>
              <a:r>
                <a:rPr lang="pl-PL" sz="1400" i="1" dirty="0" smtClean="0"/>
                <a:t> </a:t>
              </a:r>
              <a:r>
                <a:rPr lang="pl-PL" sz="1400" i="1" dirty="0" err="1" smtClean="0"/>
                <a:t>cells</a:t>
              </a:r>
              <a:r>
                <a:rPr lang="pl-PL" sz="1400" i="1" dirty="0" smtClean="0"/>
                <a:t>.</a:t>
              </a:r>
            </a:p>
            <a:p>
              <a:pPr algn="just"/>
              <a:r>
                <a:rPr lang="pl-PL" sz="1200" i="1" dirty="0" smtClean="0"/>
                <a:t>CYP, </a:t>
              </a:r>
              <a:r>
                <a:rPr lang="pl-PL" sz="1200" i="1" dirty="0" err="1" smtClean="0"/>
                <a:t>cytochrome</a:t>
              </a:r>
              <a:r>
                <a:rPr lang="pl-PL" sz="1200" i="1" dirty="0" smtClean="0"/>
                <a:t> P450 </a:t>
              </a:r>
              <a:r>
                <a:rPr lang="pl-PL" sz="1200" i="1" dirty="0" err="1" smtClean="0"/>
                <a:t>monooxygenase</a:t>
              </a:r>
              <a:r>
                <a:rPr lang="pl-PL" sz="1200" i="1" dirty="0" smtClean="0"/>
                <a:t>; FMO, </a:t>
              </a:r>
              <a:r>
                <a:rPr lang="pl-PL" sz="1200" i="1" dirty="0" err="1" smtClean="0"/>
                <a:t>flavin</a:t>
              </a:r>
              <a:r>
                <a:rPr lang="pl-PL" sz="1200" i="1" dirty="0" smtClean="0"/>
                <a:t>-dependent </a:t>
              </a:r>
              <a:r>
                <a:rPr lang="pl-PL" sz="1200" i="1" dirty="0" err="1" smtClean="0"/>
                <a:t>monooxygenase</a:t>
              </a:r>
              <a:r>
                <a:rPr lang="pl-PL" sz="1200" i="1" dirty="0" smtClean="0"/>
                <a:t>; UGT, UDP-</a:t>
              </a:r>
              <a:r>
                <a:rPr lang="pl-PL" sz="1200" i="1" dirty="0" err="1" smtClean="0"/>
                <a:t>glucuronosyl</a:t>
              </a:r>
              <a:r>
                <a:rPr lang="pl-PL" sz="1200" i="1" dirty="0" smtClean="0"/>
                <a:t> </a:t>
              </a:r>
              <a:r>
                <a:rPr lang="pl-PL" sz="1200" i="1" dirty="0" err="1" smtClean="0"/>
                <a:t>transferase</a:t>
              </a:r>
              <a:r>
                <a:rPr lang="pl-PL" sz="1200" i="1" dirty="0" smtClean="0"/>
                <a:t>; GST, </a:t>
              </a:r>
              <a:r>
                <a:rPr lang="pl-PL" sz="1200" i="1" dirty="0" err="1" smtClean="0"/>
                <a:t>glutathione</a:t>
              </a:r>
              <a:r>
                <a:rPr lang="pl-PL" sz="1200" i="1" dirty="0" smtClean="0"/>
                <a:t> </a:t>
              </a:r>
              <a:r>
                <a:rPr lang="pl-PL" sz="1200" i="1" dirty="0" err="1" smtClean="0"/>
                <a:t>transferase</a:t>
              </a:r>
              <a:r>
                <a:rPr lang="pl-PL" sz="1200" i="1" dirty="0" smtClean="0"/>
                <a:t>; SULT, </a:t>
              </a:r>
              <a:r>
                <a:rPr lang="pl-PL" sz="1200" i="1" dirty="0" err="1" smtClean="0"/>
                <a:t>sulfotransferase</a:t>
              </a:r>
              <a:r>
                <a:rPr lang="pl-PL" sz="1200" i="1" dirty="0" smtClean="0"/>
                <a:t>; </a:t>
              </a:r>
              <a:br>
                <a:rPr lang="pl-PL" sz="1200" i="1" dirty="0" smtClean="0"/>
              </a:br>
              <a:r>
                <a:rPr lang="pl-PL" sz="1200" i="1" dirty="0" smtClean="0"/>
                <a:t>NAT, N-</a:t>
              </a:r>
              <a:r>
                <a:rPr lang="pl-PL" sz="1200" i="1" dirty="0" err="1" smtClean="0"/>
                <a:t>acetyltransferase</a:t>
              </a:r>
              <a:r>
                <a:rPr lang="pl-PL" sz="1200" i="1" dirty="0" smtClean="0"/>
                <a:t>. </a:t>
              </a:r>
              <a:endParaRPr lang="pl-PL" sz="1200" i="1" dirty="0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7868338" y="1379948"/>
              <a:ext cx="3826192" cy="2261903"/>
              <a:chOff x="8249934" y="1158718"/>
              <a:chExt cx="3826192" cy="2261903"/>
            </a:xfrm>
          </p:grpSpPr>
          <p:grpSp>
            <p:nvGrpSpPr>
              <p:cNvPr id="27" name="Grupa 26"/>
              <p:cNvGrpSpPr/>
              <p:nvPr/>
            </p:nvGrpSpPr>
            <p:grpSpPr>
              <a:xfrm>
                <a:off x="8645467" y="1537712"/>
                <a:ext cx="3035127" cy="1742973"/>
                <a:chOff x="8645467" y="1537712"/>
                <a:chExt cx="3035127" cy="1742973"/>
              </a:xfrm>
            </p:grpSpPr>
            <p:sp>
              <p:nvSpPr>
                <p:cNvPr id="25" name="Elipsa 24"/>
                <p:cNvSpPr/>
                <p:nvPr/>
              </p:nvSpPr>
              <p:spPr>
                <a:xfrm>
                  <a:off x="8645467" y="1537712"/>
                  <a:ext cx="3035127" cy="1742973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9050">
                  <a:solidFill>
                    <a:schemeClr val="accent1">
                      <a:shade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grpSp>
              <p:nvGrpSpPr>
                <p:cNvPr id="24" name="Grupa 23"/>
                <p:cNvGrpSpPr/>
                <p:nvPr/>
              </p:nvGrpSpPr>
              <p:grpSpPr>
                <a:xfrm>
                  <a:off x="8928800" y="1809034"/>
                  <a:ext cx="2468460" cy="1200329"/>
                  <a:chOff x="8411832" y="1634102"/>
                  <a:chExt cx="2468460" cy="1200329"/>
                </a:xfrm>
              </p:grpSpPr>
              <p:grpSp>
                <p:nvGrpSpPr>
                  <p:cNvPr id="21" name="Grupa 20"/>
                  <p:cNvGrpSpPr/>
                  <p:nvPr/>
                </p:nvGrpSpPr>
                <p:grpSpPr>
                  <a:xfrm>
                    <a:off x="8411832" y="1675868"/>
                    <a:ext cx="1179871" cy="1116797"/>
                    <a:chOff x="8411832" y="1768201"/>
                    <a:chExt cx="1179871" cy="1116797"/>
                  </a:xfrm>
                </p:grpSpPr>
                <p:sp>
                  <p:nvSpPr>
                    <p:cNvPr id="22" name="Schemat blokowy: łącznik 21"/>
                    <p:cNvSpPr/>
                    <p:nvPr/>
                  </p:nvSpPr>
                  <p:spPr>
                    <a:xfrm>
                      <a:off x="8411832" y="1768201"/>
                      <a:ext cx="1179871" cy="1116797"/>
                    </a:xfrm>
                    <a:prstGeom prst="flowChartConnector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  <p:sp>
                  <p:nvSpPr>
                    <p:cNvPr id="17" name="pole tekstowe 16"/>
                    <p:cNvSpPr txBox="1"/>
                    <p:nvPr/>
                  </p:nvSpPr>
                  <p:spPr>
                    <a:xfrm>
                      <a:off x="8498392" y="1818768"/>
                      <a:ext cx="1006750" cy="101566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pl-PL" sz="1200" b="1" u="sng" dirty="0" err="1" smtClean="0"/>
                        <a:t>Microsomes</a:t>
                      </a:r>
                      <a:r>
                        <a:rPr lang="pl-PL" sz="1200" b="1" u="sng" dirty="0" smtClean="0"/>
                        <a:t>:</a:t>
                      </a:r>
                    </a:p>
                    <a:p>
                      <a:pPr algn="ctr"/>
                      <a:r>
                        <a:rPr lang="pl-PL" sz="1200" dirty="0" err="1" smtClean="0"/>
                        <a:t>CYPs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FMOs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UGTs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GSTs</a:t>
                      </a:r>
                      <a:endParaRPr lang="pl-PL" sz="1200" dirty="0"/>
                    </a:p>
                  </p:txBody>
                </p:sp>
              </p:grpSp>
              <p:grpSp>
                <p:nvGrpSpPr>
                  <p:cNvPr id="23" name="Grupa 22"/>
                  <p:cNvGrpSpPr/>
                  <p:nvPr/>
                </p:nvGrpSpPr>
                <p:grpSpPr>
                  <a:xfrm>
                    <a:off x="9579940" y="1634102"/>
                    <a:ext cx="1300352" cy="1200329"/>
                    <a:chOff x="10155705" y="1061948"/>
                    <a:chExt cx="1300352" cy="1200329"/>
                  </a:xfrm>
                </p:grpSpPr>
                <p:sp>
                  <p:nvSpPr>
                    <p:cNvPr id="19" name="Schemat blokowy: łącznik 18"/>
                    <p:cNvSpPr/>
                    <p:nvPr/>
                  </p:nvSpPr>
                  <p:spPr>
                    <a:xfrm>
                      <a:off x="10215946" y="1103714"/>
                      <a:ext cx="1179871" cy="1116797"/>
                    </a:xfrm>
                    <a:prstGeom prst="flowChartConnector">
                      <a:avLst/>
                    </a:prstGeom>
                    <a:solidFill>
                      <a:schemeClr val="accent1">
                        <a:lumMod val="20000"/>
                        <a:lumOff val="8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  <p:sp>
                  <p:nvSpPr>
                    <p:cNvPr id="20" name="pole tekstowe 19"/>
                    <p:cNvSpPr txBox="1"/>
                    <p:nvPr/>
                  </p:nvSpPr>
                  <p:spPr>
                    <a:xfrm>
                      <a:off x="10155705" y="1061948"/>
                      <a:ext cx="1300352" cy="12003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pl-PL" sz="1200" b="1" u="sng" dirty="0" err="1" smtClean="0"/>
                        <a:t>Cytosol</a:t>
                      </a:r>
                      <a:r>
                        <a:rPr lang="pl-PL" sz="1200" b="1" u="sng" dirty="0" smtClean="0"/>
                        <a:t>:</a:t>
                      </a:r>
                    </a:p>
                    <a:p>
                      <a:pPr algn="ctr"/>
                      <a:r>
                        <a:rPr lang="pl-PL" sz="1200" dirty="0" err="1" smtClean="0"/>
                        <a:t>dehydrogenases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oxidases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SULTs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GSTs</a:t>
                      </a:r>
                      <a:endParaRPr lang="pl-PL" sz="1200" dirty="0" smtClean="0"/>
                    </a:p>
                    <a:p>
                      <a:pPr algn="ctr"/>
                      <a:r>
                        <a:rPr lang="pl-PL" sz="1200" dirty="0" err="1" smtClean="0"/>
                        <a:t>NATs</a:t>
                      </a:r>
                      <a:endParaRPr lang="pl-PL" sz="1200" dirty="0"/>
                    </a:p>
                  </p:txBody>
                </p:sp>
              </p:grpSp>
            </p:grpSp>
            <p:sp>
              <p:nvSpPr>
                <p:cNvPr id="26" name="pole tekstowe 25"/>
                <p:cNvSpPr txBox="1"/>
                <p:nvPr/>
              </p:nvSpPr>
              <p:spPr>
                <a:xfrm>
                  <a:off x="9984135" y="1630045"/>
                  <a:ext cx="35779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400" b="1" dirty="0" smtClean="0"/>
                    <a:t>S9</a:t>
                  </a:r>
                  <a:endParaRPr lang="pl-PL" sz="1400" b="1" dirty="0"/>
                </a:p>
              </p:txBody>
            </p:sp>
          </p:grpSp>
          <p:sp>
            <p:nvSpPr>
              <p:cNvPr id="29" name="Elipsa 28"/>
              <p:cNvSpPr/>
              <p:nvPr/>
            </p:nvSpPr>
            <p:spPr>
              <a:xfrm>
                <a:off x="8249934" y="1158718"/>
                <a:ext cx="3826192" cy="2261903"/>
              </a:xfrm>
              <a:prstGeom prst="ellipse">
                <a:avLst/>
              </a:prstGeom>
              <a:noFill/>
              <a:ln w="19050">
                <a:solidFill>
                  <a:schemeClr val="accent1">
                    <a:shade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ole tekstowe 27"/>
              <p:cNvSpPr txBox="1"/>
              <p:nvPr/>
            </p:nvSpPr>
            <p:spPr>
              <a:xfrm>
                <a:off x="9643433" y="1188214"/>
                <a:ext cx="10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400" b="1" dirty="0" err="1" smtClean="0"/>
                  <a:t>Hepatocyte</a:t>
                </a:r>
                <a:endParaRPr lang="pl-PL" sz="1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909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356397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35" name="Prostokąt 34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36" name="Grupa 35"/>
          <p:cNvGrpSpPr/>
          <p:nvPr/>
        </p:nvGrpSpPr>
        <p:grpSpPr>
          <a:xfrm>
            <a:off x="108488" y="2630677"/>
            <a:ext cx="5987512" cy="3101022"/>
            <a:chOff x="108488" y="2630677"/>
            <a:chExt cx="5987512" cy="3101022"/>
          </a:xfrm>
        </p:grpSpPr>
        <p:sp>
          <p:nvSpPr>
            <p:cNvPr id="37" name="Prostokąt 36"/>
            <p:cNvSpPr/>
            <p:nvPr/>
          </p:nvSpPr>
          <p:spPr>
            <a:xfrm>
              <a:off x="108488" y="3423375"/>
              <a:ext cx="5987512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dirty="0" err="1"/>
                <a:t>Electrochemical</a:t>
              </a:r>
              <a:r>
                <a:rPr lang="pl-PL" dirty="0"/>
                <a:t> </a:t>
              </a:r>
              <a:r>
                <a:rPr lang="pl-PL" dirty="0" err="1"/>
                <a:t>cell</a:t>
              </a:r>
              <a:r>
                <a:rPr lang="pl-PL" dirty="0"/>
                <a:t> for the </a:t>
              </a:r>
              <a:r>
                <a:rPr lang="pl-PL" dirty="0" err="1"/>
                <a:t>simulation</a:t>
              </a:r>
              <a:r>
                <a:rPr lang="pl-PL" dirty="0"/>
                <a:t> of the </a:t>
              </a:r>
              <a:r>
                <a:rPr lang="pl-PL" dirty="0" err="1"/>
                <a:t>oxidative</a:t>
              </a:r>
              <a:r>
                <a:rPr lang="pl-PL" dirty="0"/>
                <a:t> and </a:t>
              </a:r>
              <a:r>
                <a:rPr lang="pl-PL" dirty="0" err="1"/>
                <a:t>reductive</a:t>
              </a:r>
              <a:r>
                <a:rPr lang="pl-PL" dirty="0"/>
                <a:t> </a:t>
              </a:r>
              <a:r>
                <a:rPr lang="pl-PL" dirty="0" err="1" smtClean="0"/>
                <a:t>phase</a:t>
              </a:r>
              <a:r>
                <a:rPr lang="pl-PL" dirty="0"/>
                <a:t>-</a:t>
              </a:r>
              <a:r>
                <a:rPr lang="pl-PL" dirty="0" smtClean="0"/>
                <a:t>I </a:t>
              </a:r>
              <a:r>
                <a:rPr lang="pl-PL" dirty="0" err="1"/>
                <a:t>metabolism</a:t>
              </a:r>
              <a:r>
                <a:rPr lang="pl-PL" dirty="0" smtClean="0"/>
                <a:t>.</a:t>
              </a:r>
            </a:p>
            <a:p>
              <a:pPr marL="342900" indent="-34290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dirty="0" smtClean="0"/>
                <a:t>High </a:t>
              </a:r>
              <a:r>
                <a:rPr lang="pl-PL" dirty="0" err="1" smtClean="0"/>
                <a:t>potential</a:t>
              </a:r>
              <a:r>
                <a:rPr lang="pl-PL" dirty="0" smtClean="0"/>
                <a:t> for screening of single target </a:t>
              </a:r>
              <a:r>
                <a:rPr lang="pl-PL" dirty="0" err="1" smtClean="0"/>
                <a:t>compounds</a:t>
              </a:r>
              <a:r>
                <a:rPr lang="pl-PL" dirty="0" smtClean="0"/>
                <a:t> in </a:t>
              </a:r>
              <a:r>
                <a:rPr lang="pl-PL" dirty="0" err="1" smtClean="0"/>
                <a:t>phase</a:t>
              </a:r>
              <a:r>
                <a:rPr lang="pl-PL" dirty="0" smtClean="0"/>
                <a:t>-II </a:t>
              </a:r>
              <a:r>
                <a:rPr lang="pl-PL" dirty="0" err="1" smtClean="0"/>
                <a:t>metabolomics</a:t>
              </a:r>
              <a:r>
                <a:rPr lang="pl-PL" dirty="0" smtClean="0"/>
                <a:t> </a:t>
              </a:r>
              <a:r>
                <a:rPr lang="pl-PL" dirty="0" err="1" smtClean="0"/>
                <a:t>studies</a:t>
              </a:r>
              <a:r>
                <a:rPr lang="pl-PL" dirty="0" smtClean="0"/>
                <a:t>.</a:t>
              </a:r>
            </a:p>
            <a:p>
              <a:pPr marL="342900" indent="-34290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dirty="0" smtClean="0"/>
                <a:t>Fast </a:t>
              </a:r>
              <a:r>
                <a:rPr lang="pl-PL" dirty="0" err="1" smtClean="0"/>
                <a:t>method</a:t>
              </a:r>
              <a:r>
                <a:rPr lang="pl-PL" dirty="0" smtClean="0"/>
                <a:t> for </a:t>
              </a:r>
              <a:r>
                <a:rPr lang="pl-PL" dirty="0" err="1" smtClean="0"/>
                <a:t>direct</a:t>
              </a:r>
              <a:r>
                <a:rPr lang="pl-PL" dirty="0"/>
                <a:t> </a:t>
              </a:r>
              <a:r>
                <a:rPr lang="pl-PL" dirty="0" err="1" smtClean="0"/>
                <a:t>identification</a:t>
              </a:r>
              <a:r>
                <a:rPr lang="pl-PL" dirty="0"/>
                <a:t> </a:t>
              </a:r>
              <a:r>
                <a:rPr lang="pl-PL" dirty="0" smtClean="0"/>
                <a:t>of </a:t>
              </a:r>
              <a:r>
                <a:rPr lang="pl-PL" dirty="0" err="1" smtClean="0"/>
                <a:t>reactive</a:t>
              </a:r>
              <a:r>
                <a:rPr lang="pl-PL" dirty="0" smtClean="0"/>
                <a:t> </a:t>
              </a:r>
              <a:r>
                <a:rPr lang="pl-PL" dirty="0" err="1" smtClean="0"/>
                <a:t>metabolites</a:t>
              </a:r>
              <a:r>
                <a:rPr lang="pl-PL" dirty="0" smtClean="0"/>
                <a:t> </a:t>
              </a:r>
              <a:r>
                <a:rPr lang="pl-PL" dirty="0" err="1" smtClean="0"/>
                <a:t>because</a:t>
              </a:r>
              <a:r>
                <a:rPr lang="pl-PL" dirty="0" smtClean="0"/>
                <a:t> of the </a:t>
              </a:r>
              <a:r>
                <a:rPr lang="pl-PL" dirty="0" err="1" smtClean="0"/>
                <a:t>absence</a:t>
              </a:r>
              <a:r>
                <a:rPr lang="pl-PL" dirty="0" smtClean="0"/>
                <a:t> of </a:t>
              </a:r>
              <a:r>
                <a:rPr lang="pl-PL" dirty="0" err="1" smtClean="0"/>
                <a:t>biological</a:t>
              </a:r>
              <a:r>
                <a:rPr lang="pl-PL" dirty="0" smtClean="0"/>
                <a:t> </a:t>
              </a:r>
              <a:r>
                <a:rPr lang="pl-PL" dirty="0" err="1" smtClean="0"/>
                <a:t>matrices</a:t>
              </a:r>
              <a:r>
                <a:rPr lang="pl-PL" dirty="0" smtClean="0"/>
                <a:t>.</a:t>
              </a:r>
              <a:endParaRPr lang="pl-PL" dirty="0"/>
            </a:p>
            <a:p>
              <a:pPr marL="342900" indent="-342900" algn="just">
                <a:buClr>
                  <a:srgbClr val="993300"/>
                </a:buClr>
                <a:buFont typeface="Wingdings" panose="05000000000000000000" pitchFamily="2" charset="2"/>
                <a:buChar char="§"/>
              </a:pPr>
              <a:r>
                <a:rPr lang="pl-PL" dirty="0" err="1" smtClean="0"/>
                <a:t>Delivers</a:t>
              </a:r>
              <a:r>
                <a:rPr lang="pl-PL" dirty="0" smtClean="0"/>
                <a:t> a </a:t>
              </a:r>
              <a:r>
                <a:rPr lang="pl-PL" dirty="0" err="1" smtClean="0"/>
                <a:t>redox</a:t>
              </a:r>
              <a:r>
                <a:rPr lang="pl-PL" dirty="0" smtClean="0"/>
                <a:t> </a:t>
              </a:r>
              <a:r>
                <a:rPr lang="pl-PL" dirty="0" err="1" smtClean="0"/>
                <a:t>fingerprint</a:t>
              </a:r>
              <a:r>
                <a:rPr lang="pl-PL" dirty="0" smtClean="0"/>
                <a:t> of a (</a:t>
              </a:r>
              <a:r>
                <a:rPr lang="pl-PL" dirty="0" err="1" smtClean="0"/>
                <a:t>drug</a:t>
              </a:r>
              <a:r>
                <a:rPr lang="pl-PL" dirty="0" smtClean="0"/>
                <a:t>) </a:t>
              </a:r>
              <a:r>
                <a:rPr lang="pl-PL" dirty="0" err="1" smtClean="0"/>
                <a:t>molecule</a:t>
              </a:r>
              <a:r>
                <a:rPr lang="pl-PL" dirty="0" smtClean="0"/>
                <a:t>, </a:t>
              </a:r>
              <a:r>
                <a:rPr lang="pl-PL" dirty="0" err="1" smtClean="0"/>
                <a:t>close</a:t>
              </a:r>
              <a:r>
                <a:rPr lang="pl-PL" dirty="0" smtClean="0"/>
                <a:t> to </a:t>
              </a:r>
              <a:r>
                <a:rPr lang="pl-PL" dirty="0" err="1" smtClean="0"/>
                <a:t>metabolic</a:t>
              </a:r>
              <a:r>
                <a:rPr lang="pl-PL" dirty="0" smtClean="0"/>
                <a:t> profile, in a </a:t>
              </a:r>
              <a:r>
                <a:rPr lang="pl-PL" dirty="0" err="1" smtClean="0"/>
                <a:t>very</a:t>
              </a:r>
              <a:r>
                <a:rPr lang="pl-PL" dirty="0" smtClean="0"/>
                <a:t> </a:t>
              </a:r>
              <a:r>
                <a:rPr lang="pl-PL" dirty="0" err="1" smtClean="0"/>
                <a:t>short</a:t>
              </a:r>
              <a:r>
                <a:rPr lang="pl-PL" dirty="0" smtClean="0"/>
                <a:t> </a:t>
              </a:r>
              <a:r>
                <a:rPr lang="pl-PL" dirty="0" err="1" smtClean="0"/>
                <a:t>time</a:t>
              </a:r>
              <a:r>
                <a:rPr lang="pl-PL" dirty="0" smtClean="0"/>
                <a:t>.</a:t>
              </a:r>
            </a:p>
          </p:txBody>
        </p:sp>
        <p:sp>
          <p:nvSpPr>
            <p:cNvPr id="38" name="Strzałka w dół 37"/>
            <p:cNvSpPr/>
            <p:nvPr/>
          </p:nvSpPr>
          <p:spPr>
            <a:xfrm>
              <a:off x="2767291" y="2630677"/>
              <a:ext cx="669907" cy="669907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26" name="Obraz 25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2" name="Łącznik prosty 21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68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26" name="Obraz 25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2" name="Łącznik prosty 21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33" name="Grupa 32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34" name="Prostokąt 33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39" name="Grupa 38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40" name="Prostokąt 39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41" name="Strzałka w dół 40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grpSp>
        <p:nvGrpSpPr>
          <p:cNvPr id="2" name="Grupa 1"/>
          <p:cNvGrpSpPr/>
          <p:nvPr/>
        </p:nvGrpSpPr>
        <p:grpSpPr>
          <a:xfrm>
            <a:off x="6400295" y="912859"/>
            <a:ext cx="5586988" cy="4774423"/>
            <a:chOff x="6400295" y="912859"/>
            <a:chExt cx="5586988" cy="4774423"/>
          </a:xfrm>
        </p:grpSpPr>
        <p:sp>
          <p:nvSpPr>
            <p:cNvPr id="9" name="Prostokąt 8"/>
            <p:cNvSpPr/>
            <p:nvPr/>
          </p:nvSpPr>
          <p:spPr>
            <a:xfrm>
              <a:off x="6531872" y="912859"/>
              <a:ext cx="53238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b="1" i="1" dirty="0" err="1" smtClean="0">
                  <a:solidFill>
                    <a:srgbClr val="993300"/>
                  </a:solidFill>
                </a:rPr>
                <a:t>Instrumental</a:t>
              </a:r>
              <a:r>
                <a:rPr lang="pl-PL" b="1" i="1" dirty="0" smtClean="0">
                  <a:solidFill>
                    <a:srgbClr val="993300"/>
                  </a:solidFill>
                </a:rPr>
                <a:t> set-</a:t>
              </a:r>
              <a:r>
                <a:rPr lang="pl-PL" b="1" i="1" dirty="0" err="1" smtClean="0">
                  <a:solidFill>
                    <a:srgbClr val="993300"/>
                  </a:solidFill>
                </a:rPr>
                <a:t>up</a:t>
              </a:r>
              <a:r>
                <a:rPr lang="pl-PL" b="1" i="1" dirty="0" smtClean="0">
                  <a:solidFill>
                    <a:srgbClr val="993300"/>
                  </a:solidFill>
                </a:rPr>
                <a:t> of EC system </a:t>
              </a:r>
              <a:endParaRPr lang="pl-PL" b="1" dirty="0">
                <a:solidFill>
                  <a:srgbClr val="993300"/>
                </a:solidFill>
              </a:endParaRPr>
            </a:p>
          </p:txBody>
        </p:sp>
        <p:grpSp>
          <p:nvGrpSpPr>
            <p:cNvPr id="11" name="Grupa 10"/>
            <p:cNvGrpSpPr/>
            <p:nvPr/>
          </p:nvGrpSpPr>
          <p:grpSpPr>
            <a:xfrm>
              <a:off x="6400295" y="1576257"/>
              <a:ext cx="5586988" cy="2956130"/>
              <a:chOff x="288284" y="2463398"/>
              <a:chExt cx="5586988" cy="2956130"/>
            </a:xfrm>
          </p:grpSpPr>
          <p:grpSp>
            <p:nvGrpSpPr>
              <p:cNvPr id="18" name="Grupa 17"/>
              <p:cNvGrpSpPr/>
              <p:nvPr/>
            </p:nvGrpSpPr>
            <p:grpSpPr>
              <a:xfrm>
                <a:off x="288284" y="2539474"/>
                <a:ext cx="5586988" cy="2271964"/>
                <a:chOff x="958081" y="30284209"/>
                <a:chExt cx="5586988" cy="2289328"/>
              </a:xfrm>
            </p:grpSpPr>
            <p:pic>
              <p:nvPicPr>
                <p:cNvPr id="20" name="Obraz 19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42160" y="30284209"/>
                  <a:ext cx="5396625" cy="2111204"/>
                </a:xfrm>
                <a:prstGeom prst="rect">
                  <a:avLst/>
                </a:prstGeom>
              </p:spPr>
            </p:pic>
            <p:sp>
              <p:nvSpPr>
                <p:cNvPr id="21" name="pole tekstowe 20"/>
                <p:cNvSpPr txBox="1"/>
                <p:nvPr/>
              </p:nvSpPr>
              <p:spPr>
                <a:xfrm>
                  <a:off x="958081" y="31984293"/>
                  <a:ext cx="1369286" cy="5892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i="1" dirty="0"/>
                    <a:t>d</a:t>
                  </a:r>
                  <a:r>
                    <a:rPr lang="pl-PL" sz="1600" i="1" dirty="0" smtClean="0"/>
                    <a:t>ual </a:t>
                  </a:r>
                  <a:r>
                    <a:rPr lang="pl-PL" sz="1600" i="1" dirty="0" err="1" smtClean="0"/>
                    <a:t>syringe</a:t>
                  </a:r>
                  <a:endParaRPr lang="pl-PL" sz="1600" i="1" dirty="0" smtClean="0"/>
                </a:p>
                <a:p>
                  <a:pPr algn="ctr"/>
                  <a:r>
                    <a:rPr lang="pl-PL" sz="1600" i="1" dirty="0" err="1"/>
                    <a:t>i</a:t>
                  </a:r>
                  <a:r>
                    <a:rPr lang="pl-PL" sz="1600" i="1" dirty="0" err="1" smtClean="0"/>
                    <a:t>nfusion</a:t>
                  </a:r>
                  <a:r>
                    <a:rPr lang="pl-PL" sz="1600" i="1" dirty="0" smtClean="0"/>
                    <a:t> pump</a:t>
                  </a:r>
                  <a:endParaRPr lang="pl-PL" sz="1600" i="1" dirty="0"/>
                </a:p>
              </p:txBody>
            </p:sp>
            <p:sp>
              <p:nvSpPr>
                <p:cNvPr id="23" name="pole tekstowe 22"/>
                <p:cNvSpPr txBox="1"/>
                <p:nvPr/>
              </p:nvSpPr>
              <p:spPr>
                <a:xfrm>
                  <a:off x="4326255" y="32181189"/>
                  <a:ext cx="2218814" cy="3411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i="1" dirty="0" smtClean="0"/>
                    <a:t>mass </a:t>
                  </a:r>
                  <a:r>
                    <a:rPr lang="pl-PL" sz="1600" i="1" dirty="0" err="1" smtClean="0"/>
                    <a:t>spectrometer</a:t>
                  </a:r>
                  <a:r>
                    <a:rPr lang="pl-PL" sz="1600" i="1" dirty="0" smtClean="0"/>
                    <a:t> (MS)</a:t>
                  </a:r>
                  <a:endParaRPr lang="pl-PL" sz="1600" i="1" dirty="0"/>
                </a:p>
              </p:txBody>
            </p:sp>
          </p:grpSp>
          <p:cxnSp>
            <p:nvCxnSpPr>
              <p:cNvPr id="19" name="Łącznik prosty ze strzałką 18"/>
              <p:cNvCxnSpPr/>
              <p:nvPr/>
            </p:nvCxnSpPr>
            <p:spPr>
              <a:xfrm flipV="1">
                <a:off x="2875147" y="3848714"/>
                <a:ext cx="0" cy="972000"/>
              </a:xfrm>
              <a:prstGeom prst="straightConnector1">
                <a:avLst/>
              </a:prstGeom>
              <a:ln w="15875">
                <a:solidFill>
                  <a:srgbClr val="993300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pole tekstowe 16"/>
              <p:cNvSpPr txBox="1"/>
              <p:nvPr/>
            </p:nvSpPr>
            <p:spPr>
              <a:xfrm>
                <a:off x="2272899" y="2463398"/>
                <a:ext cx="120449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i="1" dirty="0" err="1" smtClean="0"/>
                  <a:t>potentiostat</a:t>
                </a:r>
                <a:endParaRPr lang="pl-PL" sz="1600" i="1" dirty="0"/>
              </a:p>
            </p:txBody>
          </p:sp>
          <p:sp>
            <p:nvSpPr>
              <p:cNvPr id="28" name="pole tekstowe 27"/>
              <p:cNvSpPr txBox="1"/>
              <p:nvPr/>
            </p:nvSpPr>
            <p:spPr>
              <a:xfrm>
                <a:off x="809767" y="4834753"/>
                <a:ext cx="41307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600" i="1" dirty="0" err="1"/>
                  <a:t>e</a:t>
                </a:r>
                <a:r>
                  <a:rPr lang="pl-PL" sz="1600" i="1" dirty="0" err="1" smtClean="0"/>
                  <a:t>lectrochemical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thin-layer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cell</a:t>
                </a:r>
                <a:endParaRPr lang="pl-PL" sz="1600" i="1" dirty="0" smtClean="0"/>
              </a:p>
              <a:p>
                <a:pPr algn="ctr"/>
                <a:r>
                  <a:rPr lang="pl-PL" sz="1600" i="1" dirty="0" smtClean="0"/>
                  <a:t>(EC) – </a:t>
                </a:r>
                <a:r>
                  <a:rPr lang="pl-PL" sz="1600" i="1" dirty="0" err="1" smtClean="0"/>
                  <a:t>reactor</a:t>
                </a:r>
                <a:r>
                  <a:rPr lang="pl-PL" sz="1600" i="1" dirty="0" smtClean="0"/>
                  <a:t> </a:t>
                </a:r>
                <a:r>
                  <a:rPr lang="pl-PL" sz="1600" i="1" dirty="0" err="1" smtClean="0"/>
                  <a:t>cell</a:t>
                </a:r>
                <a:endParaRPr lang="pl-PL" sz="1600" i="1" baseline="30000" dirty="0"/>
              </a:p>
            </p:txBody>
          </p:sp>
          <p:sp>
            <p:nvSpPr>
              <p:cNvPr id="10" name="Elipsa 9"/>
              <p:cNvSpPr/>
              <p:nvPr/>
            </p:nvSpPr>
            <p:spPr>
              <a:xfrm>
                <a:off x="2488892" y="3290011"/>
                <a:ext cx="772511" cy="756745"/>
              </a:xfrm>
              <a:prstGeom prst="ellipse">
                <a:avLst/>
              </a:prstGeom>
              <a:noFill/>
              <a:ln>
                <a:solidFill>
                  <a:srgbClr val="99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" name="Grupa 2"/>
            <p:cNvGrpSpPr/>
            <p:nvPr/>
          </p:nvGrpSpPr>
          <p:grpSpPr>
            <a:xfrm>
              <a:off x="7031706" y="5102507"/>
              <a:ext cx="4324166" cy="584775"/>
              <a:chOff x="7451805" y="5279931"/>
              <a:chExt cx="4324166" cy="584775"/>
            </a:xfrm>
          </p:grpSpPr>
          <p:sp>
            <p:nvSpPr>
              <p:cNvPr id="27" name="pole tekstowe 26"/>
              <p:cNvSpPr txBox="1"/>
              <p:nvPr/>
            </p:nvSpPr>
            <p:spPr>
              <a:xfrm>
                <a:off x="7451805" y="5279931"/>
                <a:ext cx="137730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/>
                  <a:t>h</a:t>
                </a:r>
                <a:r>
                  <a:rPr lang="pl-PL" sz="1600" dirty="0" smtClean="0"/>
                  <a:t>igh </a:t>
                </a:r>
                <a:r>
                  <a:rPr lang="pl-PL" sz="1600" dirty="0" err="1" smtClean="0"/>
                  <a:t>speed</a:t>
                </a:r>
                <a:endParaRPr lang="pl-PL" sz="1600" dirty="0" smtClean="0"/>
              </a:p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 err="1" smtClean="0"/>
                  <a:t>simplicity</a:t>
                </a:r>
                <a:endParaRPr lang="pl-PL" sz="1600" dirty="0" smtClean="0"/>
              </a:p>
            </p:txBody>
          </p:sp>
          <p:sp>
            <p:nvSpPr>
              <p:cNvPr id="29" name="pole tekstowe 28"/>
              <p:cNvSpPr txBox="1"/>
              <p:nvPr/>
            </p:nvSpPr>
            <p:spPr>
              <a:xfrm>
                <a:off x="9165063" y="5279931"/>
                <a:ext cx="261090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 err="1" smtClean="0"/>
                  <a:t>ease</a:t>
                </a:r>
                <a:r>
                  <a:rPr lang="pl-PL" sz="1600" dirty="0" smtClean="0"/>
                  <a:t> of automation</a:t>
                </a:r>
              </a:p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 err="1"/>
                  <a:t>l</a:t>
                </a:r>
                <a:r>
                  <a:rPr lang="pl-PL" sz="1600" dirty="0" err="1" smtClean="0"/>
                  <a:t>ow-cost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instrumentation</a:t>
                </a:r>
                <a:endParaRPr lang="pl-PL" sz="16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972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3" name="Łącznik prosty 12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rostokąt 26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28" name="Grupa 27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29" name="Prostokąt 28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31" name="Grupa 30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32" name="Prostokąt 31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33" name="Strzałka w dół 32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grpSp>
        <p:nvGrpSpPr>
          <p:cNvPr id="9" name="Grupa 8"/>
          <p:cNvGrpSpPr/>
          <p:nvPr/>
        </p:nvGrpSpPr>
        <p:grpSpPr>
          <a:xfrm>
            <a:off x="6343200" y="1218340"/>
            <a:ext cx="5260891" cy="4428000"/>
            <a:chOff x="6343200" y="1218340"/>
            <a:chExt cx="5260891" cy="4428000"/>
          </a:xfrm>
        </p:grpSpPr>
        <p:grpSp>
          <p:nvGrpSpPr>
            <p:cNvPr id="6" name="Grupa 5"/>
            <p:cNvGrpSpPr/>
            <p:nvPr/>
          </p:nvGrpSpPr>
          <p:grpSpPr>
            <a:xfrm>
              <a:off x="6343200" y="1218340"/>
              <a:ext cx="5260891" cy="4428000"/>
              <a:chOff x="6343200" y="1218340"/>
              <a:chExt cx="5260891" cy="4428000"/>
            </a:xfrm>
          </p:grpSpPr>
          <p:pic>
            <p:nvPicPr>
              <p:cNvPr id="3" name="Obraz 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43200" y="1848062"/>
                <a:ext cx="5260891" cy="2953113"/>
              </a:xfrm>
              <a:prstGeom prst="rect">
                <a:avLst/>
              </a:prstGeom>
            </p:spPr>
          </p:pic>
          <p:sp>
            <p:nvSpPr>
              <p:cNvPr id="30" name="Prostokąt 29"/>
              <p:cNvSpPr/>
              <p:nvPr/>
            </p:nvSpPr>
            <p:spPr>
              <a:xfrm>
                <a:off x="6688027" y="1218340"/>
                <a:ext cx="457123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b="1" i="1" dirty="0" err="1" smtClean="0">
                    <a:solidFill>
                      <a:srgbClr val="993300"/>
                    </a:solidFill>
                  </a:rPr>
                  <a:t>Simulation</a:t>
                </a:r>
                <a:r>
                  <a:rPr lang="pl-PL" b="1" i="1" dirty="0" smtClean="0">
                    <a:solidFill>
                      <a:srgbClr val="993300"/>
                    </a:solidFill>
                  </a:rPr>
                  <a:t> in </a:t>
                </a:r>
                <a:r>
                  <a:rPr lang="pl-PL" b="1" i="1" dirty="0" err="1" smtClean="0">
                    <a:solidFill>
                      <a:srgbClr val="993300"/>
                    </a:solidFill>
                  </a:rPr>
                  <a:t>an</a:t>
                </a:r>
                <a:r>
                  <a:rPr lang="pl-PL" b="1" i="1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b="1" i="1" dirty="0" err="1" smtClean="0">
                    <a:solidFill>
                      <a:srgbClr val="993300"/>
                    </a:solidFill>
                  </a:rPr>
                  <a:t>amperometric</a:t>
                </a:r>
                <a:r>
                  <a:rPr lang="pl-PL" b="1" i="1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b="1" i="1" dirty="0" err="1" smtClean="0">
                    <a:solidFill>
                      <a:srgbClr val="993300"/>
                    </a:solidFill>
                  </a:rPr>
                  <a:t>thin</a:t>
                </a:r>
                <a:r>
                  <a:rPr lang="pl-PL" b="1" i="1" dirty="0" err="1">
                    <a:solidFill>
                      <a:srgbClr val="993300"/>
                    </a:solidFill>
                  </a:rPr>
                  <a:t>-</a:t>
                </a:r>
                <a:r>
                  <a:rPr lang="pl-PL" b="1" i="1" dirty="0" err="1" smtClean="0">
                    <a:solidFill>
                      <a:srgbClr val="993300"/>
                    </a:solidFill>
                  </a:rPr>
                  <a:t>layer</a:t>
                </a:r>
                <a:r>
                  <a:rPr lang="pl-PL" b="1" i="1" dirty="0" smtClean="0">
                    <a:solidFill>
                      <a:srgbClr val="993300"/>
                    </a:solidFill>
                  </a:rPr>
                  <a:t> </a:t>
                </a:r>
                <a:r>
                  <a:rPr lang="pl-PL" b="1" i="1" dirty="0" err="1" smtClean="0">
                    <a:solidFill>
                      <a:srgbClr val="993300"/>
                    </a:solidFill>
                  </a:rPr>
                  <a:t>cell</a:t>
                </a:r>
                <a:endParaRPr lang="pl-PL" b="1" dirty="0">
                  <a:solidFill>
                    <a:srgbClr val="993300"/>
                  </a:solidFill>
                </a:endParaRPr>
              </a:p>
            </p:txBody>
          </p:sp>
          <p:sp>
            <p:nvSpPr>
              <p:cNvPr id="2" name="pole tekstowe 1"/>
              <p:cNvSpPr txBox="1"/>
              <p:nvPr/>
            </p:nvSpPr>
            <p:spPr>
              <a:xfrm>
                <a:off x="7069662" y="5061565"/>
                <a:ext cx="38079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 err="1"/>
                  <a:t>l</a:t>
                </a:r>
                <a:r>
                  <a:rPr lang="pl-PL" sz="1600" dirty="0" err="1" smtClean="0"/>
                  <a:t>ow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adsorption</a:t>
                </a:r>
                <a:r>
                  <a:rPr lang="pl-PL" sz="1600" dirty="0" smtClean="0"/>
                  <a:t> on the </a:t>
                </a:r>
                <a:r>
                  <a:rPr lang="pl-PL" sz="1600" dirty="0" err="1" smtClean="0"/>
                  <a:t>electrode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surface</a:t>
                </a:r>
                <a:endParaRPr lang="pl-PL" sz="1600" dirty="0" smtClean="0"/>
              </a:p>
              <a:p>
                <a:pPr marL="285750" indent="-285750">
                  <a:buClr>
                    <a:schemeClr val="accent1"/>
                  </a:buClr>
                  <a:buFont typeface="Wingdings" panose="05000000000000000000" pitchFamily="2" charset="2"/>
                  <a:buChar char="§"/>
                </a:pPr>
                <a:r>
                  <a:rPr lang="pl-PL" sz="1600" dirty="0" err="1"/>
                  <a:t>e</a:t>
                </a:r>
                <a:r>
                  <a:rPr lang="pl-PL" sz="1600" dirty="0" err="1" smtClean="0"/>
                  <a:t>asily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exchangeable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working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electrode</a:t>
                </a:r>
                <a:endParaRPr lang="pl-PL" sz="1600" dirty="0"/>
              </a:p>
            </p:txBody>
          </p:sp>
        </p:grpSp>
        <p:sp>
          <p:nvSpPr>
            <p:cNvPr id="7" name="pole tekstowe 6"/>
            <p:cNvSpPr txBox="1"/>
            <p:nvPr/>
          </p:nvSpPr>
          <p:spPr>
            <a:xfrm>
              <a:off x="9468464" y="2109699"/>
              <a:ext cx="57600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1100" dirty="0" smtClean="0">
                  <a:solidFill>
                    <a:schemeClr val="accent1"/>
                  </a:solidFill>
                </a:rPr>
                <a:t>Pd/H</a:t>
              </a:r>
              <a:r>
                <a:rPr lang="pl-PL" sz="1100" baseline="-25000" dirty="0" smtClean="0">
                  <a:solidFill>
                    <a:schemeClr val="accent1"/>
                  </a:solidFill>
                </a:rPr>
                <a:t>2</a:t>
              </a:r>
              <a:endParaRPr lang="pl-PL" sz="1100" baseline="-25000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765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565078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3" name="Prostokąt 12"/>
          <p:cNvSpPr/>
          <p:nvPr/>
        </p:nvSpPr>
        <p:spPr>
          <a:xfrm>
            <a:off x="6503146" y="554795"/>
            <a:ext cx="5323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err="1" smtClean="0">
                <a:solidFill>
                  <a:srgbClr val="993300"/>
                </a:solidFill>
              </a:rPr>
              <a:t>Electrochemical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reaction</a:t>
            </a:r>
            <a:endParaRPr lang="pl-PL" b="1" i="1" dirty="0">
              <a:solidFill>
                <a:srgbClr val="993300"/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9" name="Grupa 28"/>
          <p:cNvGrpSpPr/>
          <p:nvPr/>
        </p:nvGrpSpPr>
        <p:grpSpPr>
          <a:xfrm>
            <a:off x="6168856" y="1125883"/>
            <a:ext cx="4657859" cy="4272337"/>
            <a:chOff x="6168856" y="1125883"/>
            <a:chExt cx="4657859" cy="4272337"/>
          </a:xfrm>
        </p:grpSpPr>
        <p:grpSp>
          <p:nvGrpSpPr>
            <p:cNvPr id="18" name="Grupa 17"/>
            <p:cNvGrpSpPr/>
            <p:nvPr/>
          </p:nvGrpSpPr>
          <p:grpSpPr>
            <a:xfrm>
              <a:off x="6168856" y="3703046"/>
              <a:ext cx="3952825" cy="1695174"/>
              <a:chOff x="5895554" y="3422830"/>
              <a:chExt cx="3952825" cy="1695174"/>
            </a:xfrm>
          </p:grpSpPr>
          <p:pic>
            <p:nvPicPr>
              <p:cNvPr id="2" name="Obraz 1"/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134234" y="3422830"/>
                <a:ext cx="3714145" cy="1695174"/>
              </a:xfrm>
              <a:prstGeom prst="rect">
                <a:avLst/>
              </a:prstGeom>
            </p:spPr>
          </p:pic>
          <p:sp>
            <p:nvSpPr>
              <p:cNvPr id="3" name="pole tekstowe 2"/>
              <p:cNvSpPr txBox="1"/>
              <p:nvPr/>
            </p:nvSpPr>
            <p:spPr>
              <a:xfrm>
                <a:off x="5895554" y="4373948"/>
                <a:ext cx="4026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600" b="1" dirty="0" smtClean="0">
                    <a:solidFill>
                      <a:srgbClr val="993300"/>
                    </a:solidFill>
                    <a:cs typeface="Times New Roman" panose="02020603050405020304" pitchFamily="18" charset="0"/>
                  </a:rPr>
                  <a:t>Δ</a:t>
                </a:r>
                <a:r>
                  <a:rPr lang="pl-PL" sz="1600" b="1" dirty="0" smtClean="0">
                    <a:solidFill>
                      <a:srgbClr val="993300"/>
                    </a:solidFill>
                  </a:rPr>
                  <a:t>E</a:t>
                </a:r>
                <a:endParaRPr lang="pl-PL" sz="1600" b="1" dirty="0">
                  <a:solidFill>
                    <a:srgbClr val="993300"/>
                  </a:solidFill>
                </a:endParaRPr>
              </a:p>
            </p:txBody>
          </p:sp>
        </p:grpSp>
        <p:grpSp>
          <p:nvGrpSpPr>
            <p:cNvPr id="28" name="Grupa 27"/>
            <p:cNvGrpSpPr/>
            <p:nvPr/>
          </p:nvGrpSpPr>
          <p:grpSpPr>
            <a:xfrm>
              <a:off x="6580221" y="1125883"/>
              <a:ext cx="4246494" cy="2392017"/>
              <a:chOff x="6580221" y="1125883"/>
              <a:chExt cx="4246494" cy="2392017"/>
            </a:xfrm>
          </p:grpSpPr>
          <p:pic>
            <p:nvPicPr>
              <p:cNvPr id="22" name="Obraz 21"/>
              <p:cNvPicPr>
                <a:picLocks noChangeAspect="1"/>
              </p:cNvPicPr>
              <p:nvPr/>
            </p:nvPicPr>
            <p:blipFill rotWithShape="1">
              <a:blip r:embed="rId10"/>
              <a:srcRect r="38419"/>
              <a:stretch/>
            </p:blipFill>
            <p:spPr>
              <a:xfrm>
                <a:off x="7503412" y="1125883"/>
                <a:ext cx="3323303" cy="2095191"/>
              </a:xfrm>
              <a:prstGeom prst="rect">
                <a:avLst/>
              </a:prstGeom>
            </p:spPr>
          </p:pic>
          <p:grpSp>
            <p:nvGrpSpPr>
              <p:cNvPr id="21" name="Grupa 20"/>
              <p:cNvGrpSpPr/>
              <p:nvPr/>
            </p:nvGrpSpPr>
            <p:grpSpPr>
              <a:xfrm>
                <a:off x="6580221" y="1859184"/>
                <a:ext cx="3796084" cy="1658716"/>
                <a:chOff x="6580221" y="1859184"/>
                <a:chExt cx="3796084" cy="1658716"/>
              </a:xfrm>
            </p:grpSpPr>
            <p:sp>
              <p:nvSpPr>
                <p:cNvPr id="23" name="Elipsa 22"/>
                <p:cNvSpPr/>
                <p:nvPr/>
              </p:nvSpPr>
              <p:spPr>
                <a:xfrm>
                  <a:off x="9603794" y="1859184"/>
                  <a:ext cx="772511" cy="756745"/>
                </a:xfrm>
                <a:prstGeom prst="ellipse">
                  <a:avLst/>
                </a:prstGeom>
                <a:noFill/>
                <a:ln>
                  <a:solidFill>
                    <a:srgbClr val="9933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cxnSp>
              <p:nvCxnSpPr>
                <p:cNvPr id="24" name="Łącznik prosty ze strzałką 23"/>
                <p:cNvCxnSpPr>
                  <a:stCxn id="17" idx="2"/>
                </p:cNvCxnSpPr>
                <p:nvPr/>
              </p:nvCxnSpPr>
              <p:spPr>
                <a:xfrm flipV="1">
                  <a:off x="8092008" y="2480091"/>
                  <a:ext cx="1578596" cy="913240"/>
                </a:xfrm>
                <a:prstGeom prst="straightConnector1">
                  <a:avLst/>
                </a:prstGeom>
                <a:ln w="15875">
                  <a:solidFill>
                    <a:srgbClr val="993300"/>
                  </a:solidFill>
                  <a:headEnd type="none" w="med" len="lg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Nawias zamykający 16"/>
                <p:cNvSpPr/>
                <p:nvPr/>
              </p:nvSpPr>
              <p:spPr>
                <a:xfrm rot="16200000">
                  <a:off x="8029723" y="1943829"/>
                  <a:ext cx="124569" cy="3023573"/>
                </a:xfrm>
                <a:prstGeom prst="rightBracket">
                  <a:avLst/>
                </a:prstGeom>
                <a:ln w="15875">
                  <a:solidFill>
                    <a:srgbClr val="9933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</p:grpSp>
        </p:grpSp>
      </p:grpSp>
      <p:cxnSp>
        <p:nvCxnSpPr>
          <p:cNvPr id="31" name="Łącznik prosty 30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 descr="ROXY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84"/>
          <a:stretch/>
        </p:blipFill>
        <p:spPr bwMode="auto">
          <a:xfrm>
            <a:off x="9859534" y="3692117"/>
            <a:ext cx="2332466" cy="116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Prostokąt 32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5" name="Grupa 4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4" name="Prostokąt 3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36" name="Grupa 35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37" name="Prostokąt 36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38" name="Strzałka w dół 37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40461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3" name="Prostokąt 12"/>
          <p:cNvSpPr/>
          <p:nvPr/>
        </p:nvSpPr>
        <p:spPr>
          <a:xfrm>
            <a:off x="6503146" y="799583"/>
            <a:ext cx="532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smtClean="0">
                <a:solidFill>
                  <a:srgbClr val="993300"/>
                </a:solidFill>
              </a:rPr>
              <a:t>Set-</a:t>
            </a:r>
            <a:r>
              <a:rPr lang="pl-PL" b="1" i="1" dirty="0" err="1" smtClean="0">
                <a:solidFill>
                  <a:srgbClr val="993300"/>
                </a:solidFill>
              </a:rPr>
              <a:t>ups</a:t>
            </a:r>
            <a:r>
              <a:rPr lang="pl-PL" b="1" i="1" dirty="0">
                <a:solidFill>
                  <a:srgbClr val="993300"/>
                </a:solidFill>
              </a:rPr>
              <a:t> </a:t>
            </a:r>
            <a:r>
              <a:rPr lang="pl-PL" b="1" i="1" dirty="0" smtClean="0">
                <a:solidFill>
                  <a:srgbClr val="993300"/>
                </a:solidFill>
              </a:rPr>
              <a:t>of the most </a:t>
            </a:r>
            <a:r>
              <a:rPr lang="pl-PL" b="1" i="1" dirty="0" err="1" smtClean="0">
                <a:solidFill>
                  <a:srgbClr val="993300"/>
                </a:solidFill>
              </a:rPr>
              <a:t>common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approaches</a:t>
            </a:r>
            <a:r>
              <a:rPr lang="pl-PL" b="1" i="1" dirty="0" smtClean="0">
                <a:solidFill>
                  <a:srgbClr val="993300"/>
                </a:solidFill>
              </a:rPr>
              <a:t> for the </a:t>
            </a:r>
            <a:r>
              <a:rPr lang="pl-PL" b="1" i="1" dirty="0" err="1" smtClean="0">
                <a:solidFill>
                  <a:srgbClr val="993300"/>
                </a:solidFill>
              </a:rPr>
              <a:t>simulation</a:t>
            </a:r>
            <a:r>
              <a:rPr lang="pl-PL" b="1" i="1" dirty="0" smtClean="0">
                <a:solidFill>
                  <a:srgbClr val="993300"/>
                </a:solidFill>
              </a:rPr>
              <a:t> of </a:t>
            </a:r>
            <a:r>
              <a:rPr lang="pl-PL" b="1" i="1" dirty="0" err="1" smtClean="0">
                <a:solidFill>
                  <a:srgbClr val="993300"/>
                </a:solidFill>
              </a:rPr>
              <a:t>drug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metabolism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reactions</a:t>
            </a:r>
            <a:endParaRPr lang="pl-PL" b="1" i="1" dirty="0">
              <a:solidFill>
                <a:srgbClr val="993300"/>
              </a:solidFill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79" name="Łącznik prosty 78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Prostokąt 81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83" name="Grupa 82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84" name="Prostokąt 83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5" name="Grupa 84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86" name="Prostokąt 85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87" name="Strzałka w dół 86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sp>
        <p:nvSpPr>
          <p:cNvPr id="55" name="pole tekstowe 54"/>
          <p:cNvSpPr txBox="1"/>
          <p:nvPr/>
        </p:nvSpPr>
        <p:spPr>
          <a:xfrm>
            <a:off x="8237134" y="5648943"/>
            <a:ext cx="37257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i="1" dirty="0" err="1" smtClean="0"/>
              <a:t>Adapted</a:t>
            </a:r>
            <a:r>
              <a:rPr lang="pl-PL" sz="1000" i="1" dirty="0" smtClean="0"/>
              <a:t> from Baumann et al., </a:t>
            </a:r>
            <a:r>
              <a:rPr lang="pl-PL" sz="1000" i="1" dirty="0" err="1" smtClean="0"/>
              <a:t>Expert</a:t>
            </a:r>
            <a:r>
              <a:rPr lang="pl-PL" sz="1000" i="1" dirty="0" smtClean="0"/>
              <a:t> Opin </a:t>
            </a:r>
            <a:r>
              <a:rPr lang="pl-PL" sz="1000" i="1" dirty="0" err="1" smtClean="0"/>
              <a:t>Drug</a:t>
            </a:r>
            <a:r>
              <a:rPr lang="pl-PL" sz="1000" i="1" dirty="0" smtClean="0"/>
              <a:t> </a:t>
            </a:r>
            <a:r>
              <a:rPr lang="pl-PL" sz="1000" i="1" dirty="0" err="1" smtClean="0"/>
              <a:t>Metab</a:t>
            </a:r>
            <a:r>
              <a:rPr lang="pl-PL" sz="1000" i="1" dirty="0" smtClean="0"/>
              <a:t> </a:t>
            </a:r>
            <a:r>
              <a:rPr lang="pl-PL" sz="1000" i="1" dirty="0" err="1" smtClean="0"/>
              <a:t>Toxicol</a:t>
            </a:r>
            <a:r>
              <a:rPr lang="pl-PL" sz="1000" i="1" dirty="0" smtClean="0"/>
              <a:t>, 2010</a:t>
            </a:r>
            <a:endParaRPr lang="pl-PL" sz="1000" i="1" dirty="0"/>
          </a:p>
        </p:txBody>
      </p:sp>
      <p:grpSp>
        <p:nvGrpSpPr>
          <p:cNvPr id="15" name="Grupa 14"/>
          <p:cNvGrpSpPr/>
          <p:nvPr/>
        </p:nvGrpSpPr>
        <p:grpSpPr>
          <a:xfrm>
            <a:off x="6408159" y="1803796"/>
            <a:ext cx="4677603" cy="1661409"/>
            <a:chOff x="6408159" y="1930541"/>
            <a:chExt cx="4677603" cy="1661409"/>
          </a:xfrm>
        </p:grpSpPr>
        <p:grpSp>
          <p:nvGrpSpPr>
            <p:cNvPr id="74" name="Grupa 73"/>
            <p:cNvGrpSpPr/>
            <p:nvPr/>
          </p:nvGrpSpPr>
          <p:grpSpPr>
            <a:xfrm>
              <a:off x="7244364" y="2417225"/>
              <a:ext cx="3841398" cy="1174725"/>
              <a:chOff x="7153694" y="2425238"/>
              <a:chExt cx="3841398" cy="1174725"/>
            </a:xfrm>
          </p:grpSpPr>
          <p:grpSp>
            <p:nvGrpSpPr>
              <p:cNvPr id="31" name="Grupa 30"/>
              <p:cNvGrpSpPr/>
              <p:nvPr/>
            </p:nvGrpSpPr>
            <p:grpSpPr>
              <a:xfrm>
                <a:off x="10097538" y="2921215"/>
                <a:ext cx="897554" cy="678748"/>
                <a:chOff x="10441375" y="4524439"/>
                <a:chExt cx="897554" cy="678748"/>
              </a:xfrm>
            </p:grpSpPr>
            <p:sp>
              <p:nvSpPr>
                <p:cNvPr id="29" name="Prostokąt 28"/>
                <p:cNvSpPr/>
                <p:nvPr/>
              </p:nvSpPr>
              <p:spPr>
                <a:xfrm>
                  <a:off x="10441375" y="4524439"/>
                  <a:ext cx="897553" cy="67874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20" name="pole tekstowe 19"/>
                <p:cNvSpPr txBox="1"/>
                <p:nvPr/>
              </p:nvSpPr>
              <p:spPr>
                <a:xfrm>
                  <a:off x="10441376" y="4524439"/>
                  <a:ext cx="89755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dirty="0" smtClean="0"/>
                    <a:t>MS </a:t>
                  </a:r>
                </a:p>
                <a:p>
                  <a:pPr algn="ctr"/>
                  <a:r>
                    <a:rPr lang="pl-PL" sz="1600" dirty="0" err="1" smtClean="0"/>
                    <a:t>detector</a:t>
                  </a:r>
                  <a:endParaRPr lang="pl-PL" sz="1600" dirty="0"/>
                </a:p>
              </p:txBody>
            </p:sp>
          </p:grpSp>
          <p:grpSp>
            <p:nvGrpSpPr>
              <p:cNvPr id="51" name="Grupa 50"/>
              <p:cNvGrpSpPr/>
              <p:nvPr/>
            </p:nvGrpSpPr>
            <p:grpSpPr>
              <a:xfrm>
                <a:off x="7153694" y="2425238"/>
                <a:ext cx="2590126" cy="1098090"/>
                <a:chOff x="7153694" y="2425238"/>
                <a:chExt cx="2590126" cy="1098090"/>
              </a:xfrm>
            </p:grpSpPr>
            <p:grpSp>
              <p:nvGrpSpPr>
                <p:cNvPr id="50" name="Grupa 49"/>
                <p:cNvGrpSpPr/>
                <p:nvPr/>
              </p:nvGrpSpPr>
              <p:grpSpPr>
                <a:xfrm>
                  <a:off x="8442371" y="2425238"/>
                  <a:ext cx="1301449" cy="1056454"/>
                  <a:chOff x="8442371" y="2425238"/>
                  <a:chExt cx="1301449" cy="1056454"/>
                </a:xfrm>
              </p:grpSpPr>
              <p:cxnSp>
                <p:nvCxnSpPr>
                  <p:cNvPr id="49" name="Łącznik prosty 48"/>
                  <p:cNvCxnSpPr/>
                  <p:nvPr/>
                </p:nvCxnSpPr>
                <p:spPr>
                  <a:xfrm>
                    <a:off x="9093043" y="2613443"/>
                    <a:ext cx="104" cy="596346"/>
                  </a:xfrm>
                  <a:prstGeom prst="line">
                    <a:avLst/>
                  </a:prstGeom>
                  <a:ln w="15875">
                    <a:solidFill>
                      <a:srgbClr val="9933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" name="Grupa 9"/>
                  <p:cNvGrpSpPr/>
                  <p:nvPr/>
                </p:nvGrpSpPr>
                <p:grpSpPr>
                  <a:xfrm>
                    <a:off x="8659083" y="3039487"/>
                    <a:ext cx="868024" cy="442205"/>
                    <a:chOff x="7922068" y="4412331"/>
                    <a:chExt cx="868024" cy="442205"/>
                  </a:xfrm>
                </p:grpSpPr>
                <p:sp>
                  <p:nvSpPr>
                    <p:cNvPr id="28" name="Prostokąt 27"/>
                    <p:cNvSpPr/>
                    <p:nvPr/>
                  </p:nvSpPr>
                  <p:spPr>
                    <a:xfrm>
                      <a:off x="7922068" y="4412331"/>
                      <a:ext cx="868024" cy="44220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  <a:effectLst>
                      <a:softEdge rad="381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  <p:sp>
                  <p:nvSpPr>
                    <p:cNvPr id="19" name="pole tekstowe 18"/>
                    <p:cNvSpPr txBox="1"/>
                    <p:nvPr/>
                  </p:nvSpPr>
                  <p:spPr>
                    <a:xfrm>
                      <a:off x="7995661" y="4464156"/>
                      <a:ext cx="720838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l-PL" sz="1600" dirty="0" smtClean="0"/>
                        <a:t>EC </a:t>
                      </a:r>
                      <a:r>
                        <a:rPr lang="pl-PL" sz="1600" dirty="0" err="1" smtClean="0"/>
                        <a:t>cell</a:t>
                      </a:r>
                      <a:endParaRPr lang="pl-PL" sz="1600" dirty="0"/>
                    </a:p>
                  </p:txBody>
                </p:sp>
              </p:grpSp>
              <p:grpSp>
                <p:nvGrpSpPr>
                  <p:cNvPr id="9" name="Grupa 8"/>
                  <p:cNvGrpSpPr/>
                  <p:nvPr/>
                </p:nvGrpSpPr>
                <p:grpSpPr>
                  <a:xfrm>
                    <a:off x="8442371" y="2425238"/>
                    <a:ext cx="1301449" cy="442205"/>
                    <a:chOff x="8400094" y="3738633"/>
                    <a:chExt cx="1301449" cy="442205"/>
                  </a:xfrm>
                </p:grpSpPr>
                <p:sp>
                  <p:nvSpPr>
                    <p:cNvPr id="4" name="Prostokąt 3"/>
                    <p:cNvSpPr/>
                    <p:nvPr/>
                  </p:nvSpPr>
                  <p:spPr>
                    <a:xfrm>
                      <a:off x="8400094" y="3738633"/>
                      <a:ext cx="1301449" cy="442205"/>
                    </a:xfrm>
                    <a:prstGeom prst="rect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  <a:effectLst>
                      <a:softEdge rad="381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  <p:sp>
                  <p:nvSpPr>
                    <p:cNvPr id="21" name="pole tekstowe 20"/>
                    <p:cNvSpPr txBox="1"/>
                    <p:nvPr/>
                  </p:nvSpPr>
                  <p:spPr>
                    <a:xfrm>
                      <a:off x="8448987" y="3790458"/>
                      <a:ext cx="1203663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l-PL" sz="1600" dirty="0" err="1" smtClean="0"/>
                        <a:t>Potentiostat</a:t>
                      </a:r>
                      <a:endParaRPr lang="pl-PL" sz="1600" dirty="0"/>
                    </a:p>
                  </p:txBody>
                </p:sp>
              </p:grpSp>
            </p:grpSp>
            <p:grpSp>
              <p:nvGrpSpPr>
                <p:cNvPr id="7" name="Grupa 6"/>
                <p:cNvGrpSpPr/>
                <p:nvPr/>
              </p:nvGrpSpPr>
              <p:grpSpPr>
                <a:xfrm>
                  <a:off x="7153694" y="2997850"/>
                  <a:ext cx="929149" cy="525478"/>
                  <a:chOff x="8465573" y="2630677"/>
                  <a:chExt cx="929149" cy="525478"/>
                </a:xfrm>
              </p:grpSpPr>
              <p:sp>
                <p:nvSpPr>
                  <p:cNvPr id="2" name="Pagon 1"/>
                  <p:cNvSpPr/>
                  <p:nvPr/>
                </p:nvSpPr>
                <p:spPr>
                  <a:xfrm>
                    <a:off x="8465573" y="2630677"/>
                    <a:ext cx="929149" cy="525478"/>
                  </a:xfrm>
                  <a:prstGeom prst="chevron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softEdge rad="381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" name="pole tekstowe 22"/>
                  <p:cNvSpPr txBox="1"/>
                  <p:nvPr/>
                </p:nvSpPr>
                <p:spPr>
                  <a:xfrm>
                    <a:off x="8700137" y="2724139"/>
                    <a:ext cx="587020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600" dirty="0" err="1" smtClean="0"/>
                      <a:t>Drug</a:t>
                    </a:r>
                    <a:endParaRPr lang="pl-PL" sz="1600" dirty="0"/>
                  </a:p>
                </p:txBody>
              </p:sp>
            </p:grpSp>
            <p:cxnSp>
              <p:nvCxnSpPr>
                <p:cNvPr id="47" name="Łącznik prosty ze strzałką 46"/>
                <p:cNvCxnSpPr/>
                <p:nvPr/>
              </p:nvCxnSpPr>
              <p:spPr>
                <a:xfrm rot="5400000" flipV="1">
                  <a:off x="8369511" y="2990589"/>
                  <a:ext cx="0" cy="540000"/>
                </a:xfrm>
                <a:prstGeom prst="straightConnector1">
                  <a:avLst/>
                </a:prstGeom>
                <a:ln w="15875">
                  <a:solidFill>
                    <a:srgbClr val="993300"/>
                  </a:solidFill>
                  <a:headEnd type="none" w="med" len="lg"/>
                  <a:tailEnd type="triangle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Łącznik prosty ze strzałką 47"/>
              <p:cNvCxnSpPr/>
              <p:nvPr/>
            </p:nvCxnSpPr>
            <p:spPr>
              <a:xfrm rot="5400000" flipV="1">
                <a:off x="9810871" y="2990589"/>
                <a:ext cx="0" cy="540000"/>
              </a:xfrm>
              <a:prstGeom prst="straightConnector1">
                <a:avLst/>
              </a:prstGeom>
              <a:ln w="15875">
                <a:solidFill>
                  <a:srgbClr val="993300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pole tekstowe 74"/>
            <p:cNvSpPr txBox="1"/>
            <p:nvPr/>
          </p:nvSpPr>
          <p:spPr>
            <a:xfrm>
              <a:off x="6408159" y="1930541"/>
              <a:ext cx="324128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A</a:t>
              </a:r>
              <a:endParaRPr lang="pl-PL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Prostokąt 2"/>
            <p:cNvSpPr/>
            <p:nvPr/>
          </p:nvSpPr>
          <p:spPr>
            <a:xfrm>
              <a:off x="6815931" y="1930541"/>
              <a:ext cx="1440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accent1"/>
                  </a:solidFill>
                </a:rPr>
                <a:t>EC</a:t>
              </a:r>
              <a:r>
                <a:rPr lang="pl-PL" sz="1600" b="1" dirty="0" smtClean="0">
                  <a:solidFill>
                    <a:schemeClr val="accent1"/>
                  </a:solidFill>
                </a:rPr>
                <a:t>/</a:t>
              </a:r>
              <a:r>
                <a:rPr lang="en-US" sz="1600" b="1" dirty="0" smtClean="0">
                  <a:solidFill>
                    <a:schemeClr val="accent1"/>
                  </a:solidFill>
                </a:rPr>
                <a:t>MS system</a:t>
              </a:r>
              <a:endParaRPr lang="en-US" sz="1600" b="1" dirty="0">
                <a:solidFill>
                  <a:schemeClr val="accent1"/>
                </a:solidFill>
                <a:effectLst/>
              </a:endParaRPr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6367292" y="3823088"/>
            <a:ext cx="5595542" cy="1634141"/>
            <a:chOff x="6367292" y="3823088"/>
            <a:chExt cx="5595542" cy="1634141"/>
          </a:xfrm>
        </p:grpSpPr>
        <p:grpSp>
          <p:nvGrpSpPr>
            <p:cNvPr id="73" name="Grupa 72"/>
            <p:cNvGrpSpPr/>
            <p:nvPr/>
          </p:nvGrpSpPr>
          <p:grpSpPr>
            <a:xfrm>
              <a:off x="6367292" y="4305688"/>
              <a:ext cx="5595542" cy="1151541"/>
              <a:chOff x="6680215" y="4214284"/>
              <a:chExt cx="5595542" cy="1151541"/>
            </a:xfrm>
          </p:grpSpPr>
          <p:grpSp>
            <p:nvGrpSpPr>
              <p:cNvPr id="11" name="Grupa 10"/>
              <p:cNvGrpSpPr/>
              <p:nvPr/>
            </p:nvGrpSpPr>
            <p:grpSpPr>
              <a:xfrm>
                <a:off x="9543632" y="4805349"/>
                <a:ext cx="1301449" cy="442205"/>
                <a:chOff x="6643696" y="5260206"/>
                <a:chExt cx="1301449" cy="442205"/>
              </a:xfrm>
            </p:grpSpPr>
            <p:sp>
              <p:nvSpPr>
                <p:cNvPr id="30" name="Prostokąt 29"/>
                <p:cNvSpPr/>
                <p:nvPr/>
              </p:nvSpPr>
              <p:spPr>
                <a:xfrm>
                  <a:off x="6643696" y="5260206"/>
                  <a:ext cx="1301449" cy="442205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22" name="pole tekstowe 21"/>
                <p:cNvSpPr txBox="1"/>
                <p:nvPr/>
              </p:nvSpPr>
              <p:spPr>
                <a:xfrm>
                  <a:off x="6772835" y="5312031"/>
                  <a:ext cx="104317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dirty="0" smtClean="0"/>
                    <a:t>LC </a:t>
                  </a:r>
                  <a:r>
                    <a:rPr lang="pl-PL" sz="1600" dirty="0" err="1" smtClean="0"/>
                    <a:t>column</a:t>
                  </a:r>
                  <a:endParaRPr lang="pl-PL" sz="1600" dirty="0"/>
                </a:p>
              </p:txBody>
            </p:sp>
          </p:grpSp>
          <p:cxnSp>
            <p:nvCxnSpPr>
              <p:cNvPr id="52" name="Łącznik prosty ze strzałką 51"/>
              <p:cNvCxnSpPr/>
              <p:nvPr/>
            </p:nvCxnSpPr>
            <p:spPr>
              <a:xfrm rot="5400000" flipV="1">
                <a:off x="9277071" y="4756451"/>
                <a:ext cx="0" cy="540000"/>
              </a:xfrm>
              <a:prstGeom prst="straightConnector1">
                <a:avLst/>
              </a:prstGeom>
              <a:ln w="15875">
                <a:solidFill>
                  <a:srgbClr val="993300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Grupa 70"/>
              <p:cNvGrpSpPr/>
              <p:nvPr/>
            </p:nvGrpSpPr>
            <p:grpSpPr>
              <a:xfrm>
                <a:off x="7918092" y="4214284"/>
                <a:ext cx="1301449" cy="784551"/>
                <a:chOff x="7968892" y="4214284"/>
                <a:chExt cx="1301449" cy="784551"/>
              </a:xfrm>
            </p:grpSpPr>
            <p:cxnSp>
              <p:nvCxnSpPr>
                <p:cNvPr id="60" name="Łącznik prosty 59"/>
                <p:cNvCxnSpPr/>
                <p:nvPr/>
              </p:nvCxnSpPr>
              <p:spPr>
                <a:xfrm>
                  <a:off x="8619564" y="4402489"/>
                  <a:ext cx="104" cy="596346"/>
                </a:xfrm>
                <a:prstGeom prst="line">
                  <a:avLst/>
                </a:prstGeom>
                <a:ln w="15875">
                  <a:solidFill>
                    <a:srgbClr val="9933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2" name="Grupa 61"/>
                <p:cNvGrpSpPr/>
                <p:nvPr/>
              </p:nvGrpSpPr>
              <p:grpSpPr>
                <a:xfrm>
                  <a:off x="7968892" y="4214284"/>
                  <a:ext cx="1301449" cy="442205"/>
                  <a:chOff x="8400094" y="3738633"/>
                  <a:chExt cx="1301449" cy="442205"/>
                </a:xfrm>
              </p:grpSpPr>
              <p:sp>
                <p:nvSpPr>
                  <p:cNvPr id="63" name="Prostokąt 62"/>
                  <p:cNvSpPr/>
                  <p:nvPr/>
                </p:nvSpPr>
                <p:spPr>
                  <a:xfrm>
                    <a:off x="8400094" y="3738633"/>
                    <a:ext cx="1301449" cy="442205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  <a:effectLst>
                    <a:softEdge rad="381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/>
                  </a:p>
                </p:txBody>
              </p:sp>
              <p:sp>
                <p:nvSpPr>
                  <p:cNvPr id="64" name="pole tekstowe 63"/>
                  <p:cNvSpPr txBox="1"/>
                  <p:nvPr/>
                </p:nvSpPr>
                <p:spPr>
                  <a:xfrm>
                    <a:off x="8448987" y="3790458"/>
                    <a:ext cx="1203663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pl-PL" sz="1600" dirty="0" err="1" smtClean="0"/>
                      <a:t>Potentiostat</a:t>
                    </a:r>
                    <a:endParaRPr lang="pl-PL" sz="1600" dirty="0"/>
                  </a:p>
                </p:txBody>
              </p:sp>
            </p:grpSp>
          </p:grpSp>
          <p:grpSp>
            <p:nvGrpSpPr>
              <p:cNvPr id="61" name="Grupa 60"/>
              <p:cNvGrpSpPr/>
              <p:nvPr/>
            </p:nvGrpSpPr>
            <p:grpSpPr>
              <a:xfrm>
                <a:off x="8134804" y="4805349"/>
                <a:ext cx="868024" cy="442205"/>
                <a:chOff x="7922068" y="4412331"/>
                <a:chExt cx="868024" cy="442205"/>
              </a:xfrm>
            </p:grpSpPr>
            <p:sp>
              <p:nvSpPr>
                <p:cNvPr id="65" name="Prostokąt 64"/>
                <p:cNvSpPr/>
                <p:nvPr/>
              </p:nvSpPr>
              <p:spPr>
                <a:xfrm>
                  <a:off x="7922068" y="4412331"/>
                  <a:ext cx="868024" cy="442205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66" name="pole tekstowe 65"/>
                <p:cNvSpPr txBox="1"/>
                <p:nvPr/>
              </p:nvSpPr>
              <p:spPr>
                <a:xfrm>
                  <a:off x="7995661" y="4464156"/>
                  <a:ext cx="72083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600" dirty="0" smtClean="0"/>
                    <a:t>EC </a:t>
                  </a:r>
                  <a:r>
                    <a:rPr lang="pl-PL" sz="1600" dirty="0" err="1" smtClean="0"/>
                    <a:t>cell</a:t>
                  </a:r>
                  <a:endParaRPr lang="pl-PL" sz="1600" dirty="0"/>
                </a:p>
              </p:txBody>
            </p:sp>
          </p:grpSp>
          <p:sp>
            <p:nvSpPr>
              <p:cNvPr id="58" name="Pagon 57"/>
              <p:cNvSpPr/>
              <p:nvPr/>
            </p:nvSpPr>
            <p:spPr>
              <a:xfrm>
                <a:off x="6680215" y="4763712"/>
                <a:ext cx="929149" cy="525478"/>
              </a:xfrm>
              <a:prstGeom prst="chevr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pole tekstowe 58"/>
              <p:cNvSpPr txBox="1"/>
              <p:nvPr/>
            </p:nvSpPr>
            <p:spPr>
              <a:xfrm>
                <a:off x="6914779" y="4857174"/>
                <a:ext cx="58702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600" dirty="0" err="1" smtClean="0"/>
                  <a:t>Drug</a:t>
                </a:r>
                <a:endParaRPr lang="pl-PL" sz="1600" dirty="0"/>
              </a:p>
            </p:txBody>
          </p:sp>
          <p:cxnSp>
            <p:nvCxnSpPr>
              <p:cNvPr id="57" name="Łącznik prosty ze strzałką 56"/>
              <p:cNvCxnSpPr/>
              <p:nvPr/>
            </p:nvCxnSpPr>
            <p:spPr>
              <a:xfrm rot="5400000" flipV="1">
                <a:off x="7875925" y="4756451"/>
                <a:ext cx="0" cy="540000"/>
              </a:xfrm>
              <a:prstGeom prst="straightConnector1">
                <a:avLst/>
              </a:prstGeom>
              <a:ln w="15875">
                <a:solidFill>
                  <a:srgbClr val="993300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7" name="Grupa 66"/>
              <p:cNvGrpSpPr/>
              <p:nvPr/>
            </p:nvGrpSpPr>
            <p:grpSpPr>
              <a:xfrm>
                <a:off x="11378203" y="4687077"/>
                <a:ext cx="897554" cy="678748"/>
                <a:chOff x="10441375" y="4524439"/>
                <a:chExt cx="897554" cy="678748"/>
              </a:xfrm>
            </p:grpSpPr>
            <p:sp>
              <p:nvSpPr>
                <p:cNvPr id="68" name="Prostokąt 67"/>
                <p:cNvSpPr/>
                <p:nvPr/>
              </p:nvSpPr>
              <p:spPr>
                <a:xfrm>
                  <a:off x="10441375" y="4524439"/>
                  <a:ext cx="897553" cy="67874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381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69" name="pole tekstowe 68"/>
                <p:cNvSpPr txBox="1"/>
                <p:nvPr/>
              </p:nvSpPr>
              <p:spPr>
                <a:xfrm>
                  <a:off x="10441376" y="4524439"/>
                  <a:ext cx="89755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pl-PL" sz="1600" dirty="0" smtClean="0"/>
                    <a:t>MS </a:t>
                  </a:r>
                </a:p>
                <a:p>
                  <a:pPr algn="ctr"/>
                  <a:r>
                    <a:rPr lang="pl-PL" sz="1600" dirty="0" err="1" smtClean="0"/>
                    <a:t>detector</a:t>
                  </a:r>
                  <a:endParaRPr lang="pl-PL" sz="1600" dirty="0"/>
                </a:p>
              </p:txBody>
            </p:sp>
          </p:grpSp>
          <p:cxnSp>
            <p:nvCxnSpPr>
              <p:cNvPr id="70" name="Łącznik prosty ze strzałką 69"/>
              <p:cNvCxnSpPr/>
              <p:nvPr/>
            </p:nvCxnSpPr>
            <p:spPr>
              <a:xfrm rot="5400000" flipV="1">
                <a:off x="11111642" y="4756451"/>
                <a:ext cx="0" cy="540000"/>
              </a:xfrm>
              <a:prstGeom prst="straightConnector1">
                <a:avLst/>
              </a:prstGeom>
              <a:ln w="15875">
                <a:solidFill>
                  <a:srgbClr val="993300"/>
                </a:solidFill>
                <a:headEnd type="none" w="med" len="lg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pole tekstowe 76"/>
            <p:cNvSpPr txBox="1"/>
            <p:nvPr/>
          </p:nvSpPr>
          <p:spPr>
            <a:xfrm>
              <a:off x="6408159" y="3823088"/>
              <a:ext cx="314510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r>
                <a:rPr lang="pl-PL" b="1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6815930" y="3823088"/>
              <a:ext cx="176600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 smtClean="0">
                  <a:solidFill>
                    <a:schemeClr val="accent1"/>
                  </a:solidFill>
                </a:rPr>
                <a:t>EC</a:t>
              </a:r>
              <a:r>
                <a:rPr lang="pl-PL" sz="1600" b="1" dirty="0" smtClean="0">
                  <a:solidFill>
                    <a:schemeClr val="accent1"/>
                  </a:solidFill>
                </a:rPr>
                <a:t>/LC/</a:t>
              </a:r>
              <a:r>
                <a:rPr lang="en-US" sz="1600" b="1" dirty="0" smtClean="0">
                  <a:solidFill>
                    <a:schemeClr val="accent1"/>
                  </a:solidFill>
                </a:rPr>
                <a:t>MS system</a:t>
              </a:r>
              <a:endParaRPr lang="en-US" sz="1600" b="1" dirty="0">
                <a:solidFill>
                  <a:schemeClr val="accent1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3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020092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3" name="Prostokąt 12"/>
          <p:cNvSpPr/>
          <p:nvPr/>
        </p:nvSpPr>
        <p:spPr>
          <a:xfrm>
            <a:off x="6507482" y="520797"/>
            <a:ext cx="532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err="1" smtClean="0">
                <a:solidFill>
                  <a:srgbClr val="993300"/>
                </a:solidFill>
              </a:rPr>
              <a:t>Typical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phase</a:t>
            </a:r>
            <a:r>
              <a:rPr lang="pl-PL" b="1" i="1" dirty="0" smtClean="0">
                <a:solidFill>
                  <a:srgbClr val="993300"/>
                </a:solidFill>
              </a:rPr>
              <a:t> I </a:t>
            </a:r>
            <a:r>
              <a:rPr lang="pl-PL" b="1" i="1" dirty="0" err="1" smtClean="0">
                <a:solidFill>
                  <a:srgbClr val="993300"/>
                </a:solidFill>
              </a:rPr>
              <a:t>reactions</a:t>
            </a:r>
            <a:r>
              <a:rPr lang="pl-PL" b="1" i="1" dirty="0" smtClean="0">
                <a:solidFill>
                  <a:srgbClr val="993300"/>
                </a:solidFill>
              </a:rPr>
              <a:t> and the </a:t>
            </a:r>
            <a:r>
              <a:rPr lang="pl-PL" b="1" i="1" dirty="0" err="1" smtClean="0">
                <a:solidFill>
                  <a:srgbClr val="993300"/>
                </a:solidFill>
              </a:rPr>
              <a:t>possibility</a:t>
            </a:r>
            <a:r>
              <a:rPr lang="pl-PL" b="1" i="1" dirty="0" smtClean="0">
                <a:solidFill>
                  <a:srgbClr val="993300"/>
                </a:solidFill>
              </a:rPr>
              <a:t> for </a:t>
            </a:r>
            <a:r>
              <a:rPr lang="pl-PL" b="1" i="1" dirty="0" err="1" smtClean="0">
                <a:solidFill>
                  <a:srgbClr val="993300"/>
                </a:solidFill>
              </a:rPr>
              <a:t>their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electrochemical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simulation</a:t>
            </a:r>
            <a:endParaRPr lang="pl-PL" b="1" i="1" dirty="0">
              <a:solidFill>
                <a:srgbClr val="993300"/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5" name="Łącznik prosty 14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106132"/>
              </p:ext>
            </p:extLst>
          </p:nvPr>
        </p:nvGraphicFramePr>
        <p:xfrm>
          <a:off x="6261100" y="1416231"/>
          <a:ext cx="5816599" cy="40446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67100"/>
                <a:gridCol w="2349499"/>
              </a:tblGrid>
              <a:tr h="5014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1" dirty="0" err="1" smtClean="0"/>
                        <a:t>Typical</a:t>
                      </a:r>
                      <a:r>
                        <a:rPr lang="pl-PL" sz="1200" b="1" i="1" dirty="0" smtClean="0"/>
                        <a:t> </a:t>
                      </a:r>
                      <a:r>
                        <a:rPr lang="pl-PL" sz="1200" b="1" i="1" dirty="0" err="1" smtClean="0"/>
                        <a:t>reactions</a:t>
                      </a:r>
                      <a:r>
                        <a:rPr lang="pl-PL" sz="1200" b="1" i="1" dirty="0" smtClean="0"/>
                        <a:t> </a:t>
                      </a:r>
                      <a:r>
                        <a:rPr lang="pl-PL" sz="1200" b="1" i="1" dirty="0" err="1" smtClean="0"/>
                        <a:t>catalysed</a:t>
                      </a:r>
                      <a:r>
                        <a:rPr lang="pl-PL" sz="1200" b="1" i="1" dirty="0" smtClean="0"/>
                        <a:t> by </a:t>
                      </a:r>
                      <a:r>
                        <a:rPr lang="pl-PL" sz="1200" b="1" i="1" dirty="0" err="1" smtClean="0"/>
                        <a:t>cytochrome</a:t>
                      </a:r>
                      <a:r>
                        <a:rPr lang="pl-PL" sz="1200" b="1" i="1" dirty="0" smtClean="0"/>
                        <a:t> P450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1" dirty="0" err="1" smtClean="0"/>
                        <a:t>Simulation</a:t>
                      </a:r>
                      <a:r>
                        <a:rPr lang="pl-PL" sz="1200" b="1" i="1" dirty="0" smtClean="0"/>
                        <a:t> by </a:t>
                      </a:r>
                      <a:r>
                        <a:rPr lang="pl-PL" sz="1200" b="1" i="1" dirty="0" err="1" smtClean="0"/>
                        <a:t>electrochemistry</a:t>
                      </a:r>
                      <a:endParaRPr lang="pl-PL" sz="1200" b="1" i="1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Allylic</a:t>
                      </a:r>
                      <a:r>
                        <a:rPr lang="pl-PL" sz="1200" dirty="0" smtClean="0"/>
                        <a:t> and </a:t>
                      </a:r>
                      <a:r>
                        <a:rPr lang="pl-PL" sz="1200" dirty="0" err="1" smtClean="0"/>
                        <a:t>aliphatic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hydroxylation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Succesfully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at</a:t>
                      </a:r>
                      <a:r>
                        <a:rPr lang="pl-PL" sz="1200" baseline="0" dirty="0" smtClean="0"/>
                        <a:t> high </a:t>
                      </a:r>
                      <a:r>
                        <a:rPr lang="pl-PL" sz="1200" baseline="0" dirty="0" err="1" smtClean="0"/>
                        <a:t>potentials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Benzylic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hydroxylation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Sucessfully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mimicked</a:t>
                      </a:r>
                      <a:r>
                        <a:rPr lang="pl-PL" sz="1200" dirty="0" smtClean="0"/>
                        <a:t>, but </a:t>
                      </a:r>
                      <a:r>
                        <a:rPr lang="pl-PL" sz="1200" dirty="0" err="1" smtClean="0"/>
                        <a:t>only</a:t>
                      </a:r>
                      <a:r>
                        <a:rPr lang="pl-PL" sz="1200" dirty="0" smtClean="0"/>
                        <a:t> in </a:t>
                      </a:r>
                      <a:r>
                        <a:rPr lang="pl-PL" sz="1200" dirty="0" err="1" smtClean="0"/>
                        <a:t>low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yields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Desalkylation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amines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Readily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Desalkylation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ethers</a:t>
                      </a:r>
                      <a:r>
                        <a:rPr lang="pl-PL" sz="1200" dirty="0" smtClean="0"/>
                        <a:t> and </a:t>
                      </a:r>
                      <a:r>
                        <a:rPr lang="pl-PL" sz="1200" dirty="0" err="1" smtClean="0"/>
                        <a:t>thioethers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 err="1" smtClean="0"/>
                        <a:t>Ethers</a:t>
                      </a:r>
                      <a:r>
                        <a:rPr lang="pl-PL" sz="1200" dirty="0" smtClean="0"/>
                        <a:t>: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possible</a:t>
                      </a:r>
                      <a:r>
                        <a:rPr lang="pl-PL" sz="1200" baseline="0" dirty="0" smtClean="0"/>
                        <a:t> </a:t>
                      </a:r>
                    </a:p>
                    <a:p>
                      <a:pPr algn="l"/>
                      <a:r>
                        <a:rPr lang="pl-PL" sz="1200" baseline="0" dirty="0" err="1" smtClean="0"/>
                        <a:t>Thioethers</a:t>
                      </a:r>
                      <a:r>
                        <a:rPr lang="pl-PL" sz="1200" baseline="0" dirty="0" smtClean="0"/>
                        <a:t>: not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Hydroxylation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aromatics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Possible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Epoxide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formation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smtClean="0"/>
                        <a:t>Not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Oxidation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heteroatoms</a:t>
                      </a:r>
                      <a:r>
                        <a:rPr lang="pl-PL" sz="1200" dirty="0" smtClean="0"/>
                        <a:t> (</a:t>
                      </a:r>
                      <a:r>
                        <a:rPr lang="pl-PL" sz="1200" i="1" dirty="0" smtClean="0"/>
                        <a:t>N, S</a:t>
                      </a:r>
                      <a:r>
                        <a:rPr lang="pl-PL" sz="1200" dirty="0" smtClean="0"/>
                        <a:t>)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Sucessfully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r>
                        <a:rPr lang="pl-PL" sz="1200" baseline="0" dirty="0" smtClean="0"/>
                        <a:t> (but </a:t>
                      </a:r>
                      <a:r>
                        <a:rPr lang="pl-PL" sz="1200" i="1" baseline="0" dirty="0" smtClean="0"/>
                        <a:t>N</a:t>
                      </a:r>
                      <a:r>
                        <a:rPr lang="pl-PL" sz="1200" baseline="0" dirty="0" smtClean="0"/>
                        <a:t>-</a:t>
                      </a:r>
                      <a:r>
                        <a:rPr lang="pl-PL" sz="1200" baseline="0" dirty="0" err="1" smtClean="0"/>
                        <a:t>oxide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formation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only</a:t>
                      </a:r>
                      <a:r>
                        <a:rPr lang="pl-PL" sz="1200" baseline="0" dirty="0" smtClean="0"/>
                        <a:t> in </a:t>
                      </a:r>
                      <a:r>
                        <a:rPr lang="pl-PL" sz="1200" baseline="0" dirty="0" err="1" smtClean="0"/>
                        <a:t>low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yields</a:t>
                      </a:r>
                      <a:r>
                        <a:rPr lang="pl-PL" sz="1200" baseline="0" dirty="0" smtClean="0"/>
                        <a:t>)</a:t>
                      </a:r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Alcohol</a:t>
                      </a:r>
                      <a:r>
                        <a:rPr lang="pl-PL" sz="1200" baseline="0" dirty="0" smtClean="0"/>
                        <a:t> and </a:t>
                      </a:r>
                      <a:r>
                        <a:rPr lang="pl-PL" sz="1200" baseline="0" dirty="0" err="1" smtClean="0"/>
                        <a:t>aldehyde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oxidation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aseline="0" dirty="0" smtClean="0"/>
                        <a:t>Not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Dehydrogenation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Readily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pole tekstowe 15"/>
          <p:cNvSpPr txBox="1"/>
          <p:nvPr/>
        </p:nvSpPr>
        <p:spPr>
          <a:xfrm>
            <a:off x="8946714" y="5486713"/>
            <a:ext cx="29915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i="1" dirty="0" err="1" smtClean="0"/>
              <a:t>Adapted</a:t>
            </a:r>
            <a:r>
              <a:rPr lang="pl-PL" sz="1000" i="1" dirty="0" smtClean="0"/>
              <a:t> from Lohmann et al., LC-GC Europe, Jan 2010</a:t>
            </a:r>
            <a:endParaRPr lang="pl-PL" sz="1000" i="1" dirty="0"/>
          </a:p>
        </p:txBody>
      </p:sp>
      <p:sp>
        <p:nvSpPr>
          <p:cNvPr id="26" name="Prostokąt 25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27" name="Grupa 26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28" name="Prostokąt 27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9" name="Grupa 28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30" name="Prostokąt 29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31" name="Strzałka w dół 30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56869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3" name="Prostokąt 12"/>
          <p:cNvSpPr/>
          <p:nvPr/>
        </p:nvSpPr>
        <p:spPr>
          <a:xfrm>
            <a:off x="6507482" y="520797"/>
            <a:ext cx="532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err="1" smtClean="0">
                <a:solidFill>
                  <a:srgbClr val="993300"/>
                </a:solidFill>
              </a:rPr>
              <a:t>Typical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phase</a:t>
            </a:r>
            <a:r>
              <a:rPr lang="pl-PL" b="1" i="1" dirty="0" smtClean="0">
                <a:solidFill>
                  <a:srgbClr val="993300"/>
                </a:solidFill>
              </a:rPr>
              <a:t> I </a:t>
            </a:r>
            <a:r>
              <a:rPr lang="pl-PL" b="1" i="1" dirty="0" err="1" smtClean="0">
                <a:solidFill>
                  <a:srgbClr val="993300"/>
                </a:solidFill>
              </a:rPr>
              <a:t>reactions</a:t>
            </a:r>
            <a:r>
              <a:rPr lang="pl-PL" b="1" i="1" dirty="0" smtClean="0">
                <a:solidFill>
                  <a:srgbClr val="993300"/>
                </a:solidFill>
              </a:rPr>
              <a:t> and the </a:t>
            </a:r>
            <a:r>
              <a:rPr lang="pl-PL" b="1" i="1" dirty="0" err="1" smtClean="0">
                <a:solidFill>
                  <a:srgbClr val="993300"/>
                </a:solidFill>
              </a:rPr>
              <a:t>possibility</a:t>
            </a:r>
            <a:r>
              <a:rPr lang="pl-PL" b="1" i="1" dirty="0" smtClean="0">
                <a:solidFill>
                  <a:srgbClr val="993300"/>
                </a:solidFill>
              </a:rPr>
              <a:t> for </a:t>
            </a:r>
            <a:r>
              <a:rPr lang="pl-PL" b="1" i="1" dirty="0" err="1" smtClean="0">
                <a:solidFill>
                  <a:srgbClr val="993300"/>
                </a:solidFill>
              </a:rPr>
              <a:t>their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electrochemical</a:t>
            </a:r>
            <a:r>
              <a:rPr lang="pl-PL" b="1" i="1" dirty="0" smtClean="0">
                <a:solidFill>
                  <a:srgbClr val="993300"/>
                </a:solidFill>
              </a:rPr>
              <a:t> </a:t>
            </a:r>
            <a:r>
              <a:rPr lang="pl-PL" b="1" i="1" dirty="0" err="1" smtClean="0">
                <a:solidFill>
                  <a:srgbClr val="993300"/>
                </a:solidFill>
              </a:rPr>
              <a:t>simulation</a:t>
            </a:r>
            <a:endParaRPr lang="pl-PL" b="1" i="1" dirty="0">
              <a:solidFill>
                <a:srgbClr val="993300"/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5" name="Łącznik prosty 14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09807"/>
              </p:ext>
            </p:extLst>
          </p:nvPr>
        </p:nvGraphicFramePr>
        <p:xfrm>
          <a:off x="6261100" y="1416231"/>
          <a:ext cx="5816599" cy="40446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67100"/>
                <a:gridCol w="2349499"/>
              </a:tblGrid>
              <a:tr h="5014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1" dirty="0" err="1" smtClean="0"/>
                        <a:t>Typical</a:t>
                      </a:r>
                      <a:r>
                        <a:rPr lang="pl-PL" sz="1200" b="1" i="1" dirty="0" smtClean="0"/>
                        <a:t> </a:t>
                      </a:r>
                      <a:r>
                        <a:rPr lang="pl-PL" sz="1200" b="1" i="1" dirty="0" err="1" smtClean="0"/>
                        <a:t>reactions</a:t>
                      </a:r>
                      <a:r>
                        <a:rPr lang="pl-PL" sz="1200" b="1" i="1" dirty="0" smtClean="0"/>
                        <a:t> </a:t>
                      </a:r>
                      <a:r>
                        <a:rPr lang="pl-PL" sz="1200" b="1" i="1" dirty="0" err="1" smtClean="0"/>
                        <a:t>catalysed</a:t>
                      </a:r>
                      <a:r>
                        <a:rPr lang="pl-PL" sz="1200" b="1" i="1" dirty="0" smtClean="0"/>
                        <a:t> by </a:t>
                      </a:r>
                      <a:r>
                        <a:rPr lang="pl-PL" sz="1200" b="1" i="1" dirty="0" err="1" smtClean="0"/>
                        <a:t>cytochrome</a:t>
                      </a:r>
                      <a:r>
                        <a:rPr lang="pl-PL" sz="1200" b="1" i="1" dirty="0" smtClean="0"/>
                        <a:t> P450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1" dirty="0" err="1" smtClean="0"/>
                        <a:t>Simulation</a:t>
                      </a:r>
                      <a:r>
                        <a:rPr lang="pl-PL" sz="1200" b="1" i="1" dirty="0" smtClean="0"/>
                        <a:t> by </a:t>
                      </a:r>
                      <a:r>
                        <a:rPr lang="pl-PL" sz="1200" b="1" i="1" dirty="0" err="1" smtClean="0"/>
                        <a:t>electrochemistry</a:t>
                      </a:r>
                      <a:endParaRPr lang="pl-PL" sz="1200" b="1" i="1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Allylic</a:t>
                      </a:r>
                      <a:r>
                        <a:rPr lang="pl-PL" sz="1200" dirty="0" smtClean="0"/>
                        <a:t> and </a:t>
                      </a:r>
                      <a:r>
                        <a:rPr lang="pl-PL" sz="1200" dirty="0" err="1" smtClean="0"/>
                        <a:t>aliphatic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hydroxylation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Succesfully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at</a:t>
                      </a:r>
                      <a:r>
                        <a:rPr lang="pl-PL" sz="1200" baseline="0" dirty="0" smtClean="0"/>
                        <a:t> high </a:t>
                      </a:r>
                      <a:r>
                        <a:rPr lang="pl-PL" sz="1200" baseline="0" dirty="0" err="1" smtClean="0"/>
                        <a:t>potentials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Benzylic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hydroxylation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Sucessfully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mimicked</a:t>
                      </a:r>
                      <a:r>
                        <a:rPr lang="pl-PL" sz="1200" dirty="0" smtClean="0"/>
                        <a:t>, but </a:t>
                      </a:r>
                      <a:r>
                        <a:rPr lang="pl-PL" sz="1200" dirty="0" err="1" smtClean="0"/>
                        <a:t>only</a:t>
                      </a:r>
                      <a:r>
                        <a:rPr lang="pl-PL" sz="1200" dirty="0" smtClean="0"/>
                        <a:t> in </a:t>
                      </a:r>
                      <a:r>
                        <a:rPr lang="pl-PL" sz="1200" dirty="0" err="1" smtClean="0"/>
                        <a:t>low</a:t>
                      </a:r>
                      <a:r>
                        <a:rPr lang="pl-PL" sz="1200" dirty="0" smtClean="0"/>
                        <a:t> </a:t>
                      </a:r>
                      <a:r>
                        <a:rPr lang="pl-PL" sz="1200" dirty="0" err="1" smtClean="0"/>
                        <a:t>yields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Desalkylation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amines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dirty="0" err="1" smtClean="0"/>
                        <a:t>Readily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dirty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Desalkylation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ethers</a:t>
                      </a:r>
                      <a:r>
                        <a:rPr lang="pl-PL" sz="1200" dirty="0" smtClean="0"/>
                        <a:t> and </a:t>
                      </a:r>
                      <a:r>
                        <a:rPr lang="pl-PL" sz="1200" dirty="0" err="1" smtClean="0"/>
                        <a:t>thioethers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200" dirty="0" err="1" smtClean="0"/>
                        <a:t>Ethers</a:t>
                      </a:r>
                      <a:r>
                        <a:rPr lang="pl-PL" sz="1200" dirty="0" smtClean="0"/>
                        <a:t>: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possible</a:t>
                      </a:r>
                      <a:r>
                        <a:rPr lang="pl-PL" sz="1200" baseline="0" dirty="0" smtClean="0"/>
                        <a:t> </a:t>
                      </a:r>
                    </a:p>
                    <a:p>
                      <a:pPr algn="l"/>
                      <a:r>
                        <a:rPr lang="pl-PL" sz="1200" baseline="0" dirty="0" err="1" smtClean="0"/>
                        <a:t>Thioethers</a:t>
                      </a:r>
                      <a:r>
                        <a:rPr lang="pl-PL" sz="1200" baseline="0" dirty="0" smtClean="0"/>
                        <a:t>: not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Hydroxylation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aromatics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Possible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solidFill>
                            <a:srgbClr val="993300"/>
                          </a:solidFill>
                        </a:rPr>
                        <a:t>Epoxide</a:t>
                      </a:r>
                      <a:r>
                        <a:rPr lang="pl-PL" sz="1200" b="1" dirty="0" smtClean="0">
                          <a:solidFill>
                            <a:srgbClr val="993300"/>
                          </a:solidFill>
                        </a:rPr>
                        <a:t> </a:t>
                      </a:r>
                      <a:r>
                        <a:rPr lang="pl-PL" sz="1200" b="1" dirty="0" err="1" smtClean="0">
                          <a:solidFill>
                            <a:srgbClr val="993300"/>
                          </a:solidFill>
                        </a:rPr>
                        <a:t>formation</a:t>
                      </a:r>
                      <a:endParaRPr lang="pl-PL" sz="1200" b="1" dirty="0">
                        <a:solidFill>
                          <a:srgbClr val="9933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="1" baseline="0" dirty="0" smtClean="0">
                          <a:solidFill>
                            <a:srgbClr val="993300"/>
                          </a:solidFill>
                        </a:rPr>
                        <a:t>Not </a:t>
                      </a:r>
                      <a:r>
                        <a:rPr lang="pl-PL" sz="1200" b="1" baseline="0" dirty="0" err="1" smtClean="0">
                          <a:solidFill>
                            <a:srgbClr val="993300"/>
                          </a:solidFill>
                        </a:rPr>
                        <a:t>mimicked</a:t>
                      </a:r>
                      <a:endParaRPr lang="pl-PL" sz="1200" b="1" baseline="0" dirty="0" smtClean="0">
                        <a:solidFill>
                          <a:srgbClr val="993300"/>
                        </a:solidFill>
                      </a:endParaRPr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Oxidation</a:t>
                      </a:r>
                      <a:r>
                        <a:rPr lang="pl-PL" sz="1200" dirty="0" smtClean="0"/>
                        <a:t> of </a:t>
                      </a:r>
                      <a:r>
                        <a:rPr lang="pl-PL" sz="1200" dirty="0" err="1" smtClean="0"/>
                        <a:t>heteroatoms</a:t>
                      </a:r>
                      <a:r>
                        <a:rPr lang="pl-PL" sz="1200" dirty="0" smtClean="0"/>
                        <a:t> (</a:t>
                      </a:r>
                      <a:r>
                        <a:rPr lang="pl-PL" sz="1200" i="1" dirty="0" smtClean="0"/>
                        <a:t>N, S</a:t>
                      </a:r>
                      <a:r>
                        <a:rPr lang="pl-PL" sz="1200" dirty="0" smtClean="0"/>
                        <a:t>)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Sucessfully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r>
                        <a:rPr lang="pl-PL" sz="1200" baseline="0" dirty="0" smtClean="0"/>
                        <a:t> (but </a:t>
                      </a:r>
                      <a:r>
                        <a:rPr lang="pl-PL" sz="1200" i="1" baseline="0" dirty="0" smtClean="0"/>
                        <a:t>N</a:t>
                      </a:r>
                      <a:r>
                        <a:rPr lang="pl-PL" sz="1200" baseline="0" dirty="0" smtClean="0"/>
                        <a:t>-</a:t>
                      </a:r>
                      <a:r>
                        <a:rPr lang="pl-PL" sz="1200" baseline="0" dirty="0" err="1" smtClean="0"/>
                        <a:t>oxide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formation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only</a:t>
                      </a:r>
                      <a:r>
                        <a:rPr lang="pl-PL" sz="1200" baseline="0" dirty="0" smtClean="0"/>
                        <a:t> in </a:t>
                      </a:r>
                      <a:r>
                        <a:rPr lang="pl-PL" sz="1200" baseline="0" dirty="0" err="1" smtClean="0"/>
                        <a:t>low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yields</a:t>
                      </a:r>
                      <a:r>
                        <a:rPr lang="pl-PL" sz="1200" baseline="0" dirty="0" smtClean="0"/>
                        <a:t>)</a:t>
                      </a:r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b="1" dirty="0" err="1" smtClean="0">
                          <a:solidFill>
                            <a:srgbClr val="993300"/>
                          </a:solidFill>
                        </a:rPr>
                        <a:t>Alcohol</a:t>
                      </a:r>
                      <a:r>
                        <a:rPr lang="pl-PL" sz="1200" b="1" baseline="0" dirty="0" smtClean="0">
                          <a:solidFill>
                            <a:srgbClr val="993300"/>
                          </a:solidFill>
                        </a:rPr>
                        <a:t> and </a:t>
                      </a:r>
                      <a:r>
                        <a:rPr lang="pl-PL" sz="1200" b="1" baseline="0" dirty="0" err="1" smtClean="0">
                          <a:solidFill>
                            <a:srgbClr val="993300"/>
                          </a:solidFill>
                        </a:rPr>
                        <a:t>aldehyde</a:t>
                      </a:r>
                      <a:r>
                        <a:rPr lang="pl-PL" sz="1200" b="1" baseline="0" dirty="0" smtClean="0">
                          <a:solidFill>
                            <a:srgbClr val="993300"/>
                          </a:solidFill>
                        </a:rPr>
                        <a:t> </a:t>
                      </a:r>
                      <a:r>
                        <a:rPr lang="pl-PL" sz="1200" b="1" baseline="0" dirty="0" err="1" smtClean="0">
                          <a:solidFill>
                            <a:srgbClr val="993300"/>
                          </a:solidFill>
                        </a:rPr>
                        <a:t>oxidation</a:t>
                      </a:r>
                      <a:endParaRPr lang="pl-PL" sz="1200" b="1" dirty="0">
                        <a:solidFill>
                          <a:srgbClr val="9933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baseline="0" dirty="0" smtClean="0">
                          <a:solidFill>
                            <a:srgbClr val="993300"/>
                          </a:solidFill>
                        </a:rPr>
                        <a:t>Not </a:t>
                      </a:r>
                      <a:r>
                        <a:rPr lang="pl-PL" sz="1200" b="1" baseline="0" dirty="0" err="1" smtClean="0">
                          <a:solidFill>
                            <a:srgbClr val="993300"/>
                          </a:solidFill>
                        </a:rPr>
                        <a:t>mimicked</a:t>
                      </a:r>
                      <a:endParaRPr lang="pl-PL" sz="1200" b="1" baseline="0" dirty="0" smtClean="0">
                        <a:solidFill>
                          <a:srgbClr val="993300"/>
                        </a:solidFill>
                      </a:endParaRPr>
                    </a:p>
                  </a:txBody>
                  <a:tcPr anchor="ctr"/>
                </a:tc>
              </a:tr>
              <a:tr h="342884">
                <a:tc>
                  <a:txBody>
                    <a:bodyPr/>
                    <a:lstStyle/>
                    <a:p>
                      <a:r>
                        <a:rPr lang="pl-PL" sz="1200" dirty="0" err="1" smtClean="0"/>
                        <a:t>Dehydrogenation</a:t>
                      </a:r>
                      <a:endParaRPr lang="pl-P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200" baseline="0" dirty="0" err="1" smtClean="0"/>
                        <a:t>Readily</a:t>
                      </a:r>
                      <a:r>
                        <a:rPr lang="pl-PL" sz="1200" baseline="0" dirty="0" smtClean="0"/>
                        <a:t> </a:t>
                      </a:r>
                      <a:r>
                        <a:rPr lang="pl-PL" sz="1200" baseline="0" dirty="0" err="1" smtClean="0"/>
                        <a:t>mimicked</a:t>
                      </a:r>
                      <a:endParaRPr lang="pl-PL" sz="1200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8946714" y="5486713"/>
            <a:ext cx="29915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i="1" dirty="0" err="1" smtClean="0"/>
              <a:t>Adapted</a:t>
            </a:r>
            <a:r>
              <a:rPr lang="pl-PL" sz="1000" i="1" dirty="0" smtClean="0"/>
              <a:t> from Lohmann et al., LC-GC Europe, Jan 2010</a:t>
            </a:r>
            <a:endParaRPr lang="pl-PL" sz="1000" i="1" dirty="0"/>
          </a:p>
        </p:txBody>
      </p:sp>
      <p:sp>
        <p:nvSpPr>
          <p:cNvPr id="24" name="Prostokąt 23"/>
          <p:cNvSpPr/>
          <p:nvPr/>
        </p:nvSpPr>
        <p:spPr>
          <a:xfrm>
            <a:off x="108000" y="1800000"/>
            <a:ext cx="59868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993300"/>
                </a:solidFill>
              </a:rPr>
              <a:t>EC/MS </a:t>
            </a:r>
            <a:r>
              <a:rPr lang="pl-PL" sz="2000" dirty="0" smtClean="0"/>
              <a:t>– </a:t>
            </a:r>
            <a:r>
              <a:rPr lang="en-US" sz="2000" dirty="0" smtClean="0"/>
              <a:t>a </a:t>
            </a:r>
            <a:r>
              <a:rPr lang="pl-PL" sz="2000" dirty="0" err="1" smtClean="0"/>
              <a:t>powerful</a:t>
            </a:r>
            <a:r>
              <a:rPr lang="pl-PL" sz="2000" dirty="0" smtClean="0"/>
              <a:t> platform to </a:t>
            </a:r>
            <a:r>
              <a:rPr lang="pl-PL" sz="2000" dirty="0" err="1" smtClean="0"/>
              <a:t>simulate</a:t>
            </a:r>
            <a:r>
              <a:rPr lang="pl-PL" sz="2000" dirty="0" smtClean="0"/>
              <a:t> </a:t>
            </a:r>
            <a:r>
              <a:rPr lang="pl-PL" sz="2000" dirty="0" err="1" smtClean="0"/>
              <a:t>various</a:t>
            </a:r>
            <a:r>
              <a:rPr lang="pl-PL" sz="2000" dirty="0" smtClean="0"/>
              <a:t> </a:t>
            </a:r>
            <a:r>
              <a:rPr lang="pl-PL" sz="2000" dirty="0" err="1" smtClean="0"/>
              <a:t>oxidation</a:t>
            </a:r>
            <a:r>
              <a:rPr lang="pl-PL" sz="2000" dirty="0" smtClean="0"/>
              <a:t> and </a:t>
            </a:r>
            <a:r>
              <a:rPr lang="pl-PL" sz="2000" dirty="0" err="1" smtClean="0"/>
              <a:t>reduction</a:t>
            </a:r>
            <a:r>
              <a:rPr lang="pl-PL" sz="2000" dirty="0" smtClean="0"/>
              <a:t> </a:t>
            </a:r>
            <a:r>
              <a:rPr lang="pl-PL" sz="2000" dirty="0" err="1" smtClean="0"/>
              <a:t>processes</a:t>
            </a:r>
            <a:r>
              <a:rPr lang="pl-PL" sz="2000" dirty="0" smtClean="0"/>
              <a:t>.</a:t>
            </a:r>
            <a:endParaRPr lang="en-US" sz="2000" dirty="0"/>
          </a:p>
        </p:txBody>
      </p:sp>
      <p:grpSp>
        <p:nvGrpSpPr>
          <p:cNvPr id="26" name="Grupa 25"/>
          <p:cNvGrpSpPr/>
          <p:nvPr/>
        </p:nvGrpSpPr>
        <p:grpSpPr>
          <a:xfrm>
            <a:off x="108000" y="2631600"/>
            <a:ext cx="5987512" cy="3101022"/>
            <a:chOff x="108000" y="2631600"/>
            <a:chExt cx="5987512" cy="3101022"/>
          </a:xfrm>
        </p:grpSpPr>
        <p:sp>
          <p:nvSpPr>
            <p:cNvPr id="27" name="Prostokąt 26"/>
            <p:cNvSpPr/>
            <p:nvPr/>
          </p:nvSpPr>
          <p:spPr>
            <a:xfrm>
              <a:off x="436996" y="4550189"/>
              <a:ext cx="5580000" cy="576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8" name="Grupa 27"/>
            <p:cNvGrpSpPr/>
            <p:nvPr/>
          </p:nvGrpSpPr>
          <p:grpSpPr>
            <a:xfrm>
              <a:off x="108000" y="2631600"/>
              <a:ext cx="5987512" cy="3101022"/>
              <a:chOff x="108488" y="2630677"/>
              <a:chExt cx="5987512" cy="3101022"/>
            </a:xfrm>
          </p:grpSpPr>
          <p:sp>
            <p:nvSpPr>
              <p:cNvPr id="29" name="Prostokąt 28"/>
              <p:cNvSpPr/>
              <p:nvPr/>
            </p:nvSpPr>
            <p:spPr>
              <a:xfrm>
                <a:off x="108488" y="3423375"/>
                <a:ext cx="59875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/>
                  <a:t>Electrochemical</a:t>
                </a:r>
                <a:r>
                  <a:rPr lang="pl-PL" dirty="0"/>
                  <a:t> </a:t>
                </a:r>
                <a:r>
                  <a:rPr lang="pl-PL" dirty="0" err="1"/>
                  <a:t>cell</a:t>
                </a:r>
                <a:r>
                  <a:rPr lang="pl-PL" dirty="0"/>
                  <a:t> for the </a:t>
                </a:r>
                <a:r>
                  <a:rPr lang="pl-PL" dirty="0" err="1"/>
                  <a:t>simulation</a:t>
                </a:r>
                <a:r>
                  <a:rPr lang="pl-PL" dirty="0"/>
                  <a:t> of the </a:t>
                </a:r>
                <a:r>
                  <a:rPr lang="pl-PL" dirty="0" err="1"/>
                  <a:t>oxidative</a:t>
                </a:r>
                <a:r>
                  <a:rPr lang="pl-PL" dirty="0"/>
                  <a:t> and </a:t>
                </a:r>
                <a:r>
                  <a:rPr lang="pl-PL" dirty="0" err="1"/>
                  <a:t>reductive</a:t>
                </a:r>
                <a:r>
                  <a:rPr lang="pl-PL" dirty="0"/>
                  <a:t>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 </a:t>
                </a:r>
                <a:r>
                  <a:rPr lang="pl-PL" dirty="0" err="1"/>
                  <a:t>metabolism</a:t>
                </a:r>
                <a:r>
                  <a:rPr lang="pl-PL" dirty="0" smtClean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/>
                  <a:t>High </a:t>
                </a:r>
                <a:r>
                  <a:rPr lang="pl-PL" dirty="0" err="1"/>
                  <a:t>potential</a:t>
                </a:r>
                <a:r>
                  <a:rPr lang="pl-PL" dirty="0"/>
                  <a:t> for screening of single target </a:t>
                </a:r>
                <a:r>
                  <a:rPr lang="pl-PL" dirty="0" err="1"/>
                  <a:t>compounds</a:t>
                </a:r>
                <a:r>
                  <a:rPr lang="pl-PL" dirty="0"/>
                  <a:t> in </a:t>
                </a:r>
                <a:r>
                  <a:rPr lang="pl-PL" dirty="0" err="1" smtClean="0"/>
                  <a:t>phase</a:t>
                </a:r>
                <a:r>
                  <a:rPr lang="pl-PL" dirty="0"/>
                  <a:t>-</a:t>
                </a:r>
                <a:r>
                  <a:rPr lang="pl-PL" dirty="0" smtClean="0"/>
                  <a:t>II </a:t>
                </a:r>
                <a:r>
                  <a:rPr lang="pl-PL" dirty="0" err="1"/>
                  <a:t>metabolomics</a:t>
                </a:r>
                <a:r>
                  <a:rPr lang="pl-PL" dirty="0"/>
                  <a:t> </a:t>
                </a:r>
                <a:r>
                  <a:rPr lang="pl-PL" dirty="0" err="1"/>
                  <a:t>studies</a:t>
                </a:r>
                <a:r>
                  <a:rPr lang="pl-PL" dirty="0"/>
                  <a:t>.</a:t>
                </a:r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smtClean="0"/>
                  <a:t>Fast </a:t>
                </a:r>
                <a:r>
                  <a:rPr lang="pl-PL" dirty="0" err="1" smtClean="0"/>
                  <a:t>method</a:t>
                </a:r>
                <a:r>
                  <a:rPr lang="pl-PL" dirty="0" smtClean="0"/>
                  <a:t> for </a:t>
                </a:r>
                <a:r>
                  <a:rPr lang="pl-PL" dirty="0" err="1" smtClean="0"/>
                  <a:t>direct</a:t>
                </a:r>
                <a:r>
                  <a:rPr lang="pl-PL" dirty="0"/>
                  <a:t> </a:t>
                </a:r>
                <a:r>
                  <a:rPr lang="pl-PL" dirty="0" err="1" smtClean="0"/>
                  <a:t>identification</a:t>
                </a:r>
                <a:r>
                  <a:rPr lang="pl-PL" dirty="0"/>
                  <a:t> </a:t>
                </a:r>
                <a:r>
                  <a:rPr lang="pl-PL" dirty="0" smtClean="0"/>
                  <a:t>of </a:t>
                </a:r>
                <a:r>
                  <a:rPr lang="pl-PL" dirty="0" err="1" smtClean="0"/>
                  <a:t>reactive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metabolites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because</a:t>
                </a:r>
                <a:r>
                  <a:rPr lang="pl-PL" dirty="0" smtClean="0"/>
                  <a:t> of the </a:t>
                </a:r>
                <a:r>
                  <a:rPr lang="pl-PL" dirty="0" err="1" smtClean="0"/>
                  <a:t>absence</a:t>
                </a:r>
                <a:r>
                  <a:rPr lang="pl-PL" dirty="0" smtClean="0"/>
                  <a:t> of </a:t>
                </a:r>
                <a:r>
                  <a:rPr lang="pl-PL" dirty="0" err="1" smtClean="0"/>
                  <a:t>biological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matrices</a:t>
                </a:r>
                <a:r>
                  <a:rPr lang="pl-PL" dirty="0" smtClean="0"/>
                  <a:t>.</a:t>
                </a:r>
                <a:endParaRPr lang="pl-PL" dirty="0"/>
              </a:p>
              <a:p>
                <a:pPr marL="342900" indent="-342900" algn="just">
                  <a:buClr>
                    <a:srgbClr val="993300"/>
                  </a:buClr>
                  <a:buFont typeface="Wingdings" panose="05000000000000000000" pitchFamily="2" charset="2"/>
                  <a:buChar char="§"/>
                </a:pPr>
                <a:r>
                  <a:rPr lang="pl-PL" dirty="0" err="1" smtClean="0"/>
                  <a:t>Delivers</a:t>
                </a:r>
                <a:r>
                  <a:rPr lang="pl-PL" dirty="0" smtClean="0"/>
                  <a:t> a </a:t>
                </a:r>
                <a:r>
                  <a:rPr lang="pl-PL" dirty="0" err="1" smtClean="0"/>
                  <a:t>redox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fingerprint</a:t>
                </a:r>
                <a:r>
                  <a:rPr lang="pl-PL" dirty="0" smtClean="0"/>
                  <a:t> of a (</a:t>
                </a:r>
                <a:r>
                  <a:rPr lang="pl-PL" dirty="0" err="1" smtClean="0"/>
                  <a:t>drug</a:t>
                </a:r>
                <a:r>
                  <a:rPr lang="pl-PL" dirty="0" smtClean="0"/>
                  <a:t>) </a:t>
                </a:r>
                <a:r>
                  <a:rPr lang="pl-PL" dirty="0" err="1" smtClean="0"/>
                  <a:t>molecule</a:t>
                </a:r>
                <a:r>
                  <a:rPr lang="pl-PL" dirty="0" smtClean="0"/>
                  <a:t>, </a:t>
                </a:r>
                <a:r>
                  <a:rPr lang="pl-PL" dirty="0" err="1" smtClean="0"/>
                  <a:t>close</a:t>
                </a:r>
                <a:r>
                  <a:rPr lang="pl-PL" dirty="0" smtClean="0"/>
                  <a:t> to </a:t>
                </a:r>
                <a:r>
                  <a:rPr lang="pl-PL" dirty="0" err="1" smtClean="0"/>
                  <a:t>metabolic</a:t>
                </a:r>
                <a:r>
                  <a:rPr lang="pl-PL" dirty="0" smtClean="0"/>
                  <a:t> profile, in a </a:t>
                </a:r>
                <a:r>
                  <a:rPr lang="pl-PL" dirty="0" err="1" smtClean="0"/>
                  <a:t>very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short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time</a:t>
                </a:r>
                <a:r>
                  <a:rPr lang="pl-PL" dirty="0" smtClean="0"/>
                  <a:t>.</a:t>
                </a:r>
              </a:p>
            </p:txBody>
          </p:sp>
          <p:sp>
            <p:nvSpPr>
              <p:cNvPr id="30" name="Strzałka w dół 29"/>
              <p:cNvSpPr/>
              <p:nvPr/>
            </p:nvSpPr>
            <p:spPr>
              <a:xfrm>
                <a:off x="2767291" y="2630677"/>
                <a:ext cx="669907" cy="669907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34830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1028904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grpSp>
        <p:nvGrpSpPr>
          <p:cNvPr id="6" name="Grupa 5"/>
          <p:cNvGrpSpPr/>
          <p:nvPr/>
        </p:nvGrpSpPr>
        <p:grpSpPr>
          <a:xfrm>
            <a:off x="6818063" y="229204"/>
            <a:ext cx="5035998" cy="1188001"/>
            <a:chOff x="7075263" y="259307"/>
            <a:chExt cx="5035998" cy="1188001"/>
          </a:xfrm>
        </p:grpSpPr>
        <p:sp>
          <p:nvSpPr>
            <p:cNvPr id="13" name="Elipsa 12"/>
            <p:cNvSpPr/>
            <p:nvPr/>
          </p:nvSpPr>
          <p:spPr>
            <a:xfrm>
              <a:off x="7077691" y="259307"/>
              <a:ext cx="5031143" cy="118800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" name="Prostokąt 2"/>
            <p:cNvSpPr/>
            <p:nvPr/>
          </p:nvSpPr>
          <p:spPr>
            <a:xfrm>
              <a:off x="7075263" y="560920"/>
              <a:ext cx="50359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Financial support by the </a:t>
              </a:r>
              <a:r>
                <a:rPr lang="en-GB" sz="1600" dirty="0" smtClean="0">
                  <a:solidFill>
                    <a:schemeClr val="bg1"/>
                  </a:solidFill>
                  <a:ea typeface="Times New Roman" panose="02020603050405020304" pitchFamily="18" charset="0"/>
                </a:rPr>
                <a:t>National Science Centre (Poland) </a:t>
              </a:r>
              <a:endParaRPr lang="pl-PL" sz="1600" dirty="0" smtClean="0">
                <a:solidFill>
                  <a:schemeClr val="bg1"/>
                </a:solidFill>
                <a:ea typeface="Times New Roman" panose="02020603050405020304" pitchFamily="18" charset="0"/>
              </a:endParaRPr>
            </a:p>
            <a:p>
              <a:pPr algn="ctr"/>
              <a:r>
                <a:rPr lang="en-GB" sz="1600" dirty="0" smtClean="0">
                  <a:solidFill>
                    <a:schemeClr val="bg1"/>
                  </a:solidFill>
                  <a:ea typeface="Times New Roman" panose="02020603050405020304" pitchFamily="18" charset="0"/>
                </a:rPr>
                <a:t>(</a:t>
              </a:r>
              <a:r>
                <a:rPr lang="en-GB" sz="160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project </a:t>
              </a:r>
              <a:r>
                <a:rPr lang="pl-PL" sz="1600" dirty="0" smtClean="0">
                  <a:solidFill>
                    <a:schemeClr val="bg1"/>
                  </a:solidFill>
                  <a:ea typeface="Times New Roman" panose="02020603050405020304" pitchFamily="18" charset="0"/>
                </a:rPr>
                <a:t>SONATA </a:t>
              </a:r>
              <a:r>
                <a:rPr lang="en-GB" sz="1600" dirty="0" smtClean="0">
                  <a:solidFill>
                    <a:schemeClr val="bg1"/>
                  </a:solidFill>
                  <a:ea typeface="Times New Roman" panose="02020603050405020304" pitchFamily="18" charset="0"/>
                </a:rPr>
                <a:t>No </a:t>
              </a:r>
              <a:r>
                <a:rPr lang="en-GB" sz="1600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2012/07/D/NZ7/03395) </a:t>
              </a:r>
              <a:endParaRPr lang="pl-PL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Prostokąt 1"/>
          <p:cNvSpPr/>
          <p:nvPr/>
        </p:nvSpPr>
        <p:spPr>
          <a:xfrm>
            <a:off x="832512" y="2228058"/>
            <a:ext cx="105906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Clr>
                <a:srgbClr val="993300"/>
              </a:buClr>
              <a:buFont typeface="Wingdings" panose="05000000000000000000" pitchFamily="2" charset="2"/>
              <a:buChar char="§"/>
            </a:pP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nvestigat</a:t>
            </a:r>
            <a:r>
              <a:rPr lang="pl-PL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phase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-I 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metabolism 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400" b="1" dirty="0"/>
              <a:t>the model </a:t>
            </a:r>
            <a:r>
              <a:rPr lang="pl-PL" sz="2400" b="1" dirty="0" err="1" smtClean="0"/>
              <a:t>antitumor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acridine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derivatives</a:t>
            </a:r>
            <a:r>
              <a:rPr lang="pl-PL" sz="2400" b="1" dirty="0" smtClean="0"/>
              <a:t>, </a:t>
            </a:r>
            <a:r>
              <a:rPr lang="pl-PL" sz="2400" b="1" dirty="0" smtClean="0">
                <a:solidFill>
                  <a:srgbClr val="993300"/>
                </a:solidFill>
              </a:rPr>
              <a:t>C-1311</a:t>
            </a:r>
            <a:r>
              <a:rPr lang="pl-PL" sz="2400" b="1" dirty="0" smtClean="0"/>
              <a:t> and </a:t>
            </a:r>
            <a:r>
              <a:rPr lang="pl-PL" sz="2400" b="1" dirty="0" smtClean="0">
                <a:solidFill>
                  <a:srgbClr val="993300"/>
                </a:solidFill>
              </a:rPr>
              <a:t>C-1748</a:t>
            </a:r>
            <a:r>
              <a:rPr lang="pl-PL" sz="2400" b="1" dirty="0" smtClean="0"/>
              <a:t>,</a:t>
            </a:r>
            <a:r>
              <a:rPr lang="en-US" sz="2400" b="1" dirty="0" smtClean="0"/>
              <a:t> 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under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electrochemical conditions 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coupled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to mass 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spectrometry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(EC/MS)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sz="24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buClr>
                <a:srgbClr val="993300"/>
              </a:buClr>
            </a:pPr>
            <a:endParaRPr lang="pl-PL" sz="14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Clr>
                <a:srgbClr val="993300"/>
              </a:buClr>
              <a:buFont typeface="Wingdings" panose="05000000000000000000" pitchFamily="2" charset="2"/>
              <a:buChar char="§"/>
            </a:pPr>
            <a:r>
              <a:rPr lang="pl-PL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Comparison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he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results obtained by 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/MS</a:t>
            </a:r>
            <a:r>
              <a:rPr lang="en-US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conventional </a:t>
            </a:r>
            <a:r>
              <a:rPr lang="en-US" sz="24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in vitro</a:t>
            </a:r>
            <a:r>
              <a:rPr lang="en-US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microsomal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approach</a:t>
            </a:r>
            <a:r>
              <a:rPr lang="pl-PL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8937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a 22"/>
          <p:cNvGrpSpPr/>
          <p:nvPr/>
        </p:nvGrpSpPr>
        <p:grpSpPr>
          <a:xfrm>
            <a:off x="825484" y="1753129"/>
            <a:ext cx="5030736" cy="2598575"/>
            <a:chOff x="989168" y="3480332"/>
            <a:chExt cx="5030736" cy="2598575"/>
          </a:xfrm>
        </p:grpSpPr>
        <p:pic>
          <p:nvPicPr>
            <p:cNvPr id="17" name="Obraz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0463" y="3480332"/>
              <a:ext cx="3388146" cy="194729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9" name="pole tekstowe 18"/>
            <p:cNvSpPr txBox="1"/>
            <p:nvPr/>
          </p:nvSpPr>
          <p:spPr>
            <a:xfrm>
              <a:off x="989168" y="5494132"/>
              <a:ext cx="50307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altLang="pl-PL" sz="1600" i="1" dirty="0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5-diethyloaminoethyloamino-8-hydroxyimidazoacridinone </a:t>
              </a:r>
            </a:p>
            <a:p>
              <a:pPr algn="ctr"/>
              <a:r>
                <a:rPr lang="pl-PL" sz="1600" b="1" dirty="0" smtClean="0">
                  <a:solidFill>
                    <a:srgbClr val="993300"/>
                  </a:solidFill>
                </a:rPr>
                <a:t>C-1311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6805544" y="1943335"/>
            <a:ext cx="4653518" cy="2408369"/>
            <a:chOff x="6892484" y="3888906"/>
            <a:chExt cx="4653518" cy="2408369"/>
          </a:xfrm>
        </p:grpSpPr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06804" y="3888906"/>
              <a:ext cx="2024875" cy="1744875"/>
            </a:xfrm>
            <a:prstGeom prst="rect">
              <a:avLst/>
            </a:prstGeom>
          </p:spPr>
        </p:pic>
        <p:sp>
          <p:nvSpPr>
            <p:cNvPr id="20" name="pole tekstowe 19"/>
            <p:cNvSpPr txBox="1"/>
            <p:nvPr/>
          </p:nvSpPr>
          <p:spPr>
            <a:xfrm>
              <a:off x="6892484" y="5712500"/>
              <a:ext cx="465351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600" i="1" dirty="0"/>
                <a:t>9-(2’-</a:t>
              </a:r>
              <a:r>
                <a:rPr lang="pl-PL" sz="1600" i="1" dirty="0" smtClean="0"/>
                <a:t>hydroxyethyloamino</a:t>
              </a:r>
              <a:r>
                <a:rPr lang="pl-PL" sz="1600" i="1" dirty="0"/>
                <a:t>)-</a:t>
              </a:r>
              <a:r>
                <a:rPr lang="pl-PL" sz="1600" i="1" dirty="0" smtClean="0"/>
                <a:t>4-methylo-1-nitroacridine </a:t>
              </a:r>
            </a:p>
            <a:p>
              <a:pPr algn="ctr"/>
              <a:r>
                <a:rPr lang="pl-PL" sz="1600" b="1" dirty="0" smtClean="0">
                  <a:solidFill>
                    <a:srgbClr val="993300"/>
                  </a:solidFill>
                </a:rPr>
                <a:t>C-1748</a:t>
              </a:r>
            </a:p>
          </p:txBody>
        </p:sp>
      </p:grpSp>
      <p:sp>
        <p:nvSpPr>
          <p:cNvPr id="1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pole tekstowe 21"/>
          <p:cNvSpPr txBox="1"/>
          <p:nvPr/>
        </p:nvSpPr>
        <p:spPr>
          <a:xfrm>
            <a:off x="640852" y="4516423"/>
            <a:ext cx="540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400" b="1" dirty="0">
                <a:solidFill>
                  <a:schemeClr val="accent1"/>
                </a:solidFill>
              </a:rPr>
              <a:t>i</a:t>
            </a:r>
            <a:r>
              <a:rPr lang="pl-PL" sz="1400" b="1" dirty="0" smtClean="0">
                <a:solidFill>
                  <a:schemeClr val="accent1"/>
                </a:solidFill>
              </a:rPr>
              <a:t>nhibitor of </a:t>
            </a:r>
            <a:r>
              <a:rPr lang="pl-PL" sz="1400" b="1" dirty="0" err="1">
                <a:solidFill>
                  <a:schemeClr val="accent1"/>
                </a:solidFill>
              </a:rPr>
              <a:t>both</a:t>
            </a:r>
            <a:r>
              <a:rPr lang="pl-PL" sz="1400" b="1" dirty="0">
                <a:solidFill>
                  <a:schemeClr val="accent1"/>
                </a:solidFill>
              </a:rPr>
              <a:t> </a:t>
            </a:r>
            <a:r>
              <a:rPr lang="pl-PL" sz="1400" b="1" dirty="0" err="1">
                <a:solidFill>
                  <a:schemeClr val="accent1"/>
                </a:solidFill>
              </a:rPr>
              <a:t>topoisomerases</a:t>
            </a:r>
            <a:r>
              <a:rPr lang="pl-PL" sz="1400" b="1" dirty="0">
                <a:solidFill>
                  <a:schemeClr val="accent1"/>
                </a:solidFill>
              </a:rPr>
              <a:t> and </a:t>
            </a:r>
            <a:r>
              <a:rPr lang="pl-PL" sz="1400" b="1" dirty="0" err="1">
                <a:solidFill>
                  <a:schemeClr val="accent1"/>
                </a:solidFill>
              </a:rPr>
              <a:t>certain</a:t>
            </a:r>
            <a:r>
              <a:rPr lang="pl-PL" sz="1400" b="1" dirty="0">
                <a:solidFill>
                  <a:schemeClr val="accent1"/>
                </a:solidFill>
              </a:rPr>
              <a:t> receptor </a:t>
            </a:r>
            <a:r>
              <a:rPr lang="pl-PL" sz="1400" b="1" dirty="0" err="1" smtClean="0">
                <a:solidFill>
                  <a:schemeClr val="accent1"/>
                </a:solidFill>
              </a:rPr>
              <a:t>kinases</a:t>
            </a:r>
            <a:r>
              <a:rPr lang="pl-PL" sz="1400" dirty="0" smtClean="0"/>
              <a:t>, </a:t>
            </a:r>
            <a:r>
              <a:rPr lang="pl-PL" sz="1400" dirty="0" err="1"/>
              <a:t>including</a:t>
            </a:r>
            <a:r>
              <a:rPr lang="pl-PL" sz="1400" dirty="0"/>
              <a:t> FMS-</a:t>
            </a:r>
            <a:r>
              <a:rPr lang="pl-PL" sz="1400" dirty="0" err="1"/>
              <a:t>like</a:t>
            </a:r>
            <a:r>
              <a:rPr lang="pl-PL" sz="1400" dirty="0"/>
              <a:t> </a:t>
            </a:r>
            <a:r>
              <a:rPr lang="pl-PL" sz="1400" dirty="0" err="1" smtClean="0"/>
              <a:t>tyrosine</a:t>
            </a:r>
            <a:r>
              <a:rPr lang="pl-PL" sz="1400" dirty="0" smtClean="0"/>
              <a:t> </a:t>
            </a:r>
            <a:r>
              <a:rPr lang="pl-PL" sz="1400" dirty="0" err="1" smtClean="0"/>
              <a:t>kinase</a:t>
            </a:r>
            <a:r>
              <a:rPr lang="pl-PL" sz="1400" dirty="0" smtClean="0"/>
              <a:t> FLT3 </a:t>
            </a:r>
            <a:r>
              <a:rPr lang="pl-PL" sz="1200" i="1" dirty="0" smtClean="0"/>
              <a:t>(</a:t>
            </a:r>
            <a:r>
              <a:rPr lang="pl-PL" sz="1200" i="1" dirty="0" err="1" smtClean="0"/>
              <a:t>Chau</a:t>
            </a:r>
            <a:r>
              <a:rPr lang="pl-PL" sz="1200" i="1" dirty="0" smtClean="0"/>
              <a:t> et al., 2006; </a:t>
            </a:r>
            <a:r>
              <a:rPr lang="pl-PL" sz="1200" i="1" dirty="0" err="1" smtClean="0"/>
              <a:t>Skwarska</a:t>
            </a:r>
            <a:r>
              <a:rPr lang="pl-PL" sz="1200" i="1" dirty="0" smtClean="0"/>
              <a:t> et al., 2010)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pl-PL" sz="1000" dirty="0" smtClean="0"/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400" b="1" dirty="0" err="1">
                <a:solidFill>
                  <a:schemeClr val="accent1"/>
                </a:solidFill>
              </a:rPr>
              <a:t>a</a:t>
            </a:r>
            <a:r>
              <a:rPr lang="pl-PL" sz="1400" b="1" dirty="0" err="1" smtClean="0">
                <a:solidFill>
                  <a:schemeClr val="accent1"/>
                </a:solidFill>
              </a:rPr>
              <a:t>ctivity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against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advanced</a:t>
            </a:r>
            <a:r>
              <a:rPr lang="pl-PL" sz="1400" b="1" dirty="0" smtClean="0">
                <a:solidFill>
                  <a:schemeClr val="accent1"/>
                </a:solidFill>
              </a:rPr>
              <a:t> solid </a:t>
            </a:r>
            <a:r>
              <a:rPr lang="pl-PL" sz="1400" b="1" dirty="0" err="1" smtClean="0">
                <a:solidFill>
                  <a:schemeClr val="accent1"/>
                </a:solidFill>
              </a:rPr>
              <a:t>tumors</a:t>
            </a:r>
            <a:r>
              <a:rPr lang="pl-PL" sz="1400" b="1" dirty="0" smtClean="0">
                <a:solidFill>
                  <a:srgbClr val="993300"/>
                </a:solidFill>
              </a:rPr>
              <a:t> </a:t>
            </a:r>
            <a:r>
              <a:rPr lang="pl-PL" sz="1400" dirty="0" err="1" smtClean="0"/>
              <a:t>under</a:t>
            </a:r>
            <a:r>
              <a:rPr lang="pl-PL" sz="1400" dirty="0" smtClean="0"/>
              <a:t> </a:t>
            </a:r>
            <a:r>
              <a:rPr lang="pl-PL" sz="1400" dirty="0" err="1" smtClean="0"/>
              <a:t>phase</a:t>
            </a:r>
            <a:r>
              <a:rPr lang="pl-PL" sz="1400" dirty="0" smtClean="0"/>
              <a:t> I and II of </a:t>
            </a:r>
            <a:r>
              <a:rPr lang="pl-PL" sz="1400" dirty="0" err="1" smtClean="0"/>
              <a:t>clinical</a:t>
            </a:r>
            <a:r>
              <a:rPr lang="pl-PL" sz="1400" dirty="0" smtClean="0"/>
              <a:t> </a:t>
            </a:r>
            <a:r>
              <a:rPr lang="pl-PL" sz="1400" dirty="0" err="1" smtClean="0"/>
              <a:t>trials</a:t>
            </a:r>
            <a:r>
              <a:rPr lang="pl-PL" sz="1400" dirty="0" smtClean="0"/>
              <a:t>, </a:t>
            </a:r>
            <a:r>
              <a:rPr lang="pl-PL" sz="1400" dirty="0" err="1" smtClean="0"/>
              <a:t>also</a:t>
            </a:r>
            <a:r>
              <a:rPr lang="pl-PL" sz="1400" dirty="0" smtClean="0"/>
              <a:t> </a:t>
            </a:r>
            <a:r>
              <a:rPr lang="pl-PL" sz="1400" dirty="0" err="1" smtClean="0"/>
              <a:t>tested</a:t>
            </a:r>
            <a:r>
              <a:rPr lang="pl-PL" sz="1400" dirty="0" smtClean="0"/>
              <a:t> for the </a:t>
            </a:r>
            <a:r>
              <a:rPr lang="pl-PL" sz="1400" dirty="0" err="1" smtClean="0"/>
              <a:t>treatment</a:t>
            </a:r>
            <a:r>
              <a:rPr lang="pl-PL" sz="1400" dirty="0" smtClean="0"/>
              <a:t> of </a:t>
            </a:r>
            <a:r>
              <a:rPr lang="pl-PL" sz="1400" dirty="0" err="1" smtClean="0"/>
              <a:t>autoimmune</a:t>
            </a:r>
            <a:r>
              <a:rPr lang="pl-PL" sz="1400" dirty="0" smtClean="0"/>
              <a:t> </a:t>
            </a:r>
            <a:r>
              <a:rPr lang="pl-PL" sz="1400" dirty="0" err="1" smtClean="0"/>
              <a:t>diseases</a:t>
            </a:r>
            <a:r>
              <a:rPr lang="pl-PL" sz="1400" dirty="0" smtClean="0"/>
              <a:t> </a:t>
            </a:r>
            <a:r>
              <a:rPr lang="pl-PL" sz="1200" i="1" dirty="0" smtClean="0"/>
              <a:t>(</a:t>
            </a:r>
            <a:r>
              <a:rPr lang="pl-PL" sz="1200" i="1" dirty="0" err="1" smtClean="0"/>
              <a:t>Capizzi</a:t>
            </a:r>
            <a:r>
              <a:rPr lang="pl-PL" sz="1200" i="1" dirty="0" smtClean="0"/>
              <a:t> et al., 2008; </a:t>
            </a:r>
            <a:r>
              <a:rPr lang="pl-PL" sz="1200" i="1" dirty="0" err="1" smtClean="0"/>
              <a:t>Isambert</a:t>
            </a:r>
            <a:r>
              <a:rPr lang="pl-PL" sz="1200" i="1" dirty="0" smtClean="0"/>
              <a:t> et al., 2010)</a:t>
            </a:r>
          </a:p>
        </p:txBody>
      </p:sp>
      <p:sp>
        <p:nvSpPr>
          <p:cNvPr id="26" name="pole tekstowe 25"/>
          <p:cNvSpPr txBox="1"/>
          <p:nvPr/>
        </p:nvSpPr>
        <p:spPr>
          <a:xfrm>
            <a:off x="6432303" y="4516423"/>
            <a:ext cx="5400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400" b="1" dirty="0" err="1">
                <a:solidFill>
                  <a:schemeClr val="accent1"/>
                </a:solidFill>
              </a:rPr>
              <a:t>s</a:t>
            </a:r>
            <a:r>
              <a:rPr lang="pl-PL" sz="1400" b="1" dirty="0" err="1" smtClean="0">
                <a:solidFill>
                  <a:schemeClr val="accent1"/>
                </a:solidFill>
              </a:rPr>
              <a:t>trong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cytotoxic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activity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against</a:t>
            </a:r>
            <a:r>
              <a:rPr lang="pl-PL" sz="1400" b="1" dirty="0" smtClean="0">
                <a:solidFill>
                  <a:schemeClr val="accent1"/>
                </a:solidFill>
              </a:rPr>
              <a:t> colon </a:t>
            </a:r>
            <a:r>
              <a:rPr lang="pl-PL" sz="1400" b="1" dirty="0" err="1" smtClean="0">
                <a:solidFill>
                  <a:schemeClr val="accent1"/>
                </a:solidFill>
              </a:rPr>
              <a:t>cancer</a:t>
            </a:r>
            <a:r>
              <a:rPr lang="pl-PL" sz="1400" b="1" dirty="0" smtClean="0">
                <a:solidFill>
                  <a:schemeClr val="accent1"/>
                </a:solidFill>
              </a:rPr>
              <a:t> cel lines </a:t>
            </a:r>
            <a:r>
              <a:rPr lang="pl-PL" sz="1400" dirty="0" smtClean="0"/>
              <a:t>(HCT8 and HT29) </a:t>
            </a:r>
            <a:r>
              <a:rPr lang="pl-PL" sz="1200" i="1" dirty="0" smtClean="0"/>
              <a:t>(</a:t>
            </a:r>
            <a:r>
              <a:rPr lang="pl-PL" sz="1200" i="1" dirty="0" err="1" smtClean="0"/>
              <a:t>Augustin</a:t>
            </a:r>
            <a:r>
              <a:rPr lang="pl-PL" sz="1200" i="1" dirty="0" smtClean="0"/>
              <a:t> et al., 2010) </a:t>
            </a:r>
            <a:r>
              <a:rPr lang="pl-PL" sz="1400" dirty="0" smtClean="0"/>
              <a:t>and high </a:t>
            </a:r>
            <a:r>
              <a:rPr lang="pl-PL" sz="1400" dirty="0" err="1" smtClean="0"/>
              <a:t>antitumor</a:t>
            </a:r>
            <a:r>
              <a:rPr lang="pl-PL" sz="1400" dirty="0" smtClean="0"/>
              <a:t> </a:t>
            </a:r>
            <a:r>
              <a:rPr lang="pl-PL" sz="1400" dirty="0" err="1" smtClean="0"/>
              <a:t>activity</a:t>
            </a:r>
            <a:r>
              <a:rPr lang="pl-PL" sz="1400" dirty="0" smtClean="0"/>
              <a:t> </a:t>
            </a:r>
            <a:r>
              <a:rPr lang="pl-PL" sz="1400" dirty="0" err="1" smtClean="0"/>
              <a:t>against</a:t>
            </a:r>
            <a:r>
              <a:rPr lang="pl-PL" sz="1400" dirty="0" smtClean="0"/>
              <a:t> </a:t>
            </a:r>
            <a:r>
              <a:rPr lang="pl-PL" sz="1400" dirty="0" err="1" smtClean="0"/>
              <a:t>several</a:t>
            </a:r>
            <a:r>
              <a:rPr lang="pl-PL" sz="1400" dirty="0" smtClean="0"/>
              <a:t> </a:t>
            </a:r>
            <a:r>
              <a:rPr lang="pl-PL" sz="1400" dirty="0" err="1" smtClean="0"/>
              <a:t>prostate</a:t>
            </a:r>
            <a:r>
              <a:rPr lang="pl-PL" sz="1400" dirty="0"/>
              <a:t> </a:t>
            </a:r>
            <a:r>
              <a:rPr lang="pl-PL" sz="1400" dirty="0" smtClean="0"/>
              <a:t>(</a:t>
            </a:r>
            <a:r>
              <a:rPr lang="pl-PL" sz="1400" dirty="0" err="1" smtClean="0"/>
              <a:t>LnCaP</a:t>
            </a:r>
            <a:r>
              <a:rPr lang="pl-PL" sz="1400" dirty="0" smtClean="0"/>
              <a:t>, JCA, PC3, TSU) and colon carcinoma </a:t>
            </a:r>
            <a:r>
              <a:rPr lang="pl-PL" sz="1400" dirty="0" err="1" smtClean="0"/>
              <a:t>xenografts</a:t>
            </a:r>
            <a:r>
              <a:rPr lang="pl-PL" sz="1400" dirty="0" smtClean="0"/>
              <a:t> (HCT8) in </a:t>
            </a:r>
            <a:r>
              <a:rPr lang="pl-PL" sz="1400" dirty="0" err="1" smtClean="0"/>
              <a:t>nude</a:t>
            </a:r>
            <a:r>
              <a:rPr lang="pl-PL" sz="1400" dirty="0" smtClean="0"/>
              <a:t> mice </a:t>
            </a:r>
            <a:r>
              <a:rPr lang="pl-PL" sz="1400" i="1" dirty="0" smtClean="0"/>
              <a:t>(Chen et al., 2002; </a:t>
            </a:r>
            <a:r>
              <a:rPr lang="pl-PL" sz="1400" i="1" dirty="0" err="1" smtClean="0"/>
              <a:t>Tadi</a:t>
            </a:r>
            <a:r>
              <a:rPr lang="pl-PL" sz="1400" i="1" dirty="0" smtClean="0"/>
              <a:t> et al., 2007)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pl-PL" sz="1000" i="1" dirty="0" smtClean="0"/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400" b="1" dirty="0" err="1">
                <a:solidFill>
                  <a:schemeClr val="accent1"/>
                </a:solidFill>
              </a:rPr>
              <a:t>l</a:t>
            </a:r>
            <a:r>
              <a:rPr lang="pl-PL" sz="1400" b="1" dirty="0" err="1" smtClean="0">
                <a:solidFill>
                  <a:schemeClr val="accent1"/>
                </a:solidFill>
              </a:rPr>
              <a:t>ow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mutagenic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potential</a:t>
            </a:r>
            <a:r>
              <a:rPr lang="pl-PL" sz="1400" b="1" dirty="0" smtClean="0">
                <a:solidFill>
                  <a:schemeClr val="accent1"/>
                </a:solidFill>
              </a:rPr>
              <a:t> and </a:t>
            </a:r>
            <a:r>
              <a:rPr lang="pl-PL" sz="1400" b="1" dirty="0" err="1" smtClean="0">
                <a:solidFill>
                  <a:schemeClr val="accent1"/>
                </a:solidFill>
              </a:rPr>
              <a:t>slight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myelosuppressive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400" b="1" dirty="0" err="1" smtClean="0">
                <a:solidFill>
                  <a:schemeClr val="accent1"/>
                </a:solidFill>
              </a:rPr>
              <a:t>properties</a:t>
            </a:r>
            <a:r>
              <a:rPr lang="pl-PL" sz="1400" b="1" dirty="0" smtClean="0">
                <a:solidFill>
                  <a:schemeClr val="accent1"/>
                </a:solidFill>
              </a:rPr>
              <a:t> </a:t>
            </a:r>
            <a:r>
              <a:rPr lang="pl-PL" sz="1200" i="1" dirty="0" smtClean="0"/>
              <a:t>(</a:t>
            </a:r>
            <a:r>
              <a:rPr lang="pl-PL" sz="1200" i="1" dirty="0" err="1" smtClean="0"/>
              <a:t>Narayanan</a:t>
            </a:r>
            <a:r>
              <a:rPr lang="pl-PL" sz="1200" i="1" dirty="0" smtClean="0"/>
              <a:t> et al., 2005)</a:t>
            </a:r>
          </a:p>
        </p:txBody>
      </p:sp>
      <p:grpSp>
        <p:nvGrpSpPr>
          <p:cNvPr id="2" name="Grupa 1"/>
          <p:cNvGrpSpPr/>
          <p:nvPr/>
        </p:nvGrpSpPr>
        <p:grpSpPr>
          <a:xfrm>
            <a:off x="6727420" y="229204"/>
            <a:ext cx="5031143" cy="1188001"/>
            <a:chOff x="6801160" y="174280"/>
            <a:chExt cx="5031143" cy="1188001"/>
          </a:xfrm>
        </p:grpSpPr>
        <p:sp>
          <p:nvSpPr>
            <p:cNvPr id="25" name="Elipsa 24"/>
            <p:cNvSpPr/>
            <p:nvPr/>
          </p:nvSpPr>
          <p:spPr>
            <a:xfrm>
              <a:off x="6801160" y="174280"/>
              <a:ext cx="5031143" cy="118800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7502812" y="414337"/>
              <a:ext cx="362783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pl-PL" sz="2000" b="1" dirty="0" err="1">
                  <a:solidFill>
                    <a:schemeClr val="bg1"/>
                  </a:solidFill>
                </a:rPr>
                <a:t>d</a:t>
              </a:r>
              <a:r>
                <a:rPr lang="pl-PL" sz="2000" b="1" dirty="0" err="1" smtClean="0">
                  <a:solidFill>
                    <a:schemeClr val="bg1"/>
                  </a:solidFill>
                </a:rPr>
                <a:t>ifferent</a:t>
              </a:r>
              <a:r>
                <a:rPr lang="pl-PL" sz="2000" b="1" dirty="0" smtClean="0">
                  <a:solidFill>
                    <a:schemeClr val="bg1"/>
                  </a:solidFill>
                </a:rPr>
                <a:t> </a:t>
              </a:r>
              <a:r>
                <a:rPr lang="pl-PL" sz="2000" b="1" dirty="0" err="1" smtClean="0">
                  <a:solidFill>
                    <a:schemeClr val="bg1"/>
                  </a:solidFill>
                </a:rPr>
                <a:t>structures</a:t>
              </a:r>
              <a:endParaRPr lang="pl-PL" sz="2000" b="1" dirty="0" smtClean="0">
                <a:solidFill>
                  <a:schemeClr val="bg1"/>
                </a:solidFill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pl-PL" sz="2000" b="1" dirty="0" err="1">
                  <a:solidFill>
                    <a:schemeClr val="bg1"/>
                  </a:solidFill>
                </a:rPr>
                <a:t>v</a:t>
              </a:r>
              <a:r>
                <a:rPr lang="pl-PL" sz="2000" b="1" dirty="0" err="1" smtClean="0">
                  <a:solidFill>
                    <a:schemeClr val="bg1"/>
                  </a:solidFill>
                </a:rPr>
                <a:t>arious</a:t>
              </a:r>
              <a:r>
                <a:rPr lang="pl-PL" sz="2000" b="1" dirty="0" smtClean="0">
                  <a:solidFill>
                    <a:schemeClr val="bg1"/>
                  </a:solidFill>
                </a:rPr>
                <a:t> </a:t>
              </a:r>
              <a:r>
                <a:rPr lang="pl-PL" sz="2000" b="1" dirty="0" err="1" smtClean="0">
                  <a:solidFill>
                    <a:schemeClr val="bg1"/>
                  </a:solidFill>
                </a:rPr>
                <a:t>metabolic</a:t>
              </a:r>
              <a:r>
                <a:rPr lang="pl-PL" sz="2000" b="1" dirty="0" smtClean="0">
                  <a:solidFill>
                    <a:schemeClr val="bg1"/>
                  </a:solidFill>
                </a:rPr>
                <a:t> </a:t>
              </a:r>
              <a:r>
                <a:rPr lang="pl-PL" sz="2000" b="1" dirty="0" err="1" smtClean="0">
                  <a:solidFill>
                    <a:schemeClr val="bg1"/>
                  </a:solidFill>
                </a:rPr>
                <a:t>pathways</a:t>
              </a:r>
              <a:endParaRPr lang="pl-PL" sz="20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5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658442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4766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1141" y="2053509"/>
            <a:ext cx="858147" cy="723536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426" y="1944869"/>
            <a:ext cx="1447926" cy="83217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23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631932"/>
              </p:ext>
            </p:extLst>
          </p:nvPr>
        </p:nvGraphicFramePr>
        <p:xfrm>
          <a:off x="-208080" y="191369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sp useBgFill="1">
        <p:nvSpPr>
          <p:cNvPr id="21" name="pole tekstowe 11"/>
          <p:cNvSpPr txBox="1">
            <a:spLocks noChangeArrowheads="1"/>
          </p:cNvSpPr>
          <p:nvPr/>
        </p:nvSpPr>
        <p:spPr bwMode="auto">
          <a:xfrm>
            <a:off x="2961114" y="5568498"/>
            <a:ext cx="6305721" cy="4308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l-PL" altLang="pl-PL" sz="1100" b="1" i="1" dirty="0" err="1" smtClean="0">
                <a:latin typeface="+mn-lt"/>
              </a:rPr>
              <a:t>Figure</a:t>
            </a:r>
            <a:r>
              <a:rPr lang="pl-PL" altLang="pl-PL" sz="1100" b="1" i="1" dirty="0" smtClean="0">
                <a:latin typeface="+mn-lt"/>
              </a:rPr>
              <a:t>:</a:t>
            </a:r>
            <a:r>
              <a:rPr lang="pl-PL" altLang="pl-PL" sz="1100" i="1" dirty="0" smtClean="0">
                <a:latin typeface="+mn-lt"/>
              </a:rPr>
              <a:t> </a:t>
            </a:r>
            <a:r>
              <a:rPr lang="pl-PL" altLang="pl-PL" sz="1100" i="1" dirty="0" err="1" smtClean="0">
                <a:latin typeface="+mn-lt"/>
              </a:rPr>
              <a:t>Linear</a:t>
            </a:r>
            <a:r>
              <a:rPr lang="pl-PL" altLang="pl-PL" sz="1100" i="1" dirty="0" smtClean="0">
                <a:latin typeface="+mn-lt"/>
              </a:rPr>
              <a:t> </a:t>
            </a:r>
            <a:r>
              <a:rPr lang="pl-PL" altLang="pl-PL" sz="1100" i="1" dirty="0" err="1">
                <a:latin typeface="+mn-lt"/>
              </a:rPr>
              <a:t>chromatograms</a:t>
            </a:r>
            <a:r>
              <a:rPr lang="pl-PL" altLang="pl-PL" sz="1100" i="1" dirty="0">
                <a:latin typeface="+mn-lt"/>
              </a:rPr>
              <a:t> of the </a:t>
            </a:r>
            <a:r>
              <a:rPr lang="pl-PL" altLang="pl-PL" sz="1100" i="1" dirty="0" err="1">
                <a:latin typeface="+mn-lt"/>
              </a:rPr>
              <a:t>reaction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>
                <a:latin typeface="+mn-lt"/>
              </a:rPr>
              <a:t>mictures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>
                <a:latin typeface="+mn-lt"/>
              </a:rPr>
              <a:t>containing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smtClean="0">
                <a:latin typeface="+mn-lt"/>
              </a:rPr>
              <a:t>0.05 </a:t>
            </a:r>
            <a:r>
              <a:rPr lang="pl-PL" altLang="pl-PL" sz="1100" i="1" dirty="0" err="1">
                <a:latin typeface="+mn-lt"/>
              </a:rPr>
              <a:t>mM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(</a:t>
            </a:r>
            <a:r>
              <a:rPr lang="pl-PL" sz="1100" b="1" i="1" dirty="0">
                <a:solidFill>
                  <a:srgbClr val="000000"/>
                </a:solidFill>
                <a:latin typeface="+mn-lt"/>
              </a:rPr>
              <a:t>A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) </a:t>
            </a:r>
            <a:r>
              <a:rPr lang="pl-PL" sz="1100" b="1" i="1" dirty="0">
                <a:solidFill>
                  <a:srgbClr val="993300"/>
                </a:solidFill>
                <a:latin typeface="+mn-lt"/>
              </a:rPr>
              <a:t>C-1311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 (</a:t>
            </a:r>
            <a:r>
              <a:rPr lang="pl-PL" sz="1100" b="1" i="1" dirty="0">
                <a:solidFill>
                  <a:srgbClr val="000000"/>
                </a:solidFill>
                <a:latin typeface="+mn-lt"/>
              </a:rPr>
              <a:t>B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) </a:t>
            </a:r>
            <a:r>
              <a:rPr lang="pl-PL" sz="1100" b="1" i="1" dirty="0">
                <a:solidFill>
                  <a:srgbClr val="993300"/>
                </a:solidFill>
                <a:latin typeface="+mn-lt"/>
              </a:rPr>
              <a:t>C-1748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, 1 </a:t>
            </a:r>
            <a:r>
              <a:rPr lang="pl-PL" sz="1100" i="1" dirty="0" err="1">
                <a:solidFill>
                  <a:srgbClr val="000000"/>
                </a:solidFill>
                <a:latin typeface="+mn-lt"/>
              </a:rPr>
              <a:t>mM</a:t>
            </a:r>
            <a:r>
              <a:rPr lang="pl-PL" sz="1100" i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pl-PL" sz="1100" i="1" dirty="0" smtClean="0">
                <a:solidFill>
                  <a:srgbClr val="000000"/>
                </a:solidFill>
                <a:latin typeface="+mn-lt"/>
              </a:rPr>
              <a:t>NADPH </a:t>
            </a:r>
            <a:r>
              <a:rPr lang="pl-PL" altLang="pl-PL" sz="1100" i="1" dirty="0" smtClean="0">
                <a:latin typeface="+mn-lt"/>
              </a:rPr>
              <a:t>and </a:t>
            </a:r>
            <a:r>
              <a:rPr lang="pl-PL" altLang="pl-PL" sz="1100" i="1" dirty="0">
                <a:latin typeface="+mn-lt"/>
              </a:rPr>
              <a:t>2 mg/</a:t>
            </a:r>
            <a:r>
              <a:rPr lang="pl-PL" altLang="pl-PL" sz="1100" i="1" dirty="0" err="1">
                <a:latin typeface="+mn-lt"/>
              </a:rPr>
              <a:t>mL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>
                <a:latin typeface="+mn-lt"/>
              </a:rPr>
              <a:t>microsomal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smtClean="0">
                <a:latin typeface="+mn-lt"/>
              </a:rPr>
              <a:t>(S9) </a:t>
            </a:r>
            <a:r>
              <a:rPr lang="pl-PL" altLang="pl-PL" sz="1100" i="1" dirty="0" err="1" smtClean="0">
                <a:latin typeface="+mn-lt"/>
              </a:rPr>
              <a:t>fraction</a:t>
            </a:r>
            <a:r>
              <a:rPr lang="pl-PL" altLang="pl-PL" sz="1100" i="1" dirty="0" smtClean="0">
                <a:latin typeface="+mn-lt"/>
              </a:rPr>
              <a:t> </a:t>
            </a:r>
            <a:r>
              <a:rPr lang="pl-PL" altLang="pl-PL" sz="1100" i="1" dirty="0">
                <a:latin typeface="+mn-lt"/>
              </a:rPr>
              <a:t>of </a:t>
            </a:r>
            <a:r>
              <a:rPr lang="pl-PL" altLang="pl-PL" sz="1100" i="1" dirty="0" err="1">
                <a:latin typeface="+mn-lt"/>
              </a:rPr>
              <a:t>liver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 smtClean="0">
                <a:latin typeface="+mn-lt"/>
              </a:rPr>
              <a:t>cells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smtClean="0">
                <a:latin typeface="+mn-lt"/>
              </a:rPr>
              <a:t>in </a:t>
            </a:r>
            <a:r>
              <a:rPr lang="pl-PL" altLang="pl-PL" sz="1100" i="1" dirty="0" err="1">
                <a:latin typeface="+mn-lt"/>
              </a:rPr>
              <a:t>sodium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>
                <a:latin typeface="+mn-lt"/>
              </a:rPr>
              <a:t>phosphate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err="1" smtClean="0">
                <a:latin typeface="+mn-lt"/>
              </a:rPr>
              <a:t>buffer</a:t>
            </a:r>
            <a:r>
              <a:rPr lang="pl-PL" altLang="pl-PL" sz="1100" i="1" dirty="0">
                <a:latin typeface="+mn-lt"/>
              </a:rPr>
              <a:t> </a:t>
            </a:r>
            <a:r>
              <a:rPr lang="pl-PL" altLang="pl-PL" sz="1100" i="1" dirty="0" smtClean="0">
                <a:latin typeface="+mn-lt"/>
              </a:rPr>
              <a:t>(pH7.4).</a:t>
            </a:r>
            <a:endParaRPr lang="pl-PL" altLang="pl-PL" sz="1100" i="1" dirty="0">
              <a:latin typeface="+mn-lt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4248944" y="1866832"/>
            <a:ext cx="3730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2000" b="1" dirty="0" smtClean="0">
                <a:solidFill>
                  <a:srgbClr val="993300"/>
                </a:solidFill>
              </a:rPr>
              <a:t>RP-HPLC-DAD/ESI-MS </a:t>
            </a:r>
            <a:r>
              <a:rPr lang="pl-PL" sz="2000" b="1" dirty="0" err="1" smtClean="0">
                <a:solidFill>
                  <a:srgbClr val="993300"/>
                </a:solidFill>
              </a:rPr>
              <a:t>analysis</a:t>
            </a:r>
            <a:endParaRPr lang="pl-PL" sz="2000" b="1" dirty="0">
              <a:solidFill>
                <a:srgbClr val="993300"/>
              </a:solidFill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9138" y="2617200"/>
            <a:ext cx="4575444" cy="2768434"/>
          </a:xfrm>
          <a:prstGeom prst="rect">
            <a:avLst/>
          </a:prstGeom>
        </p:spPr>
      </p:pic>
      <p:grpSp>
        <p:nvGrpSpPr>
          <p:cNvPr id="30" name="Grupa 29"/>
          <p:cNvGrpSpPr/>
          <p:nvPr/>
        </p:nvGrpSpPr>
        <p:grpSpPr>
          <a:xfrm>
            <a:off x="6009189" y="287440"/>
            <a:ext cx="5937003" cy="1296143"/>
            <a:chOff x="5935449" y="287440"/>
            <a:chExt cx="5937003" cy="1296143"/>
          </a:xfrm>
        </p:grpSpPr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6273433" y="287440"/>
              <a:ext cx="3167893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1" i="1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Table</a:t>
              </a:r>
              <a:r>
                <a:rPr lang="pl-PL" altLang="pl-PL" sz="1100" i="1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:</a:t>
              </a:r>
              <a:r>
                <a:rPr lang="pl-PL" altLang="pl-PL" sz="1100" dirty="0" smtClean="0"/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Gradient profile 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utilized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for 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all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HPLC 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analyses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.</a:t>
              </a:r>
              <a:endPara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27" name="Obraz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35449" y="626428"/>
              <a:ext cx="3843861" cy="957155"/>
            </a:xfrm>
            <a:prstGeom prst="rect">
              <a:avLst/>
            </a:prstGeom>
          </p:spPr>
        </p:pic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9779310" y="720285"/>
              <a:ext cx="209314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A:</a:t>
              </a:r>
              <a:r>
                <a:rPr lang="pl-PL" altLang="pl-PL" sz="1100" i="1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50 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mM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1" i="1" u="none" strike="noStrike" cap="none" normalizeH="0" baseline="0" dirty="0" err="1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aqueous</a:t>
              </a: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pl-PL" altLang="pl-PL" sz="1100" b="1" i="1" dirty="0" err="1" smtClean="0">
                  <a:solidFill>
                    <a:srgbClr val="993300"/>
                  </a:solidFill>
                  <a:ea typeface="Times New Roman" panose="02020603050405020304" pitchFamily="18" charset="0"/>
                </a:rPr>
                <a:t>a</a:t>
              </a:r>
              <a:r>
                <a:rPr kumimoji="0" lang="pl-PL" altLang="pl-PL" sz="1100" b="1" i="1" u="none" strike="noStrike" cap="none" normalizeH="0" baseline="0" dirty="0" err="1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mmonium</a:t>
              </a: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1" i="1" u="none" strike="noStrike" cap="none" normalizeH="0" baseline="0" dirty="0" err="1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formate</a:t>
              </a: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1" i="1" u="none" strike="noStrike" cap="none" normalizeH="0" baseline="0" dirty="0" err="1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buffer</a:t>
              </a:r>
              <a:r>
                <a:rPr lang="pl-PL" altLang="pl-PL" sz="1100" i="1" dirty="0">
                  <a:solidFill>
                    <a:srgbClr val="993300"/>
                  </a:solidFill>
                  <a:ea typeface="Times New Roman" panose="02020603050405020304" pitchFamily="18" charset="0"/>
                </a:rPr>
                <a:t> </a:t>
              </a:r>
              <a:r>
                <a:rPr lang="pl-PL" altLang="pl-PL" sz="1100" i="1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(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pH</a:t>
              </a:r>
              <a:r>
                <a:rPr kumimoji="0" lang="pl-PL" altLang="pl-PL" sz="1100" b="0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3.4)</a:t>
              </a:r>
              <a:r>
                <a:rPr kumimoji="0" lang="pl-PL" altLang="pl-PL" sz="1100" b="0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+</a:t>
              </a:r>
              <a:r>
                <a:rPr kumimoji="0" lang="pl-PL" altLang="pl-PL" sz="1100" b="0" i="1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5% </a:t>
              </a:r>
              <a:r>
                <a:rPr kumimoji="0" lang="pl-PL" altLang="pl-PL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methanol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 for HPLC</a:t>
              </a:r>
              <a:endPara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just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B:   </a:t>
              </a:r>
              <a:r>
                <a:rPr kumimoji="0" lang="pl-PL" altLang="pl-PL" sz="1100" b="1" i="1" u="none" strike="noStrike" cap="none" normalizeH="0" baseline="0" dirty="0" err="1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Methanol</a:t>
              </a:r>
              <a:r>
                <a:rPr kumimoji="0" lang="pl-PL" altLang="pl-PL" sz="1100" b="1" i="1" u="none" strike="noStrike" cap="none" normalizeH="0" baseline="0" dirty="0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 for HPLC</a:t>
              </a:r>
              <a:r>
                <a:rPr kumimoji="0" lang="pl-PL" altLang="pl-PL" sz="1100" b="1" i="1" u="none" strike="noStrike" cap="none" normalizeH="0" dirty="0" smtClean="0">
                  <a:ln>
                    <a:noFill/>
                  </a:ln>
                  <a:solidFill>
                    <a:srgbClr val="993300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pl-PL" altLang="pl-PL" sz="1100" i="1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+</a:t>
              </a:r>
              <a:r>
                <a:rPr lang="pl-PL" altLang="pl-PL" sz="1100" b="1" i="1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5% H</a:t>
              </a:r>
              <a:r>
                <a:rPr kumimoji="0" lang="pl-PL" altLang="pl-PL" sz="1100" b="0" i="1" u="none" strike="noStrike" cap="none" normalizeH="0" baseline="-3000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2</a:t>
              </a:r>
              <a:r>
                <a:rPr kumimoji="0" lang="pl-PL" altLang="pl-PL" sz="1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ea typeface="Times New Roman" panose="02020603050405020304" pitchFamily="18" charset="0"/>
                </a:rPr>
                <a:t>O</a:t>
              </a:r>
              <a:endParaRPr kumimoji="0" lang="pl-PL" altLang="pl-PL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20" name="pole tekstowe 19"/>
          <p:cNvSpPr txBox="1"/>
          <p:nvPr/>
        </p:nvSpPr>
        <p:spPr>
          <a:xfrm>
            <a:off x="872109" y="2617781"/>
            <a:ext cx="324128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A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6545444" y="2617781"/>
            <a:ext cx="314510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24800" y="2617200"/>
            <a:ext cx="4575600" cy="279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05" y="3355654"/>
            <a:ext cx="1447926" cy="832176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6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5444096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Obraz 12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484" y="2123454"/>
            <a:ext cx="4334632" cy="112298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585633" y="3850577"/>
            <a:ext cx="3204335" cy="1516816"/>
          </a:xfrm>
          <a:prstGeom prst="rect">
            <a:avLst/>
          </a:prstGeom>
        </p:spPr>
      </p:pic>
      <p:cxnSp>
        <p:nvCxnSpPr>
          <p:cNvPr id="11" name="Łącznik prosty 10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upa 30"/>
          <p:cNvGrpSpPr/>
          <p:nvPr/>
        </p:nvGrpSpPr>
        <p:grpSpPr>
          <a:xfrm>
            <a:off x="6683761" y="997290"/>
            <a:ext cx="4639458" cy="4428245"/>
            <a:chOff x="6963973" y="731826"/>
            <a:chExt cx="4639458" cy="4428245"/>
          </a:xfrm>
        </p:grpSpPr>
        <p:sp>
          <p:nvSpPr>
            <p:cNvPr id="22" name="pole tekstowe 21"/>
            <p:cNvSpPr txBox="1"/>
            <p:nvPr/>
          </p:nvSpPr>
          <p:spPr>
            <a:xfrm>
              <a:off x="7889076" y="4898461"/>
              <a:ext cx="31137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b="1" i="1" dirty="0" err="1" smtClean="0"/>
                <a:t>Figure</a:t>
              </a:r>
              <a:r>
                <a:rPr lang="pl-PL" sz="1100" b="1" i="1" dirty="0" smtClean="0"/>
                <a:t>: </a:t>
              </a:r>
              <a:r>
                <a:rPr lang="pl-PL" sz="1100" i="1" dirty="0" smtClean="0"/>
                <a:t>C-1311 </a:t>
              </a:r>
              <a:r>
                <a:rPr lang="pl-PL" sz="1100" i="1" dirty="0" err="1" smtClean="0"/>
                <a:t>abundance</a:t>
              </a:r>
              <a:r>
                <a:rPr lang="pl-PL" sz="1100" i="1" dirty="0" smtClean="0"/>
                <a:t> vs. </a:t>
              </a:r>
              <a:r>
                <a:rPr lang="pl-PL" sz="1100" i="1" dirty="0" err="1"/>
                <a:t>e</a:t>
              </a:r>
              <a:r>
                <a:rPr lang="pl-PL" sz="1100" i="1" dirty="0" err="1" smtClean="0"/>
                <a:t>lectrosynthesis</a:t>
              </a:r>
              <a:r>
                <a:rPr lang="pl-PL" sz="1100" i="1" dirty="0" smtClean="0"/>
                <a:t> </a:t>
              </a:r>
              <a:r>
                <a:rPr lang="pl-PL" sz="1100" i="1" dirty="0" err="1" smtClean="0"/>
                <a:t>time</a:t>
              </a:r>
              <a:r>
                <a:rPr lang="pl-PL" sz="1100" i="1" dirty="0" smtClean="0"/>
                <a:t>. </a:t>
              </a:r>
              <a:endParaRPr lang="pl-PL" sz="1100" i="1" dirty="0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6963973" y="731826"/>
              <a:ext cx="4639458" cy="4157832"/>
              <a:chOff x="6963973" y="731826"/>
              <a:chExt cx="4639458" cy="4157832"/>
            </a:xfrm>
          </p:grpSpPr>
          <p:pic>
            <p:nvPicPr>
              <p:cNvPr id="26" name="Obraz 25"/>
              <p:cNvPicPr>
                <a:picLocks noChangeAspect="1"/>
              </p:cNvPicPr>
              <p:nvPr/>
            </p:nvPicPr>
            <p:blipFill>
              <a:blip r:embed="rId1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963973" y="731826"/>
                <a:ext cx="4639458" cy="4157832"/>
              </a:xfrm>
              <a:prstGeom prst="rect">
                <a:avLst/>
              </a:prstGeom>
            </p:spPr>
          </p:pic>
          <p:cxnSp>
            <p:nvCxnSpPr>
              <p:cNvPr id="28" name="Łącznik prosty ze strzałką 27"/>
              <p:cNvCxnSpPr/>
              <p:nvPr/>
            </p:nvCxnSpPr>
            <p:spPr>
              <a:xfrm flipV="1">
                <a:off x="7315200" y="761322"/>
                <a:ext cx="0" cy="3636000"/>
              </a:xfrm>
              <a:prstGeom prst="straightConnector1">
                <a:avLst/>
              </a:prstGeom>
              <a:ln>
                <a:headEnd type="none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7353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/>
          <a:srcRect t="569"/>
          <a:stretch/>
        </p:blipFill>
        <p:spPr>
          <a:xfrm>
            <a:off x="6408864" y="-44246"/>
            <a:ext cx="5166503" cy="6306759"/>
          </a:xfrm>
          <a:prstGeom prst="rect">
            <a:avLst/>
          </a:prstGeom>
        </p:spPr>
      </p:pic>
      <p:graphicFrame>
        <p:nvGraphicFramePr>
          <p:cNvPr id="6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2" name="Łącznik prosty 11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255302" y="5493072"/>
            <a:ext cx="2524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100" b="1" i="1" dirty="0" err="1" smtClean="0"/>
              <a:t>Figure</a:t>
            </a:r>
            <a:r>
              <a:rPr lang="pl-PL" sz="1100" b="1" i="1" dirty="0" smtClean="0"/>
              <a:t>:</a:t>
            </a:r>
            <a:r>
              <a:rPr lang="pl-PL" sz="1100" i="1" dirty="0" smtClean="0"/>
              <a:t> The </a:t>
            </a:r>
            <a:r>
              <a:rPr lang="pl-PL" sz="1100" i="1" dirty="0" err="1" smtClean="0"/>
              <a:t>proposed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chemical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structures</a:t>
            </a:r>
            <a:r>
              <a:rPr lang="pl-PL" sz="1100" i="1" dirty="0" smtClean="0"/>
              <a:t> </a:t>
            </a:r>
            <a:br>
              <a:rPr lang="pl-PL" sz="1100" i="1" dirty="0" smtClean="0"/>
            </a:br>
            <a:r>
              <a:rPr lang="pl-PL" sz="1100" i="1" dirty="0" smtClean="0"/>
              <a:t>of </a:t>
            </a:r>
            <a:r>
              <a:rPr lang="pl-PL" sz="1100" b="1" i="1" dirty="0" smtClean="0">
                <a:solidFill>
                  <a:srgbClr val="993300"/>
                </a:solidFill>
              </a:rPr>
              <a:t>C-1311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metabolites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obtained</a:t>
            </a:r>
            <a:r>
              <a:rPr lang="pl-PL" sz="1100" i="1" dirty="0" smtClean="0"/>
              <a:t> in </a:t>
            </a:r>
            <a:r>
              <a:rPr lang="pl-PL" sz="1100" i="1" dirty="0" err="1" smtClean="0"/>
              <a:t>enzymatic</a:t>
            </a:r>
            <a:r>
              <a:rPr lang="pl-PL" sz="1100" i="1" dirty="0"/>
              <a:t> </a:t>
            </a:r>
            <a:r>
              <a:rPr lang="pl-PL" sz="1100" i="1" dirty="0" smtClean="0"/>
              <a:t>(</a:t>
            </a:r>
            <a:r>
              <a:rPr lang="pl-PL" sz="1100" b="1" i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—</a:t>
            </a:r>
            <a:r>
              <a:rPr lang="pl-PL" sz="1100" i="1" dirty="0" smtClean="0"/>
              <a:t>) and </a:t>
            </a:r>
            <a:r>
              <a:rPr lang="pl-PL" sz="1100" i="1" dirty="0" err="1" smtClean="0"/>
              <a:t>electrochemical</a:t>
            </a:r>
            <a:r>
              <a:rPr lang="pl-PL" sz="1100" i="1" dirty="0"/>
              <a:t> </a:t>
            </a:r>
            <a:r>
              <a:rPr lang="pl-PL" sz="1100" i="1" dirty="0" smtClean="0"/>
              <a:t>(</a:t>
            </a:r>
            <a:r>
              <a:rPr lang="pl-PL" sz="1100" b="1" i="1" dirty="0" smtClean="0">
                <a:solidFill>
                  <a:srgbClr val="FFCC00"/>
                </a:solidFill>
                <a:cs typeface="Times New Roman" panose="02020603050405020304" pitchFamily="18" charset="0"/>
              </a:rPr>
              <a:t>—</a:t>
            </a:r>
            <a:r>
              <a:rPr lang="pl-PL" sz="1100" i="1" dirty="0" smtClean="0"/>
              <a:t>) system</a:t>
            </a:r>
            <a:r>
              <a:rPr lang="pl-PL" sz="1100" i="1" dirty="0"/>
              <a:t> </a:t>
            </a:r>
            <a:r>
              <a:rPr lang="pl-PL" sz="1100" i="1" dirty="0" smtClean="0"/>
              <a:t>([ </a:t>
            </a:r>
            <a:r>
              <a:rPr lang="pl-PL" sz="1100" i="1" dirty="0"/>
              <a:t>]* – </a:t>
            </a:r>
            <a:r>
              <a:rPr lang="pl-PL" sz="1100" i="1" dirty="0" err="1" smtClean="0"/>
              <a:t>intermediate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product</a:t>
            </a:r>
            <a:r>
              <a:rPr lang="pl-PL" sz="1100" i="1" dirty="0" smtClean="0"/>
              <a:t>).</a:t>
            </a:r>
            <a:endParaRPr lang="pl-PL" sz="1100" i="1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484" y="2123454"/>
            <a:ext cx="4334632" cy="112298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585633" y="3850577"/>
            <a:ext cx="3204335" cy="151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207322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cxnSp>
        <p:nvCxnSpPr>
          <p:cNvPr id="9" name="Łącznik prosty 8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2400" y="2124000"/>
            <a:ext cx="4330974" cy="112663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585720" y="3852000"/>
            <a:ext cx="3204335" cy="1516816"/>
          </a:xfrm>
          <a:prstGeom prst="rect">
            <a:avLst/>
          </a:prstGeom>
        </p:spPr>
      </p:pic>
      <p:grpSp>
        <p:nvGrpSpPr>
          <p:cNvPr id="37" name="Grupa 36"/>
          <p:cNvGrpSpPr/>
          <p:nvPr/>
        </p:nvGrpSpPr>
        <p:grpSpPr>
          <a:xfrm>
            <a:off x="6637947" y="510764"/>
            <a:ext cx="4694327" cy="5554170"/>
            <a:chOff x="6760779" y="428876"/>
            <a:chExt cx="4694327" cy="5554170"/>
          </a:xfrm>
        </p:grpSpPr>
        <p:sp>
          <p:nvSpPr>
            <p:cNvPr id="19" name="pole tekstowe 18"/>
            <p:cNvSpPr txBox="1"/>
            <p:nvPr/>
          </p:nvSpPr>
          <p:spPr>
            <a:xfrm>
              <a:off x="7713316" y="5721436"/>
              <a:ext cx="31137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b="1" i="1" dirty="0" err="1" smtClean="0"/>
                <a:t>Figure</a:t>
              </a:r>
              <a:r>
                <a:rPr lang="pl-PL" sz="1100" b="1" i="1" dirty="0" smtClean="0"/>
                <a:t>: </a:t>
              </a:r>
              <a:r>
                <a:rPr lang="pl-PL" sz="1100" i="1" dirty="0" smtClean="0"/>
                <a:t>C-1748 </a:t>
              </a:r>
              <a:r>
                <a:rPr lang="pl-PL" sz="1100" i="1" dirty="0" err="1" smtClean="0"/>
                <a:t>abundance</a:t>
              </a:r>
              <a:r>
                <a:rPr lang="pl-PL" sz="1100" i="1" dirty="0" smtClean="0"/>
                <a:t> vs. </a:t>
              </a:r>
              <a:r>
                <a:rPr lang="pl-PL" sz="1100" i="1" dirty="0" err="1"/>
                <a:t>e</a:t>
              </a:r>
              <a:r>
                <a:rPr lang="pl-PL" sz="1100" i="1" dirty="0" err="1" smtClean="0"/>
                <a:t>lectrosynthesis</a:t>
              </a:r>
              <a:r>
                <a:rPr lang="pl-PL" sz="1100" i="1" dirty="0" smtClean="0"/>
                <a:t> </a:t>
              </a:r>
              <a:r>
                <a:rPr lang="pl-PL" sz="1100" i="1" dirty="0" err="1" smtClean="0"/>
                <a:t>time</a:t>
              </a:r>
              <a:r>
                <a:rPr lang="pl-PL" sz="1100" i="1" dirty="0" smtClean="0"/>
                <a:t>. </a:t>
              </a:r>
              <a:endParaRPr lang="pl-PL" sz="1100" i="1" dirty="0"/>
            </a:p>
          </p:txBody>
        </p:sp>
        <p:grpSp>
          <p:nvGrpSpPr>
            <p:cNvPr id="36" name="Grupa 35"/>
            <p:cNvGrpSpPr/>
            <p:nvPr/>
          </p:nvGrpSpPr>
          <p:grpSpPr>
            <a:xfrm>
              <a:off x="6760779" y="428876"/>
              <a:ext cx="4694327" cy="5328366"/>
              <a:chOff x="6760779" y="428876"/>
              <a:chExt cx="4694327" cy="5328366"/>
            </a:xfrm>
          </p:grpSpPr>
          <p:pic>
            <p:nvPicPr>
              <p:cNvPr id="33" name="Obraz 32"/>
              <p:cNvPicPr>
                <a:picLocks noChangeAspect="1"/>
              </p:cNvPicPr>
              <p:nvPr/>
            </p:nvPicPr>
            <p:blipFill>
              <a:blip r:embed="rId10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6760779" y="428876"/>
                <a:ext cx="4694327" cy="5328366"/>
              </a:xfrm>
              <a:prstGeom prst="rect">
                <a:avLst/>
              </a:prstGeom>
            </p:spPr>
          </p:pic>
          <p:cxnSp>
            <p:nvCxnSpPr>
              <p:cNvPr id="34" name="Łącznik prosty ze strzałką 33"/>
              <p:cNvCxnSpPr/>
              <p:nvPr/>
            </p:nvCxnSpPr>
            <p:spPr>
              <a:xfrm flipV="1">
                <a:off x="7108728" y="510605"/>
                <a:ext cx="0" cy="4788000"/>
              </a:xfrm>
              <a:prstGeom prst="straightConnector1">
                <a:avLst/>
              </a:prstGeom>
              <a:ln>
                <a:headEnd type="none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Obraz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220" y="3355200"/>
            <a:ext cx="858147" cy="72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82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79" y="127097"/>
            <a:ext cx="4405961" cy="5684403"/>
          </a:xfrm>
          <a:prstGeom prst="rect">
            <a:avLst/>
          </a:prstGeom>
        </p:spPr>
      </p:pic>
      <p:graphicFrame>
        <p:nvGraphicFramePr>
          <p:cNvPr id="6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595194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9807685" y="3044159"/>
            <a:ext cx="21041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100" b="1" i="1" dirty="0" err="1" smtClean="0"/>
              <a:t>Figure</a:t>
            </a:r>
            <a:r>
              <a:rPr lang="pl-PL" sz="1100" b="1" i="1" dirty="0" smtClean="0"/>
              <a:t>:</a:t>
            </a:r>
            <a:r>
              <a:rPr lang="pl-PL" sz="1100" i="1" dirty="0" smtClean="0"/>
              <a:t> The </a:t>
            </a:r>
            <a:r>
              <a:rPr lang="pl-PL" sz="1100" i="1" dirty="0" err="1" smtClean="0"/>
              <a:t>proposed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chemical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structures</a:t>
            </a:r>
            <a:r>
              <a:rPr lang="pl-PL" sz="1100" i="1" dirty="0" smtClean="0"/>
              <a:t> of </a:t>
            </a:r>
            <a:r>
              <a:rPr lang="pl-PL" sz="1100" b="1" i="1" dirty="0" smtClean="0">
                <a:solidFill>
                  <a:srgbClr val="993300"/>
                </a:solidFill>
              </a:rPr>
              <a:t>C-1748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metabolites</a:t>
            </a:r>
            <a:r>
              <a:rPr lang="pl-PL" sz="1100" i="1" dirty="0" smtClean="0"/>
              <a:t> </a:t>
            </a:r>
            <a:r>
              <a:rPr lang="pl-PL" sz="1100" i="1" dirty="0" err="1" smtClean="0"/>
              <a:t>obtained</a:t>
            </a:r>
            <a:r>
              <a:rPr lang="pl-PL" sz="1100" i="1" dirty="0" smtClean="0"/>
              <a:t> in </a:t>
            </a:r>
            <a:r>
              <a:rPr lang="pl-PL" sz="1100" i="1" dirty="0" err="1" smtClean="0"/>
              <a:t>enzymatic</a:t>
            </a:r>
            <a:r>
              <a:rPr lang="pl-PL" sz="1100" i="1" dirty="0"/>
              <a:t> </a:t>
            </a:r>
            <a:r>
              <a:rPr lang="pl-PL" sz="1100" i="1" dirty="0" smtClean="0"/>
              <a:t>(</a:t>
            </a:r>
            <a:r>
              <a:rPr lang="pl-PL" sz="1100" b="1" i="1" dirty="0" smtClean="0">
                <a:solidFill>
                  <a:schemeClr val="accent2"/>
                </a:solidFill>
                <a:cs typeface="Times New Roman" panose="02020603050405020304" pitchFamily="18" charset="0"/>
              </a:rPr>
              <a:t>—</a:t>
            </a:r>
            <a:r>
              <a:rPr lang="pl-PL" sz="1100" i="1" dirty="0" smtClean="0"/>
              <a:t>) and </a:t>
            </a:r>
            <a:r>
              <a:rPr lang="pl-PL" sz="1100" i="1" dirty="0" err="1" smtClean="0"/>
              <a:t>electrochemical</a:t>
            </a:r>
            <a:r>
              <a:rPr lang="pl-PL" sz="1100" i="1" dirty="0"/>
              <a:t> </a:t>
            </a:r>
            <a:r>
              <a:rPr lang="pl-PL" sz="1100" i="1" dirty="0" smtClean="0"/>
              <a:t>(</a:t>
            </a:r>
            <a:r>
              <a:rPr lang="pl-PL" sz="1100" b="1" i="1" dirty="0" smtClean="0">
                <a:solidFill>
                  <a:srgbClr val="FFCC00"/>
                </a:solidFill>
                <a:cs typeface="Times New Roman" panose="02020603050405020304" pitchFamily="18" charset="0"/>
              </a:rPr>
              <a:t>—</a:t>
            </a:r>
            <a:r>
              <a:rPr lang="pl-PL" sz="1100" i="1" dirty="0" smtClean="0"/>
              <a:t>) system.</a:t>
            </a:r>
          </a:p>
        </p:txBody>
      </p:sp>
      <p:sp>
        <p:nvSpPr>
          <p:cNvPr id="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cxnSp>
        <p:nvCxnSpPr>
          <p:cNvPr id="9" name="Łącznik prosty 8"/>
          <p:cNvCxnSpPr/>
          <p:nvPr/>
        </p:nvCxnSpPr>
        <p:spPr>
          <a:xfrm>
            <a:off x="6100552" y="682384"/>
            <a:ext cx="0" cy="53465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2400" y="2124000"/>
            <a:ext cx="4330974" cy="1126639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585720" y="3852000"/>
            <a:ext cx="3204335" cy="151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4512324" y="1941751"/>
            <a:ext cx="7389623" cy="3889569"/>
            <a:chOff x="4512324" y="1941751"/>
            <a:chExt cx="7389623" cy="3889569"/>
          </a:xfrm>
        </p:grpSpPr>
        <p:sp>
          <p:nvSpPr>
            <p:cNvPr id="13" name="Strzałka zakrzywiona w prawo 12"/>
            <p:cNvSpPr/>
            <p:nvPr/>
          </p:nvSpPr>
          <p:spPr>
            <a:xfrm rot="14275664">
              <a:off x="7113164" y="3035926"/>
              <a:ext cx="2275902" cy="3314886"/>
            </a:xfrm>
            <a:prstGeom prst="curved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Prostokąt 11"/>
            <p:cNvSpPr/>
            <p:nvPr/>
          </p:nvSpPr>
          <p:spPr>
            <a:xfrm>
              <a:off x="4512324" y="1941751"/>
              <a:ext cx="7389623" cy="1200329"/>
            </a:xfrm>
            <a:prstGeom prst="rect">
              <a:avLst/>
            </a:prstGeom>
            <a:solidFill>
              <a:srgbClr val="993300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pl-PL" sz="2400" b="1" dirty="0" err="1" smtClean="0">
                  <a:solidFill>
                    <a:schemeClr val="bg1"/>
                  </a:solidFill>
                </a:rPr>
                <a:t>Electrochemical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 system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is </a:t>
              </a:r>
              <a:r>
                <a:rPr lang="en-US" sz="2400" b="1" dirty="0">
                  <a:solidFill>
                    <a:schemeClr val="bg1"/>
                  </a:solidFill>
                </a:rPr>
                <a:t>very well-suited for the simulation of the oxidative 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and </a:t>
              </a:r>
              <a:r>
                <a:rPr lang="pl-PL" sz="2400" b="1" dirty="0" err="1" smtClean="0">
                  <a:solidFill>
                    <a:schemeClr val="bg1"/>
                  </a:solidFill>
                </a:rPr>
                <a:t>reductive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metabolism </a:t>
              </a:r>
              <a:r>
                <a:rPr lang="pl-PL" sz="2400" b="1" dirty="0" smtClean="0">
                  <a:solidFill>
                    <a:schemeClr val="bg1"/>
                  </a:solidFill>
                </a:rPr>
                <a:t/>
              </a:r>
              <a:br>
                <a:rPr lang="pl-PL" sz="2400" b="1" dirty="0" smtClean="0">
                  <a:solidFill>
                    <a:schemeClr val="bg1"/>
                  </a:solidFill>
                </a:rPr>
              </a:br>
              <a:r>
                <a:rPr lang="en-US" sz="2400" b="1" dirty="0" smtClean="0">
                  <a:solidFill>
                    <a:schemeClr val="bg1"/>
                  </a:solidFill>
                </a:rPr>
                <a:t>of antitumor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 </a:t>
              </a:r>
              <a:r>
                <a:rPr lang="pl-PL" sz="2400" b="1" dirty="0" err="1" smtClean="0">
                  <a:solidFill>
                    <a:schemeClr val="bg1"/>
                  </a:solidFill>
                </a:rPr>
                <a:t>acridine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 </a:t>
              </a:r>
              <a:r>
                <a:rPr lang="pl-PL" sz="2400" b="1" dirty="0" err="1" smtClean="0">
                  <a:solidFill>
                    <a:schemeClr val="bg1"/>
                  </a:solidFill>
                </a:rPr>
                <a:t>derivatives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.</a:t>
              </a:r>
            </a:p>
          </p:txBody>
        </p:sp>
      </p:grpSp>
      <p:graphicFrame>
        <p:nvGraphicFramePr>
          <p:cNvPr id="7" name="Symbol zastępczy zawartości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642762"/>
              </p:ext>
            </p:extLst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Prostokąt 8"/>
          <p:cNvSpPr/>
          <p:nvPr/>
        </p:nvSpPr>
        <p:spPr>
          <a:xfrm>
            <a:off x="362361" y="3564521"/>
            <a:ext cx="7812648" cy="2431435"/>
          </a:xfrm>
          <a:prstGeom prst="rect">
            <a:avLst/>
          </a:prstGeom>
          <a:solidFill>
            <a:srgbClr val="FF9933"/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Electrochemical conversion of C-1311 </a:t>
            </a:r>
            <a:r>
              <a:rPr lang="pl-PL" sz="2000" dirty="0" smtClean="0">
                <a:solidFill>
                  <a:schemeClr val="bg1"/>
                </a:solidFill>
              </a:rPr>
              <a:t>and C-1748 </a:t>
            </a:r>
            <a:r>
              <a:rPr lang="en-US" sz="2000" dirty="0" smtClean="0">
                <a:solidFill>
                  <a:schemeClr val="bg1"/>
                </a:solidFill>
              </a:rPr>
              <a:t>into phase</a:t>
            </a:r>
            <a:r>
              <a:rPr lang="pl-PL" sz="2000" dirty="0" smtClean="0">
                <a:solidFill>
                  <a:schemeClr val="bg1"/>
                </a:solidFill>
              </a:rPr>
              <a:t>-</a:t>
            </a:r>
            <a:r>
              <a:rPr lang="en-US" sz="2000" dirty="0" smtClean="0">
                <a:solidFill>
                  <a:schemeClr val="bg1"/>
                </a:solidFill>
              </a:rPr>
              <a:t>I </a:t>
            </a:r>
            <a:r>
              <a:rPr lang="en-US" sz="2000" dirty="0">
                <a:solidFill>
                  <a:schemeClr val="bg1"/>
                </a:solidFill>
              </a:rPr>
              <a:t>metabolites was successfully </a:t>
            </a:r>
            <a:r>
              <a:rPr lang="en-US" sz="2000" dirty="0" smtClean="0">
                <a:solidFill>
                  <a:schemeClr val="bg1"/>
                </a:solidFill>
              </a:rPr>
              <a:t>achieved</a:t>
            </a:r>
            <a:r>
              <a:rPr lang="pl-PL" sz="2000" dirty="0" smtClean="0">
                <a:solidFill>
                  <a:schemeClr val="bg1"/>
                </a:solidFill>
              </a:rPr>
              <a:t>.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l-PL" dirty="0" err="1" smtClean="0">
                <a:solidFill>
                  <a:schemeClr val="bg1"/>
                </a:solidFill>
              </a:rPr>
              <a:t>Two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main </a:t>
            </a:r>
            <a:r>
              <a:rPr lang="en-US" dirty="0">
                <a:solidFill>
                  <a:schemeClr val="bg1"/>
                </a:solidFill>
              </a:rPr>
              <a:t>metabolic products of C-1311 (side chain degradation products) </a:t>
            </a:r>
            <a:r>
              <a:rPr lang="pl-PL" dirty="0" smtClean="0">
                <a:solidFill>
                  <a:schemeClr val="bg1"/>
                </a:solidFill>
              </a:rPr>
              <a:t>and </a:t>
            </a:r>
            <a:r>
              <a:rPr lang="pl-PL" dirty="0" err="1" smtClean="0">
                <a:solidFill>
                  <a:schemeClr val="bg1"/>
                </a:solidFill>
              </a:rPr>
              <a:t>three</a:t>
            </a:r>
            <a:r>
              <a:rPr lang="pl-PL" dirty="0" smtClean="0">
                <a:solidFill>
                  <a:schemeClr val="bg1"/>
                </a:solidFill>
              </a:rPr>
              <a:t> products of C-1748 </a:t>
            </a:r>
            <a:r>
              <a:rPr lang="en-US" dirty="0" smtClean="0">
                <a:solidFill>
                  <a:schemeClr val="bg1"/>
                </a:solidFill>
              </a:rPr>
              <a:t>were </a:t>
            </a:r>
            <a:r>
              <a:rPr lang="en-US" dirty="0">
                <a:solidFill>
                  <a:schemeClr val="bg1"/>
                </a:solidFill>
              </a:rPr>
              <a:t>detected both in the conventional enzymatic approach and in the electrochemical simulation. </a:t>
            </a:r>
            <a:r>
              <a:rPr lang="pl-PL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000" dirty="0" err="1" smtClean="0">
                <a:solidFill>
                  <a:schemeClr val="bg1"/>
                </a:solidFill>
              </a:rPr>
              <a:t>An</a:t>
            </a:r>
            <a:r>
              <a:rPr lang="pl-PL" sz="2000" dirty="0" smtClean="0">
                <a:solidFill>
                  <a:schemeClr val="bg1"/>
                </a:solidFill>
              </a:rPr>
              <a:t> </a:t>
            </a:r>
            <a:r>
              <a:rPr lang="pl-PL" sz="2000" dirty="0" err="1" smtClean="0">
                <a:solidFill>
                  <a:schemeClr val="bg1"/>
                </a:solidFill>
              </a:rPr>
              <a:t>additional</a:t>
            </a:r>
            <a:r>
              <a:rPr lang="pl-PL" sz="2000" dirty="0" smtClean="0">
                <a:solidFill>
                  <a:schemeClr val="bg1"/>
                </a:solidFill>
              </a:rPr>
              <a:t> </a:t>
            </a:r>
            <a:r>
              <a:rPr lang="pl-PL" sz="2000" dirty="0" err="1" smtClean="0">
                <a:solidFill>
                  <a:schemeClr val="bg1"/>
                </a:solidFill>
              </a:rPr>
              <a:t>product</a:t>
            </a:r>
            <a:r>
              <a:rPr lang="pl-PL" sz="2000" dirty="0" smtClean="0">
                <a:solidFill>
                  <a:schemeClr val="bg1"/>
                </a:solidFill>
              </a:rPr>
              <a:t> of C-1748 (1-aminoacridone) was </a:t>
            </a:r>
            <a:r>
              <a:rPr lang="pl-PL" sz="2000" dirty="0" err="1" smtClean="0">
                <a:solidFill>
                  <a:schemeClr val="bg1"/>
                </a:solidFill>
              </a:rPr>
              <a:t>found</a:t>
            </a:r>
            <a:r>
              <a:rPr lang="pl-PL" sz="2000" dirty="0" smtClean="0">
                <a:solidFill>
                  <a:schemeClr val="bg1"/>
                </a:solidFill>
              </a:rPr>
              <a:t> </a:t>
            </a:r>
            <a:r>
              <a:rPr lang="pl-PL" sz="2000" dirty="0" err="1" smtClean="0">
                <a:solidFill>
                  <a:schemeClr val="bg1"/>
                </a:solidFill>
              </a:rPr>
              <a:t>only</a:t>
            </a:r>
            <a:r>
              <a:rPr lang="pl-PL" sz="2000" dirty="0" smtClean="0">
                <a:solidFill>
                  <a:schemeClr val="bg1"/>
                </a:solidFill>
              </a:rPr>
              <a:t> in the </a:t>
            </a:r>
            <a:r>
              <a:rPr lang="pl-PL" sz="2000" dirty="0" err="1" smtClean="0">
                <a:solidFill>
                  <a:schemeClr val="bg1"/>
                </a:solidFill>
              </a:rPr>
              <a:t>electrochemical</a:t>
            </a:r>
            <a:r>
              <a:rPr lang="pl-PL" sz="2000" dirty="0" smtClean="0">
                <a:solidFill>
                  <a:schemeClr val="bg1"/>
                </a:solidFill>
              </a:rPr>
              <a:t> </a:t>
            </a:r>
            <a:r>
              <a:rPr lang="pl-PL" sz="2000" dirty="0" err="1" smtClean="0">
                <a:solidFill>
                  <a:schemeClr val="bg1"/>
                </a:solidFill>
              </a:rPr>
              <a:t>simulation</a:t>
            </a:r>
            <a:r>
              <a:rPr lang="pl-PL" sz="20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8941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ymbol zastępczy zawartości 4"/>
          <p:cNvGraphicFramePr>
            <a:graphicFrameLocks/>
          </p:cNvGraphicFramePr>
          <p:nvPr>
            <p:extLst/>
          </p:nvPr>
        </p:nvGraphicFramePr>
        <p:xfrm>
          <a:off x="-208080" y="127097"/>
          <a:ext cx="6791760" cy="1392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Prostokąt 14"/>
          <p:cNvSpPr/>
          <p:nvPr/>
        </p:nvSpPr>
        <p:spPr>
          <a:xfrm>
            <a:off x="912848" y="2595691"/>
            <a:ext cx="10366304" cy="138499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l-PL" sz="2800" b="1" dirty="0" smtClean="0">
                <a:solidFill>
                  <a:schemeClr val="bg1"/>
                </a:solidFill>
              </a:rPr>
              <a:t>The </a:t>
            </a:r>
            <a:r>
              <a:rPr lang="pl-PL" sz="2800" b="1" dirty="0" err="1" smtClean="0">
                <a:solidFill>
                  <a:schemeClr val="bg1"/>
                </a:solidFill>
              </a:rPr>
              <a:t>purely</a:t>
            </a:r>
            <a:r>
              <a:rPr lang="pl-PL" sz="2800" b="1" dirty="0" smtClean="0">
                <a:solidFill>
                  <a:schemeClr val="bg1"/>
                </a:solidFill>
              </a:rPr>
              <a:t> </a:t>
            </a:r>
            <a:r>
              <a:rPr lang="pl-PL" sz="2800" b="1" dirty="0" err="1" smtClean="0">
                <a:solidFill>
                  <a:schemeClr val="bg1"/>
                </a:solidFill>
              </a:rPr>
              <a:t>instrumental</a:t>
            </a:r>
            <a:r>
              <a:rPr lang="pl-PL" sz="2800" b="1" dirty="0" smtClean="0">
                <a:solidFill>
                  <a:schemeClr val="bg1"/>
                </a:solidFill>
              </a:rPr>
              <a:t> </a:t>
            </a:r>
            <a:r>
              <a:rPr lang="pl-PL" sz="2800" b="1" dirty="0" err="1" smtClean="0">
                <a:solidFill>
                  <a:schemeClr val="bg1"/>
                </a:solidFill>
              </a:rPr>
              <a:t>approach</a:t>
            </a:r>
            <a:r>
              <a:rPr lang="pl-PL" sz="2800" b="1" dirty="0" smtClean="0">
                <a:solidFill>
                  <a:schemeClr val="bg1"/>
                </a:solidFill>
              </a:rPr>
              <a:t>, </a:t>
            </a:r>
            <a:r>
              <a:rPr lang="pl-PL" sz="2800" b="1" dirty="0" err="1" smtClean="0">
                <a:solidFill>
                  <a:schemeClr val="bg1"/>
                </a:solidFill>
              </a:rPr>
              <a:t>based</a:t>
            </a:r>
            <a:r>
              <a:rPr lang="pl-PL" sz="2800" b="1" dirty="0" smtClean="0">
                <a:solidFill>
                  <a:schemeClr val="bg1"/>
                </a:solidFill>
              </a:rPr>
              <a:t> on </a:t>
            </a:r>
            <a:r>
              <a:rPr lang="pl-PL" sz="2800" b="1" dirty="0" err="1" smtClean="0">
                <a:solidFill>
                  <a:schemeClr val="bg1"/>
                </a:solidFill>
              </a:rPr>
              <a:t>electrochemical</a:t>
            </a:r>
            <a:r>
              <a:rPr lang="pl-PL" sz="2800" b="1" dirty="0" smtClean="0">
                <a:solidFill>
                  <a:schemeClr val="bg1"/>
                </a:solidFill>
              </a:rPr>
              <a:t> </a:t>
            </a:r>
            <a:r>
              <a:rPr lang="pl-PL" sz="2800" b="1" dirty="0" err="1" smtClean="0">
                <a:solidFill>
                  <a:schemeClr val="bg1"/>
                </a:solidFill>
              </a:rPr>
              <a:t>conversion</a:t>
            </a:r>
            <a:r>
              <a:rPr lang="pl-PL" sz="2800" b="1" dirty="0" smtClean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is </a:t>
            </a:r>
            <a:r>
              <a:rPr lang="en-US" sz="2800" b="1" dirty="0">
                <a:solidFill>
                  <a:schemeClr val="bg1"/>
                </a:solidFill>
              </a:rPr>
              <a:t>a feasible alternative to </a:t>
            </a:r>
            <a:r>
              <a:rPr lang="pl-PL" sz="2800" b="1" dirty="0" smtClean="0">
                <a:solidFill>
                  <a:schemeClr val="bg1"/>
                </a:solidFill>
              </a:rPr>
              <a:t>the </a:t>
            </a:r>
            <a:r>
              <a:rPr lang="pl-PL" sz="2800" b="1" dirty="0" err="1" smtClean="0">
                <a:solidFill>
                  <a:schemeClr val="bg1"/>
                </a:solidFill>
              </a:rPr>
              <a:t>conventional</a:t>
            </a:r>
            <a:r>
              <a:rPr lang="pl-PL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microsomal </a:t>
            </a:r>
            <a:r>
              <a:rPr lang="en-US" sz="2800" b="1" dirty="0">
                <a:solidFill>
                  <a:schemeClr val="bg1"/>
                </a:solidFill>
              </a:rPr>
              <a:t>studies. </a:t>
            </a:r>
            <a:endParaRPr lang="pl-PL" sz="2800" b="1" dirty="0">
              <a:solidFill>
                <a:schemeClr val="bg1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2899" y="1582356"/>
            <a:ext cx="1502952" cy="1013335"/>
          </a:xfrm>
          <a:prstGeom prst="rect">
            <a:avLst/>
          </a:prstGeom>
        </p:spPr>
      </p:pic>
      <p:pic>
        <p:nvPicPr>
          <p:cNvPr id="1026" name="Picture 2" descr="http://player.slideplayer.us/1/232858/data/images/img12.png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765" y="3487839"/>
            <a:ext cx="4042610" cy="257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5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1711281" y="210369"/>
            <a:ext cx="8825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chemeClr val="accent3"/>
                </a:solidFill>
              </a:rPr>
              <a:t>Application </a:t>
            </a:r>
            <a:r>
              <a:rPr lang="pl-PL" sz="2800" b="1" dirty="0" err="1" smtClean="0">
                <a:solidFill>
                  <a:schemeClr val="accent3"/>
                </a:solidFill>
              </a:rPr>
              <a:t>areas</a:t>
            </a:r>
            <a:r>
              <a:rPr lang="pl-PL" sz="2800" b="1" dirty="0" smtClean="0">
                <a:solidFill>
                  <a:schemeClr val="accent3"/>
                </a:solidFill>
              </a:rPr>
              <a:t> of </a:t>
            </a:r>
            <a:r>
              <a:rPr lang="pl-PL" sz="2800" b="1" dirty="0" err="1" smtClean="0">
                <a:solidFill>
                  <a:schemeClr val="accent3"/>
                </a:solidFill>
              </a:rPr>
              <a:t>electrochemistry</a:t>
            </a:r>
            <a:r>
              <a:rPr lang="pl-PL" sz="2800" b="1" dirty="0" smtClean="0">
                <a:solidFill>
                  <a:schemeClr val="accent3"/>
                </a:solidFill>
              </a:rPr>
              <a:t>/</a:t>
            </a:r>
            <a:r>
              <a:rPr lang="pl-PL" sz="2800" b="1" dirty="0">
                <a:solidFill>
                  <a:schemeClr val="accent3"/>
                </a:solidFill>
              </a:rPr>
              <a:t>m</a:t>
            </a:r>
            <a:r>
              <a:rPr lang="pl-PL" sz="2800" b="1" dirty="0" smtClean="0">
                <a:solidFill>
                  <a:schemeClr val="accent3"/>
                </a:solidFill>
              </a:rPr>
              <a:t>ass </a:t>
            </a:r>
            <a:r>
              <a:rPr lang="pl-PL" sz="2800" b="1" dirty="0" err="1" smtClean="0">
                <a:solidFill>
                  <a:schemeClr val="accent3"/>
                </a:solidFill>
              </a:rPr>
              <a:t>spectrometry</a:t>
            </a:r>
            <a:r>
              <a:rPr lang="pl-PL" sz="2800" b="1" dirty="0" smtClean="0">
                <a:solidFill>
                  <a:schemeClr val="accent3"/>
                </a:solidFill>
              </a:rPr>
              <a:t> </a:t>
            </a:r>
          </a:p>
        </p:txBody>
      </p:sp>
      <p:grpSp>
        <p:nvGrpSpPr>
          <p:cNvPr id="1028" name="Grupa 1027"/>
          <p:cNvGrpSpPr/>
          <p:nvPr/>
        </p:nvGrpSpPr>
        <p:grpSpPr>
          <a:xfrm>
            <a:off x="1671935" y="1390005"/>
            <a:ext cx="8904498" cy="4380977"/>
            <a:chOff x="1603695" y="1062460"/>
            <a:chExt cx="8904498" cy="4380977"/>
          </a:xfrm>
        </p:grpSpPr>
        <p:grpSp>
          <p:nvGrpSpPr>
            <p:cNvPr id="5" name="Grupa 4"/>
            <p:cNvGrpSpPr/>
            <p:nvPr/>
          </p:nvGrpSpPr>
          <p:grpSpPr>
            <a:xfrm>
              <a:off x="4775996" y="2705840"/>
              <a:ext cx="2674961" cy="1201003"/>
              <a:chOff x="5724944" y="1173707"/>
              <a:chExt cx="2674961" cy="1201003"/>
            </a:xfrm>
          </p:grpSpPr>
          <p:sp>
            <p:nvSpPr>
              <p:cNvPr id="3" name="Elipsa 2"/>
              <p:cNvSpPr/>
              <p:nvPr/>
            </p:nvSpPr>
            <p:spPr>
              <a:xfrm>
                <a:off x="5724944" y="1173707"/>
                <a:ext cx="2674961" cy="1201003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" name="pole tekstowe 3"/>
              <p:cNvSpPr txBox="1"/>
              <p:nvPr/>
            </p:nvSpPr>
            <p:spPr>
              <a:xfrm>
                <a:off x="5988925" y="1543376"/>
                <a:ext cx="21469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400" dirty="0" err="1" smtClean="0">
                    <a:solidFill>
                      <a:schemeClr val="bg1"/>
                    </a:solidFill>
                  </a:rPr>
                  <a:t>coupling</a:t>
                </a:r>
                <a:r>
                  <a:rPr lang="pl-PL" sz="2400" dirty="0" smtClean="0">
                    <a:solidFill>
                      <a:schemeClr val="bg1"/>
                    </a:solidFill>
                  </a:rPr>
                  <a:t> EC/MS</a:t>
                </a:r>
                <a:endParaRPr lang="pl-PL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upa 26"/>
            <p:cNvGrpSpPr/>
            <p:nvPr/>
          </p:nvGrpSpPr>
          <p:grpSpPr>
            <a:xfrm>
              <a:off x="4818283" y="1062460"/>
              <a:ext cx="2481204" cy="772665"/>
              <a:chOff x="4806695" y="1086760"/>
              <a:chExt cx="2481204" cy="772665"/>
            </a:xfrm>
          </p:grpSpPr>
          <p:sp>
            <p:nvSpPr>
              <p:cNvPr id="6" name="Elipsa 5"/>
              <p:cNvSpPr/>
              <p:nvPr/>
            </p:nvSpPr>
            <p:spPr>
              <a:xfrm>
                <a:off x="4806695" y="1086760"/>
                <a:ext cx="2481204" cy="772665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pole tekstowe 6"/>
              <p:cNvSpPr txBox="1"/>
              <p:nvPr/>
            </p:nvSpPr>
            <p:spPr>
              <a:xfrm>
                <a:off x="5184080" y="1149927"/>
                <a:ext cx="172643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dirty="0" err="1">
                    <a:solidFill>
                      <a:schemeClr val="bg1"/>
                    </a:solidFill>
                  </a:rPr>
                  <a:t>r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eduction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of </a:t>
                </a:r>
              </a:p>
              <a:p>
                <a:pPr algn="ctr"/>
                <a:r>
                  <a:rPr lang="pl-PL" dirty="0" err="1" smtClean="0">
                    <a:solidFill>
                      <a:schemeClr val="bg1"/>
                    </a:solidFill>
                  </a:rPr>
                  <a:t>disulfide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bridges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upa 30"/>
            <p:cNvGrpSpPr/>
            <p:nvPr/>
          </p:nvGrpSpPr>
          <p:grpSpPr>
            <a:xfrm>
              <a:off x="6148957" y="4709318"/>
              <a:ext cx="2303746" cy="734119"/>
              <a:chOff x="7222936" y="4368306"/>
              <a:chExt cx="2303746" cy="734119"/>
            </a:xfrm>
          </p:grpSpPr>
          <p:sp>
            <p:nvSpPr>
              <p:cNvPr id="21" name="Elipsa 20"/>
              <p:cNvSpPr/>
              <p:nvPr/>
            </p:nvSpPr>
            <p:spPr>
              <a:xfrm>
                <a:off x="7222936" y="4368306"/>
                <a:ext cx="2303746" cy="734119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pole tekstowe 10"/>
              <p:cNvSpPr txBox="1"/>
              <p:nvPr/>
            </p:nvSpPr>
            <p:spPr>
              <a:xfrm>
                <a:off x="7310255" y="4550699"/>
                <a:ext cx="21291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err="1" smtClean="0">
                    <a:solidFill>
                      <a:schemeClr val="bg1"/>
                    </a:solidFill>
                  </a:rPr>
                  <a:t>metabolite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synthesis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Grupa 29"/>
            <p:cNvGrpSpPr/>
            <p:nvPr/>
          </p:nvGrpSpPr>
          <p:grpSpPr>
            <a:xfrm>
              <a:off x="7662300" y="3972668"/>
              <a:ext cx="2725457" cy="772665"/>
              <a:chOff x="7536253" y="3586276"/>
              <a:chExt cx="2725457" cy="772665"/>
            </a:xfrm>
          </p:grpSpPr>
          <p:sp>
            <p:nvSpPr>
              <p:cNvPr id="20" name="Elipsa 19"/>
              <p:cNvSpPr/>
              <p:nvPr/>
            </p:nvSpPr>
            <p:spPr>
              <a:xfrm>
                <a:off x="7536253" y="3586276"/>
                <a:ext cx="2725457" cy="77266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pole tekstowe 11"/>
              <p:cNvSpPr txBox="1"/>
              <p:nvPr/>
            </p:nvSpPr>
            <p:spPr>
              <a:xfrm>
                <a:off x="7721832" y="3787942"/>
                <a:ext cx="23542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smtClean="0">
                    <a:solidFill>
                      <a:schemeClr val="bg1"/>
                    </a:solidFill>
                  </a:rPr>
                  <a:t>MS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signal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amplification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upa 27"/>
            <p:cNvGrpSpPr/>
            <p:nvPr/>
          </p:nvGrpSpPr>
          <p:grpSpPr>
            <a:xfrm>
              <a:off x="7716892" y="1711408"/>
              <a:ext cx="2481204" cy="772665"/>
              <a:chOff x="7298108" y="1960675"/>
              <a:chExt cx="2481204" cy="772665"/>
            </a:xfrm>
          </p:grpSpPr>
          <p:sp>
            <p:nvSpPr>
              <p:cNvPr id="18" name="Elipsa 17"/>
              <p:cNvSpPr/>
              <p:nvPr/>
            </p:nvSpPr>
            <p:spPr>
              <a:xfrm>
                <a:off x="7298108" y="1960675"/>
                <a:ext cx="2481204" cy="77266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Prostokąt 7"/>
              <p:cNvSpPr/>
              <p:nvPr/>
            </p:nvSpPr>
            <p:spPr>
              <a:xfrm>
                <a:off x="7768820" y="2023842"/>
                <a:ext cx="153978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dirty="0" err="1">
                    <a:solidFill>
                      <a:schemeClr val="bg1"/>
                    </a:solidFill>
                  </a:rPr>
                  <a:t>c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leaving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of </a:t>
                </a:r>
              </a:p>
              <a:p>
                <a:pPr algn="ctr"/>
                <a:r>
                  <a:rPr lang="pl-PL" dirty="0" err="1" smtClean="0">
                    <a:solidFill>
                      <a:schemeClr val="bg1"/>
                    </a:solidFill>
                  </a:rPr>
                  <a:t>peptide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bonds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9" name="Grupa 28"/>
            <p:cNvGrpSpPr/>
            <p:nvPr/>
          </p:nvGrpSpPr>
          <p:grpSpPr>
            <a:xfrm>
              <a:off x="8212392" y="2946773"/>
              <a:ext cx="2295801" cy="719136"/>
              <a:chOff x="7721656" y="2740191"/>
              <a:chExt cx="2295801" cy="719136"/>
            </a:xfrm>
          </p:grpSpPr>
          <p:sp>
            <p:nvSpPr>
              <p:cNvPr id="19" name="Elipsa 18"/>
              <p:cNvSpPr/>
              <p:nvPr/>
            </p:nvSpPr>
            <p:spPr>
              <a:xfrm>
                <a:off x="7721656" y="2740191"/>
                <a:ext cx="2295801" cy="719136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Prostokąt 8"/>
              <p:cNvSpPr/>
              <p:nvPr/>
            </p:nvSpPr>
            <p:spPr>
              <a:xfrm>
                <a:off x="8161029" y="2776594"/>
                <a:ext cx="141705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dirty="0" err="1">
                    <a:solidFill>
                      <a:schemeClr val="bg1"/>
                    </a:solidFill>
                  </a:rPr>
                  <a:t>o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xidative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pl-PL" dirty="0" smtClean="0">
                    <a:solidFill>
                      <a:schemeClr val="bg1"/>
                    </a:solidFill>
                  </a:rPr>
                  <a:t>DNA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demage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24" name="Grupa 1023"/>
            <p:cNvGrpSpPr/>
            <p:nvPr/>
          </p:nvGrpSpPr>
          <p:grpSpPr>
            <a:xfrm>
              <a:off x="3761946" y="4709318"/>
              <a:ext cx="2303746" cy="734119"/>
              <a:chOff x="4677047" y="4608400"/>
              <a:chExt cx="2303746" cy="734119"/>
            </a:xfrm>
          </p:grpSpPr>
          <p:sp>
            <p:nvSpPr>
              <p:cNvPr id="22" name="Elipsa 21"/>
              <p:cNvSpPr/>
              <p:nvPr/>
            </p:nvSpPr>
            <p:spPr>
              <a:xfrm>
                <a:off x="4677047" y="4608400"/>
                <a:ext cx="2303746" cy="734119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pole tekstowe 13"/>
              <p:cNvSpPr txBox="1"/>
              <p:nvPr/>
            </p:nvSpPr>
            <p:spPr>
              <a:xfrm>
                <a:off x="4823773" y="4790793"/>
                <a:ext cx="20102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err="1">
                    <a:solidFill>
                      <a:schemeClr val="bg1"/>
                    </a:solidFill>
                  </a:rPr>
                  <a:t>m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etabolism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studies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25" name="Grupa 1024"/>
            <p:cNvGrpSpPr/>
            <p:nvPr/>
          </p:nvGrpSpPr>
          <p:grpSpPr>
            <a:xfrm>
              <a:off x="2121655" y="3972668"/>
              <a:ext cx="2303746" cy="734119"/>
              <a:chOff x="2423409" y="4102412"/>
              <a:chExt cx="2303746" cy="734119"/>
            </a:xfrm>
          </p:grpSpPr>
          <p:sp>
            <p:nvSpPr>
              <p:cNvPr id="23" name="Elipsa 22"/>
              <p:cNvSpPr/>
              <p:nvPr/>
            </p:nvSpPr>
            <p:spPr>
              <a:xfrm>
                <a:off x="2423409" y="4102412"/>
                <a:ext cx="2303746" cy="734119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pole tekstowe 14"/>
              <p:cNvSpPr txBox="1"/>
              <p:nvPr/>
            </p:nvSpPr>
            <p:spPr>
              <a:xfrm>
                <a:off x="2747459" y="4284805"/>
                <a:ext cx="16556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dirty="0" err="1" smtClean="0">
                    <a:solidFill>
                      <a:schemeClr val="bg1"/>
                    </a:solidFill>
                  </a:rPr>
                  <a:t>stability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studies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" name="Grupa 12"/>
            <p:cNvGrpSpPr/>
            <p:nvPr/>
          </p:nvGrpSpPr>
          <p:grpSpPr>
            <a:xfrm>
              <a:off x="1603695" y="2793187"/>
              <a:ext cx="2410867" cy="1026309"/>
              <a:chOff x="553851" y="2893709"/>
              <a:chExt cx="2410867" cy="1026309"/>
            </a:xfrm>
          </p:grpSpPr>
          <p:sp>
            <p:nvSpPr>
              <p:cNvPr id="25" name="Elipsa 24"/>
              <p:cNvSpPr/>
              <p:nvPr/>
            </p:nvSpPr>
            <p:spPr>
              <a:xfrm>
                <a:off x="553851" y="2893709"/>
                <a:ext cx="2410867" cy="102630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pole tekstowe 15"/>
              <p:cNvSpPr txBox="1"/>
              <p:nvPr/>
            </p:nvSpPr>
            <p:spPr>
              <a:xfrm>
                <a:off x="857820" y="3083698"/>
                <a:ext cx="18029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dirty="0" err="1" smtClean="0">
                    <a:solidFill>
                      <a:schemeClr val="bg1"/>
                    </a:solidFill>
                  </a:rPr>
                  <a:t>active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substance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-</a:t>
                </a:r>
              </a:p>
              <a:p>
                <a:pPr algn="ctr"/>
                <a:r>
                  <a:rPr lang="pl-PL" dirty="0" smtClean="0">
                    <a:solidFill>
                      <a:schemeClr val="bg1"/>
                    </a:solidFill>
                  </a:rPr>
                  <a:t>protein </a:t>
                </a:r>
                <a:r>
                  <a:rPr lang="pl-PL" dirty="0" err="1" smtClean="0">
                    <a:solidFill>
                      <a:schemeClr val="bg1"/>
                    </a:solidFill>
                  </a:rPr>
                  <a:t>binding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upa 25"/>
            <p:cNvGrpSpPr/>
            <p:nvPr/>
          </p:nvGrpSpPr>
          <p:grpSpPr>
            <a:xfrm>
              <a:off x="2189895" y="1711408"/>
              <a:ext cx="2481204" cy="772665"/>
              <a:chOff x="1592250" y="1960674"/>
              <a:chExt cx="2481204" cy="772665"/>
            </a:xfrm>
          </p:grpSpPr>
          <p:sp>
            <p:nvSpPr>
              <p:cNvPr id="24" name="Elipsa 23"/>
              <p:cNvSpPr/>
              <p:nvPr/>
            </p:nvSpPr>
            <p:spPr>
              <a:xfrm>
                <a:off x="1592250" y="1960674"/>
                <a:ext cx="2481204" cy="77266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pole tekstowe 16"/>
              <p:cNvSpPr txBox="1"/>
              <p:nvPr/>
            </p:nvSpPr>
            <p:spPr>
              <a:xfrm>
                <a:off x="1921705" y="2023841"/>
                <a:ext cx="18222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dirty="0" err="1" smtClean="0">
                    <a:solidFill>
                      <a:schemeClr val="bg1"/>
                    </a:solidFill>
                  </a:rPr>
                  <a:t>oxidative</a:t>
                </a:r>
                <a:r>
                  <a:rPr lang="pl-PL" dirty="0" smtClean="0">
                    <a:solidFill>
                      <a:schemeClr val="bg1"/>
                    </a:solidFill>
                  </a:rPr>
                  <a:t> protein </a:t>
                </a:r>
              </a:p>
              <a:p>
                <a:pPr algn="ctr"/>
                <a:r>
                  <a:rPr lang="pl-PL" dirty="0" err="1" smtClean="0">
                    <a:solidFill>
                      <a:schemeClr val="bg1"/>
                    </a:solidFill>
                  </a:rPr>
                  <a:t>marking</a:t>
                </a:r>
                <a:endParaRPr lang="pl-PL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27" name="Strzałka w dół 1026"/>
            <p:cNvSpPr/>
            <p:nvPr/>
          </p:nvSpPr>
          <p:spPr>
            <a:xfrm rot="10800000">
              <a:off x="5878885" y="1975125"/>
              <a:ext cx="360000" cy="590714"/>
            </a:xfrm>
            <a:prstGeom prst="downArrow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Strzałka w dół 36"/>
            <p:cNvSpPr/>
            <p:nvPr/>
          </p:nvSpPr>
          <p:spPr>
            <a:xfrm rot="16200000">
              <a:off x="7651674" y="3010985"/>
              <a:ext cx="360000" cy="590714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8" name="Strzałka w dół 37"/>
            <p:cNvSpPr/>
            <p:nvPr/>
          </p:nvSpPr>
          <p:spPr>
            <a:xfrm rot="18667427">
              <a:off x="7454429" y="3611486"/>
              <a:ext cx="360000" cy="590714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Strzałka w dół 39"/>
            <p:cNvSpPr/>
            <p:nvPr/>
          </p:nvSpPr>
          <p:spPr>
            <a:xfrm rot="1251485">
              <a:off x="5228445" y="3996932"/>
              <a:ext cx="360000" cy="590714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Strzałka w dół 40"/>
            <p:cNvSpPr/>
            <p:nvPr/>
          </p:nvSpPr>
          <p:spPr>
            <a:xfrm rot="5400000">
              <a:off x="4215279" y="3010984"/>
              <a:ext cx="360000" cy="590714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3" name="Strzałka w dół 42"/>
            <p:cNvSpPr/>
            <p:nvPr/>
          </p:nvSpPr>
          <p:spPr>
            <a:xfrm rot="-1440000">
              <a:off x="6701181" y="3999876"/>
              <a:ext cx="360000" cy="590714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4" name="Strzałka w dół 43"/>
            <p:cNvSpPr/>
            <p:nvPr/>
          </p:nvSpPr>
          <p:spPr>
            <a:xfrm rot="13237136">
              <a:off x="7354581" y="2248277"/>
              <a:ext cx="360000" cy="590714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5" name="Strzałka w dół 44"/>
            <p:cNvSpPr/>
            <p:nvPr/>
          </p:nvSpPr>
          <p:spPr>
            <a:xfrm rot="7899180">
              <a:off x="4669113" y="2258862"/>
              <a:ext cx="360000" cy="590714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Strzałka w dół 45"/>
            <p:cNvSpPr/>
            <p:nvPr/>
          </p:nvSpPr>
          <p:spPr>
            <a:xfrm rot="3507549">
              <a:off x="4399428" y="3592888"/>
              <a:ext cx="360000" cy="590714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7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pic>
        <p:nvPicPr>
          <p:cNvPr id="49" name="Obraz 48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14185" y="6321506"/>
            <a:ext cx="1377815" cy="5364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1874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ymbol zastępczy stopki 3"/>
          <p:cNvSpPr txBox="1">
            <a:spLocks/>
          </p:cNvSpPr>
          <p:nvPr/>
        </p:nvSpPr>
        <p:spPr>
          <a:xfrm>
            <a:off x="521528" y="6431210"/>
            <a:ext cx="49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200" cap="none" dirty="0" smtClean="0"/>
              <a:t>3</a:t>
            </a:r>
            <a:r>
              <a:rPr lang="pl-PL" sz="1200" cap="none" baseline="30000" dirty="0" smtClean="0"/>
              <a:t>rd</a:t>
            </a:r>
            <a:r>
              <a:rPr lang="pl-PL" sz="1200" cap="none" dirty="0" smtClean="0"/>
              <a:t> INTERNATIONAL SUMMIT ON TOXICOLOGY &amp; APPLIED PHARMACOLOGY</a:t>
            </a:r>
          </a:p>
          <a:p>
            <a:r>
              <a:rPr lang="pl-PL" sz="1200" cap="none" dirty="0" smtClean="0"/>
              <a:t>Chicago, USA, </a:t>
            </a:r>
            <a:r>
              <a:rPr lang="pl-PL" sz="1200" cap="none" dirty="0" err="1" smtClean="0"/>
              <a:t>October</a:t>
            </a:r>
            <a:r>
              <a:rPr lang="pl-PL" sz="1200" cap="none" dirty="0" smtClean="0"/>
              <a:t> 20 – 22, 2014</a:t>
            </a:r>
            <a:endParaRPr lang="pl-PL" sz="1200" cap="none" dirty="0"/>
          </a:p>
        </p:txBody>
      </p:sp>
      <p:sp>
        <p:nvSpPr>
          <p:cNvPr id="53" name="Prostokąt 52"/>
          <p:cNvSpPr/>
          <p:nvPr/>
        </p:nvSpPr>
        <p:spPr>
          <a:xfrm>
            <a:off x="535176" y="103748"/>
            <a:ext cx="11152138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Electrochemical simulation: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powerful tool for the elucidation and study </a:t>
            </a:r>
            <a:endParaRPr lang="pl-PL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</a:t>
            </a:r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drug metabolism reactions.</a:t>
            </a:r>
            <a:endParaRPr lang="pl-PL" sz="3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8" name="Grupa 47"/>
          <p:cNvGrpSpPr/>
          <p:nvPr/>
        </p:nvGrpSpPr>
        <p:grpSpPr>
          <a:xfrm>
            <a:off x="535176" y="4782990"/>
            <a:ext cx="5975131" cy="1217914"/>
            <a:chOff x="5698535" y="4636795"/>
            <a:chExt cx="5975131" cy="1217914"/>
          </a:xfrm>
        </p:grpSpPr>
        <p:sp>
          <p:nvSpPr>
            <p:cNvPr id="49" name="pole tekstowe 48"/>
            <p:cNvSpPr txBox="1"/>
            <p:nvPr/>
          </p:nvSpPr>
          <p:spPr>
            <a:xfrm>
              <a:off x="5698535" y="5269934"/>
              <a:ext cx="59751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baseline="30000" dirty="0" smtClean="0"/>
                <a:t>1</a:t>
              </a:r>
              <a:r>
                <a:rPr lang="pl-PL" sz="1600" dirty="0" smtClean="0"/>
                <a:t>Department of Pharmaceutical Technology and </a:t>
              </a:r>
              <a:r>
                <a:rPr lang="pl-PL" sz="1600" dirty="0" err="1" smtClean="0"/>
                <a:t>Biochemistry</a:t>
              </a:r>
              <a:endParaRPr lang="pl-PL" sz="1600" dirty="0" smtClean="0"/>
            </a:p>
            <a:p>
              <a:pPr algn="ctr"/>
              <a:r>
                <a:rPr lang="pl-PL" sz="1600" baseline="30000" dirty="0" smtClean="0"/>
                <a:t>2</a:t>
              </a:r>
              <a:r>
                <a:rPr lang="pl-PL" sz="1600" dirty="0" smtClean="0"/>
                <a:t>Department of </a:t>
              </a:r>
              <a:r>
                <a:rPr lang="pl-PL" sz="1600" dirty="0" err="1" smtClean="0"/>
                <a:t>Analytical</a:t>
              </a:r>
              <a:r>
                <a:rPr lang="pl-PL" sz="1600" dirty="0" smtClean="0"/>
                <a:t> </a:t>
              </a:r>
              <a:r>
                <a:rPr lang="pl-PL" sz="1600" dirty="0" err="1" smtClean="0"/>
                <a:t>Chemistry</a:t>
              </a:r>
              <a:endParaRPr lang="pl-PL" sz="1600" dirty="0"/>
            </a:p>
          </p:txBody>
        </p:sp>
        <p:grpSp>
          <p:nvGrpSpPr>
            <p:cNvPr id="50" name="Grupa 49"/>
            <p:cNvGrpSpPr/>
            <p:nvPr/>
          </p:nvGrpSpPr>
          <p:grpSpPr>
            <a:xfrm>
              <a:off x="6135071" y="4636795"/>
              <a:ext cx="5011937" cy="475200"/>
              <a:chOff x="6447947" y="4636795"/>
              <a:chExt cx="5011937" cy="475200"/>
            </a:xfrm>
          </p:grpSpPr>
          <p:sp>
            <p:nvSpPr>
              <p:cNvPr id="51" name="Prostokąt 50"/>
              <p:cNvSpPr/>
              <p:nvPr/>
            </p:nvSpPr>
            <p:spPr>
              <a:xfrm>
                <a:off x="9881440" y="4689729"/>
                <a:ext cx="15784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1600" dirty="0" err="1" smtClean="0"/>
                  <a:t>Chemical</a:t>
                </a:r>
                <a:r>
                  <a:rPr lang="pl-PL" sz="1600" dirty="0" smtClean="0"/>
                  <a:t> </a:t>
                </a:r>
                <a:r>
                  <a:rPr lang="pl-PL" sz="1600" dirty="0" err="1" smtClean="0"/>
                  <a:t>Faculty</a:t>
                </a:r>
                <a:endParaRPr lang="pl-PL" sz="1600" dirty="0"/>
              </a:p>
            </p:txBody>
          </p:sp>
          <p:pic>
            <p:nvPicPr>
              <p:cNvPr id="52" name="Picture 2" descr="Politechnika Gda&amp;nacute;ska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7947" y="4636795"/>
                <a:ext cx="3343371" cy="475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3" name="Prostokąt 32"/>
          <p:cNvSpPr/>
          <p:nvPr/>
        </p:nvSpPr>
        <p:spPr>
          <a:xfrm>
            <a:off x="1243989" y="2535702"/>
            <a:ext cx="45575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b="1" dirty="0" smtClean="0">
                <a:solidFill>
                  <a:schemeClr val="accent1"/>
                </a:solidFill>
              </a:rPr>
              <a:t>Zofia </a:t>
            </a:r>
            <a:r>
              <a:rPr lang="pl-PL" sz="2400" b="1" dirty="0">
                <a:solidFill>
                  <a:schemeClr val="accent1"/>
                </a:solidFill>
              </a:rPr>
              <a:t>Mazerska</a:t>
            </a:r>
            <a:r>
              <a:rPr lang="pl-PL" sz="2000" b="1" baseline="30000" dirty="0">
                <a:solidFill>
                  <a:schemeClr val="accent1"/>
                </a:solidFill>
              </a:rPr>
              <a:t>1</a:t>
            </a:r>
            <a:r>
              <a:rPr lang="pl-PL" sz="2400" b="1" dirty="0">
                <a:solidFill>
                  <a:schemeClr val="accent1"/>
                </a:solidFill>
              </a:rPr>
              <a:t>, </a:t>
            </a:r>
            <a:r>
              <a:rPr lang="pl-PL" sz="2400" b="1" dirty="0" err="1">
                <a:solidFill>
                  <a:schemeClr val="accent1"/>
                </a:solidFill>
              </a:rPr>
              <a:t>Assoc</a:t>
            </a:r>
            <a:r>
              <a:rPr lang="pl-PL" sz="2400" b="1" dirty="0">
                <a:solidFill>
                  <a:schemeClr val="accent1"/>
                </a:solidFill>
              </a:rPr>
              <a:t> </a:t>
            </a:r>
            <a:r>
              <a:rPr lang="pl-PL" sz="2400" b="1" dirty="0" err="1">
                <a:solidFill>
                  <a:schemeClr val="accent1"/>
                </a:solidFill>
              </a:rPr>
              <a:t>Prof</a:t>
            </a:r>
            <a:endParaRPr lang="pl-PL" sz="2400" b="1" dirty="0">
              <a:solidFill>
                <a:schemeClr val="accent1"/>
              </a:solidFill>
            </a:endParaRPr>
          </a:p>
          <a:p>
            <a:pPr algn="just"/>
            <a:r>
              <a:rPr lang="pl-PL" sz="2400" b="1" dirty="0" smtClean="0">
                <a:solidFill>
                  <a:schemeClr val="accent1"/>
                </a:solidFill>
              </a:rPr>
              <a:t>Weronika Hewelt-Belka</a:t>
            </a:r>
            <a:r>
              <a:rPr lang="pl-PL" sz="2000" b="1" baseline="30000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2</a:t>
            </a:r>
            <a:r>
              <a:rPr lang="pl-PL" sz="2400" b="1" dirty="0" smtClean="0">
                <a:solidFill>
                  <a:schemeClr val="accent1"/>
                </a:solidFill>
                <a:cs typeface="Times New Roman" panose="02020603050405020304" pitchFamily="18" charset="0"/>
              </a:rPr>
              <a:t>, </a:t>
            </a:r>
            <a:r>
              <a:rPr lang="pl-PL" sz="2400" b="1" dirty="0" err="1" smtClean="0">
                <a:solidFill>
                  <a:schemeClr val="accent1"/>
                </a:solidFill>
                <a:cs typeface="Times New Roman" panose="02020603050405020304" pitchFamily="18" charset="0"/>
              </a:rPr>
              <a:t>MSc</a:t>
            </a:r>
            <a:r>
              <a:rPr lang="pl-PL" sz="2400" b="1" dirty="0" smtClean="0">
                <a:solidFill>
                  <a:schemeClr val="accent1"/>
                </a:solidFill>
              </a:rPr>
              <a:t> </a:t>
            </a:r>
          </a:p>
          <a:p>
            <a:pPr algn="just"/>
            <a:r>
              <a:rPr lang="pl-PL" sz="2400" b="1" dirty="0" smtClean="0">
                <a:solidFill>
                  <a:schemeClr val="accent1"/>
                </a:solidFill>
              </a:rPr>
              <a:t>Olga Siewruk</a:t>
            </a:r>
            <a:r>
              <a:rPr lang="pl-PL" sz="2000" b="1" baseline="30000" dirty="0" smtClean="0">
                <a:solidFill>
                  <a:schemeClr val="accent1"/>
                </a:solidFill>
              </a:rPr>
              <a:t>1</a:t>
            </a:r>
            <a:endParaRPr lang="pl-PL" sz="2400" b="1" dirty="0" smtClean="0">
              <a:solidFill>
                <a:schemeClr val="accent1"/>
              </a:solidFill>
            </a:endParaRPr>
          </a:p>
          <a:p>
            <a:pPr algn="just"/>
            <a:r>
              <a:rPr lang="pl-PL" sz="2400" b="1" dirty="0" smtClean="0">
                <a:solidFill>
                  <a:schemeClr val="accent1"/>
                </a:solidFill>
              </a:rPr>
              <a:t>Katarzyna Zapała</a:t>
            </a:r>
            <a:r>
              <a:rPr lang="pl-PL" sz="2000" b="1" baseline="30000" dirty="0" smtClean="0">
                <a:solidFill>
                  <a:schemeClr val="accent1"/>
                </a:solidFill>
              </a:rPr>
              <a:t>1</a:t>
            </a:r>
            <a:endParaRPr lang="pl-PL" sz="2400" b="1" dirty="0" smtClean="0">
              <a:solidFill>
                <a:schemeClr val="accent1"/>
              </a:solidFill>
            </a:endParaRPr>
          </a:p>
        </p:txBody>
      </p:sp>
      <p:grpSp>
        <p:nvGrpSpPr>
          <p:cNvPr id="36" name="Grupa 35"/>
          <p:cNvGrpSpPr/>
          <p:nvPr/>
        </p:nvGrpSpPr>
        <p:grpSpPr>
          <a:xfrm>
            <a:off x="6896726" y="2392315"/>
            <a:ext cx="4790588" cy="3670145"/>
            <a:chOff x="6896726" y="2435022"/>
            <a:chExt cx="4790588" cy="3670145"/>
          </a:xfrm>
        </p:grpSpPr>
        <p:pic>
          <p:nvPicPr>
            <p:cNvPr id="32" name="Obraz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6726" y="2435022"/>
              <a:ext cx="2992797" cy="2061797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35" name="Obraz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33369" y="4042367"/>
              <a:ext cx="2753945" cy="2062800"/>
            </a:xfrm>
            <a:prstGeom prst="rect">
              <a:avLst/>
            </a:prstGeom>
            <a:ln w="31750"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782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9" y="586853"/>
            <a:ext cx="12204000" cy="1771564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grpSp>
        <p:nvGrpSpPr>
          <p:cNvPr id="5" name="Grupa 4"/>
          <p:cNvGrpSpPr/>
          <p:nvPr/>
        </p:nvGrpSpPr>
        <p:grpSpPr>
          <a:xfrm>
            <a:off x="1898070" y="3446929"/>
            <a:ext cx="8391983" cy="1714499"/>
            <a:chOff x="1111253" y="3520669"/>
            <a:chExt cx="8391983" cy="1714499"/>
          </a:xfrm>
        </p:grpSpPr>
        <p:sp>
          <p:nvSpPr>
            <p:cNvPr id="3" name="Prostokąt 2"/>
            <p:cNvSpPr/>
            <p:nvPr/>
          </p:nvSpPr>
          <p:spPr>
            <a:xfrm>
              <a:off x="1111253" y="4023975"/>
              <a:ext cx="667589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l-PL" sz="4000" b="1" dirty="0" err="1" smtClean="0">
                  <a:solidFill>
                    <a:schemeClr val="accent3"/>
                  </a:solidFill>
                </a:rPr>
                <a:t>Thank</a:t>
              </a:r>
              <a:r>
                <a:rPr lang="pl-PL" sz="4000" b="1" dirty="0" smtClean="0">
                  <a:solidFill>
                    <a:schemeClr val="accent3"/>
                  </a:solidFill>
                </a:rPr>
                <a:t> </a:t>
              </a:r>
              <a:r>
                <a:rPr lang="pl-PL" sz="4000" b="1" dirty="0" err="1" smtClean="0">
                  <a:solidFill>
                    <a:schemeClr val="accent3"/>
                  </a:solidFill>
                </a:rPr>
                <a:t>you</a:t>
              </a:r>
              <a:r>
                <a:rPr lang="pl-PL" sz="4000" b="1" dirty="0" smtClean="0">
                  <a:solidFill>
                    <a:schemeClr val="accent3"/>
                  </a:solidFill>
                </a:rPr>
                <a:t> for </a:t>
              </a:r>
              <a:r>
                <a:rPr lang="pl-PL" sz="4000" b="1" dirty="0" err="1" smtClean="0">
                  <a:solidFill>
                    <a:schemeClr val="accent3"/>
                  </a:solidFill>
                </a:rPr>
                <a:t>your</a:t>
              </a:r>
              <a:r>
                <a:rPr lang="pl-PL" sz="4000" b="1" dirty="0" smtClean="0">
                  <a:solidFill>
                    <a:schemeClr val="accent3"/>
                  </a:solidFill>
                </a:rPr>
                <a:t> </a:t>
              </a:r>
              <a:r>
                <a:rPr lang="pl-PL" sz="4000" b="1" dirty="0" err="1" smtClean="0">
                  <a:solidFill>
                    <a:schemeClr val="accent3"/>
                  </a:solidFill>
                </a:rPr>
                <a:t>attention</a:t>
              </a:r>
              <a:r>
                <a:rPr lang="pl-PL" sz="4000" b="1" dirty="0" smtClean="0">
                  <a:solidFill>
                    <a:schemeClr val="accent3"/>
                  </a:solidFill>
                </a:rPr>
                <a:t>!</a:t>
              </a:r>
              <a:endParaRPr lang="pl-PL" sz="4000" b="1" dirty="0">
                <a:solidFill>
                  <a:schemeClr val="accent3"/>
                </a:solidFill>
              </a:endParaRPr>
            </a:p>
          </p:txBody>
        </p:sp>
        <p:pic>
          <p:nvPicPr>
            <p:cNvPr id="4" name="Picture 9" descr="http://t1.gstatic.com/images?q=tbn:6Y35-kXtOn1u5M:http://lh5.ggpht.com/ziolki/SN4X-EjSBrI/AAAAAAAAAow/Hda_kcQF-IU/s800/u%C5%9Bmiech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7148" y="3520669"/>
              <a:ext cx="1716088" cy="1714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799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3941</TotalTime>
  <Words>2164</Words>
  <Application>Microsoft Office PowerPoint</Application>
  <PresentationFormat>Panoramiczny</PresentationFormat>
  <Paragraphs>297</Paragraphs>
  <Slides>24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Times New Roman</vt:lpstr>
      <vt:lpstr>Wingdings</vt:lpstr>
      <vt:lpstr>Retrospekcja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</dc:creator>
  <cp:lastModifiedBy>Agnieszka</cp:lastModifiedBy>
  <cp:revision>350</cp:revision>
  <dcterms:created xsi:type="dcterms:W3CDTF">2014-08-22T08:57:24Z</dcterms:created>
  <dcterms:modified xsi:type="dcterms:W3CDTF">2014-10-15T12:07:33Z</dcterms:modified>
</cp:coreProperties>
</file>