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5" r:id="rId1"/>
  </p:sldMasterIdLst>
  <p:sldIdLst>
    <p:sldId id="256" r:id="rId2"/>
    <p:sldId id="257" r:id="rId3"/>
    <p:sldId id="265" r:id="rId4"/>
    <p:sldId id="266" r:id="rId5"/>
    <p:sldId id="258" r:id="rId6"/>
    <p:sldId id="259" r:id="rId7"/>
    <p:sldId id="260" r:id="rId8"/>
    <p:sldId id="261" r:id="rId9"/>
    <p:sldId id="262" r:id="rId10"/>
    <p:sldId id="263" r:id="rId11"/>
    <p:sldId id="264" r:id="rId12"/>
  </p:sldIdLst>
  <p:sldSz cx="9144000" cy="6858000" type="screen4x3"/>
  <p:notesSz cx="6858000" cy="9144000"/>
  <p:defaultText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000" autoAdjust="0"/>
    <p:restoredTop sz="94660"/>
  </p:normalViewPr>
  <p:slideViewPr>
    <p:cSldViewPr snapToGrid="0">
      <p:cViewPr varScale="1">
        <p:scale>
          <a:sx n="73" d="100"/>
          <a:sy n="73" d="100"/>
        </p:scale>
        <p:origin x="-1320"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99592" y="3039095"/>
            <a:ext cx="7344816" cy="1470025"/>
          </a:xfrm>
          <a:prstGeom prst="rect">
            <a:avLst/>
          </a:prstGeom>
        </p:spPr>
        <p:txBody>
          <a:bodyPr/>
          <a:lstStyle>
            <a:lvl1pPr>
              <a:defRPr b="0">
                <a:solidFill>
                  <a:schemeClr val="bg1"/>
                </a:solidFill>
              </a:defRPr>
            </a:lvl1pPr>
          </a:lstStyle>
          <a:p>
            <a:r>
              <a:rPr lang="en-US" smtClean="0"/>
              <a:t>Click to edit Master title style</a:t>
            </a:r>
            <a:endParaRPr lang="lt-LT" dirty="0"/>
          </a:p>
        </p:txBody>
      </p:sp>
      <p:sp>
        <p:nvSpPr>
          <p:cNvPr id="3" name="Subtitle 2"/>
          <p:cNvSpPr>
            <a:spLocks noGrp="1"/>
          </p:cNvSpPr>
          <p:nvPr>
            <p:ph type="subTitle" idx="1"/>
          </p:nvPr>
        </p:nvSpPr>
        <p:spPr>
          <a:xfrm>
            <a:off x="1371600" y="4556720"/>
            <a:ext cx="6400800" cy="1752600"/>
          </a:xfrm>
          <a:prstGeom prst="rect">
            <a:avLst/>
          </a:prstGeom>
        </p:spPr>
        <p:txBody>
          <a:bodyPr/>
          <a:lstStyle>
            <a:lvl1pPr marL="0" indent="0" algn="ctr">
              <a:buNone/>
              <a:defRPr sz="2800">
                <a:solidFill>
                  <a:srgbClr val="E8E8E8"/>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lt-LT" dirty="0"/>
          </a:p>
        </p:txBody>
      </p:sp>
      <p:sp>
        <p:nvSpPr>
          <p:cNvPr id="4" name="Date Placeholder 3"/>
          <p:cNvSpPr>
            <a:spLocks noGrp="1"/>
          </p:cNvSpPr>
          <p:nvPr>
            <p:ph type="dt" sz="half" idx="10"/>
          </p:nvPr>
        </p:nvSpPr>
        <p:spPr>
          <a:xfrm>
            <a:off x="472190" y="6356350"/>
            <a:ext cx="8204266" cy="365125"/>
          </a:xfrm>
          <a:prstGeom prst="rect">
            <a:avLst/>
          </a:prstGeom>
        </p:spPr>
        <p:txBody>
          <a:bodyPr/>
          <a:lstStyle>
            <a:lvl1pPr algn="ctr">
              <a:defRPr>
                <a:solidFill>
                  <a:schemeClr val="tx1"/>
                </a:solidFill>
                <a:latin typeface="Arial" pitchFamily="34" charset="0"/>
                <a:cs typeface="Arial" pitchFamily="34" charset="0"/>
              </a:defRPr>
            </a:lvl1pPr>
          </a:lstStyle>
          <a:p>
            <a:fld id="{B046FC18-6D18-447D-B4D9-995465517EC2}" type="datetimeFigureOut">
              <a:rPr lang="lt-LT" smtClean="0"/>
              <a:pPr/>
              <a:t>2017.07.17</a:t>
            </a:fld>
            <a:endParaRPr lang="lt-LT"/>
          </a:p>
        </p:txBody>
      </p:sp>
    </p:spTree>
    <p:extLst>
      <p:ext uri="{BB962C8B-B14F-4D97-AF65-F5344CB8AC3E}">
        <p14:creationId xmlns:p14="http://schemas.microsoft.com/office/powerpoint/2010/main" xmlns="" val="319104332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71800" y="116632"/>
            <a:ext cx="6048672" cy="1498178"/>
          </a:xfrm>
          <a:prstGeom prst="rect">
            <a:avLst/>
          </a:prstGeom>
        </p:spPr>
        <p:txBody>
          <a:bodyPr anchor="ctr"/>
          <a:lstStyle>
            <a:lvl1pPr algn="l">
              <a:defRPr>
                <a:solidFill>
                  <a:schemeClr val="bg1"/>
                </a:solidFill>
              </a:defRPr>
            </a:lvl1pPr>
          </a:lstStyle>
          <a:p>
            <a:r>
              <a:rPr lang="en-US" smtClean="0"/>
              <a:t>Click to edit Master title style</a:t>
            </a:r>
            <a:endParaRPr lang="lt-LT" dirty="0"/>
          </a:p>
        </p:txBody>
      </p:sp>
      <p:sp>
        <p:nvSpPr>
          <p:cNvPr id="3" name="Content Placeholder 2"/>
          <p:cNvSpPr>
            <a:spLocks noGrp="1"/>
          </p:cNvSpPr>
          <p:nvPr>
            <p:ph idx="1"/>
          </p:nvPr>
        </p:nvSpPr>
        <p:spPr>
          <a:xfrm>
            <a:off x="457200" y="1700808"/>
            <a:ext cx="8363272" cy="4608512"/>
          </a:xfrm>
          <a:prstGeom prst="rect">
            <a:avLst/>
          </a:prstGeom>
        </p:spPr>
        <p:txBody>
          <a:bodyPr/>
          <a:lstStyle>
            <a:lvl1pPr>
              <a:defRPr sz="2800">
                <a:solidFill>
                  <a:srgbClr val="E8E8E8"/>
                </a:solidFill>
                <a:latin typeface="Arial" pitchFamily="34" charset="0"/>
                <a:cs typeface="Arial" pitchFamily="34" charset="0"/>
              </a:defRPr>
            </a:lvl1pPr>
            <a:lvl2pPr>
              <a:defRPr sz="2400">
                <a:solidFill>
                  <a:srgbClr val="E8E8E8"/>
                </a:solidFill>
                <a:latin typeface="Arial" pitchFamily="34" charset="0"/>
                <a:cs typeface="Arial" pitchFamily="34" charset="0"/>
              </a:defRPr>
            </a:lvl2pPr>
            <a:lvl3pPr>
              <a:defRPr sz="2000">
                <a:solidFill>
                  <a:srgbClr val="E8E8E8"/>
                </a:solidFill>
                <a:latin typeface="Arial" pitchFamily="34" charset="0"/>
                <a:cs typeface="Arial" pitchFamily="34" charset="0"/>
              </a:defRPr>
            </a:lvl3pPr>
            <a:lvl4pPr>
              <a:defRPr sz="1800">
                <a:solidFill>
                  <a:srgbClr val="E8E8E8"/>
                </a:solidFill>
                <a:latin typeface="Arial" pitchFamily="34" charset="0"/>
                <a:cs typeface="Arial" pitchFamily="34" charset="0"/>
              </a:defRPr>
            </a:lvl4pPr>
            <a:lvl5pPr>
              <a:defRPr sz="1800">
                <a:solidFill>
                  <a:srgbClr val="E8E8E8"/>
                </a:solidFill>
                <a:latin typeface="Arial" pitchFamily="34" charset="0"/>
                <a:cs typeface="Arial" pitchFamily="34" charset="0"/>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dirty="0"/>
          </a:p>
        </p:txBody>
      </p:sp>
      <p:sp>
        <p:nvSpPr>
          <p:cNvPr id="5" name="Footer Placeholder 4"/>
          <p:cNvSpPr>
            <a:spLocks noGrp="1"/>
          </p:cNvSpPr>
          <p:nvPr>
            <p:ph type="ftr" sz="quarter" idx="11"/>
          </p:nvPr>
        </p:nvSpPr>
        <p:spPr>
          <a:xfrm>
            <a:off x="467544" y="6356350"/>
            <a:ext cx="7632848" cy="365125"/>
          </a:xfrm>
          <a:prstGeom prst="rect">
            <a:avLst/>
          </a:prstGeom>
        </p:spPr>
        <p:txBody>
          <a:bodyPr/>
          <a:lstStyle>
            <a:lvl1pPr>
              <a:defRPr>
                <a:solidFill>
                  <a:schemeClr val="tx1"/>
                </a:solidFill>
                <a:latin typeface="Arial" pitchFamily="34" charset="0"/>
                <a:cs typeface="Arial" pitchFamily="34" charset="0"/>
              </a:defRPr>
            </a:lvl1pPr>
          </a:lstStyle>
          <a:p>
            <a:endParaRPr lang="lt-LT"/>
          </a:p>
        </p:txBody>
      </p:sp>
      <p:sp>
        <p:nvSpPr>
          <p:cNvPr id="6" name="Slide Number Placeholder 5"/>
          <p:cNvSpPr>
            <a:spLocks noGrp="1"/>
          </p:cNvSpPr>
          <p:nvPr>
            <p:ph type="sldNum" sz="quarter" idx="12"/>
          </p:nvPr>
        </p:nvSpPr>
        <p:spPr>
          <a:xfrm>
            <a:off x="8172400" y="6356350"/>
            <a:ext cx="648072" cy="365125"/>
          </a:xfrm>
          <a:prstGeom prst="rect">
            <a:avLst/>
          </a:prstGeom>
        </p:spPr>
        <p:txBody>
          <a:bodyPr/>
          <a:lstStyle>
            <a:lvl1pPr>
              <a:defRPr>
                <a:solidFill>
                  <a:schemeClr val="tx1"/>
                </a:solidFill>
                <a:latin typeface="Arial" pitchFamily="34" charset="0"/>
                <a:cs typeface="Arial" pitchFamily="34" charset="0"/>
              </a:defRPr>
            </a:lvl1pPr>
          </a:lstStyle>
          <a:p>
            <a:fld id="{236554F7-2908-454F-9116-0FC09583FA37}" type="slidenum">
              <a:rPr lang="lt-LT" smtClean="0"/>
              <a:pPr/>
              <a:t>‹#›</a:t>
            </a:fld>
            <a:endParaRPr lang="lt-LT"/>
          </a:p>
        </p:txBody>
      </p:sp>
    </p:spTree>
    <p:extLst>
      <p:ext uri="{BB962C8B-B14F-4D97-AF65-F5344CB8AC3E}">
        <p14:creationId xmlns:p14="http://schemas.microsoft.com/office/powerpoint/2010/main" xmlns="" val="357500338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771800" y="116632"/>
            <a:ext cx="6048672" cy="1494811"/>
          </a:xfrm>
          <a:prstGeom prst="rect">
            <a:avLst/>
          </a:prstGeom>
        </p:spPr>
        <p:txBody>
          <a:bodyPr anchor="ctr"/>
          <a:lstStyle>
            <a:lvl1pPr algn="l">
              <a:defRPr>
                <a:solidFill>
                  <a:schemeClr val="bg1"/>
                </a:solidFill>
              </a:defRPr>
            </a:lvl1pPr>
          </a:lstStyle>
          <a:p>
            <a:r>
              <a:rPr lang="en-US" smtClean="0"/>
              <a:t>Click to edit Master title style</a:t>
            </a:r>
            <a:endParaRPr lang="lt-LT" dirty="0"/>
          </a:p>
        </p:txBody>
      </p:sp>
      <p:sp>
        <p:nvSpPr>
          <p:cNvPr id="3" name="Content Placeholder 2"/>
          <p:cNvSpPr>
            <a:spLocks noGrp="1"/>
          </p:cNvSpPr>
          <p:nvPr>
            <p:ph sz="half" idx="1"/>
          </p:nvPr>
        </p:nvSpPr>
        <p:spPr>
          <a:xfrm>
            <a:off x="457200" y="1700808"/>
            <a:ext cx="4186808" cy="4608512"/>
          </a:xfrm>
          <a:prstGeom prst="rect">
            <a:avLst/>
          </a:prstGeom>
        </p:spPr>
        <p:txBody>
          <a:bodyPr/>
          <a:lstStyle>
            <a:lvl1pPr>
              <a:defRPr sz="2800">
                <a:solidFill>
                  <a:srgbClr val="E8E8E8"/>
                </a:solidFill>
              </a:defRPr>
            </a:lvl1pPr>
            <a:lvl2pPr>
              <a:defRPr sz="2400">
                <a:solidFill>
                  <a:srgbClr val="E8E8E8"/>
                </a:solidFill>
              </a:defRPr>
            </a:lvl2pPr>
            <a:lvl3pPr>
              <a:defRPr sz="2000">
                <a:solidFill>
                  <a:srgbClr val="E8E8E8"/>
                </a:solidFill>
              </a:defRPr>
            </a:lvl3pPr>
            <a:lvl4pPr>
              <a:defRPr sz="1800">
                <a:solidFill>
                  <a:srgbClr val="E8E8E8"/>
                </a:solidFill>
              </a:defRPr>
            </a:lvl4pPr>
            <a:lvl5pPr>
              <a:defRPr sz="1800">
                <a:solidFill>
                  <a:srgbClr val="E8E8E8"/>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dirty="0"/>
          </a:p>
        </p:txBody>
      </p:sp>
      <p:sp>
        <p:nvSpPr>
          <p:cNvPr id="4" name="Content Placeholder 3"/>
          <p:cNvSpPr>
            <a:spLocks noGrp="1"/>
          </p:cNvSpPr>
          <p:nvPr>
            <p:ph sz="half" idx="2"/>
          </p:nvPr>
        </p:nvSpPr>
        <p:spPr>
          <a:xfrm>
            <a:off x="4709864" y="1700808"/>
            <a:ext cx="4110608" cy="4608512"/>
          </a:xfrm>
          <a:prstGeom prst="rect">
            <a:avLst/>
          </a:prstGeom>
        </p:spPr>
        <p:txBody>
          <a:bodyPr/>
          <a:lstStyle>
            <a:lvl1pPr>
              <a:defRPr sz="2800">
                <a:solidFill>
                  <a:srgbClr val="E8E8E8"/>
                </a:solidFill>
              </a:defRPr>
            </a:lvl1pPr>
            <a:lvl2pPr>
              <a:defRPr sz="2400">
                <a:solidFill>
                  <a:srgbClr val="E8E8E8"/>
                </a:solidFill>
              </a:defRPr>
            </a:lvl2pPr>
            <a:lvl3pPr>
              <a:defRPr sz="2000">
                <a:solidFill>
                  <a:srgbClr val="E8E8E8"/>
                </a:solidFill>
              </a:defRPr>
            </a:lvl3pPr>
            <a:lvl4pPr>
              <a:defRPr sz="1800">
                <a:solidFill>
                  <a:srgbClr val="E8E8E8"/>
                </a:solidFill>
              </a:defRPr>
            </a:lvl4pPr>
            <a:lvl5pPr>
              <a:defRPr sz="1800">
                <a:solidFill>
                  <a:srgbClr val="E8E8E8"/>
                </a:solidFill>
              </a:defRPr>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dirty="0"/>
          </a:p>
        </p:txBody>
      </p:sp>
      <p:sp>
        <p:nvSpPr>
          <p:cNvPr id="6" name="Footer Placeholder 5"/>
          <p:cNvSpPr>
            <a:spLocks noGrp="1"/>
          </p:cNvSpPr>
          <p:nvPr>
            <p:ph type="ftr" sz="quarter" idx="11"/>
          </p:nvPr>
        </p:nvSpPr>
        <p:spPr>
          <a:xfrm>
            <a:off x="467544" y="6356350"/>
            <a:ext cx="7632848" cy="365125"/>
          </a:xfrm>
          <a:prstGeom prst="rect">
            <a:avLst/>
          </a:prstGeom>
        </p:spPr>
        <p:txBody>
          <a:bodyPr/>
          <a:lstStyle>
            <a:lvl1pPr>
              <a:defRPr>
                <a:solidFill>
                  <a:schemeClr val="tx1"/>
                </a:solidFill>
                <a:latin typeface="Arial" pitchFamily="34" charset="0"/>
                <a:cs typeface="Arial" pitchFamily="34" charset="0"/>
              </a:defRPr>
            </a:lvl1pPr>
          </a:lstStyle>
          <a:p>
            <a:endParaRPr lang="lt-LT"/>
          </a:p>
        </p:txBody>
      </p:sp>
      <p:sp>
        <p:nvSpPr>
          <p:cNvPr id="7" name="Slide Number Placeholder 6"/>
          <p:cNvSpPr>
            <a:spLocks noGrp="1"/>
          </p:cNvSpPr>
          <p:nvPr>
            <p:ph type="sldNum" sz="quarter" idx="12"/>
          </p:nvPr>
        </p:nvSpPr>
        <p:spPr>
          <a:xfrm>
            <a:off x="8172400" y="6356350"/>
            <a:ext cx="648072" cy="365125"/>
          </a:xfrm>
          <a:prstGeom prst="rect">
            <a:avLst/>
          </a:prstGeom>
        </p:spPr>
        <p:txBody>
          <a:bodyPr/>
          <a:lstStyle>
            <a:lvl1pPr>
              <a:defRPr>
                <a:solidFill>
                  <a:srgbClr val="666666"/>
                </a:solidFill>
                <a:latin typeface="Arial" pitchFamily="34" charset="0"/>
                <a:cs typeface="Arial" pitchFamily="34" charset="0"/>
              </a:defRPr>
            </a:lvl1pPr>
          </a:lstStyle>
          <a:p>
            <a:fld id="{236554F7-2908-454F-9116-0FC09583FA37}" type="slidenum">
              <a:rPr lang="lt-LT" smtClean="0"/>
              <a:pPr/>
              <a:t>‹#›</a:t>
            </a:fld>
            <a:endParaRPr lang="lt-LT"/>
          </a:p>
        </p:txBody>
      </p:sp>
    </p:spTree>
    <p:extLst>
      <p:ext uri="{BB962C8B-B14F-4D97-AF65-F5344CB8AC3E}">
        <p14:creationId xmlns:p14="http://schemas.microsoft.com/office/powerpoint/2010/main" xmlns="" val="2106203043"/>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131840" y="4800600"/>
            <a:ext cx="5688632" cy="566738"/>
          </a:xfrm>
          <a:prstGeom prst="rect">
            <a:avLst/>
          </a:prstGeom>
        </p:spPr>
        <p:txBody>
          <a:bodyPr anchor="b"/>
          <a:lstStyle>
            <a:lvl1pPr algn="l">
              <a:defRPr sz="2800" b="0">
                <a:solidFill>
                  <a:srgbClr val="E8E8E8"/>
                </a:solidFill>
              </a:defRPr>
            </a:lvl1pPr>
          </a:lstStyle>
          <a:p>
            <a:r>
              <a:rPr lang="en-US" smtClean="0"/>
              <a:t>Click to edit Master title style</a:t>
            </a:r>
            <a:endParaRPr lang="lt-LT" dirty="0"/>
          </a:p>
        </p:txBody>
      </p:sp>
      <p:sp>
        <p:nvSpPr>
          <p:cNvPr id="3" name="Picture Placeholder 2"/>
          <p:cNvSpPr>
            <a:spLocks noGrp="1"/>
          </p:cNvSpPr>
          <p:nvPr>
            <p:ph type="pic" idx="1"/>
          </p:nvPr>
        </p:nvSpPr>
        <p:spPr>
          <a:xfrm>
            <a:off x="3131840" y="548681"/>
            <a:ext cx="5688632" cy="4210696"/>
          </a:xfrm>
          <a:prstGeom prst="rect">
            <a:avLst/>
          </a:prstGeom>
        </p:spPr>
        <p:txBody>
          <a:bodyPr/>
          <a:lstStyle>
            <a:lvl1pPr marL="0" indent="0">
              <a:buNone/>
              <a:defRPr sz="3200">
                <a:solidFill>
                  <a:srgbClr val="E8E8E8"/>
                </a:solidFill>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lt-LT" dirty="0"/>
          </a:p>
        </p:txBody>
      </p:sp>
      <p:sp>
        <p:nvSpPr>
          <p:cNvPr id="4" name="Text Placeholder 3"/>
          <p:cNvSpPr>
            <a:spLocks noGrp="1"/>
          </p:cNvSpPr>
          <p:nvPr>
            <p:ph type="body" sz="half" idx="2"/>
          </p:nvPr>
        </p:nvSpPr>
        <p:spPr>
          <a:xfrm>
            <a:off x="3131840" y="5367338"/>
            <a:ext cx="5688632" cy="941982"/>
          </a:xfrm>
          <a:prstGeom prst="rect">
            <a:avLst/>
          </a:prstGeom>
        </p:spPr>
        <p:txBody>
          <a:bodyPr/>
          <a:lstStyle>
            <a:lvl1pPr marL="0" indent="0">
              <a:buNone/>
              <a:defRPr sz="2000">
                <a:solidFill>
                  <a:srgbClr val="E8E8E8"/>
                </a:solidFill>
                <a:latin typeface="Arial" pitchFamily="34" charset="0"/>
                <a:cs typeface="Arial"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6" name="Footer Placeholder 5"/>
          <p:cNvSpPr>
            <a:spLocks noGrp="1"/>
          </p:cNvSpPr>
          <p:nvPr>
            <p:ph type="ftr" sz="quarter" idx="11"/>
          </p:nvPr>
        </p:nvSpPr>
        <p:spPr>
          <a:xfrm>
            <a:off x="467544" y="6356350"/>
            <a:ext cx="7632848" cy="365125"/>
          </a:xfrm>
          <a:prstGeom prst="rect">
            <a:avLst/>
          </a:prstGeom>
        </p:spPr>
        <p:txBody>
          <a:bodyPr/>
          <a:lstStyle>
            <a:lvl1pPr>
              <a:defRPr>
                <a:solidFill>
                  <a:schemeClr val="tx1"/>
                </a:solidFill>
                <a:latin typeface="Arial" pitchFamily="34" charset="0"/>
                <a:cs typeface="Arial" pitchFamily="34" charset="0"/>
              </a:defRPr>
            </a:lvl1pPr>
          </a:lstStyle>
          <a:p>
            <a:endParaRPr lang="lt-LT"/>
          </a:p>
        </p:txBody>
      </p:sp>
      <p:sp>
        <p:nvSpPr>
          <p:cNvPr id="7" name="Slide Number Placeholder 6"/>
          <p:cNvSpPr>
            <a:spLocks noGrp="1"/>
          </p:cNvSpPr>
          <p:nvPr>
            <p:ph type="sldNum" sz="quarter" idx="12"/>
          </p:nvPr>
        </p:nvSpPr>
        <p:spPr>
          <a:xfrm>
            <a:off x="8172400" y="6356350"/>
            <a:ext cx="648072" cy="365125"/>
          </a:xfrm>
          <a:prstGeom prst="rect">
            <a:avLst/>
          </a:prstGeom>
        </p:spPr>
        <p:txBody>
          <a:bodyPr/>
          <a:lstStyle>
            <a:lvl1pPr>
              <a:defRPr>
                <a:solidFill>
                  <a:srgbClr val="E8E8E8"/>
                </a:solidFill>
                <a:latin typeface="Arial" pitchFamily="34" charset="0"/>
                <a:cs typeface="Arial" pitchFamily="34" charset="0"/>
              </a:defRPr>
            </a:lvl1pPr>
          </a:lstStyle>
          <a:p>
            <a:fld id="{236554F7-2908-454F-9116-0FC09583FA37}" type="slidenum">
              <a:rPr lang="lt-LT" smtClean="0"/>
              <a:pPr/>
              <a:t>‹#›</a:t>
            </a:fld>
            <a:endParaRPr lang="lt-LT"/>
          </a:p>
        </p:txBody>
      </p:sp>
    </p:spTree>
    <p:extLst>
      <p:ext uri="{BB962C8B-B14F-4D97-AF65-F5344CB8AC3E}">
        <p14:creationId xmlns:p14="http://schemas.microsoft.com/office/powerpoint/2010/main" xmlns="" val="276102193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xmlns="" val="3039203475"/>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pn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26.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43925" y="2877730"/>
            <a:ext cx="8056149" cy="1470025"/>
          </a:xfrm>
        </p:spPr>
        <p:txBody>
          <a:bodyPr/>
          <a:lstStyle/>
          <a:p>
            <a:r>
              <a:rPr lang="lt-LT" sz="3200" dirty="0" smtClean="0">
                <a:latin typeface="Times New Roman" panose="02020603050405020304" pitchFamily="18" charset="0"/>
                <a:cs typeface="Times New Roman" panose="02020603050405020304" pitchFamily="18" charset="0"/>
              </a:rPr>
              <a:t>Mechanical and Thermal Properties of Propylene Glycol Extended and Paper Waste Sludge Modified Polyurethane Foams</a:t>
            </a:r>
            <a:endParaRPr lang="lt-LT" sz="3200" dirty="0">
              <a:latin typeface="Times New Roman" panose="02020603050405020304" pitchFamily="18" charset="0"/>
              <a:cs typeface="Times New Roman" panose="02020603050405020304" pitchFamily="18" charset="0"/>
            </a:endParaRPr>
          </a:p>
        </p:txBody>
      </p:sp>
      <p:sp>
        <p:nvSpPr>
          <p:cNvPr id="4" name="Subtitle 2"/>
          <p:cNvSpPr>
            <a:spLocks noGrp="1"/>
          </p:cNvSpPr>
          <p:nvPr>
            <p:ph type="subTitle" idx="1"/>
          </p:nvPr>
        </p:nvSpPr>
        <p:spPr>
          <a:xfrm>
            <a:off x="2245659" y="4557156"/>
            <a:ext cx="4921624" cy="1225515"/>
          </a:xfrm>
        </p:spPr>
        <p:txBody>
          <a:bodyPr/>
          <a:lstStyle/>
          <a:p>
            <a:pPr algn="l"/>
            <a:r>
              <a:rPr lang="lt-LT" altLang="lt-LT" sz="2000" dirty="0" smtClean="0">
                <a:solidFill>
                  <a:schemeClr val="bg1"/>
                </a:solidFill>
                <a:latin typeface="Times New Roman" panose="02020603050405020304" pitchFamily="18" charset="0"/>
                <a:cs typeface="Times New Roman" panose="02020603050405020304" pitchFamily="18" charset="0"/>
              </a:rPr>
              <a:t>PhD student Agnė Kairytė, dr. Saulius Vaitkus</a:t>
            </a:r>
          </a:p>
        </p:txBody>
      </p:sp>
      <p:sp>
        <p:nvSpPr>
          <p:cNvPr id="5" name="TextBox 4"/>
          <p:cNvSpPr txBox="1"/>
          <p:nvPr/>
        </p:nvSpPr>
        <p:spPr>
          <a:xfrm>
            <a:off x="4464424" y="5459506"/>
            <a:ext cx="4179093" cy="646331"/>
          </a:xfrm>
          <a:prstGeom prst="rect">
            <a:avLst/>
          </a:prstGeom>
          <a:noFill/>
        </p:spPr>
        <p:txBody>
          <a:bodyPr wrap="none" rtlCol="0">
            <a:spAutoFit/>
          </a:bodyPr>
          <a:lstStyle/>
          <a:p>
            <a:pPr algn="just"/>
            <a:r>
              <a:rPr lang="lt-LT" dirty="0" smtClean="0">
                <a:solidFill>
                  <a:schemeClr val="bg1"/>
                </a:solidFill>
                <a:latin typeface="Times New Roman" panose="02020603050405020304" pitchFamily="18" charset="0"/>
                <a:cs typeface="Times New Roman" panose="02020603050405020304" pitchFamily="18" charset="0"/>
              </a:rPr>
              <a:t>Scientific Institute of Thermal Insulation</a:t>
            </a:r>
          </a:p>
          <a:p>
            <a:pPr algn="just"/>
            <a:r>
              <a:rPr lang="lt-LT" dirty="0" smtClean="0">
                <a:solidFill>
                  <a:schemeClr val="bg1"/>
                </a:solidFill>
                <a:latin typeface="Times New Roman" panose="02020603050405020304" pitchFamily="18" charset="0"/>
                <a:cs typeface="Times New Roman" panose="02020603050405020304" pitchFamily="18" charset="0"/>
              </a:rPr>
              <a:t>Laboratory of Thermal Insulating Materials</a:t>
            </a:r>
            <a:endParaRPr lang="lt-LT" dirty="0">
              <a:solidFill>
                <a:schemeClr val="bg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4460923" y="107576"/>
            <a:ext cx="4683077" cy="323165"/>
          </a:xfrm>
          <a:prstGeom prst="rect">
            <a:avLst/>
          </a:prstGeom>
          <a:noFill/>
        </p:spPr>
        <p:txBody>
          <a:bodyPr wrap="none" rtlCol="0">
            <a:spAutoFit/>
          </a:bodyPr>
          <a:lstStyle/>
          <a:p>
            <a:r>
              <a:rPr lang="lt-LT" sz="1500" dirty="0" smtClean="0">
                <a:solidFill>
                  <a:schemeClr val="bg1"/>
                </a:solidFill>
                <a:latin typeface="Times New Roman" panose="02020603050405020304" pitchFamily="18" charset="0"/>
                <a:cs typeface="Times New Roman" panose="02020603050405020304" pitchFamily="18" charset="0"/>
              </a:rPr>
              <a:t>9th World Congress on Materials Science and Engineering</a:t>
            </a:r>
            <a:endParaRPr lang="lt-LT" sz="15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271785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5"/>
          <p:cNvPicPr>
            <a:picLocks noChangeAspect="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269746" y="2771331"/>
            <a:ext cx="1403350" cy="17129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Title 1"/>
          <p:cNvSpPr txBox="1">
            <a:spLocks/>
          </p:cNvSpPr>
          <p:nvPr/>
        </p:nvSpPr>
        <p:spPr bwMode="auto">
          <a:xfrm>
            <a:off x="2918526" y="218281"/>
            <a:ext cx="6048375" cy="6953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l" defTabSz="914400" rtl="0" eaLnBrk="1" latinLnBrk="0" hangingPunct="1">
              <a:spcBef>
                <a:spcPct val="0"/>
              </a:spcBef>
              <a:buNone/>
              <a:defRPr sz="4400" kern="1200">
                <a:solidFill>
                  <a:schemeClr val="bg1"/>
                </a:solidFill>
                <a:latin typeface="Arial" pitchFamily="34" charset="0"/>
                <a:ea typeface="+mj-ea"/>
                <a:cs typeface="Arial" pitchFamily="34" charset="0"/>
              </a:defRPr>
            </a:lvl1pPr>
          </a:lstStyle>
          <a:p>
            <a:pPr algn="ctr"/>
            <a:r>
              <a:rPr lang="lt-LT" altLang="lt-LT" sz="3000" b="1" i="1" dirty="0" smtClean="0">
                <a:latin typeface="Times New Roman" panose="02020603050405020304" pitchFamily="18" charset="0"/>
                <a:cs typeface="Times New Roman" panose="02020603050405020304" pitchFamily="18" charset="0"/>
              </a:rPr>
              <a:t>Formulation of the problem and relevance</a:t>
            </a:r>
          </a:p>
        </p:txBody>
      </p:sp>
      <p:pic>
        <p:nvPicPr>
          <p:cNvPr id="6" name="Picture 26"/>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301625" y="4022725"/>
            <a:ext cx="3870325" cy="2335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27"/>
          <p:cNvSpPr txBox="1">
            <a:spLocks noChangeArrowheads="1"/>
          </p:cNvSpPr>
          <p:nvPr/>
        </p:nvSpPr>
        <p:spPr bwMode="auto">
          <a:xfrm>
            <a:off x="227642" y="6341970"/>
            <a:ext cx="408337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b="1" dirty="0" smtClean="0">
                <a:solidFill>
                  <a:schemeClr val="bg1"/>
                </a:solidFill>
                <a:latin typeface="Times New Roman" panose="02020603050405020304" pitchFamily="18" charset="0"/>
                <a:cs typeface="Times New Roman" panose="02020603050405020304" pitchFamily="18" charset="0"/>
              </a:rPr>
              <a:t>Paper production waste sludge (PPWS)</a:t>
            </a:r>
            <a:endParaRPr lang="lt-LT" altLang="lt-LT" b="1" dirty="0">
              <a:solidFill>
                <a:schemeClr val="bg1"/>
              </a:solidFill>
              <a:latin typeface="Times New Roman" panose="02020603050405020304" pitchFamily="18" charset="0"/>
              <a:cs typeface="Times New Roman" panose="02020603050405020304" pitchFamily="18" charset="0"/>
            </a:endParaRPr>
          </a:p>
        </p:txBody>
      </p:sp>
      <p:sp>
        <p:nvSpPr>
          <p:cNvPr id="8" name="TextBox 7"/>
          <p:cNvSpPr txBox="1"/>
          <p:nvPr/>
        </p:nvSpPr>
        <p:spPr>
          <a:xfrm>
            <a:off x="5068888" y="1670050"/>
            <a:ext cx="3401316" cy="923330"/>
          </a:xfrm>
          <a:prstGeom prst="rect">
            <a:avLst/>
          </a:prstGeom>
          <a:noFill/>
          <a:ln w="38100">
            <a:solidFill>
              <a:srgbClr val="FF0000"/>
            </a:solidFill>
          </a:ln>
        </p:spPr>
        <p:txBody>
          <a:bodyPr wrap="none">
            <a:spAutoFit/>
          </a:bodyPr>
          <a:lstStyle/>
          <a:p>
            <a:pPr marL="285750" indent="-285750">
              <a:buFont typeface="Arial" panose="020B0604020202020204" pitchFamily="34" charset="0"/>
              <a:buChar char="•"/>
              <a:defRPr/>
            </a:pPr>
            <a:r>
              <a:rPr lang="lt-LT" dirty="0" smtClean="0">
                <a:solidFill>
                  <a:schemeClr val="bg1"/>
                </a:solidFill>
                <a:latin typeface="Times New Roman" panose="02020603050405020304" pitchFamily="18" charset="0"/>
                <a:cs typeface="Times New Roman" panose="02020603050405020304" pitchFamily="18" charset="0"/>
              </a:rPr>
              <a:t>Low functionality: </a:t>
            </a:r>
            <a:r>
              <a:rPr lang="lt-LT" dirty="0">
                <a:solidFill>
                  <a:schemeClr val="bg1"/>
                </a:solidFill>
                <a:latin typeface="Times New Roman" panose="02020603050405020304" pitchFamily="18" charset="0"/>
                <a:cs typeface="Times New Roman" panose="02020603050405020304" pitchFamily="18" charset="0"/>
              </a:rPr>
              <a:t>&lt; 3;</a:t>
            </a:r>
          </a:p>
          <a:p>
            <a:pPr marL="285750" indent="-285750">
              <a:buFont typeface="Arial" panose="020B0604020202020204" pitchFamily="34" charset="0"/>
              <a:buChar char="•"/>
              <a:defRPr/>
            </a:pPr>
            <a:r>
              <a:rPr lang="lt-LT" dirty="0" smtClean="0">
                <a:solidFill>
                  <a:schemeClr val="bg1"/>
                </a:solidFill>
                <a:latin typeface="Times New Roman" panose="02020603050405020304" pitchFamily="18" charset="0"/>
                <a:cs typeface="Times New Roman" panose="02020603050405020304" pitchFamily="18" charset="0"/>
              </a:rPr>
              <a:t>Low flammability, thermal and </a:t>
            </a:r>
          </a:p>
          <a:p>
            <a:pPr>
              <a:defRPr/>
            </a:pPr>
            <a:r>
              <a:rPr lang="lt-LT" dirty="0" smtClean="0">
                <a:solidFill>
                  <a:schemeClr val="bg1"/>
                </a:solidFill>
                <a:latin typeface="Times New Roman" panose="02020603050405020304" pitchFamily="18" charset="0"/>
                <a:cs typeface="Times New Roman" panose="02020603050405020304" pitchFamily="18" charset="0"/>
              </a:rPr>
              <a:t>mechanical properties.</a:t>
            </a:r>
            <a:endParaRPr lang="lt-LT" dirty="0">
              <a:solidFill>
                <a:schemeClr val="bg1"/>
              </a:solidFill>
              <a:latin typeface="Times New Roman" panose="02020603050405020304" pitchFamily="18" charset="0"/>
              <a:cs typeface="Times New Roman" panose="02020603050405020304" pitchFamily="18" charset="0"/>
            </a:endParaRPr>
          </a:p>
        </p:txBody>
      </p:sp>
      <p:sp>
        <p:nvSpPr>
          <p:cNvPr id="9" name="TextBox 8"/>
          <p:cNvSpPr txBox="1"/>
          <p:nvPr/>
        </p:nvSpPr>
        <p:spPr>
          <a:xfrm>
            <a:off x="4910138" y="4997450"/>
            <a:ext cx="4038285" cy="1200329"/>
          </a:xfrm>
          <a:prstGeom prst="rect">
            <a:avLst/>
          </a:prstGeom>
          <a:noFill/>
          <a:ln w="38100">
            <a:solidFill>
              <a:srgbClr val="FF0000"/>
            </a:solidFill>
          </a:ln>
        </p:spPr>
        <p:txBody>
          <a:bodyPr wrap="none">
            <a:spAutoFit/>
          </a:bodyPr>
          <a:lstStyle/>
          <a:p>
            <a:pPr marL="285750" indent="-285750">
              <a:buFont typeface="Arial" panose="020B0604020202020204" pitchFamily="34" charset="0"/>
              <a:buChar char="•"/>
              <a:defRPr/>
            </a:pPr>
            <a:r>
              <a:rPr lang="lt-LT" dirty="0" smtClean="0">
                <a:solidFill>
                  <a:schemeClr val="bg1"/>
                </a:solidFill>
                <a:latin typeface="Times New Roman" panose="02020603050405020304" pitchFamily="18" charset="0"/>
                <a:cs typeface="Times New Roman" panose="02020603050405020304" pitchFamily="18" charset="0"/>
              </a:rPr>
              <a:t>High energy consumption during </a:t>
            </a:r>
          </a:p>
          <a:p>
            <a:pPr>
              <a:defRPr/>
            </a:pPr>
            <a:r>
              <a:rPr lang="lt-LT" dirty="0" smtClean="0">
                <a:solidFill>
                  <a:schemeClr val="bg1"/>
                </a:solidFill>
                <a:latin typeface="Times New Roman" panose="02020603050405020304" pitchFamily="18" charset="0"/>
                <a:cs typeface="Times New Roman" panose="02020603050405020304" pitchFamily="18" charset="0"/>
              </a:rPr>
              <a:t>incineration;</a:t>
            </a:r>
            <a:endParaRPr lang="lt-LT"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defRPr/>
            </a:pPr>
            <a:r>
              <a:rPr lang="lt-LT" dirty="0" smtClean="0">
                <a:solidFill>
                  <a:schemeClr val="bg1"/>
                </a:solidFill>
                <a:latin typeface="Times New Roman" panose="02020603050405020304" pitchFamily="18" charset="0"/>
                <a:cs typeface="Times New Roman" panose="02020603050405020304" pitchFamily="18" charset="0"/>
              </a:rPr>
              <a:t>There are no possibilities to use in the </a:t>
            </a:r>
          </a:p>
          <a:p>
            <a:pPr>
              <a:defRPr/>
            </a:pPr>
            <a:r>
              <a:rPr lang="lt-LT" dirty="0" smtClean="0">
                <a:solidFill>
                  <a:schemeClr val="bg1"/>
                </a:solidFill>
                <a:latin typeface="Times New Roman" panose="02020603050405020304" pitchFamily="18" charset="0"/>
                <a:cs typeface="Times New Roman" panose="02020603050405020304" pitchFamily="18" charset="0"/>
              </a:rPr>
              <a:t>same application area.</a:t>
            </a:r>
            <a:endParaRPr lang="lt-LT" dirty="0">
              <a:solidFill>
                <a:schemeClr val="bg1"/>
              </a:solidFill>
              <a:latin typeface="Times New Roman" panose="02020603050405020304" pitchFamily="18" charset="0"/>
              <a:cs typeface="Times New Roman" panose="02020603050405020304" pitchFamily="18" charset="0"/>
            </a:endParaRPr>
          </a:p>
        </p:txBody>
      </p:sp>
      <p:sp>
        <p:nvSpPr>
          <p:cNvPr id="10" name="TextBox 30"/>
          <p:cNvSpPr txBox="1">
            <a:spLocks noChangeArrowheads="1"/>
          </p:cNvSpPr>
          <p:nvPr/>
        </p:nvSpPr>
        <p:spPr bwMode="auto">
          <a:xfrm>
            <a:off x="4478817" y="4453532"/>
            <a:ext cx="946150"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b="1" dirty="0">
                <a:solidFill>
                  <a:schemeClr val="bg1"/>
                </a:solidFill>
                <a:latin typeface="Times New Roman" panose="02020603050405020304" pitchFamily="18" charset="0"/>
                <a:cs typeface="Times New Roman" panose="02020603050405020304" pitchFamily="18" charset="0"/>
              </a:rPr>
              <a:t>Vanduo</a:t>
            </a:r>
          </a:p>
        </p:txBody>
      </p:sp>
      <p:sp>
        <p:nvSpPr>
          <p:cNvPr id="11" name="Right Arrow 10"/>
          <p:cNvSpPr/>
          <p:nvPr/>
        </p:nvSpPr>
        <p:spPr>
          <a:xfrm>
            <a:off x="4376131" y="1965348"/>
            <a:ext cx="647700" cy="279774"/>
          </a:xfrm>
          <a:prstGeom prst="rightArrow">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a:p>
        </p:txBody>
      </p:sp>
      <p:sp>
        <p:nvSpPr>
          <p:cNvPr id="12" name="Right Arrow 11"/>
          <p:cNvSpPr/>
          <p:nvPr/>
        </p:nvSpPr>
        <p:spPr>
          <a:xfrm>
            <a:off x="4228354" y="5451564"/>
            <a:ext cx="647700" cy="292100"/>
          </a:xfrm>
          <a:prstGeom prst="rightArrow">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a:p>
        </p:txBody>
      </p:sp>
      <p:sp>
        <p:nvSpPr>
          <p:cNvPr id="13" name="Right Arrow 12"/>
          <p:cNvSpPr/>
          <p:nvPr/>
        </p:nvSpPr>
        <p:spPr>
          <a:xfrm>
            <a:off x="5673096" y="3284538"/>
            <a:ext cx="411792" cy="292100"/>
          </a:xfrm>
          <a:prstGeom prst="rightArrow">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a:p>
        </p:txBody>
      </p:sp>
      <p:sp>
        <p:nvSpPr>
          <p:cNvPr id="14" name="TextBox 13"/>
          <p:cNvSpPr txBox="1"/>
          <p:nvPr/>
        </p:nvSpPr>
        <p:spPr>
          <a:xfrm>
            <a:off x="6122988" y="2913063"/>
            <a:ext cx="3076483" cy="1477328"/>
          </a:xfrm>
          <a:prstGeom prst="rect">
            <a:avLst/>
          </a:prstGeom>
          <a:noFill/>
          <a:ln w="38100">
            <a:solidFill>
              <a:srgbClr val="FF0000"/>
            </a:solidFill>
          </a:ln>
        </p:spPr>
        <p:txBody>
          <a:bodyPr wrap="none">
            <a:spAutoFit/>
          </a:bodyPr>
          <a:lstStyle/>
          <a:p>
            <a:pPr marL="285750" indent="-285750">
              <a:buFont typeface="Arial" panose="020B0604020202020204" pitchFamily="34" charset="0"/>
              <a:buChar char="•"/>
              <a:defRPr/>
            </a:pPr>
            <a:r>
              <a:rPr lang="lt-LT" dirty="0" smtClean="0">
                <a:solidFill>
                  <a:schemeClr val="bg1"/>
                </a:solidFill>
                <a:latin typeface="Times New Roman" panose="02020603050405020304" pitchFamily="18" charset="0"/>
                <a:cs typeface="Times New Roman" panose="02020603050405020304" pitchFamily="18" charset="0"/>
              </a:rPr>
              <a:t>High initial shrinkage of the</a:t>
            </a:r>
          </a:p>
          <a:p>
            <a:pPr>
              <a:defRPr/>
            </a:pPr>
            <a:r>
              <a:rPr lang="lt-LT" dirty="0" smtClean="0">
                <a:solidFill>
                  <a:schemeClr val="bg1"/>
                </a:solidFill>
                <a:latin typeface="Times New Roman" panose="02020603050405020304" pitchFamily="18" charset="0"/>
                <a:cs typeface="Times New Roman" panose="02020603050405020304" pitchFamily="18" charset="0"/>
              </a:rPr>
              <a:t> products;</a:t>
            </a:r>
            <a:endParaRPr lang="lt-LT" dirty="0">
              <a:solidFill>
                <a:schemeClr val="bg1"/>
              </a:solidFill>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defRPr/>
            </a:pPr>
            <a:r>
              <a:rPr lang="lt-LT" dirty="0" smtClean="0">
                <a:solidFill>
                  <a:schemeClr val="bg1"/>
                </a:solidFill>
                <a:latin typeface="Times New Roman" panose="02020603050405020304" pitchFamily="18" charset="0"/>
                <a:cs typeface="Times New Roman" panose="02020603050405020304" pitchFamily="18" charset="0"/>
              </a:rPr>
              <a:t>Poor dimensional stability </a:t>
            </a:r>
          </a:p>
          <a:p>
            <a:pPr>
              <a:defRPr/>
            </a:pPr>
            <a:r>
              <a:rPr lang="lt-LT" dirty="0" smtClean="0">
                <a:solidFill>
                  <a:schemeClr val="bg1"/>
                </a:solidFill>
                <a:latin typeface="Times New Roman" panose="02020603050405020304" pitchFamily="18" charset="0"/>
                <a:cs typeface="Times New Roman" panose="02020603050405020304" pitchFamily="18" charset="0"/>
              </a:rPr>
              <a:t>at higher temperature and </a:t>
            </a:r>
          </a:p>
          <a:p>
            <a:pPr>
              <a:defRPr/>
            </a:pPr>
            <a:r>
              <a:rPr lang="lt-LT" dirty="0" smtClean="0">
                <a:solidFill>
                  <a:schemeClr val="bg1"/>
                </a:solidFill>
                <a:latin typeface="Times New Roman" panose="02020603050405020304" pitchFamily="18" charset="0"/>
                <a:cs typeface="Times New Roman" panose="02020603050405020304" pitchFamily="18" charset="0"/>
              </a:rPr>
              <a:t>humidity conditions.</a:t>
            </a:r>
            <a:endParaRPr lang="lt-LT" dirty="0">
              <a:solidFill>
                <a:schemeClr val="bg1"/>
              </a:solidFill>
              <a:latin typeface="Times New Roman" panose="02020603050405020304" pitchFamily="18" charset="0"/>
              <a:cs typeface="Times New Roman" panose="02020603050405020304" pitchFamily="18" charset="0"/>
            </a:endParaRPr>
          </a:p>
        </p:txBody>
      </p:sp>
      <p:pic>
        <p:nvPicPr>
          <p:cNvPr id="15" name="Picture 1"/>
          <p:cNvPicPr>
            <a:picLocks noChangeAspect="1"/>
          </p:cNvPicPr>
          <p:nvPr/>
        </p:nvPicPr>
        <p:blipFill>
          <a:blip r:embed="rId4">
            <a:extLst>
              <a:ext uri="{28A0092B-C50C-407E-A947-70E740481C1C}">
                <a14:useLocalDpi xmlns:a14="http://schemas.microsoft.com/office/drawing/2010/main" xmlns="" val="0"/>
              </a:ext>
            </a:extLst>
          </a:blip>
          <a:srcRect/>
          <a:stretch>
            <a:fillRect/>
          </a:stretch>
        </p:blipFill>
        <p:spPr bwMode="auto">
          <a:xfrm>
            <a:off x="798513" y="1368425"/>
            <a:ext cx="2836862" cy="22574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6" name="TextBox 2"/>
          <p:cNvSpPr txBox="1">
            <a:spLocks noChangeArrowheads="1"/>
          </p:cNvSpPr>
          <p:nvPr/>
        </p:nvSpPr>
        <p:spPr bwMode="auto">
          <a:xfrm>
            <a:off x="892175" y="3576638"/>
            <a:ext cx="2754313" cy="369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b="1" dirty="0" smtClean="0">
                <a:solidFill>
                  <a:schemeClr val="bg1"/>
                </a:solidFill>
                <a:latin typeface="Times New Roman" panose="02020603050405020304" pitchFamily="18" charset="0"/>
                <a:cs typeface="Times New Roman" panose="02020603050405020304" pitchFamily="18" charset="0"/>
              </a:rPr>
              <a:t>Biocatalysis </a:t>
            </a:r>
            <a:r>
              <a:rPr lang="lt-LT" altLang="lt-LT" b="1" dirty="0">
                <a:solidFill>
                  <a:schemeClr val="bg1"/>
                </a:solidFill>
                <a:latin typeface="Times New Roman" panose="02020603050405020304" pitchFamily="18" charset="0"/>
                <a:cs typeface="Times New Roman" panose="02020603050405020304" pitchFamily="18" charset="0"/>
              </a:rPr>
              <a:t>→ </a:t>
            </a:r>
            <a:r>
              <a:rPr lang="lt-LT" altLang="lt-LT" b="1" dirty="0" smtClean="0">
                <a:solidFill>
                  <a:schemeClr val="bg1"/>
                </a:solidFill>
                <a:latin typeface="Times New Roman" panose="02020603050405020304" pitchFamily="18" charset="0"/>
                <a:cs typeface="Times New Roman" panose="02020603050405020304" pitchFamily="18" charset="0"/>
              </a:rPr>
              <a:t>Biopolyol</a:t>
            </a:r>
            <a:endParaRPr lang="lt-LT" altLang="lt-LT"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6238800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bwMode="auto">
          <a:xfrm>
            <a:off x="2879352" y="0"/>
            <a:ext cx="6048375" cy="14986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ctr"/>
            <a:r>
              <a:rPr lang="lt-LT" altLang="lt-LT" sz="3000" b="1" i="1" dirty="0" smtClean="0">
                <a:latin typeface="Times New Roman" panose="02020603050405020304" pitchFamily="18" charset="0"/>
                <a:cs typeface="Times New Roman" panose="02020603050405020304" pitchFamily="18" charset="0"/>
              </a:rPr>
              <a:t>Raw materials</a:t>
            </a:r>
          </a:p>
        </p:txBody>
      </p:sp>
      <p:sp>
        <p:nvSpPr>
          <p:cNvPr id="5" name="Content Placeholder 2"/>
          <p:cNvSpPr>
            <a:spLocks noGrp="1"/>
          </p:cNvSpPr>
          <p:nvPr>
            <p:ph idx="1"/>
          </p:nvPr>
        </p:nvSpPr>
        <p:spPr>
          <a:xfrm>
            <a:off x="457200" y="1268413"/>
            <a:ext cx="8362950" cy="4608512"/>
          </a:xfrm>
        </p:spPr>
        <p:txBody>
          <a:bodyPr/>
          <a:lstStyle/>
          <a:p>
            <a:pPr marL="0" indent="0" algn="just">
              <a:buFont typeface="Arial" panose="020B0604020202020204" pitchFamily="34" charset="0"/>
              <a:buNone/>
              <a:defRPr/>
            </a:pPr>
            <a:r>
              <a:rPr lang="lt-LT" sz="1900" dirty="0" smtClean="0">
                <a:solidFill>
                  <a:schemeClr val="bg1"/>
                </a:solidFill>
                <a:latin typeface="Times New Roman" panose="02020603050405020304" pitchFamily="18" charset="0"/>
                <a:cs typeface="Times New Roman" panose="02020603050405020304" pitchFamily="18" charset="0"/>
              </a:rPr>
              <a:t>The main raw materials used in the research.</a:t>
            </a:r>
            <a:endParaRPr lang="lt-LT" sz="1900" dirty="0">
              <a:solidFill>
                <a:schemeClr val="bg1"/>
              </a:solidFill>
              <a:latin typeface="Times New Roman" panose="02020603050405020304" pitchFamily="18" charset="0"/>
              <a:cs typeface="Times New Roman" panose="02020603050405020304" pitchFamily="18" charset="0"/>
            </a:endParaRPr>
          </a:p>
          <a:p>
            <a:pPr marL="0" indent="0" algn="just">
              <a:buFont typeface="Arial" panose="020B0604020202020204" pitchFamily="34" charset="0"/>
              <a:buNone/>
              <a:defRPr/>
            </a:pPr>
            <a:r>
              <a:rPr lang="lt-LT" sz="1900" b="1" dirty="0" smtClean="0">
                <a:solidFill>
                  <a:schemeClr val="bg1"/>
                </a:solidFill>
                <a:latin typeface="Times New Roman" panose="02020603050405020304" pitchFamily="18" charset="0"/>
                <a:cs typeface="Times New Roman" panose="02020603050405020304" pitchFamily="18" charset="0"/>
              </a:rPr>
              <a:t>TRADITIONAL:</a:t>
            </a:r>
          </a:p>
          <a:p>
            <a:pPr algn="just">
              <a:defRPr/>
            </a:pPr>
            <a:r>
              <a:rPr lang="lt-LT" sz="1900" b="1" dirty="0" smtClean="0">
                <a:solidFill>
                  <a:schemeClr val="bg1"/>
                </a:solidFill>
                <a:latin typeface="Times New Roman" panose="02020603050405020304" pitchFamily="18" charset="0"/>
                <a:cs typeface="Times New Roman" panose="02020603050405020304" pitchFamily="18" charset="0"/>
              </a:rPr>
              <a:t>Polyol</a:t>
            </a:r>
            <a:r>
              <a:rPr lang="lt-LT" sz="1900" dirty="0" smtClean="0">
                <a:solidFill>
                  <a:schemeClr val="bg1"/>
                </a:solidFill>
                <a:latin typeface="Times New Roman" panose="02020603050405020304" pitchFamily="18" charset="0"/>
                <a:cs typeface="Times New Roman" panose="02020603050405020304" pitchFamily="18" charset="0"/>
              </a:rPr>
              <a:t> – synthesized via chemo enzymatic route from rapeseed oil.</a:t>
            </a:r>
          </a:p>
          <a:p>
            <a:pPr algn="just">
              <a:defRPr/>
            </a:pPr>
            <a:r>
              <a:rPr lang="lt-LT" sz="1900" b="1" dirty="0" smtClean="0">
                <a:solidFill>
                  <a:schemeClr val="bg1"/>
                </a:solidFill>
                <a:latin typeface="Times New Roman" panose="02020603050405020304" pitchFamily="18" charset="0"/>
                <a:cs typeface="Times New Roman" panose="02020603050405020304" pitchFamily="18" charset="0"/>
              </a:rPr>
              <a:t>Hardener</a:t>
            </a:r>
            <a:r>
              <a:rPr lang="lt-LT" sz="1900" dirty="0" smtClean="0">
                <a:solidFill>
                  <a:schemeClr val="bg1"/>
                </a:solidFill>
                <a:latin typeface="Times New Roman" panose="02020603050405020304" pitchFamily="18" charset="0"/>
                <a:cs typeface="Times New Roman" panose="02020603050405020304" pitchFamily="18" charset="0"/>
              </a:rPr>
              <a:t> – 4,4‘- diphenyl methane isocyanate Lupranat M20S (BASF, Germany);</a:t>
            </a:r>
          </a:p>
          <a:p>
            <a:pPr algn="just">
              <a:defRPr/>
            </a:pPr>
            <a:r>
              <a:rPr lang="lt-LT" sz="1900" b="1" dirty="0" smtClean="0">
                <a:solidFill>
                  <a:schemeClr val="bg1"/>
                </a:solidFill>
                <a:latin typeface="Times New Roman" panose="02020603050405020304" pitchFamily="18" charset="0"/>
                <a:cs typeface="Times New Roman" panose="02020603050405020304" pitchFamily="18" charset="0"/>
              </a:rPr>
              <a:t>Catalysts</a:t>
            </a:r>
            <a:r>
              <a:rPr lang="lt-LT" sz="1900" dirty="0" smtClean="0">
                <a:solidFill>
                  <a:schemeClr val="bg1"/>
                </a:solidFill>
                <a:latin typeface="Times New Roman" panose="02020603050405020304" pitchFamily="18" charset="0"/>
                <a:cs typeface="Times New Roman" panose="02020603050405020304" pitchFamily="18" charset="0"/>
              </a:rPr>
              <a:t> – N,N</a:t>
            </a:r>
            <a:r>
              <a:rPr lang="lt-LT" sz="1900" dirty="0">
                <a:solidFill>
                  <a:schemeClr val="bg1"/>
                </a:solidFill>
                <a:latin typeface="Times New Roman" panose="02020603050405020304" pitchFamily="18" charset="0"/>
                <a:cs typeface="Times New Roman" panose="02020603050405020304" pitchFamily="18" charset="0"/>
              </a:rPr>
              <a:t>– </a:t>
            </a:r>
            <a:r>
              <a:rPr lang="lt-LT" sz="1900" dirty="0" smtClean="0">
                <a:solidFill>
                  <a:schemeClr val="bg1"/>
                </a:solidFill>
                <a:latin typeface="Times New Roman" panose="02020603050405020304" pitchFamily="18" charset="0"/>
                <a:cs typeface="Times New Roman" panose="02020603050405020304" pitchFamily="18" charset="0"/>
              </a:rPr>
              <a:t>dimetilethanolamine </a:t>
            </a:r>
            <a:r>
              <a:rPr lang="lt-LT" sz="1900" dirty="0">
                <a:solidFill>
                  <a:schemeClr val="bg1"/>
                </a:solidFill>
                <a:latin typeface="Times New Roman" panose="02020603050405020304" pitchFamily="18" charset="0"/>
                <a:cs typeface="Times New Roman" panose="02020603050405020304" pitchFamily="18" charset="0"/>
              </a:rPr>
              <a:t>Lupragen N101 (BASF, </a:t>
            </a:r>
            <a:r>
              <a:rPr lang="lt-LT" sz="1900" dirty="0" smtClean="0">
                <a:solidFill>
                  <a:schemeClr val="bg1"/>
                </a:solidFill>
                <a:latin typeface="Times New Roman" panose="02020603050405020304" pitchFamily="18" charset="0"/>
                <a:cs typeface="Times New Roman" panose="02020603050405020304" pitchFamily="18" charset="0"/>
              </a:rPr>
              <a:t>Germany) and 1,2–dimetilimidazole </a:t>
            </a:r>
            <a:r>
              <a:rPr lang="lt-LT" sz="1900" dirty="0">
                <a:solidFill>
                  <a:schemeClr val="bg1"/>
                </a:solidFill>
                <a:latin typeface="Times New Roman" panose="02020603050405020304" pitchFamily="18" charset="0"/>
                <a:cs typeface="Times New Roman" panose="02020603050405020304" pitchFamily="18" charset="0"/>
              </a:rPr>
              <a:t>Lupragen DMI (BASF, </a:t>
            </a:r>
            <a:r>
              <a:rPr lang="lt-LT" sz="1900" dirty="0" smtClean="0">
                <a:solidFill>
                  <a:schemeClr val="bg1"/>
                </a:solidFill>
                <a:latin typeface="Times New Roman" panose="02020603050405020304" pitchFamily="18" charset="0"/>
                <a:cs typeface="Times New Roman" panose="02020603050405020304" pitchFamily="18" charset="0"/>
              </a:rPr>
              <a:t>Germany);</a:t>
            </a:r>
          </a:p>
          <a:p>
            <a:pPr algn="just">
              <a:defRPr/>
            </a:pPr>
            <a:r>
              <a:rPr lang="lt-LT" sz="1900" b="1" dirty="0" smtClean="0">
                <a:solidFill>
                  <a:schemeClr val="bg1"/>
                </a:solidFill>
                <a:latin typeface="Times New Roman" panose="02020603050405020304" pitchFamily="18" charset="0"/>
                <a:cs typeface="Times New Roman" panose="02020603050405020304" pitchFamily="18" charset="0"/>
              </a:rPr>
              <a:t>Blowing agent</a:t>
            </a:r>
            <a:r>
              <a:rPr lang="lt-LT" sz="1900" dirty="0" smtClean="0">
                <a:solidFill>
                  <a:schemeClr val="bg1"/>
                </a:solidFill>
                <a:latin typeface="Times New Roman" panose="02020603050405020304" pitchFamily="18" charset="0"/>
                <a:cs typeface="Times New Roman" panose="02020603050405020304" pitchFamily="18" charset="0"/>
              </a:rPr>
              <a:t> – distilled water;</a:t>
            </a:r>
          </a:p>
          <a:p>
            <a:pPr algn="just">
              <a:defRPr/>
            </a:pPr>
            <a:r>
              <a:rPr lang="lt-LT" sz="1900" b="1" dirty="0" smtClean="0">
                <a:solidFill>
                  <a:schemeClr val="bg1"/>
                </a:solidFill>
                <a:latin typeface="Times New Roman" panose="02020603050405020304" pitchFamily="18" charset="0"/>
                <a:cs typeface="Times New Roman" panose="02020603050405020304" pitchFamily="18" charset="0"/>
              </a:rPr>
              <a:t>Surfactant </a:t>
            </a:r>
            <a:r>
              <a:rPr lang="lt-LT" sz="1900" dirty="0">
                <a:solidFill>
                  <a:schemeClr val="bg1"/>
                </a:solidFill>
                <a:latin typeface="Times New Roman" panose="02020603050405020304" pitchFamily="18" charset="0"/>
                <a:cs typeface="Times New Roman" panose="02020603050405020304" pitchFamily="18" charset="0"/>
              </a:rPr>
              <a:t>– </a:t>
            </a:r>
            <a:r>
              <a:rPr lang="lt-LT" sz="1900" dirty="0" smtClean="0">
                <a:solidFill>
                  <a:schemeClr val="bg1"/>
                </a:solidFill>
                <a:latin typeface="Times New Roman" panose="02020603050405020304" pitchFamily="18" charset="0"/>
                <a:cs typeface="Times New Roman" panose="02020603050405020304" pitchFamily="18" charset="0"/>
              </a:rPr>
              <a:t>Tegostab </a:t>
            </a:r>
            <a:r>
              <a:rPr lang="lt-LT" sz="1900" dirty="0">
                <a:solidFill>
                  <a:schemeClr val="bg1"/>
                </a:solidFill>
                <a:latin typeface="Times New Roman" panose="02020603050405020304" pitchFamily="18" charset="0"/>
                <a:cs typeface="Times New Roman" panose="02020603050405020304" pitchFamily="18" charset="0"/>
              </a:rPr>
              <a:t>B 1048 (Evonik, </a:t>
            </a:r>
            <a:r>
              <a:rPr lang="lt-LT" sz="1900" dirty="0" smtClean="0">
                <a:solidFill>
                  <a:schemeClr val="bg1"/>
                </a:solidFill>
                <a:latin typeface="Times New Roman" panose="02020603050405020304" pitchFamily="18" charset="0"/>
                <a:cs typeface="Times New Roman" panose="02020603050405020304" pitchFamily="18" charset="0"/>
              </a:rPr>
              <a:t>Germany);</a:t>
            </a:r>
          </a:p>
          <a:p>
            <a:pPr algn="just">
              <a:defRPr/>
            </a:pPr>
            <a:r>
              <a:rPr lang="lt-LT" sz="1900" b="1" dirty="0" smtClean="0">
                <a:solidFill>
                  <a:schemeClr val="bg1"/>
                </a:solidFill>
                <a:latin typeface="Times New Roman" panose="02020603050405020304" pitchFamily="18" charset="0"/>
                <a:cs typeface="Times New Roman" panose="02020603050405020304" pitchFamily="18" charset="0"/>
              </a:rPr>
              <a:t>Titanate coupling agent </a:t>
            </a:r>
            <a:r>
              <a:rPr lang="lt-LT" sz="1900" dirty="0" smtClean="0">
                <a:solidFill>
                  <a:schemeClr val="bg1"/>
                </a:solidFill>
                <a:latin typeface="Times New Roman" panose="02020603050405020304" pitchFamily="18" charset="0"/>
                <a:cs typeface="Times New Roman" panose="02020603050405020304" pitchFamily="18" charset="0"/>
              </a:rPr>
              <a:t>– </a:t>
            </a:r>
            <a:r>
              <a:rPr lang="en-US" sz="1900" dirty="0" err="1" smtClean="0">
                <a:solidFill>
                  <a:schemeClr val="bg1"/>
                </a:solidFill>
                <a:latin typeface="Times New Roman" panose="02020603050405020304" pitchFamily="18" charset="0"/>
                <a:cs typeface="Times New Roman" panose="02020603050405020304" pitchFamily="18" charset="0"/>
              </a:rPr>
              <a:t>tris</a:t>
            </a:r>
            <a:r>
              <a:rPr lang="lt-LT" sz="1900" dirty="0" smtClean="0">
                <a:solidFill>
                  <a:schemeClr val="bg1"/>
                </a:solidFill>
                <a:latin typeface="Times New Roman" panose="02020603050405020304" pitchFamily="18" charset="0"/>
                <a:cs typeface="Times New Roman" panose="02020603050405020304" pitchFamily="18" charset="0"/>
              </a:rPr>
              <a:t> </a:t>
            </a:r>
            <a:r>
              <a:rPr lang="en-US" sz="1900" dirty="0" smtClean="0">
                <a:solidFill>
                  <a:schemeClr val="bg1"/>
                </a:solidFill>
                <a:latin typeface="Times New Roman" panose="02020603050405020304" pitchFamily="18" charset="0"/>
                <a:cs typeface="Times New Roman" panose="02020603050405020304" pitchFamily="18" charset="0"/>
              </a:rPr>
              <a:t>(</a:t>
            </a:r>
            <a:r>
              <a:rPr lang="en-US" sz="1900" dirty="0">
                <a:solidFill>
                  <a:schemeClr val="bg1"/>
                </a:solidFill>
                <a:latin typeface="Times New Roman" panose="02020603050405020304" pitchFamily="18" charset="0"/>
                <a:cs typeface="Times New Roman" panose="02020603050405020304" pitchFamily="18" charset="0"/>
              </a:rPr>
              <a:t>3,6– </a:t>
            </a:r>
            <a:r>
              <a:rPr lang="en-US" sz="1900" dirty="0" err="1">
                <a:solidFill>
                  <a:schemeClr val="bg1"/>
                </a:solidFill>
                <a:latin typeface="Times New Roman" panose="02020603050405020304" pitchFamily="18" charset="0"/>
                <a:cs typeface="Times New Roman" panose="02020603050405020304" pitchFamily="18" charset="0"/>
              </a:rPr>
              <a:t>diaza</a:t>
            </a:r>
            <a:r>
              <a:rPr lang="en-US" sz="1900" dirty="0">
                <a:solidFill>
                  <a:schemeClr val="bg1"/>
                </a:solidFill>
                <a:latin typeface="Times New Roman" panose="02020603050405020304" pitchFamily="18" charset="0"/>
                <a:cs typeface="Times New Roman" panose="02020603050405020304" pitchFamily="18" charset="0"/>
              </a:rPr>
              <a:t>) </a:t>
            </a:r>
            <a:r>
              <a:rPr lang="en-US" sz="1900" dirty="0" smtClean="0">
                <a:solidFill>
                  <a:schemeClr val="bg1"/>
                </a:solidFill>
                <a:latin typeface="Times New Roman" panose="02020603050405020304" pitchFamily="18" charset="0"/>
                <a:cs typeface="Times New Roman" panose="02020603050405020304" pitchFamily="18" charset="0"/>
              </a:rPr>
              <a:t>he</a:t>
            </a:r>
            <a:r>
              <a:rPr lang="lt-LT" sz="1900" dirty="0" smtClean="0">
                <a:solidFill>
                  <a:schemeClr val="bg1"/>
                </a:solidFill>
                <a:latin typeface="Times New Roman" panose="02020603050405020304" pitchFamily="18" charset="0"/>
                <a:cs typeface="Times New Roman" panose="02020603050405020304" pitchFamily="18" charset="0"/>
              </a:rPr>
              <a:t>x</a:t>
            </a:r>
            <a:r>
              <a:rPr lang="en-US" sz="1900" dirty="0" err="1" smtClean="0">
                <a:solidFill>
                  <a:schemeClr val="bg1"/>
                </a:solidFill>
                <a:latin typeface="Times New Roman" panose="02020603050405020304" pitchFamily="18" charset="0"/>
                <a:cs typeface="Times New Roman" panose="02020603050405020304" pitchFamily="18" charset="0"/>
              </a:rPr>
              <a:t>anola</a:t>
            </a:r>
            <a:r>
              <a:rPr lang="lt-LT" sz="1900" dirty="0" smtClean="0">
                <a:solidFill>
                  <a:schemeClr val="bg1"/>
                </a:solidFill>
                <a:latin typeface="Times New Roman" panose="02020603050405020304" pitchFamily="18" charset="0"/>
                <a:cs typeface="Times New Roman" panose="02020603050405020304" pitchFamily="18" charset="0"/>
              </a:rPr>
              <a:t>te TCA-K44 (Capatua Chemicals, China).</a:t>
            </a:r>
          </a:p>
          <a:p>
            <a:pPr marL="0" indent="0" algn="just">
              <a:buFont typeface="Arial" panose="020B0604020202020204" pitchFamily="34" charset="0"/>
              <a:buNone/>
              <a:defRPr/>
            </a:pPr>
            <a:r>
              <a:rPr lang="lt-LT" sz="1900" b="1" dirty="0" smtClean="0">
                <a:solidFill>
                  <a:schemeClr val="bg1"/>
                </a:solidFill>
                <a:latin typeface="Times New Roman" panose="02020603050405020304" pitchFamily="18" charset="0"/>
                <a:cs typeface="Times New Roman" panose="02020603050405020304" pitchFamily="18" charset="0"/>
              </a:rPr>
              <a:t>FOR THE SOLUTION OF THE PROBLEM:</a:t>
            </a:r>
          </a:p>
          <a:p>
            <a:pPr algn="just">
              <a:defRPr/>
            </a:pPr>
            <a:r>
              <a:rPr lang="lt-LT" sz="1900" dirty="0" smtClean="0">
                <a:solidFill>
                  <a:schemeClr val="bg1"/>
                </a:solidFill>
                <a:latin typeface="Times New Roman" panose="02020603050405020304" pitchFamily="18" charset="0"/>
                <a:cs typeface="Times New Roman" panose="02020603050405020304" pitchFamily="18" charset="0"/>
              </a:rPr>
              <a:t>For dimensional stability– </a:t>
            </a:r>
            <a:r>
              <a:rPr lang="lt-LT" sz="1900" b="1" dirty="0" smtClean="0">
                <a:solidFill>
                  <a:schemeClr val="bg1"/>
                </a:solidFill>
                <a:latin typeface="Times New Roman" panose="02020603050405020304" pitchFamily="18" charset="0"/>
                <a:cs typeface="Times New Roman" panose="02020603050405020304" pitchFamily="18" charset="0"/>
              </a:rPr>
              <a:t>propylene glycol from rapeseed glycerine (RPG)</a:t>
            </a:r>
            <a:r>
              <a:rPr lang="lt-LT" sz="1900" dirty="0" smtClean="0">
                <a:solidFill>
                  <a:schemeClr val="bg1"/>
                </a:solidFill>
                <a:latin typeface="Times New Roman" panose="02020603050405020304" pitchFamily="18" charset="0"/>
                <a:cs typeface="Times New Roman" panose="02020603050405020304" pitchFamily="18" charset="0"/>
              </a:rPr>
              <a:t>. For the improvement of fire resistance and mechanical properties – </a:t>
            </a:r>
            <a:r>
              <a:rPr lang="lt-LT" sz="1900" b="1" dirty="0" smtClean="0">
                <a:solidFill>
                  <a:schemeClr val="bg1"/>
                </a:solidFill>
                <a:latin typeface="Times New Roman" panose="02020603050405020304" pitchFamily="18" charset="0"/>
                <a:cs typeface="Times New Roman" panose="02020603050405020304" pitchFamily="18" charset="0"/>
              </a:rPr>
              <a:t>paper production waste sludge (PPWS).</a:t>
            </a:r>
          </a:p>
          <a:p>
            <a:pPr algn="just">
              <a:defRPr/>
            </a:pPr>
            <a:endParaRPr lang="lt-LT" sz="19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6387024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sz="3200" b="1" i="1" dirty="0" smtClean="0">
                <a:latin typeface="Times New Roman" panose="02020603050405020304" pitchFamily="18" charset="0"/>
                <a:cs typeface="Times New Roman" panose="02020603050405020304" pitchFamily="18" charset="0"/>
              </a:rPr>
              <a:t>Composition of extended and modified polyurethane foams</a:t>
            </a:r>
            <a:endParaRPr lang="lt-LT" sz="3200" b="1" i="1"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rotWithShape="1">
          <a:blip r:embed="rId2" cstate="print"/>
          <a:srcRect l="10226" r="15750"/>
          <a:stretch/>
        </p:blipFill>
        <p:spPr>
          <a:xfrm>
            <a:off x="242693" y="4638675"/>
            <a:ext cx="2185388" cy="1967194"/>
          </a:xfrm>
          <a:prstGeom prst="rect">
            <a:avLst/>
          </a:prstGeom>
          <a:effectLst>
            <a:outerShdw blurRad="50800" dist="50800" dir="5400000" algn="ctr" rotWithShape="0">
              <a:srgbClr val="000000">
                <a:alpha val="0"/>
              </a:srgbClr>
            </a:outerShdw>
          </a:effectLst>
        </p:spPr>
      </p:pic>
      <p:pic>
        <p:nvPicPr>
          <p:cNvPr id="5" name="Picture 4"/>
          <p:cNvPicPr>
            <a:picLocks noChangeAspect="1"/>
          </p:cNvPicPr>
          <p:nvPr/>
        </p:nvPicPr>
        <p:blipFill>
          <a:blip r:embed="rId3" cstate="print">
            <a:extLst>
              <a:ext uri="{28A0092B-C50C-407E-A947-70E740481C1C}">
                <a14:useLocalDpi xmlns:a14="http://schemas.microsoft.com/office/drawing/2010/main" xmlns="" val="0"/>
              </a:ext>
            </a:extLst>
          </a:blip>
          <a:srcRect l="12201" r="18500"/>
          <a:stretch>
            <a:fillRect/>
          </a:stretch>
        </p:blipFill>
        <p:spPr bwMode="auto">
          <a:xfrm>
            <a:off x="3381997" y="4638675"/>
            <a:ext cx="2213451" cy="196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 name="Picture 5"/>
          <p:cNvPicPr>
            <a:picLocks noChangeAspect="1"/>
          </p:cNvPicPr>
          <p:nvPr/>
        </p:nvPicPr>
        <p:blipFill>
          <a:blip r:embed="rId4" cstate="print">
            <a:extLst>
              <a:ext uri="{28A0092B-C50C-407E-A947-70E740481C1C}">
                <a14:useLocalDpi xmlns:a14="http://schemas.microsoft.com/office/drawing/2010/main" xmlns="" val="0"/>
              </a:ext>
            </a:extLst>
          </a:blip>
          <a:srcRect l="12599" t="-2362" r="21252" b="2362"/>
          <a:stretch>
            <a:fillRect/>
          </a:stretch>
        </p:blipFill>
        <p:spPr bwMode="auto">
          <a:xfrm>
            <a:off x="6549365" y="4638675"/>
            <a:ext cx="2064205" cy="1965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TextBox 6"/>
          <p:cNvSpPr txBox="1">
            <a:spLocks noChangeArrowheads="1"/>
          </p:cNvSpPr>
          <p:nvPr/>
        </p:nvSpPr>
        <p:spPr bwMode="auto">
          <a:xfrm>
            <a:off x="348456" y="4238565"/>
            <a:ext cx="190341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lt-LT" altLang="lt-LT" sz="2000" dirty="0" smtClean="0">
                <a:solidFill>
                  <a:schemeClr val="bg1"/>
                </a:solidFill>
                <a:latin typeface="Times New Roman" panose="02020603050405020304" pitchFamily="18" charset="0"/>
                <a:cs typeface="Times New Roman" panose="02020603050405020304" pitchFamily="18" charset="0"/>
              </a:rPr>
              <a:t>Moisture of 39%</a:t>
            </a:r>
            <a:endParaRPr lang="lt-LT" altLang="lt-LT" sz="2000" dirty="0">
              <a:solidFill>
                <a:schemeClr val="bg1"/>
              </a:solidFill>
              <a:latin typeface="Times New Roman" panose="02020603050405020304" pitchFamily="18" charset="0"/>
              <a:cs typeface="Times New Roman" panose="02020603050405020304" pitchFamily="18" charset="0"/>
            </a:endParaRPr>
          </a:p>
        </p:txBody>
      </p:sp>
      <p:sp>
        <p:nvSpPr>
          <p:cNvPr id="8" name="Right Arrow 7"/>
          <p:cNvSpPr/>
          <p:nvPr/>
        </p:nvSpPr>
        <p:spPr>
          <a:xfrm>
            <a:off x="2500876" y="5393668"/>
            <a:ext cx="876255" cy="455613"/>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lt-LT"/>
          </a:p>
        </p:txBody>
      </p:sp>
      <p:sp>
        <p:nvSpPr>
          <p:cNvPr id="9" name="TextBox 8"/>
          <p:cNvSpPr txBox="1">
            <a:spLocks noChangeArrowheads="1"/>
          </p:cNvSpPr>
          <p:nvPr/>
        </p:nvSpPr>
        <p:spPr bwMode="auto">
          <a:xfrm>
            <a:off x="3169213" y="4238565"/>
            <a:ext cx="2626923"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lt-LT" altLang="lt-LT" sz="2000" dirty="0" smtClean="0">
                <a:solidFill>
                  <a:schemeClr val="bg1"/>
                </a:solidFill>
                <a:latin typeface="Times New Roman" panose="02020603050405020304" pitchFamily="18" charset="0"/>
                <a:cs typeface="Times New Roman" panose="02020603050405020304" pitchFamily="18" charset="0"/>
              </a:rPr>
              <a:t>Drying at 70°C for 24 h</a:t>
            </a:r>
            <a:endParaRPr lang="lt-LT" altLang="lt-LT" sz="2000" dirty="0">
              <a:solidFill>
                <a:schemeClr val="bg1"/>
              </a:solidFill>
              <a:latin typeface="Times New Roman" panose="02020603050405020304" pitchFamily="18" charset="0"/>
              <a:cs typeface="Times New Roman" panose="02020603050405020304" pitchFamily="18" charset="0"/>
            </a:endParaRPr>
          </a:p>
        </p:txBody>
      </p:sp>
      <p:sp>
        <p:nvSpPr>
          <p:cNvPr id="11" name="TextBox 6"/>
          <p:cNvSpPr txBox="1">
            <a:spLocks noChangeArrowheads="1"/>
          </p:cNvSpPr>
          <p:nvPr/>
        </p:nvSpPr>
        <p:spPr bwMode="auto">
          <a:xfrm>
            <a:off x="6549364" y="4238565"/>
            <a:ext cx="2069072"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eaLnBrk="1" hangingPunct="1"/>
            <a:r>
              <a:rPr lang="lt-LT" altLang="lt-LT" sz="2000" dirty="0" smtClean="0">
                <a:solidFill>
                  <a:schemeClr val="bg1"/>
                </a:solidFill>
                <a:latin typeface="Times New Roman" panose="02020603050405020304" pitchFamily="18" charset="0"/>
                <a:cs typeface="Times New Roman" panose="02020603050405020304" pitchFamily="18" charset="0"/>
              </a:rPr>
              <a:t>Moisture of 1.5%</a:t>
            </a:r>
            <a:endParaRPr lang="lt-LT" altLang="lt-LT" sz="2000" dirty="0">
              <a:solidFill>
                <a:schemeClr val="bg1"/>
              </a:solidFill>
              <a:latin typeface="Times New Roman" panose="02020603050405020304" pitchFamily="18" charset="0"/>
              <a:cs typeface="Times New Roman" panose="02020603050405020304" pitchFamily="18" charset="0"/>
            </a:endParaRPr>
          </a:p>
        </p:txBody>
      </p:sp>
      <p:sp>
        <p:nvSpPr>
          <p:cNvPr id="12" name="Right Arrow 11"/>
          <p:cNvSpPr/>
          <p:nvPr/>
        </p:nvSpPr>
        <p:spPr>
          <a:xfrm>
            <a:off x="5634278" y="5393668"/>
            <a:ext cx="876255" cy="455613"/>
          </a:xfrm>
          <a:prstGeom prst="rightArrow">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lt-LT"/>
          </a:p>
        </p:txBody>
      </p:sp>
      <p:graphicFrame>
        <p:nvGraphicFramePr>
          <p:cNvPr id="13" name="Table 12"/>
          <p:cNvGraphicFramePr>
            <a:graphicFrameLocks noGrp="1"/>
          </p:cNvGraphicFramePr>
          <p:nvPr>
            <p:extLst>
              <p:ext uri="{D42A27DB-BD31-4B8C-83A1-F6EECF244321}">
                <p14:modId xmlns:p14="http://schemas.microsoft.com/office/powerpoint/2010/main" xmlns="" val="1123146450"/>
              </p:ext>
            </p:extLst>
          </p:nvPr>
        </p:nvGraphicFramePr>
        <p:xfrm>
          <a:off x="539323" y="1539150"/>
          <a:ext cx="7886701" cy="2499360"/>
        </p:xfrm>
        <a:graphic>
          <a:graphicData uri="http://schemas.openxmlformats.org/drawingml/2006/table">
            <a:tbl>
              <a:tblPr firstRow="1" firstCol="1" bandRow="1">
                <a:tableStyleId>{5C22544A-7EE6-4342-B048-85BDC9FD1C3A}</a:tableStyleId>
              </a:tblPr>
              <a:tblGrid>
                <a:gridCol w="2974863"/>
                <a:gridCol w="4911838"/>
              </a:tblGrid>
              <a:tr h="0">
                <a:tc>
                  <a:txBody>
                    <a:bodyPr/>
                    <a:lstStyle/>
                    <a:p>
                      <a:pPr algn="ctr">
                        <a:spcAft>
                          <a:spcPts val="0"/>
                        </a:spcAft>
                        <a:tabLst>
                          <a:tab pos="4500880" algn="r"/>
                        </a:tabLst>
                      </a:pPr>
                      <a:r>
                        <a:rPr lang="lt-LT" sz="18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Material</a:t>
                      </a:r>
                      <a:endParaRPr lang="lt-LT"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tabLst>
                          <a:tab pos="4500880" algn="r"/>
                        </a:tabLst>
                      </a:pPr>
                      <a:r>
                        <a:rPr lang="lt-LT" sz="1800" dirty="0" smtClean="0">
                          <a:solidFill>
                            <a:schemeClr val="tx1"/>
                          </a:solidFill>
                          <a:effectLst/>
                          <a:latin typeface="Times New Roman" panose="02020603050405020304" pitchFamily="18" charset="0"/>
                          <a:cs typeface="Times New Roman" panose="02020603050405020304" pitchFamily="18" charset="0"/>
                        </a:rPr>
                        <a:t>Amount, pbw</a:t>
                      </a:r>
                      <a:endParaRPr lang="lt-LT"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52400">
                <a:tc>
                  <a:txBody>
                    <a:bodyPr/>
                    <a:lstStyle/>
                    <a:p>
                      <a:pPr>
                        <a:spcAft>
                          <a:spcPts val="0"/>
                        </a:spcAft>
                        <a:tabLst>
                          <a:tab pos="4500880" algn="r"/>
                        </a:tabLst>
                      </a:pPr>
                      <a:r>
                        <a:rPr lang="lt-LT" sz="1800" dirty="0" smtClean="0">
                          <a:solidFill>
                            <a:schemeClr val="tx1"/>
                          </a:solidFill>
                          <a:effectLst/>
                          <a:latin typeface="Times New Roman" panose="02020603050405020304" pitchFamily="18" charset="0"/>
                          <a:cs typeface="Times New Roman" panose="02020603050405020304" pitchFamily="18" charset="0"/>
                        </a:rPr>
                        <a:t>Polyol</a:t>
                      </a:r>
                      <a:endParaRPr lang="lt-LT"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tabLst>
                          <a:tab pos="4500880" algn="r"/>
                        </a:tabLst>
                      </a:pPr>
                      <a:r>
                        <a:rPr lang="lt-LT" sz="1800" dirty="0" smtClean="0">
                          <a:solidFill>
                            <a:schemeClr val="tx1"/>
                          </a:solidFill>
                          <a:effectLst/>
                          <a:latin typeface="Times New Roman" panose="02020603050405020304" pitchFamily="18" charset="0"/>
                          <a:cs typeface="Times New Roman" panose="02020603050405020304" pitchFamily="18" charset="0"/>
                        </a:rPr>
                        <a:t>90</a:t>
                      </a:r>
                      <a:endParaRPr lang="lt-LT"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04800">
                <a:tc>
                  <a:txBody>
                    <a:bodyPr/>
                    <a:lstStyle/>
                    <a:p>
                      <a:pPr>
                        <a:spcAft>
                          <a:spcPts val="0"/>
                        </a:spcAft>
                        <a:tabLst>
                          <a:tab pos="4500880" algn="r"/>
                        </a:tabLst>
                      </a:pPr>
                      <a:r>
                        <a:rPr lang="lt-LT" sz="1800" dirty="0" smtClean="0">
                          <a:solidFill>
                            <a:schemeClr val="tx1"/>
                          </a:solidFill>
                          <a:effectLst/>
                          <a:latin typeface="Times New Roman" panose="02020603050405020304" pitchFamily="18" charset="0"/>
                          <a:ea typeface="+mn-ea"/>
                          <a:cs typeface="Times New Roman" panose="02020603050405020304" pitchFamily="18" charset="0"/>
                        </a:rPr>
                        <a:t>Propylene</a:t>
                      </a:r>
                      <a:r>
                        <a:rPr lang="lt-LT" sz="1800" baseline="0" dirty="0" smtClean="0">
                          <a:solidFill>
                            <a:schemeClr val="tx1"/>
                          </a:solidFill>
                          <a:effectLst/>
                          <a:latin typeface="Times New Roman" panose="02020603050405020304" pitchFamily="18" charset="0"/>
                          <a:ea typeface="+mn-ea"/>
                          <a:cs typeface="Times New Roman" panose="02020603050405020304" pitchFamily="18" charset="0"/>
                        </a:rPr>
                        <a:t> glycol</a:t>
                      </a:r>
                      <a:endParaRPr lang="lt-LT"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tabLst>
                          <a:tab pos="4500880" algn="r"/>
                        </a:tabLst>
                      </a:pPr>
                      <a:r>
                        <a:rPr lang="lt-LT" sz="1800" dirty="0" smtClean="0">
                          <a:solidFill>
                            <a:schemeClr val="tx1"/>
                          </a:solidFill>
                          <a:effectLst/>
                          <a:latin typeface="Times New Roman" panose="02020603050405020304" pitchFamily="18" charset="0"/>
                          <a:cs typeface="Times New Roman" panose="02020603050405020304" pitchFamily="18" charset="0"/>
                        </a:rPr>
                        <a:t>10</a:t>
                      </a:r>
                      <a:endParaRPr lang="lt-LT" sz="1800" dirty="0">
                        <a:solidFill>
                          <a:schemeClr val="tx1"/>
                        </a:solidFill>
                        <a:effectLst/>
                        <a:latin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52400">
                <a:tc>
                  <a:txBody>
                    <a:bodyPr/>
                    <a:lstStyle/>
                    <a:p>
                      <a:pPr>
                        <a:spcAft>
                          <a:spcPts val="0"/>
                        </a:spcAft>
                        <a:tabLst>
                          <a:tab pos="4500880" algn="r"/>
                        </a:tabLst>
                      </a:pPr>
                      <a:r>
                        <a:rPr lang="lt-LT" sz="1800" dirty="0" smtClean="0">
                          <a:solidFill>
                            <a:schemeClr val="tx1"/>
                          </a:solidFill>
                          <a:effectLst/>
                          <a:latin typeface="Times New Roman" panose="02020603050405020304" pitchFamily="18" charset="0"/>
                          <a:cs typeface="Times New Roman" panose="02020603050405020304" pitchFamily="18" charset="0"/>
                        </a:rPr>
                        <a:t>Distilled water</a:t>
                      </a:r>
                      <a:endParaRPr lang="lt-LT"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tabLst>
                          <a:tab pos="4500880" algn="r"/>
                        </a:tabLst>
                      </a:pPr>
                      <a:r>
                        <a:rPr lang="lt-LT" sz="1800" dirty="0" smtClean="0">
                          <a:solidFill>
                            <a:schemeClr val="tx1"/>
                          </a:solidFill>
                          <a:effectLst/>
                          <a:latin typeface="Times New Roman" panose="02020603050405020304" pitchFamily="18" charset="0"/>
                          <a:cs typeface="Times New Roman" panose="02020603050405020304" pitchFamily="18" charset="0"/>
                        </a:rPr>
                        <a:t>3.0</a:t>
                      </a:r>
                      <a:endParaRPr lang="lt-LT"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52400">
                <a:tc>
                  <a:txBody>
                    <a:bodyPr/>
                    <a:lstStyle/>
                    <a:p>
                      <a:pPr>
                        <a:spcAft>
                          <a:spcPts val="0"/>
                        </a:spcAft>
                        <a:tabLst>
                          <a:tab pos="4500880" algn="r"/>
                        </a:tabLst>
                      </a:pPr>
                      <a:r>
                        <a:rPr lang="lt-LT" sz="1800" dirty="0">
                          <a:solidFill>
                            <a:schemeClr val="tx1"/>
                          </a:solidFill>
                          <a:effectLst/>
                          <a:latin typeface="Times New Roman" panose="02020603050405020304" pitchFamily="18" charset="0"/>
                          <a:cs typeface="Times New Roman" panose="02020603050405020304" pitchFamily="18" charset="0"/>
                        </a:rPr>
                        <a:t>Lupragen N101</a:t>
                      </a:r>
                      <a:endParaRPr lang="lt-LT"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tabLst>
                          <a:tab pos="4500880" algn="r"/>
                        </a:tabLst>
                      </a:pPr>
                      <a:r>
                        <a:rPr lang="lt-LT" sz="1800" dirty="0" smtClean="0">
                          <a:solidFill>
                            <a:schemeClr val="tx1"/>
                          </a:solidFill>
                          <a:effectLst/>
                          <a:latin typeface="Times New Roman" panose="02020603050405020304" pitchFamily="18" charset="0"/>
                          <a:cs typeface="Times New Roman" panose="02020603050405020304" pitchFamily="18" charset="0"/>
                        </a:rPr>
                        <a:t>1.2</a:t>
                      </a:r>
                      <a:endParaRPr lang="lt-LT"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52400">
                <a:tc>
                  <a:txBody>
                    <a:bodyPr/>
                    <a:lstStyle/>
                    <a:p>
                      <a:pPr>
                        <a:spcAft>
                          <a:spcPts val="0"/>
                        </a:spcAft>
                        <a:tabLst>
                          <a:tab pos="4500880" algn="r"/>
                        </a:tabLst>
                      </a:pPr>
                      <a:r>
                        <a:rPr lang="lt-LT" sz="1800">
                          <a:solidFill>
                            <a:schemeClr val="tx1"/>
                          </a:solidFill>
                          <a:effectLst/>
                          <a:latin typeface="Times New Roman" panose="02020603050405020304" pitchFamily="18" charset="0"/>
                          <a:cs typeface="Times New Roman" panose="02020603050405020304" pitchFamily="18" charset="0"/>
                        </a:rPr>
                        <a:t>Lupragen DMI</a:t>
                      </a:r>
                      <a:endParaRPr lang="lt-LT"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tabLst>
                          <a:tab pos="4500880" algn="r"/>
                        </a:tabLst>
                      </a:pPr>
                      <a:r>
                        <a:rPr lang="lt-LT" sz="1800" dirty="0" smtClean="0">
                          <a:solidFill>
                            <a:schemeClr val="tx1"/>
                          </a:solidFill>
                          <a:effectLst/>
                          <a:latin typeface="Times New Roman" panose="02020603050405020304" pitchFamily="18" charset="0"/>
                          <a:cs typeface="Times New Roman" panose="02020603050405020304" pitchFamily="18" charset="0"/>
                        </a:rPr>
                        <a:t>1.8</a:t>
                      </a:r>
                      <a:endParaRPr lang="lt-LT"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52400">
                <a:tc>
                  <a:txBody>
                    <a:bodyPr/>
                    <a:lstStyle/>
                    <a:p>
                      <a:pPr>
                        <a:spcAft>
                          <a:spcPts val="0"/>
                        </a:spcAft>
                        <a:tabLst>
                          <a:tab pos="4500880" algn="r"/>
                        </a:tabLst>
                      </a:pPr>
                      <a:r>
                        <a:rPr lang="lt-LT" sz="1800">
                          <a:solidFill>
                            <a:schemeClr val="tx1"/>
                          </a:solidFill>
                          <a:effectLst/>
                          <a:latin typeface="Times New Roman" panose="02020603050405020304" pitchFamily="18" charset="0"/>
                          <a:cs typeface="Times New Roman" panose="02020603050405020304" pitchFamily="18" charset="0"/>
                        </a:rPr>
                        <a:t>Tegostab B 1048</a:t>
                      </a:r>
                      <a:endParaRPr lang="lt-LT" sz="180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tabLst>
                          <a:tab pos="4500880" algn="r"/>
                        </a:tabLst>
                      </a:pPr>
                      <a:r>
                        <a:rPr lang="lt-LT" sz="1800" dirty="0" smtClean="0">
                          <a:solidFill>
                            <a:schemeClr val="tx1"/>
                          </a:solidFill>
                          <a:effectLst/>
                          <a:latin typeface="Times New Roman" panose="02020603050405020304" pitchFamily="18" charset="0"/>
                          <a:cs typeface="Times New Roman" panose="02020603050405020304" pitchFamily="18" charset="0"/>
                        </a:rPr>
                        <a:t>2.0</a:t>
                      </a:r>
                      <a:endParaRPr lang="lt-LT"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52400">
                <a:tc>
                  <a:txBody>
                    <a:bodyPr/>
                    <a:lstStyle/>
                    <a:p>
                      <a:pPr>
                        <a:spcAft>
                          <a:spcPts val="0"/>
                        </a:spcAft>
                        <a:tabLst>
                          <a:tab pos="4500880" algn="r"/>
                        </a:tabLst>
                      </a:pPr>
                      <a:r>
                        <a:rPr lang="lt-LT" sz="1800" dirty="0" smtClean="0">
                          <a:solidFill>
                            <a:schemeClr val="tx1"/>
                          </a:solidFill>
                          <a:effectLst/>
                          <a:latin typeface="Times New Roman" panose="02020603050405020304" pitchFamily="18" charset="0"/>
                          <a:cs typeface="Times New Roman" panose="02020603050405020304" pitchFamily="18" charset="0"/>
                        </a:rPr>
                        <a:t>Isocyanate</a:t>
                      </a:r>
                      <a:endParaRPr lang="lt-LT"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tabLst>
                          <a:tab pos="4500880" algn="r"/>
                        </a:tabLst>
                      </a:pPr>
                      <a:r>
                        <a:rPr lang="lt-LT" sz="1800" dirty="0" smtClean="0">
                          <a:solidFill>
                            <a:schemeClr val="tx1"/>
                          </a:solidFill>
                          <a:effectLst/>
                          <a:latin typeface="Times New Roman" panose="02020603050405020304" pitchFamily="18" charset="0"/>
                          <a:cs typeface="Times New Roman" panose="02020603050405020304" pitchFamily="18" charset="0"/>
                        </a:rPr>
                        <a:t>Index </a:t>
                      </a:r>
                      <a:r>
                        <a:rPr lang="lt-LT" sz="1800" dirty="0">
                          <a:solidFill>
                            <a:schemeClr val="tx1"/>
                          </a:solidFill>
                          <a:effectLst/>
                          <a:latin typeface="Times New Roman" panose="02020603050405020304" pitchFamily="18" charset="0"/>
                          <a:cs typeface="Times New Roman" panose="02020603050405020304" pitchFamily="18" charset="0"/>
                        </a:rPr>
                        <a:t>125</a:t>
                      </a:r>
                      <a:endParaRPr lang="lt-LT"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52400">
                <a:tc>
                  <a:txBody>
                    <a:bodyPr/>
                    <a:lstStyle/>
                    <a:p>
                      <a:pPr>
                        <a:spcAft>
                          <a:spcPts val="0"/>
                        </a:spcAft>
                        <a:tabLst>
                          <a:tab pos="4500880" algn="r"/>
                        </a:tabLst>
                      </a:pPr>
                      <a:r>
                        <a:rPr lang="lt-LT" sz="18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PPWS</a:t>
                      </a:r>
                      <a:endParaRPr lang="lt-LT"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spcAft>
                          <a:spcPts val="0"/>
                        </a:spcAft>
                        <a:tabLst>
                          <a:tab pos="4500880" algn="r"/>
                        </a:tabLst>
                      </a:pPr>
                      <a:r>
                        <a:rPr lang="lt-LT" sz="180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5; 10; 15; 20</a:t>
                      </a:r>
                      <a:r>
                        <a:rPr lang="lt-LT" sz="1800" baseline="0" dirty="0" smtClean="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wt. %</a:t>
                      </a:r>
                      <a:endParaRPr lang="lt-LT" sz="1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xmlns="" val="205885456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2225" y="1736295"/>
            <a:ext cx="5244353" cy="2804385"/>
          </a:xfrm>
          <a:prstGeom prst="rect">
            <a:avLst/>
          </a:prstGeom>
        </p:spPr>
      </p:pic>
      <p:graphicFrame>
        <p:nvGraphicFramePr>
          <p:cNvPr id="4" name="Lentelė 1"/>
          <p:cNvGraphicFramePr>
            <a:graphicFrameLocks noGrp="1"/>
          </p:cNvGraphicFramePr>
          <p:nvPr>
            <p:extLst>
              <p:ext uri="{D42A27DB-BD31-4B8C-83A1-F6EECF244321}">
                <p14:modId xmlns:p14="http://schemas.microsoft.com/office/powerpoint/2010/main" xmlns="" val="3124061845"/>
              </p:ext>
            </p:extLst>
          </p:nvPr>
        </p:nvGraphicFramePr>
        <p:xfrm>
          <a:off x="390525" y="5548313"/>
          <a:ext cx="8426447" cy="1219200"/>
        </p:xfrm>
        <a:graphic>
          <a:graphicData uri="http://schemas.openxmlformats.org/drawingml/2006/table">
            <a:tbl>
              <a:tblPr firstRow="1" bandRow="1">
                <a:tableStyleId>{5C22544A-7EE6-4342-B048-85BDC9FD1C3A}</a:tableStyleId>
              </a:tblPr>
              <a:tblGrid>
                <a:gridCol w="792230"/>
                <a:gridCol w="936272"/>
                <a:gridCol w="720209"/>
                <a:gridCol w="792230"/>
                <a:gridCol w="936272"/>
                <a:gridCol w="936272"/>
                <a:gridCol w="792230"/>
                <a:gridCol w="792230"/>
                <a:gridCol w="864251"/>
                <a:gridCol w="864251"/>
              </a:tblGrid>
              <a:tr h="579198">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SiO</a:t>
                      </a:r>
                      <a:r>
                        <a:rPr lang="lt-LT" sz="1600" baseline="-25000" dirty="0" smtClean="0">
                          <a:solidFill>
                            <a:schemeClr val="tx1"/>
                          </a:solidFill>
                          <a:latin typeface="Times New Roman" panose="02020603050405020304" pitchFamily="18" charset="0"/>
                          <a:cs typeface="Times New Roman" panose="02020603050405020304" pitchFamily="18" charset="0"/>
                        </a:rPr>
                        <a:t>2</a:t>
                      </a:r>
                      <a:r>
                        <a:rPr lang="lt-LT" sz="1600" dirty="0" smtClean="0">
                          <a:solidFill>
                            <a:schemeClr val="tx1"/>
                          </a:solidFill>
                          <a:latin typeface="Times New Roman" panose="02020603050405020304" pitchFamily="18" charset="0"/>
                          <a:cs typeface="Times New Roman" panose="02020603050405020304" pitchFamily="18" charset="0"/>
                        </a:rPr>
                        <a:t>, %</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Al</a:t>
                      </a:r>
                      <a:r>
                        <a:rPr lang="lt-LT" sz="1600" baseline="-25000" dirty="0" smtClean="0">
                          <a:solidFill>
                            <a:schemeClr val="tx1"/>
                          </a:solidFill>
                          <a:latin typeface="Times New Roman" panose="02020603050405020304" pitchFamily="18" charset="0"/>
                          <a:cs typeface="Times New Roman" panose="02020603050405020304" pitchFamily="18" charset="0"/>
                        </a:rPr>
                        <a:t>2</a:t>
                      </a:r>
                      <a:r>
                        <a:rPr lang="lt-LT" sz="1600" dirty="0" smtClean="0">
                          <a:solidFill>
                            <a:schemeClr val="tx1"/>
                          </a:solidFill>
                          <a:latin typeface="Times New Roman" panose="02020603050405020304" pitchFamily="18" charset="0"/>
                          <a:cs typeface="Times New Roman" panose="02020603050405020304" pitchFamily="18" charset="0"/>
                        </a:rPr>
                        <a:t>O</a:t>
                      </a:r>
                      <a:r>
                        <a:rPr lang="lt-LT" sz="1600" baseline="-25000" dirty="0" smtClean="0">
                          <a:solidFill>
                            <a:schemeClr val="tx1"/>
                          </a:solidFill>
                          <a:latin typeface="Times New Roman" panose="02020603050405020304" pitchFamily="18" charset="0"/>
                          <a:cs typeface="Times New Roman" panose="02020603050405020304" pitchFamily="18" charset="0"/>
                        </a:rPr>
                        <a:t>3</a:t>
                      </a:r>
                      <a:r>
                        <a:rPr lang="lt-LT" sz="1600" dirty="0" smtClean="0">
                          <a:solidFill>
                            <a:schemeClr val="tx1"/>
                          </a:solidFill>
                          <a:latin typeface="Times New Roman" panose="02020603050405020304" pitchFamily="18" charset="0"/>
                          <a:cs typeface="Times New Roman" panose="02020603050405020304" pitchFamily="18" charset="0"/>
                        </a:rPr>
                        <a:t>, </a:t>
                      </a:r>
                    </a:p>
                    <a:p>
                      <a:pPr algn="ctr"/>
                      <a:r>
                        <a:rPr lang="lt-LT" sz="1600" dirty="0" smtClean="0">
                          <a:solidFill>
                            <a:schemeClr val="tx1"/>
                          </a:solidFill>
                          <a:latin typeface="Times New Roman" panose="02020603050405020304" pitchFamily="18" charset="0"/>
                          <a:cs typeface="Times New Roman" panose="02020603050405020304" pitchFamily="18" charset="0"/>
                        </a:rPr>
                        <a:t>%</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CaO, %</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MgO, %</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Fe</a:t>
                      </a:r>
                      <a:r>
                        <a:rPr lang="lt-LT" sz="1600" baseline="-25000" dirty="0" smtClean="0">
                          <a:solidFill>
                            <a:schemeClr val="tx1"/>
                          </a:solidFill>
                          <a:latin typeface="Times New Roman" panose="02020603050405020304" pitchFamily="18" charset="0"/>
                          <a:cs typeface="Times New Roman" panose="02020603050405020304" pitchFamily="18" charset="0"/>
                        </a:rPr>
                        <a:t>2</a:t>
                      </a:r>
                      <a:r>
                        <a:rPr lang="lt-LT" sz="1600" dirty="0" smtClean="0">
                          <a:solidFill>
                            <a:schemeClr val="tx1"/>
                          </a:solidFill>
                          <a:latin typeface="Times New Roman" panose="02020603050405020304" pitchFamily="18" charset="0"/>
                          <a:cs typeface="Times New Roman" panose="02020603050405020304" pitchFamily="18" charset="0"/>
                        </a:rPr>
                        <a:t>O</a:t>
                      </a:r>
                      <a:r>
                        <a:rPr lang="lt-LT" sz="1600" baseline="-25000" dirty="0" smtClean="0">
                          <a:solidFill>
                            <a:schemeClr val="tx1"/>
                          </a:solidFill>
                          <a:latin typeface="Times New Roman" panose="02020603050405020304" pitchFamily="18" charset="0"/>
                          <a:cs typeface="Times New Roman" panose="02020603050405020304" pitchFamily="18" charset="0"/>
                        </a:rPr>
                        <a:t>3</a:t>
                      </a:r>
                      <a:r>
                        <a:rPr lang="lt-LT" sz="1600" dirty="0" smtClean="0">
                          <a:solidFill>
                            <a:schemeClr val="tx1"/>
                          </a:solidFill>
                          <a:latin typeface="Times New Roman" panose="02020603050405020304" pitchFamily="18" charset="0"/>
                          <a:cs typeface="Times New Roman" panose="02020603050405020304" pitchFamily="18" charset="0"/>
                        </a:rPr>
                        <a:t>, %</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Na</a:t>
                      </a:r>
                      <a:r>
                        <a:rPr lang="lt-LT" sz="1600" baseline="-25000" dirty="0" smtClean="0">
                          <a:solidFill>
                            <a:schemeClr val="tx1"/>
                          </a:solidFill>
                          <a:latin typeface="Times New Roman" panose="02020603050405020304" pitchFamily="18" charset="0"/>
                          <a:cs typeface="Times New Roman" panose="02020603050405020304" pitchFamily="18" charset="0"/>
                        </a:rPr>
                        <a:t>2</a:t>
                      </a:r>
                      <a:r>
                        <a:rPr lang="lt-LT" sz="1600" dirty="0" smtClean="0">
                          <a:solidFill>
                            <a:schemeClr val="tx1"/>
                          </a:solidFill>
                          <a:latin typeface="Times New Roman" panose="02020603050405020304" pitchFamily="18" charset="0"/>
                          <a:cs typeface="Times New Roman" panose="02020603050405020304" pitchFamily="18" charset="0"/>
                        </a:rPr>
                        <a:t>O, </a:t>
                      </a:r>
                    </a:p>
                    <a:p>
                      <a:pPr algn="ctr"/>
                      <a:r>
                        <a:rPr lang="lt-LT" sz="1600" dirty="0" smtClean="0">
                          <a:solidFill>
                            <a:schemeClr val="tx1"/>
                          </a:solidFill>
                          <a:latin typeface="Times New Roman" panose="02020603050405020304" pitchFamily="18" charset="0"/>
                          <a:cs typeface="Times New Roman" panose="02020603050405020304" pitchFamily="18" charset="0"/>
                        </a:rPr>
                        <a:t>%</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K</a:t>
                      </a:r>
                      <a:r>
                        <a:rPr lang="lt-LT" sz="1600" baseline="-25000" dirty="0" smtClean="0">
                          <a:solidFill>
                            <a:schemeClr val="tx1"/>
                          </a:solidFill>
                          <a:latin typeface="Times New Roman" panose="02020603050405020304" pitchFamily="18" charset="0"/>
                          <a:cs typeface="Times New Roman" panose="02020603050405020304" pitchFamily="18" charset="0"/>
                        </a:rPr>
                        <a:t>2</a:t>
                      </a:r>
                      <a:r>
                        <a:rPr lang="lt-LT" sz="1600" dirty="0" smtClean="0">
                          <a:solidFill>
                            <a:schemeClr val="tx1"/>
                          </a:solidFill>
                          <a:latin typeface="Times New Roman" panose="02020603050405020304" pitchFamily="18" charset="0"/>
                          <a:cs typeface="Times New Roman" panose="02020603050405020304" pitchFamily="18" charset="0"/>
                        </a:rPr>
                        <a:t>O, %</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SO</a:t>
                      </a:r>
                      <a:r>
                        <a:rPr lang="lt-LT" sz="1600" baseline="-25000" dirty="0" smtClean="0">
                          <a:solidFill>
                            <a:schemeClr val="tx1"/>
                          </a:solidFill>
                          <a:latin typeface="Times New Roman" panose="02020603050405020304" pitchFamily="18" charset="0"/>
                          <a:cs typeface="Times New Roman" panose="02020603050405020304" pitchFamily="18" charset="0"/>
                        </a:rPr>
                        <a:t>3</a:t>
                      </a:r>
                      <a:r>
                        <a:rPr lang="lt-LT" sz="1600" dirty="0" smtClean="0">
                          <a:solidFill>
                            <a:schemeClr val="tx1"/>
                          </a:solidFill>
                          <a:latin typeface="Times New Roman" panose="02020603050405020304" pitchFamily="18" charset="0"/>
                          <a:cs typeface="Times New Roman" panose="02020603050405020304" pitchFamily="18" charset="0"/>
                        </a:rPr>
                        <a:t>, </a:t>
                      </a:r>
                    </a:p>
                    <a:p>
                      <a:pPr algn="ctr"/>
                      <a:r>
                        <a:rPr lang="lt-LT" sz="1600" dirty="0" smtClean="0">
                          <a:solidFill>
                            <a:schemeClr val="tx1"/>
                          </a:solidFill>
                          <a:latin typeface="Times New Roman" panose="02020603050405020304" pitchFamily="18" charset="0"/>
                          <a:cs typeface="Times New Roman" panose="02020603050405020304" pitchFamily="18" charset="0"/>
                        </a:rPr>
                        <a:t>%</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P</a:t>
                      </a:r>
                      <a:r>
                        <a:rPr lang="lt-LT" sz="1600" baseline="-25000" dirty="0" smtClean="0">
                          <a:solidFill>
                            <a:schemeClr val="tx1"/>
                          </a:solidFill>
                          <a:latin typeface="Times New Roman" panose="02020603050405020304" pitchFamily="18" charset="0"/>
                          <a:cs typeface="Times New Roman" panose="02020603050405020304" pitchFamily="18" charset="0"/>
                        </a:rPr>
                        <a:t>2</a:t>
                      </a:r>
                      <a:r>
                        <a:rPr lang="lt-LT" sz="1600" dirty="0" smtClean="0">
                          <a:solidFill>
                            <a:schemeClr val="tx1"/>
                          </a:solidFill>
                          <a:latin typeface="Times New Roman" panose="02020603050405020304" pitchFamily="18" charset="0"/>
                          <a:cs typeface="Times New Roman" panose="02020603050405020304" pitchFamily="18" charset="0"/>
                        </a:rPr>
                        <a:t>O</a:t>
                      </a:r>
                      <a:r>
                        <a:rPr lang="lt-LT" sz="1600" baseline="-25000" dirty="0" smtClean="0">
                          <a:solidFill>
                            <a:schemeClr val="tx1"/>
                          </a:solidFill>
                          <a:latin typeface="Times New Roman" panose="02020603050405020304" pitchFamily="18" charset="0"/>
                          <a:cs typeface="Times New Roman" panose="02020603050405020304" pitchFamily="18" charset="0"/>
                        </a:rPr>
                        <a:t>5</a:t>
                      </a:r>
                      <a:r>
                        <a:rPr lang="lt-LT" sz="1600" dirty="0" smtClean="0">
                          <a:solidFill>
                            <a:schemeClr val="tx1"/>
                          </a:solidFill>
                          <a:latin typeface="Times New Roman" panose="02020603050405020304" pitchFamily="18" charset="0"/>
                          <a:cs typeface="Times New Roman" panose="02020603050405020304" pitchFamily="18" charset="0"/>
                        </a:rPr>
                        <a:t>, </a:t>
                      </a:r>
                    </a:p>
                    <a:p>
                      <a:pPr algn="ctr"/>
                      <a:r>
                        <a:rPr lang="lt-LT" sz="1600" dirty="0" smtClean="0">
                          <a:solidFill>
                            <a:schemeClr val="tx1"/>
                          </a:solidFill>
                          <a:latin typeface="Times New Roman" panose="02020603050405020304" pitchFamily="18" charset="0"/>
                          <a:cs typeface="Times New Roman" panose="02020603050405020304" pitchFamily="18" charset="0"/>
                        </a:rPr>
                        <a:t>%</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O. d., %</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640002">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5.8-</a:t>
                      </a:r>
                    </a:p>
                    <a:p>
                      <a:pPr algn="ctr"/>
                      <a:r>
                        <a:rPr lang="lt-LT" sz="1600" dirty="0" smtClean="0">
                          <a:solidFill>
                            <a:schemeClr val="tx1"/>
                          </a:solidFill>
                          <a:latin typeface="Times New Roman" panose="02020603050405020304" pitchFamily="18" charset="0"/>
                          <a:cs typeface="Times New Roman" panose="02020603050405020304" pitchFamily="18" charset="0"/>
                        </a:rPr>
                        <a:t>6.0</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4.6-</a:t>
                      </a:r>
                    </a:p>
                    <a:p>
                      <a:pPr algn="ctr"/>
                      <a:r>
                        <a:rPr lang="lt-LT" sz="1600" dirty="0" smtClean="0">
                          <a:solidFill>
                            <a:schemeClr val="tx1"/>
                          </a:solidFill>
                          <a:latin typeface="Times New Roman" panose="02020603050405020304" pitchFamily="18" charset="0"/>
                          <a:cs typeface="Times New Roman" panose="02020603050405020304" pitchFamily="18" charset="0"/>
                        </a:rPr>
                        <a:t>4.8</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48.5-49.5</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0.4-</a:t>
                      </a:r>
                    </a:p>
                    <a:p>
                      <a:pPr algn="ctr"/>
                      <a:r>
                        <a:rPr lang="lt-LT" sz="1600" dirty="0" smtClean="0">
                          <a:solidFill>
                            <a:schemeClr val="tx1"/>
                          </a:solidFill>
                          <a:latin typeface="Times New Roman" panose="02020603050405020304" pitchFamily="18" charset="0"/>
                          <a:cs typeface="Times New Roman" panose="02020603050405020304" pitchFamily="18" charset="0"/>
                        </a:rPr>
                        <a:t>0.5</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0.5-</a:t>
                      </a:r>
                    </a:p>
                    <a:p>
                      <a:pPr algn="ctr"/>
                      <a:r>
                        <a:rPr lang="lt-LT" sz="1600" dirty="0" smtClean="0">
                          <a:solidFill>
                            <a:schemeClr val="tx1"/>
                          </a:solidFill>
                          <a:latin typeface="Times New Roman" panose="02020603050405020304" pitchFamily="18" charset="0"/>
                          <a:cs typeface="Times New Roman" panose="02020603050405020304" pitchFamily="18" charset="0"/>
                        </a:rPr>
                        <a:t>0.6</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0.03-</a:t>
                      </a:r>
                    </a:p>
                    <a:p>
                      <a:pPr algn="ctr"/>
                      <a:r>
                        <a:rPr lang="lt-LT" sz="1600" dirty="0" smtClean="0">
                          <a:solidFill>
                            <a:schemeClr val="tx1"/>
                          </a:solidFill>
                          <a:latin typeface="Times New Roman" panose="02020603050405020304" pitchFamily="18" charset="0"/>
                          <a:cs typeface="Times New Roman" panose="02020603050405020304" pitchFamily="18" charset="0"/>
                        </a:rPr>
                        <a:t>0.04</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0.14-0.15</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0.17-0.20</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0.05-0.06</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lt-LT" sz="1600" dirty="0" smtClean="0">
                          <a:solidFill>
                            <a:schemeClr val="tx1"/>
                          </a:solidFill>
                          <a:latin typeface="Times New Roman" panose="02020603050405020304" pitchFamily="18" charset="0"/>
                          <a:cs typeface="Times New Roman" panose="02020603050405020304" pitchFamily="18" charset="0"/>
                        </a:rPr>
                        <a:t>21.1-24.3</a:t>
                      </a:r>
                      <a:endParaRPr lang="lt-LT" sz="1600" dirty="0">
                        <a:solidFill>
                          <a:schemeClr val="tx1"/>
                        </a:solidFill>
                        <a:latin typeface="Times New Roman" panose="02020603050405020304" pitchFamily="18" charset="0"/>
                        <a:cs typeface="Times New Roman" panose="02020603050405020304" pitchFamily="18" charset="0"/>
                      </a:endParaRPr>
                    </a:p>
                  </a:txBody>
                  <a:tcPr marL="91456" marR="91456" marT="45759" marB="45759">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5" name="TextBox 2"/>
          <p:cNvSpPr txBox="1">
            <a:spLocks noChangeArrowheads="1"/>
          </p:cNvSpPr>
          <p:nvPr/>
        </p:nvSpPr>
        <p:spPr bwMode="auto">
          <a:xfrm>
            <a:off x="390525" y="5232400"/>
            <a:ext cx="3368230"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sz="1500" b="1" dirty="0" smtClean="0">
                <a:solidFill>
                  <a:schemeClr val="bg1"/>
                </a:solidFill>
                <a:latin typeface="Times New Roman" panose="02020603050405020304" pitchFamily="18" charset="0"/>
                <a:cs typeface="Times New Roman" panose="02020603050405020304" pitchFamily="18" charset="0"/>
              </a:rPr>
              <a:t>Table 1. </a:t>
            </a:r>
            <a:r>
              <a:rPr lang="lt-LT" altLang="lt-LT" sz="1500" dirty="0" smtClean="0">
                <a:solidFill>
                  <a:schemeClr val="bg1"/>
                </a:solidFill>
                <a:latin typeface="Times New Roman" panose="02020603050405020304" pitchFamily="18" charset="0"/>
                <a:cs typeface="Times New Roman" panose="02020603050405020304" pitchFamily="18" charset="0"/>
              </a:rPr>
              <a:t>Chemical composition of PPWS</a:t>
            </a:r>
            <a:endParaRPr lang="lt-LT" altLang="lt-LT" sz="1500" dirty="0">
              <a:solidFill>
                <a:schemeClr val="bg1"/>
              </a:solidFill>
              <a:latin typeface="Times New Roman" panose="02020603050405020304" pitchFamily="18" charset="0"/>
              <a:cs typeface="Times New Roman" panose="02020603050405020304" pitchFamily="18" charset="0"/>
            </a:endParaRPr>
          </a:p>
        </p:txBody>
      </p:sp>
      <p:sp>
        <p:nvSpPr>
          <p:cNvPr id="7" name="TextBox 12"/>
          <p:cNvSpPr txBox="1">
            <a:spLocks noChangeArrowheads="1"/>
          </p:cNvSpPr>
          <p:nvPr/>
        </p:nvSpPr>
        <p:spPr bwMode="auto">
          <a:xfrm>
            <a:off x="8609013" y="2332038"/>
            <a:ext cx="363537"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b="1">
                <a:solidFill>
                  <a:schemeClr val="bg1"/>
                </a:solidFill>
                <a:latin typeface="Times New Roman" panose="02020603050405020304" pitchFamily="18" charset="0"/>
                <a:cs typeface="Times New Roman" panose="02020603050405020304" pitchFamily="18" charset="0"/>
              </a:rPr>
              <a:t>c)</a:t>
            </a:r>
          </a:p>
        </p:txBody>
      </p:sp>
      <p:sp>
        <p:nvSpPr>
          <p:cNvPr id="8" name="TextBox 7"/>
          <p:cNvSpPr txBox="1">
            <a:spLocks noChangeArrowheads="1"/>
          </p:cNvSpPr>
          <p:nvPr/>
        </p:nvSpPr>
        <p:spPr bwMode="auto">
          <a:xfrm>
            <a:off x="981830" y="4756150"/>
            <a:ext cx="7555017"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lt-LT" altLang="lt-LT" sz="1500" b="1" dirty="0" smtClean="0">
                <a:solidFill>
                  <a:schemeClr val="bg1"/>
                </a:solidFill>
                <a:latin typeface="Times New Roman" panose="02020603050405020304" pitchFamily="18" charset="0"/>
                <a:cs typeface="Times New Roman" panose="02020603050405020304" pitchFamily="18" charset="0"/>
              </a:rPr>
              <a:t>Fig. 1. </a:t>
            </a:r>
            <a:r>
              <a:rPr lang="lt-LT" altLang="lt-LT" sz="1500" dirty="0" smtClean="0">
                <a:solidFill>
                  <a:schemeClr val="bg1"/>
                </a:solidFill>
                <a:latin typeface="Times New Roman" panose="02020603050405020304" pitchFamily="18" charset="0"/>
                <a:cs typeface="Times New Roman" panose="02020603050405020304" pitchFamily="18" charset="0"/>
              </a:rPr>
              <a:t>Characterisation of PPWS particles: </a:t>
            </a:r>
            <a:r>
              <a:rPr lang="lt-LT" altLang="lt-LT" sz="1500" dirty="0">
                <a:solidFill>
                  <a:schemeClr val="bg1"/>
                </a:solidFill>
                <a:latin typeface="Times New Roman" panose="02020603050405020304" pitchFamily="18" charset="0"/>
                <a:cs typeface="Times New Roman" panose="02020603050405020304" pitchFamily="18" charset="0"/>
              </a:rPr>
              <a:t>a) </a:t>
            </a:r>
            <a:r>
              <a:rPr lang="lt-LT" altLang="lt-LT" sz="1500" dirty="0" smtClean="0">
                <a:solidFill>
                  <a:schemeClr val="bg1"/>
                </a:solidFill>
                <a:latin typeface="Times New Roman" panose="02020603050405020304" pitchFamily="18" charset="0"/>
                <a:cs typeface="Times New Roman" panose="02020603050405020304" pitchFamily="18" charset="0"/>
              </a:rPr>
              <a:t>X-ray analysis; </a:t>
            </a:r>
            <a:r>
              <a:rPr lang="lt-LT" altLang="lt-LT" sz="1500" dirty="0">
                <a:solidFill>
                  <a:schemeClr val="bg1"/>
                </a:solidFill>
                <a:latin typeface="Times New Roman" panose="02020603050405020304" pitchFamily="18" charset="0"/>
                <a:cs typeface="Times New Roman" panose="02020603050405020304" pitchFamily="18" charset="0"/>
              </a:rPr>
              <a:t>b) </a:t>
            </a:r>
            <a:r>
              <a:rPr lang="lt-LT" altLang="lt-LT" sz="1500" dirty="0" smtClean="0">
                <a:solidFill>
                  <a:schemeClr val="bg1"/>
                </a:solidFill>
                <a:latin typeface="Times New Roman" panose="02020603050405020304" pitchFamily="18" charset="0"/>
                <a:cs typeface="Times New Roman" panose="02020603050405020304" pitchFamily="18" charset="0"/>
              </a:rPr>
              <a:t>SEM image of organic matter; </a:t>
            </a:r>
          </a:p>
          <a:p>
            <a:pPr algn="ctr"/>
            <a:r>
              <a:rPr lang="lt-LT" altLang="lt-LT" sz="1500" dirty="0" smtClean="0">
                <a:solidFill>
                  <a:schemeClr val="bg1"/>
                </a:solidFill>
                <a:latin typeface="Times New Roman" panose="02020603050405020304" pitchFamily="18" charset="0"/>
                <a:cs typeface="Times New Roman" panose="02020603050405020304" pitchFamily="18" charset="0"/>
              </a:rPr>
              <a:t>c</a:t>
            </a:r>
            <a:r>
              <a:rPr lang="lt-LT" altLang="lt-LT" sz="1500" dirty="0">
                <a:solidFill>
                  <a:schemeClr val="bg1"/>
                </a:solidFill>
                <a:latin typeface="Times New Roman" panose="02020603050405020304" pitchFamily="18" charset="0"/>
                <a:cs typeface="Times New Roman" panose="02020603050405020304" pitchFamily="18" charset="0"/>
              </a:rPr>
              <a:t>) </a:t>
            </a:r>
            <a:r>
              <a:rPr lang="lt-LT" altLang="lt-LT" sz="1500" dirty="0" smtClean="0">
                <a:solidFill>
                  <a:schemeClr val="bg1"/>
                </a:solidFill>
                <a:latin typeface="Times New Roman" panose="02020603050405020304" pitchFamily="18" charset="0"/>
                <a:cs typeface="Times New Roman" panose="02020603050405020304" pitchFamily="18" charset="0"/>
              </a:rPr>
              <a:t>SEM image of inorganic matter</a:t>
            </a:r>
            <a:endParaRPr lang="lt-LT" altLang="lt-LT" sz="1500" dirty="0">
              <a:solidFill>
                <a:schemeClr val="bg1"/>
              </a:solidFill>
              <a:latin typeface="Times New Roman" panose="02020603050405020304" pitchFamily="18" charset="0"/>
              <a:cs typeface="Times New Roman" panose="02020603050405020304" pitchFamily="18" charset="0"/>
            </a:endParaRPr>
          </a:p>
        </p:txBody>
      </p:sp>
      <p:sp>
        <p:nvSpPr>
          <p:cNvPr id="10" name="TextBox 5"/>
          <p:cNvSpPr txBox="1">
            <a:spLocks noChangeArrowheads="1"/>
          </p:cNvSpPr>
          <p:nvPr/>
        </p:nvSpPr>
        <p:spPr bwMode="auto">
          <a:xfrm>
            <a:off x="22225" y="1685925"/>
            <a:ext cx="376238" cy="36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b="1">
                <a:latin typeface="Times New Roman" panose="02020603050405020304" pitchFamily="18" charset="0"/>
                <a:cs typeface="Times New Roman" panose="02020603050405020304" pitchFamily="18" charset="0"/>
              </a:rPr>
              <a:t>a)</a:t>
            </a:r>
          </a:p>
        </p:txBody>
      </p:sp>
      <p:pic>
        <p:nvPicPr>
          <p:cNvPr id="11" name="Picture 1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356100" y="241300"/>
            <a:ext cx="3606800" cy="2581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 name="TextBox 11"/>
          <p:cNvSpPr txBox="1">
            <a:spLocks noChangeArrowheads="1"/>
          </p:cNvSpPr>
          <p:nvPr/>
        </p:nvSpPr>
        <p:spPr bwMode="auto">
          <a:xfrm>
            <a:off x="7556500" y="241300"/>
            <a:ext cx="390525" cy="3683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b="1">
                <a:solidFill>
                  <a:schemeClr val="bg1"/>
                </a:solidFill>
                <a:latin typeface="Times New Roman" panose="02020603050405020304" pitchFamily="18" charset="0"/>
                <a:cs typeface="Times New Roman" panose="02020603050405020304" pitchFamily="18" charset="0"/>
              </a:rPr>
              <a:t>b)</a:t>
            </a:r>
          </a:p>
        </p:txBody>
      </p:sp>
      <p:sp>
        <p:nvSpPr>
          <p:cNvPr id="13" name="Antraštė 1"/>
          <p:cNvSpPr>
            <a:spLocks noGrp="1"/>
          </p:cNvSpPr>
          <p:nvPr>
            <p:ph type="title"/>
          </p:nvPr>
        </p:nvSpPr>
        <p:spPr bwMode="auto">
          <a:xfrm>
            <a:off x="103188" y="295275"/>
            <a:ext cx="3846512" cy="1004888"/>
          </a:xfrm>
          <a:solidFill>
            <a:srgbClr val="003A6C"/>
          </a:solidFill>
        </p:spPr>
        <p:txBody>
          <a:bodyPr vert="horz" wrap="square" lIns="91440" tIns="45720" rIns="91440" bIns="45720" numCol="1" anchorCtr="0" compatLnSpc="1">
            <a:prstTxWarp prst="textNoShape">
              <a:avLst/>
            </a:prstTxWarp>
          </a:bodyPr>
          <a:lstStyle/>
          <a:p>
            <a:pPr algn="ctr"/>
            <a:r>
              <a:rPr lang="lt-LT" altLang="lt-LT" sz="3000" b="1" i="1" dirty="0" smtClean="0">
                <a:latin typeface="Times New Roman" panose="02020603050405020304" pitchFamily="18" charset="0"/>
                <a:cs typeface="Times New Roman" panose="02020603050405020304" pitchFamily="18" charset="0"/>
              </a:rPr>
              <a:t>Qualitative and quantitative analyses of PPWS</a:t>
            </a:r>
          </a:p>
        </p:txBody>
      </p:sp>
      <p:pic>
        <p:nvPicPr>
          <p:cNvPr id="6" name="Picture 17"/>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389563" y="2352675"/>
            <a:ext cx="3606800" cy="24669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329781435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 name="Picture 35"/>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3710740" y="3941643"/>
            <a:ext cx="3462319" cy="2823589"/>
          </a:xfrm>
          <a:prstGeom prst="rect">
            <a:avLst/>
          </a:prstGeom>
        </p:spPr>
      </p:pic>
      <p:sp>
        <p:nvSpPr>
          <p:cNvPr id="5" name="Title 1"/>
          <p:cNvSpPr>
            <a:spLocks noGrp="1"/>
          </p:cNvSpPr>
          <p:nvPr>
            <p:ph type="title"/>
          </p:nvPr>
        </p:nvSpPr>
        <p:spPr bwMode="auto">
          <a:xfrm>
            <a:off x="2967090" y="-184589"/>
            <a:ext cx="6048375" cy="14986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ctr" eaLnBrk="1" hangingPunct="1"/>
            <a:r>
              <a:rPr lang="lt-LT" altLang="lt-LT" sz="3000" b="1" i="1" dirty="0" smtClean="0">
                <a:latin typeface="Times New Roman" panose="02020603050405020304" pitchFamily="18" charset="0"/>
                <a:cs typeface="Times New Roman" panose="02020603050405020304" pitchFamily="18" charset="0"/>
              </a:rPr>
              <a:t>Modification of PPWS particles with titanate coupling agent</a:t>
            </a:r>
          </a:p>
        </p:txBody>
      </p:sp>
      <p:grpSp>
        <p:nvGrpSpPr>
          <p:cNvPr id="6" name="Grupė 62"/>
          <p:cNvGrpSpPr>
            <a:grpSpLocks/>
          </p:cNvGrpSpPr>
          <p:nvPr/>
        </p:nvGrpSpPr>
        <p:grpSpPr bwMode="auto">
          <a:xfrm>
            <a:off x="563563" y="2255838"/>
            <a:ext cx="7339012" cy="1892300"/>
            <a:chOff x="251520" y="1988840"/>
            <a:chExt cx="7339623" cy="1892378"/>
          </a:xfrm>
        </p:grpSpPr>
        <p:pic>
          <p:nvPicPr>
            <p:cNvPr id="7" name="Picture 5"/>
            <p:cNvPicPr>
              <a:picLocks/>
            </p:cNvPicPr>
            <p:nvPr/>
          </p:nvPicPr>
          <p:blipFill>
            <a:blip r:embed="rId3">
              <a:extLst>
                <a:ext uri="{28A0092B-C50C-407E-A947-70E740481C1C}">
                  <a14:useLocalDpi xmlns:a14="http://schemas.microsoft.com/office/drawing/2010/main" xmlns="" val="0"/>
                </a:ext>
              </a:extLst>
            </a:blip>
            <a:srcRect l="12599" t="16743" r="21252" b="19763"/>
            <a:stretch>
              <a:fillRect/>
            </a:stretch>
          </p:blipFill>
          <p:spPr bwMode="auto">
            <a:xfrm>
              <a:off x="251520" y="1988840"/>
              <a:ext cx="2016224" cy="12344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odyklė žemyn 11"/>
            <p:cNvSpPr/>
            <p:nvPr/>
          </p:nvSpPr>
          <p:spPr>
            <a:xfrm>
              <a:off x="1043748" y="3331920"/>
              <a:ext cx="287362" cy="549298"/>
            </a:xfrm>
            <a:prstGeom prst="down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a:p>
          </p:txBody>
        </p:sp>
        <p:grpSp>
          <p:nvGrpSpPr>
            <p:cNvPr id="9" name="Grupė 49"/>
            <p:cNvGrpSpPr>
              <a:grpSpLocks/>
            </p:cNvGrpSpPr>
            <p:nvPr/>
          </p:nvGrpSpPr>
          <p:grpSpPr bwMode="auto">
            <a:xfrm>
              <a:off x="2339345" y="2035587"/>
              <a:ext cx="1692387" cy="1017419"/>
              <a:chOff x="2339345" y="2035587"/>
              <a:chExt cx="1692387" cy="1017419"/>
            </a:xfrm>
          </p:grpSpPr>
          <p:cxnSp>
            <p:nvCxnSpPr>
              <p:cNvPr id="23" name="Tiesioji jungtis 22"/>
              <p:cNvCxnSpPr/>
              <p:nvPr/>
            </p:nvCxnSpPr>
            <p:spPr>
              <a:xfrm>
                <a:off x="2339256" y="2204749"/>
                <a:ext cx="57631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4" name="Tiesioji jungtis 26"/>
              <p:cNvCxnSpPr/>
              <p:nvPr/>
            </p:nvCxnSpPr>
            <p:spPr>
              <a:xfrm>
                <a:off x="2339256" y="2852476"/>
                <a:ext cx="576311"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TextBox 24"/>
              <p:cNvSpPr txBox="1">
                <a:spLocks noChangeArrowheads="1"/>
              </p:cNvSpPr>
              <p:nvPr/>
            </p:nvSpPr>
            <p:spPr bwMode="auto">
              <a:xfrm>
                <a:off x="3048846" y="2035587"/>
                <a:ext cx="518125" cy="3693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dirty="0">
                    <a:solidFill>
                      <a:schemeClr val="bg1"/>
                    </a:solidFill>
                    <a:latin typeface="Times New Roman" panose="02020603050405020304" pitchFamily="18" charset="0"/>
                    <a:cs typeface="Times New Roman" panose="02020603050405020304" pitchFamily="18" charset="0"/>
                  </a:rPr>
                  <a:t>OH</a:t>
                </a:r>
              </a:p>
            </p:txBody>
          </p:sp>
          <p:sp>
            <p:nvSpPr>
              <p:cNvPr id="26" name="TextBox 28"/>
              <p:cNvSpPr txBox="1">
                <a:spLocks noChangeArrowheads="1"/>
              </p:cNvSpPr>
              <p:nvPr/>
            </p:nvSpPr>
            <p:spPr bwMode="auto">
              <a:xfrm>
                <a:off x="3048846" y="2683659"/>
                <a:ext cx="518125" cy="3693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dirty="0">
                    <a:solidFill>
                      <a:schemeClr val="bg1"/>
                    </a:solidFill>
                    <a:latin typeface="Times New Roman" panose="02020603050405020304" pitchFamily="18" charset="0"/>
                    <a:cs typeface="Times New Roman" panose="02020603050405020304" pitchFamily="18" charset="0"/>
                  </a:rPr>
                  <a:t>OH</a:t>
                </a:r>
              </a:p>
            </p:txBody>
          </p:sp>
          <p:sp>
            <p:nvSpPr>
              <p:cNvPr id="27" name="Pliusas 25"/>
              <p:cNvSpPr/>
              <p:nvPr/>
            </p:nvSpPr>
            <p:spPr>
              <a:xfrm>
                <a:off x="3528393" y="2249201"/>
                <a:ext cx="503279" cy="479445"/>
              </a:xfrm>
              <a:prstGeom prst="mathPlus">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a:p>
            </p:txBody>
          </p:sp>
        </p:grpSp>
        <p:grpSp>
          <p:nvGrpSpPr>
            <p:cNvPr id="10" name="Grupė 46"/>
            <p:cNvGrpSpPr>
              <a:grpSpLocks/>
            </p:cNvGrpSpPr>
            <p:nvPr/>
          </p:nvGrpSpPr>
          <p:grpSpPr bwMode="auto">
            <a:xfrm>
              <a:off x="4028056" y="1988840"/>
              <a:ext cx="2502567" cy="1107183"/>
              <a:chOff x="3312094" y="4332230"/>
              <a:chExt cx="2502567" cy="1107183"/>
            </a:xfrm>
          </p:grpSpPr>
          <p:sp>
            <p:nvSpPr>
              <p:cNvPr id="12" name="TextBox 27"/>
              <p:cNvSpPr txBox="1">
                <a:spLocks noChangeArrowheads="1"/>
              </p:cNvSpPr>
              <p:nvPr/>
            </p:nvSpPr>
            <p:spPr bwMode="auto">
              <a:xfrm>
                <a:off x="4139952" y="4725144"/>
                <a:ext cx="398533" cy="3693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b="1" dirty="0">
                    <a:solidFill>
                      <a:schemeClr val="bg1"/>
                    </a:solidFill>
                    <a:latin typeface="Times New Roman" panose="02020603050405020304" pitchFamily="18" charset="0"/>
                    <a:cs typeface="Times New Roman" panose="02020603050405020304" pitchFamily="18" charset="0"/>
                  </a:rPr>
                  <a:t>Ti</a:t>
                </a:r>
              </a:p>
            </p:txBody>
          </p:sp>
          <p:cxnSp>
            <p:nvCxnSpPr>
              <p:cNvPr id="13" name="Tiesioji jungtis 30"/>
              <p:cNvCxnSpPr/>
              <p:nvPr/>
            </p:nvCxnSpPr>
            <p:spPr>
              <a:xfrm flipH="1" flipV="1">
                <a:off x="3780886" y="4544964"/>
                <a:ext cx="358805" cy="25083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Tiesioji jungtis 33"/>
              <p:cNvCxnSpPr/>
              <p:nvPr/>
            </p:nvCxnSpPr>
            <p:spPr>
              <a:xfrm flipH="1">
                <a:off x="3780886" y="4978369"/>
                <a:ext cx="358805" cy="250835"/>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5" name="TextBox 39"/>
              <p:cNvSpPr txBox="1">
                <a:spLocks noChangeArrowheads="1"/>
              </p:cNvSpPr>
              <p:nvPr/>
            </p:nvSpPr>
            <p:spPr bwMode="auto">
              <a:xfrm>
                <a:off x="3312094" y="4332230"/>
                <a:ext cx="505301" cy="3693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dirty="0">
                    <a:solidFill>
                      <a:schemeClr val="bg1"/>
                    </a:solidFill>
                    <a:latin typeface="Times New Roman" panose="02020603050405020304" pitchFamily="18" charset="0"/>
                    <a:cs typeface="Times New Roman" panose="02020603050405020304" pitchFamily="18" charset="0"/>
                  </a:rPr>
                  <a:t>RO</a:t>
                </a:r>
              </a:p>
            </p:txBody>
          </p:sp>
          <p:sp>
            <p:nvSpPr>
              <p:cNvPr id="16" name="TextBox 40"/>
              <p:cNvSpPr txBox="1">
                <a:spLocks noChangeArrowheads="1"/>
              </p:cNvSpPr>
              <p:nvPr/>
            </p:nvSpPr>
            <p:spPr bwMode="auto">
              <a:xfrm>
                <a:off x="3325821" y="5070066"/>
                <a:ext cx="505301" cy="3693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dirty="0">
                    <a:solidFill>
                      <a:schemeClr val="bg1"/>
                    </a:solidFill>
                    <a:latin typeface="Times New Roman" panose="02020603050405020304" pitchFamily="18" charset="0"/>
                    <a:cs typeface="Times New Roman" panose="02020603050405020304" pitchFamily="18" charset="0"/>
                  </a:rPr>
                  <a:t>RO</a:t>
                </a:r>
              </a:p>
            </p:txBody>
          </p:sp>
          <p:cxnSp>
            <p:nvCxnSpPr>
              <p:cNvPr id="17" name="Tiesioji jungtis 38"/>
              <p:cNvCxnSpPr/>
              <p:nvPr/>
            </p:nvCxnSpPr>
            <p:spPr>
              <a:xfrm flipV="1">
                <a:off x="4490557" y="4627517"/>
                <a:ext cx="287362" cy="169869"/>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8" name="Tiesioji jungtis 43"/>
              <p:cNvCxnSpPr/>
              <p:nvPr/>
            </p:nvCxnSpPr>
            <p:spPr>
              <a:xfrm>
                <a:off x="4500083" y="5013295"/>
                <a:ext cx="288949" cy="16987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
            <p:nvSpPr>
              <p:cNvPr id="19" name="TextBox 47"/>
              <p:cNvSpPr txBox="1">
                <a:spLocks noChangeArrowheads="1"/>
              </p:cNvSpPr>
              <p:nvPr/>
            </p:nvSpPr>
            <p:spPr bwMode="auto">
              <a:xfrm>
                <a:off x="4788024" y="4370670"/>
                <a:ext cx="351401" cy="3693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dirty="0">
                    <a:solidFill>
                      <a:schemeClr val="bg1"/>
                    </a:solidFill>
                    <a:latin typeface="Times New Roman" panose="02020603050405020304" pitchFamily="18" charset="0"/>
                    <a:cs typeface="Times New Roman" panose="02020603050405020304" pitchFamily="18" charset="0"/>
                  </a:rPr>
                  <a:t>O</a:t>
                </a:r>
              </a:p>
            </p:txBody>
          </p:sp>
          <p:sp>
            <p:nvSpPr>
              <p:cNvPr id="20" name="TextBox 48"/>
              <p:cNvSpPr txBox="1">
                <a:spLocks noChangeArrowheads="1"/>
              </p:cNvSpPr>
              <p:nvPr/>
            </p:nvSpPr>
            <p:spPr bwMode="auto">
              <a:xfrm>
                <a:off x="4788024" y="5057619"/>
                <a:ext cx="351401" cy="36934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dirty="0">
                    <a:solidFill>
                      <a:schemeClr val="bg1"/>
                    </a:solidFill>
                    <a:latin typeface="Times New Roman" panose="02020603050405020304" pitchFamily="18" charset="0"/>
                    <a:cs typeface="Times New Roman" panose="02020603050405020304" pitchFamily="18" charset="0"/>
                  </a:rPr>
                  <a:t>O</a:t>
                </a:r>
              </a:p>
            </p:txBody>
          </p:sp>
          <p:sp>
            <p:nvSpPr>
              <p:cNvPr id="21" name="Laisva forma 45"/>
              <p:cNvSpPr/>
              <p:nvPr/>
            </p:nvSpPr>
            <p:spPr>
              <a:xfrm>
                <a:off x="5166888" y="4498924"/>
                <a:ext cx="639816" cy="100017"/>
              </a:xfrm>
              <a:custGeom>
                <a:avLst/>
                <a:gdLst>
                  <a:gd name="connsiteX0" fmla="*/ 0 w 640080"/>
                  <a:gd name="connsiteY0" fmla="*/ 0 h 100584"/>
                  <a:gd name="connsiteX1" fmla="*/ 155448 w 640080"/>
                  <a:gd name="connsiteY1" fmla="*/ 27432 h 100584"/>
                  <a:gd name="connsiteX2" fmla="*/ 237744 w 640080"/>
                  <a:gd name="connsiteY2" fmla="*/ 91440 h 100584"/>
                  <a:gd name="connsiteX3" fmla="*/ 402336 w 640080"/>
                  <a:gd name="connsiteY3" fmla="*/ 27432 h 100584"/>
                  <a:gd name="connsiteX4" fmla="*/ 475488 w 640080"/>
                  <a:gd name="connsiteY4" fmla="*/ 64008 h 100584"/>
                  <a:gd name="connsiteX5" fmla="*/ 640080 w 640080"/>
                  <a:gd name="connsiteY5" fmla="*/ 100584 h 100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0080" h="100584">
                    <a:moveTo>
                      <a:pt x="0" y="0"/>
                    </a:moveTo>
                    <a:cubicBezTo>
                      <a:pt x="57912" y="6096"/>
                      <a:pt x="115824" y="12192"/>
                      <a:pt x="155448" y="27432"/>
                    </a:cubicBezTo>
                    <a:cubicBezTo>
                      <a:pt x="195072" y="42672"/>
                      <a:pt x="196596" y="91440"/>
                      <a:pt x="237744" y="91440"/>
                    </a:cubicBezTo>
                    <a:cubicBezTo>
                      <a:pt x="278892" y="91440"/>
                      <a:pt x="362712" y="32004"/>
                      <a:pt x="402336" y="27432"/>
                    </a:cubicBezTo>
                    <a:cubicBezTo>
                      <a:pt x="441960" y="22860"/>
                      <a:pt x="435864" y="51816"/>
                      <a:pt x="475488" y="64008"/>
                    </a:cubicBezTo>
                    <a:cubicBezTo>
                      <a:pt x="515112" y="76200"/>
                      <a:pt x="577596" y="88392"/>
                      <a:pt x="640080" y="10058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a:p>
            </p:txBody>
          </p:sp>
          <p:sp>
            <p:nvSpPr>
              <p:cNvPr id="22" name="Laisva forma 50"/>
              <p:cNvSpPr/>
              <p:nvPr/>
            </p:nvSpPr>
            <p:spPr>
              <a:xfrm>
                <a:off x="5174827" y="5227617"/>
                <a:ext cx="639815" cy="100016"/>
              </a:xfrm>
              <a:custGeom>
                <a:avLst/>
                <a:gdLst>
                  <a:gd name="connsiteX0" fmla="*/ 0 w 640080"/>
                  <a:gd name="connsiteY0" fmla="*/ 0 h 100584"/>
                  <a:gd name="connsiteX1" fmla="*/ 155448 w 640080"/>
                  <a:gd name="connsiteY1" fmla="*/ 27432 h 100584"/>
                  <a:gd name="connsiteX2" fmla="*/ 237744 w 640080"/>
                  <a:gd name="connsiteY2" fmla="*/ 91440 h 100584"/>
                  <a:gd name="connsiteX3" fmla="*/ 402336 w 640080"/>
                  <a:gd name="connsiteY3" fmla="*/ 27432 h 100584"/>
                  <a:gd name="connsiteX4" fmla="*/ 475488 w 640080"/>
                  <a:gd name="connsiteY4" fmla="*/ 64008 h 100584"/>
                  <a:gd name="connsiteX5" fmla="*/ 640080 w 640080"/>
                  <a:gd name="connsiteY5" fmla="*/ 100584 h 100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0080" h="100584">
                    <a:moveTo>
                      <a:pt x="0" y="0"/>
                    </a:moveTo>
                    <a:cubicBezTo>
                      <a:pt x="57912" y="6096"/>
                      <a:pt x="115824" y="12192"/>
                      <a:pt x="155448" y="27432"/>
                    </a:cubicBezTo>
                    <a:cubicBezTo>
                      <a:pt x="195072" y="42672"/>
                      <a:pt x="196596" y="91440"/>
                      <a:pt x="237744" y="91440"/>
                    </a:cubicBezTo>
                    <a:cubicBezTo>
                      <a:pt x="278892" y="91440"/>
                      <a:pt x="362712" y="32004"/>
                      <a:pt x="402336" y="27432"/>
                    </a:cubicBezTo>
                    <a:cubicBezTo>
                      <a:pt x="441960" y="22860"/>
                      <a:pt x="435864" y="51816"/>
                      <a:pt x="475488" y="64008"/>
                    </a:cubicBezTo>
                    <a:cubicBezTo>
                      <a:pt x="515112" y="76200"/>
                      <a:pt x="577596" y="88392"/>
                      <a:pt x="640080" y="100584"/>
                    </a:cubicBez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a:p>
            </p:txBody>
          </p:sp>
        </p:grpSp>
        <p:sp>
          <p:nvSpPr>
            <p:cNvPr id="11" name="Lenkta rodyklė 54"/>
            <p:cNvSpPr/>
            <p:nvPr/>
          </p:nvSpPr>
          <p:spPr>
            <a:xfrm rot="5400000">
              <a:off x="6783055" y="2457156"/>
              <a:ext cx="823947" cy="792228"/>
            </a:xfrm>
            <a:prstGeom prst="bentArrow">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a:solidFill>
                  <a:schemeClr val="tx1"/>
                </a:solidFill>
              </a:endParaRPr>
            </a:p>
          </p:txBody>
        </p:sp>
      </p:grpSp>
      <p:sp>
        <p:nvSpPr>
          <p:cNvPr id="28" name="Stačiakampis 11264"/>
          <p:cNvSpPr/>
          <p:nvPr/>
        </p:nvSpPr>
        <p:spPr>
          <a:xfrm>
            <a:off x="323850" y="1824038"/>
            <a:ext cx="6624638" cy="17081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a:p>
        </p:txBody>
      </p:sp>
      <p:sp>
        <p:nvSpPr>
          <p:cNvPr id="29" name="TextBox 11268"/>
          <p:cNvSpPr txBox="1">
            <a:spLocks noChangeArrowheads="1"/>
          </p:cNvSpPr>
          <p:nvPr/>
        </p:nvSpPr>
        <p:spPr bwMode="auto">
          <a:xfrm>
            <a:off x="2895600" y="1341438"/>
            <a:ext cx="2164567"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sz="2000" b="1" dirty="0" smtClean="0">
                <a:solidFill>
                  <a:schemeClr val="bg1"/>
                </a:solidFill>
                <a:latin typeface="Times New Roman" panose="02020603050405020304" pitchFamily="18" charset="0"/>
                <a:cs typeface="Times New Roman" panose="02020603050405020304" pitchFamily="18" charset="0"/>
              </a:rPr>
              <a:t>Mixing for 30 min</a:t>
            </a:r>
            <a:endParaRPr lang="lt-LT" altLang="lt-LT" sz="2000" b="1" dirty="0">
              <a:solidFill>
                <a:schemeClr val="bg1"/>
              </a:solidFill>
              <a:latin typeface="Times New Roman" panose="02020603050405020304" pitchFamily="18" charset="0"/>
              <a:cs typeface="Times New Roman" panose="02020603050405020304" pitchFamily="18" charset="0"/>
            </a:endParaRPr>
          </a:p>
        </p:txBody>
      </p:sp>
      <p:sp>
        <p:nvSpPr>
          <p:cNvPr id="30" name="TextBox 11269"/>
          <p:cNvSpPr txBox="1">
            <a:spLocks noChangeArrowheads="1"/>
          </p:cNvSpPr>
          <p:nvPr/>
        </p:nvSpPr>
        <p:spPr bwMode="auto">
          <a:xfrm>
            <a:off x="7008505" y="1979613"/>
            <a:ext cx="2145331" cy="70788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lt-LT" altLang="lt-LT" sz="2000" b="1" dirty="0" smtClean="0">
                <a:solidFill>
                  <a:schemeClr val="bg1"/>
                </a:solidFill>
                <a:latin typeface="Times New Roman" panose="02020603050405020304" pitchFamily="18" charset="0"/>
                <a:cs typeface="Times New Roman" panose="02020603050405020304" pitchFamily="18" charset="0"/>
              </a:rPr>
              <a:t>Drying for 48 h at</a:t>
            </a:r>
            <a:endParaRPr lang="lt-LT" altLang="lt-LT" sz="2000" b="1" dirty="0">
              <a:solidFill>
                <a:schemeClr val="bg1"/>
              </a:solidFill>
              <a:latin typeface="Times New Roman" panose="02020603050405020304" pitchFamily="18" charset="0"/>
              <a:cs typeface="Times New Roman" panose="02020603050405020304" pitchFamily="18" charset="0"/>
            </a:endParaRPr>
          </a:p>
          <a:p>
            <a:pPr algn="ctr"/>
            <a:r>
              <a:rPr lang="lt-LT" altLang="lt-LT" sz="2000" b="1" dirty="0">
                <a:solidFill>
                  <a:schemeClr val="bg1"/>
                </a:solidFill>
                <a:latin typeface="Times New Roman" panose="02020603050405020304" pitchFamily="18" charset="0"/>
                <a:cs typeface="Times New Roman" panose="02020603050405020304" pitchFamily="18" charset="0"/>
              </a:rPr>
              <a:t>(100±5) ºC</a:t>
            </a:r>
          </a:p>
        </p:txBody>
      </p:sp>
      <p:sp>
        <p:nvSpPr>
          <p:cNvPr id="31" name="TextBox 70"/>
          <p:cNvSpPr txBox="1">
            <a:spLocks noChangeArrowheads="1"/>
          </p:cNvSpPr>
          <p:nvPr/>
        </p:nvSpPr>
        <p:spPr bwMode="auto">
          <a:xfrm>
            <a:off x="4294929" y="1839171"/>
            <a:ext cx="224612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sz="2000" dirty="0" smtClean="0">
                <a:solidFill>
                  <a:schemeClr val="bg1"/>
                </a:solidFill>
                <a:latin typeface="Times New Roman" panose="02020603050405020304" pitchFamily="18" charset="0"/>
                <a:cs typeface="Times New Roman" panose="02020603050405020304" pitchFamily="18" charset="0"/>
              </a:rPr>
              <a:t>In isopropyl alcohol</a:t>
            </a:r>
            <a:endParaRPr lang="lt-LT" altLang="lt-LT" sz="2000" dirty="0">
              <a:solidFill>
                <a:schemeClr val="bg1"/>
              </a:solidFill>
              <a:latin typeface="Times New Roman" panose="02020603050405020304" pitchFamily="18" charset="0"/>
              <a:cs typeface="Times New Roman" panose="02020603050405020304" pitchFamily="18" charset="0"/>
            </a:endParaRPr>
          </a:p>
        </p:txBody>
      </p:sp>
      <p:pic>
        <p:nvPicPr>
          <p:cNvPr id="32" name="Picture 3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82550" y="4194175"/>
            <a:ext cx="3357563" cy="2403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40"/>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5638800" y="3567113"/>
            <a:ext cx="3455988" cy="2473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4" name="Rectangle 33"/>
          <p:cNvSpPr/>
          <p:nvPr/>
        </p:nvSpPr>
        <p:spPr>
          <a:xfrm>
            <a:off x="5072063" y="5464175"/>
            <a:ext cx="493712" cy="735013"/>
          </a:xfrm>
          <a:prstGeom prst="rect">
            <a:avLst/>
          </a:prstGeom>
          <a:noFill/>
          <a:ln w="444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lt-LT"/>
          </a:p>
        </p:txBody>
      </p:sp>
      <p:cxnSp>
        <p:nvCxnSpPr>
          <p:cNvPr id="35" name="Straight Arrow Connector 34"/>
          <p:cNvCxnSpPr>
            <a:stCxn id="34" idx="0"/>
          </p:cNvCxnSpPr>
          <p:nvPr/>
        </p:nvCxnSpPr>
        <p:spPr>
          <a:xfrm flipV="1">
            <a:off x="5318125" y="3165475"/>
            <a:ext cx="0" cy="2298700"/>
          </a:xfrm>
          <a:prstGeom prst="straightConnector1">
            <a:avLst/>
          </a:prstGeom>
          <a:ln w="34925">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4168447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7"/>
          <p:cNvSpPr txBox="1">
            <a:spLocks noChangeArrowheads="1"/>
          </p:cNvSpPr>
          <p:nvPr/>
        </p:nvSpPr>
        <p:spPr bwMode="auto">
          <a:xfrm>
            <a:off x="-238126" y="5449460"/>
            <a:ext cx="6477000"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lt-LT" altLang="lt-LT" sz="1500" b="1" dirty="0" smtClean="0">
                <a:solidFill>
                  <a:schemeClr val="bg1"/>
                </a:solidFill>
                <a:latin typeface="Times New Roman" panose="02020603050405020304" pitchFamily="18" charset="0"/>
                <a:cs typeface="Times New Roman" panose="02020603050405020304" pitchFamily="18" charset="0"/>
              </a:rPr>
              <a:t>Fig. 2. </a:t>
            </a:r>
            <a:r>
              <a:rPr lang="lt-LT" altLang="lt-LT" sz="1500" dirty="0" smtClean="0">
                <a:solidFill>
                  <a:schemeClr val="bg1"/>
                </a:solidFill>
                <a:latin typeface="Times New Roman" panose="02020603050405020304" pitchFamily="18" charset="0"/>
                <a:cs typeface="Times New Roman" panose="02020603050405020304" pitchFamily="18" charset="0"/>
              </a:rPr>
              <a:t> The dependence of forming mixture viscosity of polyurethane foam </a:t>
            </a:r>
          </a:p>
          <a:p>
            <a:pPr algn="ctr"/>
            <a:r>
              <a:rPr lang="lt-LT" altLang="lt-LT" sz="1500" dirty="0" smtClean="0">
                <a:solidFill>
                  <a:schemeClr val="bg1"/>
                </a:solidFill>
                <a:latin typeface="Times New Roman" panose="02020603050405020304" pitchFamily="18" charset="0"/>
                <a:cs typeface="Times New Roman" panose="02020603050405020304" pitchFamily="18" charset="0"/>
              </a:rPr>
              <a:t>on the amount of PPWS particles</a:t>
            </a:r>
            <a:endParaRPr lang="lt-LT" altLang="lt-LT" sz="1500" dirty="0">
              <a:solidFill>
                <a:schemeClr val="bg1"/>
              </a:solidFill>
              <a:latin typeface="Times New Roman" panose="02020603050405020304" pitchFamily="18" charset="0"/>
              <a:cs typeface="Times New Roman" panose="02020603050405020304" pitchFamily="18" charset="0"/>
            </a:endParaRPr>
          </a:p>
        </p:txBody>
      </p:sp>
      <p:sp>
        <p:nvSpPr>
          <p:cNvPr id="11" name="Title 1"/>
          <p:cNvSpPr>
            <a:spLocks noGrp="1"/>
          </p:cNvSpPr>
          <p:nvPr>
            <p:ph type="title"/>
          </p:nvPr>
        </p:nvSpPr>
        <p:spPr bwMode="auto">
          <a:xfrm>
            <a:off x="3034505" y="78747"/>
            <a:ext cx="6408737" cy="149701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ctr"/>
            <a:r>
              <a:rPr lang="lt-LT" altLang="lt-LT" sz="3000" b="1" i="1" dirty="0" smtClean="0">
                <a:latin typeface="Times New Roman" panose="02020603050405020304" pitchFamily="18" charset="0"/>
                <a:cs typeface="Times New Roman" panose="02020603050405020304" pitchFamily="18" charset="0"/>
              </a:rPr>
              <a:t>The impact of PPWS particles on mixture viscosity</a:t>
            </a:r>
          </a:p>
        </p:txBody>
      </p:sp>
      <p:pic>
        <p:nvPicPr>
          <p:cNvPr id="12" name="Picture 1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5952559" y="1795168"/>
            <a:ext cx="2704726" cy="1878059"/>
          </a:xfrm>
          <a:prstGeom prst="rect">
            <a:avLst/>
          </a:prstGeom>
        </p:spPr>
      </p:pic>
      <p:sp>
        <p:nvSpPr>
          <p:cNvPr id="13" name="TextBox 12"/>
          <p:cNvSpPr txBox="1"/>
          <p:nvPr/>
        </p:nvSpPr>
        <p:spPr>
          <a:xfrm>
            <a:off x="6513500" y="3673227"/>
            <a:ext cx="1666790" cy="384721"/>
          </a:xfrm>
          <a:prstGeom prst="rect">
            <a:avLst/>
          </a:prstGeom>
          <a:noFill/>
        </p:spPr>
        <p:txBody>
          <a:bodyPr wrap="square" rtlCol="0">
            <a:spAutoFit/>
          </a:bodyPr>
          <a:lstStyle/>
          <a:p>
            <a:r>
              <a:rPr lang="lt-LT" sz="1900" b="1" dirty="0" smtClean="0">
                <a:solidFill>
                  <a:schemeClr val="bg1"/>
                </a:solidFill>
                <a:latin typeface="Times New Roman" panose="02020603050405020304" pitchFamily="18" charset="0"/>
                <a:cs typeface="Times New Roman" panose="02020603050405020304" pitchFamily="18" charset="0"/>
              </a:rPr>
              <a:t>Without TCA</a:t>
            </a:r>
            <a:endParaRPr lang="lt-LT" sz="1900" b="1" dirty="0">
              <a:solidFill>
                <a:schemeClr val="bg1"/>
              </a:solidFill>
              <a:latin typeface="Times New Roman" panose="02020603050405020304" pitchFamily="18" charset="0"/>
              <a:cs typeface="Times New Roman" panose="02020603050405020304" pitchFamily="18" charset="0"/>
            </a:endParaRPr>
          </a:p>
        </p:txBody>
      </p:sp>
      <p:pic>
        <p:nvPicPr>
          <p:cNvPr id="14" name="Picture 13"/>
          <p:cNvPicPr preferRelativeResize="0">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5952248" y="4166922"/>
            <a:ext cx="2703600" cy="1935829"/>
          </a:xfrm>
          <a:prstGeom prst="rect">
            <a:avLst/>
          </a:prstGeom>
        </p:spPr>
      </p:pic>
      <p:sp>
        <p:nvSpPr>
          <p:cNvPr id="15" name="TextBox 14"/>
          <p:cNvSpPr txBox="1"/>
          <p:nvPr/>
        </p:nvSpPr>
        <p:spPr>
          <a:xfrm>
            <a:off x="6672626" y="6102751"/>
            <a:ext cx="1348538" cy="384721"/>
          </a:xfrm>
          <a:prstGeom prst="rect">
            <a:avLst/>
          </a:prstGeom>
          <a:noFill/>
        </p:spPr>
        <p:txBody>
          <a:bodyPr wrap="square" rtlCol="0">
            <a:spAutoFit/>
          </a:bodyPr>
          <a:lstStyle/>
          <a:p>
            <a:r>
              <a:rPr lang="lt-LT" sz="1900" b="1" dirty="0" smtClean="0">
                <a:solidFill>
                  <a:schemeClr val="bg1"/>
                </a:solidFill>
                <a:latin typeface="Times New Roman" panose="02020603050405020304" pitchFamily="18" charset="0"/>
                <a:cs typeface="Times New Roman" panose="02020603050405020304" pitchFamily="18" charset="0"/>
              </a:rPr>
              <a:t>With TCA</a:t>
            </a:r>
            <a:endParaRPr lang="lt-LT" sz="1900" b="1" dirty="0">
              <a:solidFill>
                <a:schemeClr val="bg1"/>
              </a:solidFill>
              <a:latin typeface="Times New Roman" panose="02020603050405020304" pitchFamily="18" charset="0"/>
              <a:cs typeface="Times New Roman" panose="02020603050405020304" pitchFamily="18" charset="0"/>
            </a:endParaRPr>
          </a:p>
        </p:txBody>
      </p:sp>
      <p:grpSp>
        <p:nvGrpSpPr>
          <p:cNvPr id="20" name="Group 19"/>
          <p:cNvGrpSpPr/>
          <p:nvPr/>
        </p:nvGrpSpPr>
        <p:grpSpPr>
          <a:xfrm>
            <a:off x="194776" y="1991343"/>
            <a:ext cx="5477001" cy="3358824"/>
            <a:chOff x="194776" y="1991343"/>
            <a:chExt cx="5477001" cy="3358824"/>
          </a:xfrm>
        </p:grpSpPr>
        <p:pic>
          <p:nvPicPr>
            <p:cNvPr id="18" name="Picture 17"/>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194776" y="1991343"/>
              <a:ext cx="5477001" cy="3358824"/>
            </a:xfrm>
            <a:prstGeom prst="rect">
              <a:avLst/>
            </a:prstGeom>
          </p:spPr>
        </p:pic>
        <p:cxnSp>
          <p:nvCxnSpPr>
            <p:cNvPr id="6" name="Straight Arrow Connector 5"/>
            <p:cNvCxnSpPr/>
            <p:nvPr/>
          </p:nvCxnSpPr>
          <p:spPr bwMode="auto">
            <a:xfrm flipV="1">
              <a:off x="2157738" y="2611896"/>
              <a:ext cx="561" cy="184847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7" name="TextBox 13"/>
            <p:cNvSpPr txBox="1">
              <a:spLocks noChangeArrowheads="1"/>
            </p:cNvSpPr>
            <p:nvPr/>
          </p:nvSpPr>
          <p:spPr bwMode="auto">
            <a:xfrm>
              <a:off x="2005487" y="2279756"/>
              <a:ext cx="9396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b="1" dirty="0">
                  <a:latin typeface="Times New Roman" panose="02020603050405020304" pitchFamily="18" charset="0"/>
                  <a:cs typeface="Times New Roman" panose="02020603050405020304" pitchFamily="18" charset="0"/>
                </a:rPr>
                <a:t>~432 %</a:t>
              </a:r>
            </a:p>
          </p:txBody>
        </p:sp>
        <p:sp>
          <p:nvSpPr>
            <p:cNvPr id="8" name="TextBox 16"/>
            <p:cNvSpPr txBox="1">
              <a:spLocks noChangeArrowheads="1"/>
            </p:cNvSpPr>
            <p:nvPr/>
          </p:nvSpPr>
          <p:spPr bwMode="auto">
            <a:xfrm>
              <a:off x="1224383" y="3607434"/>
              <a:ext cx="93968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b="1" dirty="0">
                  <a:latin typeface="Times New Roman" panose="02020603050405020304" pitchFamily="18" charset="0"/>
                  <a:cs typeface="Times New Roman" panose="02020603050405020304" pitchFamily="18" charset="0"/>
                </a:rPr>
                <a:t>~191 %</a:t>
              </a:r>
            </a:p>
          </p:txBody>
        </p:sp>
        <p:cxnSp>
          <p:nvCxnSpPr>
            <p:cNvPr id="16" name="Straight Arrow Connector 15"/>
            <p:cNvCxnSpPr/>
            <p:nvPr/>
          </p:nvCxnSpPr>
          <p:spPr>
            <a:xfrm flipH="1" flipV="1">
              <a:off x="1499029" y="4020373"/>
              <a:ext cx="1" cy="40132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xmlns="" val="138080957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p:cNvPicPr>
            <a:picLocks noChangeAspect="1" noChangeArrowheads="1"/>
          </p:cNvPicPr>
          <p:nvPr/>
        </p:nvPicPr>
        <p:blipFill rotWithShape="1">
          <a:blip r:embed="rId2">
            <a:extLst>
              <a:ext uri="{28A0092B-C50C-407E-A947-70E740481C1C}">
                <a14:useLocalDpi xmlns:a14="http://schemas.microsoft.com/office/drawing/2010/main" xmlns="" val="0"/>
              </a:ext>
            </a:extLst>
          </a:blip>
          <a:srcRect l="-407" r="13785"/>
          <a:stretch/>
        </p:blipFill>
        <p:spPr bwMode="auto">
          <a:xfrm>
            <a:off x="5331015" y="848005"/>
            <a:ext cx="3724834" cy="5735544"/>
          </a:xfrm>
          <a:prstGeom prst="rect">
            <a:avLst/>
          </a:prstGeom>
          <a:noFill/>
          <a:ln>
            <a:noFill/>
          </a:ln>
          <a:effectLst>
            <a:outerShdw blurRad="50800" dist="50800" dir="5400000" sx="3000" sy="3000" algn="ctr" rotWithShape="0">
              <a:srgbClr val="000000">
                <a:alpha val="14000"/>
              </a:srgbClr>
            </a:outerShdw>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9" name="Picture 18"/>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35685" y="2692003"/>
            <a:ext cx="6099318" cy="3308400"/>
          </a:xfrm>
          <a:prstGeom prst="rect">
            <a:avLst/>
          </a:prstGeom>
        </p:spPr>
      </p:pic>
      <p:sp>
        <p:nvSpPr>
          <p:cNvPr id="4" name="Title 1"/>
          <p:cNvSpPr>
            <a:spLocks noGrp="1"/>
          </p:cNvSpPr>
          <p:nvPr>
            <p:ph type="title"/>
          </p:nvPr>
        </p:nvSpPr>
        <p:spPr bwMode="auto">
          <a:xfrm>
            <a:off x="2680448" y="-346870"/>
            <a:ext cx="6048375" cy="1498601"/>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ctr"/>
            <a:r>
              <a:rPr lang="lt-LT" altLang="lt-LT" sz="3000" b="1" i="1" dirty="0" smtClean="0">
                <a:latin typeface="Times New Roman" panose="02020603050405020304" pitchFamily="18" charset="0"/>
                <a:cs typeface="Times New Roman" panose="02020603050405020304" pitchFamily="18" charset="0"/>
              </a:rPr>
              <a:t>Compressive strength</a:t>
            </a:r>
          </a:p>
        </p:txBody>
      </p:sp>
      <p:sp>
        <p:nvSpPr>
          <p:cNvPr id="9" name="Bent-Up Arrow 8"/>
          <p:cNvSpPr/>
          <p:nvPr/>
        </p:nvSpPr>
        <p:spPr>
          <a:xfrm rot="10800000">
            <a:off x="3997327" y="1781922"/>
            <a:ext cx="1183341" cy="828348"/>
          </a:xfrm>
          <a:prstGeom prst="bentUpArrow">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cxnSp>
        <p:nvCxnSpPr>
          <p:cNvPr id="13" name="Straight Connector 12"/>
          <p:cNvCxnSpPr/>
          <p:nvPr/>
        </p:nvCxnSpPr>
        <p:spPr>
          <a:xfrm flipV="1">
            <a:off x="1172585" y="3095825"/>
            <a:ext cx="4008083" cy="1054718"/>
          </a:xfrm>
          <a:prstGeom prst="line">
            <a:avLst/>
          </a:prstGeom>
          <a:ln w="38100">
            <a:solidFill>
              <a:srgbClr val="FF0000"/>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8" name="TextBox 6"/>
          <p:cNvSpPr txBox="1">
            <a:spLocks noChangeArrowheads="1"/>
          </p:cNvSpPr>
          <p:nvPr/>
        </p:nvSpPr>
        <p:spPr bwMode="auto">
          <a:xfrm>
            <a:off x="715639" y="6029551"/>
            <a:ext cx="5218111"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lt-LT" altLang="lt-LT" sz="1500" b="1" dirty="0" smtClean="0">
                <a:solidFill>
                  <a:schemeClr val="bg1"/>
                </a:solidFill>
                <a:latin typeface="Times New Roman" panose="02020603050405020304" pitchFamily="18" charset="0"/>
                <a:cs typeface="Times New Roman" panose="02020603050405020304" pitchFamily="18" charset="0"/>
              </a:rPr>
              <a:t>Fig. 3.</a:t>
            </a:r>
            <a:r>
              <a:rPr lang="lt-LT" altLang="lt-LT" sz="1500" dirty="0" smtClean="0">
                <a:solidFill>
                  <a:schemeClr val="bg1"/>
                </a:solidFill>
                <a:latin typeface="Times New Roman" panose="02020603050405020304" pitchFamily="18" charset="0"/>
                <a:cs typeface="Times New Roman" panose="02020603050405020304" pitchFamily="18" charset="0"/>
              </a:rPr>
              <a:t> The impact of PPWS particles on compressive strength </a:t>
            </a:r>
          </a:p>
          <a:p>
            <a:pPr algn="ctr"/>
            <a:r>
              <a:rPr lang="lt-LT" altLang="lt-LT" sz="1500" dirty="0" smtClean="0">
                <a:solidFill>
                  <a:schemeClr val="bg1"/>
                </a:solidFill>
                <a:latin typeface="Times New Roman" panose="02020603050405020304" pitchFamily="18" charset="0"/>
                <a:cs typeface="Times New Roman" panose="02020603050405020304" pitchFamily="18" charset="0"/>
              </a:rPr>
              <a:t>of polyurethane foams</a:t>
            </a:r>
            <a:endParaRPr lang="lt-LT" altLang="lt-LT" sz="1500" dirty="0">
              <a:solidFill>
                <a:schemeClr val="bg1"/>
              </a:solidFill>
              <a:latin typeface="Times New Roman" panose="02020603050405020304" pitchFamily="18" charset="0"/>
              <a:cs typeface="Times New Roman" panose="02020603050405020304" pitchFamily="18" charset="0"/>
            </a:endParaRPr>
          </a:p>
        </p:txBody>
      </p:sp>
      <p:sp>
        <p:nvSpPr>
          <p:cNvPr id="21" name="TextBox 20"/>
          <p:cNvSpPr txBox="1"/>
          <p:nvPr/>
        </p:nvSpPr>
        <p:spPr>
          <a:xfrm>
            <a:off x="2736530" y="3223074"/>
            <a:ext cx="697627" cy="400110"/>
          </a:xfrm>
          <a:prstGeom prst="rect">
            <a:avLst/>
          </a:prstGeom>
          <a:noFill/>
        </p:spPr>
        <p:txBody>
          <a:bodyPr wrap="none" rtlCol="0">
            <a:spAutoFit/>
          </a:bodyPr>
          <a:lstStyle/>
          <a:p>
            <a:r>
              <a:rPr lang="lt-LT" sz="2000" b="1" dirty="0" smtClean="0">
                <a:latin typeface="Times New Roman" panose="02020603050405020304" pitchFamily="18" charset="0"/>
                <a:cs typeface="Times New Roman" panose="02020603050405020304" pitchFamily="18" charset="0"/>
              </a:rPr>
              <a:t>53%</a:t>
            </a:r>
            <a:endParaRPr lang="lt-LT" sz="20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36203167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a:spLocks noChangeArrowheads="1"/>
          </p:cNvSpPr>
          <p:nvPr/>
        </p:nvSpPr>
        <p:spPr bwMode="auto">
          <a:xfrm>
            <a:off x="648460" y="5999233"/>
            <a:ext cx="4327727" cy="78483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lt-LT" altLang="lt-LT" sz="1500" b="1" dirty="0" smtClean="0">
                <a:solidFill>
                  <a:schemeClr val="bg1"/>
                </a:solidFill>
                <a:latin typeface="Times New Roman" panose="02020603050405020304" pitchFamily="18" charset="0"/>
                <a:cs typeface="Times New Roman" panose="02020603050405020304" pitchFamily="18" charset="0"/>
              </a:rPr>
              <a:t>Fig. 4.</a:t>
            </a:r>
            <a:r>
              <a:rPr lang="lt-LT" altLang="lt-LT" sz="1500" dirty="0" smtClean="0">
                <a:solidFill>
                  <a:schemeClr val="bg1"/>
                </a:solidFill>
                <a:latin typeface="Times New Roman" panose="02020603050405020304" pitchFamily="18" charset="0"/>
                <a:cs typeface="Times New Roman" panose="02020603050405020304" pitchFamily="18" charset="0"/>
              </a:rPr>
              <a:t> Interfacial bond between PPWS particle and polymer matrix: a) before coupling (x500); b) after coupling with TCA (x5000)</a:t>
            </a:r>
            <a:endParaRPr lang="lt-LT" altLang="lt-LT" sz="1500" dirty="0">
              <a:solidFill>
                <a:schemeClr val="bg1"/>
              </a:solidFill>
              <a:latin typeface="Times New Roman" panose="02020603050405020304" pitchFamily="18" charset="0"/>
              <a:cs typeface="Times New Roman" panose="02020603050405020304" pitchFamily="18" charset="0"/>
            </a:endParaRPr>
          </a:p>
        </p:txBody>
      </p:sp>
      <p:sp>
        <p:nvSpPr>
          <p:cNvPr id="5" name="Title 1"/>
          <p:cNvSpPr>
            <a:spLocks noGrp="1"/>
          </p:cNvSpPr>
          <p:nvPr>
            <p:ph type="title"/>
          </p:nvPr>
        </p:nvSpPr>
        <p:spPr bwMode="auto">
          <a:xfrm>
            <a:off x="3313484" y="-295542"/>
            <a:ext cx="6048375" cy="1498600"/>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ctr"/>
            <a:r>
              <a:rPr lang="lt-LT" altLang="lt-LT" sz="3000" b="1" i="1" dirty="0" smtClean="0">
                <a:latin typeface="Times New Roman" panose="02020603050405020304" pitchFamily="18" charset="0"/>
                <a:cs typeface="Times New Roman" panose="02020603050405020304" pitchFamily="18" charset="0"/>
              </a:rPr>
              <a:t>Compressive strength</a:t>
            </a:r>
          </a:p>
        </p:txBody>
      </p:sp>
      <p:grpSp>
        <p:nvGrpSpPr>
          <p:cNvPr id="6" name="Group 5"/>
          <p:cNvGrpSpPr/>
          <p:nvPr/>
        </p:nvGrpSpPr>
        <p:grpSpPr>
          <a:xfrm>
            <a:off x="154237" y="1352073"/>
            <a:ext cx="4821852" cy="4652061"/>
            <a:chOff x="154237" y="1352073"/>
            <a:chExt cx="4821852" cy="4652061"/>
          </a:xfrm>
        </p:grpSpPr>
        <p:pic>
          <p:nvPicPr>
            <p:cNvPr id="7" name="Picture 6"/>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54237" y="1352073"/>
              <a:ext cx="3328649" cy="2491200"/>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623636" y="3512935"/>
              <a:ext cx="3352453" cy="2491199"/>
            </a:xfrm>
            <a:prstGeom prst="rect">
              <a:avLst/>
            </a:prstGeom>
          </p:spPr>
        </p:pic>
        <p:sp>
          <p:nvSpPr>
            <p:cNvPr id="9" name="TextBox 8"/>
            <p:cNvSpPr txBox="1"/>
            <p:nvPr/>
          </p:nvSpPr>
          <p:spPr>
            <a:xfrm>
              <a:off x="154237" y="1352073"/>
              <a:ext cx="377026" cy="369332"/>
            </a:xfrm>
            <a:prstGeom prst="rect">
              <a:avLst/>
            </a:prstGeom>
            <a:noFill/>
          </p:spPr>
          <p:txBody>
            <a:bodyPr wrap="none" rtlCol="0">
              <a:spAutoFit/>
            </a:bodyPr>
            <a:lstStyle/>
            <a:p>
              <a:r>
                <a:rPr lang="lt-LT" b="1" dirty="0" smtClean="0">
                  <a:solidFill>
                    <a:schemeClr val="bg1"/>
                  </a:solidFill>
                  <a:latin typeface="Times New Roman" panose="02020603050405020304" pitchFamily="18" charset="0"/>
                  <a:cs typeface="Times New Roman" panose="02020603050405020304" pitchFamily="18" charset="0"/>
                </a:rPr>
                <a:t>a)</a:t>
              </a:r>
              <a:endParaRPr lang="lt-LT" b="1" dirty="0">
                <a:solidFill>
                  <a:schemeClr val="bg1"/>
                </a:solidFill>
                <a:latin typeface="Times New Roman" panose="02020603050405020304" pitchFamily="18" charset="0"/>
                <a:cs typeface="Times New Roman" panose="02020603050405020304" pitchFamily="18" charset="0"/>
              </a:endParaRPr>
            </a:p>
          </p:txBody>
        </p:sp>
        <p:sp>
          <p:nvSpPr>
            <p:cNvPr id="10" name="TextBox 9"/>
            <p:cNvSpPr txBox="1"/>
            <p:nvPr/>
          </p:nvSpPr>
          <p:spPr>
            <a:xfrm>
              <a:off x="1623636" y="3552091"/>
              <a:ext cx="389850" cy="369332"/>
            </a:xfrm>
            <a:prstGeom prst="rect">
              <a:avLst/>
            </a:prstGeom>
            <a:noFill/>
          </p:spPr>
          <p:txBody>
            <a:bodyPr wrap="none" rtlCol="0">
              <a:spAutoFit/>
            </a:bodyPr>
            <a:lstStyle/>
            <a:p>
              <a:r>
                <a:rPr lang="lt-LT" b="1" dirty="0">
                  <a:solidFill>
                    <a:schemeClr val="bg1"/>
                  </a:solidFill>
                  <a:latin typeface="Times New Roman" panose="02020603050405020304" pitchFamily="18" charset="0"/>
                  <a:cs typeface="Times New Roman" panose="02020603050405020304" pitchFamily="18" charset="0"/>
                </a:rPr>
                <a:t>b</a:t>
              </a:r>
              <a:r>
                <a:rPr lang="lt-LT" b="1" dirty="0" smtClean="0">
                  <a:solidFill>
                    <a:schemeClr val="bg1"/>
                  </a:solidFill>
                  <a:latin typeface="Times New Roman" panose="02020603050405020304" pitchFamily="18" charset="0"/>
                  <a:cs typeface="Times New Roman" panose="02020603050405020304" pitchFamily="18" charset="0"/>
                </a:rPr>
                <a:t>)</a:t>
              </a:r>
              <a:endParaRPr lang="lt-LT" b="1" dirty="0">
                <a:solidFill>
                  <a:schemeClr val="bg1"/>
                </a:solidFill>
                <a:latin typeface="Times New Roman" panose="02020603050405020304" pitchFamily="18" charset="0"/>
                <a:cs typeface="Times New Roman" panose="02020603050405020304" pitchFamily="18" charset="0"/>
              </a:endParaRPr>
            </a:p>
          </p:txBody>
        </p:sp>
      </p:grpSp>
      <p:sp>
        <p:nvSpPr>
          <p:cNvPr id="17" name="TextBox 16"/>
          <p:cNvSpPr txBox="1"/>
          <p:nvPr/>
        </p:nvSpPr>
        <p:spPr>
          <a:xfrm>
            <a:off x="2446831" y="1018392"/>
            <a:ext cx="1133645" cy="369332"/>
          </a:xfrm>
          <a:prstGeom prst="rect">
            <a:avLst/>
          </a:prstGeom>
          <a:noFill/>
        </p:spPr>
        <p:txBody>
          <a:bodyPr wrap="none" rtlCol="0">
            <a:spAutoFit/>
          </a:bodyPr>
          <a:lstStyle/>
          <a:p>
            <a:pPr algn="ctr"/>
            <a:r>
              <a:rPr lang="lt-LT" b="1" dirty="0" smtClean="0">
                <a:solidFill>
                  <a:schemeClr val="bg1"/>
                </a:solidFill>
                <a:latin typeface="Times New Roman" panose="02020603050405020304" pitchFamily="18" charset="0"/>
                <a:cs typeface="Times New Roman" panose="02020603050405020304" pitchFamily="18" charset="0"/>
              </a:rPr>
              <a:t>BEFORE</a:t>
            </a:r>
            <a:endParaRPr lang="lt-LT" dirty="0" smtClean="0">
              <a:solidFill>
                <a:schemeClr val="bg1"/>
              </a:solidFill>
              <a:latin typeface="Times New Roman" panose="02020603050405020304" pitchFamily="18" charset="0"/>
              <a:cs typeface="Times New Roman" panose="02020603050405020304" pitchFamily="18" charset="0"/>
            </a:endParaRPr>
          </a:p>
        </p:txBody>
      </p:sp>
      <p:sp>
        <p:nvSpPr>
          <p:cNvPr id="18" name="TextBox 17"/>
          <p:cNvSpPr txBox="1"/>
          <p:nvPr/>
        </p:nvSpPr>
        <p:spPr>
          <a:xfrm>
            <a:off x="4112893" y="3163256"/>
            <a:ext cx="1024640" cy="369332"/>
          </a:xfrm>
          <a:prstGeom prst="rect">
            <a:avLst/>
          </a:prstGeom>
          <a:noFill/>
        </p:spPr>
        <p:txBody>
          <a:bodyPr wrap="none" rtlCol="0">
            <a:spAutoFit/>
          </a:bodyPr>
          <a:lstStyle/>
          <a:p>
            <a:pPr algn="ctr"/>
            <a:r>
              <a:rPr lang="lt-LT" b="1" dirty="0" smtClean="0">
                <a:solidFill>
                  <a:schemeClr val="bg1"/>
                </a:solidFill>
                <a:latin typeface="Times New Roman" panose="02020603050405020304" pitchFamily="18" charset="0"/>
                <a:cs typeface="Times New Roman" panose="02020603050405020304" pitchFamily="18" charset="0"/>
              </a:rPr>
              <a:t>AFTER</a:t>
            </a:r>
            <a:r>
              <a:rPr lang="lt-LT" dirty="0" smtClean="0">
                <a:solidFill>
                  <a:schemeClr val="bg1"/>
                </a:solidFill>
                <a:latin typeface="Times New Roman" panose="02020603050405020304" pitchFamily="18" charset="0"/>
                <a:cs typeface="Times New Roman" panose="02020603050405020304" pitchFamily="18" charset="0"/>
              </a:rPr>
              <a:t> </a:t>
            </a:r>
          </a:p>
        </p:txBody>
      </p:sp>
      <p:grpSp>
        <p:nvGrpSpPr>
          <p:cNvPr id="35" name="Group 34"/>
          <p:cNvGrpSpPr/>
          <p:nvPr/>
        </p:nvGrpSpPr>
        <p:grpSpPr>
          <a:xfrm>
            <a:off x="4112893" y="708635"/>
            <a:ext cx="4884242" cy="5837155"/>
            <a:chOff x="4112893" y="708635"/>
            <a:chExt cx="4884242" cy="5837155"/>
          </a:xfrm>
        </p:grpSpPr>
        <p:grpSp>
          <p:nvGrpSpPr>
            <p:cNvPr id="22" name="Group 21"/>
            <p:cNvGrpSpPr/>
            <p:nvPr/>
          </p:nvGrpSpPr>
          <p:grpSpPr>
            <a:xfrm>
              <a:off x="4112893" y="708635"/>
              <a:ext cx="4884242" cy="5837155"/>
              <a:chOff x="4112893" y="708635"/>
              <a:chExt cx="4884242" cy="5837155"/>
            </a:xfrm>
          </p:grpSpPr>
          <p:sp>
            <p:nvSpPr>
              <p:cNvPr id="23" name="Plus 22"/>
              <p:cNvSpPr/>
              <p:nvPr/>
            </p:nvSpPr>
            <p:spPr>
              <a:xfrm>
                <a:off x="6427993" y="1259001"/>
                <a:ext cx="495656" cy="529275"/>
              </a:xfrm>
              <a:prstGeom prst="mathPlus">
                <a:avLst/>
              </a:prstGeom>
              <a:noFill/>
              <a:ln w="476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p:nvSpPr>
              <p:cNvPr id="24" name="Curved Left Arrow 23"/>
              <p:cNvSpPr/>
              <p:nvPr/>
            </p:nvSpPr>
            <p:spPr>
              <a:xfrm>
                <a:off x="8296834" y="2597394"/>
                <a:ext cx="700301" cy="1540116"/>
              </a:xfrm>
              <a:prstGeom prst="curvedLeftArrow">
                <a:avLst/>
              </a:prstGeom>
              <a:noFill/>
              <a:ln w="508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solidFill>
                    <a:schemeClr val="tx1"/>
                  </a:solidFill>
                </a:endParaRPr>
              </a:p>
            </p:txBody>
          </p:sp>
          <p:pic>
            <p:nvPicPr>
              <p:cNvPr id="25" name="Picture 24"/>
              <p:cNvPicPr>
                <a:picLocks noChangeAspect="1"/>
              </p:cNvPicPr>
              <p:nvPr/>
            </p:nvPicPr>
            <p:blipFill rotWithShape="1">
              <a:blip r:embed="rId4">
                <a:extLst>
                  <a:ext uri="{28A0092B-C50C-407E-A947-70E740481C1C}">
                    <a14:useLocalDpi xmlns:a14="http://schemas.microsoft.com/office/drawing/2010/main" xmlns="" val="0"/>
                  </a:ext>
                </a:extLst>
              </a:blip>
              <a:srcRect l="53313"/>
              <a:stretch/>
            </p:blipFill>
            <p:spPr>
              <a:xfrm>
                <a:off x="5143637" y="3367452"/>
                <a:ext cx="3206592" cy="3178338"/>
              </a:xfrm>
              <a:prstGeom prst="rect">
                <a:avLst/>
              </a:prstGeom>
            </p:spPr>
          </p:pic>
          <p:pic>
            <p:nvPicPr>
              <p:cNvPr id="26" name="Picture 25"/>
              <p:cNvPicPr>
                <a:picLocks noChangeAspect="1"/>
              </p:cNvPicPr>
              <p:nvPr/>
            </p:nvPicPr>
            <p:blipFill rotWithShape="1">
              <a:blip r:embed="rId4">
                <a:extLst>
                  <a:ext uri="{28A0092B-C50C-407E-A947-70E740481C1C}">
                    <a14:useLocalDpi xmlns:a14="http://schemas.microsoft.com/office/drawing/2010/main" xmlns="" val="0"/>
                  </a:ext>
                </a:extLst>
              </a:blip>
              <a:srcRect l="31882" t="34147" r="52382" b="36298"/>
              <a:stretch/>
            </p:blipFill>
            <p:spPr>
              <a:xfrm>
                <a:off x="7007694" y="1263928"/>
                <a:ext cx="1438835" cy="1250577"/>
              </a:xfrm>
              <a:prstGeom prst="rect">
                <a:avLst/>
              </a:prstGeom>
            </p:spPr>
          </p:pic>
          <p:pic>
            <p:nvPicPr>
              <p:cNvPr id="27" name="Picture 26"/>
              <p:cNvPicPr>
                <a:picLocks noChangeAspect="1"/>
              </p:cNvPicPr>
              <p:nvPr/>
            </p:nvPicPr>
            <p:blipFill rotWithShape="1">
              <a:blip r:embed="rId4">
                <a:extLst>
                  <a:ext uri="{28A0092B-C50C-407E-A947-70E740481C1C}">
                    <a14:useLocalDpi xmlns:a14="http://schemas.microsoft.com/office/drawing/2010/main" xmlns="" val="0"/>
                  </a:ext>
                </a:extLst>
              </a:blip>
              <a:srcRect t="21715" r="72429" b="24261"/>
              <a:stretch/>
            </p:blipFill>
            <p:spPr>
              <a:xfrm>
                <a:off x="4112893" y="708635"/>
                <a:ext cx="2061487" cy="1869229"/>
              </a:xfrm>
              <a:prstGeom prst="rect">
                <a:avLst/>
              </a:prstGeom>
            </p:spPr>
          </p:pic>
        </p:grpSp>
        <p:sp useBgFill="1">
          <p:nvSpPr>
            <p:cNvPr id="31" name="Oval 30"/>
            <p:cNvSpPr/>
            <p:nvPr/>
          </p:nvSpPr>
          <p:spPr>
            <a:xfrm>
              <a:off x="4693024" y="1259002"/>
              <a:ext cx="981635" cy="78495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sp useBgFill="1">
          <p:nvSpPr>
            <p:cNvPr id="34" name="Oval 33"/>
            <p:cNvSpPr/>
            <p:nvPr/>
          </p:nvSpPr>
          <p:spPr>
            <a:xfrm>
              <a:off x="6279777" y="4450976"/>
              <a:ext cx="887506" cy="100853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lt-LT"/>
            </a:p>
          </p:txBody>
        </p:sp>
      </p:grpSp>
    </p:spTree>
    <p:extLst>
      <p:ext uri="{BB962C8B-B14F-4D97-AF65-F5344CB8AC3E}">
        <p14:creationId xmlns:p14="http://schemas.microsoft.com/office/powerpoint/2010/main" xmlns="" val="344529173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111124" y="719554"/>
            <a:ext cx="4291013" cy="2921358"/>
          </a:xfrm>
          <a:prstGeom prst="rect">
            <a:avLst/>
          </a:prstGeom>
        </p:spPr>
      </p:pic>
      <p:sp>
        <p:nvSpPr>
          <p:cNvPr id="4" name="Antraštė 1"/>
          <p:cNvSpPr>
            <a:spLocks noGrp="1"/>
          </p:cNvSpPr>
          <p:nvPr>
            <p:ph type="title"/>
          </p:nvPr>
        </p:nvSpPr>
        <p:spPr bwMode="auto">
          <a:xfrm>
            <a:off x="3005138" y="-431800"/>
            <a:ext cx="6049962" cy="1497013"/>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0" compatLnSpc="1">
            <a:prstTxWarp prst="textNoShape">
              <a:avLst/>
            </a:prstTxWarp>
          </a:bodyPr>
          <a:lstStyle/>
          <a:p>
            <a:pPr algn="ctr"/>
            <a:r>
              <a:rPr lang="lt-LT" altLang="lt-LT" sz="2400" b="1" i="1" dirty="0" smtClean="0">
                <a:latin typeface="Times New Roman" panose="02020603050405020304" pitchFamily="18" charset="0"/>
                <a:cs typeface="Times New Roman" panose="02020603050405020304" pitchFamily="18" charset="0"/>
              </a:rPr>
              <a:t>Flammability and ignitability tests</a:t>
            </a:r>
          </a:p>
        </p:txBody>
      </p:sp>
      <p:sp>
        <p:nvSpPr>
          <p:cNvPr id="5" name="TextBox 1"/>
          <p:cNvSpPr txBox="1">
            <a:spLocks noChangeArrowheads="1"/>
          </p:cNvSpPr>
          <p:nvPr/>
        </p:nvSpPr>
        <p:spPr bwMode="auto">
          <a:xfrm>
            <a:off x="1388216" y="3792538"/>
            <a:ext cx="6712094"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a:r>
              <a:rPr lang="lt-LT" altLang="lt-LT" sz="1500" b="1" dirty="0" smtClean="0">
                <a:solidFill>
                  <a:schemeClr val="bg1"/>
                </a:solidFill>
                <a:latin typeface="Times New Roman" panose="02020603050405020304" pitchFamily="18" charset="0"/>
                <a:cs typeface="Times New Roman" panose="02020603050405020304" pitchFamily="18" charset="0"/>
              </a:rPr>
              <a:t>Fig. 5. </a:t>
            </a:r>
            <a:r>
              <a:rPr lang="lt-LT" altLang="lt-LT" sz="1500" dirty="0" smtClean="0">
                <a:solidFill>
                  <a:schemeClr val="bg1"/>
                </a:solidFill>
                <a:latin typeface="Times New Roman" panose="02020603050405020304" pitchFamily="18" charset="0"/>
                <a:cs typeface="Times New Roman" panose="02020603050405020304" pitchFamily="18" charset="0"/>
              </a:rPr>
              <a:t>Modified polyurethane foam after fire resistance tests: a</a:t>
            </a:r>
            <a:r>
              <a:rPr lang="lt-LT" altLang="lt-LT" sz="1500" dirty="0">
                <a:solidFill>
                  <a:schemeClr val="bg1"/>
                </a:solidFill>
                <a:latin typeface="Times New Roman" panose="02020603050405020304" pitchFamily="18" charset="0"/>
                <a:cs typeface="Times New Roman" panose="02020603050405020304" pitchFamily="18" charset="0"/>
              </a:rPr>
              <a:t>) </a:t>
            </a:r>
            <a:r>
              <a:rPr lang="lt-LT" altLang="lt-LT" sz="1500" dirty="0" smtClean="0">
                <a:solidFill>
                  <a:schemeClr val="bg1"/>
                </a:solidFill>
                <a:latin typeface="Times New Roman" panose="02020603050405020304" pitchFamily="18" charset="0"/>
                <a:cs typeface="Times New Roman" panose="02020603050405020304" pitchFamily="18" charset="0"/>
              </a:rPr>
              <a:t>heat release rate and </a:t>
            </a:r>
            <a:endParaRPr lang="lt-LT" altLang="lt-LT" sz="1500" dirty="0">
              <a:solidFill>
                <a:schemeClr val="bg1"/>
              </a:solidFill>
              <a:latin typeface="Times New Roman" panose="02020603050405020304" pitchFamily="18" charset="0"/>
              <a:cs typeface="Times New Roman" panose="02020603050405020304" pitchFamily="18" charset="0"/>
            </a:endParaRPr>
          </a:p>
          <a:p>
            <a:pPr algn="ctr"/>
            <a:r>
              <a:rPr lang="lt-LT" altLang="lt-LT" sz="1500" dirty="0">
                <a:solidFill>
                  <a:schemeClr val="bg1"/>
                </a:solidFill>
                <a:latin typeface="Times New Roman" panose="02020603050405020304" pitchFamily="18" charset="0"/>
                <a:cs typeface="Times New Roman" panose="02020603050405020304" pitchFamily="18" charset="0"/>
              </a:rPr>
              <a:t>b) </a:t>
            </a:r>
            <a:r>
              <a:rPr lang="lt-LT" altLang="lt-LT" sz="1500" dirty="0" smtClean="0">
                <a:solidFill>
                  <a:schemeClr val="bg1"/>
                </a:solidFill>
                <a:latin typeface="Times New Roman" panose="02020603050405020304" pitchFamily="18" charset="0"/>
                <a:cs typeface="Times New Roman" panose="02020603050405020304" pitchFamily="18" charset="0"/>
              </a:rPr>
              <a:t>ignitability</a:t>
            </a:r>
            <a:endParaRPr lang="lt-LT" altLang="lt-LT" sz="1500" dirty="0">
              <a:solidFill>
                <a:schemeClr val="bg1"/>
              </a:solidFill>
              <a:latin typeface="Times New Roman" panose="02020603050405020304" pitchFamily="18" charset="0"/>
              <a:cs typeface="Times New Roman" panose="02020603050405020304" pitchFamily="18" charset="0"/>
            </a:endParaRPr>
          </a:p>
        </p:txBody>
      </p:sp>
      <p:graphicFrame>
        <p:nvGraphicFramePr>
          <p:cNvPr id="6" name="Lentelė 6"/>
          <p:cNvGraphicFramePr>
            <a:graphicFrameLocks noGrp="1"/>
          </p:cNvGraphicFramePr>
          <p:nvPr>
            <p:extLst>
              <p:ext uri="{D42A27DB-BD31-4B8C-83A1-F6EECF244321}">
                <p14:modId xmlns:p14="http://schemas.microsoft.com/office/powerpoint/2010/main" xmlns="" val="1666131046"/>
              </p:ext>
            </p:extLst>
          </p:nvPr>
        </p:nvGraphicFramePr>
        <p:xfrm>
          <a:off x="420688" y="4649788"/>
          <a:ext cx="8280399" cy="2085972"/>
        </p:xfrm>
        <a:graphic>
          <a:graphicData uri="http://schemas.openxmlformats.org/drawingml/2006/table">
            <a:tbl>
              <a:tblPr firstRow="1" firstCol="1" bandRow="1">
                <a:tableStyleId>{2D5ABB26-0587-4C30-8999-92F81FD0307C}</a:tableStyleId>
              </a:tblPr>
              <a:tblGrid>
                <a:gridCol w="2016097"/>
                <a:gridCol w="2160104"/>
                <a:gridCol w="2088101"/>
                <a:gridCol w="2016097"/>
              </a:tblGrid>
              <a:tr h="297996">
                <a:tc rowSpan="2">
                  <a:txBody>
                    <a:bodyPr/>
                    <a:lstStyle/>
                    <a:p>
                      <a:pPr algn="ctr">
                        <a:lnSpc>
                          <a:spcPct val="115000"/>
                        </a:lnSpc>
                        <a:spcAft>
                          <a:spcPts val="0"/>
                        </a:spcAft>
                      </a:pPr>
                      <a:r>
                        <a:rPr lang="lt-LT" sz="1700" dirty="0" smtClean="0">
                          <a:effectLst/>
                          <a:latin typeface="Times New Roman" panose="02020603050405020304" pitchFamily="18" charset="0"/>
                          <a:cs typeface="Times New Roman" panose="02020603050405020304" pitchFamily="18" charset="0"/>
                        </a:rPr>
                        <a:t>Parameter</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a:txBody>
                    <a:bodyPr/>
                    <a:lstStyle/>
                    <a:p>
                      <a:pPr algn="ctr">
                        <a:lnSpc>
                          <a:spcPct val="115000"/>
                        </a:lnSpc>
                        <a:spcAft>
                          <a:spcPts val="0"/>
                        </a:spcAft>
                      </a:pPr>
                      <a:r>
                        <a:rPr lang="lt-LT" sz="1700" dirty="0" smtClean="0">
                          <a:effectLst/>
                          <a:latin typeface="Times New Roman" panose="02020603050405020304" pitchFamily="18" charset="0"/>
                          <a:cs typeface="Times New Roman" panose="02020603050405020304" pitchFamily="18" charset="0"/>
                        </a:rPr>
                        <a:t>PPWS</a:t>
                      </a:r>
                      <a:r>
                        <a:rPr lang="lt-LT" sz="1700" baseline="0" dirty="0" smtClean="0">
                          <a:effectLst/>
                          <a:latin typeface="Times New Roman" panose="02020603050405020304" pitchFamily="18" charset="0"/>
                          <a:cs typeface="Times New Roman" panose="02020603050405020304" pitchFamily="18" charset="0"/>
                        </a:rPr>
                        <a:t> particles amount</a:t>
                      </a:r>
                      <a:r>
                        <a:rPr lang="lt-LT" sz="1700" dirty="0" smtClean="0">
                          <a:effectLst/>
                          <a:latin typeface="Times New Roman" panose="02020603050405020304" pitchFamily="18" charset="0"/>
                          <a:cs typeface="Times New Roman" panose="02020603050405020304" pitchFamily="18" charset="0"/>
                        </a:rPr>
                        <a:t>, wt.%</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lt-LT"/>
                    </a:p>
                  </a:txBody>
                  <a:tcPr/>
                </a:tc>
                <a:tc hMerge="1">
                  <a:txBody>
                    <a:bodyPr/>
                    <a:lstStyle/>
                    <a:p>
                      <a:endParaRPr lang="lt-LT"/>
                    </a:p>
                  </a:txBody>
                  <a:tcPr/>
                </a:tc>
              </a:tr>
              <a:tr h="297996">
                <a:tc vMerge="1">
                  <a:txBody>
                    <a:bodyPr/>
                    <a:lstStyle/>
                    <a:p>
                      <a:endParaRPr lang="lt-LT"/>
                    </a:p>
                  </a:txBody>
                  <a:tcPr/>
                </a:tc>
                <a:tc>
                  <a:txBody>
                    <a:bodyPr/>
                    <a:lstStyle/>
                    <a:p>
                      <a:pPr algn="ctr">
                        <a:lnSpc>
                          <a:spcPct val="115000"/>
                        </a:lnSpc>
                        <a:spcAft>
                          <a:spcPts val="0"/>
                        </a:spcAft>
                      </a:pPr>
                      <a:r>
                        <a:rPr lang="lt-LT" sz="1700" dirty="0">
                          <a:effectLst/>
                          <a:latin typeface="Times New Roman" panose="02020603050405020304" pitchFamily="18" charset="0"/>
                          <a:cs typeface="Times New Roman" panose="02020603050405020304" pitchFamily="18" charset="0"/>
                        </a:rPr>
                        <a:t>0</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lt-LT" sz="1700" dirty="0">
                          <a:effectLst/>
                          <a:latin typeface="Times New Roman" panose="02020603050405020304" pitchFamily="18" charset="0"/>
                          <a:cs typeface="Times New Roman" panose="02020603050405020304" pitchFamily="18" charset="0"/>
                        </a:rPr>
                        <a:t>10</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lt-LT" sz="1700" dirty="0">
                          <a:effectLst/>
                          <a:latin typeface="Times New Roman" panose="02020603050405020304" pitchFamily="18" charset="0"/>
                          <a:cs typeface="Times New Roman" panose="02020603050405020304" pitchFamily="18" charset="0"/>
                        </a:rPr>
                        <a:t>20</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97996">
                <a:tc>
                  <a:txBody>
                    <a:bodyPr/>
                    <a:lstStyle/>
                    <a:p>
                      <a:pPr>
                        <a:lnSpc>
                          <a:spcPct val="115000"/>
                        </a:lnSpc>
                        <a:spcAft>
                          <a:spcPts val="0"/>
                        </a:spcAft>
                      </a:pPr>
                      <a:r>
                        <a:rPr lang="lt-LT" sz="1700" dirty="0" smtClean="0">
                          <a:effectLst/>
                          <a:latin typeface="Times New Roman" panose="02020603050405020304" pitchFamily="18" charset="0"/>
                          <a:cs typeface="Times New Roman" panose="02020603050405020304" pitchFamily="18" charset="0"/>
                        </a:rPr>
                        <a:t>pHRR</a:t>
                      </a:r>
                      <a:r>
                        <a:rPr lang="lt-LT" sz="1700" baseline="-25000" dirty="0" smtClean="0">
                          <a:effectLst/>
                          <a:latin typeface="Times New Roman" panose="02020603050405020304" pitchFamily="18" charset="0"/>
                          <a:cs typeface="Times New Roman" panose="02020603050405020304" pitchFamily="18" charset="0"/>
                        </a:rPr>
                        <a:t>av.</a:t>
                      </a:r>
                      <a:r>
                        <a:rPr lang="lt-LT" sz="1700" dirty="0" smtClean="0">
                          <a:effectLst/>
                          <a:latin typeface="Times New Roman" panose="02020603050405020304" pitchFamily="18" charset="0"/>
                          <a:cs typeface="Times New Roman" panose="02020603050405020304" pitchFamily="18" charset="0"/>
                        </a:rPr>
                        <a:t>, </a:t>
                      </a:r>
                      <a:r>
                        <a:rPr lang="lt-LT" sz="1700" dirty="0">
                          <a:effectLst/>
                          <a:latin typeface="Times New Roman" panose="02020603050405020304" pitchFamily="18" charset="0"/>
                          <a:cs typeface="Times New Roman" panose="02020603050405020304" pitchFamily="18" charset="0"/>
                        </a:rPr>
                        <a:t>kW/m</a:t>
                      </a:r>
                      <a:r>
                        <a:rPr lang="lt-LT" sz="1700" baseline="30000" dirty="0">
                          <a:effectLst/>
                          <a:latin typeface="Times New Roman" panose="02020603050405020304" pitchFamily="18" charset="0"/>
                          <a:cs typeface="Times New Roman" panose="02020603050405020304" pitchFamily="18" charset="0"/>
                        </a:rPr>
                        <a:t>2</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15000"/>
                        </a:lnSpc>
                        <a:spcAft>
                          <a:spcPts val="0"/>
                        </a:spcAft>
                      </a:pPr>
                      <a:r>
                        <a:rPr lang="lt-LT" sz="1700" dirty="0">
                          <a:effectLst/>
                          <a:latin typeface="Times New Roman" panose="02020603050405020304" pitchFamily="18" charset="0"/>
                          <a:cs typeface="Times New Roman" panose="02020603050405020304" pitchFamily="18" charset="0"/>
                        </a:rPr>
                        <a:t>372±42</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15000"/>
                        </a:lnSpc>
                        <a:spcAft>
                          <a:spcPts val="0"/>
                        </a:spcAft>
                      </a:pPr>
                      <a:r>
                        <a:rPr lang="lt-LT" sz="1700" dirty="0">
                          <a:effectLst/>
                          <a:latin typeface="Times New Roman" panose="02020603050405020304" pitchFamily="18" charset="0"/>
                          <a:cs typeface="Times New Roman" panose="02020603050405020304" pitchFamily="18" charset="0"/>
                        </a:rPr>
                        <a:t>373±49</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15000"/>
                        </a:lnSpc>
                        <a:spcAft>
                          <a:spcPts val="0"/>
                        </a:spcAft>
                      </a:pPr>
                      <a:r>
                        <a:rPr lang="lt-LT" sz="1700" dirty="0">
                          <a:effectLst/>
                          <a:latin typeface="Times New Roman" panose="02020603050405020304" pitchFamily="18" charset="0"/>
                          <a:cs typeface="Times New Roman" panose="02020603050405020304" pitchFamily="18" charset="0"/>
                        </a:rPr>
                        <a:t>353±47</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r h="297996">
                <a:tc>
                  <a:txBody>
                    <a:bodyPr/>
                    <a:lstStyle/>
                    <a:p>
                      <a:pPr>
                        <a:lnSpc>
                          <a:spcPct val="115000"/>
                        </a:lnSpc>
                        <a:spcAft>
                          <a:spcPts val="0"/>
                        </a:spcAft>
                      </a:pPr>
                      <a:r>
                        <a:rPr lang="lt-LT" sz="1700" dirty="0" smtClean="0">
                          <a:effectLst/>
                          <a:latin typeface="Times New Roman" panose="02020603050405020304" pitchFamily="18" charset="0"/>
                          <a:cs typeface="Times New Roman" panose="02020603050405020304" pitchFamily="18" charset="0"/>
                        </a:rPr>
                        <a:t>THR</a:t>
                      </a:r>
                      <a:r>
                        <a:rPr lang="lt-LT" sz="1700" baseline="-25000" dirty="0" smtClean="0">
                          <a:effectLst/>
                          <a:latin typeface="Times New Roman" panose="02020603050405020304" pitchFamily="18" charset="0"/>
                          <a:cs typeface="Times New Roman" panose="02020603050405020304" pitchFamily="18" charset="0"/>
                        </a:rPr>
                        <a:t>av.</a:t>
                      </a:r>
                      <a:r>
                        <a:rPr lang="lt-LT" sz="1700" dirty="0" smtClean="0">
                          <a:effectLst/>
                          <a:latin typeface="Times New Roman" panose="02020603050405020304" pitchFamily="18" charset="0"/>
                          <a:cs typeface="Times New Roman" panose="02020603050405020304" pitchFamily="18" charset="0"/>
                        </a:rPr>
                        <a:t>, </a:t>
                      </a:r>
                      <a:r>
                        <a:rPr lang="lt-LT" sz="1700" dirty="0">
                          <a:effectLst/>
                          <a:latin typeface="Times New Roman" panose="02020603050405020304" pitchFamily="18" charset="0"/>
                          <a:cs typeface="Times New Roman" panose="02020603050405020304" pitchFamily="18" charset="0"/>
                        </a:rPr>
                        <a:t>MJ/m</a:t>
                      </a:r>
                      <a:r>
                        <a:rPr lang="lt-LT" sz="1700" baseline="30000" dirty="0">
                          <a:effectLst/>
                          <a:latin typeface="Times New Roman" panose="02020603050405020304" pitchFamily="18" charset="0"/>
                          <a:cs typeface="Times New Roman" panose="02020603050405020304" pitchFamily="18" charset="0"/>
                        </a:rPr>
                        <a:t>2</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lt-LT" sz="1700" dirty="0" smtClean="0">
                          <a:effectLst/>
                          <a:latin typeface="Times New Roman" panose="02020603050405020304" pitchFamily="18" charset="0"/>
                          <a:cs typeface="Times New Roman" panose="02020603050405020304" pitchFamily="18" charset="0"/>
                        </a:rPr>
                        <a:t>12.7±3.4</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lt-LT" sz="1700" dirty="0" smtClean="0">
                          <a:effectLst/>
                          <a:latin typeface="Times New Roman" panose="02020603050405020304" pitchFamily="18" charset="0"/>
                          <a:cs typeface="Times New Roman" panose="02020603050405020304" pitchFamily="18" charset="0"/>
                        </a:rPr>
                        <a:t>22.4±0.7</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lt-LT" sz="1700" dirty="0" smtClean="0">
                          <a:effectLst/>
                          <a:latin typeface="Times New Roman" panose="02020603050405020304" pitchFamily="18" charset="0"/>
                          <a:cs typeface="Times New Roman" panose="02020603050405020304" pitchFamily="18" charset="0"/>
                        </a:rPr>
                        <a:t>24.2±1.7</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97996">
                <a:tc>
                  <a:txBody>
                    <a:bodyPr/>
                    <a:lstStyle/>
                    <a:p>
                      <a:pPr>
                        <a:lnSpc>
                          <a:spcPct val="115000"/>
                        </a:lnSpc>
                        <a:spcAft>
                          <a:spcPts val="0"/>
                        </a:spcAft>
                      </a:pPr>
                      <a:r>
                        <a:rPr lang="lt-LT" sz="1700" dirty="0" smtClean="0">
                          <a:effectLst/>
                          <a:latin typeface="Times New Roman" panose="02020603050405020304" pitchFamily="18" charset="0"/>
                          <a:cs typeface="Times New Roman" panose="02020603050405020304" pitchFamily="18" charset="0"/>
                        </a:rPr>
                        <a:t>TSR</a:t>
                      </a:r>
                      <a:r>
                        <a:rPr lang="lt-LT" sz="1700" baseline="-25000" dirty="0" smtClean="0">
                          <a:effectLst/>
                          <a:latin typeface="Times New Roman" panose="02020603050405020304" pitchFamily="18" charset="0"/>
                          <a:cs typeface="Times New Roman" panose="02020603050405020304" pitchFamily="18" charset="0"/>
                        </a:rPr>
                        <a:t>av.</a:t>
                      </a:r>
                      <a:r>
                        <a:rPr lang="lt-LT" sz="1700" dirty="0" smtClean="0">
                          <a:effectLst/>
                          <a:latin typeface="Times New Roman" panose="02020603050405020304" pitchFamily="18" charset="0"/>
                          <a:cs typeface="Times New Roman" panose="02020603050405020304" pitchFamily="18" charset="0"/>
                        </a:rPr>
                        <a:t>, </a:t>
                      </a:r>
                      <a:r>
                        <a:rPr lang="lt-LT" sz="1700" dirty="0">
                          <a:effectLst/>
                          <a:latin typeface="Times New Roman" panose="02020603050405020304" pitchFamily="18" charset="0"/>
                          <a:cs typeface="Times New Roman" panose="02020603050405020304" pitchFamily="18" charset="0"/>
                        </a:rPr>
                        <a:t>m</a:t>
                      </a:r>
                      <a:r>
                        <a:rPr lang="lt-LT" sz="1700" baseline="30000" dirty="0">
                          <a:effectLst/>
                          <a:latin typeface="Times New Roman" panose="02020603050405020304" pitchFamily="18" charset="0"/>
                          <a:cs typeface="Times New Roman" panose="02020603050405020304" pitchFamily="18" charset="0"/>
                        </a:rPr>
                        <a:t>2</a:t>
                      </a:r>
                      <a:r>
                        <a:rPr lang="lt-LT" sz="1700" dirty="0">
                          <a:effectLst/>
                          <a:latin typeface="Times New Roman" panose="02020603050405020304" pitchFamily="18" charset="0"/>
                          <a:cs typeface="Times New Roman" panose="02020603050405020304" pitchFamily="18" charset="0"/>
                        </a:rPr>
                        <a:t>/m</a:t>
                      </a:r>
                      <a:r>
                        <a:rPr lang="lt-LT" sz="1700" baseline="30000" dirty="0">
                          <a:effectLst/>
                          <a:latin typeface="Times New Roman" panose="02020603050405020304" pitchFamily="18" charset="0"/>
                          <a:cs typeface="Times New Roman" panose="02020603050405020304" pitchFamily="18" charset="0"/>
                        </a:rPr>
                        <a:t>2</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lt-LT" sz="1700" dirty="0">
                          <a:effectLst/>
                          <a:latin typeface="Times New Roman" panose="02020603050405020304" pitchFamily="18" charset="0"/>
                          <a:cs typeface="Times New Roman" panose="02020603050405020304" pitchFamily="18" charset="0"/>
                        </a:rPr>
                        <a:t>398±65</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lt-LT" sz="1700" dirty="0">
                          <a:effectLst/>
                          <a:latin typeface="Times New Roman" panose="02020603050405020304" pitchFamily="18" charset="0"/>
                          <a:cs typeface="Times New Roman" panose="02020603050405020304" pitchFamily="18" charset="0"/>
                        </a:rPr>
                        <a:t>801±62</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lnSpc>
                          <a:spcPct val="115000"/>
                        </a:lnSpc>
                        <a:spcAft>
                          <a:spcPts val="0"/>
                        </a:spcAft>
                      </a:pPr>
                      <a:r>
                        <a:rPr lang="lt-LT" sz="1700" dirty="0">
                          <a:effectLst/>
                          <a:latin typeface="Times New Roman" panose="02020603050405020304" pitchFamily="18" charset="0"/>
                          <a:cs typeface="Times New Roman" panose="02020603050405020304" pitchFamily="18" charset="0"/>
                        </a:rPr>
                        <a:t>951±69</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97996">
                <a:tc>
                  <a:txBody>
                    <a:bodyPr/>
                    <a:lstStyle/>
                    <a:p>
                      <a:pPr>
                        <a:lnSpc>
                          <a:spcPct val="115000"/>
                        </a:lnSpc>
                        <a:spcAft>
                          <a:spcPts val="0"/>
                        </a:spcAft>
                      </a:pPr>
                      <a:r>
                        <a:rPr lang="lt-LT" sz="1700" dirty="0" smtClean="0">
                          <a:effectLst/>
                          <a:latin typeface="Times New Roman" panose="02020603050405020304" pitchFamily="18" charset="0"/>
                          <a:cs typeface="Times New Roman" panose="02020603050405020304" pitchFamily="18" charset="0"/>
                        </a:rPr>
                        <a:t>COY</a:t>
                      </a:r>
                      <a:r>
                        <a:rPr lang="lt-LT" sz="1700" baseline="-25000" dirty="0" smtClean="0">
                          <a:effectLst/>
                          <a:latin typeface="Times New Roman" panose="02020603050405020304" pitchFamily="18" charset="0"/>
                          <a:cs typeface="Times New Roman" panose="02020603050405020304" pitchFamily="18" charset="0"/>
                        </a:rPr>
                        <a:t>av.</a:t>
                      </a:r>
                      <a:r>
                        <a:rPr lang="lt-LT" sz="1700" dirty="0" smtClean="0">
                          <a:effectLst/>
                          <a:latin typeface="Times New Roman" panose="02020603050405020304" pitchFamily="18" charset="0"/>
                          <a:cs typeface="Times New Roman" panose="02020603050405020304" pitchFamily="18" charset="0"/>
                        </a:rPr>
                        <a:t>, </a:t>
                      </a:r>
                      <a:r>
                        <a:rPr lang="lt-LT" sz="1700" dirty="0">
                          <a:effectLst/>
                          <a:latin typeface="Times New Roman" panose="02020603050405020304" pitchFamily="18" charset="0"/>
                          <a:cs typeface="Times New Roman" panose="02020603050405020304" pitchFamily="18" charset="0"/>
                        </a:rPr>
                        <a:t>kg/kg</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15000"/>
                        </a:lnSpc>
                        <a:spcAft>
                          <a:spcPts val="0"/>
                        </a:spcAft>
                      </a:pPr>
                      <a:r>
                        <a:rPr lang="lt-LT" sz="1700" dirty="0" smtClean="0">
                          <a:effectLst/>
                          <a:latin typeface="Times New Roman" panose="02020603050405020304" pitchFamily="18" charset="0"/>
                          <a:cs typeface="Times New Roman" panose="02020603050405020304" pitchFamily="18" charset="0"/>
                        </a:rPr>
                        <a:t>0.15±0.03</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15000"/>
                        </a:lnSpc>
                        <a:spcAft>
                          <a:spcPts val="0"/>
                        </a:spcAft>
                      </a:pPr>
                      <a:r>
                        <a:rPr lang="lt-LT" sz="1700" dirty="0" smtClean="0">
                          <a:effectLst/>
                          <a:latin typeface="Times New Roman" panose="02020603050405020304" pitchFamily="18" charset="0"/>
                          <a:cs typeface="Times New Roman" panose="02020603050405020304" pitchFamily="18" charset="0"/>
                        </a:rPr>
                        <a:t>0.14±0.01</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15000"/>
                        </a:lnSpc>
                        <a:spcAft>
                          <a:spcPts val="0"/>
                        </a:spcAft>
                      </a:pPr>
                      <a:r>
                        <a:rPr lang="lt-LT" sz="1700" dirty="0" smtClean="0">
                          <a:effectLst/>
                          <a:latin typeface="Times New Roman" panose="02020603050405020304" pitchFamily="18" charset="0"/>
                          <a:cs typeface="Times New Roman" panose="02020603050405020304" pitchFamily="18" charset="0"/>
                        </a:rPr>
                        <a:t>0.13±0.01</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r h="297996">
                <a:tc>
                  <a:txBody>
                    <a:bodyPr/>
                    <a:lstStyle/>
                    <a:p>
                      <a:pPr>
                        <a:lnSpc>
                          <a:spcPct val="115000"/>
                        </a:lnSpc>
                        <a:spcAft>
                          <a:spcPts val="0"/>
                        </a:spcAft>
                      </a:pPr>
                      <a:r>
                        <a:rPr lang="lt-LT" sz="1700" dirty="0" smtClean="0">
                          <a:effectLst/>
                          <a:latin typeface="Times New Roman" panose="02020603050405020304" pitchFamily="18" charset="0"/>
                          <a:cs typeface="Times New Roman" panose="02020603050405020304" pitchFamily="18" charset="0"/>
                        </a:rPr>
                        <a:t>CO</a:t>
                      </a:r>
                      <a:r>
                        <a:rPr lang="lt-LT" sz="1700" baseline="-25000" dirty="0" smtClean="0">
                          <a:effectLst/>
                          <a:latin typeface="Times New Roman" panose="02020603050405020304" pitchFamily="18" charset="0"/>
                          <a:cs typeface="Times New Roman" panose="02020603050405020304" pitchFamily="18" charset="0"/>
                        </a:rPr>
                        <a:t>2</a:t>
                      </a:r>
                      <a:r>
                        <a:rPr lang="lt-LT" sz="1700" dirty="0" smtClean="0">
                          <a:effectLst/>
                          <a:latin typeface="Times New Roman" panose="02020603050405020304" pitchFamily="18" charset="0"/>
                          <a:cs typeface="Times New Roman" panose="02020603050405020304" pitchFamily="18" charset="0"/>
                        </a:rPr>
                        <a:t>Y</a:t>
                      </a:r>
                      <a:r>
                        <a:rPr lang="lt-LT" sz="1700" baseline="-25000" dirty="0" smtClean="0">
                          <a:effectLst/>
                          <a:latin typeface="Times New Roman" panose="02020603050405020304" pitchFamily="18" charset="0"/>
                          <a:cs typeface="Times New Roman" panose="02020603050405020304" pitchFamily="18" charset="0"/>
                        </a:rPr>
                        <a:t>av.</a:t>
                      </a:r>
                      <a:r>
                        <a:rPr lang="lt-LT" sz="1700" dirty="0" smtClean="0">
                          <a:effectLst/>
                          <a:latin typeface="Times New Roman" panose="02020603050405020304" pitchFamily="18" charset="0"/>
                          <a:cs typeface="Times New Roman" panose="02020603050405020304" pitchFamily="18" charset="0"/>
                        </a:rPr>
                        <a:t>, </a:t>
                      </a:r>
                      <a:r>
                        <a:rPr lang="lt-LT" sz="1700" dirty="0">
                          <a:effectLst/>
                          <a:latin typeface="Times New Roman" panose="02020603050405020304" pitchFamily="18" charset="0"/>
                          <a:cs typeface="Times New Roman" panose="02020603050405020304" pitchFamily="18" charset="0"/>
                        </a:rPr>
                        <a:t>kg/kg</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15000"/>
                        </a:lnSpc>
                        <a:spcAft>
                          <a:spcPts val="0"/>
                        </a:spcAft>
                      </a:pPr>
                      <a:r>
                        <a:rPr lang="lt-LT" sz="1700" dirty="0" smtClean="0">
                          <a:effectLst/>
                          <a:latin typeface="Times New Roman" panose="02020603050405020304" pitchFamily="18" charset="0"/>
                          <a:cs typeface="Times New Roman" panose="02020603050405020304" pitchFamily="18" charset="0"/>
                        </a:rPr>
                        <a:t>4.4±0.5</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15000"/>
                        </a:lnSpc>
                        <a:spcAft>
                          <a:spcPts val="0"/>
                        </a:spcAft>
                      </a:pPr>
                      <a:r>
                        <a:rPr lang="lt-LT" sz="1700" dirty="0" smtClean="0">
                          <a:effectLst/>
                          <a:latin typeface="Times New Roman" panose="02020603050405020304" pitchFamily="18" charset="0"/>
                          <a:cs typeface="Times New Roman" panose="02020603050405020304" pitchFamily="18" charset="0"/>
                        </a:rPr>
                        <a:t>3.4±0.1</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a:lnSpc>
                          <a:spcPct val="115000"/>
                        </a:lnSpc>
                        <a:spcAft>
                          <a:spcPts val="0"/>
                        </a:spcAft>
                      </a:pPr>
                      <a:r>
                        <a:rPr lang="lt-LT" sz="1700" dirty="0" smtClean="0">
                          <a:effectLst/>
                          <a:latin typeface="Times New Roman" panose="02020603050405020304" pitchFamily="18" charset="0"/>
                          <a:cs typeface="Times New Roman" panose="02020603050405020304" pitchFamily="18" charset="0"/>
                        </a:rPr>
                        <a:t>3.1±0.2</a:t>
                      </a:r>
                      <a:endParaRPr lang="lt-LT" sz="1700" dirty="0">
                        <a:effectLst/>
                        <a:latin typeface="Times New Roman" panose="02020603050405020304" pitchFamily="18" charset="0"/>
                        <a:ea typeface="Calibri"/>
                        <a:cs typeface="Times New Roman" panose="02020603050405020304" pitchFamily="18" charset="0"/>
                      </a:endParaRPr>
                    </a:p>
                  </a:txBody>
                  <a:tcPr marL="68576" marR="68576"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r>
            </a:tbl>
          </a:graphicData>
        </a:graphic>
      </p:graphicFrame>
      <p:sp>
        <p:nvSpPr>
          <p:cNvPr id="7" name="TextBox 2"/>
          <p:cNvSpPr txBox="1">
            <a:spLocks noChangeArrowheads="1"/>
          </p:cNvSpPr>
          <p:nvPr/>
        </p:nvSpPr>
        <p:spPr bwMode="auto">
          <a:xfrm>
            <a:off x="420688" y="4324350"/>
            <a:ext cx="7611379" cy="3231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sz="1500" b="1" dirty="0" smtClean="0">
                <a:solidFill>
                  <a:schemeClr val="bg1"/>
                </a:solidFill>
                <a:latin typeface="Times New Roman" panose="02020603050405020304" pitchFamily="18" charset="0"/>
                <a:cs typeface="Times New Roman" panose="02020603050405020304" pitchFamily="18" charset="0"/>
              </a:rPr>
              <a:t>Table 2. </a:t>
            </a:r>
            <a:r>
              <a:rPr lang="lt-LT" altLang="lt-LT" sz="1500" dirty="0" smtClean="0">
                <a:solidFill>
                  <a:schemeClr val="bg1"/>
                </a:solidFill>
                <a:latin typeface="Times New Roman" panose="02020603050405020304" pitchFamily="18" charset="0"/>
                <a:cs typeface="Times New Roman" panose="02020603050405020304" pitchFamily="18" charset="0"/>
              </a:rPr>
              <a:t>Flammability characteristics of RPG extended and PPWS modified polyurethane foams</a:t>
            </a:r>
            <a:endParaRPr lang="lt-LT" altLang="lt-LT" sz="1500" dirty="0">
              <a:solidFill>
                <a:schemeClr val="bg1"/>
              </a:solidFill>
              <a:latin typeface="Times New Roman" panose="02020603050405020304" pitchFamily="18" charset="0"/>
              <a:cs typeface="Times New Roman" panose="02020603050405020304" pitchFamily="18" charset="0"/>
            </a:endParaRPr>
          </a:p>
        </p:txBody>
      </p:sp>
      <p:pic>
        <p:nvPicPr>
          <p:cNvPr id="8" name="Paveikslėlis 8"/>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467225" y="608013"/>
            <a:ext cx="1511300" cy="32004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9" name="Paveikslėlis 9"/>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992813" y="608013"/>
            <a:ext cx="1512887" cy="3206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10" name="Paveikslėlis 10"/>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7535863" y="601663"/>
            <a:ext cx="1511300" cy="32051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3" name="TextBox 12"/>
          <p:cNvSpPr txBox="1">
            <a:spLocks noChangeArrowheads="1"/>
          </p:cNvSpPr>
          <p:nvPr/>
        </p:nvSpPr>
        <p:spPr bwMode="auto">
          <a:xfrm>
            <a:off x="4451350" y="558802"/>
            <a:ext cx="36830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sz="1600" b="1" dirty="0">
                <a:latin typeface="Times New Roman" panose="02020603050405020304" pitchFamily="18" charset="0"/>
                <a:cs typeface="Times New Roman" panose="02020603050405020304" pitchFamily="18" charset="0"/>
              </a:rPr>
              <a:t>b)</a:t>
            </a:r>
          </a:p>
        </p:txBody>
      </p:sp>
      <p:sp>
        <p:nvSpPr>
          <p:cNvPr id="14" name="TextBox 2"/>
          <p:cNvSpPr txBox="1">
            <a:spLocks noChangeArrowheads="1"/>
          </p:cNvSpPr>
          <p:nvPr/>
        </p:nvSpPr>
        <p:spPr bwMode="auto">
          <a:xfrm>
            <a:off x="4572000" y="3490913"/>
            <a:ext cx="147989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b="1" dirty="0" smtClean="0">
                <a:solidFill>
                  <a:schemeClr val="bg1"/>
                </a:solidFill>
                <a:latin typeface="Times New Roman" panose="02020603050405020304" pitchFamily="18" charset="0"/>
                <a:cs typeface="Times New Roman" panose="02020603050405020304" pitchFamily="18" charset="0"/>
              </a:rPr>
              <a:t>0% of PPWS</a:t>
            </a:r>
            <a:endParaRPr lang="lt-LT" altLang="lt-LT" b="1" dirty="0">
              <a:solidFill>
                <a:schemeClr val="bg1"/>
              </a:solidFill>
              <a:latin typeface="Times New Roman" panose="02020603050405020304" pitchFamily="18" charset="0"/>
              <a:cs typeface="Times New Roman" panose="02020603050405020304" pitchFamily="18" charset="0"/>
            </a:endParaRPr>
          </a:p>
        </p:txBody>
      </p:sp>
      <p:sp>
        <p:nvSpPr>
          <p:cNvPr id="15" name="TextBox 13"/>
          <p:cNvSpPr txBox="1">
            <a:spLocks noChangeArrowheads="1"/>
          </p:cNvSpPr>
          <p:nvPr/>
        </p:nvSpPr>
        <p:spPr bwMode="auto">
          <a:xfrm>
            <a:off x="5915025" y="3489603"/>
            <a:ext cx="163988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b="1" dirty="0">
                <a:solidFill>
                  <a:schemeClr val="bg1"/>
                </a:solidFill>
                <a:latin typeface="Times New Roman" panose="02020603050405020304" pitchFamily="18" charset="0"/>
                <a:cs typeface="Times New Roman" panose="02020603050405020304" pitchFamily="18" charset="0"/>
              </a:rPr>
              <a:t> </a:t>
            </a:r>
            <a:r>
              <a:rPr lang="lt-LT" altLang="lt-LT" b="1" dirty="0" smtClean="0">
                <a:solidFill>
                  <a:schemeClr val="bg1"/>
                </a:solidFill>
                <a:latin typeface="Times New Roman" panose="02020603050405020304" pitchFamily="18" charset="0"/>
                <a:cs typeface="Times New Roman" panose="02020603050405020304" pitchFamily="18" charset="0"/>
              </a:rPr>
              <a:t>10% of PPWS</a:t>
            </a:r>
            <a:endParaRPr lang="lt-LT" altLang="lt-LT" b="1" dirty="0">
              <a:solidFill>
                <a:schemeClr val="bg1"/>
              </a:solidFill>
              <a:latin typeface="Times New Roman" panose="02020603050405020304" pitchFamily="18" charset="0"/>
              <a:cs typeface="Times New Roman" panose="02020603050405020304" pitchFamily="18" charset="0"/>
            </a:endParaRPr>
          </a:p>
        </p:txBody>
      </p:sp>
      <p:sp>
        <p:nvSpPr>
          <p:cNvPr id="16" name="TextBox 14"/>
          <p:cNvSpPr txBox="1">
            <a:spLocks noChangeArrowheads="1"/>
          </p:cNvSpPr>
          <p:nvPr/>
        </p:nvSpPr>
        <p:spPr bwMode="auto">
          <a:xfrm>
            <a:off x="7441376" y="3489603"/>
            <a:ext cx="163988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b="1" dirty="0">
                <a:solidFill>
                  <a:schemeClr val="bg1"/>
                </a:solidFill>
                <a:latin typeface="Times New Roman" panose="02020603050405020304" pitchFamily="18" charset="0"/>
                <a:cs typeface="Times New Roman" panose="02020603050405020304" pitchFamily="18" charset="0"/>
              </a:rPr>
              <a:t> </a:t>
            </a:r>
            <a:r>
              <a:rPr lang="lt-LT" altLang="lt-LT" b="1" dirty="0" smtClean="0">
                <a:solidFill>
                  <a:schemeClr val="bg1"/>
                </a:solidFill>
                <a:latin typeface="Times New Roman" panose="02020603050405020304" pitchFamily="18" charset="0"/>
                <a:cs typeface="Times New Roman" panose="02020603050405020304" pitchFamily="18" charset="0"/>
              </a:rPr>
              <a:t>20% of PPWS</a:t>
            </a:r>
            <a:endParaRPr lang="lt-LT" altLang="lt-LT" b="1" dirty="0">
              <a:solidFill>
                <a:schemeClr val="bg1"/>
              </a:solidFill>
              <a:latin typeface="Times New Roman" panose="02020603050405020304" pitchFamily="18" charset="0"/>
              <a:cs typeface="Times New Roman" panose="02020603050405020304" pitchFamily="18" charset="0"/>
            </a:endParaRPr>
          </a:p>
        </p:txBody>
      </p:sp>
      <p:sp>
        <p:nvSpPr>
          <p:cNvPr id="12" name="TextBox 11"/>
          <p:cNvSpPr txBox="1">
            <a:spLocks noChangeArrowheads="1"/>
          </p:cNvSpPr>
          <p:nvPr/>
        </p:nvSpPr>
        <p:spPr bwMode="auto">
          <a:xfrm>
            <a:off x="111124" y="699293"/>
            <a:ext cx="420688"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r>
              <a:rPr lang="lt-LT" altLang="lt-LT" sz="1600" b="1" dirty="0">
                <a:latin typeface="Times New Roman" panose="02020603050405020304" pitchFamily="18" charset="0"/>
                <a:cs typeface="Times New Roman" panose="02020603050405020304" pitchFamily="18" charset="0"/>
              </a:rPr>
              <a:t>a)</a:t>
            </a:r>
          </a:p>
        </p:txBody>
      </p:sp>
    </p:spTree>
    <p:extLst>
      <p:ext uri="{BB962C8B-B14F-4D97-AF65-F5344CB8AC3E}">
        <p14:creationId xmlns:p14="http://schemas.microsoft.com/office/powerpoint/2010/main" xmlns="" val="233754658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sz="3200" b="1" i="1" dirty="0" smtClean="0">
                <a:latin typeface="Times New Roman" panose="02020603050405020304" pitchFamily="18" charset="0"/>
                <a:cs typeface="Times New Roman" panose="02020603050405020304" pitchFamily="18" charset="0"/>
              </a:rPr>
              <a:t>Conclusions</a:t>
            </a:r>
            <a:endParaRPr lang="lt-LT" sz="3200" b="1" i="1"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pPr algn="just">
              <a:spcAft>
                <a:spcPts val="1200"/>
              </a:spcAft>
            </a:pPr>
            <a:r>
              <a:rPr lang="lt-LT" sz="2300" dirty="0" smtClean="0">
                <a:solidFill>
                  <a:schemeClr val="bg1"/>
                </a:solidFill>
                <a:latin typeface="Times New Roman" panose="02020603050405020304" pitchFamily="18" charset="0"/>
                <a:cs typeface="Times New Roman" panose="02020603050405020304" pitchFamily="18" charset="0"/>
              </a:rPr>
              <a:t>It is determined that titanate coupling agent forms one molecule-sized layer on the surface of particle, thus 2.3 times reducing the dynamic viscosity of forming mixtures It as well increases the compressive strength from 178 kPa to 271 kPa of polyurethane foam modified with 20 wt.% of PPWS particles.</a:t>
            </a:r>
          </a:p>
          <a:p>
            <a:pPr algn="just"/>
            <a:r>
              <a:rPr lang="en-US" sz="2300" dirty="0">
                <a:solidFill>
                  <a:schemeClr val="bg1"/>
                </a:solidFill>
                <a:latin typeface="Times New Roman" panose="02020603050405020304" pitchFamily="18" charset="0"/>
                <a:cs typeface="Times New Roman" panose="02020603050405020304" pitchFamily="18" charset="0"/>
              </a:rPr>
              <a:t>It is determined that PPWS particles and their agglomerates due to </a:t>
            </a:r>
            <a:r>
              <a:rPr lang="en-US" sz="2300">
                <a:solidFill>
                  <a:schemeClr val="bg1"/>
                </a:solidFill>
                <a:latin typeface="Times New Roman" panose="02020603050405020304" pitchFamily="18" charset="0"/>
                <a:cs typeface="Times New Roman" panose="02020603050405020304" pitchFamily="18" charset="0"/>
              </a:rPr>
              <a:t>non‑flammable </a:t>
            </a:r>
            <a:r>
              <a:rPr lang="en-US" sz="2300" smtClean="0">
                <a:solidFill>
                  <a:schemeClr val="bg1"/>
                </a:solidFill>
                <a:latin typeface="Times New Roman" panose="02020603050405020304" pitchFamily="18" charset="0"/>
                <a:cs typeface="Times New Roman" panose="02020603050405020304" pitchFamily="18" charset="0"/>
              </a:rPr>
              <a:t>materials </a:t>
            </a:r>
            <a:r>
              <a:rPr lang="en-US" sz="2300" dirty="0">
                <a:solidFill>
                  <a:schemeClr val="bg1"/>
                </a:solidFill>
                <a:latin typeface="Times New Roman" panose="02020603050405020304" pitchFamily="18" charset="0"/>
                <a:cs typeface="Times New Roman" panose="02020603050405020304" pitchFamily="18" charset="0"/>
              </a:rPr>
              <a:t>act as a barrier for flame spread and sudden heat release in modified polyurethane foams under open flame, therefore, the obtained products are </a:t>
            </a:r>
            <a:r>
              <a:rPr lang="en-US" sz="2300" dirty="0" err="1" smtClean="0">
                <a:solidFill>
                  <a:schemeClr val="bg1"/>
                </a:solidFill>
                <a:latin typeface="Times New Roman" panose="02020603050405020304" pitchFamily="18" charset="0"/>
                <a:cs typeface="Times New Roman" panose="02020603050405020304" pitchFamily="18" charset="0"/>
              </a:rPr>
              <a:t>characteri</a:t>
            </a:r>
            <a:r>
              <a:rPr lang="lt-LT" sz="2300" dirty="0">
                <a:solidFill>
                  <a:schemeClr val="bg1"/>
                </a:solidFill>
                <a:latin typeface="Times New Roman" panose="02020603050405020304" pitchFamily="18" charset="0"/>
                <a:cs typeface="Times New Roman" panose="02020603050405020304" pitchFamily="18" charset="0"/>
              </a:rPr>
              <a:t>s</a:t>
            </a:r>
            <a:r>
              <a:rPr lang="en-US" sz="2300" dirty="0" err="1" smtClean="0">
                <a:solidFill>
                  <a:schemeClr val="bg1"/>
                </a:solidFill>
                <a:latin typeface="Times New Roman" panose="02020603050405020304" pitchFamily="18" charset="0"/>
                <a:cs typeface="Times New Roman" panose="02020603050405020304" pitchFamily="18" charset="0"/>
              </a:rPr>
              <a:t>ed</a:t>
            </a:r>
            <a:r>
              <a:rPr lang="en-US" sz="2300" dirty="0" smtClean="0">
                <a:solidFill>
                  <a:schemeClr val="bg1"/>
                </a:solidFill>
                <a:latin typeface="Times New Roman" panose="02020603050405020304" pitchFamily="18" charset="0"/>
                <a:cs typeface="Times New Roman" panose="02020603050405020304" pitchFamily="18" charset="0"/>
              </a:rPr>
              <a:t> </a:t>
            </a:r>
            <a:r>
              <a:rPr lang="en-US" sz="2300" dirty="0">
                <a:solidFill>
                  <a:schemeClr val="bg1"/>
                </a:solidFill>
                <a:latin typeface="Times New Roman" panose="02020603050405020304" pitchFamily="18" charset="0"/>
                <a:cs typeface="Times New Roman" panose="02020603050405020304" pitchFamily="18" charset="0"/>
              </a:rPr>
              <a:t>by slower combustion. 20 wt. % of PPWS particles in polyurethane foam reduce heat release rate by 5.1%, carbon monoxide and carbon dioxide yields by, respectively, 13.3% and 29.5%.</a:t>
            </a:r>
            <a:endParaRPr lang="lt-LT" sz="2300" dirty="0" smtClean="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4246648884"/>
      </p:ext>
    </p:extLst>
  </p:cSld>
  <p:clrMapOvr>
    <a:masterClrMapping/>
  </p:clrMapOvr>
  <p:timing>
    <p:tnLst>
      <p:par>
        <p:cTn id="1" dur="indefinite" restart="never" nodeType="tmRoot"/>
      </p:par>
    </p:tnLst>
  </p:timing>
</p:sld>
</file>

<file path=ppt/theme/theme1.xml><?xml version="1.0" encoding="utf-8"?>
<a:theme xmlns:a="http://schemas.openxmlformats.org/drawingml/2006/main" name="VGTU_bl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VGTU_blue</Template>
  <TotalTime>246</TotalTime>
  <Words>624</Words>
  <Application>Microsoft Office PowerPoint</Application>
  <PresentationFormat>On-screen Show (4:3)</PresentationFormat>
  <Paragraphs>156</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VGTU_blue</vt:lpstr>
      <vt:lpstr>Mechanical and Thermal Properties of Propylene Glycol Extended and Paper Waste Sludge Modified Polyurethane Foams</vt:lpstr>
      <vt:lpstr>Slide 2</vt:lpstr>
      <vt:lpstr>Raw materials</vt:lpstr>
      <vt:lpstr>Composition of extended and modified polyurethane foams</vt:lpstr>
      <vt:lpstr>Qualitative and quantitative analyses of PPWS</vt:lpstr>
      <vt:lpstr>Modification of PPWS particles with titanate coupling agent</vt:lpstr>
      <vt:lpstr>The impact of PPWS particles on mixture viscosity</vt:lpstr>
      <vt:lpstr>Compressive strength</vt:lpstr>
      <vt:lpstr>Compressive strength</vt:lpstr>
      <vt:lpstr>Flammability and ignitability tests</vt:lpstr>
      <vt:lpstr>Conclusions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Mechanical and Thermal Properties of Propylene Glycol Extended and Paper Waste Sludge Modified Polyurethane Foams</dc:title>
  <dc:creator>Atabradas 3000</dc:creator>
  <cp:lastModifiedBy>omics</cp:lastModifiedBy>
  <cp:revision>24</cp:revision>
  <dcterms:created xsi:type="dcterms:W3CDTF">2017-06-08T05:43:52Z</dcterms:created>
  <dcterms:modified xsi:type="dcterms:W3CDTF">2017-07-17T11:20:14Z</dcterms:modified>
</cp:coreProperties>
</file>