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sldIdLst>
    <p:sldId id="257" r:id="rId3"/>
    <p:sldId id="260" r:id="rId4"/>
    <p:sldId id="261" r:id="rId5"/>
    <p:sldId id="262" r:id="rId6"/>
    <p:sldId id="263" r:id="rId7"/>
    <p:sldId id="264" r:id="rId8"/>
    <p:sldId id="265" r:id="rId9"/>
    <p:sldId id="266" r:id="rId10"/>
    <p:sldId id="336" r:id="rId11"/>
    <p:sldId id="268" r:id="rId12"/>
    <p:sldId id="267" r:id="rId13"/>
    <p:sldId id="269" r:id="rId14"/>
    <p:sldId id="270" r:id="rId15"/>
    <p:sldId id="271" r:id="rId16"/>
    <p:sldId id="272" r:id="rId17"/>
    <p:sldId id="340" r:id="rId18"/>
    <p:sldId id="273" r:id="rId19"/>
    <p:sldId id="274" r:id="rId20"/>
    <p:sldId id="276" r:id="rId21"/>
    <p:sldId id="277" r:id="rId22"/>
    <p:sldId id="278" r:id="rId23"/>
    <p:sldId id="279" r:id="rId24"/>
    <p:sldId id="283" r:id="rId25"/>
    <p:sldId id="284" r:id="rId26"/>
    <p:sldId id="285" r:id="rId27"/>
    <p:sldId id="286" r:id="rId28"/>
    <p:sldId id="287" r:id="rId29"/>
    <p:sldId id="288" r:id="rId30"/>
    <p:sldId id="289" r:id="rId31"/>
    <p:sldId id="290" r:id="rId32"/>
    <p:sldId id="334" r:id="rId33"/>
    <p:sldId id="291" r:id="rId34"/>
    <p:sldId id="337" r:id="rId35"/>
    <p:sldId id="292" r:id="rId36"/>
    <p:sldId id="330" r:id="rId37"/>
    <p:sldId id="332" r:id="rId38"/>
    <p:sldId id="331" r:id="rId39"/>
    <p:sldId id="296" r:id="rId40"/>
    <p:sldId id="300" r:id="rId41"/>
    <p:sldId id="301" r:id="rId42"/>
    <p:sldId id="302" r:id="rId43"/>
    <p:sldId id="305" r:id="rId44"/>
    <p:sldId id="312" r:id="rId45"/>
    <p:sldId id="333" r:id="rId46"/>
    <p:sldId id="315" r:id="rId47"/>
    <p:sldId id="317" r:id="rId48"/>
    <p:sldId id="318" r:id="rId49"/>
    <p:sldId id="324" r:id="rId50"/>
    <p:sldId id="326" r:id="rId51"/>
    <p:sldId id="327" r:id="rId52"/>
    <p:sldId id="328" r:id="rId53"/>
    <p:sldId id="30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C20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نمط متوسط 3 - تميي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نمط ذو سمات 1 - تميي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نمط متوسط 1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1224" autoAdjust="0"/>
    <p:restoredTop sz="94660"/>
  </p:normalViewPr>
  <p:slideViewPr>
    <p:cSldViewPr snapToGrid="0" showGuides="1">
      <p:cViewPr>
        <p:scale>
          <a:sx n="70" d="100"/>
          <a:sy n="70" d="100"/>
        </p:scale>
        <p:origin x="-1092" y="-564"/>
      </p:cViewPr>
      <p:guideLst>
        <p:guide orient="horz" pos="2160"/>
        <p:guide pos="3840"/>
      </p:guideLst>
    </p:cSldViewPr>
  </p:slideViewPr>
  <p:notesTextViewPr>
    <p:cViewPr>
      <p:scale>
        <a:sx n="1" d="1"/>
        <a:sy n="1" d="1"/>
      </p:scale>
      <p:origin x="0" y="0"/>
    </p:cViewPr>
  </p:notesTextViewPr>
  <p:sorterViewPr>
    <p:cViewPr>
      <p:scale>
        <a:sx n="100" d="100"/>
        <a:sy n="100" d="100"/>
      </p:scale>
      <p:origin x="0" y="1090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pPr/>
              <a:t>‹#›</a:t>
            </a:fld>
            <a:endParaRPr lang="en-US"/>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en-US"/>
          </a:p>
        </p:txBody>
      </p:sp>
      <p:sp>
        <p:nvSpPr>
          <p:cNvPr id="2" name="Title 1"/>
          <p:cNvSpPr>
            <a:spLocks noGrp="1"/>
          </p:cNvSpPr>
          <p:nvPr>
            <p:ph type="ctrTitle"/>
          </p:nvPr>
        </p:nvSpPr>
        <p:spPr>
          <a:xfrm>
            <a:off x="1524000" y="1041400"/>
            <a:ext cx="9144000" cy="2387600"/>
          </a:xfrm>
        </p:spPr>
        <p:txBody>
          <a:bodyPr anchor="b"/>
          <a:lstStyle>
            <a:lvl1pPr algn="l">
              <a:defRPr sz="6000">
                <a:solidFill>
                  <a:schemeClr val="tx2"/>
                </a:solidFill>
              </a:defRPr>
            </a:lvl1p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24832611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pPr/>
              <a:t>‹#›</a:t>
            </a:fld>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2" name="Title 1"/>
          <p:cNvSpPr>
            <a:spLocks noGrp="1"/>
          </p:cNvSpPr>
          <p:nvPr>
            <p:ph type="title"/>
          </p:nvPr>
        </p:nvSpPr>
        <p:spPr/>
        <p:txBody>
          <a:body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170246683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pPr/>
              <a:t>‹#›</a:t>
            </a:fld>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ar-SA" smtClean="0"/>
              <a:t>انقر لتحرير أنماط النص الرئيسي</a:t>
            </a:r>
          </a:p>
        </p:txBody>
      </p:sp>
      <p:sp>
        <p:nvSpPr>
          <p:cNvPr id="2" name="Title 1"/>
          <p:cNvSpPr>
            <a:spLocks noGrp="1"/>
          </p:cNvSpPr>
          <p:nvPr>
            <p:ph type="title"/>
          </p:nvPr>
        </p:nvSpPr>
        <p:spPr>
          <a:xfrm>
            <a:off x="831850" y="1709738"/>
            <a:ext cx="10515600" cy="2862262"/>
          </a:xfrm>
        </p:spPr>
        <p:txBody>
          <a:bodyPr anchor="b"/>
          <a:lstStyle>
            <a:lvl1pPr>
              <a:defRPr sz="6000"/>
            </a:lvl1p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123361181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D6987-FB6D-4DB8-81B8-AD0F35E3BB5F}" type="slidenum">
              <a:rPr lang="en-US" smtClean="0"/>
              <a:pPr/>
              <a:t>‹#›</a:t>
            </a:fld>
            <a:endParaRPr lang="en-US"/>
          </a:p>
        </p:txBody>
      </p:sp>
      <p:sp>
        <p:nvSpPr>
          <p:cNvPr id="4" name="Content Placeholder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3" name="Content Placeholder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2" name="Title 1"/>
          <p:cNvSpPr>
            <a:spLocks noGrp="1"/>
          </p:cNvSpPr>
          <p:nvPr>
            <p:ph type="title"/>
          </p:nvPr>
        </p:nvSpPr>
        <p:spPr/>
        <p:txBody>
          <a:body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152187272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2D6987-FB6D-4DB8-81B8-AD0F35E3BB5F}" type="slidenum">
              <a:rPr lang="en-US" smtClean="0"/>
              <a:pPr/>
              <a:t>‹#›</a:t>
            </a:fld>
            <a:endParaRPr lang="en-US"/>
          </a:p>
        </p:txBody>
      </p:sp>
      <p:sp>
        <p:nvSpPr>
          <p:cNvPr id="5" name="Text Placeholder 4"/>
          <p:cNvSpPr>
            <a:spLocks noGrp="1"/>
          </p:cNvSpPr>
          <p:nvPr>
            <p:ph type="body" sz="quarter" idx="3"/>
          </p:nvPr>
        </p:nvSpPr>
        <p:spPr>
          <a:xfrm>
            <a:off x="6189663"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6189663" y="2193925"/>
            <a:ext cx="5157787"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831850" y="2193925"/>
            <a:ext cx="515620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3" name="Text Placeholder 2"/>
          <p:cNvSpPr>
            <a:spLocks noGrp="1"/>
          </p:cNvSpPr>
          <p:nvPr>
            <p:ph type="body" idx="1"/>
          </p:nvPr>
        </p:nvSpPr>
        <p:spPr>
          <a:xfrm>
            <a:off x="831850"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2" name="Title 1"/>
          <p:cNvSpPr>
            <a:spLocks noGrp="1"/>
          </p:cNvSpPr>
          <p:nvPr>
            <p:ph type="title"/>
          </p:nvPr>
        </p:nvSpPr>
        <p:spPr>
          <a:xfrm>
            <a:off x="831850" y="274638"/>
            <a:ext cx="10515600" cy="1143000"/>
          </a:xfrm>
        </p:spPr>
        <p:txBody>
          <a:body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110092491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2D6987-FB6D-4DB8-81B8-AD0F35E3BB5F}" type="slidenum">
              <a:rPr lang="en-US" smtClean="0"/>
              <a:pPr/>
              <a:t>‹#›</a:t>
            </a:fld>
            <a:endParaRPr lang="en-US"/>
          </a:p>
        </p:txBody>
      </p:sp>
      <p:sp>
        <p:nvSpPr>
          <p:cNvPr id="2" name="Title 1"/>
          <p:cNvSpPr>
            <a:spLocks noGrp="1"/>
          </p:cNvSpPr>
          <p:nvPr>
            <p:ph type="title"/>
          </p:nvPr>
        </p:nvSpPr>
        <p:spPr/>
        <p:txBody>
          <a:body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91840686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2D6987-FB6D-4DB8-81B8-AD0F35E3BB5F}" type="slidenum">
              <a:rPr lang="en-US" smtClean="0"/>
              <a:pPr/>
              <a:t>‹#›</a:t>
            </a:fld>
            <a:endParaRPr lang="en-US"/>
          </a:p>
        </p:txBody>
      </p:sp>
    </p:spTree>
    <p:extLst>
      <p:ext uri="{BB962C8B-B14F-4D97-AF65-F5344CB8AC3E}">
        <p14:creationId xmlns:p14="http://schemas.microsoft.com/office/powerpoint/2010/main" xmlns="" val="249762503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D6987-FB6D-4DB8-81B8-AD0F35E3BB5F}" type="slidenum">
              <a:rPr lang="en-US" smtClean="0"/>
              <a:pPr/>
              <a:t>‹#›</a:t>
            </a:fld>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94365948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D6987-FB6D-4DB8-81B8-AD0F35E3BB5F}" type="slidenum">
              <a:rPr lang="en-US" smtClean="0"/>
              <a:pPr/>
              <a:t>‹#›</a:t>
            </a:fld>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الرمز لإضافة صورة</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252229016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pPr/>
              <a:t>‹#›</a:t>
            </a:fld>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2" name="Title 1"/>
          <p:cNvSpPr>
            <a:spLocks noGrp="1"/>
          </p:cNvSpPr>
          <p:nvPr>
            <p:ph type="title"/>
          </p:nvPr>
        </p:nvSpPr>
        <p:spPr/>
        <p:txBody>
          <a:bodyPr/>
          <a:lstStyle/>
          <a:p>
            <a:r>
              <a:rPr lang="ar-SA" smtClean="0"/>
              <a:t>انقر لتحرير نمط العنوان الرئيسي</a:t>
            </a:r>
            <a:endParaRPr lang="en-US"/>
          </a:p>
        </p:txBody>
      </p:sp>
    </p:spTree>
    <p:extLst>
      <p:ext uri="{BB962C8B-B14F-4D97-AF65-F5344CB8AC3E}">
        <p14:creationId xmlns:p14="http://schemas.microsoft.com/office/powerpoint/2010/main" xmlns="" val="6317957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pPr/>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pPr/>
              <a:t>‹#›</a:t>
            </a:fld>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2" name="Vertical Title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en-US"/>
          </a:p>
        </p:txBody>
      </p:sp>
    </p:spTree>
    <p:extLst>
      <p:ext uri="{BB962C8B-B14F-4D97-AF65-F5344CB8AC3E}">
        <p14:creationId xmlns:p14="http://schemas.microsoft.com/office/powerpoint/2010/main" xmlns="" val="2446235546"/>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2"/>
            <a:ext cx="10363201"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914400" y="1981201"/>
            <a:ext cx="10363201" cy="4114800"/>
          </a:xfrm>
        </p:spPr>
        <p:txBody>
          <a:bodyPr rtlCol="0">
            <a:normAutofit/>
          </a:bodyPr>
          <a:lstStyle/>
          <a:p>
            <a:pPr lvl="0"/>
            <a:endParaRPr lang="en-US" noProof="0"/>
          </a:p>
        </p:txBody>
      </p:sp>
      <p:sp>
        <p:nvSpPr>
          <p:cNvPr id="4" name="Date Placeholder 3"/>
          <p:cNvSpPr>
            <a:spLocks noGrp="1"/>
          </p:cNvSpPr>
          <p:nvPr>
            <p:ph type="dt" sz="half" idx="10"/>
          </p:nvPr>
        </p:nvSpPr>
        <p:spPr>
          <a:xfrm>
            <a:off x="913863" y="6248943"/>
            <a:ext cx="2540896" cy="456433"/>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4166139" y="6248943"/>
            <a:ext cx="3859725" cy="456433"/>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8737242" y="6248943"/>
            <a:ext cx="2540896" cy="456433"/>
          </a:xfrm>
        </p:spPr>
        <p:txBody>
          <a:bodyPr/>
          <a:lstStyle>
            <a:lvl1pPr>
              <a:defRPr/>
            </a:lvl1pPr>
          </a:lstStyle>
          <a:p>
            <a:pPr>
              <a:defRPr/>
            </a:pPr>
            <a:fld id="{D454210E-3039-47F9-AB34-220DCF86DA4D}" type="slidenum">
              <a:rPr lang="en-US"/>
              <a:pPr>
                <a:defRPr/>
              </a:pPr>
              <a:t>‹#›</a:t>
            </a:fld>
            <a:endParaRPr lang="en-US"/>
          </a:p>
        </p:txBody>
      </p:sp>
    </p:spTree>
    <p:extLst>
      <p:ext uri="{BB962C8B-B14F-4D97-AF65-F5344CB8AC3E}">
        <p14:creationId xmlns:p14="http://schemas.microsoft.com/office/powerpoint/2010/main" xmlns="" val="1116603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65E195-C89C-4871-8AE9-903FDB8B6D9D}" type="datetimeFigureOut">
              <a:rPr lang="en-US" smtClean="0"/>
              <a:pPr/>
              <a:t>10/14/2014</a:t>
            </a:fld>
            <a:endParaRPr 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2D6987-FB6D-4DB8-81B8-AD0F35E3BB5F}" type="slidenum">
              <a:rPr lang="en-US" smtClean="0"/>
              <a:pPr/>
              <a:t>‹#›</a:t>
            </a:fld>
            <a:endParaRPr lang="en-US"/>
          </a:p>
        </p:txBody>
      </p:sp>
    </p:spTree>
    <p:extLst>
      <p:ext uri="{BB962C8B-B14F-4D97-AF65-F5344CB8AC3E}">
        <p14:creationId xmlns:p14="http://schemas.microsoft.com/office/powerpoint/2010/main" xmlns="" val="981562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txStyles>
    <p:titleStyle>
      <a:lvl1pPr algn="l" defTabSz="914400" rtl="1" eaLnBrk="1" latinLnBrk="0" hangingPunct="1">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www.plosone.org/article/info:doi/10.1371/journal.pone.0076993" TargetMode="External"/><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4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2935" y="4371033"/>
            <a:ext cx="9144000" cy="1678076"/>
          </a:xfrm>
        </p:spPr>
        <p:txBody>
          <a:bodyPr>
            <a:normAutofit/>
          </a:bodyPr>
          <a:lstStyle/>
          <a:p>
            <a:pPr algn="ctr"/>
            <a:r>
              <a:rPr lang="en-US" sz="3600" b="1" dirty="0" smtClean="0">
                <a:solidFill>
                  <a:schemeClr val="accent2">
                    <a:lumMod val="75000"/>
                  </a:schemeClr>
                </a:solidFill>
                <a:effectLst>
                  <a:glow rad="101600">
                    <a:schemeClr val="accent5">
                      <a:satMod val="175000"/>
                      <a:alpha val="40000"/>
                    </a:schemeClr>
                  </a:glow>
                </a:effectLst>
                <a:latin typeface="Cataneo BT" pitchFamily="66" charset="0"/>
                <a:cs typeface="Aharoni" pitchFamily="2" charset="-79"/>
              </a:rPr>
              <a:t>By</a:t>
            </a:r>
          </a:p>
          <a:p>
            <a:pPr algn="ctr"/>
            <a:r>
              <a:rPr lang="en-US" sz="3600" b="1" dirty="0" smtClean="0">
                <a:solidFill>
                  <a:schemeClr val="accent2">
                    <a:lumMod val="75000"/>
                  </a:schemeClr>
                </a:solidFill>
                <a:effectLst>
                  <a:glow rad="101600">
                    <a:schemeClr val="accent5">
                      <a:satMod val="175000"/>
                      <a:alpha val="40000"/>
                    </a:schemeClr>
                  </a:glow>
                </a:effectLst>
                <a:latin typeface="Cataneo BT" pitchFamily="66" charset="0"/>
                <a:cs typeface="Aharoni" pitchFamily="2" charset="-79"/>
              </a:rPr>
              <a:t>Prof. </a:t>
            </a:r>
            <a:r>
              <a:rPr lang="en-US" sz="3600" b="1" dirty="0" err="1" smtClean="0">
                <a:solidFill>
                  <a:schemeClr val="accent2">
                    <a:lumMod val="75000"/>
                  </a:schemeClr>
                </a:solidFill>
                <a:effectLst>
                  <a:glow rad="101600">
                    <a:schemeClr val="accent5">
                      <a:satMod val="175000"/>
                      <a:alpha val="40000"/>
                    </a:schemeClr>
                  </a:glow>
                </a:effectLst>
                <a:latin typeface="Cataneo BT" pitchFamily="66" charset="0"/>
                <a:cs typeface="Aharoni" pitchFamily="2" charset="-79"/>
              </a:rPr>
              <a:t>Afaf</a:t>
            </a:r>
            <a:r>
              <a:rPr lang="en-US" sz="3600" b="1" dirty="0" smtClean="0">
                <a:solidFill>
                  <a:schemeClr val="accent2">
                    <a:lumMod val="75000"/>
                  </a:schemeClr>
                </a:solidFill>
                <a:effectLst>
                  <a:glow rad="101600">
                    <a:schemeClr val="accent5">
                      <a:satMod val="175000"/>
                      <a:alpha val="40000"/>
                    </a:schemeClr>
                  </a:glow>
                </a:effectLst>
                <a:latin typeface="Cataneo BT" pitchFamily="66" charset="0"/>
                <a:cs typeface="Aharoni" pitchFamily="2" charset="-79"/>
              </a:rPr>
              <a:t> El-</a:t>
            </a:r>
            <a:r>
              <a:rPr lang="en-US" sz="3600" b="1" dirty="0" err="1" smtClean="0">
                <a:solidFill>
                  <a:schemeClr val="accent2">
                    <a:lumMod val="75000"/>
                  </a:schemeClr>
                </a:solidFill>
                <a:effectLst>
                  <a:glow rad="101600">
                    <a:schemeClr val="accent5">
                      <a:satMod val="175000"/>
                      <a:alpha val="40000"/>
                    </a:schemeClr>
                  </a:glow>
                </a:effectLst>
                <a:latin typeface="Cataneo BT" pitchFamily="66" charset="0"/>
                <a:cs typeface="Aharoni" pitchFamily="2" charset="-79"/>
              </a:rPr>
              <a:t>Ansary</a:t>
            </a:r>
            <a:endParaRPr lang="en-US" sz="3600" b="1" dirty="0">
              <a:solidFill>
                <a:schemeClr val="accent2">
                  <a:lumMod val="75000"/>
                </a:schemeClr>
              </a:solidFill>
              <a:effectLst>
                <a:glow rad="101600">
                  <a:schemeClr val="accent5">
                    <a:satMod val="175000"/>
                    <a:alpha val="40000"/>
                  </a:schemeClr>
                </a:glow>
              </a:effectLst>
              <a:latin typeface="Cataneo BT" pitchFamily="66" charset="0"/>
              <a:cs typeface="Aharoni" pitchFamily="2" charset="-79"/>
            </a:endParaRPr>
          </a:p>
        </p:txBody>
      </p:sp>
      <p:sp>
        <p:nvSpPr>
          <p:cNvPr id="4" name="عنوان 3"/>
          <p:cNvSpPr>
            <a:spLocks noGrp="1"/>
          </p:cNvSpPr>
          <p:nvPr>
            <p:ph type="ctrTitle"/>
          </p:nvPr>
        </p:nvSpPr>
        <p:spPr>
          <a:xfrm>
            <a:off x="167640" y="1808703"/>
            <a:ext cx="10667373" cy="2229897"/>
          </a:xfrm>
        </p:spPr>
        <p:txBody>
          <a:bodyPr>
            <a:normAutofit fontScale="90000"/>
          </a:bodyPr>
          <a:lstStyle/>
          <a:p>
            <a:r>
              <a:rPr lang="en-GB" sz="4800" b="1" dirty="0" smtClean="0"/>
              <a:t/>
            </a:r>
            <a:br>
              <a:rPr lang="en-GB" sz="4800" b="1" dirty="0" smtClean="0"/>
            </a:br>
            <a:r>
              <a:rPr lang="en-GB" sz="4800" b="1" dirty="0"/>
              <a:t/>
            </a:r>
            <a:br>
              <a:rPr lang="en-GB" sz="4800" b="1" dirty="0"/>
            </a:br>
            <a:r>
              <a:rPr lang="en-GB" sz="4800" b="1" dirty="0" smtClean="0"/>
              <a:t/>
            </a:r>
            <a:br>
              <a:rPr lang="en-GB" sz="4800" b="1" dirty="0" smtClean="0"/>
            </a:br>
            <a:r>
              <a:rPr lang="en-GB" sz="4800" b="1" dirty="0"/>
              <a:t/>
            </a:r>
            <a:br>
              <a:rPr lang="en-GB" sz="4800" b="1" dirty="0"/>
            </a:br>
            <a:r>
              <a:rPr lang="en-GB" sz="4800" b="1" dirty="0" smtClean="0"/>
              <a:t/>
            </a:r>
            <a:br>
              <a:rPr lang="en-GB" sz="4800" b="1" dirty="0" smtClean="0"/>
            </a:br>
            <a:r>
              <a:rPr lang="en-GB" sz="4800" b="1" dirty="0"/>
              <a:t/>
            </a:r>
            <a:br>
              <a:rPr lang="en-GB" sz="4800" b="1" dirty="0"/>
            </a:br>
            <a:r>
              <a:rPr lang="en-GB" sz="4800" b="1" dirty="0" smtClean="0"/>
              <a:t/>
            </a:r>
            <a:br>
              <a:rPr lang="en-GB" sz="4800" b="1" dirty="0" smtClean="0"/>
            </a:br>
            <a:r>
              <a:rPr lang="en-US" sz="4800" dirty="0"/>
              <a:t/>
            </a:r>
            <a:br>
              <a:rPr lang="en-US" sz="4800" dirty="0"/>
            </a:br>
            <a:r>
              <a:rPr lang="en-GB" sz="4800" dirty="0"/>
              <a:t> </a:t>
            </a:r>
            <a:r>
              <a:rPr lang="en-US" sz="4800" dirty="0"/>
              <a:t/>
            </a:r>
            <a:br>
              <a:rPr lang="en-US" sz="4800" dirty="0"/>
            </a:br>
            <a:r>
              <a:rPr lang="en-US" sz="4800" b="1" dirty="0" smtClean="0">
                <a:effectLst>
                  <a:glow rad="101600">
                    <a:schemeClr val="accent2">
                      <a:satMod val="175000"/>
                      <a:alpha val="40000"/>
                    </a:schemeClr>
                  </a:glow>
                </a:effectLst>
                <a:latin typeface="Cataneo BT" pitchFamily="66" charset="0"/>
                <a:cs typeface="Aharoni" pitchFamily="2" charset="-79"/>
              </a:rPr>
              <a:t/>
            </a:r>
            <a:br>
              <a:rPr lang="en-US" sz="4800" b="1" dirty="0" smtClean="0">
                <a:effectLst>
                  <a:glow rad="101600">
                    <a:schemeClr val="accent2">
                      <a:satMod val="175000"/>
                      <a:alpha val="40000"/>
                    </a:schemeClr>
                  </a:glow>
                </a:effectLst>
                <a:latin typeface="Cataneo BT" pitchFamily="66" charset="0"/>
                <a:cs typeface="Aharoni" pitchFamily="2" charset="-79"/>
              </a:rPr>
            </a:br>
            <a:endParaRPr lang="ar-SA" sz="4800" b="1" dirty="0">
              <a:effectLst>
                <a:glow rad="101600">
                  <a:schemeClr val="accent2">
                    <a:satMod val="175000"/>
                    <a:alpha val="40000"/>
                  </a:schemeClr>
                </a:glow>
              </a:effectLst>
              <a:latin typeface="Cataneo BT" pitchFamily="66" charset="0"/>
            </a:endParaRPr>
          </a:p>
        </p:txBody>
      </p:sp>
      <p:pic>
        <p:nvPicPr>
          <p:cNvPr id="6" name="صورة 5" descr="imagesCAB893J5.jpg"/>
          <p:cNvPicPr>
            <a:picLocks noChangeAspect="1"/>
          </p:cNvPicPr>
          <p:nvPr/>
        </p:nvPicPr>
        <p:blipFill>
          <a:blip r:embed="rId2" cstate="print"/>
          <a:stretch>
            <a:fillRect/>
          </a:stretch>
        </p:blipFill>
        <p:spPr>
          <a:xfrm>
            <a:off x="102718" y="108718"/>
            <a:ext cx="3121789" cy="1699985"/>
          </a:xfrm>
          <a:prstGeom prst="rect">
            <a:avLst/>
          </a:prstGeom>
          <a:effectLst>
            <a:glow rad="228600">
              <a:schemeClr val="accent5">
                <a:satMod val="175000"/>
                <a:alpha val="40000"/>
              </a:schemeClr>
            </a:glow>
          </a:effectLst>
        </p:spPr>
      </p:pic>
      <p:sp>
        <p:nvSpPr>
          <p:cNvPr id="2" name="TextBox 1"/>
          <p:cNvSpPr txBox="1"/>
          <p:nvPr/>
        </p:nvSpPr>
        <p:spPr>
          <a:xfrm>
            <a:off x="522514" y="2701499"/>
            <a:ext cx="11023042" cy="1569660"/>
          </a:xfrm>
          <a:prstGeom prst="rect">
            <a:avLst/>
          </a:prstGeom>
          <a:noFill/>
        </p:spPr>
        <p:txBody>
          <a:bodyPr wrap="square" rtlCol="0">
            <a:spAutoFit/>
          </a:bodyPr>
          <a:lstStyle/>
          <a:p>
            <a:pPr algn="ctr"/>
            <a:r>
              <a:rPr lang="en-US" sz="3200" dirty="0" smtClean="0">
                <a:solidFill>
                  <a:schemeClr val="accent5">
                    <a:lumMod val="50000"/>
                  </a:schemeClr>
                </a:solidFill>
                <a:effectLst>
                  <a:outerShdw blurRad="38100" dist="38100" dir="2700000" algn="tl">
                    <a:srgbClr val="000000">
                      <a:alpha val="43137"/>
                    </a:srgbClr>
                  </a:outerShdw>
                </a:effectLst>
              </a:rPr>
              <a:t>Gut-brain axis-based biomarkers as predictive tools in testing efficacy of carnosine and carnitine in rodent model of autism</a:t>
            </a:r>
          </a:p>
        </p:txBody>
      </p:sp>
      <p:pic>
        <p:nvPicPr>
          <p:cNvPr id="8806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936403" y="142290"/>
            <a:ext cx="2733920" cy="16328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56136185"/>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623394" y="1950348"/>
            <a:ext cx="6240693" cy="34068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058" tIns="41029" rIns="82058" bIns="41029">
            <a:spAutoFit/>
          </a:bodyPr>
          <a:lstStyle/>
          <a:p>
            <a:pPr marL="256432" indent="-256432" algn="just">
              <a:buFont typeface="Wingdings" pitchFamily="2" charset="2"/>
              <a:buChar char="q"/>
            </a:pPr>
            <a:r>
              <a:rPr lang="en-US" sz="2400" dirty="0">
                <a:latin typeface="+mj-lt"/>
                <a:cs typeface="Times New Roman" pitchFamily="18" charset="0"/>
              </a:rPr>
              <a:t>Within the first few days of life the  human gut is colonized by commensal intestinal </a:t>
            </a:r>
            <a:r>
              <a:rPr lang="en-US" sz="2400" dirty="0" err="1">
                <a:latin typeface="+mj-lt"/>
                <a:cs typeface="Times New Roman" pitchFamily="18" charset="0"/>
              </a:rPr>
              <a:t>microbiota</a:t>
            </a:r>
            <a:r>
              <a:rPr lang="en-US" sz="2400" dirty="0">
                <a:latin typeface="+mj-lt"/>
                <a:cs typeface="Times New Roman" pitchFamily="18" charset="0"/>
              </a:rPr>
              <a:t>.</a:t>
            </a:r>
          </a:p>
          <a:p>
            <a:pPr algn="just"/>
            <a:endParaRPr lang="en-US" sz="2400" dirty="0">
              <a:latin typeface="+mj-lt"/>
              <a:cs typeface="Times New Roman" pitchFamily="18" charset="0"/>
            </a:endParaRPr>
          </a:p>
          <a:p>
            <a:pPr marL="256432" indent="-256432" algn="just">
              <a:buFont typeface="Wingdings" pitchFamily="2" charset="2"/>
              <a:buChar char="q"/>
            </a:pPr>
            <a:r>
              <a:rPr lang="en-US" sz="2400" dirty="0">
                <a:latin typeface="+mj-lt"/>
                <a:cs typeface="Times New Roman" pitchFamily="18" charset="0"/>
              </a:rPr>
              <a:t>Studies show that commensal, probiotic, and pathogenic bacteria in the gastrointestinal tract can activate neural pathways and central nervous system signaling systems. </a:t>
            </a:r>
          </a:p>
        </p:txBody>
      </p:sp>
      <p:pic>
        <p:nvPicPr>
          <p:cNvPr id="43011" name="Picture 3"/>
          <p:cNvPicPr>
            <a:picLocks noChangeAspect="1"/>
          </p:cNvPicPr>
          <p:nvPr/>
        </p:nvPicPr>
        <p:blipFill>
          <a:blip r:embed="rId2">
            <a:extLst>
              <a:ext uri="{28A0092B-C50C-407E-A947-70E740481C1C}">
                <a14:useLocalDpi xmlns:a14="http://schemas.microsoft.com/office/drawing/2010/main" xmlns="" val="0"/>
              </a:ext>
            </a:extLst>
          </a:blip>
          <a:srcRect l="26163" r="24048" b="13686"/>
          <a:stretch>
            <a:fillRect/>
          </a:stretch>
        </p:blipFill>
        <p:spPr bwMode="auto">
          <a:xfrm>
            <a:off x="7248130" y="1628800"/>
            <a:ext cx="4404711" cy="4231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012" name="Rectangle 4"/>
          <p:cNvSpPr>
            <a:spLocks noChangeArrowheads="1"/>
          </p:cNvSpPr>
          <p:nvPr/>
        </p:nvSpPr>
        <p:spPr bwMode="auto">
          <a:xfrm>
            <a:off x="844062" y="332657"/>
            <a:ext cx="4833257" cy="6368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058" tIns="41029" rIns="82058" bIns="41029">
            <a:spAutoFit/>
          </a:bodyPr>
          <a:lstStyle/>
          <a:p>
            <a:pPr algn="ctr"/>
            <a:r>
              <a:rPr lang="en-US" sz="3600" b="1" dirty="0">
                <a:solidFill>
                  <a:schemeClr val="accent2">
                    <a:lumMod val="75000"/>
                  </a:schemeClr>
                </a:solidFill>
                <a:latin typeface="Times New Roman" pitchFamily="18" charset="0"/>
                <a:cs typeface="Times New Roman" pitchFamily="18" charset="0"/>
              </a:rPr>
              <a:t>The Gut-brain Axis</a:t>
            </a:r>
          </a:p>
        </p:txBody>
      </p:sp>
    </p:spTree>
    <p:extLst>
      <p:ext uri="{BB962C8B-B14F-4D97-AF65-F5344CB8AC3E}">
        <p14:creationId xmlns:p14="http://schemas.microsoft.com/office/powerpoint/2010/main" xmlns="" val="41301131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box(in)">
                                      <p:cBhvr>
                                        <p:cTn id="7" dur="500"/>
                                        <p:tgtEl>
                                          <p:spTgt spid="430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3011"/>
                                        </p:tgtEl>
                                        <p:attrNameLst>
                                          <p:attrName>style.visibility</p:attrName>
                                        </p:attrNameLst>
                                      </p:cBhvr>
                                      <p:to>
                                        <p:strVal val="visible"/>
                                      </p:to>
                                    </p:set>
                                    <p:animEffect transition="in" filter="box(in)">
                                      <p:cBhvr>
                                        <p:cTn id="12" dur="500"/>
                                        <p:tgtEl>
                                          <p:spTgt spid="430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3009">
                                            <p:txEl>
                                              <p:pRg st="0" end="0"/>
                                            </p:txEl>
                                          </p:spTgt>
                                        </p:tgtEl>
                                        <p:attrNameLst>
                                          <p:attrName>style.visibility</p:attrName>
                                        </p:attrNameLst>
                                      </p:cBhvr>
                                      <p:to>
                                        <p:strVal val="visible"/>
                                      </p:to>
                                    </p:set>
                                    <p:animEffect transition="in" filter="box(in)">
                                      <p:cBhvr>
                                        <p:cTn id="17" dur="500"/>
                                        <p:tgtEl>
                                          <p:spTgt spid="4300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3009">
                                            <p:txEl>
                                              <p:pRg st="2" end="2"/>
                                            </p:txEl>
                                          </p:spTgt>
                                        </p:tgtEl>
                                        <p:attrNameLst>
                                          <p:attrName>style.visibility</p:attrName>
                                        </p:attrNameLst>
                                      </p:cBhvr>
                                      <p:to>
                                        <p:strVal val="visible"/>
                                      </p:to>
                                    </p:set>
                                    <p:animEffect transition="in" filter="box(in)">
                                      <p:cBhvr>
                                        <p:cTn id="22" dur="500"/>
                                        <p:tgtEl>
                                          <p:spTgt spid="430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424874" y="1860296"/>
            <a:ext cx="5915636" cy="4791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058" tIns="41029" rIns="82058" bIns="41029">
            <a:spAutoFit/>
          </a:bodyPr>
          <a:lstStyle/>
          <a:p>
            <a:pPr marL="256432" indent="-256432" algn="just">
              <a:buFont typeface="Wingdings" pitchFamily="2" charset="2"/>
              <a:buChar char="q"/>
            </a:pPr>
            <a:r>
              <a:rPr lang="en-US" sz="2400" dirty="0">
                <a:latin typeface="+mj-lt"/>
                <a:cs typeface="Times New Roman" pitchFamily="18" charset="0"/>
              </a:rPr>
              <a:t>The brain and the gut both develop from the same tissue – during </a:t>
            </a:r>
            <a:r>
              <a:rPr lang="en-US" sz="2400" dirty="0" err="1">
                <a:latin typeface="+mj-lt"/>
                <a:cs typeface="Times New Roman" pitchFamily="18" charset="0"/>
              </a:rPr>
              <a:t>foetal</a:t>
            </a:r>
            <a:r>
              <a:rPr lang="en-US" sz="2400" dirty="0">
                <a:latin typeface="+mj-lt"/>
                <a:cs typeface="Times New Roman" pitchFamily="18" charset="0"/>
              </a:rPr>
              <a:t> development one part becomes the central nervous system, while the other develops into the enteric nervous system. They are connected via the </a:t>
            </a:r>
            <a:r>
              <a:rPr lang="en-US" sz="2400" dirty="0" err="1">
                <a:latin typeface="+mj-lt"/>
                <a:cs typeface="Times New Roman" pitchFamily="18" charset="0"/>
              </a:rPr>
              <a:t>Vagus</a:t>
            </a:r>
            <a:r>
              <a:rPr lang="en-US" sz="2400" dirty="0">
                <a:latin typeface="+mj-lt"/>
                <a:cs typeface="Times New Roman" pitchFamily="18" charset="0"/>
              </a:rPr>
              <a:t> nerve</a:t>
            </a:r>
            <a:r>
              <a:rPr lang="en-US" sz="2400" dirty="0" smtClean="0">
                <a:latin typeface="+mj-lt"/>
                <a:cs typeface="Times New Roman" pitchFamily="18" charset="0"/>
              </a:rPr>
              <a:t>.</a:t>
            </a:r>
          </a:p>
          <a:p>
            <a:pPr algn="just"/>
            <a:endParaRPr lang="en-US" sz="2400" dirty="0">
              <a:latin typeface="+mj-lt"/>
              <a:cs typeface="Times New Roman" pitchFamily="18" charset="0"/>
            </a:endParaRPr>
          </a:p>
          <a:p>
            <a:pPr marL="256432" indent="-256432" algn="just">
              <a:buFont typeface="Wingdings" pitchFamily="2" charset="2"/>
              <a:buChar char="q"/>
            </a:pPr>
            <a:r>
              <a:rPr lang="en-US" sz="2400" dirty="0">
                <a:latin typeface="+mj-lt"/>
                <a:cs typeface="Times New Roman" pitchFamily="18" charset="0"/>
              </a:rPr>
              <a:t>The gut has a large, semi-autonomous brain, and its endocrine signaling to the entire body is very elaborate. </a:t>
            </a:r>
          </a:p>
          <a:p>
            <a:endParaRPr lang="en-US" dirty="0">
              <a:solidFill>
                <a:srgbClr val="263ECE"/>
              </a:solidFill>
              <a:latin typeface="Times New Roman" pitchFamily="18" charset="0"/>
              <a:cs typeface="Times New Roman" pitchFamily="18" charset="0"/>
            </a:endParaRPr>
          </a:p>
        </p:txBody>
      </p:sp>
      <p:sp>
        <p:nvSpPr>
          <p:cNvPr id="44034" name="Rectangle 4"/>
          <p:cNvSpPr>
            <a:spLocks noChangeArrowheads="1"/>
          </p:cNvSpPr>
          <p:nvPr/>
        </p:nvSpPr>
        <p:spPr bwMode="auto">
          <a:xfrm>
            <a:off x="0" y="878839"/>
            <a:ext cx="6209877" cy="5137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058" tIns="41029" rIns="82058" bIns="41029">
            <a:spAutoFit/>
          </a:bodyPr>
          <a:lstStyle/>
          <a:p>
            <a:pPr algn="ctr"/>
            <a:r>
              <a:rPr lang="en-US" sz="2800" b="1" dirty="0">
                <a:solidFill>
                  <a:schemeClr val="accent2">
                    <a:lumMod val="75000"/>
                  </a:schemeClr>
                </a:solidFill>
                <a:latin typeface="Times New Roman" pitchFamily="18" charset="0"/>
                <a:cs typeface="Times New Roman" pitchFamily="18" charset="0"/>
              </a:rPr>
              <a:t>Gut and Brain Tissue</a:t>
            </a:r>
          </a:p>
        </p:txBody>
      </p:sp>
      <p:pic>
        <p:nvPicPr>
          <p:cNvPr id="819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927539" y="1125540"/>
            <a:ext cx="4306518" cy="4930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696999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box(in)">
                                      <p:cBhvr>
                                        <p:cTn id="7" dur="5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1922"/>
                                        </p:tgtEl>
                                        <p:attrNameLst>
                                          <p:attrName>style.visibility</p:attrName>
                                        </p:attrNameLst>
                                      </p:cBhvr>
                                      <p:to>
                                        <p:strVal val="visible"/>
                                      </p:to>
                                    </p:set>
                                    <p:animEffect transition="in" filter="box(in)">
                                      <p:cBhvr>
                                        <p:cTn id="12" dur="500"/>
                                        <p:tgtEl>
                                          <p:spTgt spid="8192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4033"/>
                                        </p:tgtEl>
                                        <p:attrNameLst>
                                          <p:attrName>style.visibility</p:attrName>
                                        </p:attrNameLst>
                                      </p:cBhvr>
                                      <p:to>
                                        <p:strVal val="visible"/>
                                      </p:to>
                                    </p:set>
                                    <p:animEffect transition="in" filter="box(in)">
                                      <p:cBhvr>
                                        <p:cTn id="17" dur="500"/>
                                        <p:tgtEl>
                                          <p:spTgt spid="44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3" grpId="0"/>
      <p:bldP spid="440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371789" y="1584198"/>
            <a:ext cx="5532191" cy="44840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058" tIns="41029" rIns="82058" bIns="41029">
            <a:spAutoFit/>
          </a:bodyPr>
          <a:lstStyle/>
          <a:p>
            <a:pPr marL="342900" indent="-342900" algn="just">
              <a:buFont typeface="Wingdings" pitchFamily="2" charset="2"/>
              <a:buChar char="ü"/>
            </a:pPr>
            <a:r>
              <a:rPr lang="en-US" sz="2400" dirty="0">
                <a:latin typeface="+mj-lt"/>
                <a:cs typeface="Times New Roman" pitchFamily="18" charset="0"/>
              </a:rPr>
              <a:t>The microbiome is affected by our experiences and emotions</a:t>
            </a:r>
            <a:r>
              <a:rPr lang="en-US" sz="2400" dirty="0" smtClean="0">
                <a:latin typeface="+mj-lt"/>
                <a:cs typeface="Times New Roman" pitchFamily="18" charset="0"/>
              </a:rPr>
              <a:t>.</a:t>
            </a:r>
          </a:p>
          <a:p>
            <a:pPr algn="just"/>
            <a:endParaRPr lang="en-US" sz="2400" dirty="0">
              <a:latin typeface="+mj-lt"/>
              <a:cs typeface="Times New Roman" pitchFamily="18" charset="0"/>
            </a:endParaRPr>
          </a:p>
          <a:p>
            <a:pPr marL="342900" indent="-342900" algn="just">
              <a:buFont typeface="Wingdings" pitchFamily="2" charset="2"/>
              <a:buChar char="ü"/>
            </a:pPr>
            <a:r>
              <a:rPr lang="en-US" sz="2400" dirty="0">
                <a:latin typeface="+mj-lt"/>
                <a:cs typeface="Times New Roman" pitchFamily="18" charset="0"/>
              </a:rPr>
              <a:t>In turn  microbes in the gut send chemical signals (including neurotransmitters) affecting memory, emotions and </a:t>
            </a:r>
            <a:r>
              <a:rPr lang="en-US" sz="2400" dirty="0" err="1">
                <a:latin typeface="+mj-lt"/>
                <a:cs typeface="Times New Roman" pitchFamily="18" charset="0"/>
              </a:rPr>
              <a:t>behaviour</a:t>
            </a:r>
            <a:r>
              <a:rPr lang="en-US" sz="2400" dirty="0">
                <a:latin typeface="+mj-lt"/>
                <a:cs typeface="Times New Roman" pitchFamily="18" charset="0"/>
              </a:rPr>
              <a:t> in important parts of the brain</a:t>
            </a:r>
            <a:r>
              <a:rPr lang="en-US" sz="2400" dirty="0" smtClean="0">
                <a:latin typeface="+mj-lt"/>
                <a:cs typeface="Times New Roman" pitchFamily="18" charset="0"/>
              </a:rPr>
              <a:t>.</a:t>
            </a:r>
          </a:p>
          <a:p>
            <a:pPr algn="just"/>
            <a:r>
              <a:rPr lang="en-US" sz="2400" dirty="0" smtClean="0">
                <a:latin typeface="+mj-lt"/>
                <a:cs typeface="Times New Roman" pitchFamily="18" charset="0"/>
              </a:rPr>
              <a:t> </a:t>
            </a:r>
            <a:endParaRPr lang="en-US" sz="2400" dirty="0">
              <a:latin typeface="+mj-lt"/>
              <a:cs typeface="Times New Roman" pitchFamily="18" charset="0"/>
            </a:endParaRPr>
          </a:p>
          <a:p>
            <a:pPr marL="342900" indent="-342900" algn="just">
              <a:buFont typeface="Wingdings" pitchFamily="2" charset="2"/>
              <a:buChar char="ü"/>
            </a:pPr>
            <a:r>
              <a:rPr lang="en-US" sz="2400" dirty="0">
                <a:latin typeface="+mj-lt"/>
                <a:cs typeface="Times New Roman" pitchFamily="18" charset="0"/>
              </a:rPr>
              <a:t>Gut microbes even alter gene expression in the gut.</a:t>
            </a:r>
          </a:p>
          <a:p>
            <a:endParaRPr lang="en-US" sz="2200" dirty="0">
              <a:latin typeface="Times New Roman" pitchFamily="18" charset="0"/>
              <a:cs typeface="Times New Roman" pitchFamily="18" charset="0"/>
            </a:endParaRPr>
          </a:p>
        </p:txBody>
      </p:sp>
      <p:sp>
        <p:nvSpPr>
          <p:cNvPr id="45058" name="Rectangle 4"/>
          <p:cNvSpPr>
            <a:spLocks noChangeArrowheads="1"/>
          </p:cNvSpPr>
          <p:nvPr/>
        </p:nvSpPr>
        <p:spPr bwMode="auto">
          <a:xfrm>
            <a:off x="262005" y="333378"/>
            <a:ext cx="5998118" cy="5137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058" tIns="41029" rIns="82058" bIns="41029">
            <a:spAutoFit/>
          </a:bodyPr>
          <a:lstStyle/>
          <a:p>
            <a:pPr algn="ctr"/>
            <a:r>
              <a:rPr lang="en-US" sz="2800" b="1" dirty="0">
                <a:solidFill>
                  <a:schemeClr val="accent2">
                    <a:lumMod val="75000"/>
                  </a:schemeClr>
                </a:solidFill>
                <a:latin typeface="+mj-lt"/>
                <a:cs typeface="Times New Roman" pitchFamily="18" charset="0"/>
              </a:rPr>
              <a:t>How the Gut-brain Axis works</a:t>
            </a:r>
          </a:p>
        </p:txBody>
      </p:sp>
      <p:pic>
        <p:nvPicPr>
          <p:cNvPr id="45059" name="Picture 5"/>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6123544" y="759526"/>
            <a:ext cx="5806453" cy="51177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71943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box(in)">
                                      <p:cBhvr>
                                        <p:cTn id="7" dur="500"/>
                                        <p:tgtEl>
                                          <p:spTgt spid="4505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5059"/>
                                        </p:tgtEl>
                                        <p:attrNameLst>
                                          <p:attrName>style.visibility</p:attrName>
                                        </p:attrNameLst>
                                      </p:cBhvr>
                                      <p:to>
                                        <p:strVal val="visible"/>
                                      </p:to>
                                    </p:set>
                                    <p:animEffect transition="in" filter="box(in)">
                                      <p:cBhvr>
                                        <p:cTn id="12" dur="500"/>
                                        <p:tgtEl>
                                          <p:spTgt spid="4505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5057">
                                            <p:txEl>
                                              <p:pRg st="0" end="0"/>
                                            </p:txEl>
                                          </p:spTgt>
                                        </p:tgtEl>
                                        <p:attrNameLst>
                                          <p:attrName>style.visibility</p:attrName>
                                        </p:attrNameLst>
                                      </p:cBhvr>
                                      <p:to>
                                        <p:strVal val="visible"/>
                                      </p:to>
                                    </p:set>
                                    <p:animEffect transition="in" filter="box(in)">
                                      <p:cBhvr>
                                        <p:cTn id="17" dur="500"/>
                                        <p:tgtEl>
                                          <p:spTgt spid="4505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5057">
                                            <p:txEl>
                                              <p:pRg st="2" end="2"/>
                                            </p:txEl>
                                          </p:spTgt>
                                        </p:tgtEl>
                                        <p:attrNameLst>
                                          <p:attrName>style.visibility</p:attrName>
                                        </p:attrNameLst>
                                      </p:cBhvr>
                                      <p:to>
                                        <p:strVal val="visible"/>
                                      </p:to>
                                    </p:set>
                                    <p:animEffect transition="in" filter="box(in)">
                                      <p:cBhvr>
                                        <p:cTn id="22" dur="500"/>
                                        <p:tgtEl>
                                          <p:spTgt spid="4505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45057">
                                            <p:txEl>
                                              <p:pRg st="4" end="4"/>
                                            </p:txEl>
                                          </p:spTgt>
                                        </p:tgtEl>
                                        <p:attrNameLst>
                                          <p:attrName>style.visibility</p:attrName>
                                        </p:attrNameLst>
                                      </p:cBhvr>
                                      <p:to>
                                        <p:strVal val="visible"/>
                                      </p:to>
                                    </p:set>
                                    <p:animEffect transition="in" filter="box(in)">
                                      <p:cBhvr>
                                        <p:cTn id="27" dur="500"/>
                                        <p:tgtEl>
                                          <p:spTgt spid="4505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622465" y="1272003"/>
            <a:ext cx="6773122" cy="5253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058" tIns="41029" rIns="82058" bIns="41029">
            <a:spAutoFit/>
          </a:bodyPr>
          <a:lstStyle/>
          <a:p>
            <a:pPr marL="410291" indent="-410291">
              <a:buFont typeface="Wingdings" pitchFamily="2" charset="2"/>
              <a:buChar char="q"/>
            </a:pPr>
            <a:r>
              <a:rPr lang="en-US" sz="2800" dirty="0">
                <a:latin typeface="+mj-lt"/>
                <a:cs typeface="Times New Roman" pitchFamily="18" charset="0"/>
              </a:rPr>
              <a:t>Aid digestion, synthesize vitamins</a:t>
            </a:r>
          </a:p>
          <a:p>
            <a:pPr marL="410291" indent="-410291">
              <a:buFont typeface="Wingdings" pitchFamily="2" charset="2"/>
              <a:buChar char="q"/>
            </a:pPr>
            <a:r>
              <a:rPr lang="en-US" sz="2800" dirty="0">
                <a:latin typeface="+mj-lt"/>
                <a:cs typeface="Times New Roman" pitchFamily="18" charset="0"/>
              </a:rPr>
              <a:t>Detoxify foreign compounds and help metabolize indigestible compounds</a:t>
            </a:r>
          </a:p>
          <a:p>
            <a:pPr marL="410291" indent="-410291">
              <a:buFont typeface="Wingdings" pitchFamily="2" charset="2"/>
              <a:buChar char="q"/>
            </a:pPr>
            <a:r>
              <a:rPr lang="en-US" sz="2800" dirty="0">
                <a:latin typeface="+mj-lt"/>
                <a:cs typeface="Times New Roman" pitchFamily="18" charset="0"/>
              </a:rPr>
              <a:t>Defend against opportunistic pathogens.</a:t>
            </a:r>
          </a:p>
          <a:p>
            <a:pPr marL="410291" indent="-410291">
              <a:buFont typeface="Wingdings" pitchFamily="2" charset="2"/>
              <a:buChar char="q"/>
            </a:pPr>
            <a:r>
              <a:rPr lang="en-US" sz="2800" dirty="0">
                <a:latin typeface="+mj-lt"/>
                <a:cs typeface="Times New Roman" pitchFamily="18" charset="0"/>
              </a:rPr>
              <a:t>Help </a:t>
            </a:r>
            <a:r>
              <a:rPr lang="en-US" sz="2800" dirty="0" err="1">
                <a:latin typeface="+mj-lt"/>
                <a:cs typeface="Times New Roman" pitchFamily="18" charset="0"/>
              </a:rPr>
              <a:t>programme</a:t>
            </a:r>
            <a:r>
              <a:rPr lang="en-US" sz="2800" dirty="0">
                <a:latin typeface="+mj-lt"/>
                <a:cs typeface="Times New Roman" pitchFamily="18" charset="0"/>
              </a:rPr>
              <a:t> the functioning of immune cells.</a:t>
            </a:r>
          </a:p>
          <a:p>
            <a:pPr marL="410291" indent="-410291">
              <a:buFont typeface="Wingdings" pitchFamily="2" charset="2"/>
              <a:buChar char="q"/>
            </a:pPr>
            <a:r>
              <a:rPr lang="en-US" sz="2800" dirty="0">
                <a:latin typeface="+mj-lt"/>
                <a:cs typeface="Times New Roman" pitchFamily="18" charset="0"/>
              </a:rPr>
              <a:t>Compounds produced by the microbiome are found throughout the body, where they continue to signal disease. </a:t>
            </a:r>
            <a:r>
              <a:rPr lang="en-US" sz="2800" dirty="0">
                <a:solidFill>
                  <a:srgbClr val="263ECE"/>
                </a:solidFill>
                <a:latin typeface="+mj-lt"/>
                <a:cs typeface="Times New Roman" pitchFamily="18" charset="0"/>
              </a:rPr>
              <a:t>  </a:t>
            </a:r>
          </a:p>
        </p:txBody>
      </p:sp>
      <p:sp>
        <p:nvSpPr>
          <p:cNvPr id="48131" name="Rectangle 4"/>
          <p:cNvSpPr>
            <a:spLocks noChangeArrowheads="1"/>
          </p:cNvSpPr>
          <p:nvPr/>
        </p:nvSpPr>
        <p:spPr bwMode="auto">
          <a:xfrm>
            <a:off x="179432" y="549278"/>
            <a:ext cx="8421957" cy="575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2058" tIns="41029" rIns="82058" bIns="41029">
            <a:spAutoFit/>
          </a:bodyPr>
          <a:lstStyle/>
          <a:p>
            <a:r>
              <a:rPr lang="en-US" sz="3200" dirty="0">
                <a:solidFill>
                  <a:schemeClr val="accent2">
                    <a:lumMod val="75000"/>
                  </a:schemeClr>
                </a:solidFill>
                <a:effectLst>
                  <a:outerShdw blurRad="38100" dist="38100" dir="2700000" algn="tl">
                    <a:srgbClr val="000000">
                      <a:alpha val="43137"/>
                    </a:srgbClr>
                  </a:outerShdw>
                </a:effectLst>
                <a:latin typeface="+mj-lt"/>
                <a:cs typeface="Times New Roman" pitchFamily="18" charset="0"/>
              </a:rPr>
              <a:t>Functions of our </a:t>
            </a:r>
            <a:r>
              <a:rPr lang="en-US" sz="3200" dirty="0" smtClean="0">
                <a:solidFill>
                  <a:schemeClr val="accent2">
                    <a:lumMod val="75000"/>
                  </a:schemeClr>
                </a:solidFill>
                <a:effectLst>
                  <a:outerShdw blurRad="38100" dist="38100" dir="2700000" algn="tl">
                    <a:srgbClr val="000000">
                      <a:alpha val="43137"/>
                    </a:srgbClr>
                  </a:outerShdw>
                </a:effectLst>
                <a:latin typeface="+mj-lt"/>
                <a:cs typeface="Times New Roman" pitchFamily="18" charset="0"/>
              </a:rPr>
              <a:t>digestive microbiome</a:t>
            </a:r>
            <a:endParaRPr lang="en-US" sz="3200" dirty="0">
              <a:solidFill>
                <a:schemeClr val="accent2">
                  <a:lumMod val="75000"/>
                </a:schemeClr>
              </a:solidFill>
              <a:effectLst>
                <a:outerShdw blurRad="38100" dist="38100" dir="2700000" algn="tl">
                  <a:srgbClr val="000000">
                    <a:alpha val="43137"/>
                  </a:srgbClr>
                </a:outerShdw>
              </a:effectLst>
              <a:latin typeface="+mj-lt"/>
              <a:cs typeface="Times New Roman" pitchFamily="18" charset="0"/>
            </a:endParaRPr>
          </a:p>
        </p:txBody>
      </p:sp>
      <p:pic>
        <p:nvPicPr>
          <p:cNvPr id="48132" name="Picture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850910" y="874062"/>
            <a:ext cx="3523767" cy="5042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183774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box(in)">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8132"/>
                                        </p:tgtEl>
                                        <p:attrNameLst>
                                          <p:attrName>style.visibility</p:attrName>
                                        </p:attrNameLst>
                                      </p:cBhvr>
                                      <p:to>
                                        <p:strVal val="visible"/>
                                      </p:to>
                                    </p:set>
                                    <p:animEffect transition="in" filter="box(in)">
                                      <p:cBhvr>
                                        <p:cTn id="12" dur="500"/>
                                        <p:tgtEl>
                                          <p:spTgt spid="4813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8129">
                                            <p:txEl>
                                              <p:pRg st="0" end="0"/>
                                            </p:txEl>
                                          </p:spTgt>
                                        </p:tgtEl>
                                        <p:attrNameLst>
                                          <p:attrName>style.visibility</p:attrName>
                                        </p:attrNameLst>
                                      </p:cBhvr>
                                      <p:to>
                                        <p:strVal val="visible"/>
                                      </p:to>
                                    </p:set>
                                    <p:animEffect transition="in" filter="box(in)">
                                      <p:cBhvr>
                                        <p:cTn id="17" dur="500"/>
                                        <p:tgtEl>
                                          <p:spTgt spid="4812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8129">
                                            <p:txEl>
                                              <p:pRg st="1" end="1"/>
                                            </p:txEl>
                                          </p:spTgt>
                                        </p:tgtEl>
                                        <p:attrNameLst>
                                          <p:attrName>style.visibility</p:attrName>
                                        </p:attrNameLst>
                                      </p:cBhvr>
                                      <p:to>
                                        <p:strVal val="visible"/>
                                      </p:to>
                                    </p:set>
                                    <p:animEffect transition="in" filter="box(in)">
                                      <p:cBhvr>
                                        <p:cTn id="22" dur="500"/>
                                        <p:tgtEl>
                                          <p:spTgt spid="4812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48129">
                                            <p:txEl>
                                              <p:pRg st="2" end="2"/>
                                            </p:txEl>
                                          </p:spTgt>
                                        </p:tgtEl>
                                        <p:attrNameLst>
                                          <p:attrName>style.visibility</p:attrName>
                                        </p:attrNameLst>
                                      </p:cBhvr>
                                      <p:to>
                                        <p:strVal val="visible"/>
                                      </p:to>
                                    </p:set>
                                    <p:animEffect transition="in" filter="box(in)">
                                      <p:cBhvr>
                                        <p:cTn id="27" dur="500"/>
                                        <p:tgtEl>
                                          <p:spTgt spid="4812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48129">
                                            <p:txEl>
                                              <p:pRg st="3" end="3"/>
                                            </p:txEl>
                                          </p:spTgt>
                                        </p:tgtEl>
                                        <p:attrNameLst>
                                          <p:attrName>style.visibility</p:attrName>
                                        </p:attrNameLst>
                                      </p:cBhvr>
                                      <p:to>
                                        <p:strVal val="visible"/>
                                      </p:to>
                                    </p:set>
                                    <p:animEffect transition="in" filter="box(in)">
                                      <p:cBhvr>
                                        <p:cTn id="32" dur="500"/>
                                        <p:tgtEl>
                                          <p:spTgt spid="48129">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48129">
                                            <p:txEl>
                                              <p:pRg st="4" end="4"/>
                                            </p:txEl>
                                          </p:spTgt>
                                        </p:tgtEl>
                                        <p:attrNameLst>
                                          <p:attrName>style.visibility</p:attrName>
                                        </p:attrNameLst>
                                      </p:cBhvr>
                                      <p:to>
                                        <p:strVal val="visible"/>
                                      </p:to>
                                    </p:set>
                                    <p:animEffect transition="in" filter="box(in)">
                                      <p:cBhvr>
                                        <p:cTn id="37" dur="500"/>
                                        <p:tgtEl>
                                          <p:spTgt spid="481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ChangeArrowheads="1"/>
          </p:cNvSpPr>
          <p:nvPr/>
        </p:nvSpPr>
        <p:spPr bwMode="auto">
          <a:xfrm>
            <a:off x="695505" y="2492376"/>
            <a:ext cx="2204024" cy="1621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058" tIns="41029" rIns="82058" bIns="41029">
            <a:spAutoFit/>
          </a:bodyPr>
          <a:lstStyle/>
          <a:p>
            <a:pPr algn="ctr"/>
            <a:r>
              <a:rPr lang="en-US" sz="2500" b="1" dirty="0">
                <a:solidFill>
                  <a:srgbClr val="515EC1"/>
                </a:solidFill>
                <a:latin typeface="Times New Roman" pitchFamily="18" charset="0"/>
                <a:cs typeface="Times New Roman" pitchFamily="18" charset="0"/>
              </a:rPr>
              <a:t>Major factors affecting our digestive microbiome?</a:t>
            </a:r>
          </a:p>
        </p:txBody>
      </p:sp>
      <p:grpSp>
        <p:nvGrpSpPr>
          <p:cNvPr id="49154" name="Group 1"/>
          <p:cNvGrpSpPr>
            <a:grpSpLocks/>
          </p:cNvGrpSpPr>
          <p:nvPr/>
        </p:nvGrpSpPr>
        <p:grpSpPr bwMode="auto">
          <a:xfrm>
            <a:off x="2851101" y="-1891799"/>
            <a:ext cx="7374271" cy="8749799"/>
            <a:chOff x="2898775" y="-1916113"/>
            <a:chExt cx="7372350" cy="8749799"/>
          </a:xfrm>
        </p:grpSpPr>
        <p:pic>
          <p:nvPicPr>
            <p:cNvPr id="49155" name="Picture 1"/>
            <p:cNvPicPr>
              <a:picLocks noChangeAspect="1"/>
            </p:cNvPicPr>
            <p:nvPr/>
          </p:nvPicPr>
          <p:blipFill>
            <a:blip r:embed="rId2">
              <a:extLst>
                <a:ext uri="{28A0092B-C50C-407E-A947-70E740481C1C}">
                  <a14:useLocalDpi xmlns:a14="http://schemas.microsoft.com/office/drawing/2010/main" xmlns="" val="0"/>
                </a:ext>
              </a:extLst>
            </a:blip>
            <a:srcRect b="2499"/>
            <a:stretch>
              <a:fillRect/>
            </a:stretch>
          </p:blipFill>
          <p:spPr bwMode="auto">
            <a:xfrm>
              <a:off x="4559300" y="147136"/>
              <a:ext cx="4208463" cy="668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Arc 3"/>
            <p:cNvSpPr/>
            <p:nvPr/>
          </p:nvSpPr>
          <p:spPr bwMode="auto">
            <a:xfrm rot="7999806">
              <a:off x="3764756" y="-2024856"/>
              <a:ext cx="5543551" cy="5761037"/>
            </a:xfrm>
            <a:prstGeom prst="arc">
              <a:avLst/>
            </a:prstGeom>
            <a:ln w="63500">
              <a:solidFill>
                <a:srgbClr val="515EC1"/>
              </a:solidFill>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5" name="Oval 4"/>
            <p:cNvSpPr/>
            <p:nvPr/>
          </p:nvSpPr>
          <p:spPr bwMode="auto">
            <a:xfrm>
              <a:off x="3330845" y="698154"/>
              <a:ext cx="1693593" cy="1270346"/>
            </a:xfrm>
            <a:prstGeom prst="ellipse">
              <a:avLst/>
            </a:prstGeom>
            <a:solidFill>
              <a:schemeClr val="bg1">
                <a:lumMod val="85000"/>
                <a:alpha val="50000"/>
              </a:schemeClr>
            </a:solidFill>
            <a:ln>
              <a:solidFill>
                <a:srgbClr val="263EC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9" name="Oval 8"/>
            <p:cNvSpPr/>
            <p:nvPr/>
          </p:nvSpPr>
          <p:spPr bwMode="auto">
            <a:xfrm>
              <a:off x="4808538" y="1508125"/>
              <a:ext cx="1223962" cy="1225550"/>
            </a:xfrm>
            <a:prstGeom prst="ellipse">
              <a:avLst/>
            </a:prstGeom>
            <a:solidFill>
              <a:schemeClr val="bg1">
                <a:lumMod val="85000"/>
                <a:alpha val="50000"/>
              </a:schemeClr>
            </a:solidFill>
            <a:ln>
              <a:solidFill>
                <a:srgbClr val="263EC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10" name="Oval 9"/>
            <p:cNvSpPr/>
            <p:nvPr/>
          </p:nvSpPr>
          <p:spPr bwMode="auto">
            <a:xfrm>
              <a:off x="6051550" y="1824038"/>
              <a:ext cx="1223963" cy="1223962"/>
            </a:xfrm>
            <a:prstGeom prst="ellipse">
              <a:avLst/>
            </a:prstGeom>
            <a:solidFill>
              <a:schemeClr val="bg1">
                <a:lumMod val="85000"/>
                <a:alpha val="50000"/>
              </a:schemeClr>
            </a:solidFill>
            <a:ln>
              <a:solidFill>
                <a:srgbClr val="263EC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11" name="Oval 10"/>
            <p:cNvSpPr/>
            <p:nvPr/>
          </p:nvSpPr>
          <p:spPr bwMode="auto">
            <a:xfrm>
              <a:off x="6859588" y="1536699"/>
              <a:ext cx="1992759" cy="1152525"/>
            </a:xfrm>
            <a:prstGeom prst="ellipse">
              <a:avLst/>
            </a:prstGeom>
            <a:solidFill>
              <a:schemeClr val="bg1">
                <a:lumMod val="85000"/>
                <a:alpha val="50000"/>
              </a:schemeClr>
            </a:solidFill>
            <a:ln>
              <a:solidFill>
                <a:srgbClr val="263EC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12" name="Oval 11"/>
            <p:cNvSpPr/>
            <p:nvPr/>
          </p:nvSpPr>
          <p:spPr bwMode="auto">
            <a:xfrm>
              <a:off x="8337550" y="584798"/>
              <a:ext cx="1546225" cy="1223962"/>
            </a:xfrm>
            <a:prstGeom prst="ellipse">
              <a:avLst/>
            </a:prstGeom>
            <a:solidFill>
              <a:schemeClr val="bg1">
                <a:lumMod val="85000"/>
                <a:alpha val="50000"/>
              </a:schemeClr>
            </a:solidFill>
            <a:ln>
              <a:solidFill>
                <a:srgbClr val="263EC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14" name="Oval 13"/>
            <p:cNvSpPr/>
            <p:nvPr/>
          </p:nvSpPr>
          <p:spPr bwMode="auto">
            <a:xfrm>
              <a:off x="6710363" y="293688"/>
              <a:ext cx="1223962" cy="1223962"/>
            </a:xfrm>
            <a:prstGeom prst="ellipse">
              <a:avLst/>
            </a:prstGeom>
            <a:solidFill>
              <a:schemeClr val="bg1">
                <a:lumMod val="85000"/>
                <a:alpha val="50000"/>
              </a:schemeClr>
            </a:solidFill>
            <a:ln>
              <a:solidFill>
                <a:srgbClr val="263EC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49163" name="TextBox 5"/>
            <p:cNvSpPr txBox="1">
              <a:spLocks noChangeArrowheads="1"/>
            </p:cNvSpPr>
            <p:nvPr/>
          </p:nvSpPr>
          <p:spPr bwMode="auto">
            <a:xfrm>
              <a:off x="3330844" y="1094876"/>
              <a:ext cx="21579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600" dirty="0"/>
                <a:t>Host genetics</a:t>
              </a:r>
            </a:p>
          </p:txBody>
        </p:sp>
        <p:sp>
          <p:nvSpPr>
            <p:cNvPr id="49164" name="TextBox 15"/>
            <p:cNvSpPr txBox="1">
              <a:spLocks noChangeArrowheads="1"/>
            </p:cNvSpPr>
            <p:nvPr/>
          </p:nvSpPr>
          <p:spPr bwMode="auto">
            <a:xfrm>
              <a:off x="6266504" y="698154"/>
              <a:ext cx="21579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600" dirty="0"/>
                <a:t>Pollution</a:t>
              </a:r>
            </a:p>
          </p:txBody>
        </p:sp>
        <p:sp>
          <p:nvSpPr>
            <p:cNvPr id="49165" name="TextBox 16"/>
            <p:cNvSpPr txBox="1">
              <a:spLocks noChangeArrowheads="1"/>
            </p:cNvSpPr>
            <p:nvPr/>
          </p:nvSpPr>
          <p:spPr bwMode="auto">
            <a:xfrm>
              <a:off x="7929196" y="1094876"/>
              <a:ext cx="21579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600" dirty="0"/>
                <a:t>Pharmaceuticals</a:t>
              </a:r>
            </a:p>
          </p:txBody>
        </p:sp>
        <p:sp>
          <p:nvSpPr>
            <p:cNvPr id="49166" name="TextBox 17"/>
            <p:cNvSpPr txBox="1">
              <a:spLocks noChangeArrowheads="1"/>
            </p:cNvSpPr>
            <p:nvPr/>
          </p:nvSpPr>
          <p:spPr bwMode="auto">
            <a:xfrm>
              <a:off x="6832591" y="1715691"/>
              <a:ext cx="215793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400" dirty="0"/>
                <a:t>Microbial exposures</a:t>
              </a:r>
            </a:p>
          </p:txBody>
        </p:sp>
        <p:sp>
          <p:nvSpPr>
            <p:cNvPr id="49167" name="TextBox 18"/>
            <p:cNvSpPr txBox="1">
              <a:spLocks noChangeArrowheads="1"/>
            </p:cNvSpPr>
            <p:nvPr/>
          </p:nvSpPr>
          <p:spPr bwMode="auto">
            <a:xfrm>
              <a:off x="5585532" y="2258136"/>
              <a:ext cx="21579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600" dirty="0"/>
                <a:t>Psychological status</a:t>
              </a:r>
            </a:p>
          </p:txBody>
        </p:sp>
        <p:sp>
          <p:nvSpPr>
            <p:cNvPr id="49168" name="TextBox 19"/>
            <p:cNvSpPr txBox="1">
              <a:spLocks noChangeArrowheads="1"/>
            </p:cNvSpPr>
            <p:nvPr/>
          </p:nvSpPr>
          <p:spPr bwMode="auto">
            <a:xfrm>
              <a:off x="4314212" y="1935017"/>
              <a:ext cx="21579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600" dirty="0"/>
                <a:t>Diet</a:t>
              </a:r>
            </a:p>
          </p:txBody>
        </p:sp>
        <p:sp>
          <p:nvSpPr>
            <p:cNvPr id="21" name="Oval 20"/>
            <p:cNvSpPr/>
            <p:nvPr/>
          </p:nvSpPr>
          <p:spPr bwMode="auto">
            <a:xfrm>
              <a:off x="5324475" y="312738"/>
              <a:ext cx="1223963" cy="1223962"/>
            </a:xfrm>
            <a:prstGeom prst="ellipse">
              <a:avLst/>
            </a:prstGeom>
            <a:solidFill>
              <a:schemeClr val="bg1">
                <a:lumMod val="85000"/>
                <a:alpha val="50000"/>
              </a:schemeClr>
            </a:solidFill>
            <a:ln>
              <a:solidFill>
                <a:srgbClr val="263EC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49170" name="TextBox 21"/>
            <p:cNvSpPr txBox="1">
              <a:spLocks noChangeArrowheads="1"/>
            </p:cNvSpPr>
            <p:nvPr/>
          </p:nvSpPr>
          <p:spPr bwMode="auto">
            <a:xfrm>
              <a:off x="4880647" y="698154"/>
              <a:ext cx="21579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600" dirty="0"/>
                <a:t>Stress</a:t>
              </a:r>
            </a:p>
          </p:txBody>
        </p:sp>
        <p:sp>
          <p:nvSpPr>
            <p:cNvPr id="7" name="Rectangle 6"/>
            <p:cNvSpPr/>
            <p:nvPr/>
          </p:nvSpPr>
          <p:spPr bwMode="auto">
            <a:xfrm rot="879000">
              <a:off x="5406218" y="3060896"/>
              <a:ext cx="1074052" cy="369332"/>
            </a:xfrm>
            <a:prstGeom prst="rect">
              <a:avLst/>
            </a:prstGeom>
            <a:noFill/>
            <a:effectLst/>
          </p:spPr>
          <p:txBody>
            <a:bodyPr wrap="none">
              <a:spAutoFit/>
              <a:scene3d>
                <a:camera prst="orthographicFront">
                  <a:rot lat="0" lon="0" rev="0"/>
                </a:camera>
                <a:lightRig rig="threePt" dir="t"/>
              </a:scene3d>
            </a:bodyPr>
            <a:lstStyle/>
            <a:p>
              <a:pPr algn="ctr">
                <a:defRPr/>
              </a:pPr>
              <a:r>
                <a:rPr lang="en-GB" b="1" dirty="0">
                  <a:ln w="12700">
                    <a:noFill/>
                    <a:prstDash val="solid"/>
                  </a:ln>
                  <a:solidFill>
                    <a:srgbClr val="C00000"/>
                  </a:solidFill>
                  <a:effectLst>
                    <a:glow rad="152400">
                      <a:schemeClr val="bg1">
                        <a:alpha val="75000"/>
                      </a:schemeClr>
                    </a:glow>
                    <a:outerShdw blurRad="41275" dist="20320" dir="1800000" algn="tl" rotWithShape="0">
                      <a:srgbClr val="000000">
                        <a:alpha val="40000"/>
                      </a:srgbClr>
                    </a:outerShdw>
                  </a:effectLst>
                  <a:ea typeface="ＭＳ Ｐゴシック" charset="0"/>
                  <a:cs typeface="ＭＳ Ｐゴシック" charset="0"/>
                </a:rPr>
                <a:t>shaping</a:t>
              </a:r>
            </a:p>
          </p:txBody>
        </p:sp>
        <p:sp>
          <p:nvSpPr>
            <p:cNvPr id="25" name="Rectangle 24"/>
            <p:cNvSpPr/>
            <p:nvPr/>
          </p:nvSpPr>
          <p:spPr bwMode="auto">
            <a:xfrm>
              <a:off x="6484476" y="3194420"/>
              <a:ext cx="538789" cy="369332"/>
            </a:xfrm>
            <a:prstGeom prst="rect">
              <a:avLst/>
            </a:prstGeom>
            <a:noFill/>
            <a:effectLst/>
          </p:spPr>
          <p:txBody>
            <a:bodyPr wrap="none">
              <a:spAutoFit/>
              <a:scene3d>
                <a:camera prst="orthographicFront">
                  <a:rot lat="0" lon="0" rev="0"/>
                </a:camera>
                <a:lightRig rig="threePt" dir="t"/>
              </a:scene3d>
            </a:bodyPr>
            <a:lstStyle/>
            <a:p>
              <a:pPr algn="ctr">
                <a:defRPr/>
              </a:pPr>
              <a:r>
                <a:rPr lang="en-GB" b="1" dirty="0">
                  <a:ln w="12700">
                    <a:noFill/>
                    <a:prstDash val="solid"/>
                  </a:ln>
                  <a:solidFill>
                    <a:srgbClr val="C00000"/>
                  </a:solidFill>
                  <a:effectLst>
                    <a:glow rad="152400">
                      <a:schemeClr val="bg1">
                        <a:alpha val="75000"/>
                      </a:schemeClr>
                    </a:glow>
                    <a:outerShdw blurRad="41275" dist="20320" dir="1800000" algn="tl" rotWithShape="0">
                      <a:srgbClr val="000000">
                        <a:alpha val="40000"/>
                      </a:srgbClr>
                    </a:outerShdw>
                  </a:effectLst>
                  <a:ea typeface="ＭＳ Ｐゴシック" charset="0"/>
                  <a:cs typeface="ＭＳ Ｐゴシック" charset="0"/>
                </a:rPr>
                <a:t>the</a:t>
              </a:r>
            </a:p>
          </p:txBody>
        </p:sp>
        <p:sp>
          <p:nvSpPr>
            <p:cNvPr id="26" name="Rectangle 25"/>
            <p:cNvSpPr/>
            <p:nvPr/>
          </p:nvSpPr>
          <p:spPr bwMode="auto">
            <a:xfrm rot="20776654">
              <a:off x="6972790" y="3126283"/>
              <a:ext cx="585264" cy="369332"/>
            </a:xfrm>
            <a:prstGeom prst="rect">
              <a:avLst/>
            </a:prstGeom>
            <a:noFill/>
            <a:effectLst/>
          </p:spPr>
          <p:txBody>
            <a:bodyPr wrap="none">
              <a:spAutoFit/>
              <a:scene3d>
                <a:camera prst="orthographicFront">
                  <a:rot lat="0" lon="0" rev="0"/>
                </a:camera>
                <a:lightRig rig="threePt" dir="t"/>
              </a:scene3d>
            </a:bodyPr>
            <a:lstStyle/>
            <a:p>
              <a:pPr algn="ctr">
                <a:defRPr/>
              </a:pPr>
              <a:r>
                <a:rPr lang="en-GB" b="1" dirty="0">
                  <a:ln w="12700">
                    <a:noFill/>
                    <a:prstDash val="solid"/>
                  </a:ln>
                  <a:solidFill>
                    <a:srgbClr val="C00000"/>
                  </a:solidFill>
                  <a:effectLst>
                    <a:glow rad="152400">
                      <a:schemeClr val="bg1">
                        <a:alpha val="75000"/>
                      </a:schemeClr>
                    </a:glow>
                    <a:outerShdw blurRad="41275" dist="20320" dir="1800000" algn="tl" rotWithShape="0">
                      <a:srgbClr val="000000">
                        <a:alpha val="40000"/>
                      </a:srgbClr>
                    </a:outerShdw>
                  </a:effectLst>
                  <a:ea typeface="ＭＳ Ｐゴシック" charset="0"/>
                  <a:cs typeface="ＭＳ Ｐゴシック" charset="0"/>
                </a:rPr>
                <a:t>Gut</a:t>
              </a:r>
            </a:p>
          </p:txBody>
        </p:sp>
        <p:sp>
          <p:nvSpPr>
            <p:cNvPr id="27" name="Rectangle 26"/>
            <p:cNvSpPr/>
            <p:nvPr/>
          </p:nvSpPr>
          <p:spPr bwMode="auto">
            <a:xfrm rot="19413130">
              <a:off x="7407857" y="2638253"/>
              <a:ext cx="1479506" cy="369332"/>
            </a:xfrm>
            <a:prstGeom prst="rect">
              <a:avLst/>
            </a:prstGeom>
            <a:noFill/>
            <a:effectLst/>
          </p:spPr>
          <p:txBody>
            <a:bodyPr wrap="none">
              <a:spAutoFit/>
              <a:scene3d>
                <a:camera prst="orthographicFront">
                  <a:rot lat="0" lon="0" rev="0"/>
                </a:camera>
                <a:lightRig rig="threePt" dir="t"/>
              </a:scene3d>
            </a:bodyPr>
            <a:lstStyle/>
            <a:p>
              <a:pPr algn="ctr">
                <a:defRPr/>
              </a:pPr>
              <a:r>
                <a:rPr lang="en-GB" b="1" dirty="0">
                  <a:ln w="12700">
                    <a:noFill/>
                    <a:prstDash val="solid"/>
                  </a:ln>
                  <a:solidFill>
                    <a:srgbClr val="C00000"/>
                  </a:solidFill>
                  <a:effectLst>
                    <a:glow rad="152400">
                      <a:schemeClr val="bg1">
                        <a:alpha val="75000"/>
                      </a:schemeClr>
                    </a:glow>
                    <a:outerShdw blurRad="41275" dist="20320" dir="1800000" algn="tl" rotWithShape="0">
                      <a:srgbClr val="000000">
                        <a:alpha val="40000"/>
                      </a:srgbClr>
                    </a:outerShdw>
                  </a:effectLst>
                  <a:ea typeface="ＭＳ Ｐゴシック" charset="0"/>
                  <a:cs typeface="ＭＳ Ｐゴシック" charset="0"/>
                </a:rPr>
                <a:t>Community</a:t>
              </a:r>
            </a:p>
          </p:txBody>
        </p:sp>
        <p:sp>
          <p:nvSpPr>
            <p:cNvPr id="28" name="Rectangle 27"/>
            <p:cNvSpPr/>
            <p:nvPr/>
          </p:nvSpPr>
          <p:spPr bwMode="auto">
            <a:xfrm rot="2233276">
              <a:off x="4530972" y="2619116"/>
              <a:ext cx="985910" cy="369332"/>
            </a:xfrm>
            <a:prstGeom prst="rect">
              <a:avLst/>
            </a:prstGeom>
            <a:noFill/>
            <a:effectLst/>
          </p:spPr>
          <p:txBody>
            <a:bodyPr wrap="none">
              <a:spAutoFit/>
              <a:scene3d>
                <a:camera prst="orthographicFront">
                  <a:rot lat="0" lon="0" rev="0"/>
                </a:camera>
                <a:lightRig rig="threePt" dir="t"/>
              </a:scene3d>
            </a:bodyPr>
            <a:lstStyle/>
            <a:p>
              <a:pPr algn="ctr">
                <a:defRPr/>
              </a:pPr>
              <a:r>
                <a:rPr lang="en-GB" b="1" dirty="0">
                  <a:ln w="12700">
                    <a:noFill/>
                    <a:prstDash val="solid"/>
                  </a:ln>
                  <a:solidFill>
                    <a:srgbClr val="C00000"/>
                  </a:solidFill>
                  <a:effectLst>
                    <a:glow rad="152400">
                      <a:schemeClr val="bg1">
                        <a:alpha val="75000"/>
                      </a:schemeClr>
                    </a:glow>
                    <a:outerShdw blurRad="41275" dist="20320" dir="1800000" algn="tl" rotWithShape="0">
                      <a:srgbClr val="000000">
                        <a:alpha val="40000"/>
                      </a:srgbClr>
                    </a:outerShdw>
                  </a:effectLst>
                  <a:ea typeface="ＭＳ Ｐゴシック" charset="0"/>
                  <a:cs typeface="ＭＳ Ｐゴシック" charset="0"/>
                </a:rPr>
                <a:t>Factors</a:t>
              </a:r>
            </a:p>
          </p:txBody>
        </p:sp>
        <p:sp>
          <p:nvSpPr>
            <p:cNvPr id="31" name="Oval 30"/>
            <p:cNvSpPr/>
            <p:nvPr/>
          </p:nvSpPr>
          <p:spPr bwMode="auto">
            <a:xfrm>
              <a:off x="3300413" y="4708525"/>
              <a:ext cx="1363662" cy="1363663"/>
            </a:xfrm>
            <a:prstGeom prst="ellipse">
              <a:avLst/>
            </a:prstGeom>
            <a:solidFill>
              <a:schemeClr val="bg1">
                <a:lumMod val="85000"/>
                <a:alpha val="50000"/>
              </a:schemeClr>
            </a:solidFill>
            <a:ln w="50800" cmpd="sng">
              <a:solidFill>
                <a:srgbClr val="515EC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49177" name="TextBox 31"/>
            <p:cNvSpPr txBox="1">
              <a:spLocks noChangeArrowheads="1"/>
            </p:cNvSpPr>
            <p:nvPr/>
          </p:nvSpPr>
          <p:spPr bwMode="auto">
            <a:xfrm>
              <a:off x="2898775" y="5211653"/>
              <a:ext cx="21579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600" b="1" dirty="0">
                  <a:solidFill>
                    <a:srgbClr val="C00000"/>
                  </a:solidFill>
                </a:rPr>
                <a:t>Commensals</a:t>
              </a:r>
            </a:p>
          </p:txBody>
        </p:sp>
        <p:sp>
          <p:nvSpPr>
            <p:cNvPr id="33" name="Oval 32"/>
            <p:cNvSpPr/>
            <p:nvPr/>
          </p:nvSpPr>
          <p:spPr bwMode="auto">
            <a:xfrm>
              <a:off x="8520113" y="4708525"/>
              <a:ext cx="1363662" cy="1363663"/>
            </a:xfrm>
            <a:prstGeom prst="ellipse">
              <a:avLst/>
            </a:prstGeom>
            <a:solidFill>
              <a:schemeClr val="bg1">
                <a:lumMod val="85000"/>
                <a:alpha val="50000"/>
              </a:schemeClr>
            </a:solidFill>
            <a:ln w="50800" cmpd="sng">
              <a:solidFill>
                <a:srgbClr val="515EC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00" dirty="0">
                <a:solidFill>
                  <a:srgbClr val="515EC1"/>
                </a:solidFill>
                <a:latin typeface="Times New Roman"/>
                <a:cs typeface="Times New Roman"/>
              </a:endParaRPr>
            </a:p>
          </p:txBody>
        </p:sp>
        <p:sp>
          <p:nvSpPr>
            <p:cNvPr id="49179" name="TextBox 33"/>
            <p:cNvSpPr txBox="1">
              <a:spLocks noChangeArrowheads="1"/>
            </p:cNvSpPr>
            <p:nvPr/>
          </p:nvSpPr>
          <p:spPr bwMode="auto">
            <a:xfrm>
              <a:off x="8113194" y="5202362"/>
              <a:ext cx="215793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a:solidFill>
                    <a:schemeClr val="tx1"/>
                  </a:solidFill>
                  <a:latin typeface="Arial" charset="0"/>
                  <a:ea typeface="ＭＳ Ｐゴシック" pitchFamily="34" charset="-128"/>
                </a:defRPr>
              </a:lvl1pPr>
              <a:lvl2pPr marL="742950" indent="-285750" eaLnBrk="0" hangingPunct="0">
                <a:defRPr sz="2200">
                  <a:solidFill>
                    <a:schemeClr val="tx1"/>
                  </a:solidFill>
                  <a:latin typeface="Arial" charset="0"/>
                  <a:ea typeface="ＭＳ Ｐゴシック" pitchFamily="34" charset="-128"/>
                </a:defRPr>
              </a:lvl2pPr>
              <a:lvl3pPr marL="1143000" indent="-228600" eaLnBrk="0" hangingPunct="0">
                <a:defRPr sz="2200">
                  <a:solidFill>
                    <a:schemeClr val="tx1"/>
                  </a:solidFill>
                  <a:latin typeface="Arial" charset="0"/>
                  <a:ea typeface="ＭＳ Ｐゴシック" pitchFamily="34" charset="-128"/>
                </a:defRPr>
              </a:lvl3pPr>
              <a:lvl4pPr marL="1600200" indent="-228600" eaLnBrk="0" hangingPunct="0">
                <a:defRPr sz="2200">
                  <a:solidFill>
                    <a:schemeClr val="tx1"/>
                  </a:solidFill>
                  <a:latin typeface="Arial" charset="0"/>
                  <a:ea typeface="ＭＳ Ｐゴシック" pitchFamily="34" charset="-128"/>
                </a:defRPr>
              </a:lvl4pPr>
              <a:lvl5pPr marL="2057400" indent="-228600" eaLnBrk="0" hangingPunct="0">
                <a:defRPr sz="2200">
                  <a:solidFill>
                    <a:schemeClr val="tx1"/>
                  </a:solidFill>
                  <a:latin typeface="Arial" charset="0"/>
                  <a:ea typeface="ＭＳ Ｐゴシック" pitchFamily="34" charset="-128"/>
                </a:defRPr>
              </a:lvl5pPr>
              <a:lvl6pPr marL="25146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6pPr>
              <a:lvl7pPr marL="29718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7pPr>
              <a:lvl8pPr marL="34290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8pPr>
              <a:lvl9pPr marL="3886200" indent="-228600" defTabSz="544513" eaLnBrk="0" fontAlgn="base" hangingPunct="0">
                <a:spcBef>
                  <a:spcPct val="0"/>
                </a:spcBef>
                <a:spcAft>
                  <a:spcPct val="0"/>
                </a:spcAft>
                <a:defRPr sz="2200">
                  <a:solidFill>
                    <a:schemeClr val="tx1"/>
                  </a:solidFill>
                  <a:latin typeface="Arial" charset="0"/>
                  <a:ea typeface="ＭＳ Ｐゴシック" pitchFamily="34" charset="-128"/>
                </a:defRPr>
              </a:lvl9pPr>
            </a:lstStyle>
            <a:p>
              <a:pPr algn="ctr" eaLnBrk="1" hangingPunct="1"/>
              <a:r>
                <a:rPr lang="en-US" sz="1600" b="1" dirty="0" err="1">
                  <a:solidFill>
                    <a:srgbClr val="C00000"/>
                  </a:solidFill>
                </a:rPr>
                <a:t>Pathobionts</a:t>
              </a:r>
              <a:endParaRPr lang="en-US" sz="1600" b="1" dirty="0">
                <a:solidFill>
                  <a:srgbClr val="C00000"/>
                </a:solidFill>
              </a:endParaRPr>
            </a:p>
          </p:txBody>
        </p:sp>
        <p:cxnSp>
          <p:nvCxnSpPr>
            <p:cNvPr id="29" name="Straight Connector 28"/>
            <p:cNvCxnSpPr/>
            <p:nvPr/>
          </p:nvCxnSpPr>
          <p:spPr>
            <a:xfrm>
              <a:off x="4664075" y="5389563"/>
              <a:ext cx="3854450" cy="11112"/>
            </a:xfrm>
            <a:prstGeom prst="line">
              <a:avLst/>
            </a:prstGeom>
            <a:ln w="50800">
              <a:solidFill>
                <a:srgbClr val="515EC1"/>
              </a:solidFill>
            </a:ln>
            <a:effectLst/>
          </p:spPr>
          <p:style>
            <a:lnRef idx="2">
              <a:schemeClr val="accent1"/>
            </a:lnRef>
            <a:fillRef idx="0">
              <a:schemeClr val="accent1"/>
            </a:fillRef>
            <a:effectRef idx="1">
              <a:schemeClr val="accent1"/>
            </a:effectRef>
            <a:fontRef idx="minor">
              <a:schemeClr val="tx1"/>
            </a:fontRef>
          </p:style>
        </p:cxnSp>
        <p:sp>
          <p:nvSpPr>
            <p:cNvPr id="30720" name="Chevron 30719"/>
            <p:cNvSpPr/>
            <p:nvPr/>
          </p:nvSpPr>
          <p:spPr>
            <a:xfrm rot="5400000">
              <a:off x="6548437" y="3652838"/>
              <a:ext cx="144463" cy="471488"/>
            </a:xfrm>
            <a:prstGeom prst="chevron">
              <a:avLst/>
            </a:prstGeom>
            <a:solidFill>
              <a:srgbClr val="515EC1"/>
            </a:solidFill>
            <a:ln>
              <a:solidFill>
                <a:srgbClr val="515EC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39" name="Chevron 38"/>
            <p:cNvSpPr/>
            <p:nvPr/>
          </p:nvSpPr>
          <p:spPr>
            <a:xfrm rot="5400000">
              <a:off x="6551612" y="3970338"/>
              <a:ext cx="144463" cy="471488"/>
            </a:xfrm>
            <a:prstGeom prst="chevron">
              <a:avLst/>
            </a:prstGeom>
            <a:solidFill>
              <a:srgbClr val="515EC1"/>
            </a:solidFill>
            <a:ln>
              <a:solidFill>
                <a:srgbClr val="515EC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40" name="Chevron 39"/>
            <p:cNvSpPr/>
            <p:nvPr/>
          </p:nvSpPr>
          <p:spPr>
            <a:xfrm rot="5400000">
              <a:off x="6554788" y="4273550"/>
              <a:ext cx="144462" cy="471488"/>
            </a:xfrm>
            <a:prstGeom prst="chevron">
              <a:avLst/>
            </a:prstGeom>
            <a:solidFill>
              <a:srgbClr val="515EC1"/>
            </a:solidFill>
            <a:ln>
              <a:solidFill>
                <a:srgbClr val="515EC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41" name="Chevron 40"/>
            <p:cNvSpPr/>
            <p:nvPr/>
          </p:nvSpPr>
          <p:spPr>
            <a:xfrm rot="5400000">
              <a:off x="6558756" y="4588669"/>
              <a:ext cx="142875" cy="471488"/>
            </a:xfrm>
            <a:prstGeom prst="chevron">
              <a:avLst/>
            </a:prstGeom>
            <a:solidFill>
              <a:srgbClr val="515EC1"/>
            </a:solidFill>
            <a:ln>
              <a:solidFill>
                <a:srgbClr val="515EC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42" name="Chevron 41"/>
            <p:cNvSpPr/>
            <p:nvPr/>
          </p:nvSpPr>
          <p:spPr>
            <a:xfrm rot="5400000">
              <a:off x="6561931" y="4891882"/>
              <a:ext cx="142875" cy="471488"/>
            </a:xfrm>
            <a:prstGeom prst="chevron">
              <a:avLst/>
            </a:prstGeom>
            <a:solidFill>
              <a:srgbClr val="515EC1"/>
            </a:solidFill>
            <a:ln>
              <a:solidFill>
                <a:srgbClr val="515EC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grpSp>
    </p:spTree>
    <p:extLst>
      <p:ext uri="{BB962C8B-B14F-4D97-AF65-F5344CB8AC3E}">
        <p14:creationId xmlns:p14="http://schemas.microsoft.com/office/powerpoint/2010/main" xmlns="" val="3504884569"/>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838200" y="776616"/>
            <a:ext cx="10515600" cy="5400349"/>
          </a:xfrm>
        </p:spPr>
        <p:txBody>
          <a:bodyPr/>
          <a:lstStyle/>
          <a:p>
            <a:pPr lvl="0" algn="l" rtl="0"/>
            <a:r>
              <a:rPr lang="en-US" dirty="0" smtClean="0">
                <a:solidFill>
                  <a:schemeClr val="accent5">
                    <a:lumMod val="75000"/>
                  </a:schemeClr>
                </a:solidFill>
                <a:latin typeface="+mj-lt"/>
              </a:rPr>
              <a:t>Every day, our brains understand the things we see, smell, hear, taste, touch, and experience. But when someone's brain has trouble interpreting these things, it can make it hard to talk, listen, understand, play, and learn.</a:t>
            </a:r>
          </a:p>
          <a:p>
            <a:pPr algn="l" rtl="0">
              <a:buNone/>
            </a:pPr>
            <a:endParaRPr lang="ar-SA" dirty="0"/>
          </a:p>
        </p:txBody>
      </p:sp>
      <p:pic>
        <p:nvPicPr>
          <p:cNvPr id="4" name="صورة 3" descr="images.jpg"/>
          <p:cNvPicPr>
            <a:picLocks noChangeAspect="1"/>
          </p:cNvPicPr>
          <p:nvPr/>
        </p:nvPicPr>
        <p:blipFill>
          <a:blip r:embed="rId2" cstate="print"/>
          <a:stretch>
            <a:fillRect/>
          </a:stretch>
        </p:blipFill>
        <p:spPr>
          <a:xfrm>
            <a:off x="3995805" y="3068878"/>
            <a:ext cx="3507287" cy="3106455"/>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xmlns="" val="3233424615"/>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295401" y="1013255"/>
            <a:ext cx="9893300" cy="3682315"/>
          </a:xfrm>
        </p:spPr>
        <p:txBody>
          <a:bodyPr>
            <a:normAutofit/>
          </a:bodyPr>
          <a:lstStyle/>
          <a:p>
            <a:pPr lvl="0" algn="just" rtl="0">
              <a:buNone/>
            </a:pPr>
            <a:endParaRPr lang="en-US" dirty="0" smtClean="0"/>
          </a:p>
          <a:p>
            <a:pPr lvl="0" algn="just" rtl="0"/>
            <a:r>
              <a:rPr lang="en-US" dirty="0" smtClean="0">
                <a:solidFill>
                  <a:srgbClr val="FF0000"/>
                </a:solidFill>
                <a:latin typeface="Comic Sans MS" pitchFamily="66" charset="0"/>
              </a:rPr>
              <a:t>Autism</a:t>
            </a:r>
            <a:r>
              <a:rPr lang="en-US" dirty="0" smtClean="0">
                <a:latin typeface="Comic Sans MS" pitchFamily="66" charset="0"/>
              </a:rPr>
              <a:t> </a:t>
            </a:r>
            <a:r>
              <a:rPr lang="en-US" dirty="0" smtClean="0">
                <a:solidFill>
                  <a:schemeClr val="accent5">
                    <a:lumMod val="75000"/>
                  </a:schemeClr>
                </a:solidFill>
                <a:latin typeface="Comic Sans MS" pitchFamily="66" charset="0"/>
              </a:rPr>
              <a:t>is a disorder of neural development characterized by impaired social interaction and communication, and by restricted and repetitive behavior.</a:t>
            </a:r>
            <a:endParaRPr lang="en-US" dirty="0" smtClean="0">
              <a:latin typeface="Comic Sans MS" pitchFamily="66" charset="0"/>
            </a:endParaRPr>
          </a:p>
          <a:p>
            <a:pPr lvl="0" algn="just" rtl="0"/>
            <a:r>
              <a:rPr lang="en-US" dirty="0" smtClean="0">
                <a:solidFill>
                  <a:schemeClr val="accent5">
                    <a:lumMod val="75000"/>
                  </a:schemeClr>
                </a:solidFill>
                <a:latin typeface="Comic Sans MS" pitchFamily="66" charset="0"/>
              </a:rPr>
              <a:t>The prevalence of autism in Saudi Arabia is </a:t>
            </a:r>
            <a:r>
              <a:rPr lang="en-US" dirty="0" smtClean="0">
                <a:solidFill>
                  <a:srgbClr val="FF0000"/>
                </a:solidFill>
                <a:latin typeface="Comic Sans MS" pitchFamily="66" charset="0"/>
              </a:rPr>
              <a:t>18 per 10,000</a:t>
            </a:r>
            <a:r>
              <a:rPr lang="en-US" dirty="0" smtClean="0">
                <a:solidFill>
                  <a:schemeClr val="accent5">
                    <a:lumMod val="75000"/>
                  </a:schemeClr>
                </a:solidFill>
                <a:latin typeface="Comic Sans MS" pitchFamily="66" charset="0"/>
              </a:rPr>
              <a:t>, (Al-</a:t>
            </a:r>
            <a:r>
              <a:rPr lang="en-US" dirty="0" err="1" smtClean="0">
                <a:solidFill>
                  <a:schemeClr val="accent5">
                    <a:lumMod val="75000"/>
                  </a:schemeClr>
                </a:solidFill>
                <a:latin typeface="Comic Sans MS" pitchFamily="66" charset="0"/>
              </a:rPr>
              <a:t>Salehi</a:t>
            </a:r>
            <a:r>
              <a:rPr lang="en-US" dirty="0" smtClean="0">
                <a:solidFill>
                  <a:schemeClr val="accent5">
                    <a:lumMod val="75000"/>
                  </a:schemeClr>
                </a:solidFill>
                <a:latin typeface="Comic Sans MS" pitchFamily="66" charset="0"/>
              </a:rPr>
              <a:t> et al.,2009).</a:t>
            </a:r>
          </a:p>
          <a:p>
            <a:pPr lvl="0" algn="just" rtl="0"/>
            <a:endParaRPr lang="en-US" dirty="0">
              <a:solidFill>
                <a:schemeClr val="accent5">
                  <a:lumMod val="75000"/>
                </a:schemeClr>
              </a:solidFill>
              <a:latin typeface="Comic Sans MS" pitchFamily="66" charset="0"/>
            </a:endParaRPr>
          </a:p>
        </p:txBody>
      </p:sp>
      <p:sp>
        <p:nvSpPr>
          <p:cNvPr id="13" name="Title 12"/>
          <p:cNvSpPr>
            <a:spLocks noGrp="1"/>
          </p:cNvSpPr>
          <p:nvPr>
            <p:ph type="title"/>
          </p:nvPr>
        </p:nvSpPr>
        <p:spPr>
          <a:xfrm>
            <a:off x="838200" y="365126"/>
            <a:ext cx="10515600" cy="1100420"/>
          </a:xfrm>
        </p:spPr>
        <p:txBody>
          <a:bodyPr>
            <a:noAutofit/>
          </a:bodyPr>
          <a:lstStyle/>
          <a:p>
            <a:pPr algn="ctr"/>
            <a:r>
              <a:rPr lang="en-US" sz="5400" b="1" dirty="0" smtClean="0">
                <a:solidFill>
                  <a:schemeClr val="accent2">
                    <a:lumMod val="75000"/>
                  </a:schemeClr>
                </a:solidFill>
                <a:effectLst>
                  <a:glow rad="228600">
                    <a:schemeClr val="accent2">
                      <a:satMod val="175000"/>
                      <a:alpha val="40000"/>
                    </a:schemeClr>
                  </a:glow>
                </a:effectLst>
                <a:latin typeface="Cataneo BT" pitchFamily="66" charset="0"/>
                <a:cs typeface="Aharoni" pitchFamily="2" charset="-79"/>
              </a:rPr>
              <a:t>Autism</a:t>
            </a:r>
            <a:r>
              <a:rPr lang="en-US" sz="4000" dirty="0" smtClean="0"/>
              <a:t/>
            </a:r>
            <a:br>
              <a:rPr lang="en-US" sz="4000" dirty="0" smtClean="0"/>
            </a:br>
            <a:endParaRPr lang="en-US" sz="4000" dirty="0"/>
          </a:p>
        </p:txBody>
      </p:sp>
      <p:pic>
        <p:nvPicPr>
          <p:cNvPr id="4" name="صورة 3" descr="imagesCAB16X00.jpg"/>
          <p:cNvPicPr>
            <a:picLocks noChangeAspect="1"/>
          </p:cNvPicPr>
          <p:nvPr/>
        </p:nvPicPr>
        <p:blipFill>
          <a:blip r:embed="rId2" cstate="print"/>
          <a:stretch>
            <a:fillRect/>
          </a:stretch>
        </p:blipFill>
        <p:spPr>
          <a:xfrm>
            <a:off x="1334531" y="4522574"/>
            <a:ext cx="3064476" cy="2069756"/>
          </a:xfrm>
          <a:prstGeom prst="rect">
            <a:avLst/>
          </a:prstGeom>
          <a:ln>
            <a:noFill/>
          </a:ln>
          <a:effectLst>
            <a:softEdge rad="112500"/>
          </a:effectLst>
        </p:spPr>
      </p:pic>
      <p:pic>
        <p:nvPicPr>
          <p:cNvPr id="5" name="صورة 4" descr="imagesCAV5WGAS.jpg"/>
          <p:cNvPicPr>
            <a:picLocks noChangeAspect="1"/>
          </p:cNvPicPr>
          <p:nvPr/>
        </p:nvPicPr>
        <p:blipFill>
          <a:blip r:embed="rId3" cstate="print"/>
          <a:stretch>
            <a:fillRect/>
          </a:stretch>
        </p:blipFill>
        <p:spPr>
          <a:xfrm>
            <a:off x="4596715" y="4497861"/>
            <a:ext cx="3015048" cy="2129867"/>
          </a:xfrm>
          <a:prstGeom prst="rect">
            <a:avLst/>
          </a:prstGeom>
          <a:ln>
            <a:noFill/>
          </a:ln>
          <a:effectLst>
            <a:softEdge rad="112500"/>
          </a:effectLst>
        </p:spPr>
      </p:pic>
      <p:pic>
        <p:nvPicPr>
          <p:cNvPr id="6" name="صورة 5" descr="imagesCA4ULM5A.jpg"/>
          <p:cNvPicPr>
            <a:picLocks noChangeAspect="1"/>
          </p:cNvPicPr>
          <p:nvPr/>
        </p:nvPicPr>
        <p:blipFill>
          <a:blip r:embed="rId4" cstate="print"/>
          <a:stretch>
            <a:fillRect/>
          </a:stretch>
        </p:blipFill>
        <p:spPr>
          <a:xfrm>
            <a:off x="7982981" y="4522575"/>
            <a:ext cx="3039247" cy="2038865"/>
          </a:xfrm>
          <a:prstGeom prst="rect">
            <a:avLst/>
          </a:prstGeom>
          <a:ln>
            <a:noFill/>
          </a:ln>
          <a:effectLst>
            <a:softEdge rad="112500"/>
          </a:effectLst>
        </p:spPr>
      </p:pic>
    </p:spTree>
    <p:extLst>
      <p:ext uri="{BB962C8B-B14F-4D97-AF65-F5344CB8AC3E}">
        <p14:creationId xmlns:p14="http://schemas.microsoft.com/office/powerpoint/2010/main" xmlns="" val="2504529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in)">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in)">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7352778" y="589626"/>
            <a:ext cx="4684736" cy="6268374"/>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540701" y="551145"/>
            <a:ext cx="5931320" cy="1252603"/>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2354892" y="2480153"/>
            <a:ext cx="4672209" cy="4255047"/>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a:srcRect/>
          <a:stretch>
            <a:fillRect/>
          </a:stretch>
        </p:blipFill>
        <p:spPr bwMode="auto">
          <a:xfrm>
            <a:off x="458179" y="304148"/>
            <a:ext cx="1304925" cy="1314450"/>
          </a:xfrm>
          <a:prstGeom prst="rect">
            <a:avLst/>
          </a:prstGeom>
          <a:noFill/>
          <a:ln w="9525">
            <a:noFill/>
            <a:miter lim="800000"/>
            <a:headEnd/>
            <a:tailEnd/>
          </a:ln>
          <a:effectLst/>
        </p:spPr>
      </p:pic>
      <p:sp>
        <p:nvSpPr>
          <p:cNvPr id="11" name="TextBox 10"/>
          <p:cNvSpPr txBox="1"/>
          <p:nvPr/>
        </p:nvSpPr>
        <p:spPr>
          <a:xfrm>
            <a:off x="475989" y="1766170"/>
            <a:ext cx="1415441" cy="923330"/>
          </a:xfrm>
          <a:prstGeom prst="rect">
            <a:avLst/>
          </a:prstGeom>
          <a:noFill/>
        </p:spPr>
        <p:txBody>
          <a:bodyPr wrap="square" rtlCol="0">
            <a:spAutoFit/>
          </a:bodyPr>
          <a:lstStyle/>
          <a:p>
            <a:r>
              <a:rPr lang="en-US" dirty="0" smtClean="0"/>
              <a:t>The Centre for systems Change</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box(in)">
                                      <p:cBhvr>
                                        <p:cTn id="7" dur="500"/>
                                        <p:tgtEl>
                                          <p:spTgt spid="205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box(in)">
                                      <p:cBhvr>
                                        <p:cTn id="12" dur="5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box(in)">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box(in)">
                                      <p:cBhvr>
                                        <p:cTn id="2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96345" y="762003"/>
            <a:ext cx="5239657" cy="4993085"/>
          </a:xfrm>
          <a:prstGeom prst="rect">
            <a:avLst/>
          </a:prstGeom>
          <a:noFill/>
          <a:extLst>
            <a:ext uri="{909E8E84-426E-40DD-AFC4-6F175D3DCCD1}">
              <a14:hiddenFill xmlns:a14="http://schemas.microsoft.com/office/drawing/2010/main" xmlns="">
                <a:solidFill>
                  <a:srgbClr val="FFFFFF"/>
                </a:solidFill>
              </a14:hiddenFill>
            </a:ext>
          </a:extLst>
        </p:spPr>
      </p:pic>
      <p:sp>
        <p:nvSpPr>
          <p:cNvPr id="4099" name="Rectangle 3"/>
          <p:cNvSpPr>
            <a:spLocks noGrp="1" noChangeArrowheads="1"/>
          </p:cNvSpPr>
          <p:nvPr>
            <p:ph type="body" idx="4294967295"/>
          </p:nvPr>
        </p:nvSpPr>
        <p:spPr>
          <a:xfrm>
            <a:off x="846668" y="246531"/>
            <a:ext cx="11345333" cy="286232"/>
          </a:xfrm>
          <a:noFill/>
          <a:ln/>
        </p:spPr>
        <p:txBody>
          <a:bodyPr>
            <a:spAutoFit/>
          </a:bodyPr>
          <a:lstStyle/>
          <a:p>
            <a:pPr marL="0" indent="0" algn="ctr">
              <a:spcBef>
                <a:spcPct val="0"/>
              </a:spcBef>
              <a:buNone/>
            </a:pPr>
            <a:r>
              <a:rPr lang="en-US" sz="1400" b="1">
                <a:solidFill>
                  <a:schemeClr val="tx2"/>
                </a:solidFill>
              </a:rPr>
              <a:t>Figure 1. Total and active bacteria found in feces of children.</a:t>
            </a:r>
          </a:p>
        </p:txBody>
      </p:sp>
      <p:sp>
        <p:nvSpPr>
          <p:cNvPr id="4100" name="Text Box 4"/>
          <p:cNvSpPr txBox="1">
            <a:spLocks noChangeArrowheads="1"/>
          </p:cNvSpPr>
          <p:nvPr/>
        </p:nvSpPr>
        <p:spPr bwMode="auto">
          <a:xfrm>
            <a:off x="538789" y="5748621"/>
            <a:ext cx="11129819" cy="5906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2058" tIns="41029" rIns="82058" bIns="41029">
            <a:spAutoFit/>
          </a:bodyPr>
          <a:lstStyle/>
          <a:p>
            <a:pPr eaLnBrk="1" hangingPunct="1"/>
            <a:r>
              <a:rPr lang="en-US" sz="1100"/>
              <a:t>De Angelis M, Piccolo M, Vannini L, Siragusa S, et al. (2013) Fecal Microbiota and Metabolome of Children with Autism and Pervasive Developmental Disorder Not Otherwise Specified. PLoS ONE 8(10): e76993. doi:10.1371/journal.pone.0076993</a:t>
            </a:r>
          </a:p>
          <a:p>
            <a:pPr eaLnBrk="1" hangingPunct="1"/>
            <a:r>
              <a:rPr lang="en-US" sz="1100">
                <a:hlinkClick r:id="rId3"/>
              </a:rPr>
              <a:t>http://www.plosone.org/article/info:doi/10.1371/journal.pone.0076993</a:t>
            </a:r>
            <a:endParaRPr lang="en-US" sz="1100"/>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174789" y="6342533"/>
            <a:ext cx="2940243" cy="45944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10637024"/>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95300" y="1346201"/>
            <a:ext cx="11033555" cy="5118099"/>
          </a:xfrm>
        </p:spPr>
        <p:txBody>
          <a:bodyPr>
            <a:normAutofit fontScale="92500" lnSpcReduction="20000"/>
          </a:bodyPr>
          <a:lstStyle/>
          <a:p>
            <a:pPr algn="just" rtl="0">
              <a:buNone/>
            </a:pPr>
            <a:endParaRPr lang="en-US" dirty="0" smtClean="0"/>
          </a:p>
          <a:p>
            <a:pPr algn="just" rtl="0"/>
            <a:r>
              <a:rPr lang="en-US" dirty="0" smtClean="0">
                <a:solidFill>
                  <a:schemeClr val="accent5">
                    <a:lumMod val="75000"/>
                  </a:schemeClr>
                </a:solidFill>
                <a:latin typeface="Comic Sans MS" pitchFamily="66" charset="0"/>
              </a:rPr>
              <a:t>The complexity of the brain itself presents a severe roadblock to identification of useful biomarkers.</a:t>
            </a:r>
          </a:p>
          <a:p>
            <a:pPr algn="just" rtl="0">
              <a:buNone/>
            </a:pPr>
            <a:endParaRPr lang="en-US" dirty="0" smtClean="0">
              <a:latin typeface="Comic Sans MS" pitchFamily="66" charset="0"/>
            </a:endParaRPr>
          </a:p>
          <a:p>
            <a:pPr algn="just" rtl="0"/>
            <a:r>
              <a:rPr lang="en-US" dirty="0" smtClean="0">
                <a:latin typeface="Comic Sans MS" pitchFamily="66" charset="0"/>
              </a:rPr>
              <a:t> </a:t>
            </a:r>
            <a:r>
              <a:rPr lang="en-US" dirty="0" smtClean="0">
                <a:solidFill>
                  <a:schemeClr val="accent5">
                    <a:lumMod val="75000"/>
                  </a:schemeClr>
                </a:solidFill>
                <a:latin typeface="Comic Sans MS" pitchFamily="66" charset="0"/>
              </a:rPr>
              <a:t>In the brain, </a:t>
            </a:r>
            <a:r>
              <a:rPr lang="en-US" dirty="0" err="1" smtClean="0">
                <a:solidFill>
                  <a:schemeClr val="accent5">
                    <a:lumMod val="75000"/>
                  </a:schemeClr>
                </a:solidFill>
                <a:latin typeface="Comic Sans MS" pitchFamily="66" charset="0"/>
              </a:rPr>
              <a:t>transcriptomes</a:t>
            </a:r>
            <a:r>
              <a:rPr lang="en-US" dirty="0" smtClean="0">
                <a:solidFill>
                  <a:schemeClr val="accent5">
                    <a:lumMod val="75000"/>
                  </a:schemeClr>
                </a:solidFill>
                <a:latin typeface="Comic Sans MS" pitchFamily="66" charset="0"/>
              </a:rPr>
              <a:t>, proteomes, morphological phenotypes, and interactive connections vary widely within the </a:t>
            </a:r>
            <a:r>
              <a:rPr lang="en-US" dirty="0" smtClean="0">
                <a:solidFill>
                  <a:srgbClr val="FF0000"/>
                </a:solidFill>
                <a:latin typeface="Comic Sans MS" pitchFamily="66" charset="0"/>
              </a:rPr>
              <a:t>neurons</a:t>
            </a:r>
            <a:r>
              <a:rPr lang="en-US" dirty="0" smtClean="0">
                <a:latin typeface="Comic Sans MS" pitchFamily="66" charset="0"/>
              </a:rPr>
              <a:t> </a:t>
            </a:r>
            <a:r>
              <a:rPr lang="en-US" dirty="0" smtClean="0">
                <a:solidFill>
                  <a:schemeClr val="accent5">
                    <a:lumMod val="75000"/>
                  </a:schemeClr>
                </a:solidFill>
                <a:latin typeface="Comic Sans MS" pitchFamily="66" charset="0"/>
              </a:rPr>
              <a:t>and</a:t>
            </a:r>
            <a:r>
              <a:rPr lang="en-US" dirty="0" smtClean="0">
                <a:latin typeface="Comic Sans MS" pitchFamily="66" charset="0"/>
              </a:rPr>
              <a:t> </a:t>
            </a:r>
            <a:r>
              <a:rPr lang="en-US" dirty="0" err="1" smtClean="0">
                <a:solidFill>
                  <a:srgbClr val="FF0000"/>
                </a:solidFill>
                <a:latin typeface="Comic Sans MS" pitchFamily="66" charset="0"/>
              </a:rPr>
              <a:t>glia</a:t>
            </a:r>
            <a:r>
              <a:rPr lang="en-US" dirty="0" smtClean="0">
                <a:solidFill>
                  <a:schemeClr val="accent5">
                    <a:lumMod val="75000"/>
                  </a:schemeClr>
                </a:solidFill>
                <a:latin typeface="Comic Sans MS" pitchFamily="66" charset="0"/>
              </a:rPr>
              <a:t>,</a:t>
            </a:r>
            <a:r>
              <a:rPr lang="en-US" dirty="0" smtClean="0">
                <a:latin typeface="Comic Sans MS" pitchFamily="66" charset="0"/>
              </a:rPr>
              <a:t> </a:t>
            </a:r>
            <a:r>
              <a:rPr lang="en-US" dirty="0" smtClean="0">
                <a:solidFill>
                  <a:schemeClr val="accent5">
                    <a:lumMod val="75000"/>
                  </a:schemeClr>
                </a:solidFill>
                <a:latin typeface="Comic Sans MS" pitchFamily="66" charset="0"/>
              </a:rPr>
              <a:t>while most organs (</a:t>
            </a:r>
            <a:r>
              <a:rPr lang="en-US" dirty="0" err="1" smtClean="0">
                <a:solidFill>
                  <a:schemeClr val="accent5">
                    <a:lumMod val="75000"/>
                  </a:schemeClr>
                </a:solidFill>
                <a:latin typeface="Comic Sans MS" pitchFamily="66" charset="0"/>
              </a:rPr>
              <a:t>eg</a:t>
            </a:r>
            <a:r>
              <a:rPr lang="en-US" dirty="0" smtClean="0">
                <a:solidFill>
                  <a:schemeClr val="accent5">
                    <a:lumMod val="75000"/>
                  </a:schemeClr>
                </a:solidFill>
                <a:latin typeface="Comic Sans MS" pitchFamily="66" charset="0"/>
              </a:rPr>
              <a:t>, liver, muscle), cells are more homogenous in their phenotypes, </a:t>
            </a:r>
            <a:r>
              <a:rPr lang="en-US" dirty="0" err="1" smtClean="0">
                <a:solidFill>
                  <a:schemeClr val="accent5">
                    <a:lumMod val="75000"/>
                  </a:schemeClr>
                </a:solidFill>
                <a:latin typeface="Comic Sans MS" pitchFamily="66" charset="0"/>
              </a:rPr>
              <a:t>transcriptomes</a:t>
            </a:r>
            <a:r>
              <a:rPr lang="en-US" dirty="0" smtClean="0">
                <a:solidFill>
                  <a:schemeClr val="accent5">
                    <a:lumMod val="75000"/>
                  </a:schemeClr>
                </a:solidFill>
                <a:latin typeface="Comic Sans MS" pitchFamily="66" charset="0"/>
              </a:rPr>
              <a:t>, proteomes, and cellular interactions.</a:t>
            </a:r>
          </a:p>
          <a:p>
            <a:pPr algn="just" rtl="0"/>
            <a:endParaRPr lang="en-US" dirty="0" smtClean="0">
              <a:latin typeface="Comic Sans MS" pitchFamily="66" charset="0"/>
            </a:endParaRPr>
          </a:p>
          <a:p>
            <a:pPr algn="just" rtl="0"/>
            <a:r>
              <a:rPr lang="en-US" dirty="0" smtClean="0">
                <a:solidFill>
                  <a:schemeClr val="accent5">
                    <a:lumMod val="75000"/>
                  </a:schemeClr>
                </a:solidFill>
                <a:latin typeface="Comic Sans MS" pitchFamily="66" charset="0"/>
              </a:rPr>
              <a:t>Many attempts at bypassing the problem of tissue availability have used in vitro and </a:t>
            </a:r>
            <a:r>
              <a:rPr lang="en-US" dirty="0" smtClean="0">
                <a:solidFill>
                  <a:srgbClr val="FF0000"/>
                </a:solidFill>
                <a:latin typeface="Comic Sans MS" pitchFamily="66" charset="0"/>
              </a:rPr>
              <a:t>animal models </a:t>
            </a:r>
            <a:r>
              <a:rPr lang="en-US" dirty="0" smtClean="0">
                <a:solidFill>
                  <a:schemeClr val="accent5">
                    <a:lumMod val="75000"/>
                  </a:schemeClr>
                </a:solidFill>
                <a:latin typeface="Comic Sans MS" pitchFamily="66" charset="0"/>
              </a:rPr>
              <a:t>of neurological disease. However, given the complexities of human neurological disorders, which often contain significant behavioral components, these models are often </a:t>
            </a:r>
            <a:r>
              <a:rPr lang="en-US" dirty="0" smtClean="0">
                <a:solidFill>
                  <a:srgbClr val="FF0000"/>
                </a:solidFill>
                <a:latin typeface="Comic Sans MS" pitchFamily="66" charset="0"/>
              </a:rPr>
              <a:t>imperfect</a:t>
            </a:r>
            <a:r>
              <a:rPr lang="en-US" dirty="0" smtClean="0">
                <a:latin typeface="Comic Sans MS" pitchFamily="66" charset="0"/>
              </a:rPr>
              <a:t>.</a:t>
            </a:r>
          </a:p>
          <a:p>
            <a:pPr algn="just" rtl="0"/>
            <a:endParaRPr lang="ar-SA" dirty="0"/>
          </a:p>
        </p:txBody>
      </p:sp>
      <p:sp>
        <p:nvSpPr>
          <p:cNvPr id="3" name="عنوان 2"/>
          <p:cNvSpPr>
            <a:spLocks noGrp="1"/>
          </p:cNvSpPr>
          <p:nvPr>
            <p:ph type="title"/>
          </p:nvPr>
        </p:nvSpPr>
        <p:spPr>
          <a:xfrm>
            <a:off x="838200" y="326768"/>
            <a:ext cx="10515600" cy="1181099"/>
          </a:xfrm>
        </p:spPr>
        <p:txBody>
          <a:bodyPr>
            <a:normAutofit/>
          </a:bodyPr>
          <a:lstStyle/>
          <a:p>
            <a:pPr algn="ctr"/>
            <a:r>
              <a:rPr lang="en-US" sz="4800" b="1" dirty="0" smtClean="0">
                <a:solidFill>
                  <a:schemeClr val="accent2">
                    <a:lumMod val="75000"/>
                  </a:schemeClr>
                </a:solidFill>
                <a:effectLst>
                  <a:glow rad="228600">
                    <a:schemeClr val="accent2">
                      <a:satMod val="175000"/>
                      <a:alpha val="40000"/>
                    </a:schemeClr>
                  </a:glow>
                </a:effectLst>
                <a:latin typeface="Cataneo BT" pitchFamily="66" charset="0"/>
              </a:rPr>
              <a:t>Brain Complexity</a:t>
            </a:r>
            <a:endParaRPr lang="ar-SA" sz="4800" b="1" dirty="0">
              <a:solidFill>
                <a:schemeClr val="accent2">
                  <a:lumMod val="75000"/>
                </a:schemeClr>
              </a:solidFill>
              <a:effectLst>
                <a:glow rad="228600">
                  <a:schemeClr val="accent2">
                    <a:satMod val="175000"/>
                    <a:alpha val="40000"/>
                  </a:schemeClr>
                </a:glow>
              </a:effectLst>
              <a:latin typeface="Cataneo BT" pitchFamily="66" charset="0"/>
            </a:endParaRPr>
          </a:p>
        </p:txBody>
      </p:sp>
    </p:spTree>
    <p:extLst>
      <p:ext uri="{BB962C8B-B14F-4D97-AF65-F5344CB8AC3E}">
        <p14:creationId xmlns:p14="http://schemas.microsoft.com/office/powerpoint/2010/main" xmlns="" val="42428704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ox(in)">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786371" y="259493"/>
            <a:ext cx="10515600" cy="1092200"/>
          </a:xfrm>
        </p:spPr>
        <p:txBody>
          <a:bodyPr>
            <a:normAutofit/>
          </a:bodyPr>
          <a:lstStyle/>
          <a:p>
            <a:pPr algn="ctr"/>
            <a:r>
              <a:rPr lang="en-US" sz="4800" b="1" dirty="0" smtClean="0">
                <a:solidFill>
                  <a:schemeClr val="accent2">
                    <a:lumMod val="75000"/>
                  </a:schemeClr>
                </a:solidFill>
                <a:effectLst>
                  <a:glow rad="139700">
                    <a:schemeClr val="accent2">
                      <a:satMod val="175000"/>
                      <a:alpha val="40000"/>
                    </a:schemeClr>
                  </a:glow>
                </a:effectLst>
                <a:latin typeface="Cataneo BT" pitchFamily="66" charset="0"/>
              </a:rPr>
              <a:t>Animal Models</a:t>
            </a:r>
            <a:endParaRPr lang="ar-SA" sz="4800" b="1" dirty="0">
              <a:solidFill>
                <a:schemeClr val="accent2">
                  <a:lumMod val="75000"/>
                </a:schemeClr>
              </a:solidFill>
              <a:effectLst>
                <a:glow rad="139700">
                  <a:schemeClr val="accent2">
                    <a:satMod val="175000"/>
                    <a:alpha val="40000"/>
                  </a:schemeClr>
                </a:glow>
              </a:effectLst>
              <a:latin typeface="Cataneo BT" pitchFamily="66" charset="0"/>
            </a:endParaRPr>
          </a:p>
        </p:txBody>
      </p:sp>
      <p:sp>
        <p:nvSpPr>
          <p:cNvPr id="2" name="عنصر نائب للمحتوى 1"/>
          <p:cNvSpPr>
            <a:spLocks noGrp="1"/>
          </p:cNvSpPr>
          <p:nvPr>
            <p:ph idx="4294967295"/>
          </p:nvPr>
        </p:nvSpPr>
        <p:spPr>
          <a:xfrm>
            <a:off x="984739" y="1426868"/>
            <a:ext cx="10269416" cy="3456633"/>
          </a:xfrm>
        </p:spPr>
        <p:txBody>
          <a:bodyPr>
            <a:normAutofit fontScale="92500" lnSpcReduction="20000"/>
          </a:bodyPr>
          <a:lstStyle/>
          <a:p>
            <a:pPr algn="just" rtl="0" fontAlgn="base">
              <a:buFont typeface="Wingdings" pitchFamily="2" charset="2"/>
              <a:buChar char="q"/>
            </a:pPr>
            <a:r>
              <a:rPr lang="en-US" dirty="0"/>
              <a:t>Animal models are essential for translation of drug findings from bench to </a:t>
            </a:r>
            <a:r>
              <a:rPr lang="en-US" dirty="0" smtClean="0"/>
              <a:t>clinical use. </a:t>
            </a:r>
            <a:r>
              <a:rPr lang="en-US" dirty="0"/>
              <a:t>Hence, critical evaluation of the face and predictive validity of these models is important. </a:t>
            </a:r>
            <a:endParaRPr lang="en-US" dirty="0" smtClean="0"/>
          </a:p>
          <a:p>
            <a:pPr algn="just" rtl="0" fontAlgn="base">
              <a:buFont typeface="Wingdings" pitchFamily="2" charset="2"/>
              <a:buChar char="q"/>
            </a:pPr>
            <a:r>
              <a:rPr lang="en-US" dirty="0" smtClean="0"/>
              <a:t>Proper </a:t>
            </a:r>
            <a:r>
              <a:rPr lang="en-US" dirty="0"/>
              <a:t>design, </a:t>
            </a:r>
            <a:r>
              <a:rPr lang="en-US" dirty="0" smtClean="0"/>
              <a:t>and </a:t>
            </a:r>
            <a:r>
              <a:rPr lang="en-US" dirty="0"/>
              <a:t>reporting of animal model results help to make preclinical data more reproducible and translatable to the </a:t>
            </a:r>
            <a:r>
              <a:rPr lang="en-US" dirty="0" smtClean="0"/>
              <a:t>clinic.</a:t>
            </a:r>
          </a:p>
          <a:p>
            <a:pPr algn="just" rtl="0" fontAlgn="base">
              <a:buFont typeface="Wingdings" pitchFamily="2" charset="2"/>
              <a:buChar char="q"/>
            </a:pPr>
            <a:r>
              <a:rPr lang="en-US" dirty="0" smtClean="0"/>
              <a:t>Design </a:t>
            </a:r>
            <a:r>
              <a:rPr lang="en-US" dirty="0"/>
              <a:t>of an animal model strategy is part of the translational plan rather than (a) single experiment(s). </a:t>
            </a:r>
            <a:endParaRPr lang="en-US" dirty="0" smtClean="0"/>
          </a:p>
          <a:p>
            <a:pPr algn="just" rtl="0" fontAlgn="base">
              <a:buFont typeface="Wingdings" pitchFamily="2" charset="2"/>
              <a:buChar char="q"/>
            </a:pPr>
            <a:r>
              <a:rPr lang="en-US" dirty="0" smtClean="0"/>
              <a:t>Data </a:t>
            </a:r>
            <a:r>
              <a:rPr lang="en-US" dirty="0"/>
              <a:t>from animal models are essential in predicting the clinical outcome for a specific drug in development.</a:t>
            </a:r>
          </a:p>
          <a:p>
            <a:pPr marL="0" indent="0" algn="just" rtl="0">
              <a:buNone/>
            </a:pPr>
            <a:endParaRPr lang="en-US" dirty="0" smtClean="0"/>
          </a:p>
          <a:p>
            <a:pPr algn="l" rtl="0">
              <a:buNone/>
            </a:pPr>
            <a:endParaRPr lang="en-US" dirty="0" smtClean="0"/>
          </a:p>
          <a:p>
            <a:pPr algn="l" rtl="0"/>
            <a:endParaRPr lang="ar-SA" dirty="0"/>
          </a:p>
        </p:txBody>
      </p:sp>
      <p:pic>
        <p:nvPicPr>
          <p:cNvPr id="5" name="صورة 4" descr="imagesCAJ5EKUF.jpg"/>
          <p:cNvPicPr>
            <a:picLocks noChangeAspect="1"/>
          </p:cNvPicPr>
          <p:nvPr/>
        </p:nvPicPr>
        <p:blipFill>
          <a:blip r:embed="rId2" cstate="print"/>
          <a:stretch>
            <a:fillRect/>
          </a:stretch>
        </p:blipFill>
        <p:spPr>
          <a:xfrm>
            <a:off x="3737987" y="4716546"/>
            <a:ext cx="4360984" cy="2141455"/>
          </a:xfrm>
          <a:prstGeom prst="rect">
            <a:avLst/>
          </a:prstGeom>
          <a:ln>
            <a:noFill/>
          </a:ln>
          <a:effectLst>
            <a:softEdge rad="112500"/>
          </a:effectLst>
        </p:spPr>
      </p:pic>
    </p:spTree>
    <p:extLst>
      <p:ext uri="{BB962C8B-B14F-4D97-AF65-F5344CB8AC3E}">
        <p14:creationId xmlns:p14="http://schemas.microsoft.com/office/powerpoint/2010/main" xmlns="" val="34708979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ox(in)">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box(in)">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box(in)">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box(in)">
                                      <p:cBhvr>
                                        <p:cTn id="3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786371" y="259493"/>
            <a:ext cx="10515600" cy="1092200"/>
          </a:xfrm>
        </p:spPr>
        <p:txBody>
          <a:bodyPr>
            <a:normAutofit/>
          </a:bodyPr>
          <a:lstStyle/>
          <a:p>
            <a:pPr algn="ctr"/>
            <a:r>
              <a:rPr lang="en-US" sz="4800" b="1" dirty="0" smtClean="0">
                <a:solidFill>
                  <a:schemeClr val="accent2">
                    <a:lumMod val="75000"/>
                  </a:schemeClr>
                </a:solidFill>
                <a:effectLst>
                  <a:glow rad="139700">
                    <a:schemeClr val="accent2">
                      <a:satMod val="175000"/>
                      <a:alpha val="40000"/>
                    </a:schemeClr>
                  </a:glow>
                </a:effectLst>
                <a:latin typeface="Cataneo BT" pitchFamily="66" charset="0"/>
              </a:rPr>
              <a:t>Animal Models</a:t>
            </a:r>
            <a:endParaRPr lang="ar-SA" sz="4800" b="1" dirty="0">
              <a:solidFill>
                <a:schemeClr val="accent2">
                  <a:lumMod val="75000"/>
                </a:schemeClr>
              </a:solidFill>
              <a:effectLst>
                <a:glow rad="139700">
                  <a:schemeClr val="accent2">
                    <a:satMod val="175000"/>
                    <a:alpha val="40000"/>
                  </a:schemeClr>
                </a:glow>
              </a:effectLst>
              <a:latin typeface="Cataneo BT" pitchFamily="66" charset="0"/>
            </a:endParaRPr>
          </a:p>
        </p:txBody>
      </p:sp>
      <p:sp>
        <p:nvSpPr>
          <p:cNvPr id="2" name="عنصر نائب للمحتوى 1"/>
          <p:cNvSpPr>
            <a:spLocks noGrp="1"/>
          </p:cNvSpPr>
          <p:nvPr>
            <p:ph idx="4294967295"/>
          </p:nvPr>
        </p:nvSpPr>
        <p:spPr>
          <a:xfrm>
            <a:off x="643095" y="1482811"/>
            <a:ext cx="11404879" cy="3323968"/>
          </a:xfrm>
        </p:spPr>
        <p:txBody>
          <a:bodyPr>
            <a:normAutofit fontScale="85000" lnSpcReduction="20000"/>
          </a:bodyPr>
          <a:lstStyle/>
          <a:p>
            <a:pPr algn="just" rtl="0"/>
            <a:r>
              <a:rPr lang="en-US" dirty="0" smtClean="0">
                <a:solidFill>
                  <a:srgbClr val="FF0000"/>
                </a:solidFill>
                <a:latin typeface="Comic Sans MS" pitchFamily="66" charset="0"/>
              </a:rPr>
              <a:t>Animal models </a:t>
            </a:r>
            <a:r>
              <a:rPr lang="en-US" dirty="0" smtClean="0">
                <a:solidFill>
                  <a:schemeClr val="accent5">
                    <a:lumMod val="50000"/>
                  </a:schemeClr>
                </a:solidFill>
              </a:rPr>
              <a:t>of neurological disease have successfully and accurately recreated many aspects of human illness in a variety of organisms, from mice to primates, allowing for in‑depth study of </a:t>
            </a:r>
            <a:r>
              <a:rPr lang="en-US" dirty="0" err="1" smtClean="0">
                <a:solidFill>
                  <a:schemeClr val="accent5">
                    <a:lumMod val="50000"/>
                  </a:schemeClr>
                </a:solidFill>
              </a:rPr>
              <a:t>neuropathophysiology</a:t>
            </a:r>
            <a:r>
              <a:rPr lang="en-US" dirty="0" smtClean="0">
                <a:solidFill>
                  <a:schemeClr val="accent5">
                    <a:lumMod val="50000"/>
                  </a:schemeClr>
                </a:solidFill>
              </a:rPr>
              <a:t>.</a:t>
            </a:r>
          </a:p>
          <a:p>
            <a:pPr marL="0" indent="0" algn="just" rtl="0">
              <a:buNone/>
            </a:pPr>
            <a:endParaRPr lang="en-US" dirty="0" smtClean="0">
              <a:solidFill>
                <a:schemeClr val="accent5">
                  <a:lumMod val="50000"/>
                </a:schemeClr>
              </a:solidFill>
            </a:endParaRPr>
          </a:p>
          <a:p>
            <a:pPr algn="just" rtl="0"/>
            <a:r>
              <a:rPr lang="en-US" dirty="0" smtClean="0">
                <a:solidFill>
                  <a:schemeClr val="accent5">
                    <a:lumMod val="50000"/>
                  </a:schemeClr>
                </a:solidFill>
              </a:rPr>
              <a:t>The development and testing of therapeutic interventions for diseases that affect the (CNS)often begin in animal models.</a:t>
            </a:r>
          </a:p>
          <a:p>
            <a:pPr marL="0" indent="0" algn="just" rtl="0">
              <a:buNone/>
            </a:pPr>
            <a:endParaRPr lang="en-US" dirty="0" smtClean="0">
              <a:solidFill>
                <a:schemeClr val="accent5">
                  <a:lumMod val="50000"/>
                </a:schemeClr>
              </a:solidFill>
            </a:endParaRPr>
          </a:p>
          <a:p>
            <a:pPr algn="just" rtl="0"/>
            <a:r>
              <a:rPr lang="en-US" dirty="0">
                <a:solidFill>
                  <a:schemeClr val="accent5">
                    <a:lumMod val="50000"/>
                  </a:schemeClr>
                </a:solidFill>
              </a:rPr>
              <a:t>Progress in understanding and treating autism will require translational research efforts to transfer knowledge through successive fields of research from basic scientific discovery to public health impact.</a:t>
            </a:r>
            <a:r>
              <a:rPr lang="en-US" dirty="0">
                <a:solidFill>
                  <a:schemeClr val="accent1">
                    <a:lumMod val="75000"/>
                  </a:schemeClr>
                </a:solidFill>
              </a:rPr>
              <a:t> </a:t>
            </a:r>
          </a:p>
          <a:p>
            <a:pPr algn="just" rtl="0"/>
            <a:endParaRPr lang="en-US" dirty="0" smtClean="0">
              <a:solidFill>
                <a:srgbClr val="FF0000"/>
              </a:solidFill>
              <a:latin typeface="Comic Sans MS" pitchFamily="66" charset="0"/>
            </a:endParaRPr>
          </a:p>
          <a:p>
            <a:pPr algn="l" rtl="0">
              <a:buNone/>
            </a:pPr>
            <a:endParaRPr lang="en-US" dirty="0" smtClean="0"/>
          </a:p>
          <a:p>
            <a:pPr algn="l" rtl="0">
              <a:buNone/>
            </a:pPr>
            <a:endParaRPr lang="en-US" dirty="0" smtClean="0"/>
          </a:p>
          <a:p>
            <a:pPr algn="l" rtl="0"/>
            <a:endParaRPr lang="ar-SA" dirty="0"/>
          </a:p>
        </p:txBody>
      </p:sp>
      <p:pic>
        <p:nvPicPr>
          <p:cNvPr id="5" name="صورة 4" descr="imagesCAJ5EKUF.jpg"/>
          <p:cNvPicPr>
            <a:picLocks noChangeAspect="1"/>
          </p:cNvPicPr>
          <p:nvPr/>
        </p:nvPicPr>
        <p:blipFill>
          <a:blip r:embed="rId2" cstate="print"/>
          <a:stretch>
            <a:fillRect/>
          </a:stretch>
        </p:blipFill>
        <p:spPr>
          <a:xfrm>
            <a:off x="3620531" y="4634196"/>
            <a:ext cx="4528683" cy="2223804"/>
          </a:xfrm>
          <a:prstGeom prst="rect">
            <a:avLst/>
          </a:prstGeom>
          <a:ln>
            <a:noFill/>
          </a:ln>
          <a:effectLst>
            <a:softEdge rad="112500"/>
          </a:effectLst>
        </p:spPr>
      </p:pic>
    </p:spTree>
    <p:extLst>
      <p:ext uri="{BB962C8B-B14F-4D97-AF65-F5344CB8AC3E}">
        <p14:creationId xmlns:p14="http://schemas.microsoft.com/office/powerpoint/2010/main" xmlns="" val="429274274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ox(i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ox(i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i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8379" y="1313409"/>
            <a:ext cx="11618821" cy="5109091"/>
          </a:xfrm>
          <a:prstGeom prst="rect">
            <a:avLst/>
          </a:prstGeom>
          <a:noFill/>
        </p:spPr>
        <p:txBody>
          <a:bodyPr wrap="square" rtlCol="0">
            <a:spAutoFit/>
          </a:bodyPr>
          <a:lstStyle/>
          <a:p>
            <a:pPr marL="457200" indent="-457200" algn="just">
              <a:buFont typeface="Wingdings" pitchFamily="2" charset="2"/>
              <a:buChar char="q"/>
            </a:pPr>
            <a:r>
              <a:rPr lang="en-US" sz="2800" dirty="0" smtClean="0">
                <a:solidFill>
                  <a:schemeClr val="accent5">
                    <a:lumMod val="50000"/>
                  </a:schemeClr>
                </a:solidFill>
              </a:rPr>
              <a:t>A </a:t>
            </a:r>
            <a:r>
              <a:rPr lang="en-US" sz="2800" dirty="0">
                <a:solidFill>
                  <a:schemeClr val="accent5">
                    <a:lumMod val="50000"/>
                  </a:schemeClr>
                </a:solidFill>
              </a:rPr>
              <a:t>developmentally abnormal gut </a:t>
            </a:r>
            <a:r>
              <a:rPr lang="en-US" sz="2800" dirty="0" err="1">
                <a:solidFill>
                  <a:schemeClr val="accent5">
                    <a:lumMod val="50000"/>
                  </a:schemeClr>
                </a:solidFill>
              </a:rPr>
              <a:t>microbiota</a:t>
            </a:r>
            <a:r>
              <a:rPr lang="en-US" sz="2800" dirty="0">
                <a:solidFill>
                  <a:schemeClr val="accent5">
                    <a:lumMod val="50000"/>
                  </a:schemeClr>
                </a:solidFill>
              </a:rPr>
              <a:t> may in turn affect both the gut-brain axis and brain development and contribute to the etiology of autism.  </a:t>
            </a:r>
            <a:endParaRPr lang="en-US" sz="2800" dirty="0" smtClean="0">
              <a:solidFill>
                <a:schemeClr val="accent5">
                  <a:lumMod val="50000"/>
                </a:schemeClr>
              </a:solidFill>
            </a:endParaRPr>
          </a:p>
          <a:p>
            <a:pPr algn="just"/>
            <a:endParaRPr lang="en-US" sz="2800" dirty="0" smtClean="0">
              <a:solidFill>
                <a:schemeClr val="accent5">
                  <a:lumMod val="50000"/>
                </a:schemeClr>
              </a:solidFill>
            </a:endParaRPr>
          </a:p>
          <a:p>
            <a:pPr marL="457200" indent="-457200" algn="just">
              <a:buFont typeface="Wingdings" pitchFamily="2" charset="2"/>
              <a:buChar char="q"/>
            </a:pPr>
            <a:r>
              <a:rPr lang="en-US" sz="2800" dirty="0" smtClean="0">
                <a:solidFill>
                  <a:schemeClr val="accent5">
                    <a:lumMod val="50000"/>
                  </a:schemeClr>
                </a:solidFill>
              </a:rPr>
              <a:t>Propionic </a:t>
            </a:r>
            <a:r>
              <a:rPr lang="en-US" sz="2800" dirty="0">
                <a:solidFill>
                  <a:schemeClr val="accent5">
                    <a:lumMod val="50000"/>
                  </a:schemeClr>
                </a:solidFill>
              </a:rPr>
              <a:t>acid (PA) found as a metabolic product of gut bacteria has been reported to mimic/ mediate the neurotoxic effects of autism. </a:t>
            </a:r>
            <a:endParaRPr lang="en-US" sz="2800" dirty="0" smtClean="0">
              <a:solidFill>
                <a:schemeClr val="accent5">
                  <a:lumMod val="50000"/>
                </a:schemeClr>
              </a:solidFill>
            </a:endParaRPr>
          </a:p>
          <a:p>
            <a:pPr algn="just"/>
            <a:endParaRPr lang="en-US" sz="2800" dirty="0" smtClean="0">
              <a:solidFill>
                <a:schemeClr val="accent5">
                  <a:lumMod val="50000"/>
                </a:schemeClr>
              </a:solidFill>
            </a:endParaRPr>
          </a:p>
          <a:p>
            <a:pPr marL="457200" indent="-457200" algn="just">
              <a:buFont typeface="Wingdings" pitchFamily="2" charset="2"/>
              <a:buChar char="q"/>
            </a:pPr>
            <a:r>
              <a:rPr lang="en-US" sz="2800" dirty="0" smtClean="0">
                <a:solidFill>
                  <a:schemeClr val="accent5">
                    <a:lumMod val="50000"/>
                  </a:schemeClr>
                </a:solidFill>
              </a:rPr>
              <a:t>Results </a:t>
            </a:r>
            <a:r>
              <a:rPr lang="en-US" sz="2800" dirty="0">
                <a:solidFill>
                  <a:schemeClr val="accent5">
                    <a:lumMod val="50000"/>
                  </a:schemeClr>
                </a:solidFill>
              </a:rPr>
              <a:t>from animal studies may guide investigations on human populations toward identifying environmental contaminants that produce or drugs that protect from neurotoxicity.</a:t>
            </a:r>
          </a:p>
          <a:p>
            <a:pPr algn="just"/>
            <a:endParaRPr lang="en-US" dirty="0"/>
          </a:p>
        </p:txBody>
      </p:sp>
      <p:sp>
        <p:nvSpPr>
          <p:cNvPr id="5" name="TextBox 4"/>
          <p:cNvSpPr txBox="1"/>
          <p:nvPr/>
        </p:nvSpPr>
        <p:spPr>
          <a:xfrm>
            <a:off x="2430049" y="450937"/>
            <a:ext cx="6701425" cy="646331"/>
          </a:xfrm>
          <a:prstGeom prst="rect">
            <a:avLst/>
          </a:prstGeom>
          <a:noFill/>
        </p:spPr>
        <p:txBody>
          <a:bodyPr wrap="square" rtlCol="0">
            <a:spAutoFit/>
          </a:bodyPr>
          <a:lstStyle/>
          <a:p>
            <a:pPr algn="ctr"/>
            <a:r>
              <a:rPr lang="en-US" sz="3600" b="1" dirty="0" smtClean="0">
                <a:solidFill>
                  <a:schemeClr val="accent2">
                    <a:lumMod val="75000"/>
                  </a:schemeClr>
                </a:solidFill>
                <a:effectLst>
                  <a:glow rad="139700">
                    <a:schemeClr val="accent2">
                      <a:satMod val="175000"/>
                      <a:alpha val="40000"/>
                    </a:schemeClr>
                  </a:glow>
                </a:effectLst>
                <a:latin typeface="Cataneo BT" pitchFamily="66" charset="0"/>
              </a:rPr>
              <a:t>Gut </a:t>
            </a:r>
            <a:r>
              <a:rPr lang="en-US" sz="3600" b="1" dirty="0" err="1" smtClean="0">
                <a:solidFill>
                  <a:schemeClr val="accent2">
                    <a:lumMod val="75000"/>
                  </a:schemeClr>
                </a:solidFill>
                <a:effectLst>
                  <a:glow rad="139700">
                    <a:schemeClr val="accent2">
                      <a:satMod val="175000"/>
                      <a:alpha val="40000"/>
                    </a:schemeClr>
                  </a:glow>
                </a:effectLst>
                <a:latin typeface="Cataneo BT" pitchFamily="66" charset="0"/>
              </a:rPr>
              <a:t>microbiota</a:t>
            </a:r>
            <a:r>
              <a:rPr lang="en-US" sz="3600" b="1" dirty="0" smtClean="0">
                <a:solidFill>
                  <a:schemeClr val="accent2">
                    <a:lumMod val="75000"/>
                  </a:schemeClr>
                </a:solidFill>
                <a:effectLst>
                  <a:glow rad="139700">
                    <a:schemeClr val="accent2">
                      <a:satMod val="175000"/>
                      <a:alpha val="40000"/>
                    </a:schemeClr>
                  </a:glow>
                </a:effectLst>
                <a:latin typeface="Cataneo BT" pitchFamily="66" charset="0"/>
              </a:rPr>
              <a:t> and autism</a:t>
            </a:r>
            <a:endParaRPr lang="en-US" sz="3600" dirty="0"/>
          </a:p>
        </p:txBody>
      </p:sp>
    </p:spTree>
    <p:extLst>
      <p:ext uri="{BB962C8B-B14F-4D97-AF65-F5344CB8AC3E}">
        <p14:creationId xmlns:p14="http://schemas.microsoft.com/office/powerpoint/2010/main" xmlns="" val="81800932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838200" y="1252604"/>
            <a:ext cx="10515600" cy="5235879"/>
          </a:xfrm>
        </p:spPr>
        <p:txBody>
          <a:bodyPr>
            <a:normAutofit/>
          </a:bodyPr>
          <a:lstStyle/>
          <a:p>
            <a:pPr lvl="1" algn="just" rtl="0">
              <a:buFont typeface="Wingdings" pitchFamily="2" charset="2"/>
              <a:buChar char="q"/>
            </a:pPr>
            <a:r>
              <a:rPr lang="en-US" dirty="0"/>
              <a:t> </a:t>
            </a:r>
            <a:r>
              <a:rPr lang="en-US" sz="2800" dirty="0"/>
              <a:t>In a three successive independent experimental design, we tested the neurotoxic effect of PA either orally administered or biologically induced in clindamycin-treated </a:t>
            </a:r>
            <a:r>
              <a:rPr lang="en-US" sz="2800" dirty="0" smtClean="0"/>
              <a:t>hamsters. </a:t>
            </a:r>
            <a:endParaRPr lang="en-US" sz="2800" dirty="0" smtClean="0">
              <a:solidFill>
                <a:schemeClr val="accent5">
                  <a:lumMod val="75000"/>
                </a:schemeClr>
              </a:solidFill>
              <a:latin typeface="Comic Sans MS" panose="030F0702030302020204" pitchFamily="66" charset="0"/>
            </a:endParaRPr>
          </a:p>
        </p:txBody>
      </p:sp>
      <p:sp>
        <p:nvSpPr>
          <p:cNvPr id="3" name="عنوان 2"/>
          <p:cNvSpPr>
            <a:spLocks noGrp="1"/>
          </p:cNvSpPr>
          <p:nvPr>
            <p:ph type="title"/>
          </p:nvPr>
        </p:nvSpPr>
        <p:spPr>
          <a:xfrm>
            <a:off x="838200" y="204490"/>
            <a:ext cx="10515600" cy="1000211"/>
          </a:xfrm>
          <a:ln>
            <a:solidFill>
              <a:schemeClr val="accent1"/>
            </a:solidFill>
          </a:ln>
        </p:spPr>
        <p:txBody>
          <a:bodyPr>
            <a:normAutofit/>
          </a:bodyPr>
          <a:lstStyle/>
          <a:p>
            <a:pPr algn="ctr"/>
            <a:r>
              <a:rPr lang="en-US" sz="4800" b="1" dirty="0" smtClean="0">
                <a:solidFill>
                  <a:schemeClr val="accent2">
                    <a:lumMod val="75000"/>
                  </a:schemeClr>
                </a:solidFill>
                <a:effectLst>
                  <a:glow rad="139700">
                    <a:schemeClr val="accent2">
                      <a:satMod val="175000"/>
                      <a:alpha val="40000"/>
                    </a:schemeClr>
                  </a:glow>
                </a:effectLst>
                <a:latin typeface="Cataneo BT" pitchFamily="66" charset="0"/>
              </a:rPr>
              <a:t>Study Objectives </a:t>
            </a:r>
            <a:endParaRPr lang="ar-SA" sz="4800" b="1" dirty="0">
              <a:solidFill>
                <a:schemeClr val="accent2">
                  <a:lumMod val="75000"/>
                </a:schemeClr>
              </a:solidFill>
              <a:effectLst>
                <a:glow rad="139700">
                  <a:schemeClr val="accent2">
                    <a:satMod val="175000"/>
                    <a:alpha val="40000"/>
                  </a:schemeClr>
                </a:glow>
              </a:effectLst>
              <a:latin typeface="Cataneo BT" pitchFamily="66"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41088" y="3032567"/>
            <a:ext cx="3464195" cy="25695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38756" y="2763800"/>
            <a:ext cx="2951545" cy="29515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38255676"/>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l="24138" t="24828" r="22529" b="6079"/>
          <a:stretch>
            <a:fillRect/>
          </a:stretch>
        </p:blipFill>
        <p:spPr bwMode="auto">
          <a:xfrm>
            <a:off x="5636525" y="0"/>
            <a:ext cx="6555474" cy="6621517"/>
          </a:xfrm>
          <a:prstGeom prst="rect">
            <a:avLst/>
          </a:prstGeom>
          <a:noFill/>
          <a:ln w="9525">
            <a:noFill/>
            <a:miter lim="800000"/>
            <a:headEnd/>
            <a:tailEnd/>
          </a:ln>
          <a:effectLst/>
        </p:spPr>
      </p:pic>
      <p:pic>
        <p:nvPicPr>
          <p:cNvPr id="6" name="Picture 4"/>
          <p:cNvPicPr>
            <a:picLocks noChangeAspect="1" noChangeArrowheads="1"/>
          </p:cNvPicPr>
          <p:nvPr/>
        </p:nvPicPr>
        <p:blipFill>
          <a:blip r:embed="rId3"/>
          <a:srcRect/>
          <a:stretch>
            <a:fillRect/>
          </a:stretch>
        </p:blipFill>
        <p:spPr bwMode="auto">
          <a:xfrm>
            <a:off x="259306" y="3249285"/>
            <a:ext cx="4926562" cy="2166727"/>
          </a:xfrm>
          <a:prstGeom prst="rect">
            <a:avLst/>
          </a:prstGeom>
          <a:noFill/>
          <a:ln w="9525">
            <a:noFill/>
            <a:miter lim="800000"/>
            <a:headEnd/>
            <a:tailEnd/>
          </a:ln>
          <a:effectLst/>
        </p:spPr>
      </p:pic>
      <p:pic>
        <p:nvPicPr>
          <p:cNvPr id="8" name="Picture 2"/>
          <p:cNvPicPr>
            <a:picLocks noGrp="1" noChangeAspect="1" noChangeArrowheads="1"/>
          </p:cNvPicPr>
          <p:nvPr>
            <p:ph idx="1"/>
          </p:nvPr>
        </p:nvPicPr>
        <p:blipFill>
          <a:blip r:embed="rId4"/>
          <a:srcRect/>
          <a:stretch>
            <a:fillRect/>
          </a:stretch>
        </p:blipFill>
        <p:spPr bwMode="auto">
          <a:xfrm>
            <a:off x="272955" y="647291"/>
            <a:ext cx="5142857" cy="2247619"/>
          </a:xfrm>
          <a:prstGeom prst="rect">
            <a:avLst/>
          </a:prstGeom>
          <a:noFill/>
          <a:ln w="9525">
            <a:noFill/>
            <a:miter lim="800000"/>
            <a:headEnd/>
            <a:tailEnd/>
          </a:ln>
          <a:effectLst/>
        </p:spPr>
      </p:pic>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13149" y="1269886"/>
            <a:ext cx="5296383" cy="5320436"/>
          </a:xfrm>
        </p:spPr>
        <p:txBody>
          <a:bodyPr>
            <a:normAutofit/>
          </a:bodyPr>
          <a:lstStyle/>
          <a:p>
            <a:pPr algn="just" rtl="0">
              <a:buFont typeface="Wingdings" pitchFamily="2" charset="2"/>
              <a:buChar char="q"/>
            </a:pPr>
            <a:r>
              <a:rPr lang="en-US" dirty="0"/>
              <a:t>The oral administration was used to confirm the role of gut-brain axis in the induction of autistic features probably found in treated rats. Additionally, Clindamycin was used to ascertain the role of overgrowth of Clostridia species as PA producer in inducing autistic features in animals.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49547" y="1196624"/>
            <a:ext cx="3090440" cy="5260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828800" y="388307"/>
            <a:ext cx="8004132" cy="584775"/>
          </a:xfrm>
          <a:prstGeom prst="rect">
            <a:avLst/>
          </a:prstGeom>
          <a:noFill/>
        </p:spPr>
        <p:txBody>
          <a:bodyPr wrap="square" rtlCol="0">
            <a:spAutoFit/>
          </a:bodyPr>
          <a:lstStyle/>
          <a:p>
            <a:pPr algn="ctr"/>
            <a:r>
              <a:rPr lang="en-US" sz="3200" b="1" dirty="0" smtClean="0">
                <a:solidFill>
                  <a:schemeClr val="accent2">
                    <a:lumMod val="75000"/>
                  </a:schemeClr>
                </a:solidFill>
                <a:effectLst>
                  <a:glow rad="139700">
                    <a:schemeClr val="accent2">
                      <a:satMod val="175000"/>
                      <a:alpha val="40000"/>
                    </a:schemeClr>
                  </a:glow>
                </a:effectLst>
                <a:latin typeface="Cataneo BT" pitchFamily="66" charset="0"/>
              </a:rPr>
              <a:t>Why oral </a:t>
            </a:r>
            <a:r>
              <a:rPr lang="en-US" sz="3200" b="1" dirty="0" err="1" smtClean="0">
                <a:solidFill>
                  <a:schemeClr val="accent2">
                    <a:lumMod val="75000"/>
                  </a:schemeClr>
                </a:solidFill>
                <a:effectLst>
                  <a:glow rad="139700">
                    <a:schemeClr val="accent2">
                      <a:satMod val="175000"/>
                      <a:alpha val="40000"/>
                    </a:schemeClr>
                  </a:glow>
                </a:effectLst>
                <a:latin typeface="Cataneo BT" pitchFamily="66" charset="0"/>
              </a:rPr>
              <a:t>adminstration</a:t>
            </a:r>
            <a:r>
              <a:rPr lang="en-US" sz="3200" b="1" dirty="0" smtClean="0">
                <a:solidFill>
                  <a:schemeClr val="accent2">
                    <a:lumMod val="75000"/>
                  </a:schemeClr>
                </a:solidFill>
                <a:effectLst>
                  <a:glow rad="139700">
                    <a:schemeClr val="accent2">
                      <a:satMod val="175000"/>
                      <a:alpha val="40000"/>
                    </a:schemeClr>
                  </a:glow>
                </a:effectLst>
                <a:latin typeface="Cataneo BT" pitchFamily="66" charset="0"/>
              </a:rPr>
              <a:t> was selected???</a:t>
            </a:r>
            <a:endParaRPr lang="en-US" sz="3200" dirty="0"/>
          </a:p>
        </p:txBody>
      </p:sp>
    </p:spTree>
    <p:extLst>
      <p:ext uri="{BB962C8B-B14F-4D97-AF65-F5344CB8AC3E}">
        <p14:creationId xmlns:p14="http://schemas.microsoft.com/office/powerpoint/2010/main" xmlns="" val="37793978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box(in)">
                                      <p:cBhvr>
                                        <p:cTn id="12" dur="500"/>
                                        <p:tgtEl>
                                          <p:spTgt spid="717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ox(in)">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7792" y="1597306"/>
            <a:ext cx="4953965" cy="4903748"/>
          </a:xfrm>
        </p:spPr>
        <p:txBody>
          <a:bodyPr>
            <a:normAutofit/>
          </a:bodyPr>
          <a:lstStyle/>
          <a:p>
            <a:pPr algn="just" rtl="0">
              <a:buFont typeface="Wingdings" pitchFamily="2" charset="2"/>
              <a:buChar char="q"/>
            </a:pPr>
            <a:r>
              <a:rPr lang="en-US" dirty="0" smtClean="0"/>
              <a:t>Additionally, clindamycin </a:t>
            </a:r>
            <a:r>
              <a:rPr lang="en-US" dirty="0"/>
              <a:t>was used to ascertain the role of overgrowth of Clostridia species as PA producer in inducing </a:t>
            </a:r>
            <a:r>
              <a:rPr lang="en-US" dirty="0" smtClean="0"/>
              <a:t> biochemical autistic </a:t>
            </a:r>
            <a:r>
              <a:rPr lang="en-US" dirty="0"/>
              <a:t>features in animals.</a:t>
            </a:r>
          </a:p>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55849" y="1530653"/>
            <a:ext cx="6497015" cy="41494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77589158"/>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smtClean="0">
                <a:solidFill>
                  <a:schemeClr val="accent2">
                    <a:lumMod val="75000"/>
                  </a:schemeClr>
                </a:solidFill>
                <a:effectLst>
                  <a:glow rad="139700">
                    <a:schemeClr val="accent2">
                      <a:satMod val="175000"/>
                      <a:alpha val="40000"/>
                    </a:schemeClr>
                  </a:glow>
                </a:effectLst>
                <a:latin typeface="Cataneo BT" pitchFamily="66" charset="0"/>
              </a:rPr>
              <a:t>Experimental</a:t>
            </a:r>
            <a:endParaRPr lang="en-US" sz="3600" dirty="0">
              <a:solidFill>
                <a:schemeClr val="accent5">
                  <a:lumMod val="50000"/>
                </a:schemeClr>
              </a:solidFill>
            </a:endParaRPr>
          </a:p>
        </p:txBody>
      </p:sp>
      <p:sp>
        <p:nvSpPr>
          <p:cNvPr id="4" name="Rectangle 3"/>
          <p:cNvSpPr/>
          <p:nvPr/>
        </p:nvSpPr>
        <p:spPr>
          <a:xfrm>
            <a:off x="538620" y="1766172"/>
            <a:ext cx="7753611" cy="4031873"/>
          </a:xfrm>
          <a:prstGeom prst="rect">
            <a:avLst/>
          </a:prstGeom>
        </p:spPr>
        <p:txBody>
          <a:bodyPr wrap="square">
            <a:spAutoFit/>
          </a:bodyPr>
          <a:lstStyle/>
          <a:p>
            <a:pPr algn="just">
              <a:buFont typeface="Wingdings" pitchFamily="2" charset="2"/>
              <a:buChar char="q"/>
            </a:pPr>
            <a:r>
              <a:rPr lang="en-US" sz="3200" dirty="0" smtClean="0">
                <a:latin typeface="Times New Roman" pitchFamily="18" charset="0"/>
                <a:cs typeface="Times New Roman" pitchFamily="18" charset="0"/>
              </a:rPr>
              <a:t>A total of 54 young male golden Syrian hamsters weighing approximately 80–100 g (8 weeks of age) were used in the present study.</a:t>
            </a:r>
          </a:p>
          <a:p>
            <a:pPr algn="just"/>
            <a:r>
              <a:rPr lang="en-US" sz="3200" dirty="0" smtClean="0">
                <a:latin typeface="Times New Roman" pitchFamily="18" charset="0"/>
                <a:cs typeface="Times New Roman" pitchFamily="18" charset="0"/>
              </a:rPr>
              <a:t> </a:t>
            </a:r>
          </a:p>
          <a:p>
            <a:pPr algn="just">
              <a:buFont typeface="Wingdings" pitchFamily="2" charset="2"/>
              <a:buChar char="q"/>
            </a:pPr>
            <a:r>
              <a:rPr lang="en-US" sz="3200" dirty="0" smtClean="0">
                <a:latin typeface="Times New Roman" pitchFamily="18" charset="0"/>
                <a:cs typeface="Times New Roman" pitchFamily="18" charset="0"/>
              </a:rPr>
              <a:t>Animals were randomly allocated to 9 groups of 6 animals each:</a:t>
            </a:r>
          </a:p>
          <a:p>
            <a:r>
              <a:rPr lang="en-US" sz="3200" dirty="0" smtClean="0">
                <a:latin typeface="Times New Roman" pitchFamily="18" charset="0"/>
                <a:cs typeface="Times New Roman" pitchFamily="18" charset="0"/>
              </a:rPr>
              <a:t> </a:t>
            </a:r>
            <a:endParaRPr lang="en-US" sz="3200" dirty="0"/>
          </a:p>
        </p:txBody>
      </p:sp>
      <p:pic>
        <p:nvPicPr>
          <p:cNvPr id="5" name="Picture 3"/>
          <p:cNvPicPr>
            <a:picLocks noChangeAspect="1" noChangeArrowheads="1"/>
          </p:cNvPicPr>
          <p:nvPr/>
        </p:nvPicPr>
        <p:blipFill>
          <a:blip r:embed="rId2"/>
          <a:srcRect/>
          <a:stretch>
            <a:fillRect/>
          </a:stretch>
        </p:blipFill>
        <p:spPr bwMode="auto">
          <a:xfrm>
            <a:off x="8901218" y="1308522"/>
            <a:ext cx="1133475" cy="1371600"/>
          </a:xfrm>
          <a:prstGeom prst="rect">
            <a:avLst/>
          </a:prstGeom>
          <a:noFill/>
          <a:ln w="9525">
            <a:noFill/>
            <a:miter lim="800000"/>
            <a:headEnd/>
            <a:tailEnd/>
          </a:ln>
          <a:effectLst/>
        </p:spPr>
      </p:pic>
      <p:pic>
        <p:nvPicPr>
          <p:cNvPr id="6" name="Picture 3"/>
          <p:cNvPicPr>
            <a:picLocks noChangeAspect="1" noChangeArrowheads="1"/>
          </p:cNvPicPr>
          <p:nvPr/>
        </p:nvPicPr>
        <p:blipFill>
          <a:blip r:embed="rId2"/>
          <a:srcRect/>
          <a:stretch>
            <a:fillRect/>
          </a:stretch>
        </p:blipFill>
        <p:spPr bwMode="auto">
          <a:xfrm>
            <a:off x="10082343" y="1170139"/>
            <a:ext cx="1133475" cy="1371600"/>
          </a:xfrm>
          <a:prstGeom prst="rect">
            <a:avLst/>
          </a:prstGeom>
          <a:noFill/>
          <a:ln w="9525">
            <a:noFill/>
            <a:miter lim="800000"/>
            <a:headEnd/>
            <a:tailEnd/>
          </a:ln>
          <a:effectLst/>
        </p:spPr>
      </p:pic>
      <p:pic>
        <p:nvPicPr>
          <p:cNvPr id="7" name="Picture 3"/>
          <p:cNvPicPr>
            <a:picLocks noChangeAspect="1" noChangeArrowheads="1"/>
          </p:cNvPicPr>
          <p:nvPr/>
        </p:nvPicPr>
        <p:blipFill>
          <a:blip r:embed="rId2"/>
          <a:srcRect/>
          <a:stretch>
            <a:fillRect/>
          </a:stretch>
        </p:blipFill>
        <p:spPr bwMode="auto">
          <a:xfrm>
            <a:off x="9146592" y="2357478"/>
            <a:ext cx="1133475" cy="1371600"/>
          </a:xfrm>
          <a:prstGeom prst="rect">
            <a:avLst/>
          </a:prstGeom>
          <a:noFill/>
          <a:ln w="9525">
            <a:noFill/>
            <a:miter lim="800000"/>
            <a:headEnd/>
            <a:tailEnd/>
          </a:ln>
          <a:effectLst/>
        </p:spPr>
      </p:pic>
      <p:pic>
        <p:nvPicPr>
          <p:cNvPr id="8" name="Picture 3"/>
          <p:cNvPicPr>
            <a:picLocks noChangeAspect="1" noChangeArrowheads="1"/>
          </p:cNvPicPr>
          <p:nvPr/>
        </p:nvPicPr>
        <p:blipFill>
          <a:blip r:embed="rId2"/>
          <a:srcRect/>
          <a:stretch>
            <a:fillRect/>
          </a:stretch>
        </p:blipFill>
        <p:spPr bwMode="auto">
          <a:xfrm>
            <a:off x="10280068" y="1994322"/>
            <a:ext cx="1133475" cy="1371600"/>
          </a:xfrm>
          <a:prstGeom prst="rect">
            <a:avLst/>
          </a:prstGeom>
          <a:noFill/>
          <a:ln w="9525">
            <a:noFill/>
            <a:miter lim="800000"/>
            <a:headEnd/>
            <a:tailEnd/>
          </a:ln>
          <a:effectLst/>
        </p:spPr>
      </p:pic>
      <p:pic>
        <p:nvPicPr>
          <p:cNvPr id="9" name="Picture 3"/>
          <p:cNvPicPr>
            <a:picLocks noChangeAspect="1" noChangeArrowheads="1"/>
          </p:cNvPicPr>
          <p:nvPr/>
        </p:nvPicPr>
        <p:blipFill>
          <a:blip r:embed="rId2"/>
          <a:srcRect/>
          <a:stretch>
            <a:fillRect/>
          </a:stretch>
        </p:blipFill>
        <p:spPr bwMode="auto">
          <a:xfrm>
            <a:off x="9713330" y="3536374"/>
            <a:ext cx="1133475" cy="1371600"/>
          </a:xfrm>
          <a:prstGeom prst="rect">
            <a:avLst/>
          </a:prstGeom>
          <a:noFill/>
          <a:ln w="9525">
            <a:noFill/>
            <a:miter lim="800000"/>
            <a:headEnd/>
            <a:tailEnd/>
          </a:ln>
          <a:effectLst/>
        </p:spPr>
      </p:pic>
      <p:pic>
        <p:nvPicPr>
          <p:cNvPr id="10" name="Picture 3"/>
          <p:cNvPicPr>
            <a:picLocks noChangeAspect="1" noChangeArrowheads="1"/>
          </p:cNvPicPr>
          <p:nvPr/>
        </p:nvPicPr>
        <p:blipFill>
          <a:blip r:embed="rId2"/>
          <a:srcRect/>
          <a:stretch>
            <a:fillRect/>
          </a:stretch>
        </p:blipFill>
        <p:spPr bwMode="auto">
          <a:xfrm>
            <a:off x="10379679" y="2876018"/>
            <a:ext cx="1133475" cy="1371600"/>
          </a:xfrm>
          <a:prstGeom prst="rect">
            <a:avLst/>
          </a:prstGeom>
          <a:noFill/>
          <a:ln w="9525">
            <a:noFill/>
            <a:miter lim="800000"/>
            <a:headEnd/>
            <a:tailEnd/>
          </a:ln>
          <a:effectLst/>
        </p:spPr>
      </p:pic>
    </p:spTree>
    <p:extLst>
      <p:ext uri="{BB962C8B-B14F-4D97-AF65-F5344CB8AC3E}">
        <p14:creationId xmlns:p14="http://schemas.microsoft.com/office/powerpoint/2010/main" xmlns="" val="392023157"/>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 y="298318"/>
            <a:ext cx="11163718" cy="6559682"/>
          </a:xfrm>
        </p:spPr>
        <p:txBody>
          <a:bodyPr>
            <a:normAutofit fontScale="25000" lnSpcReduction="20000"/>
          </a:bodyPr>
          <a:lstStyle/>
          <a:p>
            <a:pPr algn="l" rtl="0">
              <a:buNone/>
            </a:pPr>
            <a:endParaRPr lang="en-US" sz="9600" dirty="0" smtClean="0">
              <a:latin typeface="Times New Roman" pitchFamily="18" charset="0"/>
              <a:cs typeface="Times New Roman" pitchFamily="18" charset="0"/>
            </a:endParaRPr>
          </a:p>
          <a:p>
            <a:pPr algn="just" rtl="0">
              <a:buFont typeface="Courier New" pitchFamily="49" charset="0"/>
              <a:buChar char="o"/>
            </a:pPr>
            <a:r>
              <a:rPr lang="en-US" sz="9600" dirty="0">
                <a:solidFill>
                  <a:schemeClr val="accent2">
                    <a:lumMod val="50000"/>
                  </a:schemeClr>
                </a:solidFill>
                <a:latin typeface="Times New Roman" pitchFamily="18" charset="0"/>
                <a:cs typeface="Times New Roman" pitchFamily="18" charset="0"/>
              </a:rPr>
              <a:t> </a:t>
            </a:r>
            <a:r>
              <a:rPr lang="en-US" sz="9600" dirty="0" smtClean="0">
                <a:solidFill>
                  <a:schemeClr val="accent2">
                    <a:lumMod val="50000"/>
                  </a:schemeClr>
                </a:solidFill>
                <a:latin typeface="Times New Roman" pitchFamily="18" charset="0"/>
                <a:cs typeface="Times New Roman" pitchFamily="18" charset="0"/>
              </a:rPr>
              <a:t> </a:t>
            </a:r>
            <a:r>
              <a:rPr lang="en-US" sz="9600" dirty="0" smtClean="0">
                <a:solidFill>
                  <a:schemeClr val="accent2">
                    <a:lumMod val="50000"/>
                  </a:schemeClr>
                </a:solidFill>
                <a:latin typeface="+mj-lt"/>
                <a:cs typeface="Times New Roman" pitchFamily="18" charset="0"/>
              </a:rPr>
              <a:t>a </a:t>
            </a:r>
            <a:r>
              <a:rPr lang="en-US" sz="9600" dirty="0">
                <a:solidFill>
                  <a:schemeClr val="accent2">
                    <a:lumMod val="50000"/>
                  </a:schemeClr>
                </a:solidFill>
                <a:latin typeface="+mj-lt"/>
                <a:cs typeface="Times New Roman" pitchFamily="18" charset="0"/>
              </a:rPr>
              <a:t>control group that received only phosphate buffered saline; </a:t>
            </a:r>
            <a:endParaRPr lang="en-US" sz="9600" dirty="0" smtClean="0">
              <a:solidFill>
                <a:schemeClr val="accent2">
                  <a:lumMod val="50000"/>
                </a:schemeClr>
              </a:solidFill>
              <a:latin typeface="+mj-lt"/>
              <a:cs typeface="Times New Roman" pitchFamily="18" charset="0"/>
            </a:endParaRPr>
          </a:p>
          <a:p>
            <a:pPr marL="0" indent="0" algn="just" rtl="0">
              <a:buNone/>
            </a:pPr>
            <a:endParaRPr lang="en-US" sz="9600" dirty="0" smtClean="0">
              <a:latin typeface="+mj-lt"/>
              <a:cs typeface="Times New Roman" pitchFamily="18" charset="0"/>
            </a:endParaRPr>
          </a:p>
          <a:p>
            <a:pPr algn="just" rtl="0">
              <a:buFont typeface="Courier New" pitchFamily="49" charset="0"/>
              <a:buChar char="o"/>
            </a:pPr>
            <a:r>
              <a:rPr lang="en-US" sz="9600" dirty="0">
                <a:latin typeface="+mj-lt"/>
                <a:cs typeface="Times New Roman" pitchFamily="18" charset="0"/>
              </a:rPr>
              <a:t> </a:t>
            </a:r>
            <a:r>
              <a:rPr lang="en-US" sz="9600" dirty="0" smtClean="0">
                <a:latin typeface="+mj-lt"/>
                <a:cs typeface="Times New Roman" pitchFamily="18" charset="0"/>
              </a:rPr>
              <a:t> </a:t>
            </a:r>
            <a:r>
              <a:rPr lang="en-US" sz="9600" dirty="0" smtClean="0">
                <a:solidFill>
                  <a:srgbClr val="C00000"/>
                </a:solidFill>
                <a:latin typeface="+mj-lt"/>
                <a:cs typeface="Times New Roman" pitchFamily="18" charset="0"/>
              </a:rPr>
              <a:t>an </a:t>
            </a:r>
            <a:r>
              <a:rPr lang="en-US" sz="9600" dirty="0">
                <a:solidFill>
                  <a:srgbClr val="C00000"/>
                </a:solidFill>
                <a:latin typeface="+mj-lt"/>
                <a:cs typeface="Times New Roman" pitchFamily="18" charset="0"/>
              </a:rPr>
              <a:t>oral buffered PA-treated group that was given a neurotoxic dose of 250 mg/kg body weight/day for 3 </a:t>
            </a:r>
            <a:r>
              <a:rPr lang="en-US" sz="9600" dirty="0" smtClean="0">
                <a:solidFill>
                  <a:srgbClr val="C00000"/>
                </a:solidFill>
                <a:latin typeface="+mj-lt"/>
                <a:cs typeface="Times New Roman" pitchFamily="18" charset="0"/>
              </a:rPr>
              <a:t>days</a:t>
            </a:r>
            <a:r>
              <a:rPr lang="en-US" sz="9600" dirty="0">
                <a:solidFill>
                  <a:srgbClr val="C00000"/>
                </a:solidFill>
                <a:latin typeface="+mj-lt"/>
                <a:cs typeface="Times New Roman" pitchFamily="18" charset="0"/>
              </a:rPr>
              <a:t>.</a:t>
            </a:r>
            <a:endParaRPr lang="en-US" sz="9600" dirty="0" smtClean="0">
              <a:solidFill>
                <a:srgbClr val="C00000"/>
              </a:solidFill>
              <a:latin typeface="+mj-lt"/>
              <a:cs typeface="Times New Roman" pitchFamily="18" charset="0"/>
            </a:endParaRPr>
          </a:p>
          <a:p>
            <a:pPr marL="0" indent="0" algn="just" rtl="0">
              <a:buNone/>
            </a:pPr>
            <a:endParaRPr lang="en-US" sz="9600" dirty="0" smtClean="0">
              <a:latin typeface="+mj-lt"/>
              <a:cs typeface="Times New Roman" pitchFamily="18" charset="0"/>
            </a:endParaRPr>
          </a:p>
          <a:p>
            <a:pPr algn="just" rtl="0">
              <a:buFont typeface="Courier New" pitchFamily="49" charset="0"/>
              <a:buChar char="o"/>
            </a:pPr>
            <a:r>
              <a:rPr lang="en-US" sz="9600" dirty="0" smtClean="0">
                <a:solidFill>
                  <a:schemeClr val="accent1">
                    <a:lumMod val="50000"/>
                  </a:schemeClr>
                </a:solidFill>
                <a:latin typeface="+mj-lt"/>
                <a:cs typeface="Times New Roman" pitchFamily="18" charset="0"/>
              </a:rPr>
              <a:t>a </a:t>
            </a:r>
            <a:r>
              <a:rPr lang="en-US" sz="9600" dirty="0">
                <a:solidFill>
                  <a:schemeClr val="accent1">
                    <a:lumMod val="50000"/>
                  </a:schemeClr>
                </a:solidFill>
                <a:latin typeface="+mj-lt"/>
                <a:cs typeface="Times New Roman" pitchFamily="18" charset="0"/>
              </a:rPr>
              <a:t>clindamycin-treated group that received a single dose (</a:t>
            </a:r>
            <a:r>
              <a:rPr lang="en-US" sz="9600" dirty="0" err="1">
                <a:solidFill>
                  <a:schemeClr val="accent1">
                    <a:lumMod val="50000"/>
                  </a:schemeClr>
                </a:solidFill>
                <a:latin typeface="+mj-lt"/>
                <a:cs typeface="Times New Roman" pitchFamily="18" charset="0"/>
              </a:rPr>
              <a:t>orogastrically</a:t>
            </a:r>
            <a:r>
              <a:rPr lang="en-US" sz="9600" dirty="0">
                <a:solidFill>
                  <a:schemeClr val="accent1">
                    <a:lumMod val="50000"/>
                  </a:schemeClr>
                </a:solidFill>
                <a:latin typeface="+mj-lt"/>
                <a:cs typeface="Times New Roman" pitchFamily="18" charset="0"/>
              </a:rPr>
              <a:t>) of 30 mg/kg on experiment day 0; </a:t>
            </a:r>
            <a:endParaRPr lang="en-US" sz="9600" dirty="0" smtClean="0">
              <a:solidFill>
                <a:schemeClr val="accent1">
                  <a:lumMod val="50000"/>
                </a:schemeClr>
              </a:solidFill>
              <a:latin typeface="+mj-lt"/>
              <a:cs typeface="Times New Roman" pitchFamily="18" charset="0"/>
            </a:endParaRPr>
          </a:p>
          <a:p>
            <a:pPr marL="0" indent="0" algn="just" rtl="0">
              <a:buNone/>
            </a:pPr>
            <a:endParaRPr lang="en-US" sz="9600" dirty="0" smtClean="0">
              <a:latin typeface="+mj-lt"/>
              <a:cs typeface="Times New Roman" pitchFamily="18" charset="0"/>
            </a:endParaRPr>
          </a:p>
          <a:p>
            <a:pPr algn="just" rtl="0">
              <a:buFont typeface="Courier New" pitchFamily="49" charset="0"/>
              <a:buChar char="o"/>
            </a:pPr>
            <a:r>
              <a:rPr lang="en-US" sz="9600" dirty="0" smtClean="0">
                <a:solidFill>
                  <a:schemeClr val="accent6">
                    <a:lumMod val="50000"/>
                  </a:schemeClr>
                </a:solidFill>
                <a:latin typeface="+mj-lt"/>
                <a:cs typeface="Times New Roman" pitchFamily="18" charset="0"/>
              </a:rPr>
              <a:t>a </a:t>
            </a:r>
            <a:r>
              <a:rPr lang="en-US" sz="9600" dirty="0" err="1">
                <a:solidFill>
                  <a:schemeClr val="accent6">
                    <a:lumMod val="50000"/>
                  </a:schemeClr>
                </a:solidFill>
                <a:latin typeface="+mj-lt"/>
                <a:cs typeface="Times New Roman" pitchFamily="18" charset="0"/>
              </a:rPr>
              <a:t>carnosine</a:t>
            </a:r>
            <a:r>
              <a:rPr lang="en-US" sz="9600" dirty="0">
                <a:solidFill>
                  <a:schemeClr val="accent6">
                    <a:lumMod val="50000"/>
                  </a:schemeClr>
                </a:solidFill>
                <a:latin typeface="+mj-lt"/>
                <a:cs typeface="Times New Roman" pitchFamily="18" charset="0"/>
              </a:rPr>
              <a:t>-treated group that received a dose of 10 mg/kg body weight/day orally (daily for one week); </a:t>
            </a:r>
            <a:endParaRPr lang="en-US" sz="9600" dirty="0" smtClean="0">
              <a:solidFill>
                <a:schemeClr val="accent6">
                  <a:lumMod val="50000"/>
                </a:schemeClr>
              </a:solidFill>
              <a:latin typeface="+mj-lt"/>
              <a:cs typeface="Times New Roman" pitchFamily="18" charset="0"/>
            </a:endParaRPr>
          </a:p>
          <a:p>
            <a:pPr marL="0" indent="0" algn="just" rtl="0">
              <a:buNone/>
            </a:pPr>
            <a:endParaRPr lang="en-US" sz="9600" dirty="0" smtClean="0">
              <a:latin typeface="+mj-lt"/>
              <a:cs typeface="Times New Roman" pitchFamily="18" charset="0"/>
            </a:endParaRPr>
          </a:p>
          <a:p>
            <a:pPr algn="just" rtl="0">
              <a:buFont typeface="Courier New" pitchFamily="49" charset="0"/>
              <a:buChar char="o"/>
            </a:pPr>
            <a:r>
              <a:rPr lang="en-US" sz="9600" dirty="0" smtClean="0">
                <a:solidFill>
                  <a:schemeClr val="accent2">
                    <a:lumMod val="75000"/>
                  </a:schemeClr>
                </a:solidFill>
                <a:latin typeface="+mj-lt"/>
                <a:cs typeface="Times New Roman" pitchFamily="18" charset="0"/>
              </a:rPr>
              <a:t>a </a:t>
            </a:r>
            <a:r>
              <a:rPr lang="en-US" sz="9600" dirty="0" err="1">
                <a:solidFill>
                  <a:schemeClr val="accent2">
                    <a:lumMod val="75000"/>
                  </a:schemeClr>
                </a:solidFill>
                <a:latin typeface="+mj-lt"/>
                <a:cs typeface="Times New Roman" pitchFamily="18" charset="0"/>
              </a:rPr>
              <a:t>carnitine</a:t>
            </a:r>
            <a:r>
              <a:rPr lang="en-US" sz="9600" dirty="0">
                <a:solidFill>
                  <a:schemeClr val="accent2">
                    <a:lumMod val="75000"/>
                  </a:schemeClr>
                </a:solidFill>
                <a:latin typeface="+mj-lt"/>
                <a:cs typeface="Times New Roman" pitchFamily="18" charset="0"/>
              </a:rPr>
              <a:t>-treated group that received 50 mg/kg body weight/day orally (daily for one week) and; </a:t>
            </a:r>
            <a:endParaRPr lang="en-US" sz="9600" dirty="0" smtClean="0">
              <a:solidFill>
                <a:schemeClr val="accent2">
                  <a:lumMod val="75000"/>
                </a:schemeClr>
              </a:solidFill>
              <a:latin typeface="+mj-lt"/>
              <a:cs typeface="Times New Roman" pitchFamily="18" charset="0"/>
            </a:endParaRPr>
          </a:p>
          <a:p>
            <a:pPr algn="just" rtl="0">
              <a:buFont typeface="Courier New" pitchFamily="49" charset="0"/>
              <a:buChar char="o"/>
            </a:pPr>
            <a:endParaRPr lang="en-US" sz="9600" dirty="0" smtClean="0">
              <a:latin typeface="+mj-lt"/>
              <a:cs typeface="Times New Roman" pitchFamily="18" charset="0"/>
            </a:endParaRPr>
          </a:p>
          <a:p>
            <a:pPr algn="just" rtl="0">
              <a:buFont typeface="Courier New" pitchFamily="49" charset="0"/>
              <a:buChar char="o"/>
            </a:pPr>
            <a:r>
              <a:rPr lang="en-US" sz="9600" dirty="0" smtClean="0">
                <a:solidFill>
                  <a:srgbClr val="00B050"/>
                </a:solidFill>
                <a:latin typeface="+mj-lt"/>
                <a:cs typeface="Times New Roman" pitchFamily="18" charset="0"/>
              </a:rPr>
              <a:t>four </a:t>
            </a:r>
            <a:r>
              <a:rPr lang="en-US" sz="9600" dirty="0">
                <a:solidFill>
                  <a:srgbClr val="00B050"/>
                </a:solidFill>
                <a:latin typeface="+mj-lt"/>
                <a:cs typeface="Times New Roman" pitchFamily="18" charset="0"/>
              </a:rPr>
              <a:t>protected groups were given the same doses of carnosine or carnitine for one week followed by PA for 3 days or a single dose of clindamycin as described above</a:t>
            </a:r>
            <a:r>
              <a:rPr lang="en-US" sz="9600" dirty="0">
                <a:solidFill>
                  <a:srgbClr val="00B050"/>
                </a:solidFill>
                <a:latin typeface="Times New Roman" pitchFamily="18" charset="0"/>
                <a:cs typeface="Times New Roman" pitchFamily="18" charset="0"/>
              </a:rPr>
              <a:t>. </a:t>
            </a:r>
            <a:endParaRPr lang="en-US" sz="9600" dirty="0" smtClean="0">
              <a:solidFill>
                <a:srgbClr val="00B050"/>
              </a:solidFill>
              <a:latin typeface="Times New Roman" pitchFamily="18" charset="0"/>
              <a:cs typeface="Times New Roman" pitchFamily="18" charset="0"/>
            </a:endParaRPr>
          </a:p>
          <a:p>
            <a:pPr algn="just" rtl="0">
              <a:buFont typeface="Wingdings" pitchFamily="2" charset="2"/>
              <a:buChar char="q"/>
            </a:pPr>
            <a:endParaRPr lang="en-US" sz="2800" dirty="0" smtClean="0">
              <a:solidFill>
                <a:srgbClr val="002060"/>
              </a:solidFill>
              <a:latin typeface="Comic Sans MS" pitchFamily="66" charset="0"/>
            </a:endParaRPr>
          </a:p>
          <a:p>
            <a:pPr algn="just" rtl="0">
              <a:buNone/>
            </a:pPr>
            <a:endParaRPr lang="en-US" sz="2400" dirty="0" smtClean="0"/>
          </a:p>
          <a:p>
            <a:pPr marL="457200" indent="-457200" algn="l" rtl="0">
              <a:buFont typeface="+mj-lt"/>
              <a:buAutoNum type="arabicPeriod"/>
            </a:pPr>
            <a:endParaRPr lang="en-US" sz="2400" b="1" dirty="0" smtClean="0">
              <a:effectLst>
                <a:outerShdw blurRad="38100" dist="38100" dir="2700000" algn="tl">
                  <a:srgbClr val="000000">
                    <a:alpha val="43137"/>
                  </a:srgbClr>
                </a:outerShdw>
              </a:effectLst>
            </a:endParaRPr>
          </a:p>
          <a:p>
            <a:pPr algn="l" rtl="0"/>
            <a:endParaRPr lang="ar-SA" dirty="0"/>
          </a:p>
        </p:txBody>
      </p:sp>
    </p:spTree>
    <p:extLst>
      <p:ext uri="{BB962C8B-B14F-4D97-AF65-F5344CB8AC3E}">
        <p14:creationId xmlns:p14="http://schemas.microsoft.com/office/powerpoint/2010/main" xmlns="" val="489569535"/>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just" rtl="0">
              <a:buNone/>
            </a:pPr>
            <a:endParaRPr lang="en-US" dirty="0" smtClean="0">
              <a:latin typeface="Times New Roman" pitchFamily="18" charset="0"/>
              <a:cs typeface="Times New Roman" pitchFamily="18" charset="0"/>
            </a:endParaRPr>
          </a:p>
          <a:p>
            <a:pPr algn="just" rtl="0">
              <a:buFont typeface="Courier New" pitchFamily="49" charset="0"/>
              <a:buChar char="o"/>
            </a:pPr>
            <a:r>
              <a:rPr lang="en-US" dirty="0" smtClean="0">
                <a:solidFill>
                  <a:schemeClr val="accent5">
                    <a:lumMod val="50000"/>
                  </a:schemeClr>
                </a:solidFill>
                <a:latin typeface="+mj-lt"/>
                <a:cs typeface="Times New Roman" pitchFamily="18" charset="0"/>
              </a:rPr>
              <a:t>All groups were kept at a controlled temperature (21 ± 1°C) with ad-</a:t>
            </a:r>
            <a:r>
              <a:rPr lang="en-US" dirty="0" err="1" smtClean="0">
                <a:solidFill>
                  <a:schemeClr val="accent5">
                    <a:lumMod val="50000"/>
                  </a:schemeClr>
                </a:solidFill>
                <a:latin typeface="+mj-lt"/>
                <a:cs typeface="Times New Roman" pitchFamily="18" charset="0"/>
              </a:rPr>
              <a:t>libitum</a:t>
            </a:r>
            <a:r>
              <a:rPr lang="en-US" dirty="0" smtClean="0">
                <a:solidFill>
                  <a:schemeClr val="accent5">
                    <a:lumMod val="50000"/>
                  </a:schemeClr>
                </a:solidFill>
                <a:latin typeface="+mj-lt"/>
                <a:cs typeface="Times New Roman" pitchFamily="18" charset="0"/>
              </a:rPr>
              <a:t> access to food and water. </a:t>
            </a:r>
          </a:p>
          <a:p>
            <a:pPr algn="just" rtl="0">
              <a:buFont typeface="Courier New" pitchFamily="49" charset="0"/>
              <a:buChar char="o"/>
            </a:pPr>
            <a:endParaRPr lang="en-US" dirty="0" smtClean="0">
              <a:solidFill>
                <a:schemeClr val="accent5">
                  <a:lumMod val="50000"/>
                </a:schemeClr>
              </a:solidFill>
              <a:latin typeface="+mj-lt"/>
              <a:cs typeface="Times New Roman" pitchFamily="18" charset="0"/>
            </a:endParaRPr>
          </a:p>
          <a:p>
            <a:pPr algn="just" rtl="0">
              <a:buFont typeface="Courier New" pitchFamily="49" charset="0"/>
              <a:buChar char="o"/>
            </a:pPr>
            <a:r>
              <a:rPr lang="en-US" dirty="0" smtClean="0">
                <a:solidFill>
                  <a:schemeClr val="accent5">
                    <a:lumMod val="50000"/>
                  </a:schemeClr>
                </a:solidFill>
                <a:latin typeface="+mj-lt"/>
                <a:cs typeface="Times New Roman" pitchFamily="18" charset="0"/>
              </a:rPr>
              <a:t>Quantitative stool cultures were collected and tested both aerobically and </a:t>
            </a:r>
            <a:r>
              <a:rPr lang="en-US" dirty="0" err="1" smtClean="0">
                <a:solidFill>
                  <a:schemeClr val="accent5">
                    <a:lumMod val="50000"/>
                  </a:schemeClr>
                </a:solidFill>
                <a:latin typeface="+mj-lt"/>
                <a:cs typeface="Times New Roman" pitchFamily="18" charset="0"/>
              </a:rPr>
              <a:t>anaerobically</a:t>
            </a:r>
            <a:r>
              <a:rPr lang="en-US" dirty="0" smtClean="0">
                <a:solidFill>
                  <a:schemeClr val="accent5">
                    <a:lumMod val="50000"/>
                  </a:schemeClr>
                </a:solidFill>
                <a:latin typeface="+mj-lt"/>
                <a:cs typeface="Times New Roman" pitchFamily="18" charset="0"/>
              </a:rPr>
              <a:t> on groups of hamsters receiving </a:t>
            </a:r>
            <a:r>
              <a:rPr lang="en-US" dirty="0" err="1" smtClean="0">
                <a:solidFill>
                  <a:schemeClr val="accent5">
                    <a:lumMod val="50000"/>
                  </a:schemeClr>
                </a:solidFill>
                <a:latin typeface="+mj-lt"/>
                <a:cs typeface="Times New Roman" pitchFamily="18" charset="0"/>
              </a:rPr>
              <a:t>clindamycin</a:t>
            </a:r>
            <a:r>
              <a:rPr lang="en-US" dirty="0" smtClean="0">
                <a:solidFill>
                  <a:schemeClr val="accent5">
                    <a:lumMod val="50000"/>
                  </a:schemeClr>
                </a:solidFill>
                <a:latin typeface="+mj-lt"/>
                <a:cs typeface="Times New Roman" pitchFamily="18" charset="0"/>
              </a:rPr>
              <a:t> and the untreated controls. All experiments were performed in accordance with national animal care guidelines and were pre-approved by the faculty ethics committee, King Saud University.</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652693785"/>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7486" y="1024128"/>
            <a:ext cx="10968567" cy="5102036"/>
          </a:xfrm>
        </p:spPr>
        <p:txBody>
          <a:bodyPr/>
          <a:lstStyle/>
          <a:p>
            <a:pPr algn="l" rtl="0">
              <a:buFont typeface="Wingdings" pitchFamily="2" charset="2"/>
              <a:buChar char="q"/>
            </a:pPr>
            <a:r>
              <a:rPr lang="en-US" dirty="0" smtClean="0">
                <a:solidFill>
                  <a:srgbClr val="002060"/>
                </a:solidFill>
                <a:latin typeface="Comic Sans MS" pitchFamily="66" charset="0"/>
                <a:cs typeface="Times New Roman" pitchFamily="18" charset="0"/>
              </a:rPr>
              <a:t>The brain was removed from the skull,  homogenized and tissue homogenates were used for the biochemical analyses.</a:t>
            </a:r>
          </a:p>
          <a:p>
            <a:pPr>
              <a:buNone/>
            </a:pPr>
            <a:endParaRPr lang="en-US" sz="2800" b="1" dirty="0" smtClean="0">
              <a:solidFill>
                <a:srgbClr val="C00000"/>
              </a:solidFill>
              <a:effectLst>
                <a:outerShdw blurRad="38100" dist="38100" dir="2700000" algn="tl">
                  <a:srgbClr val="000000">
                    <a:alpha val="43137"/>
                  </a:srgbClr>
                </a:outerShdw>
              </a:effectLst>
            </a:endParaRPr>
          </a:p>
          <a:p>
            <a:pPr>
              <a:buNone/>
            </a:pPr>
            <a:endParaRPr lang="en-US" sz="2800" b="1" dirty="0" smtClean="0">
              <a:solidFill>
                <a:srgbClr val="C00000"/>
              </a:solidFill>
              <a:effectLst>
                <a:outerShdw blurRad="38100" dist="38100" dir="2700000" algn="tl">
                  <a:srgbClr val="000000">
                    <a:alpha val="43137"/>
                  </a:srgbClr>
                </a:outerShdw>
              </a:effectLst>
            </a:endParaRPr>
          </a:p>
          <a:p>
            <a:endParaRPr lang="en-US" b="1" dirty="0" smtClean="0">
              <a:solidFill>
                <a:srgbClr val="C00000"/>
              </a:solidFill>
              <a:effectLst>
                <a:outerShdw blurRad="38100" dist="38100" dir="2700000" algn="tl">
                  <a:srgbClr val="000000">
                    <a:alpha val="43137"/>
                  </a:srgbClr>
                </a:outerShdw>
              </a:effectLst>
            </a:endParaRPr>
          </a:p>
          <a:p>
            <a:pPr>
              <a:buNone/>
            </a:pPr>
            <a:endParaRPr lang="en-US" b="1" dirty="0" smtClean="0">
              <a:solidFill>
                <a:srgbClr val="C00000"/>
              </a:solidFill>
              <a:effectLst>
                <a:outerShdw blurRad="38100" dist="38100" dir="2700000" algn="tl">
                  <a:srgbClr val="000000">
                    <a:alpha val="43137"/>
                  </a:srgbClr>
                </a:outerShdw>
              </a:effectLst>
            </a:endParaRPr>
          </a:p>
          <a:p>
            <a:pPr algn="l" rtl="0">
              <a:buNone/>
            </a:pPr>
            <a:endParaRPr lang="en-US" sz="3600" b="1" dirty="0" smtClean="0">
              <a:solidFill>
                <a:schemeClr val="accent2">
                  <a:lumMod val="75000"/>
                </a:schemeClr>
              </a:solidFill>
              <a:effectLst>
                <a:glow rad="228600">
                  <a:schemeClr val="accent1">
                    <a:satMod val="175000"/>
                    <a:alpha val="40000"/>
                  </a:schemeClr>
                </a:glow>
                <a:outerShdw blurRad="38100" dist="38100" dir="2700000" algn="tl">
                  <a:srgbClr val="000000">
                    <a:alpha val="43137"/>
                  </a:srgbClr>
                </a:outerShdw>
              </a:effectLst>
              <a:latin typeface="Cataneo BT" pitchFamily="66" charset="0"/>
            </a:endParaRPr>
          </a:p>
          <a:p>
            <a:endParaRPr lang="ar-SA" dirty="0"/>
          </a:p>
        </p:txBody>
      </p:sp>
      <p:pic>
        <p:nvPicPr>
          <p:cNvPr id="4" name="صورة 3" descr="IMG_0100.JPG"/>
          <p:cNvPicPr>
            <a:picLocks noChangeAspect="1"/>
          </p:cNvPicPr>
          <p:nvPr/>
        </p:nvPicPr>
        <p:blipFill>
          <a:blip r:embed="rId2" cstate="print"/>
          <a:stretch>
            <a:fillRect/>
          </a:stretch>
        </p:blipFill>
        <p:spPr>
          <a:xfrm>
            <a:off x="1262600" y="2462784"/>
            <a:ext cx="4286280" cy="29748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descr="IMG_0104.JPG"/>
          <p:cNvPicPr>
            <a:picLocks noChangeAspect="1"/>
          </p:cNvPicPr>
          <p:nvPr/>
        </p:nvPicPr>
        <p:blipFill>
          <a:blip r:embed="rId3" cstate="print"/>
          <a:stretch>
            <a:fillRect/>
          </a:stretch>
        </p:blipFill>
        <p:spPr>
          <a:xfrm>
            <a:off x="6410957" y="2436876"/>
            <a:ext cx="4095779" cy="29885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586632495"/>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97415" y="1024932"/>
            <a:ext cx="11426532" cy="3848519"/>
          </a:xfrm>
          <a:prstGeom prst="rect">
            <a:avLst/>
          </a:prstGeom>
          <a:noFill/>
          <a:ln w="9525">
            <a:noFill/>
            <a:miter lim="800000"/>
            <a:headEnd/>
            <a:tailEnd/>
          </a:ln>
          <a:effectLst/>
        </p:spPr>
      </p:pic>
    </p:spTree>
    <p:extLst>
      <p:ext uri="{BB962C8B-B14F-4D97-AF65-F5344CB8AC3E}">
        <p14:creationId xmlns:p14="http://schemas.microsoft.com/office/powerpoint/2010/main" xmlns="" val="4235105087"/>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srcRect/>
          <a:stretch>
            <a:fillRect/>
          </a:stretch>
        </p:blipFill>
        <p:spPr bwMode="auto">
          <a:xfrm>
            <a:off x="2" y="0"/>
            <a:ext cx="12191999" cy="6858000"/>
          </a:xfrm>
          <a:prstGeom prst="rect">
            <a:avLst/>
          </a:prstGeom>
          <a:noFill/>
          <a:ln w="9525">
            <a:noFill/>
            <a:miter lim="800000"/>
            <a:headEnd/>
            <a:tailEnd/>
          </a:ln>
          <a:effectLst/>
        </p:spPr>
      </p:pic>
    </p:spTree>
    <p:extLst>
      <p:ext uri="{BB962C8B-B14F-4D97-AF65-F5344CB8AC3E}">
        <p14:creationId xmlns:p14="http://schemas.microsoft.com/office/powerpoint/2010/main" xmlns="" val="1169418279"/>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0" y="0"/>
            <a:ext cx="12192000" cy="6858000"/>
          </a:xfrm>
          <a:prstGeom prst="rect">
            <a:avLst/>
          </a:prstGeom>
          <a:noFill/>
          <a:ln w="9525">
            <a:noFill/>
            <a:miter lim="800000"/>
            <a:headEnd/>
            <a:tailEnd/>
          </a:ln>
          <a:effectLst/>
        </p:spPr>
      </p:pic>
    </p:spTree>
    <p:extLst>
      <p:ext uri="{BB962C8B-B14F-4D97-AF65-F5344CB8AC3E}">
        <p14:creationId xmlns:p14="http://schemas.microsoft.com/office/powerpoint/2010/main" xmlns="" val="4071800720"/>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0" y="138726"/>
            <a:ext cx="12192000" cy="6719274"/>
          </a:xfrm>
          <a:prstGeom prst="rect">
            <a:avLst/>
          </a:prstGeom>
          <a:noFill/>
          <a:ln w="9525">
            <a:noFill/>
            <a:miter lim="800000"/>
            <a:headEnd/>
            <a:tailEnd/>
          </a:ln>
          <a:effectLst/>
        </p:spPr>
      </p:pic>
    </p:spTree>
    <p:extLst>
      <p:ext uri="{BB962C8B-B14F-4D97-AF65-F5344CB8AC3E}">
        <p14:creationId xmlns:p14="http://schemas.microsoft.com/office/powerpoint/2010/main" xmlns="" val="2205905019"/>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5123" name="Picture 3"/>
          <p:cNvPicPr>
            <a:picLocks noGrp="1" noChangeAspect="1" noChangeArrowheads="1"/>
          </p:cNvPicPr>
          <p:nvPr>
            <p:ph idx="1"/>
          </p:nvPr>
        </p:nvPicPr>
        <p:blipFill>
          <a:blip r:embed="rId2"/>
          <a:srcRect/>
          <a:stretch>
            <a:fillRect/>
          </a:stretch>
        </p:blipFill>
        <p:spPr bwMode="auto">
          <a:xfrm>
            <a:off x="1" y="-359350"/>
            <a:ext cx="12192001" cy="7217349"/>
          </a:xfrm>
          <a:prstGeom prst="rect">
            <a:avLst/>
          </a:prstGeom>
          <a:noFill/>
          <a:ln w="9525">
            <a:noFill/>
            <a:miter lim="800000"/>
            <a:headEnd/>
            <a:tailEnd/>
          </a:ln>
          <a:effectLst/>
        </p:spPr>
      </p:pic>
    </p:spTree>
    <p:extLst>
      <p:ext uri="{BB962C8B-B14F-4D97-AF65-F5344CB8AC3E}">
        <p14:creationId xmlns:p14="http://schemas.microsoft.com/office/powerpoint/2010/main" xmlns="" val="2532419769"/>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7616" y="725956"/>
            <a:ext cx="6662053" cy="3966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79253" y="3041615"/>
            <a:ext cx="6112747" cy="3706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517397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ox(in)">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box(in)">
                                      <p:cBhvr>
                                        <p:cTn id="12"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688932"/>
            <a:ext cx="10515600" cy="5488031"/>
          </a:xfrm>
        </p:spPr>
        <p:txBody>
          <a:bodyPr>
            <a:normAutofit fontScale="92500" lnSpcReduction="10000"/>
          </a:bodyPr>
          <a:lstStyle/>
          <a:p>
            <a:pPr algn="just" rtl="0">
              <a:buFont typeface="Wingdings" pitchFamily="2" charset="2"/>
              <a:buChar char="q"/>
            </a:pPr>
            <a:r>
              <a:rPr lang="en-US" dirty="0"/>
              <a:t>The results of </a:t>
            </a:r>
            <a:r>
              <a:rPr lang="en-US" dirty="0" smtClean="0"/>
              <a:t>this study </a:t>
            </a:r>
            <a:r>
              <a:rPr lang="en-US" dirty="0"/>
              <a:t>lead us to </a:t>
            </a:r>
            <a:r>
              <a:rPr lang="en-US" dirty="0" smtClean="0"/>
              <a:t>suggest </a:t>
            </a:r>
            <a:r>
              <a:rPr lang="en-US" dirty="0"/>
              <a:t>that PA may play a role in ASD by interfering with the neurotransmitters</a:t>
            </a:r>
            <a:r>
              <a:rPr lang="en-US" dirty="0" smtClean="0"/>
              <a:t>.</a:t>
            </a:r>
          </a:p>
          <a:p>
            <a:pPr algn="just" rtl="0">
              <a:buNone/>
            </a:pPr>
            <a:endParaRPr lang="en-US" dirty="0" smtClean="0"/>
          </a:p>
          <a:p>
            <a:pPr algn="just" rtl="0">
              <a:buFont typeface="Wingdings" pitchFamily="2" charset="2"/>
              <a:buChar char="q"/>
            </a:pPr>
            <a:r>
              <a:rPr lang="en-US" dirty="0" smtClean="0"/>
              <a:t> </a:t>
            </a:r>
            <a:r>
              <a:rPr lang="en-US" dirty="0"/>
              <a:t>Carnosine and carnitine which are known antioxidants cause no significant changes in the levels of neurotransmitters when administered alone to hamsters</a:t>
            </a:r>
            <a:r>
              <a:rPr lang="en-US" dirty="0" smtClean="0"/>
              <a:t>.</a:t>
            </a:r>
          </a:p>
          <a:p>
            <a:pPr algn="just" rtl="0">
              <a:buNone/>
            </a:pPr>
            <a:endParaRPr lang="en-US" dirty="0" smtClean="0"/>
          </a:p>
          <a:p>
            <a:pPr algn="just" rtl="0">
              <a:buFont typeface="Wingdings" pitchFamily="2" charset="2"/>
              <a:buChar char="q"/>
            </a:pPr>
            <a:r>
              <a:rPr lang="en-US" dirty="0" smtClean="0"/>
              <a:t> </a:t>
            </a:r>
            <a:r>
              <a:rPr lang="en-US" dirty="0"/>
              <a:t>However when administered with PA both carnosine and carnitine tended to restore the altered levels of neurotransmitters to near normal levels. </a:t>
            </a:r>
            <a:endParaRPr lang="en-US" dirty="0" smtClean="0"/>
          </a:p>
          <a:p>
            <a:pPr algn="just" rtl="0">
              <a:buNone/>
            </a:pPr>
            <a:endParaRPr lang="en-US" dirty="0" smtClean="0"/>
          </a:p>
          <a:p>
            <a:pPr algn="just" rtl="0">
              <a:buFont typeface="Wingdings" pitchFamily="2" charset="2"/>
              <a:buChar char="q"/>
            </a:pPr>
            <a:r>
              <a:rPr lang="en-US" dirty="0" smtClean="0"/>
              <a:t>Therefore </a:t>
            </a:r>
            <a:r>
              <a:rPr lang="en-US" dirty="0"/>
              <a:t>carnosine and carnitine may be used as antioxidants as supplements to protect against PA neurotoxicity.</a:t>
            </a:r>
          </a:p>
        </p:txBody>
      </p:sp>
    </p:spTree>
    <p:extLst>
      <p:ext uri="{BB962C8B-B14F-4D97-AF65-F5344CB8AC3E}">
        <p14:creationId xmlns:p14="http://schemas.microsoft.com/office/powerpoint/2010/main" xmlns="" val="7884251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ox(i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ox(in)">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63508" y="5333818"/>
            <a:ext cx="5103725" cy="1524183"/>
          </a:xfrm>
        </p:spPr>
        <p:txBody>
          <a:bodyPr>
            <a:normAutofit fontScale="40000" lnSpcReduction="20000"/>
          </a:bodyPr>
          <a:lstStyle/>
          <a:p>
            <a:pPr algn="just" rtl="0">
              <a:buFont typeface="Wingdings" pitchFamily="2" charset="2"/>
              <a:buChar char="q"/>
            </a:pPr>
            <a:r>
              <a:rPr lang="en-US" sz="3400" dirty="0"/>
              <a:t>Measure of PA or clindamycin-induced DNA damage by comet assay. (A) Photograph showing comet tailing in PA and </a:t>
            </a:r>
            <a:r>
              <a:rPr lang="en-US" sz="3400" dirty="0" err="1"/>
              <a:t>clindamycine</a:t>
            </a:r>
            <a:r>
              <a:rPr lang="en-US" sz="3400" dirty="0"/>
              <a:t> treated hamsters together with the protective effects of carnosine and carnitine in cortex; (B) Photograph showing comet tailing in PA and </a:t>
            </a:r>
            <a:r>
              <a:rPr lang="en-US" sz="3400" dirty="0" err="1"/>
              <a:t>clindamycine</a:t>
            </a:r>
            <a:r>
              <a:rPr lang="en-US" sz="3400" dirty="0"/>
              <a:t> treated hamsters together with the protective </a:t>
            </a:r>
            <a:r>
              <a:rPr lang="en-US" sz="4000" dirty="0"/>
              <a:t>effects of carnosine and carnitine in medulla.</a:t>
            </a:r>
          </a:p>
        </p:txBody>
      </p:sp>
      <p:sp>
        <p:nvSpPr>
          <p:cNvPr id="3" name="Title 2"/>
          <p:cNvSpPr>
            <a:spLocks noGrp="1"/>
          </p:cNvSpPr>
          <p:nvPr>
            <p:ph type="title"/>
          </p:nvPr>
        </p:nvSpPr>
        <p:spPr>
          <a:xfrm>
            <a:off x="492370" y="164160"/>
            <a:ext cx="12058021" cy="1051693"/>
          </a:xfrm>
        </p:spPr>
        <p:txBody>
          <a:bodyPr>
            <a:normAutofit/>
          </a:bodyPr>
          <a:lstStyle/>
          <a:p>
            <a:r>
              <a:rPr lang="en-US" sz="3200" b="1" dirty="0" smtClean="0">
                <a:solidFill>
                  <a:schemeClr val="accent2">
                    <a:lumMod val="75000"/>
                  </a:schemeClr>
                </a:solidFill>
                <a:effectLst>
                  <a:glow rad="139700">
                    <a:schemeClr val="accent2">
                      <a:satMod val="175000"/>
                      <a:alpha val="40000"/>
                    </a:schemeClr>
                  </a:glow>
                </a:effectLst>
                <a:latin typeface="Cataneo BT" pitchFamily="66" charset="0"/>
              </a:rPr>
              <a:t>DNA damage (Comet assay) </a:t>
            </a:r>
            <a:endParaRPr lang="en-US" sz="3200" dirty="0"/>
          </a:p>
        </p:txBody>
      </p:sp>
      <p:sp>
        <p:nvSpPr>
          <p:cNvPr id="4" name="TextBox 3"/>
          <p:cNvSpPr txBox="1"/>
          <p:nvPr/>
        </p:nvSpPr>
        <p:spPr>
          <a:xfrm>
            <a:off x="111619" y="4041157"/>
            <a:ext cx="6771503" cy="2308324"/>
          </a:xfrm>
          <a:prstGeom prst="rect">
            <a:avLst/>
          </a:prstGeom>
          <a:noFill/>
        </p:spPr>
        <p:txBody>
          <a:bodyPr wrap="square" rtlCol="0">
            <a:spAutoFit/>
          </a:bodyPr>
          <a:lstStyle/>
          <a:p>
            <a:pPr marL="285750" indent="-285750" algn="just">
              <a:buFont typeface="Wingdings" pitchFamily="2" charset="2"/>
              <a:buChar char="q"/>
            </a:pPr>
            <a:r>
              <a:rPr lang="en-US" sz="1600" dirty="0"/>
              <a:t>DNA damage induced in hamster brains (cortex and medulla) by PA or clindamycin-induced bacterial overgrowth together with the protective effects of carnosine and L-</a:t>
            </a:r>
            <a:r>
              <a:rPr lang="en-US" sz="1600" dirty="0" err="1"/>
              <a:t>carnitine</a:t>
            </a:r>
            <a:r>
              <a:rPr lang="en-US" sz="1600" dirty="0"/>
              <a:t>. </a:t>
            </a:r>
            <a:endParaRPr lang="en-US" sz="1600" dirty="0" smtClean="0"/>
          </a:p>
          <a:p>
            <a:pPr marL="285750" indent="-285750" algn="just">
              <a:buFont typeface="Wingdings" pitchFamily="2" charset="2"/>
              <a:buChar char="q"/>
            </a:pPr>
            <a:r>
              <a:rPr lang="en-US" sz="1600" dirty="0" smtClean="0"/>
              <a:t>Neurotoxic </a:t>
            </a:r>
            <a:r>
              <a:rPr lang="en-US" sz="1600" dirty="0"/>
              <a:t>effects of PA, bacterial overgrowth and ameliorating effects of both the supplements could be seen as significant changes in tail length (</a:t>
            </a:r>
            <a:r>
              <a:rPr lang="en-US" sz="1600" dirty="0" err="1"/>
              <a:t>μm</a:t>
            </a:r>
            <a:r>
              <a:rPr lang="en-US" sz="1600" dirty="0"/>
              <a:t>) and tail moments (Arbitrary units) (A &amp;B respectively) </a:t>
            </a:r>
            <a:r>
              <a:rPr lang="en-US" sz="1600" dirty="0" smtClean="0"/>
              <a:t>It </a:t>
            </a:r>
            <a:r>
              <a:rPr lang="en-US" sz="1600" dirty="0"/>
              <a:t>is clear that orally administered PA was more neurotoxic than induced bacterial overgrowth. Carnosine was more protective than carnitine.</a:t>
            </a:r>
          </a:p>
        </p:txBody>
      </p:sp>
      <p:pic>
        <p:nvPicPr>
          <p:cNvPr id="11269"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38800" y="3324227"/>
            <a:ext cx="914400" cy="207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70"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0526" y="1698172"/>
            <a:ext cx="5917964" cy="20197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71" name="Picture 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838027" y="393517"/>
            <a:ext cx="3790951" cy="4940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1954225"/>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165644" y="513567"/>
            <a:ext cx="7261716" cy="3999326"/>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4020855" y="1666875"/>
            <a:ext cx="8171145" cy="4931643"/>
          </a:xfrm>
          <a:prstGeom prst="rect">
            <a:avLst/>
          </a:prstGeom>
          <a:noFill/>
          <a:ln w="9525">
            <a:noFill/>
            <a:miter lim="800000"/>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ox(in)">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box(in)">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6146" name="Picture 2"/>
          <p:cNvPicPr>
            <a:picLocks noGrp="1" noChangeAspect="1" noChangeArrowheads="1"/>
          </p:cNvPicPr>
          <p:nvPr>
            <p:ph idx="1"/>
          </p:nvPr>
        </p:nvPicPr>
        <p:blipFill>
          <a:blip r:embed="rId2"/>
          <a:srcRect/>
          <a:stretch>
            <a:fillRect/>
          </a:stretch>
        </p:blipFill>
        <p:spPr bwMode="auto">
          <a:xfrm>
            <a:off x="5526141" y="0"/>
            <a:ext cx="6665860" cy="4351338"/>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684736" y="3101040"/>
            <a:ext cx="7507265" cy="3756960"/>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187891" y="237997"/>
            <a:ext cx="5073236" cy="6046151"/>
          </a:xfrm>
          <a:prstGeom prst="rect">
            <a:avLst/>
          </a:prstGeom>
          <a:noFill/>
          <a:ln w="9525">
            <a:noFill/>
            <a:miter lim="800000"/>
            <a:headEnd/>
            <a:tailEnd/>
          </a:ln>
          <a:effectLst/>
        </p:spPr>
      </p:pic>
    </p:spTree>
    <p:extLst>
      <p:ext uri="{BB962C8B-B14F-4D97-AF65-F5344CB8AC3E}">
        <p14:creationId xmlns:p14="http://schemas.microsoft.com/office/powerpoint/2010/main" xmlns="" val="21829139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in)">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box(in)">
                                      <p:cBhvr>
                                        <p:cTn id="12" dur="500"/>
                                        <p:tgtEl>
                                          <p:spTgt spid="614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148"/>
                                        </p:tgtEl>
                                        <p:attrNameLst>
                                          <p:attrName>style.visibility</p:attrName>
                                        </p:attrNameLst>
                                      </p:cBhvr>
                                      <p:to>
                                        <p:strVal val="visible"/>
                                      </p:to>
                                    </p:set>
                                    <p:animEffect transition="in" filter="box(in)">
                                      <p:cBhvr>
                                        <p:cTn id="17"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5756202" y="375781"/>
            <a:ext cx="6057036" cy="6288066"/>
          </a:xfrm>
          <a:prstGeom prst="rect">
            <a:avLst/>
          </a:prstGeom>
          <a:noFill/>
          <a:ln w="9525">
            <a:noFill/>
            <a:miter lim="800000"/>
            <a:headEnd/>
            <a:tailEnd/>
          </a:ln>
          <a:effectLst/>
        </p:spPr>
      </p:pic>
      <p:pic>
        <p:nvPicPr>
          <p:cNvPr id="3077" name="Picture 5"/>
          <p:cNvPicPr>
            <a:picLocks noChangeAspect="1" noChangeArrowheads="1"/>
          </p:cNvPicPr>
          <p:nvPr/>
        </p:nvPicPr>
        <p:blipFill>
          <a:blip r:embed="rId3"/>
          <a:srcRect/>
          <a:stretch>
            <a:fillRect/>
          </a:stretch>
        </p:blipFill>
        <p:spPr bwMode="auto">
          <a:xfrm>
            <a:off x="1173642" y="300624"/>
            <a:ext cx="1852097" cy="1356465"/>
          </a:xfrm>
          <a:prstGeom prst="rect">
            <a:avLst/>
          </a:prstGeom>
          <a:noFill/>
          <a:ln w="9525">
            <a:noFill/>
            <a:miter lim="800000"/>
            <a:headEnd/>
            <a:tailEnd/>
          </a:ln>
          <a:effectLst/>
        </p:spPr>
      </p:pic>
      <p:pic>
        <p:nvPicPr>
          <p:cNvPr id="3080" name="Picture 8"/>
          <p:cNvPicPr>
            <a:picLocks noChangeAspect="1" noChangeArrowheads="1"/>
          </p:cNvPicPr>
          <p:nvPr/>
        </p:nvPicPr>
        <p:blipFill>
          <a:blip r:embed="rId4"/>
          <a:srcRect/>
          <a:stretch>
            <a:fillRect/>
          </a:stretch>
        </p:blipFill>
        <p:spPr bwMode="auto">
          <a:xfrm>
            <a:off x="1465545" y="1591654"/>
            <a:ext cx="1866377" cy="1849095"/>
          </a:xfrm>
          <a:prstGeom prst="rect">
            <a:avLst/>
          </a:prstGeom>
          <a:noFill/>
          <a:ln w="9525">
            <a:noFill/>
            <a:miter lim="800000"/>
            <a:headEnd/>
            <a:tailEnd/>
          </a:ln>
          <a:effectLst/>
        </p:spPr>
      </p:pic>
      <p:pic>
        <p:nvPicPr>
          <p:cNvPr id="3081" name="Picture 9"/>
          <p:cNvPicPr>
            <a:picLocks noChangeAspect="1" noChangeArrowheads="1"/>
          </p:cNvPicPr>
          <p:nvPr/>
        </p:nvPicPr>
        <p:blipFill>
          <a:blip r:embed="rId5"/>
          <a:srcRect/>
          <a:stretch>
            <a:fillRect/>
          </a:stretch>
        </p:blipFill>
        <p:spPr bwMode="auto">
          <a:xfrm>
            <a:off x="3307069" y="522702"/>
            <a:ext cx="1419225" cy="952500"/>
          </a:xfrm>
          <a:prstGeom prst="rect">
            <a:avLst/>
          </a:prstGeom>
          <a:noFill/>
          <a:ln w="9525">
            <a:noFill/>
            <a:miter lim="800000"/>
            <a:headEnd/>
            <a:tailEnd/>
          </a:ln>
          <a:effectLst/>
        </p:spPr>
      </p:pic>
      <p:sp>
        <p:nvSpPr>
          <p:cNvPr id="18" name="TextBox 17"/>
          <p:cNvSpPr txBox="1"/>
          <p:nvPr/>
        </p:nvSpPr>
        <p:spPr>
          <a:xfrm>
            <a:off x="3382028" y="2705622"/>
            <a:ext cx="1853852" cy="369332"/>
          </a:xfrm>
          <a:prstGeom prst="rect">
            <a:avLst/>
          </a:prstGeom>
          <a:noFill/>
        </p:spPr>
        <p:txBody>
          <a:bodyPr wrap="square" rtlCol="0">
            <a:spAutoFit/>
          </a:bodyPr>
          <a:lstStyle/>
          <a:p>
            <a:r>
              <a:rPr lang="en-US" b="1" dirty="0" err="1" smtClean="0">
                <a:solidFill>
                  <a:schemeClr val="accent5">
                    <a:lumMod val="75000"/>
                  </a:schemeClr>
                </a:solidFill>
                <a:latin typeface="+mj-lt"/>
              </a:rPr>
              <a:t>Propionic</a:t>
            </a:r>
            <a:r>
              <a:rPr lang="en-US" b="1" dirty="0" smtClean="0">
                <a:solidFill>
                  <a:schemeClr val="accent5">
                    <a:lumMod val="75000"/>
                  </a:schemeClr>
                </a:solidFill>
                <a:latin typeface="+mj-lt"/>
              </a:rPr>
              <a:t> acid</a:t>
            </a:r>
            <a:endParaRPr lang="en-US" b="1" dirty="0">
              <a:solidFill>
                <a:schemeClr val="accent5">
                  <a:lumMod val="75000"/>
                </a:schemeClr>
              </a:solidFill>
              <a:latin typeface="+mj-lt"/>
            </a:endParaRPr>
          </a:p>
        </p:txBody>
      </p:sp>
      <p:pic>
        <p:nvPicPr>
          <p:cNvPr id="3083" name="Picture 11"/>
          <p:cNvPicPr>
            <a:picLocks noChangeAspect="1" noChangeArrowheads="1"/>
          </p:cNvPicPr>
          <p:nvPr/>
        </p:nvPicPr>
        <p:blipFill>
          <a:blip r:embed="rId6"/>
          <a:srcRect/>
          <a:stretch>
            <a:fillRect/>
          </a:stretch>
        </p:blipFill>
        <p:spPr bwMode="auto">
          <a:xfrm>
            <a:off x="1440492" y="3472156"/>
            <a:ext cx="2066795" cy="1563043"/>
          </a:xfrm>
          <a:prstGeom prst="rect">
            <a:avLst/>
          </a:prstGeom>
          <a:noFill/>
          <a:ln w="9525">
            <a:noFill/>
            <a:miter lim="800000"/>
            <a:headEnd/>
            <a:tailEnd/>
          </a:ln>
          <a:effectLst/>
        </p:spPr>
      </p:pic>
      <p:pic>
        <p:nvPicPr>
          <p:cNvPr id="3084" name="Picture 12"/>
          <p:cNvPicPr>
            <a:picLocks noChangeAspect="1" noChangeArrowheads="1"/>
          </p:cNvPicPr>
          <p:nvPr/>
        </p:nvPicPr>
        <p:blipFill>
          <a:blip r:embed="rId7"/>
          <a:srcRect/>
          <a:stretch>
            <a:fillRect/>
          </a:stretch>
        </p:blipFill>
        <p:spPr bwMode="auto">
          <a:xfrm>
            <a:off x="2133797" y="5146911"/>
            <a:ext cx="1085392" cy="1711089"/>
          </a:xfrm>
          <a:prstGeom prst="rect">
            <a:avLst/>
          </a:prstGeom>
          <a:noFill/>
          <a:ln w="9525">
            <a:noFill/>
            <a:miter lim="800000"/>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in)">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077"/>
                                        </p:tgtEl>
                                        <p:attrNameLst>
                                          <p:attrName>style.visibility</p:attrName>
                                        </p:attrNameLst>
                                      </p:cBhvr>
                                      <p:to>
                                        <p:strVal val="visible"/>
                                      </p:to>
                                    </p:set>
                                    <p:animEffect transition="in" filter="box(in)">
                                      <p:cBhvr>
                                        <p:cTn id="12" dur="500"/>
                                        <p:tgtEl>
                                          <p:spTgt spid="307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ox(i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081"/>
                                        </p:tgtEl>
                                        <p:attrNameLst>
                                          <p:attrName>style.visibility</p:attrName>
                                        </p:attrNameLst>
                                      </p:cBhvr>
                                      <p:to>
                                        <p:strVal val="visible"/>
                                      </p:to>
                                    </p:set>
                                    <p:animEffect transition="in" filter="box(in)">
                                      <p:cBhvr>
                                        <p:cTn id="22" dur="500"/>
                                        <p:tgtEl>
                                          <p:spTgt spid="3081"/>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box(in)">
                                      <p:cBhvr>
                                        <p:cTn id="27" dur="500"/>
                                        <p:tgtEl>
                                          <p:spTgt spid="308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083"/>
                                        </p:tgtEl>
                                        <p:attrNameLst>
                                          <p:attrName>style.visibility</p:attrName>
                                        </p:attrNameLst>
                                      </p:cBhvr>
                                      <p:to>
                                        <p:strVal val="visible"/>
                                      </p:to>
                                    </p:set>
                                    <p:animEffect transition="in" filter="box(in)">
                                      <p:cBhvr>
                                        <p:cTn id="32" dur="500"/>
                                        <p:tgtEl>
                                          <p:spTgt spid="308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3084"/>
                                        </p:tgtEl>
                                        <p:attrNameLst>
                                          <p:attrName>style.visibility</p:attrName>
                                        </p:attrNameLst>
                                      </p:cBhvr>
                                      <p:to>
                                        <p:strVal val="visible"/>
                                      </p:to>
                                    </p:set>
                                    <p:animEffect transition="in" filter="box(in)">
                                      <p:cBhvr>
                                        <p:cTn id="37" dur="500"/>
                                        <p:tgtEl>
                                          <p:spTgt spid="3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l" rtl="0" eaLnBrk="1" hangingPunct="1">
              <a:lnSpc>
                <a:spcPct val="90000"/>
              </a:lnSpc>
              <a:buFont typeface="Wingdings" pitchFamily="2" charset="2"/>
              <a:buChar char="q"/>
              <a:defRPr/>
            </a:pPr>
            <a:r>
              <a:rPr lang="en-IN" sz="2400" dirty="0">
                <a:latin typeface="+mj-lt"/>
                <a:cs typeface="Times New Roman" pitchFamily="18" charset="0"/>
              </a:rPr>
              <a:t>The micro biota of a newborn develops rapidly after the birth .</a:t>
            </a:r>
          </a:p>
          <a:p>
            <a:pPr marL="0" indent="0" algn="l" rtl="0" eaLnBrk="1" hangingPunct="1">
              <a:lnSpc>
                <a:spcPct val="90000"/>
              </a:lnSpc>
              <a:buNone/>
              <a:defRPr/>
            </a:pPr>
            <a:r>
              <a:rPr lang="en-IN" sz="2400" dirty="0" smtClean="0">
                <a:latin typeface="+mj-lt"/>
                <a:cs typeface="Times New Roman" pitchFamily="18" charset="0"/>
              </a:rPr>
              <a:t>    It </a:t>
            </a:r>
            <a:r>
              <a:rPr lang="en-IN" sz="2400" dirty="0">
                <a:latin typeface="+mj-lt"/>
                <a:cs typeface="Times New Roman" pitchFamily="18" charset="0"/>
              </a:rPr>
              <a:t>is initially dependent mainly on :</a:t>
            </a:r>
          </a:p>
          <a:p>
            <a:pPr algn="l" rtl="0" eaLnBrk="1" hangingPunct="1">
              <a:lnSpc>
                <a:spcPct val="90000"/>
              </a:lnSpc>
              <a:buFont typeface="Courier New" pitchFamily="49" charset="0"/>
              <a:buChar char="o"/>
              <a:defRPr/>
            </a:pPr>
            <a:r>
              <a:rPr lang="en-IN" sz="2400" dirty="0">
                <a:latin typeface="+mj-lt"/>
                <a:cs typeface="Times New Roman" pitchFamily="18" charset="0"/>
              </a:rPr>
              <a:t>the mother’s micro biota, </a:t>
            </a:r>
          </a:p>
          <a:p>
            <a:pPr algn="l" rtl="0" eaLnBrk="1" hangingPunct="1">
              <a:lnSpc>
                <a:spcPct val="90000"/>
              </a:lnSpc>
              <a:buFont typeface="Courier New" pitchFamily="49" charset="0"/>
              <a:buChar char="o"/>
              <a:defRPr/>
            </a:pPr>
            <a:r>
              <a:rPr lang="en-IN" sz="2400" dirty="0">
                <a:latin typeface="+mj-lt"/>
                <a:cs typeface="Times New Roman" pitchFamily="18" charset="0"/>
              </a:rPr>
              <a:t>mode of delivery, </a:t>
            </a:r>
          </a:p>
          <a:p>
            <a:pPr algn="l" rtl="0" eaLnBrk="1" hangingPunct="1">
              <a:lnSpc>
                <a:spcPct val="90000"/>
              </a:lnSpc>
              <a:buFont typeface="Courier New" pitchFamily="49" charset="0"/>
              <a:buChar char="o"/>
              <a:defRPr/>
            </a:pPr>
            <a:r>
              <a:rPr lang="en-IN" sz="2400" dirty="0">
                <a:latin typeface="+mj-lt"/>
                <a:cs typeface="Times New Roman" pitchFamily="18" charset="0"/>
              </a:rPr>
              <a:t>birth environment </a:t>
            </a:r>
          </a:p>
          <a:p>
            <a:pPr algn="l" rtl="0" eaLnBrk="1" hangingPunct="1">
              <a:lnSpc>
                <a:spcPct val="90000"/>
              </a:lnSpc>
              <a:buFont typeface="Courier New" pitchFamily="49" charset="0"/>
              <a:buChar char="o"/>
              <a:defRPr/>
            </a:pPr>
            <a:r>
              <a:rPr lang="en-IN" sz="2400" dirty="0">
                <a:latin typeface="+mj-lt"/>
                <a:cs typeface="Times New Roman" pitchFamily="18" charset="0"/>
              </a:rPr>
              <a:t>and rarely genetic factors . </a:t>
            </a:r>
          </a:p>
          <a:p>
            <a:pPr algn="l" rtl="0" eaLnBrk="1" hangingPunct="1">
              <a:lnSpc>
                <a:spcPct val="90000"/>
              </a:lnSpc>
              <a:buFont typeface="Wingdings" pitchFamily="2" charset="2"/>
              <a:buChar char="q"/>
              <a:defRPr/>
            </a:pPr>
            <a:r>
              <a:rPr lang="en-IN" sz="2400" dirty="0">
                <a:latin typeface="+mj-lt"/>
                <a:cs typeface="Times New Roman" pitchFamily="18" charset="0"/>
              </a:rPr>
              <a:t>The maternal vaginal and intestinal flora constitutes the source of bacteria, which colonizes the intestine of the newborn.</a:t>
            </a:r>
          </a:p>
          <a:p>
            <a:pPr algn="l" rtl="0" eaLnBrk="1" hangingPunct="1">
              <a:lnSpc>
                <a:spcPct val="90000"/>
              </a:lnSpc>
              <a:buFont typeface="Wingdings" pitchFamily="2" charset="2"/>
              <a:buChar char="q"/>
              <a:defRPr/>
            </a:pPr>
            <a:r>
              <a:rPr lang="en-US" sz="2400" dirty="0">
                <a:latin typeface="+mj-lt"/>
                <a:cs typeface="Times New Roman" pitchFamily="18" charset="0"/>
              </a:rPr>
              <a:t>After infancy probiotics are supplied to us by raw foods; lactic acid fermented foods such as yogurt and cheese; and probiotic supplements.</a:t>
            </a:r>
          </a:p>
          <a:p>
            <a:pPr algn="l" rtl="0" eaLnBrk="1" hangingPunct="1">
              <a:lnSpc>
                <a:spcPct val="90000"/>
              </a:lnSpc>
              <a:defRPr/>
            </a:pPr>
            <a:endParaRPr lang="en-IN" sz="2400" dirty="0">
              <a:latin typeface="+mj-lt"/>
              <a:cs typeface="Times New Roman" pitchFamily="18" charset="0"/>
            </a:endParaRPr>
          </a:p>
        </p:txBody>
      </p:sp>
      <p:sp>
        <p:nvSpPr>
          <p:cNvPr id="4" name="Title 1"/>
          <p:cNvSpPr>
            <a:spLocks noGrp="1"/>
          </p:cNvSpPr>
          <p:nvPr>
            <p:ph type="title"/>
          </p:nvPr>
        </p:nvSpPr>
        <p:spPr>
          <a:xfrm>
            <a:off x="1239033" y="315021"/>
            <a:ext cx="10515600" cy="1325563"/>
          </a:xfrm>
        </p:spPr>
        <p:txBody>
          <a:bodyPr wrap="square" lIns="91429" tIns="45714" rIns="91429" bIns="45714" numCol="1" anchorCtr="0" compatLnSpc="1">
            <a:prstTxWarp prst="textNoShape">
              <a:avLst/>
            </a:prstTxWarp>
          </a:bodyPr>
          <a:lstStyle/>
          <a:p>
            <a:pPr>
              <a:defRPr/>
            </a:pPr>
            <a:r>
              <a:rPr lang="en-US" sz="3200" b="1" dirty="0" smtClean="0">
                <a:solidFill>
                  <a:schemeClr val="accent2">
                    <a:lumMod val="75000"/>
                  </a:schemeClr>
                </a:solidFill>
                <a:effectLst>
                  <a:glow rad="139700">
                    <a:schemeClr val="accent2">
                      <a:satMod val="175000"/>
                      <a:alpha val="40000"/>
                    </a:schemeClr>
                  </a:glow>
                </a:effectLst>
                <a:latin typeface="Cataneo BT" pitchFamily="66" charset="0"/>
              </a:rPr>
              <a:t>Where do probiotic come from  ??</a:t>
            </a:r>
            <a:endParaRPr lang="en-IN" sz="3200" i="1" dirty="0">
              <a:solidFill>
                <a:srgbClr val="C00000"/>
              </a:solidFill>
            </a:endParaRPr>
          </a:p>
        </p:txBody>
      </p:sp>
    </p:spTree>
    <p:extLst>
      <p:ext uri="{BB962C8B-B14F-4D97-AF65-F5344CB8AC3E}">
        <p14:creationId xmlns:p14="http://schemas.microsoft.com/office/powerpoint/2010/main" xmlns="" val="42607835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z="4000" b="1" smtClean="0">
                <a:solidFill>
                  <a:schemeClr val="tx2"/>
                </a:solidFill>
                <a:latin typeface="Goudy Old Style" pitchFamily="18" charset="0"/>
                <a:cs typeface="Times New Roman" pitchFamily="18" charset="0"/>
              </a:rPr>
              <a:t>Vaginal delivery and C-section</a:t>
            </a:r>
          </a:p>
        </p:txBody>
      </p:sp>
      <p:pic>
        <p:nvPicPr>
          <p:cNvPr id="3174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74497" y="3635619"/>
            <a:ext cx="4703704" cy="2342633"/>
          </a:xfrm>
          <a:prstGeom prst="rect">
            <a:avLst/>
          </a:prstGeom>
          <a:noFill/>
          <a:ln w="38100">
            <a:solidFill>
              <a:srgbClr val="00B0F0"/>
            </a:solidFill>
            <a:miter lim="800000"/>
            <a:headEnd/>
            <a:tailEnd/>
          </a:ln>
          <a:extLst>
            <a:ext uri="{909E8E84-426E-40DD-AFC4-6F175D3DCCD1}">
              <a14:hiddenFill xmlns:a14="http://schemas.microsoft.com/office/drawing/2010/main" xmlns="">
                <a:solidFill>
                  <a:srgbClr val="FFFFFF"/>
                </a:solidFill>
              </a14:hiddenFill>
            </a:ext>
          </a:extLst>
        </p:spPr>
      </p:pic>
      <p:pic>
        <p:nvPicPr>
          <p:cNvPr id="32773" name="Picture 4"/>
          <p:cNvPicPr>
            <a:picLocks noChangeAspect="1" noChangeArrowheads="1"/>
          </p:cNvPicPr>
          <p:nvPr/>
        </p:nvPicPr>
        <p:blipFill>
          <a:blip r:embed="rId3"/>
          <a:srcRect/>
          <a:stretch>
            <a:fillRect/>
          </a:stretch>
        </p:blipFill>
        <p:spPr bwMode="auto">
          <a:xfrm>
            <a:off x="1451429" y="1929398"/>
            <a:ext cx="4927690" cy="2629164"/>
          </a:xfrm>
          <a:prstGeom prst="rect">
            <a:avLst/>
          </a:prstGeom>
          <a:ln w="38100">
            <a:solidFill>
              <a:srgbClr val="00B0F0"/>
            </a:solidFill>
            <a:miter lim="800000"/>
            <a:headEnd/>
            <a:tailEnd/>
          </a:ln>
          <a:effectLst>
            <a:outerShdw blurRad="292100" dist="139700" dir="2700000" algn="tl" rotWithShape="0">
              <a:srgbClr val="333333">
                <a:alpha val="65000"/>
              </a:srgbClr>
            </a:outerShdw>
          </a:effectLst>
          <a:extLst/>
        </p:spPr>
      </p:pic>
    </p:spTree>
    <p:extLst>
      <p:ext uri="{BB962C8B-B14F-4D97-AF65-F5344CB8AC3E}">
        <p14:creationId xmlns:p14="http://schemas.microsoft.com/office/powerpoint/2010/main" xmlns="" val="1645771179"/>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endParaRPr lang="en-US"/>
          </a:p>
        </p:txBody>
      </p:sp>
      <p:pic>
        <p:nvPicPr>
          <p:cNvPr id="829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0387" y="70338"/>
            <a:ext cx="12111613" cy="6787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25885925"/>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279407" y="594658"/>
            <a:ext cx="9324981" cy="1143240"/>
          </a:xfrm>
        </p:spPr>
        <p:txBody>
          <a:bodyPr>
            <a:normAutofit/>
          </a:bodyPr>
          <a:lstStyle/>
          <a:p>
            <a:r>
              <a:rPr lang="en-US" sz="4000" b="1" dirty="0" smtClean="0">
                <a:solidFill>
                  <a:schemeClr val="accent2">
                    <a:lumMod val="75000"/>
                  </a:schemeClr>
                </a:solidFill>
                <a:effectLst>
                  <a:glow rad="139700">
                    <a:schemeClr val="accent2">
                      <a:satMod val="175000"/>
                      <a:alpha val="40000"/>
                    </a:schemeClr>
                  </a:glow>
                </a:effectLst>
                <a:latin typeface="Cataneo BT" pitchFamily="66" charset="0"/>
              </a:rPr>
              <a:t>Balanced at birth </a:t>
            </a:r>
            <a:r>
              <a:rPr lang="en-US" sz="4000" b="1" dirty="0" err="1" smtClean="0">
                <a:solidFill>
                  <a:schemeClr val="accent2">
                    <a:lumMod val="75000"/>
                  </a:schemeClr>
                </a:solidFill>
                <a:effectLst>
                  <a:glow rad="139700">
                    <a:schemeClr val="accent2">
                      <a:satMod val="175000"/>
                      <a:alpha val="40000"/>
                    </a:schemeClr>
                  </a:glow>
                </a:effectLst>
                <a:latin typeface="Cataneo BT" pitchFamily="66" charset="0"/>
              </a:rPr>
              <a:t>microbiota</a:t>
            </a:r>
            <a:endParaRPr lang="en-US" sz="4000" b="1" dirty="0" smtClean="0">
              <a:solidFill>
                <a:schemeClr val="tx2"/>
              </a:solidFill>
              <a:latin typeface="Goudy Old Style" pitchFamily="18" charset="0"/>
            </a:endParaRPr>
          </a:p>
        </p:txBody>
      </p:sp>
      <p:pic>
        <p:nvPicPr>
          <p:cNvPr id="30724" name="Picture 4"/>
          <p:cNvPicPr>
            <a:picLocks noChangeAspect="1" noChangeArrowheads="1"/>
          </p:cNvPicPr>
          <p:nvPr/>
        </p:nvPicPr>
        <p:blipFill>
          <a:blip r:embed="rId2"/>
          <a:srcRect/>
          <a:stretch>
            <a:fillRect/>
          </a:stretch>
        </p:blipFill>
        <p:spPr bwMode="auto">
          <a:xfrm>
            <a:off x="7925517" y="4038776"/>
            <a:ext cx="3073086" cy="2015788"/>
          </a:xfrm>
          <a:prstGeom prst="rect">
            <a:avLst/>
          </a:prstGeom>
          <a:ln w="57150">
            <a:solidFill>
              <a:srgbClr val="00B0F0"/>
            </a:solidFill>
            <a:miter lim="800000"/>
            <a:headEnd/>
            <a:tailEnd/>
          </a:ln>
          <a:effectLst>
            <a:outerShdw blurRad="292100" dist="139700" dir="2700000" algn="tl" rotWithShape="0">
              <a:srgbClr val="333333">
                <a:alpha val="65000"/>
              </a:srgbClr>
            </a:outerShdw>
          </a:effectLst>
          <a:extLst/>
        </p:spPr>
      </p:pic>
      <p:pic>
        <p:nvPicPr>
          <p:cNvPr id="5" name="Picture 2"/>
          <p:cNvPicPr>
            <a:picLocks noChangeAspect="1" noChangeArrowheads="1"/>
          </p:cNvPicPr>
          <p:nvPr/>
        </p:nvPicPr>
        <p:blipFill>
          <a:blip r:embed="rId3"/>
          <a:srcRect/>
          <a:stretch>
            <a:fillRect/>
          </a:stretch>
        </p:blipFill>
        <p:spPr bwMode="auto">
          <a:xfrm>
            <a:off x="1279408" y="1907800"/>
            <a:ext cx="7058244" cy="2349833"/>
          </a:xfrm>
          <a:prstGeom prst="rect">
            <a:avLst/>
          </a:prstGeom>
          <a:ln w="57150">
            <a:solidFill>
              <a:srgbClr val="00B0F0"/>
            </a:solidFill>
            <a:miter lim="800000"/>
            <a:headEnd/>
            <a:tailEnd/>
          </a:ln>
          <a:effectLst>
            <a:outerShdw blurRad="292100" dist="139700" dir="2700000" algn="tl" rotWithShape="0">
              <a:srgbClr val="333333">
                <a:alpha val="65000"/>
              </a:srgbClr>
            </a:outerShdw>
          </a:effectLst>
          <a:extLst/>
        </p:spPr>
      </p:pic>
    </p:spTree>
    <p:extLst>
      <p:ext uri="{BB962C8B-B14F-4D97-AF65-F5344CB8AC3E}">
        <p14:creationId xmlns:p14="http://schemas.microsoft.com/office/powerpoint/2010/main" xmlns="" val="23433060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91429" tIns="45714" rIns="91429" bIns="45714" numCol="1" anchorCtr="0" compatLnSpc="1">
            <a:prstTxWarp prst="textNoShape">
              <a:avLst/>
            </a:prstTxWarp>
          </a:bodyPr>
          <a:lstStyle/>
          <a:p>
            <a:pPr algn="ctr">
              <a:defRPr/>
            </a:pPr>
            <a:r>
              <a:rPr lang="en-US" sz="3200" b="1" dirty="0" smtClean="0">
                <a:solidFill>
                  <a:schemeClr val="accent2">
                    <a:lumMod val="75000"/>
                  </a:schemeClr>
                </a:solidFill>
                <a:effectLst>
                  <a:glow rad="139700">
                    <a:schemeClr val="accent2">
                      <a:satMod val="175000"/>
                      <a:alpha val="40000"/>
                    </a:schemeClr>
                  </a:glow>
                </a:effectLst>
                <a:latin typeface="Cataneo BT" pitchFamily="66" charset="0"/>
              </a:rPr>
              <a:t>Factors affecting the intestinal </a:t>
            </a:r>
            <a:r>
              <a:rPr lang="en-US" sz="3200" b="1" dirty="0" err="1" smtClean="0">
                <a:solidFill>
                  <a:schemeClr val="accent2">
                    <a:lumMod val="75000"/>
                  </a:schemeClr>
                </a:solidFill>
                <a:effectLst>
                  <a:glow rad="139700">
                    <a:schemeClr val="accent2">
                      <a:satMod val="175000"/>
                      <a:alpha val="40000"/>
                    </a:schemeClr>
                  </a:glow>
                </a:effectLst>
                <a:latin typeface="Cataneo BT" pitchFamily="66" charset="0"/>
              </a:rPr>
              <a:t>microbiota</a:t>
            </a:r>
            <a:endParaRPr lang="en-IN" sz="3200" dirty="0">
              <a:solidFill>
                <a:srgbClr val="C00000"/>
              </a:solidFill>
            </a:endParaRPr>
          </a:p>
        </p:txBody>
      </p:sp>
      <p:sp>
        <p:nvSpPr>
          <p:cNvPr id="3" name="Content Placeholder 2"/>
          <p:cNvSpPr>
            <a:spLocks noGrp="1"/>
          </p:cNvSpPr>
          <p:nvPr>
            <p:ph idx="1"/>
          </p:nvPr>
        </p:nvSpPr>
        <p:spPr/>
        <p:txBody>
          <a:bodyPr>
            <a:normAutofit lnSpcReduction="10000"/>
          </a:bodyPr>
          <a:lstStyle/>
          <a:p>
            <a:pPr marL="411432">
              <a:buFont typeface="Wingdings"/>
              <a:buChar char=""/>
              <a:defRPr/>
            </a:pPr>
            <a:endParaRPr lang="en-US" dirty="0" smtClean="0">
              <a:latin typeface="Times New Roman" pitchFamily="18" charset="0"/>
              <a:cs typeface="Times New Roman" pitchFamily="18" charset="0"/>
            </a:endParaRPr>
          </a:p>
          <a:p>
            <a:pPr marL="411432" algn="l" rtl="0">
              <a:buFont typeface="Wingdings"/>
              <a:buChar char=""/>
              <a:defRPr/>
            </a:pPr>
            <a:r>
              <a:rPr lang="en-US" dirty="0" smtClean="0">
                <a:latin typeface="+mj-lt"/>
                <a:cs typeface="Times New Roman" pitchFamily="18" charset="0"/>
              </a:rPr>
              <a:t>Any action taken to kill ‘bad’ bacteria essentially kills ‘good’ bacteria as well.</a:t>
            </a:r>
          </a:p>
          <a:p>
            <a:pPr marL="411432" algn="l" rtl="0">
              <a:buNone/>
              <a:defRPr/>
            </a:pPr>
            <a:endParaRPr lang="en-US" sz="2800" dirty="0">
              <a:latin typeface="+mj-lt"/>
              <a:cs typeface="Times New Roman" pitchFamily="18" charset="0"/>
            </a:endParaRPr>
          </a:p>
          <a:p>
            <a:pPr marL="411432" algn="l" rtl="0">
              <a:buFont typeface="Wingdings" pitchFamily="2" charset="2"/>
              <a:buChar char="Ø"/>
              <a:defRPr/>
            </a:pPr>
            <a:r>
              <a:rPr lang="en-US" sz="2800" dirty="0">
                <a:latin typeface="+mj-lt"/>
                <a:cs typeface="Times New Roman" pitchFamily="18" charset="0"/>
              </a:rPr>
              <a:t>   Antibiotics and other drugs intake</a:t>
            </a:r>
          </a:p>
          <a:p>
            <a:pPr marL="411432" algn="l" rtl="0">
              <a:buFont typeface="Wingdings" pitchFamily="2" charset="2"/>
              <a:buChar char="Ø"/>
              <a:defRPr/>
            </a:pPr>
            <a:r>
              <a:rPr lang="en-US" sz="2800" dirty="0">
                <a:latin typeface="+mj-lt"/>
                <a:cs typeface="Times New Roman" pitchFamily="18" charset="0"/>
              </a:rPr>
              <a:t>   Microbial infections</a:t>
            </a:r>
          </a:p>
          <a:p>
            <a:pPr marL="411432" algn="l" rtl="0">
              <a:buFont typeface="Wingdings" pitchFamily="2" charset="2"/>
              <a:buChar char="Ø"/>
              <a:defRPr/>
            </a:pPr>
            <a:r>
              <a:rPr lang="en-US" sz="2800" dirty="0">
                <a:latin typeface="+mj-lt"/>
                <a:cs typeface="Times New Roman" pitchFamily="18" charset="0"/>
              </a:rPr>
              <a:t>   Diet (highly processed, low-fiber foods) </a:t>
            </a:r>
          </a:p>
          <a:p>
            <a:pPr marL="411432" algn="l" rtl="0">
              <a:buFont typeface="Wingdings" pitchFamily="2" charset="2"/>
              <a:buChar char="Ø"/>
              <a:defRPr/>
            </a:pPr>
            <a:r>
              <a:rPr lang="en-US" sz="2800" dirty="0">
                <a:latin typeface="+mj-lt"/>
                <a:cs typeface="Times New Roman" pitchFamily="18" charset="0"/>
              </a:rPr>
              <a:t>   Chronic diarrhea </a:t>
            </a:r>
          </a:p>
          <a:p>
            <a:pPr marL="411432" algn="l" rtl="0">
              <a:buFont typeface="Wingdings" pitchFamily="2" charset="2"/>
              <a:buChar char="Ø"/>
              <a:defRPr/>
            </a:pPr>
            <a:r>
              <a:rPr lang="en-US" sz="2800" dirty="0">
                <a:latin typeface="+mj-lt"/>
                <a:cs typeface="Times New Roman" pitchFamily="18" charset="0"/>
              </a:rPr>
              <a:t>   Stress </a:t>
            </a:r>
          </a:p>
          <a:p>
            <a:pPr marL="411432">
              <a:buFont typeface="Wingdings"/>
              <a:buChar char=""/>
              <a:defRPr/>
            </a:pPr>
            <a:endParaRPr lang="en-IN" dirty="0">
              <a:latin typeface="Times New Roman" pitchFamily="18" charset="0"/>
              <a:cs typeface="Times New Roman" pitchFamily="18" charset="0"/>
            </a:endParaRPr>
          </a:p>
        </p:txBody>
      </p:sp>
      <p:sp>
        <p:nvSpPr>
          <p:cNvPr id="4" name="TextBox 3"/>
          <p:cNvSpPr txBox="1"/>
          <p:nvPr/>
        </p:nvSpPr>
        <p:spPr>
          <a:xfrm>
            <a:off x="8762163" y="3567165"/>
            <a:ext cx="1637881" cy="369332"/>
          </a:xfrm>
          <a:prstGeom prst="rect">
            <a:avLst/>
          </a:prstGeom>
          <a:noFill/>
        </p:spPr>
        <p:txBody>
          <a:bodyPr wrap="square" rtlCol="0">
            <a:spAutoFit/>
          </a:bodyPr>
          <a:lstStyle/>
          <a:p>
            <a:endParaRPr lang="en-US" dirty="0"/>
          </a:p>
        </p:txBody>
      </p:sp>
      <p:pic>
        <p:nvPicPr>
          <p:cNvPr id="788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965342" y="3751831"/>
            <a:ext cx="3751036" cy="27916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78321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ox(in)">
                                      <p:cBhvr>
                                        <p:cTn id="17" dur="500"/>
                                        <p:tgtEl>
                                          <p:spTgt spid="3">
                                            <p:txEl>
                                              <p:pRg st="3" end="3"/>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ox(in)">
                                      <p:cBhvr>
                                        <p:cTn id="20" dur="500"/>
                                        <p:tgtEl>
                                          <p:spTgt spid="3">
                                            <p:txEl>
                                              <p:pRg st="4" end="4"/>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ox(in)">
                                      <p:cBhvr>
                                        <p:cTn id="23" dur="500"/>
                                        <p:tgtEl>
                                          <p:spTgt spid="3">
                                            <p:txEl>
                                              <p:pRg st="5" end="5"/>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box(in)">
                                      <p:cBhvr>
                                        <p:cTn id="26" dur="500"/>
                                        <p:tgtEl>
                                          <p:spTgt spid="3">
                                            <p:txEl>
                                              <p:pRg st="6" end="6"/>
                                            </p:txEl>
                                          </p:spTgt>
                                        </p:tgtEl>
                                      </p:cBhvr>
                                    </p:animEffect>
                                  </p:childTnLst>
                                </p:cTn>
                              </p:par>
                              <p:par>
                                <p:cTn id="27" presetID="4" presetClass="entr" presetSubtype="16"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box(in)">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nodeType="clickEffect">
                                  <p:stCondLst>
                                    <p:cond delay="0"/>
                                  </p:stCondLst>
                                  <p:childTnLst>
                                    <p:set>
                                      <p:cBhvr>
                                        <p:cTn id="33" dur="1" fill="hold">
                                          <p:stCondLst>
                                            <p:cond delay="0"/>
                                          </p:stCondLst>
                                        </p:cTn>
                                        <p:tgtEl>
                                          <p:spTgt spid="78850"/>
                                        </p:tgtEl>
                                        <p:attrNameLst>
                                          <p:attrName>style.visibility</p:attrName>
                                        </p:attrNameLst>
                                      </p:cBhvr>
                                      <p:to>
                                        <p:strVal val="visible"/>
                                      </p:to>
                                    </p:set>
                                    <p:animEffect transition="in" filter="box(in)">
                                      <p:cBhvr>
                                        <p:cTn id="34" dur="500"/>
                                        <p:tgtEl>
                                          <p:spTgt spid="78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251" y="260350"/>
            <a:ext cx="10363200" cy="914400"/>
          </a:xfrm>
        </p:spPr>
        <p:txBody>
          <a:bodyPr wrap="square" lIns="91429" tIns="45714" rIns="91429" bIns="45714" numCol="1" anchorCtr="0" compatLnSpc="1">
            <a:prstTxWarp prst="textNoShape">
              <a:avLst/>
            </a:prstTxWarp>
            <a:normAutofit/>
          </a:bodyPr>
          <a:lstStyle/>
          <a:p>
            <a:pPr algn="ctr">
              <a:defRPr/>
            </a:pPr>
            <a:r>
              <a:rPr lang="en-US" sz="3600" b="1" dirty="0" smtClean="0">
                <a:solidFill>
                  <a:schemeClr val="accent2">
                    <a:lumMod val="75000"/>
                  </a:schemeClr>
                </a:solidFill>
                <a:effectLst>
                  <a:glow rad="139700">
                    <a:schemeClr val="accent2">
                      <a:satMod val="175000"/>
                      <a:alpha val="40000"/>
                    </a:schemeClr>
                  </a:glow>
                </a:effectLst>
                <a:latin typeface="Cataneo BT" pitchFamily="66" charset="0"/>
              </a:rPr>
              <a:t>Selection of probiotic organism</a:t>
            </a:r>
            <a:endParaRPr lang="en-IN" sz="3600" dirty="0" smtClean="0">
              <a:solidFill>
                <a:srgbClr val="C00000"/>
              </a:solidFill>
            </a:endParaRPr>
          </a:p>
        </p:txBody>
      </p:sp>
      <p:sp>
        <p:nvSpPr>
          <p:cNvPr id="20483" name="Content Placeholder 2"/>
          <p:cNvSpPr>
            <a:spLocks noGrp="1"/>
          </p:cNvSpPr>
          <p:nvPr>
            <p:ph idx="1"/>
          </p:nvPr>
        </p:nvSpPr>
        <p:spPr>
          <a:xfrm>
            <a:off x="838200" y="1497204"/>
            <a:ext cx="10515600" cy="4679759"/>
          </a:xfrm>
        </p:spPr>
        <p:txBody>
          <a:bodyPr>
            <a:normAutofit fontScale="92500" lnSpcReduction="20000"/>
          </a:bodyPr>
          <a:lstStyle/>
          <a:p>
            <a:pPr indent="622228" algn="l" rtl="0">
              <a:lnSpc>
                <a:spcPct val="120000"/>
              </a:lnSpc>
              <a:buFont typeface="Wingdings" pitchFamily="2" charset="2"/>
              <a:buChar char="Ø"/>
            </a:pPr>
            <a:r>
              <a:rPr lang="en-US" sz="2200" dirty="0">
                <a:latin typeface="+mj-lt"/>
                <a:cs typeface="Times New Roman" pitchFamily="18" charset="0"/>
              </a:rPr>
              <a:t> </a:t>
            </a:r>
            <a:r>
              <a:rPr lang="en-US" dirty="0">
                <a:latin typeface="+mj-lt"/>
                <a:cs typeface="Times New Roman" pitchFamily="18" charset="0"/>
              </a:rPr>
              <a:t>Safety</a:t>
            </a:r>
          </a:p>
          <a:p>
            <a:pPr indent="622228" algn="l" rtl="0">
              <a:lnSpc>
                <a:spcPct val="120000"/>
              </a:lnSpc>
              <a:buFont typeface="Wingdings" pitchFamily="2" charset="2"/>
              <a:buChar char="Ø"/>
            </a:pPr>
            <a:r>
              <a:rPr lang="en-US" dirty="0">
                <a:latin typeface="+mj-lt"/>
                <a:cs typeface="Times New Roman" pitchFamily="18" charset="0"/>
              </a:rPr>
              <a:t>Origin</a:t>
            </a:r>
          </a:p>
          <a:p>
            <a:pPr indent="622228" algn="l" rtl="0">
              <a:lnSpc>
                <a:spcPct val="120000"/>
              </a:lnSpc>
              <a:buFont typeface="Wingdings" pitchFamily="2" charset="2"/>
              <a:buChar char="Ø"/>
            </a:pPr>
            <a:r>
              <a:rPr lang="en-US" dirty="0">
                <a:latin typeface="+mj-lt"/>
                <a:cs typeface="Times New Roman" pitchFamily="18" charset="0"/>
              </a:rPr>
              <a:t> Functional aspects</a:t>
            </a:r>
          </a:p>
          <a:p>
            <a:pPr indent="622228" algn="l" rtl="0">
              <a:lnSpc>
                <a:spcPct val="120000"/>
              </a:lnSpc>
              <a:buFont typeface="Wingdings" pitchFamily="2" charset="2"/>
              <a:buChar char="Ø"/>
            </a:pPr>
            <a:r>
              <a:rPr lang="en-US" dirty="0">
                <a:latin typeface="+mj-lt"/>
                <a:cs typeface="Times New Roman" pitchFamily="18" charset="0"/>
              </a:rPr>
              <a:t> Survival</a:t>
            </a:r>
          </a:p>
          <a:p>
            <a:pPr indent="622228" algn="l" rtl="0">
              <a:lnSpc>
                <a:spcPct val="120000"/>
              </a:lnSpc>
              <a:buFont typeface="Wingdings" pitchFamily="2" charset="2"/>
              <a:buChar char="Ø"/>
            </a:pPr>
            <a:r>
              <a:rPr lang="en-US" dirty="0">
                <a:latin typeface="+mj-lt"/>
                <a:cs typeface="Times New Roman" pitchFamily="18" charset="0"/>
              </a:rPr>
              <a:t> Adherence, </a:t>
            </a:r>
            <a:r>
              <a:rPr lang="en-US" dirty="0" smtClean="0">
                <a:latin typeface="+mj-lt"/>
                <a:cs typeface="Times New Roman" pitchFamily="18" charset="0"/>
              </a:rPr>
              <a:t>colonization</a:t>
            </a:r>
            <a:endParaRPr lang="en-US" dirty="0">
              <a:latin typeface="+mj-lt"/>
              <a:cs typeface="Times New Roman" pitchFamily="18" charset="0"/>
            </a:endParaRPr>
          </a:p>
          <a:p>
            <a:pPr indent="622228" algn="l" rtl="0">
              <a:lnSpc>
                <a:spcPct val="120000"/>
              </a:lnSpc>
              <a:buFont typeface="Wingdings" pitchFamily="2" charset="2"/>
              <a:buChar char="Ø"/>
            </a:pPr>
            <a:r>
              <a:rPr lang="en-US" dirty="0">
                <a:latin typeface="+mj-lt"/>
                <a:cs typeface="Times New Roman" pitchFamily="18" charset="0"/>
              </a:rPr>
              <a:t> Anti-microbial products</a:t>
            </a:r>
          </a:p>
          <a:p>
            <a:pPr indent="622228" algn="l" rtl="0">
              <a:lnSpc>
                <a:spcPct val="120000"/>
              </a:lnSpc>
              <a:buFont typeface="Wingdings" pitchFamily="2" charset="2"/>
              <a:buChar char="Ø"/>
            </a:pPr>
            <a:r>
              <a:rPr lang="en-US" dirty="0">
                <a:latin typeface="+mj-lt"/>
                <a:cs typeface="Times New Roman" pitchFamily="18" charset="0"/>
              </a:rPr>
              <a:t> Immune stimulation</a:t>
            </a:r>
          </a:p>
          <a:p>
            <a:pPr indent="622228" algn="l" rtl="0">
              <a:lnSpc>
                <a:spcPct val="120000"/>
              </a:lnSpc>
              <a:buFont typeface="Wingdings" pitchFamily="2" charset="2"/>
              <a:buChar char="Ø"/>
            </a:pPr>
            <a:r>
              <a:rPr lang="en-US" dirty="0">
                <a:latin typeface="+mj-lt"/>
                <a:cs typeface="Times New Roman" pitchFamily="18" charset="0"/>
              </a:rPr>
              <a:t>Genetic stable</a:t>
            </a:r>
          </a:p>
          <a:p>
            <a:pPr indent="622228" algn="l" rtl="0">
              <a:lnSpc>
                <a:spcPct val="120000"/>
              </a:lnSpc>
              <a:buFont typeface="Wingdings" pitchFamily="2" charset="2"/>
              <a:buChar char="Ø"/>
            </a:pPr>
            <a:r>
              <a:rPr lang="en-US" dirty="0">
                <a:latin typeface="+mj-lt"/>
                <a:cs typeface="Times New Roman" pitchFamily="18" charset="0"/>
              </a:rPr>
              <a:t> Prevention of pathogens</a:t>
            </a:r>
          </a:p>
          <a:p>
            <a:pPr indent="622228">
              <a:lnSpc>
                <a:spcPct val="80000"/>
              </a:lnSpc>
            </a:pPr>
            <a:endParaRPr lang="en-IN" sz="2100" b="1" dirty="0"/>
          </a:p>
        </p:txBody>
      </p:sp>
    </p:spTree>
    <p:extLst>
      <p:ext uri="{BB962C8B-B14F-4D97-AF65-F5344CB8AC3E}">
        <p14:creationId xmlns:p14="http://schemas.microsoft.com/office/powerpoint/2010/main" xmlns="" val="3075692431"/>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191" y="251209"/>
            <a:ext cx="11226707" cy="1054100"/>
          </a:xfrm>
        </p:spPr>
        <p:txBody>
          <a:bodyPr wrap="square" lIns="91429" tIns="45714" rIns="91429" bIns="45714" numCol="1" anchorCtr="0" compatLnSpc="1">
            <a:prstTxWarp prst="textNoShape">
              <a:avLst/>
            </a:prstTxWarp>
            <a:normAutofit fontScale="90000"/>
          </a:bodyPr>
          <a:lstStyle/>
          <a:p>
            <a:pPr>
              <a:defRPr/>
            </a:pPr>
            <a:r>
              <a:rPr lang="en-US" sz="3200" b="1" dirty="0" smtClean="0">
                <a:solidFill>
                  <a:schemeClr val="accent2">
                    <a:lumMod val="75000"/>
                  </a:schemeClr>
                </a:solidFill>
                <a:effectLst>
                  <a:glow rad="139700">
                    <a:schemeClr val="accent2">
                      <a:satMod val="175000"/>
                      <a:alpha val="40000"/>
                    </a:schemeClr>
                  </a:glow>
                </a:effectLst>
                <a:latin typeface="Cataneo BT" pitchFamily="66" charset="0"/>
              </a:rPr>
              <a:t>Major pre-requisite properties for a microbe to be accepted as a probiotic are:</a:t>
            </a:r>
            <a:endParaRPr lang="en-IN" sz="3200" dirty="0">
              <a:solidFill>
                <a:srgbClr val="C00000"/>
              </a:solidFill>
            </a:endParaRPr>
          </a:p>
        </p:txBody>
      </p:sp>
      <p:sp>
        <p:nvSpPr>
          <p:cNvPr id="3" name="Content Placeholder 2"/>
          <p:cNvSpPr>
            <a:spLocks noGrp="1"/>
          </p:cNvSpPr>
          <p:nvPr>
            <p:ph idx="1"/>
          </p:nvPr>
        </p:nvSpPr>
        <p:spPr/>
        <p:txBody>
          <a:bodyPr>
            <a:normAutofit/>
          </a:bodyPr>
          <a:lstStyle/>
          <a:p>
            <a:pPr algn="just" rtl="0" eaLnBrk="1">
              <a:lnSpc>
                <a:spcPct val="95000"/>
              </a:lnSpc>
              <a:defRPr/>
            </a:pPr>
            <a:r>
              <a:rPr lang="en-US" sz="2400" dirty="0">
                <a:latin typeface="+mj-lt"/>
                <a:cs typeface="Times New Roman" pitchFamily="18" charset="0"/>
              </a:rPr>
              <a:t>It should be non-pathogenic, non-toxic and non-allergic.</a:t>
            </a:r>
            <a:endParaRPr lang="en-IN" sz="2400" dirty="0">
              <a:latin typeface="+mj-lt"/>
              <a:cs typeface="Times New Roman" pitchFamily="18" charset="0"/>
            </a:endParaRPr>
          </a:p>
          <a:p>
            <a:pPr algn="just" rtl="0" eaLnBrk="1">
              <a:lnSpc>
                <a:spcPct val="95000"/>
              </a:lnSpc>
              <a:defRPr/>
            </a:pPr>
            <a:r>
              <a:rPr lang="en-US" sz="2400" dirty="0">
                <a:latin typeface="+mj-lt"/>
                <a:cs typeface="Times New Roman" pitchFamily="18" charset="0"/>
              </a:rPr>
              <a:t>It should be capable of surviving and metabolizing in upper G.I. tract secretion in the gut environment e.g. Resistant to low pH, organic acids, bile juice, saliva and gastric acid.</a:t>
            </a:r>
            <a:endParaRPr lang="en-IN" sz="2400" dirty="0">
              <a:latin typeface="+mj-lt"/>
              <a:cs typeface="Times New Roman" pitchFamily="18" charset="0"/>
            </a:endParaRPr>
          </a:p>
          <a:p>
            <a:pPr algn="just" rtl="0" eaLnBrk="1">
              <a:lnSpc>
                <a:spcPct val="95000"/>
              </a:lnSpc>
              <a:defRPr/>
            </a:pPr>
            <a:r>
              <a:rPr lang="en-US" sz="2400" dirty="0">
                <a:latin typeface="+mj-lt"/>
                <a:cs typeface="Times New Roman" pitchFamily="18" charset="0"/>
              </a:rPr>
              <a:t>It should be human in origin, genetically stable and capable of remaining viable for long </a:t>
            </a:r>
            <a:r>
              <a:rPr lang="en-US" sz="2400" dirty="0" smtClean="0">
                <a:latin typeface="+mj-lt"/>
                <a:cs typeface="Times New Roman" pitchFamily="18" charset="0"/>
              </a:rPr>
              <a:t>periods. </a:t>
            </a:r>
          </a:p>
          <a:p>
            <a:pPr algn="just" rtl="0" eaLnBrk="1">
              <a:lnSpc>
                <a:spcPct val="95000"/>
              </a:lnSpc>
              <a:defRPr/>
            </a:pPr>
            <a:r>
              <a:rPr lang="en-US" sz="2400" dirty="0" smtClean="0">
                <a:latin typeface="+mj-lt"/>
                <a:cs typeface="Times New Roman" pitchFamily="18" charset="0"/>
              </a:rPr>
              <a:t>It </a:t>
            </a:r>
            <a:r>
              <a:rPr lang="en-US" sz="2400" dirty="0">
                <a:latin typeface="+mj-lt"/>
                <a:cs typeface="Times New Roman" pitchFamily="18" charset="0"/>
              </a:rPr>
              <a:t>should be able to modulate immune response and provide resistance to disease through improved immunity or by the production of antimicrobial substance in the guts.</a:t>
            </a:r>
            <a:endParaRPr lang="en-IN" sz="2400" dirty="0">
              <a:latin typeface="+mj-lt"/>
              <a:cs typeface="Times New Roman" pitchFamily="18" charset="0"/>
            </a:endParaRPr>
          </a:p>
          <a:p>
            <a:pPr algn="l" rtl="0" eaLnBrk="1" hangingPunct="1">
              <a:lnSpc>
                <a:spcPct val="95000"/>
              </a:lnSpc>
              <a:defRPr/>
            </a:pPr>
            <a:endParaRPr lang="en-IN" sz="2400" dirty="0"/>
          </a:p>
        </p:txBody>
      </p:sp>
      <p:sp>
        <p:nvSpPr>
          <p:cNvPr id="21508" name="TextBox 5"/>
          <p:cNvSpPr txBox="1">
            <a:spLocks noChangeArrowheads="1"/>
          </p:cNvSpPr>
          <p:nvPr/>
        </p:nvSpPr>
        <p:spPr bwMode="auto">
          <a:xfrm>
            <a:off x="10335684" y="6446838"/>
            <a:ext cx="1809749" cy="369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atin typeface="Corbel" pitchFamily="34" charset="0"/>
              </a:rPr>
              <a:t>Contd….</a:t>
            </a:r>
            <a:endParaRPr lang="en-IN">
              <a:latin typeface="Corbel" pitchFamily="34" charset="0"/>
            </a:endParaRPr>
          </a:p>
        </p:txBody>
      </p:sp>
    </p:spTree>
    <p:extLst>
      <p:ext uri="{BB962C8B-B14F-4D97-AF65-F5344CB8AC3E}">
        <p14:creationId xmlns:p14="http://schemas.microsoft.com/office/powerpoint/2010/main" xmlns="" val="52026417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45029"/>
            <a:ext cx="10515600" cy="5131934"/>
          </a:xfrm>
        </p:spPr>
        <p:txBody>
          <a:bodyPr>
            <a:normAutofit/>
          </a:bodyPr>
          <a:lstStyle/>
          <a:p>
            <a:pPr algn="l" rtl="0">
              <a:spcBef>
                <a:spcPts val="1100"/>
              </a:spcBef>
              <a:defRPr/>
            </a:pPr>
            <a:r>
              <a:rPr lang="en-US" dirty="0">
                <a:latin typeface="+mj-lt"/>
                <a:cs typeface="Times New Roman" pitchFamily="18" charset="0"/>
              </a:rPr>
              <a:t>It should have a good adhesion/ colonization to human intestinal tract and influence on gut mucosal permeability.</a:t>
            </a:r>
            <a:endParaRPr lang="en-IN" dirty="0">
              <a:latin typeface="+mj-lt"/>
              <a:cs typeface="Times New Roman" pitchFamily="18" charset="0"/>
            </a:endParaRPr>
          </a:p>
          <a:p>
            <a:pPr algn="l" rtl="0">
              <a:spcBef>
                <a:spcPts val="1100"/>
              </a:spcBef>
              <a:defRPr/>
            </a:pPr>
            <a:r>
              <a:rPr lang="en-US" dirty="0">
                <a:latin typeface="+mj-lt"/>
                <a:cs typeface="Times New Roman" pitchFamily="18" charset="0"/>
              </a:rPr>
              <a:t>It should be antagonistic against carcinogenic/ pathogenic organism.</a:t>
            </a:r>
          </a:p>
          <a:p>
            <a:pPr algn="l" rtl="0">
              <a:spcBef>
                <a:spcPts val="1100"/>
              </a:spcBef>
              <a:defRPr/>
            </a:pPr>
            <a:r>
              <a:rPr lang="en-US" dirty="0">
                <a:latin typeface="+mj-lt"/>
                <a:cs typeface="Times New Roman" pitchFamily="18" charset="0"/>
              </a:rPr>
              <a:t>It should posses clinically proven health benefit, e.g. gastrointestinal disorders, </a:t>
            </a:r>
            <a:r>
              <a:rPr lang="en-US" dirty="0" err="1">
                <a:latin typeface="+mj-lt"/>
                <a:cs typeface="Times New Roman" pitchFamily="18" charset="0"/>
              </a:rPr>
              <a:t>persistant</a:t>
            </a:r>
            <a:r>
              <a:rPr lang="en-US" dirty="0">
                <a:latin typeface="+mj-lt"/>
                <a:cs typeface="Times New Roman" pitchFamily="18" charset="0"/>
              </a:rPr>
              <a:t> </a:t>
            </a:r>
            <a:r>
              <a:rPr lang="en-US" dirty="0" err="1">
                <a:latin typeface="+mj-lt"/>
                <a:cs typeface="Times New Roman" pitchFamily="18" charset="0"/>
              </a:rPr>
              <a:t>diarrhoea</a:t>
            </a:r>
            <a:r>
              <a:rPr lang="en-US" dirty="0">
                <a:latin typeface="+mj-lt"/>
                <a:cs typeface="Times New Roman" pitchFamily="18" charset="0"/>
              </a:rPr>
              <a:t>, clostridium </a:t>
            </a:r>
            <a:r>
              <a:rPr lang="en-US" dirty="0" err="1">
                <a:latin typeface="+mj-lt"/>
                <a:cs typeface="Times New Roman" pitchFamily="18" charset="0"/>
              </a:rPr>
              <a:t>difficle</a:t>
            </a:r>
            <a:r>
              <a:rPr lang="en-US" dirty="0">
                <a:latin typeface="+mj-lt"/>
                <a:cs typeface="Times New Roman" pitchFamily="18" charset="0"/>
              </a:rPr>
              <a:t> colitis, antibiotics associated </a:t>
            </a:r>
            <a:r>
              <a:rPr lang="en-US" dirty="0" err="1">
                <a:latin typeface="+mj-lt"/>
                <a:cs typeface="Times New Roman" pitchFamily="18" charset="0"/>
              </a:rPr>
              <a:t>diarrhoea</a:t>
            </a:r>
            <a:r>
              <a:rPr lang="en-US" dirty="0">
                <a:latin typeface="+mj-lt"/>
                <a:cs typeface="Times New Roman" pitchFamily="18" charset="0"/>
              </a:rPr>
              <a:t>, acute infantile gastroenteritis.</a:t>
            </a:r>
            <a:endParaRPr lang="en-IN" dirty="0">
              <a:latin typeface="+mj-lt"/>
              <a:cs typeface="Times New Roman" pitchFamily="18" charset="0"/>
            </a:endParaRPr>
          </a:p>
          <a:p>
            <a:pPr algn="l" rtl="0">
              <a:spcBef>
                <a:spcPts val="1100"/>
              </a:spcBef>
              <a:defRPr/>
            </a:pPr>
            <a:r>
              <a:rPr lang="en-US" dirty="0">
                <a:latin typeface="+mj-lt"/>
                <a:cs typeface="Times New Roman" pitchFamily="18" charset="0"/>
              </a:rPr>
              <a:t>It should have technologic properties for commercial viability such as stability of desired characteristics during processing, storage and transportation</a:t>
            </a:r>
            <a:r>
              <a:rPr lang="en-US" dirty="0">
                <a:latin typeface="+mj-lt"/>
              </a:rPr>
              <a:t>.</a:t>
            </a:r>
            <a:endParaRPr lang="en-IN" dirty="0">
              <a:latin typeface="+mj-lt"/>
            </a:endParaRPr>
          </a:p>
          <a:p>
            <a:pPr>
              <a:spcBef>
                <a:spcPts val="1100"/>
              </a:spcBef>
              <a:defRPr/>
            </a:pPr>
            <a:endParaRPr lang="en-IN" sz="2400" b="1" dirty="0"/>
          </a:p>
        </p:txBody>
      </p:sp>
    </p:spTree>
    <p:extLst>
      <p:ext uri="{BB962C8B-B14F-4D97-AF65-F5344CB8AC3E}">
        <p14:creationId xmlns:p14="http://schemas.microsoft.com/office/powerpoint/2010/main" xmlns="" val="549418269"/>
      </p:ext>
    </p:extLst>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auto">
          <a:xfrm>
            <a:off x="1219200" y="354013"/>
            <a:ext cx="10363200" cy="914400"/>
          </a:xfrm>
          <a:ln>
            <a:solidFill>
              <a:schemeClr val="tx1"/>
            </a:solidFill>
            <a:miter lim="800000"/>
            <a:headEnd/>
            <a:tailEnd/>
          </a:ln>
        </p:spPr>
        <p:txBody>
          <a:bodyPr wrap="square" lIns="91429" tIns="45714" rIns="91429" bIns="45714" numCol="1" anchorCtr="0" compatLnSpc="1">
            <a:prstTxWarp prst="textNoShape">
              <a:avLst/>
            </a:prstTxWarp>
            <a:normAutofit/>
          </a:bodyPr>
          <a:lstStyle/>
          <a:p>
            <a:pPr algn="ctr">
              <a:defRPr/>
            </a:pPr>
            <a:r>
              <a:rPr lang="en-US" sz="3600" b="1" dirty="0" smtClean="0">
                <a:solidFill>
                  <a:schemeClr val="accent2">
                    <a:lumMod val="75000"/>
                  </a:schemeClr>
                </a:solidFill>
                <a:effectLst>
                  <a:glow rad="139700">
                    <a:schemeClr val="accent2">
                      <a:satMod val="175000"/>
                      <a:alpha val="40000"/>
                    </a:schemeClr>
                  </a:glow>
                </a:effectLst>
                <a:latin typeface="Cataneo BT" pitchFamily="66" charset="0"/>
              </a:rPr>
              <a:t>Advantages of a probiotic</a:t>
            </a:r>
            <a:endParaRPr lang="en-IN" sz="3600" dirty="0" smtClean="0">
              <a:solidFill>
                <a:srgbClr val="C00000"/>
              </a:solidFill>
            </a:endParaRPr>
          </a:p>
        </p:txBody>
      </p:sp>
      <p:sp>
        <p:nvSpPr>
          <p:cNvPr id="25603" name="Content Placeholder 2"/>
          <p:cNvSpPr>
            <a:spLocks noGrp="1"/>
          </p:cNvSpPr>
          <p:nvPr>
            <p:ph idx="1"/>
          </p:nvPr>
        </p:nvSpPr>
        <p:spPr/>
        <p:txBody>
          <a:bodyPr>
            <a:noAutofit/>
          </a:bodyPr>
          <a:lstStyle/>
          <a:p>
            <a:pPr marL="571460" indent="-457200" algn="l" rtl="0">
              <a:lnSpc>
                <a:spcPct val="90000"/>
              </a:lnSpc>
              <a:spcBef>
                <a:spcPct val="100000"/>
              </a:spcBef>
              <a:buFont typeface="Wingdings" pitchFamily="2" charset="2"/>
              <a:buChar char="ü"/>
            </a:pPr>
            <a:r>
              <a:rPr lang="en-US" dirty="0">
                <a:cs typeface="Times New Roman" pitchFamily="18" charset="0"/>
              </a:rPr>
              <a:t>Produce lactic acid- </a:t>
            </a:r>
            <a:r>
              <a:rPr lang="en-US" dirty="0">
                <a:cs typeface="Times New Roman" pitchFamily="18" charset="0"/>
                <a:sym typeface="Symbol" pitchFamily="18" charset="2"/>
              </a:rPr>
              <a:t>lowers the pH of </a:t>
            </a:r>
            <a:r>
              <a:rPr lang="en-US" dirty="0">
                <a:cs typeface="Times New Roman" pitchFamily="18" charset="0"/>
              </a:rPr>
              <a:t>intestines and inhibiting bacterial villains such as </a:t>
            </a:r>
            <a:r>
              <a:rPr lang="en-US" i="1" dirty="0">
                <a:cs typeface="Times New Roman" pitchFamily="18" charset="0"/>
              </a:rPr>
              <a:t>Clostridium, Salmonella, </a:t>
            </a:r>
            <a:r>
              <a:rPr lang="en-US" i="1" dirty="0" err="1">
                <a:cs typeface="Times New Roman" pitchFamily="18" charset="0"/>
              </a:rPr>
              <a:t>Shigella</a:t>
            </a:r>
            <a:r>
              <a:rPr lang="en-US" dirty="0">
                <a:cs typeface="Times New Roman" pitchFamily="18" charset="0"/>
              </a:rPr>
              <a:t>, </a:t>
            </a:r>
            <a:r>
              <a:rPr lang="en-US" i="1" dirty="0">
                <a:cs typeface="Times New Roman" pitchFamily="18" charset="0"/>
              </a:rPr>
              <a:t>E. coli, </a:t>
            </a:r>
            <a:r>
              <a:rPr lang="en-US" dirty="0">
                <a:cs typeface="Times New Roman" pitchFamily="18" charset="0"/>
              </a:rPr>
              <a:t>etc.</a:t>
            </a:r>
          </a:p>
          <a:p>
            <a:pPr marL="571460" indent="-457200" algn="l" rtl="0">
              <a:lnSpc>
                <a:spcPct val="90000"/>
              </a:lnSpc>
              <a:spcBef>
                <a:spcPct val="100000"/>
              </a:spcBef>
              <a:buFont typeface="Wingdings" pitchFamily="2" charset="2"/>
              <a:buChar char="ü"/>
            </a:pPr>
            <a:r>
              <a:rPr lang="en-US" dirty="0">
                <a:cs typeface="Times New Roman" pitchFamily="18" charset="0"/>
                <a:sym typeface="Symbol" pitchFamily="18" charset="2"/>
              </a:rPr>
              <a:t>Decreases</a:t>
            </a:r>
            <a:r>
              <a:rPr lang="en-US" dirty="0">
                <a:cs typeface="Times New Roman" pitchFamily="18" charset="0"/>
              </a:rPr>
              <a:t> the production of a variety of toxic or carcinogenic metabolites.</a:t>
            </a:r>
          </a:p>
          <a:p>
            <a:pPr marL="571460" indent="-457200" algn="l" rtl="0">
              <a:lnSpc>
                <a:spcPct val="90000"/>
              </a:lnSpc>
              <a:spcBef>
                <a:spcPct val="100000"/>
              </a:spcBef>
              <a:buFont typeface="Wingdings" pitchFamily="2" charset="2"/>
              <a:buChar char="ü"/>
            </a:pPr>
            <a:r>
              <a:rPr lang="en-US" dirty="0">
                <a:cs typeface="Times New Roman" pitchFamily="18" charset="0"/>
              </a:rPr>
              <a:t>Aid absorption of minerals, especially calcium, due to increased intestinal acidity.</a:t>
            </a:r>
          </a:p>
          <a:p>
            <a:pPr marL="571460" indent="-457200" algn="l" rtl="0">
              <a:lnSpc>
                <a:spcPct val="65000"/>
              </a:lnSpc>
              <a:spcBef>
                <a:spcPct val="75000"/>
              </a:spcBef>
              <a:buSzPct val="80000"/>
              <a:buFont typeface="Wingdings" pitchFamily="2" charset="2"/>
              <a:buChar char="ü"/>
            </a:pPr>
            <a:r>
              <a:rPr lang="en-US" dirty="0">
                <a:cs typeface="Times New Roman" pitchFamily="18" charset="0"/>
              </a:rPr>
              <a:t>Production of </a:t>
            </a:r>
            <a:r>
              <a:rPr lang="el-GR" dirty="0">
                <a:cs typeface="Times New Roman" pitchFamily="18" charset="0"/>
              </a:rPr>
              <a:t>β</a:t>
            </a:r>
            <a:r>
              <a:rPr lang="en-US" dirty="0">
                <a:cs typeface="Times New Roman" pitchFamily="18" charset="0"/>
              </a:rPr>
              <a:t>- D- </a:t>
            </a:r>
            <a:r>
              <a:rPr lang="en-US" dirty="0" err="1">
                <a:cs typeface="Times New Roman" pitchFamily="18" charset="0"/>
              </a:rPr>
              <a:t>galactosidase</a:t>
            </a:r>
            <a:r>
              <a:rPr lang="en-US" dirty="0">
                <a:cs typeface="Times New Roman" pitchFamily="18" charset="0"/>
              </a:rPr>
              <a:t> enzymes that break down lactose .</a:t>
            </a:r>
          </a:p>
          <a:p>
            <a:pPr marL="342860" algn="l" rtl="0"/>
            <a:endParaRPr lang="en-IN" dirty="0" smtClean="0"/>
          </a:p>
        </p:txBody>
      </p:sp>
      <p:sp>
        <p:nvSpPr>
          <p:cNvPr id="25604" name="TextBox 5"/>
          <p:cNvSpPr txBox="1">
            <a:spLocks noChangeArrowheads="1"/>
          </p:cNvSpPr>
          <p:nvPr/>
        </p:nvSpPr>
        <p:spPr bwMode="auto">
          <a:xfrm>
            <a:off x="10335684" y="6446838"/>
            <a:ext cx="1809749" cy="369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atin typeface="Corbel" pitchFamily="34" charset="0"/>
              </a:rPr>
              <a:t>Contd….</a:t>
            </a:r>
            <a:endParaRPr lang="en-IN">
              <a:latin typeface="Corbel" pitchFamily="34" charset="0"/>
            </a:endParaRPr>
          </a:p>
        </p:txBody>
      </p:sp>
    </p:spTree>
    <p:extLst>
      <p:ext uri="{BB962C8B-B14F-4D97-AF65-F5344CB8AC3E}">
        <p14:creationId xmlns:p14="http://schemas.microsoft.com/office/powerpoint/2010/main" xmlns="" val="3338640475"/>
      </p:ext>
    </p:extLst>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a:xfrm>
            <a:off x="719668" y="549278"/>
            <a:ext cx="11040533" cy="5616575"/>
          </a:xfrm>
        </p:spPr>
        <p:txBody>
          <a:bodyPr/>
          <a:lstStyle/>
          <a:p>
            <a:pPr algn="l" rtl="0">
              <a:lnSpc>
                <a:spcPct val="115000"/>
              </a:lnSpc>
              <a:spcBef>
                <a:spcPts val="1000"/>
              </a:spcBef>
              <a:buNone/>
            </a:pPr>
            <a:r>
              <a:rPr lang="en-US" sz="3600" dirty="0">
                <a:solidFill>
                  <a:srgbClr val="C00000"/>
                </a:solidFill>
                <a:latin typeface="+mj-lt"/>
                <a:cs typeface="Times New Roman" pitchFamily="18" charset="0"/>
              </a:rPr>
              <a:t>Probiotics in Pregnancy:</a:t>
            </a:r>
          </a:p>
          <a:p>
            <a:pPr algn="l" rtl="0">
              <a:lnSpc>
                <a:spcPct val="115000"/>
              </a:lnSpc>
              <a:spcBef>
                <a:spcPts val="1000"/>
              </a:spcBef>
            </a:pPr>
            <a:r>
              <a:rPr lang="en-IN" sz="2400" dirty="0">
                <a:latin typeface="+mj-lt"/>
                <a:cs typeface="Times New Roman" pitchFamily="18" charset="0"/>
              </a:rPr>
              <a:t>Bacterial </a:t>
            </a:r>
            <a:r>
              <a:rPr lang="en-IN" sz="2400" dirty="0" err="1">
                <a:latin typeface="+mj-lt"/>
                <a:cs typeface="Times New Roman" pitchFamily="18" charset="0"/>
              </a:rPr>
              <a:t>vaginosis</a:t>
            </a:r>
            <a:r>
              <a:rPr lang="en-IN" sz="2400" dirty="0">
                <a:latin typeface="+mj-lt"/>
                <a:cs typeface="Times New Roman" pitchFamily="18" charset="0"/>
              </a:rPr>
              <a:t> , increases  the risk of preterm labour and infant mortality .</a:t>
            </a:r>
          </a:p>
          <a:p>
            <a:pPr algn="l" rtl="0">
              <a:lnSpc>
                <a:spcPct val="115000"/>
              </a:lnSpc>
              <a:spcBef>
                <a:spcPts val="1000"/>
              </a:spcBef>
            </a:pPr>
            <a:r>
              <a:rPr lang="en-IN" sz="2400" dirty="0">
                <a:latin typeface="+mj-lt"/>
                <a:cs typeface="Times New Roman" pitchFamily="18" charset="0"/>
              </a:rPr>
              <a:t>Probiotics decrease  the risk of bacterial </a:t>
            </a:r>
            <a:r>
              <a:rPr lang="en-IN" sz="2400" dirty="0" err="1">
                <a:latin typeface="+mj-lt"/>
                <a:cs typeface="Times New Roman" pitchFamily="18" charset="0"/>
              </a:rPr>
              <a:t>vaginosis</a:t>
            </a:r>
            <a:r>
              <a:rPr lang="en-IN" sz="2400" dirty="0">
                <a:latin typeface="+mj-lt"/>
                <a:cs typeface="Times New Roman" pitchFamily="18" charset="0"/>
              </a:rPr>
              <a:t> and maintain normal lactobacilli vaginal flora</a:t>
            </a:r>
          </a:p>
          <a:p>
            <a:pPr marL="0" indent="0" algn="l" rtl="0">
              <a:lnSpc>
                <a:spcPct val="115000"/>
              </a:lnSpc>
              <a:spcBef>
                <a:spcPts val="1000"/>
              </a:spcBef>
              <a:buNone/>
            </a:pPr>
            <a:endParaRPr lang="en-IN" b="1" dirty="0" smtClean="0"/>
          </a:p>
        </p:txBody>
      </p:sp>
      <p:pic>
        <p:nvPicPr>
          <p:cNvPr id="72705" name="Picture 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179358" y="3191801"/>
            <a:ext cx="3390343" cy="3384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270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49863" y="3755445"/>
            <a:ext cx="2945893" cy="24946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09767156"/>
      </p:ext>
    </p:extLst>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1887" y="0"/>
            <a:ext cx="11800113" cy="685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601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551147" y="1362282"/>
            <a:ext cx="2399829" cy="16465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6019"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41182" y="4592286"/>
            <a:ext cx="1701521" cy="15109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56829891"/>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1412"/>
          </a:xfrm>
        </p:spPr>
        <p:txBody>
          <a:bodyPr wrap="square" lIns="91429" tIns="45714" rIns="91429" bIns="45714" numCol="1" anchorCtr="0" compatLnSpc="1">
            <a:prstTxWarp prst="textNoShape">
              <a:avLst/>
            </a:prstTxWarp>
          </a:bodyPr>
          <a:lstStyle/>
          <a:p>
            <a:pPr algn="ctr" eaLnBrk="1" hangingPunct="1">
              <a:defRPr/>
            </a:pPr>
            <a:r>
              <a:rPr lang="en-US" sz="3600" dirty="0">
                <a:solidFill>
                  <a:srgbClr val="C00000"/>
                </a:solidFill>
              </a:rPr>
              <a:t>Concept of Probiotics and </a:t>
            </a:r>
            <a:r>
              <a:rPr lang="en-US" sz="3600" dirty="0" smtClean="0">
                <a:solidFill>
                  <a:srgbClr val="C00000"/>
                </a:solidFill>
              </a:rPr>
              <a:t>Prebiotics</a:t>
            </a:r>
            <a:endParaRPr lang="en-IN" sz="3600" b="1" dirty="0">
              <a:solidFill>
                <a:srgbClr val="C00000"/>
              </a:solidFill>
            </a:endParaRPr>
          </a:p>
        </p:txBody>
      </p:sp>
      <p:pic>
        <p:nvPicPr>
          <p:cNvPr id="49155"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952501" y="1266092"/>
            <a:ext cx="9950451" cy="5163284"/>
          </a:xfrm>
          <a:ln>
            <a:solidFill>
              <a:schemeClr val="tx1"/>
            </a:solidFill>
            <a:miter lim="800000"/>
            <a:headEnd/>
            <a:tailEnd/>
          </a:ln>
        </p:spPr>
      </p:pic>
      <p:sp>
        <p:nvSpPr>
          <p:cNvPr id="49156" name="TextBox 3"/>
          <p:cNvSpPr txBox="1">
            <a:spLocks noChangeArrowheads="1"/>
          </p:cNvSpPr>
          <p:nvPr/>
        </p:nvSpPr>
        <p:spPr bwMode="auto">
          <a:xfrm>
            <a:off x="7967135" y="6429376"/>
            <a:ext cx="4178300" cy="369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IN">
                <a:latin typeface="Corbel" pitchFamily="34" charset="0"/>
              </a:rPr>
              <a:t>Harish and Varghese, 2006</a:t>
            </a:r>
          </a:p>
        </p:txBody>
      </p:sp>
    </p:spTree>
    <p:extLst>
      <p:ext uri="{BB962C8B-B14F-4D97-AF65-F5344CB8AC3E}">
        <p14:creationId xmlns:p14="http://schemas.microsoft.com/office/powerpoint/2010/main" xmlns="" val="1308717846"/>
      </p:ext>
    </p:extLst>
  </p:cSld>
  <p:clrMapOvr>
    <a:masterClrMapping/>
  </p:clrMapOvr>
  <p:transition spd="med"/>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auto">
          <a:xfrm>
            <a:off x="3426887" y="188917"/>
            <a:ext cx="5837767" cy="828675"/>
          </a:xfrm>
          <a:ln>
            <a:solidFill>
              <a:schemeClr val="tx1"/>
            </a:solidFill>
            <a:miter lim="800000"/>
            <a:headEnd/>
            <a:tailEnd/>
          </a:ln>
        </p:spPr>
        <p:txBody>
          <a:bodyPr wrap="square" lIns="91429" tIns="45714" rIns="91429" bIns="45714" numCol="1" anchorCtr="0" compatLnSpc="1">
            <a:prstTxWarp prst="textNoShape">
              <a:avLst/>
            </a:prstTxWarp>
          </a:bodyPr>
          <a:lstStyle/>
          <a:p>
            <a:pPr algn="ctr">
              <a:defRPr/>
            </a:pPr>
            <a:r>
              <a:rPr lang="en-US" b="1" dirty="0" err="1" smtClean="0">
                <a:solidFill>
                  <a:schemeClr val="accent2">
                    <a:lumMod val="75000"/>
                  </a:schemeClr>
                </a:solidFill>
                <a:effectLst>
                  <a:glow rad="139700">
                    <a:schemeClr val="accent2">
                      <a:satMod val="175000"/>
                      <a:alpha val="40000"/>
                    </a:schemeClr>
                  </a:glow>
                </a:effectLst>
                <a:latin typeface="Cataneo BT" pitchFamily="66" charset="0"/>
              </a:rPr>
              <a:t>Synbiotics</a:t>
            </a:r>
            <a:endParaRPr lang="en-IN" dirty="0" smtClean="0">
              <a:solidFill>
                <a:srgbClr val="C00000"/>
              </a:solidFill>
            </a:endParaRPr>
          </a:p>
        </p:txBody>
      </p:sp>
      <p:sp>
        <p:nvSpPr>
          <p:cNvPr id="56323" name="Content Placeholder 2"/>
          <p:cNvSpPr>
            <a:spLocks noGrp="1"/>
          </p:cNvSpPr>
          <p:nvPr>
            <p:ph idx="1"/>
          </p:nvPr>
        </p:nvSpPr>
        <p:spPr>
          <a:xfrm>
            <a:off x="1219200" y="1357317"/>
            <a:ext cx="10363200" cy="4999037"/>
          </a:xfrm>
        </p:spPr>
        <p:txBody>
          <a:bodyPr/>
          <a:lstStyle/>
          <a:p>
            <a:pPr algn="l" rtl="0" eaLnBrk="1" hangingPunct="1">
              <a:lnSpc>
                <a:spcPct val="90000"/>
              </a:lnSpc>
            </a:pPr>
            <a:r>
              <a:rPr lang="en-US" b="1" dirty="0" err="1" smtClean="0">
                <a:solidFill>
                  <a:schemeClr val="accent2">
                    <a:lumMod val="75000"/>
                  </a:schemeClr>
                </a:solidFill>
                <a:latin typeface="Times New Roman" pitchFamily="18" charset="0"/>
                <a:cs typeface="Times New Roman" pitchFamily="18" charset="0"/>
              </a:rPr>
              <a:t>Synbiotic</a:t>
            </a:r>
            <a:r>
              <a:rPr lang="en-US" b="1" dirty="0" smtClean="0">
                <a:solidFill>
                  <a:schemeClr val="accent2">
                    <a:lumMod val="75000"/>
                  </a:schemeClr>
                </a:solidFill>
                <a:latin typeface="Times New Roman" pitchFamily="18" charset="0"/>
                <a:cs typeface="Times New Roman" pitchFamily="18" charset="0"/>
              </a:rPr>
              <a:t> = Probiotic + Prebiotic</a:t>
            </a:r>
            <a:endParaRPr lang="en-US" dirty="0" smtClean="0">
              <a:solidFill>
                <a:schemeClr val="accent2">
                  <a:lumMod val="75000"/>
                </a:schemeClr>
              </a:solidFill>
              <a:latin typeface="Times New Roman" pitchFamily="18" charset="0"/>
              <a:cs typeface="Times New Roman" pitchFamily="18" charset="0"/>
            </a:endParaRPr>
          </a:p>
          <a:p>
            <a:pPr algn="l" rtl="0">
              <a:lnSpc>
                <a:spcPct val="125000"/>
              </a:lnSpc>
              <a:buSzPct val="85000"/>
              <a:buFont typeface="Wingdings" pitchFamily="2" charset="2"/>
              <a:buChar char="Ø"/>
            </a:pPr>
            <a:r>
              <a:rPr lang="en-US" sz="2600" dirty="0">
                <a:latin typeface="Times New Roman" pitchFamily="18" charset="0"/>
                <a:cs typeface="Times New Roman" pitchFamily="18" charset="0"/>
              </a:rPr>
              <a:t>The concept of </a:t>
            </a:r>
            <a:r>
              <a:rPr lang="en-US" sz="2600" dirty="0" err="1">
                <a:latin typeface="Times New Roman" pitchFamily="18" charset="0"/>
                <a:cs typeface="Times New Roman" pitchFamily="18" charset="0"/>
              </a:rPr>
              <a:t>synbiotics</a:t>
            </a:r>
            <a:r>
              <a:rPr lang="en-US" sz="2600" dirty="0">
                <a:latin typeface="Times New Roman" pitchFamily="18" charset="0"/>
                <a:cs typeface="Times New Roman" pitchFamily="18" charset="0"/>
              </a:rPr>
              <a:t> has been proposed to </a:t>
            </a:r>
            <a:r>
              <a:rPr lang="en-US" sz="2600" dirty="0" smtClean="0">
                <a:latin typeface="Times New Roman" pitchFamily="18" charset="0"/>
                <a:cs typeface="Times New Roman" pitchFamily="18" charset="0"/>
              </a:rPr>
              <a:t>characterize </a:t>
            </a:r>
            <a:r>
              <a:rPr lang="en-US" sz="2600" dirty="0">
                <a:latin typeface="Times New Roman" pitchFamily="18" charset="0"/>
                <a:cs typeface="Times New Roman" pitchFamily="18" charset="0"/>
              </a:rPr>
              <a:t>health-enhancing foods and supplements      used as functional food ingredients in humans (Gibson, 2004). </a:t>
            </a:r>
            <a:endParaRPr lang="en-US" sz="2600" dirty="0">
              <a:latin typeface="Times New Roman" pitchFamily="18" charset="0"/>
              <a:ea typeface="Arial Unicode MS" pitchFamily="34" charset="-128"/>
              <a:cs typeface="Arial Unicode MS" pitchFamily="34" charset="-128"/>
            </a:endParaRPr>
          </a:p>
          <a:p>
            <a:pPr algn="l" rtl="0">
              <a:lnSpc>
                <a:spcPct val="125000"/>
              </a:lnSpc>
              <a:buSzPct val="85000"/>
              <a:buFont typeface="Wingdings" pitchFamily="2" charset="2"/>
              <a:buChar char="Ø"/>
            </a:pPr>
            <a:r>
              <a:rPr lang="en-US" sz="2600" dirty="0">
                <a:latin typeface="Times New Roman" pitchFamily="18" charset="0"/>
                <a:ea typeface="Arial Unicode MS" pitchFamily="34" charset="-128"/>
                <a:cs typeface="Arial Unicode MS" pitchFamily="34" charset="-128"/>
              </a:rPr>
              <a:t>Potential synergy between pro- &amp; prebiotics     </a:t>
            </a:r>
          </a:p>
          <a:p>
            <a:pPr algn="l" rtl="0">
              <a:lnSpc>
                <a:spcPct val="125000"/>
              </a:lnSpc>
              <a:buSzPct val="85000"/>
              <a:buFont typeface="Wingdings" pitchFamily="2" charset="2"/>
              <a:buChar char="Ø"/>
            </a:pPr>
            <a:r>
              <a:rPr lang="en-US" sz="2600" dirty="0">
                <a:latin typeface="Times New Roman" pitchFamily="18" charset="0"/>
                <a:cs typeface="Times New Roman" pitchFamily="18" charset="0"/>
              </a:rPr>
              <a:t>Improve survival in upper GIT</a:t>
            </a:r>
          </a:p>
          <a:p>
            <a:pPr algn="l" rtl="0">
              <a:lnSpc>
                <a:spcPct val="125000"/>
              </a:lnSpc>
              <a:buSzPct val="85000"/>
              <a:buFont typeface="Wingdings" pitchFamily="2" charset="2"/>
              <a:buChar char="Ø"/>
            </a:pPr>
            <a:r>
              <a:rPr lang="en-US" sz="2600" dirty="0">
                <a:latin typeface="Times New Roman" pitchFamily="18" charset="0"/>
                <a:cs typeface="Times New Roman" pitchFamily="18" charset="0"/>
              </a:rPr>
              <a:t>More efficient implantation</a:t>
            </a:r>
          </a:p>
          <a:p>
            <a:pPr algn="l" rtl="0">
              <a:lnSpc>
                <a:spcPct val="125000"/>
              </a:lnSpc>
              <a:buSzPct val="85000"/>
              <a:buFont typeface="Wingdings" pitchFamily="2" charset="2"/>
              <a:buChar char="Ø"/>
            </a:pPr>
            <a:r>
              <a:rPr lang="en-US" sz="2600" dirty="0">
                <a:latin typeface="Times New Roman" pitchFamily="18" charset="0"/>
                <a:cs typeface="Times New Roman" pitchFamily="18" charset="0"/>
              </a:rPr>
              <a:t>Stimulating effect of  Probiotics</a:t>
            </a:r>
            <a:endParaRPr lang="en-IN"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468857267"/>
      </p:ext>
    </p:extLst>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5" y="260353"/>
            <a:ext cx="10945283" cy="1069975"/>
          </a:xfrm>
        </p:spPr>
        <p:txBody>
          <a:bodyPr wrap="square" lIns="91429" tIns="45714" rIns="91429" bIns="45714" numCol="1" anchorCtr="0" compatLnSpc="1">
            <a:prstTxWarp prst="textNoShape">
              <a:avLst/>
            </a:prstTxWarp>
          </a:bodyPr>
          <a:lstStyle/>
          <a:p>
            <a:pPr>
              <a:defRPr/>
            </a:pPr>
            <a:r>
              <a:rPr lang="en-US" sz="3200" b="1" dirty="0" smtClean="0">
                <a:solidFill>
                  <a:schemeClr val="accent2">
                    <a:lumMod val="75000"/>
                  </a:schemeClr>
                </a:solidFill>
                <a:effectLst>
                  <a:glow rad="139700">
                    <a:schemeClr val="accent2">
                      <a:satMod val="175000"/>
                      <a:alpha val="40000"/>
                    </a:schemeClr>
                  </a:glow>
                </a:effectLst>
                <a:latin typeface="Cataneo BT" pitchFamily="66" charset="0"/>
              </a:rPr>
              <a:t>Some of the major health benefits of </a:t>
            </a:r>
            <a:r>
              <a:rPr lang="en-US" sz="3200" b="1" dirty="0" err="1" smtClean="0">
                <a:solidFill>
                  <a:schemeClr val="accent2">
                    <a:lumMod val="75000"/>
                  </a:schemeClr>
                </a:solidFill>
                <a:effectLst>
                  <a:glow rad="139700">
                    <a:schemeClr val="accent2">
                      <a:satMod val="175000"/>
                      <a:alpha val="40000"/>
                    </a:schemeClr>
                  </a:glow>
                </a:effectLst>
                <a:latin typeface="Cataneo BT" pitchFamily="66" charset="0"/>
              </a:rPr>
              <a:t>synbiotics</a:t>
            </a:r>
            <a:endParaRPr lang="en-IN" sz="3200" b="1" dirty="0">
              <a:solidFill>
                <a:srgbClr val="C00000"/>
              </a:solidFill>
              <a:latin typeface="Calibri" pitchFamily="34" charset="0"/>
            </a:endParaRPr>
          </a:p>
        </p:txBody>
      </p:sp>
      <p:sp>
        <p:nvSpPr>
          <p:cNvPr id="3" name="Content Placeholder 2"/>
          <p:cNvSpPr>
            <a:spLocks noGrp="1"/>
          </p:cNvSpPr>
          <p:nvPr>
            <p:ph idx="1"/>
          </p:nvPr>
        </p:nvSpPr>
        <p:spPr>
          <a:xfrm>
            <a:off x="624417" y="1571629"/>
            <a:ext cx="11377083" cy="4786313"/>
          </a:xfrm>
        </p:spPr>
        <p:txBody>
          <a:bodyPr>
            <a:normAutofit/>
          </a:bodyPr>
          <a:lstStyle/>
          <a:p>
            <a:pPr algn="l" rtl="0">
              <a:lnSpc>
                <a:spcPct val="90000"/>
              </a:lnSpc>
              <a:spcBef>
                <a:spcPts val="800"/>
              </a:spcBef>
              <a:buFont typeface="Wingdings" pitchFamily="2" charset="2"/>
              <a:buChar char="ü"/>
              <a:defRPr/>
            </a:pPr>
            <a:r>
              <a:rPr lang="en-US" sz="2200" b="1" dirty="0">
                <a:latin typeface="Times New Roman" pitchFamily="18" charset="0"/>
                <a:cs typeface="Times New Roman" pitchFamily="18" charset="0"/>
              </a:rPr>
              <a:t> </a:t>
            </a:r>
            <a:r>
              <a:rPr lang="en-US" sz="2200" dirty="0">
                <a:latin typeface="+mj-lt"/>
                <a:cs typeface="Times New Roman" pitchFamily="18" charset="0"/>
              </a:rPr>
              <a:t>Improved survival of live bacteria in food products, prolonged shelf life,</a:t>
            </a:r>
          </a:p>
          <a:p>
            <a:pPr algn="l" rtl="0">
              <a:lnSpc>
                <a:spcPct val="90000"/>
              </a:lnSpc>
              <a:spcBef>
                <a:spcPts val="800"/>
              </a:spcBef>
              <a:buFont typeface="Wingdings" pitchFamily="2" charset="2"/>
              <a:buChar char="ü"/>
              <a:defRPr/>
            </a:pPr>
            <a:r>
              <a:rPr lang="en-US" sz="2200" dirty="0" smtClean="0">
                <a:latin typeface="+mj-lt"/>
                <a:cs typeface="Times New Roman" pitchFamily="18" charset="0"/>
              </a:rPr>
              <a:t>Increased </a:t>
            </a:r>
            <a:r>
              <a:rPr lang="en-US" sz="2200" dirty="0">
                <a:latin typeface="+mj-lt"/>
                <a:cs typeface="Times New Roman" pitchFamily="18" charset="0"/>
              </a:rPr>
              <a:t>number of ingested bacteria reaching the colon in a viable form</a:t>
            </a:r>
          </a:p>
          <a:p>
            <a:pPr algn="l" rtl="0">
              <a:lnSpc>
                <a:spcPct val="90000"/>
              </a:lnSpc>
              <a:spcBef>
                <a:spcPts val="800"/>
              </a:spcBef>
              <a:buFont typeface="Wingdings" pitchFamily="2" charset="2"/>
              <a:buChar char="ü"/>
              <a:defRPr/>
            </a:pPr>
            <a:r>
              <a:rPr lang="en-US" sz="2200" u="sng" dirty="0" smtClean="0">
                <a:latin typeface="+mj-lt"/>
                <a:cs typeface="Times New Roman" pitchFamily="18" charset="0"/>
              </a:rPr>
              <a:t>Activation </a:t>
            </a:r>
            <a:r>
              <a:rPr lang="en-US" sz="2200" u="sng" dirty="0">
                <a:latin typeface="+mj-lt"/>
                <a:cs typeface="Times New Roman" pitchFamily="18" charset="0"/>
              </a:rPr>
              <a:t>of metabolism of beneficial bacteria, antagonistic toward pathogenic bacteria</a:t>
            </a:r>
          </a:p>
          <a:p>
            <a:pPr algn="l" rtl="0">
              <a:lnSpc>
                <a:spcPct val="90000"/>
              </a:lnSpc>
              <a:spcBef>
                <a:spcPts val="800"/>
              </a:spcBef>
              <a:buFont typeface="Wingdings" pitchFamily="2" charset="2"/>
              <a:buChar char="ü"/>
              <a:defRPr/>
            </a:pPr>
            <a:r>
              <a:rPr lang="en-US" sz="2200" dirty="0">
                <a:latin typeface="+mj-lt"/>
                <a:cs typeface="Times New Roman" pitchFamily="18" charset="0"/>
              </a:rPr>
              <a:t>Production of antimicrobial substances (</a:t>
            </a:r>
            <a:r>
              <a:rPr lang="en-US" sz="2200" dirty="0" err="1">
                <a:latin typeface="+mj-lt"/>
                <a:cs typeface="Times New Roman" pitchFamily="18" charset="0"/>
              </a:rPr>
              <a:t>bacteriocins</a:t>
            </a:r>
            <a:r>
              <a:rPr lang="en-US" sz="2200" dirty="0">
                <a:latin typeface="+mj-lt"/>
                <a:cs typeface="Times New Roman" pitchFamily="18" charset="0"/>
              </a:rPr>
              <a:t> , hydrogen peroxide, organic acids </a:t>
            </a:r>
            <a:r>
              <a:rPr lang="en-US" sz="2200" dirty="0" err="1">
                <a:latin typeface="+mj-lt"/>
                <a:cs typeface="Times New Roman" pitchFamily="18" charset="0"/>
              </a:rPr>
              <a:t>etc</a:t>
            </a:r>
            <a:r>
              <a:rPr lang="en-US" sz="2200" dirty="0">
                <a:latin typeface="+mj-lt"/>
                <a:cs typeface="Times New Roman" pitchFamily="18" charset="0"/>
              </a:rPr>
              <a:t>)</a:t>
            </a:r>
          </a:p>
          <a:p>
            <a:pPr algn="l" rtl="0">
              <a:lnSpc>
                <a:spcPct val="90000"/>
              </a:lnSpc>
              <a:spcBef>
                <a:spcPts val="800"/>
              </a:spcBef>
              <a:buFont typeface="Wingdings" pitchFamily="2" charset="2"/>
              <a:buChar char="ü"/>
              <a:defRPr/>
            </a:pPr>
            <a:r>
              <a:rPr lang="en-US" sz="2200" dirty="0" err="1" smtClean="0">
                <a:latin typeface="+mj-lt"/>
                <a:cs typeface="Times New Roman" pitchFamily="18" charset="0"/>
              </a:rPr>
              <a:t>Immunostimulation</a:t>
            </a:r>
            <a:r>
              <a:rPr lang="en-US" sz="2200" dirty="0" smtClean="0">
                <a:latin typeface="+mj-lt"/>
                <a:cs typeface="Times New Roman" pitchFamily="18" charset="0"/>
              </a:rPr>
              <a:t> </a:t>
            </a:r>
            <a:endParaRPr lang="en-US" sz="2200" dirty="0">
              <a:latin typeface="+mj-lt"/>
              <a:cs typeface="Times New Roman" pitchFamily="18" charset="0"/>
            </a:endParaRPr>
          </a:p>
          <a:p>
            <a:pPr algn="l" rtl="0">
              <a:lnSpc>
                <a:spcPct val="90000"/>
              </a:lnSpc>
              <a:spcBef>
                <a:spcPts val="800"/>
              </a:spcBef>
              <a:buFont typeface="Wingdings" pitchFamily="2" charset="2"/>
              <a:buChar char="ü"/>
              <a:defRPr/>
            </a:pPr>
            <a:r>
              <a:rPr lang="en-US" sz="2200" dirty="0">
                <a:latin typeface="+mj-lt"/>
                <a:cs typeface="Times New Roman" pitchFamily="18" charset="0"/>
              </a:rPr>
              <a:t>Anti-inflammatory, Anti-mutagenic, Anti-carcinogenic, and production of bioactive compounds (enzymes, vaccines, peptides </a:t>
            </a:r>
            <a:r>
              <a:rPr lang="en-US" sz="2200" dirty="0" err="1">
                <a:latin typeface="+mj-lt"/>
                <a:cs typeface="Times New Roman" pitchFamily="18" charset="0"/>
              </a:rPr>
              <a:t>etc</a:t>
            </a:r>
            <a:r>
              <a:rPr lang="en-US" sz="2200" dirty="0">
                <a:latin typeface="+mj-lt"/>
                <a:cs typeface="Times New Roman" pitchFamily="18" charset="0"/>
              </a:rPr>
              <a:t>) </a:t>
            </a:r>
            <a:endParaRPr lang="en-IN" sz="2200" dirty="0">
              <a:latin typeface="+mj-lt"/>
              <a:cs typeface="Times New Roman" pitchFamily="18" charset="0"/>
            </a:endParaRPr>
          </a:p>
        </p:txBody>
      </p:sp>
      <p:sp>
        <p:nvSpPr>
          <p:cNvPr id="57348" name="TextBox 3"/>
          <p:cNvSpPr txBox="1">
            <a:spLocks noChangeArrowheads="1"/>
          </p:cNvSpPr>
          <p:nvPr/>
        </p:nvSpPr>
        <p:spPr bwMode="auto">
          <a:xfrm>
            <a:off x="8523821" y="6375400"/>
            <a:ext cx="3524249" cy="369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a:latin typeface="Times New Roman" pitchFamily="18" charset="0"/>
                <a:cs typeface="Times New Roman" pitchFamily="18" charset="0"/>
              </a:rPr>
              <a:t>(Nagpal et al, 2007)</a:t>
            </a:r>
            <a:endParaRPr lang="en-IN">
              <a:latin typeface="Times New Roman" pitchFamily="18" charset="0"/>
              <a:cs typeface="Times New Roman" pitchFamily="18" charset="0"/>
            </a:endParaRPr>
          </a:p>
        </p:txBody>
      </p:sp>
    </p:spTree>
    <p:extLst>
      <p:ext uri="{BB962C8B-B14F-4D97-AF65-F5344CB8AC3E}">
        <p14:creationId xmlns:p14="http://schemas.microsoft.com/office/powerpoint/2010/main" xmlns="" val="3862547439"/>
      </p:ext>
    </p:extLst>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bwMode="auto">
          <a:xfrm>
            <a:off x="1219200" y="0"/>
            <a:ext cx="10363200" cy="1032975"/>
          </a:xfrm>
          <a:ln>
            <a:solidFill>
              <a:schemeClr val="tx1"/>
            </a:solidFill>
            <a:miter lim="800000"/>
            <a:headEnd/>
            <a:tailEnd/>
          </a:ln>
        </p:spPr>
        <p:txBody>
          <a:bodyPr wrap="square" lIns="91429" tIns="45714" rIns="91429" bIns="45714" numCol="1" anchorCtr="0" compatLnSpc="1">
            <a:prstTxWarp prst="textNoShape">
              <a:avLst/>
            </a:prstTxWarp>
            <a:normAutofit fontScale="90000"/>
          </a:bodyPr>
          <a:lstStyle/>
          <a:p>
            <a:pPr algn="ctr" eaLnBrk="1" hangingPunct="1">
              <a:defRPr/>
            </a:pPr>
            <a:r>
              <a:rPr lang="en-US" dirty="0" smtClean="0"/>
              <a:t/>
            </a:r>
            <a:br>
              <a:rPr lang="en-US" dirty="0" smtClean="0"/>
            </a:br>
            <a:r>
              <a:rPr lang="en-US" dirty="0" smtClean="0">
                <a:solidFill>
                  <a:srgbClr val="C00000"/>
                </a:solidFill>
              </a:rPr>
              <a:t>Probiotic Foods</a:t>
            </a:r>
            <a:r>
              <a:rPr lang="en-US" b="1" dirty="0" smtClean="0"/>
              <a:t/>
            </a:r>
            <a:br>
              <a:rPr lang="en-US" b="1" dirty="0" smtClean="0"/>
            </a:br>
            <a:endParaRPr lang="en-IN" b="1" dirty="0" smtClean="0"/>
          </a:p>
        </p:txBody>
      </p:sp>
      <p:pic>
        <p:nvPicPr>
          <p:cNvPr id="64515"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8858251" y="1643063"/>
            <a:ext cx="2400300" cy="2286000"/>
          </a:xfrm>
        </p:spPr>
      </p:pic>
      <p:pic>
        <p:nvPicPr>
          <p:cNvPr id="6451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57253" y="1571629"/>
            <a:ext cx="3931809" cy="1101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525259" y="3520414"/>
            <a:ext cx="1997103" cy="2361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8609" name="Picture 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263952" y="4365625"/>
            <a:ext cx="1562100" cy="1874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8610"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955933" y="3810580"/>
            <a:ext cx="2558788" cy="23619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8611" name="Picture 3"/>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5695741" y="1346992"/>
            <a:ext cx="1371600" cy="2081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38084538"/>
      </p:ext>
    </p:extLst>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7523" y="1031805"/>
            <a:ext cx="11219822" cy="4351338"/>
          </a:xfrm>
        </p:spPr>
        <p:txBody>
          <a:bodyPr>
            <a:normAutofit fontScale="92500" lnSpcReduction="20000"/>
          </a:bodyPr>
          <a:lstStyle/>
          <a:p>
            <a:pPr algn="just" rtl="0">
              <a:buFont typeface="Wingdings" pitchFamily="2" charset="2"/>
              <a:buChar char="ü"/>
            </a:pPr>
            <a:r>
              <a:rPr lang="en-US" dirty="0"/>
              <a:t>Probiotics for Autism: Clinical </a:t>
            </a:r>
            <a:r>
              <a:rPr lang="en-US" dirty="0" smtClean="0"/>
              <a:t>Research</a:t>
            </a:r>
            <a:endParaRPr lang="en-US" dirty="0"/>
          </a:p>
          <a:p>
            <a:pPr algn="just" rtl="0">
              <a:buFont typeface="Wingdings" pitchFamily="2" charset="2"/>
              <a:buChar char="ü"/>
            </a:pPr>
            <a:r>
              <a:rPr lang="en-US" dirty="0"/>
              <a:t>Probably the most well-known study </a:t>
            </a:r>
            <a:r>
              <a:rPr lang="en-US" dirty="0" smtClean="0"/>
              <a:t>into probiotic</a:t>
            </a:r>
            <a:r>
              <a:rPr lang="en-US" dirty="0"/>
              <a:t>  for autism was </a:t>
            </a:r>
            <a:r>
              <a:rPr lang="en-US" dirty="0" smtClean="0"/>
              <a:t>that run </a:t>
            </a:r>
            <a:r>
              <a:rPr lang="en-US" dirty="0"/>
              <a:t>in 2006 by Professor Glenn Gibson at the University of </a:t>
            </a:r>
            <a:r>
              <a:rPr lang="en-US" dirty="0" smtClean="0"/>
              <a:t>Reading</a:t>
            </a:r>
          </a:p>
          <a:p>
            <a:pPr algn="just" rtl="0">
              <a:buFont typeface="Wingdings" pitchFamily="2" charset="2"/>
              <a:buChar char="ü"/>
            </a:pPr>
            <a:r>
              <a:rPr lang="en-US" dirty="0" smtClean="0"/>
              <a:t>40 </a:t>
            </a:r>
            <a:r>
              <a:rPr lang="en-US" dirty="0"/>
              <a:t>autistic children all between 4 and 13 years old were randomly separated into a trial group, and a control group. The trial group were given a probiotic supplement with the </a:t>
            </a:r>
            <a:r>
              <a:rPr lang="en-US" dirty="0" smtClean="0"/>
              <a:t>species </a:t>
            </a:r>
            <a:r>
              <a:rPr lang="en-US" i="1" dirty="0" smtClean="0">
                <a:solidFill>
                  <a:srgbClr val="C00000"/>
                </a:solidFill>
              </a:rPr>
              <a:t>Lactobacillus </a:t>
            </a:r>
            <a:r>
              <a:rPr lang="en-US" i="1" dirty="0" err="1">
                <a:solidFill>
                  <a:srgbClr val="C00000"/>
                </a:solidFill>
              </a:rPr>
              <a:t>plantarum</a:t>
            </a:r>
            <a:r>
              <a:rPr lang="en-US" dirty="0"/>
              <a:t> whilst children in the other group were given </a:t>
            </a:r>
            <a:r>
              <a:rPr lang="en-US" dirty="0" smtClean="0"/>
              <a:t>placebos. </a:t>
            </a:r>
            <a:endParaRPr lang="en-US" dirty="0"/>
          </a:p>
          <a:p>
            <a:pPr algn="just" rtl="0">
              <a:buFont typeface="Wingdings" pitchFamily="2" charset="2"/>
              <a:buChar char="ü"/>
            </a:pPr>
            <a:r>
              <a:rPr lang="en-US" dirty="0" smtClean="0"/>
              <a:t>Comments</a:t>
            </a:r>
            <a:r>
              <a:rPr lang="en-US" dirty="0"/>
              <a:t> from parents of participants in the probiotic group included not only reports on digestive health improvements, such as, 'better formed stools' but also potentially mental &amp; </a:t>
            </a:r>
            <a:r>
              <a:rPr lang="en-US" dirty="0" err="1"/>
              <a:t>behavioural</a:t>
            </a:r>
            <a:r>
              <a:rPr lang="en-US" dirty="0"/>
              <a:t> improvements, such as, 'more calm, relaxed, not stressed' and 'improved ability to listen and concentrate'. </a:t>
            </a:r>
            <a:endParaRPr lang="en-US" dirty="0" smtClean="0"/>
          </a:p>
        </p:txBody>
      </p:sp>
      <p:sp>
        <p:nvSpPr>
          <p:cNvPr id="3" name="Title 2"/>
          <p:cNvSpPr>
            <a:spLocks noGrp="1"/>
          </p:cNvSpPr>
          <p:nvPr>
            <p:ph type="title"/>
          </p:nvPr>
        </p:nvSpPr>
        <p:spPr>
          <a:xfrm>
            <a:off x="764556" y="254593"/>
            <a:ext cx="10515600" cy="790436"/>
          </a:xfrm>
        </p:spPr>
        <p:txBody>
          <a:bodyPr>
            <a:normAutofit fontScale="90000"/>
          </a:bodyPr>
          <a:lstStyle/>
          <a:p>
            <a:pPr algn="ctr" rtl="0"/>
            <a:r>
              <a:rPr lang="en-US" b="1" dirty="0" smtClean="0">
                <a:solidFill>
                  <a:schemeClr val="accent2">
                    <a:lumMod val="75000"/>
                  </a:schemeClr>
                </a:solidFill>
                <a:effectLst>
                  <a:glow rad="139700">
                    <a:schemeClr val="accent2">
                      <a:satMod val="175000"/>
                      <a:alpha val="40000"/>
                    </a:schemeClr>
                  </a:glow>
                </a:effectLst>
                <a:latin typeface="Cataneo BT" pitchFamily="66" charset="0"/>
              </a:rPr>
              <a:t>Probiotics for Autism:  Clinical Research</a:t>
            </a:r>
            <a:r>
              <a:rPr lang="en-US" dirty="0"/>
              <a:t/>
            </a:r>
            <a:br>
              <a:rPr lang="en-US" dirty="0"/>
            </a:br>
            <a:endParaRPr lang="en-US" dirty="0"/>
          </a:p>
        </p:txBody>
      </p:sp>
      <p:pic>
        <p:nvPicPr>
          <p:cNvPr id="839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415305" y="4903882"/>
            <a:ext cx="2502040" cy="1773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33903348"/>
      </p:ext>
    </p:extLst>
  </p:cSld>
  <p:clrMapOvr>
    <a:masterClrMapping/>
  </p:clrMapOvr>
  <p:transition spd="med"/>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664852"/>
            <a:ext cx="10515600" cy="4203385"/>
          </a:xfrm>
        </p:spPr>
        <p:txBody>
          <a:bodyPr>
            <a:normAutofit fontScale="92500" lnSpcReduction="20000"/>
          </a:bodyPr>
          <a:lstStyle/>
          <a:p>
            <a:pPr marL="0" indent="0" algn="just" rtl="0">
              <a:buNone/>
            </a:pPr>
            <a:r>
              <a:rPr lang="en-US" dirty="0" smtClean="0"/>
              <a:t>In the </a:t>
            </a:r>
            <a:r>
              <a:rPr lang="en-US" u="sng" dirty="0" smtClean="0"/>
              <a:t>Chez et al study</a:t>
            </a:r>
            <a:r>
              <a:rPr lang="en-US" dirty="0" smtClean="0"/>
              <a:t>, researchers </a:t>
            </a:r>
            <a:r>
              <a:rPr lang="en-US" dirty="0"/>
              <a:t>treated 31 autistic children, ranging from 3 to 12 years in age, with either 400 mg of L-</a:t>
            </a:r>
            <a:r>
              <a:rPr lang="en-US" dirty="0" err="1"/>
              <a:t>Carnosine</a:t>
            </a:r>
            <a:r>
              <a:rPr lang="en-US" dirty="0"/>
              <a:t>, twice a day, or a placebo, for 8 weeks. At the end of the study the children treated with </a:t>
            </a:r>
            <a:r>
              <a:rPr lang="en-US" dirty="0">
                <a:solidFill>
                  <a:srgbClr val="C00000"/>
                </a:solidFill>
                <a:effectLst>
                  <a:outerShdw blurRad="38100" dist="38100" dir="2700000" algn="tl">
                    <a:srgbClr val="000000">
                      <a:alpha val="43137"/>
                    </a:srgbClr>
                  </a:outerShdw>
                </a:effectLst>
              </a:rPr>
              <a:t>L-</a:t>
            </a:r>
            <a:r>
              <a:rPr lang="en-US" dirty="0" err="1">
                <a:solidFill>
                  <a:srgbClr val="C00000"/>
                </a:solidFill>
                <a:effectLst>
                  <a:outerShdw blurRad="38100" dist="38100" dir="2700000" algn="tl">
                    <a:srgbClr val="000000">
                      <a:alpha val="43137"/>
                    </a:srgbClr>
                  </a:outerShdw>
                </a:effectLst>
              </a:rPr>
              <a:t>Carnosine</a:t>
            </a:r>
            <a:r>
              <a:rPr lang="en-US" dirty="0">
                <a:solidFill>
                  <a:srgbClr val="C00000"/>
                </a:solidFill>
                <a:effectLst>
                  <a:outerShdw blurRad="38100" dist="38100" dir="2700000" algn="tl">
                    <a:srgbClr val="000000">
                      <a:alpha val="43137"/>
                    </a:srgbClr>
                  </a:outerShdw>
                </a:effectLst>
              </a:rPr>
              <a:t> showed significant improvements in behavior, socialization, and communication, as well as increases in language comprehension based on CARS </a:t>
            </a:r>
            <a:r>
              <a:rPr lang="en-US" dirty="0"/>
              <a:t>(Childhood Autism Rating Scale), vocabulary tests (E/ROWPVT) and biweekly parent reports. In the conclusion to their report the researchers state, “Oral supplementation with L-</a:t>
            </a:r>
            <a:r>
              <a:rPr lang="en-US" dirty="0" err="1"/>
              <a:t>Carnosine</a:t>
            </a:r>
            <a:r>
              <a:rPr lang="en-US" dirty="0"/>
              <a:t> resulted in demonstrable improvements in autistic behaviors, as well as increases in language comprehension that reached statistical significance</a:t>
            </a:r>
            <a:r>
              <a:rPr lang="en-US" dirty="0" smtClean="0"/>
              <a:t>.”</a:t>
            </a:r>
            <a:endParaRPr lang="en-US" dirty="0"/>
          </a:p>
        </p:txBody>
      </p:sp>
      <p:sp>
        <p:nvSpPr>
          <p:cNvPr id="4" name="Title 3"/>
          <p:cNvSpPr>
            <a:spLocks noGrp="1"/>
          </p:cNvSpPr>
          <p:nvPr>
            <p:ph type="title"/>
          </p:nvPr>
        </p:nvSpPr>
        <p:spPr>
          <a:xfrm>
            <a:off x="381837" y="204351"/>
            <a:ext cx="10931769" cy="1325563"/>
          </a:xfrm>
        </p:spPr>
        <p:txBody>
          <a:bodyPr>
            <a:normAutofit/>
          </a:bodyPr>
          <a:lstStyle/>
          <a:p>
            <a:r>
              <a:rPr lang="en-US" b="1" dirty="0" smtClean="0">
                <a:solidFill>
                  <a:schemeClr val="accent2">
                    <a:lumMod val="75000"/>
                  </a:schemeClr>
                </a:solidFill>
                <a:effectLst>
                  <a:glow rad="139700">
                    <a:schemeClr val="accent2">
                      <a:satMod val="175000"/>
                      <a:alpha val="40000"/>
                    </a:schemeClr>
                  </a:glow>
                </a:effectLst>
                <a:latin typeface="Cataneo BT" pitchFamily="66" charset="0"/>
              </a:rPr>
              <a:t> L-</a:t>
            </a:r>
            <a:r>
              <a:rPr lang="en-US" b="1" dirty="0" err="1" smtClean="0">
                <a:solidFill>
                  <a:schemeClr val="accent2">
                    <a:lumMod val="75000"/>
                  </a:schemeClr>
                </a:solidFill>
                <a:effectLst>
                  <a:glow rad="139700">
                    <a:schemeClr val="accent2">
                      <a:satMod val="175000"/>
                      <a:alpha val="40000"/>
                    </a:schemeClr>
                  </a:glow>
                </a:effectLst>
                <a:latin typeface="Cataneo BT" pitchFamily="66" charset="0"/>
              </a:rPr>
              <a:t>carnosine</a:t>
            </a:r>
            <a:r>
              <a:rPr lang="en-US" b="1" dirty="0" smtClean="0">
                <a:solidFill>
                  <a:schemeClr val="accent2">
                    <a:lumMod val="75000"/>
                  </a:schemeClr>
                </a:solidFill>
                <a:effectLst>
                  <a:glow rad="139700">
                    <a:schemeClr val="accent2">
                      <a:satMod val="175000"/>
                      <a:alpha val="40000"/>
                    </a:schemeClr>
                  </a:glow>
                </a:effectLst>
                <a:latin typeface="Cataneo BT" pitchFamily="66" charset="0"/>
              </a:rPr>
              <a:t> supplementation in autism</a:t>
            </a:r>
            <a:endParaRPr lang="en-US" dirty="0">
              <a:solidFill>
                <a:schemeClr val="accent5">
                  <a:lumMod val="50000"/>
                </a:schemeClr>
              </a:solidFill>
            </a:endParaRPr>
          </a:p>
        </p:txBody>
      </p:sp>
      <p:pic>
        <p:nvPicPr>
          <p:cNvPr id="849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665081" y="5265337"/>
            <a:ext cx="2659411" cy="15009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86896874"/>
      </p:ext>
    </p:extLst>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gn="l" rtl="0"/>
            <a:r>
              <a:rPr lang="en-US" dirty="0" smtClean="0">
                <a:solidFill>
                  <a:srgbClr val="C00000"/>
                </a:solidFill>
              </a:rPr>
              <a:t>SRCTN54273114</a:t>
            </a:r>
          </a:p>
          <a:p>
            <a:pPr algn="l" rtl="0"/>
            <a:r>
              <a:rPr lang="en-US" dirty="0"/>
              <a:t>A Clinical Trial of </a:t>
            </a:r>
            <a:r>
              <a:rPr lang="en-US" dirty="0" err="1"/>
              <a:t>Levocarnitine</a:t>
            </a:r>
            <a:r>
              <a:rPr lang="en-US" dirty="0"/>
              <a:t> to Treat Autism Spectrum </a:t>
            </a:r>
            <a:r>
              <a:rPr lang="en-US" dirty="0" smtClean="0"/>
              <a:t>Disorders</a:t>
            </a:r>
          </a:p>
          <a:p>
            <a:pPr algn="l" rtl="0"/>
            <a:r>
              <a:rPr lang="en-US" dirty="0"/>
              <a:t>A Prospective Double-Blind, Randomized Clinical Trial of </a:t>
            </a:r>
            <a:r>
              <a:rPr lang="en-US" dirty="0" err="1"/>
              <a:t>Levocarnitine</a:t>
            </a:r>
            <a:r>
              <a:rPr lang="en-US" dirty="0"/>
              <a:t> to Treat Autism Spectrum </a:t>
            </a:r>
            <a:r>
              <a:rPr lang="en-US" dirty="0" smtClean="0"/>
              <a:t>Disorders</a:t>
            </a:r>
          </a:p>
          <a:p>
            <a:pPr algn="l" rtl="0"/>
            <a:r>
              <a:rPr lang="en-US" dirty="0"/>
              <a:t>The hypothesis tested in the present study was that blood carnitine levels in patients diagnosed with an ASD have a significant impact on </a:t>
            </a:r>
            <a:r>
              <a:rPr lang="en-US" dirty="0" err="1"/>
              <a:t>behaviour</a:t>
            </a:r>
            <a:r>
              <a:rPr lang="en-US" dirty="0"/>
              <a:t>, cognition, socialization, and health/physical traits associated with an ASD diagnosis. The present prospective, double-blind, placebo controlled trial evaluated whether a standardized treatment regimen of liquid L-</a:t>
            </a:r>
            <a:r>
              <a:rPr lang="en-US" dirty="0" err="1"/>
              <a:t>carnitine</a:t>
            </a:r>
            <a:r>
              <a:rPr lang="en-US" dirty="0"/>
              <a:t> administered to patients diagnosed with an autism spectrum disorder (ASD) on a daily basis for 3-months would result in improved </a:t>
            </a:r>
            <a:r>
              <a:rPr lang="en-US" dirty="0" err="1"/>
              <a:t>behaviour</a:t>
            </a:r>
            <a:r>
              <a:rPr lang="en-US" dirty="0"/>
              <a:t>, cognition, socialization, and health/physical traits associated with an ASD diagnosis</a:t>
            </a:r>
            <a:r>
              <a:rPr lang="en-US" dirty="0" smtClean="0"/>
              <a:t>.</a:t>
            </a:r>
          </a:p>
          <a:p>
            <a:pPr algn="l" rtl="0"/>
            <a:r>
              <a:rPr lang="en-US" dirty="0"/>
              <a:t>Autism Research Institute (USA)</a:t>
            </a:r>
          </a:p>
        </p:txBody>
      </p:sp>
      <p:sp>
        <p:nvSpPr>
          <p:cNvPr id="3" name="Title 2"/>
          <p:cNvSpPr>
            <a:spLocks noGrp="1"/>
          </p:cNvSpPr>
          <p:nvPr>
            <p:ph type="title"/>
          </p:nvPr>
        </p:nvSpPr>
        <p:spPr/>
        <p:txBody>
          <a:bodyPr>
            <a:normAutofit/>
          </a:bodyPr>
          <a:lstStyle/>
          <a:p>
            <a:r>
              <a:rPr lang="en-US" b="1" dirty="0" smtClean="0">
                <a:solidFill>
                  <a:schemeClr val="accent2">
                    <a:lumMod val="75000"/>
                  </a:schemeClr>
                </a:solidFill>
                <a:effectLst>
                  <a:glow rad="139700">
                    <a:schemeClr val="accent2">
                      <a:satMod val="175000"/>
                      <a:alpha val="40000"/>
                    </a:schemeClr>
                  </a:glow>
                </a:effectLst>
                <a:latin typeface="Cataneo BT" pitchFamily="66" charset="0"/>
              </a:rPr>
              <a:t>L-</a:t>
            </a:r>
            <a:r>
              <a:rPr lang="en-US" b="1" dirty="0" err="1" smtClean="0">
                <a:solidFill>
                  <a:schemeClr val="accent2">
                    <a:lumMod val="75000"/>
                  </a:schemeClr>
                </a:solidFill>
                <a:effectLst>
                  <a:glow rad="139700">
                    <a:schemeClr val="accent2">
                      <a:satMod val="175000"/>
                      <a:alpha val="40000"/>
                    </a:schemeClr>
                  </a:glow>
                </a:effectLst>
                <a:latin typeface="Cataneo BT" pitchFamily="66" charset="0"/>
              </a:rPr>
              <a:t>carnitine</a:t>
            </a:r>
            <a:r>
              <a:rPr lang="en-US" b="1" dirty="0" smtClean="0">
                <a:solidFill>
                  <a:schemeClr val="accent2">
                    <a:lumMod val="75000"/>
                  </a:schemeClr>
                </a:solidFill>
                <a:effectLst>
                  <a:glow rad="139700">
                    <a:schemeClr val="accent2">
                      <a:satMod val="175000"/>
                      <a:alpha val="40000"/>
                    </a:schemeClr>
                  </a:glow>
                </a:effectLst>
                <a:latin typeface="Cataneo BT" pitchFamily="66" charset="0"/>
              </a:rPr>
              <a:t> trial in autism</a:t>
            </a:r>
            <a:endParaRPr lang="en-US" dirty="0"/>
          </a:p>
        </p:txBody>
      </p:sp>
    </p:spTree>
    <p:extLst>
      <p:ext uri="{BB962C8B-B14F-4D97-AF65-F5344CB8AC3E}">
        <p14:creationId xmlns:p14="http://schemas.microsoft.com/office/powerpoint/2010/main" xmlns="" val="1098316051"/>
      </p:ext>
    </p:extLst>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8117" y="0"/>
            <a:ext cx="11543882" cy="48705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704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93820" y="4539187"/>
            <a:ext cx="11398179" cy="2253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0951916"/>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TS10346053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Melancholy abstract design template" id="{53D6E29E-BC16-4C15-929C-E5E8D3EE1C7C}" vid="{7719C5F9-D258-4D09-B252-90C1DAED72A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CEFEFB8-71C6-4A9E-8EF9-0768355D7E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TS103460530</Template>
  <TotalTime>3680</TotalTime>
  <Words>2012</Words>
  <Application>Microsoft Office PowerPoint</Application>
  <PresentationFormat>Custom</PresentationFormat>
  <Paragraphs>200</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TS103460530</vt:lpstr>
      <vt:lpstr>           </vt:lpstr>
      <vt:lpstr>Slide 2</vt:lpstr>
      <vt:lpstr>Slide 3</vt:lpstr>
      <vt:lpstr>Slide 4</vt:lpstr>
      <vt:lpstr>Slide 5</vt:lpstr>
      <vt:lpstr>Slide 6</vt:lpstr>
      <vt:lpstr>Slide 7</vt:lpstr>
      <vt:lpstr>Autism </vt:lpstr>
      <vt:lpstr>Slide 9</vt:lpstr>
      <vt:lpstr>Slide 10</vt:lpstr>
      <vt:lpstr>Brain Complexity</vt:lpstr>
      <vt:lpstr>Animal Models</vt:lpstr>
      <vt:lpstr>Animal Models</vt:lpstr>
      <vt:lpstr>Slide 14</vt:lpstr>
      <vt:lpstr>Study Objectives </vt:lpstr>
      <vt:lpstr>Slide 16</vt:lpstr>
      <vt:lpstr>Slide 17</vt:lpstr>
      <vt:lpstr>Slide 18</vt:lpstr>
      <vt:lpstr>Experimental</vt:lpstr>
      <vt:lpstr>Slide 20</vt:lpstr>
      <vt:lpstr>Slide 21</vt:lpstr>
      <vt:lpstr>Slide 22</vt:lpstr>
      <vt:lpstr>Slide 23</vt:lpstr>
      <vt:lpstr>Slide 24</vt:lpstr>
      <vt:lpstr>Slide 25</vt:lpstr>
      <vt:lpstr>Slide 26</vt:lpstr>
      <vt:lpstr>Slide 27</vt:lpstr>
      <vt:lpstr>Slide 28</vt:lpstr>
      <vt:lpstr>Slide 29</vt:lpstr>
      <vt:lpstr>DNA damage (Comet assay) </vt:lpstr>
      <vt:lpstr>Slide 31</vt:lpstr>
      <vt:lpstr>Slide 32</vt:lpstr>
      <vt:lpstr>Slide 33</vt:lpstr>
      <vt:lpstr>Where do probiotic come from  ??</vt:lpstr>
      <vt:lpstr>Vaginal delivery and C-section</vt:lpstr>
      <vt:lpstr>Slide 36</vt:lpstr>
      <vt:lpstr>Balanced at birth microbiota</vt:lpstr>
      <vt:lpstr>Factors affecting the intestinal microbiota</vt:lpstr>
      <vt:lpstr>Selection of probiotic organism</vt:lpstr>
      <vt:lpstr>Major pre-requisite properties for a microbe to be accepted as a probiotic are:</vt:lpstr>
      <vt:lpstr>Slide 41</vt:lpstr>
      <vt:lpstr>Advantages of a probiotic</vt:lpstr>
      <vt:lpstr>Slide 43</vt:lpstr>
      <vt:lpstr>Slide 44</vt:lpstr>
      <vt:lpstr>Concept of Probiotics and Prebiotics</vt:lpstr>
      <vt:lpstr>Synbiotics</vt:lpstr>
      <vt:lpstr>Some of the major health benefits of synbiotics</vt:lpstr>
      <vt:lpstr> Probiotic Foods </vt:lpstr>
      <vt:lpstr>Probiotics for Autism:  Clinical Research </vt:lpstr>
      <vt:lpstr> L-carnosine supplementation in autism</vt:lpstr>
      <vt:lpstr>L-carnitine trial in autism</vt:lpstr>
      <vt:lpstr>Slide 52</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USER</dc:creator>
  <cp:lastModifiedBy>elansary</cp:lastModifiedBy>
  <cp:revision>304</cp:revision>
  <dcterms:created xsi:type="dcterms:W3CDTF">2013-04-04T02:28:05Z</dcterms:created>
  <dcterms:modified xsi:type="dcterms:W3CDTF">2014-10-14T09:23:58Z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TC034605309991</vt:lpwstr>
  </property>
</Properties>
</file>