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sldIdLst>
    <p:sldId id="286" r:id="rId2"/>
    <p:sldId id="257" r:id="rId3"/>
    <p:sldId id="294" r:id="rId4"/>
    <p:sldId id="261" r:id="rId5"/>
    <p:sldId id="263" r:id="rId6"/>
    <p:sldId id="290" r:id="rId7"/>
    <p:sldId id="291" r:id="rId8"/>
    <p:sldId id="260" r:id="rId9"/>
    <p:sldId id="264" r:id="rId10"/>
    <p:sldId id="265" r:id="rId11"/>
    <p:sldId id="285" r:id="rId12"/>
    <p:sldId id="266" r:id="rId13"/>
    <p:sldId id="270" r:id="rId14"/>
    <p:sldId id="271" r:id="rId15"/>
    <p:sldId id="287" r:id="rId16"/>
    <p:sldId id="269" r:id="rId17"/>
    <p:sldId id="272" r:id="rId18"/>
    <p:sldId id="273" r:id="rId19"/>
    <p:sldId id="278" r:id="rId20"/>
    <p:sldId id="279" r:id="rId21"/>
    <p:sldId id="280" r:id="rId22"/>
    <p:sldId id="292" r:id="rId23"/>
    <p:sldId id="283" r:id="rId24"/>
    <p:sldId id="288" r:id="rId25"/>
    <p:sldId id="282" r:id="rId26"/>
    <p:sldId id="281" r:id="rId27"/>
    <p:sldId id="275" r:id="rId28"/>
    <p:sldId id="27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010" autoAdjust="0"/>
  </p:normalViewPr>
  <p:slideViewPr>
    <p:cSldViewPr snapToGrid="0">
      <p:cViewPr>
        <p:scale>
          <a:sx n="100" d="100"/>
          <a:sy n="100" d="100"/>
        </p:scale>
        <p:origin x="-600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19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slide" Target="../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3D4AE4-E92F-43BF-9E5C-720C06EB9D69}" type="doc">
      <dgm:prSet loTypeId="urn:microsoft.com/office/officeart/2005/8/layout/radial6" loCatId="relationship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3DD58B77-B135-4A64-A708-419DDFBDCC4F}">
      <dgm:prSet phldrT="[Text]"/>
      <dgm:spPr/>
      <dgm:t>
        <a:bodyPr/>
        <a:lstStyle/>
        <a:p>
          <a:r>
            <a:rPr lang="en-US" dirty="0"/>
            <a:t>SCCI 0129 compliance</a:t>
          </a:r>
        </a:p>
      </dgm:t>
    </dgm:pt>
    <dgm:pt modelId="{ADFE0B53-9EEE-420D-AA4F-DAC08CC7877E}" type="parTrans" cxnId="{663E5BA8-7874-46F2-9D59-B74105008375}">
      <dgm:prSet/>
      <dgm:spPr/>
      <dgm:t>
        <a:bodyPr/>
        <a:lstStyle/>
        <a:p>
          <a:endParaRPr lang="en-US"/>
        </a:p>
      </dgm:t>
    </dgm:pt>
    <dgm:pt modelId="{C184C322-E774-4C74-B154-43B1E32A0E2A}" type="sibTrans" cxnId="{663E5BA8-7874-46F2-9D59-B74105008375}">
      <dgm:prSet/>
      <dgm:spPr/>
      <dgm:t>
        <a:bodyPr/>
        <a:lstStyle/>
        <a:p>
          <a:endParaRPr lang="en-US"/>
        </a:p>
      </dgm:t>
    </dgm:pt>
    <dgm:pt modelId="{C2971357-CB0D-4FF3-85E8-100DCF2471CA}">
      <dgm:prSet phldrT="[Text]" custT="1"/>
      <dgm:spPr/>
      <dgm:t>
        <a:bodyPr/>
        <a:lstStyle/>
        <a:p>
          <a:r>
            <a:rPr lang="en-US" sz="1600" dirty="0"/>
            <a:t>Clinical Safety Officer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FC52EB9D-A477-4BCE-99DA-400EBB3373EC}" type="parTrans" cxnId="{022D074C-B512-465A-94F0-86FCC83382E3}">
      <dgm:prSet/>
      <dgm:spPr/>
      <dgm:t>
        <a:bodyPr/>
        <a:lstStyle/>
        <a:p>
          <a:endParaRPr lang="en-US"/>
        </a:p>
      </dgm:t>
    </dgm:pt>
    <dgm:pt modelId="{BEFC1BFC-DE8A-488F-AF0A-60BD9A14E8BE}" type="sibTrans" cxnId="{022D074C-B512-465A-94F0-86FCC83382E3}">
      <dgm:prSet/>
      <dgm:spPr/>
      <dgm:t>
        <a:bodyPr/>
        <a:lstStyle/>
        <a:p>
          <a:endParaRPr lang="en-US"/>
        </a:p>
      </dgm:t>
    </dgm:pt>
    <dgm:pt modelId="{98465F4E-CC63-4EA3-ABAE-E32AA84DE803}">
      <dgm:prSet phldrT="[Text]" custT="1"/>
      <dgm:spPr/>
      <dgm:t>
        <a:bodyPr/>
        <a:lstStyle/>
        <a:p>
          <a:r>
            <a:rPr lang="en-US" sz="1600" dirty="0"/>
            <a:t>Safety process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F7362974-B738-4D5B-B89E-3A9029A33658}" type="parTrans" cxnId="{9230F178-7486-482F-B21B-BECC67D8FDBA}">
      <dgm:prSet/>
      <dgm:spPr/>
      <dgm:t>
        <a:bodyPr/>
        <a:lstStyle/>
        <a:p>
          <a:endParaRPr lang="en-US"/>
        </a:p>
      </dgm:t>
    </dgm:pt>
    <dgm:pt modelId="{7D9E8F1A-F174-491C-9A83-CB0138E21CAE}" type="sibTrans" cxnId="{9230F178-7486-482F-B21B-BECC67D8FDBA}">
      <dgm:prSet/>
      <dgm:spPr/>
      <dgm:t>
        <a:bodyPr/>
        <a:lstStyle/>
        <a:p>
          <a:endParaRPr lang="en-US"/>
        </a:p>
      </dgm:t>
    </dgm:pt>
    <dgm:pt modelId="{0C8F38AD-D69A-4FEB-91E0-61E97878B852}">
      <dgm:prSet phldrT="[Text]" custT="1"/>
      <dgm:spPr/>
      <dgm:t>
        <a:bodyPr/>
        <a:lstStyle/>
        <a:p>
          <a:r>
            <a:rPr lang="en-US" sz="1600" dirty="0"/>
            <a:t>Risk assessment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A3AEA51B-0B33-43D7-9B1C-95C59351FAF9}" type="parTrans" cxnId="{764D0871-C79A-47D6-99B5-B72CB6207B44}">
      <dgm:prSet/>
      <dgm:spPr/>
      <dgm:t>
        <a:bodyPr/>
        <a:lstStyle/>
        <a:p>
          <a:endParaRPr lang="en-US"/>
        </a:p>
      </dgm:t>
    </dgm:pt>
    <dgm:pt modelId="{32004F76-0722-4909-B5BC-4766ADBB2F2F}" type="sibTrans" cxnId="{764D0871-C79A-47D6-99B5-B72CB6207B44}">
      <dgm:prSet/>
      <dgm:spPr/>
      <dgm:t>
        <a:bodyPr/>
        <a:lstStyle/>
        <a:p>
          <a:endParaRPr lang="en-US"/>
        </a:p>
      </dgm:t>
    </dgm:pt>
    <dgm:pt modelId="{7009331B-B5C1-4E7D-A86E-3719CC54B100}">
      <dgm:prSet phldrT="[Text]" custT="1"/>
      <dgm:spPr/>
      <dgm:t>
        <a:bodyPr/>
        <a:lstStyle/>
        <a:p>
          <a:r>
            <a:rPr lang="en-US" sz="1600" dirty="0"/>
            <a:t>Post-deployment assurance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6EA99246-A545-48D5-9D4D-F91B07B1A31E}" type="parTrans" cxnId="{29EF11F4-1C3D-4F1D-8B28-1C13E03633D7}">
      <dgm:prSet/>
      <dgm:spPr/>
      <dgm:t>
        <a:bodyPr/>
        <a:lstStyle/>
        <a:p>
          <a:endParaRPr lang="en-US"/>
        </a:p>
      </dgm:t>
    </dgm:pt>
    <dgm:pt modelId="{A86364B2-3966-4A87-A5C4-6EBB0E22589A}" type="sibTrans" cxnId="{29EF11F4-1C3D-4F1D-8B28-1C13E03633D7}">
      <dgm:prSet/>
      <dgm:spPr/>
      <dgm:t>
        <a:bodyPr/>
        <a:lstStyle/>
        <a:p>
          <a:endParaRPr lang="en-US"/>
        </a:p>
      </dgm:t>
    </dgm:pt>
    <dgm:pt modelId="{E26F597F-F440-4000-A9EA-8280D4E07053}" type="pres">
      <dgm:prSet presAssocID="{AB3D4AE4-E92F-43BF-9E5C-720C06EB9D6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560D1310-E005-4107-B800-6C4C08D6D7FA}" type="pres">
      <dgm:prSet presAssocID="{3DD58B77-B135-4A64-A708-419DDFBDCC4F}" presName="centerShape" presStyleLbl="node0" presStyleIdx="0" presStyleCnt="1"/>
      <dgm:spPr/>
      <dgm:t>
        <a:bodyPr/>
        <a:lstStyle/>
        <a:p>
          <a:endParaRPr lang="en-IN"/>
        </a:p>
      </dgm:t>
    </dgm:pt>
    <dgm:pt modelId="{066B48B0-8174-48CD-9E52-ADE3C7C1A52E}" type="pres">
      <dgm:prSet presAssocID="{C2971357-CB0D-4FF3-85E8-100DCF2471CA}" presName="node" presStyleLbl="node1" presStyleIdx="0" presStyleCnt="4" custScaleX="128141" custScaleY="12814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97E1328-2850-43BD-B68C-7C9506F21CDE}" type="pres">
      <dgm:prSet presAssocID="{C2971357-CB0D-4FF3-85E8-100DCF2471CA}" presName="dummy" presStyleCnt="0"/>
      <dgm:spPr/>
    </dgm:pt>
    <dgm:pt modelId="{889C0CAE-8B2C-43B5-824D-887B0FC222AC}" type="pres">
      <dgm:prSet presAssocID="{BEFC1BFC-DE8A-488F-AF0A-60BD9A14E8BE}" presName="sibTrans" presStyleLbl="sibTrans2D1" presStyleIdx="0" presStyleCnt="4"/>
      <dgm:spPr/>
      <dgm:t>
        <a:bodyPr/>
        <a:lstStyle/>
        <a:p>
          <a:endParaRPr lang="en-IN"/>
        </a:p>
      </dgm:t>
    </dgm:pt>
    <dgm:pt modelId="{B81426D9-B3C5-4E3E-ABBC-8768245C3E99}" type="pres">
      <dgm:prSet presAssocID="{98465F4E-CC63-4EA3-ABAE-E32AA84DE803}" presName="node" presStyleLbl="node1" presStyleIdx="1" presStyleCnt="4" custScaleX="128141" custScaleY="12814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113826A-6082-4E4F-9937-369E5BAC93B4}" type="pres">
      <dgm:prSet presAssocID="{98465F4E-CC63-4EA3-ABAE-E32AA84DE803}" presName="dummy" presStyleCnt="0"/>
      <dgm:spPr/>
    </dgm:pt>
    <dgm:pt modelId="{9B06E022-816E-4EAF-984C-738228C58FB6}" type="pres">
      <dgm:prSet presAssocID="{7D9E8F1A-F174-491C-9A83-CB0138E21CAE}" presName="sibTrans" presStyleLbl="sibTrans2D1" presStyleIdx="1" presStyleCnt="4"/>
      <dgm:spPr/>
      <dgm:t>
        <a:bodyPr/>
        <a:lstStyle/>
        <a:p>
          <a:endParaRPr lang="en-IN"/>
        </a:p>
      </dgm:t>
    </dgm:pt>
    <dgm:pt modelId="{A0EB5D47-5F36-48DF-9CBC-83147BC5397F}" type="pres">
      <dgm:prSet presAssocID="{0C8F38AD-D69A-4FEB-91E0-61E97878B852}" presName="node" presStyleLbl="node1" presStyleIdx="2" presStyleCnt="4" custScaleX="128141" custScaleY="12814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0C24D5F-E9AB-403E-BB05-BD6A46E3A8C1}" type="pres">
      <dgm:prSet presAssocID="{0C8F38AD-D69A-4FEB-91E0-61E97878B852}" presName="dummy" presStyleCnt="0"/>
      <dgm:spPr/>
    </dgm:pt>
    <dgm:pt modelId="{D828DA58-2BA8-498A-840D-78CF96D438C1}" type="pres">
      <dgm:prSet presAssocID="{32004F76-0722-4909-B5BC-4766ADBB2F2F}" presName="sibTrans" presStyleLbl="sibTrans2D1" presStyleIdx="2" presStyleCnt="4"/>
      <dgm:spPr/>
      <dgm:t>
        <a:bodyPr/>
        <a:lstStyle/>
        <a:p>
          <a:endParaRPr lang="en-IN"/>
        </a:p>
      </dgm:t>
    </dgm:pt>
    <dgm:pt modelId="{88434814-2A2D-4618-B486-896F6CAE6F0F}" type="pres">
      <dgm:prSet presAssocID="{7009331B-B5C1-4E7D-A86E-3719CC54B100}" presName="node" presStyleLbl="node1" presStyleIdx="3" presStyleCnt="4" custScaleX="128141" custScaleY="12814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DF95304-C237-4DBA-B502-0D83348F5009}" type="pres">
      <dgm:prSet presAssocID="{7009331B-B5C1-4E7D-A86E-3719CC54B100}" presName="dummy" presStyleCnt="0"/>
      <dgm:spPr/>
    </dgm:pt>
    <dgm:pt modelId="{8A36F4AE-7EA8-44C0-80AE-D932C9A852E7}" type="pres">
      <dgm:prSet presAssocID="{A86364B2-3966-4A87-A5C4-6EBB0E22589A}" presName="sibTrans" presStyleLbl="sibTrans2D1" presStyleIdx="3" presStyleCnt="4"/>
      <dgm:spPr/>
      <dgm:t>
        <a:bodyPr/>
        <a:lstStyle/>
        <a:p>
          <a:endParaRPr lang="en-IN"/>
        </a:p>
      </dgm:t>
    </dgm:pt>
  </dgm:ptLst>
  <dgm:cxnLst>
    <dgm:cxn modelId="{2B761764-440D-4399-9F73-E2418EA767E8}" type="presOf" srcId="{7009331B-B5C1-4E7D-A86E-3719CC54B100}" destId="{88434814-2A2D-4618-B486-896F6CAE6F0F}" srcOrd="0" destOrd="0" presId="urn:microsoft.com/office/officeart/2005/8/layout/radial6"/>
    <dgm:cxn modelId="{022D074C-B512-465A-94F0-86FCC83382E3}" srcId="{3DD58B77-B135-4A64-A708-419DDFBDCC4F}" destId="{C2971357-CB0D-4FF3-85E8-100DCF2471CA}" srcOrd="0" destOrd="0" parTransId="{FC52EB9D-A477-4BCE-99DA-400EBB3373EC}" sibTransId="{BEFC1BFC-DE8A-488F-AF0A-60BD9A14E8BE}"/>
    <dgm:cxn modelId="{69E0AF33-2053-4192-96C5-09714C8CC626}" type="presOf" srcId="{3DD58B77-B135-4A64-A708-419DDFBDCC4F}" destId="{560D1310-E005-4107-B800-6C4C08D6D7FA}" srcOrd="0" destOrd="0" presId="urn:microsoft.com/office/officeart/2005/8/layout/radial6"/>
    <dgm:cxn modelId="{A3970D8F-5634-4A9E-8B3A-25BA90E5532A}" type="presOf" srcId="{7D9E8F1A-F174-491C-9A83-CB0138E21CAE}" destId="{9B06E022-816E-4EAF-984C-738228C58FB6}" srcOrd="0" destOrd="0" presId="urn:microsoft.com/office/officeart/2005/8/layout/radial6"/>
    <dgm:cxn modelId="{764D0871-C79A-47D6-99B5-B72CB6207B44}" srcId="{3DD58B77-B135-4A64-A708-419DDFBDCC4F}" destId="{0C8F38AD-D69A-4FEB-91E0-61E97878B852}" srcOrd="2" destOrd="0" parTransId="{A3AEA51B-0B33-43D7-9B1C-95C59351FAF9}" sibTransId="{32004F76-0722-4909-B5BC-4766ADBB2F2F}"/>
    <dgm:cxn modelId="{663E5BA8-7874-46F2-9D59-B74105008375}" srcId="{AB3D4AE4-E92F-43BF-9E5C-720C06EB9D69}" destId="{3DD58B77-B135-4A64-A708-419DDFBDCC4F}" srcOrd="0" destOrd="0" parTransId="{ADFE0B53-9EEE-420D-AA4F-DAC08CC7877E}" sibTransId="{C184C322-E774-4C74-B154-43B1E32A0E2A}"/>
    <dgm:cxn modelId="{809D4F65-80C3-4B12-9988-A6D8FFC47433}" type="presOf" srcId="{A86364B2-3966-4A87-A5C4-6EBB0E22589A}" destId="{8A36F4AE-7EA8-44C0-80AE-D932C9A852E7}" srcOrd="0" destOrd="0" presId="urn:microsoft.com/office/officeart/2005/8/layout/radial6"/>
    <dgm:cxn modelId="{29EF11F4-1C3D-4F1D-8B28-1C13E03633D7}" srcId="{3DD58B77-B135-4A64-A708-419DDFBDCC4F}" destId="{7009331B-B5C1-4E7D-A86E-3719CC54B100}" srcOrd="3" destOrd="0" parTransId="{6EA99246-A545-48D5-9D4D-F91B07B1A31E}" sibTransId="{A86364B2-3966-4A87-A5C4-6EBB0E22589A}"/>
    <dgm:cxn modelId="{A772ED5A-1247-4F82-B6D3-692277E8933A}" type="presOf" srcId="{0C8F38AD-D69A-4FEB-91E0-61E97878B852}" destId="{A0EB5D47-5F36-48DF-9CBC-83147BC5397F}" srcOrd="0" destOrd="0" presId="urn:microsoft.com/office/officeart/2005/8/layout/radial6"/>
    <dgm:cxn modelId="{218CDDD8-0F98-48A4-B45D-7F579C2F2C69}" type="presOf" srcId="{32004F76-0722-4909-B5BC-4766ADBB2F2F}" destId="{D828DA58-2BA8-498A-840D-78CF96D438C1}" srcOrd="0" destOrd="0" presId="urn:microsoft.com/office/officeart/2005/8/layout/radial6"/>
    <dgm:cxn modelId="{649517EC-696B-48CB-9ED3-02238C3C18E8}" type="presOf" srcId="{BEFC1BFC-DE8A-488F-AF0A-60BD9A14E8BE}" destId="{889C0CAE-8B2C-43B5-824D-887B0FC222AC}" srcOrd="0" destOrd="0" presId="urn:microsoft.com/office/officeart/2005/8/layout/radial6"/>
    <dgm:cxn modelId="{B9FA9AAE-36A4-4D2C-9940-5A95822D7C4B}" type="presOf" srcId="{AB3D4AE4-E92F-43BF-9E5C-720C06EB9D69}" destId="{E26F597F-F440-4000-A9EA-8280D4E07053}" srcOrd="0" destOrd="0" presId="urn:microsoft.com/office/officeart/2005/8/layout/radial6"/>
    <dgm:cxn modelId="{83DB6DD1-ED3D-464B-9018-9F47F625A3A0}" type="presOf" srcId="{C2971357-CB0D-4FF3-85E8-100DCF2471CA}" destId="{066B48B0-8174-48CD-9E52-ADE3C7C1A52E}" srcOrd="0" destOrd="0" presId="urn:microsoft.com/office/officeart/2005/8/layout/radial6"/>
    <dgm:cxn modelId="{9230F178-7486-482F-B21B-BECC67D8FDBA}" srcId="{3DD58B77-B135-4A64-A708-419DDFBDCC4F}" destId="{98465F4E-CC63-4EA3-ABAE-E32AA84DE803}" srcOrd="1" destOrd="0" parTransId="{F7362974-B738-4D5B-B89E-3A9029A33658}" sibTransId="{7D9E8F1A-F174-491C-9A83-CB0138E21CAE}"/>
    <dgm:cxn modelId="{02E1DA18-9D5F-41D3-9834-21C62EBDA175}" type="presOf" srcId="{98465F4E-CC63-4EA3-ABAE-E32AA84DE803}" destId="{B81426D9-B3C5-4E3E-ABBC-8768245C3E99}" srcOrd="0" destOrd="0" presId="urn:microsoft.com/office/officeart/2005/8/layout/radial6"/>
    <dgm:cxn modelId="{B1EB69E4-39D2-49A8-B029-1931157E1055}" type="presParOf" srcId="{E26F597F-F440-4000-A9EA-8280D4E07053}" destId="{560D1310-E005-4107-B800-6C4C08D6D7FA}" srcOrd="0" destOrd="0" presId="urn:microsoft.com/office/officeart/2005/8/layout/radial6"/>
    <dgm:cxn modelId="{A6967D29-5AE8-430B-8BA2-E58B86DF067E}" type="presParOf" srcId="{E26F597F-F440-4000-A9EA-8280D4E07053}" destId="{066B48B0-8174-48CD-9E52-ADE3C7C1A52E}" srcOrd="1" destOrd="0" presId="urn:microsoft.com/office/officeart/2005/8/layout/radial6"/>
    <dgm:cxn modelId="{7A24D106-68E6-476B-A049-69498FEC4729}" type="presParOf" srcId="{E26F597F-F440-4000-A9EA-8280D4E07053}" destId="{B97E1328-2850-43BD-B68C-7C9506F21CDE}" srcOrd="2" destOrd="0" presId="urn:microsoft.com/office/officeart/2005/8/layout/radial6"/>
    <dgm:cxn modelId="{7A73ADC5-E850-4DB4-BDE5-C70AA9D9B089}" type="presParOf" srcId="{E26F597F-F440-4000-A9EA-8280D4E07053}" destId="{889C0CAE-8B2C-43B5-824D-887B0FC222AC}" srcOrd="3" destOrd="0" presId="urn:microsoft.com/office/officeart/2005/8/layout/radial6"/>
    <dgm:cxn modelId="{5B97470A-4432-4BC8-B203-E2BD9EC3AF28}" type="presParOf" srcId="{E26F597F-F440-4000-A9EA-8280D4E07053}" destId="{B81426D9-B3C5-4E3E-ABBC-8768245C3E99}" srcOrd="4" destOrd="0" presId="urn:microsoft.com/office/officeart/2005/8/layout/radial6"/>
    <dgm:cxn modelId="{28190A33-8A77-47D8-BFA3-F1B3CABF4FB3}" type="presParOf" srcId="{E26F597F-F440-4000-A9EA-8280D4E07053}" destId="{5113826A-6082-4E4F-9937-369E5BAC93B4}" srcOrd="5" destOrd="0" presId="urn:microsoft.com/office/officeart/2005/8/layout/radial6"/>
    <dgm:cxn modelId="{5E2437BC-C465-4DA6-8D26-A4004AB9CB3E}" type="presParOf" srcId="{E26F597F-F440-4000-A9EA-8280D4E07053}" destId="{9B06E022-816E-4EAF-984C-738228C58FB6}" srcOrd="6" destOrd="0" presId="urn:microsoft.com/office/officeart/2005/8/layout/radial6"/>
    <dgm:cxn modelId="{2B0DF515-C105-4D0F-BA80-F674444E24DA}" type="presParOf" srcId="{E26F597F-F440-4000-A9EA-8280D4E07053}" destId="{A0EB5D47-5F36-48DF-9CBC-83147BC5397F}" srcOrd="7" destOrd="0" presId="urn:microsoft.com/office/officeart/2005/8/layout/radial6"/>
    <dgm:cxn modelId="{26FD6398-B6F2-445D-BE72-A20780AB1DB5}" type="presParOf" srcId="{E26F597F-F440-4000-A9EA-8280D4E07053}" destId="{E0C24D5F-E9AB-403E-BB05-BD6A46E3A8C1}" srcOrd="8" destOrd="0" presId="urn:microsoft.com/office/officeart/2005/8/layout/radial6"/>
    <dgm:cxn modelId="{5B043CBD-879F-4AEA-B703-8F43659F1034}" type="presParOf" srcId="{E26F597F-F440-4000-A9EA-8280D4E07053}" destId="{D828DA58-2BA8-498A-840D-78CF96D438C1}" srcOrd="9" destOrd="0" presId="urn:microsoft.com/office/officeart/2005/8/layout/radial6"/>
    <dgm:cxn modelId="{F6583E74-D839-493A-B540-ECB51FBD1047}" type="presParOf" srcId="{E26F597F-F440-4000-A9EA-8280D4E07053}" destId="{88434814-2A2D-4618-B486-896F6CAE6F0F}" srcOrd="10" destOrd="0" presId="urn:microsoft.com/office/officeart/2005/8/layout/radial6"/>
    <dgm:cxn modelId="{FD06D4E8-E66B-47A1-A994-EFECA19C21E8}" type="presParOf" srcId="{E26F597F-F440-4000-A9EA-8280D4E07053}" destId="{BDF95304-C237-4DBA-B502-0D83348F5009}" srcOrd="11" destOrd="0" presId="urn:microsoft.com/office/officeart/2005/8/layout/radial6"/>
    <dgm:cxn modelId="{925A4596-84C5-4772-B08D-A343FE34F6D9}" type="presParOf" srcId="{E26F597F-F440-4000-A9EA-8280D4E07053}" destId="{8A36F4AE-7EA8-44C0-80AE-D932C9A852E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A4836-0780-4295-8644-078CF9B4F63F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0F969-44D6-41D1-9A63-F19BC1F7C9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3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Holding/ title page/ 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04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My</a:t>
            </a:r>
            <a:r>
              <a:rPr lang="en-GB" baseline="0" dirty="0"/>
              <a:t> story - mistake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64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Impact of mistake, not alone?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81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Medical</a:t>
            </a:r>
            <a:r>
              <a:rPr lang="en-GB" baseline="0" dirty="0"/>
              <a:t> error – To e</a:t>
            </a:r>
            <a:r>
              <a:rPr lang="en-GB" dirty="0"/>
              <a:t>rr is</a:t>
            </a:r>
            <a:r>
              <a:rPr lang="en-GB" baseline="0" dirty="0"/>
              <a:t> human findings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393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Mackery</a:t>
            </a:r>
            <a:r>
              <a:rPr lang="en-GB" dirty="0"/>
              <a:t> Paper- Quarter</a:t>
            </a:r>
            <a:r>
              <a:rPr lang="en-GB" baseline="0" dirty="0"/>
              <a:t> million. </a:t>
            </a:r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commonest cause of death in 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41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Benefits of 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87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Back to the story. Humans are fallible.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25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Turn to technology for safer care. Predictable/ consistent.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030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Technology can introduce risk.  Complexity.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95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Example. 21012 Samuel</a:t>
            </a:r>
            <a:r>
              <a:rPr lang="en-GB" baseline="0" dirty="0"/>
              <a:t> Starr. Electronic booking system contributor to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97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 one –off incident.  Factors contributing to unsafe </a:t>
            </a:r>
            <a:r>
              <a:rPr lang="en-GB" dirty="0" err="1"/>
              <a:t>circumtances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92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2008 US Joint</a:t>
            </a:r>
            <a:r>
              <a:rPr lang="en-GB" baseline="0" dirty="0"/>
              <a:t> Commission – 25% logged medication incidents involved computer technology.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3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Technology is proliferating, exponential growth. Mustn’t assume safe by default.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753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Medical Device Directive. EU Law.</a:t>
            </a:r>
            <a:r>
              <a:rPr lang="en-GB" baseline="0" dirty="0"/>
              <a:t> Does not apply to software.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15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 applicable regulations- software/ apps could originate</a:t>
            </a:r>
            <a:r>
              <a:rPr lang="en-GB" baseline="0" dirty="0"/>
              <a:t> anywhere.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111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Proactive v Reactive safety management.</a:t>
            </a:r>
            <a:r>
              <a:rPr lang="en-GB" baseline="0" dirty="0"/>
              <a:t> Compare with other industries.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66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Results – Proactive Safety Management. Forecast how safety could be compromised by technology. Measure sin place at design stage to prevent.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777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2012 UK Health &amp; Social Care Information Centre (NHS Digital) 2 Standards</a:t>
            </a:r>
            <a:r>
              <a:rPr lang="en-GB" baseline="0" dirty="0"/>
              <a:t> SCCI 0129 &amp; SCCI 0160. Instruction Manual.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851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4 requirements</a:t>
            </a:r>
            <a:r>
              <a:rPr lang="en-GB" baseline="0" dirty="0"/>
              <a:t> of the Standards.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73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Northern Territory</a:t>
            </a:r>
            <a:r>
              <a:rPr lang="en-GB" baseline="0" dirty="0"/>
              <a:t> 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263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Variable uptake. Barriers to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20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Early days. No current</a:t>
            </a:r>
            <a:r>
              <a:rPr lang="en-GB" baseline="0" dirty="0"/>
              <a:t> assessment of effectiveness of standards. Anecdotal reports show transformation.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85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Key to success. Accountability, Methods</a:t>
            </a:r>
            <a:r>
              <a:rPr lang="en-GB" baseline="0" dirty="0"/>
              <a:t> (Standards), Help/ Learn.</a:t>
            </a:r>
          </a:p>
          <a:p>
            <a:r>
              <a:rPr lang="en-GB" baseline="0" dirty="0"/>
              <a:t>Conclusion- proactively manage clinical risk in health IT. Unlock IT potential. </a:t>
            </a:r>
            <a:r>
              <a:rPr lang="en-GB" baseline="0"/>
              <a:t>Innovation</a:t>
            </a:r>
            <a:r>
              <a:rPr lang="en-GB" baseline="0" dirty="0"/>
              <a:t>/ revolutionise 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F969-44D6-41D1-9A63-F19BC1F7C92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8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222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9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26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0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4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5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81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543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4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E336A-B5CB-41F0-8FC5-0115C7C1CFF3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A444E-1B9C-42AC-BB7A-F6DD76D13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8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245" y="3591560"/>
            <a:ext cx="7422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1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Maintaining patient safety in health IT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466" y="226423"/>
            <a:ext cx="4499068" cy="3180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4452" y="5890721"/>
            <a:ext cx="6735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accent1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Dr Adrian Stavert-Dobson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247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1586" y="1992672"/>
            <a:ext cx="4699821" cy="2205702"/>
          </a:xfrm>
          <a:noFill/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B" sz="11000" b="1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GB" sz="11000" dirty="0">
                <a:solidFill>
                  <a:schemeClr val="bg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We need to talk</a:t>
            </a:r>
            <a:endParaRPr lang="en-US" sz="11000" dirty="0">
              <a:solidFill>
                <a:schemeClr val="bg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788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8798" y="0"/>
            <a:ext cx="10277807" cy="6858000"/>
          </a:xfrm>
        </p:spPr>
      </p:pic>
    </p:spTree>
    <p:extLst>
      <p:ext uri="{BB962C8B-B14F-4D97-AF65-F5344CB8AC3E}">
        <p14:creationId xmlns:p14="http://schemas.microsoft.com/office/powerpoint/2010/main" val="3782304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7494" y="0"/>
            <a:ext cx="10265741" cy="68580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55226" y="546100"/>
            <a:ext cx="339827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accent5">
                    <a:lumMod val="50000"/>
                  </a:schemeClr>
                </a:solidFill>
                <a:latin typeface="Berlin Sans FB Demi" panose="020E0802020502020306" pitchFamily="34" charset="0"/>
              </a:rPr>
              <a:t>…every day</a:t>
            </a:r>
            <a:endParaRPr lang="en-US" sz="4800" b="1" dirty="0">
              <a:solidFill>
                <a:schemeClr val="accent5">
                  <a:lumMod val="50000"/>
                </a:schemeClr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78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2890"/>
            <a:ext cx="9144000" cy="58592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7300" y="2348085"/>
            <a:ext cx="1955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600" b="1" dirty="0">
                <a:solidFill>
                  <a:schemeClr val="accent5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CANCER</a:t>
            </a:r>
            <a:endParaRPr lang="en-US" sz="4600" b="1" dirty="0">
              <a:solidFill>
                <a:schemeClr val="accent5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17752" y="782890"/>
            <a:ext cx="1955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600" b="1" dirty="0">
                <a:solidFill>
                  <a:schemeClr val="accent5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HEART DISEASE</a:t>
            </a:r>
            <a:endParaRPr lang="en-US" sz="4600" b="1" dirty="0">
              <a:solidFill>
                <a:schemeClr val="accent5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2071" y="2075832"/>
            <a:ext cx="1955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600" b="1" dirty="0">
                <a:solidFill>
                  <a:schemeClr val="accent5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MEDICAL ERROR</a:t>
            </a:r>
            <a:endParaRPr lang="en-US" sz="4600" b="1" dirty="0">
              <a:solidFill>
                <a:schemeClr val="accent5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106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5784" y="879567"/>
            <a:ext cx="3857896" cy="53906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: Rounded Corners 2"/>
          <p:cNvSpPr/>
          <p:nvPr/>
        </p:nvSpPr>
        <p:spPr>
          <a:xfrm>
            <a:off x="2969624" y="1088570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/>
          <p:cNvSpPr/>
          <p:nvPr/>
        </p:nvSpPr>
        <p:spPr>
          <a:xfrm>
            <a:off x="4818744" y="1088569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/>
          <p:cNvSpPr/>
          <p:nvPr/>
        </p:nvSpPr>
        <p:spPr>
          <a:xfrm>
            <a:off x="2969624" y="1828794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/>
          <p:cNvSpPr/>
          <p:nvPr/>
        </p:nvSpPr>
        <p:spPr>
          <a:xfrm>
            <a:off x="4818744" y="1828793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/>
          <p:cNvSpPr/>
          <p:nvPr/>
        </p:nvSpPr>
        <p:spPr>
          <a:xfrm>
            <a:off x="2969624" y="2569018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32" name="Rectangle: Rounded Corners 31"/>
          <p:cNvSpPr/>
          <p:nvPr/>
        </p:nvSpPr>
        <p:spPr>
          <a:xfrm>
            <a:off x="4818744" y="2569017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33" name="Rectangle: Rounded Corners 32"/>
          <p:cNvSpPr/>
          <p:nvPr/>
        </p:nvSpPr>
        <p:spPr>
          <a:xfrm>
            <a:off x="2969624" y="3309242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/>
          <p:cNvSpPr/>
          <p:nvPr/>
        </p:nvSpPr>
        <p:spPr>
          <a:xfrm>
            <a:off x="4818744" y="3309241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41" name="Rectangle: Rounded Corners 40"/>
          <p:cNvSpPr/>
          <p:nvPr/>
        </p:nvSpPr>
        <p:spPr>
          <a:xfrm>
            <a:off x="2969624" y="4049466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42" name="Rectangle: Rounded Corners 41"/>
          <p:cNvSpPr/>
          <p:nvPr/>
        </p:nvSpPr>
        <p:spPr>
          <a:xfrm>
            <a:off x="4818744" y="4049465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43" name="Rectangle: Rounded Corners 42"/>
          <p:cNvSpPr/>
          <p:nvPr/>
        </p:nvSpPr>
        <p:spPr>
          <a:xfrm>
            <a:off x="2969624" y="4789690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44" name="Rectangle: Rounded Corners 43"/>
          <p:cNvSpPr/>
          <p:nvPr/>
        </p:nvSpPr>
        <p:spPr>
          <a:xfrm>
            <a:off x="4818744" y="4789689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45" name="Rectangle: Rounded Corners 44"/>
          <p:cNvSpPr/>
          <p:nvPr/>
        </p:nvSpPr>
        <p:spPr>
          <a:xfrm>
            <a:off x="2969624" y="5529914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  <p:sp>
        <p:nvSpPr>
          <p:cNvPr id="46" name="Rectangle: Rounded Corners 45"/>
          <p:cNvSpPr/>
          <p:nvPr/>
        </p:nvSpPr>
        <p:spPr>
          <a:xfrm>
            <a:off x="4818744" y="5529913"/>
            <a:ext cx="1460862" cy="5312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600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sz="600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sz="600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sz="600" dirty="0">
                <a:solidFill>
                  <a:schemeClr val="tx1"/>
                </a:solidFill>
              </a:rPr>
              <a:t>27 Acacia Avenue, Leeds, West </a:t>
            </a:r>
            <a:r>
              <a:rPr lang="en-GB" sz="600" dirty="0" err="1">
                <a:solidFill>
                  <a:schemeClr val="tx1"/>
                </a:solidFill>
              </a:rPr>
              <a:t>Yorks</a:t>
            </a:r>
            <a:endParaRPr lang="en-GB" sz="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7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2940" y="925287"/>
            <a:ext cx="8046720" cy="62527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: Rounded Corners 2"/>
          <p:cNvSpPr/>
          <p:nvPr/>
        </p:nvSpPr>
        <p:spPr>
          <a:xfrm>
            <a:off x="876300" y="1317170"/>
            <a:ext cx="3733800" cy="1433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NHS 5432524254</a:t>
            </a:r>
          </a:p>
          <a:p>
            <a:r>
              <a:rPr lang="en-GB" dirty="0">
                <a:solidFill>
                  <a:schemeClr val="tx1"/>
                </a:solidFill>
              </a:rPr>
              <a:t>DOB 26/2/1968</a:t>
            </a:r>
          </a:p>
          <a:p>
            <a:r>
              <a:rPr lang="en-GB" dirty="0">
                <a:solidFill>
                  <a:schemeClr val="tx1"/>
                </a:solidFill>
              </a:rPr>
              <a:t>Peter Smyth, Male</a:t>
            </a:r>
          </a:p>
          <a:p>
            <a:r>
              <a:rPr lang="en-GB" dirty="0">
                <a:solidFill>
                  <a:schemeClr val="tx1"/>
                </a:solidFill>
              </a:rPr>
              <a:t>28 High Street, Leeds, West </a:t>
            </a:r>
            <a:r>
              <a:rPr lang="en-GB" dirty="0" err="1">
                <a:solidFill>
                  <a:schemeClr val="tx1"/>
                </a:solidFill>
              </a:rPr>
              <a:t>Yorks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/>
          <p:cNvSpPr/>
          <p:nvPr/>
        </p:nvSpPr>
        <p:spPr>
          <a:xfrm>
            <a:off x="4785360" y="1317170"/>
            <a:ext cx="3733800" cy="1433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NHS 5432524254</a:t>
            </a:r>
          </a:p>
          <a:p>
            <a:r>
              <a:rPr lang="en-GB" dirty="0">
                <a:solidFill>
                  <a:schemeClr val="tx1"/>
                </a:solidFill>
              </a:rPr>
              <a:t>DOB 26/2/1968</a:t>
            </a:r>
          </a:p>
          <a:p>
            <a:r>
              <a:rPr lang="en-GB" dirty="0">
                <a:solidFill>
                  <a:schemeClr val="tx1"/>
                </a:solidFill>
              </a:rPr>
              <a:t>Peter Smyth, Male</a:t>
            </a:r>
          </a:p>
          <a:p>
            <a:r>
              <a:rPr lang="en-GB" dirty="0">
                <a:solidFill>
                  <a:schemeClr val="tx1"/>
                </a:solidFill>
              </a:rPr>
              <a:t>28 High Street, Leeds, West </a:t>
            </a:r>
            <a:r>
              <a:rPr lang="en-GB" dirty="0" err="1">
                <a:solidFill>
                  <a:schemeClr val="tx1"/>
                </a:solidFill>
              </a:rPr>
              <a:t>Yorks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/>
          <p:cNvSpPr/>
          <p:nvPr/>
        </p:nvSpPr>
        <p:spPr>
          <a:xfrm>
            <a:off x="876300" y="3024050"/>
            <a:ext cx="3733800" cy="1433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dirty="0">
                <a:solidFill>
                  <a:schemeClr val="tx1"/>
                </a:solidFill>
              </a:rPr>
              <a:t>27 Acacia Avenue, Leeds, West </a:t>
            </a:r>
            <a:r>
              <a:rPr lang="en-GB" dirty="0" err="1">
                <a:solidFill>
                  <a:schemeClr val="tx1"/>
                </a:solidFill>
              </a:rPr>
              <a:t>Yorks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/>
          <p:cNvSpPr/>
          <p:nvPr/>
        </p:nvSpPr>
        <p:spPr>
          <a:xfrm>
            <a:off x="4785360" y="3024050"/>
            <a:ext cx="3733800" cy="1433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dirty="0">
                <a:solidFill>
                  <a:schemeClr val="tx1"/>
                </a:solidFill>
              </a:rPr>
              <a:t>27 Acacia Avenue, Leeds, West </a:t>
            </a:r>
            <a:r>
              <a:rPr lang="en-GB" dirty="0" err="1">
                <a:solidFill>
                  <a:schemeClr val="tx1"/>
                </a:solidFill>
              </a:rPr>
              <a:t>Yorks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/>
          <p:cNvSpPr/>
          <p:nvPr/>
        </p:nvSpPr>
        <p:spPr>
          <a:xfrm>
            <a:off x="876300" y="4791890"/>
            <a:ext cx="3733800" cy="1433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dirty="0">
                <a:solidFill>
                  <a:schemeClr val="tx1"/>
                </a:solidFill>
              </a:rPr>
              <a:t>27 Acacia Avenue, Leeds, West </a:t>
            </a:r>
            <a:r>
              <a:rPr lang="en-GB" dirty="0" err="1">
                <a:solidFill>
                  <a:schemeClr val="tx1"/>
                </a:solidFill>
              </a:rPr>
              <a:t>Yorks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4785360" y="4791890"/>
            <a:ext cx="3733800" cy="1433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dirty="0">
                <a:solidFill>
                  <a:schemeClr val="tx1"/>
                </a:solidFill>
              </a:rPr>
              <a:t>27 Acacia Avenue, Leeds, West </a:t>
            </a:r>
            <a:r>
              <a:rPr lang="en-GB" dirty="0" err="1">
                <a:solidFill>
                  <a:schemeClr val="tx1"/>
                </a:solidFill>
              </a:rPr>
              <a:t>Yorks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23"/>
          <p:cNvSpPr/>
          <p:nvPr/>
        </p:nvSpPr>
        <p:spPr>
          <a:xfrm>
            <a:off x="876300" y="6559730"/>
            <a:ext cx="3733800" cy="1433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dirty="0">
                <a:solidFill>
                  <a:schemeClr val="tx1"/>
                </a:solidFill>
              </a:rPr>
              <a:t>27 Acacia Avenue, Leeds, West </a:t>
            </a:r>
            <a:r>
              <a:rPr lang="en-GB" dirty="0" err="1">
                <a:solidFill>
                  <a:schemeClr val="tx1"/>
                </a:solidFill>
              </a:rPr>
              <a:t>Yorks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24"/>
          <p:cNvSpPr/>
          <p:nvPr/>
        </p:nvSpPr>
        <p:spPr>
          <a:xfrm>
            <a:off x="4785360" y="6559730"/>
            <a:ext cx="3733800" cy="1433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NHS 3432687246</a:t>
            </a:r>
          </a:p>
          <a:p>
            <a:r>
              <a:rPr lang="en-GB" dirty="0">
                <a:solidFill>
                  <a:schemeClr val="tx1"/>
                </a:solidFill>
              </a:rPr>
              <a:t>DOB 23/4/1970</a:t>
            </a:r>
          </a:p>
          <a:p>
            <a:r>
              <a:rPr lang="en-GB" dirty="0">
                <a:solidFill>
                  <a:schemeClr val="tx1"/>
                </a:solidFill>
              </a:rPr>
              <a:t>John Smith, Male</a:t>
            </a:r>
          </a:p>
          <a:p>
            <a:r>
              <a:rPr lang="en-GB" dirty="0">
                <a:solidFill>
                  <a:schemeClr val="tx1"/>
                </a:solidFill>
              </a:rPr>
              <a:t>27 Acacia Avenue, Leeds, West </a:t>
            </a:r>
            <a:r>
              <a:rPr lang="en-GB" dirty="0" err="1">
                <a:solidFill>
                  <a:schemeClr val="tx1"/>
                </a:solidFill>
              </a:rPr>
              <a:t>Yorks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38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178" y="0"/>
            <a:ext cx="10287001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0793" y="1079728"/>
            <a:ext cx="31569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accent1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“[technology] holds enormous potential for transforming healthcare delivery”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9194" y="4714001"/>
            <a:ext cx="3960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Institute of Medicine. Crossing The Quality Chasm: A new health system for the 21st Century. 2001.</a:t>
            </a:r>
          </a:p>
        </p:txBody>
      </p:sp>
    </p:spTree>
    <p:extLst>
      <p:ext uri="{BB962C8B-B14F-4D97-AF65-F5344CB8AC3E}">
        <p14:creationId xmlns:p14="http://schemas.microsoft.com/office/powerpoint/2010/main" val="2907547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463" y="0"/>
            <a:ext cx="10283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2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429" y="0"/>
            <a:ext cx="1028393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7236" y="358779"/>
            <a:ext cx="86267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accent5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“Moving from a paper to an electronic based patient record system would be the single step that would most improve patient safety.”</a:t>
            </a:r>
            <a:endParaRPr lang="en-US" sz="4400" dirty="0">
              <a:solidFill>
                <a:schemeClr val="accent5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844" y="2482437"/>
            <a:ext cx="545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To Err is Human: Building a Safer Health System, 2000.</a:t>
            </a:r>
          </a:p>
        </p:txBody>
      </p:sp>
    </p:spTree>
    <p:extLst>
      <p:ext uri="{BB962C8B-B14F-4D97-AF65-F5344CB8AC3E}">
        <p14:creationId xmlns:p14="http://schemas.microsoft.com/office/powerpoint/2010/main" val="2508932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0319" y="578525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“A  computer lets you make more mistakes faster than any invention in human history – with the possible exceptions of hand guns and tequila” </a:t>
            </a:r>
          </a:p>
        </p:txBody>
      </p:sp>
      <p:sp>
        <p:nvSpPr>
          <p:cNvPr id="7" name="Rectangle 6"/>
          <p:cNvSpPr/>
          <p:nvPr/>
        </p:nvSpPr>
        <p:spPr>
          <a:xfrm>
            <a:off x="786564" y="605698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– Mitch </a:t>
            </a:r>
            <a:r>
              <a:rPr lang="en-GB" sz="3200" dirty="0" err="1">
                <a:solidFill>
                  <a:schemeClr val="bg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Ratcliffe</a:t>
            </a:r>
            <a:endParaRPr lang="en-GB" sz="3200" dirty="0">
              <a:solidFill>
                <a:schemeClr val="bg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54" y="216438"/>
            <a:ext cx="3886200" cy="274819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219" y="3899732"/>
            <a:ext cx="3886200" cy="2589272"/>
          </a:xfrm>
        </p:spPr>
      </p:pic>
    </p:spTree>
    <p:extLst>
      <p:ext uri="{BB962C8B-B14F-4D97-AF65-F5344CB8AC3E}">
        <p14:creationId xmlns:p14="http://schemas.microsoft.com/office/powerpoint/2010/main" val="3140827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291" y="0"/>
            <a:ext cx="1031462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50164" y="5493874"/>
            <a:ext cx="3375332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COMPLEXITY</a:t>
            </a:r>
            <a:endParaRPr lang="en-US" sz="5400" b="1" dirty="0">
              <a:solidFill>
                <a:schemeClr val="bg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301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047" y="0"/>
            <a:ext cx="9717985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686" y="5529417"/>
            <a:ext cx="8623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 “We read him stories and sang him songs whilst they stopped giving him drugs. Our little boy died in our arms."</a:t>
            </a:r>
            <a:endParaRPr lang="en-US" sz="4000" dirty="0">
              <a:solidFill>
                <a:schemeClr val="bg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599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8966" y="-88900"/>
            <a:ext cx="10631682" cy="6946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6660" y="93980"/>
            <a:ext cx="3162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accent1">
                    <a:lumMod val="50000"/>
                  </a:schemeClr>
                </a:solidFill>
                <a:latin typeface="Berlin Sans FB Demi" panose="020E0802020502020306" pitchFamily="34" charset="0"/>
              </a:rPr>
              <a:t>22</a:t>
            </a:r>
            <a:endParaRPr lang="en-US" sz="12000" b="1" dirty="0">
              <a:solidFill>
                <a:schemeClr val="accent1">
                  <a:lumMod val="50000"/>
                </a:schemeClr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066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9969" y="0"/>
            <a:ext cx="10283937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6900" y="444500"/>
            <a:ext cx="3162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0" b="1" dirty="0">
                <a:solidFill>
                  <a:schemeClr val="accent1">
                    <a:lumMod val="50000"/>
                  </a:schemeClr>
                </a:solidFill>
                <a:latin typeface="Berlin Sans FB Demi" panose="020E0802020502020306" pitchFamily="34" charset="0"/>
              </a:rPr>
              <a:t>25%</a:t>
            </a:r>
            <a:endParaRPr lang="en-US" sz="12000" b="1" dirty="0">
              <a:solidFill>
                <a:schemeClr val="accent1">
                  <a:lumMod val="50000"/>
                </a:schemeClr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87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291" y="285134"/>
            <a:ext cx="949750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746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1468" y="0"/>
            <a:ext cx="103054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09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1811" y="0"/>
            <a:ext cx="10283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49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992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06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4570" y="0"/>
            <a:ext cx="10283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12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0686" y="0"/>
            <a:ext cx="1010175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256" y="1270000"/>
            <a:ext cx="80395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accent1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SCCI 0129 and SCCI 0160</a:t>
            </a:r>
            <a:endParaRPr lang="en-US" sz="8000" b="1" dirty="0">
              <a:solidFill>
                <a:schemeClr val="accent1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997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6000">
              <a:schemeClr val="accent1">
                <a:lumMod val="45000"/>
                <a:lumOff val="55000"/>
              </a:schemeClr>
            </a:gs>
            <a:gs pos="8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95861249"/>
              </p:ext>
            </p:extLst>
          </p:nvPr>
        </p:nvGraphicFramePr>
        <p:xfrm>
          <a:off x="851445" y="983226"/>
          <a:ext cx="7928761" cy="5238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0092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529"/>
            <a:ext cx="9144000" cy="7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90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5819" y="369706"/>
            <a:ext cx="513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accent1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CASE STUDY</a:t>
            </a:r>
            <a:endParaRPr lang="en-US" sz="8000" b="1" dirty="0">
              <a:solidFill>
                <a:schemeClr val="accent1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-16147"/>
            <a:ext cx="10338914" cy="687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69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7" y="0"/>
            <a:ext cx="914785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0700" y="5524500"/>
            <a:ext cx="4610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solidFill>
                  <a:schemeClr val="accent5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BARRIERS</a:t>
            </a:r>
            <a:endParaRPr lang="en-US" sz="7200" b="1" dirty="0">
              <a:solidFill>
                <a:schemeClr val="accent5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557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15" y="0"/>
            <a:ext cx="1027780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260" y="5456493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chemeClr val="accent1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TIME TO ACT</a:t>
            </a:r>
            <a:endParaRPr lang="en-US" sz="5400" b="1" dirty="0">
              <a:solidFill>
                <a:schemeClr val="accent1">
                  <a:lumMod val="50000"/>
                </a:schemeClr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7065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7" y="0"/>
            <a:ext cx="9147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98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350" y="1490287"/>
            <a:ext cx="4464431" cy="31561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5916" y="5178449"/>
            <a:ext cx="7607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accent1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www.safehand.co.uk</a:t>
            </a:r>
          </a:p>
          <a:p>
            <a:pPr algn="ctr"/>
            <a:r>
              <a:rPr lang="en-GB" sz="4000" dirty="0">
                <a:solidFill>
                  <a:schemeClr val="accent1">
                    <a:lumMod val="50000"/>
                  </a:schemeClr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Dr Adrian Stavert-Dobson</a:t>
            </a:r>
          </a:p>
        </p:txBody>
      </p:sp>
    </p:spTree>
    <p:extLst>
      <p:ext uri="{BB962C8B-B14F-4D97-AF65-F5344CB8AC3E}">
        <p14:creationId xmlns:p14="http://schemas.microsoft.com/office/powerpoint/2010/main" val="322461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2940</TotalTime>
  <Words>816</Words>
  <Application>Microsoft Office PowerPoint</Application>
  <PresentationFormat>On-screen Show (4:3)</PresentationFormat>
  <Paragraphs>164</Paragraphs>
  <Slides>28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</dc:creator>
  <cp:lastModifiedBy>Keerthi Kethineni</cp:lastModifiedBy>
  <cp:revision>83</cp:revision>
  <dcterms:created xsi:type="dcterms:W3CDTF">2016-09-13T12:48:46Z</dcterms:created>
  <dcterms:modified xsi:type="dcterms:W3CDTF">2016-09-28T09:40:34Z</dcterms:modified>
</cp:coreProperties>
</file>