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9"/>
  </p:notesMasterIdLst>
  <p:handoutMasterIdLst>
    <p:handoutMasterId r:id="rId20"/>
  </p:handoutMasterIdLst>
  <p:sldIdLst>
    <p:sldId id="1174" r:id="rId2"/>
    <p:sldId id="1183" r:id="rId3"/>
    <p:sldId id="1195" r:id="rId4"/>
    <p:sldId id="1180" r:id="rId5"/>
    <p:sldId id="1197" r:id="rId6"/>
    <p:sldId id="1193" r:id="rId7"/>
    <p:sldId id="1188" r:id="rId8"/>
    <p:sldId id="1187" r:id="rId9"/>
    <p:sldId id="1190" r:id="rId10"/>
    <p:sldId id="1167" r:id="rId11"/>
    <p:sldId id="1181" r:id="rId12"/>
    <p:sldId id="1191" r:id="rId13"/>
    <p:sldId id="1178" r:id="rId14"/>
    <p:sldId id="1163" r:id="rId15"/>
    <p:sldId id="1169" r:id="rId16"/>
    <p:sldId id="1192" r:id="rId17"/>
    <p:sldId id="1194" r:id="rId18"/>
  </p:sldIdLst>
  <p:sldSz cx="9144000" cy="6858000" type="screen4x3"/>
  <p:notesSz cx="7010400" cy="92964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800" kern="1200">
        <a:solidFill>
          <a:schemeClr val="tx1"/>
        </a:solidFill>
        <a:latin typeface="Verdana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800" kern="1200">
        <a:solidFill>
          <a:schemeClr val="tx1"/>
        </a:solidFill>
        <a:latin typeface="Verdana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800" kern="1200">
        <a:solidFill>
          <a:schemeClr val="tx1"/>
        </a:solidFill>
        <a:latin typeface="Verdana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800" kern="1200">
        <a:solidFill>
          <a:schemeClr val="tx1"/>
        </a:solidFill>
        <a:latin typeface="Verdana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800" kern="1200">
        <a:solidFill>
          <a:schemeClr val="tx1"/>
        </a:solidFill>
        <a:latin typeface="Verdana" pitchFamily="34" charset="0"/>
        <a:ea typeface="+mn-ea"/>
        <a:cs typeface="+mn-cs"/>
      </a:defRPr>
    </a:lvl5pPr>
    <a:lvl6pPr marL="2286000" algn="l" defTabSz="914400" rtl="0" eaLnBrk="1" latinLnBrk="0" hangingPunct="1">
      <a:defRPr sz="800" kern="1200">
        <a:solidFill>
          <a:schemeClr val="tx1"/>
        </a:solidFill>
        <a:latin typeface="Verdana" pitchFamily="34" charset="0"/>
        <a:ea typeface="+mn-ea"/>
        <a:cs typeface="+mn-cs"/>
      </a:defRPr>
    </a:lvl6pPr>
    <a:lvl7pPr marL="2743200" algn="l" defTabSz="914400" rtl="0" eaLnBrk="1" latinLnBrk="0" hangingPunct="1">
      <a:defRPr sz="800" kern="1200">
        <a:solidFill>
          <a:schemeClr val="tx1"/>
        </a:solidFill>
        <a:latin typeface="Verdana" pitchFamily="34" charset="0"/>
        <a:ea typeface="+mn-ea"/>
        <a:cs typeface="+mn-cs"/>
      </a:defRPr>
    </a:lvl7pPr>
    <a:lvl8pPr marL="3200400" algn="l" defTabSz="914400" rtl="0" eaLnBrk="1" latinLnBrk="0" hangingPunct="1">
      <a:defRPr sz="800" kern="1200">
        <a:solidFill>
          <a:schemeClr val="tx1"/>
        </a:solidFill>
        <a:latin typeface="Verdana" pitchFamily="34" charset="0"/>
        <a:ea typeface="+mn-ea"/>
        <a:cs typeface="+mn-cs"/>
      </a:defRPr>
    </a:lvl8pPr>
    <a:lvl9pPr marL="3657600" algn="l" defTabSz="914400" rtl="0" eaLnBrk="1" latinLnBrk="0" hangingPunct="1">
      <a:defRPr sz="800" kern="1200">
        <a:solidFill>
          <a:schemeClr val="tx1"/>
        </a:solidFill>
        <a:latin typeface="Verdana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80" userDrawn="1">
          <p15:clr>
            <a:srgbClr val="A4A3A4"/>
          </p15:clr>
        </p15:guide>
        <p15:guide id="2" pos="1344" userDrawn="1">
          <p15:clr>
            <a:srgbClr val="A4A3A4"/>
          </p15:clr>
        </p15:guide>
        <p15:guide id="3" orient="horz" pos="3768" userDrawn="1">
          <p15:clr>
            <a:srgbClr val="A4A3A4"/>
          </p15:clr>
        </p15:guide>
        <p15:guide id="4" pos="216" userDrawn="1">
          <p15:clr>
            <a:srgbClr val="A4A3A4"/>
          </p15:clr>
        </p15:guide>
        <p15:guide id="5" pos="57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28" userDrawn="1">
          <p15:clr>
            <a:srgbClr val="A4A3A4"/>
          </p15:clr>
        </p15:guide>
        <p15:guide id="2" pos="2209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Oliver Fetzer" initials="" lastIdx="13" clrIdx="0"/>
  <p:cmAuthor id="7" name="Adrian Senderowicz" initials="AS" lastIdx="20" clrIdx="7"/>
  <p:cmAuthor id="1" name="O Fetzer" initials="OF" lastIdx="2" clrIdx="1"/>
  <p:cmAuthor id="8" name="Jian Li" initials="JL" lastIdx="6" clrIdx="8">
    <p:extLst>
      <p:ext uri="{19B8F6BF-5375-455C-9EA6-DF929625EA0E}">
        <p15:presenceInfo xmlns:p15="http://schemas.microsoft.com/office/powerpoint/2012/main" userId="S-1-5-21-2119996966-1162245173-3732873860-3674" providerId="AD"/>
      </p:ext>
    </p:extLst>
  </p:cmAuthor>
  <p:cmAuthor id="2" name="Michelle Avery" initials="MA" lastIdx="6" clrIdx="2"/>
  <p:cmAuthor id="9" name="William Downing" initials="WD" lastIdx="2" clrIdx="9">
    <p:extLst>
      <p:ext uri="{19B8F6BF-5375-455C-9EA6-DF929625EA0E}">
        <p15:presenceInfo xmlns:p15="http://schemas.microsoft.com/office/powerpoint/2012/main" userId="S-1-5-21-2119996966-1162245173-3732873860-1635" providerId="AD"/>
      </p:ext>
    </p:extLst>
  </p:cmAuthor>
  <p:cmAuthor id="3" name="Chris Guiffre" initials="CG" lastIdx="68" clrIdx="3"/>
  <p:cmAuthor id="10" name="Pamela Strode" initials="PS" lastIdx="4" clrIdx="10">
    <p:extLst>
      <p:ext uri="{19B8F6BF-5375-455C-9EA6-DF929625EA0E}">
        <p15:presenceInfo xmlns:p15="http://schemas.microsoft.com/office/powerpoint/2012/main" userId="S-1-5-21-2119996966-1162245173-3732873860-1626" providerId="AD"/>
      </p:ext>
    </p:extLst>
  </p:cmAuthor>
  <p:cmAuthor id="4" name="Alejandra Carvajal" initials="AC" lastIdx="7" clrIdx="4">
    <p:extLst/>
  </p:cmAuthor>
  <p:cmAuthor id="5" name="Aurora Krause" initials="AK" lastIdx="5" clrIdx="5">
    <p:extLst/>
  </p:cmAuthor>
  <p:cmAuthor id="6" name="Nicole Jones" initials="NJ" lastIdx="3" clrIdx="6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27C23"/>
    <a:srgbClr val="6600CC"/>
    <a:srgbClr val="993366"/>
    <a:srgbClr val="7D508C"/>
    <a:srgbClr val="6600FF"/>
    <a:srgbClr val="9933FF"/>
    <a:srgbClr val="FFFF00"/>
    <a:srgbClr val="FFCC00"/>
    <a:srgbClr val="5F5F5F"/>
    <a:srgbClr val="CC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973" autoAdjust="0"/>
    <p:restoredTop sz="95405" autoAdjust="0"/>
  </p:normalViewPr>
  <p:slideViewPr>
    <p:cSldViewPr snapToGrid="0">
      <p:cViewPr varScale="1">
        <p:scale>
          <a:sx n="86" d="100"/>
          <a:sy n="86" d="100"/>
        </p:scale>
        <p:origin x="1171" y="58"/>
      </p:cViewPr>
      <p:guideLst>
        <p:guide orient="horz" pos="480"/>
        <p:guide pos="1344"/>
        <p:guide orient="horz" pos="3768"/>
        <p:guide pos="216"/>
        <p:guide pos="5760"/>
      </p:guideLst>
    </p:cSldViewPr>
  </p:slideViewPr>
  <p:outlineViewPr>
    <p:cViewPr>
      <p:scale>
        <a:sx n="33" d="100"/>
        <a:sy n="33" d="100"/>
      </p:scale>
      <p:origin x="18000" y="3504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30" d="100"/>
        <a:sy n="130" d="100"/>
      </p:scale>
      <p:origin x="0" y="-1282"/>
    </p:cViewPr>
  </p:sorterViewPr>
  <p:notesViewPr>
    <p:cSldViewPr snapToGrid="0">
      <p:cViewPr varScale="1">
        <p:scale>
          <a:sx n="76" d="100"/>
          <a:sy n="76" d="100"/>
        </p:scale>
        <p:origin x="-2052" y="-108"/>
      </p:cViewPr>
      <p:guideLst>
        <p:guide orient="horz" pos="2928"/>
        <p:guide pos="2209"/>
      </p:guideLst>
    </p:cSldViewPr>
  </p:notes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commentAuthors" Target="commentAuthor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9" y="1"/>
            <a:ext cx="3038475" cy="465138"/>
          </a:xfrm>
          <a:prstGeom prst="rect">
            <a:avLst/>
          </a:prstGeom>
        </p:spPr>
        <p:txBody>
          <a:bodyPr vert="horz" lIns="91395" tIns="45698" rIns="91395" bIns="45698" rtlCol="0"/>
          <a:lstStyle>
            <a:lvl1pPr algn="l">
              <a:defRPr sz="13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347" y="1"/>
            <a:ext cx="3038475" cy="465138"/>
          </a:xfrm>
          <a:prstGeom prst="rect">
            <a:avLst/>
          </a:prstGeom>
        </p:spPr>
        <p:txBody>
          <a:bodyPr vert="horz" lIns="91395" tIns="45698" rIns="91395" bIns="45698" rtlCol="0"/>
          <a:lstStyle>
            <a:lvl1pPr algn="r">
              <a:defRPr sz="1300" smtClean="0"/>
            </a:lvl1pPr>
          </a:lstStyle>
          <a:p>
            <a:pPr>
              <a:defRPr/>
            </a:pPr>
            <a:fld id="{6EC5F436-64B9-45D0-857A-351F346B1770}" type="datetimeFigureOut">
              <a:rPr lang="en-US"/>
              <a:pPr>
                <a:defRPr/>
              </a:pPr>
              <a:t>5/18/2016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9" y="8829679"/>
            <a:ext cx="3038475" cy="465138"/>
          </a:xfrm>
          <a:prstGeom prst="rect">
            <a:avLst/>
          </a:prstGeom>
        </p:spPr>
        <p:txBody>
          <a:bodyPr vert="horz" lIns="91395" tIns="45698" rIns="91395" bIns="45698" rtlCol="0" anchor="b"/>
          <a:lstStyle>
            <a:lvl1pPr algn="l">
              <a:defRPr sz="13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347" y="8829679"/>
            <a:ext cx="3038475" cy="465138"/>
          </a:xfrm>
          <a:prstGeom prst="rect">
            <a:avLst/>
          </a:prstGeom>
        </p:spPr>
        <p:txBody>
          <a:bodyPr vert="horz" lIns="91395" tIns="45698" rIns="91395" bIns="45698" rtlCol="0" anchor="b"/>
          <a:lstStyle>
            <a:lvl1pPr algn="r">
              <a:defRPr sz="1300" smtClean="0"/>
            </a:lvl1pPr>
          </a:lstStyle>
          <a:p>
            <a:pPr>
              <a:defRPr/>
            </a:pPr>
            <a:fld id="{AA18C89B-CCA0-4AF0-B31A-F9B7D9411B7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0629960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9" y="1"/>
            <a:ext cx="3038475" cy="465138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3131" tIns="46567" rIns="93131" bIns="46567" numCol="1" anchor="t" anchorCtr="0" compatLnSpc="1">
            <a:prstTxWarp prst="textNoShape">
              <a:avLst/>
            </a:prstTxWarp>
          </a:bodyPr>
          <a:lstStyle>
            <a:lvl1pPr>
              <a:defRPr sz="1300">
                <a:latin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70347" y="1"/>
            <a:ext cx="3038475" cy="465138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3131" tIns="46567" rIns="93131" bIns="46567" numCol="1" anchor="t" anchorCtr="0" compatLnSpc="1">
            <a:prstTxWarp prst="textNoShape">
              <a:avLst/>
            </a:prstTxWarp>
          </a:bodyPr>
          <a:lstStyle>
            <a:lvl1pPr algn="r">
              <a:defRPr sz="1300">
                <a:latin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096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81100" y="696913"/>
            <a:ext cx="4648200" cy="34861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1679" y="4416435"/>
            <a:ext cx="5607049" cy="4183063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3131" tIns="46567" rIns="93131" bIns="46567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9" y="8829679"/>
            <a:ext cx="3038475" cy="465138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3131" tIns="46567" rIns="93131" bIns="46567" numCol="1" anchor="b" anchorCtr="0" compatLnSpc="1">
            <a:prstTxWarp prst="textNoShape">
              <a:avLst/>
            </a:prstTxWarp>
          </a:bodyPr>
          <a:lstStyle>
            <a:lvl1pPr>
              <a:defRPr sz="1300">
                <a:latin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70347" y="8829679"/>
            <a:ext cx="3038475" cy="465138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3131" tIns="46567" rIns="93131" bIns="46567" numCol="1" anchor="b" anchorCtr="0" compatLnSpc="1">
            <a:prstTxWarp prst="textNoShape">
              <a:avLst/>
            </a:prstTxWarp>
          </a:bodyPr>
          <a:lstStyle>
            <a:lvl1pPr algn="r">
              <a:defRPr sz="1300">
                <a:latin typeface="Arial" charset="0"/>
              </a:defRPr>
            </a:lvl1pPr>
          </a:lstStyle>
          <a:p>
            <a:pPr>
              <a:defRPr/>
            </a:pPr>
            <a:fld id="{5E2B92CD-5613-4787-8496-F3D3AD80E1A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7944115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40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pPr defTabSz="931298"/>
            <a:fld id="{09768D99-B5FB-428E-81D1-57A409661556}" type="slidenum">
              <a:rPr lang="en-US" smtClean="0">
                <a:solidFill>
                  <a:prstClr val="black"/>
                </a:solidFill>
              </a:rPr>
              <a:pPr defTabSz="931298"/>
              <a:t>3</a:t>
            </a:fld>
            <a:endParaRPr lang="en-US" dirty="0" smtClean="0">
              <a:solidFill>
                <a:prstClr val="black"/>
              </a:solidFill>
            </a:endParaRPr>
          </a:p>
        </p:txBody>
      </p:sp>
      <p:sp>
        <p:nvSpPr>
          <p:cNvPr id="2734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3411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268309202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marR="0" indent="-17145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 smtClean="0"/>
              <a:t>Our lead candidate,</a:t>
            </a:r>
            <a:r>
              <a:rPr lang="en-US" baseline="0" dirty="0" smtClean="0"/>
              <a:t> CRLX101, is in three clinical trials designed to allow us to make go / no go decisions to launch randomized trials</a:t>
            </a:r>
          </a:p>
          <a:p>
            <a:pPr marL="628650" marR="0" lvl="1" indent="-17145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baseline="0" dirty="0" smtClean="0"/>
              <a:t>a Phase 1b/2 trial at UPenn of CRLX101 plus Avastin in relapsed renal cell carcinoma confirmed that we can combine CRLX101 with Avastin and gave us a strong efficacy signal, so we are starting a randomized trial in relapsed RCC this summer</a:t>
            </a:r>
          </a:p>
          <a:p>
            <a:pPr marL="628650" marR="0" lvl="1" indent="-17145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baseline="0" dirty="0" smtClean="0"/>
              <a:t>a Phase 2 trial at MGH and Dana Farber of CRLX101 plus Avastin in relapsed ovarian cancer followed a successful Phase 2 monotherapy trial of CRLX101 at the same hospitals</a:t>
            </a:r>
          </a:p>
          <a:p>
            <a:pPr marL="628650" marR="0" lvl="1" indent="-17145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baseline="0" dirty="0" smtClean="0"/>
              <a:t>a Phase 1b/2 trial at UNC of CRLX101 plus Xeloda plus radiation in non-metastatic rectal cancer</a:t>
            </a:r>
          </a:p>
          <a:p>
            <a:pPr marL="171450" marR="0" indent="-17145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baseline="0" dirty="0" smtClean="0"/>
              <a:t>Our second candidate, CRLX301, is expected to enter a Phase 1 study by the end of the year</a:t>
            </a:r>
          </a:p>
          <a:p>
            <a:pPr marL="171450" marR="0" indent="-17145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baseline="0" dirty="0" smtClean="0"/>
              <a:t>B</a:t>
            </a:r>
            <a:r>
              <a:rPr lang="en-US" dirty="0" smtClean="0"/>
              <a:t>y year-end, we will have 2 compounds in active clinical development from our platform,</a:t>
            </a:r>
            <a:r>
              <a:rPr lang="en-US" baseline="0" dirty="0" smtClean="0"/>
              <a:t> and we will be evaluating options for a third platform-generated candidate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3964127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5892" name="Picture 4" descr="P:\Graphics\Cerulean Logo Shapes v2 w box-01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5891" name="Picture 3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90575" y="2360351"/>
            <a:ext cx="7799792" cy="13790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6" name="Group 5"/>
          <p:cNvGrpSpPr/>
          <p:nvPr userDrawn="1"/>
        </p:nvGrpSpPr>
        <p:grpSpPr>
          <a:xfrm>
            <a:off x="0" y="2038350"/>
            <a:ext cx="9144000" cy="2781300"/>
            <a:chOff x="0" y="2028825"/>
            <a:chExt cx="9144000" cy="2781300"/>
          </a:xfrm>
        </p:grpSpPr>
        <p:cxnSp>
          <p:nvCxnSpPr>
            <p:cNvPr id="5" name="Straight Connector 4"/>
            <p:cNvCxnSpPr/>
            <p:nvPr userDrawn="1"/>
          </p:nvCxnSpPr>
          <p:spPr bwMode="auto">
            <a:xfrm>
              <a:off x="0" y="2028825"/>
              <a:ext cx="9144000" cy="0"/>
            </a:xfrm>
            <a:prstGeom prst="line">
              <a:avLst/>
            </a:prstGeom>
            <a:solidFill>
              <a:schemeClr val="accent1"/>
            </a:solidFill>
            <a:ln w="12700" cap="flat" cmpd="sng" algn="ctr">
              <a:solidFill>
                <a:schemeClr val="bg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9" name="Straight Connector 8"/>
            <p:cNvCxnSpPr/>
            <p:nvPr userDrawn="1"/>
          </p:nvCxnSpPr>
          <p:spPr bwMode="auto">
            <a:xfrm>
              <a:off x="0" y="4810125"/>
              <a:ext cx="9144000" cy="0"/>
            </a:xfrm>
            <a:prstGeom prst="line">
              <a:avLst/>
            </a:prstGeom>
            <a:solidFill>
              <a:schemeClr val="accent1"/>
            </a:solidFill>
            <a:ln w="12700" cap="flat" cmpd="sng" algn="ctr">
              <a:solidFill>
                <a:schemeClr val="bg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5892" name="Picture 4" descr="P:\Graphics\Cerulean Logo Shapes v2 w box-01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5891" name="Picture 3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728451" y="3795889"/>
            <a:ext cx="4012143" cy="7093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6" name="Group 5"/>
          <p:cNvGrpSpPr/>
          <p:nvPr userDrawn="1"/>
        </p:nvGrpSpPr>
        <p:grpSpPr>
          <a:xfrm>
            <a:off x="0" y="2038350"/>
            <a:ext cx="9144000" cy="2781300"/>
            <a:chOff x="0" y="2028825"/>
            <a:chExt cx="9144000" cy="2781300"/>
          </a:xfrm>
        </p:grpSpPr>
        <p:cxnSp>
          <p:nvCxnSpPr>
            <p:cNvPr id="5" name="Straight Connector 4"/>
            <p:cNvCxnSpPr/>
            <p:nvPr userDrawn="1"/>
          </p:nvCxnSpPr>
          <p:spPr bwMode="auto">
            <a:xfrm>
              <a:off x="0" y="2028825"/>
              <a:ext cx="9144000" cy="0"/>
            </a:xfrm>
            <a:prstGeom prst="line">
              <a:avLst/>
            </a:prstGeom>
            <a:solidFill>
              <a:schemeClr val="accent1"/>
            </a:solidFill>
            <a:ln w="12700" cap="flat" cmpd="sng" algn="ctr">
              <a:solidFill>
                <a:schemeClr val="bg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9" name="Straight Connector 8"/>
            <p:cNvCxnSpPr/>
            <p:nvPr userDrawn="1"/>
          </p:nvCxnSpPr>
          <p:spPr bwMode="auto">
            <a:xfrm>
              <a:off x="0" y="4810125"/>
              <a:ext cx="9144000" cy="0"/>
            </a:xfrm>
            <a:prstGeom prst="line">
              <a:avLst/>
            </a:prstGeom>
            <a:solidFill>
              <a:schemeClr val="accent1"/>
            </a:solidFill>
            <a:ln w="12700" cap="flat" cmpd="sng" algn="ctr">
              <a:solidFill>
                <a:schemeClr val="bg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85800" y="2130425"/>
            <a:ext cx="7772400" cy="1470025"/>
          </a:xfrm>
        </p:spPr>
        <p:txBody>
          <a:bodyPr rIns="91440" anchor="ctr" anchorCtr="0"/>
          <a:lstStyle>
            <a:lvl1pPr algn="ctr">
              <a:defRPr sz="5400"/>
            </a:lvl1pPr>
          </a:lstStyle>
          <a:p>
            <a:r>
              <a:rPr lang="en-US" dirty="0" smtClean="0"/>
              <a:t>Click to edit Divider 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13617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9248" y="1143000"/>
            <a:ext cx="8582401" cy="5181600"/>
          </a:xfrm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  <a:lvl2pPr>
              <a:defRPr>
                <a:solidFill>
                  <a:schemeClr val="accent2"/>
                </a:solidFill>
              </a:defRPr>
            </a:lvl2pPr>
            <a:lvl3pPr>
              <a:defRPr>
                <a:solidFill>
                  <a:schemeClr val="accent2"/>
                </a:solidFill>
              </a:defRPr>
            </a:lvl3pPr>
            <a:lvl4pPr>
              <a:defRPr>
                <a:solidFill>
                  <a:schemeClr val="accent2"/>
                </a:solidFill>
              </a:defRPr>
            </a:lvl4pPr>
            <a:lvl5pPr>
              <a:defRPr>
                <a:solidFill>
                  <a:schemeClr val="accent2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0" y="6553200"/>
            <a:ext cx="9144000" cy="304800"/>
          </a:xfrm>
          <a:prstGeom prst="rect">
            <a:avLst/>
          </a:prstGeom>
          <a:solidFill>
            <a:schemeClr val="accent2"/>
          </a:solidFill>
          <a:ln/>
        </p:spPr>
        <p:txBody>
          <a:bodyPr anchor="ctr" anchorCtr="0"/>
          <a:lstStyle>
            <a:lvl1pPr algn="r">
              <a:defRPr sz="100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8DAB13E9-76E1-497E-96B1-E351C76D520B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0" y="6553200"/>
            <a:ext cx="9144000" cy="304800"/>
          </a:xfrm>
          <a:prstGeom prst="rect">
            <a:avLst/>
          </a:prstGeom>
          <a:solidFill>
            <a:schemeClr val="accent2"/>
          </a:solidFill>
          <a:ln/>
        </p:spPr>
        <p:txBody>
          <a:bodyPr anchor="ctr" anchorCtr="0"/>
          <a:lstStyle>
            <a:lvl1pPr>
              <a:defRPr sz="100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8DAB13E9-76E1-497E-96B1-E351C76D520B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2.emf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6917" name="Picture 5" descr="P:\Graphics\Cerulean Banner-02-02-02.png"/>
          <p:cNvPicPr>
            <a:picLocks noChangeAspect="1" noChangeArrowheads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048"/>
            <a:ext cx="9144000" cy="9875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49250" y="-42332"/>
            <a:ext cx="879475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201168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49251" y="1143000"/>
            <a:ext cx="8229600" cy="518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</p:txBody>
      </p:sp>
      <p:sp>
        <p:nvSpPr>
          <p:cNvPr id="1032" name="Line 8"/>
          <p:cNvSpPr>
            <a:spLocks noChangeShapeType="1"/>
          </p:cNvSpPr>
          <p:nvPr/>
        </p:nvSpPr>
        <p:spPr bwMode="auto">
          <a:xfrm>
            <a:off x="0" y="990600"/>
            <a:ext cx="9144000" cy="0"/>
          </a:xfrm>
          <a:prstGeom prst="line">
            <a:avLst/>
          </a:prstGeom>
          <a:noFill/>
          <a:ln w="28575">
            <a:solidFill>
              <a:schemeClr val="bg2"/>
            </a:solidFill>
            <a:round/>
            <a:headEnd/>
            <a:tailEnd/>
          </a:ln>
          <a:effectLst/>
          <a:extLst/>
        </p:spPr>
        <p:txBody>
          <a:bodyPr/>
          <a:lstStyle/>
          <a:p>
            <a:pPr>
              <a:defRPr/>
            </a:pPr>
            <a:endParaRPr lang="en-US" sz="1800" dirty="0"/>
          </a:p>
        </p:txBody>
      </p:sp>
      <p:pic>
        <p:nvPicPr>
          <p:cNvPr id="11" name="Picture 3"/>
          <p:cNvPicPr>
            <a:picLocks noChangeAspect="1" noChangeArrowheads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073739" y="472316"/>
            <a:ext cx="1913099" cy="3382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0" y="6553200"/>
            <a:ext cx="9144000" cy="304800"/>
          </a:xfrm>
          <a:prstGeom prst="rect">
            <a:avLst/>
          </a:prstGeom>
          <a:solidFill>
            <a:schemeClr val="accent2"/>
          </a:solidFill>
          <a:ln/>
        </p:spPr>
        <p:txBody>
          <a:bodyPr rIns="457200" anchor="ctr" anchorCtr="0"/>
          <a:lstStyle>
            <a:lvl1pPr algn="r">
              <a:defRPr sz="100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8DAB13E9-76E1-497E-96B1-E351C76D520B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6" r:id="rId2"/>
    <p:sldLayoutId id="2147483662" r:id="rId3"/>
    <p:sldLayoutId id="2147483658" r:id="rId4"/>
  </p:sldLayoutIdLst>
  <p:timing>
    <p:tnLst>
      <p:par>
        <p:cTn id="1" dur="indefinite" restart="never" nodeType="tmRoot"/>
      </p:par>
    </p:tnLst>
  </p:timing>
  <p:hf hdr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200" b="1">
          <a:solidFill>
            <a:schemeClr val="accent2"/>
          </a:solidFill>
          <a:latin typeface="Arial" pitchFamily="34" charset="0"/>
          <a:ea typeface="+mj-ea"/>
          <a:cs typeface="Arial" pitchFamily="34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accent2"/>
          </a:solidFill>
          <a:latin typeface="Verdana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accent2"/>
          </a:solidFill>
          <a:latin typeface="Verdana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accent2"/>
          </a:solidFill>
          <a:latin typeface="Verdana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accent2"/>
          </a:solidFill>
          <a:latin typeface="Verdana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accent2"/>
          </a:solidFill>
          <a:latin typeface="Verdana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accent2"/>
          </a:solidFill>
          <a:latin typeface="Verdana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accent2"/>
          </a:solidFill>
          <a:latin typeface="Verdana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accent2"/>
          </a:solidFill>
          <a:latin typeface="Verdan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6"/>
        </a:buClr>
        <a:buFont typeface="Wingdings" pitchFamily="2" charset="2"/>
        <a:buChar char="§"/>
        <a:defRPr sz="2000">
          <a:solidFill>
            <a:schemeClr val="accent2"/>
          </a:solidFill>
          <a:latin typeface="Arial" pitchFamily="34" charset="0"/>
          <a:ea typeface="+mn-ea"/>
          <a:cs typeface="Arial" pitchFamily="34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6"/>
        </a:buClr>
        <a:buChar char="•"/>
        <a:defRPr>
          <a:solidFill>
            <a:schemeClr val="accent2"/>
          </a:solidFill>
          <a:latin typeface="Arial" pitchFamily="34" charset="0"/>
          <a:cs typeface="Arial" pitchFamily="34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accent6"/>
        </a:buClr>
        <a:buFont typeface="Arial" pitchFamily="34" charset="0"/>
        <a:buChar char="̶"/>
        <a:defRPr sz="1600">
          <a:solidFill>
            <a:schemeClr val="accent2"/>
          </a:solidFill>
          <a:latin typeface="Arial" pitchFamily="34" charset="0"/>
          <a:cs typeface="Arial" pitchFamily="34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6"/>
        </a:buClr>
        <a:buChar char="o"/>
        <a:defRPr sz="1400">
          <a:solidFill>
            <a:schemeClr val="accent2"/>
          </a:solidFill>
          <a:latin typeface="Arial" pitchFamily="34" charset="0"/>
          <a:cs typeface="Arial" pitchFamily="34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accent6"/>
        </a:buClr>
        <a:buFont typeface="Wingdings" pitchFamily="2" charset="2"/>
        <a:buChar char="q"/>
        <a:defRPr sz="1200">
          <a:solidFill>
            <a:schemeClr val="accent2"/>
          </a:solidFill>
          <a:latin typeface="Arial" pitchFamily="34" charset="0"/>
          <a:cs typeface="Arial" pitchFamily="34" charset="0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q"/>
        <a:defRPr sz="12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q"/>
        <a:defRPr sz="12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q"/>
        <a:defRPr sz="12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q"/>
        <a:defRPr sz="12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DAB13E9-76E1-497E-96B1-E351C76D520B}" type="slidenum">
              <a:rPr lang="en-US" smtClean="0"/>
              <a:pPr>
                <a:defRPr/>
              </a:pPr>
              <a:t>1</a:t>
            </a:fld>
            <a:endParaRPr 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48825" y="1305017"/>
            <a:ext cx="8957570" cy="29854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chemeClr val="accent2"/>
                </a:solidFill>
                <a:latin typeface="Arial" pitchFamily="34" charset="0"/>
                <a:ea typeface="+mj-ea"/>
                <a:cs typeface="Arial" pitchFamily="34" charset="0"/>
              </a:rPr>
              <a:t>A Phase </a:t>
            </a:r>
            <a:r>
              <a:rPr lang="en-US" sz="2400" b="1" dirty="0" err="1">
                <a:solidFill>
                  <a:schemeClr val="accent2"/>
                </a:solidFill>
                <a:latin typeface="Arial" pitchFamily="34" charset="0"/>
                <a:ea typeface="+mj-ea"/>
                <a:cs typeface="Arial" pitchFamily="34" charset="0"/>
              </a:rPr>
              <a:t>Ib</a:t>
            </a:r>
            <a:r>
              <a:rPr lang="en-US" sz="2400" b="1" dirty="0">
                <a:solidFill>
                  <a:schemeClr val="accent2"/>
                </a:solidFill>
                <a:latin typeface="Arial" pitchFamily="34" charset="0"/>
                <a:ea typeface="+mj-ea"/>
                <a:cs typeface="Arial" pitchFamily="34" charset="0"/>
              </a:rPr>
              <a:t> </a:t>
            </a:r>
            <a:r>
              <a:rPr lang="en-US" sz="2400" b="1" dirty="0" smtClean="0">
                <a:solidFill>
                  <a:schemeClr val="accent2"/>
                </a:solidFill>
                <a:latin typeface="Arial" pitchFamily="34" charset="0"/>
                <a:ea typeface="+mj-ea"/>
                <a:cs typeface="Arial" pitchFamily="34" charset="0"/>
              </a:rPr>
              <a:t>Study </a:t>
            </a:r>
            <a:r>
              <a:rPr lang="en-US" sz="2400" b="1" dirty="0">
                <a:solidFill>
                  <a:schemeClr val="accent2"/>
                </a:solidFill>
                <a:latin typeface="Arial" pitchFamily="34" charset="0"/>
                <a:ea typeface="+mj-ea"/>
                <a:cs typeface="Arial" pitchFamily="34" charset="0"/>
              </a:rPr>
              <a:t>of CRLX101 in </a:t>
            </a:r>
            <a:r>
              <a:rPr lang="en-US" sz="2400" b="1" dirty="0" smtClean="0">
                <a:solidFill>
                  <a:schemeClr val="accent2"/>
                </a:solidFill>
                <a:latin typeface="Arial" pitchFamily="34" charset="0"/>
                <a:ea typeface="+mj-ea"/>
                <a:cs typeface="Arial" pitchFamily="34" charset="0"/>
              </a:rPr>
              <a:t>Combination </a:t>
            </a:r>
            <a:r>
              <a:rPr lang="en-US" sz="2400" b="1" dirty="0">
                <a:solidFill>
                  <a:schemeClr val="accent2"/>
                </a:solidFill>
                <a:latin typeface="Arial" pitchFamily="34" charset="0"/>
                <a:ea typeface="+mj-ea"/>
                <a:cs typeface="Arial" pitchFamily="34" charset="0"/>
              </a:rPr>
              <a:t>with </a:t>
            </a:r>
            <a:r>
              <a:rPr lang="en-US" sz="2400" b="1" dirty="0" smtClean="0">
                <a:solidFill>
                  <a:schemeClr val="accent2"/>
                </a:solidFill>
                <a:latin typeface="Arial" pitchFamily="34" charset="0"/>
                <a:ea typeface="+mj-ea"/>
                <a:cs typeface="Arial" pitchFamily="34" charset="0"/>
              </a:rPr>
              <a:t>Weekly </a:t>
            </a:r>
            <a:r>
              <a:rPr lang="en-US" sz="2400" b="1" dirty="0">
                <a:solidFill>
                  <a:schemeClr val="accent2"/>
                </a:solidFill>
                <a:latin typeface="Arial" pitchFamily="34" charset="0"/>
                <a:ea typeface="+mj-ea"/>
                <a:cs typeface="Arial" pitchFamily="34" charset="0"/>
              </a:rPr>
              <a:t>P</a:t>
            </a:r>
            <a:r>
              <a:rPr lang="en-US" sz="2400" b="1" dirty="0" smtClean="0">
                <a:solidFill>
                  <a:schemeClr val="accent2"/>
                </a:solidFill>
                <a:latin typeface="Arial" pitchFamily="34" charset="0"/>
                <a:ea typeface="+mj-ea"/>
                <a:cs typeface="Arial" pitchFamily="34" charset="0"/>
              </a:rPr>
              <a:t>aclitaxel </a:t>
            </a:r>
            <a:r>
              <a:rPr lang="en-US" sz="2400" b="1" dirty="0">
                <a:solidFill>
                  <a:schemeClr val="accent2"/>
                </a:solidFill>
                <a:latin typeface="Arial" pitchFamily="34" charset="0"/>
                <a:ea typeface="+mj-ea"/>
                <a:cs typeface="Arial" pitchFamily="34" charset="0"/>
              </a:rPr>
              <a:t>in </a:t>
            </a:r>
            <a:r>
              <a:rPr lang="en-US" sz="2400" b="1" dirty="0" smtClean="0">
                <a:solidFill>
                  <a:schemeClr val="accent2"/>
                </a:solidFill>
                <a:latin typeface="Arial" pitchFamily="34" charset="0"/>
                <a:ea typeface="+mj-ea"/>
                <a:cs typeface="Arial" pitchFamily="34" charset="0"/>
              </a:rPr>
              <a:t>Platinum-Resistant </a:t>
            </a:r>
            <a:r>
              <a:rPr lang="en-US" sz="2400" b="1" dirty="0">
                <a:solidFill>
                  <a:schemeClr val="accent2"/>
                </a:solidFill>
                <a:latin typeface="Arial" pitchFamily="34" charset="0"/>
                <a:ea typeface="+mj-ea"/>
                <a:cs typeface="Arial" pitchFamily="34" charset="0"/>
              </a:rPr>
              <a:t>O</a:t>
            </a:r>
            <a:r>
              <a:rPr lang="en-US" sz="2400" b="1" dirty="0" smtClean="0">
                <a:solidFill>
                  <a:schemeClr val="accent2"/>
                </a:solidFill>
                <a:latin typeface="Arial" pitchFamily="34" charset="0"/>
                <a:ea typeface="+mj-ea"/>
                <a:cs typeface="Arial" pitchFamily="34" charset="0"/>
              </a:rPr>
              <a:t>varian </a:t>
            </a:r>
            <a:r>
              <a:rPr lang="en-US" sz="2400" b="1" dirty="0">
                <a:solidFill>
                  <a:schemeClr val="accent2"/>
                </a:solidFill>
                <a:latin typeface="Arial" pitchFamily="34" charset="0"/>
                <a:ea typeface="+mj-ea"/>
                <a:cs typeface="Arial" pitchFamily="34" charset="0"/>
              </a:rPr>
              <a:t>C</a:t>
            </a:r>
            <a:r>
              <a:rPr lang="en-US" sz="2400" b="1" dirty="0" smtClean="0">
                <a:solidFill>
                  <a:schemeClr val="accent2"/>
                </a:solidFill>
                <a:latin typeface="Arial" pitchFamily="34" charset="0"/>
                <a:ea typeface="+mj-ea"/>
                <a:cs typeface="Arial" pitchFamily="34" charset="0"/>
              </a:rPr>
              <a:t>ancer</a:t>
            </a:r>
            <a:endParaRPr lang="en-US" sz="2400" b="1" dirty="0">
              <a:solidFill>
                <a:schemeClr val="accent2"/>
              </a:solidFill>
              <a:latin typeface="Arial" pitchFamily="34" charset="0"/>
              <a:ea typeface="+mj-ea"/>
              <a:cs typeface="Arial" pitchFamily="34" charset="0"/>
            </a:endParaRPr>
          </a:p>
          <a:p>
            <a:pPr algn="ctr"/>
            <a:endParaRPr lang="en-US" sz="2000" b="1" dirty="0" smtClean="0">
              <a:solidFill>
                <a:schemeClr val="accent2"/>
              </a:solidFill>
              <a:latin typeface="Arial" pitchFamily="34" charset="0"/>
              <a:ea typeface="+mj-ea"/>
              <a:cs typeface="Arial" pitchFamily="34" charset="0"/>
            </a:endParaRPr>
          </a:p>
          <a:p>
            <a:pPr algn="ctr"/>
            <a:endParaRPr lang="en-US" sz="2000" b="1" dirty="0" smtClean="0">
              <a:solidFill>
                <a:schemeClr val="accent2"/>
              </a:solidFill>
              <a:latin typeface="Arial" pitchFamily="34" charset="0"/>
              <a:ea typeface="+mj-ea"/>
              <a:cs typeface="Arial" pitchFamily="34" charset="0"/>
            </a:endParaRPr>
          </a:p>
          <a:p>
            <a:pPr algn="ctr"/>
            <a:endParaRPr lang="en-US" sz="2000" b="1" dirty="0" smtClean="0">
              <a:solidFill>
                <a:schemeClr val="accent2"/>
              </a:solidFill>
              <a:latin typeface="Arial" pitchFamily="34" charset="0"/>
              <a:ea typeface="+mj-ea"/>
              <a:cs typeface="Arial" pitchFamily="34" charset="0"/>
            </a:endParaRPr>
          </a:p>
          <a:p>
            <a:pPr algn="ctr"/>
            <a:r>
              <a:rPr lang="en-US" sz="2000" b="1" dirty="0" smtClean="0">
                <a:solidFill>
                  <a:schemeClr val="accent2"/>
                </a:solidFill>
                <a:latin typeface="Arial" pitchFamily="34" charset="0"/>
                <a:ea typeface="+mj-ea"/>
                <a:cs typeface="Arial" pitchFamily="34" charset="0"/>
              </a:rPr>
              <a:t>Adrian Senderowicz</a:t>
            </a:r>
            <a:r>
              <a:rPr lang="en-US" sz="2000" dirty="0" smtClean="0">
                <a:solidFill>
                  <a:schemeClr val="accent2"/>
                </a:solidFill>
                <a:latin typeface="Arial" pitchFamily="34" charset="0"/>
                <a:ea typeface="+mj-ea"/>
                <a:cs typeface="Arial" pitchFamily="34" charset="0"/>
              </a:rPr>
              <a:t>, </a:t>
            </a:r>
            <a:r>
              <a:rPr lang="en-US" sz="2000" b="1" dirty="0">
                <a:solidFill>
                  <a:schemeClr val="accent2"/>
                </a:solidFill>
                <a:latin typeface="Arial" pitchFamily="34" charset="0"/>
                <a:ea typeface="+mj-ea"/>
                <a:cs typeface="Arial" pitchFamily="34" charset="0"/>
              </a:rPr>
              <a:t>MD</a:t>
            </a:r>
          </a:p>
          <a:p>
            <a:pPr algn="ctr"/>
            <a:endParaRPr lang="en-US" sz="2000" dirty="0" smtClean="0">
              <a:solidFill>
                <a:schemeClr val="accent2"/>
              </a:solidFill>
              <a:latin typeface="Arial" pitchFamily="34" charset="0"/>
              <a:ea typeface="+mj-ea"/>
              <a:cs typeface="Arial" pitchFamily="34" charset="0"/>
            </a:endParaRPr>
          </a:p>
          <a:p>
            <a:pPr algn="ctr"/>
            <a:endParaRPr lang="en-US" sz="2000" dirty="0">
              <a:solidFill>
                <a:schemeClr val="accent2"/>
              </a:solidFill>
              <a:latin typeface="Arial" pitchFamily="34" charset="0"/>
              <a:ea typeface="+mj-ea"/>
              <a:cs typeface="Arial" pitchFamily="34" charset="0"/>
            </a:endParaRPr>
          </a:p>
          <a:p>
            <a:pPr algn="ctr"/>
            <a:r>
              <a:rPr lang="en-US" sz="2000" dirty="0" smtClean="0">
                <a:solidFill>
                  <a:schemeClr val="accent2"/>
                </a:solidFill>
                <a:latin typeface="Arial" pitchFamily="34" charset="0"/>
                <a:ea typeface="+mj-ea"/>
                <a:cs typeface="Arial" pitchFamily="34" charset="0"/>
              </a:rPr>
              <a:t>19 May 2016</a:t>
            </a:r>
            <a:endParaRPr lang="en-US" sz="2000" dirty="0">
              <a:solidFill>
                <a:schemeClr val="accent2"/>
              </a:solidFill>
              <a:latin typeface="Arial" pitchFamily="34" charset="0"/>
              <a:ea typeface="+mj-ea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759638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DAB13E9-76E1-497E-96B1-E351C76D520B}" type="slidenum">
              <a:rPr lang="en-US" smtClean="0"/>
              <a:pPr>
                <a:defRPr/>
              </a:pPr>
              <a:t>2</a:t>
            </a:fld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53268" y="177553"/>
            <a:ext cx="9019711" cy="656394"/>
          </a:xfrm>
        </p:spPr>
        <p:txBody>
          <a:bodyPr/>
          <a:lstStyle/>
          <a:p>
            <a:r>
              <a:rPr lang="en-US" sz="2800" dirty="0" smtClean="0"/>
              <a:t>Introduction to CRLX101</a:t>
            </a:r>
            <a:endParaRPr lang="en-US" sz="2800" dirty="0"/>
          </a:p>
        </p:txBody>
      </p:sp>
      <p:sp>
        <p:nvSpPr>
          <p:cNvPr id="2" name="TextBox 1"/>
          <p:cNvSpPr txBox="1"/>
          <p:nvPr/>
        </p:nvSpPr>
        <p:spPr>
          <a:xfrm>
            <a:off x="53268" y="1003658"/>
            <a:ext cx="9144000" cy="46628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1800" dirty="0" smtClean="0">
              <a:solidFill>
                <a:schemeClr val="accent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spcAft>
                <a:spcPts val="600"/>
              </a:spcAft>
              <a:buClr>
                <a:schemeClr val="accent6"/>
              </a:buClr>
              <a:buFont typeface="Wingdings" panose="05000000000000000000" pitchFamily="2" charset="2"/>
              <a:buChar char="§"/>
            </a:pPr>
            <a:r>
              <a:rPr lang="en-US" sz="1800" dirty="0" smtClean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Nanoparticle-drug conjugates (NDCs) are </a:t>
            </a:r>
            <a:r>
              <a:rPr lang="en-US" sz="1800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designed to selectively </a:t>
            </a:r>
            <a:r>
              <a:rPr lang="en-US" sz="1800" dirty="0" smtClean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accumulate in  </a:t>
            </a:r>
            <a:r>
              <a:rPr lang="en-US" sz="1800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tumor tissue via “leaky” tumor </a:t>
            </a:r>
            <a:r>
              <a:rPr lang="en-US" sz="1800" dirty="0" smtClean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vasculature and accumulate in tumor cells via </a:t>
            </a:r>
            <a:r>
              <a:rPr lang="en-US" sz="1800" dirty="0" err="1" smtClean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macropinocytosis</a:t>
            </a:r>
            <a:endParaRPr lang="en-US" sz="1800" dirty="0">
              <a:solidFill>
                <a:schemeClr val="accent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spcAft>
                <a:spcPts val="600"/>
              </a:spcAft>
              <a:buClr>
                <a:schemeClr val="accent6"/>
              </a:buClr>
              <a:buFont typeface="Wingdings" panose="05000000000000000000" pitchFamily="2" charset="2"/>
              <a:buChar char="§"/>
            </a:pPr>
            <a:endParaRPr lang="en-US" sz="1800" dirty="0" smtClean="0">
              <a:solidFill>
                <a:schemeClr val="accent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spcAft>
                <a:spcPts val="600"/>
              </a:spcAft>
              <a:buClr>
                <a:schemeClr val="accent6"/>
              </a:buClr>
              <a:buFont typeface="Wingdings" panose="05000000000000000000" pitchFamily="2" charset="2"/>
              <a:buChar char="§"/>
            </a:pPr>
            <a:r>
              <a:rPr lang="en-US" sz="1800" dirty="0" smtClean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CRLX101 </a:t>
            </a:r>
            <a:r>
              <a:rPr lang="en-US" sz="1800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is a novel NDC with camptothecin (CPT) payload</a:t>
            </a:r>
          </a:p>
          <a:p>
            <a:pPr marL="742950" lvl="1" indent="-285750">
              <a:spcBef>
                <a:spcPts val="600"/>
              </a:spcBef>
              <a:spcAft>
                <a:spcPts val="1200"/>
              </a:spcAft>
              <a:buClr>
                <a:schemeClr val="accent6"/>
              </a:buClr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US" sz="1800" dirty="0" smtClean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nhibitor </a:t>
            </a:r>
            <a:r>
              <a:rPr lang="en-US" sz="1800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 topoisomerase I and HIF-1</a:t>
            </a:r>
            <a:r>
              <a:rPr lang="el-GR" sz="1800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α</a:t>
            </a:r>
            <a:r>
              <a:rPr lang="en-US" sz="1800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HIF-2</a:t>
            </a:r>
            <a:r>
              <a:rPr lang="el-GR" sz="1800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α </a:t>
            </a:r>
            <a:endParaRPr lang="en-US" sz="1800" dirty="0">
              <a:solidFill>
                <a:schemeClr val="accent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42950" lvl="1" indent="-285750">
              <a:spcBef>
                <a:spcPts val="600"/>
              </a:spcBef>
              <a:spcAft>
                <a:spcPts val="1200"/>
              </a:spcAft>
              <a:buClr>
                <a:schemeClr val="accent6"/>
              </a:buClr>
              <a:buFont typeface="Arial" panose="020B0604020202020204" pitchFamily="34" charset="0"/>
              <a:buChar char="•"/>
            </a:pPr>
            <a:r>
              <a:rPr lang="en-US" sz="1800" dirty="0" smtClean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Over 380 patients have been exposed to CRLX101 (as monotherapy or in combination) </a:t>
            </a:r>
          </a:p>
          <a:p>
            <a:pPr marL="742950" lvl="1" indent="-285750">
              <a:spcBef>
                <a:spcPts val="600"/>
              </a:spcBef>
              <a:spcAft>
                <a:spcPts val="600"/>
              </a:spcAft>
              <a:buClr>
                <a:schemeClr val="accent6"/>
              </a:buClr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Antitumor activity in multiple tumors including platinum-refractory ovarian cancer</a:t>
            </a:r>
          </a:p>
          <a:p>
            <a:pPr marL="742950" lvl="1" indent="-285750">
              <a:spcBef>
                <a:spcPts val="600"/>
              </a:spcBef>
              <a:spcAft>
                <a:spcPts val="600"/>
              </a:spcAft>
              <a:buClr>
                <a:schemeClr val="accent6"/>
              </a:buClr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Generally well tolerated</a:t>
            </a:r>
          </a:p>
          <a:p>
            <a:endParaRPr lang="en-US" sz="1600" dirty="0">
              <a:solidFill>
                <a:schemeClr val="accent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800" dirty="0" smtClean="0"/>
          </a:p>
        </p:txBody>
      </p:sp>
    </p:spTree>
    <p:extLst>
      <p:ext uri="{BB962C8B-B14F-4D97-AF65-F5344CB8AC3E}">
        <p14:creationId xmlns:p14="http://schemas.microsoft.com/office/powerpoint/2010/main" val="19201256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NDCs: Clinically Validated Mechanism of Action*</a:t>
            </a:r>
            <a:endParaRPr lang="en-US" sz="2000" i="1" dirty="0" smtClean="0">
              <a:solidFill>
                <a:schemeClr val="bg2"/>
              </a:solidFill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DAB13E9-76E1-497E-96B1-E351C76D520B}" type="slidenum">
              <a:rPr lang="en-US" smtClean="0">
                <a:solidFill>
                  <a:srgbClr val="FFFFFF"/>
                </a:solidFill>
              </a:rPr>
              <a:pPr>
                <a:defRPr/>
              </a:pPr>
              <a:t>3</a:t>
            </a:fld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272384" name="Down Arrow 272383"/>
          <p:cNvSpPr/>
          <p:nvPr/>
        </p:nvSpPr>
        <p:spPr bwMode="auto">
          <a:xfrm rot="16200000">
            <a:off x="5140332" y="4924441"/>
            <a:ext cx="460181" cy="1425939"/>
          </a:xfrm>
          <a:prstGeom prst="downArrow">
            <a:avLst/>
          </a:prstGeom>
          <a:gradFill flip="none" rotWithShape="1">
            <a:gsLst>
              <a:gs pos="78000">
                <a:schemeClr val="accent3">
                  <a:lumMod val="95000"/>
                </a:schemeClr>
              </a:gs>
              <a:gs pos="29000">
                <a:srgbClr val="96AB94"/>
              </a:gs>
            </a:gsLst>
            <a:lin ang="16200000" scaled="1"/>
            <a:tileRect/>
          </a:gra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z="1800" dirty="0" smtClean="0">
              <a:solidFill>
                <a:srgbClr val="000000"/>
              </a:solidFill>
            </a:endParaRPr>
          </a:p>
        </p:txBody>
      </p:sp>
      <p:grpSp>
        <p:nvGrpSpPr>
          <p:cNvPr id="267" name="Group 266"/>
          <p:cNvGrpSpPr/>
          <p:nvPr/>
        </p:nvGrpSpPr>
        <p:grpSpPr>
          <a:xfrm>
            <a:off x="5995263" y="4505744"/>
            <a:ext cx="1683938" cy="1679710"/>
            <a:chOff x="6447213" y="4368764"/>
            <a:chExt cx="1541463" cy="1531418"/>
          </a:xfrm>
        </p:grpSpPr>
        <p:grpSp>
          <p:nvGrpSpPr>
            <p:cNvPr id="268" name="Group 266"/>
            <p:cNvGrpSpPr>
              <a:grpSpLocks/>
            </p:cNvGrpSpPr>
            <p:nvPr/>
          </p:nvGrpSpPr>
          <p:grpSpPr bwMode="auto">
            <a:xfrm>
              <a:off x="6447213" y="4711257"/>
              <a:ext cx="1541463" cy="1112667"/>
              <a:chOff x="6" y="989"/>
              <a:chExt cx="4028" cy="3103"/>
            </a:xfrm>
          </p:grpSpPr>
          <p:sp>
            <p:nvSpPr>
              <p:cNvPr id="350" name="Freeform 267"/>
              <p:cNvSpPr>
                <a:spLocks/>
              </p:cNvSpPr>
              <p:nvPr/>
            </p:nvSpPr>
            <p:spPr bwMode="auto">
              <a:xfrm>
                <a:off x="1539" y="3281"/>
                <a:ext cx="196" cy="205"/>
              </a:xfrm>
              <a:custGeom>
                <a:avLst/>
                <a:gdLst>
                  <a:gd name="T0" fmla="*/ 196 w 196"/>
                  <a:gd name="T1" fmla="*/ 0 h 205"/>
                  <a:gd name="T2" fmla="*/ 132 w 196"/>
                  <a:gd name="T3" fmla="*/ 151 h 205"/>
                  <a:gd name="T4" fmla="*/ 0 w 196"/>
                  <a:gd name="T5" fmla="*/ 205 h 205"/>
                  <a:gd name="T6" fmla="*/ 0 60000 65536"/>
                  <a:gd name="T7" fmla="*/ 0 60000 65536"/>
                  <a:gd name="T8" fmla="*/ 0 60000 65536"/>
                  <a:gd name="T9" fmla="*/ 0 w 196"/>
                  <a:gd name="T10" fmla="*/ 0 h 205"/>
                  <a:gd name="T11" fmla="*/ 196 w 196"/>
                  <a:gd name="T12" fmla="*/ 205 h 205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96" h="205">
                    <a:moveTo>
                      <a:pt x="196" y="0"/>
                    </a:moveTo>
                    <a:cubicBezTo>
                      <a:pt x="185" y="25"/>
                      <a:pt x="164" y="117"/>
                      <a:pt x="132" y="151"/>
                    </a:cubicBezTo>
                    <a:cubicBezTo>
                      <a:pt x="100" y="185"/>
                      <a:pt x="27" y="194"/>
                      <a:pt x="0" y="205"/>
                    </a:cubicBezTo>
                  </a:path>
                </a:pathLst>
              </a:custGeom>
              <a:noFill/>
              <a:ln w="1270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en-US" dirty="0">
                  <a:solidFill>
                    <a:srgbClr val="000000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51" name="Oval 268"/>
              <p:cNvSpPr>
                <a:spLocks noChangeArrowheads="1"/>
              </p:cNvSpPr>
              <p:nvPr/>
            </p:nvSpPr>
            <p:spPr bwMode="auto">
              <a:xfrm rot="10108281">
                <a:off x="686" y="2864"/>
                <a:ext cx="301" cy="117"/>
              </a:xfrm>
              <a:prstGeom prst="ellipse">
                <a:avLst/>
              </a:prstGeom>
              <a:gradFill rotWithShape="1">
                <a:gsLst>
                  <a:gs pos="0">
                    <a:srgbClr val="8A8AE2"/>
                  </a:gs>
                  <a:gs pos="100000">
                    <a:srgbClr val="3333CC"/>
                  </a:gs>
                </a:gsLst>
                <a:lin ang="5400000" scaled="1"/>
              </a:gradFill>
              <a:ln w="12700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 sz="1800" dirty="0">
                  <a:solidFill>
                    <a:srgbClr val="000000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52" name="Freeform 269"/>
              <p:cNvSpPr>
                <a:spLocks/>
              </p:cNvSpPr>
              <p:nvPr/>
            </p:nvSpPr>
            <p:spPr bwMode="auto">
              <a:xfrm>
                <a:off x="703" y="2864"/>
                <a:ext cx="3331" cy="1228"/>
              </a:xfrm>
              <a:custGeom>
                <a:avLst/>
                <a:gdLst>
                  <a:gd name="T0" fmla="*/ 0 w 3331"/>
                  <a:gd name="T1" fmla="*/ 487 h 1228"/>
                  <a:gd name="T2" fmla="*/ 248 w 3331"/>
                  <a:gd name="T3" fmla="*/ 475 h 1228"/>
                  <a:gd name="T4" fmla="*/ 478 w 3331"/>
                  <a:gd name="T5" fmla="*/ 386 h 1228"/>
                  <a:gd name="T6" fmla="*/ 587 w 3331"/>
                  <a:gd name="T7" fmla="*/ 551 h 1228"/>
                  <a:gd name="T8" fmla="*/ 629 w 3331"/>
                  <a:gd name="T9" fmla="*/ 724 h 1228"/>
                  <a:gd name="T10" fmla="*/ 703 w 3331"/>
                  <a:gd name="T11" fmla="*/ 1000 h 1228"/>
                  <a:gd name="T12" fmla="*/ 1152 w 3331"/>
                  <a:gd name="T13" fmla="*/ 1215 h 1228"/>
                  <a:gd name="T14" fmla="*/ 1497 w 3331"/>
                  <a:gd name="T15" fmla="*/ 1119 h 1228"/>
                  <a:gd name="T16" fmla="*/ 1823 w 3331"/>
                  <a:gd name="T17" fmla="*/ 1036 h 1228"/>
                  <a:gd name="T18" fmla="*/ 2229 w 3331"/>
                  <a:gd name="T19" fmla="*/ 1133 h 1228"/>
                  <a:gd name="T20" fmla="*/ 2543 w 3331"/>
                  <a:gd name="T21" fmla="*/ 1048 h 1228"/>
                  <a:gd name="T22" fmla="*/ 2707 w 3331"/>
                  <a:gd name="T23" fmla="*/ 930 h 1228"/>
                  <a:gd name="T24" fmla="*/ 3104 w 3331"/>
                  <a:gd name="T25" fmla="*/ 544 h 1228"/>
                  <a:gd name="T26" fmla="*/ 3318 w 3331"/>
                  <a:gd name="T27" fmla="*/ 380 h 1228"/>
                  <a:gd name="T28" fmla="*/ 3197 w 3331"/>
                  <a:gd name="T29" fmla="*/ 260 h 1228"/>
                  <a:gd name="T30" fmla="*/ 3110 w 3331"/>
                  <a:gd name="T31" fmla="*/ 266 h 1228"/>
                  <a:gd name="T32" fmla="*/ 3041 w 3331"/>
                  <a:gd name="T33" fmla="*/ 222 h 1228"/>
                  <a:gd name="T34" fmla="*/ 2978 w 3331"/>
                  <a:gd name="T35" fmla="*/ 70 h 1228"/>
                  <a:gd name="T36" fmla="*/ 3024 w 3331"/>
                  <a:gd name="T37" fmla="*/ 0 h 1228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w 3331"/>
                  <a:gd name="T58" fmla="*/ 0 h 1228"/>
                  <a:gd name="T59" fmla="*/ 3331 w 3331"/>
                  <a:gd name="T60" fmla="*/ 1228 h 1228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T57" t="T58" r="T59" b="T60"/>
                <a:pathLst>
                  <a:path w="3331" h="1228">
                    <a:moveTo>
                      <a:pt x="0" y="487"/>
                    </a:moveTo>
                    <a:cubicBezTo>
                      <a:pt x="37" y="460"/>
                      <a:pt x="173" y="465"/>
                      <a:pt x="248" y="475"/>
                    </a:cubicBezTo>
                    <a:cubicBezTo>
                      <a:pt x="323" y="484"/>
                      <a:pt x="422" y="322"/>
                      <a:pt x="478" y="386"/>
                    </a:cubicBezTo>
                    <a:cubicBezTo>
                      <a:pt x="534" y="450"/>
                      <a:pt x="561" y="495"/>
                      <a:pt x="587" y="551"/>
                    </a:cubicBezTo>
                    <a:cubicBezTo>
                      <a:pt x="614" y="607"/>
                      <a:pt x="610" y="649"/>
                      <a:pt x="629" y="724"/>
                    </a:cubicBezTo>
                    <a:cubicBezTo>
                      <a:pt x="649" y="799"/>
                      <a:pt x="584" y="858"/>
                      <a:pt x="703" y="1000"/>
                    </a:cubicBezTo>
                    <a:cubicBezTo>
                      <a:pt x="822" y="1143"/>
                      <a:pt x="1033" y="1228"/>
                      <a:pt x="1152" y="1215"/>
                    </a:cubicBezTo>
                    <a:cubicBezTo>
                      <a:pt x="1271" y="1203"/>
                      <a:pt x="1384" y="1159"/>
                      <a:pt x="1497" y="1119"/>
                    </a:cubicBezTo>
                    <a:cubicBezTo>
                      <a:pt x="1610" y="1079"/>
                      <a:pt x="1688" y="1028"/>
                      <a:pt x="1823" y="1036"/>
                    </a:cubicBezTo>
                    <a:cubicBezTo>
                      <a:pt x="1958" y="1044"/>
                      <a:pt x="2021" y="1138"/>
                      <a:pt x="2229" y="1133"/>
                    </a:cubicBezTo>
                    <a:cubicBezTo>
                      <a:pt x="2437" y="1128"/>
                      <a:pt x="2463" y="1082"/>
                      <a:pt x="2543" y="1048"/>
                    </a:cubicBezTo>
                    <a:cubicBezTo>
                      <a:pt x="2623" y="1014"/>
                      <a:pt x="2617" y="1018"/>
                      <a:pt x="2707" y="930"/>
                    </a:cubicBezTo>
                    <a:cubicBezTo>
                      <a:pt x="2797" y="843"/>
                      <a:pt x="3003" y="636"/>
                      <a:pt x="3104" y="544"/>
                    </a:cubicBezTo>
                    <a:cubicBezTo>
                      <a:pt x="3206" y="453"/>
                      <a:pt x="3331" y="454"/>
                      <a:pt x="3318" y="380"/>
                    </a:cubicBezTo>
                    <a:cubicBezTo>
                      <a:pt x="3304" y="306"/>
                      <a:pt x="3225" y="257"/>
                      <a:pt x="3197" y="260"/>
                    </a:cubicBezTo>
                    <a:cubicBezTo>
                      <a:pt x="3168" y="262"/>
                      <a:pt x="3115" y="266"/>
                      <a:pt x="3110" y="266"/>
                    </a:cubicBezTo>
                    <a:cubicBezTo>
                      <a:pt x="3105" y="266"/>
                      <a:pt x="3080" y="265"/>
                      <a:pt x="3041" y="222"/>
                    </a:cubicBezTo>
                    <a:cubicBezTo>
                      <a:pt x="3002" y="178"/>
                      <a:pt x="2981" y="107"/>
                      <a:pt x="2978" y="70"/>
                    </a:cubicBezTo>
                    <a:cubicBezTo>
                      <a:pt x="2975" y="33"/>
                      <a:pt x="3015" y="21"/>
                      <a:pt x="3024" y="0"/>
                    </a:cubicBezTo>
                  </a:path>
                </a:pathLst>
              </a:custGeom>
              <a:noFill/>
              <a:ln w="1270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en-US" dirty="0">
                  <a:solidFill>
                    <a:srgbClr val="000000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53" name="Freeform 270"/>
              <p:cNvSpPr>
                <a:spLocks/>
              </p:cNvSpPr>
              <p:nvPr/>
            </p:nvSpPr>
            <p:spPr bwMode="auto">
              <a:xfrm>
                <a:off x="397" y="1125"/>
                <a:ext cx="3618" cy="1972"/>
              </a:xfrm>
              <a:custGeom>
                <a:avLst/>
                <a:gdLst>
                  <a:gd name="T0" fmla="*/ 3567 w 3618"/>
                  <a:gd name="T1" fmla="*/ 823 h 1972"/>
                  <a:gd name="T2" fmla="*/ 3475 w 3618"/>
                  <a:gd name="T3" fmla="*/ 657 h 1972"/>
                  <a:gd name="T4" fmla="*/ 2684 w 3618"/>
                  <a:gd name="T5" fmla="*/ 103 h 1972"/>
                  <a:gd name="T6" fmla="*/ 2039 w 3618"/>
                  <a:gd name="T7" fmla="*/ 69 h 1972"/>
                  <a:gd name="T8" fmla="*/ 1763 w 3618"/>
                  <a:gd name="T9" fmla="*/ 314 h 1972"/>
                  <a:gd name="T10" fmla="*/ 1654 w 3618"/>
                  <a:gd name="T11" fmla="*/ 472 h 1972"/>
                  <a:gd name="T12" fmla="*/ 1581 w 3618"/>
                  <a:gd name="T13" fmla="*/ 672 h 1972"/>
                  <a:gd name="T14" fmla="*/ 1296 w 3618"/>
                  <a:gd name="T15" fmla="*/ 1019 h 1972"/>
                  <a:gd name="T16" fmla="*/ 942 w 3618"/>
                  <a:gd name="T17" fmla="*/ 770 h 1972"/>
                  <a:gd name="T18" fmla="*/ 680 w 3618"/>
                  <a:gd name="T19" fmla="*/ 858 h 1972"/>
                  <a:gd name="T20" fmla="*/ 686 w 3618"/>
                  <a:gd name="T21" fmla="*/ 1188 h 1972"/>
                  <a:gd name="T22" fmla="*/ 686 w 3618"/>
                  <a:gd name="T23" fmla="*/ 1378 h 1972"/>
                  <a:gd name="T24" fmla="*/ 471 w 3618"/>
                  <a:gd name="T25" fmla="*/ 1625 h 1972"/>
                  <a:gd name="T26" fmla="*/ 249 w 3618"/>
                  <a:gd name="T27" fmla="*/ 1618 h 1972"/>
                  <a:gd name="T28" fmla="*/ 116 w 3618"/>
                  <a:gd name="T29" fmla="*/ 1650 h 1972"/>
                  <a:gd name="T30" fmla="*/ 12 w 3618"/>
                  <a:gd name="T31" fmla="*/ 1824 h 1972"/>
                  <a:gd name="T32" fmla="*/ 18 w 3618"/>
                  <a:gd name="T33" fmla="*/ 1972 h 1972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w 3618"/>
                  <a:gd name="T52" fmla="*/ 0 h 1972"/>
                  <a:gd name="T53" fmla="*/ 3618 w 3618"/>
                  <a:gd name="T54" fmla="*/ 1972 h 1972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T51" t="T52" r="T53" b="T54"/>
                <a:pathLst>
                  <a:path w="3618" h="1972">
                    <a:moveTo>
                      <a:pt x="3567" y="823"/>
                    </a:moveTo>
                    <a:cubicBezTo>
                      <a:pt x="3566" y="817"/>
                      <a:pt x="3618" y="772"/>
                      <a:pt x="3475" y="657"/>
                    </a:cubicBezTo>
                    <a:cubicBezTo>
                      <a:pt x="3332" y="542"/>
                      <a:pt x="2921" y="206"/>
                      <a:pt x="2684" y="103"/>
                    </a:cubicBezTo>
                    <a:cubicBezTo>
                      <a:pt x="2447" y="0"/>
                      <a:pt x="2192" y="34"/>
                      <a:pt x="2039" y="69"/>
                    </a:cubicBezTo>
                    <a:cubicBezTo>
                      <a:pt x="1886" y="104"/>
                      <a:pt x="1831" y="204"/>
                      <a:pt x="1763" y="314"/>
                    </a:cubicBezTo>
                    <a:cubicBezTo>
                      <a:pt x="1704" y="396"/>
                      <a:pt x="1679" y="408"/>
                      <a:pt x="1654" y="472"/>
                    </a:cubicBezTo>
                    <a:cubicBezTo>
                      <a:pt x="1624" y="532"/>
                      <a:pt x="1641" y="581"/>
                      <a:pt x="1581" y="672"/>
                    </a:cubicBezTo>
                    <a:cubicBezTo>
                      <a:pt x="1520" y="765"/>
                      <a:pt x="1451" y="993"/>
                      <a:pt x="1296" y="1019"/>
                    </a:cubicBezTo>
                    <a:cubicBezTo>
                      <a:pt x="1172" y="1054"/>
                      <a:pt x="1045" y="797"/>
                      <a:pt x="942" y="770"/>
                    </a:cubicBezTo>
                    <a:cubicBezTo>
                      <a:pt x="839" y="743"/>
                      <a:pt x="723" y="788"/>
                      <a:pt x="680" y="858"/>
                    </a:cubicBezTo>
                    <a:cubicBezTo>
                      <a:pt x="706" y="941"/>
                      <a:pt x="708" y="989"/>
                      <a:pt x="686" y="1188"/>
                    </a:cubicBezTo>
                    <a:cubicBezTo>
                      <a:pt x="678" y="1275"/>
                      <a:pt x="722" y="1305"/>
                      <a:pt x="686" y="1378"/>
                    </a:cubicBezTo>
                    <a:cubicBezTo>
                      <a:pt x="651" y="1451"/>
                      <a:pt x="544" y="1585"/>
                      <a:pt x="471" y="1625"/>
                    </a:cubicBezTo>
                    <a:cubicBezTo>
                      <a:pt x="392" y="1702"/>
                      <a:pt x="312" y="1607"/>
                      <a:pt x="249" y="1618"/>
                    </a:cubicBezTo>
                    <a:cubicBezTo>
                      <a:pt x="185" y="1630"/>
                      <a:pt x="156" y="1619"/>
                      <a:pt x="116" y="1650"/>
                    </a:cubicBezTo>
                    <a:cubicBezTo>
                      <a:pt x="76" y="1681"/>
                      <a:pt x="23" y="1779"/>
                      <a:pt x="12" y="1824"/>
                    </a:cubicBezTo>
                    <a:cubicBezTo>
                      <a:pt x="0" y="1870"/>
                      <a:pt x="17" y="1948"/>
                      <a:pt x="18" y="1972"/>
                    </a:cubicBezTo>
                  </a:path>
                </a:pathLst>
              </a:custGeom>
              <a:noFill/>
              <a:ln w="1270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en-US" dirty="0">
                  <a:solidFill>
                    <a:srgbClr val="000000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54" name="Freeform 271"/>
              <p:cNvSpPr>
                <a:spLocks/>
              </p:cNvSpPr>
              <p:nvPr/>
            </p:nvSpPr>
            <p:spPr bwMode="auto">
              <a:xfrm>
                <a:off x="1032" y="1820"/>
                <a:ext cx="2605" cy="1365"/>
              </a:xfrm>
              <a:custGeom>
                <a:avLst/>
                <a:gdLst>
                  <a:gd name="T0" fmla="*/ 72 w 2605"/>
                  <a:gd name="T1" fmla="*/ 877 h 1365"/>
                  <a:gd name="T2" fmla="*/ 17 w 2605"/>
                  <a:gd name="T3" fmla="*/ 986 h 1365"/>
                  <a:gd name="T4" fmla="*/ 43 w 2605"/>
                  <a:gd name="T5" fmla="*/ 1142 h 1365"/>
                  <a:gd name="T6" fmla="*/ 271 w 2605"/>
                  <a:gd name="T7" fmla="*/ 1292 h 1365"/>
                  <a:gd name="T8" fmla="*/ 509 w 2605"/>
                  <a:gd name="T9" fmla="*/ 1242 h 1365"/>
                  <a:gd name="T10" fmla="*/ 626 w 2605"/>
                  <a:gd name="T11" fmla="*/ 1156 h 1365"/>
                  <a:gd name="T12" fmla="*/ 845 w 2605"/>
                  <a:gd name="T13" fmla="*/ 1058 h 1365"/>
                  <a:gd name="T14" fmla="*/ 1117 w 2605"/>
                  <a:gd name="T15" fmla="*/ 1323 h 1365"/>
                  <a:gd name="T16" fmla="*/ 1423 w 2605"/>
                  <a:gd name="T17" fmla="*/ 1308 h 1365"/>
                  <a:gd name="T18" fmla="*/ 1819 w 2605"/>
                  <a:gd name="T19" fmla="*/ 1219 h 1365"/>
                  <a:gd name="T20" fmla="*/ 1846 w 2605"/>
                  <a:gd name="T21" fmla="*/ 941 h 1365"/>
                  <a:gd name="T22" fmla="*/ 1473 w 2605"/>
                  <a:gd name="T23" fmla="*/ 442 h 1365"/>
                  <a:gd name="T24" fmla="*/ 1550 w 2605"/>
                  <a:gd name="T25" fmla="*/ 151 h 1365"/>
                  <a:gd name="T26" fmla="*/ 1993 w 2605"/>
                  <a:gd name="T27" fmla="*/ 54 h 1365"/>
                  <a:gd name="T28" fmla="*/ 2267 w 2605"/>
                  <a:gd name="T29" fmla="*/ 337 h 1365"/>
                  <a:gd name="T30" fmla="*/ 2353 w 2605"/>
                  <a:gd name="T31" fmla="*/ 633 h 1365"/>
                  <a:gd name="T32" fmla="*/ 2489 w 2605"/>
                  <a:gd name="T33" fmla="*/ 660 h 1365"/>
                  <a:gd name="T34" fmla="*/ 2605 w 2605"/>
                  <a:gd name="T35" fmla="*/ 613 h 1365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2605"/>
                  <a:gd name="T55" fmla="*/ 0 h 1365"/>
                  <a:gd name="T56" fmla="*/ 2605 w 2605"/>
                  <a:gd name="T57" fmla="*/ 1365 h 1365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2605" h="1365">
                    <a:moveTo>
                      <a:pt x="72" y="877"/>
                    </a:moveTo>
                    <a:cubicBezTo>
                      <a:pt x="45" y="892"/>
                      <a:pt x="25" y="939"/>
                      <a:pt x="17" y="986"/>
                    </a:cubicBezTo>
                    <a:cubicBezTo>
                      <a:pt x="8" y="1035"/>
                      <a:pt x="0" y="1092"/>
                      <a:pt x="43" y="1142"/>
                    </a:cubicBezTo>
                    <a:cubicBezTo>
                      <a:pt x="85" y="1193"/>
                      <a:pt x="193" y="1275"/>
                      <a:pt x="271" y="1292"/>
                    </a:cubicBezTo>
                    <a:cubicBezTo>
                      <a:pt x="349" y="1308"/>
                      <a:pt x="492" y="1245"/>
                      <a:pt x="509" y="1242"/>
                    </a:cubicBezTo>
                    <a:cubicBezTo>
                      <a:pt x="525" y="1239"/>
                      <a:pt x="578" y="1188"/>
                      <a:pt x="626" y="1156"/>
                    </a:cubicBezTo>
                    <a:cubicBezTo>
                      <a:pt x="672" y="1125"/>
                      <a:pt x="763" y="1030"/>
                      <a:pt x="845" y="1058"/>
                    </a:cubicBezTo>
                    <a:cubicBezTo>
                      <a:pt x="927" y="1085"/>
                      <a:pt x="1021" y="1281"/>
                      <a:pt x="1117" y="1323"/>
                    </a:cubicBezTo>
                    <a:cubicBezTo>
                      <a:pt x="1213" y="1365"/>
                      <a:pt x="1306" y="1327"/>
                      <a:pt x="1423" y="1308"/>
                    </a:cubicBezTo>
                    <a:cubicBezTo>
                      <a:pt x="1540" y="1291"/>
                      <a:pt x="1748" y="1281"/>
                      <a:pt x="1819" y="1219"/>
                    </a:cubicBezTo>
                    <a:cubicBezTo>
                      <a:pt x="1888" y="1159"/>
                      <a:pt x="1949" y="1091"/>
                      <a:pt x="1846" y="941"/>
                    </a:cubicBezTo>
                    <a:cubicBezTo>
                      <a:pt x="1743" y="792"/>
                      <a:pt x="1557" y="596"/>
                      <a:pt x="1473" y="442"/>
                    </a:cubicBezTo>
                    <a:cubicBezTo>
                      <a:pt x="1391" y="288"/>
                      <a:pt x="1418" y="197"/>
                      <a:pt x="1550" y="151"/>
                    </a:cubicBezTo>
                    <a:cubicBezTo>
                      <a:pt x="1682" y="107"/>
                      <a:pt x="1839" y="0"/>
                      <a:pt x="1993" y="54"/>
                    </a:cubicBezTo>
                    <a:cubicBezTo>
                      <a:pt x="2146" y="108"/>
                      <a:pt x="2236" y="239"/>
                      <a:pt x="2267" y="337"/>
                    </a:cubicBezTo>
                    <a:cubicBezTo>
                      <a:pt x="2299" y="436"/>
                      <a:pt x="2318" y="567"/>
                      <a:pt x="2353" y="633"/>
                    </a:cubicBezTo>
                    <a:cubicBezTo>
                      <a:pt x="2389" y="682"/>
                      <a:pt x="2447" y="664"/>
                      <a:pt x="2489" y="660"/>
                    </a:cubicBezTo>
                    <a:cubicBezTo>
                      <a:pt x="2531" y="657"/>
                      <a:pt x="2587" y="616"/>
                      <a:pt x="2605" y="613"/>
                    </a:cubicBezTo>
                  </a:path>
                </a:pathLst>
              </a:custGeom>
              <a:noFill/>
              <a:ln w="1270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en-US" dirty="0">
                  <a:solidFill>
                    <a:srgbClr val="000000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55" name="Rectangle 272"/>
              <p:cNvSpPr>
                <a:spLocks noChangeArrowheads="1"/>
              </p:cNvSpPr>
              <p:nvPr/>
            </p:nvSpPr>
            <p:spPr bwMode="auto">
              <a:xfrm rot="-5557374">
                <a:off x="856" y="2180"/>
                <a:ext cx="467" cy="106"/>
              </a:xfrm>
              <a:prstGeom prst="rect">
                <a:avLst/>
              </a:prstGeom>
              <a:solidFill>
                <a:srgbClr val="00CC99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vert="eaVert" wrap="none" anchor="ctr"/>
              <a:lstStyle/>
              <a:p>
                <a:pPr algn="ctr"/>
                <a:endParaRPr lang="en-US" sz="1000" baseline="-25000" dirty="0">
                  <a:solidFill>
                    <a:srgbClr val="000000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56" name="Rectangle 273"/>
              <p:cNvSpPr>
                <a:spLocks noChangeArrowheads="1"/>
              </p:cNvSpPr>
              <p:nvPr/>
            </p:nvSpPr>
            <p:spPr bwMode="auto">
              <a:xfrm rot="-496554">
                <a:off x="2224" y="3071"/>
                <a:ext cx="424" cy="117"/>
              </a:xfrm>
              <a:prstGeom prst="rect">
                <a:avLst/>
              </a:prstGeom>
              <a:solidFill>
                <a:srgbClr val="00CC99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en-US" sz="1000" baseline="-25000" dirty="0">
                  <a:solidFill>
                    <a:srgbClr val="000000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57" name="Rectangle 274"/>
              <p:cNvSpPr>
                <a:spLocks noChangeArrowheads="1"/>
              </p:cNvSpPr>
              <p:nvPr/>
            </p:nvSpPr>
            <p:spPr bwMode="auto">
              <a:xfrm rot="-3163434">
                <a:off x="1944" y="1373"/>
                <a:ext cx="466" cy="105"/>
              </a:xfrm>
              <a:prstGeom prst="rect">
                <a:avLst/>
              </a:prstGeom>
              <a:solidFill>
                <a:srgbClr val="00CC99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vert="eaVert" wrap="none" anchor="ctr"/>
              <a:lstStyle/>
              <a:p>
                <a:pPr algn="ctr"/>
                <a:endParaRPr lang="en-US" sz="1000" baseline="-25000" dirty="0">
                  <a:solidFill>
                    <a:srgbClr val="000000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58" name="Rectangle 275"/>
              <p:cNvSpPr>
                <a:spLocks noChangeArrowheads="1"/>
              </p:cNvSpPr>
              <p:nvPr/>
            </p:nvSpPr>
            <p:spPr bwMode="auto">
              <a:xfrm rot="-924991">
                <a:off x="2569" y="1860"/>
                <a:ext cx="424" cy="116"/>
              </a:xfrm>
              <a:prstGeom prst="rect">
                <a:avLst/>
              </a:prstGeom>
              <a:solidFill>
                <a:srgbClr val="00CC99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en-US" sz="1000" baseline="-25000" dirty="0">
                  <a:solidFill>
                    <a:srgbClr val="000000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59" name="Rectangle 276"/>
              <p:cNvSpPr>
                <a:spLocks noChangeArrowheads="1"/>
              </p:cNvSpPr>
              <p:nvPr/>
            </p:nvSpPr>
            <p:spPr bwMode="auto">
              <a:xfrm rot="-2311339">
                <a:off x="3261" y="3679"/>
                <a:ext cx="425" cy="116"/>
              </a:xfrm>
              <a:prstGeom prst="rect">
                <a:avLst/>
              </a:prstGeom>
              <a:solidFill>
                <a:srgbClr val="00CC99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en-US" sz="1000" baseline="-25000" dirty="0">
                  <a:solidFill>
                    <a:srgbClr val="000000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60" name="Rectangle 277"/>
              <p:cNvSpPr>
                <a:spLocks noChangeArrowheads="1"/>
              </p:cNvSpPr>
              <p:nvPr/>
            </p:nvSpPr>
            <p:spPr bwMode="auto">
              <a:xfrm rot="-873393">
                <a:off x="1902" y="3946"/>
                <a:ext cx="467" cy="106"/>
              </a:xfrm>
              <a:prstGeom prst="rect">
                <a:avLst/>
              </a:prstGeom>
              <a:solidFill>
                <a:srgbClr val="00CC99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en-US" sz="1000" baseline="-25000" dirty="0">
                  <a:solidFill>
                    <a:srgbClr val="000000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61" name="Text Box 278"/>
              <p:cNvSpPr txBox="1">
                <a:spLocks noChangeArrowheads="1"/>
              </p:cNvSpPr>
              <p:nvPr/>
            </p:nvSpPr>
            <p:spPr bwMode="auto">
              <a:xfrm rot="10108281">
                <a:off x="6" y="1795"/>
                <a:ext cx="481" cy="68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rot="10800000" wrap="none">
                <a:spAutoFit/>
              </a:bodyPr>
              <a:lstStyle/>
              <a:p>
                <a:endParaRPr lang="en-US" sz="1000" b="1" dirty="0">
                  <a:solidFill>
                    <a:srgbClr val="FFFFFF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62" name="Freeform 279"/>
              <p:cNvSpPr>
                <a:spLocks/>
              </p:cNvSpPr>
              <p:nvPr/>
            </p:nvSpPr>
            <p:spPr bwMode="auto">
              <a:xfrm rot="9520867">
                <a:off x="858" y="2969"/>
                <a:ext cx="1" cy="71"/>
              </a:xfrm>
              <a:custGeom>
                <a:avLst/>
                <a:gdLst>
                  <a:gd name="T0" fmla="*/ 0 w 2"/>
                  <a:gd name="T1" fmla="*/ 0 h 108"/>
                  <a:gd name="T2" fmla="*/ 1 w 2"/>
                  <a:gd name="T3" fmla="*/ 1 h 108"/>
                  <a:gd name="T4" fmla="*/ 0 w 2"/>
                  <a:gd name="T5" fmla="*/ 1 h 108"/>
                  <a:gd name="T6" fmla="*/ 0 60000 65536"/>
                  <a:gd name="T7" fmla="*/ 0 60000 65536"/>
                  <a:gd name="T8" fmla="*/ 0 60000 65536"/>
                  <a:gd name="T9" fmla="*/ 0 w 2"/>
                  <a:gd name="T10" fmla="*/ 0 h 108"/>
                  <a:gd name="T11" fmla="*/ 2 w 2"/>
                  <a:gd name="T12" fmla="*/ 108 h 108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" h="108">
                    <a:moveTo>
                      <a:pt x="0" y="0"/>
                    </a:moveTo>
                    <a:lnTo>
                      <a:pt x="2" y="36"/>
                    </a:lnTo>
                    <a:lnTo>
                      <a:pt x="0" y="108"/>
                    </a:lnTo>
                  </a:path>
                </a:pathLst>
              </a:cu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>
                  <a:solidFill>
                    <a:srgbClr val="000000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63" name="Freeform 280"/>
              <p:cNvSpPr>
                <a:spLocks/>
              </p:cNvSpPr>
              <p:nvPr/>
            </p:nvSpPr>
            <p:spPr bwMode="auto">
              <a:xfrm>
                <a:off x="945" y="3247"/>
                <a:ext cx="39" cy="85"/>
              </a:xfrm>
              <a:custGeom>
                <a:avLst/>
                <a:gdLst>
                  <a:gd name="T0" fmla="*/ 20 w 41"/>
                  <a:gd name="T1" fmla="*/ 137 h 81"/>
                  <a:gd name="T2" fmla="*/ 22 w 41"/>
                  <a:gd name="T3" fmla="*/ 66 h 81"/>
                  <a:gd name="T4" fmla="*/ 0 w 41"/>
                  <a:gd name="T5" fmla="*/ 0 h 81"/>
                  <a:gd name="T6" fmla="*/ 0 60000 65536"/>
                  <a:gd name="T7" fmla="*/ 0 60000 65536"/>
                  <a:gd name="T8" fmla="*/ 0 60000 65536"/>
                  <a:gd name="T9" fmla="*/ 0 w 41"/>
                  <a:gd name="T10" fmla="*/ 0 h 81"/>
                  <a:gd name="T11" fmla="*/ 41 w 41"/>
                  <a:gd name="T12" fmla="*/ 81 h 81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1" h="81">
                    <a:moveTo>
                      <a:pt x="32" y="81"/>
                    </a:moveTo>
                    <a:cubicBezTo>
                      <a:pt x="33" y="74"/>
                      <a:pt x="41" y="52"/>
                      <a:pt x="36" y="39"/>
                    </a:cubicBezTo>
                    <a:cubicBezTo>
                      <a:pt x="31" y="26"/>
                      <a:pt x="8" y="8"/>
                      <a:pt x="0" y="0"/>
                    </a:cubicBezTo>
                  </a:path>
                </a:pathLst>
              </a:cu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>
                  <a:solidFill>
                    <a:srgbClr val="000000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64" name="AutoShape 281"/>
              <p:cNvSpPr>
                <a:spLocks noChangeArrowheads="1"/>
              </p:cNvSpPr>
              <p:nvPr/>
            </p:nvSpPr>
            <p:spPr bwMode="auto">
              <a:xfrm rot="4120867">
                <a:off x="791" y="3098"/>
                <a:ext cx="235" cy="87"/>
              </a:xfrm>
              <a:prstGeom prst="roundRect">
                <a:avLst>
                  <a:gd name="adj" fmla="val 16667"/>
                </a:avLst>
              </a:prstGeom>
              <a:solidFill>
                <a:srgbClr val="FFFF00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rot="10800000" vert="eaVert" wrap="none" anchor="ctr"/>
              <a:lstStyle/>
              <a:p>
                <a:pPr algn="ctr"/>
                <a:endParaRPr lang="en-US" sz="1800" dirty="0">
                  <a:solidFill>
                    <a:srgbClr val="000000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65" name="Oval 282"/>
              <p:cNvSpPr>
                <a:spLocks noChangeArrowheads="1"/>
              </p:cNvSpPr>
              <p:nvPr/>
            </p:nvSpPr>
            <p:spPr bwMode="auto">
              <a:xfrm rot="-6920402">
                <a:off x="3430" y="3045"/>
                <a:ext cx="272" cy="121"/>
              </a:xfrm>
              <a:prstGeom prst="ellipse">
                <a:avLst/>
              </a:prstGeom>
              <a:gradFill rotWithShape="1">
                <a:gsLst>
                  <a:gs pos="0">
                    <a:srgbClr val="8A8AE2"/>
                  </a:gs>
                  <a:gs pos="100000">
                    <a:srgbClr val="3333CC"/>
                  </a:gs>
                </a:gsLst>
                <a:lin ang="5400000" scaled="1"/>
              </a:gradFill>
              <a:ln w="12700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 sz="1800" dirty="0">
                  <a:solidFill>
                    <a:srgbClr val="000000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66" name="Text Box 283"/>
              <p:cNvSpPr txBox="1">
                <a:spLocks noChangeArrowheads="1"/>
              </p:cNvSpPr>
              <p:nvPr/>
            </p:nvSpPr>
            <p:spPr bwMode="auto">
              <a:xfrm rot="14679598">
                <a:off x="3013" y="2971"/>
                <a:ext cx="944" cy="24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eaVert" wrap="none">
                <a:spAutoFit/>
              </a:bodyPr>
              <a:lstStyle/>
              <a:p>
                <a:endParaRPr lang="en-US" sz="1000" b="1" dirty="0">
                  <a:solidFill>
                    <a:srgbClr val="FFFFFF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67" name="Oval 284"/>
              <p:cNvSpPr>
                <a:spLocks noChangeArrowheads="1"/>
              </p:cNvSpPr>
              <p:nvPr/>
            </p:nvSpPr>
            <p:spPr bwMode="auto">
              <a:xfrm rot="-6920402">
                <a:off x="3430" y="3045"/>
                <a:ext cx="272" cy="121"/>
              </a:xfrm>
              <a:prstGeom prst="ellipse">
                <a:avLst/>
              </a:prstGeom>
              <a:gradFill rotWithShape="1">
                <a:gsLst>
                  <a:gs pos="0">
                    <a:srgbClr val="8A8AE2"/>
                  </a:gs>
                  <a:gs pos="100000">
                    <a:srgbClr val="3333CC"/>
                  </a:gs>
                </a:gsLst>
                <a:lin ang="5400000" scaled="1"/>
              </a:gradFill>
              <a:ln w="12700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 sz="1800" dirty="0">
                  <a:solidFill>
                    <a:srgbClr val="000000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68" name="Oval 285"/>
              <p:cNvSpPr>
                <a:spLocks noChangeArrowheads="1"/>
              </p:cNvSpPr>
              <p:nvPr/>
            </p:nvSpPr>
            <p:spPr bwMode="auto">
              <a:xfrm rot="4120867">
                <a:off x="735" y="2836"/>
                <a:ext cx="175" cy="133"/>
              </a:xfrm>
              <a:prstGeom prst="ellipse">
                <a:avLst/>
              </a:prstGeom>
              <a:solidFill>
                <a:srgbClr val="FF5050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rot="10800000" vert="eaVert" wrap="none" anchor="ctr"/>
              <a:lstStyle/>
              <a:p>
                <a:pPr algn="ctr"/>
                <a:endParaRPr lang="en-US" sz="1000" dirty="0">
                  <a:solidFill>
                    <a:srgbClr val="000000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69" name="AutoShape 286"/>
              <p:cNvSpPr>
                <a:spLocks noChangeArrowheads="1"/>
              </p:cNvSpPr>
              <p:nvPr/>
            </p:nvSpPr>
            <p:spPr bwMode="auto">
              <a:xfrm rot="10108281">
                <a:off x="671" y="2762"/>
                <a:ext cx="294" cy="14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4702 w 21600"/>
                  <a:gd name="T13" fmla="*/ 4670 h 21600"/>
                  <a:gd name="T14" fmla="*/ 16898 w 21600"/>
                  <a:gd name="T15" fmla="*/ 16930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0" y="0"/>
                    </a:moveTo>
                    <a:lnTo>
                      <a:pt x="5755" y="21600"/>
                    </a:lnTo>
                    <a:lnTo>
                      <a:pt x="15845" y="2160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8A8AE2"/>
                  </a:gs>
                  <a:gs pos="100000">
                    <a:srgbClr val="3333CC"/>
                  </a:gs>
                </a:gsLst>
                <a:lin ang="5400000" scaled="1"/>
              </a:gra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rot="10800000" wrap="none" anchor="ctr"/>
              <a:lstStyle/>
              <a:p>
                <a:endParaRPr lang="en-US" dirty="0">
                  <a:solidFill>
                    <a:srgbClr val="000000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70" name="Oval 287"/>
              <p:cNvSpPr>
                <a:spLocks noChangeArrowheads="1"/>
              </p:cNvSpPr>
              <p:nvPr/>
            </p:nvSpPr>
            <p:spPr bwMode="auto">
              <a:xfrm rot="1151402">
                <a:off x="1174" y="2883"/>
                <a:ext cx="272" cy="121"/>
              </a:xfrm>
              <a:prstGeom prst="ellipse">
                <a:avLst/>
              </a:prstGeom>
              <a:gradFill rotWithShape="1">
                <a:gsLst>
                  <a:gs pos="0">
                    <a:srgbClr val="8A8AE2"/>
                  </a:gs>
                  <a:gs pos="100000">
                    <a:srgbClr val="3333CC"/>
                  </a:gs>
                </a:gsLst>
                <a:lin ang="5400000" scaled="1"/>
              </a:gradFill>
              <a:ln w="12700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 sz="1800" dirty="0">
                  <a:solidFill>
                    <a:srgbClr val="000000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71" name="Text Box 288"/>
              <p:cNvSpPr txBox="1">
                <a:spLocks noChangeArrowheads="1"/>
              </p:cNvSpPr>
              <p:nvPr/>
            </p:nvSpPr>
            <p:spPr bwMode="auto">
              <a:xfrm rot="1151402">
                <a:off x="853" y="2490"/>
                <a:ext cx="482" cy="68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endParaRPr lang="en-US" sz="1000" b="1" dirty="0">
                  <a:solidFill>
                    <a:srgbClr val="FFFFFF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72" name="Oval 289"/>
              <p:cNvSpPr>
                <a:spLocks noChangeArrowheads="1"/>
              </p:cNvSpPr>
              <p:nvPr/>
            </p:nvSpPr>
            <p:spPr bwMode="auto">
              <a:xfrm rot="1151402">
                <a:off x="1174" y="2883"/>
                <a:ext cx="272" cy="121"/>
              </a:xfrm>
              <a:prstGeom prst="ellipse">
                <a:avLst/>
              </a:prstGeom>
              <a:gradFill rotWithShape="1">
                <a:gsLst>
                  <a:gs pos="0">
                    <a:srgbClr val="8A8AE2"/>
                  </a:gs>
                  <a:gs pos="100000">
                    <a:srgbClr val="3333CC"/>
                  </a:gs>
                </a:gsLst>
                <a:lin ang="5400000" scaled="1"/>
              </a:gradFill>
              <a:ln w="12700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 sz="1800" dirty="0">
                  <a:solidFill>
                    <a:srgbClr val="000000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73" name="Oval 290"/>
              <p:cNvSpPr>
                <a:spLocks noChangeArrowheads="1"/>
              </p:cNvSpPr>
              <p:nvPr/>
            </p:nvSpPr>
            <p:spPr bwMode="auto">
              <a:xfrm rot="-3982053">
                <a:off x="1231" y="2880"/>
                <a:ext cx="166" cy="139"/>
              </a:xfrm>
              <a:prstGeom prst="ellipse">
                <a:avLst/>
              </a:prstGeom>
              <a:solidFill>
                <a:srgbClr val="FF5050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pPr algn="ctr"/>
                <a:endParaRPr lang="en-US" sz="1000" dirty="0">
                  <a:solidFill>
                    <a:srgbClr val="000000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74" name="AutoShape 291"/>
              <p:cNvSpPr>
                <a:spLocks noChangeArrowheads="1"/>
              </p:cNvSpPr>
              <p:nvPr/>
            </p:nvSpPr>
            <p:spPr bwMode="auto">
              <a:xfrm rot="1151402">
                <a:off x="1149" y="2948"/>
                <a:ext cx="265" cy="153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4646 w 21600"/>
                  <a:gd name="T13" fmla="*/ 4659 h 21600"/>
                  <a:gd name="T14" fmla="*/ 16954 w 21600"/>
                  <a:gd name="T15" fmla="*/ 16941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0" y="0"/>
                    </a:moveTo>
                    <a:lnTo>
                      <a:pt x="5755" y="21600"/>
                    </a:lnTo>
                    <a:lnTo>
                      <a:pt x="15845" y="2160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8A8AE2"/>
                  </a:gs>
                  <a:gs pos="100000">
                    <a:srgbClr val="3333CC"/>
                  </a:gs>
                </a:gsLst>
                <a:lin ang="5400000" scaled="1"/>
              </a:gra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 dirty="0">
                  <a:solidFill>
                    <a:srgbClr val="000000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75" name="Freeform 292"/>
              <p:cNvSpPr>
                <a:spLocks/>
              </p:cNvSpPr>
              <p:nvPr/>
            </p:nvSpPr>
            <p:spPr bwMode="auto">
              <a:xfrm>
                <a:off x="1077" y="2508"/>
                <a:ext cx="159" cy="102"/>
              </a:xfrm>
              <a:custGeom>
                <a:avLst/>
                <a:gdLst>
                  <a:gd name="T0" fmla="*/ 0 w 159"/>
                  <a:gd name="T1" fmla="*/ 0 h 102"/>
                  <a:gd name="T2" fmla="*/ 126 w 159"/>
                  <a:gd name="T3" fmla="*/ 51 h 102"/>
                  <a:gd name="T4" fmla="*/ 159 w 159"/>
                  <a:gd name="T5" fmla="*/ 102 h 102"/>
                  <a:gd name="T6" fmla="*/ 0 60000 65536"/>
                  <a:gd name="T7" fmla="*/ 0 60000 65536"/>
                  <a:gd name="T8" fmla="*/ 0 60000 65536"/>
                  <a:gd name="T9" fmla="*/ 0 w 159"/>
                  <a:gd name="T10" fmla="*/ 0 h 102"/>
                  <a:gd name="T11" fmla="*/ 159 w 159"/>
                  <a:gd name="T12" fmla="*/ 102 h 102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59" h="102">
                    <a:moveTo>
                      <a:pt x="0" y="0"/>
                    </a:moveTo>
                    <a:cubicBezTo>
                      <a:pt x="50" y="17"/>
                      <a:pt x="100" y="34"/>
                      <a:pt x="126" y="51"/>
                    </a:cubicBezTo>
                    <a:cubicBezTo>
                      <a:pt x="152" y="68"/>
                      <a:pt x="153" y="89"/>
                      <a:pt x="159" y="102"/>
                    </a:cubicBezTo>
                  </a:path>
                </a:pathLst>
              </a:custGeom>
              <a:noFill/>
              <a:ln w="1270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en-US" dirty="0">
                  <a:solidFill>
                    <a:srgbClr val="000000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76" name="Freeform 293"/>
              <p:cNvSpPr>
                <a:spLocks/>
              </p:cNvSpPr>
              <p:nvPr/>
            </p:nvSpPr>
            <p:spPr bwMode="auto">
              <a:xfrm>
                <a:off x="1263" y="2739"/>
                <a:ext cx="84" cy="129"/>
              </a:xfrm>
              <a:custGeom>
                <a:avLst/>
                <a:gdLst>
                  <a:gd name="T0" fmla="*/ 0 w 84"/>
                  <a:gd name="T1" fmla="*/ 0 h 129"/>
                  <a:gd name="T2" fmla="*/ 39 w 84"/>
                  <a:gd name="T3" fmla="*/ 51 h 129"/>
                  <a:gd name="T4" fmla="*/ 78 w 84"/>
                  <a:gd name="T5" fmla="*/ 99 h 129"/>
                  <a:gd name="T6" fmla="*/ 75 w 84"/>
                  <a:gd name="T7" fmla="*/ 129 h 129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84"/>
                  <a:gd name="T13" fmla="*/ 0 h 129"/>
                  <a:gd name="T14" fmla="*/ 84 w 84"/>
                  <a:gd name="T15" fmla="*/ 129 h 129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84" h="129">
                    <a:moveTo>
                      <a:pt x="0" y="0"/>
                    </a:moveTo>
                    <a:cubicBezTo>
                      <a:pt x="6" y="8"/>
                      <a:pt x="26" y="34"/>
                      <a:pt x="39" y="51"/>
                    </a:cubicBezTo>
                    <a:cubicBezTo>
                      <a:pt x="52" y="68"/>
                      <a:pt x="72" y="86"/>
                      <a:pt x="78" y="99"/>
                    </a:cubicBezTo>
                    <a:cubicBezTo>
                      <a:pt x="84" y="112"/>
                      <a:pt x="76" y="123"/>
                      <a:pt x="75" y="129"/>
                    </a:cubicBezTo>
                  </a:path>
                </a:pathLst>
              </a:custGeom>
              <a:noFill/>
              <a:ln w="1270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en-US" dirty="0">
                  <a:solidFill>
                    <a:srgbClr val="000000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77" name="AutoShape 294"/>
              <p:cNvSpPr>
                <a:spLocks noChangeArrowheads="1"/>
              </p:cNvSpPr>
              <p:nvPr/>
            </p:nvSpPr>
            <p:spPr bwMode="auto">
              <a:xfrm rot="-6479803">
                <a:off x="1146" y="2639"/>
                <a:ext cx="223" cy="90"/>
              </a:xfrm>
              <a:prstGeom prst="roundRect">
                <a:avLst>
                  <a:gd name="adj" fmla="val 16667"/>
                </a:avLst>
              </a:prstGeom>
              <a:solidFill>
                <a:srgbClr val="FFFF00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pPr algn="ctr"/>
                <a:endParaRPr lang="en-US" sz="1800" dirty="0">
                  <a:solidFill>
                    <a:srgbClr val="000000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78" name="Oval 295"/>
              <p:cNvSpPr>
                <a:spLocks noChangeArrowheads="1"/>
              </p:cNvSpPr>
              <p:nvPr/>
            </p:nvSpPr>
            <p:spPr bwMode="auto">
              <a:xfrm rot="4500925">
                <a:off x="1346" y="3445"/>
                <a:ext cx="272" cy="121"/>
              </a:xfrm>
              <a:prstGeom prst="ellipse">
                <a:avLst/>
              </a:prstGeom>
              <a:gradFill rotWithShape="1">
                <a:gsLst>
                  <a:gs pos="0">
                    <a:srgbClr val="8A8AE2"/>
                  </a:gs>
                  <a:gs pos="100000">
                    <a:srgbClr val="3333CC"/>
                  </a:gs>
                </a:gsLst>
                <a:lin ang="5400000" scaled="1"/>
              </a:gradFill>
              <a:ln w="12700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 sz="1800" dirty="0">
                  <a:solidFill>
                    <a:srgbClr val="000000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79" name="Text Box 296"/>
              <p:cNvSpPr txBox="1">
                <a:spLocks noChangeArrowheads="1"/>
              </p:cNvSpPr>
              <p:nvPr/>
            </p:nvSpPr>
            <p:spPr bwMode="auto">
              <a:xfrm rot="4500925">
                <a:off x="833" y="3290"/>
                <a:ext cx="944" cy="24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rot="10800000" vert="eaVert" wrap="none">
                <a:spAutoFit/>
              </a:bodyPr>
              <a:lstStyle/>
              <a:p>
                <a:endParaRPr lang="en-US" sz="1000" b="1" dirty="0">
                  <a:solidFill>
                    <a:srgbClr val="FFFFFF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80" name="Oval 297"/>
              <p:cNvSpPr>
                <a:spLocks noChangeArrowheads="1"/>
              </p:cNvSpPr>
              <p:nvPr/>
            </p:nvSpPr>
            <p:spPr bwMode="auto">
              <a:xfrm rot="4500925">
                <a:off x="1346" y="3445"/>
                <a:ext cx="272" cy="121"/>
              </a:xfrm>
              <a:prstGeom prst="ellipse">
                <a:avLst/>
              </a:prstGeom>
              <a:gradFill rotWithShape="1">
                <a:gsLst>
                  <a:gs pos="0">
                    <a:srgbClr val="8A8AE2"/>
                  </a:gs>
                  <a:gs pos="100000">
                    <a:srgbClr val="3333CC"/>
                  </a:gs>
                </a:gsLst>
                <a:lin ang="5400000" scaled="1"/>
              </a:gradFill>
              <a:ln w="12700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 sz="1800" dirty="0">
                  <a:solidFill>
                    <a:srgbClr val="000000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81" name="Oval 298"/>
              <p:cNvSpPr>
                <a:spLocks noChangeArrowheads="1"/>
              </p:cNvSpPr>
              <p:nvPr/>
            </p:nvSpPr>
            <p:spPr bwMode="auto">
              <a:xfrm rot="-1593719">
                <a:off x="1385" y="3434"/>
                <a:ext cx="166" cy="139"/>
              </a:xfrm>
              <a:prstGeom prst="ellipse">
                <a:avLst/>
              </a:prstGeom>
              <a:solidFill>
                <a:srgbClr val="FF5050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en-US" sz="1000" dirty="0">
                  <a:solidFill>
                    <a:srgbClr val="000000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82" name="Freeform 299"/>
              <p:cNvSpPr>
                <a:spLocks/>
              </p:cNvSpPr>
              <p:nvPr/>
            </p:nvSpPr>
            <p:spPr bwMode="auto">
              <a:xfrm>
                <a:off x="1665" y="2979"/>
                <a:ext cx="72" cy="171"/>
              </a:xfrm>
              <a:custGeom>
                <a:avLst/>
                <a:gdLst>
                  <a:gd name="T0" fmla="*/ 0 w 72"/>
                  <a:gd name="T1" fmla="*/ 0 h 171"/>
                  <a:gd name="T2" fmla="*/ 45 w 72"/>
                  <a:gd name="T3" fmla="*/ 48 h 171"/>
                  <a:gd name="T4" fmla="*/ 72 w 72"/>
                  <a:gd name="T5" fmla="*/ 171 h 171"/>
                  <a:gd name="T6" fmla="*/ 0 60000 65536"/>
                  <a:gd name="T7" fmla="*/ 0 60000 65536"/>
                  <a:gd name="T8" fmla="*/ 0 60000 65536"/>
                  <a:gd name="T9" fmla="*/ 0 w 72"/>
                  <a:gd name="T10" fmla="*/ 0 h 171"/>
                  <a:gd name="T11" fmla="*/ 72 w 72"/>
                  <a:gd name="T12" fmla="*/ 171 h 171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72" h="171">
                    <a:moveTo>
                      <a:pt x="0" y="0"/>
                    </a:moveTo>
                    <a:cubicBezTo>
                      <a:pt x="7" y="8"/>
                      <a:pt x="33" y="20"/>
                      <a:pt x="45" y="48"/>
                    </a:cubicBezTo>
                    <a:cubicBezTo>
                      <a:pt x="57" y="76"/>
                      <a:pt x="67" y="146"/>
                      <a:pt x="72" y="171"/>
                    </a:cubicBezTo>
                  </a:path>
                </a:pathLst>
              </a:custGeom>
              <a:noFill/>
              <a:ln w="1270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en-US" dirty="0">
                  <a:solidFill>
                    <a:srgbClr val="000000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83" name="AutoShape 300"/>
              <p:cNvSpPr>
                <a:spLocks noChangeArrowheads="1"/>
              </p:cNvSpPr>
              <p:nvPr/>
            </p:nvSpPr>
            <p:spPr bwMode="auto">
              <a:xfrm rot="-5164270">
                <a:off x="1618" y="3181"/>
                <a:ext cx="223" cy="90"/>
              </a:xfrm>
              <a:prstGeom prst="roundRect">
                <a:avLst>
                  <a:gd name="adj" fmla="val 16667"/>
                </a:avLst>
              </a:prstGeom>
              <a:solidFill>
                <a:srgbClr val="FFFF00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pPr algn="ctr"/>
                <a:endParaRPr lang="en-US" sz="1800" dirty="0">
                  <a:solidFill>
                    <a:srgbClr val="000000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84" name="AutoShape 301"/>
              <p:cNvSpPr>
                <a:spLocks noChangeArrowheads="1"/>
              </p:cNvSpPr>
              <p:nvPr/>
            </p:nvSpPr>
            <p:spPr bwMode="auto">
              <a:xfrm rot="4500925">
                <a:off x="1265" y="3451"/>
                <a:ext cx="265" cy="153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4646 w 21600"/>
                  <a:gd name="T13" fmla="*/ 4659 h 21600"/>
                  <a:gd name="T14" fmla="*/ 16954 w 21600"/>
                  <a:gd name="T15" fmla="*/ 16941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0" y="0"/>
                    </a:moveTo>
                    <a:lnTo>
                      <a:pt x="5755" y="21600"/>
                    </a:lnTo>
                    <a:lnTo>
                      <a:pt x="15845" y="2160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8A8AE2"/>
                  </a:gs>
                  <a:gs pos="100000">
                    <a:srgbClr val="3333CC"/>
                  </a:gs>
                </a:gsLst>
                <a:lin ang="5400000" scaled="1"/>
              </a:gra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rot="10800000" vert="eaVert" wrap="none" anchor="ctr"/>
              <a:lstStyle/>
              <a:p>
                <a:endParaRPr lang="en-US" dirty="0">
                  <a:solidFill>
                    <a:srgbClr val="000000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85" name="Oval 302"/>
              <p:cNvSpPr>
                <a:spLocks noChangeArrowheads="1"/>
              </p:cNvSpPr>
              <p:nvPr/>
            </p:nvSpPr>
            <p:spPr bwMode="auto">
              <a:xfrm rot="8327546">
                <a:off x="1744" y="2166"/>
                <a:ext cx="272" cy="121"/>
              </a:xfrm>
              <a:prstGeom prst="ellipse">
                <a:avLst/>
              </a:prstGeom>
              <a:gradFill rotWithShape="1">
                <a:gsLst>
                  <a:gs pos="0">
                    <a:srgbClr val="8A8AE2"/>
                  </a:gs>
                  <a:gs pos="100000">
                    <a:srgbClr val="3333CC"/>
                  </a:gs>
                </a:gsLst>
                <a:lin ang="5400000" scaled="1"/>
              </a:gradFill>
              <a:ln w="12700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 sz="1800" dirty="0">
                  <a:solidFill>
                    <a:srgbClr val="000000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86" name="Text Box 303"/>
              <p:cNvSpPr txBox="1">
                <a:spLocks noChangeArrowheads="1"/>
              </p:cNvSpPr>
              <p:nvPr/>
            </p:nvSpPr>
            <p:spPr bwMode="auto">
              <a:xfrm rot="8327546">
                <a:off x="1555" y="1790"/>
                <a:ext cx="482" cy="68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rot="10800000" wrap="none">
                <a:spAutoFit/>
              </a:bodyPr>
              <a:lstStyle/>
              <a:p>
                <a:endParaRPr lang="en-US" sz="1000" b="1" dirty="0">
                  <a:solidFill>
                    <a:srgbClr val="FFFFFF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87" name="Oval 304"/>
              <p:cNvSpPr>
                <a:spLocks noChangeArrowheads="1"/>
              </p:cNvSpPr>
              <p:nvPr/>
            </p:nvSpPr>
            <p:spPr bwMode="auto">
              <a:xfrm rot="8327546">
                <a:off x="1744" y="2166"/>
                <a:ext cx="272" cy="121"/>
              </a:xfrm>
              <a:prstGeom prst="ellipse">
                <a:avLst/>
              </a:prstGeom>
              <a:gradFill rotWithShape="1">
                <a:gsLst>
                  <a:gs pos="0">
                    <a:srgbClr val="8A8AE2"/>
                  </a:gs>
                  <a:gs pos="100000">
                    <a:srgbClr val="3333CC"/>
                  </a:gs>
                </a:gsLst>
                <a:lin ang="5400000" scaled="1"/>
              </a:gradFill>
              <a:ln w="12700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 sz="1800" dirty="0">
                  <a:solidFill>
                    <a:srgbClr val="000000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88" name="Oval 305"/>
              <p:cNvSpPr>
                <a:spLocks noChangeArrowheads="1"/>
              </p:cNvSpPr>
              <p:nvPr/>
            </p:nvSpPr>
            <p:spPr bwMode="auto">
              <a:xfrm rot="-5160412">
                <a:off x="2173" y="2026"/>
                <a:ext cx="272" cy="121"/>
              </a:xfrm>
              <a:prstGeom prst="ellipse">
                <a:avLst/>
              </a:prstGeom>
              <a:gradFill rotWithShape="1">
                <a:gsLst>
                  <a:gs pos="0">
                    <a:srgbClr val="8A8AE2"/>
                  </a:gs>
                  <a:gs pos="100000">
                    <a:srgbClr val="3333CC"/>
                  </a:gs>
                </a:gsLst>
                <a:lin ang="5400000" scaled="1"/>
              </a:gradFill>
              <a:ln w="12700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 sz="1800" dirty="0">
                  <a:solidFill>
                    <a:srgbClr val="000000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89" name="Text Box 306"/>
              <p:cNvSpPr txBox="1">
                <a:spLocks noChangeArrowheads="1"/>
              </p:cNvSpPr>
              <p:nvPr/>
            </p:nvSpPr>
            <p:spPr bwMode="auto">
              <a:xfrm rot="16439588">
                <a:off x="1769" y="1935"/>
                <a:ext cx="944" cy="24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eaVert" wrap="none">
                <a:spAutoFit/>
              </a:bodyPr>
              <a:lstStyle/>
              <a:p>
                <a:endParaRPr lang="en-US" sz="1000" b="1" dirty="0">
                  <a:solidFill>
                    <a:srgbClr val="FFFFFF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90" name="Oval 307"/>
              <p:cNvSpPr>
                <a:spLocks noChangeArrowheads="1"/>
              </p:cNvSpPr>
              <p:nvPr/>
            </p:nvSpPr>
            <p:spPr bwMode="auto">
              <a:xfrm rot="-5160412">
                <a:off x="2173" y="2026"/>
                <a:ext cx="272" cy="121"/>
              </a:xfrm>
              <a:prstGeom prst="ellipse">
                <a:avLst/>
              </a:prstGeom>
              <a:gradFill rotWithShape="1">
                <a:gsLst>
                  <a:gs pos="0">
                    <a:srgbClr val="8A8AE2"/>
                  </a:gs>
                  <a:gs pos="100000">
                    <a:srgbClr val="3333CC"/>
                  </a:gs>
                </a:gsLst>
                <a:lin ang="5400000" scaled="1"/>
              </a:gradFill>
              <a:ln w="12700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 sz="1800" dirty="0">
                  <a:solidFill>
                    <a:srgbClr val="000000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91" name="Freeform 308"/>
              <p:cNvSpPr>
                <a:spLocks/>
              </p:cNvSpPr>
              <p:nvPr/>
            </p:nvSpPr>
            <p:spPr bwMode="auto">
              <a:xfrm>
                <a:off x="1911" y="2287"/>
                <a:ext cx="264" cy="113"/>
              </a:xfrm>
              <a:custGeom>
                <a:avLst/>
                <a:gdLst>
                  <a:gd name="T0" fmla="*/ 264 w 264"/>
                  <a:gd name="T1" fmla="*/ 113 h 113"/>
                  <a:gd name="T2" fmla="*/ 96 w 264"/>
                  <a:gd name="T3" fmla="*/ 68 h 113"/>
                  <a:gd name="T4" fmla="*/ 0 w 264"/>
                  <a:gd name="T5" fmla="*/ 0 h 113"/>
                  <a:gd name="T6" fmla="*/ 0 60000 65536"/>
                  <a:gd name="T7" fmla="*/ 0 60000 65536"/>
                  <a:gd name="T8" fmla="*/ 0 60000 65536"/>
                  <a:gd name="T9" fmla="*/ 0 w 264"/>
                  <a:gd name="T10" fmla="*/ 0 h 113"/>
                  <a:gd name="T11" fmla="*/ 264 w 264"/>
                  <a:gd name="T12" fmla="*/ 113 h 113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64" h="113">
                    <a:moveTo>
                      <a:pt x="264" y="113"/>
                    </a:moveTo>
                    <a:cubicBezTo>
                      <a:pt x="236" y="106"/>
                      <a:pt x="140" y="87"/>
                      <a:pt x="96" y="68"/>
                    </a:cubicBezTo>
                    <a:cubicBezTo>
                      <a:pt x="52" y="49"/>
                      <a:pt x="20" y="14"/>
                      <a:pt x="0" y="0"/>
                    </a:cubicBezTo>
                  </a:path>
                </a:pathLst>
              </a:custGeom>
              <a:noFill/>
              <a:ln w="1270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en-US" dirty="0">
                  <a:solidFill>
                    <a:srgbClr val="000000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92" name="Oval 309"/>
              <p:cNvSpPr>
                <a:spLocks noChangeArrowheads="1"/>
              </p:cNvSpPr>
              <p:nvPr/>
            </p:nvSpPr>
            <p:spPr bwMode="auto">
              <a:xfrm rot="2414366">
                <a:off x="1784" y="2165"/>
                <a:ext cx="166" cy="139"/>
              </a:xfrm>
              <a:prstGeom prst="ellipse">
                <a:avLst/>
              </a:prstGeom>
              <a:solidFill>
                <a:srgbClr val="FF5050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en-US" sz="1000" dirty="0">
                  <a:solidFill>
                    <a:srgbClr val="000000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93" name="Freeform 310"/>
              <p:cNvSpPr>
                <a:spLocks/>
              </p:cNvSpPr>
              <p:nvPr/>
            </p:nvSpPr>
            <p:spPr bwMode="auto">
              <a:xfrm>
                <a:off x="2354" y="2283"/>
                <a:ext cx="163" cy="116"/>
              </a:xfrm>
              <a:custGeom>
                <a:avLst/>
                <a:gdLst>
                  <a:gd name="T0" fmla="*/ 163 w 163"/>
                  <a:gd name="T1" fmla="*/ 0 h 116"/>
                  <a:gd name="T2" fmla="*/ 106 w 163"/>
                  <a:gd name="T3" fmla="*/ 75 h 116"/>
                  <a:gd name="T4" fmla="*/ 0 w 163"/>
                  <a:gd name="T5" fmla="*/ 116 h 116"/>
                  <a:gd name="T6" fmla="*/ 0 60000 65536"/>
                  <a:gd name="T7" fmla="*/ 0 60000 65536"/>
                  <a:gd name="T8" fmla="*/ 0 60000 65536"/>
                  <a:gd name="T9" fmla="*/ 0 w 163"/>
                  <a:gd name="T10" fmla="*/ 0 h 116"/>
                  <a:gd name="T11" fmla="*/ 163 w 163"/>
                  <a:gd name="T12" fmla="*/ 116 h 11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3" h="116">
                    <a:moveTo>
                      <a:pt x="163" y="0"/>
                    </a:moveTo>
                    <a:cubicBezTo>
                      <a:pt x="154" y="12"/>
                      <a:pt x="133" y="56"/>
                      <a:pt x="106" y="75"/>
                    </a:cubicBezTo>
                    <a:cubicBezTo>
                      <a:pt x="79" y="94"/>
                      <a:pt x="22" y="107"/>
                      <a:pt x="0" y="116"/>
                    </a:cubicBezTo>
                  </a:path>
                </a:pathLst>
              </a:custGeom>
              <a:noFill/>
              <a:ln w="1270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en-US" dirty="0">
                  <a:solidFill>
                    <a:srgbClr val="000000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94" name="AutoShape 311"/>
              <p:cNvSpPr>
                <a:spLocks noChangeArrowheads="1"/>
              </p:cNvSpPr>
              <p:nvPr/>
            </p:nvSpPr>
            <p:spPr bwMode="auto">
              <a:xfrm>
                <a:off x="2128" y="2351"/>
                <a:ext cx="223" cy="90"/>
              </a:xfrm>
              <a:prstGeom prst="roundRect">
                <a:avLst>
                  <a:gd name="adj" fmla="val 16667"/>
                </a:avLst>
              </a:prstGeom>
              <a:solidFill>
                <a:srgbClr val="FFFF00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en-US" sz="1800" dirty="0">
                  <a:solidFill>
                    <a:srgbClr val="000000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95" name="AutoShape 312"/>
              <p:cNvSpPr>
                <a:spLocks noChangeArrowheads="1"/>
              </p:cNvSpPr>
              <p:nvPr/>
            </p:nvSpPr>
            <p:spPr bwMode="auto">
              <a:xfrm rot="8327546">
                <a:off x="1690" y="2084"/>
                <a:ext cx="265" cy="153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4646 w 21600"/>
                  <a:gd name="T13" fmla="*/ 4659 h 21600"/>
                  <a:gd name="T14" fmla="*/ 16954 w 21600"/>
                  <a:gd name="T15" fmla="*/ 16941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0" y="0"/>
                    </a:moveTo>
                    <a:lnTo>
                      <a:pt x="5755" y="21600"/>
                    </a:lnTo>
                    <a:lnTo>
                      <a:pt x="15845" y="2160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8A8AE2"/>
                  </a:gs>
                  <a:gs pos="100000">
                    <a:srgbClr val="3333CC"/>
                  </a:gs>
                </a:gsLst>
                <a:lin ang="5400000" scaled="1"/>
              </a:gra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rot="10800000" wrap="none" anchor="ctr"/>
              <a:lstStyle/>
              <a:p>
                <a:endParaRPr lang="en-US" dirty="0">
                  <a:solidFill>
                    <a:srgbClr val="000000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96" name="Freeform 313"/>
              <p:cNvSpPr>
                <a:spLocks/>
              </p:cNvSpPr>
              <p:nvPr/>
            </p:nvSpPr>
            <p:spPr bwMode="auto">
              <a:xfrm>
                <a:off x="3492" y="1980"/>
                <a:ext cx="88" cy="32"/>
              </a:xfrm>
              <a:custGeom>
                <a:avLst/>
                <a:gdLst>
                  <a:gd name="T0" fmla="*/ 88 w 88"/>
                  <a:gd name="T1" fmla="*/ 0 h 32"/>
                  <a:gd name="T2" fmla="*/ 56 w 88"/>
                  <a:gd name="T3" fmla="*/ 16 h 32"/>
                  <a:gd name="T4" fmla="*/ 0 w 88"/>
                  <a:gd name="T5" fmla="*/ 32 h 32"/>
                  <a:gd name="T6" fmla="*/ 0 60000 65536"/>
                  <a:gd name="T7" fmla="*/ 0 60000 65536"/>
                  <a:gd name="T8" fmla="*/ 0 60000 65536"/>
                  <a:gd name="T9" fmla="*/ 0 w 88"/>
                  <a:gd name="T10" fmla="*/ 0 h 32"/>
                  <a:gd name="T11" fmla="*/ 88 w 88"/>
                  <a:gd name="T12" fmla="*/ 32 h 32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88" h="32">
                    <a:moveTo>
                      <a:pt x="88" y="0"/>
                    </a:moveTo>
                    <a:cubicBezTo>
                      <a:pt x="83" y="3"/>
                      <a:pt x="71" y="11"/>
                      <a:pt x="56" y="16"/>
                    </a:cubicBezTo>
                    <a:cubicBezTo>
                      <a:pt x="41" y="21"/>
                      <a:pt x="12" y="29"/>
                      <a:pt x="0" y="32"/>
                    </a:cubicBezTo>
                  </a:path>
                </a:pathLst>
              </a:custGeom>
              <a:noFill/>
              <a:ln w="1270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en-US" dirty="0">
                  <a:solidFill>
                    <a:srgbClr val="000000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97" name="Freeform 314"/>
              <p:cNvSpPr>
                <a:spLocks/>
              </p:cNvSpPr>
              <p:nvPr/>
            </p:nvSpPr>
            <p:spPr bwMode="auto">
              <a:xfrm>
                <a:off x="3704" y="1755"/>
                <a:ext cx="134" cy="123"/>
              </a:xfrm>
              <a:custGeom>
                <a:avLst/>
                <a:gdLst>
                  <a:gd name="T0" fmla="*/ 134 w 134"/>
                  <a:gd name="T1" fmla="*/ 0 h 123"/>
                  <a:gd name="T2" fmla="*/ 52 w 134"/>
                  <a:gd name="T3" fmla="*/ 51 h 123"/>
                  <a:gd name="T4" fmla="*/ 0 w 134"/>
                  <a:gd name="T5" fmla="*/ 123 h 123"/>
                  <a:gd name="T6" fmla="*/ 0 60000 65536"/>
                  <a:gd name="T7" fmla="*/ 0 60000 65536"/>
                  <a:gd name="T8" fmla="*/ 0 60000 65536"/>
                  <a:gd name="T9" fmla="*/ 0 w 134"/>
                  <a:gd name="T10" fmla="*/ 0 h 123"/>
                  <a:gd name="T11" fmla="*/ 134 w 134"/>
                  <a:gd name="T12" fmla="*/ 123 h 123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34" h="123">
                    <a:moveTo>
                      <a:pt x="134" y="0"/>
                    </a:moveTo>
                    <a:cubicBezTo>
                      <a:pt x="120" y="9"/>
                      <a:pt x="74" y="30"/>
                      <a:pt x="52" y="51"/>
                    </a:cubicBezTo>
                    <a:cubicBezTo>
                      <a:pt x="30" y="72"/>
                      <a:pt x="11" y="108"/>
                      <a:pt x="0" y="123"/>
                    </a:cubicBezTo>
                  </a:path>
                </a:pathLst>
              </a:custGeom>
              <a:noFill/>
              <a:ln w="1270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en-US" dirty="0">
                  <a:solidFill>
                    <a:srgbClr val="000000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98" name="AutoShape 315"/>
              <p:cNvSpPr>
                <a:spLocks noChangeArrowheads="1"/>
              </p:cNvSpPr>
              <p:nvPr/>
            </p:nvSpPr>
            <p:spPr bwMode="auto">
              <a:xfrm rot="-2302269">
                <a:off x="3529" y="1877"/>
                <a:ext cx="223" cy="90"/>
              </a:xfrm>
              <a:prstGeom prst="roundRect">
                <a:avLst>
                  <a:gd name="adj" fmla="val 16667"/>
                </a:avLst>
              </a:prstGeom>
              <a:solidFill>
                <a:srgbClr val="FFFF00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en-US" sz="1800" dirty="0">
                  <a:solidFill>
                    <a:srgbClr val="000000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99" name="Oval 316"/>
              <p:cNvSpPr>
                <a:spLocks noChangeArrowheads="1"/>
              </p:cNvSpPr>
              <p:nvPr/>
            </p:nvSpPr>
            <p:spPr bwMode="auto">
              <a:xfrm rot="645653">
                <a:off x="2712" y="3768"/>
                <a:ext cx="272" cy="121"/>
              </a:xfrm>
              <a:prstGeom prst="ellipse">
                <a:avLst/>
              </a:prstGeom>
              <a:gradFill rotWithShape="1">
                <a:gsLst>
                  <a:gs pos="0">
                    <a:srgbClr val="8A8AE2"/>
                  </a:gs>
                  <a:gs pos="100000">
                    <a:srgbClr val="3333CC"/>
                  </a:gs>
                </a:gsLst>
                <a:lin ang="5400000" scaled="1"/>
              </a:gradFill>
              <a:ln w="12700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 sz="1800" dirty="0">
                  <a:solidFill>
                    <a:srgbClr val="000000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00" name="Text Box 317"/>
              <p:cNvSpPr txBox="1">
                <a:spLocks noChangeArrowheads="1"/>
              </p:cNvSpPr>
              <p:nvPr/>
            </p:nvSpPr>
            <p:spPr bwMode="auto">
              <a:xfrm rot="645653">
                <a:off x="2381" y="3397"/>
                <a:ext cx="482" cy="68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endParaRPr lang="en-US" sz="1000" b="1" dirty="0">
                  <a:solidFill>
                    <a:srgbClr val="FFFFFF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01" name="Oval 318"/>
              <p:cNvSpPr>
                <a:spLocks noChangeArrowheads="1"/>
              </p:cNvSpPr>
              <p:nvPr/>
            </p:nvSpPr>
            <p:spPr bwMode="auto">
              <a:xfrm rot="645653">
                <a:off x="2712" y="3768"/>
                <a:ext cx="272" cy="121"/>
              </a:xfrm>
              <a:prstGeom prst="ellipse">
                <a:avLst/>
              </a:prstGeom>
              <a:gradFill rotWithShape="1">
                <a:gsLst>
                  <a:gs pos="0">
                    <a:srgbClr val="8A8AE2"/>
                  </a:gs>
                  <a:gs pos="100000">
                    <a:srgbClr val="3333CC"/>
                  </a:gs>
                </a:gsLst>
                <a:lin ang="5400000" scaled="1"/>
              </a:gradFill>
              <a:ln w="12700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 sz="1800" dirty="0">
                  <a:solidFill>
                    <a:srgbClr val="000000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02" name="Oval 319"/>
              <p:cNvSpPr>
                <a:spLocks noChangeArrowheads="1"/>
              </p:cNvSpPr>
              <p:nvPr/>
            </p:nvSpPr>
            <p:spPr bwMode="auto">
              <a:xfrm rot="-9264711">
                <a:off x="2951" y="1345"/>
                <a:ext cx="272" cy="121"/>
              </a:xfrm>
              <a:prstGeom prst="ellipse">
                <a:avLst/>
              </a:prstGeom>
              <a:gradFill rotWithShape="1">
                <a:gsLst>
                  <a:gs pos="0">
                    <a:srgbClr val="8A8AE2"/>
                  </a:gs>
                  <a:gs pos="100000">
                    <a:srgbClr val="3333CC"/>
                  </a:gs>
                </a:gsLst>
                <a:lin ang="5400000" scaled="1"/>
              </a:gradFill>
              <a:ln w="12700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 sz="1800" dirty="0">
                  <a:solidFill>
                    <a:srgbClr val="000000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03" name="Text Box 320"/>
              <p:cNvSpPr txBox="1">
                <a:spLocks noChangeArrowheads="1"/>
              </p:cNvSpPr>
              <p:nvPr/>
            </p:nvSpPr>
            <p:spPr bwMode="auto">
              <a:xfrm rot="-9264711">
                <a:off x="2834" y="989"/>
                <a:ext cx="482" cy="68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rot="10800000" wrap="none">
                <a:spAutoFit/>
              </a:bodyPr>
              <a:lstStyle/>
              <a:p>
                <a:endParaRPr lang="en-US" sz="1000" b="1" dirty="0">
                  <a:solidFill>
                    <a:srgbClr val="FFFFFF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04" name="Oval 321"/>
              <p:cNvSpPr>
                <a:spLocks noChangeArrowheads="1"/>
              </p:cNvSpPr>
              <p:nvPr/>
            </p:nvSpPr>
            <p:spPr bwMode="auto">
              <a:xfrm rot="-9264711">
                <a:off x="2951" y="1345"/>
                <a:ext cx="272" cy="121"/>
              </a:xfrm>
              <a:prstGeom prst="ellipse">
                <a:avLst/>
              </a:prstGeom>
              <a:gradFill rotWithShape="1">
                <a:gsLst>
                  <a:gs pos="0">
                    <a:srgbClr val="8A8AE2"/>
                  </a:gs>
                  <a:gs pos="100000">
                    <a:srgbClr val="3333CC"/>
                  </a:gs>
                </a:gsLst>
                <a:lin ang="5400000" scaled="1"/>
              </a:gradFill>
              <a:ln w="12700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 sz="1800" dirty="0">
                  <a:solidFill>
                    <a:srgbClr val="000000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05" name="Oval 322"/>
              <p:cNvSpPr>
                <a:spLocks noChangeArrowheads="1"/>
              </p:cNvSpPr>
              <p:nvPr/>
            </p:nvSpPr>
            <p:spPr bwMode="auto">
              <a:xfrm rot="4163359">
                <a:off x="3285" y="1983"/>
                <a:ext cx="272" cy="121"/>
              </a:xfrm>
              <a:prstGeom prst="ellipse">
                <a:avLst/>
              </a:prstGeom>
              <a:gradFill rotWithShape="1">
                <a:gsLst>
                  <a:gs pos="0">
                    <a:srgbClr val="8A8AE2"/>
                  </a:gs>
                  <a:gs pos="100000">
                    <a:srgbClr val="3333CC"/>
                  </a:gs>
                </a:gsLst>
                <a:lin ang="5400000" scaled="1"/>
              </a:gradFill>
              <a:ln w="12700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 sz="1800" dirty="0">
                  <a:solidFill>
                    <a:srgbClr val="000000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06" name="Text Box 323"/>
              <p:cNvSpPr txBox="1">
                <a:spLocks noChangeArrowheads="1"/>
              </p:cNvSpPr>
              <p:nvPr/>
            </p:nvSpPr>
            <p:spPr bwMode="auto">
              <a:xfrm rot="4163359">
                <a:off x="2765" y="1824"/>
                <a:ext cx="944" cy="24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rot="10800000" vert="eaVert" wrap="none">
                <a:spAutoFit/>
              </a:bodyPr>
              <a:lstStyle/>
              <a:p>
                <a:endParaRPr lang="en-US" sz="1000" b="1" dirty="0">
                  <a:solidFill>
                    <a:srgbClr val="FFFFFF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07" name="Oval 324"/>
              <p:cNvSpPr>
                <a:spLocks noChangeArrowheads="1"/>
              </p:cNvSpPr>
              <p:nvPr/>
            </p:nvSpPr>
            <p:spPr bwMode="auto">
              <a:xfrm rot="4163359">
                <a:off x="3285" y="1983"/>
                <a:ext cx="272" cy="121"/>
              </a:xfrm>
              <a:prstGeom prst="ellipse">
                <a:avLst/>
              </a:prstGeom>
              <a:gradFill rotWithShape="1">
                <a:gsLst>
                  <a:gs pos="0">
                    <a:srgbClr val="8A8AE2"/>
                  </a:gs>
                  <a:gs pos="100000">
                    <a:srgbClr val="3333CC"/>
                  </a:gs>
                </a:gsLst>
                <a:lin ang="5400000" scaled="1"/>
              </a:gradFill>
              <a:ln w="12700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 sz="1800" dirty="0">
                  <a:solidFill>
                    <a:srgbClr val="000000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08" name="Freeform 325"/>
              <p:cNvSpPr>
                <a:spLocks/>
              </p:cNvSpPr>
              <p:nvPr/>
            </p:nvSpPr>
            <p:spPr bwMode="auto">
              <a:xfrm>
                <a:off x="2892" y="3486"/>
                <a:ext cx="70" cy="300"/>
              </a:xfrm>
              <a:custGeom>
                <a:avLst/>
                <a:gdLst>
                  <a:gd name="T0" fmla="*/ 70 w 70"/>
                  <a:gd name="T1" fmla="*/ 0 h 300"/>
                  <a:gd name="T2" fmla="*/ 48 w 70"/>
                  <a:gd name="T3" fmla="*/ 165 h 300"/>
                  <a:gd name="T4" fmla="*/ 0 w 70"/>
                  <a:gd name="T5" fmla="*/ 300 h 300"/>
                  <a:gd name="T6" fmla="*/ 0 60000 65536"/>
                  <a:gd name="T7" fmla="*/ 0 60000 65536"/>
                  <a:gd name="T8" fmla="*/ 0 60000 65536"/>
                  <a:gd name="T9" fmla="*/ 0 w 70"/>
                  <a:gd name="T10" fmla="*/ 0 h 300"/>
                  <a:gd name="T11" fmla="*/ 70 w 70"/>
                  <a:gd name="T12" fmla="*/ 300 h 3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70" h="300">
                    <a:moveTo>
                      <a:pt x="70" y="0"/>
                    </a:moveTo>
                    <a:cubicBezTo>
                      <a:pt x="66" y="27"/>
                      <a:pt x="60" y="115"/>
                      <a:pt x="48" y="165"/>
                    </a:cubicBezTo>
                    <a:cubicBezTo>
                      <a:pt x="36" y="215"/>
                      <a:pt x="10" y="272"/>
                      <a:pt x="0" y="300"/>
                    </a:cubicBezTo>
                  </a:path>
                </a:pathLst>
              </a:custGeom>
              <a:noFill/>
              <a:ln w="1270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en-US" dirty="0">
                  <a:solidFill>
                    <a:srgbClr val="000000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09" name="Oval 326"/>
              <p:cNvSpPr>
                <a:spLocks noChangeArrowheads="1"/>
              </p:cNvSpPr>
              <p:nvPr/>
            </p:nvSpPr>
            <p:spPr bwMode="auto">
              <a:xfrm rot="-4328629">
                <a:off x="2785" y="3752"/>
                <a:ext cx="166" cy="139"/>
              </a:xfrm>
              <a:prstGeom prst="ellipse">
                <a:avLst/>
              </a:prstGeom>
              <a:solidFill>
                <a:srgbClr val="FF5050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pPr algn="ctr"/>
                <a:endParaRPr lang="en-US" sz="1000" dirty="0">
                  <a:solidFill>
                    <a:srgbClr val="000000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10" name="Freeform 327"/>
              <p:cNvSpPr>
                <a:spLocks/>
              </p:cNvSpPr>
              <p:nvPr/>
            </p:nvSpPr>
            <p:spPr bwMode="auto">
              <a:xfrm>
                <a:off x="2836" y="3051"/>
                <a:ext cx="101" cy="270"/>
              </a:xfrm>
              <a:custGeom>
                <a:avLst/>
                <a:gdLst>
                  <a:gd name="T0" fmla="*/ 2 w 101"/>
                  <a:gd name="T1" fmla="*/ 0 h 270"/>
                  <a:gd name="T2" fmla="*/ 16 w 101"/>
                  <a:gd name="T3" fmla="*/ 141 h 270"/>
                  <a:gd name="T4" fmla="*/ 101 w 101"/>
                  <a:gd name="T5" fmla="*/ 270 h 270"/>
                  <a:gd name="T6" fmla="*/ 0 60000 65536"/>
                  <a:gd name="T7" fmla="*/ 0 60000 65536"/>
                  <a:gd name="T8" fmla="*/ 0 60000 65536"/>
                  <a:gd name="T9" fmla="*/ 0 w 101"/>
                  <a:gd name="T10" fmla="*/ 0 h 270"/>
                  <a:gd name="T11" fmla="*/ 101 w 101"/>
                  <a:gd name="T12" fmla="*/ 270 h 27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01" h="270">
                    <a:moveTo>
                      <a:pt x="2" y="0"/>
                    </a:moveTo>
                    <a:cubicBezTo>
                      <a:pt x="4" y="23"/>
                      <a:pt x="0" y="96"/>
                      <a:pt x="16" y="141"/>
                    </a:cubicBezTo>
                    <a:cubicBezTo>
                      <a:pt x="32" y="186"/>
                      <a:pt x="83" y="243"/>
                      <a:pt x="101" y="270"/>
                    </a:cubicBezTo>
                  </a:path>
                </a:pathLst>
              </a:custGeom>
              <a:noFill/>
              <a:ln w="1270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en-US" dirty="0">
                  <a:solidFill>
                    <a:srgbClr val="000000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11" name="AutoShape 328"/>
              <p:cNvSpPr>
                <a:spLocks noChangeArrowheads="1"/>
              </p:cNvSpPr>
              <p:nvPr/>
            </p:nvSpPr>
            <p:spPr bwMode="auto">
              <a:xfrm rot="-5776425">
                <a:off x="2832" y="3378"/>
                <a:ext cx="223" cy="90"/>
              </a:xfrm>
              <a:prstGeom prst="roundRect">
                <a:avLst>
                  <a:gd name="adj" fmla="val 16667"/>
                </a:avLst>
              </a:prstGeom>
              <a:solidFill>
                <a:srgbClr val="FFFF00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pPr algn="ctr"/>
                <a:endParaRPr lang="en-US" sz="1800" dirty="0">
                  <a:solidFill>
                    <a:srgbClr val="000000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12" name="AutoShape 329"/>
              <p:cNvSpPr>
                <a:spLocks noChangeArrowheads="1"/>
              </p:cNvSpPr>
              <p:nvPr/>
            </p:nvSpPr>
            <p:spPr bwMode="auto">
              <a:xfrm rot="645653">
                <a:off x="2699" y="3838"/>
                <a:ext cx="265" cy="153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4646 w 21600"/>
                  <a:gd name="T13" fmla="*/ 4659 h 21600"/>
                  <a:gd name="T14" fmla="*/ 16954 w 21600"/>
                  <a:gd name="T15" fmla="*/ 16941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0" y="0"/>
                    </a:moveTo>
                    <a:lnTo>
                      <a:pt x="5755" y="21600"/>
                    </a:lnTo>
                    <a:lnTo>
                      <a:pt x="15845" y="2160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8A8AE2"/>
                  </a:gs>
                  <a:gs pos="100000">
                    <a:srgbClr val="3333CC"/>
                  </a:gs>
                </a:gsLst>
                <a:lin ang="5400000" scaled="1"/>
              </a:gra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 dirty="0">
                  <a:solidFill>
                    <a:srgbClr val="000000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13" name="Freeform 330"/>
              <p:cNvSpPr>
                <a:spLocks/>
              </p:cNvSpPr>
              <p:nvPr/>
            </p:nvSpPr>
            <p:spPr bwMode="auto">
              <a:xfrm>
                <a:off x="3288" y="2955"/>
                <a:ext cx="202" cy="179"/>
              </a:xfrm>
              <a:custGeom>
                <a:avLst/>
                <a:gdLst>
                  <a:gd name="T0" fmla="*/ 0 w 202"/>
                  <a:gd name="T1" fmla="*/ 0 h 179"/>
                  <a:gd name="T2" fmla="*/ 72 w 202"/>
                  <a:gd name="T3" fmla="*/ 114 h 179"/>
                  <a:gd name="T4" fmla="*/ 202 w 202"/>
                  <a:gd name="T5" fmla="*/ 179 h 179"/>
                  <a:gd name="T6" fmla="*/ 0 60000 65536"/>
                  <a:gd name="T7" fmla="*/ 0 60000 65536"/>
                  <a:gd name="T8" fmla="*/ 0 60000 65536"/>
                  <a:gd name="T9" fmla="*/ 0 w 202"/>
                  <a:gd name="T10" fmla="*/ 0 h 179"/>
                  <a:gd name="T11" fmla="*/ 202 w 202"/>
                  <a:gd name="T12" fmla="*/ 179 h 17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02" h="179">
                    <a:moveTo>
                      <a:pt x="0" y="0"/>
                    </a:moveTo>
                    <a:cubicBezTo>
                      <a:pt x="12" y="19"/>
                      <a:pt x="38" y="84"/>
                      <a:pt x="72" y="114"/>
                    </a:cubicBezTo>
                    <a:cubicBezTo>
                      <a:pt x="106" y="144"/>
                      <a:pt x="175" y="165"/>
                      <a:pt x="202" y="179"/>
                    </a:cubicBezTo>
                  </a:path>
                </a:pathLst>
              </a:custGeom>
              <a:noFill/>
              <a:ln w="1270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en-US" dirty="0">
                  <a:solidFill>
                    <a:srgbClr val="000000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14" name="Oval 331"/>
              <p:cNvSpPr>
                <a:spLocks noChangeArrowheads="1"/>
              </p:cNvSpPr>
              <p:nvPr/>
            </p:nvSpPr>
            <p:spPr bwMode="auto">
              <a:xfrm rot="9855411">
                <a:off x="3483" y="3033"/>
                <a:ext cx="166" cy="139"/>
              </a:xfrm>
              <a:prstGeom prst="ellipse">
                <a:avLst/>
              </a:prstGeom>
              <a:solidFill>
                <a:srgbClr val="FF5050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pPr algn="ctr"/>
                <a:endParaRPr lang="en-US" sz="1000" dirty="0">
                  <a:solidFill>
                    <a:srgbClr val="000000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15" name="Freeform 332"/>
              <p:cNvSpPr>
                <a:spLocks/>
              </p:cNvSpPr>
              <p:nvPr/>
            </p:nvSpPr>
            <p:spPr bwMode="auto">
              <a:xfrm>
                <a:off x="3241" y="2484"/>
                <a:ext cx="188" cy="300"/>
              </a:xfrm>
              <a:custGeom>
                <a:avLst/>
                <a:gdLst>
                  <a:gd name="T0" fmla="*/ 26 w 188"/>
                  <a:gd name="T1" fmla="*/ 300 h 300"/>
                  <a:gd name="T2" fmla="*/ 5 w 188"/>
                  <a:gd name="T3" fmla="*/ 216 h 300"/>
                  <a:gd name="T4" fmla="*/ 56 w 188"/>
                  <a:gd name="T5" fmla="*/ 120 h 300"/>
                  <a:gd name="T6" fmla="*/ 188 w 188"/>
                  <a:gd name="T7" fmla="*/ 0 h 3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88"/>
                  <a:gd name="T13" fmla="*/ 0 h 300"/>
                  <a:gd name="T14" fmla="*/ 188 w 188"/>
                  <a:gd name="T15" fmla="*/ 300 h 3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88" h="300">
                    <a:moveTo>
                      <a:pt x="26" y="300"/>
                    </a:moveTo>
                    <a:cubicBezTo>
                      <a:pt x="23" y="287"/>
                      <a:pt x="0" y="246"/>
                      <a:pt x="5" y="216"/>
                    </a:cubicBezTo>
                    <a:cubicBezTo>
                      <a:pt x="10" y="186"/>
                      <a:pt x="26" y="156"/>
                      <a:pt x="56" y="120"/>
                    </a:cubicBezTo>
                    <a:cubicBezTo>
                      <a:pt x="86" y="84"/>
                      <a:pt x="161" y="25"/>
                      <a:pt x="188" y="0"/>
                    </a:cubicBezTo>
                  </a:path>
                </a:pathLst>
              </a:custGeom>
              <a:noFill/>
              <a:ln w="1270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en-US" dirty="0">
                  <a:solidFill>
                    <a:srgbClr val="000000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16" name="AutoShape 333"/>
              <p:cNvSpPr>
                <a:spLocks noChangeArrowheads="1"/>
              </p:cNvSpPr>
              <p:nvPr/>
            </p:nvSpPr>
            <p:spPr bwMode="auto">
              <a:xfrm rot="-6064548">
                <a:off x="3168" y="2833"/>
                <a:ext cx="223" cy="90"/>
              </a:xfrm>
              <a:prstGeom prst="roundRect">
                <a:avLst>
                  <a:gd name="adj" fmla="val 16667"/>
                </a:avLst>
              </a:prstGeom>
              <a:solidFill>
                <a:srgbClr val="FFFF00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pPr algn="ctr"/>
                <a:endParaRPr lang="en-US" sz="1800" dirty="0">
                  <a:solidFill>
                    <a:srgbClr val="000000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17" name="Freeform 334"/>
              <p:cNvSpPr>
                <a:spLocks/>
              </p:cNvSpPr>
              <p:nvPr/>
            </p:nvSpPr>
            <p:spPr bwMode="auto">
              <a:xfrm>
                <a:off x="2132" y="2010"/>
                <a:ext cx="118" cy="66"/>
              </a:xfrm>
              <a:custGeom>
                <a:avLst/>
                <a:gdLst>
                  <a:gd name="T0" fmla="*/ 0 w 118"/>
                  <a:gd name="T1" fmla="*/ 0 h 66"/>
                  <a:gd name="T2" fmla="*/ 68 w 118"/>
                  <a:gd name="T3" fmla="*/ 32 h 66"/>
                  <a:gd name="T4" fmla="*/ 118 w 118"/>
                  <a:gd name="T5" fmla="*/ 66 h 66"/>
                  <a:gd name="T6" fmla="*/ 0 60000 65536"/>
                  <a:gd name="T7" fmla="*/ 0 60000 65536"/>
                  <a:gd name="T8" fmla="*/ 0 60000 65536"/>
                  <a:gd name="T9" fmla="*/ 0 w 118"/>
                  <a:gd name="T10" fmla="*/ 0 h 66"/>
                  <a:gd name="T11" fmla="*/ 118 w 118"/>
                  <a:gd name="T12" fmla="*/ 66 h 6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18" h="66">
                    <a:moveTo>
                      <a:pt x="0" y="0"/>
                    </a:moveTo>
                    <a:cubicBezTo>
                      <a:pt x="11" y="5"/>
                      <a:pt x="48" y="21"/>
                      <a:pt x="68" y="32"/>
                    </a:cubicBezTo>
                    <a:cubicBezTo>
                      <a:pt x="88" y="43"/>
                      <a:pt x="108" y="59"/>
                      <a:pt x="118" y="66"/>
                    </a:cubicBezTo>
                  </a:path>
                </a:pathLst>
              </a:custGeom>
              <a:noFill/>
              <a:ln w="1270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en-US" dirty="0">
                  <a:solidFill>
                    <a:srgbClr val="000000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18" name="Oval 335"/>
              <p:cNvSpPr>
                <a:spLocks noChangeArrowheads="1"/>
              </p:cNvSpPr>
              <p:nvPr/>
            </p:nvSpPr>
            <p:spPr bwMode="auto">
              <a:xfrm rot="-10512929">
                <a:off x="2241" y="2013"/>
                <a:ext cx="166" cy="139"/>
              </a:xfrm>
              <a:prstGeom prst="ellipse">
                <a:avLst/>
              </a:prstGeom>
              <a:solidFill>
                <a:srgbClr val="FF5050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pPr algn="ctr"/>
                <a:endParaRPr lang="en-US" sz="1000" dirty="0">
                  <a:solidFill>
                    <a:srgbClr val="000000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19" name="AutoShape 336"/>
              <p:cNvSpPr>
                <a:spLocks noChangeArrowheads="1"/>
              </p:cNvSpPr>
              <p:nvPr/>
            </p:nvSpPr>
            <p:spPr bwMode="auto">
              <a:xfrm rot="-9294018">
                <a:off x="1958" y="1932"/>
                <a:ext cx="223" cy="90"/>
              </a:xfrm>
              <a:prstGeom prst="roundRect">
                <a:avLst>
                  <a:gd name="adj" fmla="val 16667"/>
                </a:avLst>
              </a:prstGeom>
              <a:solidFill>
                <a:srgbClr val="FFFF00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pPr algn="ctr"/>
                <a:endParaRPr lang="en-US" sz="1800" dirty="0">
                  <a:solidFill>
                    <a:srgbClr val="000000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20" name="AutoShape 337"/>
              <p:cNvSpPr>
                <a:spLocks noChangeArrowheads="1"/>
              </p:cNvSpPr>
              <p:nvPr/>
            </p:nvSpPr>
            <p:spPr bwMode="auto">
              <a:xfrm rot="-5160412">
                <a:off x="2263" y="2016"/>
                <a:ext cx="265" cy="153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4646 w 21600"/>
                  <a:gd name="T13" fmla="*/ 4659 h 21600"/>
                  <a:gd name="T14" fmla="*/ 16954 w 21600"/>
                  <a:gd name="T15" fmla="*/ 16941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0" y="0"/>
                    </a:moveTo>
                    <a:lnTo>
                      <a:pt x="5755" y="21600"/>
                    </a:lnTo>
                    <a:lnTo>
                      <a:pt x="15845" y="2160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8A8AE2"/>
                  </a:gs>
                  <a:gs pos="100000">
                    <a:srgbClr val="3333CC"/>
                  </a:gs>
                </a:gsLst>
                <a:lin ang="5400000" scaled="1"/>
              </a:gra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vert="eaVert" wrap="none" anchor="ctr"/>
              <a:lstStyle/>
              <a:p>
                <a:endParaRPr lang="en-US" dirty="0">
                  <a:solidFill>
                    <a:srgbClr val="000000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21" name="Line 338"/>
              <p:cNvSpPr>
                <a:spLocks noChangeShapeType="1"/>
              </p:cNvSpPr>
              <p:nvPr/>
            </p:nvSpPr>
            <p:spPr bwMode="auto">
              <a:xfrm>
                <a:off x="1922" y="1908"/>
                <a:ext cx="48" cy="1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>
                  <a:solidFill>
                    <a:srgbClr val="000000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22" name="Freeform 339"/>
              <p:cNvSpPr>
                <a:spLocks/>
              </p:cNvSpPr>
              <p:nvPr/>
            </p:nvSpPr>
            <p:spPr bwMode="auto">
              <a:xfrm>
                <a:off x="3058" y="1444"/>
                <a:ext cx="28" cy="184"/>
              </a:xfrm>
              <a:custGeom>
                <a:avLst/>
                <a:gdLst>
                  <a:gd name="T0" fmla="*/ 14 w 28"/>
                  <a:gd name="T1" fmla="*/ 184 h 184"/>
                  <a:gd name="T2" fmla="*/ 2 w 28"/>
                  <a:gd name="T3" fmla="*/ 116 h 184"/>
                  <a:gd name="T4" fmla="*/ 28 w 28"/>
                  <a:gd name="T5" fmla="*/ 0 h 184"/>
                  <a:gd name="T6" fmla="*/ 0 60000 65536"/>
                  <a:gd name="T7" fmla="*/ 0 60000 65536"/>
                  <a:gd name="T8" fmla="*/ 0 60000 65536"/>
                  <a:gd name="T9" fmla="*/ 0 w 28"/>
                  <a:gd name="T10" fmla="*/ 0 h 184"/>
                  <a:gd name="T11" fmla="*/ 28 w 28"/>
                  <a:gd name="T12" fmla="*/ 184 h 184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8" h="184">
                    <a:moveTo>
                      <a:pt x="14" y="184"/>
                    </a:moveTo>
                    <a:cubicBezTo>
                      <a:pt x="12" y="173"/>
                      <a:pt x="0" y="147"/>
                      <a:pt x="2" y="116"/>
                    </a:cubicBezTo>
                    <a:cubicBezTo>
                      <a:pt x="4" y="85"/>
                      <a:pt x="23" y="24"/>
                      <a:pt x="28" y="0"/>
                    </a:cubicBezTo>
                  </a:path>
                </a:pathLst>
              </a:custGeom>
              <a:noFill/>
              <a:ln w="1270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en-US" dirty="0">
                  <a:solidFill>
                    <a:srgbClr val="000000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23" name="Oval 340"/>
              <p:cNvSpPr>
                <a:spLocks noChangeArrowheads="1"/>
              </p:cNvSpPr>
              <p:nvPr/>
            </p:nvSpPr>
            <p:spPr bwMode="auto">
              <a:xfrm rot="7455516">
                <a:off x="3019" y="1333"/>
                <a:ext cx="166" cy="139"/>
              </a:xfrm>
              <a:prstGeom prst="ellipse">
                <a:avLst/>
              </a:prstGeom>
              <a:solidFill>
                <a:srgbClr val="FF5050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rot="10800000" vert="eaVert" wrap="none" anchor="ctr"/>
              <a:lstStyle/>
              <a:p>
                <a:pPr algn="ctr"/>
                <a:endParaRPr lang="en-US" sz="1000" dirty="0">
                  <a:solidFill>
                    <a:srgbClr val="000000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24" name="Freeform 341"/>
              <p:cNvSpPr>
                <a:spLocks/>
              </p:cNvSpPr>
              <p:nvPr/>
            </p:nvSpPr>
            <p:spPr bwMode="auto">
              <a:xfrm>
                <a:off x="3092" y="1790"/>
                <a:ext cx="20" cy="124"/>
              </a:xfrm>
              <a:custGeom>
                <a:avLst/>
                <a:gdLst>
                  <a:gd name="T0" fmla="*/ 12 w 20"/>
                  <a:gd name="T1" fmla="*/ 124 h 124"/>
                  <a:gd name="T2" fmla="*/ 18 w 20"/>
                  <a:gd name="T3" fmla="*/ 66 h 124"/>
                  <a:gd name="T4" fmla="*/ 0 w 20"/>
                  <a:gd name="T5" fmla="*/ 0 h 124"/>
                  <a:gd name="T6" fmla="*/ 0 60000 65536"/>
                  <a:gd name="T7" fmla="*/ 0 60000 65536"/>
                  <a:gd name="T8" fmla="*/ 0 60000 65536"/>
                  <a:gd name="T9" fmla="*/ 0 w 20"/>
                  <a:gd name="T10" fmla="*/ 0 h 124"/>
                  <a:gd name="T11" fmla="*/ 20 w 20"/>
                  <a:gd name="T12" fmla="*/ 124 h 124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0" h="124">
                    <a:moveTo>
                      <a:pt x="12" y="124"/>
                    </a:moveTo>
                    <a:cubicBezTo>
                      <a:pt x="13" y="114"/>
                      <a:pt x="20" y="87"/>
                      <a:pt x="18" y="66"/>
                    </a:cubicBezTo>
                    <a:cubicBezTo>
                      <a:pt x="16" y="45"/>
                      <a:pt x="4" y="14"/>
                      <a:pt x="0" y="0"/>
                    </a:cubicBezTo>
                  </a:path>
                </a:pathLst>
              </a:custGeom>
              <a:noFill/>
              <a:ln w="1270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en-US" dirty="0">
                  <a:solidFill>
                    <a:srgbClr val="000000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25" name="AutoShape 342"/>
              <p:cNvSpPr>
                <a:spLocks noChangeArrowheads="1"/>
              </p:cNvSpPr>
              <p:nvPr/>
            </p:nvSpPr>
            <p:spPr bwMode="auto">
              <a:xfrm rot="4934012">
                <a:off x="2972" y="1670"/>
                <a:ext cx="223" cy="90"/>
              </a:xfrm>
              <a:prstGeom prst="roundRect">
                <a:avLst>
                  <a:gd name="adj" fmla="val 16667"/>
                </a:avLst>
              </a:prstGeom>
              <a:solidFill>
                <a:srgbClr val="FFFF00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rot="10800000" vert="eaVert" wrap="none" anchor="ctr"/>
              <a:lstStyle/>
              <a:p>
                <a:pPr algn="ctr"/>
                <a:endParaRPr lang="en-US" sz="1800" dirty="0">
                  <a:solidFill>
                    <a:srgbClr val="000000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26" name="AutoShape 343"/>
              <p:cNvSpPr>
                <a:spLocks noChangeArrowheads="1"/>
              </p:cNvSpPr>
              <p:nvPr/>
            </p:nvSpPr>
            <p:spPr bwMode="auto">
              <a:xfrm rot="-6920402">
                <a:off x="3511" y="2992"/>
                <a:ext cx="265" cy="153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4646 w 21600"/>
                  <a:gd name="T13" fmla="*/ 4659 h 21600"/>
                  <a:gd name="T14" fmla="*/ 16954 w 21600"/>
                  <a:gd name="T15" fmla="*/ 16941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0" y="0"/>
                    </a:moveTo>
                    <a:lnTo>
                      <a:pt x="5755" y="21600"/>
                    </a:lnTo>
                    <a:lnTo>
                      <a:pt x="15845" y="2160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8A8AE2"/>
                  </a:gs>
                  <a:gs pos="100000">
                    <a:srgbClr val="3333CC"/>
                  </a:gs>
                </a:gsLst>
                <a:lin ang="5400000" scaled="1"/>
              </a:gra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vert="eaVert" wrap="none" anchor="ctr"/>
              <a:lstStyle/>
              <a:p>
                <a:endParaRPr lang="en-US" dirty="0">
                  <a:solidFill>
                    <a:srgbClr val="000000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27" name="Oval 344"/>
              <p:cNvSpPr>
                <a:spLocks noChangeArrowheads="1"/>
              </p:cNvSpPr>
              <p:nvPr/>
            </p:nvSpPr>
            <p:spPr bwMode="auto">
              <a:xfrm rot="-438783">
                <a:off x="3357" y="1967"/>
                <a:ext cx="166" cy="139"/>
              </a:xfrm>
              <a:prstGeom prst="ellipse">
                <a:avLst/>
              </a:prstGeom>
              <a:solidFill>
                <a:srgbClr val="FF5050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en-US" sz="1000" dirty="0">
                  <a:solidFill>
                    <a:srgbClr val="000000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28" name="AutoShape 345"/>
              <p:cNvSpPr>
                <a:spLocks noChangeArrowheads="1"/>
              </p:cNvSpPr>
              <p:nvPr/>
            </p:nvSpPr>
            <p:spPr bwMode="auto">
              <a:xfrm rot="4163359">
                <a:off x="3206" y="1997"/>
                <a:ext cx="265" cy="153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4646 w 21600"/>
                  <a:gd name="T13" fmla="*/ 4659 h 21600"/>
                  <a:gd name="T14" fmla="*/ 16954 w 21600"/>
                  <a:gd name="T15" fmla="*/ 16941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0" y="0"/>
                    </a:moveTo>
                    <a:lnTo>
                      <a:pt x="5755" y="21600"/>
                    </a:lnTo>
                    <a:lnTo>
                      <a:pt x="15845" y="2160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8A8AE2"/>
                  </a:gs>
                  <a:gs pos="100000">
                    <a:srgbClr val="3333CC"/>
                  </a:gs>
                </a:gsLst>
                <a:lin ang="5400000" scaled="1"/>
              </a:gra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rot="10800000" vert="eaVert" wrap="none" anchor="ctr"/>
              <a:lstStyle/>
              <a:p>
                <a:endParaRPr lang="en-US" dirty="0">
                  <a:solidFill>
                    <a:srgbClr val="000000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29" name="AutoShape 346"/>
              <p:cNvSpPr>
                <a:spLocks noChangeArrowheads="1"/>
              </p:cNvSpPr>
              <p:nvPr/>
            </p:nvSpPr>
            <p:spPr bwMode="auto">
              <a:xfrm rot="-9264711">
                <a:off x="2991" y="1250"/>
                <a:ext cx="265" cy="153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4646 w 21600"/>
                  <a:gd name="T13" fmla="*/ 4659 h 21600"/>
                  <a:gd name="T14" fmla="*/ 16954 w 21600"/>
                  <a:gd name="T15" fmla="*/ 16941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0" y="0"/>
                    </a:moveTo>
                    <a:lnTo>
                      <a:pt x="5755" y="21600"/>
                    </a:lnTo>
                    <a:lnTo>
                      <a:pt x="15845" y="2160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8A8AE2"/>
                  </a:gs>
                  <a:gs pos="100000">
                    <a:srgbClr val="3333CC"/>
                  </a:gs>
                </a:gsLst>
                <a:lin ang="5400000" scaled="1"/>
              </a:gra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rot="10800000" wrap="none" anchor="ctr"/>
              <a:lstStyle/>
              <a:p>
                <a:endParaRPr lang="en-US" dirty="0">
                  <a:solidFill>
                    <a:srgbClr val="000000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  <p:grpSp>
          <p:nvGrpSpPr>
            <p:cNvPr id="269" name="Group 347"/>
            <p:cNvGrpSpPr>
              <a:grpSpLocks/>
            </p:cNvGrpSpPr>
            <p:nvPr/>
          </p:nvGrpSpPr>
          <p:grpSpPr bwMode="auto">
            <a:xfrm rot="5400000">
              <a:off x="6607233" y="4563024"/>
              <a:ext cx="1531418" cy="1142897"/>
              <a:chOff x="-266" y="1125"/>
              <a:chExt cx="4300" cy="2967"/>
            </a:xfrm>
          </p:grpSpPr>
          <p:sp>
            <p:nvSpPr>
              <p:cNvPr id="270" name="Freeform 348"/>
              <p:cNvSpPr>
                <a:spLocks/>
              </p:cNvSpPr>
              <p:nvPr/>
            </p:nvSpPr>
            <p:spPr bwMode="auto">
              <a:xfrm>
                <a:off x="1539" y="3281"/>
                <a:ext cx="196" cy="205"/>
              </a:xfrm>
              <a:custGeom>
                <a:avLst/>
                <a:gdLst>
                  <a:gd name="T0" fmla="*/ 196 w 196"/>
                  <a:gd name="T1" fmla="*/ 0 h 205"/>
                  <a:gd name="T2" fmla="*/ 132 w 196"/>
                  <a:gd name="T3" fmla="*/ 151 h 205"/>
                  <a:gd name="T4" fmla="*/ 0 w 196"/>
                  <a:gd name="T5" fmla="*/ 205 h 205"/>
                  <a:gd name="T6" fmla="*/ 0 60000 65536"/>
                  <a:gd name="T7" fmla="*/ 0 60000 65536"/>
                  <a:gd name="T8" fmla="*/ 0 60000 65536"/>
                  <a:gd name="T9" fmla="*/ 0 w 196"/>
                  <a:gd name="T10" fmla="*/ 0 h 205"/>
                  <a:gd name="T11" fmla="*/ 196 w 196"/>
                  <a:gd name="T12" fmla="*/ 205 h 205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96" h="205">
                    <a:moveTo>
                      <a:pt x="196" y="0"/>
                    </a:moveTo>
                    <a:cubicBezTo>
                      <a:pt x="185" y="25"/>
                      <a:pt x="164" y="117"/>
                      <a:pt x="132" y="151"/>
                    </a:cubicBezTo>
                    <a:cubicBezTo>
                      <a:pt x="100" y="185"/>
                      <a:pt x="27" y="194"/>
                      <a:pt x="0" y="205"/>
                    </a:cubicBezTo>
                  </a:path>
                </a:pathLst>
              </a:custGeom>
              <a:noFill/>
              <a:ln w="1270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en-US" dirty="0">
                  <a:solidFill>
                    <a:srgbClr val="000000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71" name="Oval 349"/>
              <p:cNvSpPr>
                <a:spLocks noChangeArrowheads="1"/>
              </p:cNvSpPr>
              <p:nvPr/>
            </p:nvSpPr>
            <p:spPr bwMode="auto">
              <a:xfrm rot="10108281">
                <a:off x="686" y="2864"/>
                <a:ext cx="301" cy="117"/>
              </a:xfrm>
              <a:prstGeom prst="ellipse">
                <a:avLst/>
              </a:prstGeom>
              <a:gradFill rotWithShape="1">
                <a:gsLst>
                  <a:gs pos="0">
                    <a:srgbClr val="8A8AE2"/>
                  </a:gs>
                  <a:gs pos="100000">
                    <a:srgbClr val="3333CC"/>
                  </a:gs>
                </a:gsLst>
                <a:lin ang="5400000" scaled="1"/>
              </a:gradFill>
              <a:ln w="12700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 sz="1800" dirty="0">
                  <a:solidFill>
                    <a:srgbClr val="000000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72" name="Freeform 350"/>
              <p:cNvSpPr>
                <a:spLocks/>
              </p:cNvSpPr>
              <p:nvPr/>
            </p:nvSpPr>
            <p:spPr bwMode="auto">
              <a:xfrm>
                <a:off x="703" y="2864"/>
                <a:ext cx="3331" cy="1228"/>
              </a:xfrm>
              <a:custGeom>
                <a:avLst/>
                <a:gdLst>
                  <a:gd name="T0" fmla="*/ 0 w 3331"/>
                  <a:gd name="T1" fmla="*/ 487 h 1228"/>
                  <a:gd name="T2" fmla="*/ 248 w 3331"/>
                  <a:gd name="T3" fmla="*/ 475 h 1228"/>
                  <a:gd name="T4" fmla="*/ 478 w 3331"/>
                  <a:gd name="T5" fmla="*/ 386 h 1228"/>
                  <a:gd name="T6" fmla="*/ 587 w 3331"/>
                  <a:gd name="T7" fmla="*/ 551 h 1228"/>
                  <a:gd name="T8" fmla="*/ 629 w 3331"/>
                  <a:gd name="T9" fmla="*/ 724 h 1228"/>
                  <a:gd name="T10" fmla="*/ 703 w 3331"/>
                  <a:gd name="T11" fmla="*/ 1000 h 1228"/>
                  <a:gd name="T12" fmla="*/ 1152 w 3331"/>
                  <a:gd name="T13" fmla="*/ 1215 h 1228"/>
                  <a:gd name="T14" fmla="*/ 1497 w 3331"/>
                  <a:gd name="T15" fmla="*/ 1119 h 1228"/>
                  <a:gd name="T16" fmla="*/ 1823 w 3331"/>
                  <a:gd name="T17" fmla="*/ 1036 h 1228"/>
                  <a:gd name="T18" fmla="*/ 2229 w 3331"/>
                  <a:gd name="T19" fmla="*/ 1133 h 1228"/>
                  <a:gd name="T20" fmla="*/ 2543 w 3331"/>
                  <a:gd name="T21" fmla="*/ 1048 h 1228"/>
                  <a:gd name="T22" fmla="*/ 2707 w 3331"/>
                  <a:gd name="T23" fmla="*/ 930 h 1228"/>
                  <a:gd name="T24" fmla="*/ 3104 w 3331"/>
                  <a:gd name="T25" fmla="*/ 544 h 1228"/>
                  <a:gd name="T26" fmla="*/ 3318 w 3331"/>
                  <a:gd name="T27" fmla="*/ 380 h 1228"/>
                  <a:gd name="T28" fmla="*/ 3197 w 3331"/>
                  <a:gd name="T29" fmla="*/ 260 h 1228"/>
                  <a:gd name="T30" fmla="*/ 3110 w 3331"/>
                  <a:gd name="T31" fmla="*/ 266 h 1228"/>
                  <a:gd name="T32" fmla="*/ 3041 w 3331"/>
                  <a:gd name="T33" fmla="*/ 222 h 1228"/>
                  <a:gd name="T34" fmla="*/ 2978 w 3331"/>
                  <a:gd name="T35" fmla="*/ 70 h 1228"/>
                  <a:gd name="T36" fmla="*/ 3024 w 3331"/>
                  <a:gd name="T37" fmla="*/ 0 h 1228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w 3331"/>
                  <a:gd name="T58" fmla="*/ 0 h 1228"/>
                  <a:gd name="T59" fmla="*/ 3331 w 3331"/>
                  <a:gd name="T60" fmla="*/ 1228 h 1228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T57" t="T58" r="T59" b="T60"/>
                <a:pathLst>
                  <a:path w="3331" h="1228">
                    <a:moveTo>
                      <a:pt x="0" y="487"/>
                    </a:moveTo>
                    <a:cubicBezTo>
                      <a:pt x="37" y="460"/>
                      <a:pt x="173" y="465"/>
                      <a:pt x="248" y="475"/>
                    </a:cubicBezTo>
                    <a:cubicBezTo>
                      <a:pt x="323" y="484"/>
                      <a:pt x="422" y="322"/>
                      <a:pt x="478" y="386"/>
                    </a:cubicBezTo>
                    <a:cubicBezTo>
                      <a:pt x="534" y="450"/>
                      <a:pt x="561" y="495"/>
                      <a:pt x="587" y="551"/>
                    </a:cubicBezTo>
                    <a:cubicBezTo>
                      <a:pt x="614" y="607"/>
                      <a:pt x="610" y="649"/>
                      <a:pt x="629" y="724"/>
                    </a:cubicBezTo>
                    <a:cubicBezTo>
                      <a:pt x="649" y="799"/>
                      <a:pt x="584" y="858"/>
                      <a:pt x="703" y="1000"/>
                    </a:cubicBezTo>
                    <a:cubicBezTo>
                      <a:pt x="822" y="1143"/>
                      <a:pt x="1033" y="1228"/>
                      <a:pt x="1152" y="1215"/>
                    </a:cubicBezTo>
                    <a:cubicBezTo>
                      <a:pt x="1271" y="1203"/>
                      <a:pt x="1384" y="1159"/>
                      <a:pt x="1497" y="1119"/>
                    </a:cubicBezTo>
                    <a:cubicBezTo>
                      <a:pt x="1610" y="1079"/>
                      <a:pt x="1688" y="1028"/>
                      <a:pt x="1823" y="1036"/>
                    </a:cubicBezTo>
                    <a:cubicBezTo>
                      <a:pt x="1958" y="1044"/>
                      <a:pt x="2021" y="1138"/>
                      <a:pt x="2229" y="1133"/>
                    </a:cubicBezTo>
                    <a:cubicBezTo>
                      <a:pt x="2437" y="1128"/>
                      <a:pt x="2463" y="1082"/>
                      <a:pt x="2543" y="1048"/>
                    </a:cubicBezTo>
                    <a:cubicBezTo>
                      <a:pt x="2623" y="1014"/>
                      <a:pt x="2617" y="1018"/>
                      <a:pt x="2707" y="930"/>
                    </a:cubicBezTo>
                    <a:cubicBezTo>
                      <a:pt x="2797" y="843"/>
                      <a:pt x="3003" y="636"/>
                      <a:pt x="3104" y="544"/>
                    </a:cubicBezTo>
                    <a:cubicBezTo>
                      <a:pt x="3206" y="453"/>
                      <a:pt x="3331" y="454"/>
                      <a:pt x="3318" y="380"/>
                    </a:cubicBezTo>
                    <a:cubicBezTo>
                      <a:pt x="3304" y="306"/>
                      <a:pt x="3225" y="257"/>
                      <a:pt x="3197" y="260"/>
                    </a:cubicBezTo>
                    <a:cubicBezTo>
                      <a:pt x="3168" y="262"/>
                      <a:pt x="3115" y="266"/>
                      <a:pt x="3110" y="266"/>
                    </a:cubicBezTo>
                    <a:cubicBezTo>
                      <a:pt x="3105" y="266"/>
                      <a:pt x="3080" y="265"/>
                      <a:pt x="3041" y="222"/>
                    </a:cubicBezTo>
                    <a:cubicBezTo>
                      <a:pt x="3002" y="178"/>
                      <a:pt x="2981" y="107"/>
                      <a:pt x="2978" y="70"/>
                    </a:cubicBezTo>
                    <a:cubicBezTo>
                      <a:pt x="2975" y="33"/>
                      <a:pt x="3015" y="21"/>
                      <a:pt x="3024" y="0"/>
                    </a:cubicBezTo>
                  </a:path>
                </a:pathLst>
              </a:custGeom>
              <a:noFill/>
              <a:ln w="1270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en-US" dirty="0">
                  <a:solidFill>
                    <a:srgbClr val="000000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73" name="Freeform 351"/>
              <p:cNvSpPr>
                <a:spLocks/>
              </p:cNvSpPr>
              <p:nvPr/>
            </p:nvSpPr>
            <p:spPr bwMode="auto">
              <a:xfrm>
                <a:off x="397" y="1125"/>
                <a:ext cx="3618" cy="1972"/>
              </a:xfrm>
              <a:custGeom>
                <a:avLst/>
                <a:gdLst>
                  <a:gd name="T0" fmla="*/ 3567 w 3618"/>
                  <a:gd name="T1" fmla="*/ 823 h 1972"/>
                  <a:gd name="T2" fmla="*/ 3475 w 3618"/>
                  <a:gd name="T3" fmla="*/ 657 h 1972"/>
                  <a:gd name="T4" fmla="*/ 2684 w 3618"/>
                  <a:gd name="T5" fmla="*/ 103 h 1972"/>
                  <a:gd name="T6" fmla="*/ 2039 w 3618"/>
                  <a:gd name="T7" fmla="*/ 69 h 1972"/>
                  <a:gd name="T8" fmla="*/ 1763 w 3618"/>
                  <a:gd name="T9" fmla="*/ 314 h 1972"/>
                  <a:gd name="T10" fmla="*/ 1654 w 3618"/>
                  <a:gd name="T11" fmla="*/ 472 h 1972"/>
                  <a:gd name="T12" fmla="*/ 1581 w 3618"/>
                  <a:gd name="T13" fmla="*/ 672 h 1972"/>
                  <a:gd name="T14" fmla="*/ 1296 w 3618"/>
                  <a:gd name="T15" fmla="*/ 1019 h 1972"/>
                  <a:gd name="T16" fmla="*/ 942 w 3618"/>
                  <a:gd name="T17" fmla="*/ 770 h 1972"/>
                  <a:gd name="T18" fmla="*/ 680 w 3618"/>
                  <a:gd name="T19" fmla="*/ 858 h 1972"/>
                  <a:gd name="T20" fmla="*/ 686 w 3618"/>
                  <a:gd name="T21" fmla="*/ 1188 h 1972"/>
                  <a:gd name="T22" fmla="*/ 686 w 3618"/>
                  <a:gd name="T23" fmla="*/ 1378 h 1972"/>
                  <a:gd name="T24" fmla="*/ 471 w 3618"/>
                  <a:gd name="T25" fmla="*/ 1625 h 1972"/>
                  <a:gd name="T26" fmla="*/ 249 w 3618"/>
                  <a:gd name="T27" fmla="*/ 1618 h 1972"/>
                  <a:gd name="T28" fmla="*/ 116 w 3618"/>
                  <a:gd name="T29" fmla="*/ 1650 h 1972"/>
                  <a:gd name="T30" fmla="*/ 12 w 3618"/>
                  <a:gd name="T31" fmla="*/ 1824 h 1972"/>
                  <a:gd name="T32" fmla="*/ 18 w 3618"/>
                  <a:gd name="T33" fmla="*/ 1972 h 1972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w 3618"/>
                  <a:gd name="T52" fmla="*/ 0 h 1972"/>
                  <a:gd name="T53" fmla="*/ 3618 w 3618"/>
                  <a:gd name="T54" fmla="*/ 1972 h 1972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T51" t="T52" r="T53" b="T54"/>
                <a:pathLst>
                  <a:path w="3618" h="1972">
                    <a:moveTo>
                      <a:pt x="3567" y="823"/>
                    </a:moveTo>
                    <a:cubicBezTo>
                      <a:pt x="3566" y="817"/>
                      <a:pt x="3618" y="772"/>
                      <a:pt x="3475" y="657"/>
                    </a:cubicBezTo>
                    <a:cubicBezTo>
                      <a:pt x="3332" y="542"/>
                      <a:pt x="2921" y="206"/>
                      <a:pt x="2684" y="103"/>
                    </a:cubicBezTo>
                    <a:cubicBezTo>
                      <a:pt x="2447" y="0"/>
                      <a:pt x="2192" y="34"/>
                      <a:pt x="2039" y="69"/>
                    </a:cubicBezTo>
                    <a:cubicBezTo>
                      <a:pt x="1886" y="104"/>
                      <a:pt x="1831" y="204"/>
                      <a:pt x="1763" y="314"/>
                    </a:cubicBezTo>
                    <a:cubicBezTo>
                      <a:pt x="1704" y="396"/>
                      <a:pt x="1679" y="408"/>
                      <a:pt x="1654" y="472"/>
                    </a:cubicBezTo>
                    <a:cubicBezTo>
                      <a:pt x="1624" y="532"/>
                      <a:pt x="1641" y="581"/>
                      <a:pt x="1581" y="672"/>
                    </a:cubicBezTo>
                    <a:cubicBezTo>
                      <a:pt x="1520" y="765"/>
                      <a:pt x="1451" y="993"/>
                      <a:pt x="1296" y="1019"/>
                    </a:cubicBezTo>
                    <a:cubicBezTo>
                      <a:pt x="1172" y="1054"/>
                      <a:pt x="1045" y="797"/>
                      <a:pt x="942" y="770"/>
                    </a:cubicBezTo>
                    <a:cubicBezTo>
                      <a:pt x="839" y="743"/>
                      <a:pt x="723" y="788"/>
                      <a:pt x="680" y="858"/>
                    </a:cubicBezTo>
                    <a:cubicBezTo>
                      <a:pt x="706" y="941"/>
                      <a:pt x="708" y="989"/>
                      <a:pt x="686" y="1188"/>
                    </a:cubicBezTo>
                    <a:cubicBezTo>
                      <a:pt x="678" y="1275"/>
                      <a:pt x="722" y="1305"/>
                      <a:pt x="686" y="1378"/>
                    </a:cubicBezTo>
                    <a:cubicBezTo>
                      <a:pt x="651" y="1451"/>
                      <a:pt x="544" y="1585"/>
                      <a:pt x="471" y="1625"/>
                    </a:cubicBezTo>
                    <a:cubicBezTo>
                      <a:pt x="392" y="1702"/>
                      <a:pt x="312" y="1607"/>
                      <a:pt x="249" y="1618"/>
                    </a:cubicBezTo>
                    <a:cubicBezTo>
                      <a:pt x="185" y="1630"/>
                      <a:pt x="156" y="1619"/>
                      <a:pt x="116" y="1650"/>
                    </a:cubicBezTo>
                    <a:cubicBezTo>
                      <a:pt x="76" y="1681"/>
                      <a:pt x="23" y="1779"/>
                      <a:pt x="12" y="1824"/>
                    </a:cubicBezTo>
                    <a:cubicBezTo>
                      <a:pt x="0" y="1870"/>
                      <a:pt x="17" y="1948"/>
                      <a:pt x="18" y="1972"/>
                    </a:cubicBezTo>
                  </a:path>
                </a:pathLst>
              </a:custGeom>
              <a:noFill/>
              <a:ln w="1270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en-US" dirty="0">
                  <a:solidFill>
                    <a:srgbClr val="000000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74" name="Freeform 352"/>
              <p:cNvSpPr>
                <a:spLocks/>
              </p:cNvSpPr>
              <p:nvPr/>
            </p:nvSpPr>
            <p:spPr bwMode="auto">
              <a:xfrm>
                <a:off x="1032" y="1820"/>
                <a:ext cx="2605" cy="1365"/>
              </a:xfrm>
              <a:custGeom>
                <a:avLst/>
                <a:gdLst>
                  <a:gd name="T0" fmla="*/ 72 w 2605"/>
                  <a:gd name="T1" fmla="*/ 877 h 1365"/>
                  <a:gd name="T2" fmla="*/ 17 w 2605"/>
                  <a:gd name="T3" fmla="*/ 986 h 1365"/>
                  <a:gd name="T4" fmla="*/ 43 w 2605"/>
                  <a:gd name="T5" fmla="*/ 1142 h 1365"/>
                  <a:gd name="T6" fmla="*/ 271 w 2605"/>
                  <a:gd name="T7" fmla="*/ 1292 h 1365"/>
                  <a:gd name="T8" fmla="*/ 509 w 2605"/>
                  <a:gd name="T9" fmla="*/ 1242 h 1365"/>
                  <a:gd name="T10" fmla="*/ 626 w 2605"/>
                  <a:gd name="T11" fmla="*/ 1156 h 1365"/>
                  <a:gd name="T12" fmla="*/ 845 w 2605"/>
                  <a:gd name="T13" fmla="*/ 1058 h 1365"/>
                  <a:gd name="T14" fmla="*/ 1117 w 2605"/>
                  <a:gd name="T15" fmla="*/ 1323 h 1365"/>
                  <a:gd name="T16" fmla="*/ 1423 w 2605"/>
                  <a:gd name="T17" fmla="*/ 1308 h 1365"/>
                  <a:gd name="T18" fmla="*/ 1819 w 2605"/>
                  <a:gd name="T19" fmla="*/ 1219 h 1365"/>
                  <a:gd name="T20" fmla="*/ 1846 w 2605"/>
                  <a:gd name="T21" fmla="*/ 941 h 1365"/>
                  <a:gd name="T22" fmla="*/ 1473 w 2605"/>
                  <a:gd name="T23" fmla="*/ 442 h 1365"/>
                  <a:gd name="T24" fmla="*/ 1550 w 2605"/>
                  <a:gd name="T25" fmla="*/ 151 h 1365"/>
                  <a:gd name="T26" fmla="*/ 1993 w 2605"/>
                  <a:gd name="T27" fmla="*/ 54 h 1365"/>
                  <a:gd name="T28" fmla="*/ 2267 w 2605"/>
                  <a:gd name="T29" fmla="*/ 337 h 1365"/>
                  <a:gd name="T30" fmla="*/ 2353 w 2605"/>
                  <a:gd name="T31" fmla="*/ 633 h 1365"/>
                  <a:gd name="T32" fmla="*/ 2489 w 2605"/>
                  <a:gd name="T33" fmla="*/ 660 h 1365"/>
                  <a:gd name="T34" fmla="*/ 2605 w 2605"/>
                  <a:gd name="T35" fmla="*/ 613 h 1365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2605"/>
                  <a:gd name="T55" fmla="*/ 0 h 1365"/>
                  <a:gd name="T56" fmla="*/ 2605 w 2605"/>
                  <a:gd name="T57" fmla="*/ 1365 h 1365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2605" h="1365">
                    <a:moveTo>
                      <a:pt x="72" y="877"/>
                    </a:moveTo>
                    <a:cubicBezTo>
                      <a:pt x="45" y="892"/>
                      <a:pt x="25" y="939"/>
                      <a:pt x="17" y="986"/>
                    </a:cubicBezTo>
                    <a:cubicBezTo>
                      <a:pt x="8" y="1035"/>
                      <a:pt x="0" y="1092"/>
                      <a:pt x="43" y="1142"/>
                    </a:cubicBezTo>
                    <a:cubicBezTo>
                      <a:pt x="85" y="1193"/>
                      <a:pt x="193" y="1275"/>
                      <a:pt x="271" y="1292"/>
                    </a:cubicBezTo>
                    <a:cubicBezTo>
                      <a:pt x="349" y="1308"/>
                      <a:pt x="492" y="1245"/>
                      <a:pt x="509" y="1242"/>
                    </a:cubicBezTo>
                    <a:cubicBezTo>
                      <a:pt x="525" y="1239"/>
                      <a:pt x="578" y="1188"/>
                      <a:pt x="626" y="1156"/>
                    </a:cubicBezTo>
                    <a:cubicBezTo>
                      <a:pt x="672" y="1125"/>
                      <a:pt x="763" y="1030"/>
                      <a:pt x="845" y="1058"/>
                    </a:cubicBezTo>
                    <a:cubicBezTo>
                      <a:pt x="927" y="1085"/>
                      <a:pt x="1021" y="1281"/>
                      <a:pt x="1117" y="1323"/>
                    </a:cubicBezTo>
                    <a:cubicBezTo>
                      <a:pt x="1213" y="1365"/>
                      <a:pt x="1306" y="1327"/>
                      <a:pt x="1423" y="1308"/>
                    </a:cubicBezTo>
                    <a:cubicBezTo>
                      <a:pt x="1540" y="1291"/>
                      <a:pt x="1748" y="1281"/>
                      <a:pt x="1819" y="1219"/>
                    </a:cubicBezTo>
                    <a:cubicBezTo>
                      <a:pt x="1888" y="1159"/>
                      <a:pt x="1949" y="1091"/>
                      <a:pt x="1846" y="941"/>
                    </a:cubicBezTo>
                    <a:cubicBezTo>
                      <a:pt x="1743" y="792"/>
                      <a:pt x="1557" y="596"/>
                      <a:pt x="1473" y="442"/>
                    </a:cubicBezTo>
                    <a:cubicBezTo>
                      <a:pt x="1391" y="288"/>
                      <a:pt x="1418" y="197"/>
                      <a:pt x="1550" y="151"/>
                    </a:cubicBezTo>
                    <a:cubicBezTo>
                      <a:pt x="1682" y="107"/>
                      <a:pt x="1839" y="0"/>
                      <a:pt x="1993" y="54"/>
                    </a:cubicBezTo>
                    <a:cubicBezTo>
                      <a:pt x="2146" y="108"/>
                      <a:pt x="2236" y="239"/>
                      <a:pt x="2267" y="337"/>
                    </a:cubicBezTo>
                    <a:cubicBezTo>
                      <a:pt x="2299" y="436"/>
                      <a:pt x="2318" y="567"/>
                      <a:pt x="2353" y="633"/>
                    </a:cubicBezTo>
                    <a:cubicBezTo>
                      <a:pt x="2389" y="682"/>
                      <a:pt x="2447" y="664"/>
                      <a:pt x="2489" y="660"/>
                    </a:cubicBezTo>
                    <a:cubicBezTo>
                      <a:pt x="2531" y="657"/>
                      <a:pt x="2587" y="616"/>
                      <a:pt x="2605" y="613"/>
                    </a:cubicBezTo>
                  </a:path>
                </a:pathLst>
              </a:custGeom>
              <a:noFill/>
              <a:ln w="1270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en-US" dirty="0">
                  <a:solidFill>
                    <a:srgbClr val="000000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75" name="Rectangle 353"/>
              <p:cNvSpPr>
                <a:spLocks noChangeArrowheads="1"/>
              </p:cNvSpPr>
              <p:nvPr/>
            </p:nvSpPr>
            <p:spPr bwMode="auto">
              <a:xfrm rot="-5557374">
                <a:off x="856" y="2180"/>
                <a:ext cx="467" cy="106"/>
              </a:xfrm>
              <a:prstGeom prst="rect">
                <a:avLst/>
              </a:prstGeom>
              <a:solidFill>
                <a:srgbClr val="00CC99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en-US" sz="1000" baseline="-25000" dirty="0">
                  <a:solidFill>
                    <a:srgbClr val="000000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76" name="Rectangle 354"/>
              <p:cNvSpPr>
                <a:spLocks noChangeArrowheads="1"/>
              </p:cNvSpPr>
              <p:nvPr/>
            </p:nvSpPr>
            <p:spPr bwMode="auto">
              <a:xfrm rot="-496554">
                <a:off x="2224" y="3071"/>
                <a:ext cx="424" cy="117"/>
              </a:xfrm>
              <a:prstGeom prst="rect">
                <a:avLst/>
              </a:prstGeom>
              <a:solidFill>
                <a:srgbClr val="00CC99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rot="10800000" vert="eaVert" wrap="none" anchor="ctr"/>
              <a:lstStyle/>
              <a:p>
                <a:pPr algn="ctr"/>
                <a:endParaRPr lang="en-US" sz="1000" baseline="-25000" dirty="0">
                  <a:solidFill>
                    <a:srgbClr val="000000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77" name="Rectangle 355"/>
              <p:cNvSpPr>
                <a:spLocks noChangeArrowheads="1"/>
              </p:cNvSpPr>
              <p:nvPr/>
            </p:nvSpPr>
            <p:spPr bwMode="auto">
              <a:xfrm rot="-3163434">
                <a:off x="1944" y="1373"/>
                <a:ext cx="466" cy="105"/>
              </a:xfrm>
              <a:prstGeom prst="rect">
                <a:avLst/>
              </a:prstGeom>
              <a:solidFill>
                <a:srgbClr val="00CC99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en-US" sz="1000" baseline="-25000" dirty="0">
                  <a:solidFill>
                    <a:srgbClr val="000000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78" name="Rectangle 356"/>
              <p:cNvSpPr>
                <a:spLocks noChangeArrowheads="1"/>
              </p:cNvSpPr>
              <p:nvPr/>
            </p:nvSpPr>
            <p:spPr bwMode="auto">
              <a:xfrm rot="-924991">
                <a:off x="2569" y="1860"/>
                <a:ext cx="424" cy="116"/>
              </a:xfrm>
              <a:prstGeom prst="rect">
                <a:avLst/>
              </a:prstGeom>
              <a:solidFill>
                <a:srgbClr val="00CC99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rot="10800000" vert="eaVert" wrap="none" anchor="ctr"/>
              <a:lstStyle/>
              <a:p>
                <a:pPr algn="ctr"/>
                <a:endParaRPr lang="en-US" sz="1000" baseline="-25000" dirty="0">
                  <a:solidFill>
                    <a:srgbClr val="000000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79" name="Rectangle 357"/>
              <p:cNvSpPr>
                <a:spLocks noChangeArrowheads="1"/>
              </p:cNvSpPr>
              <p:nvPr/>
            </p:nvSpPr>
            <p:spPr bwMode="auto">
              <a:xfrm rot="-2311339">
                <a:off x="3261" y="3679"/>
                <a:ext cx="425" cy="116"/>
              </a:xfrm>
              <a:prstGeom prst="rect">
                <a:avLst/>
              </a:prstGeom>
              <a:solidFill>
                <a:srgbClr val="00CC99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rot="10800000" vert="eaVert" wrap="none" anchor="ctr"/>
              <a:lstStyle/>
              <a:p>
                <a:pPr algn="ctr"/>
                <a:endParaRPr lang="en-US" sz="1000" baseline="-25000" dirty="0">
                  <a:solidFill>
                    <a:srgbClr val="000000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80" name="Rectangle 358"/>
              <p:cNvSpPr>
                <a:spLocks noChangeArrowheads="1"/>
              </p:cNvSpPr>
              <p:nvPr/>
            </p:nvSpPr>
            <p:spPr bwMode="auto">
              <a:xfrm rot="-873393">
                <a:off x="1902" y="3946"/>
                <a:ext cx="467" cy="106"/>
              </a:xfrm>
              <a:prstGeom prst="rect">
                <a:avLst/>
              </a:prstGeom>
              <a:solidFill>
                <a:srgbClr val="00CC99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rot="10800000" vert="eaVert" wrap="none" anchor="ctr"/>
              <a:lstStyle/>
              <a:p>
                <a:pPr algn="ctr"/>
                <a:endParaRPr lang="en-US" sz="1000" baseline="-25000" dirty="0">
                  <a:solidFill>
                    <a:srgbClr val="000000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81" name="Text Box 359"/>
              <p:cNvSpPr txBox="1">
                <a:spLocks noChangeArrowheads="1"/>
              </p:cNvSpPr>
              <p:nvPr/>
            </p:nvSpPr>
            <p:spPr bwMode="auto">
              <a:xfrm rot="10108281">
                <a:off x="-266" y="2256"/>
                <a:ext cx="951" cy="24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eaVert" wrap="none">
                <a:spAutoFit/>
              </a:bodyPr>
              <a:lstStyle/>
              <a:p>
                <a:endParaRPr lang="en-US" sz="1000" b="1" dirty="0">
                  <a:solidFill>
                    <a:srgbClr val="FFFFFF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82" name="Freeform 360"/>
              <p:cNvSpPr>
                <a:spLocks/>
              </p:cNvSpPr>
              <p:nvPr/>
            </p:nvSpPr>
            <p:spPr bwMode="auto">
              <a:xfrm rot="9520867">
                <a:off x="858" y="2969"/>
                <a:ext cx="1" cy="71"/>
              </a:xfrm>
              <a:custGeom>
                <a:avLst/>
                <a:gdLst>
                  <a:gd name="T0" fmla="*/ 0 w 2"/>
                  <a:gd name="T1" fmla="*/ 0 h 108"/>
                  <a:gd name="T2" fmla="*/ 1 w 2"/>
                  <a:gd name="T3" fmla="*/ 1 h 108"/>
                  <a:gd name="T4" fmla="*/ 0 w 2"/>
                  <a:gd name="T5" fmla="*/ 1 h 108"/>
                  <a:gd name="T6" fmla="*/ 0 60000 65536"/>
                  <a:gd name="T7" fmla="*/ 0 60000 65536"/>
                  <a:gd name="T8" fmla="*/ 0 60000 65536"/>
                  <a:gd name="T9" fmla="*/ 0 w 2"/>
                  <a:gd name="T10" fmla="*/ 0 h 108"/>
                  <a:gd name="T11" fmla="*/ 2 w 2"/>
                  <a:gd name="T12" fmla="*/ 108 h 108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" h="108">
                    <a:moveTo>
                      <a:pt x="0" y="0"/>
                    </a:moveTo>
                    <a:lnTo>
                      <a:pt x="2" y="36"/>
                    </a:lnTo>
                    <a:lnTo>
                      <a:pt x="0" y="108"/>
                    </a:lnTo>
                  </a:path>
                </a:pathLst>
              </a:cu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>
                  <a:solidFill>
                    <a:srgbClr val="000000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83" name="Freeform 361"/>
              <p:cNvSpPr>
                <a:spLocks/>
              </p:cNvSpPr>
              <p:nvPr/>
            </p:nvSpPr>
            <p:spPr bwMode="auto">
              <a:xfrm>
                <a:off x="945" y="3247"/>
                <a:ext cx="39" cy="85"/>
              </a:xfrm>
              <a:custGeom>
                <a:avLst/>
                <a:gdLst>
                  <a:gd name="T0" fmla="*/ 20 w 41"/>
                  <a:gd name="T1" fmla="*/ 137 h 81"/>
                  <a:gd name="T2" fmla="*/ 22 w 41"/>
                  <a:gd name="T3" fmla="*/ 66 h 81"/>
                  <a:gd name="T4" fmla="*/ 0 w 41"/>
                  <a:gd name="T5" fmla="*/ 0 h 81"/>
                  <a:gd name="T6" fmla="*/ 0 60000 65536"/>
                  <a:gd name="T7" fmla="*/ 0 60000 65536"/>
                  <a:gd name="T8" fmla="*/ 0 60000 65536"/>
                  <a:gd name="T9" fmla="*/ 0 w 41"/>
                  <a:gd name="T10" fmla="*/ 0 h 81"/>
                  <a:gd name="T11" fmla="*/ 41 w 41"/>
                  <a:gd name="T12" fmla="*/ 81 h 81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1" h="81">
                    <a:moveTo>
                      <a:pt x="32" y="81"/>
                    </a:moveTo>
                    <a:cubicBezTo>
                      <a:pt x="33" y="74"/>
                      <a:pt x="41" y="52"/>
                      <a:pt x="36" y="39"/>
                    </a:cubicBezTo>
                    <a:cubicBezTo>
                      <a:pt x="31" y="26"/>
                      <a:pt x="8" y="8"/>
                      <a:pt x="0" y="0"/>
                    </a:cubicBezTo>
                  </a:path>
                </a:pathLst>
              </a:cu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>
                  <a:solidFill>
                    <a:srgbClr val="000000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84" name="AutoShape 362"/>
              <p:cNvSpPr>
                <a:spLocks noChangeArrowheads="1"/>
              </p:cNvSpPr>
              <p:nvPr/>
            </p:nvSpPr>
            <p:spPr bwMode="auto">
              <a:xfrm rot="4120867">
                <a:off x="791" y="3098"/>
                <a:ext cx="235" cy="87"/>
              </a:xfrm>
              <a:prstGeom prst="roundRect">
                <a:avLst>
                  <a:gd name="adj" fmla="val 16667"/>
                </a:avLst>
              </a:prstGeom>
              <a:solidFill>
                <a:srgbClr val="FFFF00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pPr algn="ctr"/>
                <a:endParaRPr lang="en-US" sz="1800" dirty="0">
                  <a:solidFill>
                    <a:srgbClr val="000000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85" name="Oval 363"/>
              <p:cNvSpPr>
                <a:spLocks noChangeArrowheads="1"/>
              </p:cNvSpPr>
              <p:nvPr/>
            </p:nvSpPr>
            <p:spPr bwMode="auto">
              <a:xfrm rot="-6920402">
                <a:off x="3430" y="3045"/>
                <a:ext cx="272" cy="121"/>
              </a:xfrm>
              <a:prstGeom prst="ellipse">
                <a:avLst/>
              </a:prstGeom>
              <a:gradFill rotWithShape="1">
                <a:gsLst>
                  <a:gs pos="0">
                    <a:srgbClr val="8A8AE2"/>
                  </a:gs>
                  <a:gs pos="100000">
                    <a:srgbClr val="3333CC"/>
                  </a:gs>
                </a:gsLst>
                <a:lin ang="5400000" scaled="1"/>
              </a:gradFill>
              <a:ln w="12700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 sz="1800" dirty="0">
                  <a:solidFill>
                    <a:srgbClr val="000000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86" name="Text Box 364"/>
              <p:cNvSpPr txBox="1">
                <a:spLocks noChangeArrowheads="1"/>
              </p:cNvSpPr>
              <p:nvPr/>
            </p:nvSpPr>
            <p:spPr bwMode="auto">
              <a:xfrm rot="-6920402">
                <a:off x="3277" y="3040"/>
                <a:ext cx="479" cy="68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endParaRPr lang="en-US" sz="1000" b="1" dirty="0">
                  <a:solidFill>
                    <a:srgbClr val="FFFFFF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87" name="Oval 365"/>
              <p:cNvSpPr>
                <a:spLocks noChangeArrowheads="1"/>
              </p:cNvSpPr>
              <p:nvPr/>
            </p:nvSpPr>
            <p:spPr bwMode="auto">
              <a:xfrm rot="-6920402">
                <a:off x="3430" y="3045"/>
                <a:ext cx="272" cy="121"/>
              </a:xfrm>
              <a:prstGeom prst="ellipse">
                <a:avLst/>
              </a:prstGeom>
              <a:gradFill rotWithShape="1">
                <a:gsLst>
                  <a:gs pos="0">
                    <a:srgbClr val="8A8AE2"/>
                  </a:gs>
                  <a:gs pos="100000">
                    <a:srgbClr val="3333CC"/>
                  </a:gs>
                </a:gsLst>
                <a:lin ang="5400000" scaled="1"/>
              </a:gradFill>
              <a:ln w="12700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 sz="1800" dirty="0">
                  <a:solidFill>
                    <a:srgbClr val="000000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88" name="Oval 366"/>
              <p:cNvSpPr>
                <a:spLocks noChangeArrowheads="1"/>
              </p:cNvSpPr>
              <p:nvPr/>
            </p:nvSpPr>
            <p:spPr bwMode="auto">
              <a:xfrm rot="4120867">
                <a:off x="735" y="2836"/>
                <a:ext cx="175" cy="133"/>
              </a:xfrm>
              <a:prstGeom prst="ellipse">
                <a:avLst/>
              </a:prstGeom>
              <a:solidFill>
                <a:srgbClr val="FF5050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pPr algn="ctr"/>
                <a:endParaRPr lang="en-US" sz="1000" dirty="0">
                  <a:solidFill>
                    <a:srgbClr val="000000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89" name="AutoShape 367"/>
              <p:cNvSpPr>
                <a:spLocks noChangeArrowheads="1"/>
              </p:cNvSpPr>
              <p:nvPr/>
            </p:nvSpPr>
            <p:spPr bwMode="auto">
              <a:xfrm rot="10108281">
                <a:off x="671" y="2762"/>
                <a:ext cx="294" cy="14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4702 w 21600"/>
                  <a:gd name="T13" fmla="*/ 4670 h 21600"/>
                  <a:gd name="T14" fmla="*/ 16898 w 21600"/>
                  <a:gd name="T15" fmla="*/ 16930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0" y="0"/>
                    </a:moveTo>
                    <a:lnTo>
                      <a:pt x="5755" y="21600"/>
                    </a:lnTo>
                    <a:lnTo>
                      <a:pt x="15845" y="2160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8A8AE2"/>
                  </a:gs>
                  <a:gs pos="100000">
                    <a:srgbClr val="3333CC"/>
                  </a:gs>
                </a:gsLst>
                <a:lin ang="5400000" scaled="1"/>
              </a:gra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vert="eaVert" wrap="none" anchor="ctr"/>
              <a:lstStyle/>
              <a:p>
                <a:endParaRPr lang="en-US" dirty="0">
                  <a:solidFill>
                    <a:srgbClr val="000000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90" name="Oval 368"/>
              <p:cNvSpPr>
                <a:spLocks noChangeArrowheads="1"/>
              </p:cNvSpPr>
              <p:nvPr/>
            </p:nvSpPr>
            <p:spPr bwMode="auto">
              <a:xfrm rot="1151402">
                <a:off x="1174" y="2883"/>
                <a:ext cx="272" cy="121"/>
              </a:xfrm>
              <a:prstGeom prst="ellipse">
                <a:avLst/>
              </a:prstGeom>
              <a:gradFill rotWithShape="1">
                <a:gsLst>
                  <a:gs pos="0">
                    <a:srgbClr val="8A8AE2"/>
                  </a:gs>
                  <a:gs pos="100000">
                    <a:srgbClr val="3333CC"/>
                  </a:gs>
                </a:gsLst>
                <a:lin ang="5400000" scaled="1"/>
              </a:gradFill>
              <a:ln w="12700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 sz="1800" dirty="0">
                  <a:solidFill>
                    <a:srgbClr val="000000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91" name="Text Box 369"/>
              <p:cNvSpPr txBox="1">
                <a:spLocks noChangeArrowheads="1"/>
              </p:cNvSpPr>
              <p:nvPr/>
            </p:nvSpPr>
            <p:spPr bwMode="auto">
              <a:xfrm rot="1151402">
                <a:off x="509" y="2928"/>
                <a:ext cx="951" cy="24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rot="10800000" vert="eaVert" wrap="none">
                <a:spAutoFit/>
              </a:bodyPr>
              <a:lstStyle/>
              <a:p>
                <a:endParaRPr lang="en-US" sz="1000" b="1" dirty="0">
                  <a:solidFill>
                    <a:srgbClr val="FFFFFF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92" name="Oval 370"/>
              <p:cNvSpPr>
                <a:spLocks noChangeArrowheads="1"/>
              </p:cNvSpPr>
              <p:nvPr/>
            </p:nvSpPr>
            <p:spPr bwMode="auto">
              <a:xfrm rot="1151402">
                <a:off x="1174" y="2883"/>
                <a:ext cx="272" cy="121"/>
              </a:xfrm>
              <a:prstGeom prst="ellipse">
                <a:avLst/>
              </a:prstGeom>
              <a:gradFill rotWithShape="1">
                <a:gsLst>
                  <a:gs pos="0">
                    <a:srgbClr val="8A8AE2"/>
                  </a:gs>
                  <a:gs pos="100000">
                    <a:srgbClr val="3333CC"/>
                  </a:gs>
                </a:gsLst>
                <a:lin ang="5400000" scaled="1"/>
              </a:gradFill>
              <a:ln w="12700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 sz="1800" dirty="0">
                  <a:solidFill>
                    <a:srgbClr val="000000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93" name="Oval 371"/>
              <p:cNvSpPr>
                <a:spLocks noChangeArrowheads="1"/>
              </p:cNvSpPr>
              <p:nvPr/>
            </p:nvSpPr>
            <p:spPr bwMode="auto">
              <a:xfrm rot="-3982053">
                <a:off x="1231" y="2880"/>
                <a:ext cx="166" cy="139"/>
              </a:xfrm>
              <a:prstGeom prst="ellipse">
                <a:avLst/>
              </a:prstGeom>
              <a:solidFill>
                <a:srgbClr val="FF5050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en-US" sz="1000" dirty="0">
                  <a:solidFill>
                    <a:srgbClr val="000000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94" name="AutoShape 372"/>
              <p:cNvSpPr>
                <a:spLocks noChangeArrowheads="1"/>
              </p:cNvSpPr>
              <p:nvPr/>
            </p:nvSpPr>
            <p:spPr bwMode="auto">
              <a:xfrm rot="1151402">
                <a:off x="1149" y="2948"/>
                <a:ext cx="265" cy="153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4646 w 21600"/>
                  <a:gd name="T13" fmla="*/ 4659 h 21600"/>
                  <a:gd name="T14" fmla="*/ 16954 w 21600"/>
                  <a:gd name="T15" fmla="*/ 16941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0" y="0"/>
                    </a:moveTo>
                    <a:lnTo>
                      <a:pt x="5755" y="21600"/>
                    </a:lnTo>
                    <a:lnTo>
                      <a:pt x="15845" y="2160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8A8AE2"/>
                  </a:gs>
                  <a:gs pos="100000">
                    <a:srgbClr val="3333CC"/>
                  </a:gs>
                </a:gsLst>
                <a:lin ang="5400000" scaled="1"/>
              </a:gra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rot="10800000" vert="eaVert" wrap="none" anchor="ctr"/>
              <a:lstStyle/>
              <a:p>
                <a:endParaRPr lang="en-US" dirty="0">
                  <a:solidFill>
                    <a:srgbClr val="000000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95" name="Freeform 373"/>
              <p:cNvSpPr>
                <a:spLocks/>
              </p:cNvSpPr>
              <p:nvPr/>
            </p:nvSpPr>
            <p:spPr bwMode="auto">
              <a:xfrm>
                <a:off x="1077" y="2508"/>
                <a:ext cx="159" cy="102"/>
              </a:xfrm>
              <a:custGeom>
                <a:avLst/>
                <a:gdLst>
                  <a:gd name="T0" fmla="*/ 0 w 159"/>
                  <a:gd name="T1" fmla="*/ 0 h 102"/>
                  <a:gd name="T2" fmla="*/ 126 w 159"/>
                  <a:gd name="T3" fmla="*/ 51 h 102"/>
                  <a:gd name="T4" fmla="*/ 159 w 159"/>
                  <a:gd name="T5" fmla="*/ 102 h 102"/>
                  <a:gd name="T6" fmla="*/ 0 60000 65536"/>
                  <a:gd name="T7" fmla="*/ 0 60000 65536"/>
                  <a:gd name="T8" fmla="*/ 0 60000 65536"/>
                  <a:gd name="T9" fmla="*/ 0 w 159"/>
                  <a:gd name="T10" fmla="*/ 0 h 102"/>
                  <a:gd name="T11" fmla="*/ 159 w 159"/>
                  <a:gd name="T12" fmla="*/ 102 h 102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59" h="102">
                    <a:moveTo>
                      <a:pt x="0" y="0"/>
                    </a:moveTo>
                    <a:cubicBezTo>
                      <a:pt x="50" y="17"/>
                      <a:pt x="100" y="34"/>
                      <a:pt x="126" y="51"/>
                    </a:cubicBezTo>
                    <a:cubicBezTo>
                      <a:pt x="152" y="68"/>
                      <a:pt x="153" y="89"/>
                      <a:pt x="159" y="102"/>
                    </a:cubicBezTo>
                  </a:path>
                </a:pathLst>
              </a:custGeom>
              <a:noFill/>
              <a:ln w="1270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en-US" dirty="0">
                  <a:solidFill>
                    <a:srgbClr val="000000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96" name="Freeform 374"/>
              <p:cNvSpPr>
                <a:spLocks/>
              </p:cNvSpPr>
              <p:nvPr/>
            </p:nvSpPr>
            <p:spPr bwMode="auto">
              <a:xfrm>
                <a:off x="1263" y="2739"/>
                <a:ext cx="84" cy="129"/>
              </a:xfrm>
              <a:custGeom>
                <a:avLst/>
                <a:gdLst>
                  <a:gd name="T0" fmla="*/ 0 w 84"/>
                  <a:gd name="T1" fmla="*/ 0 h 129"/>
                  <a:gd name="T2" fmla="*/ 39 w 84"/>
                  <a:gd name="T3" fmla="*/ 51 h 129"/>
                  <a:gd name="T4" fmla="*/ 78 w 84"/>
                  <a:gd name="T5" fmla="*/ 99 h 129"/>
                  <a:gd name="T6" fmla="*/ 75 w 84"/>
                  <a:gd name="T7" fmla="*/ 129 h 129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84"/>
                  <a:gd name="T13" fmla="*/ 0 h 129"/>
                  <a:gd name="T14" fmla="*/ 84 w 84"/>
                  <a:gd name="T15" fmla="*/ 129 h 129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84" h="129">
                    <a:moveTo>
                      <a:pt x="0" y="0"/>
                    </a:moveTo>
                    <a:cubicBezTo>
                      <a:pt x="6" y="8"/>
                      <a:pt x="26" y="34"/>
                      <a:pt x="39" y="51"/>
                    </a:cubicBezTo>
                    <a:cubicBezTo>
                      <a:pt x="52" y="68"/>
                      <a:pt x="72" y="86"/>
                      <a:pt x="78" y="99"/>
                    </a:cubicBezTo>
                    <a:cubicBezTo>
                      <a:pt x="84" y="112"/>
                      <a:pt x="76" y="123"/>
                      <a:pt x="75" y="129"/>
                    </a:cubicBezTo>
                  </a:path>
                </a:pathLst>
              </a:custGeom>
              <a:noFill/>
              <a:ln w="1270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en-US" dirty="0">
                  <a:solidFill>
                    <a:srgbClr val="000000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97" name="AutoShape 375"/>
              <p:cNvSpPr>
                <a:spLocks noChangeArrowheads="1"/>
              </p:cNvSpPr>
              <p:nvPr/>
            </p:nvSpPr>
            <p:spPr bwMode="auto">
              <a:xfrm rot="-6479803">
                <a:off x="1146" y="2639"/>
                <a:ext cx="223" cy="90"/>
              </a:xfrm>
              <a:prstGeom prst="roundRect">
                <a:avLst>
                  <a:gd name="adj" fmla="val 16667"/>
                </a:avLst>
              </a:prstGeom>
              <a:solidFill>
                <a:srgbClr val="FFFF00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en-US" sz="1800" dirty="0">
                  <a:solidFill>
                    <a:srgbClr val="000000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98" name="Oval 376"/>
              <p:cNvSpPr>
                <a:spLocks noChangeArrowheads="1"/>
              </p:cNvSpPr>
              <p:nvPr/>
            </p:nvSpPr>
            <p:spPr bwMode="auto">
              <a:xfrm rot="4500925">
                <a:off x="1346" y="3445"/>
                <a:ext cx="272" cy="121"/>
              </a:xfrm>
              <a:prstGeom prst="ellipse">
                <a:avLst/>
              </a:prstGeom>
              <a:gradFill rotWithShape="1">
                <a:gsLst>
                  <a:gs pos="0">
                    <a:srgbClr val="8A8AE2"/>
                  </a:gs>
                  <a:gs pos="100000">
                    <a:srgbClr val="3333CC"/>
                  </a:gs>
                </a:gsLst>
                <a:lin ang="5400000" scaled="1"/>
              </a:gradFill>
              <a:ln w="12700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 sz="1800" dirty="0">
                  <a:solidFill>
                    <a:srgbClr val="000000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99" name="Text Box 377"/>
              <p:cNvSpPr txBox="1">
                <a:spLocks noChangeArrowheads="1"/>
              </p:cNvSpPr>
              <p:nvPr/>
            </p:nvSpPr>
            <p:spPr bwMode="auto">
              <a:xfrm rot="4500925">
                <a:off x="1040" y="3324"/>
                <a:ext cx="478" cy="68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rot="10800000" wrap="none">
                <a:spAutoFit/>
              </a:bodyPr>
              <a:lstStyle/>
              <a:p>
                <a:endParaRPr lang="en-US" sz="1000" b="1" dirty="0">
                  <a:solidFill>
                    <a:srgbClr val="FFFFFF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00" name="Oval 378"/>
              <p:cNvSpPr>
                <a:spLocks noChangeArrowheads="1"/>
              </p:cNvSpPr>
              <p:nvPr/>
            </p:nvSpPr>
            <p:spPr bwMode="auto">
              <a:xfrm rot="4500925">
                <a:off x="1346" y="3445"/>
                <a:ext cx="272" cy="121"/>
              </a:xfrm>
              <a:prstGeom prst="ellipse">
                <a:avLst/>
              </a:prstGeom>
              <a:gradFill rotWithShape="1">
                <a:gsLst>
                  <a:gs pos="0">
                    <a:srgbClr val="8A8AE2"/>
                  </a:gs>
                  <a:gs pos="100000">
                    <a:srgbClr val="3333CC"/>
                  </a:gs>
                </a:gsLst>
                <a:lin ang="5400000" scaled="1"/>
              </a:gradFill>
              <a:ln w="12700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 sz="1800" dirty="0">
                  <a:solidFill>
                    <a:srgbClr val="000000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01" name="Oval 379"/>
              <p:cNvSpPr>
                <a:spLocks noChangeArrowheads="1"/>
              </p:cNvSpPr>
              <p:nvPr/>
            </p:nvSpPr>
            <p:spPr bwMode="auto">
              <a:xfrm rot="-1593719">
                <a:off x="1385" y="3434"/>
                <a:ext cx="166" cy="139"/>
              </a:xfrm>
              <a:prstGeom prst="ellipse">
                <a:avLst/>
              </a:prstGeom>
              <a:solidFill>
                <a:srgbClr val="FF5050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rot="10800000" vert="eaVert" wrap="none" anchor="ctr"/>
              <a:lstStyle/>
              <a:p>
                <a:pPr algn="ctr"/>
                <a:endParaRPr lang="en-US" sz="1000" dirty="0">
                  <a:solidFill>
                    <a:srgbClr val="000000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02" name="Freeform 380"/>
              <p:cNvSpPr>
                <a:spLocks/>
              </p:cNvSpPr>
              <p:nvPr/>
            </p:nvSpPr>
            <p:spPr bwMode="auto">
              <a:xfrm>
                <a:off x="1665" y="2979"/>
                <a:ext cx="72" cy="171"/>
              </a:xfrm>
              <a:custGeom>
                <a:avLst/>
                <a:gdLst>
                  <a:gd name="T0" fmla="*/ 0 w 72"/>
                  <a:gd name="T1" fmla="*/ 0 h 171"/>
                  <a:gd name="T2" fmla="*/ 45 w 72"/>
                  <a:gd name="T3" fmla="*/ 48 h 171"/>
                  <a:gd name="T4" fmla="*/ 72 w 72"/>
                  <a:gd name="T5" fmla="*/ 171 h 171"/>
                  <a:gd name="T6" fmla="*/ 0 60000 65536"/>
                  <a:gd name="T7" fmla="*/ 0 60000 65536"/>
                  <a:gd name="T8" fmla="*/ 0 60000 65536"/>
                  <a:gd name="T9" fmla="*/ 0 w 72"/>
                  <a:gd name="T10" fmla="*/ 0 h 171"/>
                  <a:gd name="T11" fmla="*/ 72 w 72"/>
                  <a:gd name="T12" fmla="*/ 171 h 171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72" h="171">
                    <a:moveTo>
                      <a:pt x="0" y="0"/>
                    </a:moveTo>
                    <a:cubicBezTo>
                      <a:pt x="7" y="8"/>
                      <a:pt x="33" y="20"/>
                      <a:pt x="45" y="48"/>
                    </a:cubicBezTo>
                    <a:cubicBezTo>
                      <a:pt x="57" y="76"/>
                      <a:pt x="67" y="146"/>
                      <a:pt x="72" y="171"/>
                    </a:cubicBezTo>
                  </a:path>
                </a:pathLst>
              </a:custGeom>
              <a:noFill/>
              <a:ln w="1270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en-US" dirty="0">
                  <a:solidFill>
                    <a:srgbClr val="000000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03" name="AutoShape 381"/>
              <p:cNvSpPr>
                <a:spLocks noChangeArrowheads="1"/>
              </p:cNvSpPr>
              <p:nvPr/>
            </p:nvSpPr>
            <p:spPr bwMode="auto">
              <a:xfrm rot="-5164270">
                <a:off x="1618" y="3181"/>
                <a:ext cx="223" cy="90"/>
              </a:xfrm>
              <a:prstGeom prst="roundRect">
                <a:avLst>
                  <a:gd name="adj" fmla="val 16667"/>
                </a:avLst>
              </a:prstGeom>
              <a:solidFill>
                <a:srgbClr val="FFFF00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en-US" sz="1800" dirty="0">
                  <a:solidFill>
                    <a:srgbClr val="000000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04" name="AutoShape 382"/>
              <p:cNvSpPr>
                <a:spLocks noChangeArrowheads="1"/>
              </p:cNvSpPr>
              <p:nvPr/>
            </p:nvSpPr>
            <p:spPr bwMode="auto">
              <a:xfrm rot="4500925">
                <a:off x="1265" y="3451"/>
                <a:ext cx="265" cy="153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4646 w 21600"/>
                  <a:gd name="T13" fmla="*/ 4659 h 21600"/>
                  <a:gd name="T14" fmla="*/ 16954 w 21600"/>
                  <a:gd name="T15" fmla="*/ 16941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0" y="0"/>
                    </a:moveTo>
                    <a:lnTo>
                      <a:pt x="5755" y="21600"/>
                    </a:lnTo>
                    <a:lnTo>
                      <a:pt x="15845" y="2160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8A8AE2"/>
                  </a:gs>
                  <a:gs pos="100000">
                    <a:srgbClr val="3333CC"/>
                  </a:gs>
                </a:gsLst>
                <a:lin ang="5400000" scaled="1"/>
              </a:gra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rot="10800000" wrap="none" anchor="ctr"/>
              <a:lstStyle/>
              <a:p>
                <a:endParaRPr lang="en-US" dirty="0">
                  <a:solidFill>
                    <a:srgbClr val="000000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05" name="Oval 383"/>
              <p:cNvSpPr>
                <a:spLocks noChangeArrowheads="1"/>
              </p:cNvSpPr>
              <p:nvPr/>
            </p:nvSpPr>
            <p:spPr bwMode="auto">
              <a:xfrm rot="8327546">
                <a:off x="1744" y="2166"/>
                <a:ext cx="272" cy="121"/>
              </a:xfrm>
              <a:prstGeom prst="ellipse">
                <a:avLst/>
              </a:prstGeom>
              <a:gradFill rotWithShape="1">
                <a:gsLst>
                  <a:gs pos="0">
                    <a:srgbClr val="8A8AE2"/>
                  </a:gs>
                  <a:gs pos="100000">
                    <a:srgbClr val="3333CC"/>
                  </a:gs>
                </a:gsLst>
                <a:lin ang="5400000" scaled="1"/>
              </a:gradFill>
              <a:ln w="12700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 sz="1800" dirty="0">
                  <a:solidFill>
                    <a:srgbClr val="000000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06" name="Text Box 384"/>
              <p:cNvSpPr txBox="1">
                <a:spLocks noChangeArrowheads="1"/>
              </p:cNvSpPr>
              <p:nvPr/>
            </p:nvSpPr>
            <p:spPr bwMode="auto">
              <a:xfrm rot="8327546">
                <a:off x="1401" y="2264"/>
                <a:ext cx="951" cy="24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eaVert" wrap="none">
                <a:spAutoFit/>
              </a:bodyPr>
              <a:lstStyle/>
              <a:p>
                <a:endParaRPr lang="en-US" sz="1000" b="1" dirty="0">
                  <a:solidFill>
                    <a:srgbClr val="FFFFFF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07" name="Oval 385"/>
              <p:cNvSpPr>
                <a:spLocks noChangeArrowheads="1"/>
              </p:cNvSpPr>
              <p:nvPr/>
            </p:nvSpPr>
            <p:spPr bwMode="auto">
              <a:xfrm rot="8327546">
                <a:off x="1744" y="2166"/>
                <a:ext cx="272" cy="121"/>
              </a:xfrm>
              <a:prstGeom prst="ellipse">
                <a:avLst/>
              </a:prstGeom>
              <a:gradFill rotWithShape="1">
                <a:gsLst>
                  <a:gs pos="0">
                    <a:srgbClr val="8A8AE2"/>
                  </a:gs>
                  <a:gs pos="100000">
                    <a:srgbClr val="3333CC"/>
                  </a:gs>
                </a:gsLst>
                <a:lin ang="5400000" scaled="1"/>
              </a:gradFill>
              <a:ln w="12700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 sz="1800" dirty="0">
                  <a:solidFill>
                    <a:srgbClr val="000000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08" name="Oval 386"/>
              <p:cNvSpPr>
                <a:spLocks noChangeArrowheads="1"/>
              </p:cNvSpPr>
              <p:nvPr/>
            </p:nvSpPr>
            <p:spPr bwMode="auto">
              <a:xfrm rot="-5160412">
                <a:off x="2173" y="2026"/>
                <a:ext cx="272" cy="121"/>
              </a:xfrm>
              <a:prstGeom prst="ellipse">
                <a:avLst/>
              </a:prstGeom>
              <a:gradFill rotWithShape="1">
                <a:gsLst>
                  <a:gs pos="0">
                    <a:srgbClr val="8A8AE2"/>
                  </a:gs>
                  <a:gs pos="100000">
                    <a:srgbClr val="3333CC"/>
                  </a:gs>
                </a:gsLst>
                <a:lin ang="5400000" scaled="1"/>
              </a:gradFill>
              <a:ln w="12700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 sz="1800" dirty="0">
                  <a:solidFill>
                    <a:srgbClr val="000000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09" name="Text Box 387"/>
              <p:cNvSpPr txBox="1">
                <a:spLocks noChangeArrowheads="1"/>
              </p:cNvSpPr>
              <p:nvPr/>
            </p:nvSpPr>
            <p:spPr bwMode="auto">
              <a:xfrm rot="-5160412">
                <a:off x="1882" y="1970"/>
                <a:ext cx="479" cy="68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endParaRPr lang="en-US" sz="1000" b="1" dirty="0">
                  <a:solidFill>
                    <a:srgbClr val="FFFFFF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10" name="Oval 388"/>
              <p:cNvSpPr>
                <a:spLocks noChangeArrowheads="1"/>
              </p:cNvSpPr>
              <p:nvPr/>
            </p:nvSpPr>
            <p:spPr bwMode="auto">
              <a:xfrm rot="-5160412">
                <a:off x="2173" y="2026"/>
                <a:ext cx="272" cy="121"/>
              </a:xfrm>
              <a:prstGeom prst="ellipse">
                <a:avLst/>
              </a:prstGeom>
              <a:gradFill rotWithShape="1">
                <a:gsLst>
                  <a:gs pos="0">
                    <a:srgbClr val="8A8AE2"/>
                  </a:gs>
                  <a:gs pos="100000">
                    <a:srgbClr val="3333CC"/>
                  </a:gs>
                </a:gsLst>
                <a:lin ang="5400000" scaled="1"/>
              </a:gradFill>
              <a:ln w="12700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 sz="1800" dirty="0">
                  <a:solidFill>
                    <a:srgbClr val="000000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11" name="Freeform 389"/>
              <p:cNvSpPr>
                <a:spLocks/>
              </p:cNvSpPr>
              <p:nvPr/>
            </p:nvSpPr>
            <p:spPr bwMode="auto">
              <a:xfrm>
                <a:off x="1911" y="2287"/>
                <a:ext cx="264" cy="113"/>
              </a:xfrm>
              <a:custGeom>
                <a:avLst/>
                <a:gdLst>
                  <a:gd name="T0" fmla="*/ 264 w 264"/>
                  <a:gd name="T1" fmla="*/ 113 h 113"/>
                  <a:gd name="T2" fmla="*/ 96 w 264"/>
                  <a:gd name="T3" fmla="*/ 68 h 113"/>
                  <a:gd name="T4" fmla="*/ 0 w 264"/>
                  <a:gd name="T5" fmla="*/ 0 h 113"/>
                  <a:gd name="T6" fmla="*/ 0 60000 65536"/>
                  <a:gd name="T7" fmla="*/ 0 60000 65536"/>
                  <a:gd name="T8" fmla="*/ 0 60000 65536"/>
                  <a:gd name="T9" fmla="*/ 0 w 264"/>
                  <a:gd name="T10" fmla="*/ 0 h 113"/>
                  <a:gd name="T11" fmla="*/ 264 w 264"/>
                  <a:gd name="T12" fmla="*/ 113 h 113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64" h="113">
                    <a:moveTo>
                      <a:pt x="264" y="113"/>
                    </a:moveTo>
                    <a:cubicBezTo>
                      <a:pt x="236" y="106"/>
                      <a:pt x="140" y="87"/>
                      <a:pt x="96" y="68"/>
                    </a:cubicBezTo>
                    <a:cubicBezTo>
                      <a:pt x="52" y="49"/>
                      <a:pt x="20" y="14"/>
                      <a:pt x="0" y="0"/>
                    </a:cubicBezTo>
                  </a:path>
                </a:pathLst>
              </a:custGeom>
              <a:noFill/>
              <a:ln w="1270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en-US" dirty="0">
                  <a:solidFill>
                    <a:srgbClr val="000000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12" name="Oval 390"/>
              <p:cNvSpPr>
                <a:spLocks noChangeArrowheads="1"/>
              </p:cNvSpPr>
              <p:nvPr/>
            </p:nvSpPr>
            <p:spPr bwMode="auto">
              <a:xfrm rot="2414366">
                <a:off x="1784" y="2165"/>
                <a:ext cx="166" cy="139"/>
              </a:xfrm>
              <a:prstGeom prst="ellipse">
                <a:avLst/>
              </a:prstGeom>
              <a:solidFill>
                <a:srgbClr val="FF5050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rot="10800000" vert="eaVert" wrap="none" anchor="ctr"/>
              <a:lstStyle/>
              <a:p>
                <a:pPr algn="ctr"/>
                <a:endParaRPr lang="en-US" sz="1000" dirty="0">
                  <a:solidFill>
                    <a:srgbClr val="000000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13" name="Freeform 391"/>
              <p:cNvSpPr>
                <a:spLocks/>
              </p:cNvSpPr>
              <p:nvPr/>
            </p:nvSpPr>
            <p:spPr bwMode="auto">
              <a:xfrm>
                <a:off x="2354" y="2283"/>
                <a:ext cx="163" cy="116"/>
              </a:xfrm>
              <a:custGeom>
                <a:avLst/>
                <a:gdLst>
                  <a:gd name="T0" fmla="*/ 163 w 163"/>
                  <a:gd name="T1" fmla="*/ 0 h 116"/>
                  <a:gd name="T2" fmla="*/ 106 w 163"/>
                  <a:gd name="T3" fmla="*/ 75 h 116"/>
                  <a:gd name="T4" fmla="*/ 0 w 163"/>
                  <a:gd name="T5" fmla="*/ 116 h 116"/>
                  <a:gd name="T6" fmla="*/ 0 60000 65536"/>
                  <a:gd name="T7" fmla="*/ 0 60000 65536"/>
                  <a:gd name="T8" fmla="*/ 0 60000 65536"/>
                  <a:gd name="T9" fmla="*/ 0 w 163"/>
                  <a:gd name="T10" fmla="*/ 0 h 116"/>
                  <a:gd name="T11" fmla="*/ 163 w 163"/>
                  <a:gd name="T12" fmla="*/ 116 h 11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3" h="116">
                    <a:moveTo>
                      <a:pt x="163" y="0"/>
                    </a:moveTo>
                    <a:cubicBezTo>
                      <a:pt x="154" y="12"/>
                      <a:pt x="133" y="56"/>
                      <a:pt x="106" y="75"/>
                    </a:cubicBezTo>
                    <a:cubicBezTo>
                      <a:pt x="79" y="94"/>
                      <a:pt x="22" y="107"/>
                      <a:pt x="0" y="116"/>
                    </a:cubicBezTo>
                  </a:path>
                </a:pathLst>
              </a:custGeom>
              <a:noFill/>
              <a:ln w="1270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en-US" dirty="0">
                  <a:solidFill>
                    <a:srgbClr val="000000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14" name="AutoShape 392"/>
              <p:cNvSpPr>
                <a:spLocks noChangeArrowheads="1"/>
              </p:cNvSpPr>
              <p:nvPr/>
            </p:nvSpPr>
            <p:spPr bwMode="auto">
              <a:xfrm>
                <a:off x="2128" y="2351"/>
                <a:ext cx="223" cy="90"/>
              </a:xfrm>
              <a:prstGeom prst="roundRect">
                <a:avLst>
                  <a:gd name="adj" fmla="val 16667"/>
                </a:avLst>
              </a:prstGeom>
              <a:solidFill>
                <a:srgbClr val="FFFF00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rot="10800000" vert="eaVert" wrap="none" anchor="ctr"/>
              <a:lstStyle/>
              <a:p>
                <a:pPr algn="ctr"/>
                <a:endParaRPr lang="en-US" sz="1800" dirty="0">
                  <a:solidFill>
                    <a:srgbClr val="000000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15" name="AutoShape 393"/>
              <p:cNvSpPr>
                <a:spLocks noChangeArrowheads="1"/>
              </p:cNvSpPr>
              <p:nvPr/>
            </p:nvSpPr>
            <p:spPr bwMode="auto">
              <a:xfrm rot="8327546">
                <a:off x="1690" y="2084"/>
                <a:ext cx="265" cy="153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4646 w 21600"/>
                  <a:gd name="T13" fmla="*/ 4659 h 21600"/>
                  <a:gd name="T14" fmla="*/ 16954 w 21600"/>
                  <a:gd name="T15" fmla="*/ 16941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0" y="0"/>
                    </a:moveTo>
                    <a:lnTo>
                      <a:pt x="5755" y="21600"/>
                    </a:lnTo>
                    <a:lnTo>
                      <a:pt x="15845" y="2160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8A8AE2"/>
                  </a:gs>
                  <a:gs pos="100000">
                    <a:srgbClr val="3333CC"/>
                  </a:gs>
                </a:gsLst>
                <a:lin ang="5400000" scaled="1"/>
              </a:gra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vert="eaVert" wrap="none" anchor="ctr"/>
              <a:lstStyle/>
              <a:p>
                <a:endParaRPr lang="en-US" dirty="0">
                  <a:solidFill>
                    <a:srgbClr val="000000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16" name="Freeform 394"/>
              <p:cNvSpPr>
                <a:spLocks/>
              </p:cNvSpPr>
              <p:nvPr/>
            </p:nvSpPr>
            <p:spPr bwMode="auto">
              <a:xfrm>
                <a:off x="3492" y="1980"/>
                <a:ext cx="88" cy="32"/>
              </a:xfrm>
              <a:custGeom>
                <a:avLst/>
                <a:gdLst>
                  <a:gd name="T0" fmla="*/ 88 w 88"/>
                  <a:gd name="T1" fmla="*/ 0 h 32"/>
                  <a:gd name="T2" fmla="*/ 56 w 88"/>
                  <a:gd name="T3" fmla="*/ 16 h 32"/>
                  <a:gd name="T4" fmla="*/ 0 w 88"/>
                  <a:gd name="T5" fmla="*/ 32 h 32"/>
                  <a:gd name="T6" fmla="*/ 0 60000 65536"/>
                  <a:gd name="T7" fmla="*/ 0 60000 65536"/>
                  <a:gd name="T8" fmla="*/ 0 60000 65536"/>
                  <a:gd name="T9" fmla="*/ 0 w 88"/>
                  <a:gd name="T10" fmla="*/ 0 h 32"/>
                  <a:gd name="T11" fmla="*/ 88 w 88"/>
                  <a:gd name="T12" fmla="*/ 32 h 32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88" h="32">
                    <a:moveTo>
                      <a:pt x="88" y="0"/>
                    </a:moveTo>
                    <a:cubicBezTo>
                      <a:pt x="83" y="3"/>
                      <a:pt x="71" y="11"/>
                      <a:pt x="56" y="16"/>
                    </a:cubicBezTo>
                    <a:cubicBezTo>
                      <a:pt x="41" y="21"/>
                      <a:pt x="12" y="29"/>
                      <a:pt x="0" y="32"/>
                    </a:cubicBezTo>
                  </a:path>
                </a:pathLst>
              </a:custGeom>
              <a:noFill/>
              <a:ln w="1270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en-US" dirty="0">
                  <a:solidFill>
                    <a:srgbClr val="000000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17" name="Freeform 395"/>
              <p:cNvSpPr>
                <a:spLocks/>
              </p:cNvSpPr>
              <p:nvPr/>
            </p:nvSpPr>
            <p:spPr bwMode="auto">
              <a:xfrm>
                <a:off x="3704" y="1755"/>
                <a:ext cx="134" cy="123"/>
              </a:xfrm>
              <a:custGeom>
                <a:avLst/>
                <a:gdLst>
                  <a:gd name="T0" fmla="*/ 134 w 134"/>
                  <a:gd name="T1" fmla="*/ 0 h 123"/>
                  <a:gd name="T2" fmla="*/ 52 w 134"/>
                  <a:gd name="T3" fmla="*/ 51 h 123"/>
                  <a:gd name="T4" fmla="*/ 0 w 134"/>
                  <a:gd name="T5" fmla="*/ 123 h 123"/>
                  <a:gd name="T6" fmla="*/ 0 60000 65536"/>
                  <a:gd name="T7" fmla="*/ 0 60000 65536"/>
                  <a:gd name="T8" fmla="*/ 0 60000 65536"/>
                  <a:gd name="T9" fmla="*/ 0 w 134"/>
                  <a:gd name="T10" fmla="*/ 0 h 123"/>
                  <a:gd name="T11" fmla="*/ 134 w 134"/>
                  <a:gd name="T12" fmla="*/ 123 h 123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34" h="123">
                    <a:moveTo>
                      <a:pt x="134" y="0"/>
                    </a:moveTo>
                    <a:cubicBezTo>
                      <a:pt x="120" y="9"/>
                      <a:pt x="74" y="30"/>
                      <a:pt x="52" y="51"/>
                    </a:cubicBezTo>
                    <a:cubicBezTo>
                      <a:pt x="30" y="72"/>
                      <a:pt x="11" y="108"/>
                      <a:pt x="0" y="123"/>
                    </a:cubicBezTo>
                  </a:path>
                </a:pathLst>
              </a:custGeom>
              <a:noFill/>
              <a:ln w="1270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en-US" dirty="0">
                  <a:solidFill>
                    <a:srgbClr val="000000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18" name="AutoShape 396"/>
              <p:cNvSpPr>
                <a:spLocks noChangeArrowheads="1"/>
              </p:cNvSpPr>
              <p:nvPr/>
            </p:nvSpPr>
            <p:spPr bwMode="auto">
              <a:xfrm rot="-2302269">
                <a:off x="3529" y="1877"/>
                <a:ext cx="223" cy="90"/>
              </a:xfrm>
              <a:prstGeom prst="roundRect">
                <a:avLst>
                  <a:gd name="adj" fmla="val 16667"/>
                </a:avLst>
              </a:prstGeom>
              <a:solidFill>
                <a:srgbClr val="FFFF00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rot="10800000" vert="eaVert" wrap="none" anchor="ctr"/>
              <a:lstStyle/>
              <a:p>
                <a:pPr algn="ctr"/>
                <a:endParaRPr lang="en-US" sz="1800" dirty="0">
                  <a:solidFill>
                    <a:srgbClr val="000000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19" name="Oval 397"/>
              <p:cNvSpPr>
                <a:spLocks noChangeArrowheads="1"/>
              </p:cNvSpPr>
              <p:nvPr/>
            </p:nvSpPr>
            <p:spPr bwMode="auto">
              <a:xfrm rot="645653">
                <a:off x="2712" y="3768"/>
                <a:ext cx="272" cy="121"/>
              </a:xfrm>
              <a:prstGeom prst="ellipse">
                <a:avLst/>
              </a:prstGeom>
              <a:gradFill rotWithShape="1">
                <a:gsLst>
                  <a:gs pos="0">
                    <a:srgbClr val="8A8AE2"/>
                  </a:gs>
                  <a:gs pos="100000">
                    <a:srgbClr val="3333CC"/>
                  </a:gs>
                </a:gsLst>
                <a:lin ang="5400000" scaled="1"/>
              </a:gradFill>
              <a:ln w="12700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 sz="1800" dirty="0">
                  <a:solidFill>
                    <a:srgbClr val="000000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20" name="Text Box 398"/>
              <p:cNvSpPr txBox="1">
                <a:spLocks noChangeArrowheads="1"/>
              </p:cNvSpPr>
              <p:nvPr/>
            </p:nvSpPr>
            <p:spPr bwMode="auto">
              <a:xfrm rot="645653">
                <a:off x="2065" y="3844"/>
                <a:ext cx="951" cy="24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rot="10800000" vert="eaVert" wrap="none">
                <a:spAutoFit/>
              </a:bodyPr>
              <a:lstStyle/>
              <a:p>
                <a:endParaRPr lang="en-US" sz="1000" b="1" dirty="0">
                  <a:solidFill>
                    <a:srgbClr val="FFFFFF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21" name="Oval 399"/>
              <p:cNvSpPr>
                <a:spLocks noChangeArrowheads="1"/>
              </p:cNvSpPr>
              <p:nvPr/>
            </p:nvSpPr>
            <p:spPr bwMode="auto">
              <a:xfrm rot="645653">
                <a:off x="2712" y="3768"/>
                <a:ext cx="272" cy="121"/>
              </a:xfrm>
              <a:prstGeom prst="ellipse">
                <a:avLst/>
              </a:prstGeom>
              <a:gradFill rotWithShape="1">
                <a:gsLst>
                  <a:gs pos="0">
                    <a:srgbClr val="8A8AE2"/>
                  </a:gs>
                  <a:gs pos="100000">
                    <a:srgbClr val="3333CC"/>
                  </a:gs>
                </a:gsLst>
                <a:lin ang="5400000" scaled="1"/>
              </a:gradFill>
              <a:ln w="12700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 sz="1800" dirty="0">
                  <a:solidFill>
                    <a:srgbClr val="000000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22" name="Oval 400"/>
              <p:cNvSpPr>
                <a:spLocks noChangeArrowheads="1"/>
              </p:cNvSpPr>
              <p:nvPr/>
            </p:nvSpPr>
            <p:spPr bwMode="auto">
              <a:xfrm rot="-9264711">
                <a:off x="2951" y="1345"/>
                <a:ext cx="272" cy="121"/>
              </a:xfrm>
              <a:prstGeom prst="ellipse">
                <a:avLst/>
              </a:prstGeom>
              <a:gradFill rotWithShape="1">
                <a:gsLst>
                  <a:gs pos="0">
                    <a:srgbClr val="8A8AE2"/>
                  </a:gs>
                  <a:gs pos="100000">
                    <a:srgbClr val="3333CC"/>
                  </a:gs>
                </a:gsLst>
                <a:lin ang="5400000" scaled="1"/>
              </a:gradFill>
              <a:ln w="12700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 sz="1800" dirty="0">
                  <a:solidFill>
                    <a:srgbClr val="000000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23" name="Text Box 401"/>
              <p:cNvSpPr txBox="1">
                <a:spLocks noChangeArrowheads="1"/>
              </p:cNvSpPr>
              <p:nvPr/>
            </p:nvSpPr>
            <p:spPr bwMode="auto">
              <a:xfrm rot="12335289">
                <a:off x="2426" y="1393"/>
                <a:ext cx="951" cy="24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eaVert" wrap="none">
                <a:spAutoFit/>
              </a:bodyPr>
              <a:lstStyle/>
              <a:p>
                <a:endParaRPr lang="en-US" sz="1000" b="1" dirty="0">
                  <a:solidFill>
                    <a:srgbClr val="FFFFFF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24" name="Oval 402"/>
              <p:cNvSpPr>
                <a:spLocks noChangeArrowheads="1"/>
              </p:cNvSpPr>
              <p:nvPr/>
            </p:nvSpPr>
            <p:spPr bwMode="auto">
              <a:xfrm rot="-9264711">
                <a:off x="2951" y="1345"/>
                <a:ext cx="272" cy="121"/>
              </a:xfrm>
              <a:prstGeom prst="ellipse">
                <a:avLst/>
              </a:prstGeom>
              <a:gradFill rotWithShape="1">
                <a:gsLst>
                  <a:gs pos="0">
                    <a:srgbClr val="8A8AE2"/>
                  </a:gs>
                  <a:gs pos="100000">
                    <a:srgbClr val="3333CC"/>
                  </a:gs>
                </a:gsLst>
                <a:lin ang="5400000" scaled="1"/>
              </a:gradFill>
              <a:ln w="12700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 sz="1800" dirty="0">
                  <a:solidFill>
                    <a:srgbClr val="000000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25" name="Oval 403"/>
              <p:cNvSpPr>
                <a:spLocks noChangeArrowheads="1"/>
              </p:cNvSpPr>
              <p:nvPr/>
            </p:nvSpPr>
            <p:spPr bwMode="auto">
              <a:xfrm rot="4163359">
                <a:off x="3285" y="1983"/>
                <a:ext cx="272" cy="121"/>
              </a:xfrm>
              <a:prstGeom prst="ellipse">
                <a:avLst/>
              </a:prstGeom>
              <a:gradFill rotWithShape="1">
                <a:gsLst>
                  <a:gs pos="0">
                    <a:srgbClr val="8A8AE2"/>
                  </a:gs>
                  <a:gs pos="100000">
                    <a:srgbClr val="3333CC"/>
                  </a:gs>
                </a:gsLst>
                <a:lin ang="5400000" scaled="1"/>
              </a:gradFill>
              <a:ln w="12700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 sz="1800" dirty="0">
                  <a:solidFill>
                    <a:srgbClr val="000000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26" name="Text Box 404"/>
              <p:cNvSpPr txBox="1">
                <a:spLocks noChangeArrowheads="1"/>
              </p:cNvSpPr>
              <p:nvPr/>
            </p:nvSpPr>
            <p:spPr bwMode="auto">
              <a:xfrm rot="4163359">
                <a:off x="2992" y="1867"/>
                <a:ext cx="479" cy="68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rot="10800000" wrap="none">
                <a:spAutoFit/>
              </a:bodyPr>
              <a:lstStyle/>
              <a:p>
                <a:endParaRPr lang="en-US" sz="1000" b="1" dirty="0">
                  <a:solidFill>
                    <a:srgbClr val="FFFFFF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27" name="Oval 405"/>
              <p:cNvSpPr>
                <a:spLocks noChangeArrowheads="1"/>
              </p:cNvSpPr>
              <p:nvPr/>
            </p:nvSpPr>
            <p:spPr bwMode="auto">
              <a:xfrm rot="4163359">
                <a:off x="3285" y="1983"/>
                <a:ext cx="272" cy="121"/>
              </a:xfrm>
              <a:prstGeom prst="ellipse">
                <a:avLst/>
              </a:prstGeom>
              <a:gradFill rotWithShape="1">
                <a:gsLst>
                  <a:gs pos="0">
                    <a:srgbClr val="8A8AE2"/>
                  </a:gs>
                  <a:gs pos="100000">
                    <a:srgbClr val="3333CC"/>
                  </a:gs>
                </a:gsLst>
                <a:lin ang="5400000" scaled="1"/>
              </a:gradFill>
              <a:ln w="12700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 sz="1800" dirty="0">
                  <a:solidFill>
                    <a:srgbClr val="000000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28" name="Freeform 406"/>
              <p:cNvSpPr>
                <a:spLocks/>
              </p:cNvSpPr>
              <p:nvPr/>
            </p:nvSpPr>
            <p:spPr bwMode="auto">
              <a:xfrm>
                <a:off x="2892" y="3486"/>
                <a:ext cx="70" cy="300"/>
              </a:xfrm>
              <a:custGeom>
                <a:avLst/>
                <a:gdLst>
                  <a:gd name="T0" fmla="*/ 70 w 70"/>
                  <a:gd name="T1" fmla="*/ 0 h 300"/>
                  <a:gd name="T2" fmla="*/ 48 w 70"/>
                  <a:gd name="T3" fmla="*/ 165 h 300"/>
                  <a:gd name="T4" fmla="*/ 0 w 70"/>
                  <a:gd name="T5" fmla="*/ 300 h 300"/>
                  <a:gd name="T6" fmla="*/ 0 60000 65536"/>
                  <a:gd name="T7" fmla="*/ 0 60000 65536"/>
                  <a:gd name="T8" fmla="*/ 0 60000 65536"/>
                  <a:gd name="T9" fmla="*/ 0 w 70"/>
                  <a:gd name="T10" fmla="*/ 0 h 300"/>
                  <a:gd name="T11" fmla="*/ 70 w 70"/>
                  <a:gd name="T12" fmla="*/ 300 h 3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70" h="300">
                    <a:moveTo>
                      <a:pt x="70" y="0"/>
                    </a:moveTo>
                    <a:cubicBezTo>
                      <a:pt x="66" y="27"/>
                      <a:pt x="60" y="115"/>
                      <a:pt x="48" y="165"/>
                    </a:cubicBezTo>
                    <a:cubicBezTo>
                      <a:pt x="36" y="215"/>
                      <a:pt x="10" y="272"/>
                      <a:pt x="0" y="300"/>
                    </a:cubicBezTo>
                  </a:path>
                </a:pathLst>
              </a:custGeom>
              <a:noFill/>
              <a:ln w="1270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en-US" dirty="0">
                  <a:solidFill>
                    <a:srgbClr val="000000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29" name="Oval 407"/>
              <p:cNvSpPr>
                <a:spLocks noChangeArrowheads="1"/>
              </p:cNvSpPr>
              <p:nvPr/>
            </p:nvSpPr>
            <p:spPr bwMode="auto">
              <a:xfrm rot="-4328629">
                <a:off x="2785" y="3752"/>
                <a:ext cx="166" cy="139"/>
              </a:xfrm>
              <a:prstGeom prst="ellipse">
                <a:avLst/>
              </a:prstGeom>
              <a:solidFill>
                <a:srgbClr val="FF5050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en-US" sz="1000" dirty="0">
                  <a:solidFill>
                    <a:srgbClr val="000000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30" name="Freeform 408"/>
              <p:cNvSpPr>
                <a:spLocks/>
              </p:cNvSpPr>
              <p:nvPr/>
            </p:nvSpPr>
            <p:spPr bwMode="auto">
              <a:xfrm>
                <a:off x="2836" y="3051"/>
                <a:ext cx="101" cy="270"/>
              </a:xfrm>
              <a:custGeom>
                <a:avLst/>
                <a:gdLst>
                  <a:gd name="T0" fmla="*/ 2 w 101"/>
                  <a:gd name="T1" fmla="*/ 0 h 270"/>
                  <a:gd name="T2" fmla="*/ 16 w 101"/>
                  <a:gd name="T3" fmla="*/ 141 h 270"/>
                  <a:gd name="T4" fmla="*/ 101 w 101"/>
                  <a:gd name="T5" fmla="*/ 270 h 270"/>
                  <a:gd name="T6" fmla="*/ 0 60000 65536"/>
                  <a:gd name="T7" fmla="*/ 0 60000 65536"/>
                  <a:gd name="T8" fmla="*/ 0 60000 65536"/>
                  <a:gd name="T9" fmla="*/ 0 w 101"/>
                  <a:gd name="T10" fmla="*/ 0 h 270"/>
                  <a:gd name="T11" fmla="*/ 101 w 101"/>
                  <a:gd name="T12" fmla="*/ 270 h 27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01" h="270">
                    <a:moveTo>
                      <a:pt x="2" y="0"/>
                    </a:moveTo>
                    <a:cubicBezTo>
                      <a:pt x="4" y="23"/>
                      <a:pt x="0" y="96"/>
                      <a:pt x="16" y="141"/>
                    </a:cubicBezTo>
                    <a:cubicBezTo>
                      <a:pt x="32" y="186"/>
                      <a:pt x="83" y="243"/>
                      <a:pt x="101" y="270"/>
                    </a:cubicBezTo>
                  </a:path>
                </a:pathLst>
              </a:custGeom>
              <a:noFill/>
              <a:ln w="1270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en-US" dirty="0">
                  <a:solidFill>
                    <a:srgbClr val="000000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31" name="AutoShape 409"/>
              <p:cNvSpPr>
                <a:spLocks noChangeArrowheads="1"/>
              </p:cNvSpPr>
              <p:nvPr/>
            </p:nvSpPr>
            <p:spPr bwMode="auto">
              <a:xfrm rot="-5776425">
                <a:off x="2832" y="3378"/>
                <a:ext cx="223" cy="90"/>
              </a:xfrm>
              <a:prstGeom prst="roundRect">
                <a:avLst>
                  <a:gd name="adj" fmla="val 16667"/>
                </a:avLst>
              </a:prstGeom>
              <a:solidFill>
                <a:srgbClr val="FFFF00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en-US" sz="1800" dirty="0">
                  <a:solidFill>
                    <a:srgbClr val="000000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32" name="AutoShape 410"/>
              <p:cNvSpPr>
                <a:spLocks noChangeArrowheads="1"/>
              </p:cNvSpPr>
              <p:nvPr/>
            </p:nvSpPr>
            <p:spPr bwMode="auto">
              <a:xfrm rot="645653">
                <a:off x="2699" y="3838"/>
                <a:ext cx="265" cy="153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4646 w 21600"/>
                  <a:gd name="T13" fmla="*/ 4659 h 21600"/>
                  <a:gd name="T14" fmla="*/ 16954 w 21600"/>
                  <a:gd name="T15" fmla="*/ 16941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0" y="0"/>
                    </a:moveTo>
                    <a:lnTo>
                      <a:pt x="5755" y="21600"/>
                    </a:lnTo>
                    <a:lnTo>
                      <a:pt x="15845" y="2160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8A8AE2"/>
                  </a:gs>
                  <a:gs pos="100000">
                    <a:srgbClr val="3333CC"/>
                  </a:gs>
                </a:gsLst>
                <a:lin ang="5400000" scaled="1"/>
              </a:gra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rot="10800000" vert="eaVert" wrap="none" anchor="ctr"/>
              <a:lstStyle/>
              <a:p>
                <a:endParaRPr lang="en-US" dirty="0">
                  <a:solidFill>
                    <a:srgbClr val="000000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33" name="Freeform 411"/>
              <p:cNvSpPr>
                <a:spLocks/>
              </p:cNvSpPr>
              <p:nvPr/>
            </p:nvSpPr>
            <p:spPr bwMode="auto">
              <a:xfrm>
                <a:off x="3288" y="2955"/>
                <a:ext cx="202" cy="179"/>
              </a:xfrm>
              <a:custGeom>
                <a:avLst/>
                <a:gdLst>
                  <a:gd name="T0" fmla="*/ 0 w 202"/>
                  <a:gd name="T1" fmla="*/ 0 h 179"/>
                  <a:gd name="T2" fmla="*/ 72 w 202"/>
                  <a:gd name="T3" fmla="*/ 114 h 179"/>
                  <a:gd name="T4" fmla="*/ 202 w 202"/>
                  <a:gd name="T5" fmla="*/ 179 h 179"/>
                  <a:gd name="T6" fmla="*/ 0 60000 65536"/>
                  <a:gd name="T7" fmla="*/ 0 60000 65536"/>
                  <a:gd name="T8" fmla="*/ 0 60000 65536"/>
                  <a:gd name="T9" fmla="*/ 0 w 202"/>
                  <a:gd name="T10" fmla="*/ 0 h 179"/>
                  <a:gd name="T11" fmla="*/ 202 w 202"/>
                  <a:gd name="T12" fmla="*/ 179 h 17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02" h="179">
                    <a:moveTo>
                      <a:pt x="0" y="0"/>
                    </a:moveTo>
                    <a:cubicBezTo>
                      <a:pt x="12" y="19"/>
                      <a:pt x="38" y="84"/>
                      <a:pt x="72" y="114"/>
                    </a:cubicBezTo>
                    <a:cubicBezTo>
                      <a:pt x="106" y="144"/>
                      <a:pt x="175" y="165"/>
                      <a:pt x="202" y="179"/>
                    </a:cubicBezTo>
                  </a:path>
                </a:pathLst>
              </a:custGeom>
              <a:noFill/>
              <a:ln w="1270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en-US" dirty="0">
                  <a:solidFill>
                    <a:srgbClr val="000000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34" name="Oval 412"/>
              <p:cNvSpPr>
                <a:spLocks noChangeArrowheads="1"/>
              </p:cNvSpPr>
              <p:nvPr/>
            </p:nvSpPr>
            <p:spPr bwMode="auto">
              <a:xfrm rot="9855411">
                <a:off x="3483" y="3033"/>
                <a:ext cx="166" cy="139"/>
              </a:xfrm>
              <a:prstGeom prst="ellipse">
                <a:avLst/>
              </a:prstGeom>
              <a:solidFill>
                <a:srgbClr val="FF5050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pPr algn="ctr"/>
                <a:endParaRPr lang="en-US" sz="1000" dirty="0">
                  <a:solidFill>
                    <a:srgbClr val="000000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35" name="Freeform 413"/>
              <p:cNvSpPr>
                <a:spLocks/>
              </p:cNvSpPr>
              <p:nvPr/>
            </p:nvSpPr>
            <p:spPr bwMode="auto">
              <a:xfrm>
                <a:off x="3241" y="2484"/>
                <a:ext cx="188" cy="300"/>
              </a:xfrm>
              <a:custGeom>
                <a:avLst/>
                <a:gdLst>
                  <a:gd name="T0" fmla="*/ 26 w 188"/>
                  <a:gd name="T1" fmla="*/ 300 h 300"/>
                  <a:gd name="T2" fmla="*/ 5 w 188"/>
                  <a:gd name="T3" fmla="*/ 216 h 300"/>
                  <a:gd name="T4" fmla="*/ 56 w 188"/>
                  <a:gd name="T5" fmla="*/ 120 h 300"/>
                  <a:gd name="T6" fmla="*/ 188 w 188"/>
                  <a:gd name="T7" fmla="*/ 0 h 3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88"/>
                  <a:gd name="T13" fmla="*/ 0 h 300"/>
                  <a:gd name="T14" fmla="*/ 188 w 188"/>
                  <a:gd name="T15" fmla="*/ 300 h 3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88" h="300">
                    <a:moveTo>
                      <a:pt x="26" y="300"/>
                    </a:moveTo>
                    <a:cubicBezTo>
                      <a:pt x="23" y="287"/>
                      <a:pt x="0" y="246"/>
                      <a:pt x="5" y="216"/>
                    </a:cubicBezTo>
                    <a:cubicBezTo>
                      <a:pt x="10" y="186"/>
                      <a:pt x="26" y="156"/>
                      <a:pt x="56" y="120"/>
                    </a:cubicBezTo>
                    <a:cubicBezTo>
                      <a:pt x="86" y="84"/>
                      <a:pt x="161" y="25"/>
                      <a:pt x="188" y="0"/>
                    </a:cubicBezTo>
                  </a:path>
                </a:pathLst>
              </a:custGeom>
              <a:noFill/>
              <a:ln w="1270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en-US" dirty="0">
                  <a:solidFill>
                    <a:srgbClr val="000000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36" name="AutoShape 414"/>
              <p:cNvSpPr>
                <a:spLocks noChangeArrowheads="1"/>
              </p:cNvSpPr>
              <p:nvPr/>
            </p:nvSpPr>
            <p:spPr bwMode="auto">
              <a:xfrm rot="-6064548">
                <a:off x="3168" y="2833"/>
                <a:ext cx="223" cy="90"/>
              </a:xfrm>
              <a:prstGeom prst="roundRect">
                <a:avLst>
                  <a:gd name="adj" fmla="val 16667"/>
                </a:avLst>
              </a:prstGeom>
              <a:solidFill>
                <a:srgbClr val="FFFF00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en-US" sz="1800" dirty="0">
                  <a:solidFill>
                    <a:srgbClr val="000000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37" name="Freeform 415"/>
              <p:cNvSpPr>
                <a:spLocks/>
              </p:cNvSpPr>
              <p:nvPr/>
            </p:nvSpPr>
            <p:spPr bwMode="auto">
              <a:xfrm>
                <a:off x="2132" y="2010"/>
                <a:ext cx="118" cy="66"/>
              </a:xfrm>
              <a:custGeom>
                <a:avLst/>
                <a:gdLst>
                  <a:gd name="T0" fmla="*/ 0 w 118"/>
                  <a:gd name="T1" fmla="*/ 0 h 66"/>
                  <a:gd name="T2" fmla="*/ 68 w 118"/>
                  <a:gd name="T3" fmla="*/ 32 h 66"/>
                  <a:gd name="T4" fmla="*/ 118 w 118"/>
                  <a:gd name="T5" fmla="*/ 66 h 66"/>
                  <a:gd name="T6" fmla="*/ 0 60000 65536"/>
                  <a:gd name="T7" fmla="*/ 0 60000 65536"/>
                  <a:gd name="T8" fmla="*/ 0 60000 65536"/>
                  <a:gd name="T9" fmla="*/ 0 w 118"/>
                  <a:gd name="T10" fmla="*/ 0 h 66"/>
                  <a:gd name="T11" fmla="*/ 118 w 118"/>
                  <a:gd name="T12" fmla="*/ 66 h 6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18" h="66">
                    <a:moveTo>
                      <a:pt x="0" y="0"/>
                    </a:moveTo>
                    <a:cubicBezTo>
                      <a:pt x="11" y="5"/>
                      <a:pt x="48" y="21"/>
                      <a:pt x="68" y="32"/>
                    </a:cubicBezTo>
                    <a:cubicBezTo>
                      <a:pt x="88" y="43"/>
                      <a:pt x="108" y="59"/>
                      <a:pt x="118" y="66"/>
                    </a:cubicBezTo>
                  </a:path>
                </a:pathLst>
              </a:custGeom>
              <a:noFill/>
              <a:ln w="1270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en-US" dirty="0">
                  <a:solidFill>
                    <a:srgbClr val="000000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38" name="Oval 416"/>
              <p:cNvSpPr>
                <a:spLocks noChangeArrowheads="1"/>
              </p:cNvSpPr>
              <p:nvPr/>
            </p:nvSpPr>
            <p:spPr bwMode="auto">
              <a:xfrm rot="-10512929">
                <a:off x="2241" y="2013"/>
                <a:ext cx="166" cy="139"/>
              </a:xfrm>
              <a:prstGeom prst="ellipse">
                <a:avLst/>
              </a:prstGeom>
              <a:solidFill>
                <a:srgbClr val="FF5050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pPr algn="ctr"/>
                <a:endParaRPr lang="en-US" sz="1000" dirty="0">
                  <a:solidFill>
                    <a:srgbClr val="000000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39" name="AutoShape 417"/>
              <p:cNvSpPr>
                <a:spLocks noChangeArrowheads="1"/>
              </p:cNvSpPr>
              <p:nvPr/>
            </p:nvSpPr>
            <p:spPr bwMode="auto">
              <a:xfrm rot="-9294018">
                <a:off x="1958" y="1932"/>
                <a:ext cx="223" cy="90"/>
              </a:xfrm>
              <a:prstGeom prst="roundRect">
                <a:avLst>
                  <a:gd name="adj" fmla="val 16667"/>
                </a:avLst>
              </a:prstGeom>
              <a:solidFill>
                <a:srgbClr val="FFFF00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pPr algn="ctr"/>
                <a:endParaRPr lang="en-US" sz="1800" dirty="0">
                  <a:solidFill>
                    <a:srgbClr val="000000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40" name="AutoShape 418"/>
              <p:cNvSpPr>
                <a:spLocks noChangeArrowheads="1"/>
              </p:cNvSpPr>
              <p:nvPr/>
            </p:nvSpPr>
            <p:spPr bwMode="auto">
              <a:xfrm rot="-5160412">
                <a:off x="2263" y="2016"/>
                <a:ext cx="265" cy="153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4646 w 21600"/>
                  <a:gd name="T13" fmla="*/ 4659 h 21600"/>
                  <a:gd name="T14" fmla="*/ 16954 w 21600"/>
                  <a:gd name="T15" fmla="*/ 16941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0" y="0"/>
                    </a:moveTo>
                    <a:lnTo>
                      <a:pt x="5755" y="21600"/>
                    </a:lnTo>
                    <a:lnTo>
                      <a:pt x="15845" y="2160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8A8AE2"/>
                  </a:gs>
                  <a:gs pos="100000">
                    <a:srgbClr val="3333CC"/>
                  </a:gs>
                </a:gsLst>
                <a:lin ang="5400000" scaled="1"/>
              </a:gra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 dirty="0">
                  <a:solidFill>
                    <a:srgbClr val="000000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41" name="Line 419"/>
              <p:cNvSpPr>
                <a:spLocks noChangeShapeType="1"/>
              </p:cNvSpPr>
              <p:nvPr/>
            </p:nvSpPr>
            <p:spPr bwMode="auto">
              <a:xfrm>
                <a:off x="1922" y="1908"/>
                <a:ext cx="48" cy="1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>
                  <a:solidFill>
                    <a:srgbClr val="000000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42" name="Freeform 420"/>
              <p:cNvSpPr>
                <a:spLocks/>
              </p:cNvSpPr>
              <p:nvPr/>
            </p:nvSpPr>
            <p:spPr bwMode="auto">
              <a:xfrm>
                <a:off x="3058" y="1444"/>
                <a:ext cx="28" cy="184"/>
              </a:xfrm>
              <a:custGeom>
                <a:avLst/>
                <a:gdLst>
                  <a:gd name="T0" fmla="*/ 14 w 28"/>
                  <a:gd name="T1" fmla="*/ 184 h 184"/>
                  <a:gd name="T2" fmla="*/ 2 w 28"/>
                  <a:gd name="T3" fmla="*/ 116 h 184"/>
                  <a:gd name="T4" fmla="*/ 28 w 28"/>
                  <a:gd name="T5" fmla="*/ 0 h 184"/>
                  <a:gd name="T6" fmla="*/ 0 60000 65536"/>
                  <a:gd name="T7" fmla="*/ 0 60000 65536"/>
                  <a:gd name="T8" fmla="*/ 0 60000 65536"/>
                  <a:gd name="T9" fmla="*/ 0 w 28"/>
                  <a:gd name="T10" fmla="*/ 0 h 184"/>
                  <a:gd name="T11" fmla="*/ 28 w 28"/>
                  <a:gd name="T12" fmla="*/ 184 h 184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8" h="184">
                    <a:moveTo>
                      <a:pt x="14" y="184"/>
                    </a:moveTo>
                    <a:cubicBezTo>
                      <a:pt x="12" y="173"/>
                      <a:pt x="0" y="147"/>
                      <a:pt x="2" y="116"/>
                    </a:cubicBezTo>
                    <a:cubicBezTo>
                      <a:pt x="4" y="85"/>
                      <a:pt x="23" y="24"/>
                      <a:pt x="28" y="0"/>
                    </a:cubicBezTo>
                  </a:path>
                </a:pathLst>
              </a:custGeom>
              <a:noFill/>
              <a:ln w="1270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en-US" dirty="0">
                  <a:solidFill>
                    <a:srgbClr val="000000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43" name="Oval 421"/>
              <p:cNvSpPr>
                <a:spLocks noChangeArrowheads="1"/>
              </p:cNvSpPr>
              <p:nvPr/>
            </p:nvSpPr>
            <p:spPr bwMode="auto">
              <a:xfrm rot="7455516">
                <a:off x="3019" y="1333"/>
                <a:ext cx="166" cy="139"/>
              </a:xfrm>
              <a:prstGeom prst="ellipse">
                <a:avLst/>
              </a:prstGeom>
              <a:solidFill>
                <a:srgbClr val="FF5050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pPr algn="ctr"/>
                <a:endParaRPr lang="en-US" sz="1000" dirty="0">
                  <a:solidFill>
                    <a:srgbClr val="000000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44" name="Freeform 422"/>
              <p:cNvSpPr>
                <a:spLocks/>
              </p:cNvSpPr>
              <p:nvPr/>
            </p:nvSpPr>
            <p:spPr bwMode="auto">
              <a:xfrm>
                <a:off x="3092" y="1790"/>
                <a:ext cx="20" cy="124"/>
              </a:xfrm>
              <a:custGeom>
                <a:avLst/>
                <a:gdLst>
                  <a:gd name="T0" fmla="*/ 12 w 20"/>
                  <a:gd name="T1" fmla="*/ 124 h 124"/>
                  <a:gd name="T2" fmla="*/ 18 w 20"/>
                  <a:gd name="T3" fmla="*/ 66 h 124"/>
                  <a:gd name="T4" fmla="*/ 0 w 20"/>
                  <a:gd name="T5" fmla="*/ 0 h 124"/>
                  <a:gd name="T6" fmla="*/ 0 60000 65536"/>
                  <a:gd name="T7" fmla="*/ 0 60000 65536"/>
                  <a:gd name="T8" fmla="*/ 0 60000 65536"/>
                  <a:gd name="T9" fmla="*/ 0 w 20"/>
                  <a:gd name="T10" fmla="*/ 0 h 124"/>
                  <a:gd name="T11" fmla="*/ 20 w 20"/>
                  <a:gd name="T12" fmla="*/ 124 h 124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0" h="124">
                    <a:moveTo>
                      <a:pt x="12" y="124"/>
                    </a:moveTo>
                    <a:cubicBezTo>
                      <a:pt x="13" y="114"/>
                      <a:pt x="20" y="87"/>
                      <a:pt x="18" y="66"/>
                    </a:cubicBezTo>
                    <a:cubicBezTo>
                      <a:pt x="16" y="45"/>
                      <a:pt x="4" y="14"/>
                      <a:pt x="0" y="0"/>
                    </a:cubicBezTo>
                  </a:path>
                </a:pathLst>
              </a:custGeom>
              <a:noFill/>
              <a:ln w="1270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en-US" dirty="0">
                  <a:solidFill>
                    <a:srgbClr val="000000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45" name="AutoShape 423"/>
              <p:cNvSpPr>
                <a:spLocks noChangeArrowheads="1"/>
              </p:cNvSpPr>
              <p:nvPr/>
            </p:nvSpPr>
            <p:spPr bwMode="auto">
              <a:xfrm rot="4934012">
                <a:off x="2972" y="1670"/>
                <a:ext cx="223" cy="90"/>
              </a:xfrm>
              <a:prstGeom prst="roundRect">
                <a:avLst>
                  <a:gd name="adj" fmla="val 16667"/>
                </a:avLst>
              </a:prstGeom>
              <a:solidFill>
                <a:srgbClr val="FFFF00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pPr algn="ctr"/>
                <a:endParaRPr lang="en-US" sz="1800" dirty="0">
                  <a:solidFill>
                    <a:srgbClr val="000000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46" name="AutoShape 424"/>
              <p:cNvSpPr>
                <a:spLocks noChangeArrowheads="1"/>
              </p:cNvSpPr>
              <p:nvPr/>
            </p:nvSpPr>
            <p:spPr bwMode="auto">
              <a:xfrm rot="-6920402">
                <a:off x="3511" y="2992"/>
                <a:ext cx="265" cy="153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4646 w 21600"/>
                  <a:gd name="T13" fmla="*/ 4659 h 21600"/>
                  <a:gd name="T14" fmla="*/ 16954 w 21600"/>
                  <a:gd name="T15" fmla="*/ 16941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0" y="0"/>
                    </a:moveTo>
                    <a:lnTo>
                      <a:pt x="5755" y="21600"/>
                    </a:lnTo>
                    <a:lnTo>
                      <a:pt x="15845" y="2160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8A8AE2"/>
                  </a:gs>
                  <a:gs pos="100000">
                    <a:srgbClr val="3333CC"/>
                  </a:gs>
                </a:gsLst>
                <a:lin ang="5400000" scaled="1"/>
              </a:gra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 dirty="0">
                  <a:solidFill>
                    <a:srgbClr val="000000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47" name="Oval 425"/>
              <p:cNvSpPr>
                <a:spLocks noChangeArrowheads="1"/>
              </p:cNvSpPr>
              <p:nvPr/>
            </p:nvSpPr>
            <p:spPr bwMode="auto">
              <a:xfrm rot="-438783">
                <a:off x="3357" y="1967"/>
                <a:ext cx="166" cy="139"/>
              </a:xfrm>
              <a:prstGeom prst="ellipse">
                <a:avLst/>
              </a:prstGeom>
              <a:solidFill>
                <a:srgbClr val="FF5050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rot="10800000" vert="eaVert" wrap="none" anchor="ctr"/>
              <a:lstStyle/>
              <a:p>
                <a:pPr algn="ctr"/>
                <a:endParaRPr lang="en-US" sz="1000" dirty="0">
                  <a:solidFill>
                    <a:srgbClr val="000000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48" name="AutoShape 426"/>
              <p:cNvSpPr>
                <a:spLocks noChangeArrowheads="1"/>
              </p:cNvSpPr>
              <p:nvPr/>
            </p:nvSpPr>
            <p:spPr bwMode="auto">
              <a:xfrm rot="4163359">
                <a:off x="3206" y="1997"/>
                <a:ext cx="265" cy="153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4646 w 21600"/>
                  <a:gd name="T13" fmla="*/ 4659 h 21600"/>
                  <a:gd name="T14" fmla="*/ 16954 w 21600"/>
                  <a:gd name="T15" fmla="*/ 16941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0" y="0"/>
                    </a:moveTo>
                    <a:lnTo>
                      <a:pt x="5755" y="21600"/>
                    </a:lnTo>
                    <a:lnTo>
                      <a:pt x="15845" y="2160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8A8AE2"/>
                  </a:gs>
                  <a:gs pos="100000">
                    <a:srgbClr val="3333CC"/>
                  </a:gs>
                </a:gsLst>
                <a:lin ang="5400000" scaled="1"/>
              </a:gra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rot="10800000" wrap="none" anchor="ctr"/>
              <a:lstStyle/>
              <a:p>
                <a:endParaRPr lang="en-US" dirty="0">
                  <a:solidFill>
                    <a:srgbClr val="000000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49" name="AutoShape 427"/>
              <p:cNvSpPr>
                <a:spLocks noChangeArrowheads="1"/>
              </p:cNvSpPr>
              <p:nvPr/>
            </p:nvSpPr>
            <p:spPr bwMode="auto">
              <a:xfrm rot="-9264711">
                <a:off x="2991" y="1250"/>
                <a:ext cx="265" cy="153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4646 w 21600"/>
                  <a:gd name="T13" fmla="*/ 4659 h 21600"/>
                  <a:gd name="T14" fmla="*/ 16954 w 21600"/>
                  <a:gd name="T15" fmla="*/ 16941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0" y="0"/>
                    </a:moveTo>
                    <a:lnTo>
                      <a:pt x="5755" y="21600"/>
                    </a:lnTo>
                    <a:lnTo>
                      <a:pt x="15845" y="2160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8A8AE2"/>
                  </a:gs>
                  <a:gs pos="100000">
                    <a:srgbClr val="3333CC"/>
                  </a:gs>
                </a:gsLst>
                <a:lin ang="5400000" scaled="1"/>
              </a:gra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vert="eaVert" wrap="none" anchor="ctr"/>
              <a:lstStyle/>
              <a:p>
                <a:endParaRPr lang="en-US" dirty="0">
                  <a:solidFill>
                    <a:srgbClr val="000000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</p:grpSp>
      <p:sp>
        <p:nvSpPr>
          <p:cNvPr id="430" name="Line 445"/>
          <p:cNvSpPr>
            <a:spLocks noChangeShapeType="1"/>
          </p:cNvSpPr>
          <p:nvPr/>
        </p:nvSpPr>
        <p:spPr bwMode="auto">
          <a:xfrm rot="10800000">
            <a:off x="7621077" y="5874814"/>
            <a:ext cx="560897" cy="234075"/>
          </a:xfrm>
          <a:prstGeom prst="line">
            <a:avLst/>
          </a:prstGeom>
          <a:noFill/>
          <a:ln w="25400">
            <a:solidFill>
              <a:schemeClr val="accent2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34" name="TextBox 433"/>
          <p:cNvSpPr txBox="1"/>
          <p:nvPr/>
        </p:nvSpPr>
        <p:spPr>
          <a:xfrm>
            <a:off x="7629830" y="6127509"/>
            <a:ext cx="1251320" cy="369332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900" dirty="0" smtClean="0">
                <a:solidFill>
                  <a:srgbClr val="000000"/>
                </a:solidFill>
              </a:rPr>
              <a:t>Guest-host inclusion complex</a:t>
            </a:r>
            <a:endParaRPr lang="en-US" sz="900" dirty="0">
              <a:solidFill>
                <a:srgbClr val="00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25335" y="6591401"/>
            <a:ext cx="542739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*PNAS 2016, 113(14):3850-3854.; </a:t>
            </a:r>
            <a:r>
              <a:rPr lang="en-US" i="1" dirty="0" smtClean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*</a:t>
            </a:r>
            <a:r>
              <a:rPr lang="en-US" i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*</a:t>
            </a:r>
            <a:r>
              <a:rPr lang="en-US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Proc. 2015 AACR-NCI-EORTC Mol Targets Cancer Ther Abstract B37</a:t>
            </a:r>
            <a:r>
              <a:rPr lang="en-US" i="1" dirty="0" smtClean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US" i="1" dirty="0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i="1" dirty="0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32" name="Picture 43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401" y="4510633"/>
            <a:ext cx="4676774" cy="197749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61704" y="1091762"/>
            <a:ext cx="3428114" cy="3040466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46271" y="3245408"/>
            <a:ext cx="1194935" cy="90537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14603" y="5021093"/>
            <a:ext cx="1059541" cy="465406"/>
          </a:xfrm>
          <a:prstGeom prst="rect">
            <a:avLst/>
          </a:prstGeom>
        </p:spPr>
      </p:pic>
      <p:sp>
        <p:nvSpPr>
          <p:cNvPr id="11" name="Up Arrow 10"/>
          <p:cNvSpPr/>
          <p:nvPr/>
        </p:nvSpPr>
        <p:spPr bwMode="auto">
          <a:xfrm rot="18784357" flipH="1">
            <a:off x="5971216" y="3747878"/>
            <a:ext cx="130926" cy="1479115"/>
          </a:xfrm>
          <a:prstGeom prst="upArrow">
            <a:avLst/>
          </a:prstGeom>
          <a:pattFill prst="pct50">
            <a:fgClr>
              <a:schemeClr val="bg1">
                <a:lumMod val="50000"/>
              </a:schemeClr>
            </a:fgClr>
            <a:bgClr>
              <a:schemeClr val="bg1"/>
            </a:bgClr>
          </a:patt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</a:endParaRPr>
          </a:p>
        </p:txBody>
      </p:sp>
      <p:pic>
        <p:nvPicPr>
          <p:cNvPr id="177" name="Picture 17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97963" y="1210928"/>
            <a:ext cx="3558847" cy="25975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35931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DAB13E9-76E1-497E-96B1-E351C76D520B}" type="slidenum">
              <a:rPr lang="en-US" smtClean="0"/>
              <a:pPr>
                <a:defRPr/>
              </a:pPr>
              <a:t>4</a:t>
            </a:fld>
            <a:endParaRPr lang="en-US" dirty="0"/>
          </a:p>
        </p:txBody>
      </p:sp>
      <p:sp>
        <p:nvSpPr>
          <p:cNvPr id="9" name="Title 3"/>
          <p:cNvSpPr>
            <a:spLocks noGrp="1"/>
          </p:cNvSpPr>
          <p:nvPr>
            <p:ph type="title"/>
          </p:nvPr>
        </p:nvSpPr>
        <p:spPr>
          <a:xfrm>
            <a:off x="0" y="28575"/>
            <a:ext cx="9144000" cy="824133"/>
          </a:xfrm>
        </p:spPr>
        <p:txBody>
          <a:bodyPr/>
          <a:lstStyle/>
          <a:p>
            <a:r>
              <a:rPr lang="en-US" sz="2400" dirty="0" smtClean="0"/>
              <a:t>CRLX101 Accumulation and PD Effects </a:t>
            </a:r>
            <a:endParaRPr lang="en-US" sz="2400" b="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78" y="1526473"/>
            <a:ext cx="9144000" cy="477815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63285" y="1114923"/>
            <a:ext cx="88174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800" b="1" dirty="0">
                <a:solidFill>
                  <a:schemeClr val="accent2"/>
                </a:solidFill>
                <a:latin typeface="Arial" pitchFamily="34" charset="0"/>
                <a:ea typeface="+mj-ea"/>
                <a:cs typeface="Arial" pitchFamily="34" charset="0"/>
              </a:rPr>
              <a:t>Detection of CRLX101 and DNA damage in </a:t>
            </a:r>
            <a:r>
              <a:rPr lang="en-US" sz="1800" b="1" dirty="0" smtClean="0">
                <a:solidFill>
                  <a:schemeClr val="accent2"/>
                </a:solidFill>
                <a:latin typeface="Arial" pitchFamily="34" charset="0"/>
                <a:ea typeface="+mj-ea"/>
                <a:cs typeface="Arial" pitchFamily="34" charset="0"/>
              </a:rPr>
              <a:t>ovarian tumor post-treatment *</a:t>
            </a:r>
            <a:endParaRPr lang="en-US" sz="1800" b="1" dirty="0">
              <a:solidFill>
                <a:schemeClr val="accent2"/>
              </a:solidFill>
              <a:latin typeface="Arial" pitchFamily="34" charset="0"/>
              <a:ea typeface="+mj-ea"/>
              <a:cs typeface="Arial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6169981" y="6286872"/>
            <a:ext cx="27432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accent2"/>
                </a:solidFill>
                <a:latin typeface="Arial" pitchFamily="34" charset="0"/>
                <a:ea typeface="+mj-ea"/>
                <a:cs typeface="Arial" pitchFamily="34" charset="0"/>
              </a:rPr>
              <a:t>* </a:t>
            </a:r>
            <a:r>
              <a:rPr lang="en-US" sz="1000" dirty="0"/>
              <a:t>Krasner </a:t>
            </a:r>
            <a:r>
              <a:rPr lang="en-US" sz="1000" dirty="0" smtClean="0"/>
              <a:t>AACR 2016</a:t>
            </a:r>
            <a:endParaRPr lang="en-US" sz="1000" dirty="0">
              <a:solidFill>
                <a:schemeClr val="accent2"/>
              </a:solidFill>
              <a:latin typeface="Arial" pitchFamily="34" charset="0"/>
              <a:ea typeface="+mj-ea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541767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DAB13E9-76E1-497E-96B1-E351C76D520B}" type="slidenum">
              <a:rPr lang="en-US" smtClean="0"/>
              <a:pPr>
                <a:defRPr/>
              </a:pPr>
              <a:t>5</a:t>
            </a:fld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NDC Platform-Generated Pipeline</a:t>
            </a:r>
            <a:endParaRPr lang="en-US" dirty="0"/>
          </a:p>
        </p:txBody>
      </p:sp>
      <p:sp>
        <p:nvSpPr>
          <p:cNvPr id="20" name="Rectangle 19"/>
          <p:cNvSpPr/>
          <p:nvPr/>
        </p:nvSpPr>
        <p:spPr>
          <a:xfrm rot="10800000" flipV="1">
            <a:off x="1031543" y="1156911"/>
            <a:ext cx="177799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400" b="1" dirty="0" smtClean="0">
                <a:latin typeface="Arial"/>
                <a:cs typeface="Arial"/>
              </a:rPr>
              <a:t>PRECLINICAL</a:t>
            </a:r>
          </a:p>
        </p:txBody>
      </p:sp>
      <p:sp>
        <p:nvSpPr>
          <p:cNvPr id="21" name="Rectangle 20"/>
          <p:cNvSpPr/>
          <p:nvPr/>
        </p:nvSpPr>
        <p:spPr>
          <a:xfrm rot="10800000" flipV="1">
            <a:off x="2667289" y="1155868"/>
            <a:ext cx="17780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400" b="1" dirty="0" smtClean="0">
                <a:latin typeface="Arial"/>
                <a:cs typeface="Arial"/>
              </a:rPr>
              <a:t>PHASE 1</a:t>
            </a:r>
          </a:p>
        </p:txBody>
      </p:sp>
      <p:sp>
        <p:nvSpPr>
          <p:cNvPr id="24" name="Rectangle 23"/>
          <p:cNvSpPr/>
          <p:nvPr/>
        </p:nvSpPr>
        <p:spPr>
          <a:xfrm rot="10800000" flipV="1">
            <a:off x="4311930" y="1154024"/>
            <a:ext cx="18415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400" b="1" dirty="0" smtClean="0">
                <a:latin typeface="Arial"/>
                <a:cs typeface="Arial"/>
              </a:rPr>
              <a:t>PHASE 2</a:t>
            </a:r>
          </a:p>
        </p:txBody>
      </p:sp>
      <p:sp>
        <p:nvSpPr>
          <p:cNvPr id="25" name="Rectangle 24"/>
          <p:cNvSpPr/>
          <p:nvPr/>
        </p:nvSpPr>
        <p:spPr>
          <a:xfrm rot="10800000" flipV="1">
            <a:off x="6566638" y="1154461"/>
            <a:ext cx="13843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400" b="1" dirty="0" smtClean="0">
                <a:latin typeface="Arial"/>
                <a:cs typeface="Arial"/>
              </a:rPr>
              <a:t>PHASE 3</a:t>
            </a:r>
          </a:p>
        </p:txBody>
      </p:sp>
      <p:sp>
        <p:nvSpPr>
          <p:cNvPr id="31" name="Rectangle 30"/>
          <p:cNvSpPr/>
          <p:nvPr/>
        </p:nvSpPr>
        <p:spPr bwMode="auto">
          <a:xfrm>
            <a:off x="272132" y="5748421"/>
            <a:ext cx="8427367" cy="69168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27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Verdana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12725" y="5910016"/>
            <a:ext cx="833437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Platform</a:t>
            </a:r>
            <a:r>
              <a:rPr lang="en-US" sz="16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has </a:t>
            </a:r>
            <a:r>
              <a:rPr lang="en-US" sz="16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the potential to create additional candidates alone or with partners</a:t>
            </a:r>
          </a:p>
        </p:txBody>
      </p:sp>
      <p:sp>
        <p:nvSpPr>
          <p:cNvPr id="7" name="Rectangle 6"/>
          <p:cNvSpPr/>
          <p:nvPr/>
        </p:nvSpPr>
        <p:spPr bwMode="auto">
          <a:xfrm>
            <a:off x="4416585" y="1512431"/>
            <a:ext cx="3822748" cy="472849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</a:endParaRPr>
          </a:p>
        </p:txBody>
      </p:sp>
      <p:sp>
        <p:nvSpPr>
          <p:cNvPr id="11" name="Pentagon 10"/>
          <p:cNvSpPr/>
          <p:nvPr/>
        </p:nvSpPr>
        <p:spPr bwMode="auto">
          <a:xfrm>
            <a:off x="964865" y="1512431"/>
            <a:ext cx="5169418" cy="472849"/>
          </a:xfrm>
          <a:prstGeom prst="homePlate">
            <a:avLst/>
          </a:prstGeom>
          <a:gradFill flip="none" rotWithShape="1">
            <a:gsLst>
              <a:gs pos="0">
                <a:schemeClr val="bg1"/>
              </a:gs>
              <a:gs pos="100000">
                <a:srgbClr val="4676BA"/>
              </a:gs>
            </a:gsLst>
            <a:lin ang="0" scaled="1"/>
            <a:tileRect/>
          </a:gradFill>
          <a:ln w="3175" cap="flat" cmpd="sng" algn="ctr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z="1800" dirty="0"/>
          </a:p>
        </p:txBody>
      </p:sp>
      <p:sp>
        <p:nvSpPr>
          <p:cNvPr id="33" name="Rectangle 32"/>
          <p:cNvSpPr/>
          <p:nvPr/>
        </p:nvSpPr>
        <p:spPr bwMode="auto">
          <a:xfrm>
            <a:off x="3781256" y="2073992"/>
            <a:ext cx="4448343" cy="474223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</a:endParaRPr>
          </a:p>
        </p:txBody>
      </p:sp>
      <p:sp>
        <p:nvSpPr>
          <p:cNvPr id="36" name="Rectangle 35"/>
          <p:cNvSpPr/>
          <p:nvPr/>
        </p:nvSpPr>
        <p:spPr bwMode="auto">
          <a:xfrm>
            <a:off x="2916420" y="2645933"/>
            <a:ext cx="5313179" cy="462839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</a:endParaRPr>
          </a:p>
        </p:txBody>
      </p:sp>
      <p:sp>
        <p:nvSpPr>
          <p:cNvPr id="37" name="Pentagon 36"/>
          <p:cNvSpPr>
            <a:spLocks noChangeAspect="1"/>
          </p:cNvSpPr>
          <p:nvPr/>
        </p:nvSpPr>
        <p:spPr bwMode="auto">
          <a:xfrm>
            <a:off x="956501" y="2644911"/>
            <a:ext cx="2981999" cy="462923"/>
          </a:xfrm>
          <a:prstGeom prst="homePlate">
            <a:avLst/>
          </a:prstGeom>
          <a:gradFill flip="none" rotWithShape="1">
            <a:gsLst>
              <a:gs pos="0">
                <a:schemeClr val="bg1"/>
              </a:gs>
              <a:gs pos="100000">
                <a:srgbClr val="4676BA"/>
              </a:gs>
            </a:gsLst>
            <a:lin ang="0" scaled="1"/>
            <a:tileRect/>
          </a:gradFill>
          <a:ln w="3175" cap="flat" cmpd="sng" algn="ctr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z="1800" dirty="0"/>
          </a:p>
        </p:txBody>
      </p:sp>
      <p:sp>
        <p:nvSpPr>
          <p:cNvPr id="39" name="Rectangle 38"/>
          <p:cNvSpPr/>
          <p:nvPr/>
        </p:nvSpPr>
        <p:spPr bwMode="auto">
          <a:xfrm>
            <a:off x="2029122" y="4891270"/>
            <a:ext cx="6200478" cy="474750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</a:endParaRPr>
          </a:p>
        </p:txBody>
      </p:sp>
      <p:sp>
        <p:nvSpPr>
          <p:cNvPr id="40" name="Pentagon 39"/>
          <p:cNvSpPr>
            <a:spLocks noChangeAspect="1"/>
          </p:cNvSpPr>
          <p:nvPr/>
        </p:nvSpPr>
        <p:spPr bwMode="auto">
          <a:xfrm>
            <a:off x="956502" y="4891270"/>
            <a:ext cx="2981998" cy="466837"/>
          </a:xfrm>
          <a:prstGeom prst="homePlate">
            <a:avLst/>
          </a:prstGeom>
          <a:gradFill flip="none" rotWithShape="1">
            <a:gsLst>
              <a:gs pos="0">
                <a:schemeClr val="bg1"/>
              </a:gs>
              <a:gs pos="100000">
                <a:srgbClr val="1DB172"/>
              </a:gs>
            </a:gsLst>
            <a:lin ang="0" scaled="1"/>
            <a:tileRect/>
          </a:gradFill>
          <a:ln w="3175" cap="flat" cmpd="sng" algn="ctr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z="1800" dirty="0"/>
          </a:p>
        </p:txBody>
      </p:sp>
      <p:sp>
        <p:nvSpPr>
          <p:cNvPr id="41" name="TextBox 40"/>
          <p:cNvSpPr txBox="1"/>
          <p:nvPr/>
        </p:nvSpPr>
        <p:spPr>
          <a:xfrm>
            <a:off x="1063389" y="4907975"/>
            <a:ext cx="2577473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00" b="1" dirty="0" smtClean="0">
                <a:latin typeface="Arial"/>
                <a:cs typeface="Arial"/>
              </a:rPr>
              <a:t>Solid Tumors</a:t>
            </a:r>
          </a:p>
          <a:p>
            <a:r>
              <a:rPr lang="en-US" sz="900" i="1" dirty="0" smtClean="0">
                <a:latin typeface="Arial"/>
                <a:cs typeface="Arial"/>
              </a:rPr>
              <a:t>CRLX301 </a:t>
            </a:r>
            <a:r>
              <a:rPr lang="en-US" sz="900" i="1" dirty="0">
                <a:latin typeface="Arial"/>
                <a:cs typeface="Arial"/>
              </a:rPr>
              <a:t>Dose Escalation</a:t>
            </a:r>
          </a:p>
        </p:txBody>
      </p:sp>
      <p:sp>
        <p:nvSpPr>
          <p:cNvPr id="30" name="Pentagon 29"/>
          <p:cNvSpPr/>
          <p:nvPr/>
        </p:nvSpPr>
        <p:spPr bwMode="auto">
          <a:xfrm>
            <a:off x="985470" y="2073992"/>
            <a:ext cx="4295210" cy="472907"/>
          </a:xfrm>
          <a:prstGeom prst="homePlate">
            <a:avLst/>
          </a:prstGeom>
          <a:solidFill>
            <a:schemeClr val="accent6">
              <a:lumMod val="40000"/>
              <a:lumOff val="60000"/>
            </a:schemeClr>
          </a:solidFill>
          <a:ln w="3175" cap="flat" cmpd="sng" algn="ctr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</a:endParaRPr>
          </a:p>
        </p:txBody>
      </p:sp>
      <p:sp>
        <p:nvSpPr>
          <p:cNvPr id="34" name="Pentagon 33"/>
          <p:cNvSpPr>
            <a:spLocks noChangeAspect="1"/>
          </p:cNvSpPr>
          <p:nvPr/>
        </p:nvSpPr>
        <p:spPr bwMode="auto">
          <a:xfrm>
            <a:off x="983060" y="2073992"/>
            <a:ext cx="2962366" cy="466837"/>
          </a:xfrm>
          <a:prstGeom prst="homePlate">
            <a:avLst/>
          </a:prstGeom>
          <a:gradFill flip="none" rotWithShape="1">
            <a:gsLst>
              <a:gs pos="0">
                <a:schemeClr val="bg1"/>
              </a:gs>
              <a:gs pos="100000">
                <a:srgbClr val="4676BA"/>
              </a:gs>
            </a:gsLst>
            <a:lin ang="0" scaled="1"/>
            <a:tileRect/>
          </a:gradFill>
          <a:ln w="3175" cap="flat" cmpd="sng" algn="ctr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z="1800" dirty="0"/>
          </a:p>
        </p:txBody>
      </p:sp>
      <p:sp>
        <p:nvSpPr>
          <p:cNvPr id="35" name="TextBox 34"/>
          <p:cNvSpPr txBox="1"/>
          <p:nvPr/>
        </p:nvSpPr>
        <p:spPr>
          <a:xfrm>
            <a:off x="1072053" y="2102844"/>
            <a:ext cx="288817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00" b="1" dirty="0" smtClean="0">
                <a:latin typeface="Arial"/>
                <a:cs typeface="Arial"/>
              </a:rPr>
              <a:t>Relapsed Ovarian </a:t>
            </a:r>
            <a:r>
              <a:rPr lang="en-US" sz="1300" b="1" dirty="0">
                <a:latin typeface="Arial"/>
                <a:cs typeface="Arial"/>
              </a:rPr>
              <a:t>Cancer</a:t>
            </a:r>
            <a:br>
              <a:rPr lang="en-US" sz="1300" b="1" dirty="0">
                <a:latin typeface="Arial"/>
                <a:cs typeface="Arial"/>
              </a:rPr>
            </a:br>
            <a:r>
              <a:rPr lang="en-US" sz="900" i="1" dirty="0" smtClean="0">
                <a:latin typeface="Arial"/>
                <a:cs typeface="Arial"/>
              </a:rPr>
              <a:t>CRLX101 + Avastin; CRLX101 + weekly paclitaxel</a:t>
            </a:r>
            <a:endParaRPr lang="en-US" sz="900" i="1" dirty="0">
              <a:latin typeface="Arial"/>
              <a:cs typeface="Arial"/>
            </a:endParaRPr>
          </a:p>
        </p:txBody>
      </p:sp>
      <p:sp>
        <p:nvSpPr>
          <p:cNvPr id="32" name="Rectangle 31"/>
          <p:cNvSpPr/>
          <p:nvPr/>
        </p:nvSpPr>
        <p:spPr bwMode="auto">
          <a:xfrm>
            <a:off x="2923160" y="3770643"/>
            <a:ext cx="5305821" cy="466021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</a:endParaRPr>
          </a:p>
        </p:txBody>
      </p:sp>
      <p:sp>
        <p:nvSpPr>
          <p:cNvPr id="43" name="Pentagon 42"/>
          <p:cNvSpPr/>
          <p:nvPr/>
        </p:nvSpPr>
        <p:spPr bwMode="auto">
          <a:xfrm>
            <a:off x="976717" y="3761915"/>
            <a:ext cx="2984020" cy="466837"/>
          </a:xfrm>
          <a:prstGeom prst="homePlate">
            <a:avLst/>
          </a:prstGeom>
          <a:gradFill flip="none" rotWithShape="1">
            <a:gsLst>
              <a:gs pos="0">
                <a:schemeClr val="bg1"/>
              </a:gs>
              <a:gs pos="100000">
                <a:srgbClr val="4676BA"/>
              </a:gs>
            </a:gsLst>
            <a:lin ang="0" scaled="1"/>
            <a:tileRect/>
          </a:gradFill>
          <a:ln w="3175" cap="flat" cmpd="sng" algn="ctr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z="1800" dirty="0"/>
          </a:p>
        </p:txBody>
      </p:sp>
      <p:sp>
        <p:nvSpPr>
          <p:cNvPr id="5" name="TextBox 4"/>
          <p:cNvSpPr txBox="1"/>
          <p:nvPr/>
        </p:nvSpPr>
        <p:spPr>
          <a:xfrm>
            <a:off x="1071626" y="1539129"/>
            <a:ext cx="291952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00" b="1" dirty="0">
                <a:latin typeface="Arial"/>
                <a:cs typeface="Arial"/>
              </a:rPr>
              <a:t>Relapsed Renal </a:t>
            </a:r>
            <a:r>
              <a:rPr lang="en-US" sz="1300" b="1" dirty="0" smtClean="0">
                <a:latin typeface="Arial"/>
                <a:cs typeface="Arial"/>
              </a:rPr>
              <a:t>Cell Carcinoma</a:t>
            </a:r>
            <a:br>
              <a:rPr lang="en-US" sz="1300" b="1" dirty="0" smtClean="0">
                <a:latin typeface="Arial"/>
                <a:cs typeface="Arial"/>
              </a:rPr>
            </a:br>
            <a:r>
              <a:rPr lang="en-US" sz="900" i="1" dirty="0" smtClean="0">
                <a:latin typeface="Arial"/>
                <a:cs typeface="Arial"/>
              </a:rPr>
              <a:t>CRLX101 + Avastin</a:t>
            </a:r>
            <a:r>
              <a:rPr lang="en-US" sz="900" i="1" baseline="30000" dirty="0" smtClean="0">
                <a:latin typeface="Arial"/>
                <a:cs typeface="Arial"/>
              </a:rPr>
              <a:t>®</a:t>
            </a:r>
            <a:endParaRPr lang="en-US" sz="900" i="1" baseline="30000" dirty="0">
              <a:latin typeface="Arial"/>
              <a:cs typeface="Arial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1076156" y="2675548"/>
            <a:ext cx="2779839" cy="4462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00" b="1" dirty="0" smtClean="0">
                <a:latin typeface="Arial"/>
                <a:cs typeface="Arial"/>
              </a:rPr>
              <a:t>Locally Advanced Rectal Cancer</a:t>
            </a:r>
          </a:p>
          <a:p>
            <a:r>
              <a:rPr lang="en-US" sz="900" i="1" dirty="0" smtClean="0">
                <a:latin typeface="Arial"/>
                <a:cs typeface="Arial"/>
              </a:rPr>
              <a:t>CRLX101 + capecitabine + radiotherapy</a:t>
            </a:r>
            <a:endParaRPr lang="en-US" sz="900" i="1" dirty="0">
              <a:latin typeface="Arial"/>
              <a:cs typeface="Arial"/>
            </a:endParaRPr>
          </a:p>
        </p:txBody>
      </p:sp>
      <p:sp>
        <p:nvSpPr>
          <p:cNvPr id="45" name="Rectangle 44"/>
          <p:cNvSpPr/>
          <p:nvPr/>
        </p:nvSpPr>
        <p:spPr bwMode="auto">
          <a:xfrm>
            <a:off x="2914736" y="3209590"/>
            <a:ext cx="5314244" cy="463398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</a:endParaRPr>
          </a:p>
        </p:txBody>
      </p:sp>
      <p:sp>
        <p:nvSpPr>
          <p:cNvPr id="46" name="Pentagon 45"/>
          <p:cNvSpPr>
            <a:spLocks noChangeAspect="1"/>
          </p:cNvSpPr>
          <p:nvPr/>
        </p:nvSpPr>
        <p:spPr bwMode="auto">
          <a:xfrm>
            <a:off x="968294" y="3205664"/>
            <a:ext cx="2984020" cy="469947"/>
          </a:xfrm>
          <a:prstGeom prst="homePlate">
            <a:avLst/>
          </a:prstGeom>
          <a:gradFill flip="none" rotWithShape="1">
            <a:gsLst>
              <a:gs pos="0">
                <a:schemeClr val="bg1"/>
              </a:gs>
              <a:gs pos="100000">
                <a:srgbClr val="4676BA"/>
              </a:gs>
            </a:gsLst>
            <a:lin ang="0" scaled="1"/>
            <a:tileRect/>
          </a:gradFill>
          <a:ln w="3175" cap="flat" cmpd="sng" algn="ctr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z="1800" dirty="0"/>
          </a:p>
        </p:txBody>
      </p:sp>
      <p:sp>
        <p:nvSpPr>
          <p:cNvPr id="47" name="TextBox 46"/>
          <p:cNvSpPr txBox="1"/>
          <p:nvPr/>
        </p:nvSpPr>
        <p:spPr>
          <a:xfrm>
            <a:off x="1069195" y="3785260"/>
            <a:ext cx="2285259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00" b="1" dirty="0" smtClean="0">
                <a:latin typeface="Arial"/>
                <a:cs typeface="Arial"/>
              </a:rPr>
              <a:t>Solid Tumors</a:t>
            </a:r>
            <a:br>
              <a:rPr lang="en-US" sz="1300" b="1" dirty="0" smtClean="0">
                <a:latin typeface="Arial"/>
                <a:cs typeface="Arial"/>
              </a:rPr>
            </a:br>
            <a:r>
              <a:rPr lang="en-US" sz="900" i="1" dirty="0" smtClean="0">
                <a:latin typeface="Arial"/>
                <a:cs typeface="Arial"/>
              </a:rPr>
              <a:t>CRLX101 + LYNPARZA™</a:t>
            </a:r>
          </a:p>
        </p:txBody>
      </p:sp>
      <p:cxnSp>
        <p:nvCxnSpPr>
          <p:cNvPr id="50" name="Straight Connector 49"/>
          <p:cNvCxnSpPr/>
          <p:nvPr/>
        </p:nvCxnSpPr>
        <p:spPr bwMode="auto">
          <a:xfrm flipV="1">
            <a:off x="4438314" y="1512431"/>
            <a:ext cx="6975" cy="3291267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/>
            </a:solidFill>
            <a:prstDash val="dash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4" name="TextBox 43"/>
          <p:cNvSpPr txBox="1"/>
          <p:nvPr/>
        </p:nvSpPr>
        <p:spPr>
          <a:xfrm>
            <a:off x="1069193" y="3246866"/>
            <a:ext cx="2712063" cy="4462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00" b="1" dirty="0" smtClean="0">
                <a:latin typeface="Arial"/>
                <a:cs typeface="Arial"/>
              </a:rPr>
              <a:t>Weekly Dosing Solid Tumors</a:t>
            </a:r>
          </a:p>
          <a:p>
            <a:r>
              <a:rPr lang="en-US" sz="900" i="1" dirty="0" smtClean="0">
                <a:latin typeface="Arial"/>
                <a:cs typeface="Arial"/>
              </a:rPr>
              <a:t>CRLX101; CRLX101 + Avastin</a:t>
            </a:r>
          </a:p>
        </p:txBody>
      </p:sp>
      <p:cxnSp>
        <p:nvCxnSpPr>
          <p:cNvPr id="51" name="Straight Connector 50"/>
          <p:cNvCxnSpPr/>
          <p:nvPr/>
        </p:nvCxnSpPr>
        <p:spPr bwMode="auto">
          <a:xfrm flipV="1">
            <a:off x="6368277" y="1521158"/>
            <a:ext cx="22463" cy="328254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/>
            </a:solidFill>
            <a:prstDash val="dash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52" name="Rectangle 51"/>
          <p:cNvSpPr/>
          <p:nvPr/>
        </p:nvSpPr>
        <p:spPr bwMode="auto">
          <a:xfrm>
            <a:off x="2423604" y="4331419"/>
            <a:ext cx="5815729" cy="466021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</a:endParaRPr>
          </a:p>
        </p:txBody>
      </p:sp>
      <p:sp>
        <p:nvSpPr>
          <p:cNvPr id="53" name="Pentagon 52"/>
          <p:cNvSpPr/>
          <p:nvPr/>
        </p:nvSpPr>
        <p:spPr bwMode="auto">
          <a:xfrm>
            <a:off x="987069" y="4322691"/>
            <a:ext cx="1680220" cy="466837"/>
          </a:xfrm>
          <a:prstGeom prst="homePlate">
            <a:avLst/>
          </a:prstGeom>
          <a:gradFill flip="none" rotWithShape="1">
            <a:gsLst>
              <a:gs pos="0">
                <a:schemeClr val="bg1"/>
              </a:gs>
              <a:gs pos="100000">
                <a:srgbClr val="4676BA"/>
              </a:gs>
            </a:gsLst>
            <a:lin ang="0" scaled="1"/>
            <a:tileRect/>
          </a:gradFill>
          <a:ln w="3175" cap="flat" cmpd="sng" algn="ctr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z="1800" dirty="0"/>
          </a:p>
        </p:txBody>
      </p:sp>
      <p:sp>
        <p:nvSpPr>
          <p:cNvPr id="54" name="TextBox 53"/>
          <p:cNvSpPr txBox="1"/>
          <p:nvPr/>
        </p:nvSpPr>
        <p:spPr>
          <a:xfrm>
            <a:off x="1079548" y="4346036"/>
            <a:ext cx="150723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00" b="1" dirty="0" smtClean="0">
                <a:latin typeface="Arial"/>
                <a:cs typeface="Arial"/>
              </a:rPr>
              <a:t>Solid Tumors</a:t>
            </a:r>
            <a:br>
              <a:rPr lang="en-US" sz="1300" b="1" dirty="0" smtClean="0">
                <a:latin typeface="Arial"/>
                <a:cs typeface="Arial"/>
              </a:rPr>
            </a:br>
            <a:r>
              <a:rPr lang="en-US" sz="900" i="1" dirty="0" smtClean="0">
                <a:latin typeface="Arial"/>
                <a:cs typeface="Arial"/>
              </a:rPr>
              <a:t>CRLX101 + IDO Inhibitors</a:t>
            </a:r>
          </a:p>
        </p:txBody>
      </p:sp>
      <p:cxnSp>
        <p:nvCxnSpPr>
          <p:cNvPr id="42" name="Straight Connector 41"/>
          <p:cNvCxnSpPr/>
          <p:nvPr/>
        </p:nvCxnSpPr>
        <p:spPr bwMode="auto">
          <a:xfrm flipV="1">
            <a:off x="1070421" y="1549854"/>
            <a:ext cx="1" cy="3840480"/>
          </a:xfrm>
          <a:prstGeom prst="line">
            <a:avLst/>
          </a:prstGeom>
          <a:solidFill>
            <a:schemeClr val="accent1"/>
          </a:solidFill>
          <a:ln w="222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9" name="Straight Connector 48"/>
          <p:cNvCxnSpPr/>
          <p:nvPr/>
        </p:nvCxnSpPr>
        <p:spPr bwMode="auto">
          <a:xfrm flipV="1">
            <a:off x="2712387" y="1499180"/>
            <a:ext cx="0" cy="3838146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/>
            </a:solidFill>
            <a:prstDash val="dash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6" name="TextBox 5"/>
          <p:cNvSpPr txBox="1"/>
          <p:nvPr/>
        </p:nvSpPr>
        <p:spPr>
          <a:xfrm>
            <a:off x="71025" y="1593341"/>
            <a:ext cx="99207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CRLX101</a:t>
            </a:r>
            <a:endParaRPr lang="en-US" sz="14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71025" y="5006200"/>
            <a:ext cx="99207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CRLX301</a:t>
            </a:r>
            <a:endParaRPr lang="en-US" sz="14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194660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DAB13E9-76E1-497E-96B1-E351C76D520B}" type="slidenum">
              <a:rPr lang="en-US" smtClean="0"/>
              <a:pPr>
                <a:defRPr/>
              </a:pPr>
              <a:t>6</a:t>
            </a:fld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-14461" y="228599"/>
            <a:ext cx="9158462" cy="595843"/>
          </a:xfrm>
        </p:spPr>
        <p:txBody>
          <a:bodyPr/>
          <a:lstStyle/>
          <a:p>
            <a:r>
              <a:rPr lang="en-US" sz="2000" dirty="0"/>
              <a:t>CRLX101 Antitumor Activity in Ovarian Cancer</a:t>
            </a:r>
          </a:p>
        </p:txBody>
      </p:sp>
      <p:graphicFrame>
        <p:nvGraphicFramePr>
          <p:cNvPr id="2" name="Content Placeholder 1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33481934"/>
              </p:ext>
            </p:extLst>
          </p:nvPr>
        </p:nvGraphicFramePr>
        <p:xfrm>
          <a:off x="429153" y="1616973"/>
          <a:ext cx="3765549" cy="324997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10365"/>
                <a:gridCol w="911621"/>
                <a:gridCol w="1143563"/>
              </a:tblGrid>
              <a:tr h="301458">
                <a:tc>
                  <a:txBody>
                    <a:bodyPr/>
                    <a:lstStyle/>
                    <a:p>
                      <a:endParaRPr lang="en-US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Mono</a:t>
                      </a:r>
                      <a:endParaRPr lang="en-US" sz="140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Combo*</a:t>
                      </a:r>
                      <a:endParaRPr lang="en-US" sz="140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rgbClr val="002060"/>
                    </a:solidFill>
                  </a:tcPr>
                </a:tc>
              </a:tr>
              <a:tr h="387516"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</a:t>
                      </a:r>
                      <a:endParaRPr lang="en-US" sz="1400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22</a:t>
                      </a:r>
                      <a:endParaRPr lang="en-US" sz="1400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18</a:t>
                      </a:r>
                      <a:endParaRPr lang="en-US" sz="1400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387516"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ORR(%)</a:t>
                      </a:r>
                      <a:endParaRPr lang="en-US" sz="1400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</a:t>
                      </a:r>
                      <a:endParaRPr lang="en-US" sz="1400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17</a:t>
                      </a:r>
                      <a:endParaRPr lang="en-US" sz="1400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387516"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SD (%)</a:t>
                      </a:r>
                      <a:endParaRPr lang="en-US" sz="1400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59</a:t>
                      </a:r>
                      <a:endParaRPr lang="en-US" sz="1400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78</a:t>
                      </a:r>
                      <a:endParaRPr lang="en-US" sz="1400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412991"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CBR</a:t>
                      </a:r>
                      <a:r>
                        <a:rPr lang="en-US" sz="1400" baseline="30000" dirty="0" smtClean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r>
                        <a:rPr lang="en-US" sz="1400" dirty="0" smtClean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(%)</a:t>
                      </a:r>
                      <a:endParaRPr lang="en-US" sz="1400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73</a:t>
                      </a:r>
                      <a:endParaRPr lang="en-US" sz="1400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94</a:t>
                      </a:r>
                      <a:endParaRPr lang="en-US" sz="1400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412991"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PFS6 (%)</a:t>
                      </a:r>
                      <a:endParaRPr lang="en-US" sz="1400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27</a:t>
                      </a:r>
                      <a:endParaRPr lang="en-US" sz="1400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56</a:t>
                      </a:r>
                      <a:endParaRPr lang="en-US" sz="1400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438485"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mPFS</a:t>
                      </a:r>
                      <a:r>
                        <a:rPr lang="en-US" sz="1400" baseline="30000" dirty="0" smtClean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r>
                        <a:rPr lang="en-US" sz="1400" dirty="0" smtClean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(mos.)</a:t>
                      </a:r>
                      <a:endParaRPr lang="en-US" sz="1400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4.2</a:t>
                      </a:r>
                      <a:endParaRPr lang="en-US" sz="1400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6.2</a:t>
                      </a:r>
                      <a:endParaRPr lang="en-US" sz="1400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512479"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CA125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Response</a:t>
                      </a:r>
                      <a:r>
                        <a:rPr lang="en-US" sz="1400" baseline="30000" dirty="0" smtClean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 </a:t>
                      </a:r>
                      <a:r>
                        <a:rPr lang="en-US" sz="1400" dirty="0" smtClean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(%)</a:t>
                      </a:r>
                      <a:endParaRPr lang="en-US" sz="1400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23</a:t>
                      </a:r>
                      <a:endParaRPr lang="en-US" sz="1400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44</a:t>
                      </a:r>
                      <a:endParaRPr lang="en-US" sz="1400" baseline="30000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5373003" y="1168245"/>
            <a:ext cx="3028047" cy="307777"/>
          </a:xfrm>
          <a:prstGeom prst="rect">
            <a:avLst/>
          </a:prstGeom>
          <a:noFill/>
          <a:ln w="12700">
            <a:noFill/>
          </a:ln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CRLX101 vs</a:t>
            </a:r>
            <a:r>
              <a:rPr lang="en-US" sz="1400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CRLX101 + </a:t>
            </a:r>
            <a:r>
              <a:rPr lang="en-US" sz="1400" dirty="0" smtClean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Avastin</a:t>
            </a:r>
            <a:endParaRPr lang="en-US" sz="1400" dirty="0">
              <a:solidFill>
                <a:schemeClr val="accent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58131" y="4866948"/>
            <a:ext cx="407996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aseline="30000" dirty="0" smtClean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CBR = PR+CR+SD.</a:t>
            </a:r>
            <a:b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baseline="30000" dirty="0" smtClean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mPFS: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defined as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time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from first dose to discontinuation of treatment for any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reason.</a:t>
            </a:r>
          </a:p>
          <a:p>
            <a:r>
              <a:rPr lang="en-US" baseline="30000" dirty="0" smtClean="0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CA125 Response: decline over baseline ≥ 50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%.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59594" y="1168245"/>
            <a:ext cx="3077036" cy="307777"/>
          </a:xfrm>
          <a:prstGeom prst="rect">
            <a:avLst/>
          </a:prstGeom>
          <a:noFill/>
          <a:ln w="12700">
            <a:noFill/>
          </a:ln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CRLX101 vs. CRLX101 + Avastin</a:t>
            </a:r>
            <a:endParaRPr lang="en-US" sz="1400" dirty="0">
              <a:solidFill>
                <a:schemeClr val="accent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Content Placeholder 4"/>
          <p:cNvSpPr txBox="1">
            <a:spLocks/>
          </p:cNvSpPr>
          <p:nvPr/>
        </p:nvSpPr>
        <p:spPr bwMode="auto">
          <a:xfrm>
            <a:off x="940676" y="5345736"/>
            <a:ext cx="7248187" cy="11554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6"/>
              </a:buClr>
              <a:buFont typeface="Wingdings" pitchFamily="2" charset="2"/>
              <a:buChar char="§"/>
              <a:defRPr sz="2000">
                <a:solidFill>
                  <a:schemeClr val="accent2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6"/>
              </a:buClr>
              <a:buChar char="•"/>
              <a:defRPr>
                <a:solidFill>
                  <a:schemeClr val="accent2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6"/>
              </a:buClr>
              <a:buFont typeface="Arial" pitchFamily="34" charset="0"/>
              <a:buChar char="̶"/>
              <a:defRPr sz="1600">
                <a:solidFill>
                  <a:schemeClr val="accent2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6"/>
              </a:buClr>
              <a:buChar char="o"/>
              <a:defRPr sz="1400">
                <a:solidFill>
                  <a:schemeClr val="accent2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6"/>
              </a:buClr>
              <a:buFont typeface="Wingdings" pitchFamily="2" charset="2"/>
              <a:buChar char="q"/>
              <a:defRPr sz="1200">
                <a:solidFill>
                  <a:schemeClr val="accent2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q"/>
              <a:defRPr sz="12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q"/>
              <a:defRPr sz="12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q"/>
              <a:defRPr sz="12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q"/>
              <a:defRPr sz="12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sz="1700" kern="0" dirty="0" smtClean="0"/>
              <a:t>Completed stage 1 and met advancement criteria (3/18 PFS6)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sz="1700" kern="0" dirty="0" smtClean="0"/>
              <a:t>No DLTs; combination appears to be generally well tolerated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-4924" t="10468" r="4924" b="224"/>
          <a:stretch/>
        </p:blipFill>
        <p:spPr>
          <a:xfrm>
            <a:off x="4426538" y="1616973"/>
            <a:ext cx="4180345" cy="3728763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0" y="6587326"/>
            <a:ext cx="860213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i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*</a:t>
            </a:r>
            <a:r>
              <a:rPr lang="da-DK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a-DK" i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Krasner et al, AACR </a:t>
            </a:r>
            <a:r>
              <a:rPr lang="da-DK" i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2016. </a:t>
            </a:r>
            <a:r>
              <a:rPr lang="en-US" i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US" i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403977" y="6320901"/>
            <a:ext cx="150032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Data cut-off March 18, </a:t>
            </a:r>
            <a:r>
              <a:rPr lang="en-US" dirty="0" smtClean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2016</a:t>
            </a:r>
            <a:endParaRPr lang="en-US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42013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DAB13E9-76E1-497E-96B1-E351C76D520B}" type="slidenum">
              <a:rPr lang="en-US" smtClean="0"/>
              <a:pPr>
                <a:defRPr/>
              </a:pPr>
              <a:t>7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0" y="1011592"/>
            <a:ext cx="9144000" cy="62940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chemeClr val="accent2"/>
                </a:solidFill>
                <a:latin typeface="Arial" pitchFamily="34" charset="0"/>
                <a:ea typeface="+mj-ea"/>
                <a:cs typeface="Arial" pitchFamily="34" charset="0"/>
              </a:rPr>
              <a:t>Design and Objectives</a:t>
            </a:r>
          </a:p>
          <a:p>
            <a:endParaRPr lang="en-US" sz="1800" dirty="0"/>
          </a:p>
          <a:p>
            <a:pPr marL="285750" indent="-285750">
              <a:spcAft>
                <a:spcPts val="600"/>
              </a:spcAft>
              <a:buClr>
                <a:schemeClr val="accent6"/>
              </a:buClr>
              <a:buFont typeface="Wingdings" panose="05000000000000000000" pitchFamily="2" charset="2"/>
              <a:buChar char="§"/>
            </a:pPr>
            <a:r>
              <a:rPr lang="en-US" sz="1800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Objectives</a:t>
            </a:r>
          </a:p>
          <a:p>
            <a:pPr marL="742950" lvl="1" indent="-285750">
              <a:spcBef>
                <a:spcPts val="600"/>
              </a:spcBef>
              <a:spcAft>
                <a:spcPts val="300"/>
              </a:spcAft>
              <a:buClr>
                <a:schemeClr val="accent6"/>
              </a:buClr>
              <a:buFont typeface="Arial" panose="020B0604020202020204" pitchFamily="34" charset="0"/>
              <a:buChar char="•"/>
            </a:pPr>
            <a:r>
              <a:rPr lang="en-US" sz="1600" dirty="0" smtClean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Primary:  Maximum </a:t>
            </a:r>
            <a:r>
              <a:rPr lang="en-US" sz="1600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tolerated dose (MTD) of combination</a:t>
            </a:r>
          </a:p>
          <a:p>
            <a:pPr marL="742950" lvl="1" indent="-285750">
              <a:spcBef>
                <a:spcPts val="300"/>
              </a:spcBef>
              <a:spcAft>
                <a:spcPts val="600"/>
              </a:spcAft>
              <a:buClr>
                <a:schemeClr val="accent6"/>
              </a:buClr>
              <a:buFont typeface="Arial" panose="020B0604020202020204" pitchFamily="34" charset="0"/>
              <a:buChar char="•"/>
            </a:pPr>
            <a:r>
              <a:rPr lang="en-US" sz="1600" dirty="0" smtClean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Secondary:  Pharmacokinetics</a:t>
            </a:r>
            <a:r>
              <a:rPr lang="en-US" sz="1600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overall safety, tolerability, and initial signs of clinical </a:t>
            </a:r>
            <a:r>
              <a:rPr lang="en-US" sz="1600" dirty="0" smtClean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antitumor activity </a:t>
            </a:r>
          </a:p>
          <a:p>
            <a:pPr marL="285750" indent="-285750">
              <a:spcAft>
                <a:spcPts val="600"/>
              </a:spcAft>
              <a:buClr>
                <a:schemeClr val="accent6"/>
              </a:buClr>
              <a:buFont typeface="Wingdings" panose="05000000000000000000" pitchFamily="2" charset="2"/>
              <a:buChar char="§"/>
            </a:pPr>
            <a:r>
              <a:rPr lang="en-US" sz="1800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Design</a:t>
            </a:r>
          </a:p>
          <a:p>
            <a:pPr marL="742950" lvl="1" indent="-285750">
              <a:spcBef>
                <a:spcPts val="600"/>
              </a:spcBef>
              <a:spcAft>
                <a:spcPts val="0"/>
              </a:spcAft>
              <a:buClr>
                <a:schemeClr val="accent6"/>
              </a:buClr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 + 3 design with 6 patients expansion at MTD</a:t>
            </a:r>
          </a:p>
          <a:p>
            <a:pPr marL="742950" lvl="1" indent="-285750">
              <a:spcBef>
                <a:spcPts val="600"/>
              </a:spcBef>
              <a:spcAft>
                <a:spcPts val="1200"/>
              </a:spcAft>
              <a:buClr>
                <a:schemeClr val="accent6"/>
              </a:buClr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 dose levels planned in combination with full dose weekly paclitaxel</a:t>
            </a:r>
          </a:p>
          <a:p>
            <a:pPr marL="1200150" lvl="2" indent="-285750">
              <a:spcAft>
                <a:spcPts val="300"/>
              </a:spcAft>
              <a:buClr>
                <a:schemeClr val="accent6"/>
              </a:buClr>
              <a:buFont typeface="Arial" panose="020B0604020202020204" pitchFamily="34" charset="0"/>
              <a:buChar char="‒"/>
            </a:pPr>
            <a:r>
              <a:rPr lang="en-US" sz="1400" dirty="0" smtClean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Dose </a:t>
            </a:r>
            <a:r>
              <a:rPr lang="en-US" sz="1400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level 1: CRLX101 12 mg/m</a:t>
            </a:r>
            <a:r>
              <a:rPr lang="en-US" sz="1400" baseline="30000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sz="1400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(every other week) </a:t>
            </a:r>
            <a:endParaRPr lang="en-US" sz="1400" dirty="0" smtClean="0">
              <a:solidFill>
                <a:schemeClr val="accent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00150" lvl="2" indent="-285750">
              <a:spcAft>
                <a:spcPts val="600"/>
              </a:spcAft>
              <a:buClr>
                <a:schemeClr val="accent6"/>
              </a:buClr>
              <a:buFont typeface="Arial" panose="020B0604020202020204" pitchFamily="34" charset="0"/>
              <a:buChar char="‒"/>
            </a:pPr>
            <a:r>
              <a:rPr lang="en-US" sz="1400" dirty="0" smtClean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Dose </a:t>
            </a:r>
            <a:r>
              <a:rPr lang="en-US" sz="1400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level 2: CRLX101 15 mg/m</a:t>
            </a:r>
            <a:r>
              <a:rPr lang="en-US" sz="1400" baseline="30000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sz="1400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(every other </a:t>
            </a:r>
            <a:r>
              <a:rPr lang="en-US" sz="1400" dirty="0" smtClean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week)</a:t>
            </a:r>
          </a:p>
          <a:p>
            <a:pPr marL="285750" indent="-285750">
              <a:spcAft>
                <a:spcPts val="600"/>
              </a:spcAft>
              <a:buClr>
                <a:schemeClr val="accent6"/>
              </a:buClr>
              <a:buFont typeface="Wingdings" panose="05000000000000000000" pitchFamily="2" charset="2"/>
              <a:buChar char="§"/>
            </a:pPr>
            <a:r>
              <a:rPr lang="en-US" sz="1800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Premeds and IV hydration</a:t>
            </a:r>
          </a:p>
          <a:p>
            <a:pPr marL="742950" lvl="1" indent="-285750">
              <a:spcBef>
                <a:spcPts val="600"/>
              </a:spcBef>
              <a:spcAft>
                <a:spcPts val="600"/>
              </a:spcAft>
              <a:buClr>
                <a:schemeClr val="accent6"/>
              </a:buClr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HSR premeds: Dexamethasone and Anti H1/H2 the night before  </a:t>
            </a:r>
          </a:p>
          <a:p>
            <a:pPr marL="742950" lvl="1" indent="-285750">
              <a:spcBef>
                <a:spcPts val="600"/>
              </a:spcBef>
              <a:spcAft>
                <a:spcPts val="1200"/>
              </a:spcAft>
              <a:buClr>
                <a:schemeClr val="accent6"/>
              </a:buClr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IV hydration (1L normal saline over 1 to 2 h) before and after CLRX101 infusion to reduce the potential for cystitis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4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400" dirty="0"/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1400" dirty="0" smtClean="0"/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1600" dirty="0"/>
          </a:p>
        </p:txBody>
      </p:sp>
      <p:sp>
        <p:nvSpPr>
          <p:cNvPr id="6" name="Title 3"/>
          <p:cNvSpPr>
            <a:spLocks noGrp="1"/>
          </p:cNvSpPr>
          <p:nvPr>
            <p:ph type="title"/>
          </p:nvPr>
        </p:nvSpPr>
        <p:spPr>
          <a:xfrm>
            <a:off x="0" y="45325"/>
            <a:ext cx="9144000" cy="824133"/>
          </a:xfrm>
        </p:spPr>
        <p:txBody>
          <a:bodyPr/>
          <a:lstStyle/>
          <a:p>
            <a:pPr algn="ctr"/>
            <a:r>
              <a:rPr lang="en-US" sz="2000" dirty="0"/>
              <a:t>A Phase </a:t>
            </a:r>
            <a:r>
              <a:rPr lang="en-US" sz="2000" dirty="0" err="1"/>
              <a:t>Ib</a:t>
            </a:r>
            <a:r>
              <a:rPr lang="en-US" sz="2000" dirty="0"/>
              <a:t> Study of CRLX101 in Combination with Weekly Paclitaxel in Platinum-Resistant Ovarian Cancer</a:t>
            </a:r>
          </a:p>
        </p:txBody>
      </p:sp>
    </p:spTree>
    <p:extLst>
      <p:ext uri="{BB962C8B-B14F-4D97-AF65-F5344CB8AC3E}">
        <p14:creationId xmlns:p14="http://schemas.microsoft.com/office/powerpoint/2010/main" val="30246970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DAB13E9-76E1-497E-96B1-E351C76D520B}" type="slidenum">
              <a:rPr lang="en-US" smtClean="0"/>
              <a:pPr>
                <a:defRPr/>
              </a:pPr>
              <a:t>8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0" y="1109250"/>
            <a:ext cx="9144000" cy="47012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sz="2000" b="1" dirty="0">
                <a:solidFill>
                  <a:schemeClr val="accent2"/>
                </a:solidFill>
                <a:latin typeface="Arial" pitchFamily="34" charset="0"/>
                <a:ea typeface="+mj-ea"/>
                <a:cs typeface="Arial" pitchFamily="34" charset="0"/>
              </a:rPr>
              <a:t>Inclusion Criteria</a:t>
            </a:r>
            <a:r>
              <a:rPr lang="en-US" sz="1800" b="1" dirty="0" smtClean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marL="285750" indent="-285750">
              <a:spcAft>
                <a:spcPts val="600"/>
              </a:spcAft>
              <a:buClr>
                <a:schemeClr val="accent6"/>
              </a:buClr>
              <a:buFont typeface="Wingdings" panose="05000000000000000000" pitchFamily="2" charset="2"/>
              <a:buChar char="§"/>
            </a:pPr>
            <a:r>
              <a:rPr lang="en-US" sz="1800" dirty="0" smtClean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≥</a:t>
            </a:r>
            <a:r>
              <a:rPr lang="en-US" sz="1800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18 years old, histologically/</a:t>
            </a:r>
            <a:r>
              <a:rPr lang="en-US" sz="1800" dirty="0" err="1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cytologically</a:t>
            </a:r>
            <a:r>
              <a:rPr lang="en-US" sz="1800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recurrent or persistent ovarian cancer  </a:t>
            </a:r>
          </a:p>
          <a:p>
            <a:pPr marL="285750" indent="-285750">
              <a:spcAft>
                <a:spcPts val="600"/>
              </a:spcAft>
              <a:buClr>
                <a:schemeClr val="accent6"/>
              </a:buClr>
              <a:buFont typeface="Wingdings" panose="05000000000000000000" pitchFamily="2" charset="2"/>
              <a:buChar char="§"/>
            </a:pPr>
            <a:r>
              <a:rPr lang="en-US" sz="1800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&gt;1 prior platinum-based Rx for management of primary disease*</a:t>
            </a:r>
          </a:p>
          <a:p>
            <a:pPr marL="742950" lvl="1" indent="-285750">
              <a:spcBef>
                <a:spcPts val="300"/>
              </a:spcBef>
              <a:spcAft>
                <a:spcPts val="600"/>
              </a:spcAft>
              <a:buClr>
                <a:schemeClr val="accent6"/>
              </a:buClr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Patients with only 1 prior cytotoxic regimen (platinum-based regimen for management of primary disease), must have:</a:t>
            </a:r>
          </a:p>
          <a:p>
            <a:pPr marL="1200150" lvl="2" indent="-285750">
              <a:spcAft>
                <a:spcPts val="600"/>
              </a:spcAft>
              <a:buClr>
                <a:schemeClr val="accent6"/>
              </a:buClr>
              <a:buFont typeface="Arial" panose="020B0604020202020204" pitchFamily="34" charset="0"/>
              <a:buChar char="‒"/>
            </a:pPr>
            <a:r>
              <a:rPr lang="en-US" sz="1400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Platinum-free interval of less than 12 months or progressed during platinum-based therapy, or persistent disease after a platinum-based therapy</a:t>
            </a:r>
          </a:p>
          <a:p>
            <a:pPr marL="285750" lvl="0" indent="-285750">
              <a:spcAft>
                <a:spcPts val="600"/>
              </a:spcAft>
              <a:buClr>
                <a:schemeClr val="accent6"/>
              </a:buClr>
              <a:buFont typeface="Wingdings" panose="05000000000000000000" pitchFamily="2" charset="2"/>
              <a:buChar char="§"/>
            </a:pPr>
            <a:r>
              <a:rPr lang="en-US" sz="1800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 cytotoxic regimens for management of recurrent or persistent disease allowed only if ≤ 1 non-platinum or non-</a:t>
            </a:r>
            <a:r>
              <a:rPr lang="en-US" sz="1800" dirty="0" err="1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taxane</a:t>
            </a:r>
            <a:r>
              <a:rPr lang="en-US" sz="1800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regimen</a:t>
            </a:r>
          </a:p>
          <a:p>
            <a:pPr marL="285750" indent="-285750">
              <a:spcAft>
                <a:spcPts val="1200"/>
              </a:spcAft>
              <a:buClr>
                <a:schemeClr val="accent6"/>
              </a:buClr>
              <a:buFont typeface="Wingdings" panose="05000000000000000000" pitchFamily="2" charset="2"/>
              <a:buChar char="§"/>
            </a:pPr>
            <a:r>
              <a:rPr lang="en-US" sz="1800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Adequate organ function, GOG performance status ≤1</a:t>
            </a:r>
          </a:p>
          <a:p>
            <a:pPr>
              <a:spcAft>
                <a:spcPts val="600"/>
              </a:spcAft>
            </a:pPr>
            <a:r>
              <a:rPr lang="en-US" sz="2000" b="1" dirty="0" smtClean="0">
                <a:solidFill>
                  <a:schemeClr val="accent2"/>
                </a:solidFill>
                <a:latin typeface="Arial" pitchFamily="34" charset="0"/>
                <a:ea typeface="+mj-ea"/>
                <a:cs typeface="Arial" pitchFamily="34" charset="0"/>
              </a:rPr>
              <a:t>Exclusion Criteria</a:t>
            </a:r>
            <a:r>
              <a:rPr lang="en-US" sz="1800" b="1" dirty="0" smtClean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marL="285750" indent="-285750">
              <a:spcAft>
                <a:spcPts val="600"/>
              </a:spcAft>
              <a:buClr>
                <a:schemeClr val="accent6"/>
              </a:buClr>
              <a:buFont typeface="Wingdings" panose="05000000000000000000" pitchFamily="2" charset="2"/>
              <a:buChar char="§"/>
            </a:pPr>
            <a:r>
              <a:rPr lang="en-US" sz="1800" dirty="0" smtClean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Prior CRLX101 </a:t>
            </a:r>
          </a:p>
          <a:p>
            <a:pPr marL="285750" lvl="0" indent="-285750">
              <a:buClr>
                <a:schemeClr val="accent6"/>
              </a:buClr>
              <a:buFont typeface="Wingdings" panose="05000000000000000000" pitchFamily="2" charset="2"/>
              <a:buChar char="§"/>
            </a:pPr>
            <a:r>
              <a:rPr lang="en-US" sz="1800" dirty="0" smtClean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Prior </a:t>
            </a:r>
            <a:r>
              <a:rPr lang="en-US" sz="1800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treatment with weekly paclitaxel for recurrent or persistent </a:t>
            </a:r>
            <a:r>
              <a:rPr lang="en-US" sz="1800" dirty="0" smtClean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disease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1600" dirty="0"/>
          </a:p>
        </p:txBody>
      </p:sp>
      <p:sp>
        <p:nvSpPr>
          <p:cNvPr id="2" name="TextBox 1"/>
          <p:cNvSpPr txBox="1"/>
          <p:nvPr/>
        </p:nvSpPr>
        <p:spPr>
          <a:xfrm>
            <a:off x="88777" y="6570956"/>
            <a:ext cx="9055223" cy="3924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/>
            <a:r>
              <a:rPr lang="en-US" sz="900" i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*Initial </a:t>
            </a:r>
            <a:r>
              <a:rPr lang="en-US" sz="9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Rx may include: IP Rx, consolidation, biologic/targeted agents or extended therapy administered after surgical or </a:t>
            </a:r>
            <a:r>
              <a:rPr lang="en-US" sz="900" i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non-surgical assessment.</a:t>
            </a:r>
            <a:endParaRPr lang="en-US" sz="900" i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50" i="1" dirty="0">
              <a:solidFill>
                <a:schemeClr val="bg1"/>
              </a:solidFill>
            </a:endParaRPr>
          </a:p>
        </p:txBody>
      </p:sp>
      <p:sp>
        <p:nvSpPr>
          <p:cNvPr id="7" name="Title 3"/>
          <p:cNvSpPr>
            <a:spLocks noGrp="1"/>
          </p:cNvSpPr>
          <p:nvPr>
            <p:ph type="title"/>
          </p:nvPr>
        </p:nvSpPr>
        <p:spPr>
          <a:xfrm>
            <a:off x="0" y="45325"/>
            <a:ext cx="9144000" cy="824133"/>
          </a:xfrm>
        </p:spPr>
        <p:txBody>
          <a:bodyPr/>
          <a:lstStyle/>
          <a:p>
            <a:pPr algn="ctr"/>
            <a:r>
              <a:rPr lang="en-US" sz="2000" dirty="0"/>
              <a:t>A Phase </a:t>
            </a:r>
            <a:r>
              <a:rPr lang="en-US" sz="2000" dirty="0" err="1"/>
              <a:t>Ib</a:t>
            </a:r>
            <a:r>
              <a:rPr lang="en-US" sz="2000" dirty="0"/>
              <a:t> Study of CRLX101 in Combination with Weekly Paclitaxel in Platinum-Resistant Ovarian Cancer</a:t>
            </a:r>
          </a:p>
        </p:txBody>
      </p:sp>
    </p:spTree>
    <p:extLst>
      <p:ext uri="{BB962C8B-B14F-4D97-AF65-F5344CB8AC3E}">
        <p14:creationId xmlns:p14="http://schemas.microsoft.com/office/powerpoint/2010/main" val="20239287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DAB13E9-76E1-497E-96B1-E351C76D520B}" type="slidenum">
              <a:rPr lang="en-US" smtClean="0"/>
              <a:pPr>
                <a:defRPr/>
              </a:pPr>
              <a:t>9</a:t>
            </a:fld>
            <a:endParaRPr lang="en-US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29341178"/>
              </p:ext>
            </p:extLst>
          </p:nvPr>
        </p:nvGraphicFramePr>
        <p:xfrm>
          <a:off x="361176" y="1638113"/>
          <a:ext cx="8446410" cy="248155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29768"/>
                <a:gridCol w="2334827"/>
                <a:gridCol w="2805344"/>
                <a:gridCol w="1776471"/>
              </a:tblGrid>
              <a:tr h="1172120">
                <a:tc>
                  <a:txBody>
                    <a:bodyPr/>
                    <a:lstStyle/>
                    <a:p>
                      <a:pPr algn="ctr"/>
                      <a:endParaRPr lang="en-US" sz="1600" dirty="0" smtClean="0">
                        <a:solidFill>
                          <a:schemeClr val="accent2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chemeClr val="accent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CRLX101 (mg/m</a:t>
                      </a:r>
                      <a:r>
                        <a:rPr lang="en-US" sz="1600" baseline="30000" dirty="0" smtClean="0">
                          <a:solidFill>
                            <a:schemeClr val="accent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r>
                        <a:rPr lang="en-US" sz="1600" dirty="0" smtClean="0">
                          <a:solidFill>
                            <a:schemeClr val="accent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</a:t>
                      </a:r>
                    </a:p>
                    <a:p>
                      <a:pPr algn="ctr"/>
                      <a:r>
                        <a:rPr lang="en-US" sz="1600" b="0" dirty="0" smtClean="0">
                          <a:solidFill>
                            <a:schemeClr val="accent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(Every other week)</a:t>
                      </a:r>
                    </a:p>
                    <a:p>
                      <a:pPr algn="ctr"/>
                      <a:endParaRPr lang="en-US" sz="1600" b="0" dirty="0" smtClean="0">
                        <a:solidFill>
                          <a:schemeClr val="accent2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en-US" sz="1600" b="0" dirty="0" smtClean="0">
                          <a:solidFill>
                            <a:schemeClr val="accent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Day</a:t>
                      </a:r>
                      <a:r>
                        <a:rPr lang="en-US" sz="1600" b="0" baseline="0" dirty="0" smtClean="0">
                          <a:solidFill>
                            <a:schemeClr val="accent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1 and 15</a:t>
                      </a:r>
                      <a:endParaRPr lang="en-US" sz="1600" b="0" dirty="0" smtClean="0">
                        <a:solidFill>
                          <a:schemeClr val="accent2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chemeClr val="accent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Paclitaxel (mg/m</a:t>
                      </a:r>
                      <a:r>
                        <a:rPr lang="en-US" sz="1600" baseline="30000" dirty="0" smtClean="0">
                          <a:solidFill>
                            <a:schemeClr val="accent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r>
                        <a:rPr lang="en-US" sz="1600" dirty="0" smtClean="0">
                          <a:solidFill>
                            <a:schemeClr val="accent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</a:t>
                      </a:r>
                    </a:p>
                    <a:p>
                      <a:pPr algn="ctr"/>
                      <a:r>
                        <a:rPr lang="en-US" sz="1600" b="0" dirty="0" smtClean="0">
                          <a:solidFill>
                            <a:schemeClr val="accent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(3 weeks on/1 week off)</a:t>
                      </a:r>
                    </a:p>
                    <a:p>
                      <a:pPr algn="ctr"/>
                      <a:endParaRPr lang="en-US" sz="1600" dirty="0" smtClean="0">
                        <a:solidFill>
                          <a:schemeClr val="accent2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en-US" sz="1600" b="0" dirty="0" smtClean="0">
                          <a:solidFill>
                            <a:schemeClr val="accent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Day</a:t>
                      </a:r>
                      <a:r>
                        <a:rPr lang="en-US" sz="1600" b="0" baseline="0" dirty="0" smtClean="0">
                          <a:solidFill>
                            <a:schemeClr val="accent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1, 8, and 15</a:t>
                      </a:r>
                    </a:p>
                    <a:p>
                      <a:pPr algn="ctr"/>
                      <a:endParaRPr lang="en-US" sz="1600" b="0" dirty="0" smtClean="0">
                        <a:solidFill>
                          <a:schemeClr val="accent2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chemeClr val="accent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# of patients treated</a:t>
                      </a:r>
                      <a:endParaRPr lang="en-US" sz="1600" dirty="0">
                        <a:solidFill>
                          <a:schemeClr val="accent2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534255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chemeClr val="accent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Dose level 1</a:t>
                      </a:r>
                      <a:endParaRPr lang="en-US" sz="1600" dirty="0">
                        <a:solidFill>
                          <a:schemeClr val="accent2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chemeClr val="accent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</a:t>
                      </a:r>
                      <a:endParaRPr lang="en-US" sz="1600" dirty="0">
                        <a:solidFill>
                          <a:schemeClr val="accent2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chemeClr val="accent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80</a:t>
                      </a:r>
                      <a:endParaRPr lang="en-US" sz="1600" dirty="0">
                        <a:solidFill>
                          <a:schemeClr val="accent2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chemeClr val="accent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endParaRPr lang="en-US" sz="1600" dirty="0">
                        <a:solidFill>
                          <a:schemeClr val="accent2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636663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chemeClr val="accent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Dose level</a:t>
                      </a:r>
                      <a:r>
                        <a:rPr lang="en-US" sz="1600" baseline="0" dirty="0" smtClean="0">
                          <a:solidFill>
                            <a:schemeClr val="accent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600" dirty="0" smtClean="0">
                          <a:solidFill>
                            <a:schemeClr val="accent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en-US" sz="1600" dirty="0">
                        <a:solidFill>
                          <a:schemeClr val="accent2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chemeClr val="accent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</a:t>
                      </a:r>
                      <a:endParaRPr lang="en-US" sz="1600" dirty="0">
                        <a:solidFill>
                          <a:schemeClr val="accent2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chemeClr val="accent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80</a:t>
                      </a:r>
                      <a:endParaRPr lang="en-US" sz="1600" dirty="0">
                        <a:solidFill>
                          <a:schemeClr val="accent2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chemeClr val="accent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</a:t>
                      </a:r>
                      <a:endParaRPr lang="en-US" sz="1600" dirty="0">
                        <a:solidFill>
                          <a:schemeClr val="accent2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446901" y="4547860"/>
            <a:ext cx="827398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chemeClr val="accent6"/>
              </a:buClr>
              <a:buFont typeface="Wingdings" panose="05000000000000000000" pitchFamily="2" charset="2"/>
              <a:buChar char="§"/>
            </a:pPr>
            <a:r>
              <a:rPr lang="en-US" sz="1800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 dose-limiting toxicities </a:t>
            </a:r>
            <a:r>
              <a:rPr lang="en-US" sz="1800" dirty="0" smtClean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reported </a:t>
            </a:r>
            <a:r>
              <a:rPr lang="en-US" sz="1800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 either dose </a:t>
            </a:r>
            <a:r>
              <a:rPr lang="en-US" sz="1800" dirty="0" smtClean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level</a:t>
            </a:r>
          </a:p>
          <a:p>
            <a:pPr>
              <a:buClr>
                <a:schemeClr val="accent6"/>
              </a:buClr>
            </a:pPr>
            <a:endParaRPr lang="en-US" sz="1800" dirty="0">
              <a:solidFill>
                <a:schemeClr val="accent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Clr>
                <a:schemeClr val="accent6"/>
              </a:buClr>
              <a:buFont typeface="Wingdings" panose="05000000000000000000" pitchFamily="2" charset="2"/>
              <a:buChar char="§"/>
            </a:pPr>
            <a:r>
              <a:rPr lang="en-US" sz="1800" dirty="0" smtClean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RP2D: </a:t>
            </a:r>
            <a:r>
              <a:rPr lang="en-US" sz="1800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CRLX101 15 mg/m</a:t>
            </a:r>
            <a:r>
              <a:rPr lang="en-US" sz="1800" baseline="30000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sz="1800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(every other week) and paclitaxel 80 mg/m</a:t>
            </a:r>
            <a:r>
              <a:rPr lang="en-US" sz="1800" baseline="30000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sz="1800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 smtClean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n-US" sz="1800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 weeks on/1 week off</a:t>
            </a:r>
            <a:r>
              <a:rPr lang="en-US" sz="1800" dirty="0" smtClean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en-US" sz="1800" dirty="0">
              <a:solidFill>
                <a:schemeClr val="accent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46901" y="1200213"/>
            <a:ext cx="521017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chemeClr val="accent2"/>
                </a:solidFill>
                <a:latin typeface="Arial" pitchFamily="34" charset="0"/>
                <a:ea typeface="+mj-ea"/>
                <a:cs typeface="Arial" pitchFamily="34" charset="0"/>
              </a:rPr>
              <a:t>Dose Escalation</a:t>
            </a:r>
          </a:p>
        </p:txBody>
      </p:sp>
      <p:sp>
        <p:nvSpPr>
          <p:cNvPr id="10" name="Title 3"/>
          <p:cNvSpPr>
            <a:spLocks noGrp="1"/>
          </p:cNvSpPr>
          <p:nvPr>
            <p:ph type="title"/>
          </p:nvPr>
        </p:nvSpPr>
        <p:spPr>
          <a:xfrm>
            <a:off x="0" y="45325"/>
            <a:ext cx="9144000" cy="824133"/>
          </a:xfrm>
        </p:spPr>
        <p:txBody>
          <a:bodyPr/>
          <a:lstStyle/>
          <a:p>
            <a:pPr algn="ctr"/>
            <a:r>
              <a:rPr lang="en-US" sz="2000" dirty="0"/>
              <a:t>A Phase </a:t>
            </a:r>
            <a:r>
              <a:rPr lang="en-US" sz="2000" dirty="0" err="1"/>
              <a:t>Ib</a:t>
            </a:r>
            <a:r>
              <a:rPr lang="en-US" sz="2000" dirty="0"/>
              <a:t> Study of CRLX101 in Combination with Weekly Paclitaxel in Platinum-Resistant Ovarian Cancer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52474" y="6302025"/>
            <a:ext cx="187531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accent2"/>
                </a:solidFill>
              </a:rPr>
              <a:t>Data cut-off March 17, 2016</a:t>
            </a:r>
            <a:endParaRPr lang="en-US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07644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DAB13E9-76E1-497E-96B1-E351C76D520B}" type="slidenum">
              <a:rPr lang="en-US" smtClean="0"/>
              <a:pPr>
                <a:defRPr/>
              </a:pPr>
              <a:t>10</a:t>
            </a:fld>
            <a:endParaRPr lang="en-US" dirty="0"/>
          </a:p>
        </p:txBody>
      </p:sp>
      <p:sp>
        <p:nvSpPr>
          <p:cNvPr id="6" name="Title 3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824133"/>
          </a:xfrm>
        </p:spPr>
        <p:txBody>
          <a:bodyPr/>
          <a:lstStyle/>
          <a:p>
            <a:pPr algn="ctr"/>
            <a:r>
              <a:rPr lang="en-US" sz="2000" dirty="0"/>
              <a:t>A Phase </a:t>
            </a:r>
            <a:r>
              <a:rPr lang="en-US" sz="2000" dirty="0" err="1"/>
              <a:t>Ib</a:t>
            </a:r>
            <a:r>
              <a:rPr lang="en-US" sz="2000" dirty="0"/>
              <a:t> Study of CRLX101 in Combination with Weekly Paclitaxel in Platinum-Resistant Ovarian Cancer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47675" y="981075"/>
            <a:ext cx="755332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solidFill>
                  <a:schemeClr val="accent2"/>
                </a:solidFill>
                <a:latin typeface="Arial" pitchFamily="34" charset="0"/>
                <a:ea typeface="+mj-ea"/>
                <a:cs typeface="Arial" pitchFamily="34" charset="0"/>
              </a:rPr>
              <a:t>Patient </a:t>
            </a:r>
            <a:r>
              <a:rPr lang="en-US" sz="2000" b="1" dirty="0" smtClean="0">
                <a:solidFill>
                  <a:schemeClr val="accent2"/>
                </a:solidFill>
                <a:latin typeface="Arial" pitchFamily="34" charset="0"/>
                <a:ea typeface="+mj-ea"/>
                <a:cs typeface="Arial" pitchFamily="34" charset="0"/>
              </a:rPr>
              <a:t>Characteristics </a:t>
            </a:r>
            <a:r>
              <a:rPr lang="en-US" sz="2000" b="1" dirty="0">
                <a:solidFill>
                  <a:schemeClr val="accent2"/>
                </a:solidFill>
                <a:latin typeface="Arial" pitchFamily="34" charset="0"/>
                <a:ea typeface="+mj-ea"/>
                <a:cs typeface="Arial" pitchFamily="34" charset="0"/>
              </a:rPr>
              <a:t>(n=9)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6443" y="1425575"/>
            <a:ext cx="7111013" cy="50906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32182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DAB13E9-76E1-497E-96B1-E351C76D520B}" type="slidenum">
              <a:rPr lang="en-US" smtClean="0"/>
              <a:pPr>
                <a:defRPr/>
              </a:pPr>
              <a:t>11</a:t>
            </a:fld>
            <a:endParaRPr 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648070" y="1172124"/>
            <a:ext cx="849777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solidFill>
                  <a:schemeClr val="accent2"/>
                </a:solidFill>
                <a:latin typeface="Arial" pitchFamily="34" charset="0"/>
                <a:ea typeface="+mj-ea"/>
                <a:cs typeface="Arial" pitchFamily="34" charset="0"/>
              </a:rPr>
              <a:t>Changes in the Sum of Longest Diameter (SLD) of Target Lesions from Baseline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711049" y="5786501"/>
            <a:ext cx="155997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solidFill>
                  <a:schemeClr val="accent2"/>
                </a:solidFill>
                <a:latin typeface="Arial" pitchFamily="34" charset="0"/>
                <a:ea typeface="+mj-ea"/>
                <a:cs typeface="Arial" pitchFamily="34" charset="0"/>
              </a:rPr>
              <a:t>Waterfall Plot </a:t>
            </a:r>
          </a:p>
        </p:txBody>
      </p:sp>
      <p:sp>
        <p:nvSpPr>
          <p:cNvPr id="9" name="Title 3"/>
          <p:cNvSpPr>
            <a:spLocks noGrp="1"/>
          </p:cNvSpPr>
          <p:nvPr>
            <p:ph type="title"/>
          </p:nvPr>
        </p:nvSpPr>
        <p:spPr>
          <a:xfrm>
            <a:off x="0" y="45325"/>
            <a:ext cx="9144000" cy="824133"/>
          </a:xfrm>
        </p:spPr>
        <p:txBody>
          <a:bodyPr/>
          <a:lstStyle/>
          <a:p>
            <a:pPr algn="ctr"/>
            <a:r>
              <a:rPr lang="en-US" sz="2000" dirty="0"/>
              <a:t>A Phase </a:t>
            </a:r>
            <a:r>
              <a:rPr lang="en-US" sz="2000" dirty="0" err="1"/>
              <a:t>Ib</a:t>
            </a:r>
            <a:r>
              <a:rPr lang="en-US" sz="2000" dirty="0"/>
              <a:t> Study of CRLX101 in Combination with Weekly Paclitaxel in Platinum-Resistant Ovarian Cancer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52474" y="6302025"/>
            <a:ext cx="187531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accent2"/>
                </a:solidFill>
              </a:rPr>
              <a:t>Data cut-off March 17, 2016</a:t>
            </a:r>
            <a:endParaRPr lang="en-US" dirty="0">
              <a:solidFill>
                <a:schemeClr val="accent2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2474" y="1510678"/>
            <a:ext cx="7414981" cy="42758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95657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DAB13E9-76E1-497E-96B1-E351C76D520B}" type="slidenum">
              <a:rPr lang="en-US" smtClean="0"/>
              <a:pPr>
                <a:defRPr/>
              </a:pPr>
              <a:t>12</a:t>
            </a:fld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2419350" y="1057370"/>
            <a:ext cx="4343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chemeClr val="accent2"/>
                </a:solidFill>
                <a:latin typeface="Arial" pitchFamily="34" charset="0"/>
                <a:ea typeface="+mj-ea"/>
                <a:cs typeface="Arial" pitchFamily="34" charset="0"/>
              </a:rPr>
              <a:t>Duration on Therapy</a:t>
            </a:r>
            <a:r>
              <a:rPr lang="en-US" sz="1600" b="1" dirty="0">
                <a:solidFill>
                  <a:schemeClr val="accent2"/>
                </a:solidFill>
              </a:rPr>
              <a:t>*</a:t>
            </a:r>
            <a:r>
              <a:rPr lang="en-US" sz="2400" b="1" dirty="0"/>
              <a:t> </a:t>
            </a:r>
          </a:p>
        </p:txBody>
      </p:sp>
      <p:sp>
        <p:nvSpPr>
          <p:cNvPr id="10" name="Title 3"/>
          <p:cNvSpPr>
            <a:spLocks noGrp="1"/>
          </p:cNvSpPr>
          <p:nvPr>
            <p:ph type="title"/>
          </p:nvPr>
        </p:nvSpPr>
        <p:spPr>
          <a:xfrm>
            <a:off x="0" y="45325"/>
            <a:ext cx="9144000" cy="824133"/>
          </a:xfrm>
        </p:spPr>
        <p:txBody>
          <a:bodyPr/>
          <a:lstStyle/>
          <a:p>
            <a:pPr algn="ctr"/>
            <a:r>
              <a:rPr lang="en-US" sz="2000" dirty="0"/>
              <a:t>A Phase </a:t>
            </a:r>
            <a:r>
              <a:rPr lang="en-US" sz="2000" dirty="0" err="1"/>
              <a:t>Ib</a:t>
            </a:r>
            <a:r>
              <a:rPr lang="en-US" sz="2000" dirty="0"/>
              <a:t> Study of CRLX101 in Combination with Weekly Paclitaxel in Platinum-Resistant Ovarian Cancer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59010" y="6302025"/>
            <a:ext cx="187531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accent2"/>
                </a:solidFill>
              </a:rPr>
              <a:t>Data cut-off March 17, 2016</a:t>
            </a:r>
            <a:endParaRPr lang="en-US" dirty="0">
              <a:solidFill>
                <a:schemeClr val="accent2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8098" y="1447060"/>
            <a:ext cx="7741328" cy="4756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98464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DAB13E9-76E1-497E-96B1-E351C76D520B}" type="slidenum">
              <a:rPr lang="en-US" smtClean="0"/>
              <a:pPr>
                <a:defRPr/>
              </a:pPr>
              <a:t>13</a:t>
            </a:fld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2325950" y="1001242"/>
            <a:ext cx="514017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chemeClr val="accent2"/>
                </a:solidFill>
                <a:latin typeface="Arial" pitchFamily="34" charset="0"/>
                <a:ea typeface="+mj-ea"/>
                <a:cs typeface="Arial" pitchFamily="34" charset="0"/>
              </a:rPr>
              <a:t>Change in Tumor </a:t>
            </a:r>
            <a:r>
              <a:rPr lang="en-US" sz="2000" b="1" dirty="0" smtClean="0">
                <a:solidFill>
                  <a:schemeClr val="accent2"/>
                </a:solidFill>
                <a:latin typeface="Arial" pitchFamily="34" charset="0"/>
                <a:ea typeface="+mj-ea"/>
                <a:cs typeface="Arial" pitchFamily="34" charset="0"/>
              </a:rPr>
              <a:t>Size </a:t>
            </a:r>
            <a:r>
              <a:rPr lang="en-US" sz="2000" b="1" dirty="0">
                <a:solidFill>
                  <a:schemeClr val="accent2"/>
                </a:solidFill>
                <a:latin typeface="Arial" pitchFamily="34" charset="0"/>
                <a:ea typeface="+mj-ea"/>
                <a:cs typeface="Arial" pitchFamily="34" charset="0"/>
              </a:rPr>
              <a:t>over </a:t>
            </a:r>
            <a:r>
              <a:rPr lang="en-US" sz="2000" b="1" dirty="0" smtClean="0">
                <a:solidFill>
                  <a:schemeClr val="accent2"/>
                </a:solidFill>
                <a:latin typeface="Arial" pitchFamily="34" charset="0"/>
                <a:ea typeface="+mj-ea"/>
                <a:cs typeface="Arial" pitchFamily="34" charset="0"/>
              </a:rPr>
              <a:t>Time</a:t>
            </a:r>
            <a:r>
              <a:rPr lang="en-US" sz="1600" b="1" dirty="0">
                <a:solidFill>
                  <a:srgbClr val="002060"/>
                </a:solidFill>
              </a:rPr>
              <a:t>*</a:t>
            </a:r>
          </a:p>
        </p:txBody>
      </p:sp>
      <p:sp>
        <p:nvSpPr>
          <p:cNvPr id="8" name="Title 3"/>
          <p:cNvSpPr>
            <a:spLocks noGrp="1"/>
          </p:cNvSpPr>
          <p:nvPr>
            <p:ph type="title"/>
          </p:nvPr>
        </p:nvSpPr>
        <p:spPr>
          <a:xfrm>
            <a:off x="0" y="45325"/>
            <a:ext cx="9144000" cy="824133"/>
          </a:xfrm>
        </p:spPr>
        <p:txBody>
          <a:bodyPr/>
          <a:lstStyle/>
          <a:p>
            <a:pPr algn="ctr"/>
            <a:r>
              <a:rPr lang="en-US" sz="2000" dirty="0"/>
              <a:t>A Phase </a:t>
            </a:r>
            <a:r>
              <a:rPr lang="en-US" sz="2000" dirty="0" err="1"/>
              <a:t>Ib</a:t>
            </a:r>
            <a:r>
              <a:rPr lang="en-US" sz="2000" dirty="0"/>
              <a:t> Study of CRLX101 in Combination with Weekly Paclitaxel in Platinum-Resistant Ovarian Cancer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89826" y="6337756"/>
            <a:ext cx="187531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accent2"/>
                </a:solidFill>
              </a:rPr>
              <a:t>Data cut-off March 17, 2016</a:t>
            </a:r>
            <a:endParaRPr lang="en-US" dirty="0">
              <a:solidFill>
                <a:schemeClr val="accent2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38" y="1351234"/>
            <a:ext cx="9133162" cy="50221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57453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DAB13E9-76E1-497E-96B1-E351C76D520B}" type="slidenum">
              <a:rPr lang="en-US" smtClean="0"/>
              <a:pPr>
                <a:defRPr/>
              </a:pPr>
              <a:t>14</a:t>
            </a:fld>
            <a:endParaRPr lang="en-US" dirty="0"/>
          </a:p>
        </p:txBody>
      </p:sp>
      <p:sp>
        <p:nvSpPr>
          <p:cNvPr id="9" name="Title 3"/>
          <p:cNvSpPr>
            <a:spLocks noGrp="1"/>
          </p:cNvSpPr>
          <p:nvPr>
            <p:ph type="title"/>
          </p:nvPr>
        </p:nvSpPr>
        <p:spPr>
          <a:xfrm>
            <a:off x="752474" y="1047750"/>
            <a:ext cx="8391525" cy="414558"/>
          </a:xfrm>
        </p:spPr>
        <p:txBody>
          <a:bodyPr/>
          <a:lstStyle/>
          <a:p>
            <a:pPr algn="ctr"/>
            <a:r>
              <a:rPr lang="en-US" sz="2000" dirty="0" smtClean="0"/>
              <a:t/>
            </a:r>
            <a:br>
              <a:rPr lang="en-US" sz="2000" dirty="0" smtClean="0"/>
            </a:br>
            <a:r>
              <a:rPr lang="en-US" sz="2000" dirty="0"/>
              <a:t>Reductions in CA125 </a:t>
            </a:r>
            <a:r>
              <a:rPr lang="en-US" sz="2000" dirty="0" smtClean="0"/>
              <a:t>Levels </a:t>
            </a:r>
            <a:r>
              <a:rPr lang="en-US" sz="2000" dirty="0"/>
              <a:t>from Baseline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52474" y="6302025"/>
            <a:ext cx="187531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accent2"/>
                </a:solidFill>
              </a:rPr>
              <a:t>Data cut-off March 17, 2016</a:t>
            </a:r>
            <a:endParaRPr lang="en-US" dirty="0">
              <a:solidFill>
                <a:schemeClr val="accent2"/>
              </a:solidFill>
            </a:endParaRPr>
          </a:p>
        </p:txBody>
      </p:sp>
      <p:sp>
        <p:nvSpPr>
          <p:cNvPr id="8" name="Title 3"/>
          <p:cNvSpPr txBox="1">
            <a:spLocks/>
          </p:cNvSpPr>
          <p:nvPr/>
        </p:nvSpPr>
        <p:spPr bwMode="auto">
          <a:xfrm>
            <a:off x="0" y="71024"/>
            <a:ext cx="9144000" cy="8241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2011680" bIns="45720" numCol="1" anchor="b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accent2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Verdana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Verdana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Verdana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Verdana" pitchFamily="34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Verdana" pitchFamily="34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Verdana" pitchFamily="34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Verdana" pitchFamily="34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Verdana" pitchFamily="34" charset="0"/>
              </a:defRPr>
            </a:lvl9pPr>
          </a:lstStyle>
          <a:p>
            <a:pPr algn="ctr"/>
            <a:r>
              <a:rPr lang="en-US" sz="2000" dirty="0"/>
              <a:t>A Phase </a:t>
            </a:r>
            <a:r>
              <a:rPr lang="en-US" sz="2000" dirty="0" err="1"/>
              <a:t>Ib</a:t>
            </a:r>
            <a:r>
              <a:rPr lang="en-US" sz="2000" dirty="0"/>
              <a:t> Study of CRLX101 in Combination with Weekly Paclitaxel in Platinum-Resistant Ovarian Cancer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2474" y="1498039"/>
            <a:ext cx="7725701" cy="4633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86997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DAB13E9-76E1-497E-96B1-E351C76D520B}" type="slidenum">
              <a:rPr lang="en-US" smtClean="0"/>
              <a:pPr>
                <a:defRPr/>
              </a:pPr>
              <a:t>15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2519361" y="1071213"/>
            <a:ext cx="501967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kern="0" dirty="0">
                <a:solidFill>
                  <a:schemeClr val="accent2"/>
                </a:solidFill>
                <a:latin typeface="Arial" pitchFamily="34" charset="0"/>
                <a:ea typeface="+mj-ea"/>
                <a:cs typeface="Arial" pitchFamily="34" charset="0"/>
              </a:rPr>
              <a:t>Treatment </a:t>
            </a:r>
            <a:r>
              <a:rPr lang="en-US" sz="2000" b="1" kern="0" dirty="0" smtClean="0">
                <a:solidFill>
                  <a:schemeClr val="accent2"/>
                </a:solidFill>
                <a:latin typeface="Arial" pitchFamily="34" charset="0"/>
                <a:ea typeface="+mj-ea"/>
                <a:cs typeface="Arial" pitchFamily="34" charset="0"/>
              </a:rPr>
              <a:t>Related </a:t>
            </a:r>
            <a:r>
              <a:rPr lang="en-US" sz="2000" b="1" kern="0" dirty="0">
                <a:solidFill>
                  <a:schemeClr val="accent2"/>
                </a:solidFill>
                <a:latin typeface="Arial" pitchFamily="34" charset="0"/>
                <a:ea typeface="+mj-ea"/>
                <a:cs typeface="Arial" pitchFamily="34" charset="0"/>
              </a:rPr>
              <a:t>AEs (&gt;10%)</a:t>
            </a:r>
          </a:p>
        </p:txBody>
      </p:sp>
      <p:sp>
        <p:nvSpPr>
          <p:cNvPr id="14" name="Title 3"/>
          <p:cNvSpPr txBox="1">
            <a:spLocks/>
          </p:cNvSpPr>
          <p:nvPr/>
        </p:nvSpPr>
        <p:spPr bwMode="auto">
          <a:xfrm>
            <a:off x="0" y="71024"/>
            <a:ext cx="9144000" cy="8241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2011680" bIns="45720" numCol="1" anchor="b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accent2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Verdana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Verdana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Verdana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Verdana" pitchFamily="34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Verdana" pitchFamily="34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Verdana" pitchFamily="34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Verdana" pitchFamily="34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Verdana" pitchFamily="34" charset="0"/>
              </a:defRPr>
            </a:lvl9pPr>
          </a:lstStyle>
          <a:p>
            <a:pPr algn="ctr"/>
            <a:r>
              <a:rPr lang="en-US" sz="2000" dirty="0"/>
              <a:t>A Phase </a:t>
            </a:r>
            <a:r>
              <a:rPr lang="en-US" sz="2000" dirty="0" err="1"/>
              <a:t>Ib</a:t>
            </a:r>
            <a:r>
              <a:rPr lang="en-US" sz="2000" dirty="0"/>
              <a:t> Study of CRLX101 in Combination with Weekly Paclitaxel in Platinum-Resistant Ovarian Cancer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62722" y="1471322"/>
            <a:ext cx="6418556" cy="5018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32892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DAB13E9-76E1-497E-96B1-E351C76D520B}" type="slidenum">
              <a:rPr lang="en-US" smtClean="0"/>
              <a:pPr>
                <a:defRPr/>
              </a:pPr>
              <a:t>16</a:t>
            </a:fld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142722" y="1013996"/>
            <a:ext cx="8958943" cy="58785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002060"/>
                </a:solidFill>
                <a:latin typeface="Arial" pitchFamily="34" charset="0"/>
                <a:ea typeface="+mj-ea"/>
                <a:cs typeface="Arial" pitchFamily="34" charset="0"/>
              </a:rPr>
              <a:t>Conclusions</a:t>
            </a:r>
          </a:p>
          <a:p>
            <a:endParaRPr lang="en-US" sz="1800" dirty="0">
              <a:solidFill>
                <a:srgbClr val="002060"/>
              </a:solidFill>
            </a:endParaRPr>
          </a:p>
          <a:p>
            <a:pPr marL="285750" indent="-285750">
              <a:buClr>
                <a:schemeClr val="accent6"/>
              </a:buClr>
              <a:buFont typeface="Wingdings" panose="05000000000000000000" pitchFamily="2" charset="2"/>
              <a:buChar char="§"/>
            </a:pPr>
            <a:r>
              <a:rPr lang="en-US" sz="1800" dirty="0" smtClean="0">
                <a:solidFill>
                  <a:srgbClr val="002060"/>
                </a:solidFill>
                <a:latin typeface="+mn-lt"/>
                <a:ea typeface="+mj-ea"/>
                <a:cs typeface="Arial" pitchFamily="34" charset="0"/>
              </a:rPr>
              <a:t>MTD: CRLX101 QOW 15 mg/m</a:t>
            </a:r>
            <a:r>
              <a:rPr lang="en-US" sz="1800" baseline="30000" dirty="0" smtClean="0">
                <a:solidFill>
                  <a:srgbClr val="002060"/>
                </a:solidFill>
              </a:rPr>
              <a:t>2</a:t>
            </a:r>
            <a:r>
              <a:rPr lang="en-US" sz="1800" dirty="0" smtClean="0">
                <a:solidFill>
                  <a:srgbClr val="002060"/>
                </a:solidFill>
                <a:latin typeface="+mn-lt"/>
                <a:ea typeface="+mj-ea"/>
                <a:cs typeface="Arial" pitchFamily="34" charset="0"/>
              </a:rPr>
              <a:t> and weekly </a:t>
            </a:r>
            <a:r>
              <a:rPr lang="en-US" sz="1800" dirty="0">
                <a:solidFill>
                  <a:srgbClr val="002060"/>
                </a:solidFill>
                <a:latin typeface="+mn-lt"/>
                <a:ea typeface="+mj-ea"/>
                <a:cs typeface="Arial" pitchFamily="34" charset="0"/>
              </a:rPr>
              <a:t>paclitaxel 80 mg/</a:t>
            </a:r>
            <a:r>
              <a:rPr lang="en-US" sz="1800" dirty="0">
                <a:solidFill>
                  <a:srgbClr val="002060"/>
                </a:solidFill>
                <a:cs typeface="Arial" pitchFamily="34" charset="0"/>
              </a:rPr>
              <a:t>m</a:t>
            </a:r>
            <a:r>
              <a:rPr lang="en-US" sz="1800" baseline="30000" dirty="0">
                <a:solidFill>
                  <a:srgbClr val="002060"/>
                </a:solidFill>
              </a:rPr>
              <a:t>2</a:t>
            </a:r>
            <a:r>
              <a:rPr lang="en-US" sz="1800" dirty="0">
                <a:solidFill>
                  <a:srgbClr val="002060"/>
                </a:solidFill>
                <a:latin typeface="+mn-lt"/>
                <a:ea typeface="+mj-ea"/>
                <a:cs typeface="Arial" pitchFamily="34" charset="0"/>
              </a:rPr>
              <a:t> (3 weeks on/1 week off) </a:t>
            </a:r>
            <a:endParaRPr lang="en-US" sz="1800" dirty="0" smtClean="0">
              <a:solidFill>
                <a:srgbClr val="002060"/>
              </a:solidFill>
              <a:latin typeface="+mn-lt"/>
              <a:ea typeface="+mj-ea"/>
              <a:cs typeface="Arial" pitchFamily="34" charset="0"/>
            </a:endParaRPr>
          </a:p>
          <a:p>
            <a:pPr>
              <a:buClr>
                <a:schemeClr val="accent6"/>
              </a:buClr>
            </a:pPr>
            <a:endParaRPr lang="en-US" sz="1800" dirty="0" smtClean="0">
              <a:solidFill>
                <a:srgbClr val="002060"/>
              </a:solidFill>
              <a:latin typeface="+mn-lt"/>
              <a:ea typeface="+mj-ea"/>
              <a:cs typeface="Arial" pitchFamily="34" charset="0"/>
            </a:endParaRPr>
          </a:p>
          <a:p>
            <a:pPr marL="285750" indent="-285750">
              <a:buClr>
                <a:schemeClr val="accent6"/>
              </a:buClr>
              <a:buFont typeface="Wingdings" panose="05000000000000000000" pitchFamily="2" charset="2"/>
              <a:buChar char="§"/>
            </a:pPr>
            <a:r>
              <a:rPr lang="en-US" sz="1800" dirty="0" smtClean="0">
                <a:solidFill>
                  <a:srgbClr val="002060"/>
                </a:solidFill>
                <a:latin typeface="+mn-lt"/>
                <a:ea typeface="+mj-ea"/>
                <a:cs typeface="Arial" pitchFamily="34" charset="0"/>
              </a:rPr>
              <a:t>5 out of 9 patients (56%) had objective responses, including a patient with complete disappearance of tumor with detectable CA125</a:t>
            </a:r>
          </a:p>
          <a:p>
            <a:pPr>
              <a:buClr>
                <a:schemeClr val="accent6"/>
              </a:buClr>
            </a:pPr>
            <a:endParaRPr lang="en-US" sz="1800" dirty="0" smtClean="0">
              <a:solidFill>
                <a:srgbClr val="002060"/>
              </a:solidFill>
              <a:latin typeface="+mn-lt"/>
              <a:ea typeface="+mj-ea"/>
              <a:cs typeface="Arial" pitchFamily="34" charset="0"/>
            </a:endParaRPr>
          </a:p>
          <a:p>
            <a:pPr marL="285750" indent="-285750">
              <a:buClr>
                <a:schemeClr val="accent6"/>
              </a:buClr>
              <a:buFont typeface="Wingdings" panose="05000000000000000000" pitchFamily="2" charset="2"/>
              <a:buChar char="§"/>
            </a:pPr>
            <a:r>
              <a:rPr lang="en-US" sz="1800" dirty="0" smtClean="0">
                <a:solidFill>
                  <a:srgbClr val="002060"/>
                </a:solidFill>
                <a:latin typeface="+mn-lt"/>
                <a:ea typeface="+mj-ea"/>
                <a:cs typeface="Arial" pitchFamily="34" charset="0"/>
              </a:rPr>
              <a:t>Combination generally well tolerated; no DLTs observed</a:t>
            </a:r>
          </a:p>
          <a:p>
            <a:pPr>
              <a:buClr>
                <a:schemeClr val="accent6"/>
              </a:buClr>
            </a:pPr>
            <a:endParaRPr lang="en-US" sz="1800" dirty="0">
              <a:solidFill>
                <a:srgbClr val="002060"/>
              </a:solidFill>
              <a:latin typeface="+mn-lt"/>
              <a:ea typeface="+mj-ea"/>
              <a:cs typeface="Arial" pitchFamily="34" charset="0"/>
            </a:endParaRPr>
          </a:p>
          <a:p>
            <a:pPr marL="285750" indent="-285750">
              <a:buClr>
                <a:schemeClr val="accent6"/>
              </a:buClr>
              <a:buFont typeface="Wingdings" panose="05000000000000000000" pitchFamily="2" charset="2"/>
              <a:buChar char="§"/>
            </a:pPr>
            <a:r>
              <a:rPr lang="en-US" sz="1800" dirty="0">
                <a:solidFill>
                  <a:srgbClr val="002060"/>
                </a:solidFill>
                <a:latin typeface="+mn-lt"/>
                <a:ea typeface="+mj-ea"/>
                <a:cs typeface="Arial" pitchFamily="34" charset="0"/>
              </a:rPr>
              <a:t>E</a:t>
            </a:r>
            <a:r>
              <a:rPr lang="en-US" sz="1800" dirty="0" smtClean="0">
                <a:solidFill>
                  <a:srgbClr val="002060"/>
                </a:solidFill>
                <a:latin typeface="+mn-lt"/>
                <a:ea typeface="+mj-ea"/>
                <a:cs typeface="Arial" pitchFamily="34" charset="0"/>
              </a:rPr>
              <a:t>xpanded QOW cohort based on antitumor effect observed in first 9 patients</a:t>
            </a:r>
          </a:p>
          <a:p>
            <a:pPr marL="285750" indent="-285750">
              <a:buClr>
                <a:schemeClr val="accent6"/>
              </a:buClr>
              <a:buFont typeface="Wingdings" panose="05000000000000000000" pitchFamily="2" charset="2"/>
              <a:buChar char="§"/>
            </a:pPr>
            <a:endParaRPr lang="en-US" sz="1800" dirty="0">
              <a:solidFill>
                <a:srgbClr val="002060"/>
              </a:solidFill>
              <a:latin typeface="+mn-lt"/>
              <a:ea typeface="+mj-ea"/>
              <a:cs typeface="Arial" pitchFamily="34" charset="0"/>
            </a:endParaRPr>
          </a:p>
          <a:p>
            <a:pPr marL="285750" indent="-285750">
              <a:buClr>
                <a:schemeClr val="accent6"/>
              </a:buClr>
              <a:buFont typeface="Wingdings" panose="05000000000000000000" pitchFamily="2" charset="2"/>
              <a:buChar char="§"/>
            </a:pPr>
            <a:r>
              <a:rPr lang="en-US" sz="1800" dirty="0" smtClean="0">
                <a:solidFill>
                  <a:srgbClr val="002060"/>
                </a:solidFill>
                <a:latin typeface="+mn-lt"/>
                <a:ea typeface="+mj-ea"/>
                <a:cs typeface="Arial" pitchFamily="34" charset="0"/>
              </a:rPr>
              <a:t>More dose intensive schedule, </a:t>
            </a:r>
            <a:r>
              <a:rPr lang="en-US" sz="1800" dirty="0" err="1" smtClean="0">
                <a:solidFill>
                  <a:srgbClr val="002060"/>
                </a:solidFill>
                <a:latin typeface="+mn-lt"/>
                <a:ea typeface="+mj-ea"/>
                <a:cs typeface="Arial" pitchFamily="34" charset="0"/>
              </a:rPr>
              <a:t>i.e</a:t>
            </a:r>
            <a:r>
              <a:rPr lang="en-US" sz="1800" dirty="0" smtClean="0">
                <a:solidFill>
                  <a:srgbClr val="002060"/>
                </a:solidFill>
                <a:latin typeface="+mn-lt"/>
                <a:ea typeface="+mj-ea"/>
                <a:cs typeface="Arial" pitchFamily="34" charset="0"/>
              </a:rPr>
              <a:t>: weekly (</a:t>
            </a:r>
            <a:r>
              <a:rPr lang="en-US" sz="1800" dirty="0" smtClean="0">
                <a:solidFill>
                  <a:srgbClr val="002060"/>
                </a:solidFill>
                <a:cs typeface="Arial" pitchFamily="34" charset="0"/>
              </a:rPr>
              <a:t>3 </a:t>
            </a:r>
            <a:r>
              <a:rPr lang="en-US" sz="1800" dirty="0">
                <a:solidFill>
                  <a:srgbClr val="002060"/>
                </a:solidFill>
                <a:cs typeface="Arial" pitchFamily="34" charset="0"/>
              </a:rPr>
              <a:t>weeks on/1 week </a:t>
            </a:r>
            <a:r>
              <a:rPr lang="en-US" sz="1800" dirty="0" smtClean="0">
                <a:solidFill>
                  <a:srgbClr val="002060"/>
                </a:solidFill>
                <a:cs typeface="Arial" pitchFamily="34" charset="0"/>
              </a:rPr>
              <a:t>off) for BOTH CRLX101 and paclitaxel will be tested</a:t>
            </a:r>
          </a:p>
          <a:p>
            <a:endParaRPr lang="en-US" sz="1600" dirty="0" smtClean="0">
              <a:solidFill>
                <a:srgbClr val="002060"/>
              </a:solidFill>
              <a:cs typeface="Arial" pitchFamily="34" charset="0"/>
            </a:endParaRPr>
          </a:p>
          <a:p>
            <a:endParaRPr lang="en-US" sz="1600" b="1" dirty="0" smtClean="0">
              <a:solidFill>
                <a:srgbClr val="002060"/>
              </a:solidFill>
              <a:latin typeface="+mn-lt"/>
              <a:ea typeface="+mj-ea"/>
              <a:cs typeface="Arial" pitchFamily="34" charset="0"/>
            </a:endParaRPr>
          </a:p>
          <a:p>
            <a:endParaRPr lang="en-US" sz="1600" b="1" dirty="0" smtClean="0">
              <a:solidFill>
                <a:srgbClr val="002060"/>
              </a:solidFill>
              <a:latin typeface="+mn-lt"/>
              <a:ea typeface="+mj-ea"/>
              <a:cs typeface="Arial" pitchFamily="34" charset="0"/>
            </a:endParaRPr>
          </a:p>
          <a:p>
            <a:endParaRPr lang="en-US" sz="1600" b="1" dirty="0">
              <a:solidFill>
                <a:srgbClr val="002060"/>
              </a:solidFill>
              <a:latin typeface="+mn-lt"/>
              <a:ea typeface="+mj-ea"/>
              <a:cs typeface="Arial" pitchFamily="34" charset="0"/>
            </a:endParaRPr>
          </a:p>
          <a:p>
            <a:r>
              <a:rPr lang="en-US" sz="1200" b="1" dirty="0" smtClean="0">
                <a:solidFill>
                  <a:srgbClr val="002060"/>
                </a:solidFill>
                <a:latin typeface="+mn-lt"/>
                <a:ea typeface="+mj-ea"/>
                <a:cs typeface="Arial" pitchFamily="34" charset="0"/>
              </a:rPr>
              <a:t>References</a:t>
            </a:r>
            <a:endParaRPr lang="en-US" sz="1200" dirty="0">
              <a:solidFill>
                <a:srgbClr val="002060"/>
              </a:solidFill>
              <a:latin typeface="+mn-lt"/>
              <a:ea typeface="+mj-ea"/>
              <a:cs typeface="Arial" pitchFamily="34" charset="0"/>
            </a:endParaRPr>
          </a:p>
          <a:p>
            <a:r>
              <a:rPr lang="en-US" sz="1200" dirty="0" smtClean="0">
                <a:solidFill>
                  <a:srgbClr val="002060"/>
                </a:solidFill>
                <a:latin typeface="+mn-lt"/>
                <a:ea typeface="+mj-ea"/>
                <a:cs typeface="Arial" pitchFamily="34" charset="0"/>
              </a:rPr>
              <a:t>Clark AJ et al. Proc </a:t>
            </a:r>
            <a:r>
              <a:rPr lang="en-US" sz="1200" dirty="0" err="1" smtClean="0">
                <a:solidFill>
                  <a:srgbClr val="002060"/>
                </a:solidFill>
                <a:latin typeface="+mn-lt"/>
                <a:ea typeface="+mj-ea"/>
                <a:cs typeface="Arial" pitchFamily="34" charset="0"/>
              </a:rPr>
              <a:t>Natil</a:t>
            </a:r>
            <a:r>
              <a:rPr lang="en-US" sz="1200" dirty="0" smtClean="0">
                <a:solidFill>
                  <a:srgbClr val="002060"/>
                </a:solidFill>
                <a:latin typeface="+mn-lt"/>
                <a:ea typeface="+mj-ea"/>
                <a:cs typeface="Arial" pitchFamily="34" charset="0"/>
              </a:rPr>
              <a:t> </a:t>
            </a:r>
            <a:r>
              <a:rPr lang="en-US" sz="1200" dirty="0" err="1" smtClean="0">
                <a:solidFill>
                  <a:srgbClr val="002060"/>
                </a:solidFill>
                <a:latin typeface="+mn-lt"/>
                <a:ea typeface="+mj-ea"/>
                <a:cs typeface="Arial" pitchFamily="34" charset="0"/>
              </a:rPr>
              <a:t>Acad</a:t>
            </a:r>
            <a:r>
              <a:rPr lang="en-US" sz="1200" dirty="0" smtClean="0">
                <a:solidFill>
                  <a:srgbClr val="002060"/>
                </a:solidFill>
                <a:latin typeface="+mn-lt"/>
                <a:ea typeface="+mj-ea"/>
                <a:cs typeface="Arial" pitchFamily="34" charset="0"/>
              </a:rPr>
              <a:t> </a:t>
            </a:r>
            <a:r>
              <a:rPr lang="en-US" sz="1200" dirty="0" err="1" smtClean="0">
                <a:solidFill>
                  <a:srgbClr val="002060"/>
                </a:solidFill>
                <a:latin typeface="+mn-lt"/>
                <a:ea typeface="+mj-ea"/>
                <a:cs typeface="Arial" pitchFamily="34" charset="0"/>
              </a:rPr>
              <a:t>Sci</a:t>
            </a:r>
            <a:r>
              <a:rPr lang="en-US" sz="1200" dirty="0" smtClean="0">
                <a:solidFill>
                  <a:srgbClr val="002060"/>
                </a:solidFill>
                <a:latin typeface="+mn-lt"/>
                <a:ea typeface="+mj-ea"/>
                <a:cs typeface="Arial" pitchFamily="34" charset="0"/>
              </a:rPr>
              <a:t> USA. 2016 Mar 21. [</a:t>
            </a:r>
            <a:r>
              <a:rPr lang="en-US" sz="1200" dirty="0" err="1" smtClean="0">
                <a:solidFill>
                  <a:srgbClr val="002060"/>
                </a:solidFill>
                <a:latin typeface="+mn-lt"/>
                <a:ea typeface="+mj-ea"/>
                <a:cs typeface="Arial" pitchFamily="34" charset="0"/>
              </a:rPr>
              <a:t>Epub</a:t>
            </a:r>
            <a:r>
              <a:rPr lang="en-US" sz="1200" dirty="0" smtClean="0">
                <a:solidFill>
                  <a:srgbClr val="002060"/>
                </a:solidFill>
                <a:latin typeface="+mn-lt"/>
                <a:ea typeface="+mj-ea"/>
                <a:cs typeface="Arial" pitchFamily="34" charset="0"/>
              </a:rPr>
              <a:t> ahead of print]</a:t>
            </a:r>
          </a:p>
          <a:p>
            <a:endParaRPr lang="en-US" sz="1600" dirty="0" smtClean="0">
              <a:solidFill>
                <a:srgbClr val="002060"/>
              </a:solidFill>
              <a:latin typeface="Arial" pitchFamily="34" charset="0"/>
              <a:ea typeface="+mj-ea"/>
              <a:cs typeface="Arial" pitchFamily="34" charset="0"/>
            </a:endParaRPr>
          </a:p>
        </p:txBody>
      </p:sp>
      <p:sp>
        <p:nvSpPr>
          <p:cNvPr id="6" name="Title 3"/>
          <p:cNvSpPr txBox="1">
            <a:spLocks/>
          </p:cNvSpPr>
          <p:nvPr/>
        </p:nvSpPr>
        <p:spPr bwMode="auto">
          <a:xfrm>
            <a:off x="-26634" y="79902"/>
            <a:ext cx="9144000" cy="8241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2011680" bIns="45720" numCol="1" anchor="b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accent2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Verdana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Verdana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Verdana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Verdana" pitchFamily="34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Verdana" pitchFamily="34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Verdana" pitchFamily="34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Verdana" pitchFamily="34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Verdana" pitchFamily="34" charset="0"/>
              </a:defRPr>
            </a:lvl9pPr>
          </a:lstStyle>
          <a:p>
            <a:pPr algn="ctr"/>
            <a:r>
              <a:rPr lang="en-US" sz="2000" dirty="0"/>
              <a:t>A Phase </a:t>
            </a:r>
            <a:r>
              <a:rPr lang="en-US" sz="2000" dirty="0" err="1"/>
              <a:t>Ib</a:t>
            </a:r>
            <a:r>
              <a:rPr lang="en-US" sz="2000" dirty="0"/>
              <a:t> Study of CRLX101 in Combination with Weekly Paclitaxel in Platinum-Resistant Ovarian Cancer</a:t>
            </a:r>
          </a:p>
        </p:txBody>
      </p:sp>
    </p:spTree>
    <p:extLst>
      <p:ext uri="{BB962C8B-B14F-4D97-AF65-F5344CB8AC3E}">
        <p14:creationId xmlns:p14="http://schemas.microsoft.com/office/powerpoint/2010/main" val="3442109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DAB13E9-76E1-497E-96B1-E351C76D520B}" type="slidenum">
              <a:rPr lang="en-US" smtClean="0"/>
              <a:pPr>
                <a:defRPr/>
              </a:pPr>
              <a:t>17</a:t>
            </a:fld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533247" y="1595021"/>
            <a:ext cx="7944003" cy="2369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1600" dirty="0" smtClean="0">
              <a:solidFill>
                <a:schemeClr val="accent2"/>
              </a:solidFill>
              <a:latin typeface="+mn-lt"/>
              <a:ea typeface="+mj-ea"/>
              <a:cs typeface="Arial" pitchFamily="34" charset="0"/>
            </a:endParaRPr>
          </a:p>
          <a:p>
            <a:endParaRPr lang="en-US" sz="1600" dirty="0">
              <a:solidFill>
                <a:schemeClr val="accent2"/>
              </a:solidFill>
              <a:latin typeface="+mn-lt"/>
              <a:ea typeface="+mj-ea"/>
              <a:cs typeface="Arial" pitchFamily="34" charset="0"/>
            </a:endParaRPr>
          </a:p>
          <a:p>
            <a:pPr algn="ctr"/>
            <a:r>
              <a:rPr lang="en-US" sz="2000" b="1" kern="0" dirty="0">
                <a:solidFill>
                  <a:schemeClr val="accent2"/>
                </a:solidFill>
                <a:latin typeface="Arial" pitchFamily="34" charset="0"/>
                <a:ea typeface="+mj-ea"/>
                <a:cs typeface="Arial" pitchFamily="34" charset="0"/>
              </a:rPr>
              <a:t>Acknowledgements</a:t>
            </a:r>
          </a:p>
          <a:p>
            <a:endParaRPr lang="en-US" sz="1600" b="1" dirty="0" smtClean="0">
              <a:solidFill>
                <a:schemeClr val="accent2"/>
              </a:solidFill>
              <a:latin typeface="+mn-lt"/>
              <a:ea typeface="+mj-ea"/>
              <a:cs typeface="Arial" pitchFamily="34" charset="0"/>
            </a:endParaRPr>
          </a:p>
          <a:p>
            <a:r>
              <a:rPr lang="en-US" sz="1600" dirty="0" smtClean="0">
                <a:solidFill>
                  <a:schemeClr val="accent2"/>
                </a:solidFill>
                <a:latin typeface="+mn-lt"/>
                <a:ea typeface="+mj-ea"/>
                <a:cs typeface="Arial" pitchFamily="34" charset="0"/>
              </a:rPr>
              <a:t>We thank the patients, their families and caregivers, and the </a:t>
            </a:r>
            <a:r>
              <a:rPr lang="en-US" sz="1600" dirty="0" smtClean="0">
                <a:solidFill>
                  <a:schemeClr val="accent2"/>
                </a:solidFill>
                <a:latin typeface="+mn-lt"/>
                <a:cs typeface="Arial" pitchFamily="34" charset="0"/>
              </a:rPr>
              <a:t>study staff and investigators for their participation. </a:t>
            </a:r>
            <a:r>
              <a:rPr lang="en-US" sz="1600" dirty="0">
                <a:solidFill>
                  <a:schemeClr val="accent2"/>
                </a:solidFill>
                <a:latin typeface="+mn-lt"/>
                <a:cs typeface="Arial" pitchFamily="34" charset="0"/>
              </a:rPr>
              <a:t>The study is being conducted by Cerulean Pharma in collaboration with the GOG Foundation, Inc</a:t>
            </a:r>
            <a:r>
              <a:rPr lang="en-US" sz="1600" dirty="0" smtClean="0">
                <a:solidFill>
                  <a:schemeClr val="accent2"/>
                </a:solidFill>
                <a:latin typeface="+mn-lt"/>
                <a:cs typeface="Arial" pitchFamily="34" charset="0"/>
              </a:rPr>
              <a:t>. </a:t>
            </a:r>
            <a:endParaRPr lang="en-US" sz="1600" dirty="0">
              <a:solidFill>
                <a:schemeClr val="accent2"/>
              </a:solidFill>
              <a:latin typeface="+mn-lt"/>
              <a:cs typeface="Arial" pitchFamily="34" charset="0"/>
            </a:endParaRPr>
          </a:p>
          <a:p>
            <a:endParaRPr lang="en-US" sz="1600" dirty="0" smtClean="0">
              <a:solidFill>
                <a:schemeClr val="accent2"/>
              </a:solidFill>
              <a:latin typeface="+mn-lt"/>
              <a:ea typeface="+mj-ea"/>
              <a:cs typeface="Arial" pitchFamily="34" charset="0"/>
            </a:endParaRPr>
          </a:p>
          <a:p>
            <a:endParaRPr lang="en-US" sz="1600" dirty="0" smtClean="0">
              <a:solidFill>
                <a:schemeClr val="accent2"/>
              </a:solidFill>
              <a:latin typeface="Arial" pitchFamily="34" charset="0"/>
              <a:ea typeface="+mj-ea"/>
              <a:cs typeface="Arial" pitchFamily="34" charset="0"/>
            </a:endParaRPr>
          </a:p>
        </p:txBody>
      </p:sp>
      <p:sp>
        <p:nvSpPr>
          <p:cNvPr id="6" name="Title 3"/>
          <p:cNvSpPr txBox="1">
            <a:spLocks/>
          </p:cNvSpPr>
          <p:nvPr/>
        </p:nvSpPr>
        <p:spPr bwMode="auto">
          <a:xfrm>
            <a:off x="0" y="97658"/>
            <a:ext cx="9144000" cy="8241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2011680" bIns="45720" numCol="1" anchor="b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accent2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Verdana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Verdana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Verdana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Verdana" pitchFamily="34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Verdana" pitchFamily="34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Verdana" pitchFamily="34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Verdana" pitchFamily="34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Verdana" pitchFamily="34" charset="0"/>
              </a:defRPr>
            </a:lvl9pPr>
          </a:lstStyle>
          <a:p>
            <a:pPr algn="ctr"/>
            <a:r>
              <a:rPr lang="en-US" sz="2000" dirty="0"/>
              <a:t>A Phase </a:t>
            </a:r>
            <a:r>
              <a:rPr lang="en-US" sz="2000" dirty="0" err="1"/>
              <a:t>Ib</a:t>
            </a:r>
            <a:r>
              <a:rPr lang="en-US" sz="2000" dirty="0"/>
              <a:t> Study of CRLX101 in Combination with Weekly Paclitaxel in Platinum-Resistant Ovarian Cancer</a:t>
            </a:r>
          </a:p>
        </p:txBody>
      </p:sp>
    </p:spTree>
    <p:extLst>
      <p:ext uri="{BB962C8B-B14F-4D97-AF65-F5344CB8AC3E}">
        <p14:creationId xmlns:p14="http://schemas.microsoft.com/office/powerpoint/2010/main" val="18998891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lank">
  <a:themeElements>
    <a:clrScheme name="Custom 3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14275F"/>
      </a:accent2>
      <a:accent3>
        <a:srgbClr val="FFFFFF"/>
      </a:accent3>
      <a:accent4>
        <a:srgbClr val="000000"/>
      </a:accent4>
      <a:accent5>
        <a:srgbClr val="DAEDEF"/>
      </a:accent5>
      <a:accent6>
        <a:srgbClr val="4676BA"/>
      </a:accent6>
      <a:hlink>
        <a:srgbClr val="009999"/>
      </a:hlink>
      <a:folHlink>
        <a:srgbClr val="99CC00"/>
      </a:folHlink>
    </a:clrScheme>
    <a:fontScheme name="blank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itchFamily="34" charset="0"/>
          </a:defRPr>
        </a:defPPr>
      </a:lstStyle>
    </a:lnDef>
  </a:objectDefaults>
  <a:extraClrSchemeLst>
    <a:extraClrScheme>
      <a:clrScheme name="blank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blank</Template>
  <TotalTime>61649</TotalTime>
  <Words>1179</Words>
  <Application>Microsoft Office PowerPoint</Application>
  <PresentationFormat>On-screen Show (4:3)</PresentationFormat>
  <Paragraphs>190</Paragraphs>
  <Slides>17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1" baseType="lpstr">
      <vt:lpstr>Arial</vt:lpstr>
      <vt:lpstr>Verdana</vt:lpstr>
      <vt:lpstr>Wingdings</vt:lpstr>
      <vt:lpstr>blank</vt:lpstr>
      <vt:lpstr>PowerPoint Presentation</vt:lpstr>
      <vt:lpstr>Introduction to CRLX101</vt:lpstr>
      <vt:lpstr>NDCs: Clinically Validated Mechanism of Action*</vt:lpstr>
      <vt:lpstr>CRLX101 Accumulation and PD Effects </vt:lpstr>
      <vt:lpstr>NDC Platform-Generated Pipeline</vt:lpstr>
      <vt:lpstr>CRLX101 Antitumor Activity in Ovarian Cancer</vt:lpstr>
      <vt:lpstr>A Phase Ib Study of CRLX101 in Combination with Weekly Paclitaxel in Platinum-Resistant Ovarian Cancer</vt:lpstr>
      <vt:lpstr>A Phase Ib Study of CRLX101 in Combination with Weekly Paclitaxel in Platinum-Resistant Ovarian Cancer</vt:lpstr>
      <vt:lpstr>A Phase Ib Study of CRLX101 in Combination with Weekly Paclitaxel in Platinum-Resistant Ovarian Cancer</vt:lpstr>
      <vt:lpstr>A Phase Ib Study of CRLX101 in Combination with Weekly Paclitaxel in Platinum-Resistant Ovarian Cancer</vt:lpstr>
      <vt:lpstr>A Phase Ib Study of CRLX101 in Combination with Weekly Paclitaxel in Platinum-Resistant Ovarian Cancer</vt:lpstr>
      <vt:lpstr>A Phase Ib Study of CRLX101 in Combination with Weekly Paclitaxel in Platinum-Resistant Ovarian Cancer</vt:lpstr>
      <vt:lpstr>A Phase Ib Study of CRLX101 in Combination with Weekly Paclitaxel in Platinum-Resistant Ovarian Cancer</vt:lpstr>
      <vt:lpstr> Reductions in CA125 Levels from Baseline</vt:lpstr>
      <vt:lpstr>PowerPoint Presentation</vt:lpstr>
      <vt:lpstr>PowerPoint Presentation</vt:lpstr>
      <vt:lpstr>PowerPoint Presentation</vt:lpstr>
    </vt:vector>
  </TitlesOfParts>
  <Company>Cerulean Pharma</Company>
  <LinksUpToDate>false</LinksUpToDate>
  <SharedDoc>false</SharedDoc>
  <HyperlinkBase/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Cerulean Pharma</dc:creator>
  <cp:lastModifiedBy>Nicole Jones</cp:lastModifiedBy>
  <cp:revision>2871</cp:revision>
  <cp:lastPrinted>2016-05-06T14:51:10Z</cp:lastPrinted>
  <dcterms:created xsi:type="dcterms:W3CDTF">2014-07-08T21:47:32Z</dcterms:created>
  <dcterms:modified xsi:type="dcterms:W3CDTF">2016-05-18T12:31:02Z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AdHocReviewCycleID">
    <vt:i4>-317937567</vt:i4>
  </property>
  <property fmtid="{D5CDD505-2E9C-101B-9397-08002B2CF9AE}" pid="3" name="_NewReviewCycle">
    <vt:lpwstr/>
  </property>
  <property fmtid="{D5CDD505-2E9C-101B-9397-08002B2CF9AE}" pid="4" name="_EmailSubject">
    <vt:lpwstr>Gynecologic Oncology2016</vt:lpwstr>
  </property>
  <property fmtid="{D5CDD505-2E9C-101B-9397-08002B2CF9AE}" pid="5" name="_AuthorEmail">
    <vt:lpwstr>WDowning@ceruleanrx.com</vt:lpwstr>
  </property>
  <property fmtid="{D5CDD505-2E9C-101B-9397-08002B2CF9AE}" pid="6" name="_AuthorEmailDisplayName">
    <vt:lpwstr>William Downing</vt:lpwstr>
  </property>
  <property fmtid="{D5CDD505-2E9C-101B-9397-08002B2CF9AE}" pid="7" name="_PreviousAdHocReviewCycleID">
    <vt:i4>160689180</vt:i4>
  </property>
</Properties>
</file>