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56" r:id="rId2"/>
    <p:sldId id="395" r:id="rId3"/>
    <p:sldId id="440" r:id="rId4"/>
    <p:sldId id="422" r:id="rId5"/>
    <p:sldId id="442" r:id="rId6"/>
    <p:sldId id="443" r:id="rId7"/>
    <p:sldId id="424" r:id="rId8"/>
    <p:sldId id="423" r:id="rId9"/>
    <p:sldId id="446" r:id="rId10"/>
    <p:sldId id="425" r:id="rId11"/>
    <p:sldId id="427" r:id="rId12"/>
    <p:sldId id="444" r:id="rId13"/>
    <p:sldId id="429" r:id="rId14"/>
    <p:sldId id="428" r:id="rId15"/>
    <p:sldId id="430" r:id="rId16"/>
    <p:sldId id="431" r:id="rId17"/>
    <p:sldId id="432" r:id="rId18"/>
    <p:sldId id="433" r:id="rId19"/>
    <p:sldId id="447" r:id="rId20"/>
    <p:sldId id="449" r:id="rId21"/>
    <p:sldId id="434" r:id="rId22"/>
    <p:sldId id="451" r:id="rId23"/>
    <p:sldId id="452" r:id="rId24"/>
    <p:sldId id="435" r:id="rId25"/>
    <p:sldId id="436" r:id="rId26"/>
    <p:sldId id="437" r:id="rId27"/>
    <p:sldId id="453" r:id="rId28"/>
    <p:sldId id="438" r:id="rId29"/>
    <p:sldId id="454" r:id="rId30"/>
    <p:sldId id="455" r:id="rId31"/>
    <p:sldId id="456" r:id="rId32"/>
    <p:sldId id="457" r:id="rId33"/>
    <p:sldId id="460" r:id="rId34"/>
    <p:sldId id="461" r:id="rId35"/>
    <p:sldId id="394" r:id="rId36"/>
    <p:sldId id="458" r:id="rId37"/>
    <p:sldId id="459" r:id="rId38"/>
    <p:sldId id="336" r:id="rId39"/>
    <p:sldId id="337" r:id="rId40"/>
    <p:sldId id="339" r:id="rId41"/>
    <p:sldId id="340" r:id="rId42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CCFFFF"/>
    <a:srgbClr val="F6FE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9661" autoAdjust="0"/>
    <p:restoredTop sz="94660"/>
  </p:normalViewPr>
  <p:slideViewPr>
    <p:cSldViewPr>
      <p:cViewPr varScale="1">
        <p:scale>
          <a:sx n="92" d="100"/>
          <a:sy n="92" d="100"/>
        </p:scale>
        <p:origin x="-122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samsung\Desktop\Lavori%202016\ARTICOLO%20SU%20SCIENCE\Article%20su%20Advanced%20Energy%20Materials\Figure%203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Simona\Desktop\Giusy\Copia%20di%20GKN2%20MSR%20corretta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474117096749044"/>
          <c:y val="4.7495334759455644E-2"/>
          <c:w val="0.78081057824938271"/>
          <c:h val="0.79823867176776631"/>
        </c:manualLayout>
      </c:layout>
      <c:scatterChart>
        <c:scatterStyle val="lineMarker"/>
        <c:varyColors val="0"/>
        <c:ser>
          <c:idx val="0"/>
          <c:order val="0"/>
          <c:tx>
            <c:v>2 bar</c:v>
          </c:tx>
          <c:spPr>
            <a:ln w="3175">
              <a:solidFill>
                <a:schemeClr val="tx1"/>
              </a:solidFill>
            </a:ln>
          </c:spPr>
          <c:marker>
            <c:symbol val="circle"/>
            <c:size val="9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</c:marker>
          <c:xVal>
            <c:numRef>
              <c:f>Foglio1!$E$11:$E$13</c:f>
              <c:numCache>
                <c:formatCode>General</c:formatCode>
                <c:ptCount val="3"/>
                <c:pt idx="0">
                  <c:v>1900</c:v>
                </c:pt>
                <c:pt idx="1">
                  <c:v>2900</c:v>
                </c:pt>
                <c:pt idx="2">
                  <c:v>4800</c:v>
                </c:pt>
              </c:numCache>
            </c:numRef>
          </c:xVal>
          <c:yVal>
            <c:numRef>
              <c:f>Foglio1!$F$11:$F$13</c:f>
              <c:numCache>
                <c:formatCode>General</c:formatCode>
                <c:ptCount val="3"/>
                <c:pt idx="0">
                  <c:v>58</c:v>
                </c:pt>
                <c:pt idx="1">
                  <c:v>57</c:v>
                </c:pt>
                <c:pt idx="2">
                  <c:v>53</c:v>
                </c:pt>
              </c:numCache>
            </c:numRef>
          </c:yVal>
          <c:smooth val="0"/>
        </c:ser>
        <c:ser>
          <c:idx val="1"/>
          <c:order val="1"/>
          <c:tx>
            <c:v>1.5 bar</c:v>
          </c:tx>
          <c:spPr>
            <a:ln w="3175">
              <a:solidFill>
                <a:schemeClr val="tx1"/>
              </a:solidFill>
            </a:ln>
          </c:spPr>
          <c:marker>
            <c:symbol val="square"/>
            <c:size val="9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</c:marker>
          <c:xVal>
            <c:numRef>
              <c:f>Foglio1!$E$11:$E$13</c:f>
              <c:numCache>
                <c:formatCode>General</c:formatCode>
                <c:ptCount val="3"/>
                <c:pt idx="0">
                  <c:v>1900</c:v>
                </c:pt>
                <c:pt idx="1">
                  <c:v>2900</c:v>
                </c:pt>
                <c:pt idx="2">
                  <c:v>4800</c:v>
                </c:pt>
              </c:numCache>
            </c:numRef>
          </c:xVal>
          <c:yVal>
            <c:numRef>
              <c:f>Foglio1!$G$11:$G$13</c:f>
              <c:numCache>
                <c:formatCode>General</c:formatCode>
                <c:ptCount val="3"/>
                <c:pt idx="0">
                  <c:v>50</c:v>
                </c:pt>
                <c:pt idx="1">
                  <c:v>48</c:v>
                </c:pt>
                <c:pt idx="2">
                  <c:v>45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144640"/>
        <c:axId val="38167680"/>
      </c:scatterChart>
      <c:scatterChart>
        <c:scatterStyle val="lineMarker"/>
        <c:varyColors val="0"/>
        <c:ser>
          <c:idx val="2"/>
          <c:order val="2"/>
          <c:tx>
            <c:v>2 bar</c:v>
          </c:tx>
          <c:spPr>
            <a:ln w="3175">
              <a:solidFill>
                <a:schemeClr val="tx1"/>
              </a:solidFill>
            </a:ln>
          </c:spPr>
          <c:marker>
            <c:symbol val="triangle"/>
            <c:size val="9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xVal>
            <c:numRef>
              <c:f>Foglio1!$E$11:$E$13</c:f>
              <c:numCache>
                <c:formatCode>General</c:formatCode>
                <c:ptCount val="3"/>
                <c:pt idx="0">
                  <c:v>1900</c:v>
                </c:pt>
                <c:pt idx="1">
                  <c:v>2900</c:v>
                </c:pt>
                <c:pt idx="2">
                  <c:v>4800</c:v>
                </c:pt>
              </c:numCache>
            </c:numRef>
          </c:xVal>
          <c:yVal>
            <c:numRef>
              <c:f>Foglio1!$I$11:$I$13</c:f>
              <c:numCache>
                <c:formatCode>General</c:formatCode>
                <c:ptCount val="3"/>
                <c:pt idx="0">
                  <c:v>70</c:v>
                </c:pt>
                <c:pt idx="1">
                  <c:v>60</c:v>
                </c:pt>
                <c:pt idx="2">
                  <c:v>50</c:v>
                </c:pt>
              </c:numCache>
            </c:numRef>
          </c:yVal>
          <c:smooth val="0"/>
        </c:ser>
        <c:ser>
          <c:idx val="3"/>
          <c:order val="3"/>
          <c:tx>
            <c:v>1.5 bar</c:v>
          </c:tx>
          <c:spPr>
            <a:ln w="3175">
              <a:solidFill>
                <a:schemeClr val="tx1"/>
              </a:solidFill>
            </a:ln>
          </c:spPr>
          <c:marker>
            <c:symbol val="diamond"/>
            <c:size val="9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xVal>
            <c:numRef>
              <c:f>Foglio1!$E$11:$E$13</c:f>
              <c:numCache>
                <c:formatCode>General</c:formatCode>
                <c:ptCount val="3"/>
                <c:pt idx="0">
                  <c:v>1900</c:v>
                </c:pt>
                <c:pt idx="1">
                  <c:v>2900</c:v>
                </c:pt>
                <c:pt idx="2">
                  <c:v>4800</c:v>
                </c:pt>
              </c:numCache>
            </c:numRef>
          </c:xVal>
          <c:yVal>
            <c:numRef>
              <c:f>Foglio1!$J$11:$J$13</c:f>
              <c:numCache>
                <c:formatCode>General</c:formatCode>
                <c:ptCount val="3"/>
                <c:pt idx="0">
                  <c:v>65</c:v>
                </c:pt>
                <c:pt idx="1">
                  <c:v>53</c:v>
                </c:pt>
                <c:pt idx="2">
                  <c:v>38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171392"/>
        <c:axId val="38169600"/>
      </c:scatterChart>
      <c:valAx>
        <c:axId val="38144640"/>
        <c:scaling>
          <c:orientation val="minMax"/>
          <c:max val="6000"/>
          <c:min val="1000"/>
        </c:scaling>
        <c:delete val="0"/>
        <c:axPos val="b"/>
        <c:title>
          <c:tx>
            <c:rich>
              <a:bodyPr/>
              <a:lstStyle/>
              <a:p>
                <a:pPr>
                  <a:defRPr sz="1200"/>
                </a:pPr>
                <a:r>
                  <a:rPr lang="it-IT" sz="1200"/>
                  <a:t>GHSV [h</a:t>
                </a:r>
                <a:r>
                  <a:rPr lang="it-IT" sz="1200" baseline="30000"/>
                  <a:t>-1</a:t>
                </a:r>
                <a:r>
                  <a:rPr lang="it-IT" sz="1200"/>
                  <a:t>]</a:t>
                </a:r>
              </a:p>
            </c:rich>
          </c:tx>
          <c:overlay val="0"/>
        </c:title>
        <c:numFmt formatCode="General" sourceLinked="1"/>
        <c:majorTickMark val="in"/>
        <c:minorTickMark val="in"/>
        <c:tickLblPos val="nextTo"/>
        <c:txPr>
          <a:bodyPr/>
          <a:lstStyle/>
          <a:p>
            <a:pPr>
              <a:defRPr sz="1200"/>
            </a:pPr>
            <a:endParaRPr lang="it-IT"/>
          </a:p>
        </c:txPr>
        <c:crossAx val="38167680"/>
        <c:crosses val="autoZero"/>
        <c:crossBetween val="midCat"/>
      </c:valAx>
      <c:valAx>
        <c:axId val="38167680"/>
        <c:scaling>
          <c:orientation val="minMax"/>
          <c:max val="100"/>
          <c:min val="20"/>
        </c:scaling>
        <c:delete val="0"/>
        <c:axPos val="l"/>
        <c:title>
          <c:tx>
            <c:rich>
              <a:bodyPr/>
              <a:lstStyle/>
              <a:p>
                <a:pPr>
                  <a:defRPr sz="1200"/>
                </a:pPr>
                <a:r>
                  <a:rPr lang="it-IT" sz="1200"/>
                  <a:t>Ethanol conversion [%]</a:t>
                </a:r>
              </a:p>
            </c:rich>
          </c:tx>
          <c:overlay val="0"/>
        </c:title>
        <c:numFmt formatCode="General" sourceLinked="1"/>
        <c:majorTickMark val="in"/>
        <c:minorTickMark val="in"/>
        <c:tickLblPos val="nextTo"/>
        <c:txPr>
          <a:bodyPr/>
          <a:lstStyle/>
          <a:p>
            <a:pPr>
              <a:defRPr sz="1200"/>
            </a:pPr>
            <a:endParaRPr lang="it-IT"/>
          </a:p>
        </c:txPr>
        <c:crossAx val="38144640"/>
        <c:crosses val="autoZero"/>
        <c:crossBetween val="midCat"/>
        <c:majorUnit val="20"/>
      </c:valAx>
      <c:valAx>
        <c:axId val="38169600"/>
        <c:scaling>
          <c:orientation val="minMax"/>
          <c:max val="71"/>
          <c:min val="0"/>
        </c:scaling>
        <c:delete val="0"/>
        <c:axPos val="r"/>
        <c:numFmt formatCode="General" sourceLinked="1"/>
        <c:majorTickMark val="in"/>
        <c:minorTickMark val="in"/>
        <c:tickLblPos val="nextTo"/>
        <c:txPr>
          <a:bodyPr/>
          <a:lstStyle/>
          <a:p>
            <a:pPr>
              <a:defRPr sz="1200"/>
            </a:pPr>
            <a:endParaRPr lang="it-IT"/>
          </a:p>
        </c:txPr>
        <c:crossAx val="38171392"/>
        <c:crosses val="max"/>
        <c:crossBetween val="midCat"/>
        <c:minorUnit val="5"/>
      </c:valAx>
      <c:valAx>
        <c:axId val="3817139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8169600"/>
        <c:crosses val="autoZero"/>
        <c:crossBetween val="midCat"/>
      </c:valAx>
      <c:spPr>
        <a:ln>
          <a:solidFill>
            <a:schemeClr val="tx1"/>
          </a:solidFill>
        </a:ln>
      </c:spPr>
    </c:plotArea>
    <c:legend>
      <c:legendPos val="r"/>
      <c:layout>
        <c:manualLayout>
          <c:xMode val="edge"/>
          <c:yMode val="edge"/>
          <c:x val="0.70539467529430111"/>
          <c:y val="0.57017856871937256"/>
          <c:w val="0.17893954159195449"/>
          <c:h val="0.25017429725525397"/>
        </c:manualLayout>
      </c:layout>
      <c:overlay val="0"/>
      <c:txPr>
        <a:bodyPr/>
        <a:lstStyle/>
        <a:p>
          <a:pPr>
            <a:defRPr b="1"/>
          </a:pPr>
          <a:endParaRPr lang="it-IT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11657364540979"/>
          <c:y val="5.3912219305920092E-2"/>
          <c:w val="0.73371463408906745"/>
          <c:h val="0.69903418761983005"/>
        </c:manualLayout>
      </c:layout>
      <c:scatterChart>
        <c:scatterStyle val="lineMarker"/>
        <c:varyColors val="0"/>
        <c:ser>
          <c:idx val="1"/>
          <c:order val="0"/>
          <c:tx>
            <c:v>Flow of Hydrogen out</c:v>
          </c:tx>
          <c:spPr>
            <a:ln w="28575">
              <a:noFill/>
            </a:ln>
          </c:spPr>
          <c:xVal>
            <c:numRef>
              <c:f>'8 January_coke '!$F$69:$Q$69</c:f>
              <c:numCache>
                <c:formatCode>General</c:formatCode>
                <c:ptCount val="12"/>
                <c:pt idx="0">
                  <c:v>0</c:v>
                </c:pt>
                <c:pt idx="1">
                  <c:v>0.25</c:v>
                </c:pt>
                <c:pt idx="2">
                  <c:v>0.5</c:v>
                </c:pt>
                <c:pt idx="3">
                  <c:v>0.75</c:v>
                </c:pt>
                <c:pt idx="4">
                  <c:v>1</c:v>
                </c:pt>
                <c:pt idx="5">
                  <c:v>1.25</c:v>
                </c:pt>
                <c:pt idx="6" formatCode="0.00">
                  <c:v>1.5</c:v>
                </c:pt>
                <c:pt idx="7">
                  <c:v>1.75</c:v>
                </c:pt>
                <c:pt idx="8">
                  <c:v>2</c:v>
                </c:pt>
                <c:pt idx="9">
                  <c:v>2.25</c:v>
                </c:pt>
              </c:numCache>
            </c:numRef>
          </c:xVal>
          <c:yVal>
            <c:numRef>
              <c:f>'8 January_coke '!$F$71:$O$71</c:f>
              <c:numCache>
                <c:formatCode>0.00E+00</c:formatCode>
                <c:ptCount val="10"/>
                <c:pt idx="0">
                  <c:v>6.6555697417941881E-5</c:v>
                </c:pt>
                <c:pt idx="1">
                  <c:v>3.89707062601343E-5</c:v>
                </c:pt>
                <c:pt idx="2">
                  <c:v>1.7481782107503084E-5</c:v>
                </c:pt>
                <c:pt idx="3">
                  <c:v>8.9483617903945262E-6</c:v>
                </c:pt>
                <c:pt idx="4">
                  <c:v>4.3599663461349608E-5</c:v>
                </c:pt>
                <c:pt idx="5">
                  <c:v>2.6750098445366735E-4</c:v>
                </c:pt>
                <c:pt idx="6">
                  <c:v>7.468732397543648E-4</c:v>
                </c:pt>
                <c:pt idx="7">
                  <c:v>1.3130263788340146E-3</c:v>
                </c:pt>
                <c:pt idx="8">
                  <c:v>1.7538340750119601E-3</c:v>
                </c:pt>
                <c:pt idx="9">
                  <c:v>2.0194128865345822E-3</c:v>
                </c:pt>
              </c:numCache>
            </c:numRef>
          </c:yVal>
          <c:smooth val="0"/>
        </c:ser>
        <c:ser>
          <c:idx val="0"/>
          <c:order val="1"/>
          <c:tx>
            <c:v>Flow of Hydrogen in</c:v>
          </c:tx>
          <c:spPr>
            <a:ln w="28575">
              <a:noFill/>
            </a:ln>
          </c:spPr>
          <c:xVal>
            <c:numRef>
              <c:f>'8 January_coke '!$F$69:$O$69</c:f>
              <c:numCache>
                <c:formatCode>General</c:formatCode>
                <c:ptCount val="10"/>
                <c:pt idx="0">
                  <c:v>0</c:v>
                </c:pt>
                <c:pt idx="1">
                  <c:v>0.25</c:v>
                </c:pt>
                <c:pt idx="2">
                  <c:v>0.5</c:v>
                </c:pt>
                <c:pt idx="3">
                  <c:v>0.75</c:v>
                </c:pt>
                <c:pt idx="4">
                  <c:v>1</c:v>
                </c:pt>
                <c:pt idx="5">
                  <c:v>1.25</c:v>
                </c:pt>
                <c:pt idx="6" formatCode="0.00">
                  <c:v>1.5</c:v>
                </c:pt>
                <c:pt idx="7">
                  <c:v>1.75</c:v>
                </c:pt>
                <c:pt idx="8">
                  <c:v>2</c:v>
                </c:pt>
                <c:pt idx="9">
                  <c:v>2.25</c:v>
                </c:pt>
              </c:numCache>
            </c:numRef>
          </c:xVal>
          <c:yVal>
            <c:numRef>
              <c:f>'8 January_coke '!$F$70:$O$70</c:f>
              <c:numCache>
                <c:formatCode>0.00E+00</c:formatCode>
                <c:ptCount val="10"/>
                <c:pt idx="0">
                  <c:v>2.9907647006335325E-3</c:v>
                </c:pt>
                <c:pt idx="1">
                  <c:v>2.9907647006335325E-3</c:v>
                </c:pt>
                <c:pt idx="2">
                  <c:v>2.9907647006335325E-3</c:v>
                </c:pt>
                <c:pt idx="3">
                  <c:v>2.9907647006335325E-3</c:v>
                </c:pt>
                <c:pt idx="4">
                  <c:v>2.9907647006335325E-3</c:v>
                </c:pt>
                <c:pt idx="5">
                  <c:v>2.9907647006335325E-3</c:v>
                </c:pt>
                <c:pt idx="6">
                  <c:v>2.9907647006335325E-3</c:v>
                </c:pt>
                <c:pt idx="7">
                  <c:v>2.9907647006335325E-3</c:v>
                </c:pt>
                <c:pt idx="8">
                  <c:v>2.9907647006335325E-3</c:v>
                </c:pt>
                <c:pt idx="9">
                  <c:v>2.9907647006335325E-3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869632"/>
        <c:axId val="38875904"/>
      </c:scatterChart>
      <c:valAx>
        <c:axId val="38869632"/>
        <c:scaling>
          <c:orientation val="minMax"/>
          <c:max val="2.5"/>
          <c:min val="0"/>
        </c:scaling>
        <c:delete val="0"/>
        <c:axPos val="b"/>
        <c:majorGridlines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US"/>
                  <a:t>Time (h)</a:t>
                </a:r>
              </a:p>
            </c:rich>
          </c:tx>
          <c:layout>
            <c:manualLayout>
              <c:xMode val="edge"/>
              <c:yMode val="edge"/>
              <c:x val="0.49251332846849216"/>
              <c:y val="0.82851666811663593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it-IT"/>
          </a:p>
        </c:txPr>
        <c:crossAx val="38875904"/>
        <c:crossesAt val="1.0000000000000004E-6"/>
        <c:crossBetween val="midCat"/>
        <c:majorUnit val="0.25"/>
      </c:valAx>
      <c:valAx>
        <c:axId val="38875904"/>
        <c:scaling>
          <c:logBase val="10"/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Molar Flow Rate (mol/min)</a:t>
                </a:r>
              </a:p>
            </c:rich>
          </c:tx>
          <c:overlay val="0"/>
        </c:title>
        <c:numFmt formatCode="0.00E+00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it-IT"/>
          </a:p>
        </c:txPr>
        <c:crossAx val="38869632"/>
        <c:crosses val="autoZero"/>
        <c:crossBetween val="midCat"/>
      </c:valAx>
    </c:plotArea>
    <c:legend>
      <c:legendPos val="b"/>
      <c:layout>
        <c:manualLayout>
          <c:xMode val="edge"/>
          <c:yMode val="edge"/>
          <c:x val="0.16873931939188599"/>
          <c:y val="0.89812748085874483"/>
          <c:w val="0.78293725639795286"/>
          <c:h val="8.0787087613786612E-2"/>
        </c:manualLayout>
      </c:layout>
      <c:overlay val="0"/>
      <c:txPr>
        <a:bodyPr rot="0" vert="horz"/>
        <a:lstStyle/>
        <a:p>
          <a:pPr>
            <a:defRPr/>
          </a:pPr>
          <a:endParaRPr lang="it-IT"/>
        </a:p>
      </c:txPr>
    </c:legend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EADBE4B-A42D-44C6-B0EB-630151688A28}" type="doc">
      <dgm:prSet loTypeId="urn:microsoft.com/office/officeart/2005/8/layout/radial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CDF99F8E-FB00-4A8C-AAFE-D81AEE76CACD}">
      <dgm:prSet phldrT="[Testo]"/>
      <dgm:spPr>
        <a:solidFill>
          <a:srgbClr val="00FF00">
            <a:alpha val="50000"/>
          </a:srgbClr>
        </a:solidFill>
      </dgm:spPr>
      <dgm:t>
        <a:bodyPr/>
        <a:lstStyle/>
        <a:p>
          <a:r>
            <a:rPr lang="it-IT" b="1" dirty="0" err="1" smtClean="0"/>
            <a:t>Unsupported</a:t>
          </a:r>
          <a:r>
            <a:rPr lang="it-IT" b="1" dirty="0" smtClean="0"/>
            <a:t> dense          Pd-</a:t>
          </a:r>
          <a:r>
            <a:rPr lang="it-IT" b="1" dirty="0" err="1" smtClean="0"/>
            <a:t>based</a:t>
          </a:r>
          <a:r>
            <a:rPr lang="it-IT" b="1" dirty="0" smtClean="0"/>
            <a:t> </a:t>
          </a:r>
          <a:r>
            <a:rPr lang="it-IT" b="1" dirty="0" err="1" smtClean="0"/>
            <a:t>MRs</a:t>
          </a:r>
          <a:endParaRPr lang="it-IT" b="1" dirty="0"/>
        </a:p>
      </dgm:t>
    </dgm:pt>
    <dgm:pt modelId="{C4E4C1AA-D26B-4578-8817-A0CA6942BC6D}" type="parTrans" cxnId="{45B2D3FC-9D4C-422D-A9E4-E1D1F38BADAC}">
      <dgm:prSet/>
      <dgm:spPr/>
      <dgm:t>
        <a:bodyPr/>
        <a:lstStyle/>
        <a:p>
          <a:endParaRPr lang="it-IT"/>
        </a:p>
      </dgm:t>
    </dgm:pt>
    <dgm:pt modelId="{262F6EE3-FCDC-41E2-B822-3ABA1A69EDCD}" type="sibTrans" cxnId="{45B2D3FC-9D4C-422D-A9E4-E1D1F38BADAC}">
      <dgm:prSet/>
      <dgm:spPr/>
      <dgm:t>
        <a:bodyPr/>
        <a:lstStyle/>
        <a:p>
          <a:endParaRPr lang="it-IT"/>
        </a:p>
      </dgm:t>
    </dgm:pt>
    <dgm:pt modelId="{E162173A-D162-4953-B1E8-2EE1D7513DD1}">
      <dgm:prSet phldrT="[Testo]" custT="1"/>
      <dgm:spPr/>
      <dgm:t>
        <a:bodyPr/>
        <a:lstStyle/>
        <a:p>
          <a:r>
            <a:rPr lang="it-IT" sz="1000" b="1" i="0" dirty="0" err="1" smtClean="0"/>
            <a:t>Ethanol</a:t>
          </a:r>
          <a:r>
            <a:rPr lang="it-IT" sz="1000" b="1" i="0" dirty="0" smtClean="0"/>
            <a:t> </a:t>
          </a:r>
          <a:r>
            <a:rPr lang="it-IT" sz="1000" b="1" i="0" dirty="0" err="1" smtClean="0"/>
            <a:t>steam</a:t>
          </a:r>
          <a:r>
            <a:rPr lang="it-IT" sz="1000" b="1" i="0" dirty="0" smtClean="0"/>
            <a:t> </a:t>
          </a:r>
          <a:r>
            <a:rPr lang="it-IT" sz="1000" b="1" i="0" dirty="0" err="1" smtClean="0"/>
            <a:t>reforming</a:t>
          </a:r>
          <a:endParaRPr lang="it-IT" sz="1000" b="1" dirty="0"/>
        </a:p>
      </dgm:t>
    </dgm:pt>
    <dgm:pt modelId="{87D7CD3A-AAF8-426E-B2E4-AB65A7B118F8}" type="parTrans" cxnId="{D676A167-0179-432D-85EA-45454BF4B344}">
      <dgm:prSet/>
      <dgm:spPr/>
      <dgm:t>
        <a:bodyPr/>
        <a:lstStyle/>
        <a:p>
          <a:endParaRPr lang="it-IT"/>
        </a:p>
      </dgm:t>
    </dgm:pt>
    <dgm:pt modelId="{BDDE5703-AC43-44EE-87E4-A8D4779F7377}" type="sibTrans" cxnId="{D676A167-0179-432D-85EA-45454BF4B344}">
      <dgm:prSet/>
      <dgm:spPr/>
      <dgm:t>
        <a:bodyPr/>
        <a:lstStyle/>
        <a:p>
          <a:endParaRPr lang="it-IT"/>
        </a:p>
      </dgm:t>
    </dgm:pt>
    <dgm:pt modelId="{3D3B9B7E-5E87-4CAB-ADC8-1707D61312D1}">
      <dgm:prSet phldrT="[Testo]" custT="1"/>
      <dgm:spPr/>
      <dgm:t>
        <a:bodyPr/>
        <a:lstStyle/>
        <a:p>
          <a:r>
            <a:rPr lang="it-IT" sz="1000" b="1" i="0" dirty="0" err="1" smtClean="0"/>
            <a:t>Methanol</a:t>
          </a:r>
          <a:r>
            <a:rPr lang="it-IT" sz="1000" b="1" i="0" dirty="0" smtClean="0"/>
            <a:t> </a:t>
          </a:r>
          <a:r>
            <a:rPr lang="it-IT" sz="1000" b="1" i="0" dirty="0" err="1" smtClean="0"/>
            <a:t>steam</a:t>
          </a:r>
          <a:r>
            <a:rPr lang="it-IT" sz="1000" b="1" i="0" dirty="0" smtClean="0"/>
            <a:t> </a:t>
          </a:r>
          <a:r>
            <a:rPr lang="it-IT" sz="1000" b="1" i="0" dirty="0" err="1" smtClean="0"/>
            <a:t>reforming</a:t>
          </a:r>
          <a:endParaRPr lang="it-IT" sz="1000" b="1" dirty="0"/>
        </a:p>
      </dgm:t>
    </dgm:pt>
    <dgm:pt modelId="{3F21AE83-BE38-4574-B692-7E5AEBC0DD8C}" type="parTrans" cxnId="{62EA3D35-7405-4F16-8F9B-EB88DDC4D16B}">
      <dgm:prSet/>
      <dgm:spPr/>
      <dgm:t>
        <a:bodyPr/>
        <a:lstStyle/>
        <a:p>
          <a:endParaRPr lang="it-IT"/>
        </a:p>
      </dgm:t>
    </dgm:pt>
    <dgm:pt modelId="{93103090-5650-435D-9849-ECAB8A2E47FA}" type="sibTrans" cxnId="{62EA3D35-7405-4F16-8F9B-EB88DDC4D16B}">
      <dgm:prSet/>
      <dgm:spPr/>
      <dgm:t>
        <a:bodyPr/>
        <a:lstStyle/>
        <a:p>
          <a:endParaRPr lang="it-IT"/>
        </a:p>
      </dgm:t>
    </dgm:pt>
    <dgm:pt modelId="{38AEBC99-8941-4544-92F9-16682529CF30}">
      <dgm:prSet phldrT="[Testo]" custT="1"/>
      <dgm:spPr/>
      <dgm:t>
        <a:bodyPr/>
        <a:lstStyle/>
        <a:p>
          <a:r>
            <a:rPr lang="it-IT" sz="1000" b="1" i="0" dirty="0" err="1" smtClean="0"/>
            <a:t>Methane</a:t>
          </a:r>
          <a:r>
            <a:rPr lang="it-IT" sz="1000" b="1" i="0" dirty="0" smtClean="0"/>
            <a:t> </a:t>
          </a:r>
          <a:r>
            <a:rPr lang="it-IT" sz="1000" b="1" i="0" dirty="0" err="1" smtClean="0"/>
            <a:t>steam</a:t>
          </a:r>
          <a:r>
            <a:rPr lang="it-IT" sz="1000" b="1" i="0" dirty="0" smtClean="0"/>
            <a:t> </a:t>
          </a:r>
          <a:r>
            <a:rPr lang="it-IT" sz="1000" b="1" i="0" dirty="0" err="1" smtClean="0"/>
            <a:t>reforming</a:t>
          </a:r>
          <a:endParaRPr lang="it-IT" sz="1000" b="1" dirty="0"/>
        </a:p>
      </dgm:t>
    </dgm:pt>
    <dgm:pt modelId="{6985C3C5-C22D-422B-8103-5BF5C1C17E19}" type="parTrans" cxnId="{9FDA78AC-ECE5-4C89-AF66-E437D90D58A9}">
      <dgm:prSet/>
      <dgm:spPr/>
      <dgm:t>
        <a:bodyPr/>
        <a:lstStyle/>
        <a:p>
          <a:endParaRPr lang="it-IT"/>
        </a:p>
      </dgm:t>
    </dgm:pt>
    <dgm:pt modelId="{4FB2E5B3-E50F-4F16-9597-3ABE2A97A0BC}" type="sibTrans" cxnId="{9FDA78AC-ECE5-4C89-AF66-E437D90D58A9}">
      <dgm:prSet/>
      <dgm:spPr/>
      <dgm:t>
        <a:bodyPr/>
        <a:lstStyle/>
        <a:p>
          <a:endParaRPr lang="it-IT"/>
        </a:p>
      </dgm:t>
    </dgm:pt>
    <dgm:pt modelId="{F4373D64-A1B1-4917-91A8-CDE82E9E3583}">
      <dgm:prSet phldrT="[Testo]" custT="1"/>
      <dgm:spPr>
        <a:solidFill>
          <a:schemeClr val="tx2">
            <a:lumMod val="60000"/>
            <a:lumOff val="40000"/>
            <a:alpha val="50000"/>
          </a:schemeClr>
        </a:solidFill>
      </dgm:spPr>
      <dgm:t>
        <a:bodyPr/>
        <a:lstStyle/>
        <a:p>
          <a:r>
            <a:rPr lang="it-IT" sz="1000" b="1" i="0" dirty="0" err="1" smtClean="0"/>
            <a:t>Methane</a:t>
          </a:r>
          <a:r>
            <a:rPr lang="it-IT" sz="1000" b="1" i="0" dirty="0" smtClean="0"/>
            <a:t> Dry </a:t>
          </a:r>
          <a:r>
            <a:rPr lang="it-IT" sz="1000" b="1" i="0" dirty="0" err="1" smtClean="0"/>
            <a:t>reforming</a:t>
          </a:r>
          <a:endParaRPr lang="it-IT" sz="1000" b="1" dirty="0"/>
        </a:p>
      </dgm:t>
    </dgm:pt>
    <dgm:pt modelId="{C4DBC214-C750-4772-9D3F-C036A14A44B3}" type="parTrans" cxnId="{1230989B-2FC8-49B4-8EE8-4A9FED561390}">
      <dgm:prSet/>
      <dgm:spPr/>
      <dgm:t>
        <a:bodyPr/>
        <a:lstStyle/>
        <a:p>
          <a:endParaRPr lang="it-IT"/>
        </a:p>
      </dgm:t>
    </dgm:pt>
    <dgm:pt modelId="{30061C17-F1E9-47C9-8C27-9B554ADF9613}" type="sibTrans" cxnId="{1230989B-2FC8-49B4-8EE8-4A9FED561390}">
      <dgm:prSet/>
      <dgm:spPr/>
      <dgm:t>
        <a:bodyPr/>
        <a:lstStyle/>
        <a:p>
          <a:endParaRPr lang="it-IT"/>
        </a:p>
      </dgm:t>
    </dgm:pt>
    <dgm:pt modelId="{60F94B78-75DF-46AF-BBE4-EE0E3831138D}">
      <dgm:prSet phldrT="[Testo]" custT="1"/>
      <dgm:spPr/>
      <dgm:t>
        <a:bodyPr/>
        <a:lstStyle/>
        <a:p>
          <a:r>
            <a:rPr lang="it-IT" sz="1000" b="1" i="0" dirty="0" err="1" smtClean="0"/>
            <a:t>Oxidative</a:t>
          </a:r>
          <a:r>
            <a:rPr lang="it-IT" sz="1000" b="1" i="0" dirty="0" smtClean="0"/>
            <a:t> </a:t>
          </a:r>
          <a:r>
            <a:rPr lang="it-IT" sz="1000" b="1" i="0" dirty="0" err="1" smtClean="0"/>
            <a:t>ethanol</a:t>
          </a:r>
          <a:r>
            <a:rPr lang="it-IT" sz="1000" b="1" i="0" dirty="0" smtClean="0"/>
            <a:t> </a:t>
          </a:r>
          <a:r>
            <a:rPr lang="it-IT" sz="1000" b="1" i="0" dirty="0" err="1" smtClean="0"/>
            <a:t>steam</a:t>
          </a:r>
          <a:r>
            <a:rPr lang="it-IT" sz="1000" b="1" i="0" dirty="0" smtClean="0"/>
            <a:t> </a:t>
          </a:r>
          <a:r>
            <a:rPr lang="it-IT" sz="1000" b="1" i="0" dirty="0" err="1" smtClean="0"/>
            <a:t>reforming</a:t>
          </a:r>
          <a:endParaRPr lang="it-IT" sz="1000" b="1" dirty="0"/>
        </a:p>
      </dgm:t>
    </dgm:pt>
    <dgm:pt modelId="{32F2CF27-6885-4B99-BA4F-2BB142BC4CFD}" type="parTrans" cxnId="{BCE569F6-21F5-498E-B5E1-7F7C4611D87F}">
      <dgm:prSet/>
      <dgm:spPr/>
      <dgm:t>
        <a:bodyPr/>
        <a:lstStyle/>
        <a:p>
          <a:endParaRPr lang="it-IT"/>
        </a:p>
      </dgm:t>
    </dgm:pt>
    <dgm:pt modelId="{9E9AC181-B760-46CA-BBE5-F91837D642CF}" type="sibTrans" cxnId="{BCE569F6-21F5-498E-B5E1-7F7C4611D87F}">
      <dgm:prSet/>
      <dgm:spPr/>
      <dgm:t>
        <a:bodyPr/>
        <a:lstStyle/>
        <a:p>
          <a:endParaRPr lang="it-IT"/>
        </a:p>
      </dgm:t>
    </dgm:pt>
    <dgm:pt modelId="{9EC0F14E-6C56-421D-B18B-467F0C82143C}">
      <dgm:prSet phldrT="[Testo]" custT="1"/>
      <dgm:spPr/>
      <dgm:t>
        <a:bodyPr/>
        <a:lstStyle/>
        <a:p>
          <a:r>
            <a:rPr lang="it-IT" sz="1000" b="1" i="0" dirty="0" err="1" smtClean="0"/>
            <a:t>Oxidative</a:t>
          </a:r>
          <a:r>
            <a:rPr lang="it-IT" sz="1000" b="1" i="0" dirty="0" smtClean="0"/>
            <a:t> </a:t>
          </a:r>
          <a:r>
            <a:rPr lang="it-IT" sz="1000" b="1" i="0" dirty="0" err="1" smtClean="0"/>
            <a:t>methanol</a:t>
          </a:r>
          <a:r>
            <a:rPr lang="it-IT" sz="1000" b="1" i="0" dirty="0" smtClean="0"/>
            <a:t> </a:t>
          </a:r>
          <a:r>
            <a:rPr lang="it-IT" sz="1000" b="1" i="0" dirty="0" err="1" smtClean="0"/>
            <a:t>steam</a:t>
          </a:r>
          <a:r>
            <a:rPr lang="it-IT" sz="1000" b="1" i="0" dirty="0" smtClean="0"/>
            <a:t> </a:t>
          </a:r>
          <a:r>
            <a:rPr lang="it-IT" sz="1000" b="1" i="0" dirty="0" err="1" smtClean="0"/>
            <a:t>reforming</a:t>
          </a:r>
          <a:endParaRPr lang="it-IT" sz="1000" b="1" dirty="0"/>
        </a:p>
      </dgm:t>
    </dgm:pt>
    <dgm:pt modelId="{B48579F5-8857-4A04-8832-E5009B6E95B0}" type="parTrans" cxnId="{D936ECA4-0462-4AAB-8EF9-D4319E7644E9}">
      <dgm:prSet/>
      <dgm:spPr/>
      <dgm:t>
        <a:bodyPr/>
        <a:lstStyle/>
        <a:p>
          <a:endParaRPr lang="it-IT"/>
        </a:p>
      </dgm:t>
    </dgm:pt>
    <dgm:pt modelId="{D2B4C120-1092-42EB-A06A-17015EF9F520}" type="sibTrans" cxnId="{D936ECA4-0462-4AAB-8EF9-D4319E7644E9}">
      <dgm:prSet/>
      <dgm:spPr/>
      <dgm:t>
        <a:bodyPr/>
        <a:lstStyle/>
        <a:p>
          <a:endParaRPr lang="it-IT"/>
        </a:p>
      </dgm:t>
    </dgm:pt>
    <dgm:pt modelId="{504819AD-5B9B-4BA5-A576-6CFC00911C9F}">
      <dgm:prSet phldrT="[Testo]"/>
      <dgm:spPr/>
      <dgm:t>
        <a:bodyPr/>
        <a:lstStyle/>
        <a:p>
          <a:endParaRPr lang="it-IT" dirty="0"/>
        </a:p>
      </dgm:t>
    </dgm:pt>
    <dgm:pt modelId="{4E0D2076-40F1-472A-9C9F-00DA3C86F418}" type="sibTrans" cxnId="{AC5F4E6A-3B37-45E4-AF6C-75E294D0A378}">
      <dgm:prSet/>
      <dgm:spPr/>
      <dgm:t>
        <a:bodyPr/>
        <a:lstStyle/>
        <a:p>
          <a:endParaRPr lang="it-IT"/>
        </a:p>
      </dgm:t>
    </dgm:pt>
    <dgm:pt modelId="{D0167425-F620-4580-9879-876C9DAA90A0}" type="parTrans" cxnId="{AC5F4E6A-3B37-45E4-AF6C-75E294D0A378}">
      <dgm:prSet/>
      <dgm:spPr/>
      <dgm:t>
        <a:bodyPr/>
        <a:lstStyle/>
        <a:p>
          <a:endParaRPr lang="it-IT"/>
        </a:p>
      </dgm:t>
    </dgm:pt>
    <dgm:pt modelId="{6E9A080F-945C-4186-8C68-46ABBEE93CC6}">
      <dgm:prSet phldrT="[Testo]" custT="1"/>
      <dgm:spPr/>
      <dgm:t>
        <a:bodyPr/>
        <a:lstStyle/>
        <a:p>
          <a:r>
            <a:rPr lang="it-IT" sz="1000" b="1" i="0" dirty="0" err="1" smtClean="0"/>
            <a:t>Partial</a:t>
          </a:r>
          <a:r>
            <a:rPr lang="it-IT" sz="1000" b="1" i="0" dirty="0" smtClean="0"/>
            <a:t> </a:t>
          </a:r>
          <a:r>
            <a:rPr lang="it-IT" sz="1000" b="1" i="0" dirty="0" err="1" smtClean="0"/>
            <a:t>oxidation</a:t>
          </a:r>
          <a:r>
            <a:rPr lang="it-IT" sz="1000" b="1" i="0" dirty="0" smtClean="0"/>
            <a:t> of </a:t>
          </a:r>
          <a:r>
            <a:rPr lang="it-IT" sz="1000" b="1" i="0" dirty="0" err="1" smtClean="0"/>
            <a:t>ethanol</a:t>
          </a:r>
          <a:endParaRPr lang="it-IT" sz="1000" b="1" dirty="0"/>
        </a:p>
      </dgm:t>
    </dgm:pt>
    <dgm:pt modelId="{78574C5D-17CF-4181-9004-57F18316BD76}" type="parTrans" cxnId="{AC731182-4BB0-4487-BD01-E4C5E8093E06}">
      <dgm:prSet/>
      <dgm:spPr/>
      <dgm:t>
        <a:bodyPr/>
        <a:lstStyle/>
        <a:p>
          <a:endParaRPr lang="it-IT"/>
        </a:p>
      </dgm:t>
    </dgm:pt>
    <dgm:pt modelId="{53305953-A978-42AA-B89A-D9A1791B4595}" type="sibTrans" cxnId="{AC731182-4BB0-4487-BD01-E4C5E8093E06}">
      <dgm:prSet/>
      <dgm:spPr/>
      <dgm:t>
        <a:bodyPr/>
        <a:lstStyle/>
        <a:p>
          <a:endParaRPr lang="it-IT"/>
        </a:p>
      </dgm:t>
    </dgm:pt>
    <dgm:pt modelId="{FC43BD0E-0E09-437F-91F6-EC241DBF2DE3}">
      <dgm:prSet phldrT="[Testo]" custT="1"/>
      <dgm:spPr/>
      <dgm:t>
        <a:bodyPr/>
        <a:lstStyle/>
        <a:p>
          <a:r>
            <a:rPr lang="it-IT" sz="1000" b="1" i="0" dirty="0" err="1" smtClean="0"/>
            <a:t>Glycerol</a:t>
          </a:r>
          <a:r>
            <a:rPr lang="it-IT" sz="1000" b="1" i="0" dirty="0" smtClean="0"/>
            <a:t> </a:t>
          </a:r>
          <a:r>
            <a:rPr lang="it-IT" sz="1000" b="1" i="0" dirty="0" err="1" smtClean="0"/>
            <a:t>steam</a:t>
          </a:r>
          <a:r>
            <a:rPr lang="it-IT" sz="1000" b="1" i="0" dirty="0" smtClean="0"/>
            <a:t> </a:t>
          </a:r>
          <a:r>
            <a:rPr lang="it-IT" sz="1000" b="1" i="0" dirty="0" err="1" smtClean="0"/>
            <a:t>reforming</a:t>
          </a:r>
          <a:endParaRPr lang="it-IT" sz="1000" b="1" dirty="0"/>
        </a:p>
      </dgm:t>
    </dgm:pt>
    <dgm:pt modelId="{2A3309A0-3FA8-40F4-8C22-F7ACA8E92793}" type="parTrans" cxnId="{3314AB51-B46D-4677-A287-3AC9D4857222}">
      <dgm:prSet/>
      <dgm:spPr/>
      <dgm:t>
        <a:bodyPr/>
        <a:lstStyle/>
        <a:p>
          <a:endParaRPr lang="it-IT"/>
        </a:p>
      </dgm:t>
    </dgm:pt>
    <dgm:pt modelId="{E211989C-BD44-437A-A0A1-1E3867A70BCA}" type="sibTrans" cxnId="{3314AB51-B46D-4677-A287-3AC9D4857222}">
      <dgm:prSet/>
      <dgm:spPr/>
      <dgm:t>
        <a:bodyPr/>
        <a:lstStyle/>
        <a:p>
          <a:endParaRPr lang="it-IT"/>
        </a:p>
      </dgm:t>
    </dgm:pt>
    <dgm:pt modelId="{26CB7413-13FC-4C1D-A029-886BC20ED208}">
      <dgm:prSet phldrT="[Testo]" custT="1"/>
      <dgm:spPr/>
      <dgm:t>
        <a:bodyPr/>
        <a:lstStyle/>
        <a:p>
          <a:r>
            <a:rPr lang="it-IT" sz="1000" b="1" i="0" dirty="0" err="1" smtClean="0"/>
            <a:t>Acetic</a:t>
          </a:r>
          <a:r>
            <a:rPr lang="it-IT" sz="1000" b="1" i="0" dirty="0" smtClean="0"/>
            <a:t> acid </a:t>
          </a:r>
          <a:r>
            <a:rPr lang="it-IT" sz="1000" b="1" i="0" dirty="0" err="1" smtClean="0"/>
            <a:t>steam</a:t>
          </a:r>
          <a:r>
            <a:rPr lang="it-IT" sz="1000" b="1" i="0" dirty="0" smtClean="0"/>
            <a:t> </a:t>
          </a:r>
          <a:r>
            <a:rPr lang="it-IT" sz="1000" b="1" i="0" dirty="0" err="1" smtClean="0"/>
            <a:t>reforming</a:t>
          </a:r>
          <a:endParaRPr lang="it-IT" sz="1000" b="1" dirty="0"/>
        </a:p>
      </dgm:t>
    </dgm:pt>
    <dgm:pt modelId="{08653A22-FA48-46B5-B898-3DF47F62B38D}" type="parTrans" cxnId="{CC79F365-5C16-4A83-84D6-AFCF3BBCF830}">
      <dgm:prSet/>
      <dgm:spPr/>
      <dgm:t>
        <a:bodyPr/>
        <a:lstStyle/>
        <a:p>
          <a:endParaRPr lang="it-IT"/>
        </a:p>
      </dgm:t>
    </dgm:pt>
    <dgm:pt modelId="{53C8F52F-917E-44F2-8D63-83352BF2A44A}" type="sibTrans" cxnId="{CC79F365-5C16-4A83-84D6-AFCF3BBCF830}">
      <dgm:prSet/>
      <dgm:spPr/>
      <dgm:t>
        <a:bodyPr/>
        <a:lstStyle/>
        <a:p>
          <a:endParaRPr lang="it-IT"/>
        </a:p>
      </dgm:t>
    </dgm:pt>
    <dgm:pt modelId="{6B903B0D-9BC2-4FDE-A178-491780207115}">
      <dgm:prSet phldrT="[Testo]" custT="1"/>
      <dgm:spPr/>
      <dgm:t>
        <a:bodyPr/>
        <a:lstStyle/>
        <a:p>
          <a:r>
            <a:rPr lang="it-IT" sz="1000" b="1" i="0" dirty="0" smtClean="0"/>
            <a:t>Water gas </a:t>
          </a:r>
          <a:r>
            <a:rPr lang="it-IT" sz="1000" b="1" i="0" dirty="0" err="1" smtClean="0"/>
            <a:t>shift</a:t>
          </a:r>
          <a:endParaRPr lang="it-IT" sz="1000" b="1" dirty="0"/>
        </a:p>
      </dgm:t>
    </dgm:pt>
    <dgm:pt modelId="{8531A833-6FA6-44F7-A03D-5954B3D9E32A}" type="parTrans" cxnId="{04397227-CBF1-4D72-BA1B-2F1753C8F454}">
      <dgm:prSet/>
      <dgm:spPr/>
      <dgm:t>
        <a:bodyPr/>
        <a:lstStyle/>
        <a:p>
          <a:endParaRPr lang="it-IT"/>
        </a:p>
      </dgm:t>
    </dgm:pt>
    <dgm:pt modelId="{C2B838EB-E8C7-4167-9979-AF6BC596CB16}" type="sibTrans" cxnId="{04397227-CBF1-4D72-BA1B-2F1753C8F454}">
      <dgm:prSet/>
      <dgm:spPr/>
      <dgm:t>
        <a:bodyPr/>
        <a:lstStyle/>
        <a:p>
          <a:endParaRPr lang="it-IT"/>
        </a:p>
      </dgm:t>
    </dgm:pt>
    <dgm:pt modelId="{D00EBA2C-20AC-4ACE-BFB0-067EDC3A005B}">
      <dgm:prSet phldrT="[Testo]" custT="1"/>
      <dgm:spPr/>
      <dgm:t>
        <a:bodyPr/>
        <a:lstStyle/>
        <a:p>
          <a:r>
            <a:rPr lang="it-IT" sz="800" b="1" dirty="0" err="1" smtClean="0"/>
            <a:t>Cyclohexane</a:t>
          </a:r>
          <a:r>
            <a:rPr lang="it-IT" sz="800" b="1" dirty="0" smtClean="0"/>
            <a:t> </a:t>
          </a:r>
          <a:r>
            <a:rPr lang="it-IT" sz="800" b="1" dirty="0" err="1" smtClean="0"/>
            <a:t>dehydrogenation</a:t>
          </a:r>
          <a:endParaRPr lang="it-IT" sz="800" b="1" dirty="0"/>
        </a:p>
      </dgm:t>
    </dgm:pt>
    <dgm:pt modelId="{E1769A7E-498B-4CD2-B53F-9BF258443357}" type="parTrans" cxnId="{A64BA332-49DF-489C-9379-FD3B50298681}">
      <dgm:prSet/>
      <dgm:spPr/>
      <dgm:t>
        <a:bodyPr/>
        <a:lstStyle/>
        <a:p>
          <a:endParaRPr lang="it-IT"/>
        </a:p>
      </dgm:t>
    </dgm:pt>
    <dgm:pt modelId="{6DBB0848-CB4A-4E67-94E3-70E2BB1B38A8}" type="sibTrans" cxnId="{A64BA332-49DF-489C-9379-FD3B50298681}">
      <dgm:prSet/>
      <dgm:spPr/>
      <dgm:t>
        <a:bodyPr/>
        <a:lstStyle/>
        <a:p>
          <a:endParaRPr lang="it-IT"/>
        </a:p>
      </dgm:t>
    </dgm:pt>
    <dgm:pt modelId="{C11A9D85-9B36-4F76-A26E-0CBA6C83A21D}" type="pres">
      <dgm:prSet presAssocID="{CEADBE4B-A42D-44C6-B0EB-630151688A28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7B530D14-2557-46DE-BAF8-047F4E3F43F5}" type="pres">
      <dgm:prSet presAssocID="{CEADBE4B-A42D-44C6-B0EB-630151688A28}" presName="radial" presStyleCnt="0">
        <dgm:presLayoutVars>
          <dgm:animLvl val="ctr"/>
        </dgm:presLayoutVars>
      </dgm:prSet>
      <dgm:spPr/>
    </dgm:pt>
    <dgm:pt modelId="{1656207E-34AC-49E2-8BCF-DC41C3242A05}" type="pres">
      <dgm:prSet presAssocID="{CDF99F8E-FB00-4A8C-AAFE-D81AEE76CACD}" presName="centerShape" presStyleLbl="vennNode1" presStyleIdx="0" presStyleCnt="12"/>
      <dgm:spPr/>
      <dgm:t>
        <a:bodyPr/>
        <a:lstStyle/>
        <a:p>
          <a:endParaRPr lang="it-IT"/>
        </a:p>
      </dgm:t>
    </dgm:pt>
    <dgm:pt modelId="{726E1648-FD1E-42BD-96B6-E2D1677AB910}" type="pres">
      <dgm:prSet presAssocID="{E162173A-D162-4953-B1E8-2EE1D7513DD1}" presName="node" presStyleLbl="vennNode1" presStyleIdx="1" presStyleCnt="12" custRadScaleRad="10455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03DDFAA7-D16B-45C6-906D-E296028D9FF4}" type="pres">
      <dgm:prSet presAssocID="{3D3B9B7E-5E87-4CAB-ADC8-1707D61312D1}" presName="node" presStyleLbl="vennNode1" presStyleIdx="2" presStyleCnt="12" custRadScaleRad="103861" custRadScaleInc="-4151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5EF9EE2F-05B7-4227-9A83-3EF8E30E9F34}" type="pres">
      <dgm:prSet presAssocID="{38AEBC99-8941-4544-92F9-16682529CF30}" presName="node" presStyleLbl="vennNode1" presStyleIdx="3" presStyleCnt="12" custRadScaleRad="101976" custRadScaleInc="-711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6B39B8E-4D6B-43B6-A526-9E352D32E930}" type="pres">
      <dgm:prSet presAssocID="{F4373D64-A1B1-4917-91A8-CDE82E9E3583}" presName="node" presStyleLbl="vennNode1" presStyleIdx="4" presStyleCnt="12" custRadScaleRad="99454" custRadScaleInc="-793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0F379A6D-251B-4707-887C-BCF53ED2A143}" type="pres">
      <dgm:prSet presAssocID="{60F94B78-75DF-46AF-BBE4-EE0E3831138D}" presName="node" presStyleLbl="vennNode1" presStyleIdx="5" presStyleCnt="12" custRadScaleRad="97078" custRadScaleInc="-620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A0856184-D359-4D6F-AF62-F31D9AC41B31}" type="pres">
      <dgm:prSet presAssocID="{9EC0F14E-6C56-421D-B18B-467F0C82143C}" presName="node" presStyleLbl="vennNode1" presStyleIdx="6" presStyleCnt="12" custRadScaleRad="95638" custRadScaleInc="-234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F1B2F3C7-1B0E-4716-9624-09FD8B3C7ED9}" type="pres">
      <dgm:prSet presAssocID="{6E9A080F-945C-4186-8C68-46ABBEE93CC6}" presName="node" presStyleLbl="vennNode1" presStyleIdx="7" presStyleCnt="12" custRadScaleRad="95638" custRadScaleInc="234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F33A18CB-73D8-4FE8-9973-7E297FD19E1F}" type="pres">
      <dgm:prSet presAssocID="{FC43BD0E-0E09-437F-91F6-EC241DBF2DE3}" presName="node" presStyleLbl="vennNode1" presStyleIdx="8" presStyleCnt="12" custRadScaleRad="97078" custRadScaleInc="620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6724EC0-02F6-4807-AECE-BBFDCEB8312E}" type="pres">
      <dgm:prSet presAssocID="{26CB7413-13FC-4C1D-A029-886BC20ED208}" presName="node" presStyleLbl="vennNode1" presStyleIdx="9" presStyleCnt="1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E90BD8B-C8D3-4B5E-8EC4-5C6FD51E60E1}" type="pres">
      <dgm:prSet presAssocID="{6B903B0D-9BC2-4FDE-A178-491780207115}" presName="node" presStyleLbl="vennNode1" presStyleIdx="10" presStyleCnt="1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42AA39E-74D0-4446-9338-172ABE6612AF}" type="pres">
      <dgm:prSet presAssocID="{D00EBA2C-20AC-4ACE-BFB0-067EDC3A005B}" presName="node" presStyleLbl="vennNode1" presStyleIdx="11" presStyleCnt="12" custRadScaleRad="103861" custRadScaleInc="4151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482A449E-EFD0-4DDD-921B-69CCE0EA9B33}" type="presOf" srcId="{FC43BD0E-0E09-437F-91F6-EC241DBF2DE3}" destId="{F33A18CB-73D8-4FE8-9973-7E297FD19E1F}" srcOrd="0" destOrd="0" presId="urn:microsoft.com/office/officeart/2005/8/layout/radial3"/>
    <dgm:cxn modelId="{601832D7-3F37-4406-8A99-2A2DD017B5F9}" type="presOf" srcId="{D00EBA2C-20AC-4ACE-BFB0-067EDC3A005B}" destId="{142AA39E-74D0-4446-9338-172ABE6612AF}" srcOrd="0" destOrd="0" presId="urn:microsoft.com/office/officeart/2005/8/layout/radial3"/>
    <dgm:cxn modelId="{32ACF64E-D10C-40FE-AE33-F54A5B9DD55D}" type="presOf" srcId="{60F94B78-75DF-46AF-BBE4-EE0E3831138D}" destId="{0F379A6D-251B-4707-887C-BCF53ED2A143}" srcOrd="0" destOrd="0" presId="urn:microsoft.com/office/officeart/2005/8/layout/radial3"/>
    <dgm:cxn modelId="{35A68140-F0C5-4274-B3AC-D0000C10B5E4}" type="presOf" srcId="{6E9A080F-945C-4186-8C68-46ABBEE93CC6}" destId="{F1B2F3C7-1B0E-4716-9624-09FD8B3C7ED9}" srcOrd="0" destOrd="0" presId="urn:microsoft.com/office/officeart/2005/8/layout/radial3"/>
    <dgm:cxn modelId="{D676A167-0179-432D-85EA-45454BF4B344}" srcId="{CDF99F8E-FB00-4A8C-AAFE-D81AEE76CACD}" destId="{E162173A-D162-4953-B1E8-2EE1D7513DD1}" srcOrd="0" destOrd="0" parTransId="{87D7CD3A-AAF8-426E-B2E4-AB65A7B118F8}" sibTransId="{BDDE5703-AC43-44EE-87E4-A8D4779F7377}"/>
    <dgm:cxn modelId="{974F921B-DFA0-4E53-B20D-CF66EFDE81C5}" type="presOf" srcId="{6B903B0D-9BC2-4FDE-A178-491780207115}" destId="{1E90BD8B-C8D3-4B5E-8EC4-5C6FD51E60E1}" srcOrd="0" destOrd="0" presId="urn:microsoft.com/office/officeart/2005/8/layout/radial3"/>
    <dgm:cxn modelId="{9FDA78AC-ECE5-4C89-AF66-E437D90D58A9}" srcId="{CDF99F8E-FB00-4A8C-AAFE-D81AEE76CACD}" destId="{38AEBC99-8941-4544-92F9-16682529CF30}" srcOrd="2" destOrd="0" parTransId="{6985C3C5-C22D-422B-8103-5BF5C1C17E19}" sibTransId="{4FB2E5B3-E50F-4F16-9597-3ABE2A97A0BC}"/>
    <dgm:cxn modelId="{BCE569F6-21F5-498E-B5E1-7F7C4611D87F}" srcId="{CDF99F8E-FB00-4A8C-AAFE-D81AEE76CACD}" destId="{60F94B78-75DF-46AF-BBE4-EE0E3831138D}" srcOrd="4" destOrd="0" parTransId="{32F2CF27-6885-4B99-BA4F-2BB142BC4CFD}" sibTransId="{9E9AC181-B760-46CA-BBE5-F91837D642CF}"/>
    <dgm:cxn modelId="{04397227-CBF1-4D72-BA1B-2F1753C8F454}" srcId="{CDF99F8E-FB00-4A8C-AAFE-D81AEE76CACD}" destId="{6B903B0D-9BC2-4FDE-A178-491780207115}" srcOrd="9" destOrd="0" parTransId="{8531A833-6FA6-44F7-A03D-5954B3D9E32A}" sibTransId="{C2B838EB-E8C7-4167-9979-AF6BC596CB16}"/>
    <dgm:cxn modelId="{D98F6808-7239-4957-BE07-B02C4D0E03C8}" type="presOf" srcId="{3D3B9B7E-5E87-4CAB-ADC8-1707D61312D1}" destId="{03DDFAA7-D16B-45C6-906D-E296028D9FF4}" srcOrd="0" destOrd="0" presId="urn:microsoft.com/office/officeart/2005/8/layout/radial3"/>
    <dgm:cxn modelId="{B222EF0F-61C4-43E1-A7A5-2394F631A5B6}" type="presOf" srcId="{CEADBE4B-A42D-44C6-B0EB-630151688A28}" destId="{C11A9D85-9B36-4F76-A26E-0CBA6C83A21D}" srcOrd="0" destOrd="0" presId="urn:microsoft.com/office/officeart/2005/8/layout/radial3"/>
    <dgm:cxn modelId="{3314AB51-B46D-4677-A287-3AC9D4857222}" srcId="{CDF99F8E-FB00-4A8C-AAFE-D81AEE76CACD}" destId="{FC43BD0E-0E09-437F-91F6-EC241DBF2DE3}" srcOrd="7" destOrd="0" parTransId="{2A3309A0-3FA8-40F4-8C22-F7ACA8E92793}" sibTransId="{E211989C-BD44-437A-A0A1-1E3867A70BCA}"/>
    <dgm:cxn modelId="{CC79F365-5C16-4A83-84D6-AFCF3BBCF830}" srcId="{CDF99F8E-FB00-4A8C-AAFE-D81AEE76CACD}" destId="{26CB7413-13FC-4C1D-A029-886BC20ED208}" srcOrd="8" destOrd="0" parTransId="{08653A22-FA48-46B5-B898-3DF47F62B38D}" sibTransId="{53C8F52F-917E-44F2-8D63-83352BF2A44A}"/>
    <dgm:cxn modelId="{8168FB15-1604-4364-9BE3-6B645A90F6D1}" type="presOf" srcId="{E162173A-D162-4953-B1E8-2EE1D7513DD1}" destId="{726E1648-FD1E-42BD-96B6-E2D1677AB910}" srcOrd="0" destOrd="0" presId="urn:microsoft.com/office/officeart/2005/8/layout/radial3"/>
    <dgm:cxn modelId="{D936ECA4-0462-4AAB-8EF9-D4319E7644E9}" srcId="{CDF99F8E-FB00-4A8C-AAFE-D81AEE76CACD}" destId="{9EC0F14E-6C56-421D-B18B-467F0C82143C}" srcOrd="5" destOrd="0" parTransId="{B48579F5-8857-4A04-8832-E5009B6E95B0}" sibTransId="{D2B4C120-1092-42EB-A06A-17015EF9F520}"/>
    <dgm:cxn modelId="{4848637D-0496-478D-BECA-55139DFF3276}" type="presOf" srcId="{26CB7413-13FC-4C1D-A029-886BC20ED208}" destId="{16724EC0-02F6-4807-AECE-BBFDCEB8312E}" srcOrd="0" destOrd="0" presId="urn:microsoft.com/office/officeart/2005/8/layout/radial3"/>
    <dgm:cxn modelId="{1230989B-2FC8-49B4-8EE8-4A9FED561390}" srcId="{CDF99F8E-FB00-4A8C-AAFE-D81AEE76CACD}" destId="{F4373D64-A1B1-4917-91A8-CDE82E9E3583}" srcOrd="3" destOrd="0" parTransId="{C4DBC214-C750-4772-9D3F-C036A14A44B3}" sibTransId="{30061C17-F1E9-47C9-8C27-9B554ADF9613}"/>
    <dgm:cxn modelId="{AC5F4E6A-3B37-45E4-AF6C-75E294D0A378}" srcId="{CEADBE4B-A42D-44C6-B0EB-630151688A28}" destId="{504819AD-5B9B-4BA5-A576-6CFC00911C9F}" srcOrd="1" destOrd="0" parTransId="{D0167425-F620-4580-9879-876C9DAA90A0}" sibTransId="{4E0D2076-40F1-472A-9C9F-00DA3C86F418}"/>
    <dgm:cxn modelId="{A64BA332-49DF-489C-9379-FD3B50298681}" srcId="{CDF99F8E-FB00-4A8C-AAFE-D81AEE76CACD}" destId="{D00EBA2C-20AC-4ACE-BFB0-067EDC3A005B}" srcOrd="10" destOrd="0" parTransId="{E1769A7E-498B-4CD2-B53F-9BF258443357}" sibTransId="{6DBB0848-CB4A-4E67-94E3-70E2BB1B38A8}"/>
    <dgm:cxn modelId="{4DB2E17D-17F3-4925-97EE-9F6130E0CF06}" type="presOf" srcId="{38AEBC99-8941-4544-92F9-16682529CF30}" destId="{5EF9EE2F-05B7-4227-9A83-3EF8E30E9F34}" srcOrd="0" destOrd="0" presId="urn:microsoft.com/office/officeart/2005/8/layout/radial3"/>
    <dgm:cxn modelId="{45B2D3FC-9D4C-422D-A9E4-E1D1F38BADAC}" srcId="{CEADBE4B-A42D-44C6-B0EB-630151688A28}" destId="{CDF99F8E-FB00-4A8C-AAFE-D81AEE76CACD}" srcOrd="0" destOrd="0" parTransId="{C4E4C1AA-D26B-4578-8817-A0CA6942BC6D}" sibTransId="{262F6EE3-FCDC-41E2-B822-3ABA1A69EDCD}"/>
    <dgm:cxn modelId="{010EB45B-5161-4080-8BBE-287AF5415D7A}" type="presOf" srcId="{CDF99F8E-FB00-4A8C-AAFE-D81AEE76CACD}" destId="{1656207E-34AC-49E2-8BCF-DC41C3242A05}" srcOrd="0" destOrd="0" presId="urn:microsoft.com/office/officeart/2005/8/layout/radial3"/>
    <dgm:cxn modelId="{673C1718-75EF-4C03-80C6-00AEFECE754B}" type="presOf" srcId="{9EC0F14E-6C56-421D-B18B-467F0C82143C}" destId="{A0856184-D359-4D6F-AF62-F31D9AC41B31}" srcOrd="0" destOrd="0" presId="urn:microsoft.com/office/officeart/2005/8/layout/radial3"/>
    <dgm:cxn modelId="{AC731182-4BB0-4487-BD01-E4C5E8093E06}" srcId="{CDF99F8E-FB00-4A8C-AAFE-D81AEE76CACD}" destId="{6E9A080F-945C-4186-8C68-46ABBEE93CC6}" srcOrd="6" destOrd="0" parTransId="{78574C5D-17CF-4181-9004-57F18316BD76}" sibTransId="{53305953-A978-42AA-B89A-D9A1791B4595}"/>
    <dgm:cxn modelId="{62EA3D35-7405-4F16-8F9B-EB88DDC4D16B}" srcId="{CDF99F8E-FB00-4A8C-AAFE-D81AEE76CACD}" destId="{3D3B9B7E-5E87-4CAB-ADC8-1707D61312D1}" srcOrd="1" destOrd="0" parTransId="{3F21AE83-BE38-4574-B692-7E5AEBC0DD8C}" sibTransId="{93103090-5650-435D-9849-ECAB8A2E47FA}"/>
    <dgm:cxn modelId="{8084A70A-0B1E-49D9-BA6C-7DF287D0D0C3}" type="presOf" srcId="{F4373D64-A1B1-4917-91A8-CDE82E9E3583}" destId="{96B39B8E-4D6B-43B6-A526-9E352D32E930}" srcOrd="0" destOrd="0" presId="urn:microsoft.com/office/officeart/2005/8/layout/radial3"/>
    <dgm:cxn modelId="{30BDAAB8-0CA9-46E4-8CCE-8FE5C8E74239}" type="presParOf" srcId="{C11A9D85-9B36-4F76-A26E-0CBA6C83A21D}" destId="{7B530D14-2557-46DE-BAF8-047F4E3F43F5}" srcOrd="0" destOrd="0" presId="urn:microsoft.com/office/officeart/2005/8/layout/radial3"/>
    <dgm:cxn modelId="{78DB9ED7-393F-4C5B-B8DF-AF33B1E29448}" type="presParOf" srcId="{7B530D14-2557-46DE-BAF8-047F4E3F43F5}" destId="{1656207E-34AC-49E2-8BCF-DC41C3242A05}" srcOrd="0" destOrd="0" presId="urn:microsoft.com/office/officeart/2005/8/layout/radial3"/>
    <dgm:cxn modelId="{06B55078-9345-4BBD-9DFE-41309048B877}" type="presParOf" srcId="{7B530D14-2557-46DE-BAF8-047F4E3F43F5}" destId="{726E1648-FD1E-42BD-96B6-E2D1677AB910}" srcOrd="1" destOrd="0" presId="urn:microsoft.com/office/officeart/2005/8/layout/radial3"/>
    <dgm:cxn modelId="{574197E6-9AE2-4D83-96CF-7BB1678540CE}" type="presParOf" srcId="{7B530D14-2557-46DE-BAF8-047F4E3F43F5}" destId="{03DDFAA7-D16B-45C6-906D-E296028D9FF4}" srcOrd="2" destOrd="0" presId="urn:microsoft.com/office/officeart/2005/8/layout/radial3"/>
    <dgm:cxn modelId="{D65FCDF9-0D85-423C-B230-9C03A78E9D71}" type="presParOf" srcId="{7B530D14-2557-46DE-BAF8-047F4E3F43F5}" destId="{5EF9EE2F-05B7-4227-9A83-3EF8E30E9F34}" srcOrd="3" destOrd="0" presId="urn:microsoft.com/office/officeart/2005/8/layout/radial3"/>
    <dgm:cxn modelId="{8F922423-9803-460E-A573-699681AF3A91}" type="presParOf" srcId="{7B530D14-2557-46DE-BAF8-047F4E3F43F5}" destId="{96B39B8E-4D6B-43B6-A526-9E352D32E930}" srcOrd="4" destOrd="0" presId="urn:microsoft.com/office/officeart/2005/8/layout/radial3"/>
    <dgm:cxn modelId="{C4C70442-C59B-4C9F-8F9E-8D3F3FA5C211}" type="presParOf" srcId="{7B530D14-2557-46DE-BAF8-047F4E3F43F5}" destId="{0F379A6D-251B-4707-887C-BCF53ED2A143}" srcOrd="5" destOrd="0" presId="urn:microsoft.com/office/officeart/2005/8/layout/radial3"/>
    <dgm:cxn modelId="{1D503DDD-CB75-4F38-B0C8-13096B9812E3}" type="presParOf" srcId="{7B530D14-2557-46DE-BAF8-047F4E3F43F5}" destId="{A0856184-D359-4D6F-AF62-F31D9AC41B31}" srcOrd="6" destOrd="0" presId="urn:microsoft.com/office/officeart/2005/8/layout/radial3"/>
    <dgm:cxn modelId="{98CB5302-821C-4FBD-BB09-C89B4DF4E86D}" type="presParOf" srcId="{7B530D14-2557-46DE-BAF8-047F4E3F43F5}" destId="{F1B2F3C7-1B0E-4716-9624-09FD8B3C7ED9}" srcOrd="7" destOrd="0" presId="urn:microsoft.com/office/officeart/2005/8/layout/radial3"/>
    <dgm:cxn modelId="{CA328D57-4BCE-4233-A486-FE2420D1820C}" type="presParOf" srcId="{7B530D14-2557-46DE-BAF8-047F4E3F43F5}" destId="{F33A18CB-73D8-4FE8-9973-7E297FD19E1F}" srcOrd="8" destOrd="0" presId="urn:microsoft.com/office/officeart/2005/8/layout/radial3"/>
    <dgm:cxn modelId="{E587265E-EC41-4FBD-A9E7-D57CA16076DF}" type="presParOf" srcId="{7B530D14-2557-46DE-BAF8-047F4E3F43F5}" destId="{16724EC0-02F6-4807-AECE-BBFDCEB8312E}" srcOrd="9" destOrd="0" presId="urn:microsoft.com/office/officeart/2005/8/layout/radial3"/>
    <dgm:cxn modelId="{19CB7B8C-C026-4817-B282-8AE0B2963265}" type="presParOf" srcId="{7B530D14-2557-46DE-BAF8-047F4E3F43F5}" destId="{1E90BD8B-C8D3-4B5E-8EC4-5C6FD51E60E1}" srcOrd="10" destOrd="0" presId="urn:microsoft.com/office/officeart/2005/8/layout/radial3"/>
    <dgm:cxn modelId="{1E9B4F12-6893-451A-BB6C-43FCC5658142}" type="presParOf" srcId="{7B530D14-2557-46DE-BAF8-047F4E3F43F5}" destId="{142AA39E-74D0-4446-9338-172ABE6612AF}" srcOrd="11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0.95058</cdr:x>
      <cdr:y>0.20556</cdr:y>
    </cdr:from>
    <cdr:to>
      <cdr:x>1</cdr:x>
      <cdr:y>0.71399</cdr:y>
    </cdr:to>
    <cdr:sp macro="" textlink="">
      <cdr:nvSpPr>
        <cdr:cNvPr id="2" name="CasellaDiTesto 1"/>
        <cdr:cNvSpPr txBox="1"/>
      </cdr:nvSpPr>
      <cdr:spPr>
        <a:xfrm xmlns:a="http://schemas.openxmlformats.org/drawingml/2006/main" rot="5400000">
          <a:off x="4166214" y="1388465"/>
          <a:ext cx="1675608" cy="2535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it-IT" sz="1200" b="1"/>
            <a:t>Hydrogen recovery [%]</a:t>
          </a:r>
        </a:p>
      </cdr:txBody>
    </cdr:sp>
  </cdr:relSizeAnchor>
  <cdr:relSizeAnchor xmlns:cdr="http://schemas.openxmlformats.org/drawingml/2006/chartDrawing">
    <cdr:from>
      <cdr:x>0.1245</cdr:x>
      <cdr:y>0.5083</cdr:y>
    </cdr:from>
    <cdr:to>
      <cdr:x>0.24238</cdr:x>
      <cdr:y>0.5086</cdr:y>
    </cdr:to>
    <cdr:cxnSp macro="">
      <cdr:nvCxnSpPr>
        <cdr:cNvPr id="3" name="Connettore 2 2"/>
        <cdr:cNvCxnSpPr/>
      </cdr:nvCxnSpPr>
      <cdr:spPr>
        <a:xfrm xmlns:a="http://schemas.openxmlformats.org/drawingml/2006/main" flipH="1">
          <a:off x="638787" y="1675180"/>
          <a:ext cx="604797" cy="988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chemeClr val="tx1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3FE323-52FD-45DD-93E9-DBF64F0FF1AF}" type="datetimeFigureOut">
              <a:rPr lang="it-IT" smtClean="0"/>
              <a:t>23/09/2016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E7798A-76B1-4D0D-BB8E-42716B8BED5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30913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4A3EA-C8DA-48A3-8129-D4E557B862FD}" type="datetimeFigureOut">
              <a:rPr lang="it-IT" smtClean="0"/>
              <a:t>23/09/2016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5B566-0B8E-4B8C-9E2A-53B1758EF99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46128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4A3EA-C8DA-48A3-8129-D4E557B862FD}" type="datetimeFigureOut">
              <a:rPr lang="it-IT" smtClean="0"/>
              <a:t>23/09/2016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5B566-0B8E-4B8C-9E2A-53B1758EF99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05438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4A3EA-C8DA-48A3-8129-D4E557B862FD}" type="datetimeFigureOut">
              <a:rPr lang="it-IT" smtClean="0"/>
              <a:t>23/09/2016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5B566-0B8E-4B8C-9E2A-53B1758EF99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652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4A3EA-C8DA-48A3-8129-D4E557B862FD}" type="datetimeFigureOut">
              <a:rPr lang="it-IT" smtClean="0"/>
              <a:t>23/09/2016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5B566-0B8E-4B8C-9E2A-53B1758EF99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99107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4A3EA-C8DA-48A3-8129-D4E557B862FD}" type="datetimeFigureOut">
              <a:rPr lang="it-IT" smtClean="0"/>
              <a:t>23/09/2016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5B566-0B8E-4B8C-9E2A-53B1758EF99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63745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4A3EA-C8DA-48A3-8129-D4E557B862FD}" type="datetimeFigureOut">
              <a:rPr lang="it-IT" smtClean="0"/>
              <a:t>23/09/2016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5B566-0B8E-4B8C-9E2A-53B1758EF99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13630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4A3EA-C8DA-48A3-8129-D4E557B862FD}" type="datetimeFigureOut">
              <a:rPr lang="it-IT" smtClean="0"/>
              <a:t>23/09/2016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5B566-0B8E-4B8C-9E2A-53B1758EF99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10662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4A3EA-C8DA-48A3-8129-D4E557B862FD}" type="datetimeFigureOut">
              <a:rPr lang="it-IT" smtClean="0"/>
              <a:t>23/09/2016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5B566-0B8E-4B8C-9E2A-53B1758EF99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48074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4A3EA-C8DA-48A3-8129-D4E557B862FD}" type="datetimeFigureOut">
              <a:rPr lang="it-IT" smtClean="0"/>
              <a:t>23/09/2016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5B566-0B8E-4B8C-9E2A-53B1758EF99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89353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4A3EA-C8DA-48A3-8129-D4E557B862FD}" type="datetimeFigureOut">
              <a:rPr lang="it-IT" smtClean="0"/>
              <a:t>23/09/2016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5B566-0B8E-4B8C-9E2A-53B1758EF99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16303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4A3EA-C8DA-48A3-8129-D4E557B862FD}" type="datetimeFigureOut">
              <a:rPr lang="it-IT" smtClean="0"/>
              <a:t>23/09/2016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5B566-0B8E-4B8C-9E2A-53B1758EF99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510960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B4A3EA-C8DA-48A3-8129-D4E557B862FD}" type="datetimeFigureOut">
              <a:rPr lang="it-IT" smtClean="0"/>
              <a:t>23/09/2016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75B566-0B8E-4B8C-9E2A-53B1758EF99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23132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mailto:a.iulianelli@itm.cnr.it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11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16.png"/><Relationship Id="rId5" Type="http://schemas.openxmlformats.org/officeDocument/2006/relationships/image" Target="../media/image12.jpeg"/><Relationship Id="rId10" Type="http://schemas.openxmlformats.org/officeDocument/2006/relationships/image" Target="../media/image15.gif"/><Relationship Id="rId4" Type="http://schemas.openxmlformats.org/officeDocument/2006/relationships/image" Target="../media/image10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2.png"/><Relationship Id="rId4" Type="http://schemas.openxmlformats.org/officeDocument/2006/relationships/oleObject" Target="../embeddings/oleObject3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if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tif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if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25.wmf"/><Relationship Id="rId4" Type="http://schemas.openxmlformats.org/officeDocument/2006/relationships/oleObject" Target="../embeddings/oleObject4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3" Type="http://schemas.openxmlformats.org/officeDocument/2006/relationships/image" Target="../media/image31.png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2.png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4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43.jpe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5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emf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4.png"/><Relationship Id="rId7" Type="http://schemas.openxmlformats.org/officeDocument/2006/relationships/image" Target="../media/image5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53.emf"/><Relationship Id="rId11" Type="http://schemas.openxmlformats.org/officeDocument/2006/relationships/image" Target="../media/image59.jpeg"/><Relationship Id="rId5" Type="http://schemas.openxmlformats.org/officeDocument/2006/relationships/oleObject" Target="../embeddings/Microsoft_Excel_97-2003_Worksheet1.xls"/><Relationship Id="rId10" Type="http://schemas.openxmlformats.org/officeDocument/2006/relationships/hyperlink" Target="http://images.google.it/imgres?imgurl=http://www.dpm.cnr.it/logo_cnr3.gif&amp;imgrefurl=http://www.dpm.cnr.it/contatti.htm&amp;usg=__zuGpwj4oGsrUjtb1uQoFr3zYOqg=&amp;h=75&amp;w=90&amp;sz=5&amp;hl=it&amp;start=6&amp;um=1&amp;tbnid=8Lio5bBAldR8yM:&amp;tbnh=65&amp;tbnw=78&amp;prev=/images?q=logo+cnr&amp;um=1&amp;hl=it&amp;sa=N" TargetMode="External"/><Relationship Id="rId4" Type="http://schemas.openxmlformats.org/officeDocument/2006/relationships/image" Target="../media/image55.jpeg"/><Relationship Id="rId9" Type="http://schemas.openxmlformats.org/officeDocument/2006/relationships/image" Target="../media/image5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5.tiff"/><Relationship Id="rId7" Type="http://schemas.openxmlformats.org/officeDocument/2006/relationships/image" Target="../media/image69.emf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tif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4.png"/><Relationship Id="rId4" Type="http://schemas.openxmlformats.org/officeDocument/2006/relationships/image" Target="../media/image7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emf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5" Type="http://schemas.openxmlformats.org/officeDocument/2006/relationships/image" Target="../media/image76.emf"/><Relationship Id="rId4" Type="http://schemas.openxmlformats.org/officeDocument/2006/relationships/image" Target="../media/image6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79.emf"/><Relationship Id="rId7" Type="http://schemas.openxmlformats.org/officeDocument/2006/relationships/image" Target="../media/image82.emf"/><Relationship Id="rId2" Type="http://schemas.openxmlformats.org/officeDocument/2006/relationships/image" Target="../media/image78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png"/><Relationship Id="rId5" Type="http://schemas.openxmlformats.org/officeDocument/2006/relationships/image" Target="../media/image67.png"/><Relationship Id="rId4" Type="http://schemas.openxmlformats.org/officeDocument/2006/relationships/image" Target="../media/image80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emf"/><Relationship Id="rId2" Type="http://schemas.openxmlformats.org/officeDocument/2006/relationships/image" Target="../media/image84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6.jpeg"/><Relationship Id="rId4" Type="http://schemas.openxmlformats.org/officeDocument/2006/relationships/chart" Target="../charts/char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.png"/><Relationship Id="rId5" Type="http://schemas.openxmlformats.org/officeDocument/2006/relationships/image" Target="../media/image95.png"/><Relationship Id="rId4" Type="http://schemas.openxmlformats.org/officeDocument/2006/relationships/image" Target="../media/image9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0.png"/><Relationship Id="rId4" Type="http://schemas.openxmlformats.org/officeDocument/2006/relationships/image" Target="../media/image9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5.png"/><Relationship Id="rId5" Type="http://schemas.openxmlformats.org/officeDocument/2006/relationships/image" Target="../media/image104.png"/><Relationship Id="rId4" Type="http://schemas.openxmlformats.org/officeDocument/2006/relationships/image" Target="../media/image103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3" Type="http://schemas.openxmlformats.org/officeDocument/2006/relationships/image" Target="../media/image107.png"/><Relationship Id="rId7" Type="http://schemas.openxmlformats.org/officeDocument/2006/relationships/image" Target="../media/image100.png"/><Relationship Id="rId12" Type="http://schemas.openxmlformats.org/officeDocument/2006/relationships/image" Target="../media/image115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0.png"/><Relationship Id="rId11" Type="http://schemas.openxmlformats.org/officeDocument/2006/relationships/image" Target="../media/image114.png"/><Relationship Id="rId5" Type="http://schemas.openxmlformats.org/officeDocument/2006/relationships/image" Target="../media/image109.png"/><Relationship Id="rId10" Type="http://schemas.openxmlformats.org/officeDocument/2006/relationships/image" Target="../media/image113.png"/><Relationship Id="rId4" Type="http://schemas.openxmlformats.org/officeDocument/2006/relationships/image" Target="../media/image108.png"/><Relationship Id="rId9" Type="http://schemas.openxmlformats.org/officeDocument/2006/relationships/image" Target="../media/image112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0.png"/><Relationship Id="rId4" Type="http://schemas.openxmlformats.org/officeDocument/2006/relationships/image" Target="../media/image11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2.png"/><Relationship Id="rId4" Type="http://schemas.openxmlformats.org/officeDocument/2006/relationships/image" Target="../media/image7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7" Type="http://schemas.openxmlformats.org/officeDocument/2006/relationships/image" Target="../media/image12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6.png"/><Relationship Id="rId5" Type="http://schemas.openxmlformats.org/officeDocument/2006/relationships/image" Target="../media/image125.png"/><Relationship Id="rId4" Type="http://schemas.openxmlformats.org/officeDocument/2006/relationships/image" Target="../media/image12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1.png"/><Relationship Id="rId5" Type="http://schemas.openxmlformats.org/officeDocument/2006/relationships/image" Target="../media/image130.png"/><Relationship Id="rId4" Type="http://schemas.openxmlformats.org/officeDocument/2006/relationships/image" Target="../media/image1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395536" y="3828236"/>
            <a:ext cx="8496944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800" b="1" u="sng" dirty="0" smtClean="0">
                <a:solidFill>
                  <a:srgbClr val="0070C0"/>
                </a:solidFill>
                <a:latin typeface="Calibri" panose="020F0502020204030204" pitchFamily="34" charset="0"/>
              </a:rPr>
              <a:t>Adolfo </a:t>
            </a:r>
            <a:r>
              <a:rPr lang="it-IT" sz="2800" b="1" u="sng" dirty="0" err="1" smtClean="0">
                <a:solidFill>
                  <a:srgbClr val="0070C0"/>
                </a:solidFill>
                <a:latin typeface="Calibri" panose="020F0502020204030204" pitchFamily="34" charset="0"/>
              </a:rPr>
              <a:t>Iulianelli</a:t>
            </a:r>
            <a:endParaRPr lang="it-IT" sz="2800" b="1" dirty="0" smtClean="0">
              <a:solidFill>
                <a:srgbClr val="0070C0"/>
              </a:solidFill>
              <a:latin typeface="Calibri" panose="020F0502020204030204" pitchFamily="34" charset="0"/>
            </a:endParaRPr>
          </a:p>
          <a:p>
            <a:pPr algn="ctr"/>
            <a:endParaRPr lang="it-IT" sz="1000" b="1" dirty="0" smtClean="0">
              <a:latin typeface="Calibri" panose="020F0502020204030204" pitchFamily="34" charset="0"/>
            </a:endParaRPr>
          </a:p>
          <a:p>
            <a:pPr algn="ctr"/>
            <a:r>
              <a:rPr lang="it-IT" sz="1600" dirty="0" err="1" smtClean="0">
                <a:solidFill>
                  <a:srgbClr val="0070C0"/>
                </a:solidFill>
                <a:latin typeface="Calibri" panose="020F0502020204030204" pitchFamily="34" charset="0"/>
              </a:rPr>
              <a:t>Institute</a:t>
            </a:r>
            <a:r>
              <a:rPr lang="it-IT" sz="16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 on Membrane Technology of the </a:t>
            </a:r>
            <a:r>
              <a:rPr lang="it-IT" sz="1600" dirty="0" err="1" smtClean="0">
                <a:solidFill>
                  <a:srgbClr val="0070C0"/>
                </a:solidFill>
                <a:latin typeface="Calibri" panose="020F0502020204030204" pitchFamily="34" charset="0"/>
              </a:rPr>
              <a:t>Italian</a:t>
            </a:r>
            <a:r>
              <a:rPr lang="it-IT" sz="16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 National </a:t>
            </a:r>
            <a:r>
              <a:rPr lang="it-IT" sz="1600" dirty="0" err="1" smtClean="0">
                <a:solidFill>
                  <a:srgbClr val="0070C0"/>
                </a:solidFill>
                <a:latin typeface="Calibri" panose="020F0502020204030204" pitchFamily="34" charset="0"/>
              </a:rPr>
              <a:t>Research</a:t>
            </a:r>
            <a:r>
              <a:rPr lang="it-IT" sz="16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 </a:t>
            </a:r>
            <a:r>
              <a:rPr lang="it-IT" sz="1600" dirty="0" err="1" smtClean="0">
                <a:solidFill>
                  <a:srgbClr val="0070C0"/>
                </a:solidFill>
                <a:latin typeface="Calibri" panose="020F0502020204030204" pitchFamily="34" charset="0"/>
              </a:rPr>
              <a:t>Council</a:t>
            </a:r>
            <a:r>
              <a:rPr lang="it-IT" sz="16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 (ITM-CNR), </a:t>
            </a:r>
          </a:p>
          <a:p>
            <a:pPr algn="ctr"/>
            <a:r>
              <a:rPr lang="it-IT" sz="16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Via P. Bucci Cubo 17/C c/o </a:t>
            </a:r>
            <a:r>
              <a:rPr lang="it-IT" sz="1600" dirty="0" err="1" smtClean="0">
                <a:solidFill>
                  <a:srgbClr val="0070C0"/>
                </a:solidFill>
                <a:latin typeface="Calibri" panose="020F0502020204030204" pitchFamily="34" charset="0"/>
              </a:rPr>
              <a:t>University</a:t>
            </a:r>
            <a:r>
              <a:rPr lang="it-IT" sz="16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 of Calabria, Rende (CS), 87036 – </a:t>
            </a:r>
            <a:r>
              <a:rPr lang="it-IT" sz="1600" dirty="0" err="1" smtClean="0">
                <a:solidFill>
                  <a:srgbClr val="0070C0"/>
                </a:solidFill>
                <a:latin typeface="Calibri" panose="020F0502020204030204" pitchFamily="34" charset="0"/>
              </a:rPr>
              <a:t>Italy</a:t>
            </a:r>
            <a:r>
              <a:rPr lang="it-IT" sz="16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; </a:t>
            </a:r>
            <a:r>
              <a:rPr lang="it-IT" sz="1600" dirty="0" smtClean="0">
                <a:solidFill>
                  <a:srgbClr val="0070C0"/>
                </a:solidFill>
                <a:latin typeface="Calibri" panose="020F0502020204030204" pitchFamily="34" charset="0"/>
                <a:hlinkClick r:id="rId2"/>
              </a:rPr>
              <a:t>a.iulianelli@itm.cnr.it</a:t>
            </a:r>
            <a:r>
              <a:rPr lang="it-IT" sz="16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; +39 0984 492011</a:t>
            </a:r>
          </a:p>
          <a:p>
            <a:pPr algn="ctr"/>
            <a:endParaRPr lang="it-IT" sz="1200" b="1" dirty="0">
              <a:latin typeface="Calibri" panose="020F0502020204030204" pitchFamily="34" charset="0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2721694"/>
            <a:ext cx="9144000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2700" b="1" dirty="0">
                <a:solidFill>
                  <a:srgbClr val="0070C0"/>
                </a:solidFill>
                <a:latin typeface="Calibri" panose="020F0502020204030204" pitchFamily="34" charset="0"/>
              </a:rPr>
              <a:t>An overview about inorganic membrane technology application in the field of hydrogen generation and purification </a:t>
            </a:r>
            <a:endParaRPr lang="it-IT" sz="2700" b="1" dirty="0">
              <a:solidFill>
                <a:srgbClr val="0070C0"/>
              </a:solidFill>
              <a:latin typeface="Calibri" panose="020F0502020204030204" pitchFamily="34" charset="0"/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51226" y="6048290"/>
            <a:ext cx="9036496" cy="477054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500" b="1" dirty="0" smtClean="0">
                <a:solidFill>
                  <a:schemeClr val="bg1"/>
                </a:solidFill>
              </a:rPr>
              <a:t>SEPARATION TECHNIQUES 2016 – Valencia, </a:t>
            </a:r>
            <a:r>
              <a:rPr lang="it-IT" sz="2500" b="1" dirty="0" err="1" smtClean="0">
                <a:solidFill>
                  <a:schemeClr val="bg1"/>
                </a:solidFill>
              </a:rPr>
              <a:t>September</a:t>
            </a:r>
            <a:r>
              <a:rPr lang="it-IT" sz="2500" b="1" dirty="0" smtClean="0">
                <a:solidFill>
                  <a:schemeClr val="bg1"/>
                </a:solidFill>
              </a:rPr>
              <a:t> 26-28, 2016</a:t>
            </a:r>
            <a:endParaRPr lang="it-IT" sz="2500" b="1" dirty="0">
              <a:solidFill>
                <a:schemeClr val="bg1"/>
              </a:solidFill>
            </a:endParaRPr>
          </a:p>
        </p:txBody>
      </p:sp>
      <p:pic>
        <p:nvPicPr>
          <p:cNvPr id="39946" name="Picture 10" descr="Risultati immagini per valenci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64677"/>
            <a:ext cx="4200402" cy="2608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3118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o 8"/>
          <p:cNvGrpSpPr>
            <a:grpSpLocks/>
          </p:cNvGrpSpPr>
          <p:nvPr/>
        </p:nvGrpSpPr>
        <p:grpSpPr bwMode="auto">
          <a:xfrm>
            <a:off x="795338" y="152400"/>
            <a:ext cx="7858125" cy="938213"/>
            <a:chOff x="642938" y="0"/>
            <a:chExt cx="7858125" cy="938716"/>
          </a:xfrm>
        </p:grpSpPr>
        <p:cxnSp>
          <p:nvCxnSpPr>
            <p:cNvPr id="6" name="Connettore 1 5"/>
            <p:cNvCxnSpPr/>
            <p:nvPr/>
          </p:nvCxnSpPr>
          <p:spPr bwMode="auto">
            <a:xfrm>
              <a:off x="642938" y="856122"/>
              <a:ext cx="7858125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ttangolo 10"/>
            <p:cNvSpPr>
              <a:spLocks noChangeArrowheads="1"/>
            </p:cNvSpPr>
            <p:nvPr/>
          </p:nvSpPr>
          <p:spPr bwMode="auto">
            <a:xfrm>
              <a:off x="2714605" y="0"/>
              <a:ext cx="2928932" cy="9387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it-IT" altLang="it-IT" sz="2400" b="1" dirty="0">
                  <a:solidFill>
                    <a:srgbClr val="1F497D"/>
                  </a:solidFill>
                  <a:latin typeface="Baskerville Old Face" panose="02020602080505020303" pitchFamily="18" charset="0"/>
                </a:rPr>
                <a:t>ITM-CNR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it-IT" sz="1200" dirty="0">
                  <a:solidFill>
                    <a:schemeClr val="tx2"/>
                  </a:solidFill>
                  <a:latin typeface="Baskerville Old Face" panose="02020602080505020303" pitchFamily="18" charset="0"/>
                </a:rPr>
                <a:t>Institute</a:t>
              </a:r>
              <a:r>
                <a:rPr lang="it-IT" altLang="it-IT" sz="1200" dirty="0">
                  <a:solidFill>
                    <a:schemeClr val="tx2"/>
                  </a:solidFill>
                  <a:latin typeface="Baskerville Old Face" panose="02020602080505020303" pitchFamily="18" charset="0"/>
                </a:rPr>
                <a:t> on Membrane </a:t>
              </a:r>
              <a:r>
                <a:rPr lang="en-US" altLang="it-IT" sz="1200" dirty="0">
                  <a:solidFill>
                    <a:schemeClr val="tx2"/>
                  </a:solidFill>
                  <a:latin typeface="Baskerville Old Face" panose="02020602080505020303" pitchFamily="18" charset="0"/>
                </a:rPr>
                <a:t>Technology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endParaRPr lang="en-US" altLang="it-IT" sz="700" dirty="0">
                <a:solidFill>
                  <a:schemeClr val="tx2"/>
                </a:solidFill>
                <a:latin typeface="Century Gothic" pitchFamily="34" charset="0"/>
              </a:endParaRPr>
            </a:p>
          </p:txBody>
        </p:sp>
      </p:grpSp>
      <p:pic>
        <p:nvPicPr>
          <p:cNvPr id="8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821" y="252588"/>
            <a:ext cx="870646" cy="73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3" descr="wpe475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628725"/>
            <a:ext cx="2208140" cy="2736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6" name="Gruppo 45"/>
          <p:cNvGrpSpPr/>
          <p:nvPr/>
        </p:nvGrpSpPr>
        <p:grpSpPr>
          <a:xfrm>
            <a:off x="4427984" y="1550934"/>
            <a:ext cx="4608512" cy="2556327"/>
            <a:chOff x="3107335" y="1526602"/>
            <a:chExt cx="5546128" cy="2982517"/>
          </a:xfrm>
        </p:grpSpPr>
        <p:grpSp>
          <p:nvGrpSpPr>
            <p:cNvPr id="38" name="Gruppo 22"/>
            <p:cNvGrpSpPr>
              <a:grpSpLocks/>
            </p:cNvGrpSpPr>
            <p:nvPr/>
          </p:nvGrpSpPr>
          <p:grpSpPr bwMode="auto">
            <a:xfrm>
              <a:off x="3107335" y="1526602"/>
              <a:ext cx="5546128" cy="2982517"/>
              <a:chOff x="1006475" y="3500250"/>
              <a:chExt cx="3717925" cy="2481262"/>
            </a:xfrm>
          </p:grpSpPr>
          <p:pic>
            <p:nvPicPr>
              <p:cNvPr id="39" name="Picture 24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6475" y="3500250"/>
                <a:ext cx="3717925" cy="248126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1" name="Text Box 27"/>
              <p:cNvSpPr txBox="1">
                <a:spLocks noChangeArrowheads="1"/>
              </p:cNvSpPr>
              <p:nvPr/>
            </p:nvSpPr>
            <p:spPr bwMode="auto">
              <a:xfrm>
                <a:off x="1990725" y="5706874"/>
                <a:ext cx="1749425" cy="2746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it-IT" altLang="it-IT" sz="1200" b="1" dirty="0">
                    <a:solidFill>
                      <a:srgbClr val="FFFF66"/>
                    </a:solidFill>
                  </a:rPr>
                  <a:t>University of Calabria</a:t>
                </a:r>
              </a:p>
            </p:txBody>
          </p:sp>
        </p:grpSp>
        <p:sp>
          <p:nvSpPr>
            <p:cNvPr id="42" name="Text Box 27"/>
            <p:cNvSpPr txBox="1">
              <a:spLocks noChangeArrowheads="1"/>
            </p:cNvSpPr>
            <p:nvPr/>
          </p:nvSpPr>
          <p:spPr bwMode="auto">
            <a:xfrm>
              <a:off x="4913271" y="1814293"/>
              <a:ext cx="192713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1200" b="1" dirty="0" smtClean="0">
                  <a:solidFill>
                    <a:srgbClr val="FFFF66"/>
                  </a:solidFill>
                </a:rPr>
                <a:t>ITM-CNR (</a:t>
              </a:r>
              <a:r>
                <a:rPr lang="it-IT" altLang="it-IT" sz="1200" b="1" dirty="0" err="1" smtClean="0">
                  <a:solidFill>
                    <a:srgbClr val="FFFF66"/>
                  </a:solidFill>
                </a:rPr>
                <a:t>Headquarter</a:t>
              </a:r>
              <a:r>
                <a:rPr lang="it-IT" altLang="it-IT" sz="1200" b="1" dirty="0" smtClean="0">
                  <a:solidFill>
                    <a:srgbClr val="FFFF66"/>
                  </a:solidFill>
                </a:rPr>
                <a:t>)</a:t>
              </a:r>
              <a:endParaRPr lang="it-IT" altLang="it-IT" sz="1200" b="1" dirty="0">
                <a:solidFill>
                  <a:srgbClr val="FFFF66"/>
                </a:solidFill>
              </a:endParaRPr>
            </a:p>
          </p:txBody>
        </p:sp>
        <p:cxnSp>
          <p:nvCxnSpPr>
            <p:cNvPr id="33" name="Connettore 2 32"/>
            <p:cNvCxnSpPr/>
            <p:nvPr/>
          </p:nvCxnSpPr>
          <p:spPr>
            <a:xfrm flipH="1">
              <a:off x="3347864" y="2030926"/>
              <a:ext cx="2528968" cy="1398074"/>
            </a:xfrm>
            <a:prstGeom prst="straightConnector1">
              <a:avLst/>
            </a:prstGeom>
            <a:ln w="12700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nettore 2 42"/>
            <p:cNvCxnSpPr/>
            <p:nvPr/>
          </p:nvCxnSpPr>
          <p:spPr>
            <a:xfrm flipH="1">
              <a:off x="4331471" y="2030926"/>
              <a:ext cx="1548929" cy="1902205"/>
            </a:xfrm>
            <a:prstGeom prst="straightConnector1">
              <a:avLst/>
            </a:prstGeom>
            <a:ln w="12700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0964" name="Picture 4" descr="Risultati immagini per itm-cnr - padov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1859" y="1556717"/>
            <a:ext cx="2484117" cy="1356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88" y="4869160"/>
            <a:ext cx="246697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5312618"/>
            <a:ext cx="3190875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Picture 11" descr="C:\Users\samsung\AppData\Local\Microsoft\Windows\Temporary Internet Files\Content.Outlook\RTGOZBDS\20151216_104903 (2)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78" t="1787" r="7574" b="992"/>
          <a:stretch/>
        </p:blipFill>
        <p:spPr bwMode="auto">
          <a:xfrm rot="5400000" flipV="1">
            <a:off x="2249784" y="5176575"/>
            <a:ext cx="2016000" cy="12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1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8394" y="4805984"/>
            <a:ext cx="1935384" cy="1935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" name="Text Box 27"/>
          <p:cNvSpPr txBox="1">
            <a:spLocks noChangeArrowheads="1"/>
          </p:cNvSpPr>
          <p:nvPr/>
        </p:nvSpPr>
        <p:spPr bwMode="auto">
          <a:xfrm>
            <a:off x="107504" y="4912126"/>
            <a:ext cx="180850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b="1" dirty="0" smtClean="0">
                <a:solidFill>
                  <a:srgbClr val="FFFF00"/>
                </a:solidFill>
              </a:rPr>
              <a:t>ITM-CNR </a:t>
            </a:r>
            <a:r>
              <a:rPr lang="it-IT" altLang="it-IT" sz="1200" b="1" dirty="0" err="1" smtClean="0">
                <a:solidFill>
                  <a:srgbClr val="FFFF00"/>
                </a:solidFill>
              </a:rPr>
              <a:t>Laboratories</a:t>
            </a:r>
            <a:endParaRPr lang="it-IT" altLang="it-IT" sz="1200" b="1" dirty="0">
              <a:solidFill>
                <a:srgbClr val="FFFF00"/>
              </a:solidFill>
            </a:endParaRPr>
          </a:p>
        </p:txBody>
      </p:sp>
      <p:sp>
        <p:nvSpPr>
          <p:cNvPr id="54" name="Text Box 27"/>
          <p:cNvSpPr txBox="1">
            <a:spLocks noChangeArrowheads="1"/>
          </p:cNvSpPr>
          <p:nvPr/>
        </p:nvSpPr>
        <p:spPr bwMode="auto">
          <a:xfrm>
            <a:off x="7221936" y="5312241"/>
            <a:ext cx="180850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 b="1" dirty="0" smtClean="0">
                <a:solidFill>
                  <a:srgbClr val="FFFF00"/>
                </a:solidFill>
              </a:rPr>
              <a:t>ITM-CNR </a:t>
            </a:r>
            <a:r>
              <a:rPr lang="it-IT" altLang="it-IT" sz="1200" b="1" dirty="0" err="1" smtClean="0">
                <a:solidFill>
                  <a:srgbClr val="FFFF00"/>
                </a:solidFill>
              </a:rPr>
              <a:t>Laboratories</a:t>
            </a:r>
            <a:endParaRPr lang="it-IT" altLang="it-IT" sz="1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9695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Text Box 2"/>
          <p:cNvSpPr txBox="1">
            <a:spLocks noChangeArrowheads="1"/>
          </p:cNvSpPr>
          <p:nvPr/>
        </p:nvSpPr>
        <p:spPr bwMode="auto">
          <a:xfrm>
            <a:off x="7308304" y="585555"/>
            <a:ext cx="1693862" cy="323165"/>
          </a:xfrm>
          <a:prstGeom prst="rect">
            <a:avLst/>
          </a:prstGeom>
          <a:gradFill rotWithShape="0">
            <a:gsLst>
              <a:gs pos="0">
                <a:srgbClr val="FBFDAB"/>
              </a:gs>
              <a:gs pos="100000">
                <a:schemeClr val="bg1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it-IT" sz="1500" b="1" i="1" dirty="0" err="1">
                <a:effectLst>
                  <a:outerShdw blurRad="38100" dist="38100" dir="2700000" algn="tl">
                    <a:srgbClr val="FFFFFF"/>
                  </a:outerShdw>
                </a:effectLst>
                <a:cs typeface="Arial" pitchFamily="34" charset="0"/>
              </a:rPr>
              <a:t>Institute</a:t>
            </a:r>
            <a:r>
              <a:rPr lang="it-IT" sz="1500" b="1" i="1" dirty="0">
                <a:effectLst>
                  <a:outerShdw blurRad="38100" dist="38100" dir="2700000" algn="tl">
                    <a:srgbClr val="FFFFFF"/>
                  </a:outerShdw>
                </a:effectLst>
                <a:cs typeface="Arial" pitchFamily="34" charset="0"/>
              </a:rPr>
              <a:t> &amp; Activity</a:t>
            </a:r>
          </a:p>
        </p:txBody>
      </p: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2759867" y="54281"/>
            <a:ext cx="4354513" cy="2062163"/>
            <a:chOff x="1610" y="346"/>
            <a:chExt cx="2743" cy="1299"/>
          </a:xfrm>
        </p:grpSpPr>
        <p:sp>
          <p:nvSpPr>
            <p:cNvPr id="7207" name="Text Box 11"/>
            <p:cNvSpPr txBox="1">
              <a:spLocks noChangeArrowheads="1"/>
            </p:cNvSpPr>
            <p:nvPr/>
          </p:nvSpPr>
          <p:spPr bwMode="auto">
            <a:xfrm>
              <a:off x="2947" y="1472"/>
              <a:ext cx="140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it-IT" altLang="it-IT" sz="1200" b="1">
                  <a:latin typeface="Times New Roman" pitchFamily="18" charset="0"/>
                  <a:cs typeface="Arial" pitchFamily="34" charset="0"/>
                </a:rPr>
                <a:t>Inorganic membrane reactor</a:t>
              </a:r>
            </a:p>
          </p:txBody>
        </p:sp>
        <p:grpSp>
          <p:nvGrpSpPr>
            <p:cNvPr id="7208" name="Group 12"/>
            <p:cNvGrpSpPr>
              <a:grpSpLocks/>
            </p:cNvGrpSpPr>
            <p:nvPr/>
          </p:nvGrpSpPr>
          <p:grpSpPr bwMode="auto">
            <a:xfrm>
              <a:off x="1610" y="346"/>
              <a:ext cx="2722" cy="1134"/>
              <a:chOff x="1610" y="346"/>
              <a:chExt cx="2722" cy="1134"/>
            </a:xfrm>
          </p:grpSpPr>
          <p:sp>
            <p:nvSpPr>
              <p:cNvPr id="7209" name="Rectangle 13"/>
              <p:cNvSpPr>
                <a:spLocks noChangeArrowheads="1"/>
              </p:cNvSpPr>
              <p:nvPr/>
            </p:nvSpPr>
            <p:spPr bwMode="auto">
              <a:xfrm>
                <a:off x="1610" y="346"/>
                <a:ext cx="2722" cy="1134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rgbClr val="0000FF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algn="ctr" eaLnBrk="1" hangingPunct="1"/>
                <a:endParaRPr lang="it-IT" altLang="it-IT">
                  <a:cs typeface="Arial" pitchFamily="34" charset="0"/>
                </a:endParaRPr>
              </a:p>
              <a:p>
                <a:pPr algn="ctr" eaLnBrk="1" hangingPunct="1"/>
                <a:endParaRPr lang="it-IT" altLang="it-IT">
                  <a:cs typeface="Arial" pitchFamily="34" charset="0"/>
                </a:endParaRPr>
              </a:p>
              <a:p>
                <a:pPr algn="ctr" eaLnBrk="1" hangingPunct="1"/>
                <a:endParaRPr lang="it-IT" altLang="it-IT">
                  <a:cs typeface="Arial" pitchFamily="34" charset="0"/>
                </a:endParaRPr>
              </a:p>
              <a:p>
                <a:pPr algn="ctr" eaLnBrk="1" hangingPunct="1"/>
                <a:endParaRPr lang="it-IT" altLang="it-IT">
                  <a:cs typeface="Arial" pitchFamily="34" charset="0"/>
                </a:endParaRPr>
              </a:p>
            </p:txBody>
          </p:sp>
          <p:graphicFrame>
            <p:nvGraphicFramePr>
              <p:cNvPr id="7210" name="Object 3"/>
              <p:cNvGraphicFramePr>
                <a:graphicFrameLocks noChangeAspect="1"/>
              </p:cNvGraphicFramePr>
              <p:nvPr/>
            </p:nvGraphicFramePr>
            <p:xfrm>
              <a:off x="1719" y="436"/>
              <a:ext cx="2494" cy="97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2066" name="Immagine bitmap" r:id="rId3" imgW="4029637" imgH="1571844" progId="Paint.Picture">
                      <p:embed/>
                    </p:oleObj>
                  </mc:Choice>
                  <mc:Fallback>
                    <p:oleObj name="Immagine bitmap" r:id="rId3" imgW="4029637" imgH="1571844" progId="Paint.Picture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719" y="436"/>
                            <a:ext cx="2494" cy="97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pSp>
        <p:nvGrpSpPr>
          <p:cNvPr id="6" name="Group 15"/>
          <p:cNvGrpSpPr>
            <a:grpSpLocks/>
          </p:cNvGrpSpPr>
          <p:nvPr/>
        </p:nvGrpSpPr>
        <p:grpSpPr bwMode="auto">
          <a:xfrm>
            <a:off x="37060" y="361468"/>
            <a:ext cx="9323388" cy="6228557"/>
            <a:chOff x="113" y="528"/>
            <a:chExt cx="5760" cy="3513"/>
          </a:xfrm>
        </p:grpSpPr>
        <p:grpSp>
          <p:nvGrpSpPr>
            <p:cNvPr id="7174" name="Group 16"/>
            <p:cNvGrpSpPr>
              <a:grpSpLocks/>
            </p:cNvGrpSpPr>
            <p:nvPr/>
          </p:nvGrpSpPr>
          <p:grpSpPr bwMode="auto">
            <a:xfrm>
              <a:off x="1901" y="1748"/>
              <a:ext cx="1950" cy="940"/>
              <a:chOff x="1882" y="2024"/>
              <a:chExt cx="1950" cy="940"/>
            </a:xfrm>
          </p:grpSpPr>
          <p:pic>
            <p:nvPicPr>
              <p:cNvPr id="7205" name="Picture 17" descr="UNICAl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82" y="2024"/>
                <a:ext cx="1950" cy="9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206" name="Text Box 18"/>
              <p:cNvSpPr txBox="1">
                <a:spLocks noChangeArrowheads="1"/>
              </p:cNvSpPr>
              <p:nvPr/>
            </p:nvSpPr>
            <p:spPr bwMode="auto">
              <a:xfrm>
                <a:off x="2299" y="2704"/>
                <a:ext cx="1115" cy="2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it-IT" altLang="it-IT" b="1" dirty="0">
                    <a:solidFill>
                      <a:srgbClr val="FFFF66"/>
                    </a:solidFill>
                    <a:latin typeface="+mn-lt"/>
                    <a:cs typeface="Arial" pitchFamily="34" charset="0"/>
                  </a:rPr>
                  <a:t>ITM-CNR</a:t>
                </a:r>
              </a:p>
            </p:txBody>
          </p:sp>
        </p:grpSp>
        <p:grpSp>
          <p:nvGrpSpPr>
            <p:cNvPr id="7175" name="Group 19"/>
            <p:cNvGrpSpPr>
              <a:grpSpLocks/>
            </p:cNvGrpSpPr>
            <p:nvPr/>
          </p:nvGrpSpPr>
          <p:grpSpPr bwMode="auto">
            <a:xfrm>
              <a:off x="3969" y="2478"/>
              <a:ext cx="1678" cy="1513"/>
              <a:chOff x="3969" y="2478"/>
              <a:chExt cx="1678" cy="1513"/>
            </a:xfrm>
          </p:grpSpPr>
          <p:sp>
            <p:nvSpPr>
              <p:cNvPr id="7199" name="AutoShape 20"/>
              <p:cNvSpPr>
                <a:spLocks noChangeArrowheads="1"/>
              </p:cNvSpPr>
              <p:nvPr/>
            </p:nvSpPr>
            <p:spPr bwMode="auto">
              <a:xfrm rot="2903361">
                <a:off x="3788" y="2659"/>
                <a:ext cx="589" cy="227"/>
              </a:xfrm>
              <a:prstGeom prst="rightArrow">
                <a:avLst>
                  <a:gd name="adj1" fmla="val 50000"/>
                  <a:gd name="adj2" fmla="val 64868"/>
                </a:avLst>
              </a:prstGeom>
              <a:solidFill>
                <a:schemeClr val="tx2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/>
                <a:endParaRPr lang="it-IT" altLang="it-IT">
                  <a:cs typeface="Arial" pitchFamily="34" charset="0"/>
                </a:endParaRPr>
              </a:p>
            </p:txBody>
          </p:sp>
          <p:grpSp>
            <p:nvGrpSpPr>
              <p:cNvPr id="7200" name="Group 21"/>
              <p:cNvGrpSpPr>
                <a:grpSpLocks/>
              </p:cNvGrpSpPr>
              <p:nvPr/>
            </p:nvGrpSpPr>
            <p:grpSpPr bwMode="auto">
              <a:xfrm>
                <a:off x="4196" y="3067"/>
                <a:ext cx="1451" cy="924"/>
                <a:chOff x="3934" y="3040"/>
                <a:chExt cx="1451" cy="924"/>
              </a:xfrm>
            </p:grpSpPr>
            <p:grpSp>
              <p:nvGrpSpPr>
                <p:cNvPr id="7201" name="Group 22"/>
                <p:cNvGrpSpPr>
                  <a:grpSpLocks/>
                </p:cNvGrpSpPr>
                <p:nvPr/>
              </p:nvGrpSpPr>
              <p:grpSpPr bwMode="auto">
                <a:xfrm>
                  <a:off x="3934" y="3040"/>
                  <a:ext cx="1451" cy="751"/>
                  <a:chOff x="3878" y="2704"/>
                  <a:chExt cx="1451" cy="751"/>
                </a:xfrm>
              </p:grpSpPr>
              <p:sp>
                <p:nvSpPr>
                  <p:cNvPr id="7203" name="Text Box 2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878" y="2704"/>
                    <a:ext cx="1451" cy="751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defRPr sz="2400">
                        <a:solidFill>
                          <a:schemeClr val="tx1"/>
                        </a:solidFill>
                        <a:latin typeface="Arial" pitchFamily="34" charset="0"/>
                      </a:defRPr>
                    </a:lvl1pPr>
                    <a:lvl2pPr marL="742950" indent="-285750" eaLnBrk="0" hangingPunct="0">
                      <a:defRPr sz="2400">
                        <a:solidFill>
                          <a:schemeClr val="tx1"/>
                        </a:solidFill>
                        <a:latin typeface="Arial" pitchFamily="34" charset="0"/>
                      </a:defRPr>
                    </a:lvl2pPr>
                    <a:lvl3pPr marL="1143000" indent="-228600" eaLnBrk="0" hangingPunct="0">
                      <a:defRPr sz="2400">
                        <a:solidFill>
                          <a:schemeClr val="tx1"/>
                        </a:solidFill>
                        <a:latin typeface="Arial" pitchFamily="34" charset="0"/>
                      </a:defRPr>
                    </a:lvl3pPr>
                    <a:lvl4pPr marL="1600200" indent="-228600" eaLnBrk="0" hangingPunct="0">
                      <a:defRPr sz="2400">
                        <a:solidFill>
                          <a:schemeClr val="tx1"/>
                        </a:solidFill>
                        <a:latin typeface="Arial" pitchFamily="34" charset="0"/>
                      </a:defRPr>
                    </a:lvl4pPr>
                    <a:lvl5pPr marL="2057400" indent="-228600" eaLnBrk="0" hangingPunct="0">
                      <a:defRPr sz="2400">
                        <a:solidFill>
                          <a:schemeClr val="tx1"/>
                        </a:solidFill>
                        <a:latin typeface="Arial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50000"/>
                      </a:spcBef>
                    </a:pPr>
                    <a:endParaRPr lang="it-IT" altLang="it-IT">
                      <a:cs typeface="Arial" pitchFamily="34" charset="0"/>
                    </a:endParaRPr>
                  </a:p>
                  <a:p>
                    <a:pPr eaLnBrk="1" hangingPunct="1">
                      <a:spcBef>
                        <a:spcPct val="50000"/>
                      </a:spcBef>
                    </a:pPr>
                    <a:endParaRPr lang="it-IT" altLang="it-IT">
                      <a:cs typeface="Arial" pitchFamily="34" charset="0"/>
                    </a:endParaRPr>
                  </a:p>
                  <a:p>
                    <a:pPr algn="ctr" eaLnBrk="1" hangingPunct="1">
                      <a:spcBef>
                        <a:spcPct val="50000"/>
                      </a:spcBef>
                    </a:pPr>
                    <a:endParaRPr lang="it-IT" altLang="it-IT">
                      <a:cs typeface="Arial" pitchFamily="34" charset="0"/>
                    </a:endParaRPr>
                  </a:p>
                </p:txBody>
              </p:sp>
              <p:graphicFrame>
                <p:nvGraphicFramePr>
                  <p:cNvPr id="7204" name="Object 2"/>
                  <p:cNvGraphicFramePr>
                    <a:graphicFrameLocks noChangeAspect="1"/>
                  </p:cNvGraphicFramePr>
                  <p:nvPr/>
                </p:nvGraphicFramePr>
                <p:xfrm>
                  <a:off x="3923" y="2864"/>
                  <a:ext cx="1361" cy="417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42067" name="Immagine" r:id="rId6" imgW="4832604" imgH="3619500" progId="Word.Picture.8">
                          <p:embed/>
                        </p:oleObj>
                      </mc:Choice>
                      <mc:Fallback>
                        <p:oleObj name="Immagine" r:id="rId6" imgW="4832604" imgH="3619500" progId="Word.Picture.8">
                          <p:embed/>
                          <p:pic>
                            <p:nvPicPr>
                              <p:cNvPr id="0" name="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7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 l="6027" t="26666" r="8968" b="38579"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3923" y="2864"/>
                                <a:ext cx="1361" cy="417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ffectLst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rgbClr val="000000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rgbClr val="808080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p:grpSp>
            <p:sp>
              <p:nvSpPr>
                <p:cNvPr id="7202" name="Text Box 25"/>
                <p:cNvSpPr txBox="1">
                  <a:spLocks noChangeArrowheads="1"/>
                </p:cNvSpPr>
                <p:nvPr/>
              </p:nvSpPr>
              <p:spPr bwMode="auto">
                <a:xfrm>
                  <a:off x="4160" y="3791"/>
                  <a:ext cx="1066" cy="1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it-IT" altLang="it-IT" sz="1200" b="1">
                      <a:latin typeface="Times New Roman" pitchFamily="18" charset="0"/>
                      <a:cs typeface="Arial" pitchFamily="34" charset="0"/>
                    </a:rPr>
                    <a:t>Membrane contactors</a:t>
                  </a:r>
                </a:p>
              </p:txBody>
            </p:sp>
          </p:grpSp>
        </p:grpSp>
        <p:grpSp>
          <p:nvGrpSpPr>
            <p:cNvPr id="7176" name="Group 26"/>
            <p:cNvGrpSpPr>
              <a:grpSpLocks/>
            </p:cNvGrpSpPr>
            <p:nvPr/>
          </p:nvGrpSpPr>
          <p:grpSpPr bwMode="auto">
            <a:xfrm>
              <a:off x="204" y="528"/>
              <a:ext cx="1678" cy="1632"/>
              <a:chOff x="204" y="498"/>
              <a:chExt cx="1678" cy="1632"/>
            </a:xfrm>
          </p:grpSpPr>
          <p:grpSp>
            <p:nvGrpSpPr>
              <p:cNvPr id="7193" name="Group 27"/>
              <p:cNvGrpSpPr>
                <a:grpSpLocks/>
              </p:cNvGrpSpPr>
              <p:nvPr/>
            </p:nvGrpSpPr>
            <p:grpSpPr bwMode="auto">
              <a:xfrm>
                <a:off x="204" y="498"/>
                <a:ext cx="1225" cy="1632"/>
                <a:chOff x="204" y="498"/>
                <a:chExt cx="1225" cy="1632"/>
              </a:xfrm>
            </p:grpSpPr>
            <p:sp>
              <p:nvSpPr>
                <p:cNvPr id="7195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249" y="1842"/>
                  <a:ext cx="1180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it-IT" altLang="it-IT" sz="1200" b="1">
                      <a:latin typeface="Times New Roman" pitchFamily="18" charset="0"/>
                      <a:cs typeface="Arial" pitchFamily="34" charset="0"/>
                    </a:rPr>
                    <a:t>Water desalination by membrane filtration</a:t>
                  </a:r>
                </a:p>
              </p:txBody>
            </p:sp>
            <p:grpSp>
              <p:nvGrpSpPr>
                <p:cNvPr id="7196" name="Group 29"/>
                <p:cNvGrpSpPr>
                  <a:grpSpLocks/>
                </p:cNvGrpSpPr>
                <p:nvPr/>
              </p:nvGrpSpPr>
              <p:grpSpPr bwMode="auto">
                <a:xfrm>
                  <a:off x="204" y="498"/>
                  <a:ext cx="1088" cy="1360"/>
                  <a:chOff x="295" y="498"/>
                  <a:chExt cx="1088" cy="1360"/>
                </a:xfrm>
              </p:grpSpPr>
              <p:sp>
                <p:nvSpPr>
                  <p:cNvPr id="7197" name="Rectangle 30"/>
                  <p:cNvSpPr>
                    <a:spLocks noChangeArrowheads="1"/>
                  </p:cNvSpPr>
                  <p:nvPr/>
                </p:nvSpPr>
                <p:spPr bwMode="auto">
                  <a:xfrm>
                    <a:off x="295" y="498"/>
                    <a:ext cx="1088" cy="1360"/>
                  </a:xfrm>
                  <a:prstGeom prst="rect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 sz="2400">
                        <a:solidFill>
                          <a:schemeClr val="tx1"/>
                        </a:solidFill>
                        <a:latin typeface="Arial" pitchFamily="34" charset="0"/>
                      </a:defRPr>
                    </a:lvl1pPr>
                    <a:lvl2pPr marL="742950" indent="-285750" eaLnBrk="0" hangingPunct="0">
                      <a:defRPr sz="2400">
                        <a:solidFill>
                          <a:schemeClr val="tx1"/>
                        </a:solidFill>
                        <a:latin typeface="Arial" pitchFamily="34" charset="0"/>
                      </a:defRPr>
                    </a:lvl2pPr>
                    <a:lvl3pPr marL="1143000" indent="-228600" eaLnBrk="0" hangingPunct="0">
                      <a:defRPr sz="2400">
                        <a:solidFill>
                          <a:schemeClr val="tx1"/>
                        </a:solidFill>
                        <a:latin typeface="Arial" pitchFamily="34" charset="0"/>
                      </a:defRPr>
                    </a:lvl3pPr>
                    <a:lvl4pPr marL="1600200" indent="-228600" eaLnBrk="0" hangingPunct="0">
                      <a:defRPr sz="2400">
                        <a:solidFill>
                          <a:schemeClr val="tx1"/>
                        </a:solidFill>
                        <a:latin typeface="Arial" pitchFamily="34" charset="0"/>
                      </a:defRPr>
                    </a:lvl4pPr>
                    <a:lvl5pPr marL="2057400" indent="-228600" eaLnBrk="0" hangingPunct="0">
                      <a:defRPr sz="2400">
                        <a:solidFill>
                          <a:schemeClr val="tx1"/>
                        </a:solidFill>
                        <a:latin typeface="Arial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</a:defRPr>
                    </a:lvl9pPr>
                  </a:lstStyle>
                  <a:p>
                    <a:pPr eaLnBrk="1" hangingPunct="1"/>
                    <a:endParaRPr lang="it-IT" altLang="it-IT">
                      <a:cs typeface="Arial" pitchFamily="34" charset="0"/>
                    </a:endParaRPr>
                  </a:p>
                </p:txBody>
              </p:sp>
              <p:pic>
                <p:nvPicPr>
                  <p:cNvPr id="7198" name="Picture 31"/>
                  <p:cNvPicPr>
                    <a:picLocks noChangeAspect="1" noChangeArrowheads="1"/>
                  </p:cNvPicPr>
                  <p:nvPr/>
                </p:nvPicPr>
                <p:blipFill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7" y="572"/>
                    <a:ext cx="830" cy="121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  <p:sp>
            <p:nvSpPr>
              <p:cNvPr id="7194" name="AutoShape 32"/>
              <p:cNvSpPr>
                <a:spLocks noChangeArrowheads="1"/>
              </p:cNvSpPr>
              <p:nvPr/>
            </p:nvSpPr>
            <p:spPr bwMode="auto">
              <a:xfrm rot="-8169023">
                <a:off x="1292" y="1616"/>
                <a:ext cx="590" cy="227"/>
              </a:xfrm>
              <a:prstGeom prst="rightArrow">
                <a:avLst>
                  <a:gd name="adj1" fmla="val 50000"/>
                  <a:gd name="adj2" fmla="val 64978"/>
                </a:avLst>
              </a:prstGeom>
              <a:solidFill>
                <a:schemeClr val="tx2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/>
                <a:endParaRPr lang="it-IT" altLang="it-IT">
                  <a:cs typeface="Arial" pitchFamily="34" charset="0"/>
                </a:endParaRPr>
              </a:p>
            </p:txBody>
          </p:sp>
        </p:grpSp>
        <p:grpSp>
          <p:nvGrpSpPr>
            <p:cNvPr id="7177" name="Group 33"/>
            <p:cNvGrpSpPr>
              <a:grpSpLocks/>
            </p:cNvGrpSpPr>
            <p:nvPr/>
          </p:nvGrpSpPr>
          <p:grpSpPr bwMode="auto">
            <a:xfrm>
              <a:off x="3880" y="1275"/>
              <a:ext cx="1993" cy="1527"/>
              <a:chOff x="3880" y="1275"/>
              <a:chExt cx="1993" cy="1527"/>
            </a:xfrm>
          </p:grpSpPr>
          <p:grpSp>
            <p:nvGrpSpPr>
              <p:cNvPr id="7189" name="Group 34"/>
              <p:cNvGrpSpPr>
                <a:grpSpLocks/>
              </p:cNvGrpSpPr>
              <p:nvPr/>
            </p:nvGrpSpPr>
            <p:grpSpPr bwMode="auto">
              <a:xfrm>
                <a:off x="4422" y="1275"/>
                <a:ext cx="1451" cy="1527"/>
                <a:chOff x="4309" y="1101"/>
                <a:chExt cx="1451" cy="1527"/>
              </a:xfrm>
            </p:grpSpPr>
            <p:pic>
              <p:nvPicPr>
                <p:cNvPr id="7191" name="Picture 35"/>
                <p:cNvPicPr>
                  <a:picLocks noChangeAspect="1" noChangeArrowheads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13" y="1101"/>
                  <a:ext cx="954" cy="12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7192" name="Text Box 36"/>
                <p:cNvSpPr txBox="1">
                  <a:spLocks noChangeArrowheads="1"/>
                </p:cNvSpPr>
                <p:nvPr/>
              </p:nvSpPr>
              <p:spPr bwMode="auto">
                <a:xfrm>
                  <a:off x="4309" y="2368"/>
                  <a:ext cx="1451" cy="26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it-IT" altLang="it-IT" sz="1200" b="1" dirty="0">
                      <a:latin typeface="Times New Roman" pitchFamily="18" charset="0"/>
                      <a:cs typeface="Arial" pitchFamily="34" charset="0"/>
                    </a:rPr>
                    <a:t>Gas </a:t>
                  </a:r>
                  <a:r>
                    <a:rPr lang="it-IT" altLang="it-IT" sz="1200" b="1" dirty="0" err="1">
                      <a:latin typeface="Times New Roman" pitchFamily="18" charset="0"/>
                      <a:cs typeface="Arial" pitchFamily="34" charset="0"/>
                    </a:rPr>
                    <a:t>separation</a:t>
                  </a:r>
                  <a:r>
                    <a:rPr lang="it-IT" altLang="it-IT" sz="1200" b="1" dirty="0">
                      <a:latin typeface="Times New Roman" pitchFamily="18" charset="0"/>
                      <a:cs typeface="Arial" pitchFamily="34" charset="0"/>
                    </a:rPr>
                    <a:t>: </a:t>
                  </a:r>
                  <a:r>
                    <a:rPr lang="it-IT" altLang="it-IT" sz="1200" b="1" dirty="0" err="1">
                      <a:latin typeface="Times New Roman" pitchFamily="18" charset="0"/>
                      <a:cs typeface="Arial" pitchFamily="34" charset="0"/>
                    </a:rPr>
                    <a:t>polymeric</a:t>
                  </a:r>
                  <a:r>
                    <a:rPr lang="it-IT" altLang="it-IT" sz="1200" b="1" dirty="0">
                      <a:latin typeface="Times New Roman" pitchFamily="18" charset="0"/>
                      <a:cs typeface="Arial" pitchFamily="34" charset="0"/>
                    </a:rPr>
                    <a:t> and </a:t>
                  </a:r>
                  <a:r>
                    <a:rPr lang="it-IT" altLang="it-IT" sz="1200" b="1" dirty="0" err="1" smtClean="0">
                      <a:latin typeface="Times New Roman" pitchFamily="18" charset="0"/>
                      <a:cs typeface="Arial" pitchFamily="34" charset="0"/>
                    </a:rPr>
                    <a:t>inorganic</a:t>
                  </a:r>
                  <a:r>
                    <a:rPr lang="it-IT" altLang="it-IT" sz="1200" b="1" dirty="0" smtClean="0">
                      <a:latin typeface="Times New Roman" pitchFamily="18" charset="0"/>
                      <a:cs typeface="Arial" pitchFamily="34" charset="0"/>
                    </a:rPr>
                    <a:t> </a:t>
                  </a:r>
                  <a:r>
                    <a:rPr lang="it-IT" altLang="it-IT" sz="1200" b="1" dirty="0" err="1" smtClean="0">
                      <a:latin typeface="Times New Roman" pitchFamily="18" charset="0"/>
                      <a:cs typeface="Arial" pitchFamily="34" charset="0"/>
                    </a:rPr>
                    <a:t>membranes</a:t>
                  </a:r>
                  <a:endParaRPr lang="it-IT" altLang="it-IT" sz="1200" b="1" dirty="0">
                    <a:latin typeface="Times New Roman" pitchFamily="18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7190" name="AutoShape 37"/>
              <p:cNvSpPr>
                <a:spLocks noChangeArrowheads="1"/>
              </p:cNvSpPr>
              <p:nvPr/>
            </p:nvSpPr>
            <p:spPr bwMode="auto">
              <a:xfrm rot="-1909387">
                <a:off x="3880" y="1865"/>
                <a:ext cx="676" cy="227"/>
              </a:xfrm>
              <a:prstGeom prst="rightArrow">
                <a:avLst>
                  <a:gd name="adj1" fmla="val 50000"/>
                  <a:gd name="adj2" fmla="val 74449"/>
                </a:avLst>
              </a:prstGeom>
              <a:solidFill>
                <a:schemeClr val="tx2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/>
                <a:endParaRPr lang="it-IT" altLang="it-IT">
                  <a:cs typeface="Arial" pitchFamily="34" charset="0"/>
                </a:endParaRPr>
              </a:p>
            </p:txBody>
          </p:sp>
        </p:grpSp>
        <p:sp>
          <p:nvSpPr>
            <p:cNvPr id="7178" name="AutoShape 38"/>
            <p:cNvSpPr>
              <a:spLocks noChangeArrowheads="1"/>
            </p:cNvSpPr>
            <p:nvPr/>
          </p:nvSpPr>
          <p:spPr bwMode="auto">
            <a:xfrm rot="16200000">
              <a:off x="2622" y="1471"/>
              <a:ext cx="289" cy="227"/>
            </a:xfrm>
            <a:prstGeom prst="rightArrow">
              <a:avLst>
                <a:gd name="adj1" fmla="val 50000"/>
                <a:gd name="adj2" fmla="val 25000"/>
              </a:avLst>
            </a:prstGeom>
            <a:solidFill>
              <a:schemeClr val="tx2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x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it-IT" altLang="it-IT">
                <a:cs typeface="Arial" pitchFamily="34" charset="0"/>
              </a:endParaRPr>
            </a:p>
          </p:txBody>
        </p:sp>
        <p:grpSp>
          <p:nvGrpSpPr>
            <p:cNvPr id="7179" name="Group 39"/>
            <p:cNvGrpSpPr>
              <a:grpSpLocks/>
            </p:cNvGrpSpPr>
            <p:nvPr/>
          </p:nvGrpSpPr>
          <p:grpSpPr bwMode="auto">
            <a:xfrm>
              <a:off x="1793" y="2704"/>
              <a:ext cx="1908" cy="1337"/>
              <a:chOff x="1793" y="2704"/>
              <a:chExt cx="1908" cy="1337"/>
            </a:xfrm>
          </p:grpSpPr>
          <p:grpSp>
            <p:nvGrpSpPr>
              <p:cNvPr id="7185" name="Group 40"/>
              <p:cNvGrpSpPr>
                <a:grpSpLocks/>
              </p:cNvGrpSpPr>
              <p:nvPr/>
            </p:nvGrpSpPr>
            <p:grpSpPr bwMode="auto">
              <a:xfrm>
                <a:off x="1793" y="2786"/>
                <a:ext cx="1541" cy="1255"/>
                <a:chOff x="1793" y="2786"/>
                <a:chExt cx="1541" cy="1255"/>
              </a:xfrm>
            </p:grpSpPr>
            <p:pic>
              <p:nvPicPr>
                <p:cNvPr id="7187" name="Picture 14" descr="Animcell"/>
                <p:cNvPicPr>
                  <a:picLocks noChangeAspect="1" noChangeArrowheads="1" noCrop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93" y="2786"/>
                  <a:ext cx="1541" cy="109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7188" name="Text Box 42"/>
                <p:cNvSpPr txBox="1">
                  <a:spLocks noChangeArrowheads="1"/>
                </p:cNvSpPr>
                <p:nvPr/>
              </p:nvSpPr>
              <p:spPr bwMode="auto">
                <a:xfrm>
                  <a:off x="2090" y="3869"/>
                  <a:ext cx="1066" cy="1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it-IT" altLang="it-IT" sz="1200" b="1">
                      <a:latin typeface="Times New Roman" pitchFamily="18" charset="0"/>
                      <a:cs typeface="Arial" pitchFamily="34" charset="0"/>
                    </a:rPr>
                    <a:t>PEM fuel cell</a:t>
                  </a:r>
                </a:p>
              </p:txBody>
            </p:sp>
          </p:grpSp>
          <p:sp>
            <p:nvSpPr>
              <p:cNvPr id="7186" name="AutoShape 43"/>
              <p:cNvSpPr>
                <a:spLocks noChangeArrowheads="1"/>
              </p:cNvSpPr>
              <p:nvPr/>
            </p:nvSpPr>
            <p:spPr bwMode="auto">
              <a:xfrm rot="8494670">
                <a:off x="3379" y="2704"/>
                <a:ext cx="322" cy="227"/>
              </a:xfrm>
              <a:prstGeom prst="rightArrow">
                <a:avLst>
                  <a:gd name="adj1" fmla="val 50000"/>
                  <a:gd name="adj2" fmla="val 35463"/>
                </a:avLst>
              </a:prstGeom>
              <a:solidFill>
                <a:schemeClr val="tx2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/>
                <a:endParaRPr lang="it-IT" altLang="it-IT">
                  <a:cs typeface="Arial" pitchFamily="34" charset="0"/>
                </a:endParaRPr>
              </a:p>
            </p:txBody>
          </p:sp>
        </p:grpSp>
        <p:grpSp>
          <p:nvGrpSpPr>
            <p:cNvPr id="7180" name="Group 44"/>
            <p:cNvGrpSpPr>
              <a:grpSpLocks/>
            </p:cNvGrpSpPr>
            <p:nvPr/>
          </p:nvGrpSpPr>
          <p:grpSpPr bwMode="auto">
            <a:xfrm>
              <a:off x="113" y="2478"/>
              <a:ext cx="1725" cy="1356"/>
              <a:chOff x="113" y="2478"/>
              <a:chExt cx="1725" cy="1356"/>
            </a:xfrm>
          </p:grpSpPr>
          <p:sp>
            <p:nvSpPr>
              <p:cNvPr id="7181" name="AutoShape 45"/>
              <p:cNvSpPr>
                <a:spLocks noChangeArrowheads="1"/>
              </p:cNvSpPr>
              <p:nvPr/>
            </p:nvSpPr>
            <p:spPr bwMode="auto">
              <a:xfrm rot="9441601">
                <a:off x="1203" y="2486"/>
                <a:ext cx="635" cy="227"/>
              </a:xfrm>
              <a:prstGeom prst="rightArrow">
                <a:avLst>
                  <a:gd name="adj1" fmla="val 50000"/>
                  <a:gd name="adj2" fmla="val 69934"/>
                </a:avLst>
              </a:prstGeom>
              <a:solidFill>
                <a:schemeClr val="tx2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x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/>
                <a:endParaRPr lang="it-IT" altLang="it-IT">
                  <a:cs typeface="Arial" pitchFamily="34" charset="0"/>
                </a:endParaRPr>
              </a:p>
            </p:txBody>
          </p:sp>
          <p:grpSp>
            <p:nvGrpSpPr>
              <p:cNvPr id="7182" name="Group 46"/>
              <p:cNvGrpSpPr>
                <a:grpSpLocks/>
              </p:cNvGrpSpPr>
              <p:nvPr/>
            </p:nvGrpSpPr>
            <p:grpSpPr bwMode="auto">
              <a:xfrm>
                <a:off x="113" y="2478"/>
                <a:ext cx="1066" cy="1356"/>
                <a:chOff x="113" y="2478"/>
                <a:chExt cx="1066" cy="1356"/>
              </a:xfrm>
            </p:grpSpPr>
            <p:sp>
              <p:nvSpPr>
                <p:cNvPr id="7183" name="Text Box 47"/>
                <p:cNvSpPr txBox="1">
                  <a:spLocks noChangeArrowheads="1"/>
                </p:cNvSpPr>
                <p:nvPr/>
              </p:nvSpPr>
              <p:spPr bwMode="auto">
                <a:xfrm>
                  <a:off x="113" y="3662"/>
                  <a:ext cx="1066" cy="1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it-IT" altLang="it-IT" sz="1200" b="1">
                      <a:latin typeface="Times New Roman" pitchFamily="18" charset="0"/>
                      <a:cs typeface="Arial" pitchFamily="34" charset="0"/>
                    </a:rPr>
                    <a:t>Membrane bioreactor </a:t>
                  </a:r>
                </a:p>
              </p:txBody>
            </p:sp>
            <p:pic>
              <p:nvPicPr>
                <p:cNvPr id="7184" name="Picture 48"/>
                <p:cNvPicPr>
                  <a:picLocks noChangeAspect="1" noChangeArrowheads="1"/>
                </p:cNvPicPr>
                <p:nvPr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3" y="2478"/>
                  <a:ext cx="1050" cy="11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675376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29"/>
          <a:stretch>
            <a:fillRect/>
          </a:stretch>
        </p:blipFill>
        <p:spPr bwMode="auto">
          <a:xfrm>
            <a:off x="683568" y="2060848"/>
            <a:ext cx="7681956" cy="4679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192" y="260648"/>
            <a:ext cx="5054080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16632"/>
            <a:ext cx="870646" cy="73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3671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9477" y="41564"/>
            <a:ext cx="2851803" cy="1333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Gruppo 94"/>
          <p:cNvGrpSpPr>
            <a:grpSpLocks/>
          </p:cNvGrpSpPr>
          <p:nvPr/>
        </p:nvGrpSpPr>
        <p:grpSpPr bwMode="auto">
          <a:xfrm>
            <a:off x="43878" y="1340768"/>
            <a:ext cx="9064626" cy="5256584"/>
            <a:chOff x="214313" y="1068962"/>
            <a:chExt cx="8858250" cy="5169913"/>
          </a:xfrm>
        </p:grpSpPr>
        <p:sp>
          <p:nvSpPr>
            <p:cNvPr id="11" name="AutoShape 16"/>
            <p:cNvSpPr>
              <a:spLocks noChangeArrowheads="1"/>
            </p:cNvSpPr>
            <p:nvPr/>
          </p:nvSpPr>
          <p:spPr bwMode="auto">
            <a:xfrm>
              <a:off x="571500" y="5857875"/>
              <a:ext cx="3384550" cy="381000"/>
            </a:xfrm>
            <a:prstGeom prst="roundRect">
              <a:avLst>
                <a:gd name="adj" fmla="val 16667"/>
              </a:avLst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8425" tIns="49212" rIns="98425" bIns="49212" anchor="ctr"/>
            <a:lstStyle/>
            <a:p>
              <a:pPr algn="ctr" eaLnBrk="0" fontAlgn="auto" hangingPunct="0">
                <a:spcBef>
                  <a:spcPct val="20000"/>
                </a:spcBef>
                <a:spcAft>
                  <a:spcPts val="0"/>
                </a:spcAft>
                <a:buClr>
                  <a:schemeClr val="accent2"/>
                </a:buClr>
                <a:buFont typeface="Monotype Sorts" pitchFamily="2" charset="2"/>
                <a:buNone/>
                <a:defRPr/>
              </a:pPr>
              <a:r>
                <a:rPr lang="it-IT" b="1"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8" charset="0"/>
                </a:rPr>
                <a:t>FOSSIL FUELS</a:t>
              </a:r>
            </a:p>
          </p:txBody>
        </p:sp>
        <p:sp>
          <p:nvSpPr>
            <p:cNvPr id="12" name="AutoShape 16"/>
            <p:cNvSpPr>
              <a:spLocks noChangeArrowheads="1"/>
            </p:cNvSpPr>
            <p:nvPr/>
          </p:nvSpPr>
          <p:spPr bwMode="auto">
            <a:xfrm>
              <a:off x="4786313" y="5856287"/>
              <a:ext cx="3571875" cy="381000"/>
            </a:xfrm>
            <a:prstGeom prst="roundRect">
              <a:avLst>
                <a:gd name="adj" fmla="val 16667"/>
              </a:avLst>
            </a:prstGeom>
            <a:noFill/>
            <a:ln w="22225">
              <a:solidFill>
                <a:srgbClr val="0070C0"/>
              </a:solidFill>
              <a:round/>
              <a:headEnd/>
              <a:tailEnd/>
            </a:ln>
            <a:effectLst/>
          </p:spPr>
          <p:txBody>
            <a:bodyPr wrap="none" lIns="98425" tIns="49212" rIns="98425" bIns="49212" anchor="ctr"/>
            <a:lstStyle/>
            <a:p>
              <a:pPr algn="ctr" eaLnBrk="0" fontAlgn="auto" hangingPunct="0">
                <a:spcBef>
                  <a:spcPct val="20000"/>
                </a:spcBef>
                <a:spcAft>
                  <a:spcPts val="0"/>
                </a:spcAft>
                <a:buClr>
                  <a:schemeClr val="accent2"/>
                </a:buClr>
                <a:buFont typeface="Monotype Sorts" pitchFamily="2" charset="2"/>
                <a:buNone/>
                <a:defRPr/>
              </a:pPr>
              <a:r>
                <a:rPr lang="it-IT" b="1"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8" charset="0"/>
                </a:rPr>
                <a:t>BIOMASS</a:t>
              </a:r>
            </a:p>
          </p:txBody>
        </p:sp>
        <p:sp>
          <p:nvSpPr>
            <p:cNvPr id="13" name="AutoShape 16"/>
            <p:cNvSpPr>
              <a:spLocks noChangeArrowheads="1"/>
            </p:cNvSpPr>
            <p:nvPr/>
          </p:nvSpPr>
          <p:spPr bwMode="auto">
            <a:xfrm>
              <a:off x="214313" y="5262562"/>
              <a:ext cx="1171575" cy="381000"/>
            </a:xfrm>
            <a:prstGeom prst="roundRect">
              <a:avLst>
                <a:gd name="adj" fmla="val 16667"/>
              </a:avLst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8425" tIns="49212" rIns="98425" bIns="49212" anchor="ctr"/>
            <a:lstStyle/>
            <a:p>
              <a:pPr algn="ctr" eaLnBrk="0" fontAlgn="auto" hangingPunct="0">
                <a:spcBef>
                  <a:spcPct val="20000"/>
                </a:spcBef>
                <a:spcAft>
                  <a:spcPts val="0"/>
                </a:spcAft>
                <a:buClr>
                  <a:schemeClr val="accent2"/>
                </a:buClr>
                <a:buFont typeface="Monotype Sorts" pitchFamily="2" charset="2"/>
                <a:buNone/>
                <a:defRPr/>
              </a:pPr>
              <a:r>
                <a:rPr lang="it-IT" sz="1300" b="1"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8" charset="0"/>
                </a:rPr>
                <a:t>Crude oil</a:t>
              </a:r>
            </a:p>
          </p:txBody>
        </p:sp>
        <p:sp>
          <p:nvSpPr>
            <p:cNvPr id="14" name="Line 22"/>
            <p:cNvSpPr>
              <a:spLocks noChangeShapeType="1"/>
            </p:cNvSpPr>
            <p:nvPr/>
          </p:nvSpPr>
          <p:spPr bwMode="auto">
            <a:xfrm flipV="1">
              <a:off x="500063" y="1628775"/>
              <a:ext cx="0" cy="2873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5" name="Line 23"/>
            <p:cNvSpPr>
              <a:spLocks noChangeShapeType="1"/>
            </p:cNvSpPr>
            <p:nvPr/>
          </p:nvSpPr>
          <p:spPr bwMode="auto">
            <a:xfrm flipV="1">
              <a:off x="1285875" y="1628775"/>
              <a:ext cx="0" cy="2873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6" name="Line 24"/>
            <p:cNvSpPr>
              <a:spLocks noChangeShapeType="1"/>
            </p:cNvSpPr>
            <p:nvPr/>
          </p:nvSpPr>
          <p:spPr bwMode="auto">
            <a:xfrm flipV="1">
              <a:off x="2071688" y="1628775"/>
              <a:ext cx="0" cy="2873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7" name="Line 25"/>
            <p:cNvSpPr>
              <a:spLocks noChangeShapeType="1"/>
            </p:cNvSpPr>
            <p:nvPr/>
          </p:nvSpPr>
          <p:spPr bwMode="auto">
            <a:xfrm flipV="1">
              <a:off x="2714625" y="1628775"/>
              <a:ext cx="0" cy="2873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8" name="Line 26"/>
            <p:cNvSpPr>
              <a:spLocks noChangeShapeType="1"/>
            </p:cNvSpPr>
            <p:nvPr/>
          </p:nvSpPr>
          <p:spPr bwMode="auto">
            <a:xfrm flipV="1">
              <a:off x="3429000" y="1628775"/>
              <a:ext cx="0" cy="2873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9" name="Line 27"/>
            <p:cNvSpPr>
              <a:spLocks noChangeShapeType="1"/>
            </p:cNvSpPr>
            <p:nvPr/>
          </p:nvSpPr>
          <p:spPr bwMode="auto">
            <a:xfrm flipV="1">
              <a:off x="3968750" y="1628775"/>
              <a:ext cx="0" cy="2873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0" name="Line 28"/>
            <p:cNvSpPr>
              <a:spLocks noChangeShapeType="1"/>
            </p:cNvSpPr>
            <p:nvPr/>
          </p:nvSpPr>
          <p:spPr bwMode="auto">
            <a:xfrm flipV="1">
              <a:off x="4786313" y="1628775"/>
              <a:ext cx="0" cy="2873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1" name="Line 29"/>
            <p:cNvSpPr>
              <a:spLocks noChangeShapeType="1"/>
            </p:cNvSpPr>
            <p:nvPr/>
          </p:nvSpPr>
          <p:spPr bwMode="auto">
            <a:xfrm flipV="1">
              <a:off x="5500688" y="1628775"/>
              <a:ext cx="0" cy="2873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2" name="Line 30"/>
            <p:cNvSpPr>
              <a:spLocks noChangeShapeType="1"/>
            </p:cNvSpPr>
            <p:nvPr/>
          </p:nvSpPr>
          <p:spPr bwMode="auto">
            <a:xfrm flipV="1">
              <a:off x="6429375" y="1628775"/>
              <a:ext cx="0" cy="2873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3" name="Line 32"/>
            <p:cNvSpPr>
              <a:spLocks noChangeShapeType="1"/>
            </p:cNvSpPr>
            <p:nvPr/>
          </p:nvSpPr>
          <p:spPr bwMode="auto">
            <a:xfrm flipV="1">
              <a:off x="7572375" y="1628775"/>
              <a:ext cx="0" cy="2873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4" name="Line 33"/>
            <p:cNvSpPr>
              <a:spLocks noChangeShapeType="1"/>
            </p:cNvSpPr>
            <p:nvPr/>
          </p:nvSpPr>
          <p:spPr bwMode="auto">
            <a:xfrm flipV="1">
              <a:off x="8643938" y="1628775"/>
              <a:ext cx="0" cy="2873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6" name="Line 41"/>
            <p:cNvSpPr>
              <a:spLocks noChangeShapeType="1"/>
            </p:cNvSpPr>
            <p:nvPr/>
          </p:nvSpPr>
          <p:spPr bwMode="auto">
            <a:xfrm>
              <a:off x="511175" y="1639888"/>
              <a:ext cx="81359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28" name="AutoShape 16"/>
            <p:cNvSpPr>
              <a:spLocks noChangeArrowheads="1"/>
            </p:cNvSpPr>
            <p:nvPr/>
          </p:nvSpPr>
          <p:spPr bwMode="auto">
            <a:xfrm>
              <a:off x="1471613" y="5286375"/>
              <a:ext cx="1457325" cy="381000"/>
            </a:xfrm>
            <a:prstGeom prst="roundRect">
              <a:avLst>
                <a:gd name="adj" fmla="val 16667"/>
              </a:avLst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8425" tIns="49212" rIns="98425" bIns="49212" anchor="ctr"/>
            <a:lstStyle/>
            <a:p>
              <a:pPr algn="ctr" eaLnBrk="0" fontAlgn="auto" hangingPunct="0">
                <a:spcBef>
                  <a:spcPct val="20000"/>
                </a:spcBef>
                <a:spcAft>
                  <a:spcPts val="0"/>
                </a:spcAft>
                <a:buClr>
                  <a:schemeClr val="accent2"/>
                </a:buClr>
                <a:buFont typeface="Monotype Sorts" pitchFamily="2" charset="2"/>
                <a:buNone/>
                <a:defRPr/>
              </a:pPr>
              <a:r>
                <a:rPr lang="it-IT" sz="1300" b="1" dirty="0" err="1"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8" charset="0"/>
                </a:rPr>
                <a:t>Natural</a:t>
              </a:r>
              <a:r>
                <a:rPr lang="it-IT" sz="1300" b="1" dirty="0"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8" charset="0"/>
                </a:rPr>
                <a:t> gas</a:t>
              </a:r>
            </a:p>
          </p:txBody>
        </p:sp>
        <p:sp>
          <p:nvSpPr>
            <p:cNvPr id="29" name="AutoShape 16"/>
            <p:cNvSpPr>
              <a:spLocks noChangeArrowheads="1"/>
            </p:cNvSpPr>
            <p:nvPr/>
          </p:nvSpPr>
          <p:spPr bwMode="auto">
            <a:xfrm>
              <a:off x="3000375" y="5286375"/>
              <a:ext cx="1028700" cy="381000"/>
            </a:xfrm>
            <a:prstGeom prst="roundRect">
              <a:avLst>
                <a:gd name="adj" fmla="val 16667"/>
              </a:avLst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8425" tIns="49212" rIns="98425" bIns="49212" anchor="ctr"/>
            <a:lstStyle/>
            <a:p>
              <a:pPr algn="ctr" eaLnBrk="0" fontAlgn="auto" hangingPunct="0">
                <a:spcBef>
                  <a:spcPct val="20000"/>
                </a:spcBef>
                <a:spcAft>
                  <a:spcPts val="0"/>
                </a:spcAft>
                <a:buClr>
                  <a:schemeClr val="accent2"/>
                </a:buClr>
                <a:buFont typeface="Monotype Sorts" pitchFamily="2" charset="2"/>
                <a:buNone/>
                <a:defRPr/>
              </a:pPr>
              <a:r>
                <a:rPr lang="it-IT" sz="1300" b="1" dirty="0" err="1"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8" charset="0"/>
                </a:rPr>
                <a:t>Coal</a:t>
              </a:r>
              <a:endParaRPr lang="it-IT" sz="13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30" name="AutoShape 16"/>
            <p:cNvSpPr>
              <a:spLocks noChangeArrowheads="1"/>
            </p:cNvSpPr>
            <p:nvPr/>
          </p:nvSpPr>
          <p:spPr bwMode="auto">
            <a:xfrm>
              <a:off x="4214813" y="5214937"/>
              <a:ext cx="1500187" cy="523875"/>
            </a:xfrm>
            <a:prstGeom prst="roundRect">
              <a:avLst>
                <a:gd name="adj" fmla="val 16667"/>
              </a:avLst>
            </a:prstGeom>
            <a:noFill/>
            <a:ln w="22225">
              <a:solidFill>
                <a:srgbClr val="0070C0"/>
              </a:solidFill>
              <a:round/>
              <a:headEnd/>
              <a:tailEnd/>
            </a:ln>
            <a:effectLst/>
          </p:spPr>
          <p:txBody>
            <a:bodyPr wrap="none" lIns="98425" tIns="49212" rIns="98425" bIns="49212" anchor="ctr"/>
            <a:lstStyle/>
            <a:p>
              <a:pPr algn="ctr" eaLnBrk="0" fontAlgn="auto" hangingPunct="0">
                <a:spcBef>
                  <a:spcPct val="20000"/>
                </a:spcBef>
                <a:spcAft>
                  <a:spcPts val="0"/>
                </a:spcAft>
                <a:buClr>
                  <a:schemeClr val="accent2"/>
                </a:buClr>
                <a:buFont typeface="Monotype Sorts" pitchFamily="2" charset="2"/>
                <a:buNone/>
                <a:defRPr/>
              </a:pPr>
              <a:r>
                <a:rPr lang="it-IT" sz="1300" b="1" dirty="0" err="1"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8" charset="0"/>
                </a:rPr>
                <a:t>Lignocellulosic</a:t>
              </a:r>
              <a:endParaRPr lang="it-IT" sz="13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endParaRPr>
            </a:p>
            <a:p>
              <a:pPr algn="ctr" eaLnBrk="0" fontAlgn="auto" hangingPunct="0">
                <a:spcBef>
                  <a:spcPct val="20000"/>
                </a:spcBef>
                <a:spcAft>
                  <a:spcPts val="0"/>
                </a:spcAft>
                <a:buClr>
                  <a:schemeClr val="accent2"/>
                </a:buClr>
                <a:buFont typeface="Monotype Sorts" pitchFamily="2" charset="2"/>
                <a:buNone/>
                <a:defRPr/>
              </a:pPr>
              <a:r>
                <a:rPr lang="it-IT" sz="1300" b="1" dirty="0" err="1"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8" charset="0"/>
                </a:rPr>
                <a:t>biomass</a:t>
              </a:r>
              <a:endParaRPr lang="it-IT" sz="13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31" name="AutoShape 16"/>
            <p:cNvSpPr>
              <a:spLocks noChangeArrowheads="1"/>
            </p:cNvSpPr>
            <p:nvPr/>
          </p:nvSpPr>
          <p:spPr bwMode="auto">
            <a:xfrm>
              <a:off x="5857875" y="5214937"/>
              <a:ext cx="1071563" cy="523875"/>
            </a:xfrm>
            <a:prstGeom prst="roundRect">
              <a:avLst>
                <a:gd name="adj" fmla="val 16667"/>
              </a:avLst>
            </a:prstGeom>
            <a:noFill/>
            <a:ln w="22225">
              <a:solidFill>
                <a:srgbClr val="0070C0"/>
              </a:solidFill>
              <a:round/>
              <a:headEnd/>
              <a:tailEnd/>
            </a:ln>
            <a:effectLst/>
          </p:spPr>
          <p:txBody>
            <a:bodyPr wrap="none" lIns="98425" tIns="49212" rIns="98425" bIns="49212" anchor="ctr"/>
            <a:lstStyle/>
            <a:p>
              <a:pPr algn="ctr" eaLnBrk="0" fontAlgn="auto" hangingPunct="0">
                <a:spcBef>
                  <a:spcPct val="20000"/>
                </a:spcBef>
                <a:spcAft>
                  <a:spcPts val="0"/>
                </a:spcAft>
                <a:buClr>
                  <a:schemeClr val="accent2"/>
                </a:buClr>
                <a:buFont typeface="Monotype Sorts" pitchFamily="2" charset="2"/>
                <a:buNone/>
                <a:defRPr/>
              </a:pPr>
              <a:r>
                <a:rPr lang="it-IT" sz="1300" b="1" dirty="0" err="1"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8" charset="0"/>
                </a:rPr>
                <a:t>Sugar</a:t>
              </a:r>
              <a:r>
                <a:rPr lang="it-IT" sz="1300" b="1" dirty="0"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8" charset="0"/>
                </a:rPr>
                <a:t> and</a:t>
              </a:r>
            </a:p>
            <a:p>
              <a:pPr algn="ctr" eaLnBrk="0" fontAlgn="auto" hangingPunct="0">
                <a:spcBef>
                  <a:spcPct val="20000"/>
                </a:spcBef>
                <a:spcAft>
                  <a:spcPts val="0"/>
                </a:spcAft>
                <a:buClr>
                  <a:schemeClr val="accent2"/>
                </a:buClr>
                <a:buFont typeface="Monotype Sorts" pitchFamily="2" charset="2"/>
                <a:buNone/>
                <a:defRPr/>
              </a:pPr>
              <a:r>
                <a:rPr lang="it-IT" sz="1300" b="1" dirty="0" err="1"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8" charset="0"/>
                </a:rPr>
                <a:t>Starch</a:t>
              </a:r>
              <a:r>
                <a:rPr lang="it-IT" sz="1300" b="1" dirty="0"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8" charset="0"/>
                </a:rPr>
                <a:t> </a:t>
              </a:r>
              <a:r>
                <a:rPr lang="it-IT" sz="1300" b="1" dirty="0" err="1"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8" charset="0"/>
                </a:rPr>
                <a:t>crops</a:t>
              </a:r>
              <a:endParaRPr lang="it-IT" sz="13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32" name="AutoShape 16"/>
            <p:cNvSpPr>
              <a:spLocks noChangeArrowheads="1"/>
            </p:cNvSpPr>
            <p:nvPr/>
          </p:nvSpPr>
          <p:spPr bwMode="auto">
            <a:xfrm>
              <a:off x="7000875" y="5214937"/>
              <a:ext cx="857250" cy="523875"/>
            </a:xfrm>
            <a:prstGeom prst="roundRect">
              <a:avLst>
                <a:gd name="adj" fmla="val 16667"/>
              </a:avLst>
            </a:prstGeom>
            <a:noFill/>
            <a:ln w="22225">
              <a:solidFill>
                <a:srgbClr val="0070C0"/>
              </a:solidFill>
              <a:round/>
              <a:headEnd/>
              <a:tailEnd/>
            </a:ln>
            <a:effectLst/>
          </p:spPr>
          <p:txBody>
            <a:bodyPr wrap="none" lIns="98425" tIns="49212" rIns="98425" bIns="49212" anchor="ctr"/>
            <a:lstStyle/>
            <a:p>
              <a:pPr algn="ctr" eaLnBrk="0" fontAlgn="auto" hangingPunct="0">
                <a:spcBef>
                  <a:spcPct val="20000"/>
                </a:spcBef>
                <a:spcAft>
                  <a:spcPts val="0"/>
                </a:spcAft>
                <a:buClr>
                  <a:schemeClr val="accent2"/>
                </a:buClr>
                <a:buFont typeface="Monotype Sorts" pitchFamily="2" charset="2"/>
                <a:buNone/>
                <a:defRPr/>
              </a:pPr>
              <a:r>
                <a:rPr lang="it-IT" sz="1300" b="1" dirty="0"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8" charset="0"/>
                </a:rPr>
                <a:t>Oil </a:t>
              </a:r>
              <a:r>
                <a:rPr lang="it-IT" sz="1300" b="1" dirty="0" err="1"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8" charset="0"/>
                </a:rPr>
                <a:t>crops</a:t>
              </a:r>
              <a:endParaRPr lang="it-IT" sz="13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33" name="AutoShape 16"/>
            <p:cNvSpPr>
              <a:spLocks noChangeArrowheads="1"/>
            </p:cNvSpPr>
            <p:nvPr/>
          </p:nvSpPr>
          <p:spPr bwMode="auto">
            <a:xfrm>
              <a:off x="8072438" y="5214937"/>
              <a:ext cx="928687" cy="523875"/>
            </a:xfrm>
            <a:prstGeom prst="roundRect">
              <a:avLst>
                <a:gd name="adj" fmla="val 16667"/>
              </a:avLst>
            </a:prstGeom>
            <a:noFill/>
            <a:ln w="22225">
              <a:solidFill>
                <a:srgbClr val="0070C0"/>
              </a:solidFill>
              <a:round/>
              <a:headEnd/>
              <a:tailEnd/>
            </a:ln>
            <a:effectLst/>
          </p:spPr>
          <p:txBody>
            <a:bodyPr wrap="none" lIns="98425" tIns="49212" rIns="98425" bIns="49212" anchor="ctr"/>
            <a:lstStyle/>
            <a:p>
              <a:pPr algn="ctr" eaLnBrk="0" fontAlgn="auto" hangingPunct="0">
                <a:spcBef>
                  <a:spcPct val="20000"/>
                </a:spcBef>
                <a:spcAft>
                  <a:spcPts val="0"/>
                </a:spcAft>
                <a:buClr>
                  <a:schemeClr val="accent2"/>
                </a:buClr>
                <a:buFont typeface="Monotype Sorts" pitchFamily="2" charset="2"/>
                <a:buNone/>
                <a:defRPr/>
              </a:pPr>
              <a:r>
                <a:rPr lang="it-IT" sz="1300" b="1" dirty="0" err="1"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8" charset="0"/>
                </a:rPr>
                <a:t>Wet</a:t>
              </a:r>
              <a:endParaRPr lang="it-IT" sz="13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endParaRPr>
            </a:p>
            <a:p>
              <a:pPr algn="ctr" eaLnBrk="0" fontAlgn="auto" hangingPunct="0">
                <a:spcBef>
                  <a:spcPct val="20000"/>
                </a:spcBef>
                <a:spcAft>
                  <a:spcPts val="0"/>
                </a:spcAft>
                <a:buClr>
                  <a:schemeClr val="accent2"/>
                </a:buClr>
                <a:buFont typeface="Monotype Sorts" pitchFamily="2" charset="2"/>
                <a:buNone/>
                <a:defRPr/>
              </a:pPr>
              <a:r>
                <a:rPr lang="it-IT" sz="1300" b="1" dirty="0" err="1"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8" charset="0"/>
                </a:rPr>
                <a:t>biomass</a:t>
              </a:r>
              <a:endParaRPr lang="it-IT" sz="13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endParaRPr>
            </a:p>
          </p:txBody>
        </p:sp>
        <p:cxnSp>
          <p:nvCxnSpPr>
            <p:cNvPr id="34" name="Connettore 2 33"/>
            <p:cNvCxnSpPr/>
            <p:nvPr/>
          </p:nvCxnSpPr>
          <p:spPr>
            <a:xfrm rot="5400000" flipH="1" flipV="1">
              <a:off x="213519" y="4653756"/>
              <a:ext cx="1143000" cy="1588"/>
            </a:xfrm>
            <a:prstGeom prst="straightConnector1">
              <a:avLst/>
            </a:prstGeom>
            <a:ln w="25400" cmpd="sng">
              <a:solidFill>
                <a:schemeClr val="tx1"/>
              </a:solidFill>
              <a:headEnd type="none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AutoShape 16"/>
            <p:cNvSpPr>
              <a:spLocks noChangeArrowheads="1"/>
            </p:cNvSpPr>
            <p:nvPr/>
          </p:nvSpPr>
          <p:spPr bwMode="auto">
            <a:xfrm>
              <a:off x="214313" y="3690937"/>
              <a:ext cx="1457325" cy="381000"/>
            </a:xfrm>
            <a:prstGeom prst="roundRect">
              <a:avLst>
                <a:gd name="adj" fmla="val 16667"/>
              </a:avLst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8425" tIns="49212" rIns="98425" bIns="49212" anchor="ctr"/>
            <a:lstStyle/>
            <a:p>
              <a:pPr algn="ctr" eaLnBrk="0" fontAlgn="auto" hangingPunct="0">
                <a:spcBef>
                  <a:spcPct val="20000"/>
                </a:spcBef>
                <a:spcAft>
                  <a:spcPts val="0"/>
                </a:spcAft>
                <a:buClr>
                  <a:schemeClr val="accent2"/>
                </a:buClr>
                <a:buFont typeface="Monotype Sorts" pitchFamily="2" charset="2"/>
                <a:buNone/>
                <a:defRPr/>
              </a:pPr>
              <a:r>
                <a:rPr lang="it-IT" sz="1300" b="1" dirty="0" err="1"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8" charset="0"/>
                </a:rPr>
                <a:t>Refining</a:t>
              </a:r>
              <a:endParaRPr lang="it-IT" sz="13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36" name="AutoShape 16"/>
            <p:cNvSpPr>
              <a:spLocks noChangeArrowheads="1"/>
            </p:cNvSpPr>
            <p:nvPr/>
          </p:nvSpPr>
          <p:spPr bwMode="auto">
            <a:xfrm>
              <a:off x="928688" y="2857501"/>
              <a:ext cx="1457325" cy="381000"/>
            </a:xfrm>
            <a:prstGeom prst="roundRect">
              <a:avLst>
                <a:gd name="adj" fmla="val 16667"/>
              </a:avLst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8425" tIns="49212" rIns="98425" bIns="49212" anchor="ctr"/>
            <a:lstStyle/>
            <a:p>
              <a:pPr algn="ctr" eaLnBrk="0" fontAlgn="auto" hangingPunct="0">
                <a:spcBef>
                  <a:spcPct val="20000"/>
                </a:spcBef>
                <a:spcAft>
                  <a:spcPts val="0"/>
                </a:spcAft>
                <a:buClr>
                  <a:schemeClr val="accent2"/>
                </a:buClr>
                <a:buFont typeface="Monotype Sorts" pitchFamily="2" charset="2"/>
                <a:buNone/>
                <a:defRPr/>
              </a:pPr>
              <a:r>
                <a:rPr lang="it-IT" sz="1300" b="1" dirty="0" err="1"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8" charset="0"/>
                </a:rPr>
                <a:t>Blending</a:t>
              </a:r>
              <a:endParaRPr lang="it-IT" sz="13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37" name="AutoShape 16"/>
            <p:cNvSpPr>
              <a:spLocks noChangeArrowheads="1"/>
            </p:cNvSpPr>
            <p:nvPr/>
          </p:nvSpPr>
          <p:spPr bwMode="auto">
            <a:xfrm>
              <a:off x="214313" y="1928813"/>
              <a:ext cx="642937" cy="523875"/>
            </a:xfrm>
            <a:prstGeom prst="roundRect">
              <a:avLst>
                <a:gd name="adj" fmla="val 16667"/>
              </a:avLst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8425" tIns="49212" rIns="98425" bIns="49212" anchor="ctr"/>
            <a:lstStyle/>
            <a:p>
              <a:pPr algn="ctr" eaLnBrk="0" fontAlgn="auto" hangingPunct="0">
                <a:spcBef>
                  <a:spcPct val="20000"/>
                </a:spcBef>
                <a:spcAft>
                  <a:spcPts val="0"/>
                </a:spcAft>
                <a:buClr>
                  <a:schemeClr val="accent2"/>
                </a:buClr>
                <a:buFont typeface="Monotype Sorts" pitchFamily="2" charset="2"/>
                <a:buNone/>
                <a:defRPr/>
              </a:pPr>
              <a:r>
                <a:rPr lang="it-IT" sz="1300" b="1" dirty="0"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8" charset="0"/>
                </a:rPr>
                <a:t>LPG</a:t>
              </a:r>
            </a:p>
          </p:txBody>
        </p:sp>
        <p:sp>
          <p:nvSpPr>
            <p:cNvPr id="38" name="AutoShape 16"/>
            <p:cNvSpPr>
              <a:spLocks noChangeArrowheads="1"/>
            </p:cNvSpPr>
            <p:nvPr/>
          </p:nvSpPr>
          <p:spPr bwMode="auto">
            <a:xfrm>
              <a:off x="928688" y="1928813"/>
              <a:ext cx="714375" cy="523875"/>
            </a:xfrm>
            <a:prstGeom prst="roundRect">
              <a:avLst>
                <a:gd name="adj" fmla="val 16667"/>
              </a:avLst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8425" tIns="49212" rIns="98425" bIns="49212" anchor="ctr"/>
            <a:lstStyle/>
            <a:p>
              <a:pPr algn="ctr" eaLnBrk="0" fontAlgn="auto" hangingPunct="0">
                <a:spcBef>
                  <a:spcPct val="20000"/>
                </a:spcBef>
                <a:spcAft>
                  <a:spcPts val="0"/>
                </a:spcAft>
                <a:buClr>
                  <a:schemeClr val="accent2"/>
                </a:buClr>
                <a:buFont typeface="Monotype Sorts" pitchFamily="2" charset="2"/>
                <a:buNone/>
                <a:defRPr/>
              </a:pPr>
              <a:r>
                <a:rPr lang="it-IT" sz="1300" b="1" dirty="0" err="1"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8" charset="0"/>
                </a:rPr>
                <a:t>Petrol</a:t>
              </a:r>
              <a:endParaRPr lang="it-IT" sz="13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39" name="AutoShape 16"/>
            <p:cNvSpPr>
              <a:spLocks noChangeArrowheads="1"/>
            </p:cNvSpPr>
            <p:nvPr/>
          </p:nvSpPr>
          <p:spPr bwMode="auto">
            <a:xfrm>
              <a:off x="1714500" y="1928813"/>
              <a:ext cx="642938" cy="523875"/>
            </a:xfrm>
            <a:prstGeom prst="roundRect">
              <a:avLst>
                <a:gd name="adj" fmla="val 16667"/>
              </a:avLst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8425" tIns="49212" rIns="98425" bIns="49212" anchor="ctr"/>
            <a:lstStyle/>
            <a:p>
              <a:pPr algn="ctr" eaLnBrk="0" fontAlgn="auto" hangingPunct="0">
                <a:spcBef>
                  <a:spcPct val="20000"/>
                </a:spcBef>
                <a:spcAft>
                  <a:spcPts val="0"/>
                </a:spcAft>
                <a:buClr>
                  <a:schemeClr val="accent2"/>
                </a:buClr>
                <a:buFont typeface="Monotype Sorts" pitchFamily="2" charset="2"/>
                <a:buNone/>
                <a:defRPr/>
              </a:pPr>
              <a:r>
                <a:rPr lang="it-IT" sz="1300" b="1" dirty="0"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8" charset="0"/>
                </a:rPr>
                <a:t>Diesel</a:t>
              </a:r>
            </a:p>
          </p:txBody>
        </p:sp>
        <p:sp>
          <p:nvSpPr>
            <p:cNvPr id="40" name="AutoShape 16"/>
            <p:cNvSpPr>
              <a:spLocks noChangeArrowheads="1"/>
            </p:cNvSpPr>
            <p:nvPr/>
          </p:nvSpPr>
          <p:spPr bwMode="auto">
            <a:xfrm>
              <a:off x="2428875" y="1928813"/>
              <a:ext cx="642938" cy="523875"/>
            </a:xfrm>
            <a:prstGeom prst="roundRect">
              <a:avLst>
                <a:gd name="adj" fmla="val 16667"/>
              </a:avLst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8425" tIns="49212" rIns="98425" bIns="49212" anchor="ctr"/>
            <a:lstStyle/>
            <a:p>
              <a:pPr algn="ctr" eaLnBrk="0" fontAlgn="auto" hangingPunct="0">
                <a:spcBef>
                  <a:spcPct val="20000"/>
                </a:spcBef>
                <a:spcAft>
                  <a:spcPts val="0"/>
                </a:spcAft>
                <a:buClr>
                  <a:schemeClr val="accent2"/>
                </a:buClr>
                <a:buFont typeface="Monotype Sorts" pitchFamily="2" charset="2"/>
                <a:buNone/>
                <a:defRPr/>
              </a:pPr>
              <a:r>
                <a:rPr lang="it-IT" sz="1300" b="1" dirty="0"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8" charset="0"/>
                </a:rPr>
                <a:t>CNG,</a:t>
              </a:r>
            </a:p>
            <a:p>
              <a:pPr algn="ctr" eaLnBrk="0" fontAlgn="auto" hangingPunct="0">
                <a:spcBef>
                  <a:spcPct val="20000"/>
                </a:spcBef>
                <a:spcAft>
                  <a:spcPts val="0"/>
                </a:spcAft>
                <a:buClr>
                  <a:schemeClr val="accent2"/>
                </a:buClr>
                <a:buFont typeface="Monotype Sorts" pitchFamily="2" charset="2"/>
                <a:buNone/>
                <a:defRPr/>
              </a:pPr>
              <a:r>
                <a:rPr lang="it-IT" sz="1300" b="1" dirty="0"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8" charset="0"/>
                </a:rPr>
                <a:t>LNG</a:t>
              </a:r>
            </a:p>
          </p:txBody>
        </p:sp>
        <p:sp>
          <p:nvSpPr>
            <p:cNvPr id="41" name="AutoShape 16"/>
            <p:cNvSpPr>
              <a:spLocks noChangeArrowheads="1"/>
            </p:cNvSpPr>
            <p:nvPr/>
          </p:nvSpPr>
          <p:spPr bwMode="auto">
            <a:xfrm>
              <a:off x="3143250" y="1928813"/>
              <a:ext cx="500063" cy="523875"/>
            </a:xfrm>
            <a:prstGeom prst="roundRect">
              <a:avLst>
                <a:gd name="adj" fmla="val 16667"/>
              </a:avLst>
            </a:prstGeom>
            <a:noFill/>
            <a:ln w="22225">
              <a:solidFill>
                <a:srgbClr val="0070C0"/>
              </a:solidFill>
              <a:round/>
              <a:headEnd/>
              <a:tailEnd/>
            </a:ln>
            <a:effectLst/>
          </p:spPr>
          <p:txBody>
            <a:bodyPr wrap="none" lIns="98425" tIns="49212" rIns="98425" bIns="49212" anchor="ctr"/>
            <a:lstStyle/>
            <a:p>
              <a:pPr algn="ctr" eaLnBrk="0" fontAlgn="auto" hangingPunct="0">
                <a:spcBef>
                  <a:spcPct val="20000"/>
                </a:spcBef>
                <a:spcAft>
                  <a:spcPts val="0"/>
                </a:spcAft>
                <a:buClr>
                  <a:schemeClr val="accent2"/>
                </a:buClr>
                <a:buFont typeface="Monotype Sorts" pitchFamily="2" charset="2"/>
                <a:buNone/>
                <a:defRPr/>
              </a:pPr>
              <a:r>
                <a:rPr lang="it-IT" sz="1300" b="1" dirty="0"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8" charset="0"/>
                </a:rPr>
                <a:t>FTL</a:t>
              </a:r>
            </a:p>
          </p:txBody>
        </p:sp>
        <p:sp>
          <p:nvSpPr>
            <p:cNvPr id="42" name="AutoShape 16"/>
            <p:cNvSpPr>
              <a:spLocks noChangeArrowheads="1"/>
            </p:cNvSpPr>
            <p:nvPr/>
          </p:nvSpPr>
          <p:spPr bwMode="auto">
            <a:xfrm>
              <a:off x="3714750" y="1928813"/>
              <a:ext cx="500063" cy="523875"/>
            </a:xfrm>
            <a:prstGeom prst="roundRect">
              <a:avLst>
                <a:gd name="adj" fmla="val 16667"/>
              </a:avLst>
            </a:prstGeom>
            <a:noFill/>
            <a:ln w="22225">
              <a:solidFill>
                <a:srgbClr val="0070C0"/>
              </a:solidFill>
              <a:round/>
              <a:headEnd/>
              <a:tailEnd/>
            </a:ln>
            <a:effectLst/>
          </p:spPr>
          <p:txBody>
            <a:bodyPr wrap="none" lIns="98425" tIns="49212" rIns="98425" bIns="49212" anchor="ctr"/>
            <a:lstStyle/>
            <a:p>
              <a:pPr algn="ctr" eaLnBrk="0" fontAlgn="auto" hangingPunct="0">
                <a:spcBef>
                  <a:spcPct val="20000"/>
                </a:spcBef>
                <a:spcAft>
                  <a:spcPts val="0"/>
                </a:spcAft>
                <a:buClr>
                  <a:schemeClr val="accent2"/>
                </a:buClr>
                <a:buFont typeface="Monotype Sorts" pitchFamily="2" charset="2"/>
                <a:buNone/>
                <a:defRPr/>
              </a:pPr>
              <a:r>
                <a:rPr lang="it-IT" sz="1300" b="1" dirty="0"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8" charset="0"/>
                </a:rPr>
                <a:t>DME</a:t>
              </a:r>
            </a:p>
          </p:txBody>
        </p:sp>
        <p:sp>
          <p:nvSpPr>
            <p:cNvPr id="43" name="AutoShape 16"/>
            <p:cNvSpPr>
              <a:spLocks noChangeArrowheads="1"/>
            </p:cNvSpPr>
            <p:nvPr/>
          </p:nvSpPr>
          <p:spPr bwMode="auto">
            <a:xfrm>
              <a:off x="4429125" y="1928813"/>
              <a:ext cx="642938" cy="523875"/>
            </a:xfrm>
            <a:prstGeom prst="roundRect">
              <a:avLst>
                <a:gd name="adj" fmla="val 16667"/>
              </a:avLst>
            </a:prstGeom>
            <a:noFill/>
            <a:ln w="22225">
              <a:solidFill>
                <a:srgbClr val="0070C0"/>
              </a:solidFill>
              <a:round/>
              <a:headEnd/>
              <a:tailEnd/>
            </a:ln>
            <a:effectLst/>
          </p:spPr>
          <p:txBody>
            <a:bodyPr wrap="none" lIns="98425" tIns="49212" rIns="98425" bIns="49212" anchor="ctr"/>
            <a:lstStyle/>
            <a:p>
              <a:pPr algn="ctr" eaLnBrk="0" fontAlgn="auto" hangingPunct="0">
                <a:spcBef>
                  <a:spcPct val="20000"/>
                </a:spcBef>
                <a:spcAft>
                  <a:spcPts val="0"/>
                </a:spcAft>
                <a:buClr>
                  <a:schemeClr val="accent2"/>
                </a:buClr>
                <a:buFont typeface="Monotype Sorts" pitchFamily="2" charset="2"/>
                <a:buNone/>
                <a:defRPr/>
              </a:pPr>
              <a:r>
                <a:rPr lang="it-IT" sz="1300" b="1" dirty="0" err="1"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8" charset="0"/>
                </a:rPr>
                <a:t>MeOH</a:t>
              </a:r>
              <a:endParaRPr lang="it-IT" sz="13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44" name="AutoShape 16"/>
            <p:cNvSpPr>
              <a:spLocks noChangeArrowheads="1"/>
            </p:cNvSpPr>
            <p:nvPr/>
          </p:nvSpPr>
          <p:spPr bwMode="auto">
            <a:xfrm>
              <a:off x="5143500" y="1928813"/>
              <a:ext cx="642938" cy="523875"/>
            </a:xfrm>
            <a:prstGeom prst="roundRect">
              <a:avLst>
                <a:gd name="adj" fmla="val 16667"/>
              </a:avLst>
            </a:prstGeom>
            <a:noFill/>
            <a:ln w="22225">
              <a:solidFill>
                <a:srgbClr val="0070C0"/>
              </a:solidFill>
              <a:round/>
              <a:headEnd/>
              <a:tailEnd/>
            </a:ln>
            <a:effectLst/>
          </p:spPr>
          <p:txBody>
            <a:bodyPr wrap="none" lIns="98425" tIns="49212" rIns="98425" bIns="49212" anchor="ctr"/>
            <a:lstStyle/>
            <a:p>
              <a:pPr algn="ctr" eaLnBrk="0" fontAlgn="auto" hangingPunct="0">
                <a:spcBef>
                  <a:spcPct val="20000"/>
                </a:spcBef>
                <a:spcAft>
                  <a:spcPts val="0"/>
                </a:spcAft>
                <a:buClr>
                  <a:schemeClr val="accent2"/>
                </a:buClr>
                <a:buFont typeface="Monotype Sorts" pitchFamily="2" charset="2"/>
                <a:buNone/>
                <a:defRPr/>
              </a:pPr>
              <a:r>
                <a:rPr lang="it-IT" sz="1300" b="1" dirty="0" err="1"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8" charset="0"/>
                </a:rPr>
                <a:t>Mixed</a:t>
              </a:r>
              <a:endParaRPr lang="it-IT" sz="13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endParaRPr>
            </a:p>
            <a:p>
              <a:pPr algn="ctr" eaLnBrk="0" fontAlgn="auto" hangingPunct="0">
                <a:spcBef>
                  <a:spcPct val="20000"/>
                </a:spcBef>
                <a:spcAft>
                  <a:spcPts val="0"/>
                </a:spcAft>
                <a:buClr>
                  <a:schemeClr val="accent2"/>
                </a:buClr>
                <a:buFont typeface="Monotype Sorts" pitchFamily="2" charset="2"/>
                <a:buNone/>
                <a:defRPr/>
              </a:pPr>
              <a:r>
                <a:rPr lang="it-IT" sz="1300" b="1" dirty="0" err="1"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8" charset="0"/>
                </a:rPr>
                <a:t>Alcohol</a:t>
              </a:r>
              <a:endParaRPr lang="it-IT" sz="13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45" name="AutoShape 16"/>
            <p:cNvSpPr>
              <a:spLocks noChangeArrowheads="1"/>
            </p:cNvSpPr>
            <p:nvPr/>
          </p:nvSpPr>
          <p:spPr bwMode="auto">
            <a:xfrm>
              <a:off x="5929313" y="1928813"/>
              <a:ext cx="1000125" cy="523875"/>
            </a:xfrm>
            <a:prstGeom prst="roundRect">
              <a:avLst>
                <a:gd name="adj" fmla="val 16667"/>
              </a:avLst>
            </a:prstGeom>
            <a:noFill/>
            <a:ln w="22225">
              <a:solidFill>
                <a:srgbClr val="0070C0"/>
              </a:solidFill>
              <a:round/>
              <a:headEnd/>
              <a:tailEnd/>
            </a:ln>
            <a:effectLst/>
          </p:spPr>
          <p:txBody>
            <a:bodyPr wrap="none" lIns="98425" tIns="49212" rIns="98425" bIns="49212" anchor="ctr"/>
            <a:lstStyle/>
            <a:p>
              <a:pPr algn="ctr" eaLnBrk="0" fontAlgn="auto" hangingPunct="0">
                <a:spcBef>
                  <a:spcPct val="20000"/>
                </a:spcBef>
                <a:spcAft>
                  <a:spcPts val="0"/>
                </a:spcAft>
                <a:buClr>
                  <a:schemeClr val="accent2"/>
                </a:buClr>
                <a:buFont typeface="Monotype Sorts" pitchFamily="2" charset="2"/>
                <a:buNone/>
                <a:defRPr/>
              </a:pPr>
              <a:r>
                <a:rPr lang="it-IT" sz="1300" b="1" dirty="0"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8" charset="0"/>
                </a:rPr>
                <a:t>Bioethanol,</a:t>
              </a:r>
            </a:p>
            <a:p>
              <a:pPr algn="ctr" eaLnBrk="0" fontAlgn="auto" hangingPunct="0">
                <a:spcBef>
                  <a:spcPct val="20000"/>
                </a:spcBef>
                <a:spcAft>
                  <a:spcPts val="0"/>
                </a:spcAft>
                <a:buClr>
                  <a:schemeClr val="accent2"/>
                </a:buClr>
                <a:buFont typeface="Monotype Sorts" pitchFamily="2" charset="2"/>
                <a:buNone/>
                <a:defRPr/>
              </a:pPr>
              <a:r>
                <a:rPr lang="it-IT" sz="1300" b="1" dirty="0" err="1"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8" charset="0"/>
                </a:rPr>
                <a:t>Butanol</a:t>
              </a:r>
              <a:endParaRPr lang="it-IT" sz="13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46" name="AutoShape 16"/>
            <p:cNvSpPr>
              <a:spLocks noChangeArrowheads="1"/>
            </p:cNvSpPr>
            <p:nvPr/>
          </p:nvSpPr>
          <p:spPr bwMode="auto">
            <a:xfrm>
              <a:off x="7072313" y="1928813"/>
              <a:ext cx="1000125" cy="523875"/>
            </a:xfrm>
            <a:prstGeom prst="roundRect">
              <a:avLst>
                <a:gd name="adj" fmla="val 16667"/>
              </a:avLst>
            </a:prstGeom>
            <a:noFill/>
            <a:ln w="22225">
              <a:solidFill>
                <a:srgbClr val="0070C0"/>
              </a:solidFill>
              <a:round/>
              <a:headEnd/>
              <a:tailEnd/>
            </a:ln>
            <a:effectLst/>
          </p:spPr>
          <p:txBody>
            <a:bodyPr wrap="none" lIns="98425" tIns="49212" rIns="98425" bIns="49212" anchor="ctr"/>
            <a:lstStyle/>
            <a:p>
              <a:pPr algn="ctr" eaLnBrk="0" fontAlgn="auto" hangingPunct="0">
                <a:spcBef>
                  <a:spcPct val="20000"/>
                </a:spcBef>
                <a:spcAft>
                  <a:spcPts val="0"/>
                </a:spcAft>
                <a:buClr>
                  <a:schemeClr val="accent2"/>
                </a:buClr>
                <a:buFont typeface="Monotype Sorts" pitchFamily="2" charset="2"/>
                <a:buNone/>
                <a:defRPr/>
              </a:pPr>
              <a:r>
                <a:rPr lang="it-IT" sz="1300" b="1" dirty="0"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8" charset="0"/>
                </a:rPr>
                <a:t>Biodiesel,</a:t>
              </a:r>
            </a:p>
            <a:p>
              <a:pPr algn="ctr" eaLnBrk="0" fontAlgn="auto" hangingPunct="0">
                <a:spcBef>
                  <a:spcPct val="20000"/>
                </a:spcBef>
                <a:spcAft>
                  <a:spcPts val="0"/>
                </a:spcAft>
                <a:buClr>
                  <a:schemeClr val="accent2"/>
                </a:buClr>
                <a:buFont typeface="Monotype Sorts" pitchFamily="2" charset="2"/>
                <a:buNone/>
                <a:defRPr/>
              </a:pPr>
              <a:r>
                <a:rPr lang="it-IT" sz="1300" b="1" dirty="0" err="1"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8" charset="0"/>
                </a:rPr>
                <a:t>Bioglycerol</a:t>
              </a:r>
              <a:endParaRPr lang="it-IT" sz="13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47" name="AutoShape 16"/>
            <p:cNvSpPr>
              <a:spLocks noChangeArrowheads="1"/>
            </p:cNvSpPr>
            <p:nvPr/>
          </p:nvSpPr>
          <p:spPr bwMode="auto">
            <a:xfrm>
              <a:off x="8286750" y="1928813"/>
              <a:ext cx="642938" cy="523875"/>
            </a:xfrm>
            <a:prstGeom prst="roundRect">
              <a:avLst>
                <a:gd name="adj" fmla="val 16667"/>
              </a:avLst>
            </a:prstGeom>
            <a:noFill/>
            <a:ln w="22225">
              <a:solidFill>
                <a:srgbClr val="0070C0"/>
              </a:solidFill>
              <a:round/>
              <a:headEnd/>
              <a:tailEnd/>
            </a:ln>
            <a:effectLst/>
          </p:spPr>
          <p:txBody>
            <a:bodyPr wrap="none" lIns="98425" tIns="49212" rIns="98425" bIns="49212" anchor="ctr"/>
            <a:lstStyle/>
            <a:p>
              <a:pPr algn="ctr" eaLnBrk="0" fontAlgn="auto" hangingPunct="0">
                <a:spcBef>
                  <a:spcPct val="20000"/>
                </a:spcBef>
                <a:spcAft>
                  <a:spcPts val="0"/>
                </a:spcAft>
                <a:buClr>
                  <a:schemeClr val="accent2"/>
                </a:buClr>
                <a:buFont typeface="Monotype Sorts" pitchFamily="2" charset="2"/>
                <a:buNone/>
                <a:defRPr/>
              </a:pPr>
              <a:r>
                <a:rPr lang="it-IT" sz="1300" b="1" dirty="0"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8" charset="0"/>
                </a:rPr>
                <a:t>Green</a:t>
              </a:r>
            </a:p>
            <a:p>
              <a:pPr algn="ctr" eaLnBrk="0" fontAlgn="auto" hangingPunct="0">
                <a:spcBef>
                  <a:spcPct val="20000"/>
                </a:spcBef>
                <a:spcAft>
                  <a:spcPts val="0"/>
                </a:spcAft>
                <a:buClr>
                  <a:schemeClr val="accent2"/>
                </a:buClr>
                <a:buFont typeface="Monotype Sorts" pitchFamily="2" charset="2"/>
                <a:buNone/>
                <a:defRPr/>
              </a:pPr>
              <a:r>
                <a:rPr lang="it-IT" sz="1300" b="1" dirty="0"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8" charset="0"/>
                </a:rPr>
                <a:t>Diesel</a:t>
              </a:r>
            </a:p>
          </p:txBody>
        </p:sp>
        <p:sp>
          <p:nvSpPr>
            <p:cNvPr id="48" name="AutoShape 16"/>
            <p:cNvSpPr>
              <a:spLocks noChangeArrowheads="1"/>
            </p:cNvSpPr>
            <p:nvPr/>
          </p:nvSpPr>
          <p:spPr bwMode="auto">
            <a:xfrm>
              <a:off x="3286125" y="2857501"/>
              <a:ext cx="2143125" cy="381000"/>
            </a:xfrm>
            <a:prstGeom prst="roundRect">
              <a:avLst>
                <a:gd name="adj" fmla="val 16667"/>
              </a:avLst>
            </a:prstGeom>
            <a:noFill/>
            <a:ln w="22225">
              <a:solidFill>
                <a:srgbClr val="0070C0"/>
              </a:solidFill>
              <a:round/>
              <a:headEnd/>
              <a:tailEnd/>
            </a:ln>
            <a:effectLst/>
          </p:spPr>
          <p:txBody>
            <a:bodyPr wrap="none" lIns="98425" tIns="49212" rIns="98425" bIns="49212" anchor="ctr"/>
            <a:lstStyle/>
            <a:p>
              <a:pPr algn="ctr" eaLnBrk="0" fontAlgn="auto" hangingPunct="0">
                <a:spcBef>
                  <a:spcPct val="20000"/>
                </a:spcBef>
                <a:spcAft>
                  <a:spcPts val="0"/>
                </a:spcAft>
                <a:buClr>
                  <a:schemeClr val="accent2"/>
                </a:buClr>
                <a:buFont typeface="Monotype Sorts" pitchFamily="2" charset="2"/>
                <a:buNone/>
                <a:defRPr/>
              </a:pPr>
              <a:r>
                <a:rPr lang="it-IT" sz="1300" b="1" dirty="0" err="1"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8" charset="0"/>
                </a:rPr>
                <a:t>Synthesis</a:t>
              </a:r>
              <a:endParaRPr lang="it-IT" sz="13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49" name="AutoShape 16"/>
            <p:cNvSpPr>
              <a:spLocks noChangeArrowheads="1"/>
            </p:cNvSpPr>
            <p:nvPr/>
          </p:nvSpPr>
          <p:spPr bwMode="auto">
            <a:xfrm>
              <a:off x="5500688" y="2857501"/>
              <a:ext cx="785812" cy="381000"/>
            </a:xfrm>
            <a:prstGeom prst="roundRect">
              <a:avLst>
                <a:gd name="adj" fmla="val 16667"/>
              </a:avLst>
            </a:prstGeom>
            <a:noFill/>
            <a:ln w="22225">
              <a:solidFill>
                <a:srgbClr val="0070C0"/>
              </a:solidFill>
              <a:round/>
              <a:headEnd/>
              <a:tailEnd/>
            </a:ln>
            <a:effectLst/>
          </p:spPr>
          <p:txBody>
            <a:bodyPr wrap="none" lIns="98425" tIns="49212" rIns="98425" bIns="49212" anchor="ctr"/>
            <a:lstStyle/>
            <a:p>
              <a:pPr algn="ctr" eaLnBrk="0" fontAlgn="auto" hangingPunct="0">
                <a:spcBef>
                  <a:spcPct val="20000"/>
                </a:spcBef>
                <a:spcAft>
                  <a:spcPts val="0"/>
                </a:spcAft>
                <a:buClr>
                  <a:schemeClr val="accent2"/>
                </a:buClr>
                <a:buFont typeface="Monotype Sorts" pitchFamily="2" charset="2"/>
                <a:buNone/>
                <a:defRPr/>
              </a:pPr>
              <a:r>
                <a:rPr lang="it-IT" sz="1300" b="1" dirty="0" err="1"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8" charset="0"/>
                </a:rPr>
                <a:t>Refining</a:t>
              </a:r>
              <a:endParaRPr lang="it-IT" sz="13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50" name="AutoShape 16"/>
            <p:cNvSpPr>
              <a:spLocks noChangeArrowheads="1"/>
            </p:cNvSpPr>
            <p:nvPr/>
          </p:nvSpPr>
          <p:spPr bwMode="auto">
            <a:xfrm>
              <a:off x="7786688" y="2813051"/>
              <a:ext cx="1143000" cy="381000"/>
            </a:xfrm>
            <a:prstGeom prst="roundRect">
              <a:avLst>
                <a:gd name="adj" fmla="val 16667"/>
              </a:avLst>
            </a:prstGeom>
            <a:noFill/>
            <a:ln w="22225">
              <a:solidFill>
                <a:srgbClr val="0070C0"/>
              </a:solidFill>
              <a:round/>
              <a:headEnd/>
              <a:tailEnd/>
            </a:ln>
            <a:effectLst/>
          </p:spPr>
          <p:txBody>
            <a:bodyPr wrap="none" lIns="98425" tIns="49212" rIns="98425" bIns="49212" anchor="ctr"/>
            <a:lstStyle/>
            <a:p>
              <a:pPr algn="ctr" eaLnBrk="0" fontAlgn="auto" hangingPunct="0">
                <a:spcBef>
                  <a:spcPct val="20000"/>
                </a:spcBef>
                <a:spcAft>
                  <a:spcPts val="0"/>
                </a:spcAft>
                <a:buClr>
                  <a:schemeClr val="accent2"/>
                </a:buClr>
                <a:buFont typeface="Monotype Sorts" pitchFamily="2" charset="2"/>
                <a:buNone/>
                <a:defRPr/>
              </a:pPr>
              <a:r>
                <a:rPr lang="it-IT" sz="1300" b="1" dirty="0" err="1"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8" charset="0"/>
                </a:rPr>
                <a:t>Refining</a:t>
              </a:r>
              <a:endParaRPr lang="it-IT" sz="13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51" name="AutoShape 16"/>
            <p:cNvSpPr>
              <a:spLocks noChangeArrowheads="1"/>
            </p:cNvSpPr>
            <p:nvPr/>
          </p:nvSpPr>
          <p:spPr bwMode="auto">
            <a:xfrm>
              <a:off x="6643688" y="2825751"/>
              <a:ext cx="1071562" cy="381000"/>
            </a:xfrm>
            <a:prstGeom prst="roundRect">
              <a:avLst>
                <a:gd name="adj" fmla="val 16667"/>
              </a:avLst>
            </a:prstGeom>
            <a:noFill/>
            <a:ln w="22225">
              <a:solidFill>
                <a:srgbClr val="0070C0"/>
              </a:solidFill>
              <a:round/>
              <a:headEnd/>
              <a:tailEnd/>
            </a:ln>
            <a:effectLst/>
          </p:spPr>
          <p:txBody>
            <a:bodyPr wrap="none" lIns="98425" tIns="49212" rIns="98425" bIns="49212" anchor="ctr"/>
            <a:lstStyle/>
            <a:p>
              <a:pPr algn="ctr" eaLnBrk="0" fontAlgn="auto" hangingPunct="0">
                <a:spcBef>
                  <a:spcPct val="20000"/>
                </a:spcBef>
                <a:spcAft>
                  <a:spcPts val="0"/>
                </a:spcAft>
                <a:buClr>
                  <a:schemeClr val="accent2"/>
                </a:buClr>
                <a:buFont typeface="Monotype Sorts" pitchFamily="2" charset="2"/>
                <a:buNone/>
                <a:defRPr/>
              </a:pPr>
              <a:r>
                <a:rPr lang="it-IT" sz="1300" b="1" dirty="0" err="1"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8" charset="0"/>
                </a:rPr>
                <a:t>Esterification</a:t>
              </a:r>
              <a:endParaRPr lang="it-IT" sz="13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52" name="AutoShape 16"/>
            <p:cNvSpPr>
              <a:spLocks noChangeArrowheads="1"/>
            </p:cNvSpPr>
            <p:nvPr/>
          </p:nvSpPr>
          <p:spPr bwMode="auto">
            <a:xfrm>
              <a:off x="3429000" y="3643313"/>
              <a:ext cx="1214438" cy="452438"/>
            </a:xfrm>
            <a:prstGeom prst="roundRect">
              <a:avLst>
                <a:gd name="adj" fmla="val 16667"/>
              </a:avLst>
            </a:prstGeom>
            <a:noFill/>
            <a:ln w="22225">
              <a:solidFill>
                <a:srgbClr val="0070C0"/>
              </a:solidFill>
              <a:round/>
              <a:headEnd/>
              <a:tailEnd/>
            </a:ln>
            <a:effectLst/>
          </p:spPr>
          <p:txBody>
            <a:bodyPr wrap="none" lIns="98425" tIns="49212" rIns="98425" bIns="49212" anchor="ctr"/>
            <a:lstStyle/>
            <a:p>
              <a:pPr algn="ctr" eaLnBrk="0" fontAlgn="auto" hangingPunct="0">
                <a:spcBef>
                  <a:spcPct val="20000"/>
                </a:spcBef>
                <a:spcAft>
                  <a:spcPts val="0"/>
                </a:spcAft>
                <a:buClr>
                  <a:schemeClr val="accent2"/>
                </a:buClr>
                <a:buFont typeface="Monotype Sorts" pitchFamily="2" charset="2"/>
                <a:buNone/>
                <a:defRPr/>
              </a:pPr>
              <a:r>
                <a:rPr lang="it-IT" sz="1300" b="1" dirty="0" err="1">
                  <a:solidFill>
                    <a:srgbClr val="C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8" charset="0"/>
                </a:rPr>
                <a:t>Gasification</a:t>
              </a:r>
              <a:endParaRPr lang="it-IT" sz="1300" b="1" dirty="0">
                <a:solidFill>
                  <a:srgbClr val="C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53" name="AutoShape 16"/>
            <p:cNvSpPr>
              <a:spLocks noChangeArrowheads="1"/>
            </p:cNvSpPr>
            <p:nvPr/>
          </p:nvSpPr>
          <p:spPr bwMode="auto">
            <a:xfrm>
              <a:off x="4857750" y="3643313"/>
              <a:ext cx="928688" cy="452438"/>
            </a:xfrm>
            <a:prstGeom prst="roundRect">
              <a:avLst>
                <a:gd name="adj" fmla="val 16667"/>
              </a:avLst>
            </a:prstGeom>
            <a:noFill/>
            <a:ln w="22225">
              <a:solidFill>
                <a:srgbClr val="0070C0"/>
              </a:solidFill>
              <a:round/>
              <a:headEnd/>
              <a:tailEnd/>
            </a:ln>
            <a:effectLst/>
          </p:spPr>
          <p:txBody>
            <a:bodyPr wrap="none" lIns="98425" tIns="49212" rIns="98425" bIns="49212" anchor="ctr"/>
            <a:lstStyle/>
            <a:p>
              <a:pPr algn="ctr" eaLnBrk="0" fontAlgn="auto" hangingPunct="0">
                <a:spcBef>
                  <a:spcPct val="20000"/>
                </a:spcBef>
                <a:spcAft>
                  <a:spcPts val="0"/>
                </a:spcAft>
                <a:buClr>
                  <a:schemeClr val="accent2"/>
                </a:buClr>
                <a:buFont typeface="Monotype Sorts" pitchFamily="2" charset="2"/>
                <a:buNone/>
                <a:defRPr/>
              </a:pPr>
              <a:r>
                <a:rPr lang="it-IT" sz="1300" b="1" dirty="0" err="1"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8" charset="0"/>
                </a:rPr>
                <a:t>Pyrolysis</a:t>
              </a:r>
              <a:endParaRPr lang="it-IT" sz="13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54" name="AutoShape 16"/>
            <p:cNvSpPr>
              <a:spLocks noChangeArrowheads="1"/>
            </p:cNvSpPr>
            <p:nvPr/>
          </p:nvSpPr>
          <p:spPr bwMode="auto">
            <a:xfrm>
              <a:off x="5857875" y="3643313"/>
              <a:ext cx="1143000" cy="452438"/>
            </a:xfrm>
            <a:prstGeom prst="roundRect">
              <a:avLst>
                <a:gd name="adj" fmla="val 16667"/>
              </a:avLst>
            </a:prstGeom>
            <a:noFill/>
            <a:ln w="22225">
              <a:solidFill>
                <a:srgbClr val="0070C0"/>
              </a:solidFill>
              <a:round/>
              <a:headEnd/>
              <a:tailEnd/>
            </a:ln>
            <a:effectLst/>
          </p:spPr>
          <p:txBody>
            <a:bodyPr wrap="none" lIns="98425" tIns="49212" rIns="98425" bIns="49212" anchor="ctr"/>
            <a:lstStyle/>
            <a:p>
              <a:pPr algn="ctr" eaLnBrk="0" fontAlgn="auto" hangingPunct="0">
                <a:spcBef>
                  <a:spcPct val="20000"/>
                </a:spcBef>
                <a:spcAft>
                  <a:spcPts val="0"/>
                </a:spcAft>
                <a:buClr>
                  <a:schemeClr val="accent2"/>
                </a:buClr>
                <a:buFont typeface="Monotype Sorts" pitchFamily="2" charset="2"/>
                <a:buNone/>
                <a:defRPr/>
              </a:pPr>
              <a:r>
                <a:rPr lang="it-IT" sz="1300" b="1" dirty="0" err="1"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8" charset="0"/>
                </a:rPr>
                <a:t>Fermentation</a:t>
              </a:r>
              <a:endParaRPr lang="it-IT" sz="13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55" name="AutoShape 16"/>
            <p:cNvSpPr>
              <a:spLocks noChangeArrowheads="1"/>
            </p:cNvSpPr>
            <p:nvPr/>
          </p:nvSpPr>
          <p:spPr bwMode="auto">
            <a:xfrm>
              <a:off x="7072313" y="3643313"/>
              <a:ext cx="1000125" cy="452438"/>
            </a:xfrm>
            <a:prstGeom prst="roundRect">
              <a:avLst>
                <a:gd name="adj" fmla="val 16667"/>
              </a:avLst>
            </a:prstGeom>
            <a:noFill/>
            <a:ln w="22225">
              <a:solidFill>
                <a:srgbClr val="0070C0"/>
              </a:solidFill>
              <a:round/>
              <a:headEnd/>
              <a:tailEnd/>
            </a:ln>
            <a:effectLst/>
          </p:spPr>
          <p:txBody>
            <a:bodyPr wrap="none" lIns="98425" tIns="49212" rIns="98425" bIns="49212" anchor="ctr"/>
            <a:lstStyle/>
            <a:p>
              <a:pPr algn="ctr" eaLnBrk="0" fontAlgn="auto" hangingPunct="0">
                <a:spcBef>
                  <a:spcPct val="20000"/>
                </a:spcBef>
                <a:spcAft>
                  <a:spcPts val="0"/>
                </a:spcAft>
                <a:buClr>
                  <a:schemeClr val="accent2"/>
                </a:buClr>
                <a:buFont typeface="Monotype Sorts" pitchFamily="2" charset="2"/>
                <a:buNone/>
                <a:defRPr/>
              </a:pPr>
              <a:r>
                <a:rPr lang="it-IT" sz="1300" b="1" dirty="0" err="1"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8" charset="0"/>
                </a:rPr>
                <a:t>Extraction</a:t>
              </a:r>
              <a:endParaRPr lang="it-IT" sz="13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56" name="AutoShape 16"/>
            <p:cNvSpPr>
              <a:spLocks noChangeArrowheads="1"/>
            </p:cNvSpPr>
            <p:nvPr/>
          </p:nvSpPr>
          <p:spPr bwMode="auto">
            <a:xfrm>
              <a:off x="8143875" y="3429001"/>
              <a:ext cx="928688" cy="714375"/>
            </a:xfrm>
            <a:prstGeom prst="roundRect">
              <a:avLst>
                <a:gd name="adj" fmla="val 16667"/>
              </a:avLst>
            </a:prstGeom>
            <a:noFill/>
            <a:ln w="22225">
              <a:solidFill>
                <a:srgbClr val="0070C0"/>
              </a:solidFill>
              <a:round/>
              <a:headEnd/>
              <a:tailEnd/>
            </a:ln>
            <a:effectLst/>
          </p:spPr>
          <p:txBody>
            <a:bodyPr wrap="none" lIns="98425" tIns="49212" rIns="98425" bIns="49212" anchor="ctr"/>
            <a:lstStyle/>
            <a:p>
              <a:pPr algn="ctr" eaLnBrk="0" fontAlgn="auto" hangingPunct="0">
                <a:spcBef>
                  <a:spcPct val="20000"/>
                </a:spcBef>
                <a:spcAft>
                  <a:spcPts val="0"/>
                </a:spcAft>
                <a:buClr>
                  <a:schemeClr val="accent2"/>
                </a:buClr>
                <a:buFont typeface="Monotype Sorts" pitchFamily="2" charset="2"/>
                <a:buNone/>
                <a:defRPr/>
              </a:pPr>
              <a:r>
                <a:rPr lang="it-IT" sz="1300" b="1" dirty="0" err="1"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8" charset="0"/>
                </a:rPr>
                <a:t>Hydro-</a:t>
              </a:r>
              <a:endParaRPr lang="it-IT" sz="13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endParaRPr>
            </a:p>
            <a:p>
              <a:pPr algn="ctr" eaLnBrk="0" fontAlgn="auto" hangingPunct="0">
                <a:spcBef>
                  <a:spcPct val="20000"/>
                </a:spcBef>
                <a:spcAft>
                  <a:spcPts val="0"/>
                </a:spcAft>
                <a:buClr>
                  <a:schemeClr val="accent2"/>
                </a:buClr>
                <a:buFont typeface="Monotype Sorts" pitchFamily="2" charset="2"/>
                <a:buNone/>
                <a:defRPr/>
              </a:pPr>
              <a:r>
                <a:rPr lang="it-IT" sz="1300" b="1" dirty="0" err="1"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8" charset="0"/>
                </a:rPr>
                <a:t>Thermal</a:t>
              </a:r>
              <a:endParaRPr lang="it-IT" sz="13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endParaRPr>
            </a:p>
            <a:p>
              <a:pPr algn="ctr" eaLnBrk="0" fontAlgn="auto" hangingPunct="0">
                <a:spcBef>
                  <a:spcPct val="20000"/>
                </a:spcBef>
                <a:spcAft>
                  <a:spcPts val="0"/>
                </a:spcAft>
                <a:buClr>
                  <a:schemeClr val="accent2"/>
                </a:buClr>
                <a:buFont typeface="Monotype Sorts" pitchFamily="2" charset="2"/>
                <a:buNone/>
                <a:defRPr/>
              </a:pPr>
              <a:r>
                <a:rPr lang="it-IT" sz="1300" b="1" dirty="0"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8" charset="0"/>
                </a:rPr>
                <a:t>Upgrade</a:t>
              </a:r>
            </a:p>
          </p:txBody>
        </p:sp>
        <p:sp>
          <p:nvSpPr>
            <p:cNvPr id="57" name="AutoShape 16"/>
            <p:cNvSpPr>
              <a:spLocks noChangeArrowheads="1"/>
            </p:cNvSpPr>
            <p:nvPr/>
          </p:nvSpPr>
          <p:spPr bwMode="auto">
            <a:xfrm>
              <a:off x="7643813" y="4254500"/>
              <a:ext cx="1000125" cy="714375"/>
            </a:xfrm>
            <a:prstGeom prst="roundRect">
              <a:avLst>
                <a:gd name="adj" fmla="val 16667"/>
              </a:avLst>
            </a:prstGeom>
            <a:noFill/>
            <a:ln w="22225">
              <a:solidFill>
                <a:srgbClr val="0070C0"/>
              </a:solidFill>
              <a:round/>
              <a:headEnd/>
              <a:tailEnd/>
            </a:ln>
            <a:effectLst/>
          </p:spPr>
          <p:txBody>
            <a:bodyPr wrap="none" lIns="98425" tIns="49212" rIns="98425" bIns="49212" anchor="ctr"/>
            <a:lstStyle/>
            <a:p>
              <a:pPr algn="ctr" eaLnBrk="0" fontAlgn="auto" hangingPunct="0">
                <a:spcBef>
                  <a:spcPct val="20000"/>
                </a:spcBef>
                <a:spcAft>
                  <a:spcPts val="0"/>
                </a:spcAft>
                <a:buClr>
                  <a:schemeClr val="accent2"/>
                </a:buClr>
                <a:buFont typeface="Monotype Sorts" pitchFamily="2" charset="2"/>
                <a:buNone/>
                <a:defRPr/>
              </a:pPr>
              <a:r>
                <a:rPr lang="it-IT" sz="1300" b="1" dirty="0" err="1"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8" charset="0"/>
                </a:rPr>
                <a:t>Anaerobic</a:t>
              </a:r>
              <a:endParaRPr lang="it-IT" sz="13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endParaRPr>
            </a:p>
            <a:p>
              <a:pPr algn="ctr" eaLnBrk="0" fontAlgn="auto" hangingPunct="0">
                <a:spcBef>
                  <a:spcPct val="20000"/>
                </a:spcBef>
                <a:spcAft>
                  <a:spcPts val="0"/>
                </a:spcAft>
                <a:buClr>
                  <a:schemeClr val="accent2"/>
                </a:buClr>
                <a:buFont typeface="Monotype Sorts" pitchFamily="2" charset="2"/>
                <a:buNone/>
                <a:defRPr/>
              </a:pPr>
              <a:r>
                <a:rPr lang="it-IT" sz="1300" b="1" dirty="0" err="1"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8" charset="0"/>
                </a:rPr>
                <a:t>Digestion</a:t>
              </a:r>
              <a:endParaRPr lang="it-IT" sz="13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endParaRPr>
            </a:p>
            <a:p>
              <a:pPr algn="ctr" eaLnBrk="0" fontAlgn="auto" hangingPunct="0">
                <a:spcBef>
                  <a:spcPct val="20000"/>
                </a:spcBef>
                <a:spcAft>
                  <a:spcPts val="0"/>
                </a:spcAft>
                <a:buClr>
                  <a:schemeClr val="accent2"/>
                </a:buClr>
                <a:buFont typeface="Monotype Sorts" pitchFamily="2" charset="2"/>
                <a:buNone/>
                <a:defRPr/>
              </a:pPr>
              <a:r>
                <a:rPr lang="it-IT" sz="1300" b="1" dirty="0"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8" charset="0"/>
                </a:rPr>
                <a:t>(Biogas)</a:t>
              </a:r>
            </a:p>
          </p:txBody>
        </p:sp>
        <p:sp>
          <p:nvSpPr>
            <p:cNvPr id="58" name="AutoShape 16"/>
            <p:cNvSpPr>
              <a:spLocks noChangeArrowheads="1"/>
            </p:cNvSpPr>
            <p:nvPr/>
          </p:nvSpPr>
          <p:spPr bwMode="auto">
            <a:xfrm>
              <a:off x="5429250" y="4357687"/>
              <a:ext cx="1143000" cy="285750"/>
            </a:xfrm>
            <a:prstGeom prst="roundRect">
              <a:avLst>
                <a:gd name="adj" fmla="val 16667"/>
              </a:avLst>
            </a:prstGeom>
            <a:noFill/>
            <a:ln w="22225">
              <a:solidFill>
                <a:srgbClr val="0070C0"/>
              </a:solidFill>
              <a:round/>
              <a:headEnd/>
              <a:tailEnd/>
            </a:ln>
            <a:effectLst/>
          </p:spPr>
          <p:txBody>
            <a:bodyPr wrap="none" lIns="98425" tIns="49212" rIns="98425" bIns="49212" anchor="ctr"/>
            <a:lstStyle/>
            <a:p>
              <a:pPr algn="ctr" eaLnBrk="0" fontAlgn="auto" hangingPunct="0">
                <a:spcBef>
                  <a:spcPct val="20000"/>
                </a:spcBef>
                <a:spcAft>
                  <a:spcPts val="0"/>
                </a:spcAft>
                <a:buClr>
                  <a:schemeClr val="accent2"/>
                </a:buClr>
                <a:buFont typeface="Monotype Sorts" pitchFamily="2" charset="2"/>
                <a:buNone/>
                <a:defRPr/>
              </a:pPr>
              <a:r>
                <a:rPr lang="it-IT" sz="1300" b="1" dirty="0" err="1"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8" charset="0"/>
                </a:rPr>
                <a:t>Hydrolysis</a:t>
              </a:r>
              <a:endParaRPr lang="it-IT" sz="13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endParaRPr>
            </a:p>
          </p:txBody>
        </p:sp>
        <p:cxnSp>
          <p:nvCxnSpPr>
            <p:cNvPr id="59" name="Connettore 2 58"/>
            <p:cNvCxnSpPr/>
            <p:nvPr/>
          </p:nvCxnSpPr>
          <p:spPr>
            <a:xfrm rot="5400000" flipH="1" flipV="1">
              <a:off x="-71437" y="3071813"/>
              <a:ext cx="1143000" cy="0"/>
            </a:xfrm>
            <a:prstGeom prst="straightConnector1">
              <a:avLst/>
            </a:prstGeom>
            <a:ln w="25400" cmpd="sng">
              <a:solidFill>
                <a:schemeClr val="tx1"/>
              </a:solidFill>
              <a:headEnd type="none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Connettore 2 59"/>
            <p:cNvCxnSpPr/>
            <p:nvPr/>
          </p:nvCxnSpPr>
          <p:spPr>
            <a:xfrm rot="5400000" flipH="1" flipV="1">
              <a:off x="1254919" y="3866356"/>
              <a:ext cx="2774949" cy="1588"/>
            </a:xfrm>
            <a:prstGeom prst="straightConnector1">
              <a:avLst/>
            </a:prstGeom>
            <a:ln w="25400" cmpd="sng">
              <a:solidFill>
                <a:schemeClr val="tx1"/>
              </a:solidFill>
              <a:headEnd type="none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Connettore 2 60"/>
            <p:cNvCxnSpPr/>
            <p:nvPr/>
          </p:nvCxnSpPr>
          <p:spPr>
            <a:xfrm rot="5400000" flipH="1" flipV="1">
              <a:off x="1034256" y="3464720"/>
              <a:ext cx="358775" cy="1588"/>
            </a:xfrm>
            <a:prstGeom prst="straightConnector1">
              <a:avLst/>
            </a:prstGeom>
            <a:ln w="25400" cmpd="sng">
              <a:solidFill>
                <a:schemeClr val="tx1"/>
              </a:solidFill>
              <a:headEnd type="none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Connettore 2 61"/>
            <p:cNvCxnSpPr/>
            <p:nvPr/>
          </p:nvCxnSpPr>
          <p:spPr>
            <a:xfrm rot="5400000" flipH="1" flipV="1">
              <a:off x="1036638" y="2646363"/>
              <a:ext cx="357188" cy="1587"/>
            </a:xfrm>
            <a:prstGeom prst="straightConnector1">
              <a:avLst/>
            </a:prstGeom>
            <a:ln w="25400" cmpd="sng">
              <a:solidFill>
                <a:schemeClr val="tx1"/>
              </a:solidFill>
              <a:headEnd type="none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Connettore 2 62"/>
            <p:cNvCxnSpPr/>
            <p:nvPr/>
          </p:nvCxnSpPr>
          <p:spPr>
            <a:xfrm rot="5400000" flipH="1" flipV="1">
              <a:off x="1893888" y="2657476"/>
              <a:ext cx="357187" cy="1587"/>
            </a:xfrm>
            <a:prstGeom prst="straightConnector1">
              <a:avLst/>
            </a:prstGeom>
            <a:ln w="25400" cmpd="sng">
              <a:solidFill>
                <a:schemeClr val="tx1"/>
              </a:solidFill>
              <a:headEnd type="none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Connettore 2 63"/>
            <p:cNvCxnSpPr/>
            <p:nvPr/>
          </p:nvCxnSpPr>
          <p:spPr>
            <a:xfrm>
              <a:off x="2674938" y="3071813"/>
              <a:ext cx="571500" cy="1588"/>
            </a:xfrm>
            <a:prstGeom prst="straightConnector1">
              <a:avLst/>
            </a:prstGeom>
            <a:ln w="25400" cmpd="sng">
              <a:solidFill>
                <a:schemeClr val="tx1"/>
              </a:solidFill>
              <a:headEnd type="none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Connettore 2 64"/>
            <p:cNvCxnSpPr/>
            <p:nvPr/>
          </p:nvCxnSpPr>
          <p:spPr>
            <a:xfrm rot="5400000" flipH="1" flipV="1">
              <a:off x="3251200" y="2657476"/>
              <a:ext cx="357187" cy="1588"/>
            </a:xfrm>
            <a:prstGeom prst="straightConnector1">
              <a:avLst/>
            </a:prstGeom>
            <a:ln w="25400" cmpd="sng">
              <a:solidFill>
                <a:srgbClr val="0070C0"/>
              </a:solidFill>
              <a:headEnd type="none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Connettore 2 65"/>
            <p:cNvCxnSpPr/>
            <p:nvPr/>
          </p:nvCxnSpPr>
          <p:spPr>
            <a:xfrm rot="5400000" flipH="1" flipV="1">
              <a:off x="3800475" y="2667001"/>
              <a:ext cx="357187" cy="1588"/>
            </a:xfrm>
            <a:prstGeom prst="straightConnector1">
              <a:avLst/>
            </a:prstGeom>
            <a:ln w="25400" cmpd="sng">
              <a:solidFill>
                <a:srgbClr val="0070C0"/>
              </a:solidFill>
              <a:headEnd type="none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nettore 2 66"/>
            <p:cNvCxnSpPr/>
            <p:nvPr/>
          </p:nvCxnSpPr>
          <p:spPr>
            <a:xfrm rot="5400000" flipH="1" flipV="1">
              <a:off x="4608513" y="2657476"/>
              <a:ext cx="357187" cy="1587"/>
            </a:xfrm>
            <a:prstGeom prst="straightConnector1">
              <a:avLst/>
            </a:prstGeom>
            <a:ln w="25400" cmpd="sng">
              <a:solidFill>
                <a:srgbClr val="0070C0"/>
              </a:solidFill>
              <a:headEnd type="none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Connettore 2 67"/>
            <p:cNvCxnSpPr/>
            <p:nvPr/>
          </p:nvCxnSpPr>
          <p:spPr>
            <a:xfrm rot="5400000" flipH="1" flipV="1">
              <a:off x="5108575" y="2657476"/>
              <a:ext cx="357187" cy="1588"/>
            </a:xfrm>
            <a:prstGeom prst="straightConnector1">
              <a:avLst/>
            </a:prstGeom>
            <a:ln w="25400" cmpd="sng">
              <a:solidFill>
                <a:srgbClr val="0070C0"/>
              </a:solidFill>
              <a:headEnd type="none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Connettore 2 68"/>
            <p:cNvCxnSpPr>
              <a:stCxn id="43" idx="1"/>
              <a:endCxn id="42" idx="3"/>
            </p:cNvCxnSpPr>
            <p:nvPr/>
          </p:nvCxnSpPr>
          <p:spPr>
            <a:xfrm rot="10800000">
              <a:off x="4214813" y="2190751"/>
              <a:ext cx="214312" cy="1587"/>
            </a:xfrm>
            <a:prstGeom prst="straightConnector1">
              <a:avLst/>
            </a:prstGeom>
            <a:ln w="25400" cmpd="sng">
              <a:solidFill>
                <a:srgbClr val="0070C0"/>
              </a:solidFill>
              <a:headEnd type="none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Connettore 2 69"/>
            <p:cNvCxnSpPr/>
            <p:nvPr/>
          </p:nvCxnSpPr>
          <p:spPr>
            <a:xfrm rot="5400000" flipH="1" flipV="1">
              <a:off x="5947569" y="3039269"/>
              <a:ext cx="1143000" cy="1588"/>
            </a:xfrm>
            <a:prstGeom prst="straightConnector1">
              <a:avLst/>
            </a:prstGeom>
            <a:ln w="25400" cmpd="sng">
              <a:solidFill>
                <a:srgbClr val="0070C0"/>
              </a:solidFill>
              <a:headEnd type="none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Connettore 2 70"/>
            <p:cNvCxnSpPr/>
            <p:nvPr/>
          </p:nvCxnSpPr>
          <p:spPr>
            <a:xfrm rot="5400000" flipH="1" flipV="1">
              <a:off x="6035675" y="4229100"/>
              <a:ext cx="214313" cy="1587"/>
            </a:xfrm>
            <a:prstGeom prst="straightConnector1">
              <a:avLst/>
            </a:prstGeom>
            <a:ln w="25400" cmpd="sng">
              <a:solidFill>
                <a:srgbClr val="0070C0"/>
              </a:solidFill>
              <a:headEnd type="none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Connettore 2 71"/>
            <p:cNvCxnSpPr/>
            <p:nvPr/>
          </p:nvCxnSpPr>
          <p:spPr>
            <a:xfrm rot="5400000" flipH="1" flipV="1">
              <a:off x="5302250" y="4913312"/>
              <a:ext cx="539750" cy="0"/>
            </a:xfrm>
            <a:prstGeom prst="straightConnector1">
              <a:avLst/>
            </a:prstGeom>
            <a:ln w="25400" cmpd="sng">
              <a:solidFill>
                <a:srgbClr val="0070C0"/>
              </a:solidFill>
              <a:headEnd type="none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Connettore 2 72"/>
            <p:cNvCxnSpPr/>
            <p:nvPr/>
          </p:nvCxnSpPr>
          <p:spPr>
            <a:xfrm rot="5400000" flipH="1" flipV="1">
              <a:off x="6178550" y="4638675"/>
              <a:ext cx="1071563" cy="1587"/>
            </a:xfrm>
            <a:prstGeom prst="straightConnector1">
              <a:avLst/>
            </a:prstGeom>
            <a:ln w="25400" cmpd="sng">
              <a:solidFill>
                <a:srgbClr val="0070C0"/>
              </a:solidFill>
              <a:headEnd type="none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Connettore 2 73"/>
            <p:cNvCxnSpPr/>
            <p:nvPr/>
          </p:nvCxnSpPr>
          <p:spPr>
            <a:xfrm rot="5400000" flipH="1" flipV="1">
              <a:off x="6964362" y="4638675"/>
              <a:ext cx="1071563" cy="1588"/>
            </a:xfrm>
            <a:prstGeom prst="straightConnector1">
              <a:avLst/>
            </a:prstGeom>
            <a:ln w="25400" cmpd="sng">
              <a:solidFill>
                <a:srgbClr val="0070C0"/>
              </a:solidFill>
              <a:headEnd type="none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Connettore 2 74"/>
            <p:cNvCxnSpPr/>
            <p:nvPr/>
          </p:nvCxnSpPr>
          <p:spPr>
            <a:xfrm rot="5400000" flipH="1" flipV="1">
              <a:off x="4679950" y="4638675"/>
              <a:ext cx="1071563" cy="1587"/>
            </a:xfrm>
            <a:prstGeom prst="straightConnector1">
              <a:avLst/>
            </a:prstGeom>
            <a:ln w="25400" cmpd="sng">
              <a:solidFill>
                <a:srgbClr val="0070C0"/>
              </a:solidFill>
              <a:headEnd type="none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Connettore 2 75"/>
            <p:cNvCxnSpPr/>
            <p:nvPr/>
          </p:nvCxnSpPr>
          <p:spPr>
            <a:xfrm rot="5400000" flipH="1" flipV="1">
              <a:off x="3894137" y="4638675"/>
              <a:ext cx="1071563" cy="1588"/>
            </a:xfrm>
            <a:prstGeom prst="straightConnector1">
              <a:avLst/>
            </a:prstGeom>
            <a:ln w="25400" cmpd="sng">
              <a:solidFill>
                <a:srgbClr val="0070C0"/>
              </a:solidFill>
              <a:headEnd type="none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Connettore 2 76"/>
            <p:cNvCxnSpPr/>
            <p:nvPr/>
          </p:nvCxnSpPr>
          <p:spPr>
            <a:xfrm rot="5400000" flipH="1" flipV="1">
              <a:off x="8287544" y="4663281"/>
              <a:ext cx="1000125" cy="1587"/>
            </a:xfrm>
            <a:prstGeom prst="straightConnector1">
              <a:avLst/>
            </a:prstGeom>
            <a:ln w="25400" cmpd="sng">
              <a:solidFill>
                <a:srgbClr val="0070C0"/>
              </a:solidFill>
              <a:headEnd type="none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Connettore 2 77"/>
            <p:cNvCxnSpPr/>
            <p:nvPr/>
          </p:nvCxnSpPr>
          <p:spPr>
            <a:xfrm rot="16200000" flipV="1">
              <a:off x="8174038" y="5091112"/>
              <a:ext cx="222250" cy="3175"/>
            </a:xfrm>
            <a:prstGeom prst="straightConnector1">
              <a:avLst/>
            </a:prstGeom>
            <a:ln w="25400" cmpd="sng">
              <a:solidFill>
                <a:srgbClr val="0070C0"/>
              </a:solidFill>
              <a:headEnd type="none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Connettore 2 78"/>
            <p:cNvCxnSpPr/>
            <p:nvPr/>
          </p:nvCxnSpPr>
          <p:spPr>
            <a:xfrm rot="5400000" flipH="1" flipV="1">
              <a:off x="8393113" y="3309938"/>
              <a:ext cx="214312" cy="1588"/>
            </a:xfrm>
            <a:prstGeom prst="straightConnector1">
              <a:avLst/>
            </a:prstGeom>
            <a:ln w="25400" cmpd="sng">
              <a:solidFill>
                <a:srgbClr val="0070C0"/>
              </a:solidFill>
              <a:headEnd type="none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Connettore 2 79"/>
            <p:cNvCxnSpPr/>
            <p:nvPr/>
          </p:nvCxnSpPr>
          <p:spPr>
            <a:xfrm rot="5400000" flipH="1" flipV="1">
              <a:off x="7715250" y="3429001"/>
              <a:ext cx="430213" cy="1587"/>
            </a:xfrm>
            <a:prstGeom prst="straightConnector1">
              <a:avLst/>
            </a:prstGeom>
            <a:ln w="25400" cmpd="sng">
              <a:solidFill>
                <a:srgbClr val="0070C0"/>
              </a:solidFill>
              <a:headEnd type="none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Connettore 2 80"/>
            <p:cNvCxnSpPr/>
            <p:nvPr/>
          </p:nvCxnSpPr>
          <p:spPr>
            <a:xfrm rot="5400000" flipH="1" flipV="1">
              <a:off x="7143750" y="3429001"/>
              <a:ext cx="430213" cy="1587"/>
            </a:xfrm>
            <a:prstGeom prst="straightConnector1">
              <a:avLst/>
            </a:prstGeom>
            <a:ln w="25400" cmpd="sng">
              <a:solidFill>
                <a:srgbClr val="0070C0"/>
              </a:solidFill>
              <a:headEnd type="none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Connettore 2 81"/>
            <p:cNvCxnSpPr/>
            <p:nvPr/>
          </p:nvCxnSpPr>
          <p:spPr>
            <a:xfrm rot="5400000" flipH="1" flipV="1">
              <a:off x="7215982" y="2653507"/>
              <a:ext cx="285750" cy="1587"/>
            </a:xfrm>
            <a:prstGeom prst="straightConnector1">
              <a:avLst/>
            </a:prstGeom>
            <a:ln w="25400" cmpd="sng">
              <a:solidFill>
                <a:srgbClr val="0070C0"/>
              </a:solidFill>
              <a:headEnd type="none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Connettore 2 82"/>
            <p:cNvCxnSpPr/>
            <p:nvPr/>
          </p:nvCxnSpPr>
          <p:spPr>
            <a:xfrm rot="5400000" flipH="1" flipV="1">
              <a:off x="8572500" y="2643188"/>
              <a:ext cx="285750" cy="0"/>
            </a:xfrm>
            <a:prstGeom prst="straightConnector1">
              <a:avLst/>
            </a:prstGeom>
            <a:ln w="25400" cmpd="sng">
              <a:solidFill>
                <a:srgbClr val="0070C0"/>
              </a:solidFill>
              <a:headEnd type="none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Connettore 2 83"/>
            <p:cNvCxnSpPr/>
            <p:nvPr/>
          </p:nvCxnSpPr>
          <p:spPr>
            <a:xfrm rot="5400000" flipH="1" flipV="1">
              <a:off x="5455444" y="3453607"/>
              <a:ext cx="377825" cy="1587"/>
            </a:xfrm>
            <a:prstGeom prst="straightConnector1">
              <a:avLst/>
            </a:prstGeom>
            <a:ln w="25400" cmpd="sng">
              <a:solidFill>
                <a:srgbClr val="0070C0"/>
              </a:solidFill>
              <a:headEnd type="none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Connettore 2 84"/>
            <p:cNvCxnSpPr/>
            <p:nvPr/>
          </p:nvCxnSpPr>
          <p:spPr>
            <a:xfrm rot="5400000" flipH="1" flipV="1">
              <a:off x="3674269" y="3458369"/>
              <a:ext cx="368300" cy="1588"/>
            </a:xfrm>
            <a:prstGeom prst="straightConnector1">
              <a:avLst/>
            </a:prstGeom>
            <a:ln w="25400" cmpd="sng">
              <a:solidFill>
                <a:srgbClr val="0070C0"/>
              </a:solidFill>
              <a:headEnd type="none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Connettore 2 85"/>
            <p:cNvCxnSpPr/>
            <p:nvPr/>
          </p:nvCxnSpPr>
          <p:spPr>
            <a:xfrm rot="10800000">
              <a:off x="2643188" y="4818062"/>
              <a:ext cx="5000625" cy="0"/>
            </a:xfrm>
            <a:prstGeom prst="straightConnector1">
              <a:avLst/>
            </a:prstGeom>
            <a:ln w="25400" cmpd="sng">
              <a:solidFill>
                <a:srgbClr val="0070C0"/>
              </a:solidFill>
              <a:prstDash val="dash"/>
              <a:headEnd type="none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Connettore 2 86"/>
            <p:cNvCxnSpPr/>
            <p:nvPr/>
          </p:nvCxnSpPr>
          <p:spPr>
            <a:xfrm rot="10800000">
              <a:off x="4286250" y="3429001"/>
              <a:ext cx="1357313" cy="1587"/>
            </a:xfrm>
            <a:prstGeom prst="straightConnector1">
              <a:avLst/>
            </a:prstGeom>
            <a:ln w="25400" cmpd="sng">
              <a:solidFill>
                <a:srgbClr val="0070C0"/>
              </a:solidFill>
              <a:headEnd type="none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Connettore 2 87"/>
            <p:cNvCxnSpPr/>
            <p:nvPr/>
          </p:nvCxnSpPr>
          <p:spPr>
            <a:xfrm rot="5400000">
              <a:off x="4183857" y="3531394"/>
              <a:ext cx="214312" cy="9525"/>
            </a:xfrm>
            <a:prstGeom prst="straightConnector1">
              <a:avLst/>
            </a:prstGeom>
            <a:ln w="25400" cmpd="sng">
              <a:solidFill>
                <a:srgbClr val="0070C0"/>
              </a:solidFill>
              <a:headEnd type="none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9" name="Gruppo 161"/>
            <p:cNvGrpSpPr>
              <a:grpSpLocks/>
            </p:cNvGrpSpPr>
            <p:nvPr/>
          </p:nvGrpSpPr>
          <p:grpSpPr bwMode="auto">
            <a:xfrm>
              <a:off x="5929313" y="2657475"/>
              <a:ext cx="571500" cy="179388"/>
              <a:chOff x="5929322" y="2657471"/>
              <a:chExt cx="571504" cy="180000"/>
            </a:xfrm>
          </p:grpSpPr>
          <p:cxnSp>
            <p:nvCxnSpPr>
              <p:cNvPr id="94" name="Connettore 2 93"/>
              <p:cNvCxnSpPr/>
              <p:nvPr/>
            </p:nvCxnSpPr>
            <p:spPr>
              <a:xfrm rot="5400000" flipH="1" flipV="1">
                <a:off x="5840116" y="2746678"/>
                <a:ext cx="179999" cy="1587"/>
              </a:xfrm>
              <a:prstGeom prst="straightConnector1">
                <a:avLst/>
              </a:prstGeom>
              <a:ln w="25400" cmpd="sng">
                <a:solidFill>
                  <a:srgbClr val="0070C0"/>
                </a:solidFill>
                <a:headEnd type="none"/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Connettore 2 94"/>
              <p:cNvCxnSpPr/>
              <p:nvPr/>
            </p:nvCxnSpPr>
            <p:spPr>
              <a:xfrm>
                <a:off x="5929322" y="2671808"/>
                <a:ext cx="571504" cy="1593"/>
              </a:xfrm>
              <a:prstGeom prst="straightConnector1">
                <a:avLst/>
              </a:prstGeom>
              <a:ln w="25400" cmpd="sng">
                <a:solidFill>
                  <a:srgbClr val="0070C0"/>
                </a:solidFill>
                <a:headEnd type="none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90" name="Connettore 2 89"/>
            <p:cNvCxnSpPr/>
            <p:nvPr/>
          </p:nvCxnSpPr>
          <p:spPr>
            <a:xfrm>
              <a:off x="6643688" y="2663826"/>
              <a:ext cx="571500" cy="1587"/>
            </a:xfrm>
            <a:prstGeom prst="straightConnector1">
              <a:avLst/>
            </a:prstGeom>
            <a:ln w="25400" cmpd="sng">
              <a:solidFill>
                <a:srgbClr val="0070C0"/>
              </a:solidFill>
              <a:headEnd type="none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1" name="Gruppo 160"/>
            <p:cNvGrpSpPr>
              <a:grpSpLocks/>
            </p:cNvGrpSpPr>
            <p:nvPr/>
          </p:nvGrpSpPr>
          <p:grpSpPr bwMode="auto">
            <a:xfrm>
              <a:off x="7415213" y="2473325"/>
              <a:ext cx="1044575" cy="188913"/>
              <a:chOff x="7415231" y="2472708"/>
              <a:chExt cx="1044000" cy="189527"/>
            </a:xfrm>
          </p:grpSpPr>
          <p:cxnSp>
            <p:nvCxnSpPr>
              <p:cNvPr id="92" name="Connettore 2 91"/>
              <p:cNvCxnSpPr/>
              <p:nvPr/>
            </p:nvCxnSpPr>
            <p:spPr>
              <a:xfrm>
                <a:off x="7415231" y="2662235"/>
                <a:ext cx="1044000" cy="0"/>
              </a:xfrm>
              <a:prstGeom prst="straightConnector1">
                <a:avLst/>
              </a:prstGeom>
              <a:ln w="25400" cmpd="sng">
                <a:solidFill>
                  <a:srgbClr val="0070C0"/>
                </a:solidFill>
                <a:headEnd type="none"/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Connettore 2 92"/>
              <p:cNvCxnSpPr/>
              <p:nvPr/>
            </p:nvCxnSpPr>
            <p:spPr>
              <a:xfrm rot="5400000" flipH="1" flipV="1">
                <a:off x="8358932" y="2561901"/>
                <a:ext cx="179970" cy="1587"/>
              </a:xfrm>
              <a:prstGeom prst="straightConnector1">
                <a:avLst/>
              </a:prstGeom>
              <a:ln w="25400" cmpd="sng">
                <a:solidFill>
                  <a:srgbClr val="0070C0"/>
                </a:solidFill>
                <a:headEnd type="none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" name="AutoShape 42"/>
            <p:cNvSpPr>
              <a:spLocks noChangeArrowheads="1"/>
            </p:cNvSpPr>
            <p:nvPr/>
          </p:nvSpPr>
          <p:spPr bwMode="auto">
            <a:xfrm>
              <a:off x="4500563" y="1068962"/>
              <a:ext cx="287338" cy="488992"/>
            </a:xfrm>
            <a:prstGeom prst="upArrow">
              <a:avLst>
                <a:gd name="adj1" fmla="val 50000"/>
                <a:gd name="adj2" fmla="val 25278"/>
              </a:avLst>
            </a:prstGeom>
            <a:solidFill>
              <a:srgbClr val="007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x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fi-FI" altLang="it-IT">
                <a:latin typeface="Constantia" pitchFamily="18" charset="0"/>
              </a:endParaRPr>
            </a:p>
          </p:txBody>
        </p:sp>
      </p:grpSp>
      <p:pic>
        <p:nvPicPr>
          <p:cNvPr id="97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16632"/>
            <a:ext cx="870646" cy="73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2603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CasellaDiTesto 3"/>
          <p:cNvSpPr txBox="1">
            <a:spLocks noChangeArrowheads="1"/>
          </p:cNvSpPr>
          <p:nvPr/>
        </p:nvSpPr>
        <p:spPr bwMode="auto">
          <a:xfrm>
            <a:off x="1763713" y="938213"/>
            <a:ext cx="5616575" cy="4000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it-IT" altLang="it-IT" sz="2000" b="1" dirty="0" err="1" smtClean="0">
                <a:solidFill>
                  <a:srgbClr val="002060"/>
                </a:solidFill>
                <a:latin typeface="Calibri" panose="020F0502020204030204" pitchFamily="34" charset="0"/>
              </a:rPr>
              <a:t>Techniques</a:t>
            </a:r>
            <a:r>
              <a:rPr lang="it-IT" altLang="it-IT" sz="20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 </a:t>
            </a:r>
            <a:r>
              <a:rPr lang="it-IT" altLang="it-IT" sz="2000" b="1" dirty="0">
                <a:solidFill>
                  <a:srgbClr val="002060"/>
                </a:solidFill>
                <a:latin typeface="Calibri" panose="020F0502020204030204" pitchFamily="34" charset="0"/>
              </a:rPr>
              <a:t>for H</a:t>
            </a:r>
            <a:r>
              <a:rPr lang="it-IT" altLang="it-IT" sz="2000" b="1" baseline="-25000" dirty="0">
                <a:solidFill>
                  <a:srgbClr val="002060"/>
                </a:solidFill>
                <a:latin typeface="Calibri" panose="020F0502020204030204" pitchFamily="34" charset="0"/>
              </a:rPr>
              <a:t>2</a:t>
            </a:r>
            <a:r>
              <a:rPr lang="it-IT" altLang="it-IT" sz="2000" b="1" dirty="0">
                <a:solidFill>
                  <a:srgbClr val="002060"/>
                </a:solidFill>
                <a:latin typeface="Calibri" panose="020F0502020204030204" pitchFamily="34" charset="0"/>
              </a:rPr>
              <a:t> </a:t>
            </a:r>
            <a:r>
              <a:rPr lang="it-IT" altLang="it-IT" sz="2000" b="1" dirty="0" err="1">
                <a:solidFill>
                  <a:srgbClr val="002060"/>
                </a:solidFill>
                <a:latin typeface="Calibri" panose="020F0502020204030204" pitchFamily="34" charset="0"/>
              </a:rPr>
              <a:t>separation</a:t>
            </a:r>
            <a:r>
              <a:rPr lang="it-IT" altLang="it-IT" sz="2000" b="1" dirty="0">
                <a:solidFill>
                  <a:srgbClr val="002060"/>
                </a:solidFill>
                <a:latin typeface="Calibri" panose="020F0502020204030204" pitchFamily="34" charset="0"/>
              </a:rPr>
              <a:t> </a:t>
            </a:r>
          </a:p>
        </p:txBody>
      </p:sp>
      <p:pic>
        <p:nvPicPr>
          <p:cNvPr id="6148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3" y="1557338"/>
            <a:ext cx="8956155" cy="3815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150" name="CasellaDiTesto 6"/>
          <p:cNvSpPr txBox="1">
            <a:spLocks noChangeArrowheads="1"/>
          </p:cNvSpPr>
          <p:nvPr/>
        </p:nvSpPr>
        <p:spPr bwMode="auto">
          <a:xfrm>
            <a:off x="2718441" y="5949280"/>
            <a:ext cx="4406341" cy="8617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it-IT" altLang="it-IT" sz="2500" b="1" dirty="0">
                <a:solidFill>
                  <a:srgbClr val="002060"/>
                </a:solidFill>
                <a:latin typeface="Calibri" panose="020F0502020204030204" pitchFamily="34" charset="0"/>
              </a:rPr>
              <a:t>Membrane </a:t>
            </a:r>
            <a:r>
              <a:rPr lang="it-IT" altLang="it-IT" sz="2500" b="1" dirty="0" err="1">
                <a:solidFill>
                  <a:srgbClr val="002060"/>
                </a:solidFill>
                <a:latin typeface="Calibri" panose="020F0502020204030204" pitchFamily="34" charset="0"/>
              </a:rPr>
              <a:t>technology</a:t>
            </a:r>
            <a:r>
              <a:rPr lang="it-IT" altLang="it-IT" sz="2500" b="1" dirty="0">
                <a:solidFill>
                  <a:srgbClr val="002060"/>
                </a:solidFill>
                <a:latin typeface="Calibri" panose="020F0502020204030204" pitchFamily="34" charset="0"/>
              </a:rPr>
              <a:t> for H</a:t>
            </a:r>
            <a:r>
              <a:rPr lang="it-IT" altLang="it-IT" sz="2500" b="1" baseline="-25000" dirty="0">
                <a:solidFill>
                  <a:srgbClr val="002060"/>
                </a:solidFill>
                <a:latin typeface="Calibri" panose="020F0502020204030204" pitchFamily="34" charset="0"/>
              </a:rPr>
              <a:t>2</a:t>
            </a:r>
            <a:r>
              <a:rPr lang="it-IT" altLang="it-IT" sz="2500" b="1" dirty="0">
                <a:solidFill>
                  <a:srgbClr val="002060"/>
                </a:solidFill>
                <a:latin typeface="Calibri" panose="020F0502020204030204" pitchFamily="34" charset="0"/>
              </a:rPr>
              <a:t> </a:t>
            </a:r>
            <a:r>
              <a:rPr lang="it-IT" altLang="it-IT" sz="2500" b="1" dirty="0" err="1">
                <a:solidFill>
                  <a:srgbClr val="002060"/>
                </a:solidFill>
                <a:latin typeface="Calibri" panose="020F0502020204030204" pitchFamily="34" charset="0"/>
              </a:rPr>
              <a:t>separation</a:t>
            </a:r>
            <a:endParaRPr lang="it-IT" altLang="it-IT" sz="2500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grpSp>
        <p:nvGrpSpPr>
          <p:cNvPr id="10" name="Gruppo 8"/>
          <p:cNvGrpSpPr>
            <a:grpSpLocks/>
          </p:cNvGrpSpPr>
          <p:nvPr/>
        </p:nvGrpSpPr>
        <p:grpSpPr bwMode="auto">
          <a:xfrm>
            <a:off x="642938" y="0"/>
            <a:ext cx="7858125" cy="938213"/>
            <a:chOff x="642938" y="0"/>
            <a:chExt cx="7858125" cy="938716"/>
          </a:xfrm>
        </p:grpSpPr>
        <p:cxnSp>
          <p:nvCxnSpPr>
            <p:cNvPr id="11" name="Connettore 1 10"/>
            <p:cNvCxnSpPr/>
            <p:nvPr/>
          </p:nvCxnSpPr>
          <p:spPr bwMode="auto">
            <a:xfrm>
              <a:off x="642938" y="856122"/>
              <a:ext cx="7858125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ttangolo 10"/>
            <p:cNvSpPr>
              <a:spLocks noChangeArrowheads="1"/>
            </p:cNvSpPr>
            <p:nvPr/>
          </p:nvSpPr>
          <p:spPr bwMode="auto">
            <a:xfrm>
              <a:off x="2714605" y="0"/>
              <a:ext cx="2928932" cy="9387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it-IT" altLang="it-IT" sz="2400" b="1" dirty="0">
                  <a:solidFill>
                    <a:srgbClr val="1F497D"/>
                  </a:solidFill>
                  <a:latin typeface="Baskerville Old Face" panose="02020602080505020303" pitchFamily="18" charset="0"/>
                </a:rPr>
                <a:t>ITM-CNR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it-IT" sz="1200" dirty="0">
                  <a:solidFill>
                    <a:schemeClr val="tx2"/>
                  </a:solidFill>
                  <a:latin typeface="Baskerville Old Face" panose="02020602080505020303" pitchFamily="18" charset="0"/>
                </a:rPr>
                <a:t>Institute</a:t>
              </a:r>
              <a:r>
                <a:rPr lang="it-IT" altLang="it-IT" sz="1200" dirty="0">
                  <a:solidFill>
                    <a:schemeClr val="tx2"/>
                  </a:solidFill>
                  <a:latin typeface="Baskerville Old Face" panose="02020602080505020303" pitchFamily="18" charset="0"/>
                </a:rPr>
                <a:t> on Membrane </a:t>
              </a:r>
              <a:r>
                <a:rPr lang="en-US" altLang="it-IT" sz="1200" dirty="0">
                  <a:solidFill>
                    <a:schemeClr val="tx2"/>
                  </a:solidFill>
                  <a:latin typeface="Baskerville Old Face" panose="02020602080505020303" pitchFamily="18" charset="0"/>
                </a:rPr>
                <a:t>Technology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endParaRPr lang="en-US" altLang="it-IT" sz="700" dirty="0">
                <a:solidFill>
                  <a:schemeClr val="tx2"/>
                </a:solidFill>
                <a:latin typeface="Century Gothic" pitchFamily="34" charset="0"/>
              </a:endParaRPr>
            </a:p>
          </p:txBody>
        </p:sp>
      </p:grpSp>
      <p:pic>
        <p:nvPicPr>
          <p:cNvPr id="13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421" y="100188"/>
            <a:ext cx="870646" cy="73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reccia in giù 1"/>
          <p:cNvSpPr/>
          <p:nvPr/>
        </p:nvSpPr>
        <p:spPr>
          <a:xfrm>
            <a:off x="4572000" y="5229200"/>
            <a:ext cx="349611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40268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Group 57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377895730"/>
              </p:ext>
            </p:extLst>
          </p:nvPr>
        </p:nvGraphicFramePr>
        <p:xfrm>
          <a:off x="395536" y="692696"/>
          <a:ext cx="8305800" cy="5605145"/>
        </p:xfrm>
        <a:graphic>
          <a:graphicData uri="http://schemas.openxmlformats.org/drawingml/2006/table">
            <a:tbl>
              <a:tblPr/>
              <a:tblGrid>
                <a:gridCol w="1638300"/>
                <a:gridCol w="1497013"/>
                <a:gridCol w="1271587"/>
                <a:gridCol w="1209724"/>
                <a:gridCol w="1247726"/>
                <a:gridCol w="1441450"/>
              </a:tblGrid>
              <a:tr h="565150"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defRPr sz="23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1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7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68000"/>
                        <a:buFontTx/>
                        <a:buNone/>
                        <a:tabLst/>
                      </a:pPr>
                      <a:r>
                        <a:rPr kumimoji="0" lang="it-IT" alt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Membrane</a:t>
                      </a:r>
                      <a:endParaRPr kumimoji="0" lang="it-IT" altLang="it-IT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Lucida Sans Unicode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9702" marR="4970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defRPr sz="23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1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7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68000"/>
                        <a:buFontTx/>
                        <a:buNone/>
                        <a:tabLst/>
                      </a:pPr>
                      <a:r>
                        <a:rPr kumimoji="0" lang="it-IT" altLang="it-IT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Polimeric</a:t>
                      </a:r>
                      <a:endParaRPr kumimoji="0" lang="it-IT" altLang="it-IT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Lucida Sans Unicode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9702" marR="4970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defRPr sz="23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1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7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68000"/>
                        <a:buFontTx/>
                        <a:buNone/>
                        <a:tabLst/>
                      </a:pPr>
                      <a:r>
                        <a:rPr kumimoji="0" lang="it-IT" alt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Microporous</a:t>
                      </a:r>
                      <a:endParaRPr kumimoji="0" lang="it-IT" altLang="it-IT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Lucida Sans Unicode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9702" marR="4970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defRPr sz="23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1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7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68000"/>
                        <a:buFontTx/>
                        <a:buNone/>
                        <a:tabLst/>
                      </a:pPr>
                      <a:r>
                        <a:rPr kumimoji="0" lang="it-IT" altLang="it-IT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Metallic</a:t>
                      </a:r>
                      <a:endParaRPr kumimoji="0" lang="it-IT" altLang="it-IT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Lucida Sans Unicode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9702" marR="4970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defRPr sz="23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1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7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68000"/>
                        <a:buFontTx/>
                        <a:buNone/>
                        <a:tabLst/>
                      </a:pPr>
                      <a:r>
                        <a:rPr kumimoji="0" lang="it-IT" altLang="it-IT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Carbon</a:t>
                      </a:r>
                    </a:p>
                  </a:txBody>
                  <a:tcPr marL="49702" marR="4970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defRPr sz="23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1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7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68000"/>
                        <a:buFontTx/>
                        <a:buNone/>
                        <a:tabLst/>
                      </a:pPr>
                      <a:r>
                        <a:rPr kumimoji="0" lang="it-IT" altLang="it-IT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Ceramic</a:t>
                      </a:r>
                      <a:endParaRPr kumimoji="0" lang="it-IT" altLang="it-IT" sz="1500" b="1" i="0" u="none" strike="noStrike" cap="none" normalizeH="0" baseline="-2500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9702" marR="4970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22275"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defRPr sz="23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1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7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68000"/>
                        <a:buFontTx/>
                        <a:buNone/>
                        <a:tabLst/>
                      </a:pPr>
                      <a:r>
                        <a:rPr kumimoji="0" lang="it-IT" altLang="it-IT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Temperature </a:t>
                      </a:r>
                      <a:r>
                        <a:rPr kumimoji="0" lang="it-IT" altLang="it-IT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range</a:t>
                      </a:r>
                      <a:endParaRPr kumimoji="0" lang="it-IT" altLang="it-IT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ucida Sans Unicode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9702" marR="4970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defRPr sz="23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1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7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68000"/>
                        <a:buFontTx/>
                        <a:buNone/>
                        <a:tabLst/>
                      </a:pPr>
                      <a:r>
                        <a:rPr kumimoji="0" lang="it-IT" altLang="it-IT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Arial" charset="0"/>
                        </a:rPr>
                        <a:t>&lt; 200 °C</a:t>
                      </a:r>
                    </a:p>
                  </a:txBody>
                  <a:tcPr marL="49702" marR="4970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defRPr sz="23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1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7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68000"/>
                        <a:buFontTx/>
                        <a:buNone/>
                        <a:tabLst/>
                      </a:pPr>
                      <a:r>
                        <a:rPr kumimoji="0" lang="it-IT" altLang="it-IT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Arial" charset="0"/>
                        </a:rPr>
                        <a:t>200 – 600 °C</a:t>
                      </a:r>
                    </a:p>
                  </a:txBody>
                  <a:tcPr marL="49702" marR="4970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defRPr sz="23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1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7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68000"/>
                        <a:buFontTx/>
                        <a:buNone/>
                        <a:tabLst/>
                      </a:pPr>
                      <a:r>
                        <a:rPr kumimoji="0" lang="it-IT" alt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Arial" charset="0"/>
                        </a:rPr>
                        <a:t>300 – 600 °C</a:t>
                      </a:r>
                    </a:p>
                  </a:txBody>
                  <a:tcPr marL="49702" marR="4970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defRPr sz="23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1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7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68000"/>
                        <a:buFontTx/>
                        <a:buNone/>
                        <a:tabLst/>
                      </a:pPr>
                      <a:r>
                        <a:rPr kumimoji="0" lang="it-IT" altLang="it-IT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Arial" charset="0"/>
                        </a:rPr>
                        <a:t>500 – 900 °C</a:t>
                      </a:r>
                    </a:p>
                  </a:txBody>
                  <a:tcPr marL="49702" marR="4970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defRPr sz="23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1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7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68000"/>
                        <a:buFontTx/>
                        <a:buNone/>
                        <a:tabLst/>
                      </a:pPr>
                      <a:r>
                        <a:rPr kumimoji="0" lang="it-IT" altLang="it-IT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Arial" charset="0"/>
                        </a:rPr>
                        <a:t>600 – 900 °C</a:t>
                      </a:r>
                    </a:p>
                  </a:txBody>
                  <a:tcPr marL="49702" marR="4970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422275"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defRPr sz="23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1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7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68000"/>
                        <a:buFontTx/>
                        <a:buNone/>
                        <a:tabLst/>
                      </a:pPr>
                      <a:r>
                        <a:rPr kumimoji="0" lang="it-IT" altLang="it-IT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anose="05050102010706020507" pitchFamily="18" charset="2"/>
                          <a:ea typeface="Calibri" pitchFamily="34" charset="0"/>
                          <a:cs typeface="Times New Roman" pitchFamily="18" charset="0"/>
                        </a:rPr>
                        <a:t>a</a:t>
                      </a:r>
                      <a:r>
                        <a:rPr kumimoji="0" lang="it-IT" altLang="it-IT" sz="20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H2/N2</a:t>
                      </a:r>
                      <a:endParaRPr kumimoji="0" lang="it-IT" altLang="it-IT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9702" marR="4970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defRPr sz="23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1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7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68000"/>
                        <a:buFontTx/>
                        <a:buNone/>
                        <a:tabLst/>
                      </a:pPr>
                      <a:r>
                        <a:rPr kumimoji="0" lang="it-IT" altLang="it-IT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low</a:t>
                      </a:r>
                      <a:endParaRPr kumimoji="0" lang="it-IT" altLang="it-IT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9702" marR="4970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defRPr sz="23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1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7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68000"/>
                        <a:buFontTx/>
                        <a:buNone/>
                        <a:tabLst/>
                      </a:pPr>
                      <a:r>
                        <a:rPr kumimoji="0" lang="it-IT" altLang="it-IT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5 – 139</a:t>
                      </a:r>
                    </a:p>
                  </a:txBody>
                  <a:tcPr marL="49702" marR="4970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defRPr sz="23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1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7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68000"/>
                        <a:buFontTx/>
                        <a:buNone/>
                        <a:tabLst/>
                      </a:pPr>
                      <a:r>
                        <a:rPr kumimoji="0" lang="it-IT" altLang="it-IT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&gt; 1000</a:t>
                      </a:r>
                    </a:p>
                  </a:txBody>
                  <a:tcPr marL="49702" marR="4970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defRPr sz="23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1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7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68000"/>
                        <a:buFontTx/>
                        <a:buNone/>
                        <a:tabLst/>
                      </a:pPr>
                      <a:r>
                        <a:rPr kumimoji="0" lang="it-IT" altLang="it-IT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4 – 20</a:t>
                      </a:r>
                    </a:p>
                  </a:txBody>
                  <a:tcPr marL="49702" marR="4970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defRPr sz="23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1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7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68000"/>
                        <a:buFontTx/>
                        <a:buNone/>
                        <a:tabLst/>
                      </a:pPr>
                      <a:r>
                        <a:rPr kumimoji="0" lang="it-IT" altLang="it-IT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&gt; 100</a:t>
                      </a:r>
                    </a:p>
                  </a:txBody>
                  <a:tcPr marL="49702" marR="4970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642938"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defRPr sz="23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1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7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68000"/>
                        <a:buFontTx/>
                        <a:buNone/>
                        <a:tabLst/>
                      </a:pPr>
                      <a:r>
                        <a:rPr kumimoji="0" lang="it-IT" altLang="it-IT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Stability</a:t>
                      </a:r>
                      <a:r>
                        <a:rPr kumimoji="0" lang="it-IT" altLang="it-IT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it-IT" altLang="it-IT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issues</a:t>
                      </a:r>
                      <a:endParaRPr kumimoji="0" lang="it-IT" altLang="it-IT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9702" marR="4970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defRPr sz="23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1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7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68000"/>
                        <a:buFontTx/>
                        <a:buNone/>
                        <a:tabLst/>
                      </a:pPr>
                      <a:r>
                        <a:rPr kumimoji="0" lang="it-IT" altLang="it-IT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Swelling</a:t>
                      </a:r>
                      <a:r>
                        <a:rPr kumimoji="0" lang="it-IT" altLang="it-IT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it-IT" altLang="it-IT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mechanical</a:t>
                      </a:r>
                      <a:r>
                        <a:rPr kumimoji="0" lang="it-IT" altLang="it-IT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it-IT" altLang="it-IT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strenght</a:t>
                      </a:r>
                      <a:endParaRPr kumimoji="0" lang="it-IT" altLang="it-IT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9702" marR="4970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defRPr sz="23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1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7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68000"/>
                        <a:buFontTx/>
                        <a:buNone/>
                        <a:tabLst/>
                      </a:pPr>
                      <a:r>
                        <a:rPr kumimoji="0" lang="it-IT" altLang="it-IT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Stability</a:t>
                      </a:r>
                      <a:r>
                        <a:rPr kumimoji="0" lang="it-IT" altLang="it-IT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 in H</a:t>
                      </a:r>
                      <a:r>
                        <a:rPr kumimoji="0" lang="it-IT" altLang="it-IT" sz="15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it-IT" altLang="it-IT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O</a:t>
                      </a:r>
                    </a:p>
                  </a:txBody>
                  <a:tcPr marL="49702" marR="4970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defRPr sz="23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1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7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68000"/>
                        <a:buFontTx/>
                        <a:buNone/>
                        <a:tabLst/>
                      </a:pPr>
                      <a:r>
                        <a:rPr kumimoji="0" lang="it-IT" altLang="it-IT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Phase</a:t>
                      </a:r>
                      <a:r>
                        <a:rPr kumimoji="0" lang="it-IT" alt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it-IT" altLang="it-IT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Transition</a:t>
                      </a:r>
                      <a:endParaRPr kumimoji="0" lang="it-IT" altLang="it-IT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9702" marR="4970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defRPr sz="23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1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7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68000"/>
                        <a:buFontTx/>
                        <a:buNone/>
                        <a:tabLst/>
                      </a:pPr>
                      <a:r>
                        <a:rPr kumimoji="0" lang="it-IT" altLang="it-IT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Brittle</a:t>
                      </a:r>
                      <a:r>
                        <a:rPr kumimoji="0" lang="it-IT" altLang="it-IT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it-IT" altLang="it-IT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Oxidization</a:t>
                      </a:r>
                      <a:endParaRPr kumimoji="0" lang="it-IT" altLang="it-IT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9702" marR="4970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defRPr sz="23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1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7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9pPr>
                    </a:lstStyle>
                    <a:p>
                      <a:pPr marL="0" marR="0" lvl="0" indent="0" algn="ctr" defTabSz="914400" rtl="1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68000"/>
                        <a:buFontTx/>
                        <a:buNone/>
                        <a:tabLst/>
                      </a:pPr>
                      <a:r>
                        <a:rPr kumimoji="0" lang="it-IT" altLang="it-IT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Stability</a:t>
                      </a:r>
                      <a:r>
                        <a:rPr kumimoji="0" lang="it-IT" altLang="it-IT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 in CO</a:t>
                      </a:r>
                      <a:r>
                        <a:rPr kumimoji="0" lang="it-IT" altLang="it-IT" sz="15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49702" marR="4970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642938"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defRPr sz="23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1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7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68000"/>
                        <a:buFontTx/>
                        <a:buNone/>
                        <a:tabLst/>
                      </a:pPr>
                      <a:r>
                        <a:rPr kumimoji="0" lang="it-IT" altLang="it-IT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Poisoning</a:t>
                      </a:r>
                      <a:r>
                        <a:rPr kumimoji="0" lang="it-IT" altLang="it-IT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it-IT" altLang="it-IT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issues</a:t>
                      </a:r>
                      <a:endParaRPr kumimoji="0" lang="it-IT" altLang="it-IT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9702" marR="4970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defRPr sz="23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1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7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68000"/>
                        <a:buFontTx/>
                        <a:buNone/>
                        <a:tabLst/>
                      </a:pPr>
                      <a:r>
                        <a:rPr kumimoji="0" lang="it-IT" altLang="it-IT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HCl</a:t>
                      </a:r>
                      <a:r>
                        <a:rPr kumimoji="0" lang="it-IT" altLang="it-IT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it-IT" altLang="it-IT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SO</a:t>
                      </a:r>
                      <a:r>
                        <a:rPr kumimoji="0" lang="it-IT" altLang="it-IT" sz="15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x</a:t>
                      </a:r>
                      <a:endParaRPr kumimoji="0" lang="it-IT" altLang="it-IT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9702" marR="4970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defRPr sz="23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1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7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68000"/>
                        <a:buFontTx/>
                        <a:buNone/>
                        <a:tabLst/>
                      </a:pPr>
                      <a:endParaRPr kumimoji="0" lang="it-IT" altLang="it-IT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9702" marR="4970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defRPr sz="23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1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7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68000"/>
                        <a:buFontTx/>
                        <a:buNone/>
                        <a:tabLst/>
                      </a:pPr>
                      <a:r>
                        <a:rPr kumimoji="0" lang="it-IT" alt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H</a:t>
                      </a:r>
                      <a:r>
                        <a:rPr kumimoji="0" lang="it-IT" altLang="it-IT" sz="15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it-IT" alt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S, </a:t>
                      </a:r>
                      <a:r>
                        <a:rPr kumimoji="0" lang="it-IT" altLang="it-IT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HCl</a:t>
                      </a:r>
                      <a:r>
                        <a:rPr kumimoji="0" lang="it-IT" alt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, CO</a:t>
                      </a:r>
                    </a:p>
                  </a:txBody>
                  <a:tcPr marL="49702" marR="4970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defRPr sz="23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1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7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68000"/>
                        <a:buFontTx/>
                        <a:buNone/>
                        <a:tabLst/>
                      </a:pPr>
                      <a:r>
                        <a:rPr kumimoji="0" lang="it-IT" altLang="it-IT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Strong </a:t>
                      </a:r>
                      <a:r>
                        <a:rPr kumimoji="0" lang="it-IT" altLang="it-IT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adsorbing</a:t>
                      </a:r>
                      <a:r>
                        <a:rPr kumimoji="0" lang="it-IT" altLang="it-IT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it-IT" altLang="it-IT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vapours</a:t>
                      </a:r>
                      <a:r>
                        <a:rPr kumimoji="0" lang="it-IT" altLang="it-IT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it-IT" altLang="it-IT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organics</a:t>
                      </a:r>
                      <a:r>
                        <a:rPr kumimoji="0" lang="it-IT" altLang="it-IT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marL="49702" marR="4970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defRPr sz="23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1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7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68000"/>
                        <a:buFontTx/>
                        <a:buNone/>
                        <a:tabLst/>
                      </a:pPr>
                      <a:r>
                        <a:rPr kumimoji="0" lang="it-IT" altLang="it-IT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H</a:t>
                      </a:r>
                      <a:r>
                        <a:rPr kumimoji="0" lang="it-IT" altLang="it-IT" sz="15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it-IT" altLang="it-IT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S</a:t>
                      </a:r>
                    </a:p>
                  </a:txBody>
                  <a:tcPr marL="49702" marR="4970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963613"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defRPr sz="23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1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7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68000"/>
                        <a:buFontTx/>
                        <a:buNone/>
                        <a:tabLst/>
                      </a:pPr>
                      <a:r>
                        <a:rPr kumimoji="0" lang="it-IT" altLang="it-IT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Material</a:t>
                      </a:r>
                      <a:endParaRPr kumimoji="0" lang="it-IT" altLang="it-IT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9702" marR="4970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defRPr sz="23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1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7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68000"/>
                        <a:buFontTx/>
                        <a:buNone/>
                        <a:tabLst/>
                      </a:pPr>
                      <a:r>
                        <a:rPr kumimoji="0" lang="it-IT" altLang="it-IT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Polymers</a:t>
                      </a:r>
                    </a:p>
                  </a:txBody>
                  <a:tcPr marL="49702" marR="4970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defRPr sz="23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1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7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68000"/>
                        <a:buFontTx/>
                        <a:buNone/>
                        <a:tabLst/>
                      </a:pPr>
                      <a:r>
                        <a:rPr kumimoji="0" lang="it-IT" altLang="it-IT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Silica</a:t>
                      </a:r>
                      <a:r>
                        <a:rPr kumimoji="0" lang="it-IT" altLang="it-IT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it-IT" altLang="it-IT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Alumina</a:t>
                      </a:r>
                      <a:r>
                        <a:rPr kumimoji="0" lang="it-IT" altLang="it-IT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it-IT" altLang="it-IT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Zirconia</a:t>
                      </a:r>
                      <a:r>
                        <a:rPr kumimoji="0" lang="it-IT" altLang="it-IT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, Titania, Zeolite</a:t>
                      </a:r>
                    </a:p>
                  </a:txBody>
                  <a:tcPr marL="49702" marR="4970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defRPr sz="23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1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7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68000"/>
                        <a:buFontTx/>
                        <a:buNone/>
                        <a:tabLst/>
                      </a:pPr>
                      <a:r>
                        <a:rPr kumimoji="0" lang="it-IT" altLang="it-IT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Palladium</a:t>
                      </a:r>
                      <a:r>
                        <a:rPr kumimoji="0" lang="it-IT" alt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it-IT" altLang="it-IT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Palladium</a:t>
                      </a:r>
                      <a:r>
                        <a:rPr kumimoji="0" lang="it-IT" alt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it-IT" altLang="it-IT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Alloy</a:t>
                      </a:r>
                      <a:r>
                        <a:rPr kumimoji="0" lang="it-IT" alt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, etc.</a:t>
                      </a:r>
                    </a:p>
                  </a:txBody>
                  <a:tcPr marL="49702" marR="4970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defRPr sz="23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1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7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68000"/>
                        <a:buFontTx/>
                        <a:buNone/>
                        <a:tabLst/>
                      </a:pPr>
                      <a:r>
                        <a:rPr kumimoji="0" lang="it-IT" altLang="it-IT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Carbon</a:t>
                      </a:r>
                    </a:p>
                  </a:txBody>
                  <a:tcPr marL="49702" marR="4970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defRPr sz="23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1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7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 sz="16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68000"/>
                        <a:buFontTx/>
                        <a:buNone/>
                        <a:tabLst/>
                      </a:pPr>
                      <a:r>
                        <a:rPr kumimoji="0" lang="it-IT" altLang="it-IT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Proton </a:t>
                      </a:r>
                      <a:r>
                        <a:rPr kumimoji="0" lang="it-IT" altLang="it-IT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Conductivity</a:t>
                      </a:r>
                      <a:r>
                        <a:rPr kumimoji="0" lang="it-IT" altLang="it-IT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it-IT" altLang="it-IT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ceramics</a:t>
                      </a:r>
                      <a:r>
                        <a:rPr kumimoji="0" lang="it-IT" altLang="it-IT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 (</a:t>
                      </a:r>
                      <a:r>
                        <a:rPr kumimoji="0" lang="it-IT" altLang="it-IT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mainly</a:t>
                      </a:r>
                      <a:r>
                        <a:rPr kumimoji="0" lang="it-IT" altLang="it-IT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 SrCeO</a:t>
                      </a:r>
                      <a:r>
                        <a:rPr kumimoji="0" lang="it-IT" altLang="it-IT" sz="15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3-</a:t>
                      </a:r>
                      <a:r>
                        <a:rPr kumimoji="0" lang="it-IT" altLang="it-IT" sz="15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  <a:ea typeface="Calibri" pitchFamily="34" charset="0"/>
                          <a:cs typeface="Times New Roman" pitchFamily="18" charset="0"/>
                        </a:rPr>
                        <a:t>d</a:t>
                      </a:r>
                      <a:r>
                        <a:rPr kumimoji="0" lang="it-IT" altLang="it-IT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, BaCeO</a:t>
                      </a:r>
                      <a:r>
                        <a:rPr kumimoji="0" lang="it-IT" altLang="it-IT" sz="15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3-</a:t>
                      </a:r>
                      <a:r>
                        <a:rPr kumimoji="0" lang="it-IT" altLang="it-IT" sz="15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  <a:ea typeface="Calibri" pitchFamily="34" charset="0"/>
                          <a:cs typeface="Times New Roman" pitchFamily="18" charset="0"/>
                        </a:rPr>
                        <a:t>d</a:t>
                      </a:r>
                      <a:r>
                        <a:rPr kumimoji="0" lang="it-IT" altLang="it-IT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  <a:ea typeface="Calibri" pitchFamily="34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49702" marR="4970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  <p:sp>
        <p:nvSpPr>
          <p:cNvPr id="11" name="Titolo 1"/>
          <p:cNvSpPr>
            <a:spLocks/>
          </p:cNvSpPr>
          <p:nvPr/>
        </p:nvSpPr>
        <p:spPr bwMode="auto">
          <a:xfrm>
            <a:off x="838200" y="-27384"/>
            <a:ext cx="762000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en-US" altLang="it-IT" sz="2500" b="1" dirty="0" smtClean="0">
                <a:solidFill>
                  <a:schemeClr val="tx2"/>
                </a:solidFill>
                <a:latin typeface="+mj-lt"/>
                <a:cs typeface="Sakkal Majalla" panose="02000000000000000000" pitchFamily="2" charset="-78"/>
              </a:rPr>
              <a:t>Membranes for </a:t>
            </a:r>
            <a:r>
              <a:rPr lang="en-US" altLang="it-IT" sz="2500" b="1" dirty="0">
                <a:solidFill>
                  <a:schemeClr val="tx2"/>
                </a:solidFill>
                <a:latin typeface="+mj-lt"/>
                <a:cs typeface="Sakkal Majalla" panose="02000000000000000000" pitchFamily="2" charset="-78"/>
              </a:rPr>
              <a:t>H</a:t>
            </a:r>
            <a:r>
              <a:rPr lang="en-US" altLang="it-IT" sz="2500" b="1" baseline="-25000" dirty="0">
                <a:solidFill>
                  <a:schemeClr val="tx2"/>
                </a:solidFill>
                <a:latin typeface="+mj-lt"/>
                <a:cs typeface="Sakkal Majalla" panose="02000000000000000000" pitchFamily="2" charset="-78"/>
              </a:rPr>
              <a:t>2</a:t>
            </a:r>
            <a:r>
              <a:rPr lang="en-US" altLang="it-IT" sz="2500" b="1" dirty="0">
                <a:solidFill>
                  <a:schemeClr val="tx2"/>
                </a:solidFill>
                <a:latin typeface="+mj-lt"/>
                <a:cs typeface="Sakkal Majalla" panose="02000000000000000000" pitchFamily="2" charset="-78"/>
              </a:rPr>
              <a:t> </a:t>
            </a:r>
            <a:r>
              <a:rPr lang="en-US" altLang="it-IT" sz="2500" b="1" dirty="0" smtClean="0">
                <a:solidFill>
                  <a:schemeClr val="tx2"/>
                </a:solidFill>
                <a:latin typeface="+mj-lt"/>
                <a:cs typeface="Sakkal Majalla" panose="02000000000000000000" pitchFamily="2" charset="-78"/>
              </a:rPr>
              <a:t>separation</a:t>
            </a:r>
            <a:endParaRPr lang="it-IT" altLang="it-IT" sz="2500" b="1" dirty="0">
              <a:solidFill>
                <a:schemeClr val="tx2"/>
              </a:solidFill>
              <a:latin typeface="+mj-lt"/>
              <a:cs typeface="Sakkal Majalla" panose="02000000000000000000" pitchFamily="2" charset="-78"/>
            </a:endParaRPr>
          </a:p>
        </p:txBody>
      </p:sp>
      <p:sp>
        <p:nvSpPr>
          <p:cNvPr id="2" name="Ovale 1"/>
          <p:cNvSpPr/>
          <p:nvPr/>
        </p:nvSpPr>
        <p:spPr>
          <a:xfrm>
            <a:off x="4685572" y="610297"/>
            <a:ext cx="1440160" cy="5832648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Freccia in giù 2"/>
          <p:cNvSpPr/>
          <p:nvPr/>
        </p:nvSpPr>
        <p:spPr>
          <a:xfrm rot="3781341">
            <a:off x="6012159" y="1665079"/>
            <a:ext cx="360040" cy="72008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Ovale 3"/>
          <p:cNvSpPr/>
          <p:nvPr/>
        </p:nvSpPr>
        <p:spPr>
          <a:xfrm>
            <a:off x="611560" y="1701358"/>
            <a:ext cx="1368152" cy="503506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Rettangolo 11"/>
          <p:cNvSpPr/>
          <p:nvPr/>
        </p:nvSpPr>
        <p:spPr>
          <a:xfrm>
            <a:off x="543687" y="6381328"/>
            <a:ext cx="36086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altLang="it-IT" b="1" dirty="0">
                <a:solidFill>
                  <a:srgbClr val="000000"/>
                </a:solidFill>
                <a:latin typeface="Symbol" panose="05050102010706020507" pitchFamily="18" charset="2"/>
                <a:ea typeface="Calibri" pitchFamily="34" charset="0"/>
                <a:cs typeface="Times New Roman" pitchFamily="18" charset="0"/>
              </a:rPr>
              <a:t>a</a:t>
            </a:r>
            <a:r>
              <a:rPr lang="it-IT" altLang="it-IT" b="1" baseline="-25000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H2/N2</a:t>
            </a:r>
            <a:r>
              <a:rPr lang="it-IT" altLang="it-IT" b="1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= </a:t>
            </a:r>
            <a:r>
              <a:rPr lang="it-IT" altLang="it-IT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permeance</a:t>
            </a:r>
            <a:r>
              <a:rPr lang="it-IT" altLang="it-IT" b="1" baseline="-250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H2</a:t>
            </a:r>
            <a:r>
              <a:rPr lang="it-IT" altLang="it-IT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/permeance</a:t>
            </a:r>
            <a:r>
              <a:rPr lang="it-IT" altLang="it-IT" b="1" baseline="-250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N2</a:t>
            </a:r>
            <a:endParaRPr lang="it-IT" baseline="-25000" dirty="0"/>
          </a:p>
        </p:txBody>
      </p:sp>
      <p:sp>
        <p:nvSpPr>
          <p:cNvPr id="13" name="Arco 12"/>
          <p:cNvSpPr/>
          <p:nvPr/>
        </p:nvSpPr>
        <p:spPr>
          <a:xfrm rot="13150033">
            <a:off x="380665" y="435289"/>
            <a:ext cx="5156779" cy="6808612"/>
          </a:xfrm>
          <a:prstGeom prst="arc">
            <a:avLst>
              <a:gd name="adj1" fmla="val 16182990"/>
              <a:gd name="adj2" fmla="val 25168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33671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o 8"/>
          <p:cNvGrpSpPr>
            <a:grpSpLocks/>
          </p:cNvGrpSpPr>
          <p:nvPr/>
        </p:nvGrpSpPr>
        <p:grpSpPr bwMode="auto">
          <a:xfrm>
            <a:off x="795338" y="152400"/>
            <a:ext cx="7858125" cy="938213"/>
            <a:chOff x="642938" y="0"/>
            <a:chExt cx="7858125" cy="938716"/>
          </a:xfrm>
        </p:grpSpPr>
        <p:cxnSp>
          <p:nvCxnSpPr>
            <p:cNvPr id="6" name="Connettore 1 5"/>
            <p:cNvCxnSpPr/>
            <p:nvPr/>
          </p:nvCxnSpPr>
          <p:spPr bwMode="auto">
            <a:xfrm>
              <a:off x="642938" y="856122"/>
              <a:ext cx="7858125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ttangolo 10"/>
            <p:cNvSpPr>
              <a:spLocks noChangeArrowheads="1"/>
            </p:cNvSpPr>
            <p:nvPr/>
          </p:nvSpPr>
          <p:spPr bwMode="auto">
            <a:xfrm>
              <a:off x="2714605" y="0"/>
              <a:ext cx="2928932" cy="9387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it-IT" altLang="it-IT" sz="2400" b="1" dirty="0">
                  <a:solidFill>
                    <a:srgbClr val="1F497D"/>
                  </a:solidFill>
                  <a:latin typeface="Baskerville Old Face" panose="02020602080505020303" pitchFamily="18" charset="0"/>
                </a:rPr>
                <a:t>ITM-CNR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it-IT" sz="1200" dirty="0">
                  <a:solidFill>
                    <a:schemeClr val="tx2"/>
                  </a:solidFill>
                  <a:latin typeface="Baskerville Old Face" panose="02020602080505020303" pitchFamily="18" charset="0"/>
                </a:rPr>
                <a:t>Institute</a:t>
              </a:r>
              <a:r>
                <a:rPr lang="it-IT" altLang="it-IT" sz="1200" dirty="0">
                  <a:solidFill>
                    <a:schemeClr val="tx2"/>
                  </a:solidFill>
                  <a:latin typeface="Baskerville Old Face" panose="02020602080505020303" pitchFamily="18" charset="0"/>
                </a:rPr>
                <a:t> on Membrane </a:t>
              </a:r>
              <a:r>
                <a:rPr lang="en-US" altLang="it-IT" sz="1200" dirty="0">
                  <a:solidFill>
                    <a:schemeClr val="tx2"/>
                  </a:solidFill>
                  <a:latin typeface="Baskerville Old Face" panose="02020602080505020303" pitchFamily="18" charset="0"/>
                </a:rPr>
                <a:t>Technology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endParaRPr lang="en-US" altLang="it-IT" sz="700" dirty="0">
                <a:solidFill>
                  <a:schemeClr val="tx2"/>
                </a:solidFill>
                <a:latin typeface="Century Gothic" pitchFamily="34" charset="0"/>
              </a:endParaRPr>
            </a:p>
          </p:txBody>
        </p:sp>
      </p:grpSp>
      <p:pic>
        <p:nvPicPr>
          <p:cNvPr id="8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821" y="252588"/>
            <a:ext cx="870646" cy="73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590101"/>
            <a:ext cx="6951710" cy="51512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CasellaDiTesto 1"/>
          <p:cNvSpPr txBox="1">
            <a:spLocks noChangeArrowheads="1"/>
          </p:cNvSpPr>
          <p:nvPr/>
        </p:nvSpPr>
        <p:spPr bwMode="auto">
          <a:xfrm>
            <a:off x="900113" y="1052513"/>
            <a:ext cx="7704137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it-IT" altLang="it-IT" sz="2500" b="1" dirty="0" err="1" smtClean="0">
                <a:solidFill>
                  <a:srgbClr val="002060"/>
                </a:solidFill>
                <a:latin typeface="+mn-lt"/>
              </a:rPr>
              <a:t>Why</a:t>
            </a:r>
            <a:r>
              <a:rPr lang="it-IT" altLang="it-IT" sz="2500" b="1" dirty="0" smtClean="0">
                <a:solidFill>
                  <a:srgbClr val="002060"/>
                </a:solidFill>
                <a:latin typeface="+mn-lt"/>
              </a:rPr>
              <a:t> </a:t>
            </a:r>
            <a:r>
              <a:rPr lang="it-IT" altLang="it-IT" sz="2500" b="1" dirty="0" err="1" smtClean="0">
                <a:solidFill>
                  <a:srgbClr val="002060"/>
                </a:solidFill>
                <a:latin typeface="+mn-lt"/>
              </a:rPr>
              <a:t>inorganic</a:t>
            </a:r>
            <a:r>
              <a:rPr lang="it-IT" altLang="it-IT" sz="2500" b="1" dirty="0" smtClean="0">
                <a:solidFill>
                  <a:srgbClr val="002060"/>
                </a:solidFill>
                <a:latin typeface="+mn-lt"/>
              </a:rPr>
              <a:t> </a:t>
            </a:r>
            <a:r>
              <a:rPr lang="it-IT" altLang="it-IT" sz="2500" b="1" dirty="0" err="1" smtClean="0">
                <a:solidFill>
                  <a:srgbClr val="002060"/>
                </a:solidFill>
                <a:latin typeface="+mn-lt"/>
              </a:rPr>
              <a:t>membranes</a:t>
            </a:r>
            <a:r>
              <a:rPr lang="it-IT" altLang="it-IT" sz="2500" b="1" dirty="0" smtClean="0">
                <a:solidFill>
                  <a:srgbClr val="002060"/>
                </a:solidFill>
                <a:latin typeface="+mn-lt"/>
              </a:rPr>
              <a:t> for H</a:t>
            </a:r>
            <a:r>
              <a:rPr lang="it-IT" altLang="it-IT" sz="2500" b="1" baseline="-25000" dirty="0" smtClean="0">
                <a:solidFill>
                  <a:srgbClr val="002060"/>
                </a:solidFill>
                <a:latin typeface="+mn-lt"/>
              </a:rPr>
              <a:t>2</a:t>
            </a:r>
            <a:r>
              <a:rPr lang="it-IT" altLang="it-IT" sz="2500" b="1" dirty="0" smtClean="0">
                <a:solidFill>
                  <a:srgbClr val="002060"/>
                </a:solidFill>
                <a:latin typeface="+mn-lt"/>
              </a:rPr>
              <a:t> </a:t>
            </a:r>
            <a:r>
              <a:rPr lang="it-IT" altLang="it-IT" sz="2500" b="1" dirty="0" err="1" smtClean="0">
                <a:solidFill>
                  <a:srgbClr val="002060"/>
                </a:solidFill>
                <a:latin typeface="+mn-lt"/>
              </a:rPr>
              <a:t>separation</a:t>
            </a:r>
            <a:r>
              <a:rPr lang="it-IT" altLang="it-IT" sz="2500" b="1" dirty="0" smtClean="0">
                <a:solidFill>
                  <a:srgbClr val="002060"/>
                </a:solidFill>
                <a:latin typeface="+mn-lt"/>
              </a:rPr>
              <a:t>?</a:t>
            </a:r>
            <a:endParaRPr lang="it-IT" altLang="it-IT" sz="25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11" name="CasellaDiTesto 14"/>
          <p:cNvSpPr txBox="1">
            <a:spLocks noChangeArrowheads="1"/>
          </p:cNvSpPr>
          <p:nvPr/>
        </p:nvSpPr>
        <p:spPr bwMode="auto">
          <a:xfrm>
            <a:off x="0" y="6639163"/>
            <a:ext cx="9144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it-IT" sz="1000" i="1" dirty="0">
                <a:latin typeface="Calibri" pitchFamily="34" charset="0"/>
              </a:rPr>
              <a:t>S. Yun, S. Ted </a:t>
            </a:r>
            <a:r>
              <a:rPr lang="en-US" altLang="it-IT" sz="1000" i="1" dirty="0" err="1" smtClean="0">
                <a:latin typeface="Calibri" pitchFamily="34" charset="0"/>
              </a:rPr>
              <a:t>Oyama</a:t>
            </a:r>
            <a:r>
              <a:rPr lang="en-US" altLang="it-IT" sz="1000" i="1" dirty="0" smtClean="0">
                <a:latin typeface="Calibri" pitchFamily="34" charset="0"/>
              </a:rPr>
              <a:t>, Correlations </a:t>
            </a:r>
            <a:r>
              <a:rPr lang="en-US" altLang="it-IT" sz="1000" i="1" dirty="0">
                <a:latin typeface="Calibri" pitchFamily="34" charset="0"/>
              </a:rPr>
              <a:t>in palladium membranes for hydrogen separation: A </a:t>
            </a:r>
            <a:r>
              <a:rPr lang="en-US" altLang="it-IT" sz="1000" i="1" dirty="0" smtClean="0">
                <a:latin typeface="Calibri" pitchFamily="34" charset="0"/>
              </a:rPr>
              <a:t>review, J. </a:t>
            </a:r>
            <a:r>
              <a:rPr lang="en-US" altLang="it-IT" sz="1000" i="1" dirty="0">
                <a:latin typeface="Calibri" pitchFamily="34" charset="0"/>
              </a:rPr>
              <a:t>Membrane </a:t>
            </a:r>
            <a:r>
              <a:rPr lang="en-US" altLang="it-IT" sz="1000" i="1" dirty="0" smtClean="0">
                <a:latin typeface="Calibri" pitchFamily="34" charset="0"/>
              </a:rPr>
              <a:t>Sci., </a:t>
            </a:r>
            <a:r>
              <a:rPr lang="en-US" altLang="it-IT" sz="1000" i="1" dirty="0">
                <a:latin typeface="Calibri" pitchFamily="34" charset="0"/>
              </a:rPr>
              <a:t>375 (2011) 28–45</a:t>
            </a:r>
            <a:endParaRPr lang="it-IT" altLang="it-IT" sz="1000" i="1" dirty="0">
              <a:latin typeface="Calibri" pitchFamily="34" charset="0"/>
            </a:endParaRPr>
          </a:p>
        </p:txBody>
      </p:sp>
      <p:sp>
        <p:nvSpPr>
          <p:cNvPr id="4" name="Freccia a destra 3"/>
          <p:cNvSpPr/>
          <p:nvPr/>
        </p:nvSpPr>
        <p:spPr>
          <a:xfrm rot="18502048">
            <a:off x="6091561" y="2324562"/>
            <a:ext cx="936104" cy="2880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CasellaDiTesto 9"/>
          <p:cNvSpPr txBox="1"/>
          <p:nvPr/>
        </p:nvSpPr>
        <p:spPr>
          <a:xfrm>
            <a:off x="4609921" y="1711383"/>
            <a:ext cx="3096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err="1" smtClean="0">
                <a:solidFill>
                  <a:srgbClr val="002060"/>
                </a:solidFill>
              </a:rPr>
              <a:t>Most</a:t>
            </a:r>
            <a:r>
              <a:rPr lang="it-IT" b="1" dirty="0" smtClean="0">
                <a:solidFill>
                  <a:srgbClr val="002060"/>
                </a:solidFill>
              </a:rPr>
              <a:t> </a:t>
            </a:r>
            <a:r>
              <a:rPr lang="it-IT" b="1" dirty="0" err="1" smtClean="0">
                <a:solidFill>
                  <a:srgbClr val="002060"/>
                </a:solidFill>
              </a:rPr>
              <a:t>attractive</a:t>
            </a:r>
            <a:r>
              <a:rPr lang="it-IT" b="1" dirty="0" smtClean="0">
                <a:solidFill>
                  <a:srgbClr val="002060"/>
                </a:solidFill>
              </a:rPr>
              <a:t> </a:t>
            </a:r>
            <a:r>
              <a:rPr lang="it-IT" b="1" dirty="0" err="1" smtClean="0">
                <a:solidFill>
                  <a:srgbClr val="002060"/>
                </a:solidFill>
              </a:rPr>
              <a:t>region</a:t>
            </a:r>
            <a:endParaRPr lang="it-IT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3671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po 8"/>
          <p:cNvGrpSpPr>
            <a:grpSpLocks/>
          </p:cNvGrpSpPr>
          <p:nvPr/>
        </p:nvGrpSpPr>
        <p:grpSpPr bwMode="auto">
          <a:xfrm>
            <a:off x="795338" y="152400"/>
            <a:ext cx="7858125" cy="938213"/>
            <a:chOff x="642938" y="0"/>
            <a:chExt cx="7858125" cy="938716"/>
          </a:xfrm>
        </p:grpSpPr>
        <p:cxnSp>
          <p:nvCxnSpPr>
            <p:cNvPr id="13" name="Connettore 1 12"/>
            <p:cNvCxnSpPr/>
            <p:nvPr/>
          </p:nvCxnSpPr>
          <p:spPr bwMode="auto">
            <a:xfrm>
              <a:off x="642938" y="856122"/>
              <a:ext cx="7858125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ttangolo 10"/>
            <p:cNvSpPr>
              <a:spLocks noChangeArrowheads="1"/>
            </p:cNvSpPr>
            <p:nvPr/>
          </p:nvSpPr>
          <p:spPr bwMode="auto">
            <a:xfrm>
              <a:off x="2714605" y="0"/>
              <a:ext cx="2928932" cy="9387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it-IT" altLang="it-IT" sz="2400" b="1" dirty="0">
                  <a:solidFill>
                    <a:srgbClr val="1F497D"/>
                  </a:solidFill>
                  <a:latin typeface="Baskerville Old Face" panose="02020602080505020303" pitchFamily="18" charset="0"/>
                </a:rPr>
                <a:t>ITM-CNR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it-IT" sz="1200" dirty="0">
                  <a:solidFill>
                    <a:schemeClr val="tx2"/>
                  </a:solidFill>
                  <a:latin typeface="Baskerville Old Face" panose="02020602080505020303" pitchFamily="18" charset="0"/>
                </a:rPr>
                <a:t>Institute</a:t>
              </a:r>
              <a:r>
                <a:rPr lang="it-IT" altLang="it-IT" sz="1200" dirty="0">
                  <a:solidFill>
                    <a:schemeClr val="tx2"/>
                  </a:solidFill>
                  <a:latin typeface="Baskerville Old Face" panose="02020602080505020303" pitchFamily="18" charset="0"/>
                </a:rPr>
                <a:t> on Membrane </a:t>
              </a:r>
              <a:r>
                <a:rPr lang="en-US" altLang="it-IT" sz="1200" dirty="0">
                  <a:solidFill>
                    <a:schemeClr val="tx2"/>
                  </a:solidFill>
                  <a:latin typeface="Baskerville Old Face" panose="02020602080505020303" pitchFamily="18" charset="0"/>
                </a:rPr>
                <a:t>Technology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endParaRPr lang="en-US" altLang="it-IT" sz="700" dirty="0">
                <a:solidFill>
                  <a:schemeClr val="tx2"/>
                </a:solidFill>
                <a:latin typeface="Century Gothic" pitchFamily="34" charset="0"/>
              </a:endParaRPr>
            </a:p>
          </p:txBody>
        </p:sp>
      </p:grpSp>
      <p:pic>
        <p:nvPicPr>
          <p:cNvPr id="15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821" y="252588"/>
            <a:ext cx="870646" cy="73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graphicFrame>
        <p:nvGraphicFramePr>
          <p:cNvPr id="3" name="Ogget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2249479"/>
              </p:ext>
            </p:extLst>
          </p:nvPr>
        </p:nvGraphicFramePr>
        <p:xfrm>
          <a:off x="576201" y="1634317"/>
          <a:ext cx="8237660" cy="50350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24" name="Immagine bitmap" r:id="rId4" imgW="4753639" imgH="2905531" progId="Paint.Picture">
                  <p:embed/>
                </p:oleObj>
              </mc:Choice>
              <mc:Fallback>
                <p:oleObj name="Immagine bitmap" r:id="rId4" imgW="4753639" imgH="2905531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6201" y="1634317"/>
                        <a:ext cx="8237660" cy="503504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ttangolo 3"/>
          <p:cNvSpPr/>
          <p:nvPr/>
        </p:nvSpPr>
        <p:spPr>
          <a:xfrm>
            <a:off x="1336392" y="1052736"/>
            <a:ext cx="676400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500" b="1" dirty="0">
                <a:solidFill>
                  <a:srgbClr val="002060"/>
                </a:solidFill>
              </a:rPr>
              <a:t>Hydrogen permeability </a:t>
            </a:r>
            <a:r>
              <a:rPr lang="en-US" sz="2500" b="1" dirty="0" smtClean="0">
                <a:solidFill>
                  <a:srgbClr val="002060"/>
                </a:solidFill>
              </a:rPr>
              <a:t>through different </a:t>
            </a:r>
            <a:r>
              <a:rPr lang="en-US" sz="2500" b="1" dirty="0">
                <a:solidFill>
                  <a:srgbClr val="002060"/>
                </a:solidFill>
              </a:rPr>
              <a:t>metals </a:t>
            </a:r>
            <a:endParaRPr lang="it-IT" sz="2500" b="1" dirty="0">
              <a:solidFill>
                <a:srgbClr val="002060"/>
              </a:solidFill>
            </a:endParaRPr>
          </a:p>
        </p:txBody>
      </p:sp>
      <p:cxnSp>
        <p:nvCxnSpPr>
          <p:cNvPr id="8" name="Connettore 2 7"/>
          <p:cNvCxnSpPr/>
          <p:nvPr/>
        </p:nvCxnSpPr>
        <p:spPr>
          <a:xfrm flipH="1">
            <a:off x="6372200" y="1628800"/>
            <a:ext cx="1368152" cy="1008112"/>
          </a:xfrm>
          <a:prstGeom prst="straightConnector1">
            <a:avLst/>
          </a:prstGeom>
          <a:ln w="25400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sellaDiTesto 8"/>
          <p:cNvSpPr txBox="1"/>
          <p:nvPr/>
        </p:nvSpPr>
        <p:spPr>
          <a:xfrm>
            <a:off x="7667615" y="1433928"/>
            <a:ext cx="1187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err="1" smtClean="0">
                <a:solidFill>
                  <a:srgbClr val="FF0000"/>
                </a:solidFill>
              </a:rPr>
              <a:t>Palladium</a:t>
            </a:r>
            <a:endParaRPr lang="it-IT" b="1" dirty="0">
              <a:solidFill>
                <a:srgbClr val="FF0000"/>
              </a:solidFill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179512" y="6597352"/>
            <a:ext cx="89644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GB" sz="1200" dirty="0" err="1" smtClean="0"/>
              <a:t>Basile</a:t>
            </a:r>
            <a:r>
              <a:rPr lang="en-GB" sz="1200" dirty="0" smtClean="0"/>
              <a:t> et al., </a:t>
            </a:r>
            <a:r>
              <a:rPr lang="en-GB" sz="1200" dirty="0"/>
              <a:t>Synthesis, </a:t>
            </a:r>
            <a:r>
              <a:rPr lang="en-GB" sz="1200" dirty="0" smtClean="0"/>
              <a:t>characterization </a:t>
            </a:r>
            <a:r>
              <a:rPr lang="en-GB" sz="1200" dirty="0"/>
              <a:t>and </a:t>
            </a:r>
            <a:r>
              <a:rPr lang="en-GB" sz="1200" dirty="0" smtClean="0"/>
              <a:t>applications </a:t>
            </a:r>
            <a:r>
              <a:rPr lang="en-GB" sz="1200" dirty="0"/>
              <a:t>of </a:t>
            </a:r>
            <a:r>
              <a:rPr lang="en-GB" sz="1200" dirty="0" smtClean="0"/>
              <a:t>palladium membranes</a:t>
            </a:r>
            <a:r>
              <a:rPr lang="en-GB" sz="1200" dirty="0"/>
              <a:t>, Eds. R. </a:t>
            </a:r>
            <a:r>
              <a:rPr lang="en-GB" sz="1200" dirty="0" err="1"/>
              <a:t>Malada</a:t>
            </a:r>
            <a:r>
              <a:rPr lang="en-GB" sz="1200" dirty="0"/>
              <a:t>, M. Menendez, Elsevier, </a:t>
            </a:r>
            <a:r>
              <a:rPr lang="en-GB" sz="1200" dirty="0" smtClean="0"/>
              <a:t>Ch. 8 </a:t>
            </a:r>
            <a:r>
              <a:rPr lang="en-GB" sz="1200" dirty="0"/>
              <a:t>(</a:t>
            </a:r>
            <a:r>
              <a:rPr lang="en-GB" sz="1200" b="1" dirty="0" smtClean="0"/>
              <a:t>2007</a:t>
            </a:r>
            <a:r>
              <a:rPr lang="en-GB" sz="1200" dirty="0" smtClean="0"/>
              <a:t>).</a:t>
            </a:r>
            <a:endParaRPr lang="it-IT" sz="1200" dirty="0"/>
          </a:p>
        </p:txBody>
      </p:sp>
      <p:sp>
        <p:nvSpPr>
          <p:cNvPr id="18" name="Segnaposto contenuto 2"/>
          <p:cNvSpPr>
            <a:spLocks noChangeArrowheads="1"/>
          </p:cNvSpPr>
          <p:nvPr/>
        </p:nvSpPr>
        <p:spPr bwMode="auto">
          <a:xfrm>
            <a:off x="1585396" y="4725144"/>
            <a:ext cx="3634676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it-IT" altLang="en-US" sz="1200" b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Dense metal </a:t>
            </a:r>
            <a:r>
              <a:rPr lang="it-IT" altLang="en-US" sz="1200" b="1" u="sng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membranes</a:t>
            </a:r>
            <a:r>
              <a:rPr lang="it-IT" altLang="en-US" sz="1200" b="1" dirty="0" smtClean="0">
                <a:solidFill>
                  <a:srgbClr val="C00000"/>
                </a:solidFill>
              </a:rPr>
              <a:t>: </a:t>
            </a:r>
          </a:p>
          <a:p>
            <a:pPr algn="just" eaLnBrk="1" hangingPunct="1"/>
            <a:r>
              <a:rPr lang="it-IT" altLang="en-US" sz="1200" b="1" dirty="0"/>
              <a:t>G</a:t>
            </a:r>
            <a:r>
              <a:rPr lang="it-IT" altLang="en-US" sz="1200" b="1" dirty="0" smtClean="0"/>
              <a:t>roup 10 (Ni, Pd, </a:t>
            </a:r>
            <a:r>
              <a:rPr lang="it-IT" altLang="en-US" sz="1200" b="1" dirty="0" err="1" smtClean="0"/>
              <a:t>Pt</a:t>
            </a:r>
            <a:r>
              <a:rPr lang="it-IT" altLang="en-US" sz="1200" b="1" dirty="0" smtClean="0"/>
              <a:t>), </a:t>
            </a:r>
            <a:r>
              <a:rPr lang="it-IT" altLang="en-US" sz="1200" b="1" dirty="0"/>
              <a:t>G</a:t>
            </a:r>
            <a:r>
              <a:rPr lang="it-IT" altLang="en-US" sz="1200" b="1" dirty="0" smtClean="0"/>
              <a:t>roup 5 (V, </a:t>
            </a:r>
            <a:r>
              <a:rPr lang="it-IT" altLang="en-US" sz="1200" b="1" dirty="0" err="1" smtClean="0"/>
              <a:t>Ta</a:t>
            </a:r>
            <a:r>
              <a:rPr lang="it-IT" altLang="en-US" sz="1200" b="1" dirty="0" smtClean="0"/>
              <a:t>, Nb)</a:t>
            </a:r>
          </a:p>
          <a:p>
            <a:pPr algn="just" eaLnBrk="1" hangingPunct="1"/>
            <a:r>
              <a:rPr lang="it-IT" altLang="en-US" sz="1200" b="1" dirty="0" err="1" smtClean="0">
                <a:solidFill>
                  <a:srgbClr val="C00000"/>
                </a:solidFill>
              </a:rPr>
              <a:t>able</a:t>
            </a:r>
            <a:r>
              <a:rPr lang="it-IT" altLang="en-US" sz="1200" b="1" dirty="0" smtClean="0">
                <a:solidFill>
                  <a:srgbClr val="C00000"/>
                </a:solidFill>
              </a:rPr>
              <a:t> to dissociate and dissolve H</a:t>
            </a:r>
            <a:r>
              <a:rPr lang="it-IT" altLang="en-US" sz="1200" b="1" baseline="-25000" dirty="0">
                <a:solidFill>
                  <a:schemeClr val="accent2"/>
                </a:solidFill>
                <a:sym typeface="Arial" charset="0"/>
              </a:rPr>
              <a:t>2</a:t>
            </a:r>
            <a:r>
              <a:rPr lang="it-IT" altLang="en-US" sz="1200" b="1" dirty="0" smtClean="0">
                <a:solidFill>
                  <a:srgbClr val="C00000"/>
                </a:solidFill>
              </a:rPr>
              <a:t>.</a:t>
            </a:r>
          </a:p>
          <a:p>
            <a:pPr algn="just" eaLnBrk="1" hangingPunct="1"/>
            <a:r>
              <a:rPr lang="it-IT" altLang="en-US" sz="1200" b="1" dirty="0" smtClean="0"/>
              <a:t>Pd </a:t>
            </a:r>
            <a:r>
              <a:rPr lang="it-IT" altLang="en-US" sz="1200" b="1" dirty="0" err="1" smtClean="0"/>
              <a:t>membranes</a:t>
            </a:r>
            <a:r>
              <a:rPr lang="it-IT" altLang="en-US" sz="1200" b="1" dirty="0" smtClean="0"/>
              <a:t> show a </a:t>
            </a:r>
            <a:r>
              <a:rPr lang="it-IT" altLang="en-US" sz="1200" b="1" dirty="0" err="1" smtClean="0"/>
              <a:t>very</a:t>
            </a:r>
            <a:r>
              <a:rPr lang="it-IT" altLang="en-US" sz="1200" b="1" dirty="0" smtClean="0"/>
              <a:t> high H</a:t>
            </a:r>
            <a:r>
              <a:rPr lang="it-IT" altLang="en-US" sz="1200" b="1" baseline="-25000" dirty="0">
                <a:sym typeface="Arial" charset="0"/>
              </a:rPr>
              <a:t>2</a:t>
            </a:r>
            <a:r>
              <a:rPr lang="it-IT" altLang="en-US" sz="1200" b="1" dirty="0" smtClean="0"/>
              <a:t> </a:t>
            </a:r>
            <a:r>
              <a:rPr lang="it-IT" altLang="en-US" sz="1200" b="1" dirty="0" err="1" smtClean="0"/>
              <a:t>solubility</a:t>
            </a:r>
            <a:r>
              <a:rPr lang="it-IT" altLang="en-US" sz="1200" b="1" dirty="0" smtClean="0"/>
              <a:t> in </a:t>
            </a:r>
            <a:r>
              <a:rPr lang="it-IT" altLang="en-US" sz="1200" b="1" dirty="0"/>
              <a:t>a wide </a:t>
            </a:r>
            <a:r>
              <a:rPr lang="it-IT" altLang="en-US" sz="1200" b="1" dirty="0" err="1" smtClean="0"/>
              <a:t>range</a:t>
            </a:r>
            <a:r>
              <a:rPr lang="it-IT" altLang="en-US" sz="1200" b="1" dirty="0" smtClean="0"/>
              <a:t> of T</a:t>
            </a:r>
            <a:endParaRPr lang="it-IT" altLang="en-US" sz="1200" b="1" dirty="0"/>
          </a:p>
        </p:txBody>
      </p:sp>
      <p:sp>
        <p:nvSpPr>
          <p:cNvPr id="5" name="Ovale 4"/>
          <p:cNvSpPr/>
          <p:nvPr/>
        </p:nvSpPr>
        <p:spPr>
          <a:xfrm>
            <a:off x="5940152" y="1916832"/>
            <a:ext cx="432048" cy="576064"/>
          </a:xfrm>
          <a:prstGeom prst="ellipse">
            <a:avLst/>
          </a:prstGeom>
          <a:noFill/>
          <a:ln>
            <a:solidFill>
              <a:srgbClr val="00206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7" name="Connettore 2 6"/>
          <p:cNvCxnSpPr/>
          <p:nvPr/>
        </p:nvCxnSpPr>
        <p:spPr>
          <a:xfrm flipH="1">
            <a:off x="6372200" y="764704"/>
            <a:ext cx="1584176" cy="1368152"/>
          </a:xfrm>
          <a:prstGeom prst="straightConnector1">
            <a:avLst/>
          </a:prstGeom>
          <a:ln w="25400">
            <a:solidFill>
              <a:srgbClr val="00206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/>
          <p:cNvSpPr txBox="1"/>
          <p:nvPr/>
        </p:nvSpPr>
        <p:spPr>
          <a:xfrm>
            <a:off x="7820015" y="404664"/>
            <a:ext cx="1187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err="1" smtClean="0">
                <a:solidFill>
                  <a:srgbClr val="002060"/>
                </a:solidFill>
              </a:rPr>
              <a:t>Ta</a:t>
            </a:r>
            <a:r>
              <a:rPr lang="it-IT" b="1" dirty="0" smtClean="0">
                <a:solidFill>
                  <a:srgbClr val="002060"/>
                </a:solidFill>
              </a:rPr>
              <a:t>, Nb, V</a:t>
            </a:r>
            <a:endParaRPr lang="it-IT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9598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o 8"/>
          <p:cNvGrpSpPr>
            <a:grpSpLocks/>
          </p:cNvGrpSpPr>
          <p:nvPr/>
        </p:nvGrpSpPr>
        <p:grpSpPr bwMode="auto">
          <a:xfrm>
            <a:off x="795338" y="152400"/>
            <a:ext cx="7858125" cy="938213"/>
            <a:chOff x="642938" y="0"/>
            <a:chExt cx="7858125" cy="938716"/>
          </a:xfrm>
        </p:grpSpPr>
        <p:cxnSp>
          <p:nvCxnSpPr>
            <p:cNvPr id="6" name="Connettore 1 5"/>
            <p:cNvCxnSpPr/>
            <p:nvPr/>
          </p:nvCxnSpPr>
          <p:spPr bwMode="auto">
            <a:xfrm>
              <a:off x="642938" y="856122"/>
              <a:ext cx="7858125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ttangolo 10"/>
            <p:cNvSpPr>
              <a:spLocks noChangeArrowheads="1"/>
            </p:cNvSpPr>
            <p:nvPr/>
          </p:nvSpPr>
          <p:spPr bwMode="auto">
            <a:xfrm>
              <a:off x="2714605" y="0"/>
              <a:ext cx="2928932" cy="9387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it-IT" altLang="it-IT" sz="2400" b="1" dirty="0">
                  <a:solidFill>
                    <a:srgbClr val="1F497D"/>
                  </a:solidFill>
                  <a:latin typeface="Baskerville Old Face" panose="02020602080505020303" pitchFamily="18" charset="0"/>
                </a:rPr>
                <a:t>ITM-CNR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it-IT" sz="1200" dirty="0">
                  <a:solidFill>
                    <a:schemeClr val="tx2"/>
                  </a:solidFill>
                  <a:latin typeface="Baskerville Old Face" panose="02020602080505020303" pitchFamily="18" charset="0"/>
                </a:rPr>
                <a:t>Institute</a:t>
              </a:r>
              <a:r>
                <a:rPr lang="it-IT" altLang="it-IT" sz="1200" dirty="0">
                  <a:solidFill>
                    <a:schemeClr val="tx2"/>
                  </a:solidFill>
                  <a:latin typeface="Baskerville Old Face" panose="02020602080505020303" pitchFamily="18" charset="0"/>
                </a:rPr>
                <a:t> on Membrane </a:t>
              </a:r>
              <a:r>
                <a:rPr lang="en-US" altLang="it-IT" sz="1200" dirty="0">
                  <a:solidFill>
                    <a:schemeClr val="tx2"/>
                  </a:solidFill>
                  <a:latin typeface="Baskerville Old Face" panose="02020602080505020303" pitchFamily="18" charset="0"/>
                </a:rPr>
                <a:t>Technology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endParaRPr lang="en-US" altLang="it-IT" sz="700" dirty="0">
                <a:solidFill>
                  <a:schemeClr val="tx2"/>
                </a:solidFill>
                <a:latin typeface="Century Gothic" pitchFamily="34" charset="0"/>
              </a:endParaRPr>
            </a:p>
          </p:txBody>
        </p:sp>
      </p:grpSp>
      <p:pic>
        <p:nvPicPr>
          <p:cNvPr id="8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821" y="252588"/>
            <a:ext cx="870646" cy="73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egnaposto contenuto 2"/>
          <p:cNvSpPr>
            <a:spLocks noGrp="1"/>
          </p:cNvSpPr>
          <p:nvPr>
            <p:ph idx="1"/>
          </p:nvPr>
        </p:nvSpPr>
        <p:spPr>
          <a:xfrm>
            <a:off x="107504" y="1340768"/>
            <a:ext cx="9036496" cy="4536504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it-IT" sz="1400" dirty="0" smtClean="0"/>
          </a:p>
          <a:p>
            <a:pPr marL="0" indent="0" algn="ctr">
              <a:buNone/>
            </a:pPr>
            <a:r>
              <a:rPr lang="it-IT" sz="3000" b="1" dirty="0" smtClean="0"/>
              <a:t>V, </a:t>
            </a:r>
            <a:r>
              <a:rPr lang="it-IT" sz="3000" b="1" dirty="0" err="1" smtClean="0"/>
              <a:t>Ta</a:t>
            </a:r>
            <a:r>
              <a:rPr lang="it-IT" sz="3000" b="1" dirty="0" smtClean="0"/>
              <a:t> </a:t>
            </a:r>
            <a:r>
              <a:rPr lang="it-IT" sz="3000" dirty="0" smtClean="0"/>
              <a:t>and</a:t>
            </a:r>
            <a:r>
              <a:rPr lang="it-IT" sz="3000" b="1" dirty="0" smtClean="0"/>
              <a:t> Nb </a:t>
            </a:r>
            <a:r>
              <a:rPr lang="it-IT" sz="3000" dirty="0" smtClean="0"/>
              <a:t>are prone to a </a:t>
            </a:r>
            <a:r>
              <a:rPr lang="it-IT" sz="3000" b="1" i="1" u="sng" dirty="0" smtClean="0">
                <a:solidFill>
                  <a:srgbClr val="FF0000"/>
                </a:solidFill>
              </a:rPr>
              <a:t>severe</a:t>
            </a:r>
            <a:r>
              <a:rPr lang="it-IT" sz="3000" b="1" i="1" u="sng" dirty="0" smtClean="0">
                <a:solidFill>
                  <a:srgbClr val="C00000"/>
                </a:solidFill>
              </a:rPr>
              <a:t> </a:t>
            </a:r>
            <a:r>
              <a:rPr lang="it-IT" sz="3000" b="1" dirty="0" smtClean="0"/>
              <a:t>H</a:t>
            </a:r>
            <a:r>
              <a:rPr lang="it-IT" sz="3000" b="1" baseline="-25000" dirty="0" smtClean="0"/>
              <a:t>2</a:t>
            </a:r>
            <a:r>
              <a:rPr lang="it-IT" sz="3000" b="1" dirty="0" smtClean="0"/>
              <a:t> embrittlement</a:t>
            </a:r>
            <a:endParaRPr lang="it-IT" sz="3000" dirty="0"/>
          </a:p>
          <a:p>
            <a:pPr marL="0" indent="0">
              <a:buNone/>
            </a:pPr>
            <a:endParaRPr lang="it-IT" sz="18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it-IT" sz="1800" dirty="0">
              <a:sym typeface="Wingdings" panose="05000000000000000000" pitchFamily="2" charset="2"/>
            </a:endParaRPr>
          </a:p>
          <a:p>
            <a:pPr marL="0" indent="0" algn="ctr">
              <a:buNone/>
            </a:pPr>
            <a:r>
              <a:rPr lang="it-IT" sz="22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DBTC </a:t>
            </a:r>
            <a:r>
              <a:rPr lang="it-IT" sz="2200" dirty="0">
                <a:sym typeface="Wingdings" panose="05000000000000000000" pitchFamily="2" charset="2"/>
              </a:rPr>
              <a:t>(</a:t>
            </a:r>
            <a:r>
              <a:rPr lang="it-IT" sz="2200" b="1" dirty="0" err="1">
                <a:sym typeface="Wingdings" panose="05000000000000000000" pitchFamily="2" charset="2"/>
              </a:rPr>
              <a:t>ductile</a:t>
            </a:r>
            <a:r>
              <a:rPr lang="it-IT" sz="2200" b="1" dirty="0">
                <a:sym typeface="Wingdings" panose="05000000000000000000" pitchFamily="2" charset="2"/>
              </a:rPr>
              <a:t>-to-</a:t>
            </a:r>
            <a:r>
              <a:rPr lang="it-IT" sz="2200" b="1" dirty="0" err="1">
                <a:sym typeface="Wingdings" panose="05000000000000000000" pitchFamily="2" charset="2"/>
              </a:rPr>
              <a:t>brittle</a:t>
            </a:r>
            <a:r>
              <a:rPr lang="it-IT" sz="2200" b="1" dirty="0">
                <a:sym typeface="Wingdings" panose="05000000000000000000" pitchFamily="2" charset="2"/>
              </a:rPr>
              <a:t> </a:t>
            </a:r>
            <a:r>
              <a:rPr lang="it-IT" sz="2200" b="1" dirty="0" err="1">
                <a:sym typeface="Wingdings" panose="05000000000000000000" pitchFamily="2" charset="2"/>
              </a:rPr>
              <a:t>transition</a:t>
            </a:r>
            <a:r>
              <a:rPr lang="it-IT" sz="2200" b="1" dirty="0">
                <a:sym typeface="Wingdings" panose="05000000000000000000" pitchFamily="2" charset="2"/>
              </a:rPr>
              <a:t> hydrogen </a:t>
            </a:r>
            <a:r>
              <a:rPr lang="it-IT" sz="2200" b="1" dirty="0" err="1" smtClean="0">
                <a:sym typeface="Wingdings" panose="05000000000000000000" pitchFamily="2" charset="2"/>
              </a:rPr>
              <a:t>concentration</a:t>
            </a:r>
            <a:r>
              <a:rPr lang="it-IT" sz="2200" dirty="0" smtClean="0">
                <a:sym typeface="Wingdings" panose="05000000000000000000" pitchFamily="2" charset="2"/>
              </a:rPr>
              <a:t>) </a:t>
            </a:r>
            <a:r>
              <a:rPr lang="it-IT" sz="2200" dirty="0" err="1" smtClean="0">
                <a:sym typeface="Wingdings" panose="05000000000000000000" pitchFamily="2" charset="2"/>
              </a:rPr>
              <a:t>occurs</a:t>
            </a:r>
            <a:r>
              <a:rPr lang="it-IT" sz="2200" dirty="0" smtClean="0">
                <a:sym typeface="Wingdings" panose="05000000000000000000" pitchFamily="2" charset="2"/>
              </a:rPr>
              <a:t> for the V </a:t>
            </a:r>
            <a:r>
              <a:rPr lang="it-IT" sz="2200" dirty="0" err="1" smtClean="0">
                <a:sym typeface="Wingdings" panose="05000000000000000000" pitchFamily="2" charset="2"/>
              </a:rPr>
              <a:t>group</a:t>
            </a:r>
            <a:r>
              <a:rPr lang="it-IT" sz="2200" dirty="0" smtClean="0">
                <a:sym typeface="Wingdings" panose="05000000000000000000" pitchFamily="2" charset="2"/>
              </a:rPr>
              <a:t> metal </a:t>
            </a:r>
            <a:r>
              <a:rPr lang="it-IT" sz="2200" dirty="0" err="1" smtClean="0">
                <a:sym typeface="Wingdings" panose="05000000000000000000" pitchFamily="2" charset="2"/>
              </a:rPr>
              <a:t>as</a:t>
            </a:r>
            <a:r>
              <a:rPr lang="it-IT" sz="2200" dirty="0" smtClean="0">
                <a:sym typeface="Wingdings" panose="05000000000000000000" pitchFamily="2" charset="2"/>
              </a:rPr>
              <a:t> a </a:t>
            </a:r>
            <a:r>
              <a:rPr lang="it-IT" sz="2200" dirty="0" err="1" smtClean="0">
                <a:sym typeface="Wingdings" panose="05000000000000000000" pitchFamily="2" charset="2"/>
              </a:rPr>
              <a:t>function</a:t>
            </a:r>
            <a:r>
              <a:rPr lang="it-IT" sz="2200" dirty="0" smtClean="0">
                <a:sym typeface="Wingdings" panose="05000000000000000000" pitchFamily="2" charset="2"/>
              </a:rPr>
              <a:t> of </a:t>
            </a:r>
            <a:r>
              <a:rPr lang="it-IT" sz="2200" b="1" dirty="0" smtClean="0">
                <a:sym typeface="Wingdings" panose="05000000000000000000" pitchFamily="2" charset="2"/>
              </a:rPr>
              <a:t>C</a:t>
            </a:r>
            <a:r>
              <a:rPr lang="it-IT" sz="2200" b="1" baseline="-25000" dirty="0" smtClean="0">
                <a:sym typeface="Wingdings" panose="05000000000000000000" pitchFamily="2" charset="2"/>
              </a:rPr>
              <a:t>H2</a:t>
            </a:r>
            <a:r>
              <a:rPr lang="it-IT" sz="2200" dirty="0" smtClean="0">
                <a:sym typeface="Wingdings" panose="05000000000000000000" pitchFamily="2" charset="2"/>
              </a:rPr>
              <a:t>. </a:t>
            </a:r>
          </a:p>
          <a:p>
            <a:pPr marL="0" indent="0">
              <a:buNone/>
            </a:pPr>
            <a:endParaRPr lang="it-IT" sz="1400" b="1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it-IT" dirty="0">
                <a:solidFill>
                  <a:srgbClr val="002060"/>
                </a:solidFill>
                <a:sym typeface="Wingdings" panose="05000000000000000000" pitchFamily="2" charset="2"/>
              </a:rPr>
              <a:t> </a:t>
            </a:r>
            <a:r>
              <a:rPr lang="it-IT" b="1" dirty="0" err="1">
                <a:solidFill>
                  <a:srgbClr val="FF0000"/>
                </a:solidFill>
                <a:sym typeface="Wingdings" panose="05000000000000000000" pitchFamily="2" charset="2"/>
              </a:rPr>
              <a:t>DBTC</a:t>
            </a:r>
            <a:r>
              <a:rPr lang="it-IT" b="1" baseline="-25000" dirty="0" err="1">
                <a:solidFill>
                  <a:srgbClr val="002060"/>
                </a:solidFill>
                <a:sym typeface="Wingdings" panose="05000000000000000000" pitchFamily="2" charset="2"/>
              </a:rPr>
              <a:t>pure</a:t>
            </a:r>
            <a:r>
              <a:rPr lang="it-IT" b="1" baseline="-25000" dirty="0">
                <a:solidFill>
                  <a:srgbClr val="002060"/>
                </a:solidFill>
                <a:sym typeface="Wingdings" panose="05000000000000000000" pitchFamily="2" charset="2"/>
              </a:rPr>
              <a:t> Nb</a:t>
            </a:r>
            <a:r>
              <a:rPr lang="it-IT" b="1" dirty="0">
                <a:solidFill>
                  <a:srgbClr val="FF0000"/>
                </a:solidFill>
                <a:sym typeface="Wingdings" panose="05000000000000000000" pitchFamily="2" charset="2"/>
              </a:rPr>
              <a:t>: </a:t>
            </a:r>
            <a:r>
              <a:rPr lang="it-IT" sz="2400" b="1" dirty="0">
                <a:solidFill>
                  <a:srgbClr val="FF0000"/>
                </a:solidFill>
                <a:sym typeface="Wingdings" panose="05000000000000000000" pitchFamily="2" charset="2"/>
              </a:rPr>
              <a:t>H/Nb = 0.25    </a:t>
            </a:r>
            <a:r>
              <a:rPr lang="it-IT" b="1" dirty="0">
                <a:solidFill>
                  <a:srgbClr val="002060"/>
                </a:solidFill>
                <a:sym typeface="Wingdings" panose="05000000000000000000" pitchFamily="2" charset="2"/>
              </a:rPr>
              <a:t>- </a:t>
            </a:r>
            <a:r>
              <a:rPr lang="it-IT" b="1" dirty="0" err="1">
                <a:solidFill>
                  <a:srgbClr val="FF0000"/>
                </a:solidFill>
                <a:sym typeface="Wingdings" panose="05000000000000000000" pitchFamily="2" charset="2"/>
              </a:rPr>
              <a:t>DBTC</a:t>
            </a:r>
            <a:r>
              <a:rPr lang="it-IT" b="1" baseline="-25000" dirty="0" err="1">
                <a:solidFill>
                  <a:srgbClr val="002060"/>
                </a:solidFill>
                <a:sym typeface="Wingdings" panose="05000000000000000000" pitchFamily="2" charset="2"/>
              </a:rPr>
              <a:t>pure</a:t>
            </a:r>
            <a:r>
              <a:rPr lang="it-IT" b="1" baseline="-25000" dirty="0">
                <a:solidFill>
                  <a:srgbClr val="002060"/>
                </a:solidFill>
                <a:sym typeface="Wingdings" panose="05000000000000000000" pitchFamily="2" charset="2"/>
              </a:rPr>
              <a:t> V </a:t>
            </a:r>
            <a:r>
              <a:rPr lang="it-IT" b="1" dirty="0">
                <a:solidFill>
                  <a:srgbClr val="FF0000"/>
                </a:solidFill>
                <a:sym typeface="Wingdings" panose="05000000000000000000" pitchFamily="2" charset="2"/>
              </a:rPr>
              <a:t>:    </a:t>
            </a:r>
            <a:r>
              <a:rPr lang="it-IT" sz="2400" b="1" dirty="0">
                <a:solidFill>
                  <a:srgbClr val="FF0000"/>
                </a:solidFill>
                <a:sym typeface="Wingdings" panose="05000000000000000000" pitchFamily="2" charset="2"/>
              </a:rPr>
              <a:t>H/V   = 0.22</a:t>
            </a:r>
          </a:p>
          <a:p>
            <a:pPr marL="0" indent="0">
              <a:buNone/>
            </a:pPr>
            <a:endParaRPr lang="it-IT" sz="1400" b="1" dirty="0" smtClean="0">
              <a:sym typeface="Wingdings" panose="05000000000000000000" pitchFamily="2" charset="2"/>
            </a:endParaRPr>
          </a:p>
          <a:p>
            <a:pPr marL="0" indent="0" algn="just">
              <a:buNone/>
            </a:pPr>
            <a:r>
              <a:rPr lang="it-IT" sz="2000" b="1" dirty="0" smtClean="0">
                <a:sym typeface="Wingdings" panose="05000000000000000000" pitchFamily="2" charset="2"/>
              </a:rPr>
              <a:t>The </a:t>
            </a:r>
            <a:r>
              <a:rPr lang="it-IT" sz="2000" b="1" dirty="0" err="1" smtClean="0">
                <a:sym typeface="Wingdings" panose="05000000000000000000" pitchFamily="2" charset="2"/>
              </a:rPr>
              <a:t>resistance</a:t>
            </a:r>
            <a:r>
              <a:rPr lang="it-IT" sz="2000" b="1" dirty="0" smtClean="0">
                <a:sym typeface="Wingdings" panose="05000000000000000000" pitchFamily="2" charset="2"/>
              </a:rPr>
              <a:t> to H</a:t>
            </a:r>
            <a:r>
              <a:rPr lang="it-IT" sz="2000" b="1" baseline="-25000" dirty="0" smtClean="0">
                <a:sym typeface="Wingdings" panose="05000000000000000000" pitchFamily="2" charset="2"/>
              </a:rPr>
              <a:t>2</a:t>
            </a:r>
            <a:r>
              <a:rPr lang="it-IT" sz="2000" b="1" dirty="0" smtClean="0">
                <a:sym typeface="Wingdings" panose="05000000000000000000" pitchFamily="2" charset="2"/>
              </a:rPr>
              <a:t> embrittlement </a:t>
            </a:r>
            <a:r>
              <a:rPr lang="it-IT" sz="2000" b="1" dirty="0">
                <a:sym typeface="Wingdings" panose="05000000000000000000" pitchFamily="2" charset="2"/>
              </a:rPr>
              <a:t>o</a:t>
            </a:r>
            <a:r>
              <a:rPr lang="it-IT" sz="2000" b="1" dirty="0" smtClean="0">
                <a:sym typeface="Wingdings" panose="05000000000000000000" pitchFamily="2" charset="2"/>
              </a:rPr>
              <a:t>f Nb </a:t>
            </a:r>
            <a:r>
              <a:rPr lang="it-IT" sz="2000" b="1" dirty="0">
                <a:sym typeface="Wingdings" panose="05000000000000000000" pitchFamily="2" charset="2"/>
              </a:rPr>
              <a:t>and V, </a:t>
            </a:r>
            <a:r>
              <a:rPr lang="it-IT" sz="2000" b="1" dirty="0" err="1" smtClean="0">
                <a:sym typeface="Wingdings" panose="05000000000000000000" pitchFamily="2" charset="2"/>
              </a:rPr>
              <a:t>during</a:t>
            </a:r>
            <a:r>
              <a:rPr lang="it-IT" sz="2000" b="1" dirty="0" smtClean="0">
                <a:sym typeface="Wingdings" panose="05000000000000000000" pitchFamily="2" charset="2"/>
              </a:rPr>
              <a:t> </a:t>
            </a:r>
            <a:r>
              <a:rPr lang="it-IT" sz="2000" b="1" dirty="0">
                <a:sym typeface="Wingdings" panose="05000000000000000000" pitchFamily="2" charset="2"/>
              </a:rPr>
              <a:t>H</a:t>
            </a:r>
            <a:r>
              <a:rPr lang="it-IT" sz="2000" b="1" baseline="-25000" dirty="0">
                <a:sym typeface="Wingdings" panose="05000000000000000000" pitchFamily="2" charset="2"/>
              </a:rPr>
              <a:t>2</a:t>
            </a:r>
            <a:r>
              <a:rPr lang="it-IT" sz="2000" b="1" dirty="0">
                <a:sym typeface="Wingdings" panose="05000000000000000000" pitchFamily="2" charset="2"/>
              </a:rPr>
              <a:t> </a:t>
            </a:r>
            <a:r>
              <a:rPr lang="it-IT" sz="2000" b="1" dirty="0" err="1" smtClean="0">
                <a:sym typeface="Wingdings" panose="05000000000000000000" pitchFamily="2" charset="2"/>
              </a:rPr>
              <a:t>permeation</a:t>
            </a:r>
            <a:r>
              <a:rPr lang="it-IT" sz="2000" b="1" dirty="0" smtClean="0">
                <a:sym typeface="Wingdings" panose="05000000000000000000" pitchFamily="2" charset="2"/>
              </a:rPr>
              <a:t>, can be </a:t>
            </a:r>
            <a:r>
              <a:rPr lang="it-IT" sz="2000" b="1" dirty="0" err="1" smtClean="0">
                <a:sym typeface="Wingdings" panose="05000000000000000000" pitchFamily="2" charset="2"/>
              </a:rPr>
              <a:t>improved</a:t>
            </a:r>
            <a:r>
              <a:rPr lang="it-IT" sz="2000" b="1" dirty="0" smtClean="0">
                <a:sym typeface="Wingdings" panose="05000000000000000000" pitchFamily="2" charset="2"/>
              </a:rPr>
              <a:t> by </a:t>
            </a:r>
            <a:r>
              <a:rPr lang="it-IT" sz="2000" b="1" dirty="0" err="1" smtClean="0">
                <a:sym typeface="Wingdings" panose="05000000000000000000" pitchFamily="2" charset="2"/>
              </a:rPr>
              <a:t>keeping</a:t>
            </a:r>
            <a:r>
              <a:rPr lang="it-IT" sz="2000" b="1" dirty="0" smtClean="0">
                <a:sym typeface="Wingdings" panose="05000000000000000000" pitchFamily="2" charset="2"/>
              </a:rPr>
              <a:t> C</a:t>
            </a:r>
            <a:r>
              <a:rPr lang="it-IT" sz="2000" b="1" baseline="-25000" dirty="0" smtClean="0">
                <a:sym typeface="Wingdings" panose="05000000000000000000" pitchFamily="2" charset="2"/>
              </a:rPr>
              <a:t>H2 </a:t>
            </a:r>
            <a:r>
              <a:rPr lang="it-IT" sz="2000" b="1" dirty="0" smtClean="0">
                <a:sym typeface="Wingdings" panose="05000000000000000000" pitchFamily="2" charset="2"/>
              </a:rPr>
              <a:t> </a:t>
            </a:r>
            <a:r>
              <a:rPr lang="it-IT" sz="2000" b="1" dirty="0" err="1" smtClean="0">
                <a:sym typeface="Wingdings" panose="05000000000000000000" pitchFamily="2" charset="2"/>
              </a:rPr>
              <a:t>below</a:t>
            </a:r>
            <a:r>
              <a:rPr lang="it-IT" sz="2000" b="1" dirty="0" smtClean="0">
                <a:sym typeface="Wingdings" panose="05000000000000000000" pitchFamily="2" charset="2"/>
              </a:rPr>
              <a:t> </a:t>
            </a:r>
            <a:r>
              <a:rPr lang="it-IT" sz="2000" b="1" dirty="0" err="1" smtClean="0">
                <a:sym typeface="Wingdings" panose="05000000000000000000" pitchFamily="2" charset="2"/>
              </a:rPr>
              <a:t>their</a:t>
            </a:r>
            <a:r>
              <a:rPr lang="it-IT" sz="2000" b="1" dirty="0" smtClean="0">
                <a:sym typeface="Wingdings" panose="05000000000000000000" pitchFamily="2" charset="2"/>
              </a:rPr>
              <a:t> </a:t>
            </a:r>
            <a:r>
              <a:rPr lang="it-IT" sz="2000" b="1" dirty="0" err="1" smtClean="0">
                <a:sym typeface="Wingdings" panose="05000000000000000000" pitchFamily="2" charset="2"/>
              </a:rPr>
              <a:t>critical</a:t>
            </a:r>
            <a:r>
              <a:rPr lang="it-IT" sz="2000" b="1" dirty="0" smtClean="0">
                <a:sym typeface="Wingdings" panose="05000000000000000000" pitchFamily="2" charset="2"/>
              </a:rPr>
              <a:t> </a:t>
            </a:r>
            <a:r>
              <a:rPr lang="it-IT" sz="2000" b="1" dirty="0" err="1" smtClean="0">
                <a:sym typeface="Wingdings" panose="05000000000000000000" pitchFamily="2" charset="2"/>
              </a:rPr>
              <a:t>value</a:t>
            </a:r>
            <a:r>
              <a:rPr lang="it-IT" sz="2000" b="1" dirty="0" smtClean="0">
                <a:sym typeface="Wingdings" panose="05000000000000000000" pitchFamily="2" charset="2"/>
              </a:rPr>
              <a:t>.</a:t>
            </a:r>
          </a:p>
          <a:p>
            <a:pPr marL="0" indent="0">
              <a:buNone/>
            </a:pPr>
            <a:endParaRPr lang="it-IT" sz="1400" b="1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it-IT" sz="1400" dirty="0">
                <a:sym typeface="Wingdings" panose="05000000000000000000" pitchFamily="2" charset="2"/>
              </a:rPr>
              <a:t>	</a:t>
            </a:r>
            <a:endParaRPr lang="it-IT" sz="1400" dirty="0" smtClean="0">
              <a:sym typeface="Wingdings" panose="05000000000000000000" pitchFamily="2" charset="2"/>
            </a:endParaRPr>
          </a:p>
        </p:txBody>
      </p:sp>
      <p:sp>
        <p:nvSpPr>
          <p:cNvPr id="10" name="Segnaposto contenuto 2"/>
          <p:cNvSpPr txBox="1">
            <a:spLocks/>
          </p:cNvSpPr>
          <p:nvPr/>
        </p:nvSpPr>
        <p:spPr>
          <a:xfrm>
            <a:off x="2654" y="6415048"/>
            <a:ext cx="9036496" cy="4703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it-IT" sz="1200" dirty="0" err="1" smtClean="0"/>
              <a:t>Matsumoto</a:t>
            </a:r>
            <a:r>
              <a:rPr lang="it-IT" sz="1200" dirty="0" smtClean="0"/>
              <a:t> et al., In situ quantitative </a:t>
            </a:r>
            <a:r>
              <a:rPr lang="it-IT" sz="1200" dirty="0" err="1" smtClean="0"/>
              <a:t>evaluation</a:t>
            </a:r>
            <a:r>
              <a:rPr lang="it-IT" sz="1200" dirty="0" smtClean="0"/>
              <a:t> of hydrogen embrittlement in </a:t>
            </a:r>
            <a:r>
              <a:rPr lang="it-IT" sz="1200" dirty="0" err="1" smtClean="0"/>
              <a:t>group</a:t>
            </a:r>
            <a:r>
              <a:rPr lang="it-IT" sz="1200" dirty="0" smtClean="0"/>
              <a:t> 5 metal </a:t>
            </a:r>
            <a:r>
              <a:rPr lang="it-IT" sz="1200" dirty="0" err="1" smtClean="0"/>
              <a:t>used</a:t>
            </a:r>
            <a:r>
              <a:rPr lang="it-IT" sz="1200" dirty="0" smtClean="0"/>
              <a:t> for hydrogen </a:t>
            </a:r>
            <a:r>
              <a:rPr lang="it-IT" sz="1200" dirty="0" err="1" smtClean="0"/>
              <a:t>separation</a:t>
            </a:r>
            <a:r>
              <a:rPr lang="it-IT" sz="1200" dirty="0" smtClean="0"/>
              <a:t> and </a:t>
            </a:r>
            <a:r>
              <a:rPr lang="it-IT" sz="1200" dirty="0" err="1" smtClean="0"/>
              <a:t>purification</a:t>
            </a:r>
            <a:r>
              <a:rPr lang="it-IT" sz="1200" dirty="0" smtClean="0"/>
              <a:t>, </a:t>
            </a:r>
            <a:r>
              <a:rPr lang="it-IT" sz="1200" dirty="0" err="1" smtClean="0"/>
              <a:t>ch</a:t>
            </a:r>
            <a:r>
              <a:rPr lang="it-IT" sz="1200" dirty="0" smtClean="0"/>
              <a:t>. 12 in </a:t>
            </a:r>
            <a:r>
              <a:rPr lang="it-IT" sz="1200" u="sng" dirty="0" smtClean="0"/>
              <a:t>Advances in hydrogen production, </a:t>
            </a:r>
            <a:r>
              <a:rPr lang="it-IT" sz="1200" u="sng" dirty="0" err="1" smtClean="0"/>
              <a:t>storage</a:t>
            </a:r>
            <a:r>
              <a:rPr lang="it-IT" sz="1200" u="sng" dirty="0" smtClean="0"/>
              <a:t> and </a:t>
            </a:r>
            <a:r>
              <a:rPr lang="it-IT" sz="1200" u="sng" dirty="0" err="1" smtClean="0"/>
              <a:t>distribution</a:t>
            </a:r>
            <a:r>
              <a:rPr lang="it-IT" sz="1200" dirty="0" smtClean="0"/>
              <a:t>, </a:t>
            </a:r>
            <a:r>
              <a:rPr lang="it-IT" sz="1200" dirty="0" err="1" smtClean="0"/>
              <a:t>Woodhead</a:t>
            </a:r>
            <a:r>
              <a:rPr lang="it-IT" sz="1200" dirty="0" smtClean="0"/>
              <a:t> Publishing, A. Basile &amp; A. Iulianelli (</a:t>
            </a:r>
            <a:r>
              <a:rPr lang="it-IT" sz="1200" dirty="0" err="1" smtClean="0"/>
              <a:t>Eds</a:t>
            </a:r>
            <a:r>
              <a:rPr lang="it-IT" sz="1200" dirty="0" smtClean="0"/>
              <a:t>.), 2014.</a:t>
            </a:r>
            <a:endParaRPr lang="it-IT" sz="1200" dirty="0"/>
          </a:p>
        </p:txBody>
      </p:sp>
    </p:spTree>
    <p:extLst>
      <p:ext uri="{BB962C8B-B14F-4D97-AF65-F5344CB8AC3E}">
        <p14:creationId xmlns:p14="http://schemas.microsoft.com/office/powerpoint/2010/main" val="3633671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o 8"/>
          <p:cNvGrpSpPr>
            <a:grpSpLocks/>
          </p:cNvGrpSpPr>
          <p:nvPr/>
        </p:nvGrpSpPr>
        <p:grpSpPr bwMode="auto">
          <a:xfrm>
            <a:off x="795338" y="152400"/>
            <a:ext cx="7858125" cy="938213"/>
            <a:chOff x="642938" y="0"/>
            <a:chExt cx="7858125" cy="938716"/>
          </a:xfrm>
        </p:grpSpPr>
        <p:cxnSp>
          <p:nvCxnSpPr>
            <p:cNvPr id="6" name="Connettore 1 5"/>
            <p:cNvCxnSpPr/>
            <p:nvPr/>
          </p:nvCxnSpPr>
          <p:spPr bwMode="auto">
            <a:xfrm>
              <a:off x="642938" y="856122"/>
              <a:ext cx="7858125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ttangolo 10"/>
            <p:cNvSpPr>
              <a:spLocks noChangeArrowheads="1"/>
            </p:cNvSpPr>
            <p:nvPr/>
          </p:nvSpPr>
          <p:spPr bwMode="auto">
            <a:xfrm>
              <a:off x="2714605" y="0"/>
              <a:ext cx="2928932" cy="9387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it-IT" altLang="it-IT" sz="2400" b="1" dirty="0">
                  <a:solidFill>
                    <a:srgbClr val="1F497D"/>
                  </a:solidFill>
                  <a:latin typeface="Baskerville Old Face" panose="02020602080505020303" pitchFamily="18" charset="0"/>
                </a:rPr>
                <a:t>ITM-CNR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it-IT" sz="1200" dirty="0">
                  <a:solidFill>
                    <a:schemeClr val="tx2"/>
                  </a:solidFill>
                  <a:latin typeface="Baskerville Old Face" panose="02020602080505020303" pitchFamily="18" charset="0"/>
                </a:rPr>
                <a:t>Institute</a:t>
              </a:r>
              <a:r>
                <a:rPr lang="it-IT" altLang="it-IT" sz="1200" dirty="0">
                  <a:solidFill>
                    <a:schemeClr val="tx2"/>
                  </a:solidFill>
                  <a:latin typeface="Baskerville Old Face" panose="02020602080505020303" pitchFamily="18" charset="0"/>
                </a:rPr>
                <a:t> on Membrane </a:t>
              </a:r>
              <a:r>
                <a:rPr lang="en-US" altLang="it-IT" sz="1200" dirty="0">
                  <a:solidFill>
                    <a:schemeClr val="tx2"/>
                  </a:solidFill>
                  <a:latin typeface="Baskerville Old Face" panose="02020602080505020303" pitchFamily="18" charset="0"/>
                </a:rPr>
                <a:t>Technology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endParaRPr lang="en-US" altLang="it-IT" sz="700" dirty="0">
                <a:solidFill>
                  <a:schemeClr val="tx2"/>
                </a:solidFill>
                <a:latin typeface="Century Gothic" pitchFamily="34" charset="0"/>
              </a:endParaRPr>
            </a:p>
          </p:txBody>
        </p:sp>
      </p:grpSp>
      <p:pic>
        <p:nvPicPr>
          <p:cNvPr id="8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821" y="252588"/>
            <a:ext cx="870646" cy="73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C:\Users\ANGELO~1\AppData\Local\Temp\Rar$DIa0.324\Fig.19.4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794" y="1772816"/>
            <a:ext cx="5688633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7" descr="C:\Users\ANGELO~1\AppData\Local\Temp\Rar$DIa0.775\Fig18.17.t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937929"/>
            <a:ext cx="2592288" cy="2258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tangolo 1"/>
          <p:cNvSpPr/>
          <p:nvPr/>
        </p:nvSpPr>
        <p:spPr>
          <a:xfrm>
            <a:off x="395536" y="1126485"/>
            <a:ext cx="842317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3000" b="1" dirty="0" err="1" smtClean="0">
                <a:solidFill>
                  <a:srgbClr val="0070C0"/>
                </a:solidFill>
                <a:sym typeface="Wingdings" panose="05000000000000000000" pitchFamily="2" charset="2"/>
              </a:rPr>
              <a:t>Ductile</a:t>
            </a:r>
            <a:r>
              <a:rPr lang="it-IT" sz="3000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-to-</a:t>
            </a:r>
            <a:r>
              <a:rPr lang="it-IT" sz="3000" b="1" dirty="0" err="1" smtClean="0">
                <a:solidFill>
                  <a:srgbClr val="0070C0"/>
                </a:solidFill>
                <a:sym typeface="Wingdings" panose="05000000000000000000" pitchFamily="2" charset="2"/>
              </a:rPr>
              <a:t>brittle</a:t>
            </a:r>
            <a:r>
              <a:rPr lang="it-IT" sz="3000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 </a:t>
            </a:r>
            <a:r>
              <a:rPr lang="it-IT" sz="3000" b="1" dirty="0" err="1">
                <a:solidFill>
                  <a:srgbClr val="0070C0"/>
                </a:solidFill>
                <a:sym typeface="Wingdings" panose="05000000000000000000" pitchFamily="2" charset="2"/>
              </a:rPr>
              <a:t>transition</a:t>
            </a:r>
            <a:r>
              <a:rPr lang="it-IT" sz="3000" b="1" dirty="0">
                <a:solidFill>
                  <a:srgbClr val="0070C0"/>
                </a:solidFill>
                <a:sym typeface="Wingdings" panose="05000000000000000000" pitchFamily="2" charset="2"/>
              </a:rPr>
              <a:t> </a:t>
            </a:r>
            <a:r>
              <a:rPr lang="it-IT" sz="3000" b="1" dirty="0" err="1">
                <a:solidFill>
                  <a:srgbClr val="0070C0"/>
                </a:solidFill>
                <a:sym typeface="Wingdings" panose="05000000000000000000" pitchFamily="2" charset="2"/>
              </a:rPr>
              <a:t>hydrogen</a:t>
            </a:r>
            <a:r>
              <a:rPr lang="it-IT" sz="3000" b="1" dirty="0">
                <a:solidFill>
                  <a:srgbClr val="0070C0"/>
                </a:solidFill>
                <a:sym typeface="Wingdings" panose="05000000000000000000" pitchFamily="2" charset="2"/>
              </a:rPr>
              <a:t> </a:t>
            </a:r>
            <a:r>
              <a:rPr lang="it-IT" sz="3000" b="1" dirty="0" err="1">
                <a:solidFill>
                  <a:srgbClr val="0070C0"/>
                </a:solidFill>
                <a:sym typeface="Wingdings" panose="05000000000000000000" pitchFamily="2" charset="2"/>
              </a:rPr>
              <a:t>concentration</a:t>
            </a:r>
            <a:endParaRPr lang="it-IT" sz="3000" dirty="0">
              <a:solidFill>
                <a:srgbClr val="0070C0"/>
              </a:solidFill>
            </a:endParaRPr>
          </a:p>
        </p:txBody>
      </p:sp>
      <p:cxnSp>
        <p:nvCxnSpPr>
          <p:cNvPr id="4" name="Connettore 2 3"/>
          <p:cNvCxnSpPr/>
          <p:nvPr/>
        </p:nvCxnSpPr>
        <p:spPr>
          <a:xfrm flipV="1">
            <a:off x="2867005" y="3140968"/>
            <a:ext cx="4657323" cy="1055162"/>
          </a:xfrm>
          <a:prstGeom prst="straightConnector1">
            <a:avLst/>
          </a:prstGeom>
          <a:ln w="127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3671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olo 1"/>
          <p:cNvSpPr>
            <a:spLocks noChangeArrowheads="1"/>
          </p:cNvSpPr>
          <p:nvPr/>
        </p:nvSpPr>
        <p:spPr bwMode="auto">
          <a:xfrm>
            <a:off x="446856" y="-46548"/>
            <a:ext cx="82296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it-IT" altLang="en-US" sz="2800" b="1" dirty="0" err="1" smtClean="0">
                <a:solidFill>
                  <a:srgbClr val="FF0000"/>
                </a:solidFill>
                <a:sym typeface="Arial" charset="0"/>
              </a:rPr>
              <a:t>Palladium</a:t>
            </a:r>
            <a:r>
              <a:rPr lang="it-IT" altLang="en-US" sz="2800" b="1" dirty="0" smtClean="0">
                <a:solidFill>
                  <a:srgbClr val="FF0000"/>
                </a:solidFill>
                <a:sym typeface="Arial" charset="0"/>
              </a:rPr>
              <a:t> </a:t>
            </a:r>
            <a:r>
              <a:rPr lang="it-IT" altLang="en-US" sz="2800" b="1" dirty="0" err="1" smtClean="0">
                <a:solidFill>
                  <a:srgbClr val="FF0000"/>
                </a:solidFill>
                <a:sym typeface="Arial" charset="0"/>
              </a:rPr>
              <a:t>Membranes</a:t>
            </a:r>
            <a:r>
              <a:rPr lang="it-IT" altLang="en-US" sz="2800" b="1" dirty="0" smtClean="0">
                <a:solidFill>
                  <a:srgbClr val="FF0000"/>
                </a:solidFill>
                <a:sym typeface="Arial" charset="0"/>
              </a:rPr>
              <a:t> </a:t>
            </a:r>
            <a:r>
              <a:rPr lang="it-IT" altLang="en-US" sz="2800" b="1" dirty="0">
                <a:solidFill>
                  <a:srgbClr val="FF0000"/>
                </a:solidFill>
                <a:sym typeface="Arial" charset="0"/>
              </a:rPr>
              <a:t>for H</a:t>
            </a:r>
            <a:r>
              <a:rPr lang="it-IT" altLang="en-US" sz="2800" b="1" baseline="-25000" dirty="0">
                <a:solidFill>
                  <a:srgbClr val="FF0000"/>
                </a:solidFill>
                <a:sym typeface="Arial" charset="0"/>
              </a:rPr>
              <a:t>2</a:t>
            </a:r>
            <a:r>
              <a:rPr lang="it-IT" altLang="en-US" sz="2800" b="1" dirty="0">
                <a:solidFill>
                  <a:srgbClr val="FF0000"/>
                </a:solidFill>
                <a:sym typeface="Arial" charset="0"/>
              </a:rPr>
              <a:t> </a:t>
            </a:r>
            <a:r>
              <a:rPr lang="it-IT" altLang="en-US" sz="2800" b="1" dirty="0" err="1">
                <a:solidFill>
                  <a:srgbClr val="FF0000"/>
                </a:solidFill>
                <a:sym typeface="Arial" charset="0"/>
              </a:rPr>
              <a:t>separation</a:t>
            </a:r>
            <a:endParaRPr lang="it-IT" altLang="en-US" sz="2800" b="1" dirty="0">
              <a:solidFill>
                <a:srgbClr val="FF0000"/>
              </a:solidFill>
              <a:sym typeface="Arial" charset="0"/>
            </a:endParaRPr>
          </a:p>
        </p:txBody>
      </p:sp>
      <p:sp>
        <p:nvSpPr>
          <p:cNvPr id="7179" name="Segnaposto contenuto 2"/>
          <p:cNvSpPr txBox="1">
            <a:spLocks noChangeArrowheads="1"/>
          </p:cNvSpPr>
          <p:nvPr/>
        </p:nvSpPr>
        <p:spPr bwMode="auto">
          <a:xfrm>
            <a:off x="73227" y="489570"/>
            <a:ext cx="8220075" cy="1077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indent="-457200" algn="just" eaLnBrk="1" hangingPunct="1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it-IT" altLang="en-US" sz="2200" b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Dense metal </a:t>
            </a:r>
            <a:r>
              <a:rPr lang="it-IT" altLang="en-US" sz="2200" b="1" u="sng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membranes</a:t>
            </a:r>
            <a:endParaRPr lang="it-IT" altLang="en-US" sz="2200" b="1" u="sng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 algn="just" eaLnBrk="1" hangingPunct="1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it-IT" altLang="en-US" sz="2200" dirty="0"/>
              <a:t>Dense </a:t>
            </a:r>
            <a:r>
              <a:rPr lang="it-IT" altLang="en-US" sz="2200" dirty="0" err="1"/>
              <a:t>ceramic</a:t>
            </a:r>
            <a:r>
              <a:rPr lang="it-IT" altLang="en-US" sz="2200" dirty="0"/>
              <a:t> </a:t>
            </a:r>
            <a:r>
              <a:rPr lang="it-IT" altLang="en-US" sz="2200" dirty="0" err="1"/>
              <a:t>membranes</a:t>
            </a:r>
            <a:r>
              <a:rPr lang="it-IT" altLang="en-US" sz="2200" dirty="0"/>
              <a:t> (</a:t>
            </a:r>
            <a:r>
              <a:rPr lang="it-IT" altLang="en-US" sz="2200" dirty="0" err="1"/>
              <a:t>mixed</a:t>
            </a:r>
            <a:r>
              <a:rPr lang="it-IT" altLang="en-US" sz="2200" dirty="0"/>
              <a:t> </a:t>
            </a:r>
            <a:r>
              <a:rPr lang="it-IT" altLang="en-US" sz="2200" dirty="0" err="1"/>
              <a:t>conduction</a:t>
            </a:r>
            <a:r>
              <a:rPr lang="it-IT" altLang="en-US" sz="2200" dirty="0" smtClean="0"/>
              <a:t>)</a:t>
            </a:r>
          </a:p>
          <a:p>
            <a:pPr marL="457200" indent="-457200" algn="just" eaLnBrk="1" hangingPunct="1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it-IT" altLang="en-US" sz="2200" dirty="0" err="1" smtClean="0"/>
              <a:t>Microporous</a:t>
            </a:r>
            <a:r>
              <a:rPr lang="it-IT" altLang="en-US" sz="2200" dirty="0" smtClean="0"/>
              <a:t> </a:t>
            </a:r>
            <a:r>
              <a:rPr lang="it-IT" altLang="en-US" sz="2200" dirty="0" err="1" smtClean="0"/>
              <a:t>membranes</a:t>
            </a:r>
            <a:endParaRPr lang="it-IT" altLang="en-US" sz="2200" dirty="0"/>
          </a:p>
        </p:txBody>
      </p:sp>
      <p:pic>
        <p:nvPicPr>
          <p:cNvPr id="72706" name="Picture 2" descr="C:\Users\ANGELO~1\AppData\Local\Temp\Rar$DIa0.508\Fig.19.3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93511"/>
            <a:ext cx="4907627" cy="2959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5076056" y="1660622"/>
            <a:ext cx="4039080" cy="306452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>
              <a:buFontTx/>
              <a:buNone/>
            </a:pPr>
            <a:r>
              <a:rPr lang="en-GB" altLang="it-IT" sz="1400" dirty="0" smtClean="0">
                <a:solidFill>
                  <a:srgbClr val="002060"/>
                </a:solidFill>
                <a:latin typeface="+mn-lt"/>
              </a:rPr>
              <a:t>        Dense </a:t>
            </a:r>
            <a:r>
              <a:rPr lang="en-GB" altLang="it-IT" sz="1400" dirty="0" err="1" smtClean="0">
                <a:solidFill>
                  <a:srgbClr val="002060"/>
                </a:solidFill>
                <a:latin typeface="+mn-lt"/>
              </a:rPr>
              <a:t>Pd</a:t>
            </a:r>
            <a:r>
              <a:rPr lang="en-GB" altLang="it-IT" sz="1400" dirty="0" smtClean="0">
                <a:solidFill>
                  <a:srgbClr val="002060"/>
                </a:solidFill>
                <a:latin typeface="+mn-lt"/>
              </a:rPr>
              <a:t>-based membranes having full hydrogen perm-selectivity follows </a:t>
            </a:r>
            <a:r>
              <a:rPr lang="en-GB" altLang="it-IT" sz="1400" dirty="0">
                <a:solidFill>
                  <a:srgbClr val="002060"/>
                </a:solidFill>
                <a:latin typeface="+mn-lt"/>
              </a:rPr>
              <a:t>the </a:t>
            </a:r>
            <a:r>
              <a:rPr lang="en-GB" altLang="it-IT" sz="1400" b="1" dirty="0" smtClean="0">
                <a:solidFill>
                  <a:srgbClr val="FF0000"/>
                </a:solidFill>
                <a:latin typeface="+mn-lt"/>
              </a:rPr>
              <a:t>Richardson </a:t>
            </a:r>
            <a:r>
              <a:rPr lang="en-GB" altLang="it-IT" sz="1400" b="1" dirty="0">
                <a:solidFill>
                  <a:srgbClr val="FF0000"/>
                </a:solidFill>
                <a:latin typeface="+mn-lt"/>
              </a:rPr>
              <a:t>equation</a:t>
            </a:r>
            <a:r>
              <a:rPr lang="en-GB" altLang="it-IT" sz="1400" dirty="0">
                <a:solidFill>
                  <a:srgbClr val="002060"/>
                </a:solidFill>
                <a:latin typeface="+mn-lt"/>
              </a:rPr>
              <a:t>:</a:t>
            </a:r>
          </a:p>
          <a:p>
            <a:pPr algn="ctr" eaLnBrk="1" hangingPunct="1">
              <a:buFontTx/>
              <a:buNone/>
            </a:pPr>
            <a:endParaRPr lang="en-GB" altLang="it-IT" sz="1400" b="1" dirty="0">
              <a:solidFill>
                <a:srgbClr val="002060"/>
              </a:solidFill>
              <a:latin typeface="+mn-lt"/>
            </a:endParaRPr>
          </a:p>
          <a:p>
            <a:pPr algn="ctr" eaLnBrk="1" hangingPunct="1"/>
            <a:endParaRPr lang="it-IT" altLang="it-IT" sz="1400" b="1" dirty="0">
              <a:solidFill>
                <a:srgbClr val="002060"/>
              </a:solidFill>
              <a:latin typeface="+mn-lt"/>
            </a:endParaRPr>
          </a:p>
        </p:txBody>
      </p:sp>
      <p:graphicFrame>
        <p:nvGraphicFramePr>
          <p:cNvPr id="11" name="Ogget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5033082"/>
              </p:ext>
            </p:extLst>
          </p:nvPr>
        </p:nvGraphicFramePr>
        <p:xfrm>
          <a:off x="5233906" y="2619845"/>
          <a:ext cx="3723379" cy="7371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41" name="Microsoft Equation 3.0" r:id="rId4" imgW="2882900" imgH="622300" progId="Equation.3">
                  <p:embed/>
                </p:oleObj>
              </mc:Choice>
              <mc:Fallback>
                <p:oleObj name="Microsoft Equation 3.0" r:id="rId4" imgW="2882900" imgH="622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33906" y="2619845"/>
                        <a:ext cx="3723379" cy="737147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ttangolo 8"/>
          <p:cNvSpPr>
            <a:spLocks noChangeArrowheads="1"/>
          </p:cNvSpPr>
          <p:nvPr/>
        </p:nvSpPr>
        <p:spPr bwMode="auto">
          <a:xfrm>
            <a:off x="5545827" y="3483585"/>
            <a:ext cx="3202637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/>
            <a:r>
              <a:rPr lang="en-GB" altLang="it-IT" sz="1400" dirty="0">
                <a:solidFill>
                  <a:srgbClr val="002060"/>
                </a:solidFill>
                <a:latin typeface="+mn-lt"/>
                <a:cs typeface="Arial" pitchFamily="34" charset="0"/>
              </a:rPr>
              <a:t>where </a:t>
            </a:r>
            <a:r>
              <a:rPr lang="en-GB" altLang="it-IT" sz="1400" dirty="0">
                <a:solidFill>
                  <a:srgbClr val="002060"/>
                </a:solidFill>
                <a:latin typeface="Symbol" panose="05050102010706020507" pitchFamily="18" charset="2"/>
                <a:cs typeface="Arial" pitchFamily="34" charset="0"/>
              </a:rPr>
              <a:t>d</a:t>
            </a:r>
            <a:r>
              <a:rPr lang="en-GB" altLang="it-IT" sz="1400" dirty="0">
                <a:solidFill>
                  <a:srgbClr val="002060"/>
                </a:solidFill>
                <a:latin typeface="+mn-lt"/>
                <a:cs typeface="Arial" pitchFamily="34" charset="0"/>
              </a:rPr>
              <a:t> is the membrane </a:t>
            </a:r>
            <a:r>
              <a:rPr lang="en-GB" altLang="it-IT" sz="1400" dirty="0" smtClean="0">
                <a:solidFill>
                  <a:srgbClr val="002060"/>
                </a:solidFill>
                <a:latin typeface="+mn-lt"/>
                <a:cs typeface="Arial" pitchFamily="34" charset="0"/>
              </a:rPr>
              <a:t>thickness, </a:t>
            </a:r>
            <a:r>
              <a:rPr lang="en-GB" altLang="it-IT" sz="1400" dirty="0" err="1">
                <a:solidFill>
                  <a:srgbClr val="002060"/>
                </a:solidFill>
                <a:latin typeface="+mn-lt"/>
                <a:cs typeface="Arial" pitchFamily="34" charset="0"/>
              </a:rPr>
              <a:t>Pe</a:t>
            </a:r>
            <a:r>
              <a:rPr lang="en-GB" altLang="it-IT" sz="1400" baseline="-25000" dirty="0" err="1">
                <a:solidFill>
                  <a:srgbClr val="002060"/>
                </a:solidFill>
                <a:latin typeface="+mn-lt"/>
                <a:cs typeface="Arial" pitchFamily="34" charset="0"/>
              </a:rPr>
              <a:t>o</a:t>
            </a:r>
            <a:r>
              <a:rPr lang="en-GB" altLang="it-IT" sz="1400" i="1" dirty="0">
                <a:solidFill>
                  <a:srgbClr val="002060"/>
                </a:solidFill>
                <a:latin typeface="+mn-lt"/>
                <a:cs typeface="Arial" pitchFamily="34" charset="0"/>
              </a:rPr>
              <a:t>, </a:t>
            </a:r>
            <a:r>
              <a:rPr lang="en-GB" altLang="it-IT" sz="1400" i="1" dirty="0" err="1">
                <a:solidFill>
                  <a:srgbClr val="002060"/>
                </a:solidFill>
                <a:latin typeface="+mn-lt"/>
                <a:cs typeface="Arial" pitchFamily="34" charset="0"/>
              </a:rPr>
              <a:t>Ea</a:t>
            </a:r>
            <a:r>
              <a:rPr lang="en-GB" altLang="it-IT" sz="1400" i="1" dirty="0">
                <a:solidFill>
                  <a:srgbClr val="002060"/>
                </a:solidFill>
                <a:latin typeface="+mn-lt"/>
                <a:cs typeface="Arial" pitchFamily="34" charset="0"/>
              </a:rPr>
              <a:t>, R</a:t>
            </a:r>
            <a:r>
              <a:rPr lang="en-GB" altLang="it-IT" sz="1400" dirty="0">
                <a:solidFill>
                  <a:srgbClr val="002060"/>
                </a:solidFill>
                <a:latin typeface="+mn-lt"/>
                <a:cs typeface="Arial" pitchFamily="34" charset="0"/>
              </a:rPr>
              <a:t> and </a:t>
            </a:r>
            <a:r>
              <a:rPr lang="en-GB" altLang="it-IT" sz="1400" i="1" dirty="0">
                <a:solidFill>
                  <a:srgbClr val="002060"/>
                </a:solidFill>
                <a:latin typeface="+mn-lt"/>
                <a:cs typeface="Arial" pitchFamily="34" charset="0"/>
              </a:rPr>
              <a:t>T</a:t>
            </a:r>
            <a:r>
              <a:rPr lang="en-GB" altLang="it-IT" sz="1400" dirty="0">
                <a:solidFill>
                  <a:srgbClr val="002060"/>
                </a:solidFill>
                <a:latin typeface="+mn-lt"/>
                <a:cs typeface="Arial" pitchFamily="34" charset="0"/>
              </a:rPr>
              <a:t> are the pre-exponential factor, the apparent activation energy, the universal gas constant, and the absolute temperature, respectively</a:t>
            </a:r>
            <a:r>
              <a:rPr lang="it-IT" altLang="it-IT" sz="1400" dirty="0">
                <a:solidFill>
                  <a:srgbClr val="002060"/>
                </a:solidFill>
                <a:latin typeface="+mn-lt"/>
                <a:cs typeface="Arial" pitchFamily="34" charset="0"/>
              </a:rPr>
              <a:t>.</a:t>
            </a:r>
          </a:p>
        </p:txBody>
      </p:sp>
      <p:sp>
        <p:nvSpPr>
          <p:cNvPr id="13" name="CasellaDiTesto 22"/>
          <p:cNvSpPr txBox="1">
            <a:spLocks noChangeArrowheads="1"/>
          </p:cNvSpPr>
          <p:nvPr/>
        </p:nvSpPr>
        <p:spPr bwMode="auto">
          <a:xfrm>
            <a:off x="2411760" y="4848542"/>
            <a:ext cx="4752528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eaLnBrk="0" hangingPunct="0">
              <a:defRPr/>
            </a:pPr>
            <a:r>
              <a:rPr lang="en-GB" sz="1400" b="1" dirty="0">
                <a:solidFill>
                  <a:srgbClr val="002060"/>
                </a:solidFill>
                <a:cs typeface="Times New Roman" pitchFamily="18" charset="0"/>
              </a:rPr>
              <a:t>Steps of solution/diffusion mechanism:</a:t>
            </a:r>
          </a:p>
          <a:p>
            <a:pPr marL="228600" indent="-228600" algn="just" eaLnBrk="0" hangingPunct="0">
              <a:buFont typeface="+mj-lt"/>
              <a:buAutoNum type="arabicPeriod"/>
              <a:defRPr/>
            </a:pPr>
            <a:r>
              <a:rPr lang="en-GB" sz="1400" dirty="0">
                <a:solidFill>
                  <a:srgbClr val="002060"/>
                </a:solidFill>
                <a:cs typeface="Times New Roman" pitchFamily="18" charset="0"/>
              </a:rPr>
              <a:t>dissociation of molecular hydrogen at the gas/metal interface, </a:t>
            </a:r>
            <a:endParaRPr lang="it-IT" sz="1400" dirty="0">
              <a:solidFill>
                <a:srgbClr val="002060"/>
              </a:solidFill>
              <a:cs typeface="Times New Roman" pitchFamily="18" charset="0"/>
            </a:endParaRPr>
          </a:p>
          <a:p>
            <a:pPr marL="228600" indent="-228600" algn="just" eaLnBrk="0" hangingPunct="0">
              <a:buFont typeface="+mj-lt"/>
              <a:buAutoNum type="arabicPeriod"/>
              <a:defRPr/>
            </a:pPr>
            <a:r>
              <a:rPr lang="en-GB" sz="1400" dirty="0">
                <a:solidFill>
                  <a:srgbClr val="002060"/>
                </a:solidFill>
                <a:cs typeface="Times New Roman" pitchFamily="18" charset="0"/>
              </a:rPr>
              <a:t>adsorption of the atomic hydrogen on membrane surface;</a:t>
            </a:r>
            <a:endParaRPr lang="it-IT" sz="1400" dirty="0">
              <a:solidFill>
                <a:srgbClr val="002060"/>
              </a:solidFill>
              <a:cs typeface="Times New Roman" pitchFamily="18" charset="0"/>
            </a:endParaRPr>
          </a:p>
          <a:p>
            <a:pPr marL="228600" indent="-228600" algn="just" eaLnBrk="0" hangingPunct="0">
              <a:buFont typeface="+mj-lt"/>
              <a:buAutoNum type="arabicPeriod"/>
              <a:defRPr/>
            </a:pPr>
            <a:r>
              <a:rPr lang="en-GB" sz="1400" dirty="0">
                <a:solidFill>
                  <a:srgbClr val="002060"/>
                </a:solidFill>
                <a:cs typeface="Times New Roman" pitchFamily="18" charset="0"/>
              </a:rPr>
              <a:t>dissolution of atomic hydrogen into palladium matrix;</a:t>
            </a:r>
            <a:endParaRPr lang="it-IT" sz="1400" dirty="0">
              <a:solidFill>
                <a:srgbClr val="002060"/>
              </a:solidFill>
              <a:cs typeface="Times New Roman" pitchFamily="18" charset="0"/>
            </a:endParaRPr>
          </a:p>
          <a:p>
            <a:pPr marL="228600" indent="-228600" algn="just" eaLnBrk="0" hangingPunct="0">
              <a:buFont typeface="+mj-lt"/>
              <a:buAutoNum type="arabicPeriod"/>
              <a:defRPr/>
            </a:pPr>
            <a:r>
              <a:rPr lang="en-GB" sz="1400" dirty="0">
                <a:solidFill>
                  <a:srgbClr val="002060"/>
                </a:solidFill>
                <a:cs typeface="Times New Roman" pitchFamily="18" charset="0"/>
              </a:rPr>
              <a:t>diffusion of atomic hydrogen toward the opposite side;</a:t>
            </a:r>
            <a:endParaRPr lang="it-IT" sz="1400" dirty="0">
              <a:solidFill>
                <a:srgbClr val="002060"/>
              </a:solidFill>
              <a:cs typeface="Times New Roman" pitchFamily="18" charset="0"/>
            </a:endParaRPr>
          </a:p>
          <a:p>
            <a:pPr marL="228600" indent="-228600" algn="just" eaLnBrk="0" hangingPunct="0">
              <a:buFont typeface="+mj-lt"/>
              <a:buAutoNum type="arabicPeriod"/>
              <a:defRPr/>
            </a:pPr>
            <a:r>
              <a:rPr lang="en-GB" sz="1400" dirty="0">
                <a:solidFill>
                  <a:srgbClr val="002060"/>
                </a:solidFill>
                <a:cs typeface="Times New Roman" pitchFamily="18" charset="0"/>
              </a:rPr>
              <a:t>re-combination of atomic hydrogen to form hydrogen molecules </a:t>
            </a:r>
            <a:r>
              <a:rPr lang="en-GB" sz="1400" dirty="0" smtClean="0">
                <a:solidFill>
                  <a:srgbClr val="002060"/>
                </a:solidFill>
                <a:cs typeface="Times New Roman" pitchFamily="18" charset="0"/>
              </a:rPr>
              <a:t>at </a:t>
            </a:r>
            <a:r>
              <a:rPr lang="en-GB" sz="1400" dirty="0">
                <a:solidFill>
                  <a:srgbClr val="002060"/>
                </a:solidFill>
                <a:cs typeface="Times New Roman" pitchFamily="18" charset="0"/>
              </a:rPr>
              <a:t>the gas/metal interface;</a:t>
            </a:r>
          </a:p>
          <a:p>
            <a:pPr marL="228600" indent="-228600" algn="just" eaLnBrk="0" hangingPunct="0">
              <a:buFont typeface="+mj-lt"/>
              <a:buAutoNum type="arabicPeriod" startAt="6"/>
              <a:defRPr/>
            </a:pPr>
            <a:r>
              <a:rPr lang="en-GB" sz="1400" dirty="0">
                <a:solidFill>
                  <a:srgbClr val="002060"/>
                </a:solidFill>
                <a:cs typeface="Times New Roman" pitchFamily="18" charset="0"/>
              </a:rPr>
              <a:t>desorption of hydrogen molecules.</a:t>
            </a:r>
            <a:endParaRPr lang="it-IT" sz="1400" dirty="0">
              <a:solidFill>
                <a:srgbClr val="002060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4293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o 8"/>
          <p:cNvGrpSpPr>
            <a:grpSpLocks/>
          </p:cNvGrpSpPr>
          <p:nvPr/>
        </p:nvGrpSpPr>
        <p:grpSpPr bwMode="auto">
          <a:xfrm>
            <a:off x="795338" y="152400"/>
            <a:ext cx="7858125" cy="938213"/>
            <a:chOff x="642938" y="0"/>
            <a:chExt cx="7858125" cy="938716"/>
          </a:xfrm>
        </p:grpSpPr>
        <p:cxnSp>
          <p:nvCxnSpPr>
            <p:cNvPr id="6" name="Connettore 1 5"/>
            <p:cNvCxnSpPr/>
            <p:nvPr/>
          </p:nvCxnSpPr>
          <p:spPr bwMode="auto">
            <a:xfrm>
              <a:off x="642938" y="856122"/>
              <a:ext cx="7858125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ttangolo 10"/>
            <p:cNvSpPr>
              <a:spLocks noChangeArrowheads="1"/>
            </p:cNvSpPr>
            <p:nvPr/>
          </p:nvSpPr>
          <p:spPr bwMode="auto">
            <a:xfrm>
              <a:off x="2714605" y="0"/>
              <a:ext cx="2928932" cy="9387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it-IT" altLang="it-IT" sz="2400" b="1" dirty="0">
                  <a:solidFill>
                    <a:srgbClr val="1F497D"/>
                  </a:solidFill>
                  <a:latin typeface="Baskerville Old Face" panose="02020602080505020303" pitchFamily="18" charset="0"/>
                </a:rPr>
                <a:t>ITM-CNR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it-IT" sz="1200" dirty="0">
                  <a:solidFill>
                    <a:schemeClr val="tx2"/>
                  </a:solidFill>
                  <a:latin typeface="Baskerville Old Face" panose="02020602080505020303" pitchFamily="18" charset="0"/>
                </a:rPr>
                <a:t>Institute</a:t>
              </a:r>
              <a:r>
                <a:rPr lang="it-IT" altLang="it-IT" sz="1200" dirty="0">
                  <a:solidFill>
                    <a:schemeClr val="tx2"/>
                  </a:solidFill>
                  <a:latin typeface="Baskerville Old Face" panose="02020602080505020303" pitchFamily="18" charset="0"/>
                </a:rPr>
                <a:t> on Membrane </a:t>
              </a:r>
              <a:r>
                <a:rPr lang="en-US" altLang="it-IT" sz="1200" dirty="0">
                  <a:solidFill>
                    <a:schemeClr val="tx2"/>
                  </a:solidFill>
                  <a:latin typeface="Baskerville Old Face" panose="02020602080505020303" pitchFamily="18" charset="0"/>
                </a:rPr>
                <a:t>Technology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endParaRPr lang="en-US" altLang="it-IT" sz="700" dirty="0">
                <a:solidFill>
                  <a:schemeClr val="tx2"/>
                </a:solidFill>
                <a:latin typeface="Century Gothic" pitchFamily="34" charset="0"/>
              </a:endParaRPr>
            </a:p>
          </p:txBody>
        </p:sp>
      </p:grpSp>
      <p:pic>
        <p:nvPicPr>
          <p:cNvPr id="8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821" y="252588"/>
            <a:ext cx="870646" cy="73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sellaDiTesto 1"/>
          <p:cNvSpPr txBox="1"/>
          <p:nvPr/>
        </p:nvSpPr>
        <p:spPr>
          <a:xfrm>
            <a:off x="107504" y="1268760"/>
            <a:ext cx="88924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 smtClean="0">
                <a:solidFill>
                  <a:srgbClr val="0070C0"/>
                </a:solidFill>
              </a:rPr>
              <a:t>Solution to embrittlement </a:t>
            </a:r>
            <a:r>
              <a:rPr lang="it-IT" sz="2000" b="1" dirty="0" err="1" smtClean="0">
                <a:solidFill>
                  <a:srgbClr val="0070C0"/>
                </a:solidFill>
              </a:rPr>
              <a:t>phenomenon</a:t>
            </a:r>
            <a:r>
              <a:rPr lang="it-IT" sz="2000" b="1" dirty="0" smtClean="0">
                <a:solidFill>
                  <a:srgbClr val="0070C0"/>
                </a:solidFill>
              </a:rPr>
              <a:t> for Pd </a:t>
            </a:r>
            <a:r>
              <a:rPr lang="it-IT" sz="2000" b="1" dirty="0" err="1" smtClean="0">
                <a:solidFill>
                  <a:srgbClr val="0070C0"/>
                </a:solidFill>
              </a:rPr>
              <a:t>membranes</a:t>
            </a:r>
            <a:r>
              <a:rPr lang="it-IT" sz="2000" b="1" dirty="0" smtClean="0">
                <a:solidFill>
                  <a:srgbClr val="0070C0"/>
                </a:solidFill>
              </a:rPr>
              <a:t>: Pd-</a:t>
            </a:r>
            <a:r>
              <a:rPr lang="it-IT" sz="2000" b="1" dirty="0" err="1" smtClean="0">
                <a:solidFill>
                  <a:srgbClr val="0070C0"/>
                </a:solidFill>
              </a:rPr>
              <a:t>alloy</a:t>
            </a:r>
            <a:r>
              <a:rPr lang="it-IT" sz="2000" b="1" dirty="0" smtClean="0">
                <a:solidFill>
                  <a:srgbClr val="0070C0"/>
                </a:solidFill>
              </a:rPr>
              <a:t> </a:t>
            </a:r>
            <a:r>
              <a:rPr lang="it-IT" sz="2000" b="1" dirty="0" err="1" smtClean="0">
                <a:solidFill>
                  <a:srgbClr val="0070C0"/>
                </a:solidFill>
              </a:rPr>
              <a:t>membranes</a:t>
            </a:r>
            <a:r>
              <a:rPr lang="it-IT" sz="2000" b="1" dirty="0" smtClean="0">
                <a:solidFill>
                  <a:srgbClr val="0070C0"/>
                </a:solidFill>
              </a:rPr>
              <a:t> </a:t>
            </a:r>
            <a:endParaRPr lang="it-IT" sz="2000" b="1" dirty="0">
              <a:solidFill>
                <a:srgbClr val="0070C0"/>
              </a:solidFill>
            </a:endParaRPr>
          </a:p>
        </p:txBody>
      </p:sp>
      <p:grpSp>
        <p:nvGrpSpPr>
          <p:cNvPr id="18" name="Gruppo 17"/>
          <p:cNvGrpSpPr/>
          <p:nvPr/>
        </p:nvGrpSpPr>
        <p:grpSpPr>
          <a:xfrm>
            <a:off x="95463" y="1700808"/>
            <a:ext cx="4767427" cy="3600400"/>
            <a:chOff x="95463" y="2132856"/>
            <a:chExt cx="4767427" cy="3600400"/>
          </a:xfrm>
        </p:grpSpPr>
        <p:pic>
          <p:nvPicPr>
            <p:cNvPr id="9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463" y="2132856"/>
              <a:ext cx="4767427" cy="3600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4" name="Connettore 2 3"/>
            <p:cNvCxnSpPr/>
            <p:nvPr/>
          </p:nvCxnSpPr>
          <p:spPr>
            <a:xfrm>
              <a:off x="3203848" y="3025938"/>
              <a:ext cx="576064" cy="0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Ovale 9"/>
            <p:cNvSpPr/>
            <p:nvPr/>
          </p:nvSpPr>
          <p:spPr>
            <a:xfrm>
              <a:off x="1999765" y="3685859"/>
              <a:ext cx="504056" cy="288032"/>
            </a:xfrm>
            <a:prstGeom prst="ellipse">
              <a:avLst/>
            </a:prstGeom>
            <a:noFill/>
            <a:ln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cxnSp>
          <p:nvCxnSpPr>
            <p:cNvPr id="12" name="Connettore 1 11"/>
            <p:cNvCxnSpPr/>
            <p:nvPr/>
          </p:nvCxnSpPr>
          <p:spPr>
            <a:xfrm>
              <a:off x="2339752" y="3829875"/>
              <a:ext cx="0" cy="895269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ttore 1 13"/>
            <p:cNvCxnSpPr/>
            <p:nvPr/>
          </p:nvCxnSpPr>
          <p:spPr>
            <a:xfrm flipH="1">
              <a:off x="899592" y="3829875"/>
              <a:ext cx="1440160" cy="0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5" name="Picture 65" descr="Pd-Ag membrane"/>
          <p:cNvPicPr>
            <a:picLocks noChangeAspect="1" noChangeArrowheads="1"/>
          </p:cNvPicPr>
          <p:nvPr/>
        </p:nvPicPr>
        <p:blipFill>
          <a:blip r:embed="rId4">
            <a:lum bright="20000"/>
          </a:blip>
          <a:srcRect b="44127"/>
          <a:stretch>
            <a:fillRect/>
          </a:stretch>
        </p:blipFill>
        <p:spPr bwMode="auto">
          <a:xfrm>
            <a:off x="5076056" y="2132856"/>
            <a:ext cx="3846111" cy="8910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4862890" y="3292477"/>
            <a:ext cx="4209127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65125" indent="-2555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>
              <a:spcBef>
                <a:spcPts val="400"/>
              </a:spcBef>
              <a:buClr>
                <a:schemeClr val="accent1"/>
              </a:buClr>
              <a:buSzPct val="68000"/>
              <a:buFont typeface="Arial" panose="020B0604020202020204" pitchFamily="34" charset="0"/>
              <a:buChar char="•"/>
            </a:pPr>
            <a:r>
              <a:rPr lang="it-IT" altLang="it-IT" sz="1600" b="1" dirty="0" smtClean="0">
                <a:solidFill>
                  <a:srgbClr val="002060"/>
                </a:solidFill>
                <a:latin typeface="+mj-lt"/>
                <a:cs typeface="Times New Roman" pitchFamily="18" charset="0"/>
              </a:rPr>
              <a:t>Pd-Ag </a:t>
            </a:r>
            <a:r>
              <a:rPr lang="it-IT" altLang="it-IT" sz="1600" b="1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thickness</a:t>
            </a:r>
            <a:r>
              <a:rPr lang="it-IT" altLang="it-IT" sz="1600" b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= 50 </a:t>
            </a:r>
            <a:r>
              <a:rPr lang="el-GR" altLang="it-IT" sz="1600" b="1" dirty="0" smtClean="0">
                <a:solidFill>
                  <a:srgbClr val="002060"/>
                </a:solidFill>
                <a:latin typeface="+mj-lt"/>
                <a:cs typeface="Times New Roman" pitchFamily="18" charset="0"/>
              </a:rPr>
              <a:t>μm</a:t>
            </a:r>
            <a:r>
              <a:rPr lang="it-IT" altLang="it-IT" sz="1600" b="1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.</a:t>
            </a:r>
            <a:r>
              <a:rPr lang="it-IT" altLang="it-IT" sz="1600" b="1" dirty="0" smtClean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</a:p>
          <a:p>
            <a:pPr algn="just">
              <a:spcBef>
                <a:spcPts val="400"/>
              </a:spcBef>
              <a:buClr>
                <a:schemeClr val="accent1"/>
              </a:buClr>
              <a:buSzPct val="68000"/>
              <a:buFont typeface="Arial" panose="020B0604020202020204" pitchFamily="34" charset="0"/>
              <a:buChar char="•"/>
            </a:pPr>
            <a:r>
              <a:rPr lang="it-IT" altLang="it-IT" sz="1600" b="1" dirty="0" smtClean="0">
                <a:solidFill>
                  <a:srgbClr val="002060"/>
                </a:solidFill>
                <a:latin typeface="+mj-lt"/>
                <a:cs typeface="Times New Roman" pitchFamily="18" charset="0"/>
              </a:rPr>
              <a:t>Membrane </a:t>
            </a:r>
            <a:r>
              <a:rPr lang="it-IT" altLang="it-IT" sz="1600" b="1" dirty="0" err="1" smtClean="0">
                <a:solidFill>
                  <a:srgbClr val="002060"/>
                </a:solidFill>
                <a:latin typeface="+mj-lt"/>
                <a:cs typeface="Times New Roman" pitchFamily="18" charset="0"/>
              </a:rPr>
              <a:t>preparation</a:t>
            </a:r>
            <a:r>
              <a:rPr lang="it-IT" altLang="it-IT" sz="1600" b="1" dirty="0" smtClean="0">
                <a:solidFill>
                  <a:srgbClr val="002060"/>
                </a:solidFill>
                <a:latin typeface="+mj-lt"/>
                <a:cs typeface="Times New Roman" pitchFamily="18" charset="0"/>
              </a:rPr>
              <a:t> = </a:t>
            </a:r>
            <a:r>
              <a:rPr lang="it-IT" altLang="it-IT" sz="1600" b="1" dirty="0" err="1" smtClean="0">
                <a:solidFill>
                  <a:srgbClr val="002060"/>
                </a:solidFill>
                <a:latin typeface="+mj-lt"/>
                <a:cs typeface="Times New Roman" pitchFamily="18" charset="0"/>
              </a:rPr>
              <a:t>cold-rolling</a:t>
            </a:r>
            <a:r>
              <a:rPr lang="it-IT" altLang="it-IT" sz="1600" b="1" dirty="0" smtClean="0">
                <a:solidFill>
                  <a:srgbClr val="002060"/>
                </a:solidFill>
                <a:latin typeface="+mj-lt"/>
                <a:cs typeface="Times New Roman" pitchFamily="18" charset="0"/>
              </a:rPr>
              <a:t> and </a:t>
            </a:r>
            <a:r>
              <a:rPr lang="it-IT" altLang="it-IT" sz="1600" b="1" dirty="0" err="1" smtClean="0">
                <a:solidFill>
                  <a:srgbClr val="002060"/>
                </a:solidFill>
                <a:latin typeface="+mj-lt"/>
                <a:cs typeface="Times New Roman" pitchFamily="18" charset="0"/>
              </a:rPr>
              <a:t>welding</a:t>
            </a:r>
            <a:r>
              <a:rPr lang="it-IT" altLang="it-IT" sz="1600" b="1" dirty="0" smtClean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it-IT" altLang="it-IT" sz="1600" b="1" dirty="0" err="1" smtClean="0">
                <a:solidFill>
                  <a:srgbClr val="002060"/>
                </a:solidFill>
                <a:latin typeface="+mj-lt"/>
                <a:cs typeface="Times New Roman" pitchFamily="18" charset="0"/>
              </a:rPr>
              <a:t>techinque</a:t>
            </a:r>
            <a:r>
              <a:rPr lang="it-IT" altLang="it-IT" sz="1600" b="1" dirty="0" smtClean="0">
                <a:solidFill>
                  <a:srgbClr val="002060"/>
                </a:solidFill>
                <a:latin typeface="+mj-lt"/>
                <a:cs typeface="Times New Roman" pitchFamily="18" charset="0"/>
              </a:rPr>
              <a:t>.</a:t>
            </a:r>
          </a:p>
          <a:p>
            <a:pPr algn="just">
              <a:spcBef>
                <a:spcPts val="400"/>
              </a:spcBef>
              <a:buClr>
                <a:schemeClr val="accent1"/>
              </a:buClr>
              <a:buSzPct val="68000"/>
              <a:buFont typeface="Arial" panose="020B0604020202020204" pitchFamily="34" charset="0"/>
              <a:buChar char="•"/>
            </a:pPr>
            <a:r>
              <a:rPr lang="it-IT" altLang="it-IT" sz="1600" b="1" dirty="0" smtClean="0">
                <a:solidFill>
                  <a:srgbClr val="002060"/>
                </a:solidFill>
                <a:latin typeface="+mj-lt"/>
                <a:cs typeface="Times New Roman" pitchFamily="18" charset="0"/>
              </a:rPr>
              <a:t>Membrane </a:t>
            </a:r>
            <a:r>
              <a:rPr lang="it-IT" altLang="it-IT" sz="1600" b="1" dirty="0" err="1" smtClean="0">
                <a:solidFill>
                  <a:srgbClr val="002060"/>
                </a:solidFill>
                <a:latin typeface="+mj-lt"/>
                <a:cs typeface="Times New Roman" pitchFamily="18" charset="0"/>
              </a:rPr>
              <a:t>lenght</a:t>
            </a:r>
            <a:r>
              <a:rPr lang="it-IT" altLang="it-IT" sz="1600" b="1" dirty="0" smtClean="0">
                <a:solidFill>
                  <a:srgbClr val="002060"/>
                </a:solidFill>
                <a:latin typeface="+mj-lt"/>
                <a:cs typeface="Times New Roman" pitchFamily="18" charset="0"/>
              </a:rPr>
              <a:t> (active </a:t>
            </a:r>
            <a:r>
              <a:rPr lang="it-IT" altLang="it-IT" sz="1600" b="1" dirty="0" err="1" smtClean="0">
                <a:solidFill>
                  <a:srgbClr val="002060"/>
                </a:solidFill>
                <a:latin typeface="+mj-lt"/>
                <a:cs typeface="Times New Roman" pitchFamily="18" charset="0"/>
              </a:rPr>
              <a:t>surface</a:t>
            </a:r>
            <a:r>
              <a:rPr lang="it-IT" altLang="it-IT" sz="1600" b="1" dirty="0" smtClean="0">
                <a:solidFill>
                  <a:srgbClr val="002060"/>
                </a:solidFill>
                <a:latin typeface="+mj-lt"/>
                <a:cs typeface="Times New Roman" pitchFamily="18" charset="0"/>
              </a:rPr>
              <a:t>) = 15 cm</a:t>
            </a:r>
            <a:endParaRPr lang="it-IT" altLang="it-IT" sz="1600" b="1" dirty="0">
              <a:solidFill>
                <a:srgbClr val="002060"/>
              </a:solidFill>
              <a:latin typeface="+mj-lt"/>
              <a:cs typeface="Times New Roman" pitchFamily="18" charset="0"/>
            </a:endParaRPr>
          </a:p>
          <a:p>
            <a:pPr algn="just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None/>
            </a:pPr>
            <a:endParaRPr lang="it-IT" altLang="it-IT" sz="1600" b="1" dirty="0" smtClean="0">
              <a:solidFill>
                <a:srgbClr val="002060"/>
              </a:solidFill>
              <a:latin typeface="+mj-lt"/>
              <a:cs typeface="Times New Roman" pitchFamily="18" charset="0"/>
            </a:endParaRPr>
          </a:p>
          <a:p>
            <a:pPr algn="just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None/>
            </a:pPr>
            <a:endParaRPr lang="it-IT" altLang="it-IT" sz="1600" b="1" dirty="0">
              <a:solidFill>
                <a:srgbClr val="002060"/>
              </a:solidFill>
              <a:latin typeface="+mj-lt"/>
              <a:cs typeface="Times New Roman" pitchFamily="18" charset="0"/>
            </a:endParaRPr>
          </a:p>
          <a:p>
            <a:pPr algn="just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None/>
            </a:pPr>
            <a:r>
              <a:rPr lang="it-IT" altLang="it-IT" sz="1600" b="1" dirty="0" smtClean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endParaRPr lang="it-IT" altLang="it-IT" sz="1600" b="1" dirty="0">
              <a:solidFill>
                <a:srgbClr val="002060"/>
              </a:solidFill>
              <a:latin typeface="+mj-lt"/>
              <a:cs typeface="Times New Roman" pitchFamily="18" charset="0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4725144"/>
            <a:ext cx="5292105" cy="2040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utoShape 2" descr="Risultati immagini per ENEA FRASCAT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5734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0179" y="2132856"/>
            <a:ext cx="661988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3671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10" y="260648"/>
            <a:ext cx="4513750" cy="3140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4413" y="260648"/>
            <a:ext cx="4722084" cy="3397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reccia a destra 1"/>
          <p:cNvSpPr/>
          <p:nvPr/>
        </p:nvSpPr>
        <p:spPr>
          <a:xfrm rot="14198424">
            <a:off x="2749851" y="1219634"/>
            <a:ext cx="1008112" cy="31828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CasellaDiTesto 2"/>
          <p:cNvSpPr txBox="1"/>
          <p:nvPr/>
        </p:nvSpPr>
        <p:spPr>
          <a:xfrm>
            <a:off x="2771800" y="476672"/>
            <a:ext cx="13901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rgbClr val="002060"/>
                </a:solidFill>
              </a:rPr>
              <a:t>T, </a:t>
            </a:r>
            <a:r>
              <a:rPr lang="it-IT" dirty="0" err="1" smtClean="0">
                <a:solidFill>
                  <a:srgbClr val="002060"/>
                </a:solidFill>
              </a:rPr>
              <a:t>p</a:t>
            </a:r>
            <a:r>
              <a:rPr lang="it-IT" baseline="-25000" dirty="0" err="1" smtClean="0">
                <a:solidFill>
                  <a:srgbClr val="002060"/>
                </a:solidFill>
              </a:rPr>
              <a:t>lumen</a:t>
            </a:r>
            <a:endParaRPr lang="it-IT" baseline="-25000" dirty="0">
              <a:solidFill>
                <a:srgbClr val="002060"/>
              </a:solidFill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6351418" y="2132856"/>
            <a:ext cx="24482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/>
              <a:t>Hydrogen permeated flow (shell side) for CO</a:t>
            </a:r>
            <a:r>
              <a:rPr lang="en-US" sz="1200" baseline="-25000" dirty="0"/>
              <a:t>2</a:t>
            </a:r>
            <a:r>
              <a:rPr lang="en-US" sz="1200" i="1" dirty="0"/>
              <a:t>/</a:t>
            </a:r>
            <a:r>
              <a:rPr lang="en-US" sz="1200" dirty="0"/>
              <a:t>H</a:t>
            </a:r>
            <a:r>
              <a:rPr lang="en-US" sz="1200" baseline="-25000" dirty="0"/>
              <a:t>2</a:t>
            </a:r>
            <a:r>
              <a:rPr lang="en-US" sz="1200" dirty="0"/>
              <a:t> and N</a:t>
            </a:r>
            <a:r>
              <a:rPr lang="en-US" sz="1200" baseline="-25000" dirty="0"/>
              <a:t>2</a:t>
            </a:r>
            <a:r>
              <a:rPr lang="en-US" sz="1200" i="1" dirty="0"/>
              <a:t>/</a:t>
            </a:r>
            <a:r>
              <a:rPr lang="en-US" sz="1200" dirty="0"/>
              <a:t>H</a:t>
            </a:r>
            <a:r>
              <a:rPr lang="en-US" sz="1200" baseline="-25000" dirty="0"/>
              <a:t>2</a:t>
            </a:r>
            <a:r>
              <a:rPr lang="en-US" sz="1200" dirty="0"/>
              <a:t> </a:t>
            </a:r>
            <a:r>
              <a:rPr lang="en-US" sz="1200" dirty="0" smtClean="0"/>
              <a:t>feed mixture </a:t>
            </a:r>
            <a:r>
              <a:rPr lang="en-US" sz="1200" dirty="0"/>
              <a:t>(lumen side) at </a:t>
            </a:r>
            <a:r>
              <a:rPr lang="en-US" sz="1200" i="1" dirty="0"/>
              <a:t>T </a:t>
            </a:r>
            <a:r>
              <a:rPr lang="en-US" sz="1200" dirty="0"/>
              <a:t>= 250 </a:t>
            </a:r>
            <a:r>
              <a:rPr lang="en-US" sz="1200" dirty="0" smtClean="0"/>
              <a:t>°C </a:t>
            </a:r>
            <a:r>
              <a:rPr lang="en-US" sz="1200" dirty="0"/>
              <a:t>and </a:t>
            </a:r>
            <a:r>
              <a:rPr lang="en-US" sz="1200" i="1" dirty="0" err="1"/>
              <a:t>p</a:t>
            </a:r>
            <a:r>
              <a:rPr lang="en-US" sz="1200" baseline="-25000" dirty="0" err="1"/>
              <a:t>lumen</a:t>
            </a:r>
            <a:r>
              <a:rPr lang="en-US" sz="1200" dirty="0"/>
              <a:t> = 3</a:t>
            </a:r>
            <a:r>
              <a:rPr lang="en-US" sz="1200" i="1" dirty="0"/>
              <a:t>.</a:t>
            </a:r>
            <a:r>
              <a:rPr lang="en-US" sz="1200" dirty="0"/>
              <a:t>5 bar; shell is at </a:t>
            </a:r>
            <a:r>
              <a:rPr lang="it-IT" sz="1200" dirty="0" smtClean="0"/>
              <a:t>1 bar</a:t>
            </a:r>
            <a:endParaRPr lang="it-IT" sz="1200" dirty="0"/>
          </a:p>
        </p:txBody>
      </p:sp>
      <p:pic>
        <p:nvPicPr>
          <p:cNvPr id="4813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620850"/>
            <a:ext cx="4680520" cy="3109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6014" y="3751848"/>
            <a:ext cx="4198881" cy="2965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asellaDiTesto 9"/>
          <p:cNvSpPr txBox="1"/>
          <p:nvPr/>
        </p:nvSpPr>
        <p:spPr>
          <a:xfrm>
            <a:off x="3275856" y="5781090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T = 250 °C</a:t>
            </a:r>
            <a:endParaRPr lang="it-IT" dirty="0"/>
          </a:p>
        </p:txBody>
      </p:sp>
      <p:sp>
        <p:nvSpPr>
          <p:cNvPr id="17" name="CasellaDiTesto 16"/>
          <p:cNvSpPr txBox="1"/>
          <p:nvPr/>
        </p:nvSpPr>
        <p:spPr>
          <a:xfrm>
            <a:off x="5379310" y="4556954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T = 350 °C</a:t>
            </a:r>
            <a:endParaRPr lang="it-IT" dirty="0"/>
          </a:p>
        </p:txBody>
      </p:sp>
      <p:cxnSp>
        <p:nvCxnSpPr>
          <p:cNvPr id="12" name="Connettore 2 11"/>
          <p:cNvCxnSpPr>
            <a:stCxn id="13" idx="2"/>
          </p:cNvCxnSpPr>
          <p:nvPr/>
        </p:nvCxnSpPr>
        <p:spPr>
          <a:xfrm flipH="1">
            <a:off x="2627784" y="4412938"/>
            <a:ext cx="288031" cy="14401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sellaDiTesto 12"/>
          <p:cNvSpPr txBox="1"/>
          <p:nvPr/>
        </p:nvSpPr>
        <p:spPr>
          <a:xfrm>
            <a:off x="1907702" y="3889718"/>
            <a:ext cx="2016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 err="1" smtClean="0">
                <a:solidFill>
                  <a:srgbClr val="FF0000"/>
                </a:solidFill>
              </a:rPr>
              <a:t>Effect</a:t>
            </a:r>
            <a:r>
              <a:rPr lang="it-IT" sz="1400" b="1" dirty="0" smtClean="0">
                <a:solidFill>
                  <a:srgbClr val="FF0000"/>
                </a:solidFill>
              </a:rPr>
              <a:t> of CO </a:t>
            </a:r>
            <a:r>
              <a:rPr lang="it-IT" sz="1400" b="1" dirty="0" err="1" smtClean="0">
                <a:solidFill>
                  <a:srgbClr val="FF0000"/>
                </a:solidFill>
              </a:rPr>
              <a:t>adsorption</a:t>
            </a:r>
            <a:r>
              <a:rPr lang="it-IT" sz="1400" b="1" dirty="0" smtClean="0">
                <a:solidFill>
                  <a:srgbClr val="FF0000"/>
                </a:solidFill>
              </a:rPr>
              <a:t> on the Pd-Ag </a:t>
            </a:r>
            <a:r>
              <a:rPr lang="it-IT" sz="1400" b="1" dirty="0" err="1" smtClean="0">
                <a:solidFill>
                  <a:srgbClr val="FF0000"/>
                </a:solidFill>
              </a:rPr>
              <a:t>surface</a:t>
            </a:r>
            <a:endParaRPr lang="it-IT" sz="1400" b="1" baseline="-25000" dirty="0">
              <a:solidFill>
                <a:srgbClr val="FF0000"/>
              </a:solidFill>
            </a:endParaRPr>
          </a:p>
        </p:txBody>
      </p:sp>
      <p:cxnSp>
        <p:nvCxnSpPr>
          <p:cNvPr id="20" name="Connettore 1 19"/>
          <p:cNvCxnSpPr/>
          <p:nvPr/>
        </p:nvCxnSpPr>
        <p:spPr>
          <a:xfrm>
            <a:off x="3337473" y="4550684"/>
            <a:ext cx="0" cy="1737484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1 23"/>
          <p:cNvCxnSpPr/>
          <p:nvPr/>
        </p:nvCxnSpPr>
        <p:spPr>
          <a:xfrm flipH="1">
            <a:off x="827584" y="4628962"/>
            <a:ext cx="2509889" cy="0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1 28"/>
          <p:cNvCxnSpPr/>
          <p:nvPr/>
        </p:nvCxnSpPr>
        <p:spPr>
          <a:xfrm flipH="1">
            <a:off x="827584" y="5061010"/>
            <a:ext cx="2509889" cy="0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1 25"/>
          <p:cNvCxnSpPr/>
          <p:nvPr/>
        </p:nvCxnSpPr>
        <p:spPr>
          <a:xfrm>
            <a:off x="2339752" y="4621234"/>
            <a:ext cx="0" cy="43204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1 27"/>
          <p:cNvCxnSpPr/>
          <p:nvPr/>
        </p:nvCxnSpPr>
        <p:spPr>
          <a:xfrm>
            <a:off x="2309308" y="4598518"/>
            <a:ext cx="70867" cy="7200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ttore 1 33"/>
          <p:cNvCxnSpPr/>
          <p:nvPr/>
        </p:nvCxnSpPr>
        <p:spPr>
          <a:xfrm>
            <a:off x="2308579" y="5030566"/>
            <a:ext cx="70867" cy="7200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CasellaDiTesto 34"/>
          <p:cNvSpPr txBox="1"/>
          <p:nvPr/>
        </p:nvSpPr>
        <p:spPr>
          <a:xfrm>
            <a:off x="1763688" y="4681225"/>
            <a:ext cx="7200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D</a:t>
            </a:r>
            <a:r>
              <a:rPr lang="it-IT" sz="1400" b="1" dirty="0" smtClean="0">
                <a:solidFill>
                  <a:srgbClr val="FF0000"/>
                </a:solidFill>
              </a:rPr>
              <a:t>J</a:t>
            </a:r>
            <a:r>
              <a:rPr lang="it-IT" sz="1400" b="1" baseline="-25000" dirty="0" smtClean="0">
                <a:solidFill>
                  <a:srgbClr val="FF0000"/>
                </a:solidFill>
              </a:rPr>
              <a:t>H2</a:t>
            </a:r>
            <a:endParaRPr lang="it-IT" sz="1400" b="1" baseline="-25000" dirty="0">
              <a:solidFill>
                <a:srgbClr val="FF0000"/>
              </a:solidFill>
            </a:endParaRPr>
          </a:p>
        </p:txBody>
      </p:sp>
      <p:sp>
        <p:nvSpPr>
          <p:cNvPr id="30" name="Rettangolo 29"/>
          <p:cNvSpPr/>
          <p:nvPr/>
        </p:nvSpPr>
        <p:spPr>
          <a:xfrm>
            <a:off x="2736304" y="6639163"/>
            <a:ext cx="543609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000" i="1" dirty="0" smtClean="0"/>
              <a:t>Basile et al., International </a:t>
            </a:r>
            <a:r>
              <a:rPr lang="it-IT" sz="1000" i="1" dirty="0"/>
              <a:t>Journal of Hydrogen Energy 32 (2007) 1837 – 1845</a:t>
            </a:r>
            <a:endParaRPr lang="it-IT" sz="1000" dirty="0"/>
          </a:p>
        </p:txBody>
      </p:sp>
      <p:sp>
        <p:nvSpPr>
          <p:cNvPr id="14" name="Rettangolo 13"/>
          <p:cNvSpPr/>
          <p:nvPr/>
        </p:nvSpPr>
        <p:spPr>
          <a:xfrm>
            <a:off x="6793857" y="5092183"/>
            <a:ext cx="181059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smtClean="0"/>
              <a:t>J</a:t>
            </a:r>
            <a:r>
              <a:rPr lang="en-US" sz="1200" baseline="-25000" dirty="0" smtClean="0"/>
              <a:t>H2</a:t>
            </a:r>
            <a:r>
              <a:rPr lang="en-US" sz="1200" dirty="0" smtClean="0"/>
              <a:t> vs H</a:t>
            </a:r>
            <a:r>
              <a:rPr lang="en-US" sz="1200" baseline="-25000" dirty="0" smtClean="0"/>
              <a:t>2</a:t>
            </a:r>
            <a:r>
              <a:rPr lang="en-US" sz="1200" dirty="0" smtClean="0"/>
              <a:t> concentration in the feed for CO</a:t>
            </a:r>
            <a:r>
              <a:rPr lang="en-US" sz="1200" i="1" dirty="0" smtClean="0"/>
              <a:t>/</a:t>
            </a:r>
            <a:r>
              <a:rPr lang="en-US" sz="1200" dirty="0" smtClean="0"/>
              <a:t>H</a:t>
            </a:r>
            <a:r>
              <a:rPr lang="en-US" sz="1200" baseline="-25000" dirty="0" smtClean="0"/>
              <a:t>2</a:t>
            </a:r>
            <a:r>
              <a:rPr lang="en-US" sz="1200" dirty="0" smtClean="0"/>
              <a:t> </a:t>
            </a:r>
            <a:r>
              <a:rPr lang="en-US" sz="1200" dirty="0"/>
              <a:t>and N</a:t>
            </a:r>
            <a:r>
              <a:rPr lang="en-US" sz="1200" baseline="-25000" dirty="0"/>
              <a:t>2</a:t>
            </a:r>
            <a:r>
              <a:rPr lang="en-US" sz="1200" i="1" dirty="0"/>
              <a:t>/</a:t>
            </a:r>
            <a:r>
              <a:rPr lang="en-US" sz="1200" dirty="0"/>
              <a:t>H</a:t>
            </a:r>
            <a:r>
              <a:rPr lang="en-US" sz="1200" baseline="-25000" dirty="0"/>
              <a:t>2</a:t>
            </a:r>
            <a:r>
              <a:rPr lang="en-US" sz="1200" dirty="0"/>
              <a:t> </a:t>
            </a:r>
            <a:r>
              <a:rPr lang="en-US" sz="1200" dirty="0" smtClean="0"/>
              <a:t>feed mixture </a:t>
            </a:r>
            <a:r>
              <a:rPr lang="en-US" sz="1200" dirty="0"/>
              <a:t>(lumen side) at </a:t>
            </a:r>
            <a:r>
              <a:rPr lang="en-US" sz="1200" i="1" dirty="0"/>
              <a:t>T </a:t>
            </a:r>
            <a:r>
              <a:rPr lang="en-US" sz="1200" dirty="0"/>
              <a:t>= 250 </a:t>
            </a:r>
            <a:r>
              <a:rPr lang="en-US" sz="1200" dirty="0" smtClean="0"/>
              <a:t>and 350 °C </a:t>
            </a:r>
            <a:r>
              <a:rPr lang="en-US" sz="1200" dirty="0"/>
              <a:t>and </a:t>
            </a:r>
            <a:r>
              <a:rPr lang="en-US" sz="1200" i="1" dirty="0" err="1"/>
              <a:t>p</a:t>
            </a:r>
            <a:r>
              <a:rPr lang="en-US" sz="1200" baseline="-25000" dirty="0" err="1"/>
              <a:t>lumen</a:t>
            </a:r>
            <a:r>
              <a:rPr lang="en-US" sz="1200" dirty="0"/>
              <a:t> = 3</a:t>
            </a:r>
            <a:r>
              <a:rPr lang="en-US" sz="1200" i="1" dirty="0"/>
              <a:t>.</a:t>
            </a:r>
            <a:r>
              <a:rPr lang="en-US" sz="1200" dirty="0"/>
              <a:t>5 bar; shell is at </a:t>
            </a:r>
            <a:r>
              <a:rPr lang="en-US" sz="1200" dirty="0" smtClean="0"/>
              <a:t>1 bar</a:t>
            </a:r>
            <a:endParaRPr lang="it-IT" sz="1200" dirty="0"/>
          </a:p>
        </p:txBody>
      </p:sp>
      <p:sp>
        <p:nvSpPr>
          <p:cNvPr id="31" name="Freccia a destra 30"/>
          <p:cNvSpPr/>
          <p:nvPr/>
        </p:nvSpPr>
        <p:spPr>
          <a:xfrm>
            <a:off x="4067944" y="5175498"/>
            <a:ext cx="576064" cy="2439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/>
          <p:cNvSpPr txBox="1"/>
          <p:nvPr/>
        </p:nvSpPr>
        <p:spPr>
          <a:xfrm>
            <a:off x="2596611" y="3325819"/>
            <a:ext cx="3831646" cy="369332"/>
          </a:xfrm>
          <a:prstGeom prst="rect">
            <a:avLst/>
          </a:prstGeom>
          <a:solidFill>
            <a:srgbClr val="00FF00"/>
          </a:solidFill>
        </p:spPr>
        <p:txBody>
          <a:bodyPr wrap="square" rtlCol="0">
            <a:spAutoFit/>
          </a:bodyPr>
          <a:lstStyle/>
          <a:p>
            <a:r>
              <a:rPr lang="it-IT" b="1" dirty="0" smtClean="0"/>
              <a:t>Pd-Ag dense </a:t>
            </a:r>
            <a:r>
              <a:rPr lang="it-IT" b="1" dirty="0" err="1" smtClean="0"/>
              <a:t>unsupported</a:t>
            </a:r>
            <a:r>
              <a:rPr lang="it-IT" b="1" dirty="0" smtClean="0"/>
              <a:t> </a:t>
            </a:r>
            <a:r>
              <a:rPr lang="it-IT" b="1" dirty="0" err="1" smtClean="0"/>
              <a:t>membranes</a:t>
            </a:r>
            <a:endParaRPr lang="it-IT" b="1" dirty="0"/>
          </a:p>
        </p:txBody>
      </p:sp>
      <p:graphicFrame>
        <p:nvGraphicFramePr>
          <p:cNvPr id="6" name="Oggetto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5300240"/>
              </p:ext>
            </p:extLst>
          </p:nvPr>
        </p:nvGraphicFramePr>
        <p:xfrm>
          <a:off x="756011" y="1623129"/>
          <a:ext cx="2570559" cy="5097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62" name="Microsoft Equation 3.0" r:id="rId7" imgW="2882900" imgH="622300" progId="Equation.3">
                  <p:embed/>
                </p:oleObj>
              </mc:Choice>
              <mc:Fallback>
                <p:oleObj name="Microsoft Equation 3.0" r:id="rId7" imgW="2882900" imgH="622300" progId="Equation.3">
                  <p:embed/>
                  <p:pic>
                    <p:nvPicPr>
                      <p:cNvPr id="0" name="Oggetto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6011" y="1623129"/>
                        <a:ext cx="2570559" cy="509727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Ovale 6"/>
          <p:cNvSpPr/>
          <p:nvPr/>
        </p:nvSpPr>
        <p:spPr>
          <a:xfrm>
            <a:off x="2082528" y="1556792"/>
            <a:ext cx="1254945" cy="504056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7" name="Ovale 26"/>
          <p:cNvSpPr/>
          <p:nvPr/>
        </p:nvSpPr>
        <p:spPr>
          <a:xfrm>
            <a:off x="1670898" y="1577574"/>
            <a:ext cx="360040" cy="504056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33671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200" y="44624"/>
            <a:ext cx="6335144" cy="4365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15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883980"/>
            <a:ext cx="2665929" cy="1823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sellaDiTesto 1"/>
          <p:cNvSpPr txBox="1"/>
          <p:nvPr/>
        </p:nvSpPr>
        <p:spPr>
          <a:xfrm>
            <a:off x="3849279" y="5013176"/>
            <a:ext cx="2766701" cy="646331"/>
          </a:xfrm>
          <a:prstGeom prst="rect">
            <a:avLst/>
          </a:prstGeom>
          <a:solidFill>
            <a:srgbClr val="00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Ti-Ni-Pd dense </a:t>
            </a:r>
            <a:r>
              <a:rPr lang="it-IT" dirty="0" err="1" smtClean="0"/>
              <a:t>unsupported</a:t>
            </a:r>
            <a:r>
              <a:rPr lang="it-IT" dirty="0" smtClean="0"/>
              <a:t> membrane</a:t>
            </a:r>
            <a:endParaRPr lang="it-IT" dirty="0"/>
          </a:p>
        </p:txBody>
      </p:sp>
      <p:sp>
        <p:nvSpPr>
          <p:cNvPr id="3" name="Ovale 2"/>
          <p:cNvSpPr/>
          <p:nvPr/>
        </p:nvSpPr>
        <p:spPr>
          <a:xfrm rot="3852531">
            <a:off x="6064891" y="1913341"/>
            <a:ext cx="864096" cy="2664296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915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797152"/>
            <a:ext cx="2343429" cy="1937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ttangolo 3"/>
          <p:cNvSpPr/>
          <p:nvPr/>
        </p:nvSpPr>
        <p:spPr>
          <a:xfrm>
            <a:off x="390534" y="4437112"/>
            <a:ext cx="893899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US" sz="1000" dirty="0"/>
              <a:t>A. </a:t>
            </a:r>
            <a:r>
              <a:rPr lang="en-US" sz="1000" dirty="0" err="1"/>
              <a:t>Basile</a:t>
            </a:r>
            <a:r>
              <a:rPr lang="en-US" sz="1000" dirty="0"/>
              <a:t>, F. Gallucci, A. </a:t>
            </a:r>
            <a:r>
              <a:rPr lang="en-US" sz="1000" dirty="0" err="1"/>
              <a:t>Iulianelli</a:t>
            </a:r>
            <a:r>
              <a:rPr lang="en-US" sz="1000" dirty="0"/>
              <a:t>, </a:t>
            </a:r>
            <a:r>
              <a:rPr lang="en-US" sz="1000" dirty="0" err="1"/>
              <a:t>G.F.Tereschenko</a:t>
            </a:r>
            <a:r>
              <a:rPr lang="en-US" sz="1000" dirty="0"/>
              <a:t>, M.M. </a:t>
            </a:r>
            <a:r>
              <a:rPr lang="en-US" sz="1000" dirty="0" err="1"/>
              <a:t>Ermilova</a:t>
            </a:r>
            <a:r>
              <a:rPr lang="en-US" sz="1000" dirty="0"/>
              <a:t>, N.V. </a:t>
            </a:r>
            <a:r>
              <a:rPr lang="en-US" sz="1000" dirty="0" err="1"/>
              <a:t>Orekhova</a:t>
            </a:r>
            <a:r>
              <a:rPr lang="en-US" sz="1000" dirty="0"/>
              <a:t>, </a:t>
            </a:r>
            <a:r>
              <a:rPr lang="en-US" sz="1000" dirty="0" err="1"/>
              <a:t>Ti</a:t>
            </a:r>
            <a:r>
              <a:rPr lang="en-US" sz="1000" dirty="0"/>
              <a:t>-Ni-</a:t>
            </a:r>
            <a:r>
              <a:rPr lang="en-US" sz="1000" dirty="0" err="1"/>
              <a:t>Pd</a:t>
            </a:r>
            <a:r>
              <a:rPr lang="en-US" sz="1000" dirty="0"/>
              <a:t> dense membranes – The effect of the gas mixtures on the hydrogen permeation, Journal of Membrane Science, 310 (2008) 44-50.</a:t>
            </a:r>
            <a:endParaRPr lang="it-IT" sz="1000" dirty="0"/>
          </a:p>
        </p:txBody>
      </p:sp>
      <p:pic>
        <p:nvPicPr>
          <p:cNvPr id="8" name="Picture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52588"/>
            <a:ext cx="870646" cy="73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7966" y="180798"/>
            <a:ext cx="695325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3671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1"/>
          <p:cNvGrpSpPr/>
          <p:nvPr/>
        </p:nvGrpSpPr>
        <p:grpSpPr>
          <a:xfrm>
            <a:off x="193605" y="778447"/>
            <a:ext cx="4405313" cy="2080419"/>
            <a:chOff x="3968750" y="2349500"/>
            <a:chExt cx="5283200" cy="2411413"/>
          </a:xfrm>
        </p:grpSpPr>
        <p:cxnSp>
          <p:nvCxnSpPr>
            <p:cNvPr id="22" name="Connettore 2 15"/>
            <p:cNvCxnSpPr>
              <a:cxnSpLocks noChangeShapeType="1"/>
            </p:cNvCxnSpPr>
            <p:nvPr/>
          </p:nvCxnSpPr>
          <p:spPr bwMode="auto">
            <a:xfrm>
              <a:off x="4529138" y="3540125"/>
              <a:ext cx="360362" cy="0"/>
            </a:xfrm>
            <a:prstGeom prst="straightConnector1">
              <a:avLst/>
            </a:prstGeom>
            <a:noFill/>
            <a:ln w="15875" algn="ctr">
              <a:solidFill>
                <a:schemeClr val="tx1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pic>
          <p:nvPicPr>
            <p:cNvPr id="23" name="Picture 4"/>
            <p:cNvPicPr preferRelativeResize="0"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43463" y="2900363"/>
              <a:ext cx="3621087" cy="1346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CasellaDiTesto 12"/>
            <p:cNvSpPr txBox="1">
              <a:spLocks noChangeArrowheads="1"/>
            </p:cNvSpPr>
            <p:nvPr/>
          </p:nvSpPr>
          <p:spPr bwMode="auto">
            <a:xfrm>
              <a:off x="5668963" y="2349500"/>
              <a:ext cx="576262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it-IT" altLang="it-IT" sz="1200" b="1">
                  <a:latin typeface="+mn-lt"/>
                  <a:cs typeface="Browallia New" pitchFamily="34" charset="-34"/>
                </a:rPr>
                <a:t>Feed</a:t>
              </a:r>
            </a:p>
          </p:txBody>
        </p:sp>
        <p:cxnSp>
          <p:nvCxnSpPr>
            <p:cNvPr id="25" name="Connettore 2 18"/>
            <p:cNvCxnSpPr>
              <a:cxnSpLocks noChangeShapeType="1"/>
            </p:cNvCxnSpPr>
            <p:nvPr/>
          </p:nvCxnSpPr>
          <p:spPr bwMode="auto">
            <a:xfrm flipH="1">
              <a:off x="7075488" y="2927350"/>
              <a:ext cx="328612" cy="504825"/>
            </a:xfrm>
            <a:prstGeom prst="straightConnector1">
              <a:avLst/>
            </a:prstGeom>
            <a:noFill/>
            <a:ln w="15875" algn="ctr">
              <a:solidFill>
                <a:srgbClr val="BF277E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6" name="CasellaDiTesto 22"/>
            <p:cNvSpPr txBox="1">
              <a:spLocks noChangeArrowheads="1"/>
            </p:cNvSpPr>
            <p:nvPr/>
          </p:nvSpPr>
          <p:spPr bwMode="auto">
            <a:xfrm>
              <a:off x="6823075" y="2690813"/>
              <a:ext cx="1266825" cy="274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it-IT" altLang="it-IT" sz="1200" b="1">
                  <a:latin typeface="+mn-lt"/>
                  <a:cs typeface="Browallia New" pitchFamily="34" charset="-34"/>
                </a:rPr>
                <a:t>Membrane</a:t>
              </a:r>
            </a:p>
          </p:txBody>
        </p:sp>
        <p:cxnSp>
          <p:nvCxnSpPr>
            <p:cNvPr id="27" name="Connettore 2 20"/>
            <p:cNvCxnSpPr>
              <a:cxnSpLocks noChangeShapeType="1"/>
            </p:cNvCxnSpPr>
            <p:nvPr/>
          </p:nvCxnSpPr>
          <p:spPr bwMode="auto">
            <a:xfrm>
              <a:off x="7446963" y="4183063"/>
              <a:ext cx="0" cy="360362"/>
            </a:xfrm>
            <a:prstGeom prst="straightConnector1">
              <a:avLst/>
            </a:prstGeom>
            <a:noFill/>
            <a:ln w="15875" algn="ctr">
              <a:solidFill>
                <a:schemeClr val="tx1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8" name="CasellaDiTesto 25"/>
            <p:cNvSpPr txBox="1">
              <a:spLocks noChangeArrowheads="1"/>
            </p:cNvSpPr>
            <p:nvPr/>
          </p:nvSpPr>
          <p:spPr bwMode="auto">
            <a:xfrm>
              <a:off x="7062788" y="4486275"/>
              <a:ext cx="104775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it-IT" altLang="it-IT" sz="1200" b="1">
                  <a:latin typeface="+mn-lt"/>
                  <a:cs typeface="Browallia New" pitchFamily="34" charset="-34"/>
                </a:rPr>
                <a:t>Retentate</a:t>
              </a:r>
            </a:p>
          </p:txBody>
        </p:sp>
        <p:cxnSp>
          <p:nvCxnSpPr>
            <p:cNvPr id="29" name="Connettore 2 26"/>
            <p:cNvCxnSpPr>
              <a:cxnSpLocks noChangeShapeType="1"/>
            </p:cNvCxnSpPr>
            <p:nvPr/>
          </p:nvCxnSpPr>
          <p:spPr bwMode="auto">
            <a:xfrm>
              <a:off x="5884863" y="2606675"/>
              <a:ext cx="0" cy="298450"/>
            </a:xfrm>
            <a:prstGeom prst="straightConnector1">
              <a:avLst/>
            </a:prstGeom>
            <a:noFill/>
            <a:ln w="15875" algn="ctr">
              <a:solidFill>
                <a:schemeClr val="tx1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0" name="CasellaDiTesto 27"/>
            <p:cNvSpPr txBox="1">
              <a:spLocks noChangeArrowheads="1"/>
            </p:cNvSpPr>
            <p:nvPr/>
          </p:nvSpPr>
          <p:spPr bwMode="auto">
            <a:xfrm>
              <a:off x="3968750" y="3282950"/>
              <a:ext cx="1150938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it-IT" altLang="it-IT" sz="1200" b="1">
                  <a:latin typeface="+mn-lt"/>
                  <a:cs typeface="Browallia New" pitchFamily="34" charset="-34"/>
                </a:rPr>
                <a:t>Sweep-gas</a:t>
              </a:r>
            </a:p>
          </p:txBody>
        </p:sp>
        <p:cxnSp>
          <p:nvCxnSpPr>
            <p:cNvPr id="31" name="Connettore 2 30"/>
            <p:cNvCxnSpPr>
              <a:cxnSpLocks noChangeShapeType="1"/>
            </p:cNvCxnSpPr>
            <p:nvPr/>
          </p:nvCxnSpPr>
          <p:spPr bwMode="auto">
            <a:xfrm>
              <a:off x="8374063" y="3602038"/>
              <a:ext cx="358775" cy="0"/>
            </a:xfrm>
            <a:prstGeom prst="straightConnector1">
              <a:avLst/>
            </a:prstGeom>
            <a:noFill/>
            <a:ln w="15875" algn="ctr">
              <a:solidFill>
                <a:schemeClr val="tx1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2" name="CasellaDiTesto 25"/>
            <p:cNvSpPr txBox="1">
              <a:spLocks noChangeArrowheads="1"/>
            </p:cNvSpPr>
            <p:nvPr/>
          </p:nvSpPr>
          <p:spPr bwMode="auto">
            <a:xfrm>
              <a:off x="8243888" y="3351213"/>
              <a:ext cx="1008062" cy="274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it-IT" altLang="it-IT" sz="1200" b="1">
                  <a:latin typeface="+mn-lt"/>
                  <a:cs typeface="Browallia New" pitchFamily="34" charset="-34"/>
                </a:rPr>
                <a:t>Permeate</a:t>
              </a:r>
            </a:p>
          </p:txBody>
        </p:sp>
        <p:sp>
          <p:nvSpPr>
            <p:cNvPr id="33" name="CasellaDiTesto 25"/>
            <p:cNvSpPr txBox="1">
              <a:spLocks noChangeArrowheads="1"/>
            </p:cNvSpPr>
            <p:nvPr/>
          </p:nvSpPr>
          <p:spPr bwMode="auto">
            <a:xfrm>
              <a:off x="5724525" y="4292600"/>
              <a:ext cx="104775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it-IT" altLang="it-IT" sz="1200" b="1">
                  <a:latin typeface="+mn-lt"/>
                  <a:cs typeface="Browallia New" pitchFamily="34" charset="-34"/>
                </a:rPr>
                <a:t>Catalyst</a:t>
              </a:r>
            </a:p>
          </p:txBody>
        </p:sp>
        <p:sp>
          <p:nvSpPr>
            <p:cNvPr id="34" name="Line 36"/>
            <p:cNvSpPr>
              <a:spLocks noChangeShapeType="1"/>
            </p:cNvSpPr>
            <p:nvPr/>
          </p:nvSpPr>
          <p:spPr bwMode="auto">
            <a:xfrm flipH="1">
              <a:off x="6227763" y="3789363"/>
              <a:ext cx="215900" cy="5762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3" name="CasellaDiTesto 2"/>
          <p:cNvSpPr txBox="1"/>
          <p:nvPr/>
        </p:nvSpPr>
        <p:spPr>
          <a:xfrm>
            <a:off x="1619672" y="188640"/>
            <a:ext cx="6107751" cy="47705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it-IT" sz="2500" b="1" dirty="0" smtClean="0">
                <a:solidFill>
                  <a:srgbClr val="002060"/>
                </a:solidFill>
              </a:rPr>
              <a:t>Pd-</a:t>
            </a:r>
            <a:r>
              <a:rPr lang="it-IT" sz="2500" b="1" dirty="0" err="1" smtClean="0">
                <a:solidFill>
                  <a:srgbClr val="002060"/>
                </a:solidFill>
              </a:rPr>
              <a:t>based</a:t>
            </a:r>
            <a:r>
              <a:rPr lang="it-IT" sz="2500" b="1" dirty="0" smtClean="0">
                <a:solidFill>
                  <a:srgbClr val="002060"/>
                </a:solidFill>
              </a:rPr>
              <a:t> Membrane Reactor Technology</a:t>
            </a:r>
            <a:endParaRPr lang="it-IT" sz="2500" b="1" dirty="0">
              <a:solidFill>
                <a:srgbClr val="002060"/>
              </a:solidFill>
            </a:endParaRPr>
          </a:p>
        </p:txBody>
      </p:sp>
      <p:pic>
        <p:nvPicPr>
          <p:cNvPr id="35" name="Immagine 3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03676" y="896916"/>
            <a:ext cx="4058561" cy="2244051"/>
          </a:xfrm>
          <a:prstGeom prst="rect">
            <a:avLst/>
          </a:prstGeom>
          <a:noFill/>
        </p:spPr>
      </p:pic>
      <p:sp>
        <p:nvSpPr>
          <p:cNvPr id="4" name="Rettangolo 3"/>
          <p:cNvSpPr/>
          <p:nvPr/>
        </p:nvSpPr>
        <p:spPr>
          <a:xfrm>
            <a:off x="283196" y="3284984"/>
            <a:ext cx="8640960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GB" altLang="it-IT" b="1" dirty="0" smtClean="0">
                <a:latin typeface="Arial" charset="0"/>
                <a:cs typeface="Arial" charset="0"/>
              </a:rPr>
              <a:t>Consider the </a:t>
            </a:r>
            <a:r>
              <a:rPr lang="en-GB" altLang="it-IT" b="1" dirty="0">
                <a:latin typeface="Arial" charset="0"/>
                <a:cs typeface="Arial" charset="0"/>
              </a:rPr>
              <a:t>following general reversible reaction:</a:t>
            </a:r>
          </a:p>
          <a:p>
            <a:pPr>
              <a:spcBef>
                <a:spcPct val="0"/>
              </a:spcBef>
            </a:pPr>
            <a:endParaRPr lang="en-GB" altLang="it-IT" b="1" dirty="0">
              <a:latin typeface="Arial" charset="0"/>
              <a:cs typeface="Arial" charset="0"/>
            </a:endParaRPr>
          </a:p>
          <a:p>
            <a:pPr algn="ctr">
              <a:spcBef>
                <a:spcPct val="0"/>
              </a:spcBef>
            </a:pPr>
            <a:r>
              <a:rPr lang="en-GB" altLang="it-IT" sz="3200" b="1" dirty="0">
                <a:solidFill>
                  <a:srgbClr val="0000FF"/>
                </a:solidFill>
                <a:cs typeface="Arial" pitchFamily="34" charset="0"/>
              </a:rPr>
              <a:t>A + B = C + </a:t>
            </a:r>
            <a:r>
              <a:rPr lang="en-GB" altLang="it-IT" sz="3200" b="1" dirty="0">
                <a:solidFill>
                  <a:srgbClr val="C00000"/>
                </a:solidFill>
                <a:cs typeface="Arial" pitchFamily="34" charset="0"/>
              </a:rPr>
              <a:t>D</a:t>
            </a:r>
          </a:p>
          <a:p>
            <a:pPr algn="ctr">
              <a:spcBef>
                <a:spcPct val="0"/>
              </a:spcBef>
            </a:pPr>
            <a:endParaRPr lang="en-GB" altLang="it-IT" b="1" dirty="0">
              <a:solidFill>
                <a:srgbClr val="FF3300"/>
              </a:solidFill>
              <a:latin typeface="Arial" charset="0"/>
              <a:cs typeface="Arial" charset="0"/>
            </a:endParaRPr>
          </a:p>
          <a:p>
            <a:pPr>
              <a:spcBef>
                <a:spcPct val="0"/>
              </a:spcBef>
            </a:pPr>
            <a:r>
              <a:rPr lang="en-GB" altLang="it-IT" b="1" dirty="0">
                <a:latin typeface="Arial" charset="0"/>
                <a:cs typeface="Arial" charset="0"/>
              </a:rPr>
              <a:t>If </a:t>
            </a:r>
            <a:r>
              <a:rPr lang="en-GB" altLang="it-IT" sz="3600" b="1" i="1" u="sng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only</a:t>
            </a:r>
            <a:r>
              <a:rPr lang="en-GB" altLang="it-IT" b="1" dirty="0">
                <a:latin typeface="Arial" charset="0"/>
                <a:cs typeface="Arial" charset="0"/>
              </a:rPr>
              <a:t> the product C (for example </a:t>
            </a:r>
            <a:r>
              <a:rPr lang="en-GB" altLang="it-IT" b="1" dirty="0">
                <a:solidFill>
                  <a:srgbClr val="C00000"/>
                </a:solidFill>
                <a:latin typeface="Arial" charset="0"/>
                <a:cs typeface="Arial" charset="0"/>
              </a:rPr>
              <a:t>HYDROGEN</a:t>
            </a:r>
            <a:r>
              <a:rPr lang="en-GB" altLang="it-IT" b="1" dirty="0">
                <a:latin typeface="Arial" charset="0"/>
                <a:cs typeface="Arial" charset="0"/>
              </a:rPr>
              <a:t>) is permeable through the membrane, the </a:t>
            </a:r>
            <a:r>
              <a:rPr lang="en-GB" altLang="it-IT" sz="2400" b="1" i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conversion</a:t>
            </a:r>
            <a:r>
              <a:rPr lang="en-GB" altLang="it-IT" b="1" dirty="0">
                <a:latin typeface="Arial" charset="0"/>
                <a:cs typeface="Arial" charset="0"/>
              </a:rPr>
              <a:t> becomes higher as the equilibrium is displaced towards the products side.</a:t>
            </a:r>
            <a:r>
              <a:rPr lang="en-GB" altLang="it-IT" dirty="0">
                <a:latin typeface="Arial" charset="0"/>
                <a:cs typeface="Arial" charset="0"/>
              </a:rPr>
              <a:t> </a:t>
            </a:r>
          </a:p>
          <a:p>
            <a:pPr>
              <a:spcBef>
                <a:spcPct val="0"/>
              </a:spcBef>
            </a:pPr>
            <a:endParaRPr lang="en-GB" altLang="it-IT" dirty="0">
              <a:latin typeface="Arial" charset="0"/>
              <a:cs typeface="Arial" charset="0"/>
            </a:endParaRPr>
          </a:p>
          <a:p>
            <a:pPr algn="ctr">
              <a:buFontTx/>
              <a:buNone/>
            </a:pPr>
            <a:r>
              <a:rPr lang="en-GB" altLang="it-IT" sz="3200" b="1" dirty="0">
                <a:solidFill>
                  <a:srgbClr val="0000FF"/>
                </a:solidFill>
                <a:cs typeface="Arial" pitchFamily="34" charset="0"/>
              </a:rPr>
              <a:t>A + B = C + </a:t>
            </a:r>
            <a:r>
              <a:rPr lang="en-GB" altLang="it-IT" sz="3200" b="1" dirty="0">
                <a:solidFill>
                  <a:srgbClr val="C00000"/>
                </a:solidFill>
                <a:cs typeface="Arial" pitchFamily="34" charset="0"/>
              </a:rPr>
              <a:t>H</a:t>
            </a:r>
            <a:r>
              <a:rPr lang="en-GB" altLang="it-IT" sz="3200" b="1" baseline="-25000" dirty="0">
                <a:solidFill>
                  <a:srgbClr val="C00000"/>
                </a:solidFill>
                <a:cs typeface="Arial" pitchFamily="34" charset="0"/>
              </a:rPr>
              <a:t>2</a:t>
            </a:r>
          </a:p>
        </p:txBody>
      </p:sp>
      <p:sp>
        <p:nvSpPr>
          <p:cNvPr id="36" name="CasellaDiTesto 35"/>
          <p:cNvSpPr txBox="1"/>
          <p:nvPr/>
        </p:nvSpPr>
        <p:spPr>
          <a:xfrm>
            <a:off x="6372200" y="2483604"/>
            <a:ext cx="2339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err="1" smtClean="0">
                <a:solidFill>
                  <a:srgbClr val="FF0000"/>
                </a:solidFill>
              </a:rPr>
              <a:t>Conventional</a:t>
            </a:r>
            <a:r>
              <a:rPr lang="it-IT" b="1" dirty="0" smtClean="0">
                <a:solidFill>
                  <a:srgbClr val="FF0000"/>
                </a:solidFill>
              </a:rPr>
              <a:t> </a:t>
            </a:r>
            <a:r>
              <a:rPr lang="it-IT" b="1" dirty="0" err="1" smtClean="0">
                <a:solidFill>
                  <a:srgbClr val="FF0000"/>
                </a:solidFill>
              </a:rPr>
              <a:t>Reactors</a:t>
            </a:r>
            <a:endParaRPr lang="it-IT" b="1" dirty="0">
              <a:solidFill>
                <a:srgbClr val="FF0000"/>
              </a:solidFill>
            </a:endParaRPr>
          </a:p>
        </p:txBody>
      </p:sp>
      <p:sp>
        <p:nvSpPr>
          <p:cNvPr id="37" name="CasellaDiTesto 36"/>
          <p:cNvSpPr txBox="1"/>
          <p:nvPr/>
        </p:nvSpPr>
        <p:spPr>
          <a:xfrm>
            <a:off x="5004048" y="980728"/>
            <a:ext cx="2339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rgbClr val="0070C0"/>
                </a:solidFill>
              </a:rPr>
              <a:t>Membrane </a:t>
            </a:r>
            <a:r>
              <a:rPr lang="it-IT" b="1" dirty="0" err="1" smtClean="0">
                <a:solidFill>
                  <a:srgbClr val="0070C0"/>
                </a:solidFill>
              </a:rPr>
              <a:t>Reactors</a:t>
            </a:r>
            <a:endParaRPr lang="it-IT" b="1" dirty="0">
              <a:solidFill>
                <a:srgbClr val="0070C0"/>
              </a:solidFill>
            </a:endParaRPr>
          </a:p>
        </p:txBody>
      </p:sp>
      <p:cxnSp>
        <p:nvCxnSpPr>
          <p:cNvPr id="39" name="Connettore 2 38"/>
          <p:cNvCxnSpPr/>
          <p:nvPr/>
        </p:nvCxnSpPr>
        <p:spPr>
          <a:xfrm flipH="1" flipV="1">
            <a:off x="7344308" y="1443961"/>
            <a:ext cx="395536" cy="32935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CasellaDiTesto 40"/>
          <p:cNvSpPr txBox="1"/>
          <p:nvPr/>
        </p:nvSpPr>
        <p:spPr>
          <a:xfrm>
            <a:off x="7542076" y="1773313"/>
            <a:ext cx="1382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00" b="1" dirty="0" err="1" smtClean="0">
                <a:solidFill>
                  <a:srgbClr val="FF0000"/>
                </a:solidFill>
              </a:rPr>
              <a:t>Thermodyanamic</a:t>
            </a:r>
            <a:r>
              <a:rPr lang="it-IT" sz="1000" b="1" dirty="0" smtClean="0">
                <a:solidFill>
                  <a:srgbClr val="FF0000"/>
                </a:solidFill>
              </a:rPr>
              <a:t> </a:t>
            </a:r>
            <a:r>
              <a:rPr lang="it-IT" sz="1000" b="1" dirty="0" err="1" smtClean="0">
                <a:solidFill>
                  <a:srgbClr val="FF0000"/>
                </a:solidFill>
              </a:rPr>
              <a:t>equilibrium</a:t>
            </a:r>
            <a:r>
              <a:rPr lang="it-IT" sz="1000" b="1" dirty="0" smtClean="0">
                <a:solidFill>
                  <a:srgbClr val="FF0000"/>
                </a:solidFill>
              </a:rPr>
              <a:t> </a:t>
            </a:r>
            <a:endParaRPr lang="it-IT" sz="1000" b="1" dirty="0">
              <a:solidFill>
                <a:srgbClr val="FF0000"/>
              </a:solidFill>
            </a:endParaRPr>
          </a:p>
        </p:txBody>
      </p:sp>
      <p:pic>
        <p:nvPicPr>
          <p:cNvPr id="38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52588"/>
            <a:ext cx="870646" cy="73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3671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sellaDiTesto 8"/>
          <p:cNvSpPr txBox="1"/>
          <p:nvPr/>
        </p:nvSpPr>
        <p:spPr>
          <a:xfrm>
            <a:off x="143508" y="72134"/>
            <a:ext cx="8928992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it-IT" sz="2400" b="1" dirty="0" smtClean="0">
                <a:solidFill>
                  <a:srgbClr val="002060"/>
                </a:solidFill>
              </a:rPr>
              <a:t>Pd-</a:t>
            </a:r>
            <a:r>
              <a:rPr lang="it-IT" sz="2400" b="1" dirty="0" err="1" smtClean="0">
                <a:solidFill>
                  <a:srgbClr val="002060"/>
                </a:solidFill>
              </a:rPr>
              <a:t>based</a:t>
            </a:r>
            <a:r>
              <a:rPr lang="it-IT" sz="2400" b="1" dirty="0" smtClean="0">
                <a:solidFill>
                  <a:srgbClr val="002060"/>
                </a:solidFill>
              </a:rPr>
              <a:t> Membrane Reactor Technology and Process Intensification</a:t>
            </a:r>
            <a:endParaRPr lang="it-IT" sz="2400" b="1" dirty="0">
              <a:solidFill>
                <a:srgbClr val="002060"/>
              </a:solidFill>
            </a:endParaRPr>
          </a:p>
        </p:txBody>
      </p:sp>
      <p:grpSp>
        <p:nvGrpSpPr>
          <p:cNvPr id="11" name="Gruppo 10"/>
          <p:cNvGrpSpPr/>
          <p:nvPr/>
        </p:nvGrpSpPr>
        <p:grpSpPr>
          <a:xfrm>
            <a:off x="539552" y="954497"/>
            <a:ext cx="7597775" cy="2212702"/>
            <a:chOff x="0" y="0"/>
            <a:chExt cx="6051550" cy="1689100"/>
          </a:xfrm>
        </p:grpSpPr>
        <p:sp>
          <p:nvSpPr>
            <p:cNvPr id="12" name="Casella di testo 2"/>
            <p:cNvSpPr txBox="1">
              <a:spLocks noChangeArrowheads="1"/>
            </p:cNvSpPr>
            <p:nvPr/>
          </p:nvSpPr>
          <p:spPr bwMode="auto">
            <a:xfrm>
              <a:off x="0" y="679450"/>
              <a:ext cx="927734" cy="187957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it-IT" sz="1000" dirty="0">
                  <a:solidFill>
                    <a:srgbClr val="002060"/>
                  </a:solidFill>
                  <a:effectLst/>
                  <a:latin typeface="Times New Roman"/>
                  <a:ea typeface="Times New Roman"/>
                </a:rPr>
                <a:t>CH</a:t>
              </a:r>
              <a:r>
                <a:rPr lang="it-IT" sz="1000" baseline="-25000" dirty="0">
                  <a:solidFill>
                    <a:srgbClr val="002060"/>
                  </a:solidFill>
                  <a:effectLst/>
                  <a:latin typeface="Times New Roman"/>
                  <a:ea typeface="Times New Roman"/>
                </a:rPr>
                <a:t>4</a:t>
              </a:r>
              <a:r>
                <a:rPr lang="it-IT" sz="1000" dirty="0">
                  <a:solidFill>
                    <a:srgbClr val="002060"/>
                  </a:solidFill>
                  <a:effectLst/>
                  <a:latin typeface="Times New Roman"/>
                  <a:ea typeface="Times New Roman"/>
                </a:rPr>
                <a:t> + H</a:t>
              </a:r>
              <a:r>
                <a:rPr lang="it-IT" sz="1000" baseline="-25000" dirty="0">
                  <a:solidFill>
                    <a:srgbClr val="002060"/>
                  </a:solidFill>
                  <a:effectLst/>
                  <a:latin typeface="Times New Roman"/>
                  <a:ea typeface="Times New Roman"/>
                </a:rPr>
                <a:t>2</a:t>
              </a:r>
              <a:r>
                <a:rPr lang="it-IT" sz="1000" dirty="0">
                  <a:solidFill>
                    <a:srgbClr val="002060"/>
                  </a:solidFill>
                  <a:effectLst/>
                  <a:latin typeface="Times New Roman"/>
                  <a:ea typeface="Times New Roman"/>
                </a:rPr>
                <a:t>O</a:t>
              </a:r>
              <a:endParaRPr lang="it-IT" sz="1200" dirty="0">
                <a:solidFill>
                  <a:srgbClr val="002060"/>
                </a:solidFill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13" name="Casella di testo 2"/>
            <p:cNvSpPr txBox="1">
              <a:spLocks noChangeArrowheads="1"/>
            </p:cNvSpPr>
            <p:nvPr/>
          </p:nvSpPr>
          <p:spPr bwMode="auto">
            <a:xfrm>
              <a:off x="882650" y="469727"/>
              <a:ext cx="1048384" cy="50513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it-IT" sz="1200">
                  <a:solidFill>
                    <a:srgbClr val="002060"/>
                  </a:solidFill>
                  <a:effectLst/>
                  <a:latin typeface="Times New Roman"/>
                  <a:ea typeface="Times New Roman"/>
                </a:rPr>
                <a:t>Conventional Reformer</a:t>
              </a:r>
            </a:p>
            <a:p>
              <a:pPr algn="ctr">
                <a:spcAft>
                  <a:spcPts val="0"/>
                </a:spcAft>
              </a:pPr>
              <a:r>
                <a:rPr lang="it-IT" sz="400">
                  <a:solidFill>
                    <a:srgbClr val="002060"/>
                  </a:solidFill>
                  <a:effectLst/>
                  <a:latin typeface="Times New Roman"/>
                  <a:ea typeface="Times New Roman"/>
                </a:rPr>
                <a:t> </a:t>
              </a:r>
              <a:endParaRPr lang="it-IT" sz="1200">
                <a:solidFill>
                  <a:srgbClr val="002060"/>
                </a:solidFill>
                <a:effectLst/>
                <a:latin typeface="Times New Roman"/>
                <a:ea typeface="Times New Roman"/>
              </a:endParaRPr>
            </a:p>
            <a:p>
              <a:pPr algn="ctr">
                <a:spcAft>
                  <a:spcPts val="0"/>
                </a:spcAft>
              </a:pPr>
              <a:r>
                <a:rPr lang="it-IT" sz="900">
                  <a:solidFill>
                    <a:srgbClr val="002060"/>
                  </a:solidFill>
                  <a:effectLst/>
                  <a:latin typeface="Times New Roman"/>
                  <a:ea typeface="Times New Roman"/>
                </a:rPr>
                <a:t>T = 800 -1000°C</a:t>
              </a:r>
              <a:endParaRPr lang="it-IT" sz="1200">
                <a:solidFill>
                  <a:srgbClr val="002060"/>
                </a:solidFill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14" name="Casella di testo 2"/>
            <p:cNvSpPr txBox="1">
              <a:spLocks noChangeArrowheads="1"/>
            </p:cNvSpPr>
            <p:nvPr/>
          </p:nvSpPr>
          <p:spPr bwMode="auto">
            <a:xfrm>
              <a:off x="2044700" y="463550"/>
              <a:ext cx="1410334" cy="30543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en-US" sz="1000" dirty="0">
                  <a:solidFill>
                    <a:srgbClr val="002060"/>
                  </a:solidFill>
                  <a:effectLst/>
                  <a:latin typeface="Times New Roman"/>
                  <a:ea typeface="Times New Roman"/>
                </a:rPr>
                <a:t>H</a:t>
              </a:r>
              <a:r>
                <a:rPr lang="en-US" sz="1000" baseline="-25000" dirty="0">
                  <a:solidFill>
                    <a:srgbClr val="002060"/>
                  </a:solidFill>
                  <a:effectLst/>
                  <a:latin typeface="Times New Roman"/>
                  <a:ea typeface="Times New Roman"/>
                </a:rPr>
                <a:t>2</a:t>
              </a:r>
              <a:r>
                <a:rPr lang="en-US" sz="1000" dirty="0">
                  <a:solidFill>
                    <a:srgbClr val="002060"/>
                  </a:solidFill>
                  <a:effectLst/>
                  <a:latin typeface="Times New Roman"/>
                  <a:ea typeface="Times New Roman"/>
                </a:rPr>
                <a:t>, CO, CO</a:t>
              </a:r>
              <a:r>
                <a:rPr lang="en-US" sz="1000" baseline="-25000" dirty="0">
                  <a:solidFill>
                    <a:srgbClr val="002060"/>
                  </a:solidFill>
                  <a:effectLst/>
                  <a:latin typeface="Times New Roman"/>
                  <a:ea typeface="Times New Roman"/>
                </a:rPr>
                <a:t>2</a:t>
              </a:r>
              <a:r>
                <a:rPr lang="en-US" sz="1000" dirty="0">
                  <a:solidFill>
                    <a:srgbClr val="002060"/>
                  </a:solidFill>
                  <a:effectLst/>
                  <a:latin typeface="Times New Roman"/>
                  <a:ea typeface="Times New Roman"/>
                </a:rPr>
                <a:t>, not reacted CH</a:t>
              </a:r>
              <a:r>
                <a:rPr lang="en-US" sz="1000" baseline="-25000" dirty="0">
                  <a:solidFill>
                    <a:srgbClr val="002060"/>
                  </a:solidFill>
                  <a:effectLst/>
                  <a:latin typeface="Times New Roman"/>
                  <a:ea typeface="Times New Roman"/>
                </a:rPr>
                <a:t>4</a:t>
              </a:r>
              <a:r>
                <a:rPr lang="en-US" sz="1000" dirty="0">
                  <a:solidFill>
                    <a:srgbClr val="002060"/>
                  </a:solidFill>
                  <a:effectLst/>
                  <a:latin typeface="Times New Roman"/>
                  <a:ea typeface="Times New Roman"/>
                </a:rPr>
                <a:t> and H</a:t>
              </a:r>
              <a:r>
                <a:rPr lang="en-US" sz="1000" baseline="-25000" dirty="0">
                  <a:solidFill>
                    <a:srgbClr val="002060"/>
                  </a:solidFill>
                  <a:effectLst/>
                  <a:latin typeface="Times New Roman"/>
                  <a:ea typeface="Times New Roman"/>
                </a:rPr>
                <a:t>2</a:t>
              </a:r>
              <a:r>
                <a:rPr lang="en-US" sz="1000" dirty="0">
                  <a:solidFill>
                    <a:srgbClr val="002060"/>
                  </a:solidFill>
                  <a:effectLst/>
                  <a:latin typeface="Times New Roman"/>
                  <a:ea typeface="Times New Roman"/>
                </a:rPr>
                <a:t>O</a:t>
              </a:r>
              <a:endParaRPr lang="it-IT" sz="1200" dirty="0">
                <a:solidFill>
                  <a:srgbClr val="002060"/>
                </a:solidFill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15" name="Casella di testo 2"/>
            <p:cNvSpPr txBox="1">
              <a:spLocks noChangeArrowheads="1"/>
            </p:cNvSpPr>
            <p:nvPr/>
          </p:nvSpPr>
          <p:spPr bwMode="auto">
            <a:xfrm>
              <a:off x="5118100" y="0"/>
              <a:ext cx="927100" cy="42545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ctr" anchorCtr="0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it-IT" sz="1000">
                  <a:solidFill>
                    <a:srgbClr val="002060"/>
                  </a:solidFill>
                  <a:effectLst/>
                  <a:latin typeface="Times New Roman"/>
                  <a:ea typeface="Times New Roman"/>
                </a:rPr>
                <a:t>PrOx reactor</a:t>
              </a:r>
              <a:endParaRPr lang="it-IT" sz="1200">
                <a:solidFill>
                  <a:srgbClr val="002060"/>
                </a:solidFill>
                <a:effectLst/>
                <a:latin typeface="Times New Roman"/>
                <a:ea typeface="Times New Roman"/>
              </a:endParaRPr>
            </a:p>
          </p:txBody>
        </p:sp>
        <p:cxnSp>
          <p:nvCxnSpPr>
            <p:cNvPr id="16" name="Connettore 2 15"/>
            <p:cNvCxnSpPr/>
            <p:nvPr/>
          </p:nvCxnSpPr>
          <p:spPr>
            <a:xfrm>
              <a:off x="1930400" y="908050"/>
              <a:ext cx="173355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Casella di testo 2"/>
            <p:cNvSpPr txBox="1">
              <a:spLocks noChangeArrowheads="1"/>
            </p:cNvSpPr>
            <p:nvPr/>
          </p:nvSpPr>
          <p:spPr bwMode="auto">
            <a:xfrm>
              <a:off x="3663950" y="228600"/>
              <a:ext cx="1257300" cy="12700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prstDash val="dash"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it-IT" sz="1200">
                  <a:solidFill>
                    <a:srgbClr val="002060"/>
                  </a:solidFill>
                  <a:effectLst/>
                  <a:latin typeface="Times New Roman"/>
                  <a:ea typeface="Times New Roman"/>
                </a:rPr>
                <a:t>WGS stages</a:t>
              </a:r>
            </a:p>
          </p:txBody>
        </p:sp>
        <p:sp>
          <p:nvSpPr>
            <p:cNvPr id="18" name="Casella di testo 2"/>
            <p:cNvSpPr txBox="1">
              <a:spLocks noChangeArrowheads="1"/>
            </p:cNvSpPr>
            <p:nvPr/>
          </p:nvSpPr>
          <p:spPr bwMode="auto">
            <a:xfrm rot="16200000">
              <a:off x="4165600" y="698500"/>
              <a:ext cx="927100" cy="47625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it-IT" sz="1200">
                  <a:solidFill>
                    <a:srgbClr val="002060"/>
                  </a:solidFill>
                  <a:effectLst/>
                  <a:latin typeface="Times New Roman"/>
                  <a:ea typeface="Times New Roman"/>
                </a:rPr>
                <a:t>LT-WGS reactor</a:t>
              </a:r>
            </a:p>
          </p:txBody>
        </p:sp>
        <p:cxnSp>
          <p:nvCxnSpPr>
            <p:cNvPr id="19" name="Connettore 2 18"/>
            <p:cNvCxnSpPr/>
            <p:nvPr/>
          </p:nvCxnSpPr>
          <p:spPr>
            <a:xfrm>
              <a:off x="241300" y="908050"/>
              <a:ext cx="64135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Casella di testo 2"/>
            <p:cNvSpPr txBox="1">
              <a:spLocks noChangeArrowheads="1"/>
            </p:cNvSpPr>
            <p:nvPr/>
          </p:nvSpPr>
          <p:spPr bwMode="auto">
            <a:xfrm rot="16200000">
              <a:off x="3498850" y="698500"/>
              <a:ext cx="927100" cy="47625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it-IT" sz="1200" dirty="0">
                  <a:solidFill>
                    <a:srgbClr val="002060"/>
                  </a:solidFill>
                  <a:effectLst/>
                  <a:latin typeface="Times New Roman"/>
                  <a:ea typeface="Times New Roman"/>
                </a:rPr>
                <a:t>HT-WGS </a:t>
              </a:r>
              <a:r>
                <a:rPr lang="it-IT" sz="1200" dirty="0" err="1" smtClean="0">
                  <a:solidFill>
                    <a:srgbClr val="002060"/>
                  </a:solidFill>
                  <a:effectLst/>
                  <a:latin typeface="Times New Roman"/>
                  <a:ea typeface="Times New Roman"/>
                </a:rPr>
                <a:t>rector</a:t>
              </a:r>
              <a:endParaRPr lang="it-IT" sz="1200" dirty="0">
                <a:solidFill>
                  <a:srgbClr val="002060"/>
                </a:solidFill>
                <a:effectLst/>
                <a:latin typeface="Times New Roman"/>
                <a:ea typeface="Times New Roman"/>
              </a:endParaRPr>
            </a:p>
          </p:txBody>
        </p:sp>
        <p:cxnSp>
          <p:nvCxnSpPr>
            <p:cNvPr id="21" name="Connettore 2 20"/>
            <p:cNvCxnSpPr/>
            <p:nvPr/>
          </p:nvCxnSpPr>
          <p:spPr>
            <a:xfrm>
              <a:off x="4197350" y="920750"/>
              <a:ext cx="2032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Casella di testo 2"/>
            <p:cNvSpPr txBox="1">
              <a:spLocks noChangeArrowheads="1"/>
            </p:cNvSpPr>
            <p:nvPr/>
          </p:nvSpPr>
          <p:spPr bwMode="auto">
            <a:xfrm>
              <a:off x="5118100" y="781050"/>
              <a:ext cx="927100" cy="2794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ctr" anchorCtr="0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it-IT" sz="1000">
                  <a:solidFill>
                    <a:srgbClr val="002060"/>
                  </a:solidFill>
                  <a:effectLst/>
                  <a:latin typeface="Times New Roman"/>
                  <a:ea typeface="Times New Roman"/>
                </a:rPr>
                <a:t>PSA</a:t>
              </a:r>
              <a:endParaRPr lang="it-IT" sz="1200">
                <a:solidFill>
                  <a:srgbClr val="002060"/>
                </a:solidFill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23" name="Casella di testo 2"/>
            <p:cNvSpPr txBox="1">
              <a:spLocks noChangeArrowheads="1"/>
            </p:cNvSpPr>
            <p:nvPr/>
          </p:nvSpPr>
          <p:spPr bwMode="auto">
            <a:xfrm>
              <a:off x="5124450" y="1422400"/>
              <a:ext cx="927100" cy="2667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ctr" anchorCtr="0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it-IT" sz="1000">
                  <a:solidFill>
                    <a:srgbClr val="002060"/>
                  </a:solidFill>
                  <a:effectLst/>
                  <a:latin typeface="Times New Roman"/>
                  <a:ea typeface="Times New Roman"/>
                </a:rPr>
                <a:t>Other</a:t>
              </a:r>
              <a:endParaRPr lang="it-IT" sz="1200">
                <a:solidFill>
                  <a:srgbClr val="002060"/>
                </a:solidFill>
                <a:effectLst/>
                <a:latin typeface="Times New Roman"/>
                <a:ea typeface="Times New Roman"/>
              </a:endParaRPr>
            </a:p>
          </p:txBody>
        </p:sp>
        <p:cxnSp>
          <p:nvCxnSpPr>
            <p:cNvPr id="24" name="Connettore 2 23"/>
            <p:cNvCxnSpPr/>
            <p:nvPr/>
          </p:nvCxnSpPr>
          <p:spPr>
            <a:xfrm flipV="1">
              <a:off x="4921250" y="425450"/>
              <a:ext cx="203200" cy="497205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ttore 2 24"/>
            <p:cNvCxnSpPr/>
            <p:nvPr/>
          </p:nvCxnSpPr>
          <p:spPr>
            <a:xfrm>
              <a:off x="4921250" y="920750"/>
              <a:ext cx="203200" cy="50165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ttore 2 25"/>
            <p:cNvCxnSpPr/>
            <p:nvPr/>
          </p:nvCxnSpPr>
          <p:spPr>
            <a:xfrm>
              <a:off x="4921250" y="920750"/>
              <a:ext cx="2032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CasellaDiTesto 26"/>
          <p:cNvSpPr txBox="1"/>
          <p:nvPr/>
        </p:nvSpPr>
        <p:spPr>
          <a:xfrm>
            <a:off x="107504" y="3573016"/>
            <a:ext cx="8712968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 err="1" smtClean="0">
                <a:latin typeface="Baskerville Old Face" panose="02020602080505020303" pitchFamily="18" charset="0"/>
              </a:rPr>
              <a:t>Low</a:t>
            </a:r>
            <a:r>
              <a:rPr lang="it-IT" sz="2000" b="1" dirty="0" smtClean="0">
                <a:latin typeface="Baskerville Old Face" panose="02020602080505020303" pitchFamily="18" charset="0"/>
              </a:rPr>
              <a:t>-temperature </a:t>
            </a:r>
            <a:r>
              <a:rPr lang="it-IT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PEM </a:t>
            </a:r>
            <a:r>
              <a:rPr lang="it-IT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fuel</a:t>
            </a:r>
            <a:r>
              <a:rPr lang="it-IT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it-IT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cells</a:t>
            </a:r>
            <a:r>
              <a:rPr lang="it-IT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: CO </a:t>
            </a:r>
            <a:r>
              <a:rPr lang="it-IT" b="1" dirty="0" err="1">
                <a:solidFill>
                  <a:srgbClr val="FF0000"/>
                </a:solidFill>
                <a:latin typeface="Baskerville Old Face" panose="02020602080505020303" pitchFamily="18" charset="0"/>
              </a:rPr>
              <a:t>content</a:t>
            </a:r>
            <a:r>
              <a:rPr lang="it-IT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it-IT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tollerated</a:t>
            </a:r>
            <a:r>
              <a:rPr lang="it-IT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it-IT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in </a:t>
            </a:r>
            <a:r>
              <a:rPr lang="it-IT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the H</a:t>
            </a:r>
            <a:r>
              <a:rPr lang="it-IT" b="1" baseline="-25000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2</a:t>
            </a:r>
            <a:r>
              <a:rPr lang="it-IT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 </a:t>
            </a:r>
            <a:r>
              <a:rPr lang="it-IT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supplied</a:t>
            </a:r>
            <a:r>
              <a:rPr lang="it-IT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: &lt; </a:t>
            </a:r>
            <a:r>
              <a:rPr lang="it-IT" b="1" dirty="0" smtClean="0">
                <a:solidFill>
                  <a:srgbClr val="0070C0"/>
                </a:solidFill>
                <a:latin typeface="Baskerville Old Face" panose="02020602080505020303" pitchFamily="18" charset="0"/>
              </a:rPr>
              <a:t>10 </a:t>
            </a:r>
            <a:r>
              <a:rPr lang="it-IT" b="1" dirty="0" err="1" smtClean="0">
                <a:solidFill>
                  <a:srgbClr val="0070C0"/>
                </a:solidFill>
                <a:latin typeface="Baskerville Old Face" panose="02020602080505020303" pitchFamily="18" charset="0"/>
              </a:rPr>
              <a:t>ppm</a:t>
            </a:r>
            <a:endParaRPr lang="it-IT" b="1" dirty="0">
              <a:solidFill>
                <a:srgbClr val="0070C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28" name="Rettangolo 27"/>
          <p:cNvSpPr/>
          <p:nvPr/>
        </p:nvSpPr>
        <p:spPr>
          <a:xfrm>
            <a:off x="3216498" y="5005508"/>
            <a:ext cx="2088232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9" name="Casella di testo 2"/>
          <p:cNvSpPr txBox="1">
            <a:spLocks noChangeArrowheads="1"/>
          </p:cNvSpPr>
          <p:nvPr/>
        </p:nvSpPr>
        <p:spPr bwMode="auto">
          <a:xfrm>
            <a:off x="1187624" y="5113970"/>
            <a:ext cx="1164778" cy="33855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ctr">
              <a:spcAft>
                <a:spcPts val="0"/>
              </a:spcAft>
            </a:pPr>
            <a:r>
              <a:rPr lang="it-IT" sz="1600" dirty="0">
                <a:solidFill>
                  <a:srgbClr val="002060"/>
                </a:solidFill>
                <a:effectLst/>
                <a:latin typeface="Times New Roman"/>
                <a:ea typeface="Times New Roman"/>
              </a:rPr>
              <a:t>CH</a:t>
            </a:r>
            <a:r>
              <a:rPr lang="it-IT" sz="1600" baseline="-25000" dirty="0">
                <a:solidFill>
                  <a:srgbClr val="002060"/>
                </a:solidFill>
                <a:effectLst/>
                <a:latin typeface="Times New Roman"/>
                <a:ea typeface="Times New Roman"/>
              </a:rPr>
              <a:t>4</a:t>
            </a:r>
            <a:r>
              <a:rPr lang="it-IT" sz="1600" dirty="0">
                <a:solidFill>
                  <a:srgbClr val="002060"/>
                </a:solidFill>
                <a:effectLst/>
                <a:latin typeface="Times New Roman"/>
                <a:ea typeface="Times New Roman"/>
              </a:rPr>
              <a:t> + H</a:t>
            </a:r>
            <a:r>
              <a:rPr lang="it-IT" sz="1600" baseline="-25000" dirty="0">
                <a:solidFill>
                  <a:srgbClr val="002060"/>
                </a:solidFill>
                <a:effectLst/>
                <a:latin typeface="Times New Roman"/>
                <a:ea typeface="Times New Roman"/>
              </a:rPr>
              <a:t>2</a:t>
            </a:r>
            <a:r>
              <a:rPr lang="it-IT" sz="1600" dirty="0">
                <a:solidFill>
                  <a:srgbClr val="002060"/>
                </a:solidFill>
                <a:effectLst/>
                <a:latin typeface="Times New Roman"/>
                <a:ea typeface="Times New Roman"/>
              </a:rPr>
              <a:t>O</a:t>
            </a:r>
          </a:p>
        </p:txBody>
      </p:sp>
      <p:cxnSp>
        <p:nvCxnSpPr>
          <p:cNvPr id="30" name="Connettore 1 29"/>
          <p:cNvCxnSpPr/>
          <p:nvPr/>
        </p:nvCxnSpPr>
        <p:spPr>
          <a:xfrm flipV="1">
            <a:off x="3222519" y="5005508"/>
            <a:ext cx="2088232" cy="864096"/>
          </a:xfrm>
          <a:prstGeom prst="line">
            <a:avLst/>
          </a:prstGeom>
          <a:ln w="1270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ttore 2 30"/>
          <p:cNvCxnSpPr>
            <a:endCxn id="28" idx="1"/>
          </p:cNvCxnSpPr>
          <p:nvPr/>
        </p:nvCxnSpPr>
        <p:spPr>
          <a:xfrm>
            <a:off x="1920354" y="5437556"/>
            <a:ext cx="129614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2 31"/>
          <p:cNvCxnSpPr/>
          <p:nvPr/>
        </p:nvCxnSpPr>
        <p:spPr>
          <a:xfrm>
            <a:off x="5304730" y="5466020"/>
            <a:ext cx="129614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Casella di testo 2"/>
          <p:cNvSpPr txBox="1">
            <a:spLocks noChangeArrowheads="1"/>
          </p:cNvSpPr>
          <p:nvPr/>
        </p:nvSpPr>
        <p:spPr bwMode="auto">
          <a:xfrm>
            <a:off x="6757302" y="4933500"/>
            <a:ext cx="1164778" cy="7386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ctr">
              <a:spcAft>
                <a:spcPts val="0"/>
              </a:spcAft>
            </a:pPr>
            <a:r>
              <a:rPr lang="it-IT" sz="14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PEM </a:t>
            </a:r>
            <a:r>
              <a:rPr lang="it-IT" sz="1400" b="1" dirty="0" err="1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fuel</a:t>
            </a:r>
            <a:r>
              <a:rPr lang="it-IT" sz="14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it-IT" sz="1400" b="1" dirty="0" err="1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cell</a:t>
            </a:r>
            <a:r>
              <a:rPr lang="it-IT" sz="14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 grade </a:t>
            </a:r>
            <a:r>
              <a:rPr lang="it-IT" sz="1400" b="1" dirty="0" err="1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hydrogen</a:t>
            </a:r>
            <a:endParaRPr lang="it-IT" sz="1400" b="1" dirty="0">
              <a:solidFill>
                <a:srgbClr val="FF0000"/>
              </a:solidFill>
              <a:effectLst/>
              <a:latin typeface="Times New Roman"/>
              <a:ea typeface="Times New Roman"/>
            </a:endParaRPr>
          </a:p>
        </p:txBody>
      </p:sp>
      <p:cxnSp>
        <p:nvCxnSpPr>
          <p:cNvPr id="34" name="Connettore 1 33"/>
          <p:cNvCxnSpPr>
            <a:endCxn id="28" idx="0"/>
          </p:cNvCxnSpPr>
          <p:nvPr/>
        </p:nvCxnSpPr>
        <p:spPr>
          <a:xfrm>
            <a:off x="4260614" y="4573460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ttore 2 34"/>
          <p:cNvCxnSpPr/>
          <p:nvPr/>
        </p:nvCxnSpPr>
        <p:spPr>
          <a:xfrm>
            <a:off x="4260614" y="4573460"/>
            <a:ext cx="122948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Casella di testo 2"/>
          <p:cNvSpPr txBox="1">
            <a:spLocks noChangeArrowheads="1"/>
          </p:cNvSpPr>
          <p:nvPr/>
        </p:nvSpPr>
        <p:spPr bwMode="auto">
          <a:xfrm>
            <a:off x="5520754" y="4437112"/>
            <a:ext cx="3096344" cy="30777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>
              <a:spcAft>
                <a:spcPts val="0"/>
              </a:spcAft>
            </a:pPr>
            <a:r>
              <a:rPr lang="en-US" sz="1400" dirty="0">
                <a:solidFill>
                  <a:srgbClr val="002060"/>
                </a:solidFill>
                <a:effectLst/>
                <a:latin typeface="Times New Roman"/>
                <a:ea typeface="Times New Roman"/>
              </a:rPr>
              <a:t>H</a:t>
            </a:r>
            <a:r>
              <a:rPr lang="en-US" sz="1400" baseline="-25000" dirty="0">
                <a:solidFill>
                  <a:srgbClr val="002060"/>
                </a:solidFill>
                <a:effectLst/>
                <a:latin typeface="Times New Roman"/>
                <a:ea typeface="Times New Roman"/>
              </a:rPr>
              <a:t>2</a:t>
            </a:r>
            <a:r>
              <a:rPr lang="en-US" sz="1400" dirty="0">
                <a:solidFill>
                  <a:srgbClr val="002060"/>
                </a:solidFill>
                <a:effectLst/>
                <a:latin typeface="Times New Roman"/>
                <a:ea typeface="Times New Roman"/>
              </a:rPr>
              <a:t>, CO, CO</a:t>
            </a:r>
            <a:r>
              <a:rPr lang="en-US" sz="1400" baseline="-25000" dirty="0">
                <a:solidFill>
                  <a:srgbClr val="002060"/>
                </a:solidFill>
                <a:effectLst/>
                <a:latin typeface="Times New Roman"/>
                <a:ea typeface="Times New Roman"/>
              </a:rPr>
              <a:t>2</a:t>
            </a:r>
            <a:r>
              <a:rPr lang="en-US" sz="1400" dirty="0">
                <a:solidFill>
                  <a:srgbClr val="002060"/>
                </a:solidFill>
                <a:effectLst/>
                <a:latin typeface="Times New Roman"/>
                <a:ea typeface="Times New Roman"/>
              </a:rPr>
              <a:t>, not reacted CH</a:t>
            </a:r>
            <a:r>
              <a:rPr lang="en-US" sz="1400" baseline="-25000" dirty="0">
                <a:solidFill>
                  <a:srgbClr val="002060"/>
                </a:solidFill>
                <a:effectLst/>
                <a:latin typeface="Times New Roman"/>
                <a:ea typeface="Times New Roman"/>
              </a:rPr>
              <a:t>4</a:t>
            </a:r>
            <a:r>
              <a:rPr lang="en-US" sz="1400" dirty="0">
                <a:solidFill>
                  <a:srgbClr val="002060"/>
                </a:solidFill>
                <a:effectLst/>
                <a:latin typeface="Times New Roman"/>
                <a:ea typeface="Times New Roman"/>
              </a:rPr>
              <a:t> and H</a:t>
            </a:r>
            <a:r>
              <a:rPr lang="en-US" sz="1400" baseline="-25000" dirty="0">
                <a:solidFill>
                  <a:srgbClr val="002060"/>
                </a:solidFill>
                <a:effectLst/>
                <a:latin typeface="Times New Roman"/>
                <a:ea typeface="Times New Roman"/>
              </a:rPr>
              <a:t>2</a:t>
            </a:r>
            <a:r>
              <a:rPr lang="en-US" sz="1400" dirty="0">
                <a:solidFill>
                  <a:srgbClr val="002060"/>
                </a:solidFill>
                <a:effectLst/>
                <a:latin typeface="Times New Roman"/>
                <a:ea typeface="Times New Roman"/>
              </a:rPr>
              <a:t>O</a:t>
            </a:r>
            <a:endParaRPr lang="it-IT" sz="1400" dirty="0">
              <a:solidFill>
                <a:srgbClr val="002060"/>
              </a:solidFill>
              <a:effectLst/>
              <a:latin typeface="Times New Roman"/>
              <a:ea typeface="Times New Roman"/>
            </a:endParaRPr>
          </a:p>
        </p:txBody>
      </p:sp>
      <p:sp>
        <p:nvSpPr>
          <p:cNvPr id="37" name="CasellaDiTesto 36"/>
          <p:cNvSpPr txBox="1"/>
          <p:nvPr/>
        </p:nvSpPr>
        <p:spPr>
          <a:xfrm>
            <a:off x="1770013" y="5941612"/>
            <a:ext cx="5406925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Full H</a:t>
            </a:r>
            <a:r>
              <a:rPr lang="it-IT" b="1" baseline="-25000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2</a:t>
            </a:r>
            <a:r>
              <a:rPr lang="it-IT" b="1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 </a:t>
            </a:r>
            <a:r>
              <a:rPr lang="it-IT" b="1" dirty="0" err="1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perm-selective</a:t>
            </a:r>
            <a:r>
              <a:rPr lang="it-IT" b="1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 Pd-</a:t>
            </a:r>
            <a:r>
              <a:rPr lang="it-IT" b="1" dirty="0" err="1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based</a:t>
            </a:r>
            <a:r>
              <a:rPr lang="it-IT" b="1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 membrane reactor</a:t>
            </a:r>
            <a:endParaRPr lang="it-IT" b="1" dirty="0">
              <a:solidFill>
                <a:srgbClr val="002060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3671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Segnaposto contenuto 7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853533765"/>
              </p:ext>
            </p:extLst>
          </p:nvPr>
        </p:nvGraphicFramePr>
        <p:xfrm>
          <a:off x="50304" y="116632"/>
          <a:ext cx="36576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CasellaDiTesto 9"/>
          <p:cNvSpPr txBox="1"/>
          <p:nvPr/>
        </p:nvSpPr>
        <p:spPr>
          <a:xfrm>
            <a:off x="143508" y="72134"/>
            <a:ext cx="8928992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solidFill>
                  <a:srgbClr val="002060"/>
                </a:solidFill>
              </a:rPr>
              <a:t>Pd-</a:t>
            </a:r>
            <a:r>
              <a:rPr lang="it-IT" sz="2400" b="1" dirty="0" err="1" smtClean="0">
                <a:solidFill>
                  <a:srgbClr val="002060"/>
                </a:solidFill>
              </a:rPr>
              <a:t>based</a:t>
            </a:r>
            <a:r>
              <a:rPr lang="it-IT" sz="2400" b="1" dirty="0" smtClean="0">
                <a:solidFill>
                  <a:srgbClr val="002060"/>
                </a:solidFill>
              </a:rPr>
              <a:t> Membrane Reactor Technology: Highlights</a:t>
            </a:r>
            <a:endParaRPr lang="it-IT" sz="2400" b="1" dirty="0">
              <a:solidFill>
                <a:srgbClr val="002060"/>
              </a:solidFill>
            </a:endParaRPr>
          </a:p>
        </p:txBody>
      </p:sp>
      <p:grpSp>
        <p:nvGrpSpPr>
          <p:cNvPr id="11" name="Gruppo 10"/>
          <p:cNvGrpSpPr>
            <a:grpSpLocks/>
          </p:cNvGrpSpPr>
          <p:nvPr/>
        </p:nvGrpSpPr>
        <p:grpSpPr bwMode="auto">
          <a:xfrm>
            <a:off x="3419872" y="533799"/>
            <a:ext cx="5904656" cy="2128947"/>
            <a:chOff x="414" y="961"/>
            <a:chExt cx="11193" cy="4497"/>
          </a:xfrm>
        </p:grpSpPr>
        <p:pic>
          <p:nvPicPr>
            <p:cNvPr id="12" name="Picture 60" descr="Immagine-MR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4" y="1417"/>
              <a:ext cx="9285" cy="37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3" name="Group 61"/>
            <p:cNvGrpSpPr>
              <a:grpSpLocks/>
            </p:cNvGrpSpPr>
            <p:nvPr/>
          </p:nvGrpSpPr>
          <p:grpSpPr bwMode="auto">
            <a:xfrm>
              <a:off x="414" y="961"/>
              <a:ext cx="11193" cy="4497"/>
              <a:chOff x="414" y="961"/>
              <a:chExt cx="11193" cy="4497"/>
            </a:xfrm>
          </p:grpSpPr>
          <p:sp>
            <p:nvSpPr>
              <p:cNvPr id="14" name="Text Box 62"/>
              <p:cNvSpPr txBox="1">
                <a:spLocks noChangeArrowheads="1"/>
              </p:cNvSpPr>
              <p:nvPr/>
            </p:nvSpPr>
            <p:spPr bwMode="auto">
              <a:xfrm>
                <a:off x="9940" y="4933"/>
                <a:ext cx="1667" cy="5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spcAft>
                    <a:spcPts val="0"/>
                  </a:spcAft>
                </a:pPr>
                <a:r>
                  <a:rPr lang="it-IT" sz="800" dirty="0">
                    <a:effectLst/>
                    <a:latin typeface="Times New Roman"/>
                    <a:ea typeface="Times New Roman"/>
                  </a:rPr>
                  <a:t>Alimentazione </a:t>
                </a:r>
                <a:endParaRPr lang="it-IT" sz="1000" dirty="0">
                  <a:effectLst/>
                  <a:latin typeface="Times New Roman"/>
                  <a:ea typeface="Times New Roman"/>
                </a:endParaRPr>
              </a:p>
            </p:txBody>
          </p:sp>
          <p:sp>
            <p:nvSpPr>
              <p:cNvPr id="15" name="Text Box 63"/>
              <p:cNvSpPr txBox="1">
                <a:spLocks noChangeArrowheads="1"/>
              </p:cNvSpPr>
              <p:nvPr/>
            </p:nvSpPr>
            <p:spPr bwMode="auto">
              <a:xfrm>
                <a:off x="9222" y="4153"/>
                <a:ext cx="1437" cy="5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spcAft>
                    <a:spcPts val="0"/>
                  </a:spcAft>
                </a:pPr>
                <a:r>
                  <a:rPr lang="it-IT" sz="800">
                    <a:effectLst/>
                    <a:latin typeface="Times New Roman"/>
                    <a:ea typeface="Times New Roman"/>
                  </a:rPr>
                  <a:t>Retentato</a:t>
                </a:r>
                <a:endParaRPr lang="it-IT" sz="1000">
                  <a:effectLst/>
                  <a:latin typeface="Times New Roman"/>
                  <a:ea typeface="Times New Roman"/>
                </a:endParaRPr>
              </a:p>
            </p:txBody>
          </p:sp>
          <p:sp>
            <p:nvSpPr>
              <p:cNvPr id="16" name="Text Box 64"/>
              <p:cNvSpPr txBox="1">
                <a:spLocks noChangeArrowheads="1"/>
              </p:cNvSpPr>
              <p:nvPr/>
            </p:nvSpPr>
            <p:spPr bwMode="auto">
              <a:xfrm>
                <a:off x="6594" y="2105"/>
                <a:ext cx="1731" cy="5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spcAft>
                    <a:spcPts val="0"/>
                  </a:spcAft>
                </a:pPr>
                <a:r>
                  <a:rPr lang="it-IT" sz="800">
                    <a:effectLst/>
                    <a:latin typeface="Times New Roman"/>
                    <a:ea typeface="Times New Roman"/>
                  </a:rPr>
                  <a:t>Modulo del MR</a:t>
                </a:r>
                <a:endParaRPr lang="it-IT" sz="1000">
                  <a:effectLst/>
                  <a:latin typeface="Times New Roman"/>
                  <a:ea typeface="Times New Roman"/>
                </a:endParaRPr>
              </a:p>
            </p:txBody>
          </p:sp>
          <p:sp>
            <p:nvSpPr>
              <p:cNvPr id="17" name="Text Box 65"/>
              <p:cNvSpPr txBox="1">
                <a:spLocks noChangeArrowheads="1"/>
              </p:cNvSpPr>
              <p:nvPr/>
            </p:nvSpPr>
            <p:spPr bwMode="auto">
              <a:xfrm>
                <a:off x="4734" y="4477"/>
                <a:ext cx="1437" cy="5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spcAft>
                    <a:spcPts val="0"/>
                  </a:spcAft>
                </a:pPr>
                <a:r>
                  <a:rPr lang="it-IT" sz="800" dirty="0">
                    <a:effectLst/>
                    <a:latin typeface="Times New Roman"/>
                    <a:ea typeface="Times New Roman"/>
                  </a:rPr>
                  <a:t>Alimentazione </a:t>
                </a:r>
                <a:endParaRPr lang="it-IT" sz="1000" dirty="0">
                  <a:effectLst/>
                  <a:latin typeface="Times New Roman"/>
                  <a:ea typeface="Times New Roman"/>
                </a:endParaRPr>
              </a:p>
            </p:txBody>
          </p:sp>
          <p:sp>
            <p:nvSpPr>
              <p:cNvPr id="18" name="Text Box 66"/>
              <p:cNvSpPr txBox="1">
                <a:spLocks noChangeArrowheads="1"/>
              </p:cNvSpPr>
              <p:nvPr/>
            </p:nvSpPr>
            <p:spPr bwMode="auto">
              <a:xfrm>
                <a:off x="5358" y="1525"/>
                <a:ext cx="1437" cy="7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spcAft>
                    <a:spcPts val="0"/>
                  </a:spcAft>
                </a:pPr>
                <a:r>
                  <a:rPr lang="it-IT" sz="800">
                    <a:effectLst/>
                    <a:latin typeface="Times New Roman"/>
                    <a:ea typeface="Times New Roman"/>
                  </a:rPr>
                  <a:t>Anello di grafite</a:t>
                </a:r>
                <a:endParaRPr lang="it-IT" sz="1000">
                  <a:effectLst/>
                  <a:latin typeface="Times New Roman"/>
                  <a:ea typeface="Times New Roman"/>
                </a:endParaRPr>
              </a:p>
            </p:txBody>
          </p:sp>
          <p:sp>
            <p:nvSpPr>
              <p:cNvPr id="19" name="Text Box 67"/>
              <p:cNvSpPr txBox="1">
                <a:spLocks noChangeArrowheads="1"/>
              </p:cNvSpPr>
              <p:nvPr/>
            </p:nvSpPr>
            <p:spPr bwMode="auto">
              <a:xfrm>
                <a:off x="4446" y="1705"/>
                <a:ext cx="1437" cy="5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spcAft>
                    <a:spcPts val="0"/>
                  </a:spcAft>
                </a:pPr>
                <a:r>
                  <a:rPr lang="it-IT" sz="800" dirty="0">
                    <a:effectLst/>
                    <a:latin typeface="Times New Roman"/>
                    <a:ea typeface="Times New Roman"/>
                  </a:rPr>
                  <a:t>Permeato</a:t>
                </a:r>
                <a:endParaRPr lang="it-IT" sz="1000" dirty="0">
                  <a:effectLst/>
                  <a:latin typeface="Times New Roman"/>
                  <a:ea typeface="Times New Roman"/>
                </a:endParaRPr>
              </a:p>
            </p:txBody>
          </p:sp>
          <p:sp>
            <p:nvSpPr>
              <p:cNvPr id="20" name="Text Box 68"/>
              <p:cNvSpPr txBox="1">
                <a:spLocks noChangeArrowheads="1"/>
              </p:cNvSpPr>
              <p:nvPr/>
            </p:nvSpPr>
            <p:spPr bwMode="auto">
              <a:xfrm>
                <a:off x="3237" y="3277"/>
                <a:ext cx="1437" cy="8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spcAft>
                    <a:spcPts val="0"/>
                  </a:spcAft>
                </a:pPr>
                <a:r>
                  <a:rPr lang="it-IT" sz="800">
                    <a:effectLst/>
                    <a:latin typeface="Times New Roman"/>
                    <a:ea typeface="Times New Roman"/>
                  </a:rPr>
                  <a:t>Membrana</a:t>
                </a:r>
                <a:endParaRPr lang="it-IT" sz="1000">
                  <a:effectLst/>
                  <a:latin typeface="Times New Roman"/>
                  <a:ea typeface="Times New Roman"/>
                </a:endParaRPr>
              </a:p>
            </p:txBody>
          </p:sp>
          <p:sp>
            <p:nvSpPr>
              <p:cNvPr id="21" name="Text Box 69"/>
              <p:cNvSpPr txBox="1">
                <a:spLocks noChangeArrowheads="1"/>
              </p:cNvSpPr>
              <p:nvPr/>
            </p:nvSpPr>
            <p:spPr bwMode="auto">
              <a:xfrm>
                <a:off x="1866" y="4501"/>
                <a:ext cx="1980" cy="8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spcAft>
                    <a:spcPts val="0"/>
                  </a:spcAft>
                </a:pPr>
                <a:r>
                  <a:rPr lang="it-IT" sz="800">
                    <a:effectLst/>
                    <a:latin typeface="Times New Roman"/>
                    <a:ea typeface="Times New Roman"/>
                  </a:rPr>
                  <a:t>Supporti in acciaio inox alle estremità della membrane </a:t>
                </a:r>
                <a:endParaRPr lang="it-IT" sz="1000">
                  <a:effectLst/>
                  <a:latin typeface="Times New Roman"/>
                  <a:ea typeface="Times New Roman"/>
                </a:endParaRPr>
              </a:p>
            </p:txBody>
          </p:sp>
          <p:sp>
            <p:nvSpPr>
              <p:cNvPr id="22" name="Text Box 70"/>
              <p:cNvSpPr txBox="1">
                <a:spLocks noChangeArrowheads="1"/>
              </p:cNvSpPr>
              <p:nvPr/>
            </p:nvSpPr>
            <p:spPr bwMode="auto">
              <a:xfrm>
                <a:off x="3513" y="1061"/>
                <a:ext cx="1437" cy="4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spcAft>
                    <a:spcPts val="0"/>
                  </a:spcAft>
                </a:pPr>
                <a:r>
                  <a:rPr lang="it-IT" sz="800">
                    <a:effectLst/>
                    <a:latin typeface="Times New Roman"/>
                    <a:ea typeface="Times New Roman"/>
                  </a:rPr>
                  <a:t>Catalizzatore</a:t>
                </a:r>
                <a:endParaRPr lang="it-IT" sz="1000">
                  <a:effectLst/>
                  <a:latin typeface="Times New Roman"/>
                  <a:ea typeface="Times New Roman"/>
                </a:endParaRPr>
              </a:p>
            </p:txBody>
          </p:sp>
          <p:sp>
            <p:nvSpPr>
              <p:cNvPr id="23" name="Text Box 71"/>
              <p:cNvSpPr txBox="1">
                <a:spLocks noChangeArrowheads="1"/>
              </p:cNvSpPr>
              <p:nvPr/>
            </p:nvSpPr>
            <p:spPr bwMode="auto">
              <a:xfrm>
                <a:off x="894" y="1165"/>
                <a:ext cx="1437" cy="8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spcAft>
                    <a:spcPts val="0"/>
                  </a:spcAft>
                </a:pPr>
                <a:r>
                  <a:rPr lang="it-IT" sz="800">
                    <a:effectLst/>
                    <a:latin typeface="Times New Roman"/>
                    <a:ea typeface="Times New Roman"/>
                  </a:rPr>
                  <a:t>Sfere di vetro</a:t>
                </a:r>
                <a:endParaRPr lang="it-IT" sz="1000">
                  <a:effectLst/>
                  <a:latin typeface="Times New Roman"/>
                  <a:ea typeface="Times New Roman"/>
                </a:endParaRPr>
              </a:p>
            </p:txBody>
          </p:sp>
          <p:sp>
            <p:nvSpPr>
              <p:cNvPr id="24" name="Text Box 72"/>
              <p:cNvSpPr txBox="1">
                <a:spLocks noChangeArrowheads="1"/>
              </p:cNvSpPr>
              <p:nvPr/>
            </p:nvSpPr>
            <p:spPr bwMode="auto">
              <a:xfrm>
                <a:off x="414" y="2497"/>
                <a:ext cx="1980" cy="8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spcAft>
                    <a:spcPts val="0"/>
                  </a:spcAft>
                </a:pPr>
                <a:r>
                  <a:rPr lang="it-IT" sz="800">
                    <a:effectLst/>
                    <a:latin typeface="Times New Roman"/>
                    <a:ea typeface="Times New Roman"/>
                  </a:rPr>
                  <a:t>Termocoppia</a:t>
                </a:r>
                <a:endParaRPr lang="it-IT" sz="1000">
                  <a:effectLst/>
                  <a:latin typeface="Times New Roman"/>
                  <a:ea typeface="Times New Roman"/>
                </a:endParaRPr>
              </a:p>
            </p:txBody>
          </p:sp>
          <p:sp>
            <p:nvSpPr>
              <p:cNvPr id="25" name="Text Box 73"/>
              <p:cNvSpPr txBox="1">
                <a:spLocks noChangeArrowheads="1"/>
              </p:cNvSpPr>
              <p:nvPr/>
            </p:nvSpPr>
            <p:spPr bwMode="auto">
              <a:xfrm>
                <a:off x="2766" y="961"/>
                <a:ext cx="1080" cy="7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spcAft>
                    <a:spcPts val="0"/>
                  </a:spcAft>
                </a:pPr>
                <a:r>
                  <a:rPr lang="it-IT" sz="800">
                    <a:effectLst/>
                    <a:latin typeface="Times New Roman"/>
                    <a:ea typeface="Times New Roman"/>
                  </a:rPr>
                  <a:t>Gas di lavaggio</a:t>
                </a:r>
                <a:endParaRPr lang="it-IT" sz="1000">
                  <a:effectLst/>
                  <a:latin typeface="Times New Roman"/>
                  <a:ea typeface="Times New Roman"/>
                </a:endParaRPr>
              </a:p>
            </p:txBody>
          </p:sp>
        </p:grpSp>
      </p:grpSp>
      <p:grpSp>
        <p:nvGrpSpPr>
          <p:cNvPr id="3" name="Gruppo 2"/>
          <p:cNvGrpSpPr/>
          <p:nvPr/>
        </p:nvGrpSpPr>
        <p:grpSpPr>
          <a:xfrm>
            <a:off x="3059832" y="3948706"/>
            <a:ext cx="6270771" cy="2758729"/>
            <a:chOff x="3059832" y="3948706"/>
            <a:chExt cx="6270771" cy="2758729"/>
          </a:xfrm>
        </p:grpSpPr>
        <p:pic>
          <p:nvPicPr>
            <p:cNvPr id="26" name="Picture 7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59832" y="3948706"/>
              <a:ext cx="4950244" cy="27587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27" name="Connettore 2 26"/>
            <p:cNvCxnSpPr/>
            <p:nvPr/>
          </p:nvCxnSpPr>
          <p:spPr>
            <a:xfrm>
              <a:off x="3608063" y="4552528"/>
              <a:ext cx="0" cy="1008112"/>
            </a:xfrm>
            <a:prstGeom prst="straightConnector1">
              <a:avLst/>
            </a:prstGeom>
            <a:ln w="12700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CasellaDiTesto 27"/>
            <p:cNvSpPr txBox="1"/>
            <p:nvPr/>
          </p:nvSpPr>
          <p:spPr>
            <a:xfrm>
              <a:off x="3473572" y="4835227"/>
              <a:ext cx="1512168" cy="504056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normAutofit fontScale="40000" lnSpcReduction="20000"/>
            </a:bodyPr>
            <a:lstStyle/>
            <a:p>
              <a:pPr algn="ctr"/>
              <a:r>
                <a:rPr lang="it-IT" sz="4200" b="1" dirty="0" smtClean="0"/>
                <a:t>10% - 12%</a:t>
              </a:r>
              <a:r>
                <a:rPr lang="it-IT" sz="4200" b="1" dirty="0"/>
                <a:t> </a:t>
              </a:r>
              <a:endParaRPr lang="it-IT" sz="4200" b="1" dirty="0" smtClean="0"/>
            </a:p>
            <a:p>
              <a:pPr algn="ctr"/>
              <a:r>
                <a:rPr lang="it-IT" sz="3200" b="1" dirty="0" smtClean="0"/>
                <a:t>T = 300 °C</a:t>
              </a:r>
            </a:p>
          </p:txBody>
        </p:sp>
        <p:cxnSp>
          <p:nvCxnSpPr>
            <p:cNvPr id="29" name="Connettore 2 28"/>
            <p:cNvCxnSpPr/>
            <p:nvPr/>
          </p:nvCxnSpPr>
          <p:spPr>
            <a:xfrm>
              <a:off x="7895250" y="4306788"/>
              <a:ext cx="0" cy="1896591"/>
            </a:xfrm>
            <a:prstGeom prst="straightConnector1">
              <a:avLst/>
            </a:prstGeom>
            <a:ln w="12700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CasellaDiTesto 29"/>
            <p:cNvSpPr txBox="1"/>
            <p:nvPr/>
          </p:nvSpPr>
          <p:spPr>
            <a:xfrm>
              <a:off x="7674419" y="5059635"/>
              <a:ext cx="1656184" cy="711696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normAutofit fontScale="40000" lnSpcReduction="20000"/>
            </a:bodyPr>
            <a:lstStyle/>
            <a:p>
              <a:pPr algn="ctr"/>
              <a:r>
                <a:rPr lang="it-IT" sz="7500" b="1" dirty="0" smtClean="0">
                  <a:latin typeface="Times New Roman"/>
                  <a:cs typeface="Times New Roman"/>
                </a:rPr>
                <a:t>~ </a:t>
              </a:r>
              <a:r>
                <a:rPr lang="it-IT" sz="7500" b="1" dirty="0" smtClean="0"/>
                <a:t>20% </a:t>
              </a:r>
            </a:p>
            <a:p>
              <a:pPr algn="ctr"/>
              <a:r>
                <a:rPr lang="it-IT" sz="3200" b="1" dirty="0" smtClean="0"/>
                <a:t>T = 360 °C</a:t>
              </a:r>
              <a:endParaRPr lang="it-IT" sz="3200" b="1" dirty="0" smtClean="0">
                <a:solidFill>
                  <a:schemeClr val="bg1"/>
                </a:solidFill>
              </a:endParaRPr>
            </a:p>
          </p:txBody>
        </p:sp>
        <p:sp>
          <p:nvSpPr>
            <p:cNvPr id="31" name="CasellaDiTesto 30"/>
            <p:cNvSpPr txBox="1"/>
            <p:nvPr/>
          </p:nvSpPr>
          <p:spPr>
            <a:xfrm>
              <a:off x="5674235" y="4547195"/>
              <a:ext cx="989054" cy="707888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normAutofit/>
            </a:bodyPr>
            <a:lstStyle/>
            <a:p>
              <a:pPr algn="ctr"/>
              <a:r>
                <a:rPr lang="it-IT" sz="2500" b="1" dirty="0" smtClean="0"/>
                <a:t>MR</a:t>
              </a:r>
            </a:p>
          </p:txBody>
        </p:sp>
        <p:cxnSp>
          <p:nvCxnSpPr>
            <p:cNvPr id="32" name="Connettore 2 31"/>
            <p:cNvCxnSpPr/>
            <p:nvPr/>
          </p:nvCxnSpPr>
          <p:spPr>
            <a:xfrm flipH="1" flipV="1">
              <a:off x="5417788" y="4443561"/>
              <a:ext cx="463699" cy="240408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CasellaDiTesto 32"/>
            <p:cNvSpPr txBox="1"/>
            <p:nvPr/>
          </p:nvSpPr>
          <p:spPr>
            <a:xfrm>
              <a:off x="5753453" y="5279467"/>
              <a:ext cx="989054" cy="707888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normAutofit/>
            </a:bodyPr>
            <a:lstStyle/>
            <a:p>
              <a:pPr algn="ctr"/>
              <a:r>
                <a:rPr lang="it-IT" sz="2500" b="1" dirty="0" smtClean="0"/>
                <a:t>FBR</a:t>
              </a:r>
            </a:p>
          </p:txBody>
        </p:sp>
        <p:cxnSp>
          <p:nvCxnSpPr>
            <p:cNvPr id="34" name="Connettore 2 33"/>
            <p:cNvCxnSpPr/>
            <p:nvPr/>
          </p:nvCxnSpPr>
          <p:spPr>
            <a:xfrm flipH="1">
              <a:off x="5407095" y="5614361"/>
              <a:ext cx="463700" cy="209928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5" name="Picture 65" descr="Pd-Ag membrane"/>
          <p:cNvPicPr>
            <a:picLocks noChangeAspect="1" noChangeArrowheads="1"/>
          </p:cNvPicPr>
          <p:nvPr/>
        </p:nvPicPr>
        <p:blipFill>
          <a:blip r:embed="rId9">
            <a:lum bright="20000"/>
          </a:blip>
          <a:srcRect b="44127"/>
          <a:stretch>
            <a:fillRect/>
          </a:stretch>
        </p:blipFill>
        <p:spPr bwMode="auto">
          <a:xfrm>
            <a:off x="4052119" y="2714826"/>
            <a:ext cx="3507818" cy="8126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6" name="Rectangle 15"/>
          <p:cNvSpPr>
            <a:spLocks noChangeArrowheads="1"/>
          </p:cNvSpPr>
          <p:nvPr/>
        </p:nvSpPr>
        <p:spPr bwMode="auto">
          <a:xfrm>
            <a:off x="4065570" y="3521403"/>
            <a:ext cx="3494366" cy="500607"/>
          </a:xfrm>
          <a:prstGeom prst="rect">
            <a:avLst/>
          </a:prstGeom>
          <a:solidFill>
            <a:srgbClr val="00FF00"/>
          </a:solidFill>
          <a:ln>
            <a:noFill/>
          </a:ln>
          <a:extLst/>
        </p:spPr>
        <p:txBody>
          <a:bodyPr/>
          <a:lstStyle>
            <a:lvl1pPr marL="365125" indent="-2555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109537" indent="0" algn="ctr">
              <a:spcBef>
                <a:spcPts val="400"/>
              </a:spcBef>
              <a:buClr>
                <a:schemeClr val="accent1"/>
              </a:buClr>
              <a:buSzPct val="68000"/>
            </a:pPr>
            <a:r>
              <a:rPr lang="it-IT" altLang="it-IT" sz="1500" b="1" dirty="0" smtClean="0">
                <a:latin typeface="+mn-lt"/>
                <a:cs typeface="Times New Roman" pitchFamily="18" charset="0"/>
              </a:rPr>
              <a:t>Pd-Ag dense </a:t>
            </a:r>
            <a:r>
              <a:rPr lang="it-IT" altLang="it-IT" sz="1500" b="1" dirty="0" err="1" smtClean="0">
                <a:latin typeface="+mn-lt"/>
                <a:cs typeface="Times New Roman" pitchFamily="18" charset="0"/>
              </a:rPr>
              <a:t>unsupported</a:t>
            </a:r>
            <a:r>
              <a:rPr lang="it-IT" altLang="it-IT" sz="1500" b="1" dirty="0" smtClean="0">
                <a:latin typeface="+mn-lt"/>
                <a:cs typeface="Times New Roman" pitchFamily="18" charset="0"/>
              </a:rPr>
              <a:t> membrane, </a:t>
            </a:r>
            <a:r>
              <a:rPr lang="it-IT" altLang="it-IT" sz="1500" b="1" dirty="0" err="1" smtClean="0">
                <a:latin typeface="+mn-lt"/>
                <a:cs typeface="Times New Roman" pitchFamily="18" charset="0"/>
              </a:rPr>
              <a:t>Thickness</a:t>
            </a:r>
            <a:r>
              <a:rPr lang="it-IT" altLang="it-IT" sz="1500" b="1" dirty="0" smtClean="0">
                <a:latin typeface="+mn-lt"/>
                <a:cs typeface="Times New Roman" pitchFamily="18" charset="0"/>
              </a:rPr>
              <a:t> = </a:t>
            </a:r>
            <a:r>
              <a:rPr lang="it-IT" altLang="it-IT" sz="1500" b="1" dirty="0">
                <a:latin typeface="+mn-lt"/>
                <a:cs typeface="Times New Roman" pitchFamily="18" charset="0"/>
              </a:rPr>
              <a:t>50 </a:t>
            </a:r>
            <a:r>
              <a:rPr lang="el-GR" altLang="it-IT" sz="1500" b="1" dirty="0" smtClean="0">
                <a:latin typeface="+mn-lt"/>
                <a:cs typeface="Times New Roman" pitchFamily="18" charset="0"/>
              </a:rPr>
              <a:t>μm</a:t>
            </a:r>
            <a:endParaRPr lang="it-IT" altLang="it-IT" sz="1500" b="1" dirty="0" smtClean="0">
              <a:latin typeface="+mn-lt"/>
              <a:cs typeface="Times New Roman" pitchFamily="18" charset="0"/>
            </a:endParaRPr>
          </a:p>
        </p:txBody>
      </p:sp>
      <p:sp>
        <p:nvSpPr>
          <p:cNvPr id="37" name="Rettangolo 36"/>
          <p:cNvSpPr/>
          <p:nvPr/>
        </p:nvSpPr>
        <p:spPr>
          <a:xfrm>
            <a:off x="7740352" y="1346487"/>
            <a:ext cx="16390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 smtClean="0"/>
              <a:t>Fe-Cr catalyst</a:t>
            </a:r>
            <a:endParaRPr lang="it-IT" sz="1400" b="1" dirty="0"/>
          </a:p>
        </p:txBody>
      </p:sp>
      <p:pic>
        <p:nvPicPr>
          <p:cNvPr id="38" name="Picture 2" descr="http://upload.ecvv.com/upload/Product/20126/China_Methanol_reforming_for_hydrogen_production_Catalyst20126241527055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6366" y="536657"/>
            <a:ext cx="930305" cy="724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sellaDiTesto 1"/>
          <p:cNvSpPr txBox="1"/>
          <p:nvPr/>
        </p:nvSpPr>
        <p:spPr>
          <a:xfrm>
            <a:off x="539552" y="4987080"/>
            <a:ext cx="2195736" cy="646331"/>
          </a:xfrm>
          <a:prstGeom prst="rect">
            <a:avLst/>
          </a:prstGeom>
          <a:solidFill>
            <a:srgbClr val="00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/>
              <a:t>WATER GAS SHIFT </a:t>
            </a:r>
          </a:p>
          <a:p>
            <a:pPr algn="ctr"/>
            <a:r>
              <a:rPr lang="it-IT" b="1" dirty="0" smtClean="0"/>
              <a:t>REACTION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3633671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5445" y="347736"/>
            <a:ext cx="5321021" cy="6294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Rettangolo 29"/>
          <p:cNvSpPr/>
          <p:nvPr/>
        </p:nvSpPr>
        <p:spPr>
          <a:xfrm>
            <a:off x="251520" y="6525344"/>
            <a:ext cx="892899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000" dirty="0"/>
              <a:t>A. </a:t>
            </a:r>
            <a:r>
              <a:rPr lang="en-US" sz="1000" dirty="0" err="1"/>
              <a:t>Iulianelli</a:t>
            </a:r>
            <a:r>
              <a:rPr lang="en-US" sz="1000" dirty="0"/>
              <a:t>, A. </a:t>
            </a:r>
            <a:r>
              <a:rPr lang="en-US" sz="1000" dirty="0" err="1"/>
              <a:t>Basile</a:t>
            </a:r>
            <a:r>
              <a:rPr lang="en-US" sz="1000" dirty="0"/>
              <a:t>, Hydrogen production from ethanol via inorganic membrane reactors technology: a review, Catalysis Science &amp; Technology, 1 (2011) 366-379.</a:t>
            </a:r>
            <a:endParaRPr lang="it-IT" sz="1000" dirty="0"/>
          </a:p>
        </p:txBody>
      </p:sp>
      <p:sp>
        <p:nvSpPr>
          <p:cNvPr id="32" name="CasellaDiTesto 31"/>
          <p:cNvSpPr txBox="1"/>
          <p:nvPr/>
        </p:nvSpPr>
        <p:spPr>
          <a:xfrm>
            <a:off x="179512" y="4653136"/>
            <a:ext cx="3600400" cy="646331"/>
          </a:xfrm>
          <a:prstGeom prst="rect">
            <a:avLst/>
          </a:prstGeom>
          <a:solidFill>
            <a:srgbClr val="00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/>
              <a:t>ETHANOL STEAM REFORMING</a:t>
            </a:r>
          </a:p>
          <a:p>
            <a:pPr algn="ctr"/>
            <a:r>
              <a:rPr lang="it-IT" b="1" dirty="0" smtClean="0"/>
              <a:t>REACTION</a:t>
            </a:r>
            <a:endParaRPr lang="it-IT" b="1" dirty="0"/>
          </a:p>
        </p:txBody>
      </p:sp>
      <p:pic>
        <p:nvPicPr>
          <p:cNvPr id="5017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852399"/>
            <a:ext cx="4211960" cy="2189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CasellaDiTesto 30"/>
          <p:cNvSpPr txBox="1"/>
          <p:nvPr/>
        </p:nvSpPr>
        <p:spPr>
          <a:xfrm>
            <a:off x="827584" y="3042369"/>
            <a:ext cx="2520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 err="1" smtClean="0"/>
              <a:t>Catalysts</a:t>
            </a:r>
            <a:r>
              <a:rPr lang="it-IT" sz="1600" b="1" dirty="0" smtClean="0"/>
              <a:t> </a:t>
            </a:r>
            <a:r>
              <a:rPr lang="it-IT" sz="1600" b="1" dirty="0" err="1" smtClean="0"/>
              <a:t>distribution</a:t>
            </a:r>
            <a:r>
              <a:rPr lang="it-IT" sz="1600" b="1" dirty="0" smtClean="0"/>
              <a:t> for ESR </a:t>
            </a:r>
            <a:r>
              <a:rPr lang="it-IT" sz="1600" b="1" dirty="0" err="1" smtClean="0"/>
              <a:t>reaction</a:t>
            </a:r>
            <a:r>
              <a:rPr lang="it-IT" sz="1600" b="1" dirty="0" smtClean="0"/>
              <a:t> </a:t>
            </a:r>
            <a:endParaRPr lang="it-IT" sz="1600" b="1" dirty="0"/>
          </a:p>
        </p:txBody>
      </p:sp>
      <p:cxnSp>
        <p:nvCxnSpPr>
          <p:cNvPr id="50177" name="Connettore 1 50176"/>
          <p:cNvCxnSpPr/>
          <p:nvPr/>
        </p:nvCxnSpPr>
        <p:spPr>
          <a:xfrm flipH="1">
            <a:off x="6392253" y="491752"/>
            <a:ext cx="88226" cy="2577208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180" name="Freccia a destra 50179"/>
          <p:cNvSpPr/>
          <p:nvPr/>
        </p:nvSpPr>
        <p:spPr>
          <a:xfrm>
            <a:off x="6618668" y="271039"/>
            <a:ext cx="576064" cy="21602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8" name="CasellaDiTesto 37"/>
          <p:cNvSpPr txBox="1"/>
          <p:nvPr/>
        </p:nvSpPr>
        <p:spPr>
          <a:xfrm>
            <a:off x="6696744" y="-36676"/>
            <a:ext cx="2339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err="1" smtClean="0">
                <a:solidFill>
                  <a:srgbClr val="FF0000"/>
                </a:solidFill>
              </a:rPr>
              <a:t>Conventional</a:t>
            </a:r>
            <a:r>
              <a:rPr lang="it-IT" b="1" dirty="0" smtClean="0">
                <a:solidFill>
                  <a:srgbClr val="FF0000"/>
                </a:solidFill>
              </a:rPr>
              <a:t> </a:t>
            </a:r>
            <a:r>
              <a:rPr lang="it-IT" b="1" dirty="0" err="1" smtClean="0">
                <a:solidFill>
                  <a:srgbClr val="FF0000"/>
                </a:solidFill>
              </a:rPr>
              <a:t>Reactors</a:t>
            </a:r>
            <a:endParaRPr lang="it-IT" b="1" dirty="0">
              <a:solidFill>
                <a:srgbClr val="FF0000"/>
              </a:solidFill>
            </a:endParaRPr>
          </a:p>
        </p:txBody>
      </p:sp>
      <p:sp>
        <p:nvSpPr>
          <p:cNvPr id="39" name="Freccia a destra 38"/>
          <p:cNvSpPr/>
          <p:nvPr/>
        </p:nvSpPr>
        <p:spPr>
          <a:xfrm rot="10800000">
            <a:off x="5754572" y="271039"/>
            <a:ext cx="576064" cy="216024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0" name="CasellaDiTesto 39"/>
          <p:cNvSpPr txBox="1"/>
          <p:nvPr/>
        </p:nvSpPr>
        <p:spPr>
          <a:xfrm>
            <a:off x="3785445" y="35155"/>
            <a:ext cx="2339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rgbClr val="0070C0"/>
                </a:solidFill>
              </a:rPr>
              <a:t>Membrane </a:t>
            </a:r>
            <a:r>
              <a:rPr lang="it-IT" b="1" dirty="0" err="1" smtClean="0">
                <a:solidFill>
                  <a:srgbClr val="0070C0"/>
                </a:solidFill>
              </a:rPr>
              <a:t>Reactors</a:t>
            </a:r>
            <a:endParaRPr lang="it-IT" b="1" dirty="0">
              <a:solidFill>
                <a:srgbClr val="0070C0"/>
              </a:solidFill>
            </a:endParaRPr>
          </a:p>
        </p:txBody>
      </p:sp>
      <p:cxnSp>
        <p:nvCxnSpPr>
          <p:cNvPr id="50182" name="Connettore 2 50181"/>
          <p:cNvCxnSpPr/>
          <p:nvPr/>
        </p:nvCxnSpPr>
        <p:spPr>
          <a:xfrm>
            <a:off x="5259866" y="641470"/>
            <a:ext cx="617093" cy="7200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183" name="CasellaDiTesto 50182"/>
          <p:cNvSpPr txBox="1"/>
          <p:nvPr/>
        </p:nvSpPr>
        <p:spPr>
          <a:xfrm>
            <a:off x="4613564" y="590974"/>
            <a:ext cx="1169876" cy="3693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err="1" smtClean="0"/>
              <a:t>Our</a:t>
            </a:r>
            <a:r>
              <a:rPr lang="it-IT" b="1" dirty="0" smtClean="0"/>
              <a:t> work</a:t>
            </a:r>
            <a:endParaRPr lang="it-IT" b="1" dirty="0"/>
          </a:p>
        </p:txBody>
      </p:sp>
      <p:sp>
        <p:nvSpPr>
          <p:cNvPr id="2" name="CasellaDiTesto 1"/>
          <p:cNvSpPr txBox="1"/>
          <p:nvPr/>
        </p:nvSpPr>
        <p:spPr>
          <a:xfrm rot="16200000">
            <a:off x="2908710" y="1451364"/>
            <a:ext cx="25451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 err="1" smtClean="0"/>
              <a:t>Ethanol</a:t>
            </a:r>
            <a:r>
              <a:rPr lang="it-IT" sz="1400" b="1" dirty="0" smtClean="0"/>
              <a:t> </a:t>
            </a:r>
            <a:r>
              <a:rPr lang="it-IT" sz="1400" b="1" dirty="0" err="1" smtClean="0"/>
              <a:t>conversion</a:t>
            </a:r>
            <a:r>
              <a:rPr lang="it-IT" sz="1400" b="1" dirty="0" smtClean="0"/>
              <a:t> [%] </a:t>
            </a:r>
            <a:endParaRPr lang="it-IT" sz="1400" b="1" dirty="0"/>
          </a:p>
        </p:txBody>
      </p:sp>
    </p:spTree>
    <p:extLst>
      <p:ext uri="{BB962C8B-B14F-4D97-AF65-F5344CB8AC3E}">
        <p14:creationId xmlns:p14="http://schemas.microsoft.com/office/powerpoint/2010/main" val="2141962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po 8"/>
          <p:cNvGrpSpPr>
            <a:grpSpLocks/>
          </p:cNvGrpSpPr>
          <p:nvPr/>
        </p:nvGrpSpPr>
        <p:grpSpPr bwMode="auto">
          <a:xfrm>
            <a:off x="795338" y="152400"/>
            <a:ext cx="7858125" cy="938213"/>
            <a:chOff x="642938" y="0"/>
            <a:chExt cx="7858125" cy="938716"/>
          </a:xfrm>
        </p:grpSpPr>
        <p:cxnSp>
          <p:nvCxnSpPr>
            <p:cNvPr id="13" name="Connettore 1 12"/>
            <p:cNvCxnSpPr/>
            <p:nvPr/>
          </p:nvCxnSpPr>
          <p:spPr bwMode="auto">
            <a:xfrm>
              <a:off x="642938" y="856122"/>
              <a:ext cx="7858125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ttangolo 10"/>
            <p:cNvSpPr>
              <a:spLocks noChangeArrowheads="1"/>
            </p:cNvSpPr>
            <p:nvPr/>
          </p:nvSpPr>
          <p:spPr bwMode="auto">
            <a:xfrm>
              <a:off x="2714605" y="0"/>
              <a:ext cx="2928932" cy="9387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it-IT" altLang="it-IT" sz="2400" b="1" dirty="0">
                  <a:solidFill>
                    <a:srgbClr val="1F497D"/>
                  </a:solidFill>
                  <a:latin typeface="Baskerville Old Face" panose="02020602080505020303" pitchFamily="18" charset="0"/>
                </a:rPr>
                <a:t>ITM-CNR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it-IT" sz="1200" dirty="0">
                  <a:solidFill>
                    <a:schemeClr val="tx2"/>
                  </a:solidFill>
                  <a:latin typeface="Baskerville Old Face" panose="02020602080505020303" pitchFamily="18" charset="0"/>
                </a:rPr>
                <a:t>Institute</a:t>
              </a:r>
              <a:r>
                <a:rPr lang="it-IT" altLang="it-IT" sz="1200" dirty="0">
                  <a:solidFill>
                    <a:schemeClr val="tx2"/>
                  </a:solidFill>
                  <a:latin typeface="Baskerville Old Face" panose="02020602080505020303" pitchFamily="18" charset="0"/>
                </a:rPr>
                <a:t> on Membrane </a:t>
              </a:r>
              <a:r>
                <a:rPr lang="en-US" altLang="it-IT" sz="1200" dirty="0">
                  <a:solidFill>
                    <a:schemeClr val="tx2"/>
                  </a:solidFill>
                  <a:latin typeface="Baskerville Old Face" panose="02020602080505020303" pitchFamily="18" charset="0"/>
                </a:rPr>
                <a:t>Technology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endParaRPr lang="en-US" altLang="it-IT" sz="700" dirty="0">
                <a:solidFill>
                  <a:schemeClr val="tx2"/>
                </a:solidFill>
                <a:latin typeface="Century Gothic" pitchFamily="34" charset="0"/>
              </a:endParaRPr>
            </a:p>
          </p:txBody>
        </p:sp>
      </p:grpSp>
      <p:pic>
        <p:nvPicPr>
          <p:cNvPr id="1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821" y="252588"/>
            <a:ext cx="870646" cy="73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reccia a destra 1"/>
          <p:cNvSpPr/>
          <p:nvPr/>
        </p:nvSpPr>
        <p:spPr>
          <a:xfrm rot="20472476">
            <a:off x="953983" y="2914256"/>
            <a:ext cx="6408712" cy="504056"/>
          </a:xfrm>
          <a:prstGeom prst="rightArrow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CasellaDiTesto 2"/>
          <p:cNvSpPr txBox="1"/>
          <p:nvPr/>
        </p:nvSpPr>
        <p:spPr>
          <a:xfrm>
            <a:off x="1763688" y="1142322"/>
            <a:ext cx="5904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>
                <a:solidFill>
                  <a:srgbClr val="002060"/>
                </a:solidFill>
                <a:latin typeface="Baskerville Old Face" panose="02020602080505020303" pitchFamily="18" charset="0"/>
              </a:rPr>
              <a:t>Pd-</a:t>
            </a:r>
            <a:r>
              <a:rPr lang="it-IT" sz="2000" b="1" dirty="0" err="1">
                <a:solidFill>
                  <a:srgbClr val="002060"/>
                </a:solidFill>
                <a:latin typeface="Baskerville Old Face" panose="02020602080505020303" pitchFamily="18" charset="0"/>
              </a:rPr>
              <a:t>based</a:t>
            </a:r>
            <a:r>
              <a:rPr lang="it-IT" sz="2000" b="1" dirty="0">
                <a:solidFill>
                  <a:srgbClr val="002060"/>
                </a:solidFill>
                <a:latin typeface="Baskerville Old Face" panose="02020602080505020303" pitchFamily="18" charset="0"/>
              </a:rPr>
              <a:t> </a:t>
            </a:r>
            <a:r>
              <a:rPr lang="it-IT" sz="2000" b="1" dirty="0" err="1">
                <a:solidFill>
                  <a:srgbClr val="002060"/>
                </a:solidFill>
                <a:latin typeface="Baskerville Old Face" panose="02020602080505020303" pitchFamily="18" charset="0"/>
              </a:rPr>
              <a:t>membranes</a:t>
            </a:r>
            <a:r>
              <a:rPr lang="it-IT" sz="2000" b="1" dirty="0">
                <a:solidFill>
                  <a:srgbClr val="002060"/>
                </a:solidFill>
                <a:latin typeface="Baskerville Old Face" panose="02020602080505020303" pitchFamily="18" charset="0"/>
              </a:rPr>
              <a:t>: </a:t>
            </a:r>
            <a:r>
              <a:rPr lang="it-IT" sz="2000" b="1" dirty="0" err="1">
                <a:solidFill>
                  <a:srgbClr val="002060"/>
                </a:solidFill>
                <a:latin typeface="Baskerville Old Face" panose="02020602080505020303" pitchFamily="18" charset="0"/>
              </a:rPr>
              <a:t>potentiality</a:t>
            </a:r>
            <a:r>
              <a:rPr lang="it-IT" sz="2000" b="1" dirty="0">
                <a:solidFill>
                  <a:srgbClr val="002060"/>
                </a:solidFill>
                <a:latin typeface="Baskerville Old Face" panose="02020602080505020303" pitchFamily="18" charset="0"/>
              </a:rPr>
              <a:t> </a:t>
            </a:r>
            <a:r>
              <a:rPr lang="it-IT" sz="2000" b="1" dirty="0" err="1">
                <a:solidFill>
                  <a:srgbClr val="002060"/>
                </a:solidFill>
                <a:latin typeface="Baskerville Old Face" panose="02020602080505020303" pitchFamily="18" charset="0"/>
              </a:rPr>
              <a:t>at</a:t>
            </a:r>
            <a:r>
              <a:rPr lang="it-IT" sz="2000" b="1" dirty="0">
                <a:solidFill>
                  <a:srgbClr val="002060"/>
                </a:solidFill>
                <a:latin typeface="Baskerville Old Face" panose="02020602080505020303" pitchFamily="18" charset="0"/>
              </a:rPr>
              <a:t> industrial scale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5785254" y="1815207"/>
            <a:ext cx="2442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>
                <a:latin typeface="Baskerville Old Face" panose="02020602080505020303" pitchFamily="18" charset="0"/>
              </a:rPr>
              <a:t>$</a:t>
            </a:r>
            <a:endParaRPr lang="it-IT" sz="2400" b="1" dirty="0">
              <a:latin typeface="Baskerville Old Face" panose="02020602080505020303" pitchFamily="18" charset="0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5937654" y="1967607"/>
            <a:ext cx="2442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>
                <a:latin typeface="Baskerville Old Face" panose="02020602080505020303" pitchFamily="18" charset="0"/>
              </a:rPr>
              <a:t>$</a:t>
            </a:r>
            <a:endParaRPr lang="it-IT" sz="2400" b="1" dirty="0">
              <a:latin typeface="Baskerville Old Face" panose="02020602080505020303" pitchFamily="18" charset="0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6425139" y="1668752"/>
            <a:ext cx="2442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>
                <a:latin typeface="Baskerville Old Face" panose="02020602080505020303" pitchFamily="18" charset="0"/>
              </a:rPr>
              <a:t>$</a:t>
            </a:r>
            <a:endParaRPr lang="it-IT" sz="2400" b="1" dirty="0">
              <a:latin typeface="Baskerville Old Face" panose="02020602080505020303" pitchFamily="18" charset="0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6242454" y="2272407"/>
            <a:ext cx="2442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>
                <a:latin typeface="Baskerville Old Face" panose="02020602080505020303" pitchFamily="18" charset="0"/>
              </a:rPr>
              <a:t>$</a:t>
            </a:r>
            <a:endParaRPr lang="it-IT" sz="2400" b="1" dirty="0">
              <a:latin typeface="Baskerville Old Face" panose="02020602080505020303" pitchFamily="18" charset="0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5989907" y="2877542"/>
            <a:ext cx="2442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>
                <a:latin typeface="Baskerville Old Face" panose="02020602080505020303" pitchFamily="18" charset="0"/>
              </a:rPr>
              <a:t>$</a:t>
            </a:r>
            <a:endParaRPr lang="it-IT" sz="2400" b="1" dirty="0">
              <a:latin typeface="Baskerville Old Face" panose="02020602080505020303" pitchFamily="18" charset="0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6242454" y="2729607"/>
            <a:ext cx="2442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>
                <a:latin typeface="Baskerville Old Face" panose="02020602080505020303" pitchFamily="18" charset="0"/>
              </a:rPr>
              <a:t>$</a:t>
            </a:r>
            <a:endParaRPr lang="it-IT" sz="2400" b="1" dirty="0">
              <a:latin typeface="Baskerville Old Face" panose="02020602080505020303" pitchFamily="18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6699654" y="2729607"/>
            <a:ext cx="2442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>
                <a:latin typeface="Baskerville Old Face" panose="02020602080505020303" pitchFamily="18" charset="0"/>
              </a:rPr>
              <a:t>$</a:t>
            </a:r>
            <a:endParaRPr lang="it-IT" sz="2400" b="1" dirty="0">
              <a:latin typeface="Baskerville Old Face" panose="02020602080505020303" pitchFamily="18" charset="0"/>
            </a:endParaRPr>
          </a:p>
        </p:txBody>
      </p:sp>
      <p:sp>
        <p:nvSpPr>
          <p:cNvPr id="19" name="CasellaDiTesto 18"/>
          <p:cNvSpPr txBox="1"/>
          <p:nvPr/>
        </p:nvSpPr>
        <p:spPr>
          <a:xfrm>
            <a:off x="7125365" y="2272407"/>
            <a:ext cx="2442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>
                <a:latin typeface="Baskerville Old Face" panose="02020602080505020303" pitchFamily="18" charset="0"/>
              </a:rPr>
              <a:t>$</a:t>
            </a:r>
            <a:endParaRPr lang="it-IT" sz="2400" b="1" dirty="0">
              <a:latin typeface="Baskerville Old Face" panose="02020602080505020303" pitchFamily="18" charset="0"/>
            </a:endParaRPr>
          </a:p>
        </p:txBody>
      </p:sp>
      <p:sp>
        <p:nvSpPr>
          <p:cNvPr id="20" name="CasellaDiTesto 19"/>
          <p:cNvSpPr txBox="1"/>
          <p:nvPr/>
        </p:nvSpPr>
        <p:spPr>
          <a:xfrm>
            <a:off x="5292080" y="1870977"/>
            <a:ext cx="2442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>
                <a:latin typeface="Baskerville Old Face" panose="02020602080505020303" pitchFamily="18" charset="0"/>
              </a:rPr>
              <a:t>$</a:t>
            </a:r>
            <a:endParaRPr lang="it-IT" sz="2400" b="1" dirty="0">
              <a:latin typeface="Baskerville Old Face" panose="02020602080505020303" pitchFamily="18" charset="0"/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5414194" y="2877542"/>
            <a:ext cx="2442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>
                <a:latin typeface="Baskerville Old Face" panose="02020602080505020303" pitchFamily="18" charset="0"/>
              </a:rPr>
              <a:t>$</a:t>
            </a:r>
            <a:endParaRPr lang="it-IT" sz="2400" b="1" dirty="0">
              <a:latin typeface="Baskerville Old Face" panose="02020602080505020303" pitchFamily="18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7374534" y="1478755"/>
            <a:ext cx="2442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>
                <a:latin typeface="Baskerville Old Face" panose="02020602080505020303" pitchFamily="18" charset="0"/>
              </a:rPr>
              <a:t>$</a:t>
            </a:r>
            <a:endParaRPr lang="it-IT" sz="2400" b="1" dirty="0">
              <a:latin typeface="Baskerville Old Face" panose="02020602080505020303" pitchFamily="18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5046614" y="2240247"/>
            <a:ext cx="2442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>
                <a:latin typeface="Baskerville Old Face" panose="02020602080505020303" pitchFamily="18" charset="0"/>
              </a:rPr>
              <a:t>$</a:t>
            </a:r>
            <a:endParaRPr lang="it-IT" sz="2400" b="1" dirty="0">
              <a:latin typeface="Baskerville Old Face" panose="02020602080505020303" pitchFamily="18" charset="0"/>
            </a:endParaRPr>
          </a:p>
        </p:txBody>
      </p:sp>
      <p:sp>
        <p:nvSpPr>
          <p:cNvPr id="24" name="CasellaDiTesto 23"/>
          <p:cNvSpPr txBox="1"/>
          <p:nvPr/>
        </p:nvSpPr>
        <p:spPr>
          <a:xfrm>
            <a:off x="6297044" y="1882657"/>
            <a:ext cx="2442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>
                <a:latin typeface="Baskerville Old Face" panose="02020602080505020303" pitchFamily="18" charset="0"/>
              </a:rPr>
              <a:t>€</a:t>
            </a:r>
            <a:endParaRPr lang="it-IT" sz="2400" b="1" dirty="0">
              <a:latin typeface="Baskerville Old Face" panose="02020602080505020303" pitchFamily="18" charset="0"/>
            </a:endParaRPr>
          </a:p>
        </p:txBody>
      </p:sp>
      <p:sp>
        <p:nvSpPr>
          <p:cNvPr id="25" name="CasellaDiTesto 24"/>
          <p:cNvSpPr txBox="1"/>
          <p:nvPr/>
        </p:nvSpPr>
        <p:spPr>
          <a:xfrm>
            <a:off x="6881136" y="1508705"/>
            <a:ext cx="2442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>
                <a:latin typeface="Baskerville Old Face" panose="02020602080505020303" pitchFamily="18" charset="0"/>
              </a:rPr>
              <a:t>$</a:t>
            </a:r>
            <a:endParaRPr lang="it-IT" sz="2400" b="1" dirty="0">
              <a:latin typeface="Baskerville Old Face" panose="02020602080505020303" pitchFamily="18" charset="0"/>
            </a:endParaRPr>
          </a:p>
        </p:txBody>
      </p:sp>
      <p:sp>
        <p:nvSpPr>
          <p:cNvPr id="26" name="CasellaDiTesto 25"/>
          <p:cNvSpPr txBox="1"/>
          <p:nvPr/>
        </p:nvSpPr>
        <p:spPr>
          <a:xfrm>
            <a:off x="7424115" y="2009414"/>
            <a:ext cx="2442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>
                <a:latin typeface="Baskerville Old Face" panose="02020602080505020303" pitchFamily="18" charset="0"/>
              </a:rPr>
              <a:t>€</a:t>
            </a:r>
            <a:endParaRPr lang="it-IT" sz="2400" b="1" dirty="0">
              <a:latin typeface="Baskerville Old Face" panose="02020602080505020303" pitchFamily="18" charset="0"/>
            </a:endParaRPr>
          </a:p>
        </p:txBody>
      </p:sp>
      <p:sp>
        <p:nvSpPr>
          <p:cNvPr id="27" name="CasellaDiTesto 26"/>
          <p:cNvSpPr txBox="1"/>
          <p:nvPr/>
        </p:nvSpPr>
        <p:spPr>
          <a:xfrm>
            <a:off x="6099932" y="1600222"/>
            <a:ext cx="2442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>
                <a:latin typeface="Baskerville Old Face" panose="02020602080505020303" pitchFamily="18" charset="0"/>
              </a:rPr>
              <a:t>€</a:t>
            </a:r>
            <a:endParaRPr lang="it-IT" sz="2400" b="1" dirty="0">
              <a:latin typeface="Baskerville Old Face" panose="02020602080505020303" pitchFamily="18" charset="0"/>
            </a:endParaRPr>
          </a:p>
        </p:txBody>
      </p:sp>
      <p:sp>
        <p:nvSpPr>
          <p:cNvPr id="28" name="CasellaDiTesto 27"/>
          <p:cNvSpPr txBox="1"/>
          <p:nvPr/>
        </p:nvSpPr>
        <p:spPr>
          <a:xfrm>
            <a:off x="5795937" y="2330589"/>
            <a:ext cx="2442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>
                <a:latin typeface="Baskerville Old Face" panose="02020602080505020303" pitchFamily="18" charset="0"/>
              </a:rPr>
              <a:t>€</a:t>
            </a:r>
            <a:endParaRPr lang="it-IT" sz="2400" b="1" dirty="0">
              <a:latin typeface="Baskerville Old Face" panose="02020602080505020303" pitchFamily="18" charset="0"/>
            </a:endParaRPr>
          </a:p>
        </p:txBody>
      </p:sp>
      <p:sp>
        <p:nvSpPr>
          <p:cNvPr id="29" name="CasellaDiTesto 28"/>
          <p:cNvSpPr txBox="1"/>
          <p:nvPr/>
        </p:nvSpPr>
        <p:spPr>
          <a:xfrm>
            <a:off x="7121789" y="1810742"/>
            <a:ext cx="2442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>
                <a:latin typeface="Baskerville Old Face" panose="02020602080505020303" pitchFamily="18" charset="0"/>
              </a:rPr>
              <a:t>€</a:t>
            </a:r>
            <a:endParaRPr lang="it-IT" sz="2400" b="1" dirty="0">
              <a:latin typeface="Baskerville Old Face" panose="02020602080505020303" pitchFamily="18" charset="0"/>
            </a:endParaRPr>
          </a:p>
        </p:txBody>
      </p:sp>
      <p:sp>
        <p:nvSpPr>
          <p:cNvPr id="30" name="CasellaDiTesto 29"/>
          <p:cNvSpPr txBox="1"/>
          <p:nvPr/>
        </p:nvSpPr>
        <p:spPr>
          <a:xfrm>
            <a:off x="6016421" y="2551129"/>
            <a:ext cx="2442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>
                <a:latin typeface="Baskerville Old Face" panose="02020602080505020303" pitchFamily="18" charset="0"/>
              </a:rPr>
              <a:t>€</a:t>
            </a:r>
            <a:endParaRPr lang="it-IT" sz="2400" b="1" dirty="0">
              <a:latin typeface="Baskerville Old Face" panose="02020602080505020303" pitchFamily="18" charset="0"/>
            </a:endParaRPr>
          </a:p>
        </p:txBody>
      </p:sp>
      <p:sp>
        <p:nvSpPr>
          <p:cNvPr id="31" name="CasellaDiTesto 30"/>
          <p:cNvSpPr txBox="1"/>
          <p:nvPr/>
        </p:nvSpPr>
        <p:spPr>
          <a:xfrm>
            <a:off x="6577539" y="2508201"/>
            <a:ext cx="2442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>
                <a:latin typeface="Baskerville Old Face" panose="02020602080505020303" pitchFamily="18" charset="0"/>
              </a:rPr>
              <a:t>€</a:t>
            </a:r>
            <a:endParaRPr lang="it-IT" sz="2400" b="1" dirty="0">
              <a:latin typeface="Baskerville Old Face" panose="02020602080505020303" pitchFamily="18" charset="0"/>
            </a:endParaRPr>
          </a:p>
        </p:txBody>
      </p:sp>
      <p:sp>
        <p:nvSpPr>
          <p:cNvPr id="32" name="CasellaDiTesto 31"/>
          <p:cNvSpPr txBox="1"/>
          <p:nvPr/>
        </p:nvSpPr>
        <p:spPr>
          <a:xfrm>
            <a:off x="6674307" y="1592817"/>
            <a:ext cx="2442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>
                <a:latin typeface="Baskerville Old Face" panose="02020602080505020303" pitchFamily="18" charset="0"/>
              </a:rPr>
              <a:t>€</a:t>
            </a:r>
            <a:endParaRPr lang="it-IT" sz="2400" b="1" dirty="0">
              <a:latin typeface="Baskerville Old Face" panose="02020602080505020303" pitchFamily="18" charset="0"/>
            </a:endParaRPr>
          </a:p>
        </p:txBody>
      </p:sp>
      <p:sp>
        <p:nvSpPr>
          <p:cNvPr id="33" name="CasellaDiTesto 32"/>
          <p:cNvSpPr txBox="1"/>
          <p:nvPr/>
        </p:nvSpPr>
        <p:spPr>
          <a:xfrm>
            <a:off x="5419133" y="2130417"/>
            <a:ext cx="2442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>
                <a:latin typeface="Baskerville Old Face" panose="02020602080505020303" pitchFamily="18" charset="0"/>
              </a:rPr>
              <a:t>€</a:t>
            </a:r>
            <a:endParaRPr lang="it-IT" sz="2400" b="1" dirty="0">
              <a:latin typeface="Baskerville Old Face" panose="02020602080505020303" pitchFamily="18" charset="0"/>
            </a:endParaRPr>
          </a:p>
        </p:txBody>
      </p:sp>
      <p:sp>
        <p:nvSpPr>
          <p:cNvPr id="34" name="CasellaDiTesto 33"/>
          <p:cNvSpPr txBox="1"/>
          <p:nvPr/>
        </p:nvSpPr>
        <p:spPr>
          <a:xfrm>
            <a:off x="6943883" y="2395354"/>
            <a:ext cx="2442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>
                <a:latin typeface="Baskerville Old Face" panose="02020602080505020303" pitchFamily="18" charset="0"/>
              </a:rPr>
              <a:t>€</a:t>
            </a:r>
            <a:endParaRPr lang="it-IT" sz="2400" b="1" dirty="0">
              <a:latin typeface="Baskerville Old Face" panose="02020602080505020303" pitchFamily="18" charset="0"/>
            </a:endParaRPr>
          </a:p>
        </p:txBody>
      </p:sp>
      <p:sp>
        <p:nvSpPr>
          <p:cNvPr id="35" name="CasellaDiTesto 34"/>
          <p:cNvSpPr txBox="1"/>
          <p:nvPr/>
        </p:nvSpPr>
        <p:spPr>
          <a:xfrm>
            <a:off x="5673822" y="2701912"/>
            <a:ext cx="2442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>
                <a:latin typeface="Baskerville Old Face" panose="02020602080505020303" pitchFamily="18" charset="0"/>
              </a:rPr>
              <a:t>€</a:t>
            </a:r>
            <a:endParaRPr lang="it-IT" sz="2400" b="1" dirty="0">
              <a:latin typeface="Baskerville Old Face" panose="02020602080505020303" pitchFamily="18" charset="0"/>
            </a:endParaRPr>
          </a:p>
        </p:txBody>
      </p:sp>
      <p:sp>
        <p:nvSpPr>
          <p:cNvPr id="7" name="CasellaDiTesto 6"/>
          <p:cNvSpPr txBox="1"/>
          <p:nvPr/>
        </p:nvSpPr>
        <p:spPr>
          <a:xfrm rot="20573905">
            <a:off x="2821342" y="2712065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Pd-</a:t>
            </a:r>
            <a:r>
              <a:rPr lang="it-IT" b="1" dirty="0" err="1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content</a:t>
            </a:r>
            <a:endParaRPr lang="it-IT" b="1" dirty="0">
              <a:solidFill>
                <a:srgbClr val="002060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25" t="10152" r="26273" b="25221"/>
          <a:stretch/>
        </p:blipFill>
        <p:spPr bwMode="auto">
          <a:xfrm>
            <a:off x="5235485" y="3316430"/>
            <a:ext cx="3779760" cy="3390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Freccia a destra 36"/>
          <p:cNvSpPr/>
          <p:nvPr/>
        </p:nvSpPr>
        <p:spPr>
          <a:xfrm rot="1029221">
            <a:off x="987868" y="5143805"/>
            <a:ext cx="6408712" cy="504056"/>
          </a:xfrm>
          <a:prstGeom prst="rightArrow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8" name="CasellaDiTesto 37"/>
          <p:cNvSpPr txBox="1"/>
          <p:nvPr/>
        </p:nvSpPr>
        <p:spPr>
          <a:xfrm rot="962605">
            <a:off x="2624349" y="4645493"/>
            <a:ext cx="20811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H</a:t>
            </a:r>
            <a:r>
              <a:rPr lang="it-IT" b="1" baseline="-25000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2</a:t>
            </a:r>
            <a:r>
              <a:rPr lang="it-IT" b="1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 permeance</a:t>
            </a:r>
            <a:endParaRPr lang="it-IT" b="1" dirty="0">
              <a:solidFill>
                <a:srgbClr val="002060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325" y="1637939"/>
            <a:ext cx="2495550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4" name="Freccia in giù 21503"/>
          <p:cNvSpPr/>
          <p:nvPr/>
        </p:nvSpPr>
        <p:spPr>
          <a:xfrm>
            <a:off x="1156144" y="2272407"/>
            <a:ext cx="319512" cy="5846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1" name="CasellaDiTesto 40"/>
          <p:cNvSpPr txBox="1"/>
          <p:nvPr/>
        </p:nvSpPr>
        <p:spPr>
          <a:xfrm>
            <a:off x="323528" y="2864465"/>
            <a:ext cx="1872208" cy="73866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Dense self-</a:t>
            </a:r>
            <a:r>
              <a:rPr lang="it-IT" sz="1400" b="1" dirty="0" err="1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supporting</a:t>
            </a:r>
            <a:r>
              <a:rPr lang="it-IT" sz="1400" b="1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 Pd-</a:t>
            </a:r>
            <a:r>
              <a:rPr lang="it-IT" sz="1400" b="1" dirty="0" err="1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membranes</a:t>
            </a:r>
            <a:r>
              <a:rPr lang="it-IT" sz="1400" b="1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 with </a:t>
            </a:r>
            <a:r>
              <a:rPr lang="it-IT" sz="1400" b="1" dirty="0" err="1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thickness</a:t>
            </a:r>
            <a:r>
              <a:rPr lang="it-IT" sz="1400" b="1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 &gt; 100/150 </a:t>
            </a:r>
            <a:r>
              <a:rPr lang="it-IT" sz="1400" b="1" dirty="0" smtClean="0">
                <a:solidFill>
                  <a:srgbClr val="002060"/>
                </a:solidFill>
                <a:latin typeface="Symbol" panose="05050102010706020507" pitchFamily="18" charset="2"/>
              </a:rPr>
              <a:t>m</a:t>
            </a:r>
            <a:r>
              <a:rPr lang="it-IT" sz="1400" b="1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m</a:t>
            </a:r>
            <a:endParaRPr lang="it-IT" sz="1400" b="1" dirty="0">
              <a:solidFill>
                <a:srgbClr val="002060"/>
              </a:solidFill>
              <a:latin typeface="Baskerville Old Face" panose="02020602080505020303" pitchFamily="18" charset="0"/>
            </a:endParaRPr>
          </a:p>
        </p:txBody>
      </p:sp>
      <p:cxnSp>
        <p:nvCxnSpPr>
          <p:cNvPr id="21508" name="Connettore 1 21507"/>
          <p:cNvCxnSpPr/>
          <p:nvPr/>
        </p:nvCxnSpPr>
        <p:spPr>
          <a:xfrm flipV="1">
            <a:off x="179512" y="4306480"/>
            <a:ext cx="7041993" cy="13642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0256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04664"/>
            <a:ext cx="8949876" cy="5904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3671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o 8"/>
          <p:cNvGrpSpPr>
            <a:grpSpLocks/>
          </p:cNvGrpSpPr>
          <p:nvPr/>
        </p:nvGrpSpPr>
        <p:grpSpPr bwMode="auto">
          <a:xfrm>
            <a:off x="1155898" y="-183322"/>
            <a:ext cx="7880598" cy="938719"/>
            <a:chOff x="1003498" y="-335901"/>
            <a:chExt cx="7880598" cy="939222"/>
          </a:xfrm>
        </p:grpSpPr>
        <p:cxnSp>
          <p:nvCxnSpPr>
            <p:cNvPr id="6" name="Connettore 1 5"/>
            <p:cNvCxnSpPr/>
            <p:nvPr/>
          </p:nvCxnSpPr>
          <p:spPr bwMode="auto">
            <a:xfrm>
              <a:off x="1003498" y="468540"/>
              <a:ext cx="7858125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ttangolo 10"/>
            <p:cNvSpPr>
              <a:spLocks noChangeArrowheads="1"/>
            </p:cNvSpPr>
            <p:nvPr/>
          </p:nvSpPr>
          <p:spPr bwMode="auto">
            <a:xfrm>
              <a:off x="6258408" y="-335901"/>
              <a:ext cx="2625688" cy="939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it-IT" altLang="it-IT" sz="2400" b="1" dirty="0">
                  <a:solidFill>
                    <a:srgbClr val="1F497D"/>
                  </a:solidFill>
                  <a:latin typeface="Baskerville Old Face" panose="02020602080505020303" pitchFamily="18" charset="0"/>
                </a:rPr>
                <a:t>ITM-CNR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it-IT" sz="1200" dirty="0">
                  <a:solidFill>
                    <a:schemeClr val="tx2"/>
                  </a:solidFill>
                  <a:latin typeface="Baskerville Old Face" panose="02020602080505020303" pitchFamily="18" charset="0"/>
                </a:rPr>
                <a:t>Institute</a:t>
              </a:r>
              <a:r>
                <a:rPr lang="it-IT" altLang="it-IT" sz="1200" dirty="0">
                  <a:solidFill>
                    <a:schemeClr val="tx2"/>
                  </a:solidFill>
                  <a:latin typeface="Baskerville Old Face" panose="02020602080505020303" pitchFamily="18" charset="0"/>
                </a:rPr>
                <a:t> on Membrane </a:t>
              </a:r>
              <a:r>
                <a:rPr lang="en-US" altLang="it-IT" sz="1200" dirty="0">
                  <a:solidFill>
                    <a:schemeClr val="tx2"/>
                  </a:solidFill>
                  <a:latin typeface="Baskerville Old Face" panose="02020602080505020303" pitchFamily="18" charset="0"/>
                </a:rPr>
                <a:t>Technology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endParaRPr lang="en-US" altLang="it-IT" sz="700" dirty="0">
                <a:solidFill>
                  <a:schemeClr val="tx2"/>
                </a:solidFill>
                <a:latin typeface="Century Gothic" pitchFamily="34" charset="0"/>
              </a:endParaRPr>
            </a:p>
          </p:txBody>
        </p:sp>
      </p:grpSp>
      <p:pic>
        <p:nvPicPr>
          <p:cNvPr id="8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78" y="-1488"/>
            <a:ext cx="870646" cy="73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Connettore 2 2"/>
          <p:cNvCxnSpPr/>
          <p:nvPr/>
        </p:nvCxnSpPr>
        <p:spPr>
          <a:xfrm>
            <a:off x="971600" y="1772816"/>
            <a:ext cx="7776864" cy="374441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sellaDiTesto 9"/>
          <p:cNvSpPr txBox="1"/>
          <p:nvPr/>
        </p:nvSpPr>
        <p:spPr>
          <a:xfrm>
            <a:off x="42865" y="2420888"/>
            <a:ext cx="2160240" cy="27699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200" b="1" dirty="0" smtClean="0">
                <a:latin typeface="Baskerville Old Face" panose="02020602080505020303" pitchFamily="18" charset="0"/>
              </a:rPr>
              <a:t>Dense self-</a:t>
            </a:r>
            <a:r>
              <a:rPr lang="it-IT" sz="1200" b="1" dirty="0" err="1" smtClean="0">
                <a:latin typeface="Baskerville Old Face" panose="02020602080505020303" pitchFamily="18" charset="0"/>
              </a:rPr>
              <a:t>supported</a:t>
            </a:r>
            <a:r>
              <a:rPr lang="it-IT" sz="1200" b="1" dirty="0" smtClean="0">
                <a:latin typeface="Baskerville Old Face" panose="02020602080505020303" pitchFamily="18" charset="0"/>
              </a:rPr>
              <a:t> Pd-</a:t>
            </a:r>
            <a:r>
              <a:rPr lang="it-IT" sz="1200" b="1" dirty="0" err="1" smtClean="0">
                <a:latin typeface="Baskerville Old Face" panose="02020602080505020303" pitchFamily="18" charset="0"/>
              </a:rPr>
              <a:t>based</a:t>
            </a:r>
            <a:endParaRPr lang="it-IT" sz="1200" b="1" dirty="0">
              <a:latin typeface="Baskerville Old Face" panose="02020602080505020303" pitchFamily="18" charset="0"/>
            </a:endParaRPr>
          </a:p>
        </p:txBody>
      </p:sp>
      <p:pic>
        <p:nvPicPr>
          <p:cNvPr id="11" name="Picture 65" descr="Pd-Ag membrane"/>
          <p:cNvPicPr>
            <a:picLocks noChangeAspect="1" noChangeArrowheads="1"/>
          </p:cNvPicPr>
          <p:nvPr/>
        </p:nvPicPr>
        <p:blipFill>
          <a:blip r:embed="rId3">
            <a:lum bright="20000"/>
          </a:blip>
          <a:srcRect b="44127"/>
          <a:stretch>
            <a:fillRect/>
          </a:stretch>
        </p:blipFill>
        <p:spPr bwMode="auto">
          <a:xfrm>
            <a:off x="35496" y="2693693"/>
            <a:ext cx="2167609" cy="5021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Rectangle 15"/>
          <p:cNvSpPr>
            <a:spLocks noChangeArrowheads="1"/>
          </p:cNvSpPr>
          <p:nvPr/>
        </p:nvSpPr>
        <p:spPr bwMode="auto">
          <a:xfrm>
            <a:off x="2970" y="3429000"/>
            <a:ext cx="3225148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65125" indent="-2555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ts val="400"/>
              </a:spcBef>
              <a:buClr>
                <a:schemeClr val="accent1"/>
              </a:buClr>
              <a:buSzPct val="68000"/>
              <a:buFont typeface="Arial" panose="020B0604020202020204" pitchFamily="34" charset="0"/>
              <a:buChar char="•"/>
            </a:pPr>
            <a:r>
              <a:rPr lang="it-IT" altLang="it-IT" sz="1200" dirty="0" err="1" smtClean="0">
                <a:latin typeface="Baskerville Old Face" panose="02020602080505020303" pitchFamily="18" charset="0"/>
                <a:cs typeface="Times New Roman" pitchFamily="18" charset="0"/>
              </a:rPr>
              <a:t>Thickness</a:t>
            </a:r>
            <a:r>
              <a:rPr lang="it-IT" altLang="it-IT" sz="1200" dirty="0" smtClean="0">
                <a:latin typeface="Baskerville Old Face" panose="02020602080505020303" pitchFamily="18" charset="0"/>
                <a:cs typeface="Times New Roman" pitchFamily="18" charset="0"/>
              </a:rPr>
              <a:t> </a:t>
            </a:r>
            <a:r>
              <a:rPr lang="it-IT" altLang="it-IT" sz="1200" dirty="0">
                <a:latin typeface="Baskerville Old Face" panose="02020602080505020303" pitchFamily="18" charset="0"/>
                <a:cs typeface="Times New Roman" pitchFamily="18" charset="0"/>
              </a:rPr>
              <a:t>= </a:t>
            </a:r>
            <a:r>
              <a:rPr lang="it-IT" altLang="it-IT" sz="1200" b="1" dirty="0">
                <a:latin typeface="Baskerville Old Face" panose="02020602080505020303" pitchFamily="18" charset="0"/>
                <a:cs typeface="Times New Roman" pitchFamily="18" charset="0"/>
              </a:rPr>
              <a:t>50 </a:t>
            </a:r>
            <a:r>
              <a:rPr lang="el-GR" altLang="it-IT" sz="1200" b="1" dirty="0" smtClean="0">
                <a:latin typeface="+mj-lt"/>
                <a:cs typeface="Times New Roman" pitchFamily="18" charset="0"/>
              </a:rPr>
              <a:t>μm</a:t>
            </a:r>
            <a:r>
              <a:rPr lang="it-IT" altLang="it-IT" sz="1200" dirty="0" smtClean="0">
                <a:latin typeface="Baskerville Old Face" panose="02020602080505020303" pitchFamily="18" charset="0"/>
                <a:cs typeface="Times New Roman" pitchFamily="18" charset="0"/>
              </a:rPr>
              <a:t> [</a:t>
            </a:r>
            <a:r>
              <a:rPr lang="it-IT" altLang="it-IT" sz="1200" dirty="0" err="1" smtClean="0">
                <a:latin typeface="Baskerville Old Face" panose="02020602080505020303" pitchFamily="18" charset="0"/>
                <a:cs typeface="Times New Roman" pitchFamily="18" charset="0"/>
              </a:rPr>
              <a:t>not</a:t>
            </a:r>
            <a:r>
              <a:rPr lang="it-IT" altLang="it-IT" sz="1200" dirty="0" smtClean="0">
                <a:latin typeface="Baskerville Old Face" panose="02020602080505020303" pitchFamily="18" charset="0"/>
                <a:cs typeface="Times New Roman" pitchFamily="18" charset="0"/>
              </a:rPr>
              <a:t> commercial, by ENEA </a:t>
            </a:r>
            <a:r>
              <a:rPr lang="it-IT" altLang="it-IT" sz="1200" dirty="0" err="1" smtClean="0">
                <a:latin typeface="Baskerville Old Face" panose="02020602080505020303" pitchFamily="18" charset="0"/>
                <a:cs typeface="Times New Roman" pitchFamily="18" charset="0"/>
              </a:rPr>
              <a:t>Laboratory</a:t>
            </a:r>
            <a:r>
              <a:rPr lang="it-IT" altLang="it-IT" sz="1200" dirty="0" smtClean="0">
                <a:latin typeface="Baskerville Old Face" panose="02020602080505020303" pitchFamily="18" charset="0"/>
                <a:cs typeface="Times New Roman" pitchFamily="18" charset="0"/>
              </a:rPr>
              <a:t> (Frascati, </a:t>
            </a:r>
            <a:r>
              <a:rPr lang="it-IT" altLang="it-IT" sz="1200" dirty="0" err="1" smtClean="0">
                <a:latin typeface="Baskerville Old Face" panose="02020602080505020303" pitchFamily="18" charset="0"/>
                <a:cs typeface="Times New Roman" pitchFamily="18" charset="0"/>
              </a:rPr>
              <a:t>Itay</a:t>
            </a:r>
            <a:r>
              <a:rPr lang="it-IT" altLang="it-IT" sz="1200" dirty="0" smtClean="0">
                <a:latin typeface="Baskerville Old Face" panose="02020602080505020303" pitchFamily="18" charset="0"/>
                <a:cs typeface="Times New Roman" pitchFamily="18" charset="0"/>
              </a:rPr>
              <a:t>)]</a:t>
            </a:r>
          </a:p>
          <a:p>
            <a:pPr>
              <a:spcBef>
                <a:spcPts val="400"/>
              </a:spcBef>
              <a:buClr>
                <a:schemeClr val="accent1"/>
              </a:buClr>
              <a:buSzPct val="68000"/>
              <a:buFont typeface="Arial" panose="020B0604020202020204" pitchFamily="34" charset="0"/>
              <a:buChar char="•"/>
            </a:pPr>
            <a:r>
              <a:rPr lang="it-IT" altLang="it-IT" sz="1200" dirty="0" err="1" smtClean="0">
                <a:latin typeface="Baskerville Old Face" panose="02020602080505020303" pitchFamily="18" charset="0"/>
                <a:cs typeface="Times New Roman" pitchFamily="18" charset="0"/>
              </a:rPr>
              <a:t>Thickness</a:t>
            </a:r>
            <a:r>
              <a:rPr lang="it-IT" altLang="it-IT" sz="1200" dirty="0" smtClean="0">
                <a:latin typeface="Baskerville Old Face" panose="02020602080505020303" pitchFamily="18" charset="0"/>
                <a:cs typeface="Times New Roman" pitchFamily="18" charset="0"/>
              </a:rPr>
              <a:t> = </a:t>
            </a:r>
            <a:r>
              <a:rPr lang="it-IT" altLang="it-IT" sz="1200" b="1" dirty="0" smtClean="0">
                <a:latin typeface="Baskerville Old Face" panose="02020602080505020303" pitchFamily="18" charset="0"/>
                <a:cs typeface="Times New Roman" pitchFamily="18" charset="0"/>
              </a:rPr>
              <a:t>150 </a:t>
            </a:r>
            <a:r>
              <a:rPr lang="el-GR" altLang="it-IT" sz="1200" b="1" dirty="0" smtClean="0">
                <a:latin typeface="+mj-lt"/>
                <a:cs typeface="Times New Roman" pitchFamily="18" charset="0"/>
              </a:rPr>
              <a:t>μm</a:t>
            </a:r>
            <a:r>
              <a:rPr lang="it-IT" altLang="it-IT" sz="1200" b="1" dirty="0" smtClean="0">
                <a:latin typeface="Baskerville Old Face" panose="02020602080505020303" pitchFamily="18" charset="0"/>
                <a:cs typeface="Times New Roman" pitchFamily="18" charset="0"/>
              </a:rPr>
              <a:t> </a:t>
            </a:r>
            <a:r>
              <a:rPr lang="it-IT" altLang="it-IT" sz="1200" dirty="0" smtClean="0">
                <a:latin typeface="Baskerville Old Face" panose="02020602080505020303" pitchFamily="18" charset="0"/>
                <a:cs typeface="Times New Roman" pitchFamily="18" charset="0"/>
              </a:rPr>
              <a:t>[commercial, </a:t>
            </a:r>
            <a:r>
              <a:rPr lang="it-IT" altLang="it-IT" sz="1200" dirty="0" err="1" smtClean="0">
                <a:latin typeface="Baskerville Old Face" panose="02020602080505020303" pitchFamily="18" charset="0"/>
                <a:cs typeface="Times New Roman" pitchFamily="18" charset="0"/>
              </a:rPr>
              <a:t>Johonson</a:t>
            </a:r>
            <a:r>
              <a:rPr lang="it-IT" altLang="it-IT" sz="1200" dirty="0" smtClean="0">
                <a:latin typeface="Baskerville Old Face" panose="02020602080505020303" pitchFamily="18" charset="0"/>
                <a:cs typeface="Times New Roman" pitchFamily="18" charset="0"/>
              </a:rPr>
              <a:t> &amp; </a:t>
            </a:r>
            <a:r>
              <a:rPr lang="it-IT" altLang="it-IT" sz="1200" dirty="0" err="1" smtClean="0">
                <a:latin typeface="Baskerville Old Face" panose="02020602080505020303" pitchFamily="18" charset="0"/>
                <a:cs typeface="Times New Roman" pitchFamily="18" charset="0"/>
              </a:rPr>
              <a:t>Matthey</a:t>
            </a:r>
            <a:r>
              <a:rPr lang="it-IT" altLang="it-IT" sz="1200" dirty="0" smtClean="0">
                <a:latin typeface="Baskerville Old Face" panose="02020602080505020303" pitchFamily="18" charset="0"/>
                <a:cs typeface="Times New Roman" pitchFamily="18" charset="0"/>
              </a:rPr>
              <a:t>]</a:t>
            </a:r>
          </a:p>
          <a:p>
            <a:pPr marL="109537" indent="0">
              <a:spcBef>
                <a:spcPts val="400"/>
              </a:spcBef>
              <a:buClr>
                <a:schemeClr val="accent1"/>
              </a:buClr>
              <a:buSzPct val="68000"/>
            </a:pPr>
            <a:r>
              <a:rPr lang="it-IT" altLang="it-IT" sz="1200" b="1" dirty="0" err="1" smtClean="0">
                <a:latin typeface="Baskerville Old Face" panose="02020602080505020303" pitchFamily="18" charset="0"/>
                <a:cs typeface="Times New Roman" pitchFamily="18" charset="0"/>
              </a:rPr>
              <a:t>Methane</a:t>
            </a:r>
            <a:r>
              <a:rPr lang="it-IT" altLang="it-IT" sz="1200" b="1" dirty="0" smtClean="0">
                <a:latin typeface="Baskerville Old Face" panose="02020602080505020303" pitchFamily="18" charset="0"/>
                <a:cs typeface="Times New Roman" pitchFamily="18" charset="0"/>
              </a:rPr>
              <a:t> </a:t>
            </a:r>
            <a:r>
              <a:rPr lang="it-IT" altLang="it-IT" sz="1200" b="1" dirty="0" err="1" smtClean="0">
                <a:latin typeface="Baskerville Old Face" panose="02020602080505020303" pitchFamily="18" charset="0"/>
                <a:cs typeface="Times New Roman" pitchFamily="18" charset="0"/>
              </a:rPr>
              <a:t>steam</a:t>
            </a:r>
            <a:r>
              <a:rPr lang="it-IT" altLang="it-IT" sz="1200" b="1" dirty="0" smtClean="0">
                <a:latin typeface="Baskerville Old Face" panose="02020602080505020303" pitchFamily="18" charset="0"/>
                <a:cs typeface="Times New Roman" pitchFamily="18" charset="0"/>
              </a:rPr>
              <a:t> </a:t>
            </a:r>
            <a:r>
              <a:rPr lang="it-IT" altLang="it-IT" sz="1200" b="1" dirty="0" err="1" smtClean="0">
                <a:latin typeface="Baskerville Old Face" panose="02020602080505020303" pitchFamily="18" charset="0"/>
                <a:cs typeface="Times New Roman" pitchFamily="18" charset="0"/>
              </a:rPr>
              <a:t>reforming</a:t>
            </a:r>
            <a:endParaRPr lang="it-IT" altLang="it-IT" sz="1200" b="1" dirty="0" smtClean="0">
              <a:latin typeface="Baskerville Old Face" panose="02020602080505020303" pitchFamily="18" charset="0"/>
              <a:cs typeface="Times New Roman" pitchFamily="18" charset="0"/>
            </a:endParaRPr>
          </a:p>
          <a:p>
            <a:pPr marL="109537" indent="0">
              <a:spcBef>
                <a:spcPts val="400"/>
              </a:spcBef>
              <a:buClr>
                <a:schemeClr val="accent1"/>
              </a:buClr>
              <a:buSzPct val="68000"/>
            </a:pPr>
            <a:r>
              <a:rPr lang="it-IT" altLang="it-IT" sz="1200" b="1" dirty="0" err="1" smtClean="0">
                <a:latin typeface="Baskerville Old Face" panose="02020602080505020303" pitchFamily="18" charset="0"/>
                <a:cs typeface="Times New Roman" pitchFamily="18" charset="0"/>
              </a:rPr>
              <a:t>Ethanol</a:t>
            </a:r>
            <a:r>
              <a:rPr lang="it-IT" altLang="it-IT" sz="1200" b="1" dirty="0" smtClean="0">
                <a:latin typeface="Baskerville Old Face" panose="02020602080505020303" pitchFamily="18" charset="0"/>
                <a:cs typeface="Times New Roman" pitchFamily="18" charset="0"/>
              </a:rPr>
              <a:t> </a:t>
            </a:r>
            <a:r>
              <a:rPr lang="it-IT" altLang="it-IT" sz="1200" b="1" dirty="0" err="1" smtClean="0">
                <a:latin typeface="Baskerville Old Face" panose="02020602080505020303" pitchFamily="18" charset="0"/>
                <a:cs typeface="Times New Roman" pitchFamily="18" charset="0"/>
              </a:rPr>
              <a:t>steam</a:t>
            </a:r>
            <a:r>
              <a:rPr lang="it-IT" altLang="it-IT" sz="1200" b="1" dirty="0" smtClean="0">
                <a:latin typeface="Baskerville Old Face" panose="02020602080505020303" pitchFamily="18" charset="0"/>
                <a:cs typeface="Times New Roman" pitchFamily="18" charset="0"/>
              </a:rPr>
              <a:t> </a:t>
            </a:r>
            <a:r>
              <a:rPr lang="it-IT" altLang="it-IT" sz="1200" b="1" dirty="0" err="1" smtClean="0">
                <a:latin typeface="Baskerville Old Face" panose="02020602080505020303" pitchFamily="18" charset="0"/>
                <a:cs typeface="Times New Roman" pitchFamily="18" charset="0"/>
              </a:rPr>
              <a:t>reforming</a:t>
            </a:r>
            <a:endParaRPr lang="it-IT" altLang="it-IT" sz="1200" b="1" dirty="0" smtClean="0">
              <a:latin typeface="Baskerville Old Face" panose="02020602080505020303" pitchFamily="18" charset="0"/>
              <a:cs typeface="Times New Roman" pitchFamily="18" charset="0"/>
            </a:endParaRPr>
          </a:p>
          <a:p>
            <a:pPr marL="109537" indent="0">
              <a:spcBef>
                <a:spcPts val="400"/>
              </a:spcBef>
              <a:buClr>
                <a:schemeClr val="accent1"/>
              </a:buClr>
              <a:buSzPct val="68000"/>
            </a:pPr>
            <a:r>
              <a:rPr lang="it-IT" altLang="it-IT" sz="1200" b="1" dirty="0" err="1" smtClean="0">
                <a:latin typeface="Baskerville Old Face" panose="02020602080505020303" pitchFamily="18" charset="0"/>
                <a:cs typeface="Times New Roman" pitchFamily="18" charset="0"/>
              </a:rPr>
              <a:t>Methanol</a:t>
            </a:r>
            <a:r>
              <a:rPr lang="it-IT" altLang="it-IT" sz="1200" b="1" dirty="0" smtClean="0">
                <a:latin typeface="Baskerville Old Face" panose="02020602080505020303" pitchFamily="18" charset="0"/>
                <a:cs typeface="Times New Roman" pitchFamily="18" charset="0"/>
              </a:rPr>
              <a:t> </a:t>
            </a:r>
            <a:r>
              <a:rPr lang="it-IT" altLang="it-IT" sz="1200" b="1" dirty="0" err="1" smtClean="0">
                <a:latin typeface="Baskerville Old Face" panose="02020602080505020303" pitchFamily="18" charset="0"/>
                <a:cs typeface="Times New Roman" pitchFamily="18" charset="0"/>
              </a:rPr>
              <a:t>steam</a:t>
            </a:r>
            <a:r>
              <a:rPr lang="it-IT" altLang="it-IT" sz="1200" b="1" dirty="0" smtClean="0">
                <a:latin typeface="Baskerville Old Face" panose="02020602080505020303" pitchFamily="18" charset="0"/>
                <a:cs typeface="Times New Roman" pitchFamily="18" charset="0"/>
              </a:rPr>
              <a:t> </a:t>
            </a:r>
            <a:r>
              <a:rPr lang="it-IT" altLang="it-IT" sz="1200" b="1" dirty="0" err="1" smtClean="0">
                <a:latin typeface="Baskerville Old Face" panose="02020602080505020303" pitchFamily="18" charset="0"/>
                <a:cs typeface="Times New Roman" pitchFamily="18" charset="0"/>
              </a:rPr>
              <a:t>reforming</a:t>
            </a:r>
            <a:endParaRPr lang="it-IT" altLang="it-IT" sz="1200" b="1" dirty="0" smtClean="0">
              <a:latin typeface="Baskerville Old Face" panose="02020602080505020303" pitchFamily="18" charset="0"/>
              <a:cs typeface="Times New Roman" pitchFamily="18" charset="0"/>
            </a:endParaRPr>
          </a:p>
          <a:p>
            <a:pPr marL="109537" indent="0">
              <a:spcBef>
                <a:spcPts val="400"/>
              </a:spcBef>
              <a:buClr>
                <a:schemeClr val="accent1"/>
              </a:buClr>
              <a:buSzPct val="68000"/>
            </a:pPr>
            <a:r>
              <a:rPr lang="it-IT" altLang="it-IT" sz="1200" b="1" dirty="0" err="1" smtClean="0">
                <a:latin typeface="Baskerville Old Face" panose="02020602080505020303" pitchFamily="18" charset="0"/>
                <a:cs typeface="Times New Roman" pitchFamily="18" charset="0"/>
              </a:rPr>
              <a:t>Acetic</a:t>
            </a:r>
            <a:r>
              <a:rPr lang="it-IT" altLang="it-IT" sz="1200" b="1" dirty="0" smtClean="0">
                <a:latin typeface="Baskerville Old Face" panose="02020602080505020303" pitchFamily="18" charset="0"/>
                <a:cs typeface="Times New Roman" pitchFamily="18" charset="0"/>
              </a:rPr>
              <a:t> acid </a:t>
            </a:r>
            <a:r>
              <a:rPr lang="it-IT" altLang="it-IT" sz="1200" b="1" dirty="0" err="1" smtClean="0">
                <a:latin typeface="Baskerville Old Face" panose="02020602080505020303" pitchFamily="18" charset="0"/>
                <a:cs typeface="Times New Roman" pitchFamily="18" charset="0"/>
              </a:rPr>
              <a:t>steam</a:t>
            </a:r>
            <a:r>
              <a:rPr lang="it-IT" altLang="it-IT" sz="1200" b="1" dirty="0" smtClean="0">
                <a:latin typeface="Baskerville Old Face" panose="02020602080505020303" pitchFamily="18" charset="0"/>
                <a:cs typeface="Times New Roman" pitchFamily="18" charset="0"/>
              </a:rPr>
              <a:t> </a:t>
            </a:r>
            <a:r>
              <a:rPr lang="it-IT" altLang="it-IT" sz="1200" b="1" dirty="0" err="1" smtClean="0">
                <a:latin typeface="Baskerville Old Face" panose="02020602080505020303" pitchFamily="18" charset="0"/>
                <a:cs typeface="Times New Roman" pitchFamily="18" charset="0"/>
              </a:rPr>
              <a:t>reforming</a:t>
            </a:r>
            <a:endParaRPr lang="it-IT" altLang="it-IT" sz="1200" b="1" dirty="0" smtClean="0">
              <a:latin typeface="Baskerville Old Face" panose="02020602080505020303" pitchFamily="18" charset="0"/>
              <a:cs typeface="Times New Roman" pitchFamily="18" charset="0"/>
            </a:endParaRPr>
          </a:p>
          <a:p>
            <a:pPr marL="109537" indent="0">
              <a:spcBef>
                <a:spcPts val="400"/>
              </a:spcBef>
              <a:buClr>
                <a:schemeClr val="accent1"/>
              </a:buClr>
              <a:buSzPct val="68000"/>
            </a:pPr>
            <a:r>
              <a:rPr lang="it-IT" altLang="it-IT" sz="1200" b="1" dirty="0" err="1" smtClean="0">
                <a:latin typeface="Baskerville Old Face" panose="02020602080505020303" pitchFamily="18" charset="0"/>
                <a:cs typeface="Times New Roman" pitchFamily="18" charset="0"/>
              </a:rPr>
              <a:t>Glycerol</a:t>
            </a:r>
            <a:r>
              <a:rPr lang="it-IT" altLang="it-IT" sz="1200" b="1" dirty="0" smtClean="0">
                <a:latin typeface="Baskerville Old Face" panose="02020602080505020303" pitchFamily="18" charset="0"/>
                <a:cs typeface="Times New Roman" pitchFamily="18" charset="0"/>
              </a:rPr>
              <a:t> </a:t>
            </a:r>
            <a:r>
              <a:rPr lang="it-IT" altLang="it-IT" sz="1200" b="1" dirty="0" err="1" smtClean="0">
                <a:latin typeface="Baskerville Old Face" panose="02020602080505020303" pitchFamily="18" charset="0"/>
                <a:cs typeface="Times New Roman" pitchFamily="18" charset="0"/>
              </a:rPr>
              <a:t>steam</a:t>
            </a:r>
            <a:r>
              <a:rPr lang="it-IT" altLang="it-IT" sz="1200" b="1" dirty="0" smtClean="0">
                <a:latin typeface="Baskerville Old Face" panose="02020602080505020303" pitchFamily="18" charset="0"/>
                <a:cs typeface="Times New Roman" pitchFamily="18" charset="0"/>
              </a:rPr>
              <a:t> </a:t>
            </a:r>
            <a:r>
              <a:rPr lang="it-IT" altLang="it-IT" sz="1200" b="1" dirty="0" err="1" smtClean="0">
                <a:latin typeface="Baskerville Old Face" panose="02020602080505020303" pitchFamily="18" charset="0"/>
                <a:cs typeface="Times New Roman" pitchFamily="18" charset="0"/>
              </a:rPr>
              <a:t>reforming</a:t>
            </a:r>
            <a:endParaRPr lang="it-IT" altLang="it-IT" sz="1200" b="1" dirty="0" smtClean="0">
              <a:latin typeface="Baskerville Old Face" panose="02020602080505020303" pitchFamily="18" charset="0"/>
              <a:cs typeface="Times New Roman" pitchFamily="18" charset="0"/>
            </a:endParaRPr>
          </a:p>
          <a:p>
            <a:pPr marL="109537" indent="0">
              <a:spcBef>
                <a:spcPts val="400"/>
              </a:spcBef>
              <a:buClr>
                <a:schemeClr val="accent1"/>
              </a:buClr>
              <a:buSzPct val="68000"/>
            </a:pPr>
            <a:r>
              <a:rPr lang="it-IT" altLang="it-IT" sz="1200" b="1" dirty="0" smtClean="0">
                <a:latin typeface="Baskerville Old Face" panose="02020602080505020303" pitchFamily="18" charset="0"/>
                <a:cs typeface="Times New Roman" pitchFamily="18" charset="0"/>
              </a:rPr>
              <a:t>Water Gas </a:t>
            </a:r>
            <a:r>
              <a:rPr lang="it-IT" altLang="it-IT" sz="1200" b="1" dirty="0" err="1" smtClean="0">
                <a:latin typeface="Baskerville Old Face" panose="02020602080505020303" pitchFamily="18" charset="0"/>
                <a:cs typeface="Times New Roman" pitchFamily="18" charset="0"/>
              </a:rPr>
              <a:t>Shift</a:t>
            </a:r>
            <a:endParaRPr lang="it-IT" altLang="it-IT" sz="1200" b="1" dirty="0" smtClean="0">
              <a:latin typeface="Baskerville Old Face" panose="02020602080505020303" pitchFamily="18" charset="0"/>
              <a:cs typeface="Times New Roman" pitchFamily="18" charset="0"/>
            </a:endParaRPr>
          </a:p>
          <a:p>
            <a:pPr marL="109537" indent="0">
              <a:spcBef>
                <a:spcPts val="400"/>
              </a:spcBef>
              <a:buClr>
                <a:schemeClr val="accent1"/>
              </a:buClr>
              <a:buSzPct val="68000"/>
            </a:pPr>
            <a:endParaRPr lang="it-IT" altLang="it-IT" sz="1200" dirty="0" smtClean="0">
              <a:latin typeface="Baskerville Old Face" panose="02020602080505020303" pitchFamily="18" charset="0"/>
              <a:cs typeface="Times New Roman" pitchFamily="18" charset="0"/>
            </a:endParaRPr>
          </a:p>
          <a:p>
            <a:pPr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None/>
            </a:pPr>
            <a:endParaRPr lang="it-IT" altLang="it-IT" sz="1200" dirty="0" smtClean="0">
              <a:latin typeface="Baskerville Old Face" panose="02020602080505020303" pitchFamily="18" charset="0"/>
              <a:cs typeface="Times New Roman" pitchFamily="18" charset="0"/>
            </a:endParaRPr>
          </a:p>
          <a:p>
            <a:pPr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None/>
            </a:pPr>
            <a:endParaRPr lang="it-IT" altLang="it-IT" sz="1200" dirty="0">
              <a:latin typeface="Baskerville Old Face" panose="02020602080505020303" pitchFamily="18" charset="0"/>
              <a:cs typeface="Times New Roman" pitchFamily="18" charset="0"/>
            </a:endParaRPr>
          </a:p>
          <a:p>
            <a:pPr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None/>
            </a:pPr>
            <a:endParaRPr lang="it-IT" altLang="it-IT" sz="1200" dirty="0" smtClean="0">
              <a:latin typeface="Baskerville Old Face" panose="02020602080505020303" pitchFamily="18" charset="0"/>
              <a:cs typeface="Times New Roman" pitchFamily="18" charset="0"/>
            </a:endParaRPr>
          </a:p>
          <a:p>
            <a:pPr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None/>
            </a:pPr>
            <a:endParaRPr lang="it-IT" altLang="it-IT" sz="1200" dirty="0">
              <a:latin typeface="Baskerville Old Face" panose="02020602080505020303" pitchFamily="18" charset="0"/>
              <a:cs typeface="Times New Roman" pitchFamily="18" charset="0"/>
            </a:endParaRPr>
          </a:p>
          <a:p>
            <a:pPr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None/>
            </a:pPr>
            <a:r>
              <a:rPr lang="it-IT" altLang="it-IT" sz="1200" dirty="0" smtClean="0">
                <a:latin typeface="Baskerville Old Face" panose="02020602080505020303" pitchFamily="18" charset="0"/>
                <a:cs typeface="Times New Roman" pitchFamily="18" charset="0"/>
              </a:rPr>
              <a:t> </a:t>
            </a:r>
            <a:endParaRPr lang="it-IT" altLang="it-IT" sz="1200" dirty="0">
              <a:latin typeface="Baskerville Old Face" panose="02020602080505020303" pitchFamily="18" charset="0"/>
              <a:cs typeface="Times New Roman" pitchFamily="18" charset="0"/>
            </a:endParaRPr>
          </a:p>
        </p:txBody>
      </p:sp>
      <p:cxnSp>
        <p:nvCxnSpPr>
          <p:cNvPr id="15" name="Connettore 2 14"/>
          <p:cNvCxnSpPr/>
          <p:nvPr/>
        </p:nvCxnSpPr>
        <p:spPr>
          <a:xfrm>
            <a:off x="1090828" y="1844824"/>
            <a:ext cx="0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/>
          <p:cNvSpPr txBox="1"/>
          <p:nvPr/>
        </p:nvSpPr>
        <p:spPr>
          <a:xfrm>
            <a:off x="2930896" y="1124744"/>
            <a:ext cx="2160240" cy="27699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200" b="1" dirty="0" smtClean="0">
                <a:latin typeface="Baskerville Old Face" panose="02020602080505020303" pitchFamily="18" charset="0"/>
              </a:rPr>
              <a:t>Dense self-</a:t>
            </a:r>
            <a:r>
              <a:rPr lang="it-IT" sz="1200" b="1" dirty="0" err="1" smtClean="0">
                <a:latin typeface="Baskerville Old Face" panose="02020602080505020303" pitchFamily="18" charset="0"/>
              </a:rPr>
              <a:t>supported</a:t>
            </a:r>
            <a:r>
              <a:rPr lang="it-IT" sz="1200" b="1" dirty="0" smtClean="0">
                <a:latin typeface="Baskerville Old Face" panose="02020602080505020303" pitchFamily="18" charset="0"/>
              </a:rPr>
              <a:t> Ti-Ni-Pd</a:t>
            </a:r>
            <a:endParaRPr lang="it-IT" sz="1200" b="1" dirty="0">
              <a:latin typeface="Baskerville Old Face" panose="02020602080505020303" pitchFamily="18" charset="0"/>
            </a:endParaRPr>
          </a:p>
        </p:txBody>
      </p:sp>
      <p:sp>
        <p:nvSpPr>
          <p:cNvPr id="18" name="Rectangle 15"/>
          <p:cNvSpPr>
            <a:spLocks noChangeArrowheads="1"/>
          </p:cNvSpPr>
          <p:nvPr/>
        </p:nvSpPr>
        <p:spPr bwMode="auto">
          <a:xfrm>
            <a:off x="2699792" y="1412776"/>
            <a:ext cx="3225148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65125" indent="-2555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ts val="400"/>
              </a:spcBef>
              <a:buClr>
                <a:schemeClr val="accent1"/>
              </a:buClr>
              <a:buSzPct val="68000"/>
              <a:buFont typeface="Arial" panose="020B0604020202020204" pitchFamily="34" charset="0"/>
              <a:buChar char="•"/>
            </a:pPr>
            <a:r>
              <a:rPr lang="it-IT" altLang="it-IT" sz="1200" dirty="0" err="1" smtClean="0">
                <a:latin typeface="Baskerville Old Face" panose="02020602080505020303" pitchFamily="18" charset="0"/>
                <a:cs typeface="Times New Roman" pitchFamily="18" charset="0"/>
              </a:rPr>
              <a:t>Thickness</a:t>
            </a:r>
            <a:r>
              <a:rPr lang="it-IT" altLang="it-IT" sz="1200" dirty="0" smtClean="0">
                <a:latin typeface="Baskerville Old Face" panose="02020602080505020303" pitchFamily="18" charset="0"/>
                <a:cs typeface="Times New Roman" pitchFamily="18" charset="0"/>
              </a:rPr>
              <a:t> </a:t>
            </a:r>
            <a:r>
              <a:rPr lang="it-IT" altLang="it-IT" sz="1200" dirty="0">
                <a:latin typeface="Baskerville Old Face" panose="02020602080505020303" pitchFamily="18" charset="0"/>
                <a:cs typeface="Times New Roman" pitchFamily="18" charset="0"/>
              </a:rPr>
              <a:t>= </a:t>
            </a:r>
            <a:r>
              <a:rPr lang="it-IT" altLang="it-IT" sz="1200" b="1" dirty="0">
                <a:latin typeface="Baskerville Old Face" panose="02020602080505020303" pitchFamily="18" charset="0"/>
                <a:cs typeface="Times New Roman" pitchFamily="18" charset="0"/>
              </a:rPr>
              <a:t>4</a:t>
            </a:r>
            <a:r>
              <a:rPr lang="it-IT" altLang="it-IT" sz="1200" b="1" dirty="0" smtClean="0">
                <a:latin typeface="Baskerville Old Face" panose="02020602080505020303" pitchFamily="18" charset="0"/>
                <a:cs typeface="Times New Roman" pitchFamily="18" charset="0"/>
              </a:rPr>
              <a:t>0 </a:t>
            </a:r>
            <a:r>
              <a:rPr lang="el-GR" altLang="it-IT" sz="1200" b="1" dirty="0" smtClean="0">
                <a:latin typeface="+mj-lt"/>
                <a:cs typeface="Times New Roman" pitchFamily="18" charset="0"/>
              </a:rPr>
              <a:t>μm</a:t>
            </a:r>
            <a:r>
              <a:rPr lang="it-IT" altLang="it-IT" sz="1200" dirty="0" smtClean="0">
                <a:latin typeface="Baskerville Old Face" panose="02020602080505020303" pitchFamily="18" charset="0"/>
                <a:cs typeface="Times New Roman" pitchFamily="18" charset="0"/>
              </a:rPr>
              <a:t> [</a:t>
            </a:r>
            <a:r>
              <a:rPr lang="it-IT" altLang="it-IT" sz="1200" dirty="0" err="1" smtClean="0">
                <a:latin typeface="Baskerville Old Face" panose="02020602080505020303" pitchFamily="18" charset="0"/>
                <a:cs typeface="Times New Roman" pitchFamily="18" charset="0"/>
              </a:rPr>
              <a:t>not</a:t>
            </a:r>
            <a:r>
              <a:rPr lang="it-IT" altLang="it-IT" sz="1200" dirty="0" smtClean="0">
                <a:latin typeface="Baskerville Old Face" panose="02020602080505020303" pitchFamily="18" charset="0"/>
                <a:cs typeface="Times New Roman" pitchFamily="18" charset="0"/>
              </a:rPr>
              <a:t> commercial, by </a:t>
            </a:r>
            <a:r>
              <a:rPr lang="it-IT" altLang="it-IT" sz="1200" dirty="0" err="1" smtClean="0">
                <a:latin typeface="Baskerville Old Face" panose="02020602080505020303" pitchFamily="18" charset="0"/>
                <a:cs typeface="Times New Roman" pitchFamily="18" charset="0"/>
              </a:rPr>
              <a:t>Topchiev</a:t>
            </a:r>
            <a:r>
              <a:rPr lang="it-IT" altLang="it-IT" sz="1200" dirty="0" smtClean="0">
                <a:latin typeface="Baskerville Old Face" panose="02020602080505020303" pitchFamily="18" charset="0"/>
                <a:cs typeface="Times New Roman" pitchFamily="18" charset="0"/>
              </a:rPr>
              <a:t> </a:t>
            </a:r>
            <a:r>
              <a:rPr lang="it-IT" altLang="it-IT" sz="1200" dirty="0" err="1" smtClean="0">
                <a:latin typeface="Baskerville Old Face" panose="02020602080505020303" pitchFamily="18" charset="0"/>
                <a:cs typeface="Times New Roman" pitchFamily="18" charset="0"/>
              </a:rPr>
              <a:t>Institute</a:t>
            </a:r>
            <a:r>
              <a:rPr lang="it-IT" altLang="it-IT" sz="1200" dirty="0" smtClean="0">
                <a:latin typeface="Baskerville Old Face" panose="02020602080505020303" pitchFamily="18" charset="0"/>
                <a:cs typeface="Times New Roman" pitchFamily="18" charset="0"/>
              </a:rPr>
              <a:t> (</a:t>
            </a:r>
            <a:r>
              <a:rPr lang="it-IT" altLang="it-IT" sz="1200" dirty="0" err="1" smtClean="0">
                <a:latin typeface="Baskerville Old Face" panose="02020602080505020303" pitchFamily="18" charset="0"/>
                <a:cs typeface="Times New Roman" pitchFamily="18" charset="0"/>
              </a:rPr>
              <a:t>Moscow</a:t>
            </a:r>
            <a:r>
              <a:rPr lang="it-IT" altLang="it-IT" sz="1200" dirty="0" smtClean="0">
                <a:latin typeface="Baskerville Old Face" panose="02020602080505020303" pitchFamily="18" charset="0"/>
                <a:cs typeface="Times New Roman" pitchFamily="18" charset="0"/>
              </a:rPr>
              <a:t>, Russia)]</a:t>
            </a:r>
          </a:p>
          <a:p>
            <a:pPr marL="109537" indent="0">
              <a:spcBef>
                <a:spcPts val="400"/>
              </a:spcBef>
              <a:buClr>
                <a:schemeClr val="accent1"/>
              </a:buClr>
              <a:buSzPct val="68000"/>
            </a:pPr>
            <a:r>
              <a:rPr lang="it-IT" altLang="it-IT" sz="1200" b="1" dirty="0" err="1" smtClean="0">
                <a:latin typeface="Baskerville Old Face" panose="02020602080505020303" pitchFamily="18" charset="0"/>
                <a:cs typeface="Times New Roman" pitchFamily="18" charset="0"/>
              </a:rPr>
              <a:t>Cyclohexane</a:t>
            </a:r>
            <a:r>
              <a:rPr lang="it-IT" altLang="it-IT" sz="1200" b="1" dirty="0" smtClean="0">
                <a:latin typeface="Baskerville Old Face" panose="02020602080505020303" pitchFamily="18" charset="0"/>
                <a:cs typeface="Times New Roman" pitchFamily="18" charset="0"/>
              </a:rPr>
              <a:t> </a:t>
            </a:r>
            <a:r>
              <a:rPr lang="it-IT" altLang="it-IT" sz="1200" b="1" dirty="0" err="1" smtClean="0">
                <a:latin typeface="Baskerville Old Face" panose="02020602080505020303" pitchFamily="18" charset="0"/>
                <a:cs typeface="Times New Roman" pitchFamily="18" charset="0"/>
              </a:rPr>
              <a:t>dehydrogenatation</a:t>
            </a:r>
            <a:r>
              <a:rPr lang="it-IT" altLang="it-IT" sz="1200" b="1" dirty="0" smtClean="0">
                <a:latin typeface="Baskerville Old Face" panose="02020602080505020303" pitchFamily="18" charset="0"/>
                <a:cs typeface="Times New Roman" pitchFamily="18" charset="0"/>
              </a:rPr>
              <a:t> </a:t>
            </a:r>
          </a:p>
          <a:p>
            <a:pPr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None/>
            </a:pPr>
            <a:endParaRPr lang="it-IT" altLang="it-IT" sz="1200" dirty="0" smtClean="0">
              <a:latin typeface="Baskerville Old Face" panose="02020602080505020303" pitchFamily="18" charset="0"/>
              <a:cs typeface="Times New Roman" pitchFamily="18" charset="0"/>
            </a:endParaRPr>
          </a:p>
          <a:p>
            <a:pPr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None/>
            </a:pPr>
            <a:endParaRPr lang="it-IT" altLang="it-IT" sz="1200" dirty="0">
              <a:latin typeface="Baskerville Old Face" panose="02020602080505020303" pitchFamily="18" charset="0"/>
              <a:cs typeface="Times New Roman" pitchFamily="18" charset="0"/>
            </a:endParaRPr>
          </a:p>
          <a:p>
            <a:pPr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None/>
            </a:pPr>
            <a:endParaRPr lang="it-IT" altLang="it-IT" sz="1200" dirty="0" smtClean="0">
              <a:latin typeface="Baskerville Old Face" panose="02020602080505020303" pitchFamily="18" charset="0"/>
              <a:cs typeface="Times New Roman" pitchFamily="18" charset="0"/>
            </a:endParaRPr>
          </a:p>
          <a:p>
            <a:pPr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None/>
            </a:pPr>
            <a:endParaRPr lang="it-IT" altLang="it-IT" sz="1200" dirty="0">
              <a:latin typeface="Baskerville Old Face" panose="02020602080505020303" pitchFamily="18" charset="0"/>
              <a:cs typeface="Times New Roman" pitchFamily="18" charset="0"/>
            </a:endParaRPr>
          </a:p>
          <a:p>
            <a:pPr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None/>
            </a:pPr>
            <a:r>
              <a:rPr lang="it-IT" altLang="it-IT" sz="1200" dirty="0" smtClean="0">
                <a:latin typeface="Baskerville Old Face" panose="02020602080505020303" pitchFamily="18" charset="0"/>
                <a:cs typeface="Times New Roman" pitchFamily="18" charset="0"/>
              </a:rPr>
              <a:t> </a:t>
            </a:r>
            <a:endParaRPr lang="it-IT" altLang="it-IT" sz="1200" dirty="0">
              <a:latin typeface="Baskerville Old Face" panose="02020602080505020303" pitchFamily="18" charset="0"/>
              <a:cs typeface="Times New Roman" pitchFamily="18" charset="0"/>
            </a:endParaRPr>
          </a:p>
        </p:txBody>
      </p:sp>
      <p:cxnSp>
        <p:nvCxnSpPr>
          <p:cNvPr id="24" name="Connettore 1 23"/>
          <p:cNvCxnSpPr/>
          <p:nvPr/>
        </p:nvCxnSpPr>
        <p:spPr>
          <a:xfrm flipV="1">
            <a:off x="2411760" y="1445287"/>
            <a:ext cx="0" cy="10290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2 25"/>
          <p:cNvCxnSpPr/>
          <p:nvPr/>
        </p:nvCxnSpPr>
        <p:spPr>
          <a:xfrm>
            <a:off x="2411760" y="1451979"/>
            <a:ext cx="511767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CasellaDiTesto 30"/>
          <p:cNvSpPr txBox="1"/>
          <p:nvPr/>
        </p:nvSpPr>
        <p:spPr>
          <a:xfrm>
            <a:off x="4664338" y="4602163"/>
            <a:ext cx="2160240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200" b="1" dirty="0" smtClean="0">
                <a:latin typeface="Baskerville Old Face" panose="02020602080505020303" pitchFamily="18" charset="0"/>
              </a:rPr>
              <a:t>Composite Pd-</a:t>
            </a:r>
            <a:r>
              <a:rPr lang="it-IT" sz="1200" b="1" dirty="0" err="1" smtClean="0">
                <a:latin typeface="Baskerville Old Face" panose="02020602080505020303" pitchFamily="18" charset="0"/>
              </a:rPr>
              <a:t>layer</a:t>
            </a:r>
            <a:r>
              <a:rPr lang="it-IT" sz="1200" b="1" dirty="0" smtClean="0">
                <a:latin typeface="Baskerville Old Face" panose="02020602080505020303" pitchFamily="18" charset="0"/>
              </a:rPr>
              <a:t> </a:t>
            </a:r>
            <a:r>
              <a:rPr lang="it-IT" sz="1200" b="1" dirty="0" err="1" smtClean="0">
                <a:latin typeface="Baskerville Old Face" panose="02020602080505020303" pitchFamily="18" charset="0"/>
              </a:rPr>
              <a:t>supported</a:t>
            </a:r>
            <a:r>
              <a:rPr lang="it-IT" sz="1200" b="1" dirty="0" smtClean="0">
                <a:latin typeface="Baskerville Old Face" panose="02020602080505020303" pitchFamily="18" charset="0"/>
              </a:rPr>
              <a:t> on </a:t>
            </a:r>
            <a:r>
              <a:rPr lang="it-IT" sz="1200" b="1" dirty="0" err="1" smtClean="0">
                <a:latin typeface="Baskerville Old Face" panose="02020602080505020303" pitchFamily="18" charset="0"/>
              </a:rPr>
              <a:t>porous</a:t>
            </a:r>
            <a:r>
              <a:rPr lang="it-IT" sz="1200" b="1" dirty="0" smtClean="0">
                <a:latin typeface="Baskerville Old Face" panose="02020602080505020303" pitchFamily="18" charset="0"/>
              </a:rPr>
              <a:t> </a:t>
            </a:r>
            <a:r>
              <a:rPr lang="it-IT" sz="1200" b="1" dirty="0" err="1" smtClean="0">
                <a:latin typeface="Baskerville Old Face" panose="02020602080505020303" pitchFamily="18" charset="0"/>
              </a:rPr>
              <a:t>stainless</a:t>
            </a:r>
            <a:r>
              <a:rPr lang="it-IT" sz="1200" b="1" dirty="0" smtClean="0">
                <a:latin typeface="Baskerville Old Face" panose="02020602080505020303" pitchFamily="18" charset="0"/>
              </a:rPr>
              <a:t> </a:t>
            </a:r>
            <a:r>
              <a:rPr lang="it-IT" sz="1200" b="1" dirty="0" err="1" smtClean="0">
                <a:latin typeface="Baskerville Old Face" panose="02020602080505020303" pitchFamily="18" charset="0"/>
              </a:rPr>
              <a:t>steel</a:t>
            </a:r>
            <a:endParaRPr lang="it-IT" sz="1200" b="1" baseline="-25000" dirty="0">
              <a:latin typeface="Baskerville Old Face" panose="02020602080505020303" pitchFamily="18" charset="0"/>
            </a:endParaRPr>
          </a:p>
        </p:txBody>
      </p:sp>
      <p:sp>
        <p:nvSpPr>
          <p:cNvPr id="32" name="Rectangle 15"/>
          <p:cNvSpPr>
            <a:spLocks noChangeArrowheads="1"/>
          </p:cNvSpPr>
          <p:nvPr/>
        </p:nvSpPr>
        <p:spPr bwMode="auto">
          <a:xfrm>
            <a:off x="4139952" y="5784304"/>
            <a:ext cx="3441172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65125" indent="-2555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ts val="400"/>
              </a:spcBef>
              <a:buClr>
                <a:schemeClr val="accent1"/>
              </a:buClr>
              <a:buSzPct val="68000"/>
              <a:buFont typeface="Arial" panose="020B0604020202020204" pitchFamily="34" charset="0"/>
              <a:buChar char="•"/>
            </a:pPr>
            <a:r>
              <a:rPr lang="it-IT" altLang="it-IT" sz="1200" dirty="0">
                <a:latin typeface="Baskerville Old Face" panose="02020602080505020303" pitchFamily="18" charset="0"/>
                <a:cs typeface="Times New Roman" pitchFamily="18" charset="0"/>
              </a:rPr>
              <a:t>Pd </a:t>
            </a:r>
            <a:r>
              <a:rPr lang="it-IT" altLang="it-IT" sz="1200" dirty="0" err="1" smtClean="0">
                <a:latin typeface="Baskerville Old Face" panose="02020602080505020303" pitchFamily="18" charset="0"/>
                <a:cs typeface="Times New Roman" pitchFamily="18" charset="0"/>
              </a:rPr>
              <a:t>layer</a:t>
            </a:r>
            <a:r>
              <a:rPr lang="it-IT" altLang="it-IT" sz="1200" dirty="0" smtClean="0">
                <a:latin typeface="Baskerville Old Face" panose="02020602080505020303" pitchFamily="18" charset="0"/>
                <a:cs typeface="Times New Roman" pitchFamily="18" charset="0"/>
              </a:rPr>
              <a:t>= </a:t>
            </a:r>
            <a:r>
              <a:rPr lang="it-IT" altLang="it-IT" sz="1200" b="1" dirty="0" smtClean="0">
                <a:latin typeface="Baskerville Old Face" panose="02020602080505020303" pitchFamily="18" charset="0"/>
                <a:cs typeface="Times New Roman" pitchFamily="18" charset="0"/>
              </a:rPr>
              <a:t>10 </a:t>
            </a:r>
            <a:r>
              <a:rPr lang="el-GR" altLang="it-IT" sz="1200" b="1" dirty="0" smtClean="0">
                <a:latin typeface="+mj-lt"/>
                <a:cs typeface="Times New Roman" pitchFamily="18" charset="0"/>
              </a:rPr>
              <a:t>μm</a:t>
            </a:r>
            <a:r>
              <a:rPr lang="it-IT" altLang="it-IT" sz="1200" b="1" dirty="0" smtClean="0">
                <a:latin typeface="Baskerville Old Face" panose="02020602080505020303" pitchFamily="18" charset="0"/>
                <a:cs typeface="Times New Roman" pitchFamily="18" charset="0"/>
              </a:rPr>
              <a:t> </a:t>
            </a:r>
            <a:r>
              <a:rPr lang="it-IT" altLang="it-IT" sz="1200" dirty="0" smtClean="0">
                <a:latin typeface="Baskerville Old Face" panose="02020602080505020303" pitchFamily="18" charset="0"/>
                <a:cs typeface="Times New Roman" pitchFamily="18" charset="0"/>
              </a:rPr>
              <a:t>[</a:t>
            </a:r>
            <a:r>
              <a:rPr lang="it-IT" altLang="it-IT" sz="1200" dirty="0" err="1" smtClean="0">
                <a:latin typeface="Baskerville Old Face" panose="02020602080505020303" pitchFamily="18" charset="0"/>
                <a:cs typeface="Times New Roman" pitchFamily="18" charset="0"/>
              </a:rPr>
              <a:t>not</a:t>
            </a:r>
            <a:r>
              <a:rPr lang="it-IT" altLang="it-IT" sz="1200" dirty="0" smtClean="0">
                <a:latin typeface="Baskerville Old Face" panose="02020602080505020303" pitchFamily="18" charset="0"/>
                <a:cs typeface="Times New Roman" pitchFamily="18" charset="0"/>
              </a:rPr>
              <a:t> commercial, by RSE </a:t>
            </a:r>
            <a:r>
              <a:rPr lang="it-IT" altLang="it-IT" sz="1200" dirty="0" err="1" smtClean="0">
                <a:latin typeface="Baskerville Old Face" panose="02020602080505020303" pitchFamily="18" charset="0"/>
                <a:cs typeface="Times New Roman" pitchFamily="18" charset="0"/>
              </a:rPr>
              <a:t>SpA</a:t>
            </a:r>
            <a:r>
              <a:rPr lang="it-IT" altLang="it-IT" sz="1200" dirty="0" smtClean="0">
                <a:latin typeface="Baskerville Old Face" panose="02020602080505020303" pitchFamily="18" charset="0"/>
                <a:cs typeface="Times New Roman" pitchFamily="18" charset="0"/>
              </a:rPr>
              <a:t> (Milan, </a:t>
            </a:r>
            <a:r>
              <a:rPr lang="it-IT" altLang="it-IT" sz="1200" dirty="0" err="1" smtClean="0">
                <a:latin typeface="Baskerville Old Face" panose="02020602080505020303" pitchFamily="18" charset="0"/>
                <a:cs typeface="Times New Roman" pitchFamily="18" charset="0"/>
              </a:rPr>
              <a:t>Itay</a:t>
            </a:r>
            <a:r>
              <a:rPr lang="it-IT" altLang="it-IT" sz="1200" dirty="0" smtClean="0">
                <a:latin typeface="Baskerville Old Face" panose="02020602080505020303" pitchFamily="18" charset="0"/>
                <a:cs typeface="Times New Roman" pitchFamily="18" charset="0"/>
              </a:rPr>
              <a:t>) and </a:t>
            </a:r>
            <a:r>
              <a:rPr lang="it-IT" altLang="it-IT" sz="1200" dirty="0" err="1" smtClean="0">
                <a:latin typeface="Baskerville Old Face" panose="02020602080505020303" pitchFamily="18" charset="0"/>
                <a:cs typeface="Times New Roman" pitchFamily="18" charset="0"/>
              </a:rPr>
              <a:t>University</a:t>
            </a:r>
            <a:r>
              <a:rPr lang="it-IT" altLang="it-IT" sz="1200" dirty="0" smtClean="0">
                <a:latin typeface="Baskerville Old Face" panose="02020602080505020303" pitchFamily="18" charset="0"/>
                <a:cs typeface="Times New Roman" pitchFamily="18" charset="0"/>
              </a:rPr>
              <a:t> of Genova (Genova, </a:t>
            </a:r>
            <a:r>
              <a:rPr lang="it-IT" altLang="it-IT" sz="1200" dirty="0" err="1" smtClean="0">
                <a:latin typeface="Baskerville Old Face" panose="02020602080505020303" pitchFamily="18" charset="0"/>
                <a:cs typeface="Times New Roman" pitchFamily="18" charset="0"/>
              </a:rPr>
              <a:t>Italy</a:t>
            </a:r>
            <a:r>
              <a:rPr lang="it-IT" altLang="it-IT" sz="1200" dirty="0" smtClean="0">
                <a:latin typeface="Baskerville Old Face" panose="02020602080505020303" pitchFamily="18" charset="0"/>
                <a:cs typeface="Times New Roman" pitchFamily="18" charset="0"/>
              </a:rPr>
              <a:t>)]</a:t>
            </a:r>
          </a:p>
          <a:p>
            <a:pPr marL="109537" indent="0">
              <a:spcBef>
                <a:spcPts val="400"/>
              </a:spcBef>
              <a:buClr>
                <a:schemeClr val="accent1"/>
              </a:buClr>
              <a:buSzPct val="68000"/>
            </a:pPr>
            <a:r>
              <a:rPr lang="it-IT" altLang="it-IT" sz="1200" b="1" dirty="0" err="1" smtClean="0">
                <a:latin typeface="Baskerville Old Face" panose="02020602080505020303" pitchFamily="18" charset="0"/>
                <a:cs typeface="Times New Roman" pitchFamily="18" charset="0"/>
              </a:rPr>
              <a:t>Ethanol</a:t>
            </a:r>
            <a:r>
              <a:rPr lang="it-IT" altLang="it-IT" sz="1200" b="1" dirty="0" smtClean="0">
                <a:latin typeface="Baskerville Old Face" panose="02020602080505020303" pitchFamily="18" charset="0"/>
                <a:cs typeface="Times New Roman" pitchFamily="18" charset="0"/>
              </a:rPr>
              <a:t>/</a:t>
            </a:r>
            <a:r>
              <a:rPr lang="it-IT" altLang="it-IT" sz="1200" b="1" dirty="0" err="1" smtClean="0">
                <a:latin typeface="Baskerville Old Face" panose="02020602080505020303" pitchFamily="18" charset="0"/>
                <a:cs typeface="Times New Roman" pitchFamily="18" charset="0"/>
              </a:rPr>
              <a:t>Bio-ethanol</a:t>
            </a:r>
            <a:r>
              <a:rPr lang="it-IT" altLang="it-IT" sz="1200" b="1" dirty="0" smtClean="0">
                <a:latin typeface="Baskerville Old Face" panose="02020602080505020303" pitchFamily="18" charset="0"/>
                <a:cs typeface="Times New Roman" pitchFamily="18" charset="0"/>
              </a:rPr>
              <a:t> </a:t>
            </a:r>
            <a:r>
              <a:rPr lang="it-IT" altLang="it-IT" sz="1200" b="1" dirty="0" err="1" smtClean="0">
                <a:latin typeface="Baskerville Old Face" panose="02020602080505020303" pitchFamily="18" charset="0"/>
                <a:cs typeface="Times New Roman" pitchFamily="18" charset="0"/>
              </a:rPr>
              <a:t>steam</a:t>
            </a:r>
            <a:r>
              <a:rPr lang="it-IT" altLang="it-IT" sz="1200" b="1" dirty="0" smtClean="0">
                <a:latin typeface="Baskerville Old Face" panose="02020602080505020303" pitchFamily="18" charset="0"/>
                <a:cs typeface="Times New Roman" pitchFamily="18" charset="0"/>
              </a:rPr>
              <a:t> </a:t>
            </a:r>
            <a:r>
              <a:rPr lang="it-IT" altLang="it-IT" sz="1200" b="1" dirty="0" err="1" smtClean="0">
                <a:latin typeface="Baskerville Old Face" panose="02020602080505020303" pitchFamily="18" charset="0"/>
                <a:cs typeface="Times New Roman" pitchFamily="18" charset="0"/>
              </a:rPr>
              <a:t>reforming</a:t>
            </a:r>
            <a:endParaRPr lang="it-IT" altLang="it-IT" sz="1200" b="1" dirty="0" smtClean="0">
              <a:latin typeface="Baskerville Old Face" panose="02020602080505020303" pitchFamily="18" charset="0"/>
              <a:cs typeface="Times New Roman" pitchFamily="18" charset="0"/>
            </a:endParaRPr>
          </a:p>
          <a:p>
            <a:pPr marL="109537" indent="0">
              <a:spcBef>
                <a:spcPts val="400"/>
              </a:spcBef>
              <a:buClr>
                <a:schemeClr val="accent1"/>
              </a:buClr>
              <a:buSzPct val="68000"/>
            </a:pPr>
            <a:r>
              <a:rPr lang="it-IT" altLang="it-IT" sz="1200" b="1" dirty="0" smtClean="0">
                <a:latin typeface="Baskerville Old Face" panose="02020602080505020303" pitchFamily="18" charset="0"/>
                <a:cs typeface="Times New Roman" pitchFamily="18" charset="0"/>
              </a:rPr>
              <a:t>Water Gas </a:t>
            </a:r>
            <a:r>
              <a:rPr lang="it-IT" altLang="it-IT" sz="1200" b="1" dirty="0" err="1" smtClean="0">
                <a:latin typeface="Baskerville Old Face" panose="02020602080505020303" pitchFamily="18" charset="0"/>
                <a:cs typeface="Times New Roman" pitchFamily="18" charset="0"/>
              </a:rPr>
              <a:t>Shift</a:t>
            </a:r>
            <a:r>
              <a:rPr lang="it-IT" altLang="it-IT" sz="1200" b="1" dirty="0" smtClean="0">
                <a:latin typeface="Baskerville Old Face" panose="02020602080505020303" pitchFamily="18" charset="0"/>
                <a:cs typeface="Times New Roman" pitchFamily="18" charset="0"/>
              </a:rPr>
              <a:t> </a:t>
            </a:r>
          </a:p>
          <a:p>
            <a:pPr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None/>
            </a:pPr>
            <a:endParaRPr lang="it-IT" altLang="it-IT" sz="1200" dirty="0" smtClean="0">
              <a:latin typeface="Baskerville Old Face" panose="02020602080505020303" pitchFamily="18" charset="0"/>
              <a:cs typeface="Times New Roman" pitchFamily="18" charset="0"/>
            </a:endParaRPr>
          </a:p>
          <a:p>
            <a:pPr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None/>
            </a:pPr>
            <a:endParaRPr lang="it-IT" altLang="it-IT" sz="1200" dirty="0">
              <a:latin typeface="Baskerville Old Face" panose="02020602080505020303" pitchFamily="18" charset="0"/>
              <a:cs typeface="Times New Roman" pitchFamily="18" charset="0"/>
            </a:endParaRPr>
          </a:p>
          <a:p>
            <a:pPr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None/>
            </a:pPr>
            <a:endParaRPr lang="it-IT" altLang="it-IT" sz="1200" dirty="0" smtClean="0">
              <a:latin typeface="Baskerville Old Face" panose="02020602080505020303" pitchFamily="18" charset="0"/>
              <a:cs typeface="Times New Roman" pitchFamily="18" charset="0"/>
            </a:endParaRPr>
          </a:p>
          <a:p>
            <a:pPr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None/>
            </a:pPr>
            <a:endParaRPr lang="it-IT" altLang="it-IT" sz="1200" dirty="0">
              <a:latin typeface="Baskerville Old Face" panose="02020602080505020303" pitchFamily="18" charset="0"/>
              <a:cs typeface="Times New Roman" pitchFamily="18" charset="0"/>
            </a:endParaRPr>
          </a:p>
          <a:p>
            <a:pPr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None/>
            </a:pPr>
            <a:r>
              <a:rPr lang="it-IT" altLang="it-IT" sz="1200" dirty="0" smtClean="0">
                <a:latin typeface="Baskerville Old Face" panose="02020602080505020303" pitchFamily="18" charset="0"/>
                <a:cs typeface="Times New Roman" pitchFamily="18" charset="0"/>
              </a:rPr>
              <a:t> </a:t>
            </a:r>
            <a:endParaRPr lang="it-IT" altLang="it-IT" sz="1200" dirty="0">
              <a:latin typeface="Baskerville Old Face" panose="02020602080505020303" pitchFamily="18" charset="0"/>
              <a:cs typeface="Times New Roman" pitchFamily="18" charset="0"/>
            </a:endParaRPr>
          </a:p>
        </p:txBody>
      </p:sp>
      <p:cxnSp>
        <p:nvCxnSpPr>
          <p:cNvPr id="34" name="Connettore 2 33"/>
          <p:cNvCxnSpPr/>
          <p:nvPr/>
        </p:nvCxnSpPr>
        <p:spPr>
          <a:xfrm>
            <a:off x="3358750" y="2923007"/>
            <a:ext cx="0" cy="7932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CasellaDiTesto 35"/>
          <p:cNvSpPr txBox="1"/>
          <p:nvPr/>
        </p:nvSpPr>
        <p:spPr>
          <a:xfrm>
            <a:off x="7008507" y="3739369"/>
            <a:ext cx="2160240" cy="27699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200" b="1" dirty="0" smtClean="0">
                <a:latin typeface="Baskerville Old Face" panose="02020602080505020303" pitchFamily="18" charset="0"/>
              </a:rPr>
              <a:t>Carbon </a:t>
            </a:r>
            <a:r>
              <a:rPr lang="it-IT" sz="1200" b="1" dirty="0" err="1" smtClean="0">
                <a:latin typeface="Baskerville Old Face" panose="02020602080505020303" pitchFamily="18" charset="0"/>
              </a:rPr>
              <a:t>membranes</a:t>
            </a:r>
            <a:endParaRPr lang="it-IT" sz="1200" b="1" dirty="0">
              <a:latin typeface="Baskerville Old Face" panose="02020602080505020303" pitchFamily="18" charset="0"/>
            </a:endParaRPr>
          </a:p>
        </p:txBody>
      </p:sp>
      <p:sp>
        <p:nvSpPr>
          <p:cNvPr id="39" name="Rectangle 15"/>
          <p:cNvSpPr>
            <a:spLocks noChangeArrowheads="1"/>
          </p:cNvSpPr>
          <p:nvPr/>
        </p:nvSpPr>
        <p:spPr bwMode="auto">
          <a:xfrm>
            <a:off x="5235284" y="2415543"/>
            <a:ext cx="3225148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65125" indent="-2555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ts val="400"/>
              </a:spcBef>
              <a:buClr>
                <a:schemeClr val="accent1"/>
              </a:buClr>
              <a:buSzPct val="68000"/>
              <a:buFont typeface="Arial" panose="020B0604020202020204" pitchFamily="34" charset="0"/>
              <a:buChar char="•"/>
            </a:pPr>
            <a:r>
              <a:rPr lang="it-IT" altLang="it-IT" sz="1200" dirty="0">
                <a:latin typeface="Baskerville Old Face" panose="02020602080505020303" pitchFamily="18" charset="0"/>
                <a:cs typeface="Times New Roman" pitchFamily="18" charset="0"/>
              </a:rPr>
              <a:t>Pd </a:t>
            </a:r>
            <a:r>
              <a:rPr lang="it-IT" altLang="it-IT" sz="1200" dirty="0" err="1" smtClean="0">
                <a:latin typeface="Baskerville Old Face" panose="02020602080505020303" pitchFamily="18" charset="0"/>
                <a:cs typeface="Times New Roman" pitchFamily="18" charset="0"/>
              </a:rPr>
              <a:t>layer</a:t>
            </a:r>
            <a:r>
              <a:rPr lang="it-IT" altLang="it-IT" sz="1200" dirty="0" smtClean="0">
                <a:latin typeface="Baskerville Old Face" panose="02020602080505020303" pitchFamily="18" charset="0"/>
                <a:cs typeface="Times New Roman" pitchFamily="18" charset="0"/>
              </a:rPr>
              <a:t>= </a:t>
            </a:r>
            <a:r>
              <a:rPr lang="it-IT" altLang="it-IT" sz="1200" b="1" dirty="0">
                <a:latin typeface="Baskerville Old Face" panose="02020602080505020303" pitchFamily="18" charset="0"/>
                <a:cs typeface="Times New Roman" pitchFamily="18" charset="0"/>
              </a:rPr>
              <a:t>5</a:t>
            </a:r>
            <a:r>
              <a:rPr lang="it-IT" altLang="it-IT" sz="1200" b="1" dirty="0" smtClean="0">
                <a:latin typeface="Baskerville Old Face" panose="02020602080505020303" pitchFamily="18" charset="0"/>
                <a:cs typeface="Times New Roman" pitchFamily="18" charset="0"/>
              </a:rPr>
              <a:t>-8 </a:t>
            </a:r>
            <a:r>
              <a:rPr lang="el-GR" altLang="it-IT" sz="1200" b="1" dirty="0" smtClean="0">
                <a:latin typeface="+mj-lt"/>
                <a:cs typeface="Times New Roman" pitchFamily="18" charset="0"/>
              </a:rPr>
              <a:t>μm</a:t>
            </a:r>
            <a:r>
              <a:rPr lang="it-IT" altLang="it-IT" sz="1200" b="1" dirty="0" smtClean="0">
                <a:latin typeface="Baskerville Old Face" panose="02020602080505020303" pitchFamily="18" charset="0"/>
                <a:cs typeface="Times New Roman" pitchFamily="18" charset="0"/>
              </a:rPr>
              <a:t> </a:t>
            </a:r>
            <a:r>
              <a:rPr lang="it-IT" altLang="it-IT" sz="1200" dirty="0" smtClean="0">
                <a:latin typeface="Baskerville Old Face" panose="02020602080505020303" pitchFamily="18" charset="0"/>
                <a:cs typeface="Times New Roman" pitchFamily="18" charset="0"/>
              </a:rPr>
              <a:t>[</a:t>
            </a:r>
            <a:r>
              <a:rPr lang="it-IT" altLang="it-IT" sz="1200" dirty="0" err="1" smtClean="0">
                <a:latin typeface="Baskerville Old Face" panose="02020602080505020303" pitchFamily="18" charset="0"/>
                <a:cs typeface="Times New Roman" pitchFamily="18" charset="0"/>
              </a:rPr>
              <a:t>not</a:t>
            </a:r>
            <a:r>
              <a:rPr lang="it-IT" altLang="it-IT" sz="1200" dirty="0" smtClean="0">
                <a:latin typeface="Baskerville Old Face" panose="02020602080505020303" pitchFamily="18" charset="0"/>
                <a:cs typeface="Times New Roman" pitchFamily="18" charset="0"/>
              </a:rPr>
              <a:t> commercial, by </a:t>
            </a:r>
            <a:r>
              <a:rPr lang="it-IT" altLang="it-IT" sz="1200" dirty="0" err="1" smtClean="0">
                <a:latin typeface="Baskerville Old Face" panose="02020602080505020303" pitchFamily="18" charset="0"/>
                <a:cs typeface="Times New Roman" pitchFamily="18" charset="0"/>
              </a:rPr>
              <a:t>Najing</a:t>
            </a:r>
            <a:r>
              <a:rPr lang="it-IT" altLang="it-IT" sz="1200" dirty="0" smtClean="0">
                <a:latin typeface="Baskerville Old Face" panose="02020602080505020303" pitchFamily="18" charset="0"/>
                <a:cs typeface="Times New Roman" pitchFamily="18" charset="0"/>
              </a:rPr>
              <a:t> </a:t>
            </a:r>
            <a:r>
              <a:rPr lang="it-IT" altLang="it-IT" sz="1200" dirty="0" err="1" smtClean="0">
                <a:latin typeface="Baskerville Old Face" panose="02020602080505020303" pitchFamily="18" charset="0"/>
                <a:cs typeface="Times New Roman" pitchFamily="18" charset="0"/>
              </a:rPr>
              <a:t>Tech</a:t>
            </a:r>
            <a:r>
              <a:rPr lang="it-IT" altLang="it-IT" sz="1200" dirty="0" smtClean="0">
                <a:latin typeface="Baskerville Old Face" panose="02020602080505020303" pitchFamily="18" charset="0"/>
                <a:cs typeface="Times New Roman" pitchFamily="18" charset="0"/>
              </a:rPr>
              <a:t>. </a:t>
            </a:r>
            <a:r>
              <a:rPr lang="it-IT" altLang="it-IT" sz="1200" dirty="0" err="1" smtClean="0">
                <a:latin typeface="Baskerville Old Face" panose="02020602080505020303" pitchFamily="18" charset="0"/>
                <a:cs typeface="Times New Roman" pitchFamily="18" charset="0"/>
              </a:rPr>
              <a:t>University</a:t>
            </a:r>
            <a:r>
              <a:rPr lang="it-IT" altLang="it-IT" sz="1200" dirty="0" smtClean="0">
                <a:latin typeface="Baskerville Old Face" panose="02020602080505020303" pitchFamily="18" charset="0"/>
                <a:cs typeface="Times New Roman" pitchFamily="18" charset="0"/>
              </a:rPr>
              <a:t> </a:t>
            </a:r>
            <a:r>
              <a:rPr lang="it-IT" altLang="it-IT" sz="1200" dirty="0" err="1" smtClean="0">
                <a:latin typeface="Baskerville Old Face" panose="02020602080505020303" pitchFamily="18" charset="0"/>
                <a:cs typeface="Times New Roman" pitchFamily="18" charset="0"/>
              </a:rPr>
              <a:t>Laboratory</a:t>
            </a:r>
            <a:r>
              <a:rPr lang="it-IT" altLang="it-IT" sz="1200" dirty="0" smtClean="0">
                <a:latin typeface="Baskerville Old Face" panose="02020602080505020303" pitchFamily="18" charset="0"/>
                <a:cs typeface="Times New Roman" pitchFamily="18" charset="0"/>
              </a:rPr>
              <a:t> (</a:t>
            </a:r>
            <a:r>
              <a:rPr lang="it-IT" altLang="it-IT" sz="1200" dirty="0" err="1" smtClean="0">
                <a:latin typeface="Baskerville Old Face" panose="02020602080505020303" pitchFamily="18" charset="0"/>
                <a:cs typeface="Times New Roman" pitchFamily="18" charset="0"/>
              </a:rPr>
              <a:t>Najing</a:t>
            </a:r>
            <a:r>
              <a:rPr lang="it-IT" altLang="it-IT" sz="1200" dirty="0" smtClean="0">
                <a:latin typeface="Baskerville Old Face" panose="02020602080505020303" pitchFamily="18" charset="0"/>
                <a:cs typeface="Times New Roman" pitchFamily="18" charset="0"/>
              </a:rPr>
              <a:t>, China)]</a:t>
            </a:r>
          </a:p>
          <a:p>
            <a:pPr marL="109537" indent="0">
              <a:spcBef>
                <a:spcPts val="400"/>
              </a:spcBef>
              <a:buClr>
                <a:schemeClr val="accent1"/>
              </a:buClr>
              <a:buSzPct val="68000"/>
            </a:pPr>
            <a:r>
              <a:rPr lang="it-IT" altLang="it-IT" sz="1200" b="1" dirty="0" err="1" smtClean="0">
                <a:latin typeface="Baskerville Old Face" panose="02020602080505020303" pitchFamily="18" charset="0"/>
                <a:cs typeface="Times New Roman" pitchFamily="18" charset="0"/>
              </a:rPr>
              <a:t>Methanol</a:t>
            </a:r>
            <a:r>
              <a:rPr lang="it-IT" altLang="it-IT" sz="1200" b="1" dirty="0" smtClean="0">
                <a:latin typeface="Baskerville Old Face" panose="02020602080505020303" pitchFamily="18" charset="0"/>
                <a:cs typeface="Times New Roman" pitchFamily="18" charset="0"/>
              </a:rPr>
              <a:t> </a:t>
            </a:r>
            <a:r>
              <a:rPr lang="it-IT" altLang="it-IT" sz="1200" b="1" dirty="0" err="1" smtClean="0">
                <a:latin typeface="Baskerville Old Face" panose="02020602080505020303" pitchFamily="18" charset="0"/>
                <a:cs typeface="Times New Roman" pitchFamily="18" charset="0"/>
              </a:rPr>
              <a:t>steam</a:t>
            </a:r>
            <a:r>
              <a:rPr lang="it-IT" altLang="it-IT" sz="1200" b="1" dirty="0" smtClean="0">
                <a:latin typeface="Baskerville Old Face" panose="02020602080505020303" pitchFamily="18" charset="0"/>
                <a:cs typeface="Times New Roman" pitchFamily="18" charset="0"/>
              </a:rPr>
              <a:t> </a:t>
            </a:r>
            <a:r>
              <a:rPr lang="it-IT" altLang="it-IT" sz="1200" b="1" dirty="0" err="1" smtClean="0">
                <a:latin typeface="Baskerville Old Face" panose="02020602080505020303" pitchFamily="18" charset="0"/>
                <a:cs typeface="Times New Roman" pitchFamily="18" charset="0"/>
              </a:rPr>
              <a:t>reforming</a:t>
            </a:r>
            <a:endParaRPr lang="it-IT" altLang="it-IT" sz="1200" b="1" dirty="0" smtClean="0">
              <a:latin typeface="Baskerville Old Face" panose="02020602080505020303" pitchFamily="18" charset="0"/>
              <a:cs typeface="Times New Roman" pitchFamily="18" charset="0"/>
            </a:endParaRPr>
          </a:p>
          <a:p>
            <a:pPr marL="109537" indent="0">
              <a:spcBef>
                <a:spcPts val="400"/>
              </a:spcBef>
              <a:buClr>
                <a:schemeClr val="accent1"/>
              </a:buClr>
              <a:buSzPct val="68000"/>
            </a:pPr>
            <a:r>
              <a:rPr lang="it-IT" altLang="it-IT" sz="1200" b="1" dirty="0" err="1" smtClean="0">
                <a:latin typeface="Baskerville Old Face" panose="02020602080505020303" pitchFamily="18" charset="0"/>
                <a:cs typeface="Times New Roman" pitchFamily="18" charset="0"/>
              </a:rPr>
              <a:t>Bio-ethanol</a:t>
            </a:r>
            <a:r>
              <a:rPr lang="it-IT" altLang="it-IT" sz="1200" b="1" dirty="0" smtClean="0">
                <a:latin typeface="Baskerville Old Face" panose="02020602080505020303" pitchFamily="18" charset="0"/>
                <a:cs typeface="Times New Roman" pitchFamily="18" charset="0"/>
              </a:rPr>
              <a:t> </a:t>
            </a:r>
            <a:r>
              <a:rPr lang="it-IT" altLang="it-IT" sz="1200" b="1" dirty="0" err="1" smtClean="0">
                <a:latin typeface="Baskerville Old Face" panose="02020602080505020303" pitchFamily="18" charset="0"/>
                <a:cs typeface="Times New Roman" pitchFamily="18" charset="0"/>
              </a:rPr>
              <a:t>steam</a:t>
            </a:r>
            <a:r>
              <a:rPr lang="it-IT" altLang="it-IT" sz="1200" b="1" dirty="0" smtClean="0">
                <a:latin typeface="Baskerville Old Face" panose="02020602080505020303" pitchFamily="18" charset="0"/>
                <a:cs typeface="Times New Roman" pitchFamily="18" charset="0"/>
              </a:rPr>
              <a:t> </a:t>
            </a:r>
            <a:r>
              <a:rPr lang="it-IT" altLang="it-IT" sz="1200" b="1" dirty="0" err="1" smtClean="0">
                <a:latin typeface="Baskerville Old Face" panose="02020602080505020303" pitchFamily="18" charset="0"/>
                <a:cs typeface="Times New Roman" pitchFamily="18" charset="0"/>
              </a:rPr>
              <a:t>reforming</a:t>
            </a:r>
            <a:endParaRPr lang="it-IT" altLang="it-IT" sz="1200" b="1" dirty="0" smtClean="0">
              <a:latin typeface="Baskerville Old Face" panose="02020602080505020303" pitchFamily="18" charset="0"/>
              <a:cs typeface="Times New Roman" pitchFamily="18" charset="0"/>
            </a:endParaRPr>
          </a:p>
          <a:p>
            <a:pPr marL="109537" indent="0">
              <a:spcBef>
                <a:spcPts val="400"/>
              </a:spcBef>
              <a:buClr>
                <a:schemeClr val="accent1"/>
              </a:buClr>
              <a:buSzPct val="68000"/>
            </a:pPr>
            <a:r>
              <a:rPr lang="it-IT" altLang="it-IT" sz="1200" b="1" dirty="0" err="1" smtClean="0">
                <a:latin typeface="Baskerville Old Face" panose="02020602080505020303" pitchFamily="18" charset="0"/>
                <a:cs typeface="Times New Roman" pitchFamily="18" charset="0"/>
              </a:rPr>
              <a:t>Bio</a:t>
            </a:r>
            <a:r>
              <a:rPr lang="it-IT" altLang="it-IT" sz="1200" b="1" dirty="0" smtClean="0">
                <a:latin typeface="Baskerville Old Face" panose="02020602080505020303" pitchFamily="18" charset="0"/>
                <a:cs typeface="Times New Roman" pitchFamily="18" charset="0"/>
              </a:rPr>
              <a:t>-gas </a:t>
            </a:r>
            <a:r>
              <a:rPr lang="it-IT" altLang="it-IT" sz="1200" b="1" dirty="0" err="1" smtClean="0">
                <a:latin typeface="Baskerville Old Face" panose="02020602080505020303" pitchFamily="18" charset="0"/>
                <a:cs typeface="Times New Roman" pitchFamily="18" charset="0"/>
              </a:rPr>
              <a:t>steam</a:t>
            </a:r>
            <a:r>
              <a:rPr lang="it-IT" altLang="it-IT" sz="1200" b="1" dirty="0" smtClean="0">
                <a:latin typeface="Baskerville Old Face" panose="02020602080505020303" pitchFamily="18" charset="0"/>
                <a:cs typeface="Times New Roman" pitchFamily="18" charset="0"/>
              </a:rPr>
              <a:t> </a:t>
            </a:r>
            <a:r>
              <a:rPr lang="it-IT" altLang="it-IT" sz="1200" b="1" dirty="0" err="1" smtClean="0">
                <a:latin typeface="Baskerville Old Face" panose="02020602080505020303" pitchFamily="18" charset="0"/>
                <a:cs typeface="Times New Roman" pitchFamily="18" charset="0"/>
              </a:rPr>
              <a:t>reforming</a:t>
            </a:r>
            <a:endParaRPr lang="it-IT" altLang="it-IT" sz="1200" b="1" dirty="0" smtClean="0">
              <a:latin typeface="Baskerville Old Face" panose="02020602080505020303" pitchFamily="18" charset="0"/>
              <a:cs typeface="Times New Roman" pitchFamily="18" charset="0"/>
            </a:endParaRPr>
          </a:p>
          <a:p>
            <a:pPr marL="109537" indent="0">
              <a:spcBef>
                <a:spcPts val="400"/>
              </a:spcBef>
              <a:buClr>
                <a:schemeClr val="accent1"/>
              </a:buClr>
              <a:buSzPct val="68000"/>
            </a:pPr>
            <a:endParaRPr lang="it-IT" altLang="it-IT" sz="1200" dirty="0" smtClean="0">
              <a:latin typeface="Baskerville Old Face" panose="02020602080505020303" pitchFamily="18" charset="0"/>
              <a:cs typeface="Times New Roman" pitchFamily="18" charset="0"/>
            </a:endParaRPr>
          </a:p>
          <a:p>
            <a:pPr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None/>
            </a:pPr>
            <a:endParaRPr lang="it-IT" altLang="it-IT" sz="1200" dirty="0" smtClean="0">
              <a:latin typeface="Baskerville Old Face" panose="02020602080505020303" pitchFamily="18" charset="0"/>
              <a:cs typeface="Times New Roman" pitchFamily="18" charset="0"/>
            </a:endParaRPr>
          </a:p>
          <a:p>
            <a:pPr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None/>
            </a:pPr>
            <a:endParaRPr lang="it-IT" altLang="it-IT" sz="1200" dirty="0">
              <a:latin typeface="Baskerville Old Face" panose="02020602080505020303" pitchFamily="18" charset="0"/>
              <a:cs typeface="Times New Roman" pitchFamily="18" charset="0"/>
            </a:endParaRPr>
          </a:p>
          <a:p>
            <a:pPr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None/>
            </a:pPr>
            <a:endParaRPr lang="it-IT" altLang="it-IT" sz="1200" dirty="0" smtClean="0">
              <a:latin typeface="Baskerville Old Face" panose="02020602080505020303" pitchFamily="18" charset="0"/>
              <a:cs typeface="Times New Roman" pitchFamily="18" charset="0"/>
            </a:endParaRPr>
          </a:p>
          <a:p>
            <a:pPr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None/>
            </a:pPr>
            <a:endParaRPr lang="it-IT" altLang="it-IT" sz="1200" dirty="0">
              <a:latin typeface="Baskerville Old Face" panose="02020602080505020303" pitchFamily="18" charset="0"/>
              <a:cs typeface="Times New Roman" pitchFamily="18" charset="0"/>
            </a:endParaRPr>
          </a:p>
          <a:p>
            <a:pPr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None/>
            </a:pPr>
            <a:r>
              <a:rPr lang="it-IT" altLang="it-IT" sz="1200" dirty="0" smtClean="0">
                <a:latin typeface="Baskerville Old Face" panose="02020602080505020303" pitchFamily="18" charset="0"/>
                <a:cs typeface="Times New Roman" pitchFamily="18" charset="0"/>
              </a:rPr>
              <a:t> </a:t>
            </a:r>
            <a:endParaRPr lang="it-IT" altLang="it-IT" sz="1200" dirty="0">
              <a:latin typeface="Baskerville Old Face" panose="02020602080505020303" pitchFamily="18" charset="0"/>
              <a:cs typeface="Times New Roman" pitchFamily="18" charset="0"/>
            </a:endParaRP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7577" y="5067114"/>
            <a:ext cx="2167001" cy="662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Picture 3" descr="C:\Users\samsung\AppData\Local\Microsoft\Windows\Temporary Internet Files\Content.Outlook\RTGOZBDS\20150302_093602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75" b="18559"/>
          <a:stretch/>
        </p:blipFill>
        <p:spPr bwMode="auto">
          <a:xfrm rot="10800000" flipV="1">
            <a:off x="5811347" y="1652962"/>
            <a:ext cx="2164422" cy="738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CasellaDiTesto 37"/>
          <p:cNvSpPr txBox="1"/>
          <p:nvPr/>
        </p:nvSpPr>
        <p:spPr>
          <a:xfrm>
            <a:off x="5811348" y="1196752"/>
            <a:ext cx="2160240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200" b="1" dirty="0" smtClean="0">
                <a:latin typeface="Baskerville Old Face" panose="02020602080505020303" pitchFamily="18" charset="0"/>
              </a:rPr>
              <a:t>Composite Pd-</a:t>
            </a:r>
            <a:r>
              <a:rPr lang="it-IT" sz="1200" b="1" dirty="0" err="1" smtClean="0">
                <a:latin typeface="Baskerville Old Face" panose="02020602080505020303" pitchFamily="18" charset="0"/>
              </a:rPr>
              <a:t>layer</a:t>
            </a:r>
            <a:r>
              <a:rPr lang="it-IT" sz="1200" b="1" dirty="0" smtClean="0">
                <a:latin typeface="Baskerville Old Face" panose="02020602080505020303" pitchFamily="18" charset="0"/>
              </a:rPr>
              <a:t> </a:t>
            </a:r>
            <a:r>
              <a:rPr lang="it-IT" sz="1200" b="1" dirty="0" err="1" smtClean="0">
                <a:latin typeface="Baskerville Old Face" panose="02020602080505020303" pitchFamily="18" charset="0"/>
              </a:rPr>
              <a:t>supported</a:t>
            </a:r>
            <a:r>
              <a:rPr lang="it-IT" sz="1200" b="1" dirty="0" smtClean="0">
                <a:latin typeface="Baskerville Old Face" panose="02020602080505020303" pitchFamily="18" charset="0"/>
              </a:rPr>
              <a:t> on </a:t>
            </a:r>
            <a:r>
              <a:rPr lang="it-IT" sz="1200" b="1" dirty="0" smtClean="0">
                <a:latin typeface="Symbol" panose="05050102010706020507" pitchFamily="18" charset="2"/>
              </a:rPr>
              <a:t>a</a:t>
            </a:r>
            <a:r>
              <a:rPr lang="it-IT" sz="1200" b="1" dirty="0" smtClean="0">
                <a:latin typeface="Baskerville Old Face" panose="02020602080505020303" pitchFamily="18" charset="0"/>
              </a:rPr>
              <a:t>-Al</a:t>
            </a:r>
            <a:r>
              <a:rPr lang="it-IT" sz="1200" b="1" baseline="-25000" dirty="0" smtClean="0">
                <a:latin typeface="Baskerville Old Face" panose="02020602080505020303" pitchFamily="18" charset="0"/>
              </a:rPr>
              <a:t>2</a:t>
            </a:r>
            <a:r>
              <a:rPr lang="it-IT" sz="1200" b="1" dirty="0" smtClean="0">
                <a:latin typeface="Baskerville Old Face" panose="02020602080505020303" pitchFamily="18" charset="0"/>
              </a:rPr>
              <a:t>O</a:t>
            </a:r>
            <a:r>
              <a:rPr lang="it-IT" sz="1200" b="1" baseline="-25000" dirty="0" smtClean="0">
                <a:latin typeface="Baskerville Old Face" panose="02020602080505020303" pitchFamily="18" charset="0"/>
              </a:rPr>
              <a:t>3</a:t>
            </a:r>
            <a:endParaRPr lang="it-IT" sz="1200" b="1" baseline="-25000" dirty="0">
              <a:latin typeface="Baskerville Old Face" panose="02020602080505020303" pitchFamily="18" charset="0"/>
            </a:endParaRPr>
          </a:p>
        </p:txBody>
      </p:sp>
      <p:cxnSp>
        <p:nvCxnSpPr>
          <p:cNvPr id="41" name="Connettore 1 40"/>
          <p:cNvCxnSpPr/>
          <p:nvPr/>
        </p:nvCxnSpPr>
        <p:spPr>
          <a:xfrm flipV="1">
            <a:off x="4499992" y="2285418"/>
            <a:ext cx="0" cy="11435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ttore 2 42"/>
          <p:cNvCxnSpPr/>
          <p:nvPr/>
        </p:nvCxnSpPr>
        <p:spPr>
          <a:xfrm>
            <a:off x="4499992" y="2279988"/>
            <a:ext cx="1311356" cy="543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CasellaDiTesto 44"/>
          <p:cNvSpPr txBox="1"/>
          <p:nvPr/>
        </p:nvSpPr>
        <p:spPr>
          <a:xfrm rot="1528166">
            <a:off x="1245720" y="2720111"/>
            <a:ext cx="520481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5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Palladium</a:t>
            </a:r>
            <a:r>
              <a:rPr lang="it-IT" sz="25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 </a:t>
            </a:r>
            <a:r>
              <a:rPr lang="it-IT" sz="25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content</a:t>
            </a:r>
            <a:r>
              <a:rPr lang="it-IT" sz="25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 </a:t>
            </a:r>
            <a:r>
              <a:rPr lang="it-IT" sz="25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decrease</a:t>
            </a:r>
            <a:endParaRPr lang="it-IT" sz="25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anose="02020602080505020303" pitchFamily="18" charset="0"/>
            </a:endParaRPr>
          </a:p>
        </p:txBody>
      </p:sp>
      <p:cxnSp>
        <p:nvCxnSpPr>
          <p:cNvPr id="47" name="Connettore 2 46"/>
          <p:cNvCxnSpPr/>
          <p:nvPr/>
        </p:nvCxnSpPr>
        <p:spPr>
          <a:xfrm>
            <a:off x="5508104" y="3979540"/>
            <a:ext cx="0" cy="6271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75" b="27561"/>
          <a:stretch/>
        </p:blipFill>
        <p:spPr bwMode="auto">
          <a:xfrm>
            <a:off x="2475942" y="4479277"/>
            <a:ext cx="1844030" cy="86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CasellaDiTesto 53"/>
          <p:cNvSpPr txBox="1"/>
          <p:nvPr/>
        </p:nvSpPr>
        <p:spPr>
          <a:xfrm>
            <a:off x="2595126" y="4005064"/>
            <a:ext cx="1616834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200" b="1" dirty="0" smtClean="0">
                <a:latin typeface="Baskerville Old Face" panose="02020602080505020303" pitchFamily="18" charset="0"/>
              </a:rPr>
              <a:t>Composite Pd-</a:t>
            </a:r>
            <a:r>
              <a:rPr lang="it-IT" sz="1200" b="1" dirty="0">
                <a:latin typeface="Baskerville Old Face" panose="02020602080505020303" pitchFamily="18" charset="0"/>
              </a:rPr>
              <a:t>C</a:t>
            </a:r>
            <a:r>
              <a:rPr lang="it-IT" sz="1200" b="1" dirty="0" smtClean="0">
                <a:latin typeface="Baskerville Old Face" panose="02020602080505020303" pitchFamily="18" charset="0"/>
              </a:rPr>
              <a:t>u </a:t>
            </a:r>
          </a:p>
          <a:p>
            <a:pPr algn="ctr"/>
            <a:r>
              <a:rPr lang="it-IT" sz="1200" b="1" dirty="0" err="1" smtClean="0">
                <a:latin typeface="Baskerville Old Face" panose="02020602080505020303" pitchFamily="18" charset="0"/>
              </a:rPr>
              <a:t>supported</a:t>
            </a:r>
            <a:r>
              <a:rPr lang="it-IT" sz="1200" b="1" dirty="0" smtClean="0">
                <a:latin typeface="Baskerville Old Face" panose="02020602080505020303" pitchFamily="18" charset="0"/>
              </a:rPr>
              <a:t> on </a:t>
            </a:r>
            <a:r>
              <a:rPr lang="it-IT" sz="1200" b="1" dirty="0" smtClean="0">
                <a:latin typeface="Symbol" panose="05050102010706020507" pitchFamily="18" charset="2"/>
              </a:rPr>
              <a:t>a</a:t>
            </a:r>
            <a:r>
              <a:rPr lang="it-IT" sz="1200" b="1" dirty="0" smtClean="0">
                <a:latin typeface="Baskerville Old Face" panose="02020602080505020303" pitchFamily="18" charset="0"/>
              </a:rPr>
              <a:t>-Al</a:t>
            </a:r>
            <a:r>
              <a:rPr lang="it-IT" sz="1200" b="1" baseline="-25000" dirty="0" smtClean="0">
                <a:latin typeface="Baskerville Old Face" panose="02020602080505020303" pitchFamily="18" charset="0"/>
              </a:rPr>
              <a:t>2</a:t>
            </a:r>
            <a:r>
              <a:rPr lang="it-IT" sz="1200" b="1" dirty="0" smtClean="0">
                <a:latin typeface="Baskerville Old Face" panose="02020602080505020303" pitchFamily="18" charset="0"/>
              </a:rPr>
              <a:t>O</a:t>
            </a:r>
            <a:r>
              <a:rPr lang="it-IT" sz="1200" b="1" baseline="-25000" dirty="0" smtClean="0">
                <a:latin typeface="Baskerville Old Face" panose="02020602080505020303" pitchFamily="18" charset="0"/>
              </a:rPr>
              <a:t>3</a:t>
            </a:r>
            <a:endParaRPr lang="it-IT" sz="1200" b="1" baseline="-25000" dirty="0">
              <a:latin typeface="Baskerville Old Face" panose="02020602080505020303" pitchFamily="18" charset="0"/>
            </a:endParaRPr>
          </a:p>
        </p:txBody>
      </p:sp>
      <p:sp>
        <p:nvSpPr>
          <p:cNvPr id="55" name="Rectangle 15"/>
          <p:cNvSpPr>
            <a:spLocks noChangeArrowheads="1"/>
          </p:cNvSpPr>
          <p:nvPr/>
        </p:nvSpPr>
        <p:spPr bwMode="auto">
          <a:xfrm>
            <a:off x="2051720" y="5309865"/>
            <a:ext cx="2279751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65125" indent="-2555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ts val="400"/>
              </a:spcBef>
              <a:buClr>
                <a:schemeClr val="accent1"/>
              </a:buClr>
              <a:buSzPct val="68000"/>
              <a:buFont typeface="Arial" panose="020B0604020202020204" pitchFamily="34" charset="0"/>
              <a:buChar char="•"/>
            </a:pPr>
            <a:r>
              <a:rPr lang="it-IT" altLang="it-IT" sz="1200" dirty="0">
                <a:latin typeface="Baskerville Old Face" panose="02020602080505020303" pitchFamily="18" charset="0"/>
                <a:cs typeface="Times New Roman" pitchFamily="18" charset="0"/>
              </a:rPr>
              <a:t>Pd </a:t>
            </a:r>
            <a:r>
              <a:rPr lang="it-IT" altLang="it-IT" sz="1200" dirty="0" err="1" smtClean="0">
                <a:latin typeface="Baskerville Old Face" panose="02020602080505020303" pitchFamily="18" charset="0"/>
                <a:cs typeface="Times New Roman" pitchFamily="18" charset="0"/>
              </a:rPr>
              <a:t>layer</a:t>
            </a:r>
            <a:r>
              <a:rPr lang="it-IT" altLang="it-IT" sz="1200" dirty="0" smtClean="0">
                <a:latin typeface="Baskerville Old Face" panose="02020602080505020303" pitchFamily="18" charset="0"/>
                <a:cs typeface="Times New Roman" pitchFamily="18" charset="0"/>
              </a:rPr>
              <a:t>= </a:t>
            </a:r>
            <a:r>
              <a:rPr lang="it-IT" altLang="it-IT" sz="1200" b="1" dirty="0" smtClean="0">
                <a:latin typeface="Baskerville Old Face" panose="02020602080505020303" pitchFamily="18" charset="0"/>
                <a:cs typeface="Times New Roman" pitchFamily="18" charset="0"/>
              </a:rPr>
              <a:t>20 </a:t>
            </a:r>
            <a:r>
              <a:rPr lang="el-GR" altLang="it-IT" sz="1200" b="1" dirty="0" smtClean="0">
                <a:latin typeface="+mj-lt"/>
                <a:cs typeface="Times New Roman" pitchFamily="18" charset="0"/>
              </a:rPr>
              <a:t>μm</a:t>
            </a:r>
            <a:r>
              <a:rPr lang="it-IT" altLang="it-IT" sz="1200" b="1" dirty="0" smtClean="0">
                <a:latin typeface="Baskerville Old Face" panose="02020602080505020303" pitchFamily="18" charset="0"/>
                <a:cs typeface="Times New Roman" pitchFamily="18" charset="0"/>
              </a:rPr>
              <a:t> </a:t>
            </a:r>
            <a:r>
              <a:rPr lang="it-IT" altLang="it-IT" sz="1200" dirty="0" smtClean="0">
                <a:latin typeface="Baskerville Old Face" panose="02020602080505020303" pitchFamily="18" charset="0"/>
                <a:cs typeface="Times New Roman" pitchFamily="18" charset="0"/>
              </a:rPr>
              <a:t>[</a:t>
            </a:r>
            <a:r>
              <a:rPr lang="it-IT" altLang="it-IT" sz="1200" dirty="0" err="1" smtClean="0">
                <a:latin typeface="Baskerville Old Face" panose="02020602080505020303" pitchFamily="18" charset="0"/>
                <a:cs typeface="Times New Roman" pitchFamily="18" charset="0"/>
              </a:rPr>
              <a:t>not</a:t>
            </a:r>
            <a:r>
              <a:rPr lang="it-IT" altLang="it-IT" sz="1200" dirty="0" smtClean="0">
                <a:latin typeface="Baskerville Old Face" panose="02020602080505020303" pitchFamily="18" charset="0"/>
                <a:cs typeface="Times New Roman" pitchFamily="18" charset="0"/>
              </a:rPr>
              <a:t> commercial, by CNR-ITM &amp; Advanced </a:t>
            </a:r>
            <a:r>
              <a:rPr lang="it-IT" altLang="it-IT" sz="1200" dirty="0" err="1" smtClean="0">
                <a:latin typeface="Baskerville Old Face" panose="02020602080505020303" pitchFamily="18" charset="0"/>
                <a:cs typeface="Times New Roman" pitchFamily="18" charset="0"/>
              </a:rPr>
              <a:t>Catalyst</a:t>
            </a:r>
            <a:r>
              <a:rPr lang="it-IT" altLang="it-IT" sz="1200" dirty="0" smtClean="0">
                <a:latin typeface="Baskerville Old Face" panose="02020602080505020303" pitchFamily="18" charset="0"/>
                <a:cs typeface="Times New Roman" pitchFamily="18" charset="0"/>
              </a:rPr>
              <a:t> Srl (Rende/Pisa, </a:t>
            </a:r>
            <a:r>
              <a:rPr lang="it-IT" altLang="it-IT" sz="1200" dirty="0" err="1" smtClean="0">
                <a:latin typeface="Baskerville Old Face" panose="02020602080505020303" pitchFamily="18" charset="0"/>
                <a:cs typeface="Times New Roman" pitchFamily="18" charset="0"/>
              </a:rPr>
              <a:t>Italy</a:t>
            </a:r>
            <a:r>
              <a:rPr lang="it-IT" altLang="it-IT" sz="1200" dirty="0" smtClean="0">
                <a:latin typeface="Baskerville Old Face" panose="02020602080505020303" pitchFamily="18" charset="0"/>
                <a:cs typeface="Times New Roman" pitchFamily="18" charset="0"/>
              </a:rPr>
              <a:t>)]</a:t>
            </a:r>
          </a:p>
          <a:p>
            <a:pPr marL="109537" indent="0">
              <a:spcBef>
                <a:spcPts val="400"/>
              </a:spcBef>
              <a:buClr>
                <a:schemeClr val="accent1"/>
              </a:buClr>
              <a:buSzPct val="68000"/>
            </a:pPr>
            <a:r>
              <a:rPr lang="it-IT" altLang="it-IT" sz="1200" b="1" dirty="0" err="1" smtClean="0">
                <a:latin typeface="Baskerville Old Face" panose="02020602080505020303" pitchFamily="18" charset="0"/>
                <a:cs typeface="Times New Roman" pitchFamily="18" charset="0"/>
              </a:rPr>
              <a:t>Bio</a:t>
            </a:r>
            <a:r>
              <a:rPr lang="it-IT" altLang="it-IT" sz="1200" b="1" dirty="0" smtClean="0">
                <a:latin typeface="Baskerville Old Face" panose="02020602080505020303" pitchFamily="18" charset="0"/>
                <a:cs typeface="Times New Roman" pitchFamily="18" charset="0"/>
              </a:rPr>
              <a:t>-gas </a:t>
            </a:r>
            <a:r>
              <a:rPr lang="it-IT" altLang="it-IT" sz="1200" b="1" dirty="0" err="1" smtClean="0">
                <a:latin typeface="Baskerville Old Face" panose="02020602080505020303" pitchFamily="18" charset="0"/>
                <a:cs typeface="Times New Roman" pitchFamily="18" charset="0"/>
              </a:rPr>
              <a:t>steam</a:t>
            </a:r>
            <a:r>
              <a:rPr lang="it-IT" altLang="it-IT" sz="1200" b="1" dirty="0" smtClean="0">
                <a:latin typeface="Baskerville Old Face" panose="02020602080505020303" pitchFamily="18" charset="0"/>
                <a:cs typeface="Times New Roman" pitchFamily="18" charset="0"/>
              </a:rPr>
              <a:t> </a:t>
            </a:r>
            <a:r>
              <a:rPr lang="it-IT" altLang="it-IT" sz="1200" b="1" dirty="0" err="1" smtClean="0">
                <a:latin typeface="Baskerville Old Face" panose="02020602080505020303" pitchFamily="18" charset="0"/>
                <a:cs typeface="Times New Roman" pitchFamily="18" charset="0"/>
              </a:rPr>
              <a:t>reforming</a:t>
            </a:r>
            <a:endParaRPr lang="it-IT" altLang="it-IT" sz="1200" b="1" dirty="0" smtClean="0">
              <a:latin typeface="Baskerville Old Face" panose="02020602080505020303" pitchFamily="18" charset="0"/>
              <a:cs typeface="Times New Roman" pitchFamily="18" charset="0"/>
            </a:endParaRPr>
          </a:p>
          <a:p>
            <a:pPr marL="109537" indent="0">
              <a:spcBef>
                <a:spcPts val="400"/>
              </a:spcBef>
              <a:buClr>
                <a:schemeClr val="accent1"/>
              </a:buClr>
              <a:buSzPct val="68000"/>
            </a:pPr>
            <a:endParaRPr lang="it-IT" altLang="it-IT" sz="1200" dirty="0" smtClean="0">
              <a:latin typeface="Baskerville Old Face" panose="02020602080505020303" pitchFamily="18" charset="0"/>
              <a:cs typeface="Times New Roman" pitchFamily="18" charset="0"/>
            </a:endParaRPr>
          </a:p>
          <a:p>
            <a:pPr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None/>
            </a:pPr>
            <a:endParaRPr lang="it-IT" altLang="it-IT" sz="1200" dirty="0" smtClean="0">
              <a:latin typeface="Baskerville Old Face" panose="02020602080505020303" pitchFamily="18" charset="0"/>
              <a:cs typeface="Times New Roman" pitchFamily="18" charset="0"/>
            </a:endParaRPr>
          </a:p>
          <a:p>
            <a:pPr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None/>
            </a:pPr>
            <a:endParaRPr lang="it-IT" altLang="it-IT" sz="1200" dirty="0">
              <a:latin typeface="Baskerville Old Face" panose="02020602080505020303" pitchFamily="18" charset="0"/>
              <a:cs typeface="Times New Roman" pitchFamily="18" charset="0"/>
            </a:endParaRPr>
          </a:p>
          <a:p>
            <a:pPr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None/>
            </a:pPr>
            <a:endParaRPr lang="it-IT" altLang="it-IT" sz="1200" dirty="0" smtClean="0">
              <a:latin typeface="Baskerville Old Face" panose="02020602080505020303" pitchFamily="18" charset="0"/>
              <a:cs typeface="Times New Roman" pitchFamily="18" charset="0"/>
            </a:endParaRPr>
          </a:p>
          <a:p>
            <a:pPr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None/>
            </a:pPr>
            <a:endParaRPr lang="it-IT" altLang="it-IT" sz="1200" dirty="0">
              <a:latin typeface="Baskerville Old Face" panose="02020602080505020303" pitchFamily="18" charset="0"/>
              <a:cs typeface="Times New Roman" pitchFamily="18" charset="0"/>
            </a:endParaRPr>
          </a:p>
          <a:p>
            <a:pPr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None/>
            </a:pPr>
            <a:r>
              <a:rPr lang="it-IT" altLang="it-IT" sz="1200" dirty="0" smtClean="0">
                <a:latin typeface="Baskerville Old Face" panose="02020602080505020303" pitchFamily="18" charset="0"/>
                <a:cs typeface="Times New Roman" pitchFamily="18" charset="0"/>
              </a:rPr>
              <a:t> </a:t>
            </a:r>
            <a:endParaRPr lang="it-IT" altLang="it-IT" sz="1200" dirty="0">
              <a:latin typeface="Baskerville Old Face" panose="02020602080505020303" pitchFamily="18" charset="0"/>
              <a:cs typeface="Times New Roman" pitchFamily="18" charset="0"/>
            </a:endParaRPr>
          </a:p>
        </p:txBody>
      </p:sp>
      <p:sp>
        <p:nvSpPr>
          <p:cNvPr id="56" name="Rectangle 15"/>
          <p:cNvSpPr>
            <a:spLocks noChangeArrowheads="1"/>
          </p:cNvSpPr>
          <p:nvPr/>
        </p:nvSpPr>
        <p:spPr bwMode="auto">
          <a:xfrm>
            <a:off x="7009176" y="3955640"/>
            <a:ext cx="202732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65125" indent="-2555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ts val="400"/>
              </a:spcBef>
              <a:buClr>
                <a:schemeClr val="accent1"/>
              </a:buClr>
              <a:buSzPct val="68000"/>
              <a:buFont typeface="Arial" panose="020B0604020202020204" pitchFamily="34" charset="0"/>
              <a:buChar char="•"/>
            </a:pPr>
            <a:r>
              <a:rPr lang="it-IT" altLang="it-IT" sz="1200" dirty="0" err="1" smtClean="0">
                <a:latin typeface="Baskerville Old Face" panose="02020602080505020303" pitchFamily="18" charset="0"/>
                <a:cs typeface="Times New Roman" pitchFamily="18" charset="0"/>
              </a:rPr>
              <a:t>Not</a:t>
            </a:r>
            <a:r>
              <a:rPr lang="it-IT" altLang="it-IT" sz="1200" dirty="0" smtClean="0">
                <a:latin typeface="Baskerville Old Face" panose="02020602080505020303" pitchFamily="18" charset="0"/>
                <a:cs typeface="Times New Roman" pitchFamily="18" charset="0"/>
              </a:rPr>
              <a:t> commercial and </a:t>
            </a:r>
            <a:r>
              <a:rPr lang="it-IT" altLang="it-IT" sz="1200" dirty="0" err="1" smtClean="0">
                <a:latin typeface="Baskerville Old Face" panose="02020602080505020303" pitchFamily="18" charset="0"/>
                <a:cs typeface="Times New Roman" pitchFamily="18" charset="0"/>
              </a:rPr>
              <a:t>not</a:t>
            </a:r>
            <a:r>
              <a:rPr lang="it-IT" altLang="it-IT" sz="1200" dirty="0" smtClean="0">
                <a:latin typeface="Baskerville Old Face" panose="02020602080505020303" pitchFamily="18" charset="0"/>
                <a:cs typeface="Times New Roman" pitchFamily="18" charset="0"/>
              </a:rPr>
              <a:t> Pd-</a:t>
            </a:r>
            <a:r>
              <a:rPr lang="it-IT" altLang="it-IT" sz="1200" dirty="0" err="1" smtClean="0">
                <a:latin typeface="Baskerville Old Face" panose="02020602080505020303" pitchFamily="18" charset="0"/>
                <a:cs typeface="Times New Roman" pitchFamily="18" charset="0"/>
              </a:rPr>
              <a:t>based</a:t>
            </a:r>
            <a:r>
              <a:rPr lang="it-IT" altLang="it-IT" sz="1200" dirty="0" smtClean="0">
                <a:latin typeface="Baskerville Old Face" panose="02020602080505020303" pitchFamily="18" charset="0"/>
                <a:cs typeface="Times New Roman" pitchFamily="18" charset="0"/>
              </a:rPr>
              <a:t>, by </a:t>
            </a:r>
            <a:r>
              <a:rPr lang="it-IT" altLang="it-IT" sz="1200" dirty="0" err="1" smtClean="0">
                <a:latin typeface="Baskerville Old Face" panose="02020602080505020303" pitchFamily="18" charset="0"/>
                <a:cs typeface="Times New Roman" pitchFamily="18" charset="0"/>
              </a:rPr>
              <a:t>University</a:t>
            </a:r>
            <a:r>
              <a:rPr lang="it-IT" altLang="it-IT" sz="1200" dirty="0">
                <a:latin typeface="Baskerville Old Face" panose="02020602080505020303" pitchFamily="18" charset="0"/>
                <a:cs typeface="Times New Roman" pitchFamily="18" charset="0"/>
              </a:rPr>
              <a:t> </a:t>
            </a:r>
            <a:r>
              <a:rPr lang="it-IT" altLang="it-IT" sz="1200" dirty="0" err="1" smtClean="0">
                <a:latin typeface="Baskerville Old Face" panose="02020602080505020303" pitchFamily="18" charset="0"/>
                <a:cs typeface="Times New Roman" pitchFamily="18" charset="0"/>
              </a:rPr>
              <a:t>RoviraiVirgili</a:t>
            </a:r>
            <a:r>
              <a:rPr lang="it-IT" altLang="it-IT" sz="1200" dirty="0" smtClean="0">
                <a:latin typeface="Baskerville Old Face" panose="02020602080505020303" pitchFamily="18" charset="0"/>
                <a:cs typeface="Times New Roman" pitchFamily="18" charset="0"/>
              </a:rPr>
              <a:t> (Tarragona, </a:t>
            </a:r>
            <a:r>
              <a:rPr lang="it-IT" altLang="it-IT" sz="1200" dirty="0" err="1" smtClean="0">
                <a:latin typeface="Baskerville Old Face" panose="02020602080505020303" pitchFamily="18" charset="0"/>
                <a:cs typeface="Times New Roman" pitchFamily="18" charset="0"/>
              </a:rPr>
              <a:t>Spain</a:t>
            </a:r>
            <a:r>
              <a:rPr lang="it-IT" altLang="it-IT" sz="1200" dirty="0" smtClean="0">
                <a:latin typeface="Baskerville Old Face" panose="02020602080505020303" pitchFamily="18" charset="0"/>
                <a:cs typeface="Times New Roman" pitchFamily="18" charset="0"/>
              </a:rPr>
              <a:t>)</a:t>
            </a:r>
          </a:p>
          <a:p>
            <a:pPr marL="109537" indent="0">
              <a:spcBef>
                <a:spcPts val="400"/>
              </a:spcBef>
              <a:buClr>
                <a:schemeClr val="accent1"/>
              </a:buClr>
              <a:buSzPct val="68000"/>
            </a:pPr>
            <a:r>
              <a:rPr lang="it-IT" altLang="it-IT" sz="1200" b="1" dirty="0" smtClean="0">
                <a:latin typeface="Baskerville Old Face" panose="02020602080505020303" pitchFamily="18" charset="0"/>
                <a:cs typeface="Times New Roman" pitchFamily="18" charset="0"/>
              </a:rPr>
              <a:t>           </a:t>
            </a:r>
            <a:r>
              <a:rPr lang="it-IT" altLang="it-IT" sz="1200" b="1" dirty="0" err="1" smtClean="0">
                <a:latin typeface="Baskerville Old Face" panose="02020602080505020303" pitchFamily="18" charset="0"/>
                <a:cs typeface="Times New Roman" pitchFamily="18" charset="0"/>
              </a:rPr>
              <a:t>Methanol</a:t>
            </a:r>
            <a:r>
              <a:rPr lang="it-IT" altLang="it-IT" sz="1200" b="1" dirty="0" smtClean="0">
                <a:latin typeface="Baskerville Old Face" panose="02020602080505020303" pitchFamily="18" charset="0"/>
                <a:cs typeface="Times New Roman" pitchFamily="18" charset="0"/>
              </a:rPr>
              <a:t> </a:t>
            </a:r>
            <a:r>
              <a:rPr lang="it-IT" altLang="it-IT" sz="1200" b="1" dirty="0" err="1" smtClean="0">
                <a:latin typeface="Baskerville Old Face" panose="02020602080505020303" pitchFamily="18" charset="0"/>
                <a:cs typeface="Times New Roman" pitchFamily="18" charset="0"/>
              </a:rPr>
              <a:t>steam</a:t>
            </a:r>
            <a:r>
              <a:rPr lang="it-IT" altLang="it-IT" sz="1200" b="1" dirty="0" smtClean="0">
                <a:latin typeface="Baskerville Old Face" panose="02020602080505020303" pitchFamily="18" charset="0"/>
                <a:cs typeface="Times New Roman" pitchFamily="18" charset="0"/>
              </a:rPr>
              <a:t>      	</a:t>
            </a:r>
            <a:r>
              <a:rPr lang="it-IT" altLang="it-IT" sz="1200" b="1" dirty="0" err="1" smtClean="0">
                <a:latin typeface="Baskerville Old Face" panose="02020602080505020303" pitchFamily="18" charset="0"/>
                <a:cs typeface="Times New Roman" pitchFamily="18" charset="0"/>
              </a:rPr>
              <a:t>reforming</a:t>
            </a:r>
            <a:endParaRPr lang="it-IT" altLang="it-IT" sz="1200" b="1" dirty="0" smtClean="0">
              <a:latin typeface="Baskerville Old Face" panose="02020602080505020303" pitchFamily="18" charset="0"/>
              <a:cs typeface="Times New Roman" pitchFamily="18" charset="0"/>
            </a:endParaRPr>
          </a:p>
          <a:p>
            <a:pPr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None/>
            </a:pPr>
            <a:r>
              <a:rPr lang="it-IT" altLang="it-IT" sz="1200" dirty="0" smtClean="0">
                <a:latin typeface="Baskerville Old Face" panose="02020602080505020303" pitchFamily="18" charset="0"/>
                <a:cs typeface="Times New Roman" pitchFamily="18" charset="0"/>
              </a:rPr>
              <a:t> </a:t>
            </a:r>
            <a:endParaRPr lang="it-IT" altLang="it-IT" sz="1200" dirty="0">
              <a:latin typeface="Baskerville Old Face" panose="02020602080505020303" pitchFamily="18" charset="0"/>
              <a:cs typeface="Times New Roman" pitchFamily="18" charset="0"/>
            </a:endParaRPr>
          </a:p>
        </p:txBody>
      </p:sp>
      <p:cxnSp>
        <p:nvCxnSpPr>
          <p:cNvPr id="52" name="Connettore 1 51"/>
          <p:cNvCxnSpPr/>
          <p:nvPr/>
        </p:nvCxnSpPr>
        <p:spPr>
          <a:xfrm flipV="1">
            <a:off x="6516216" y="3955640"/>
            <a:ext cx="0" cy="5110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nettore 2 57"/>
          <p:cNvCxnSpPr/>
          <p:nvPr/>
        </p:nvCxnSpPr>
        <p:spPr>
          <a:xfrm>
            <a:off x="6516216" y="3955640"/>
            <a:ext cx="49229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CasellaDiTesto 60"/>
          <p:cNvSpPr txBox="1"/>
          <p:nvPr/>
        </p:nvSpPr>
        <p:spPr>
          <a:xfrm>
            <a:off x="35496" y="957138"/>
            <a:ext cx="22322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From dense self-</a:t>
            </a:r>
            <a:r>
              <a:rPr lang="it-IT" sz="1200" dirty="0" err="1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supported</a:t>
            </a:r>
            <a:r>
              <a:rPr lang="it-IT" sz="1200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 to </a:t>
            </a:r>
            <a:r>
              <a:rPr lang="it-IT" sz="1200" dirty="0" err="1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thin</a:t>
            </a:r>
            <a:r>
              <a:rPr lang="it-IT" sz="1200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 Pd-</a:t>
            </a:r>
            <a:r>
              <a:rPr lang="it-IT" sz="1200" dirty="0" err="1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based</a:t>
            </a:r>
            <a:r>
              <a:rPr lang="it-IT" sz="1200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 </a:t>
            </a:r>
            <a:r>
              <a:rPr lang="it-IT" sz="1200" dirty="0" err="1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supported</a:t>
            </a:r>
            <a:r>
              <a:rPr lang="it-IT" sz="1200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 </a:t>
            </a:r>
            <a:r>
              <a:rPr lang="it-IT" sz="1200" dirty="0" err="1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membranes</a:t>
            </a:r>
            <a:r>
              <a:rPr lang="it-IT" sz="1200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 or </a:t>
            </a:r>
            <a:r>
              <a:rPr lang="it-IT" sz="1200" dirty="0" err="1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not</a:t>
            </a:r>
            <a:r>
              <a:rPr lang="it-IT" sz="1200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 Pd-</a:t>
            </a:r>
            <a:r>
              <a:rPr lang="it-IT" sz="1200" dirty="0" err="1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based</a:t>
            </a:r>
            <a:r>
              <a:rPr lang="it-IT" sz="1200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 </a:t>
            </a:r>
            <a:r>
              <a:rPr lang="it-IT" sz="1200" dirty="0" err="1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membranes</a:t>
            </a:r>
            <a:r>
              <a:rPr lang="it-IT" sz="1200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 for H</a:t>
            </a:r>
            <a:r>
              <a:rPr lang="it-IT" sz="1200" baseline="-25000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2</a:t>
            </a:r>
            <a:r>
              <a:rPr lang="it-IT" sz="1200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 production</a:t>
            </a:r>
            <a:endParaRPr lang="it-IT" sz="1200" dirty="0">
              <a:solidFill>
                <a:srgbClr val="002060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35" name="Picture 2" descr="C:\Users\samsung\AppData\Local\Microsoft\Windows\Temporary Internet Files\Content.Outlook\RTGOZBDS\Foto0009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9512" y="5558213"/>
            <a:ext cx="1215731" cy="833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CasellaDiTesto 36"/>
          <p:cNvSpPr txBox="1"/>
          <p:nvPr/>
        </p:nvSpPr>
        <p:spPr>
          <a:xfrm>
            <a:off x="6948264" y="6464369"/>
            <a:ext cx="2160240" cy="27699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200" b="1" dirty="0" err="1" smtClean="0">
                <a:latin typeface="Baskerville Old Face" panose="02020602080505020303" pitchFamily="18" charset="0"/>
              </a:rPr>
              <a:t>Graphene</a:t>
            </a:r>
            <a:r>
              <a:rPr lang="it-IT" sz="1200" b="1" dirty="0" smtClean="0">
                <a:latin typeface="Baskerville Old Face" panose="02020602080505020303" pitchFamily="18" charset="0"/>
              </a:rPr>
              <a:t>  </a:t>
            </a:r>
            <a:r>
              <a:rPr lang="it-IT" sz="1200" b="1" dirty="0" err="1" smtClean="0">
                <a:latin typeface="Baskerville Old Face" panose="02020602080505020303" pitchFamily="18" charset="0"/>
              </a:rPr>
              <a:t>membranes</a:t>
            </a:r>
            <a:endParaRPr lang="it-IT" sz="1200" b="1" dirty="0">
              <a:latin typeface="Baskerville Old Face" panose="02020602080505020303" pitchFamily="18" charset="0"/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6876256" y="6648400"/>
            <a:ext cx="2349112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65125" indent="-25558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109537" indent="0">
              <a:spcBef>
                <a:spcPts val="400"/>
              </a:spcBef>
              <a:buClr>
                <a:schemeClr val="accent1"/>
              </a:buClr>
              <a:buSzPct val="68000"/>
            </a:pPr>
            <a:r>
              <a:rPr lang="it-IT" altLang="it-IT" sz="1200" dirty="0" smtClean="0">
                <a:latin typeface="Baskerville Old Face" panose="02020602080505020303" pitchFamily="18" charset="0"/>
                <a:cs typeface="Times New Roman" pitchFamily="18" charset="0"/>
              </a:rPr>
              <a:t>By </a:t>
            </a:r>
            <a:r>
              <a:rPr lang="it-IT" altLang="it-IT" sz="1200" dirty="0" err="1" smtClean="0">
                <a:latin typeface="Baskerville Old Face" panose="02020602080505020303" pitchFamily="18" charset="0"/>
                <a:cs typeface="Times New Roman" pitchFamily="18" charset="0"/>
              </a:rPr>
              <a:t>University</a:t>
            </a:r>
            <a:r>
              <a:rPr lang="it-IT" altLang="it-IT" sz="1200" dirty="0" smtClean="0">
                <a:latin typeface="Baskerville Old Face" panose="02020602080505020303" pitchFamily="18" charset="0"/>
                <a:cs typeface="Times New Roman" pitchFamily="18" charset="0"/>
              </a:rPr>
              <a:t> </a:t>
            </a:r>
            <a:r>
              <a:rPr lang="it-IT" altLang="it-IT" sz="1200" dirty="0">
                <a:latin typeface="Baskerville Old Face" panose="02020602080505020303" pitchFamily="18" charset="0"/>
                <a:cs typeface="Times New Roman" pitchFamily="18" charset="0"/>
              </a:rPr>
              <a:t>of Valencia </a:t>
            </a:r>
            <a:r>
              <a:rPr lang="it-IT" altLang="it-IT" sz="1200" dirty="0" smtClean="0">
                <a:latin typeface="Baskerville Old Face" panose="02020602080505020303" pitchFamily="18" charset="0"/>
                <a:cs typeface="Times New Roman" pitchFamily="18" charset="0"/>
              </a:rPr>
              <a:t>(</a:t>
            </a:r>
            <a:r>
              <a:rPr lang="it-IT" altLang="it-IT" sz="1200" dirty="0" err="1" smtClean="0">
                <a:latin typeface="Baskerville Old Face" panose="02020602080505020303" pitchFamily="18" charset="0"/>
                <a:cs typeface="Times New Roman" pitchFamily="18" charset="0"/>
              </a:rPr>
              <a:t>Spain</a:t>
            </a:r>
            <a:r>
              <a:rPr lang="it-IT" altLang="it-IT" sz="1200" dirty="0">
                <a:latin typeface="Baskerville Old Face" panose="02020602080505020303" pitchFamily="18" charset="0"/>
                <a:cs typeface="Times New Roman" pitchFamily="18" charset="0"/>
              </a:rPr>
              <a:t>)]</a:t>
            </a:r>
          </a:p>
          <a:p>
            <a:pPr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None/>
            </a:pPr>
            <a:endParaRPr lang="it-IT" altLang="it-IT" sz="1200" dirty="0" smtClean="0">
              <a:latin typeface="+mj-lt"/>
              <a:cs typeface="Times New Roman" pitchFamily="18" charset="0"/>
            </a:endParaRPr>
          </a:p>
          <a:p>
            <a:pPr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None/>
            </a:pPr>
            <a:endParaRPr lang="it-IT" altLang="it-IT" sz="1200" dirty="0">
              <a:latin typeface="+mj-lt"/>
              <a:cs typeface="Times New Roman" pitchFamily="18" charset="0"/>
            </a:endParaRPr>
          </a:p>
          <a:p>
            <a:pPr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None/>
            </a:pPr>
            <a:endParaRPr lang="it-IT" altLang="it-IT" sz="1200" dirty="0" smtClean="0">
              <a:latin typeface="+mj-lt"/>
              <a:cs typeface="Times New Roman" pitchFamily="18" charset="0"/>
            </a:endParaRPr>
          </a:p>
          <a:p>
            <a:pPr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None/>
            </a:pPr>
            <a:endParaRPr lang="it-IT" altLang="it-IT" sz="1200" dirty="0">
              <a:latin typeface="+mj-lt"/>
              <a:cs typeface="Times New Roman" pitchFamily="18" charset="0"/>
            </a:endParaRPr>
          </a:p>
          <a:p>
            <a:pPr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None/>
            </a:pPr>
            <a:r>
              <a:rPr lang="it-IT" altLang="it-IT" sz="1200" dirty="0" smtClean="0">
                <a:latin typeface="+mj-lt"/>
                <a:cs typeface="Times New Roman" pitchFamily="18" charset="0"/>
              </a:rPr>
              <a:t> </a:t>
            </a:r>
            <a:endParaRPr lang="it-IT" altLang="it-IT" sz="1200" dirty="0"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2479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3" y="332656"/>
            <a:ext cx="8280598" cy="450180"/>
          </a:xfrm>
          <a:solidFill>
            <a:srgbClr val="00FF00"/>
          </a:solidFill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it-IT" sz="22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H</a:t>
            </a:r>
            <a:r>
              <a:rPr lang="en-US" altLang="it-IT" sz="2200" b="1" baseline="-25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2</a:t>
            </a:r>
            <a:r>
              <a:rPr lang="en-US" altLang="it-IT" sz="22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separation by a Porous Stainless Steel supported </a:t>
            </a:r>
            <a:r>
              <a:rPr lang="en-US" altLang="it-IT" sz="2200" b="1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Pd</a:t>
            </a:r>
            <a:r>
              <a:rPr lang="en-US" altLang="it-IT" sz="22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-based membrane</a:t>
            </a:r>
          </a:p>
        </p:txBody>
      </p:sp>
      <p:pic>
        <p:nvPicPr>
          <p:cNvPr id="17411" name="Picture 3" descr="Corti GKN modificata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3">
            <a:clrChange>
              <a:clrFrom>
                <a:srgbClr val="FEF6FA"/>
              </a:clrFrom>
              <a:clrTo>
                <a:srgbClr val="FEF6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130" b="45480"/>
          <a:stretch>
            <a:fillRect/>
          </a:stretch>
        </p:blipFill>
        <p:spPr>
          <a:xfrm>
            <a:off x="179512" y="998860"/>
            <a:ext cx="2490065" cy="1872208"/>
          </a:xfrm>
        </p:spPr>
      </p:pic>
      <p:pic>
        <p:nvPicPr>
          <p:cNvPr id="17412" name="Picture 4" descr="IMG_033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2205" y="984528"/>
            <a:ext cx="2472125" cy="1814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Rectangle 6"/>
          <p:cNvSpPr>
            <a:spLocks noChangeArrowheads="1"/>
          </p:cNvSpPr>
          <p:nvPr/>
        </p:nvSpPr>
        <p:spPr bwMode="auto">
          <a:xfrm>
            <a:off x="33734" y="2799059"/>
            <a:ext cx="3170114" cy="1080119"/>
          </a:xfrm>
          <a:prstGeom prst="rect">
            <a:avLst/>
          </a:prstGeom>
          <a:solidFill>
            <a:srgbClr val="00FF00"/>
          </a:solidFill>
          <a:ln>
            <a:noFill/>
          </a:ln>
          <a:extLst/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90000"/>
              </a:lnSpc>
              <a:buFontTx/>
              <a:buNone/>
            </a:pPr>
            <a:r>
              <a:rPr lang="it-IT" altLang="it-IT" sz="15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A  </a:t>
            </a:r>
            <a:r>
              <a:rPr lang="en-US" altLang="it-IT" sz="15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bare support (PSS</a:t>
            </a:r>
            <a:r>
              <a:rPr lang="en-US" altLang="it-IT" sz="15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);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it-IT" sz="15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B </a:t>
            </a:r>
            <a:r>
              <a:rPr lang="en-US" altLang="it-IT" sz="15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oxidized </a:t>
            </a:r>
            <a:r>
              <a:rPr lang="en-US" altLang="it-IT" sz="15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support;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it-IT" sz="15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C  </a:t>
            </a:r>
            <a:r>
              <a:rPr lang="en-US" altLang="it-IT" sz="1500" b="1" dirty="0">
                <a:latin typeface="Symbol" pitchFamily="18" charset="2"/>
                <a:ea typeface="Calibri" pitchFamily="34" charset="0"/>
                <a:cs typeface="Calibri" pitchFamily="34" charset="0"/>
              </a:rPr>
              <a:t>g</a:t>
            </a:r>
            <a:r>
              <a:rPr lang="en-US" altLang="it-IT" sz="15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-alumina </a:t>
            </a:r>
            <a:r>
              <a:rPr lang="en-US" altLang="it-IT" sz="15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layer; D </a:t>
            </a:r>
            <a:r>
              <a:rPr lang="en-US" altLang="it-IT" sz="15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activated </a:t>
            </a:r>
            <a:r>
              <a:rPr lang="en-US" altLang="it-IT" sz="15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layer;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it-IT" sz="15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E  </a:t>
            </a:r>
            <a:r>
              <a:rPr lang="en-US" altLang="it-IT" sz="1500" b="1" dirty="0" err="1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Pd</a:t>
            </a:r>
            <a:r>
              <a:rPr lang="en-US" altLang="it-IT" sz="1500" b="1" dirty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-layer 10 </a:t>
            </a:r>
            <a:r>
              <a:rPr lang="en-US" altLang="it-IT" sz="1500" b="1" dirty="0">
                <a:solidFill>
                  <a:srgbClr val="FF0000"/>
                </a:solidFill>
                <a:latin typeface="Symbol" pitchFamily="18" charset="2"/>
                <a:ea typeface="Calibri" pitchFamily="34" charset="0"/>
                <a:cs typeface="Calibri" pitchFamily="34" charset="0"/>
              </a:rPr>
              <a:t>m</a:t>
            </a:r>
            <a:r>
              <a:rPr lang="en-US" altLang="it-IT" sz="1500" b="1" dirty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m thick</a:t>
            </a:r>
          </a:p>
        </p:txBody>
      </p:sp>
      <p:graphicFrame>
        <p:nvGraphicFramePr>
          <p:cNvPr id="17414" name="Object 1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86523362"/>
              </p:ext>
            </p:extLst>
          </p:nvPr>
        </p:nvGraphicFramePr>
        <p:xfrm>
          <a:off x="107504" y="3926593"/>
          <a:ext cx="4083871" cy="22568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91" name="Grafico" r:id="rId5" imgW="11401425" imgH="5819870" progId="Excel.Chart.8">
                  <p:embed/>
                </p:oleObj>
              </mc:Choice>
              <mc:Fallback>
                <p:oleObj name="Grafico" r:id="rId5" imgW="11401425" imgH="5819870" progId="Excel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3926593"/>
                        <a:ext cx="4083871" cy="225684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7415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000" y="998859"/>
            <a:ext cx="2357096" cy="18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7" name="Picture 9" descr="http://www.share-alpinerivers.eu/pp-area/WP3/images/logos-partners/RSE_logo.gif/image_preview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2980" y="2463064"/>
            <a:ext cx="623436" cy="311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sellaDiTesto 1"/>
          <p:cNvSpPr txBox="1"/>
          <p:nvPr/>
        </p:nvSpPr>
        <p:spPr>
          <a:xfrm>
            <a:off x="683569" y="4023195"/>
            <a:ext cx="374441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rgbClr val="FF0000"/>
                </a:solidFill>
              </a:rPr>
              <a:t>He permeance </a:t>
            </a:r>
            <a:r>
              <a:rPr lang="it-IT" b="1" dirty="0" err="1" smtClean="0">
                <a:solidFill>
                  <a:srgbClr val="FF0000"/>
                </a:solidFill>
              </a:rPr>
              <a:t>at</a:t>
            </a:r>
            <a:r>
              <a:rPr lang="it-IT" b="1" dirty="0" smtClean="0">
                <a:solidFill>
                  <a:srgbClr val="FF0000"/>
                </a:solidFill>
              </a:rPr>
              <a:t> room temperature</a:t>
            </a:r>
            <a:endParaRPr lang="it-IT" b="1" dirty="0">
              <a:solidFill>
                <a:srgbClr val="FF0000"/>
              </a:solidFill>
            </a:endParaRPr>
          </a:p>
        </p:txBody>
      </p:sp>
      <p:cxnSp>
        <p:nvCxnSpPr>
          <p:cNvPr id="4" name="Connettore 2 3"/>
          <p:cNvCxnSpPr/>
          <p:nvPr/>
        </p:nvCxnSpPr>
        <p:spPr>
          <a:xfrm>
            <a:off x="827584" y="4383235"/>
            <a:ext cx="3168352" cy="1512168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4" r="4256"/>
          <a:stretch/>
        </p:blipFill>
        <p:spPr bwMode="auto">
          <a:xfrm>
            <a:off x="4215554" y="3519139"/>
            <a:ext cx="4892950" cy="2830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Rettangolo 7"/>
          <p:cNvSpPr>
            <a:spLocks noChangeArrowheads="1"/>
          </p:cNvSpPr>
          <p:nvPr/>
        </p:nvSpPr>
        <p:spPr bwMode="auto">
          <a:xfrm>
            <a:off x="3635896" y="3087091"/>
            <a:ext cx="5577168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it-IT" altLang="it-IT" sz="1700" b="1" dirty="0" smtClean="0">
                <a:solidFill>
                  <a:srgbClr val="0070C0"/>
                </a:solidFill>
              </a:rPr>
              <a:t>Ideal </a:t>
            </a:r>
            <a:r>
              <a:rPr lang="it-IT" altLang="it-IT" sz="1700" b="1" dirty="0" err="1" smtClean="0">
                <a:solidFill>
                  <a:srgbClr val="0070C0"/>
                </a:solidFill>
              </a:rPr>
              <a:t>selectivity</a:t>
            </a:r>
            <a:r>
              <a:rPr lang="it-IT" altLang="it-IT" sz="1700" b="1" dirty="0" smtClean="0">
                <a:solidFill>
                  <a:srgbClr val="0070C0"/>
                </a:solidFill>
              </a:rPr>
              <a:t> [α</a:t>
            </a:r>
            <a:r>
              <a:rPr lang="pt-BR" altLang="it-IT" sz="1700" b="1" baseline="-25000" dirty="0" smtClean="0">
                <a:solidFill>
                  <a:srgbClr val="0070C0"/>
                </a:solidFill>
              </a:rPr>
              <a:t> </a:t>
            </a:r>
            <a:r>
              <a:rPr lang="pt-BR" altLang="it-IT" sz="1700" b="1" baseline="-25000" dirty="0">
                <a:solidFill>
                  <a:srgbClr val="0070C0"/>
                </a:solidFill>
                <a:latin typeface="Calibri" pitchFamily="34" charset="0"/>
              </a:rPr>
              <a:t>(H2/N2</a:t>
            </a:r>
            <a:r>
              <a:rPr lang="pt-BR" altLang="it-IT" sz="1700" b="1" baseline="-25000" dirty="0" smtClean="0">
                <a:solidFill>
                  <a:srgbClr val="0070C0"/>
                </a:solidFill>
                <a:latin typeface="Calibri" pitchFamily="34" charset="0"/>
              </a:rPr>
              <a:t>)</a:t>
            </a:r>
            <a:r>
              <a:rPr lang="pt-BR" altLang="it-IT" sz="1700" b="1" dirty="0" smtClean="0">
                <a:solidFill>
                  <a:srgbClr val="0070C0"/>
                </a:solidFill>
                <a:latin typeface="Calibri" pitchFamily="34" charset="0"/>
              </a:rPr>
              <a:t>] = </a:t>
            </a:r>
            <a:r>
              <a:rPr lang="pt-BR" altLang="it-IT" sz="1700" b="1" dirty="0">
                <a:solidFill>
                  <a:srgbClr val="0070C0"/>
                </a:solidFill>
                <a:latin typeface="Calibri" pitchFamily="34" charset="0"/>
              </a:rPr>
              <a:t>H</a:t>
            </a:r>
            <a:r>
              <a:rPr lang="pt-BR" altLang="it-IT" sz="1700" b="1" baseline="-25000" dirty="0">
                <a:solidFill>
                  <a:srgbClr val="0070C0"/>
                </a:solidFill>
                <a:latin typeface="Calibri" pitchFamily="34" charset="0"/>
              </a:rPr>
              <a:t>2</a:t>
            </a:r>
            <a:r>
              <a:rPr lang="pt-BR" altLang="it-IT" sz="1700" b="1" dirty="0">
                <a:solidFill>
                  <a:srgbClr val="0070C0"/>
                </a:solidFill>
                <a:latin typeface="Calibri" pitchFamily="34" charset="0"/>
              </a:rPr>
              <a:t> </a:t>
            </a:r>
            <a:r>
              <a:rPr lang="pt-BR" altLang="it-IT" sz="1700" b="1" dirty="0" smtClean="0">
                <a:solidFill>
                  <a:srgbClr val="0070C0"/>
                </a:solidFill>
                <a:latin typeface="Calibri" pitchFamily="34" charset="0"/>
              </a:rPr>
              <a:t>permeance/N</a:t>
            </a:r>
            <a:r>
              <a:rPr lang="pt-BR" altLang="it-IT" sz="1700" b="1" baseline="-25000" dirty="0" smtClean="0">
                <a:solidFill>
                  <a:srgbClr val="0070C0"/>
                </a:solidFill>
                <a:latin typeface="Calibri" pitchFamily="34" charset="0"/>
              </a:rPr>
              <a:t>2</a:t>
            </a:r>
            <a:r>
              <a:rPr lang="pt-BR" altLang="it-IT" sz="1700" b="1" dirty="0" smtClean="0">
                <a:solidFill>
                  <a:srgbClr val="0070C0"/>
                </a:solidFill>
                <a:latin typeface="Calibri" pitchFamily="34" charset="0"/>
              </a:rPr>
              <a:t> permeance </a:t>
            </a:r>
            <a:endParaRPr lang="it-IT" altLang="it-IT" sz="1700" dirty="0">
              <a:solidFill>
                <a:srgbClr val="0070C0"/>
              </a:solidFill>
              <a:latin typeface="Calibri" pitchFamily="34" charset="0"/>
            </a:endParaRPr>
          </a:p>
        </p:txBody>
      </p:sp>
      <p:cxnSp>
        <p:nvCxnSpPr>
          <p:cNvPr id="8" name="Connettore 1 7"/>
          <p:cNvCxnSpPr/>
          <p:nvPr/>
        </p:nvCxnSpPr>
        <p:spPr>
          <a:xfrm>
            <a:off x="6064115" y="4527251"/>
            <a:ext cx="0" cy="1152128"/>
          </a:xfrm>
          <a:prstGeom prst="line">
            <a:avLst/>
          </a:prstGeom>
          <a:ln w="25400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1 22"/>
          <p:cNvCxnSpPr/>
          <p:nvPr/>
        </p:nvCxnSpPr>
        <p:spPr>
          <a:xfrm flipH="1">
            <a:off x="4911987" y="4527251"/>
            <a:ext cx="1080120" cy="0"/>
          </a:xfrm>
          <a:prstGeom prst="line">
            <a:avLst/>
          </a:prstGeom>
          <a:ln w="25400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ttangolo 10"/>
          <p:cNvSpPr/>
          <p:nvPr/>
        </p:nvSpPr>
        <p:spPr>
          <a:xfrm>
            <a:off x="6266949" y="5080794"/>
            <a:ext cx="2852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altLang="it-IT" b="1" dirty="0">
                <a:solidFill>
                  <a:srgbClr val="0070C0"/>
                </a:solidFill>
              </a:rPr>
              <a:t>α</a:t>
            </a:r>
            <a:r>
              <a:rPr lang="pt-BR" altLang="it-IT" b="1" baseline="-25000" dirty="0">
                <a:solidFill>
                  <a:srgbClr val="0070C0"/>
                </a:solidFill>
              </a:rPr>
              <a:t> </a:t>
            </a:r>
            <a:r>
              <a:rPr lang="pt-BR" altLang="it-IT" b="1" baseline="-25000" dirty="0">
                <a:solidFill>
                  <a:srgbClr val="0070C0"/>
                </a:solidFill>
                <a:latin typeface="Calibri" pitchFamily="34" charset="0"/>
              </a:rPr>
              <a:t>(H2/N2</a:t>
            </a:r>
            <a:r>
              <a:rPr lang="pt-BR" altLang="it-IT" b="1" baseline="-25000" dirty="0" smtClean="0">
                <a:solidFill>
                  <a:srgbClr val="0070C0"/>
                </a:solidFill>
                <a:latin typeface="Calibri" pitchFamily="34" charset="0"/>
              </a:rPr>
              <a:t>) </a:t>
            </a:r>
            <a:r>
              <a:rPr lang="pt-BR" altLang="it-IT" b="1" dirty="0" smtClean="0">
                <a:solidFill>
                  <a:srgbClr val="0070C0"/>
                </a:solidFill>
                <a:latin typeface="Calibri" pitchFamily="34" charset="0"/>
              </a:rPr>
              <a:t>&gt; 10000 (T = 400 °C)</a:t>
            </a:r>
            <a:endParaRPr lang="it-IT" dirty="0"/>
          </a:p>
        </p:txBody>
      </p:sp>
      <p:sp>
        <p:nvSpPr>
          <p:cNvPr id="12" name="Rettangolo 11"/>
          <p:cNvSpPr/>
          <p:nvPr/>
        </p:nvSpPr>
        <p:spPr>
          <a:xfrm>
            <a:off x="33734" y="6453336"/>
            <a:ext cx="907477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000" dirty="0"/>
              <a:t>S. Liguori, A. </a:t>
            </a:r>
            <a:r>
              <a:rPr lang="en-US" sz="1000" dirty="0" err="1"/>
              <a:t>Iulianelli</a:t>
            </a:r>
            <a:r>
              <a:rPr lang="en-US" sz="1000" dirty="0"/>
              <a:t>, F. </a:t>
            </a:r>
            <a:r>
              <a:rPr lang="en-US" sz="1000" dirty="0" err="1"/>
              <a:t>Dalena</a:t>
            </a:r>
            <a:r>
              <a:rPr lang="en-US" sz="1000" dirty="0"/>
              <a:t>, P. </a:t>
            </a:r>
            <a:r>
              <a:rPr lang="en-US" sz="1000" dirty="0" err="1"/>
              <a:t>Pinacci</a:t>
            </a:r>
            <a:r>
              <a:rPr lang="en-US" sz="1000" dirty="0"/>
              <a:t>, F. Drago, M. Broglia, Y. Huang, A. </a:t>
            </a:r>
            <a:r>
              <a:rPr lang="en-US" sz="1000" dirty="0" err="1"/>
              <a:t>Basile</a:t>
            </a:r>
            <a:r>
              <a:rPr lang="en-US" sz="1000" dirty="0"/>
              <a:t>, Performance and long-term stability of </a:t>
            </a:r>
            <a:r>
              <a:rPr lang="en-US" sz="1000" dirty="0" err="1"/>
              <a:t>Pd</a:t>
            </a:r>
            <a:r>
              <a:rPr lang="en-US" sz="1000" dirty="0"/>
              <a:t>/PSS and </a:t>
            </a:r>
            <a:r>
              <a:rPr lang="en-US" sz="1000" dirty="0" err="1"/>
              <a:t>Pd</a:t>
            </a:r>
            <a:r>
              <a:rPr lang="en-US" sz="1000" dirty="0"/>
              <a:t>/Al</a:t>
            </a:r>
            <a:r>
              <a:rPr lang="en-US" sz="1000" baseline="-25000" dirty="0"/>
              <a:t>2</a:t>
            </a:r>
            <a:r>
              <a:rPr lang="en-US" sz="1000" dirty="0"/>
              <a:t>O</a:t>
            </a:r>
            <a:r>
              <a:rPr lang="en-US" sz="1000" baseline="-25000" dirty="0"/>
              <a:t>3</a:t>
            </a:r>
            <a:r>
              <a:rPr lang="en-US" sz="1000" dirty="0"/>
              <a:t> for hydrogen separation, Membranes, 4 (2014) 143-162. </a:t>
            </a:r>
            <a:endParaRPr lang="it-IT" sz="1000" dirty="0"/>
          </a:p>
        </p:txBody>
      </p:sp>
      <p:pic>
        <p:nvPicPr>
          <p:cNvPr id="27" name="Immagine 34" descr="logo_cnr3">
            <a:hlinkClick r:id="rId10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9317" y="2378089"/>
            <a:ext cx="480484" cy="40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8947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912" y="294798"/>
            <a:ext cx="4876348" cy="2576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ttangolo 9"/>
          <p:cNvSpPr/>
          <p:nvPr/>
        </p:nvSpPr>
        <p:spPr>
          <a:xfrm>
            <a:off x="755576" y="423507"/>
            <a:ext cx="27659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altLang="it-IT" b="1" dirty="0">
                <a:solidFill>
                  <a:srgbClr val="0070C0"/>
                </a:solidFill>
              </a:rPr>
              <a:t>α</a:t>
            </a:r>
            <a:r>
              <a:rPr lang="pt-BR" altLang="it-IT" b="1" baseline="-25000" dirty="0">
                <a:solidFill>
                  <a:srgbClr val="0070C0"/>
                </a:solidFill>
              </a:rPr>
              <a:t> </a:t>
            </a:r>
            <a:r>
              <a:rPr lang="pt-BR" altLang="it-IT" b="1" baseline="-25000" dirty="0">
                <a:solidFill>
                  <a:srgbClr val="0070C0"/>
                </a:solidFill>
                <a:latin typeface="Calibri" pitchFamily="34" charset="0"/>
              </a:rPr>
              <a:t>(</a:t>
            </a:r>
            <a:r>
              <a:rPr lang="pt-BR" altLang="it-IT" b="1" baseline="-25000" dirty="0" smtClean="0">
                <a:solidFill>
                  <a:srgbClr val="0070C0"/>
                </a:solidFill>
                <a:latin typeface="Calibri" pitchFamily="34" charset="0"/>
              </a:rPr>
              <a:t>H2/CO2) </a:t>
            </a:r>
            <a:r>
              <a:rPr lang="pt-BR" altLang="it-IT" b="1" dirty="0" smtClean="0">
                <a:solidFill>
                  <a:srgbClr val="0070C0"/>
                </a:solidFill>
                <a:latin typeface="Calibri" pitchFamily="34" charset="0"/>
              </a:rPr>
              <a:t>&gt; 4000 (T = 400 °C)</a:t>
            </a:r>
            <a:endParaRPr lang="it-IT" dirty="0"/>
          </a:p>
        </p:txBody>
      </p:sp>
      <p:cxnSp>
        <p:nvCxnSpPr>
          <p:cNvPr id="12" name="Connettore 1 11"/>
          <p:cNvCxnSpPr/>
          <p:nvPr/>
        </p:nvCxnSpPr>
        <p:spPr>
          <a:xfrm>
            <a:off x="2586220" y="1297994"/>
            <a:ext cx="0" cy="969524"/>
          </a:xfrm>
          <a:prstGeom prst="line">
            <a:avLst/>
          </a:prstGeom>
          <a:ln w="25400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1 12"/>
          <p:cNvCxnSpPr/>
          <p:nvPr/>
        </p:nvCxnSpPr>
        <p:spPr>
          <a:xfrm flipH="1">
            <a:off x="858028" y="1297994"/>
            <a:ext cx="1656184" cy="0"/>
          </a:xfrm>
          <a:prstGeom prst="line">
            <a:avLst/>
          </a:prstGeom>
          <a:ln w="25400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0178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" r="21967"/>
          <a:stretch/>
        </p:blipFill>
        <p:spPr bwMode="auto">
          <a:xfrm>
            <a:off x="5112496" y="260648"/>
            <a:ext cx="3924000" cy="2683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6" name="Connettore 1 15"/>
          <p:cNvCxnSpPr/>
          <p:nvPr/>
        </p:nvCxnSpPr>
        <p:spPr>
          <a:xfrm>
            <a:off x="6982870" y="1321131"/>
            <a:ext cx="0" cy="1047389"/>
          </a:xfrm>
          <a:prstGeom prst="line">
            <a:avLst/>
          </a:prstGeom>
          <a:ln w="25400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1 16"/>
          <p:cNvCxnSpPr/>
          <p:nvPr/>
        </p:nvCxnSpPr>
        <p:spPr>
          <a:xfrm flipH="1">
            <a:off x="5766345" y="1351889"/>
            <a:ext cx="1188132" cy="0"/>
          </a:xfrm>
          <a:prstGeom prst="line">
            <a:avLst/>
          </a:prstGeom>
          <a:ln w="25400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ttangolo 17"/>
          <p:cNvSpPr/>
          <p:nvPr/>
        </p:nvSpPr>
        <p:spPr>
          <a:xfrm>
            <a:off x="5801096" y="548681"/>
            <a:ext cx="27659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altLang="it-IT" b="1" dirty="0">
                <a:solidFill>
                  <a:srgbClr val="0070C0"/>
                </a:solidFill>
              </a:rPr>
              <a:t>α</a:t>
            </a:r>
            <a:r>
              <a:rPr lang="pt-BR" altLang="it-IT" b="1" baseline="-25000" dirty="0">
                <a:solidFill>
                  <a:srgbClr val="0070C0"/>
                </a:solidFill>
              </a:rPr>
              <a:t> </a:t>
            </a:r>
            <a:r>
              <a:rPr lang="pt-BR" altLang="it-IT" b="1" baseline="-25000" dirty="0">
                <a:solidFill>
                  <a:srgbClr val="0070C0"/>
                </a:solidFill>
                <a:latin typeface="Calibri" pitchFamily="34" charset="0"/>
              </a:rPr>
              <a:t>(</a:t>
            </a:r>
            <a:r>
              <a:rPr lang="pt-BR" altLang="it-IT" b="1" baseline="-25000" dirty="0" smtClean="0">
                <a:solidFill>
                  <a:srgbClr val="0070C0"/>
                </a:solidFill>
                <a:latin typeface="Calibri" pitchFamily="34" charset="0"/>
              </a:rPr>
              <a:t>H2/CH4) </a:t>
            </a:r>
            <a:r>
              <a:rPr lang="pt-BR" altLang="it-IT" b="1" dirty="0" smtClean="0">
                <a:solidFill>
                  <a:srgbClr val="0070C0"/>
                </a:solidFill>
                <a:latin typeface="Calibri" pitchFamily="34" charset="0"/>
              </a:rPr>
              <a:t>&gt; 9000 (T = 400 °C)</a:t>
            </a:r>
            <a:endParaRPr lang="it-IT" dirty="0"/>
          </a:p>
        </p:txBody>
      </p:sp>
      <p:pic>
        <p:nvPicPr>
          <p:cNvPr id="5017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324022"/>
            <a:ext cx="5669492" cy="327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2474" y="3645024"/>
            <a:ext cx="2823308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9" name="Connettore 1 18"/>
          <p:cNvCxnSpPr/>
          <p:nvPr/>
        </p:nvCxnSpPr>
        <p:spPr>
          <a:xfrm>
            <a:off x="4211960" y="2871779"/>
            <a:ext cx="0" cy="3365533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e 19"/>
          <p:cNvSpPr/>
          <p:nvPr/>
        </p:nvSpPr>
        <p:spPr>
          <a:xfrm>
            <a:off x="1187624" y="4293096"/>
            <a:ext cx="950927" cy="26144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5" name="Rettangolo 24"/>
          <p:cNvSpPr/>
          <p:nvPr/>
        </p:nvSpPr>
        <p:spPr>
          <a:xfrm>
            <a:off x="33734" y="6629983"/>
            <a:ext cx="907477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1000" dirty="0"/>
              <a:t>S. Liguori, A. </a:t>
            </a:r>
            <a:r>
              <a:rPr lang="en-US" sz="1000" dirty="0" err="1"/>
              <a:t>Iulianelli</a:t>
            </a:r>
            <a:r>
              <a:rPr lang="en-US" sz="1000" dirty="0"/>
              <a:t>, F. </a:t>
            </a:r>
            <a:r>
              <a:rPr lang="en-US" sz="1000" dirty="0" err="1"/>
              <a:t>Dalena</a:t>
            </a:r>
            <a:r>
              <a:rPr lang="en-US" sz="1000" dirty="0"/>
              <a:t>, P. </a:t>
            </a:r>
            <a:r>
              <a:rPr lang="en-US" sz="1000" dirty="0" err="1"/>
              <a:t>Pinacci</a:t>
            </a:r>
            <a:r>
              <a:rPr lang="en-US" sz="1000" dirty="0"/>
              <a:t>, F. Drago, M. Broglia, Y. Huang, A. </a:t>
            </a:r>
            <a:r>
              <a:rPr lang="en-US" sz="1000" dirty="0" err="1"/>
              <a:t>Basile</a:t>
            </a:r>
            <a:r>
              <a:rPr lang="en-US" sz="1000" dirty="0" smtClean="0"/>
              <a:t>, </a:t>
            </a:r>
            <a:r>
              <a:rPr lang="en-US" sz="1000" dirty="0"/>
              <a:t>Membranes, 4 (2014) 143-162. </a:t>
            </a:r>
            <a:endParaRPr lang="it-IT" sz="1000" dirty="0"/>
          </a:p>
        </p:txBody>
      </p:sp>
    </p:spTree>
    <p:extLst>
      <p:ext uri="{BB962C8B-B14F-4D97-AF65-F5344CB8AC3E}">
        <p14:creationId xmlns:p14="http://schemas.microsoft.com/office/powerpoint/2010/main" val="3633671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Segnaposto contenuto 5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340768"/>
            <a:ext cx="2913156" cy="145089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" name="Gruppo 8"/>
          <p:cNvGrpSpPr/>
          <p:nvPr/>
        </p:nvGrpSpPr>
        <p:grpSpPr>
          <a:xfrm>
            <a:off x="3052371" y="817827"/>
            <a:ext cx="5984125" cy="2723930"/>
            <a:chOff x="1043609" y="1911757"/>
            <a:chExt cx="5984125" cy="2723930"/>
          </a:xfrm>
        </p:grpSpPr>
        <p:pic>
          <p:nvPicPr>
            <p:cNvPr id="10" name="Immagine 9" descr="C:\Users\samsung\AppData\Local\Microsoft\Windows\Temporary Internet Files\Content.Outlook\RTGOZBDS\Cross-section of membrane.tif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1153686" y="1806754"/>
              <a:ext cx="2718855" cy="29390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Immagine 10" descr="C:\Users\samsung\AppData\Local\Microsoft\Windows\Temporary Internet Files\Content.Outlook\RTGOZBDS\SEM of Pd membrane.tif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90081" y="1911757"/>
              <a:ext cx="3037653" cy="272393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" name="Rettangolo 11"/>
            <p:cNvSpPr/>
            <p:nvPr/>
          </p:nvSpPr>
          <p:spPr>
            <a:xfrm>
              <a:off x="1627134" y="4071997"/>
              <a:ext cx="4471958" cy="338554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GB" altLang="it-IT" sz="1600" b="1" dirty="0" err="1" smtClean="0">
                  <a:solidFill>
                    <a:schemeClr val="bg1"/>
                  </a:solidFill>
                </a:rPr>
                <a:t>Pd</a:t>
              </a:r>
              <a:r>
                <a:rPr lang="en-GB" altLang="it-IT" sz="1600" b="1" dirty="0" smtClean="0">
                  <a:solidFill>
                    <a:schemeClr val="bg1"/>
                  </a:solidFill>
                </a:rPr>
                <a:t> </a:t>
              </a:r>
              <a:r>
                <a:rPr lang="en-GB" altLang="it-IT" sz="1600" b="1" dirty="0">
                  <a:solidFill>
                    <a:schemeClr val="bg1"/>
                  </a:solidFill>
                </a:rPr>
                <a:t>- layer = </a:t>
              </a:r>
              <a:r>
                <a:rPr lang="en-GB" altLang="it-IT" sz="1600" b="1" dirty="0" smtClean="0">
                  <a:solidFill>
                    <a:schemeClr val="bg1"/>
                  </a:solidFill>
                </a:rPr>
                <a:t>5/6 </a:t>
              </a:r>
              <a:r>
                <a:rPr lang="el-GR" altLang="it-IT" sz="1600" b="1" dirty="0" smtClean="0">
                  <a:solidFill>
                    <a:schemeClr val="bg1"/>
                  </a:solidFill>
                </a:rPr>
                <a:t>μ</a:t>
              </a:r>
              <a:r>
                <a:rPr lang="en-GB" altLang="it-IT" sz="1600" b="1" dirty="0" smtClean="0">
                  <a:solidFill>
                    <a:schemeClr val="bg1"/>
                  </a:solidFill>
                </a:rPr>
                <a:t>m</a:t>
              </a:r>
              <a:r>
                <a:rPr lang="en-GB" altLang="it-IT" sz="1600" b="1" dirty="0">
                  <a:solidFill>
                    <a:schemeClr val="bg1"/>
                  </a:solidFill>
                </a:rPr>
                <a:t>, Support: </a:t>
              </a:r>
              <a:r>
                <a:rPr lang="en-GB" altLang="it-IT" sz="1600" b="1" dirty="0" smtClean="0">
                  <a:solidFill>
                    <a:schemeClr val="bg1"/>
                  </a:solidFill>
                  <a:latin typeface="Symbol" panose="05050102010706020507" pitchFamily="18" charset="2"/>
                </a:rPr>
                <a:t>a</a:t>
              </a:r>
              <a:r>
                <a:rPr lang="en-GB" altLang="it-IT" sz="1600" b="1" dirty="0" smtClean="0">
                  <a:solidFill>
                    <a:schemeClr val="bg1"/>
                  </a:solidFill>
                </a:rPr>
                <a:t>-Al</a:t>
              </a:r>
              <a:r>
                <a:rPr lang="en-GB" altLang="it-IT" sz="1600" b="1" baseline="-25000" dirty="0" smtClean="0">
                  <a:solidFill>
                    <a:schemeClr val="bg1"/>
                  </a:solidFill>
                </a:rPr>
                <a:t>2</a:t>
              </a:r>
              <a:r>
                <a:rPr lang="en-GB" altLang="it-IT" sz="1600" b="1" dirty="0" smtClean="0">
                  <a:solidFill>
                    <a:schemeClr val="bg1"/>
                  </a:solidFill>
                </a:rPr>
                <a:t>O</a:t>
              </a:r>
              <a:r>
                <a:rPr lang="en-GB" altLang="it-IT" sz="1600" b="1" baseline="-25000" dirty="0" smtClean="0">
                  <a:solidFill>
                    <a:schemeClr val="bg1"/>
                  </a:solidFill>
                </a:rPr>
                <a:t>3</a:t>
              </a:r>
              <a:endParaRPr lang="en-US" altLang="it-IT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4" name="Rettangolo 13"/>
          <p:cNvSpPr/>
          <p:nvPr/>
        </p:nvSpPr>
        <p:spPr>
          <a:xfrm>
            <a:off x="2051720" y="3543399"/>
            <a:ext cx="699949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sz="1200" b="1" dirty="0"/>
              <a:t>SEM image of the cross section of the composite </a:t>
            </a:r>
            <a:r>
              <a:rPr lang="en-GB" sz="1200" b="1" dirty="0" err="1"/>
              <a:t>Pd</a:t>
            </a:r>
            <a:r>
              <a:rPr lang="en-GB" sz="1200" b="1" dirty="0"/>
              <a:t>/Al</a:t>
            </a:r>
            <a:r>
              <a:rPr lang="en-GB" sz="1200" b="1" baseline="-25000" dirty="0"/>
              <a:t>2</a:t>
            </a:r>
            <a:r>
              <a:rPr lang="en-GB" sz="1200" b="1" dirty="0"/>
              <a:t>O</a:t>
            </a:r>
            <a:r>
              <a:rPr lang="en-GB" sz="1200" b="1" baseline="-25000" dirty="0"/>
              <a:t>3</a:t>
            </a:r>
            <a:r>
              <a:rPr lang="en-GB" sz="1200" b="1" dirty="0"/>
              <a:t> membrane (a); </a:t>
            </a:r>
            <a:r>
              <a:rPr lang="en-GB" sz="1200" b="1" dirty="0" smtClean="0"/>
              <a:t>morphology </a:t>
            </a:r>
            <a:r>
              <a:rPr lang="en-GB" sz="1200" b="1" dirty="0"/>
              <a:t>of the </a:t>
            </a:r>
            <a:r>
              <a:rPr lang="en-GB" sz="1200" b="1" dirty="0" err="1" smtClean="0"/>
              <a:t>Pd</a:t>
            </a:r>
            <a:r>
              <a:rPr lang="en-GB" sz="1200" b="1" dirty="0" smtClean="0"/>
              <a:t>-surface </a:t>
            </a:r>
            <a:r>
              <a:rPr lang="en-GB" sz="1200" b="1" dirty="0"/>
              <a:t>(b).</a:t>
            </a:r>
            <a:endParaRPr lang="it-IT" sz="1200" dirty="0"/>
          </a:p>
        </p:txBody>
      </p:sp>
      <p:pic>
        <p:nvPicPr>
          <p:cNvPr id="17" name="Immagin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315" y="2421489"/>
            <a:ext cx="396229" cy="316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143" y="2367935"/>
            <a:ext cx="390414" cy="392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2"/>
          <p:cNvSpPr>
            <a:spLocks noGrp="1" noChangeArrowheads="1"/>
          </p:cNvSpPr>
          <p:nvPr>
            <p:ph type="title"/>
          </p:nvPr>
        </p:nvSpPr>
        <p:spPr>
          <a:xfrm>
            <a:off x="477208" y="97747"/>
            <a:ext cx="8280598" cy="450180"/>
          </a:xfrm>
          <a:solidFill>
            <a:srgbClr val="00FF00"/>
          </a:solidFill>
        </p:spPr>
        <p:txBody>
          <a:bodyPr>
            <a:normAutofit/>
          </a:bodyPr>
          <a:lstStyle/>
          <a:p>
            <a:pPr eaLnBrk="1" hangingPunct="1"/>
            <a:r>
              <a:rPr lang="en-US" altLang="it-IT" sz="22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H</a:t>
            </a:r>
            <a:r>
              <a:rPr lang="en-US" altLang="it-IT" sz="2200" b="1" baseline="-25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2</a:t>
            </a:r>
            <a:r>
              <a:rPr lang="en-US" altLang="it-IT" sz="22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separation by a Al</a:t>
            </a:r>
            <a:r>
              <a:rPr lang="en-US" altLang="it-IT" sz="2200" b="1" baseline="-25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2</a:t>
            </a:r>
            <a:r>
              <a:rPr lang="en-US" altLang="it-IT" sz="22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O</a:t>
            </a:r>
            <a:r>
              <a:rPr lang="en-US" altLang="it-IT" sz="2200" b="1" baseline="-25000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3</a:t>
            </a:r>
            <a:r>
              <a:rPr lang="en-US" altLang="it-IT" sz="22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 supported </a:t>
            </a:r>
            <a:r>
              <a:rPr lang="en-US" altLang="it-IT" sz="2200" b="1" dirty="0" err="1" smtClean="0">
                <a:latin typeface="Calibri" pitchFamily="34" charset="0"/>
                <a:ea typeface="Calibri" pitchFamily="34" charset="0"/>
                <a:cs typeface="Calibri" pitchFamily="34" charset="0"/>
              </a:rPr>
              <a:t>Pd</a:t>
            </a:r>
            <a:r>
              <a:rPr lang="en-US" altLang="it-IT" sz="2200" b="1" dirty="0" smtClean="0">
                <a:latin typeface="Calibri" pitchFamily="34" charset="0"/>
                <a:ea typeface="Calibri" pitchFamily="34" charset="0"/>
                <a:cs typeface="Calibri" pitchFamily="34" charset="0"/>
              </a:rPr>
              <a:t>-based membrane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3434588" y="817827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chemeClr val="bg1"/>
                </a:solidFill>
              </a:rPr>
              <a:t>a)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20" name="CasellaDiTesto 19"/>
          <p:cNvSpPr txBox="1"/>
          <p:nvPr/>
        </p:nvSpPr>
        <p:spPr>
          <a:xfrm>
            <a:off x="8691172" y="817827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chemeClr val="bg1"/>
                </a:solidFill>
              </a:rPr>
              <a:t>b)</a:t>
            </a:r>
            <a:endParaRPr lang="it-IT" b="1" dirty="0">
              <a:solidFill>
                <a:schemeClr val="bg1"/>
              </a:solidFill>
            </a:endParaRPr>
          </a:p>
        </p:txBody>
      </p:sp>
      <p:pic>
        <p:nvPicPr>
          <p:cNvPr id="29" name="Immagine 21511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9" r="27780"/>
          <a:stretch/>
        </p:blipFill>
        <p:spPr bwMode="auto">
          <a:xfrm>
            <a:off x="71314" y="4009140"/>
            <a:ext cx="4580633" cy="309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CasellaDiTesto 29"/>
          <p:cNvSpPr txBox="1"/>
          <p:nvPr/>
        </p:nvSpPr>
        <p:spPr>
          <a:xfrm>
            <a:off x="71315" y="3248604"/>
            <a:ext cx="1584176" cy="625792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91440" tIns="45720" rIns="91440" bIns="45720" rtlCol="0" anchor="ctr">
            <a:normAutofit/>
          </a:bodyPr>
          <a:lstStyle/>
          <a:p>
            <a:pPr algn="ctr"/>
            <a:r>
              <a:rPr lang="it-IT" sz="1400" b="1" dirty="0" smtClean="0"/>
              <a:t>DOE Target</a:t>
            </a:r>
          </a:p>
          <a:p>
            <a:pPr algn="ctr"/>
            <a:r>
              <a:rPr lang="it-IT" sz="1400" b="1" dirty="0" smtClean="0">
                <a:latin typeface="Symbol" panose="05050102010706020507" pitchFamily="18" charset="2"/>
              </a:rPr>
              <a:t>a</a:t>
            </a:r>
            <a:r>
              <a:rPr lang="it-IT" sz="1400" b="1" baseline="-25000" dirty="0" smtClean="0"/>
              <a:t>H2/N2</a:t>
            </a:r>
            <a:r>
              <a:rPr lang="it-IT" sz="1400" b="1" dirty="0" smtClean="0"/>
              <a:t> = 1.0·10</a:t>
            </a:r>
            <a:r>
              <a:rPr lang="it-IT" sz="1400" b="1" baseline="30000" dirty="0" smtClean="0"/>
              <a:t>4</a:t>
            </a:r>
          </a:p>
        </p:txBody>
      </p:sp>
      <p:sp>
        <p:nvSpPr>
          <p:cNvPr id="33" name="Ovale 32"/>
          <p:cNvSpPr/>
          <p:nvPr/>
        </p:nvSpPr>
        <p:spPr bwMode="auto">
          <a:xfrm>
            <a:off x="776358" y="5568458"/>
            <a:ext cx="792088" cy="432048"/>
          </a:xfrm>
          <a:prstGeom prst="ellipse">
            <a:avLst/>
          </a:prstGeom>
          <a:noFill/>
          <a:ln w="25400">
            <a:solidFill>
              <a:srgbClr val="FF0000"/>
            </a:solidFill>
            <a:prstDash val="dash"/>
            <a:miter lim="800000"/>
            <a:headEnd/>
            <a:tailEnd/>
          </a:ln>
          <a:extLst/>
        </p:spPr>
        <p:txBody>
          <a:bodyPr rtlCol="0" anchor="ctr"/>
          <a:lstStyle/>
          <a:p>
            <a:pPr algn="ctr" eaLnBrk="1" hangingPunct="1"/>
            <a:endParaRPr lang="it-IT" sz="3200" b="1" dirty="0">
              <a:solidFill>
                <a:srgbClr val="FF0000"/>
              </a:solidFill>
            </a:endParaRPr>
          </a:p>
        </p:txBody>
      </p:sp>
      <p:cxnSp>
        <p:nvCxnSpPr>
          <p:cNvPr id="34" name="Connettore 2 33"/>
          <p:cNvCxnSpPr/>
          <p:nvPr/>
        </p:nvCxnSpPr>
        <p:spPr>
          <a:xfrm>
            <a:off x="4521875" y="5555108"/>
            <a:ext cx="0" cy="402958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ttangolo 34"/>
          <p:cNvSpPr/>
          <p:nvPr/>
        </p:nvSpPr>
        <p:spPr>
          <a:xfrm>
            <a:off x="2478752" y="4394721"/>
            <a:ext cx="2052413" cy="906487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6" name="Rettangolo 35"/>
          <p:cNvSpPr/>
          <p:nvPr/>
        </p:nvSpPr>
        <p:spPr>
          <a:xfrm>
            <a:off x="2361630" y="4009140"/>
            <a:ext cx="2290317" cy="385581"/>
          </a:xfrm>
          <a:prstGeom prst="rect">
            <a:avLst/>
          </a:prstGeom>
          <a:solidFill>
            <a:schemeClr val="accent1">
              <a:alpha val="19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37" name="Gruppo 36"/>
          <p:cNvGrpSpPr/>
          <p:nvPr/>
        </p:nvGrpSpPr>
        <p:grpSpPr>
          <a:xfrm>
            <a:off x="4929880" y="3828248"/>
            <a:ext cx="3890591" cy="3029751"/>
            <a:chOff x="483116" y="1484784"/>
            <a:chExt cx="7463483" cy="4680520"/>
          </a:xfrm>
        </p:grpSpPr>
        <p:pic>
          <p:nvPicPr>
            <p:cNvPr id="38" name="Picture 2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3116" y="1484784"/>
              <a:ext cx="7463483" cy="468052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</p:pic>
        <p:sp>
          <p:nvSpPr>
            <p:cNvPr id="39" name="Ovale 38"/>
            <p:cNvSpPr/>
            <p:nvPr/>
          </p:nvSpPr>
          <p:spPr>
            <a:xfrm>
              <a:off x="1331640" y="2420888"/>
              <a:ext cx="4176464" cy="504056"/>
            </a:xfrm>
            <a:prstGeom prst="ellipse">
              <a:avLst/>
            </a:prstGeom>
            <a:solidFill>
              <a:schemeClr val="accent1">
                <a:alpha val="10000"/>
              </a:schemeClr>
            </a:solidFill>
            <a:ln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41" name="Ovale 40"/>
            <p:cNvSpPr/>
            <p:nvPr/>
          </p:nvSpPr>
          <p:spPr>
            <a:xfrm>
              <a:off x="4860032" y="3212976"/>
              <a:ext cx="1696916" cy="936104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cxnSp>
          <p:nvCxnSpPr>
            <p:cNvPr id="42" name="Connettore 1 41"/>
            <p:cNvCxnSpPr/>
            <p:nvPr/>
          </p:nvCxnSpPr>
          <p:spPr>
            <a:xfrm flipH="1">
              <a:off x="3563888" y="4149080"/>
              <a:ext cx="2144602" cy="28803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CasellaDiTesto 42"/>
            <p:cNvSpPr txBox="1"/>
            <p:nvPr/>
          </p:nvSpPr>
          <p:spPr>
            <a:xfrm>
              <a:off x="1763689" y="4149080"/>
              <a:ext cx="1995486" cy="3517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000" b="1" dirty="0" smtClean="0">
                  <a:solidFill>
                    <a:srgbClr val="FF0000"/>
                  </a:solidFill>
                </a:rPr>
                <a:t>Membrane </a:t>
              </a:r>
              <a:r>
                <a:rPr lang="it-IT" sz="1000" b="1" dirty="0" err="1" smtClean="0">
                  <a:solidFill>
                    <a:srgbClr val="FF0000"/>
                  </a:solidFill>
                </a:rPr>
                <a:t>failure</a:t>
              </a:r>
              <a:endParaRPr lang="it-IT" sz="1000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33671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4" descr="C:\Documents and Settings\Simona\Desktop\Immagine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787144"/>
            <a:ext cx="2616068" cy="2209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CasellaDiTesto 27"/>
          <p:cNvSpPr txBox="1"/>
          <p:nvPr/>
        </p:nvSpPr>
        <p:spPr>
          <a:xfrm>
            <a:off x="0" y="34233"/>
            <a:ext cx="9072500" cy="784830"/>
          </a:xfrm>
          <a:prstGeom prst="rect">
            <a:avLst/>
          </a:prstGeom>
          <a:solidFill>
            <a:srgbClr val="00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500" b="1" dirty="0" smtClean="0">
                <a:solidFill>
                  <a:srgbClr val="002060"/>
                </a:solidFill>
              </a:rPr>
              <a:t>Composite Pd/Al</a:t>
            </a:r>
            <a:r>
              <a:rPr lang="it-IT" sz="2500" b="1" baseline="-25000" dirty="0" smtClean="0">
                <a:solidFill>
                  <a:srgbClr val="002060"/>
                </a:solidFill>
              </a:rPr>
              <a:t>2</a:t>
            </a:r>
            <a:r>
              <a:rPr lang="it-IT" sz="2500" b="1" dirty="0" smtClean="0">
                <a:solidFill>
                  <a:srgbClr val="002060"/>
                </a:solidFill>
              </a:rPr>
              <a:t>O</a:t>
            </a:r>
            <a:r>
              <a:rPr lang="it-IT" sz="2500" b="1" baseline="-25000" dirty="0" smtClean="0">
                <a:solidFill>
                  <a:srgbClr val="002060"/>
                </a:solidFill>
              </a:rPr>
              <a:t>3</a:t>
            </a:r>
            <a:r>
              <a:rPr lang="it-IT" sz="2500" b="1" dirty="0" smtClean="0">
                <a:solidFill>
                  <a:srgbClr val="002060"/>
                </a:solidFill>
              </a:rPr>
              <a:t> </a:t>
            </a:r>
            <a:r>
              <a:rPr lang="it-IT" sz="2000" b="1" dirty="0" smtClean="0">
                <a:solidFill>
                  <a:srgbClr val="002060"/>
                </a:solidFill>
              </a:rPr>
              <a:t>Membrane Reactor </a:t>
            </a:r>
            <a:r>
              <a:rPr lang="it-IT" sz="2000" b="1" dirty="0" err="1" smtClean="0">
                <a:solidFill>
                  <a:srgbClr val="002060"/>
                </a:solidFill>
              </a:rPr>
              <a:t>applied</a:t>
            </a:r>
            <a:r>
              <a:rPr lang="it-IT" sz="2000" b="1" dirty="0" smtClean="0">
                <a:solidFill>
                  <a:srgbClr val="002060"/>
                </a:solidFill>
              </a:rPr>
              <a:t> to </a:t>
            </a:r>
            <a:r>
              <a:rPr lang="it-IT" sz="2000" b="1" dirty="0" err="1" smtClean="0">
                <a:solidFill>
                  <a:srgbClr val="002060"/>
                </a:solidFill>
              </a:rPr>
              <a:t>bio-sources</a:t>
            </a:r>
            <a:r>
              <a:rPr lang="it-IT" sz="2000" b="1" dirty="0" smtClean="0">
                <a:solidFill>
                  <a:srgbClr val="002060"/>
                </a:solidFill>
              </a:rPr>
              <a:t> </a:t>
            </a:r>
            <a:r>
              <a:rPr lang="it-IT" sz="2000" b="1" dirty="0" err="1" smtClean="0">
                <a:solidFill>
                  <a:srgbClr val="002060"/>
                </a:solidFill>
              </a:rPr>
              <a:t>reforming</a:t>
            </a:r>
            <a:r>
              <a:rPr lang="it-IT" sz="2000" b="1" dirty="0" smtClean="0">
                <a:solidFill>
                  <a:srgbClr val="002060"/>
                </a:solidFill>
              </a:rPr>
              <a:t> </a:t>
            </a:r>
            <a:r>
              <a:rPr lang="it-IT" sz="2000" b="1" dirty="0" err="1" smtClean="0">
                <a:solidFill>
                  <a:srgbClr val="002060"/>
                </a:solidFill>
              </a:rPr>
              <a:t>reaction</a:t>
            </a:r>
            <a:r>
              <a:rPr lang="it-IT" sz="2000" b="1" dirty="0" smtClean="0">
                <a:solidFill>
                  <a:srgbClr val="002060"/>
                </a:solidFill>
              </a:rPr>
              <a:t> to produce H</a:t>
            </a:r>
            <a:r>
              <a:rPr lang="it-IT" sz="2000" b="1" baseline="-25000" dirty="0" smtClean="0">
                <a:solidFill>
                  <a:srgbClr val="002060"/>
                </a:solidFill>
              </a:rPr>
              <a:t>2</a:t>
            </a:r>
            <a:r>
              <a:rPr lang="it-IT" sz="2000" b="1" dirty="0" smtClean="0">
                <a:solidFill>
                  <a:srgbClr val="002060"/>
                </a:solidFill>
              </a:rPr>
              <a:t>: Highlights</a:t>
            </a:r>
            <a:endParaRPr lang="it-IT" sz="2000" b="1" dirty="0">
              <a:solidFill>
                <a:srgbClr val="002060"/>
              </a:solidFill>
            </a:endParaRPr>
          </a:p>
        </p:txBody>
      </p: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114" y="779848"/>
            <a:ext cx="5173966" cy="3056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Immagine 29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78" y="3519070"/>
            <a:ext cx="5261101" cy="3346990"/>
          </a:xfrm>
          <a:prstGeom prst="rect">
            <a:avLst/>
          </a:prstGeom>
          <a:noFill/>
        </p:spPr>
      </p:pic>
      <p:sp>
        <p:nvSpPr>
          <p:cNvPr id="2" name="Rettangolo 1"/>
          <p:cNvSpPr/>
          <p:nvPr/>
        </p:nvSpPr>
        <p:spPr>
          <a:xfrm>
            <a:off x="775629" y="5396653"/>
            <a:ext cx="4464496" cy="73866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en-GB" sz="1400" b="1" dirty="0" smtClean="0"/>
              <a:t>H</a:t>
            </a:r>
            <a:r>
              <a:rPr lang="en-GB" sz="1400" b="1" baseline="-25000" dirty="0" smtClean="0"/>
              <a:t>2</a:t>
            </a:r>
            <a:r>
              <a:rPr lang="en-GB" sz="1400" b="1" dirty="0" smtClean="0"/>
              <a:t> permeate </a:t>
            </a:r>
            <a:r>
              <a:rPr lang="en-GB" sz="1400" b="1" dirty="0"/>
              <a:t>purity vs space velocity (GHSV) during </a:t>
            </a:r>
            <a:r>
              <a:rPr lang="en-GB" sz="1400" b="1" dirty="0" smtClean="0"/>
              <a:t>Bio-ethanol steam reforming at </a:t>
            </a:r>
            <a:r>
              <a:rPr lang="en-GB" sz="1400" b="1" dirty="0"/>
              <a:t>400 °C and 2.0 bar of reaction pressure.</a:t>
            </a:r>
            <a:endParaRPr lang="it-IT" sz="1400" dirty="0"/>
          </a:p>
        </p:txBody>
      </p:sp>
      <p:sp>
        <p:nvSpPr>
          <p:cNvPr id="3" name="CasellaDiTesto 2"/>
          <p:cNvSpPr txBox="1"/>
          <p:nvPr/>
        </p:nvSpPr>
        <p:spPr>
          <a:xfrm>
            <a:off x="2857112" y="4880627"/>
            <a:ext cx="189299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500" b="1" dirty="0" smtClean="0">
                <a:solidFill>
                  <a:srgbClr val="FF0000"/>
                </a:solidFill>
              </a:rPr>
              <a:t>CO-free</a:t>
            </a:r>
            <a:endParaRPr lang="it-IT" sz="2500" b="1" dirty="0">
              <a:solidFill>
                <a:srgbClr val="FF0000"/>
              </a:solidFill>
            </a:endParaRPr>
          </a:p>
        </p:txBody>
      </p:sp>
      <p:pic>
        <p:nvPicPr>
          <p:cNvPr id="31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354032"/>
            <a:ext cx="3779912" cy="3094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Rettangolo 31"/>
          <p:cNvSpPr/>
          <p:nvPr/>
        </p:nvSpPr>
        <p:spPr>
          <a:xfrm>
            <a:off x="5019778" y="6495147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000" dirty="0"/>
              <a:t>S. Yun, S. Ted </a:t>
            </a:r>
            <a:r>
              <a:rPr lang="en-US" sz="1000" dirty="0" err="1"/>
              <a:t>Oyama</a:t>
            </a:r>
            <a:r>
              <a:rPr lang="en-US" sz="1000" dirty="0"/>
              <a:t> / Journal of Membrane Science 375 (2011) 28–45</a:t>
            </a:r>
            <a:endParaRPr lang="it-IT" sz="1000" dirty="0"/>
          </a:p>
        </p:txBody>
      </p:sp>
      <p:sp>
        <p:nvSpPr>
          <p:cNvPr id="4" name="Rettangolo 3"/>
          <p:cNvSpPr/>
          <p:nvPr/>
        </p:nvSpPr>
        <p:spPr>
          <a:xfrm>
            <a:off x="6228184" y="3624971"/>
            <a:ext cx="216024" cy="2304256"/>
          </a:xfrm>
          <a:prstGeom prst="rect">
            <a:avLst/>
          </a:prstGeom>
          <a:solidFill>
            <a:schemeClr val="accent1">
              <a:alpha val="35000"/>
            </a:schemeClr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33671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Grafico 8"/>
          <p:cNvGraphicFramePr/>
          <p:nvPr>
            <p:extLst>
              <p:ext uri="{D42A27DB-BD31-4B8C-83A1-F6EECF244321}">
                <p14:modId xmlns:p14="http://schemas.microsoft.com/office/powerpoint/2010/main" val="3285330934"/>
              </p:ext>
            </p:extLst>
          </p:nvPr>
        </p:nvGraphicFramePr>
        <p:xfrm>
          <a:off x="1970850" y="725173"/>
          <a:ext cx="5130800" cy="3295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CasellaDiTesto 9"/>
          <p:cNvSpPr txBox="1"/>
          <p:nvPr/>
        </p:nvSpPr>
        <p:spPr>
          <a:xfrm>
            <a:off x="0" y="34233"/>
            <a:ext cx="9072500" cy="784830"/>
          </a:xfrm>
          <a:prstGeom prst="rect">
            <a:avLst/>
          </a:prstGeom>
          <a:solidFill>
            <a:srgbClr val="00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500" b="1" dirty="0" smtClean="0">
                <a:solidFill>
                  <a:srgbClr val="002060"/>
                </a:solidFill>
              </a:rPr>
              <a:t>Composite Pd/Al</a:t>
            </a:r>
            <a:r>
              <a:rPr lang="it-IT" sz="2500" b="1" baseline="-25000" dirty="0" smtClean="0">
                <a:solidFill>
                  <a:srgbClr val="002060"/>
                </a:solidFill>
              </a:rPr>
              <a:t>2</a:t>
            </a:r>
            <a:r>
              <a:rPr lang="it-IT" sz="2500" b="1" dirty="0" smtClean="0">
                <a:solidFill>
                  <a:srgbClr val="002060"/>
                </a:solidFill>
              </a:rPr>
              <a:t>O</a:t>
            </a:r>
            <a:r>
              <a:rPr lang="it-IT" sz="2500" b="1" baseline="-25000" dirty="0" smtClean="0">
                <a:solidFill>
                  <a:srgbClr val="002060"/>
                </a:solidFill>
              </a:rPr>
              <a:t>3</a:t>
            </a:r>
            <a:r>
              <a:rPr lang="it-IT" sz="2500" b="1" dirty="0" smtClean="0">
                <a:solidFill>
                  <a:srgbClr val="002060"/>
                </a:solidFill>
              </a:rPr>
              <a:t> </a:t>
            </a:r>
            <a:r>
              <a:rPr lang="it-IT" sz="2000" b="1" dirty="0" smtClean="0">
                <a:solidFill>
                  <a:srgbClr val="002060"/>
                </a:solidFill>
              </a:rPr>
              <a:t>Membrane Reactor </a:t>
            </a:r>
            <a:r>
              <a:rPr lang="it-IT" sz="2000" b="1" dirty="0" err="1" smtClean="0">
                <a:solidFill>
                  <a:srgbClr val="002060"/>
                </a:solidFill>
              </a:rPr>
              <a:t>applied</a:t>
            </a:r>
            <a:r>
              <a:rPr lang="it-IT" sz="2000" b="1" dirty="0" smtClean="0">
                <a:solidFill>
                  <a:srgbClr val="002060"/>
                </a:solidFill>
              </a:rPr>
              <a:t> to </a:t>
            </a:r>
            <a:r>
              <a:rPr lang="it-IT" sz="2000" b="1" dirty="0" err="1" smtClean="0">
                <a:solidFill>
                  <a:srgbClr val="002060"/>
                </a:solidFill>
              </a:rPr>
              <a:t>bio-sources</a:t>
            </a:r>
            <a:r>
              <a:rPr lang="it-IT" sz="2000" b="1" dirty="0" smtClean="0">
                <a:solidFill>
                  <a:srgbClr val="002060"/>
                </a:solidFill>
              </a:rPr>
              <a:t> </a:t>
            </a:r>
            <a:r>
              <a:rPr lang="it-IT" sz="2000" b="1" dirty="0" err="1" smtClean="0">
                <a:solidFill>
                  <a:srgbClr val="002060"/>
                </a:solidFill>
              </a:rPr>
              <a:t>reforming</a:t>
            </a:r>
            <a:r>
              <a:rPr lang="it-IT" sz="2000" b="1" dirty="0" smtClean="0">
                <a:solidFill>
                  <a:srgbClr val="002060"/>
                </a:solidFill>
              </a:rPr>
              <a:t> </a:t>
            </a:r>
            <a:r>
              <a:rPr lang="it-IT" sz="2000" b="1" dirty="0" err="1" smtClean="0">
                <a:solidFill>
                  <a:srgbClr val="002060"/>
                </a:solidFill>
              </a:rPr>
              <a:t>reaction</a:t>
            </a:r>
            <a:r>
              <a:rPr lang="it-IT" sz="2000" b="1" dirty="0" smtClean="0">
                <a:solidFill>
                  <a:srgbClr val="002060"/>
                </a:solidFill>
              </a:rPr>
              <a:t> to produce H</a:t>
            </a:r>
            <a:r>
              <a:rPr lang="it-IT" sz="2000" b="1" baseline="-25000" dirty="0" smtClean="0">
                <a:solidFill>
                  <a:srgbClr val="002060"/>
                </a:solidFill>
              </a:rPr>
              <a:t>2</a:t>
            </a:r>
            <a:r>
              <a:rPr lang="it-IT" sz="2000" b="1" dirty="0" smtClean="0">
                <a:solidFill>
                  <a:srgbClr val="002060"/>
                </a:solidFill>
              </a:rPr>
              <a:t>: Highlights</a:t>
            </a:r>
            <a:endParaRPr lang="it-IT" sz="2000" b="1" dirty="0">
              <a:solidFill>
                <a:srgbClr val="002060"/>
              </a:solidFill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5246706" y="1018844"/>
            <a:ext cx="12603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rgbClr val="0070C0"/>
                </a:solidFill>
              </a:rPr>
              <a:t>T = 400 °C</a:t>
            </a:r>
            <a:endParaRPr lang="it-IT" b="1" dirty="0">
              <a:solidFill>
                <a:srgbClr val="0070C0"/>
              </a:solidFill>
            </a:endParaRPr>
          </a:p>
        </p:txBody>
      </p:sp>
      <p:cxnSp>
        <p:nvCxnSpPr>
          <p:cNvPr id="4" name="Connettore 2 3"/>
          <p:cNvCxnSpPr/>
          <p:nvPr/>
        </p:nvCxnSpPr>
        <p:spPr>
          <a:xfrm>
            <a:off x="3563888" y="1916832"/>
            <a:ext cx="72008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Immagine 11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18412"/>
            <a:ext cx="5508104" cy="114283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" name="Gruppo 15"/>
          <p:cNvGrpSpPr/>
          <p:nvPr/>
        </p:nvGrpSpPr>
        <p:grpSpPr>
          <a:xfrm>
            <a:off x="5652120" y="4293163"/>
            <a:ext cx="1822413" cy="1728125"/>
            <a:chOff x="4454957" y="0"/>
            <a:chExt cx="2267712" cy="2004364"/>
          </a:xfrm>
        </p:grpSpPr>
        <p:pic>
          <p:nvPicPr>
            <p:cNvPr id="18" name="Immagine 17"/>
            <p:cNvPicPr/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278" t="54964" r="22259" b="5632"/>
            <a:stretch/>
          </p:blipFill>
          <p:spPr bwMode="auto">
            <a:xfrm>
              <a:off x="4454957" y="0"/>
              <a:ext cx="2267712" cy="1038758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20" name="Immagine 19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12" t="-215" r="2656" b="2076"/>
            <a:stretch/>
          </p:blipFill>
          <p:spPr bwMode="auto">
            <a:xfrm>
              <a:off x="4454957" y="1024128"/>
              <a:ext cx="2267712" cy="980236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14" name="CasellaDiTesto 13"/>
          <p:cNvSpPr txBox="1"/>
          <p:nvPr/>
        </p:nvSpPr>
        <p:spPr>
          <a:xfrm>
            <a:off x="5600894" y="4251599"/>
            <a:ext cx="17914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err="1" smtClean="0">
                <a:solidFill>
                  <a:srgbClr val="FF0000"/>
                </a:solidFill>
              </a:rPr>
              <a:t>Before</a:t>
            </a:r>
            <a:r>
              <a:rPr lang="it-IT" b="1" dirty="0" smtClean="0">
                <a:solidFill>
                  <a:srgbClr val="FF0000"/>
                </a:solidFill>
              </a:rPr>
              <a:t> </a:t>
            </a:r>
            <a:r>
              <a:rPr lang="it-IT" b="1" dirty="0" err="1" smtClean="0">
                <a:solidFill>
                  <a:srgbClr val="FF0000"/>
                </a:solidFill>
              </a:rPr>
              <a:t>exp</a:t>
            </a:r>
            <a:r>
              <a:rPr lang="it-IT" b="1" dirty="0" smtClean="0">
                <a:solidFill>
                  <a:srgbClr val="FF0000"/>
                </a:solidFill>
              </a:rPr>
              <a:t>. tests</a:t>
            </a:r>
            <a:endParaRPr lang="it-IT" b="1" dirty="0">
              <a:solidFill>
                <a:srgbClr val="FF0000"/>
              </a:solidFill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5610556" y="4941168"/>
            <a:ext cx="17914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err="1" smtClean="0">
                <a:solidFill>
                  <a:srgbClr val="FF0000"/>
                </a:solidFill>
              </a:rPr>
              <a:t>After</a:t>
            </a:r>
            <a:r>
              <a:rPr lang="it-IT" b="1" dirty="0" smtClean="0">
                <a:solidFill>
                  <a:srgbClr val="FF0000"/>
                </a:solidFill>
              </a:rPr>
              <a:t> </a:t>
            </a:r>
            <a:r>
              <a:rPr lang="it-IT" b="1" dirty="0" err="1" smtClean="0">
                <a:solidFill>
                  <a:srgbClr val="FF0000"/>
                </a:solidFill>
              </a:rPr>
              <a:t>exp</a:t>
            </a:r>
            <a:r>
              <a:rPr lang="it-IT" b="1" dirty="0" smtClean="0">
                <a:solidFill>
                  <a:srgbClr val="FF0000"/>
                </a:solidFill>
              </a:rPr>
              <a:t>. tests</a:t>
            </a:r>
            <a:endParaRPr lang="it-IT" b="1" dirty="0">
              <a:solidFill>
                <a:srgbClr val="FF0000"/>
              </a:solidFill>
            </a:endParaRPr>
          </a:p>
        </p:txBody>
      </p:sp>
      <p:cxnSp>
        <p:nvCxnSpPr>
          <p:cNvPr id="21" name="Connettore 1 20"/>
          <p:cNvCxnSpPr/>
          <p:nvPr/>
        </p:nvCxnSpPr>
        <p:spPr>
          <a:xfrm>
            <a:off x="0" y="4149080"/>
            <a:ext cx="9072500" cy="0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sellaDiTesto 12"/>
          <p:cNvSpPr txBox="1"/>
          <p:nvPr/>
        </p:nvSpPr>
        <p:spPr>
          <a:xfrm>
            <a:off x="3945414" y="3964414"/>
            <a:ext cx="149068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rgbClr val="FF0000"/>
                </a:solidFill>
              </a:rPr>
              <a:t>Critical </a:t>
            </a:r>
            <a:r>
              <a:rPr lang="it-IT" b="1" dirty="0" err="1" smtClean="0">
                <a:solidFill>
                  <a:srgbClr val="FF0000"/>
                </a:solidFill>
              </a:rPr>
              <a:t>issues</a:t>
            </a:r>
            <a:endParaRPr lang="it-IT" b="1" dirty="0">
              <a:solidFill>
                <a:srgbClr val="FF0000"/>
              </a:solidFill>
            </a:endParaRPr>
          </a:p>
        </p:txBody>
      </p:sp>
      <p:pic>
        <p:nvPicPr>
          <p:cNvPr id="25" name="Picture 3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524328" y="4310266"/>
            <a:ext cx="1547664" cy="15670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24" name="Connettore 2 23"/>
          <p:cNvCxnSpPr/>
          <p:nvPr/>
        </p:nvCxnSpPr>
        <p:spPr>
          <a:xfrm flipV="1">
            <a:off x="7164288" y="5125834"/>
            <a:ext cx="936104" cy="184666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ttangolo 27"/>
          <p:cNvSpPr/>
          <p:nvPr/>
        </p:nvSpPr>
        <p:spPr>
          <a:xfrm>
            <a:off x="179512" y="6413266"/>
            <a:ext cx="897362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000" dirty="0"/>
              <a:t>A. </a:t>
            </a:r>
            <a:r>
              <a:rPr lang="en-US" sz="1000" dirty="0" err="1"/>
              <a:t>Iulianelli</a:t>
            </a:r>
            <a:r>
              <a:rPr lang="en-US" sz="1000" dirty="0"/>
              <a:t>, V. Palma, G. Bagnato, C. </a:t>
            </a:r>
            <a:r>
              <a:rPr lang="en-US" sz="1000" dirty="0" err="1"/>
              <a:t>Ruocco</a:t>
            </a:r>
            <a:r>
              <a:rPr lang="en-US" sz="1000" dirty="0"/>
              <a:t>, Y. Huang, G. Vitulli, E. </a:t>
            </a:r>
            <a:r>
              <a:rPr lang="en-US" sz="1000" dirty="0" err="1"/>
              <a:t>Macchia</a:t>
            </a:r>
            <a:r>
              <a:rPr lang="en-US" sz="1000" dirty="0"/>
              <a:t>, N.T. </a:t>
            </a:r>
            <a:r>
              <a:rPr lang="en-US" sz="1000" dirty="0" err="1"/>
              <a:t>Veziroğlu</a:t>
            </a:r>
            <a:r>
              <a:rPr lang="en-US" sz="1000" dirty="0"/>
              <a:t>, A. </a:t>
            </a:r>
            <a:r>
              <a:rPr lang="en-US" sz="1000" dirty="0" err="1"/>
              <a:t>Basile</a:t>
            </a:r>
            <a:r>
              <a:rPr lang="en-US" sz="1000" dirty="0"/>
              <a:t>, From industrial bioethanol to high grade hydrogen generation: steam reforming reaction promoted by a novel Co-Pt catalyst in a H</a:t>
            </a:r>
            <a:r>
              <a:rPr lang="en-US" sz="1000" baseline="-25000" dirty="0"/>
              <a:t>2</a:t>
            </a:r>
            <a:r>
              <a:rPr lang="en-US" sz="1000" dirty="0"/>
              <a:t>-full perm-selective </a:t>
            </a:r>
            <a:r>
              <a:rPr lang="en-US" sz="1000" dirty="0" err="1"/>
              <a:t>Pd</a:t>
            </a:r>
            <a:r>
              <a:rPr lang="en-US" sz="1000" dirty="0"/>
              <a:t>-based membrane reactor, submitted to Journal of Power Sources.</a:t>
            </a:r>
            <a:endParaRPr lang="it-IT" sz="1000" dirty="0"/>
          </a:p>
        </p:txBody>
      </p:sp>
    </p:spTree>
    <p:extLst>
      <p:ext uri="{BB962C8B-B14F-4D97-AF65-F5344CB8AC3E}">
        <p14:creationId xmlns:p14="http://schemas.microsoft.com/office/powerpoint/2010/main" val="4111221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0" y="34233"/>
            <a:ext cx="9072500" cy="784830"/>
          </a:xfrm>
          <a:prstGeom prst="rect">
            <a:avLst/>
          </a:prstGeom>
          <a:solidFill>
            <a:srgbClr val="00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500" b="1" dirty="0" smtClean="0">
                <a:solidFill>
                  <a:srgbClr val="002060"/>
                </a:solidFill>
              </a:rPr>
              <a:t>Composite Pd-</a:t>
            </a:r>
            <a:r>
              <a:rPr lang="it-IT" sz="2500" b="1" dirty="0" err="1" smtClean="0">
                <a:solidFill>
                  <a:srgbClr val="002060"/>
                </a:solidFill>
              </a:rPr>
              <a:t>Au</a:t>
            </a:r>
            <a:r>
              <a:rPr lang="it-IT" sz="2500" b="1" dirty="0" smtClean="0">
                <a:solidFill>
                  <a:srgbClr val="002060"/>
                </a:solidFill>
              </a:rPr>
              <a:t>/Al</a:t>
            </a:r>
            <a:r>
              <a:rPr lang="it-IT" sz="2500" b="1" baseline="-25000" dirty="0" smtClean="0">
                <a:solidFill>
                  <a:srgbClr val="002060"/>
                </a:solidFill>
              </a:rPr>
              <a:t>2</a:t>
            </a:r>
            <a:r>
              <a:rPr lang="it-IT" sz="2500" b="1" dirty="0" smtClean="0">
                <a:solidFill>
                  <a:srgbClr val="002060"/>
                </a:solidFill>
              </a:rPr>
              <a:t>O</a:t>
            </a:r>
            <a:r>
              <a:rPr lang="it-IT" sz="2500" b="1" baseline="-25000" dirty="0" smtClean="0">
                <a:solidFill>
                  <a:srgbClr val="002060"/>
                </a:solidFill>
              </a:rPr>
              <a:t>3</a:t>
            </a:r>
            <a:r>
              <a:rPr lang="it-IT" sz="2500" b="1" dirty="0" smtClean="0">
                <a:solidFill>
                  <a:srgbClr val="002060"/>
                </a:solidFill>
              </a:rPr>
              <a:t> </a:t>
            </a:r>
            <a:r>
              <a:rPr lang="it-IT" sz="2000" b="1" dirty="0" err="1" smtClean="0">
                <a:solidFill>
                  <a:srgbClr val="002060"/>
                </a:solidFill>
              </a:rPr>
              <a:t>Membranes</a:t>
            </a:r>
            <a:r>
              <a:rPr lang="it-IT" sz="2000" b="1" dirty="0" smtClean="0">
                <a:solidFill>
                  <a:srgbClr val="002060"/>
                </a:solidFill>
              </a:rPr>
              <a:t> </a:t>
            </a:r>
            <a:r>
              <a:rPr lang="it-IT" sz="2000" b="1" dirty="0" err="1" smtClean="0">
                <a:solidFill>
                  <a:srgbClr val="002060"/>
                </a:solidFill>
              </a:rPr>
              <a:t>applied</a:t>
            </a:r>
            <a:r>
              <a:rPr lang="it-IT" sz="2000" b="1" dirty="0" smtClean="0">
                <a:solidFill>
                  <a:srgbClr val="002060"/>
                </a:solidFill>
              </a:rPr>
              <a:t> to H2 separation and to </a:t>
            </a:r>
            <a:r>
              <a:rPr lang="it-IT" sz="2000" b="1" dirty="0" err="1" smtClean="0">
                <a:solidFill>
                  <a:srgbClr val="002060"/>
                </a:solidFill>
              </a:rPr>
              <a:t>methane</a:t>
            </a:r>
            <a:r>
              <a:rPr lang="it-IT" sz="2000" b="1" dirty="0" smtClean="0">
                <a:solidFill>
                  <a:srgbClr val="002060"/>
                </a:solidFill>
              </a:rPr>
              <a:t> </a:t>
            </a:r>
            <a:r>
              <a:rPr lang="it-IT" sz="2000" b="1" dirty="0" err="1" smtClean="0">
                <a:solidFill>
                  <a:srgbClr val="002060"/>
                </a:solidFill>
              </a:rPr>
              <a:t>steam</a:t>
            </a:r>
            <a:r>
              <a:rPr lang="it-IT" sz="2000" b="1" dirty="0" smtClean="0">
                <a:solidFill>
                  <a:srgbClr val="002060"/>
                </a:solidFill>
              </a:rPr>
              <a:t> </a:t>
            </a:r>
            <a:r>
              <a:rPr lang="it-IT" sz="2000" b="1" dirty="0" err="1" smtClean="0">
                <a:solidFill>
                  <a:srgbClr val="002060"/>
                </a:solidFill>
              </a:rPr>
              <a:t>reforming</a:t>
            </a:r>
            <a:r>
              <a:rPr lang="it-IT" sz="2000" b="1" dirty="0" smtClean="0">
                <a:solidFill>
                  <a:srgbClr val="002060"/>
                </a:solidFill>
              </a:rPr>
              <a:t> in membrane reactor: Highlights</a:t>
            </a:r>
            <a:endParaRPr lang="it-IT" sz="2000" b="1" dirty="0">
              <a:solidFill>
                <a:srgbClr val="002060"/>
              </a:solidFill>
            </a:endParaRPr>
          </a:p>
        </p:txBody>
      </p:sp>
      <p:pic>
        <p:nvPicPr>
          <p:cNvPr id="3" name="Immagine 2" descr="Description: Figure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08720"/>
            <a:ext cx="3744416" cy="2160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magine 3" descr="Description: Figure 2_white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7" b="4878"/>
          <a:stretch>
            <a:fillRect/>
          </a:stretch>
        </p:blipFill>
        <p:spPr bwMode="auto">
          <a:xfrm>
            <a:off x="3851920" y="819063"/>
            <a:ext cx="4536504" cy="224989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magine 4" descr="Description: C:\Users\marjan\Desktop\Paper\map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3367360"/>
            <a:ext cx="3448050" cy="330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magin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2993" y="502544"/>
            <a:ext cx="396229" cy="316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AutoShape 2" descr="Risultati immagini per WP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8" name="AutoShape 4" descr="Risultati immagini per WPI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51205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1532" y="502218"/>
            <a:ext cx="317169" cy="317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4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7918" y="3356992"/>
            <a:ext cx="5346570" cy="3356992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CasellaDiTesto 10"/>
          <p:cNvSpPr txBox="1"/>
          <p:nvPr/>
        </p:nvSpPr>
        <p:spPr>
          <a:xfrm>
            <a:off x="4622497" y="856765"/>
            <a:ext cx="374441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rgbClr val="FF0000"/>
                </a:solidFill>
              </a:rPr>
              <a:t>He permeance </a:t>
            </a:r>
            <a:r>
              <a:rPr lang="it-IT" b="1" dirty="0" err="1" smtClean="0">
                <a:solidFill>
                  <a:srgbClr val="FF0000"/>
                </a:solidFill>
              </a:rPr>
              <a:t>at</a:t>
            </a:r>
            <a:r>
              <a:rPr lang="it-IT" b="1" dirty="0" smtClean="0">
                <a:solidFill>
                  <a:srgbClr val="FF0000"/>
                </a:solidFill>
              </a:rPr>
              <a:t> room temperature</a:t>
            </a:r>
            <a:endParaRPr lang="it-IT" b="1" dirty="0">
              <a:solidFill>
                <a:srgbClr val="FF0000"/>
              </a:solidFill>
            </a:endParaRPr>
          </a:p>
        </p:txBody>
      </p:sp>
      <p:cxnSp>
        <p:nvCxnSpPr>
          <p:cNvPr id="12" name="Connettore 2 11"/>
          <p:cNvCxnSpPr/>
          <p:nvPr/>
        </p:nvCxnSpPr>
        <p:spPr>
          <a:xfrm>
            <a:off x="4766512" y="1258369"/>
            <a:ext cx="3168352" cy="1512168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AutoShape 7" descr="Risultati immagini per stanford university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51208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5919" y="487063"/>
            <a:ext cx="338529" cy="338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3671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7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640"/>
            <a:ext cx="4860032" cy="360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magine 9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88640"/>
            <a:ext cx="3960440" cy="324036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sellaDiTesto 1"/>
          <p:cNvSpPr txBox="1"/>
          <p:nvPr/>
        </p:nvSpPr>
        <p:spPr>
          <a:xfrm>
            <a:off x="7596336" y="26064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rgbClr val="0070C0"/>
                </a:solidFill>
              </a:rPr>
              <a:t>T = 420 °C</a:t>
            </a:r>
            <a:endParaRPr lang="it-IT" b="1" dirty="0">
              <a:solidFill>
                <a:srgbClr val="0070C0"/>
              </a:solidFill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6207401" y="2832883"/>
            <a:ext cx="349649" cy="28800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5539277" y="1805817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rgbClr val="C00000"/>
                </a:solidFill>
              </a:rPr>
              <a:t>MR</a:t>
            </a:r>
            <a:endParaRPr lang="it-IT" b="1" dirty="0">
              <a:solidFill>
                <a:srgbClr val="C00000"/>
              </a:solidFill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5919370" y="2546679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rgbClr val="0070C0"/>
                </a:solidFill>
              </a:rPr>
              <a:t>T</a:t>
            </a:r>
            <a:r>
              <a:rPr lang="it-IT" b="1" dirty="0" smtClean="0">
                <a:solidFill>
                  <a:srgbClr val="0070C0"/>
                </a:solidFill>
              </a:rPr>
              <a:t>R</a:t>
            </a:r>
            <a:endParaRPr lang="it-IT" b="1" dirty="0">
              <a:solidFill>
                <a:srgbClr val="0070C0"/>
              </a:solidFill>
            </a:endParaRPr>
          </a:p>
        </p:txBody>
      </p:sp>
      <p:graphicFrame>
        <p:nvGraphicFramePr>
          <p:cNvPr id="12" name="Grafico 11"/>
          <p:cNvGraphicFramePr/>
          <p:nvPr>
            <p:extLst>
              <p:ext uri="{D42A27DB-BD31-4B8C-83A1-F6EECF244321}">
                <p14:modId xmlns:p14="http://schemas.microsoft.com/office/powerpoint/2010/main" val="3007143554"/>
              </p:ext>
            </p:extLst>
          </p:nvPr>
        </p:nvGraphicFramePr>
        <p:xfrm>
          <a:off x="0" y="3789040"/>
          <a:ext cx="4497705" cy="30111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CasellaDiTesto 12"/>
          <p:cNvSpPr txBox="1"/>
          <p:nvPr/>
        </p:nvSpPr>
        <p:spPr>
          <a:xfrm>
            <a:off x="1763688" y="3995772"/>
            <a:ext cx="183137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rgbClr val="FF0000"/>
                </a:solidFill>
              </a:rPr>
              <a:t>Coke </a:t>
            </a:r>
            <a:r>
              <a:rPr lang="it-IT" b="1" dirty="0" err="1" smtClean="0">
                <a:solidFill>
                  <a:srgbClr val="FF0000"/>
                </a:solidFill>
              </a:rPr>
              <a:t>formation</a:t>
            </a:r>
            <a:endParaRPr lang="it-IT" b="1" dirty="0">
              <a:solidFill>
                <a:srgbClr val="FF0000"/>
              </a:solidFill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5539277" y="306814"/>
            <a:ext cx="24122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err="1" smtClean="0"/>
              <a:t>Methane</a:t>
            </a:r>
            <a:r>
              <a:rPr lang="it-IT" b="1" dirty="0" smtClean="0"/>
              <a:t> </a:t>
            </a:r>
            <a:r>
              <a:rPr lang="it-IT" b="1" dirty="0" err="1" smtClean="0"/>
              <a:t>steam</a:t>
            </a:r>
            <a:r>
              <a:rPr lang="it-IT" b="1" dirty="0" smtClean="0"/>
              <a:t> </a:t>
            </a:r>
            <a:r>
              <a:rPr lang="it-IT" b="1" dirty="0" err="1" smtClean="0"/>
              <a:t>reforming</a:t>
            </a:r>
            <a:endParaRPr lang="it-IT" b="1" dirty="0"/>
          </a:p>
        </p:txBody>
      </p:sp>
      <p:pic>
        <p:nvPicPr>
          <p:cNvPr id="15" name="Picture 18" descr="Description: C:\Users\marjan\Downloads\GKN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147809"/>
            <a:ext cx="3726180" cy="197358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CasellaDiTesto 15"/>
          <p:cNvSpPr txBox="1"/>
          <p:nvPr/>
        </p:nvSpPr>
        <p:spPr>
          <a:xfrm>
            <a:off x="6007329" y="4436265"/>
            <a:ext cx="17914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err="1" smtClean="0">
                <a:solidFill>
                  <a:srgbClr val="FF0000"/>
                </a:solidFill>
              </a:rPr>
              <a:t>Before</a:t>
            </a:r>
            <a:r>
              <a:rPr lang="it-IT" b="1" dirty="0" smtClean="0">
                <a:solidFill>
                  <a:srgbClr val="FF0000"/>
                </a:solidFill>
              </a:rPr>
              <a:t> </a:t>
            </a:r>
            <a:r>
              <a:rPr lang="it-IT" b="1" dirty="0" err="1" smtClean="0">
                <a:solidFill>
                  <a:srgbClr val="FF0000"/>
                </a:solidFill>
              </a:rPr>
              <a:t>exp</a:t>
            </a:r>
            <a:r>
              <a:rPr lang="it-IT" b="1" dirty="0" smtClean="0">
                <a:solidFill>
                  <a:srgbClr val="FF0000"/>
                </a:solidFill>
              </a:rPr>
              <a:t>. tests</a:t>
            </a:r>
            <a:endParaRPr lang="it-IT" b="1" dirty="0">
              <a:solidFill>
                <a:srgbClr val="FF0000"/>
              </a:solidFill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6020919" y="5310500"/>
            <a:ext cx="17914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err="1" smtClean="0">
                <a:solidFill>
                  <a:srgbClr val="FF0000"/>
                </a:solidFill>
              </a:rPr>
              <a:t>After</a:t>
            </a:r>
            <a:r>
              <a:rPr lang="it-IT" b="1" dirty="0" smtClean="0">
                <a:solidFill>
                  <a:srgbClr val="FF0000"/>
                </a:solidFill>
              </a:rPr>
              <a:t> </a:t>
            </a:r>
            <a:r>
              <a:rPr lang="it-IT" b="1" dirty="0" err="1" smtClean="0">
                <a:solidFill>
                  <a:srgbClr val="FF0000"/>
                </a:solidFill>
              </a:rPr>
              <a:t>exp</a:t>
            </a:r>
            <a:r>
              <a:rPr lang="it-IT" b="1" dirty="0" smtClean="0">
                <a:solidFill>
                  <a:srgbClr val="FF0000"/>
                </a:solidFill>
              </a:rPr>
              <a:t>. tests</a:t>
            </a:r>
            <a:endParaRPr lang="it-IT" b="1" dirty="0">
              <a:solidFill>
                <a:srgbClr val="FF0000"/>
              </a:solidFill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4536504" y="6165304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sz="1000" dirty="0"/>
              <a:t>A. </a:t>
            </a:r>
            <a:r>
              <a:rPr lang="en-US" sz="1000" dirty="0" err="1"/>
              <a:t>Iulianelli</a:t>
            </a:r>
            <a:r>
              <a:rPr lang="en-US" sz="1000" dirty="0"/>
              <a:t>, M. </a:t>
            </a:r>
            <a:r>
              <a:rPr lang="en-US" sz="1000" dirty="0" err="1"/>
              <a:t>Alavi</a:t>
            </a:r>
            <a:r>
              <a:rPr lang="en-US" sz="1000" dirty="0"/>
              <a:t>, G. Bagnato, S. Liguori, J. Wilcox, M.R. </a:t>
            </a:r>
            <a:r>
              <a:rPr lang="en-US" sz="1000" dirty="0" err="1"/>
              <a:t>Rahimpour</a:t>
            </a:r>
            <a:r>
              <a:rPr lang="en-US" sz="1000" dirty="0"/>
              <a:t>, R. </a:t>
            </a:r>
            <a:r>
              <a:rPr lang="en-US" sz="1000" dirty="0" err="1"/>
              <a:t>Eslamlouyan</a:t>
            </a:r>
            <a:r>
              <a:rPr lang="en-US" sz="1000" dirty="0"/>
              <a:t>, B. Anzelmo, A. </a:t>
            </a:r>
            <a:r>
              <a:rPr lang="en-US" sz="1000" dirty="0" err="1"/>
              <a:t>Basile</a:t>
            </a:r>
            <a:r>
              <a:rPr lang="en-US" sz="1000" dirty="0"/>
              <a:t>, Supported </a:t>
            </a:r>
            <a:r>
              <a:rPr lang="en-US" sz="1000" dirty="0" err="1"/>
              <a:t>Pd</a:t>
            </a:r>
            <a:r>
              <a:rPr lang="en-US" sz="1000" dirty="0"/>
              <a:t>-Au membrane reactor for hydrogen production: membrane preparation, characterization and testing, Molecules, 21 (2016) 581-594</a:t>
            </a:r>
            <a:endParaRPr lang="it-IT" sz="1000" dirty="0"/>
          </a:p>
        </p:txBody>
      </p:sp>
    </p:spTree>
    <p:extLst>
      <p:ext uri="{BB962C8B-B14F-4D97-AF65-F5344CB8AC3E}">
        <p14:creationId xmlns:p14="http://schemas.microsoft.com/office/powerpoint/2010/main" val="4111221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sellaDiTesto 8"/>
          <p:cNvSpPr txBox="1"/>
          <p:nvPr/>
        </p:nvSpPr>
        <p:spPr>
          <a:xfrm>
            <a:off x="0" y="34233"/>
            <a:ext cx="9072500" cy="861774"/>
          </a:xfrm>
          <a:prstGeom prst="rect">
            <a:avLst/>
          </a:prstGeom>
          <a:solidFill>
            <a:srgbClr val="00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200" b="1" dirty="0" smtClean="0">
                <a:solidFill>
                  <a:srgbClr val="002060"/>
                </a:solidFill>
              </a:rPr>
              <a:t>No </a:t>
            </a:r>
            <a:r>
              <a:rPr lang="it-IT" sz="2200" b="1" dirty="0" err="1" smtClean="0">
                <a:solidFill>
                  <a:srgbClr val="002060"/>
                </a:solidFill>
              </a:rPr>
              <a:t>Palladium-based</a:t>
            </a:r>
            <a:r>
              <a:rPr lang="it-IT" sz="2200" b="1" dirty="0" smtClean="0">
                <a:solidFill>
                  <a:srgbClr val="002060"/>
                </a:solidFill>
              </a:rPr>
              <a:t> </a:t>
            </a:r>
            <a:r>
              <a:rPr lang="it-IT" sz="2200" b="1" dirty="0" err="1" smtClean="0">
                <a:solidFill>
                  <a:srgbClr val="002060"/>
                </a:solidFill>
              </a:rPr>
              <a:t>inorganic</a:t>
            </a:r>
            <a:r>
              <a:rPr lang="it-IT" sz="2200" b="1" dirty="0" smtClean="0">
                <a:solidFill>
                  <a:srgbClr val="002060"/>
                </a:solidFill>
              </a:rPr>
              <a:t> </a:t>
            </a:r>
            <a:r>
              <a:rPr lang="it-IT" sz="2200" b="1" dirty="0" err="1" smtClean="0">
                <a:solidFill>
                  <a:srgbClr val="002060"/>
                </a:solidFill>
              </a:rPr>
              <a:t>membranes</a:t>
            </a:r>
            <a:r>
              <a:rPr lang="it-IT" sz="2200" b="1" dirty="0" smtClean="0">
                <a:solidFill>
                  <a:srgbClr val="002060"/>
                </a:solidFill>
              </a:rPr>
              <a:t> in H</a:t>
            </a:r>
            <a:r>
              <a:rPr lang="it-IT" sz="2200" b="1" baseline="-25000" dirty="0" smtClean="0">
                <a:solidFill>
                  <a:srgbClr val="002060"/>
                </a:solidFill>
              </a:rPr>
              <a:t>2</a:t>
            </a:r>
            <a:r>
              <a:rPr lang="it-IT" sz="2200" b="1" dirty="0" smtClean="0">
                <a:solidFill>
                  <a:srgbClr val="002060"/>
                </a:solidFill>
              </a:rPr>
              <a:t> separation</a:t>
            </a:r>
            <a:r>
              <a:rPr lang="it-IT" sz="2500" b="1" dirty="0" smtClean="0">
                <a:solidFill>
                  <a:srgbClr val="002060"/>
                </a:solidFill>
              </a:rPr>
              <a:t>: </a:t>
            </a:r>
          </a:p>
          <a:p>
            <a:pPr algn="ctr"/>
            <a:r>
              <a:rPr lang="it-IT" sz="2500" b="1" dirty="0" smtClean="0">
                <a:solidFill>
                  <a:srgbClr val="002060"/>
                </a:solidFill>
              </a:rPr>
              <a:t>carbon </a:t>
            </a:r>
            <a:r>
              <a:rPr lang="it-IT" sz="2500" b="1" dirty="0" err="1" smtClean="0">
                <a:solidFill>
                  <a:srgbClr val="002060"/>
                </a:solidFill>
              </a:rPr>
              <a:t>membranes</a:t>
            </a:r>
            <a:endParaRPr lang="it-IT" sz="2000" b="1" dirty="0">
              <a:solidFill>
                <a:srgbClr val="002060"/>
              </a:solidFill>
            </a:endParaRPr>
          </a:p>
        </p:txBody>
      </p:sp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9" y="980728"/>
            <a:ext cx="3298645" cy="2803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ttangolo 1"/>
          <p:cNvSpPr/>
          <p:nvPr/>
        </p:nvSpPr>
        <p:spPr>
          <a:xfrm>
            <a:off x="11107" y="3743012"/>
            <a:ext cx="346777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100" b="1" dirty="0"/>
              <a:t>Transversal photomicrography of the polymer films deposited on the ceramic support at different polymer concentrations (A untreated ceramic</a:t>
            </a:r>
            <a:r>
              <a:rPr lang="en-US" sz="1100" b="1" dirty="0" smtClean="0"/>
              <a:t>;</a:t>
            </a:r>
          </a:p>
          <a:p>
            <a:pPr algn="just"/>
            <a:r>
              <a:rPr lang="en-US" sz="1100" b="1" dirty="0" smtClean="0"/>
              <a:t> </a:t>
            </a:r>
            <a:r>
              <a:rPr lang="en-US" sz="1100" b="1" dirty="0"/>
              <a:t>B </a:t>
            </a:r>
            <a:r>
              <a:rPr lang="en-US" sz="1100" b="1" dirty="0" smtClean="0"/>
              <a:t>3wt</a:t>
            </a:r>
            <a:r>
              <a:rPr lang="en-US" sz="1100" b="1" dirty="0"/>
              <a:t>%, C 13, and D </a:t>
            </a:r>
            <a:r>
              <a:rPr lang="en-US" sz="1100" b="1" dirty="0" smtClean="0"/>
              <a:t>20wt</a:t>
            </a:r>
            <a:r>
              <a:rPr lang="en-US" sz="1100" b="1" dirty="0"/>
              <a:t>%). </a:t>
            </a:r>
            <a:endParaRPr lang="it-IT" sz="1100" b="1" dirty="0"/>
          </a:p>
        </p:txBody>
      </p:sp>
      <p:sp>
        <p:nvSpPr>
          <p:cNvPr id="3" name="Rettangolo 2"/>
          <p:cNvSpPr/>
          <p:nvPr/>
        </p:nvSpPr>
        <p:spPr>
          <a:xfrm>
            <a:off x="11107" y="6485274"/>
            <a:ext cx="913289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000" dirty="0"/>
              <a:t>K. Briceño, D. Montané, R. Garcia-Valls, A. </a:t>
            </a:r>
            <a:r>
              <a:rPr lang="en-US" sz="1000" dirty="0" err="1"/>
              <a:t>Iulianelli</a:t>
            </a:r>
            <a:r>
              <a:rPr lang="en-US" sz="1000" dirty="0"/>
              <a:t>, A. </a:t>
            </a:r>
            <a:r>
              <a:rPr lang="en-US" sz="1000" dirty="0" err="1"/>
              <a:t>Basile</a:t>
            </a:r>
            <a:r>
              <a:rPr lang="en-US" sz="1000" dirty="0"/>
              <a:t>, Fabrication variables affecting the structure and properties of supported carbon molecular sieve membranes for hydrogen separation, Journal of Membrane Science, 415-416 (2012) 288-297.</a:t>
            </a:r>
            <a:endParaRPr lang="it-IT" sz="1000" dirty="0"/>
          </a:p>
        </p:txBody>
      </p:sp>
      <p:pic>
        <p:nvPicPr>
          <p:cNvPr id="532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485434"/>
            <a:ext cx="2448272" cy="2046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8886" y="1004714"/>
            <a:ext cx="4824536" cy="2755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4208799"/>
            <a:ext cx="3305175" cy="227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2591" y="4200306"/>
            <a:ext cx="3090236" cy="2070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ttangolo 3"/>
          <p:cNvSpPr/>
          <p:nvPr/>
        </p:nvSpPr>
        <p:spPr>
          <a:xfrm>
            <a:off x="3816424" y="3676962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000" b="1" dirty="0"/>
              <a:t>Adsorption–desorption isotherms for supported carbon membranes at different pyrolysis temperatures. </a:t>
            </a:r>
            <a:endParaRPr lang="it-IT" sz="1000" b="1" dirty="0"/>
          </a:p>
        </p:txBody>
      </p:sp>
      <p:sp>
        <p:nvSpPr>
          <p:cNvPr id="10" name="Rettangolo arrotondato 9"/>
          <p:cNvSpPr/>
          <p:nvPr/>
        </p:nvSpPr>
        <p:spPr>
          <a:xfrm>
            <a:off x="6004967" y="4127732"/>
            <a:ext cx="3067533" cy="2357542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11221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92696"/>
            <a:ext cx="3528392" cy="2679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asellaDiTesto 8"/>
          <p:cNvSpPr txBox="1"/>
          <p:nvPr/>
        </p:nvSpPr>
        <p:spPr>
          <a:xfrm>
            <a:off x="35496" y="116632"/>
            <a:ext cx="9072500" cy="477054"/>
          </a:xfrm>
          <a:prstGeom prst="rect">
            <a:avLst/>
          </a:prstGeom>
          <a:solidFill>
            <a:srgbClr val="00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500" b="1" dirty="0" smtClean="0">
                <a:solidFill>
                  <a:srgbClr val="002060"/>
                </a:solidFill>
              </a:rPr>
              <a:t>Carbon </a:t>
            </a:r>
            <a:r>
              <a:rPr lang="it-IT" sz="2500" b="1" dirty="0" err="1" smtClean="0">
                <a:solidFill>
                  <a:srgbClr val="002060"/>
                </a:solidFill>
              </a:rPr>
              <a:t>membranes</a:t>
            </a:r>
            <a:r>
              <a:rPr lang="it-IT" sz="2500" b="1" dirty="0" smtClean="0">
                <a:solidFill>
                  <a:srgbClr val="002060"/>
                </a:solidFill>
              </a:rPr>
              <a:t> </a:t>
            </a:r>
            <a:r>
              <a:rPr lang="it-IT" sz="2500" b="1" dirty="0" err="1" smtClean="0">
                <a:solidFill>
                  <a:srgbClr val="002060"/>
                </a:solidFill>
              </a:rPr>
              <a:t>applied</a:t>
            </a:r>
            <a:r>
              <a:rPr lang="it-IT" sz="2500" b="1" dirty="0" smtClean="0">
                <a:solidFill>
                  <a:srgbClr val="002060"/>
                </a:solidFill>
              </a:rPr>
              <a:t> in MR: </a:t>
            </a:r>
            <a:r>
              <a:rPr lang="it-IT" sz="2500" b="1" dirty="0" err="1" smtClean="0">
                <a:solidFill>
                  <a:srgbClr val="002060"/>
                </a:solidFill>
              </a:rPr>
              <a:t>methanol</a:t>
            </a:r>
            <a:r>
              <a:rPr lang="it-IT" sz="2500" b="1" dirty="0" smtClean="0">
                <a:solidFill>
                  <a:srgbClr val="002060"/>
                </a:solidFill>
              </a:rPr>
              <a:t> </a:t>
            </a:r>
            <a:r>
              <a:rPr lang="it-IT" sz="2500" b="1" dirty="0" err="1" smtClean="0">
                <a:solidFill>
                  <a:srgbClr val="002060"/>
                </a:solidFill>
              </a:rPr>
              <a:t>steam</a:t>
            </a:r>
            <a:r>
              <a:rPr lang="it-IT" sz="2500" b="1" dirty="0" smtClean="0">
                <a:solidFill>
                  <a:srgbClr val="002060"/>
                </a:solidFill>
              </a:rPr>
              <a:t> </a:t>
            </a:r>
            <a:r>
              <a:rPr lang="it-IT" sz="2500" b="1" dirty="0" err="1" smtClean="0">
                <a:solidFill>
                  <a:srgbClr val="002060"/>
                </a:solidFill>
              </a:rPr>
              <a:t>reforming</a:t>
            </a:r>
            <a:endParaRPr lang="it-IT" sz="2000" b="1" dirty="0">
              <a:solidFill>
                <a:srgbClr val="002060"/>
              </a:solidFill>
            </a:endParaRPr>
          </a:p>
        </p:txBody>
      </p:sp>
      <p:pic>
        <p:nvPicPr>
          <p:cNvPr id="552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933055"/>
            <a:ext cx="3909652" cy="2521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984645"/>
            <a:ext cx="3805655" cy="2468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780928"/>
            <a:ext cx="4816283" cy="1199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ttangolo 1"/>
          <p:cNvSpPr/>
          <p:nvPr/>
        </p:nvSpPr>
        <p:spPr>
          <a:xfrm>
            <a:off x="179511" y="6413266"/>
            <a:ext cx="880429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US" sz="1000" dirty="0"/>
              <a:t>K. Briceño, A. </a:t>
            </a:r>
            <a:r>
              <a:rPr lang="en-US" sz="1000" dirty="0" err="1"/>
              <a:t>Iulianelli</a:t>
            </a:r>
            <a:r>
              <a:rPr lang="en-US" sz="1000" dirty="0"/>
              <a:t>, D. Montané, R. Garcia-Valls, A. </a:t>
            </a:r>
            <a:r>
              <a:rPr lang="en-US" sz="1000" dirty="0" err="1"/>
              <a:t>Basile</a:t>
            </a:r>
            <a:r>
              <a:rPr lang="en-US" sz="1000" dirty="0"/>
              <a:t>, Carbon molecular sieve membranes supported on non-modified ceramic tubes for hydrogen separation in membrane reactors, International Journal of Hydrogen Energy, 37 (2012) 13536-13544.</a:t>
            </a:r>
            <a:endParaRPr lang="it-IT" sz="1000" dirty="0"/>
          </a:p>
        </p:txBody>
      </p:sp>
      <p:pic>
        <p:nvPicPr>
          <p:cNvPr id="5530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9329" y="589850"/>
            <a:ext cx="2697007" cy="2271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ttangolo 2"/>
          <p:cNvSpPr/>
          <p:nvPr/>
        </p:nvSpPr>
        <p:spPr>
          <a:xfrm>
            <a:off x="4499992" y="3492222"/>
            <a:ext cx="4483811" cy="272468"/>
          </a:xfrm>
          <a:prstGeom prst="rect">
            <a:avLst/>
          </a:prstGeom>
          <a:solidFill>
            <a:schemeClr val="accent1">
              <a:alpha val="10000"/>
            </a:schemeClr>
          </a:solidFill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CasellaDiTesto 3"/>
          <p:cNvSpPr txBox="1"/>
          <p:nvPr/>
        </p:nvSpPr>
        <p:spPr>
          <a:xfrm>
            <a:off x="8028384" y="838453"/>
            <a:ext cx="10183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err="1" smtClean="0">
                <a:solidFill>
                  <a:srgbClr val="FF0000"/>
                </a:solidFill>
              </a:rPr>
              <a:t>Ceramic</a:t>
            </a:r>
            <a:r>
              <a:rPr lang="it-IT" b="1" dirty="0" smtClean="0">
                <a:solidFill>
                  <a:srgbClr val="FF0000"/>
                </a:solidFill>
              </a:rPr>
              <a:t> </a:t>
            </a:r>
            <a:r>
              <a:rPr lang="it-IT" b="1" dirty="0" err="1" smtClean="0">
                <a:solidFill>
                  <a:srgbClr val="FF0000"/>
                </a:solidFill>
              </a:rPr>
              <a:t>support</a:t>
            </a:r>
            <a:endParaRPr lang="it-IT" b="1" dirty="0">
              <a:solidFill>
                <a:srgbClr val="FF0000"/>
              </a:solidFill>
            </a:endParaRPr>
          </a:p>
        </p:txBody>
      </p:sp>
      <p:cxnSp>
        <p:nvCxnSpPr>
          <p:cNvPr id="11" name="Connettore 2 10"/>
          <p:cNvCxnSpPr/>
          <p:nvPr/>
        </p:nvCxnSpPr>
        <p:spPr>
          <a:xfrm flipH="1">
            <a:off x="7020272" y="1411035"/>
            <a:ext cx="1069351" cy="314542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asellaDiTesto 16"/>
          <p:cNvSpPr txBox="1"/>
          <p:nvPr/>
        </p:nvSpPr>
        <p:spPr>
          <a:xfrm>
            <a:off x="4932040" y="836712"/>
            <a:ext cx="10183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chemeClr val="bg1"/>
                </a:solidFill>
              </a:rPr>
              <a:t>Carbon </a:t>
            </a:r>
            <a:r>
              <a:rPr lang="it-IT" b="1" dirty="0" err="1" smtClean="0">
                <a:solidFill>
                  <a:schemeClr val="bg1"/>
                </a:solidFill>
              </a:rPr>
              <a:t>layer</a:t>
            </a:r>
            <a:r>
              <a:rPr lang="it-IT" b="1" dirty="0" smtClean="0">
                <a:solidFill>
                  <a:schemeClr val="bg1"/>
                </a:solidFill>
              </a:rPr>
              <a:t> (10-12 </a:t>
            </a:r>
            <a:r>
              <a:rPr lang="it-IT" b="1" dirty="0" smtClean="0">
                <a:solidFill>
                  <a:schemeClr val="bg1"/>
                </a:solidFill>
                <a:latin typeface="Symbol" panose="05050102010706020507" pitchFamily="18" charset="2"/>
              </a:rPr>
              <a:t>m</a:t>
            </a:r>
            <a:r>
              <a:rPr lang="it-IT" b="1" dirty="0" smtClean="0">
                <a:solidFill>
                  <a:schemeClr val="bg1"/>
                </a:solidFill>
              </a:rPr>
              <a:t>m)</a:t>
            </a:r>
            <a:endParaRPr lang="it-IT" b="1" dirty="0">
              <a:solidFill>
                <a:schemeClr val="bg1"/>
              </a:solidFill>
            </a:endParaRPr>
          </a:p>
        </p:txBody>
      </p:sp>
      <p:cxnSp>
        <p:nvCxnSpPr>
          <p:cNvPr id="18" name="Connettore 2 17"/>
          <p:cNvCxnSpPr/>
          <p:nvPr/>
        </p:nvCxnSpPr>
        <p:spPr>
          <a:xfrm>
            <a:off x="5652121" y="1411035"/>
            <a:ext cx="432047" cy="157271"/>
          </a:xfrm>
          <a:prstGeom prst="straightConnector1">
            <a:avLst/>
          </a:prstGeom>
          <a:ln w="254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asellaDiTesto 13"/>
          <p:cNvSpPr txBox="1"/>
          <p:nvPr/>
        </p:nvSpPr>
        <p:spPr>
          <a:xfrm>
            <a:off x="682839" y="3984645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err="1" smtClean="0">
                <a:solidFill>
                  <a:srgbClr val="0070C0"/>
                </a:solidFill>
              </a:rPr>
              <a:t>Methanol</a:t>
            </a:r>
            <a:r>
              <a:rPr lang="it-IT" b="1" dirty="0" smtClean="0">
                <a:solidFill>
                  <a:srgbClr val="0070C0"/>
                </a:solidFill>
              </a:rPr>
              <a:t> </a:t>
            </a:r>
            <a:r>
              <a:rPr lang="it-IT" b="1" dirty="0" err="1" smtClean="0">
                <a:solidFill>
                  <a:srgbClr val="0070C0"/>
                </a:solidFill>
              </a:rPr>
              <a:t>steam</a:t>
            </a:r>
            <a:r>
              <a:rPr lang="it-IT" b="1" dirty="0" smtClean="0">
                <a:solidFill>
                  <a:srgbClr val="0070C0"/>
                </a:solidFill>
              </a:rPr>
              <a:t> </a:t>
            </a:r>
            <a:r>
              <a:rPr lang="it-IT" b="1" dirty="0" err="1" smtClean="0">
                <a:solidFill>
                  <a:srgbClr val="0070C0"/>
                </a:solidFill>
              </a:rPr>
              <a:t>reforming</a:t>
            </a:r>
            <a:endParaRPr lang="it-IT" b="1" dirty="0">
              <a:solidFill>
                <a:srgbClr val="0070C0"/>
              </a:solidFill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4644008" y="4005064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err="1" smtClean="0">
                <a:solidFill>
                  <a:srgbClr val="0070C0"/>
                </a:solidFill>
              </a:rPr>
              <a:t>Methanol</a:t>
            </a:r>
            <a:r>
              <a:rPr lang="it-IT" b="1" dirty="0" smtClean="0">
                <a:solidFill>
                  <a:srgbClr val="0070C0"/>
                </a:solidFill>
              </a:rPr>
              <a:t> </a:t>
            </a:r>
            <a:r>
              <a:rPr lang="it-IT" b="1" dirty="0" err="1" smtClean="0">
                <a:solidFill>
                  <a:srgbClr val="0070C0"/>
                </a:solidFill>
              </a:rPr>
              <a:t>steam</a:t>
            </a:r>
            <a:r>
              <a:rPr lang="it-IT" b="1" dirty="0" smtClean="0">
                <a:solidFill>
                  <a:srgbClr val="0070C0"/>
                </a:solidFill>
              </a:rPr>
              <a:t> </a:t>
            </a:r>
            <a:r>
              <a:rPr lang="it-IT" b="1" dirty="0" err="1" smtClean="0">
                <a:solidFill>
                  <a:srgbClr val="0070C0"/>
                </a:solidFill>
              </a:rPr>
              <a:t>reforming</a:t>
            </a:r>
            <a:endParaRPr lang="it-IT" b="1" dirty="0">
              <a:solidFill>
                <a:srgbClr val="0070C0"/>
              </a:solidFill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682839" y="3450658"/>
            <a:ext cx="28810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rgbClr val="FF0000"/>
                </a:solidFill>
              </a:rPr>
              <a:t>Critical </a:t>
            </a:r>
            <a:r>
              <a:rPr lang="it-IT" b="1" dirty="0" err="1" smtClean="0">
                <a:solidFill>
                  <a:srgbClr val="FF0000"/>
                </a:solidFill>
              </a:rPr>
              <a:t>issue</a:t>
            </a:r>
            <a:r>
              <a:rPr lang="it-IT" b="1" dirty="0" smtClean="0">
                <a:solidFill>
                  <a:srgbClr val="FF0000"/>
                </a:solidFill>
              </a:rPr>
              <a:t>: </a:t>
            </a:r>
            <a:r>
              <a:rPr lang="it-IT" b="1" dirty="0" err="1" smtClean="0">
                <a:solidFill>
                  <a:srgbClr val="FF0000"/>
                </a:solidFill>
              </a:rPr>
              <a:t>low</a:t>
            </a:r>
            <a:r>
              <a:rPr lang="it-IT" b="1" dirty="0" smtClean="0">
                <a:solidFill>
                  <a:srgbClr val="FF0000"/>
                </a:solidFill>
              </a:rPr>
              <a:t> H</a:t>
            </a:r>
            <a:r>
              <a:rPr lang="it-IT" b="1" baseline="-25000" dirty="0" smtClean="0">
                <a:solidFill>
                  <a:srgbClr val="FF0000"/>
                </a:solidFill>
              </a:rPr>
              <a:t>2</a:t>
            </a:r>
            <a:r>
              <a:rPr lang="it-IT" b="1" dirty="0" smtClean="0">
                <a:solidFill>
                  <a:srgbClr val="FF0000"/>
                </a:solidFill>
              </a:rPr>
              <a:t> </a:t>
            </a:r>
            <a:r>
              <a:rPr lang="it-IT" b="1" dirty="0" err="1" smtClean="0">
                <a:solidFill>
                  <a:srgbClr val="FF0000"/>
                </a:solidFill>
              </a:rPr>
              <a:t>purity</a:t>
            </a:r>
            <a:endParaRPr lang="it-IT" b="1" dirty="0">
              <a:solidFill>
                <a:srgbClr val="FF0000"/>
              </a:solidFill>
            </a:endParaRPr>
          </a:p>
        </p:txBody>
      </p:sp>
      <p:cxnSp>
        <p:nvCxnSpPr>
          <p:cNvPr id="19" name="Connettore 2 18"/>
          <p:cNvCxnSpPr/>
          <p:nvPr/>
        </p:nvCxnSpPr>
        <p:spPr>
          <a:xfrm>
            <a:off x="3419872" y="3676888"/>
            <a:ext cx="864096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1221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sellaDiTesto 8"/>
          <p:cNvSpPr txBox="1"/>
          <p:nvPr/>
        </p:nvSpPr>
        <p:spPr>
          <a:xfrm>
            <a:off x="0" y="34233"/>
            <a:ext cx="9072500" cy="430887"/>
          </a:xfrm>
          <a:prstGeom prst="rect">
            <a:avLst/>
          </a:prstGeom>
          <a:solidFill>
            <a:srgbClr val="00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200" b="1" dirty="0" smtClean="0">
                <a:solidFill>
                  <a:srgbClr val="002060"/>
                </a:solidFill>
              </a:rPr>
              <a:t>Future trends: MOC (Membrane on </a:t>
            </a:r>
            <a:r>
              <a:rPr lang="it-IT" sz="2200" b="1" dirty="0" err="1" smtClean="0">
                <a:solidFill>
                  <a:srgbClr val="002060"/>
                </a:solidFill>
              </a:rPr>
              <a:t>catalyst</a:t>
            </a:r>
            <a:r>
              <a:rPr lang="it-IT" sz="2200" b="1" dirty="0" smtClean="0">
                <a:solidFill>
                  <a:srgbClr val="002060"/>
                </a:solidFill>
              </a:rPr>
              <a:t>)</a:t>
            </a:r>
            <a:endParaRPr lang="it-IT" sz="2000" b="1" dirty="0">
              <a:solidFill>
                <a:srgbClr val="002060"/>
              </a:solidFill>
            </a:endParaRPr>
          </a:p>
        </p:txBody>
      </p:sp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662252"/>
            <a:ext cx="6421264" cy="3795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ttangolo 1"/>
          <p:cNvSpPr/>
          <p:nvPr/>
        </p:nvSpPr>
        <p:spPr>
          <a:xfrm>
            <a:off x="22967" y="4432321"/>
            <a:ext cx="90495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Configuration of the conventional MRF module and MOC </a:t>
            </a:r>
            <a:r>
              <a:rPr lang="en-US" dirty="0" smtClean="0"/>
              <a:t>module: </a:t>
            </a:r>
            <a:endParaRPr lang="en-US" dirty="0"/>
          </a:p>
          <a:p>
            <a:pPr algn="ctr"/>
            <a:r>
              <a:rPr lang="en-US" dirty="0"/>
              <a:t>A: Conventional MRF module, </a:t>
            </a:r>
            <a:r>
              <a:rPr lang="en-US" b="1" dirty="0"/>
              <a:t>B: MOC module</a:t>
            </a:r>
            <a:r>
              <a:rPr lang="en-US" dirty="0"/>
              <a:t>.</a:t>
            </a:r>
            <a:endParaRPr lang="it-IT" dirty="0"/>
          </a:p>
        </p:txBody>
      </p:sp>
      <p:sp>
        <p:nvSpPr>
          <p:cNvPr id="3" name="Rettangolo arrotondato 2"/>
          <p:cNvSpPr/>
          <p:nvPr/>
        </p:nvSpPr>
        <p:spPr>
          <a:xfrm>
            <a:off x="4233458" y="518236"/>
            <a:ext cx="3938942" cy="3914085"/>
          </a:xfrm>
          <a:prstGeom prst="roundRect">
            <a:avLst/>
          </a:prstGeom>
          <a:solidFill>
            <a:schemeClr val="accent1">
              <a:alpha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563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67" y="5517232"/>
            <a:ext cx="5016163" cy="75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5709" y="5152696"/>
            <a:ext cx="3970787" cy="1660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6" descr="Risultati immagini per tokyo gas compan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56327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81722"/>
            <a:ext cx="2765673" cy="462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1221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vale 19"/>
          <p:cNvSpPr/>
          <p:nvPr/>
        </p:nvSpPr>
        <p:spPr>
          <a:xfrm>
            <a:off x="3059832" y="2636912"/>
            <a:ext cx="3135829" cy="792088"/>
          </a:xfrm>
          <a:prstGeom prst="ellipse">
            <a:avLst/>
          </a:prstGeom>
          <a:solidFill>
            <a:schemeClr val="accent1"/>
          </a:solidFill>
          <a:ln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97" t="23852" r="19378" b="10670"/>
          <a:stretch/>
        </p:blipFill>
        <p:spPr bwMode="auto">
          <a:xfrm>
            <a:off x="611560" y="582901"/>
            <a:ext cx="1996555" cy="1334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tangolo 4"/>
          <p:cNvSpPr/>
          <p:nvPr/>
        </p:nvSpPr>
        <p:spPr>
          <a:xfrm>
            <a:off x="663468" y="214685"/>
            <a:ext cx="1913474" cy="369332"/>
          </a:xfrm>
          <a:prstGeom prst="rect">
            <a:avLst/>
          </a:prstGeom>
          <a:solidFill>
            <a:srgbClr val="00FF00"/>
          </a:solidFill>
        </p:spPr>
        <p:txBody>
          <a:bodyPr wrap="square">
            <a:spAutoFit/>
          </a:bodyPr>
          <a:lstStyle/>
          <a:p>
            <a:pPr algn="ctr"/>
            <a:r>
              <a:rPr lang="it-IT" b="1" dirty="0" err="1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Pall</a:t>
            </a:r>
            <a:r>
              <a:rPr lang="it-IT" b="1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 Corporation</a:t>
            </a:r>
            <a:endParaRPr lang="it-IT" b="1" dirty="0">
              <a:solidFill>
                <a:srgbClr val="002060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27" t="20560" r="25213" b="16154"/>
          <a:stretch/>
        </p:blipFill>
        <p:spPr bwMode="auto">
          <a:xfrm>
            <a:off x="222424" y="3861048"/>
            <a:ext cx="3221633" cy="2521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13" t="19454" r="24526" b="26047"/>
          <a:stretch/>
        </p:blipFill>
        <p:spPr bwMode="auto">
          <a:xfrm>
            <a:off x="222424" y="2150674"/>
            <a:ext cx="2739712" cy="1797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ttangolo 9"/>
          <p:cNvSpPr/>
          <p:nvPr/>
        </p:nvSpPr>
        <p:spPr>
          <a:xfrm>
            <a:off x="7624" y="6488668"/>
            <a:ext cx="26638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00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Hopkins &amp; Zhao, NETL </a:t>
            </a:r>
            <a:r>
              <a:rPr lang="en-US" sz="9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CO2 Capture Technology Meeting Pittsburgh / July 9 – 12, 2012</a:t>
            </a:r>
            <a:endParaRPr lang="it-IT" sz="900" dirty="0">
              <a:solidFill>
                <a:srgbClr val="00206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3203848" y="399351"/>
            <a:ext cx="2736304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000" b="1" u="sng" dirty="0" err="1" smtClean="0">
                <a:solidFill>
                  <a:srgbClr val="0070C0"/>
                </a:solidFill>
              </a:rPr>
              <a:t>Conclusions</a:t>
            </a:r>
            <a:endParaRPr lang="it-IT" sz="3000" b="1" u="sng" dirty="0" smtClean="0">
              <a:solidFill>
                <a:srgbClr val="0070C0"/>
              </a:solidFill>
            </a:endParaRPr>
          </a:p>
          <a:p>
            <a:pPr algn="ctr"/>
            <a:endParaRPr lang="it-IT" sz="3000" b="1" u="sng" dirty="0" smtClean="0">
              <a:solidFill>
                <a:srgbClr val="0070C0"/>
              </a:solidFill>
            </a:endParaRPr>
          </a:p>
          <a:p>
            <a:pPr algn="ctr"/>
            <a:endParaRPr lang="it-IT" sz="3000" b="1" u="sng" dirty="0">
              <a:solidFill>
                <a:srgbClr val="0070C0"/>
              </a:solidFill>
            </a:endParaRPr>
          </a:p>
          <a:p>
            <a:pPr algn="ctr"/>
            <a:endParaRPr lang="it-IT" sz="3000" b="1" u="sng" dirty="0">
              <a:solidFill>
                <a:schemeClr val="bg1"/>
              </a:solidFill>
            </a:endParaRPr>
          </a:p>
          <a:p>
            <a:pPr algn="ctr"/>
            <a:r>
              <a:rPr lang="it-IT" sz="3000" b="1" dirty="0" smtClean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it-IT" sz="2000" b="1" dirty="0" smtClean="0">
                <a:solidFill>
                  <a:schemeClr val="bg1"/>
                </a:solidFill>
              </a:rPr>
              <a:t>Composite Pd-</a:t>
            </a:r>
            <a:r>
              <a:rPr lang="it-IT" sz="2000" b="1" dirty="0" err="1" smtClean="0">
                <a:solidFill>
                  <a:schemeClr val="bg1"/>
                </a:solidFill>
              </a:rPr>
              <a:t>based</a:t>
            </a:r>
            <a:r>
              <a:rPr lang="it-IT" sz="2000" b="1" dirty="0" smtClean="0">
                <a:solidFill>
                  <a:schemeClr val="bg1"/>
                </a:solidFill>
              </a:rPr>
              <a:t> membranes: a reality</a:t>
            </a:r>
            <a:endParaRPr lang="it-IT" sz="2000" b="1" dirty="0">
              <a:solidFill>
                <a:schemeClr val="bg1"/>
              </a:solidFill>
            </a:endParaRPr>
          </a:p>
        </p:txBody>
      </p:sp>
      <p:sp>
        <p:nvSpPr>
          <p:cNvPr id="14" name="Rettangolo 13"/>
          <p:cNvSpPr/>
          <p:nvPr/>
        </p:nvSpPr>
        <p:spPr>
          <a:xfrm>
            <a:off x="6253689" y="393222"/>
            <a:ext cx="2733441" cy="369332"/>
          </a:xfrm>
          <a:prstGeom prst="rect">
            <a:avLst/>
          </a:prstGeom>
          <a:solidFill>
            <a:srgbClr val="00FF00"/>
          </a:solidFill>
        </p:spPr>
        <p:txBody>
          <a:bodyPr wrap="none">
            <a:spAutoFit/>
          </a:bodyPr>
          <a:lstStyle/>
          <a:p>
            <a:r>
              <a:rPr lang="it-IT" b="1" dirty="0" err="1">
                <a:solidFill>
                  <a:srgbClr val="002060"/>
                </a:solidFill>
                <a:latin typeface="Baskerville Old Face" panose="02020602080505020303" pitchFamily="18" charset="0"/>
              </a:rPr>
              <a:t>Power</a:t>
            </a:r>
            <a:r>
              <a:rPr lang="it-IT" b="1" dirty="0">
                <a:solidFill>
                  <a:srgbClr val="002060"/>
                </a:solidFill>
                <a:latin typeface="Baskerville Old Face" panose="02020602080505020303" pitchFamily="18" charset="0"/>
              </a:rPr>
              <a:t> &amp; Energy </a:t>
            </a:r>
            <a:r>
              <a:rPr lang="it-IT" b="1" dirty="0" err="1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Inc</a:t>
            </a:r>
            <a:r>
              <a:rPr lang="it-IT" b="1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. (USA)</a:t>
            </a:r>
            <a:endParaRPr lang="it-IT" b="1" dirty="0">
              <a:solidFill>
                <a:srgbClr val="002060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39" t="21897" r="35344" b="5961"/>
          <a:stretch/>
        </p:blipFill>
        <p:spPr bwMode="auto">
          <a:xfrm>
            <a:off x="6195661" y="681653"/>
            <a:ext cx="2840835" cy="3046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CasellaDiTesto 16"/>
          <p:cNvSpPr txBox="1"/>
          <p:nvPr/>
        </p:nvSpPr>
        <p:spPr>
          <a:xfrm>
            <a:off x="6139914" y="6099556"/>
            <a:ext cx="2952328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H</a:t>
            </a:r>
            <a:r>
              <a:rPr lang="it-IT" b="1" baseline="-25000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2</a:t>
            </a:r>
            <a:r>
              <a:rPr lang="it-IT" b="1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 </a:t>
            </a:r>
            <a:r>
              <a:rPr lang="it-IT" b="1" dirty="0" err="1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purity</a:t>
            </a:r>
            <a:r>
              <a:rPr lang="it-IT" b="1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 </a:t>
            </a:r>
          </a:p>
          <a:p>
            <a:pPr algn="ctr"/>
            <a:r>
              <a:rPr lang="it-IT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from  97%  to 99,9999999%</a:t>
            </a:r>
            <a:endParaRPr lang="it-IT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anose="02020602080505020303" pitchFamily="18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6206052" y="3774854"/>
            <a:ext cx="1439488" cy="230832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Up to 160 Nm</a:t>
            </a:r>
            <a:r>
              <a:rPr lang="it-IT" sz="2400" b="1" i="1" baseline="30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3</a:t>
            </a:r>
            <a:r>
              <a:rPr lang="it-IT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/h </a:t>
            </a:r>
          </a:p>
          <a:p>
            <a:pPr algn="ctr"/>
            <a:r>
              <a:rPr lang="it-IT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of </a:t>
            </a:r>
            <a:r>
              <a:rPr lang="it-IT" sz="24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nominal</a:t>
            </a:r>
            <a:r>
              <a:rPr lang="it-IT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 flow </a:t>
            </a:r>
            <a:r>
              <a:rPr lang="it-IT" sz="24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capacity</a:t>
            </a:r>
            <a:endParaRPr lang="it-IT" sz="24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anose="02020602080505020303" pitchFamily="18" charset="0"/>
            </a:endParaRPr>
          </a:p>
        </p:txBody>
      </p:sp>
      <p:pic>
        <p:nvPicPr>
          <p:cNvPr id="19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50" t="21465" r="62335" b="41813"/>
          <a:stretch/>
        </p:blipFill>
        <p:spPr bwMode="auto">
          <a:xfrm>
            <a:off x="7635149" y="3720063"/>
            <a:ext cx="1476817" cy="2353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CasellaDiTesto 15"/>
          <p:cNvSpPr txBox="1"/>
          <p:nvPr/>
        </p:nvSpPr>
        <p:spPr>
          <a:xfrm>
            <a:off x="5707067" y="6649220"/>
            <a:ext cx="42655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b="1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www.powerandenergy.com</a:t>
            </a:r>
            <a:endParaRPr lang="it-IT" sz="1200" b="1" dirty="0">
              <a:solidFill>
                <a:srgbClr val="002060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08209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vale 19"/>
          <p:cNvSpPr/>
          <p:nvPr/>
        </p:nvSpPr>
        <p:spPr>
          <a:xfrm>
            <a:off x="3059832" y="2636912"/>
            <a:ext cx="3135829" cy="792088"/>
          </a:xfrm>
          <a:prstGeom prst="ellipse">
            <a:avLst/>
          </a:prstGeom>
          <a:solidFill>
            <a:schemeClr val="accent1"/>
          </a:solidFill>
          <a:ln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CasellaDiTesto 12"/>
          <p:cNvSpPr txBox="1"/>
          <p:nvPr/>
        </p:nvSpPr>
        <p:spPr>
          <a:xfrm>
            <a:off x="3203848" y="399351"/>
            <a:ext cx="2736304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000" b="1" u="sng" dirty="0" err="1" smtClean="0">
                <a:solidFill>
                  <a:srgbClr val="0070C0"/>
                </a:solidFill>
              </a:rPr>
              <a:t>Conclusions</a:t>
            </a:r>
            <a:endParaRPr lang="it-IT" sz="3000" b="1" u="sng" dirty="0" smtClean="0">
              <a:solidFill>
                <a:srgbClr val="0070C0"/>
              </a:solidFill>
            </a:endParaRPr>
          </a:p>
          <a:p>
            <a:pPr algn="ctr"/>
            <a:endParaRPr lang="it-IT" sz="3000" b="1" u="sng" dirty="0" smtClean="0">
              <a:solidFill>
                <a:srgbClr val="0070C0"/>
              </a:solidFill>
            </a:endParaRPr>
          </a:p>
          <a:p>
            <a:pPr algn="ctr"/>
            <a:endParaRPr lang="it-IT" sz="3000" b="1" u="sng" dirty="0">
              <a:solidFill>
                <a:srgbClr val="0070C0"/>
              </a:solidFill>
            </a:endParaRPr>
          </a:p>
          <a:p>
            <a:pPr algn="ctr"/>
            <a:endParaRPr lang="it-IT" sz="3000" b="1" u="sng" dirty="0">
              <a:solidFill>
                <a:schemeClr val="bg1"/>
              </a:solidFill>
            </a:endParaRPr>
          </a:p>
          <a:p>
            <a:pPr algn="ctr"/>
            <a:r>
              <a:rPr lang="it-IT" sz="3000" b="1" dirty="0" smtClean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it-IT" sz="2000" b="1" dirty="0" smtClean="0">
                <a:solidFill>
                  <a:schemeClr val="bg1"/>
                </a:solidFill>
              </a:rPr>
              <a:t>Composite Pd-</a:t>
            </a:r>
            <a:r>
              <a:rPr lang="it-IT" sz="2000" b="1" dirty="0" err="1" smtClean="0">
                <a:solidFill>
                  <a:schemeClr val="bg1"/>
                </a:solidFill>
              </a:rPr>
              <a:t>based</a:t>
            </a:r>
            <a:r>
              <a:rPr lang="it-IT" sz="2000" b="1" dirty="0" smtClean="0">
                <a:solidFill>
                  <a:schemeClr val="bg1"/>
                </a:solidFill>
              </a:rPr>
              <a:t> membranes: a reality</a:t>
            </a:r>
            <a:endParaRPr lang="it-IT" sz="2000" b="1" dirty="0">
              <a:solidFill>
                <a:schemeClr val="bg1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6427" y="260648"/>
            <a:ext cx="3197421" cy="646331"/>
          </a:xfrm>
          <a:prstGeom prst="rect">
            <a:avLst/>
          </a:prstGeom>
          <a:solidFill>
            <a:srgbClr val="00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latin typeface="Baskerville Old Face" panose="02020602080505020303" pitchFamily="18" charset="0"/>
              </a:rPr>
              <a:t>Composite </a:t>
            </a:r>
            <a:r>
              <a:rPr lang="it-IT" b="1" dirty="0" err="1" smtClean="0">
                <a:latin typeface="Baskerville Old Face" panose="02020602080505020303" pitchFamily="18" charset="0"/>
              </a:rPr>
              <a:t>membranes</a:t>
            </a:r>
            <a:r>
              <a:rPr lang="it-IT" b="1" dirty="0" smtClean="0">
                <a:latin typeface="Baskerville Old Face" panose="02020602080505020303" pitchFamily="18" charset="0"/>
              </a:rPr>
              <a:t> </a:t>
            </a:r>
            <a:r>
              <a:rPr lang="it-IT" b="1" dirty="0" err="1" smtClean="0">
                <a:latin typeface="Baskerville Old Face" panose="02020602080505020303" pitchFamily="18" charset="0"/>
              </a:rPr>
              <a:t>solutions</a:t>
            </a:r>
            <a:endParaRPr lang="it-IT" b="1" dirty="0" smtClean="0">
              <a:latin typeface="Baskerville Old Face" panose="02020602080505020303" pitchFamily="18" charset="0"/>
            </a:endParaRPr>
          </a:p>
          <a:p>
            <a:pPr algn="ctr"/>
            <a:r>
              <a:rPr lang="it-IT" b="1" dirty="0" err="1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HySep</a:t>
            </a:r>
            <a:r>
              <a:rPr lang="it-IT" b="1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 </a:t>
            </a:r>
            <a:r>
              <a:rPr lang="it-IT" b="1" dirty="0" err="1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modules</a:t>
            </a:r>
            <a:r>
              <a:rPr lang="it-IT" b="1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 &amp; ECN</a:t>
            </a:r>
            <a:endParaRPr lang="it-IT" b="1" dirty="0">
              <a:solidFill>
                <a:srgbClr val="002060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29" t="59167" r="26251" b="2407"/>
          <a:stretch/>
        </p:blipFill>
        <p:spPr bwMode="auto">
          <a:xfrm>
            <a:off x="415331" y="981080"/>
            <a:ext cx="1276349" cy="2879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34" t="15416" r="43416" b="71811"/>
          <a:stretch/>
        </p:blipFill>
        <p:spPr bwMode="auto">
          <a:xfrm>
            <a:off x="53564" y="3861048"/>
            <a:ext cx="2063546" cy="507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CasellaDiTesto 23"/>
          <p:cNvSpPr txBox="1"/>
          <p:nvPr/>
        </p:nvSpPr>
        <p:spPr>
          <a:xfrm>
            <a:off x="1534429" y="1463296"/>
            <a:ext cx="159741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H</a:t>
            </a:r>
            <a:r>
              <a:rPr lang="it-IT" sz="2400" b="1" baseline="-25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2</a:t>
            </a:r>
            <a:r>
              <a:rPr lang="it-IT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 </a:t>
            </a:r>
            <a:r>
              <a:rPr lang="it-IT" sz="2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purity</a:t>
            </a:r>
            <a:r>
              <a:rPr lang="it-IT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: from 99,5% to 99,995%</a:t>
            </a:r>
            <a:endParaRPr lang="it-IT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anose="02020602080505020303" pitchFamily="18" charset="0"/>
            </a:endParaRPr>
          </a:p>
        </p:txBody>
      </p:sp>
      <p:sp>
        <p:nvSpPr>
          <p:cNvPr id="25" name="CasellaDiTesto 24"/>
          <p:cNvSpPr txBox="1"/>
          <p:nvPr/>
        </p:nvSpPr>
        <p:spPr>
          <a:xfrm>
            <a:off x="178207" y="3356992"/>
            <a:ext cx="17294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 err="1" smtClean="0">
                <a:solidFill>
                  <a:schemeClr val="bg1"/>
                </a:solidFill>
                <a:latin typeface="Baskerville Old Face" panose="02020602080505020303" pitchFamily="18" charset="0"/>
              </a:rPr>
              <a:t>Palladium</a:t>
            </a:r>
            <a:r>
              <a:rPr lang="it-IT" sz="1400" b="1" dirty="0" smtClean="0">
                <a:solidFill>
                  <a:schemeClr val="bg1"/>
                </a:solidFill>
                <a:latin typeface="Baskerville Old Face" panose="02020602080505020303" pitchFamily="18" charset="0"/>
              </a:rPr>
              <a:t> </a:t>
            </a:r>
            <a:r>
              <a:rPr lang="it-IT" sz="1400" b="1" dirty="0" err="1" smtClean="0">
                <a:solidFill>
                  <a:schemeClr val="bg1"/>
                </a:solidFill>
                <a:latin typeface="Baskerville Old Face" panose="02020602080505020303" pitchFamily="18" charset="0"/>
              </a:rPr>
              <a:t>layer</a:t>
            </a:r>
            <a:r>
              <a:rPr lang="it-IT" sz="1400" b="1" dirty="0" smtClean="0">
                <a:solidFill>
                  <a:schemeClr val="bg1"/>
                </a:solidFill>
                <a:latin typeface="Baskerville Old Face" panose="02020602080505020303" pitchFamily="18" charset="0"/>
              </a:rPr>
              <a:t>:  from 3 to 9 </a:t>
            </a:r>
            <a:r>
              <a:rPr lang="it-IT" sz="1400" b="1" dirty="0" smtClean="0">
                <a:solidFill>
                  <a:schemeClr val="bg1"/>
                </a:solidFill>
                <a:latin typeface="Symbol" panose="05050102010706020507" pitchFamily="18" charset="2"/>
                <a:ea typeface="Tahoma" panose="020B0604030504040204" pitchFamily="34" charset="0"/>
                <a:cs typeface="Tahoma" panose="020B0604030504040204" pitchFamily="34" charset="0"/>
              </a:rPr>
              <a:t>m</a:t>
            </a:r>
            <a:r>
              <a:rPr lang="it-IT" sz="1400" b="1" dirty="0" smtClean="0">
                <a:solidFill>
                  <a:schemeClr val="bg1"/>
                </a:solidFill>
                <a:latin typeface="Baskerville Old Face" panose="02020602080505020303" pitchFamily="18" charset="0"/>
              </a:rPr>
              <a:t>m</a:t>
            </a:r>
            <a:endParaRPr lang="it-IT" sz="1400" b="1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33" t="65468" r="32003" b="19732"/>
          <a:stretch/>
        </p:blipFill>
        <p:spPr bwMode="auto">
          <a:xfrm>
            <a:off x="6422357" y="2273472"/>
            <a:ext cx="2664296" cy="1022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06" t="47769" r="25075" b="21875"/>
          <a:stretch/>
        </p:blipFill>
        <p:spPr bwMode="auto">
          <a:xfrm>
            <a:off x="6444208" y="906979"/>
            <a:ext cx="2167186" cy="1417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CasellaDiTesto 28"/>
          <p:cNvSpPr txBox="1"/>
          <p:nvPr/>
        </p:nvSpPr>
        <p:spPr>
          <a:xfrm>
            <a:off x="6515487" y="1904140"/>
            <a:ext cx="2016224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H</a:t>
            </a:r>
            <a:r>
              <a:rPr lang="it-IT" b="1" baseline="-25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2</a:t>
            </a:r>
            <a:r>
              <a:rPr lang="it-IT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 </a:t>
            </a:r>
            <a:r>
              <a:rPr lang="it-IT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purity</a:t>
            </a:r>
            <a:r>
              <a:rPr lang="it-IT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 </a:t>
            </a:r>
            <a:r>
              <a:rPr lang="it-IT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≥  </a:t>
            </a:r>
            <a:r>
              <a:rPr lang="it-IT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99,99%</a:t>
            </a:r>
            <a:endParaRPr lang="it-IT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anose="02020602080505020303" pitchFamily="18" charset="0"/>
            </a:endParaRPr>
          </a:p>
        </p:txBody>
      </p:sp>
      <p:pic>
        <p:nvPicPr>
          <p:cNvPr id="30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62" t="38796" r="28265" b="43629"/>
          <a:stretch/>
        </p:blipFill>
        <p:spPr bwMode="auto">
          <a:xfrm>
            <a:off x="6135160" y="3291835"/>
            <a:ext cx="3024335" cy="779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4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33" t="41210" r="26732" b="41647"/>
          <a:stretch/>
        </p:blipFill>
        <p:spPr bwMode="auto">
          <a:xfrm>
            <a:off x="6692505" y="4114619"/>
            <a:ext cx="2124000" cy="140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52399"/>
            <a:ext cx="2765673" cy="462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CasellaDiTesto 32"/>
          <p:cNvSpPr txBox="1"/>
          <p:nvPr/>
        </p:nvSpPr>
        <p:spPr>
          <a:xfrm>
            <a:off x="107504" y="4654877"/>
            <a:ext cx="2736304" cy="646331"/>
          </a:xfrm>
          <a:prstGeom prst="rect">
            <a:avLst/>
          </a:prstGeom>
          <a:solidFill>
            <a:srgbClr val="00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rgbClr val="0070C0"/>
                </a:solidFill>
                <a:latin typeface="Baskerville Old Face" panose="02020602080505020303" pitchFamily="18" charset="0"/>
              </a:rPr>
              <a:t>NORAM Engineering &amp; </a:t>
            </a:r>
            <a:r>
              <a:rPr lang="it-IT" b="1" dirty="0" err="1" smtClean="0">
                <a:solidFill>
                  <a:srgbClr val="0070C0"/>
                </a:solidFill>
                <a:latin typeface="Baskerville Old Face" panose="02020602080505020303" pitchFamily="18" charset="0"/>
              </a:rPr>
              <a:t>Constructors</a:t>
            </a:r>
            <a:r>
              <a:rPr lang="it-IT" b="1" dirty="0" smtClean="0">
                <a:solidFill>
                  <a:srgbClr val="0070C0"/>
                </a:solidFill>
                <a:latin typeface="Baskerville Old Face" panose="02020602080505020303" pitchFamily="18" charset="0"/>
              </a:rPr>
              <a:t> Ltd. (USA) </a:t>
            </a:r>
            <a:endParaRPr lang="it-IT" b="1" dirty="0">
              <a:solidFill>
                <a:srgbClr val="0070C0"/>
              </a:solidFill>
              <a:latin typeface="Baskerville Old Face" panose="02020602080505020303" pitchFamily="18" charset="0"/>
            </a:endParaRPr>
          </a:p>
        </p:txBody>
      </p:sp>
      <p:grpSp>
        <p:nvGrpSpPr>
          <p:cNvPr id="34" name="Gruppo 33"/>
          <p:cNvGrpSpPr/>
          <p:nvPr/>
        </p:nvGrpSpPr>
        <p:grpSpPr>
          <a:xfrm>
            <a:off x="2915816" y="4751266"/>
            <a:ext cx="3289045" cy="2174953"/>
            <a:chOff x="1627505" y="2618550"/>
            <a:chExt cx="6263804" cy="3618762"/>
          </a:xfrm>
        </p:grpSpPr>
        <p:pic>
          <p:nvPicPr>
            <p:cNvPr id="35" name="Picture 3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7505" y="3032956"/>
              <a:ext cx="6263804" cy="3073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" name="Freccia circolare a sinistra 35"/>
            <p:cNvSpPr/>
            <p:nvPr/>
          </p:nvSpPr>
          <p:spPr>
            <a:xfrm rot="16200000">
              <a:off x="5048454" y="1915245"/>
              <a:ext cx="548809" cy="1955419"/>
            </a:xfrm>
            <a:prstGeom prst="curvedLeftArrow">
              <a:avLst>
                <a:gd name="adj1" fmla="val 25000"/>
                <a:gd name="adj2" fmla="val 76353"/>
                <a:gd name="adj3" fmla="val 58888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chemeClr val="tx1"/>
                </a:solidFill>
              </a:endParaRPr>
            </a:p>
          </p:txBody>
        </p:sp>
        <p:sp>
          <p:nvSpPr>
            <p:cNvPr id="37" name="Ovale 36"/>
            <p:cNvSpPr/>
            <p:nvPr/>
          </p:nvSpPr>
          <p:spPr>
            <a:xfrm>
              <a:off x="5580112" y="5445224"/>
              <a:ext cx="1727993" cy="792088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8" name="Ovale 37"/>
            <p:cNvSpPr/>
            <p:nvPr/>
          </p:nvSpPr>
          <p:spPr>
            <a:xfrm>
              <a:off x="5728363" y="3789040"/>
              <a:ext cx="859862" cy="306034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9" name="Ovale 38"/>
            <p:cNvSpPr/>
            <p:nvPr/>
          </p:nvSpPr>
          <p:spPr>
            <a:xfrm>
              <a:off x="5728362" y="3479236"/>
              <a:ext cx="859862" cy="306034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pic>
        <p:nvPicPr>
          <p:cNvPr id="40" name="Picture 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8513" y="3748570"/>
            <a:ext cx="2058465" cy="1099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8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06751"/>
            <a:ext cx="1506247" cy="1083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9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776" y="5713325"/>
            <a:ext cx="1511048" cy="1087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10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32" y="5506726"/>
            <a:ext cx="29718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CasellaDiTesto 27"/>
          <p:cNvSpPr txBox="1"/>
          <p:nvPr/>
        </p:nvSpPr>
        <p:spPr>
          <a:xfrm>
            <a:off x="6335038" y="5209455"/>
            <a:ext cx="29486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 err="1" smtClean="0">
                <a:solidFill>
                  <a:schemeClr val="bg1"/>
                </a:solidFill>
                <a:latin typeface="Baskerville Old Face" panose="02020602080505020303" pitchFamily="18" charset="0"/>
              </a:rPr>
              <a:t>Palladium</a:t>
            </a:r>
            <a:r>
              <a:rPr lang="it-IT" sz="1400" b="1" dirty="0" smtClean="0">
                <a:solidFill>
                  <a:schemeClr val="bg1"/>
                </a:solidFill>
                <a:latin typeface="Baskerville Old Face" panose="02020602080505020303" pitchFamily="18" charset="0"/>
              </a:rPr>
              <a:t> </a:t>
            </a:r>
            <a:r>
              <a:rPr lang="it-IT" sz="1400" b="1" dirty="0" err="1" smtClean="0">
                <a:solidFill>
                  <a:schemeClr val="bg1"/>
                </a:solidFill>
                <a:latin typeface="Baskerville Old Face" panose="02020602080505020303" pitchFamily="18" charset="0"/>
              </a:rPr>
              <a:t>layer</a:t>
            </a:r>
            <a:r>
              <a:rPr lang="it-IT" sz="1400" b="1" dirty="0" smtClean="0">
                <a:solidFill>
                  <a:schemeClr val="bg1"/>
                </a:solidFill>
                <a:latin typeface="Baskerville Old Face" panose="02020602080505020303" pitchFamily="18" charset="0"/>
              </a:rPr>
              <a:t>:  </a:t>
            </a:r>
            <a:r>
              <a:rPr lang="it-IT" sz="14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&lt; </a:t>
            </a:r>
            <a:r>
              <a:rPr lang="it-IT" sz="1400" b="1" dirty="0" smtClean="0">
                <a:solidFill>
                  <a:schemeClr val="bg1"/>
                </a:solidFill>
                <a:latin typeface="Baskerville Old Face" panose="02020602080505020303" pitchFamily="18" charset="0"/>
              </a:rPr>
              <a:t>20 </a:t>
            </a:r>
            <a:r>
              <a:rPr lang="it-IT" sz="1400" b="1" dirty="0" smtClean="0">
                <a:solidFill>
                  <a:schemeClr val="bg1"/>
                </a:solidFill>
                <a:latin typeface="Symbol" panose="05050102010706020507" pitchFamily="18" charset="2"/>
                <a:ea typeface="Tahoma" panose="020B0604030504040204" pitchFamily="34" charset="0"/>
                <a:cs typeface="Tahoma" panose="020B0604030504040204" pitchFamily="34" charset="0"/>
              </a:rPr>
              <a:t>m</a:t>
            </a:r>
            <a:r>
              <a:rPr lang="it-IT" sz="1400" b="1" dirty="0" smtClean="0">
                <a:solidFill>
                  <a:schemeClr val="bg1"/>
                </a:solidFill>
                <a:latin typeface="Baskerville Old Face" panose="02020602080505020303" pitchFamily="18" charset="0"/>
              </a:rPr>
              <a:t>m</a:t>
            </a:r>
            <a:endParaRPr lang="it-IT" sz="1400" b="1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42625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2051720" y="1268760"/>
            <a:ext cx="504056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 smtClean="0">
                <a:solidFill>
                  <a:srgbClr val="0070C0"/>
                </a:solidFill>
              </a:rPr>
              <a:t>AKNOWLEDGEMENTS</a:t>
            </a:r>
          </a:p>
          <a:p>
            <a:pPr algn="ctr"/>
            <a:endParaRPr lang="it-IT" sz="4000" b="1" dirty="0">
              <a:solidFill>
                <a:srgbClr val="0070C0"/>
              </a:solidFill>
            </a:endParaRPr>
          </a:p>
          <a:p>
            <a:pPr algn="ctr"/>
            <a:r>
              <a:rPr lang="it-IT" sz="4000" b="1" dirty="0" smtClean="0">
                <a:solidFill>
                  <a:srgbClr val="0070C0"/>
                </a:solidFill>
              </a:rPr>
              <a:t>Separation Techniques Organization</a:t>
            </a:r>
          </a:p>
          <a:p>
            <a:pPr algn="ctr"/>
            <a:endParaRPr lang="en-US" sz="4000" dirty="0" smtClean="0"/>
          </a:p>
          <a:p>
            <a:pPr algn="ctr"/>
            <a:r>
              <a:rPr lang="en-US" sz="4000" b="1" dirty="0">
                <a:solidFill>
                  <a:srgbClr val="0070C0"/>
                </a:solidFill>
              </a:rPr>
              <a:t>Jessie Koch</a:t>
            </a:r>
            <a:endParaRPr lang="it-IT" sz="4000" b="1" dirty="0">
              <a:solidFill>
                <a:srgbClr val="0070C0"/>
              </a:solidFill>
            </a:endParaRPr>
          </a:p>
          <a:p>
            <a:pPr algn="ctr"/>
            <a:endParaRPr lang="it-IT" sz="4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422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o 8"/>
          <p:cNvGrpSpPr>
            <a:grpSpLocks/>
          </p:cNvGrpSpPr>
          <p:nvPr/>
        </p:nvGrpSpPr>
        <p:grpSpPr bwMode="auto">
          <a:xfrm>
            <a:off x="795338" y="152400"/>
            <a:ext cx="7858125" cy="938213"/>
            <a:chOff x="642938" y="0"/>
            <a:chExt cx="7858125" cy="938716"/>
          </a:xfrm>
        </p:grpSpPr>
        <p:cxnSp>
          <p:nvCxnSpPr>
            <p:cNvPr id="6" name="Connettore 1 5"/>
            <p:cNvCxnSpPr/>
            <p:nvPr/>
          </p:nvCxnSpPr>
          <p:spPr bwMode="auto">
            <a:xfrm>
              <a:off x="642938" y="856122"/>
              <a:ext cx="7858125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ttangolo 10"/>
            <p:cNvSpPr>
              <a:spLocks noChangeArrowheads="1"/>
            </p:cNvSpPr>
            <p:nvPr/>
          </p:nvSpPr>
          <p:spPr bwMode="auto">
            <a:xfrm>
              <a:off x="2714605" y="0"/>
              <a:ext cx="2928932" cy="9387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it-IT" altLang="it-IT" sz="2400" b="1" dirty="0">
                  <a:solidFill>
                    <a:srgbClr val="1F497D"/>
                  </a:solidFill>
                  <a:latin typeface="Baskerville Old Face" panose="02020602080505020303" pitchFamily="18" charset="0"/>
                </a:rPr>
                <a:t>ITM-CNR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it-IT" sz="1200" dirty="0">
                  <a:solidFill>
                    <a:schemeClr val="tx2"/>
                  </a:solidFill>
                  <a:latin typeface="Baskerville Old Face" panose="02020602080505020303" pitchFamily="18" charset="0"/>
                </a:rPr>
                <a:t>Institute</a:t>
              </a:r>
              <a:r>
                <a:rPr lang="it-IT" altLang="it-IT" sz="1200" dirty="0">
                  <a:solidFill>
                    <a:schemeClr val="tx2"/>
                  </a:solidFill>
                  <a:latin typeface="Baskerville Old Face" panose="02020602080505020303" pitchFamily="18" charset="0"/>
                </a:rPr>
                <a:t> on Membrane </a:t>
              </a:r>
              <a:r>
                <a:rPr lang="en-US" altLang="it-IT" sz="1200" dirty="0">
                  <a:solidFill>
                    <a:schemeClr val="tx2"/>
                  </a:solidFill>
                  <a:latin typeface="Baskerville Old Face" panose="02020602080505020303" pitchFamily="18" charset="0"/>
                </a:rPr>
                <a:t>Technology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endParaRPr lang="en-US" altLang="it-IT" sz="700" dirty="0">
                <a:solidFill>
                  <a:schemeClr val="tx2"/>
                </a:solidFill>
                <a:latin typeface="Century Gothic" pitchFamily="34" charset="0"/>
              </a:endParaRPr>
            </a:p>
          </p:txBody>
        </p:sp>
      </p:grpSp>
      <p:pic>
        <p:nvPicPr>
          <p:cNvPr id="8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821" y="252588"/>
            <a:ext cx="870646" cy="73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sellaDiTesto 1"/>
          <p:cNvSpPr txBox="1"/>
          <p:nvPr/>
        </p:nvSpPr>
        <p:spPr>
          <a:xfrm>
            <a:off x="1370631" y="2636912"/>
            <a:ext cx="640871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5000" b="1" dirty="0" smtClean="0">
                <a:solidFill>
                  <a:srgbClr val="0070C0"/>
                </a:solidFill>
              </a:rPr>
              <a:t>THANK YOU </a:t>
            </a:r>
          </a:p>
          <a:p>
            <a:pPr algn="ctr"/>
            <a:r>
              <a:rPr lang="it-IT" sz="5000" b="1" dirty="0" smtClean="0">
                <a:solidFill>
                  <a:srgbClr val="0070C0"/>
                </a:solidFill>
              </a:rPr>
              <a:t>FOR YOUR ATTENTION</a:t>
            </a:r>
            <a:endParaRPr lang="it-IT" sz="5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1221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 descr="C:\Documents and Settings\Simona\Documenti\Immagini\payment116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60648"/>
            <a:ext cx="6696744" cy="3960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magine 9" descr="C:\Documents and Settings\Simona\Documenti\Immagini\payment117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4293096"/>
            <a:ext cx="4089891" cy="25251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11221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52588"/>
            <a:ext cx="870646" cy="73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asellaDiTesto 8"/>
          <p:cNvSpPr txBox="1"/>
          <p:nvPr/>
        </p:nvSpPr>
        <p:spPr>
          <a:xfrm>
            <a:off x="467544" y="44624"/>
            <a:ext cx="8928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solidFill>
                  <a:srgbClr val="0070C0"/>
                </a:solidFill>
                <a:latin typeface="Baskerville Old Face" panose="02020602080505020303" pitchFamily="18" charset="0"/>
              </a:rPr>
              <a:t>Permeation of </a:t>
            </a:r>
            <a:r>
              <a:rPr lang="it-IT" sz="2400" b="1" dirty="0" err="1" smtClean="0">
                <a:solidFill>
                  <a:srgbClr val="0070C0"/>
                </a:solidFill>
                <a:latin typeface="Baskerville Old Face" panose="02020602080505020303" pitchFamily="18" charset="0"/>
              </a:rPr>
              <a:t>hydrogen</a:t>
            </a:r>
            <a:r>
              <a:rPr lang="it-IT" sz="2400" b="1" dirty="0" smtClean="0">
                <a:solidFill>
                  <a:srgbClr val="0070C0"/>
                </a:solidFill>
                <a:latin typeface="Baskerville Old Face" panose="02020602080505020303" pitchFamily="18" charset="0"/>
              </a:rPr>
              <a:t> </a:t>
            </a:r>
            <a:r>
              <a:rPr lang="it-IT" sz="2400" b="1" dirty="0" err="1" smtClean="0">
                <a:solidFill>
                  <a:srgbClr val="0070C0"/>
                </a:solidFill>
                <a:latin typeface="Baskerville Old Face" panose="02020602080505020303" pitchFamily="18" charset="0"/>
              </a:rPr>
              <a:t>through</a:t>
            </a:r>
            <a:r>
              <a:rPr lang="it-IT" sz="2400" b="1" dirty="0" smtClean="0">
                <a:solidFill>
                  <a:srgbClr val="0070C0"/>
                </a:solidFill>
                <a:latin typeface="Baskerville Old Face" panose="02020602080505020303" pitchFamily="18" charset="0"/>
              </a:rPr>
              <a:t> composite Pd-</a:t>
            </a:r>
            <a:r>
              <a:rPr lang="it-IT" sz="2400" b="1" dirty="0" err="1" smtClean="0">
                <a:solidFill>
                  <a:srgbClr val="0070C0"/>
                </a:solidFill>
                <a:latin typeface="Baskerville Old Face" panose="02020602080505020303" pitchFamily="18" charset="0"/>
              </a:rPr>
              <a:t>based</a:t>
            </a:r>
            <a:r>
              <a:rPr lang="it-IT" sz="2400" b="1" dirty="0" smtClean="0">
                <a:solidFill>
                  <a:srgbClr val="0070C0"/>
                </a:solidFill>
                <a:latin typeface="Baskerville Old Face" panose="02020602080505020303" pitchFamily="18" charset="0"/>
              </a:rPr>
              <a:t> </a:t>
            </a:r>
            <a:r>
              <a:rPr lang="it-IT" sz="2400" b="1" dirty="0" err="1" smtClean="0">
                <a:solidFill>
                  <a:srgbClr val="0070C0"/>
                </a:solidFill>
                <a:latin typeface="Baskerville Old Face" panose="02020602080505020303" pitchFamily="18" charset="0"/>
              </a:rPr>
              <a:t>membranes</a:t>
            </a:r>
            <a:endParaRPr lang="it-IT" sz="2400" b="1" dirty="0">
              <a:solidFill>
                <a:srgbClr val="0070C0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883149"/>
            <a:ext cx="3888432" cy="2974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0778" y="4077072"/>
            <a:ext cx="4065667" cy="223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621505"/>
            <a:ext cx="7956896" cy="3261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ttangolo 1"/>
          <p:cNvSpPr/>
          <p:nvPr/>
        </p:nvSpPr>
        <p:spPr>
          <a:xfrm>
            <a:off x="4447611" y="6525344"/>
            <a:ext cx="4572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800" dirty="0">
                <a:latin typeface="Baskerville Old Face" panose="02020602080505020303" pitchFamily="18" charset="0"/>
              </a:rPr>
              <a:t>S. Yun, S. Ted </a:t>
            </a:r>
            <a:r>
              <a:rPr lang="en-US" sz="800" dirty="0" err="1">
                <a:latin typeface="Baskerville Old Face" panose="02020602080505020303" pitchFamily="18" charset="0"/>
              </a:rPr>
              <a:t>Oyama</a:t>
            </a:r>
            <a:r>
              <a:rPr lang="en-US" sz="800" dirty="0">
                <a:latin typeface="Baskerville Old Face" panose="02020602080505020303" pitchFamily="18" charset="0"/>
              </a:rPr>
              <a:t> / Journal of Membrane Science </a:t>
            </a:r>
            <a:r>
              <a:rPr lang="en-US" sz="800" i="1" dirty="0">
                <a:latin typeface="Baskerville Old Face" panose="02020602080505020303" pitchFamily="18" charset="0"/>
              </a:rPr>
              <a:t>375 (2011) 28–45</a:t>
            </a:r>
            <a:endParaRPr lang="it-IT" sz="800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2634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o 8"/>
          <p:cNvGrpSpPr>
            <a:grpSpLocks/>
          </p:cNvGrpSpPr>
          <p:nvPr/>
        </p:nvGrpSpPr>
        <p:grpSpPr bwMode="auto">
          <a:xfrm>
            <a:off x="795338" y="152400"/>
            <a:ext cx="7858125" cy="938213"/>
            <a:chOff x="642938" y="0"/>
            <a:chExt cx="7858125" cy="938716"/>
          </a:xfrm>
        </p:grpSpPr>
        <p:cxnSp>
          <p:nvCxnSpPr>
            <p:cNvPr id="6" name="Connettore 1 5"/>
            <p:cNvCxnSpPr/>
            <p:nvPr/>
          </p:nvCxnSpPr>
          <p:spPr bwMode="auto">
            <a:xfrm>
              <a:off x="642938" y="856122"/>
              <a:ext cx="7858125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ttangolo 10"/>
            <p:cNvSpPr>
              <a:spLocks noChangeArrowheads="1"/>
            </p:cNvSpPr>
            <p:nvPr/>
          </p:nvSpPr>
          <p:spPr bwMode="auto">
            <a:xfrm>
              <a:off x="2714605" y="0"/>
              <a:ext cx="2928932" cy="9387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it-IT" altLang="it-IT" sz="2400" b="1" dirty="0">
                  <a:solidFill>
                    <a:srgbClr val="1F497D"/>
                  </a:solidFill>
                  <a:latin typeface="Baskerville Old Face" panose="02020602080505020303" pitchFamily="18" charset="0"/>
                </a:rPr>
                <a:t>ITM-CNR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it-IT" sz="1200" dirty="0">
                  <a:solidFill>
                    <a:schemeClr val="tx2"/>
                  </a:solidFill>
                  <a:latin typeface="Baskerville Old Face" panose="02020602080505020303" pitchFamily="18" charset="0"/>
                </a:rPr>
                <a:t>Institute</a:t>
              </a:r>
              <a:r>
                <a:rPr lang="it-IT" altLang="it-IT" sz="1200" dirty="0">
                  <a:solidFill>
                    <a:schemeClr val="tx2"/>
                  </a:solidFill>
                  <a:latin typeface="Baskerville Old Face" panose="02020602080505020303" pitchFamily="18" charset="0"/>
                </a:rPr>
                <a:t> on Membrane </a:t>
              </a:r>
              <a:r>
                <a:rPr lang="en-US" altLang="it-IT" sz="1200" dirty="0">
                  <a:solidFill>
                    <a:schemeClr val="tx2"/>
                  </a:solidFill>
                  <a:latin typeface="Baskerville Old Face" panose="02020602080505020303" pitchFamily="18" charset="0"/>
                </a:rPr>
                <a:t>Technology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endParaRPr lang="en-US" altLang="it-IT" sz="700" dirty="0">
                <a:solidFill>
                  <a:schemeClr val="tx2"/>
                </a:solidFill>
                <a:latin typeface="Century Gothic" pitchFamily="34" charset="0"/>
              </a:endParaRPr>
            </a:p>
          </p:txBody>
        </p:sp>
      </p:grpSp>
      <p:pic>
        <p:nvPicPr>
          <p:cNvPr id="8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821" y="252588"/>
            <a:ext cx="870646" cy="73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51" y="1288727"/>
            <a:ext cx="4504149" cy="350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061" y="1082082"/>
            <a:ext cx="4537435" cy="3715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6189" y="5157192"/>
            <a:ext cx="5096421" cy="1324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sellaDiTesto 1"/>
          <p:cNvSpPr txBox="1"/>
          <p:nvPr/>
        </p:nvSpPr>
        <p:spPr>
          <a:xfrm>
            <a:off x="395536" y="4797152"/>
            <a:ext cx="86737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 dirty="0" smtClean="0">
                <a:solidFill>
                  <a:srgbClr val="FF0000"/>
                </a:solidFill>
              </a:rPr>
              <a:t>A = Intermediate </a:t>
            </a:r>
            <a:r>
              <a:rPr lang="it-IT" sz="1400" b="1" dirty="0" err="1" smtClean="0">
                <a:solidFill>
                  <a:srgbClr val="FF0000"/>
                </a:solidFill>
              </a:rPr>
              <a:t>region</a:t>
            </a:r>
            <a:r>
              <a:rPr lang="it-IT" sz="1400" b="1" dirty="0" smtClean="0">
                <a:solidFill>
                  <a:srgbClr val="FF0000"/>
                </a:solidFill>
              </a:rPr>
              <a:t>; B = High H</a:t>
            </a:r>
            <a:r>
              <a:rPr lang="it-IT" sz="1400" b="1" baseline="-25000" dirty="0" smtClean="0">
                <a:solidFill>
                  <a:srgbClr val="FF0000"/>
                </a:solidFill>
              </a:rPr>
              <a:t>2 </a:t>
            </a:r>
            <a:r>
              <a:rPr lang="it-IT" sz="1400" b="1" dirty="0" err="1" smtClean="0">
                <a:solidFill>
                  <a:srgbClr val="FF0000"/>
                </a:solidFill>
              </a:rPr>
              <a:t>ideal</a:t>
            </a:r>
            <a:r>
              <a:rPr lang="it-IT" sz="1400" b="1" dirty="0" smtClean="0">
                <a:solidFill>
                  <a:srgbClr val="FF0000"/>
                </a:solidFill>
              </a:rPr>
              <a:t> </a:t>
            </a:r>
            <a:r>
              <a:rPr lang="it-IT" sz="1400" b="1" dirty="0" err="1" smtClean="0">
                <a:solidFill>
                  <a:srgbClr val="FF0000"/>
                </a:solidFill>
              </a:rPr>
              <a:t>selectivity</a:t>
            </a:r>
            <a:r>
              <a:rPr lang="it-IT" sz="1400" b="1" dirty="0" smtClean="0">
                <a:solidFill>
                  <a:srgbClr val="FF0000"/>
                </a:solidFill>
              </a:rPr>
              <a:t> and permeance; C = </a:t>
            </a:r>
            <a:r>
              <a:rPr lang="it-IT" sz="1400" b="1" dirty="0" err="1" smtClean="0">
                <a:solidFill>
                  <a:srgbClr val="FF0000"/>
                </a:solidFill>
              </a:rPr>
              <a:t>Low</a:t>
            </a:r>
            <a:r>
              <a:rPr lang="it-IT" sz="1400" b="1" dirty="0" smtClean="0">
                <a:solidFill>
                  <a:srgbClr val="FF0000"/>
                </a:solidFill>
              </a:rPr>
              <a:t> H</a:t>
            </a:r>
            <a:r>
              <a:rPr lang="it-IT" sz="1400" b="1" baseline="-25000" dirty="0" smtClean="0">
                <a:solidFill>
                  <a:srgbClr val="FF0000"/>
                </a:solidFill>
              </a:rPr>
              <a:t>2 </a:t>
            </a:r>
            <a:r>
              <a:rPr lang="it-IT" sz="1400" b="1" dirty="0" err="1">
                <a:solidFill>
                  <a:srgbClr val="FF0000"/>
                </a:solidFill>
              </a:rPr>
              <a:t>ideal</a:t>
            </a:r>
            <a:r>
              <a:rPr lang="it-IT" sz="1400" b="1" dirty="0">
                <a:solidFill>
                  <a:srgbClr val="FF0000"/>
                </a:solidFill>
              </a:rPr>
              <a:t> </a:t>
            </a:r>
            <a:r>
              <a:rPr lang="it-IT" sz="1400" b="1" dirty="0" err="1">
                <a:solidFill>
                  <a:srgbClr val="FF0000"/>
                </a:solidFill>
              </a:rPr>
              <a:t>selectivity</a:t>
            </a:r>
            <a:r>
              <a:rPr lang="it-IT" sz="1400" b="1" dirty="0">
                <a:solidFill>
                  <a:srgbClr val="FF0000"/>
                </a:solidFill>
              </a:rPr>
              <a:t> and permeance;</a:t>
            </a:r>
            <a:r>
              <a:rPr lang="it-IT" sz="1400" b="1" dirty="0" smtClean="0">
                <a:solidFill>
                  <a:srgbClr val="FF0000"/>
                </a:solidFill>
              </a:rPr>
              <a:t>   </a:t>
            </a:r>
            <a:endParaRPr lang="it-IT" sz="1400" b="1" dirty="0">
              <a:solidFill>
                <a:srgbClr val="FF0000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2411760" y="6525344"/>
            <a:ext cx="4572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800" dirty="0">
                <a:latin typeface="Baskerville Old Face" panose="02020602080505020303" pitchFamily="18" charset="0"/>
              </a:rPr>
              <a:t>S. Yun, S. Ted </a:t>
            </a:r>
            <a:r>
              <a:rPr lang="en-US" sz="800" dirty="0" err="1">
                <a:latin typeface="Baskerville Old Face" panose="02020602080505020303" pitchFamily="18" charset="0"/>
              </a:rPr>
              <a:t>Oyama</a:t>
            </a:r>
            <a:r>
              <a:rPr lang="en-US" sz="800" dirty="0">
                <a:latin typeface="Baskerville Old Face" panose="02020602080505020303" pitchFamily="18" charset="0"/>
              </a:rPr>
              <a:t> / Journal of Membrane Science </a:t>
            </a:r>
            <a:r>
              <a:rPr lang="en-US" sz="800" i="1" dirty="0">
                <a:latin typeface="Baskerville Old Face" panose="02020602080505020303" pitchFamily="18" charset="0"/>
              </a:rPr>
              <a:t>375 (2011) 28–45</a:t>
            </a:r>
            <a:endParaRPr lang="it-IT" sz="800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2634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o 8"/>
          <p:cNvGrpSpPr>
            <a:grpSpLocks/>
          </p:cNvGrpSpPr>
          <p:nvPr/>
        </p:nvGrpSpPr>
        <p:grpSpPr bwMode="auto">
          <a:xfrm>
            <a:off x="795338" y="152400"/>
            <a:ext cx="7858125" cy="938213"/>
            <a:chOff x="642938" y="0"/>
            <a:chExt cx="7858125" cy="938716"/>
          </a:xfrm>
        </p:grpSpPr>
        <p:cxnSp>
          <p:nvCxnSpPr>
            <p:cNvPr id="6" name="Connettore 1 5"/>
            <p:cNvCxnSpPr/>
            <p:nvPr/>
          </p:nvCxnSpPr>
          <p:spPr bwMode="auto">
            <a:xfrm>
              <a:off x="642938" y="856122"/>
              <a:ext cx="7858125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ttangolo 10"/>
            <p:cNvSpPr>
              <a:spLocks noChangeArrowheads="1"/>
            </p:cNvSpPr>
            <p:nvPr/>
          </p:nvSpPr>
          <p:spPr bwMode="auto">
            <a:xfrm>
              <a:off x="2714605" y="0"/>
              <a:ext cx="2928932" cy="9387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it-IT" altLang="it-IT" sz="2400" b="1" dirty="0">
                  <a:solidFill>
                    <a:srgbClr val="1F497D"/>
                  </a:solidFill>
                  <a:latin typeface="Baskerville Old Face" panose="02020602080505020303" pitchFamily="18" charset="0"/>
                </a:rPr>
                <a:t>ITM-CNR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it-IT" sz="1200" dirty="0">
                  <a:solidFill>
                    <a:schemeClr val="tx2"/>
                  </a:solidFill>
                  <a:latin typeface="Baskerville Old Face" panose="02020602080505020303" pitchFamily="18" charset="0"/>
                </a:rPr>
                <a:t>Institute</a:t>
              </a:r>
              <a:r>
                <a:rPr lang="it-IT" altLang="it-IT" sz="1200" dirty="0">
                  <a:solidFill>
                    <a:schemeClr val="tx2"/>
                  </a:solidFill>
                  <a:latin typeface="Baskerville Old Face" panose="02020602080505020303" pitchFamily="18" charset="0"/>
                </a:rPr>
                <a:t> on Membrane </a:t>
              </a:r>
              <a:r>
                <a:rPr lang="en-US" altLang="it-IT" sz="1200" dirty="0">
                  <a:solidFill>
                    <a:schemeClr val="tx2"/>
                  </a:solidFill>
                  <a:latin typeface="Baskerville Old Face" panose="02020602080505020303" pitchFamily="18" charset="0"/>
                </a:rPr>
                <a:t>Technology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endParaRPr lang="en-US" altLang="it-IT" sz="700" dirty="0">
                <a:solidFill>
                  <a:schemeClr val="tx2"/>
                </a:solidFill>
                <a:latin typeface="Century Gothic" pitchFamily="34" charset="0"/>
              </a:endParaRPr>
            </a:p>
          </p:txBody>
        </p:sp>
      </p:grpSp>
      <p:pic>
        <p:nvPicPr>
          <p:cNvPr id="8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821" y="252588"/>
            <a:ext cx="870646" cy="73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844824"/>
            <a:ext cx="1628775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asellaDiTesto 9"/>
          <p:cNvSpPr txBox="1"/>
          <p:nvPr/>
        </p:nvSpPr>
        <p:spPr>
          <a:xfrm>
            <a:off x="107504" y="1033686"/>
            <a:ext cx="8928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err="1" smtClean="0">
                <a:solidFill>
                  <a:srgbClr val="0070C0"/>
                </a:solidFill>
                <a:latin typeface="Baskerville Old Face" panose="02020602080505020303" pitchFamily="18" charset="0"/>
              </a:rPr>
              <a:t>Equations</a:t>
            </a:r>
            <a:r>
              <a:rPr lang="it-IT" sz="2400" b="1" dirty="0" smtClean="0">
                <a:solidFill>
                  <a:srgbClr val="0070C0"/>
                </a:solidFill>
                <a:latin typeface="Baskerville Old Face" panose="02020602080505020303" pitchFamily="18" charset="0"/>
              </a:rPr>
              <a:t> for </a:t>
            </a:r>
            <a:r>
              <a:rPr lang="it-IT" sz="2400" b="1" dirty="0" err="1" smtClean="0">
                <a:solidFill>
                  <a:srgbClr val="0070C0"/>
                </a:solidFill>
                <a:latin typeface="Baskerville Old Face" panose="02020602080505020303" pitchFamily="18" charset="0"/>
              </a:rPr>
              <a:t>hydrogen</a:t>
            </a:r>
            <a:r>
              <a:rPr lang="it-IT" sz="2400" b="1" dirty="0" smtClean="0">
                <a:solidFill>
                  <a:srgbClr val="0070C0"/>
                </a:solidFill>
                <a:latin typeface="Baskerville Old Face" panose="02020602080505020303" pitchFamily="18" charset="0"/>
              </a:rPr>
              <a:t> </a:t>
            </a:r>
            <a:r>
              <a:rPr lang="it-IT" sz="2400" b="1" dirty="0" err="1" smtClean="0">
                <a:solidFill>
                  <a:srgbClr val="0070C0"/>
                </a:solidFill>
                <a:latin typeface="Baskerville Old Face" panose="02020602080505020303" pitchFamily="18" charset="0"/>
              </a:rPr>
              <a:t>permeation</a:t>
            </a:r>
            <a:r>
              <a:rPr lang="it-IT" sz="2400" b="1" dirty="0" smtClean="0">
                <a:solidFill>
                  <a:srgbClr val="0070C0"/>
                </a:solidFill>
                <a:latin typeface="Baskerville Old Face" panose="02020602080505020303" pitchFamily="18" charset="0"/>
              </a:rPr>
              <a:t> </a:t>
            </a:r>
            <a:r>
              <a:rPr lang="it-IT" sz="2400" b="1" dirty="0" err="1" smtClean="0">
                <a:solidFill>
                  <a:srgbClr val="0070C0"/>
                </a:solidFill>
                <a:latin typeface="Baskerville Old Face" panose="02020602080505020303" pitchFamily="18" charset="0"/>
              </a:rPr>
              <a:t>through</a:t>
            </a:r>
            <a:r>
              <a:rPr lang="it-IT" sz="2400" b="1" dirty="0" smtClean="0">
                <a:solidFill>
                  <a:srgbClr val="0070C0"/>
                </a:solidFill>
                <a:latin typeface="Baskerville Old Face" panose="02020602080505020303" pitchFamily="18" charset="0"/>
              </a:rPr>
              <a:t> Pd-</a:t>
            </a:r>
            <a:r>
              <a:rPr lang="it-IT" sz="2400" b="1" dirty="0" err="1" smtClean="0">
                <a:solidFill>
                  <a:srgbClr val="0070C0"/>
                </a:solidFill>
                <a:latin typeface="Baskerville Old Face" panose="02020602080505020303" pitchFamily="18" charset="0"/>
              </a:rPr>
              <a:t>based</a:t>
            </a:r>
            <a:r>
              <a:rPr lang="it-IT" sz="2400" b="1" dirty="0" smtClean="0">
                <a:solidFill>
                  <a:srgbClr val="0070C0"/>
                </a:solidFill>
                <a:latin typeface="Baskerville Old Face" panose="02020602080505020303" pitchFamily="18" charset="0"/>
              </a:rPr>
              <a:t> </a:t>
            </a:r>
            <a:r>
              <a:rPr lang="it-IT" sz="2400" b="1" dirty="0" err="1" smtClean="0">
                <a:solidFill>
                  <a:srgbClr val="0070C0"/>
                </a:solidFill>
                <a:latin typeface="Baskerville Old Face" panose="02020602080505020303" pitchFamily="18" charset="0"/>
              </a:rPr>
              <a:t>membranes</a:t>
            </a:r>
            <a:endParaRPr lang="it-IT" sz="2400" b="1" dirty="0">
              <a:solidFill>
                <a:srgbClr val="0070C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2555775" y="1844824"/>
            <a:ext cx="60976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[</a:t>
            </a:r>
            <a:r>
              <a:rPr lang="it-IT" sz="1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mol</a:t>
            </a:r>
            <a:r>
              <a:rPr lang="it-IT" sz="1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/m</a:t>
            </a:r>
            <a:r>
              <a:rPr lang="it-IT" sz="1400" b="1" baseline="30000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2</a:t>
            </a:r>
            <a:r>
              <a:rPr lang="it-IT" sz="1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s]           </a:t>
            </a:r>
            <a:r>
              <a:rPr lang="it-IT" sz="1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Fick</a:t>
            </a:r>
            <a:r>
              <a:rPr lang="it-IT" sz="1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law: </a:t>
            </a:r>
            <a:r>
              <a:rPr lang="it-IT" sz="1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flux</a:t>
            </a:r>
            <a:r>
              <a:rPr lang="it-IT" sz="1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of </a:t>
            </a:r>
            <a:r>
              <a:rPr lang="it-IT" sz="1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hydrogen</a:t>
            </a:r>
            <a:r>
              <a:rPr lang="it-IT" sz="1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by </a:t>
            </a:r>
            <a:r>
              <a:rPr lang="it-IT" sz="1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diffusion</a:t>
            </a:r>
            <a:r>
              <a:rPr lang="it-IT" sz="1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it-IT" sz="1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through</a:t>
            </a:r>
            <a:r>
              <a:rPr lang="it-IT" sz="1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dense </a:t>
            </a:r>
            <a:r>
              <a:rPr lang="it-IT" sz="1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membranes</a:t>
            </a:r>
            <a:endParaRPr lang="it-IT" sz="14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cxnSp>
        <p:nvCxnSpPr>
          <p:cNvPr id="4" name="Connettore 2 3"/>
          <p:cNvCxnSpPr>
            <a:stCxn id="24578" idx="0"/>
          </p:cNvCxnSpPr>
          <p:nvPr/>
        </p:nvCxnSpPr>
        <p:spPr>
          <a:xfrm flipV="1">
            <a:off x="1425948" y="1628800"/>
            <a:ext cx="1705892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sellaDiTesto 11"/>
          <p:cNvSpPr txBox="1"/>
          <p:nvPr/>
        </p:nvSpPr>
        <p:spPr>
          <a:xfrm>
            <a:off x="3082825" y="1465039"/>
            <a:ext cx="18492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err="1" smtClean="0">
                <a:latin typeface="Baskerville Old Face" panose="02020602080505020303" pitchFamily="18" charset="0"/>
              </a:rPr>
              <a:t>Diffusion</a:t>
            </a:r>
            <a:r>
              <a:rPr lang="it-IT" sz="1400" dirty="0" smtClean="0">
                <a:latin typeface="Baskerville Old Face" panose="02020602080505020303" pitchFamily="18" charset="0"/>
              </a:rPr>
              <a:t> </a:t>
            </a:r>
            <a:r>
              <a:rPr lang="it-IT" sz="1400" dirty="0" err="1" smtClean="0">
                <a:latin typeface="Baskerville Old Face" panose="02020602080505020303" pitchFamily="18" charset="0"/>
              </a:rPr>
              <a:t>coefficient</a:t>
            </a:r>
            <a:endParaRPr lang="it-IT" sz="1400" dirty="0">
              <a:latin typeface="Baskerville Old Face" panose="02020602080505020303" pitchFamily="18" charset="0"/>
            </a:endParaRPr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285" y="2614613"/>
            <a:ext cx="1895475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CasellaDiTesto 13"/>
          <p:cNvSpPr txBox="1"/>
          <p:nvPr/>
        </p:nvSpPr>
        <p:spPr>
          <a:xfrm>
            <a:off x="2551584" y="2689175"/>
            <a:ext cx="60976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[</a:t>
            </a:r>
            <a:r>
              <a:rPr lang="it-IT" sz="1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mol</a:t>
            </a:r>
            <a:r>
              <a:rPr lang="it-IT" sz="1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/m</a:t>
            </a:r>
            <a:r>
              <a:rPr lang="it-IT" sz="1400" b="1" baseline="30000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2</a:t>
            </a:r>
            <a:r>
              <a:rPr lang="it-IT" sz="1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s]           </a:t>
            </a:r>
            <a:r>
              <a:rPr lang="it-IT" sz="1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Fick</a:t>
            </a:r>
            <a:r>
              <a:rPr lang="it-IT" sz="1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law: </a:t>
            </a:r>
            <a:r>
              <a:rPr lang="it-IT" sz="1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flux</a:t>
            </a:r>
            <a:r>
              <a:rPr lang="it-IT" sz="1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of </a:t>
            </a:r>
            <a:r>
              <a:rPr lang="it-IT" sz="1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hydrogen</a:t>
            </a:r>
            <a:r>
              <a:rPr lang="it-IT" sz="1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by </a:t>
            </a:r>
            <a:r>
              <a:rPr lang="it-IT" sz="1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diffusion</a:t>
            </a:r>
            <a:r>
              <a:rPr lang="it-IT" sz="1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it-IT" sz="1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through</a:t>
            </a:r>
            <a:r>
              <a:rPr lang="it-IT" sz="1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dense </a:t>
            </a:r>
            <a:r>
              <a:rPr lang="it-IT" sz="1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membranes</a:t>
            </a:r>
            <a:endParaRPr lang="it-IT" sz="14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cxnSp>
        <p:nvCxnSpPr>
          <p:cNvPr id="15" name="Connettore 2 14"/>
          <p:cNvCxnSpPr/>
          <p:nvPr/>
        </p:nvCxnSpPr>
        <p:spPr>
          <a:xfrm flipV="1">
            <a:off x="1785988" y="2401838"/>
            <a:ext cx="1705892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/>
          <p:cNvSpPr txBox="1"/>
          <p:nvPr/>
        </p:nvSpPr>
        <p:spPr>
          <a:xfrm>
            <a:off x="3438673" y="2238077"/>
            <a:ext cx="18492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err="1" smtClean="0">
                <a:latin typeface="Baskerville Old Face" panose="02020602080505020303" pitchFamily="18" charset="0"/>
              </a:rPr>
              <a:t>Concentration</a:t>
            </a:r>
            <a:r>
              <a:rPr lang="it-IT" sz="1400" dirty="0" smtClean="0">
                <a:latin typeface="Baskerville Old Face" panose="02020602080505020303" pitchFamily="18" charset="0"/>
              </a:rPr>
              <a:t> </a:t>
            </a:r>
            <a:r>
              <a:rPr lang="it-IT" sz="1400" dirty="0" err="1" smtClean="0">
                <a:latin typeface="Baskerville Old Face" panose="02020602080505020303" pitchFamily="18" charset="0"/>
              </a:rPr>
              <a:t>gradient</a:t>
            </a:r>
            <a:endParaRPr lang="it-IT" sz="1400" dirty="0">
              <a:latin typeface="Baskerville Old Face" panose="02020602080505020303" pitchFamily="18" charset="0"/>
            </a:endParaRPr>
          </a:p>
        </p:txBody>
      </p:sp>
      <p:cxnSp>
        <p:nvCxnSpPr>
          <p:cNvPr id="17" name="Connettore 2 16"/>
          <p:cNvCxnSpPr/>
          <p:nvPr/>
        </p:nvCxnSpPr>
        <p:spPr>
          <a:xfrm>
            <a:off x="1898403" y="3038524"/>
            <a:ext cx="1593477" cy="2464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asellaDiTesto 18"/>
          <p:cNvSpPr txBox="1"/>
          <p:nvPr/>
        </p:nvSpPr>
        <p:spPr>
          <a:xfrm>
            <a:off x="3438922" y="3125415"/>
            <a:ext cx="31493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err="1" smtClean="0">
                <a:latin typeface="Baskerville Old Face" panose="02020602080505020303" pitchFamily="18" charset="0"/>
              </a:rPr>
              <a:t>Thickness</a:t>
            </a:r>
            <a:r>
              <a:rPr lang="it-IT" sz="1400" dirty="0" smtClean="0">
                <a:latin typeface="Baskerville Old Face" panose="02020602080505020303" pitchFamily="18" charset="0"/>
              </a:rPr>
              <a:t> of metal </a:t>
            </a:r>
            <a:r>
              <a:rPr lang="it-IT" sz="1400" dirty="0" err="1" smtClean="0">
                <a:latin typeface="Baskerville Old Face" panose="02020602080505020303" pitchFamily="18" charset="0"/>
              </a:rPr>
              <a:t>layer</a:t>
            </a:r>
            <a:endParaRPr lang="it-IT" sz="1400" dirty="0">
              <a:latin typeface="Baskerville Old Face" panose="02020602080505020303" pitchFamily="18" charset="0"/>
            </a:endParaRPr>
          </a:p>
        </p:txBody>
      </p:sp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439" y="3615680"/>
            <a:ext cx="103822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CasellaDiTesto 20"/>
          <p:cNvSpPr txBox="1"/>
          <p:nvPr/>
        </p:nvSpPr>
        <p:spPr>
          <a:xfrm>
            <a:off x="2555776" y="3653854"/>
            <a:ext cx="60976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Henry law: in case of </a:t>
            </a:r>
            <a:r>
              <a:rPr lang="it-IT" sz="1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surface</a:t>
            </a:r>
            <a:r>
              <a:rPr lang="it-IT" sz="1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it-IT" sz="1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reaction</a:t>
            </a:r>
            <a:r>
              <a:rPr lang="it-IT" sz="1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or mass </a:t>
            </a:r>
            <a:r>
              <a:rPr lang="it-IT" sz="1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transport</a:t>
            </a:r>
            <a:r>
              <a:rPr lang="it-IT" sz="14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it-IT" sz="1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is</a:t>
            </a:r>
            <a:r>
              <a:rPr lang="it-IT" sz="1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rate </a:t>
            </a:r>
            <a:r>
              <a:rPr lang="it-IT" sz="1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controlling</a:t>
            </a:r>
            <a:r>
              <a:rPr lang="it-IT" sz="1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it-IT" sz="1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step</a:t>
            </a:r>
            <a:endParaRPr lang="it-IT" sz="14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24581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078" y="4432151"/>
            <a:ext cx="337185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CasellaDiTesto 22"/>
          <p:cNvSpPr txBox="1"/>
          <p:nvPr/>
        </p:nvSpPr>
        <p:spPr>
          <a:xfrm>
            <a:off x="3658889" y="4504233"/>
            <a:ext cx="47295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Henry law </a:t>
            </a:r>
            <a:r>
              <a:rPr lang="it-IT" sz="1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substituted</a:t>
            </a:r>
            <a:r>
              <a:rPr lang="it-IT" sz="1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in </a:t>
            </a:r>
            <a:r>
              <a:rPr lang="it-IT" sz="1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Fick</a:t>
            </a:r>
            <a:r>
              <a:rPr lang="it-IT" sz="1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law</a:t>
            </a:r>
            <a:endParaRPr lang="it-IT" sz="14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cxnSp>
        <p:nvCxnSpPr>
          <p:cNvPr id="24" name="Connettore 2 23"/>
          <p:cNvCxnSpPr/>
          <p:nvPr/>
        </p:nvCxnSpPr>
        <p:spPr>
          <a:xfrm>
            <a:off x="2536950" y="4838724"/>
            <a:ext cx="1026938" cy="2464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asellaDiTesto 25"/>
          <p:cNvSpPr txBox="1"/>
          <p:nvPr/>
        </p:nvSpPr>
        <p:spPr>
          <a:xfrm>
            <a:off x="3654946" y="4921423"/>
            <a:ext cx="18492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>
                <a:latin typeface="Baskerville Old Face" panose="02020602080505020303" pitchFamily="18" charset="0"/>
              </a:rPr>
              <a:t>Permeance</a:t>
            </a:r>
            <a:endParaRPr lang="it-IT" sz="1400" dirty="0">
              <a:latin typeface="Baskerville Old Face" panose="02020602080505020303" pitchFamily="18" charset="0"/>
            </a:endParaRPr>
          </a:p>
        </p:txBody>
      </p:sp>
      <p:cxnSp>
        <p:nvCxnSpPr>
          <p:cNvPr id="27" name="Connettore 2 26"/>
          <p:cNvCxnSpPr/>
          <p:nvPr/>
        </p:nvCxnSpPr>
        <p:spPr>
          <a:xfrm flipV="1">
            <a:off x="2650084" y="4221088"/>
            <a:ext cx="1705892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CasellaDiTesto 27"/>
          <p:cNvSpPr txBox="1"/>
          <p:nvPr/>
        </p:nvSpPr>
        <p:spPr>
          <a:xfrm>
            <a:off x="4306961" y="4057327"/>
            <a:ext cx="45135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err="1" smtClean="0">
                <a:latin typeface="Baskerville Old Face" panose="02020602080505020303" pitchFamily="18" charset="0"/>
              </a:rPr>
              <a:t>Partial</a:t>
            </a:r>
            <a:r>
              <a:rPr lang="it-IT" sz="1400" dirty="0" smtClean="0">
                <a:latin typeface="Baskerville Old Face" panose="02020602080505020303" pitchFamily="18" charset="0"/>
              </a:rPr>
              <a:t> pressure of </a:t>
            </a:r>
            <a:r>
              <a:rPr lang="it-IT" sz="1400" dirty="0" err="1" smtClean="0">
                <a:latin typeface="Baskerville Old Face" panose="02020602080505020303" pitchFamily="18" charset="0"/>
              </a:rPr>
              <a:t>hydrogen</a:t>
            </a:r>
            <a:r>
              <a:rPr lang="it-IT" sz="1400" dirty="0" smtClean="0">
                <a:latin typeface="Baskerville Old Face" panose="02020602080505020303" pitchFamily="18" charset="0"/>
              </a:rPr>
              <a:t> in retentate (high) and permeate (</a:t>
            </a:r>
            <a:r>
              <a:rPr lang="it-IT" sz="1400" dirty="0" err="1" smtClean="0">
                <a:latin typeface="Baskerville Old Face" panose="02020602080505020303" pitchFamily="18" charset="0"/>
              </a:rPr>
              <a:t>low</a:t>
            </a:r>
            <a:r>
              <a:rPr lang="it-IT" sz="1400" dirty="0" smtClean="0">
                <a:latin typeface="Baskerville Old Face" panose="02020602080505020303" pitchFamily="18" charset="0"/>
              </a:rPr>
              <a:t>) </a:t>
            </a:r>
            <a:r>
              <a:rPr lang="it-IT" sz="1400" dirty="0" err="1" smtClean="0">
                <a:latin typeface="Baskerville Old Face" panose="02020602080505020303" pitchFamily="18" charset="0"/>
              </a:rPr>
              <a:t>sides</a:t>
            </a:r>
            <a:endParaRPr lang="it-IT" sz="1400" dirty="0">
              <a:latin typeface="Baskerville Old Face" panose="02020602080505020303" pitchFamily="18" charset="0"/>
            </a:endParaRPr>
          </a:p>
        </p:txBody>
      </p:sp>
      <p:cxnSp>
        <p:nvCxnSpPr>
          <p:cNvPr id="29" name="Connettore 2 28"/>
          <p:cNvCxnSpPr>
            <a:endCxn id="28" idx="1"/>
          </p:cNvCxnSpPr>
          <p:nvPr/>
        </p:nvCxnSpPr>
        <p:spPr>
          <a:xfrm flipV="1">
            <a:off x="3454015" y="4318937"/>
            <a:ext cx="852946" cy="22122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582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285" y="5517232"/>
            <a:ext cx="104775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CasellaDiTesto 31"/>
          <p:cNvSpPr txBox="1"/>
          <p:nvPr/>
        </p:nvSpPr>
        <p:spPr>
          <a:xfrm>
            <a:off x="2650232" y="5701480"/>
            <a:ext cx="60976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Sieverts</a:t>
            </a:r>
            <a:r>
              <a:rPr lang="it-IT" sz="1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law </a:t>
            </a:r>
            <a:r>
              <a:rPr lang="it-IT" sz="1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constant</a:t>
            </a:r>
            <a:r>
              <a:rPr lang="it-IT" sz="1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or </a:t>
            </a:r>
            <a:r>
              <a:rPr lang="it-IT" sz="1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solubility</a:t>
            </a:r>
            <a:endParaRPr lang="it-IT" sz="14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2634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o 8"/>
          <p:cNvGrpSpPr>
            <a:grpSpLocks/>
          </p:cNvGrpSpPr>
          <p:nvPr/>
        </p:nvGrpSpPr>
        <p:grpSpPr bwMode="auto">
          <a:xfrm>
            <a:off x="795338" y="152400"/>
            <a:ext cx="7858125" cy="938213"/>
            <a:chOff x="642938" y="0"/>
            <a:chExt cx="7858125" cy="938716"/>
          </a:xfrm>
        </p:grpSpPr>
        <p:cxnSp>
          <p:nvCxnSpPr>
            <p:cNvPr id="6" name="Connettore 1 5"/>
            <p:cNvCxnSpPr/>
            <p:nvPr/>
          </p:nvCxnSpPr>
          <p:spPr bwMode="auto">
            <a:xfrm>
              <a:off x="642938" y="856122"/>
              <a:ext cx="7858125" cy="158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ttangolo 10"/>
            <p:cNvSpPr>
              <a:spLocks noChangeArrowheads="1"/>
            </p:cNvSpPr>
            <p:nvPr/>
          </p:nvSpPr>
          <p:spPr bwMode="auto">
            <a:xfrm>
              <a:off x="2714605" y="0"/>
              <a:ext cx="2928932" cy="9387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it-IT" altLang="it-IT" sz="2400" b="1" dirty="0">
                  <a:solidFill>
                    <a:srgbClr val="1F497D"/>
                  </a:solidFill>
                  <a:latin typeface="Baskerville Old Face" panose="02020602080505020303" pitchFamily="18" charset="0"/>
                </a:rPr>
                <a:t>ITM-CNR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it-IT" sz="1200" dirty="0">
                  <a:solidFill>
                    <a:schemeClr val="tx2"/>
                  </a:solidFill>
                  <a:latin typeface="Baskerville Old Face" panose="02020602080505020303" pitchFamily="18" charset="0"/>
                </a:rPr>
                <a:t>Institute</a:t>
              </a:r>
              <a:r>
                <a:rPr lang="it-IT" altLang="it-IT" sz="1200" dirty="0">
                  <a:solidFill>
                    <a:schemeClr val="tx2"/>
                  </a:solidFill>
                  <a:latin typeface="Baskerville Old Face" panose="02020602080505020303" pitchFamily="18" charset="0"/>
                </a:rPr>
                <a:t> on Membrane </a:t>
              </a:r>
              <a:r>
                <a:rPr lang="en-US" altLang="it-IT" sz="1200" dirty="0">
                  <a:solidFill>
                    <a:schemeClr val="tx2"/>
                  </a:solidFill>
                  <a:latin typeface="Baskerville Old Face" panose="02020602080505020303" pitchFamily="18" charset="0"/>
                </a:rPr>
                <a:t>Technology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endParaRPr lang="en-US" altLang="it-IT" sz="700" dirty="0">
                <a:solidFill>
                  <a:schemeClr val="tx2"/>
                </a:solidFill>
                <a:latin typeface="Century Gothic" pitchFamily="34" charset="0"/>
              </a:endParaRPr>
            </a:p>
          </p:txBody>
        </p:sp>
      </p:grpSp>
      <p:pic>
        <p:nvPicPr>
          <p:cNvPr id="8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821" y="252588"/>
            <a:ext cx="870646" cy="73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asellaDiTesto 8"/>
          <p:cNvSpPr txBox="1"/>
          <p:nvPr/>
        </p:nvSpPr>
        <p:spPr>
          <a:xfrm>
            <a:off x="107504" y="1033686"/>
            <a:ext cx="8928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err="1" smtClean="0">
                <a:solidFill>
                  <a:srgbClr val="0070C0"/>
                </a:solidFill>
                <a:latin typeface="Baskerville Old Face" panose="02020602080505020303" pitchFamily="18" charset="0"/>
              </a:rPr>
              <a:t>Equations</a:t>
            </a:r>
            <a:r>
              <a:rPr lang="it-IT" sz="2400" b="1" dirty="0" smtClean="0">
                <a:solidFill>
                  <a:srgbClr val="0070C0"/>
                </a:solidFill>
                <a:latin typeface="Baskerville Old Face" panose="02020602080505020303" pitchFamily="18" charset="0"/>
              </a:rPr>
              <a:t> for </a:t>
            </a:r>
            <a:r>
              <a:rPr lang="it-IT" sz="2400" b="1" dirty="0" err="1" smtClean="0">
                <a:solidFill>
                  <a:srgbClr val="0070C0"/>
                </a:solidFill>
                <a:latin typeface="Baskerville Old Face" panose="02020602080505020303" pitchFamily="18" charset="0"/>
              </a:rPr>
              <a:t>hydrogen</a:t>
            </a:r>
            <a:r>
              <a:rPr lang="it-IT" sz="2400" b="1" dirty="0" smtClean="0">
                <a:solidFill>
                  <a:srgbClr val="0070C0"/>
                </a:solidFill>
                <a:latin typeface="Baskerville Old Face" panose="02020602080505020303" pitchFamily="18" charset="0"/>
              </a:rPr>
              <a:t> </a:t>
            </a:r>
            <a:r>
              <a:rPr lang="it-IT" sz="2400" b="1" dirty="0" err="1" smtClean="0">
                <a:solidFill>
                  <a:srgbClr val="0070C0"/>
                </a:solidFill>
                <a:latin typeface="Baskerville Old Face" panose="02020602080505020303" pitchFamily="18" charset="0"/>
              </a:rPr>
              <a:t>permeation</a:t>
            </a:r>
            <a:r>
              <a:rPr lang="it-IT" sz="2400" b="1" dirty="0" smtClean="0">
                <a:solidFill>
                  <a:srgbClr val="0070C0"/>
                </a:solidFill>
                <a:latin typeface="Baskerville Old Face" panose="02020602080505020303" pitchFamily="18" charset="0"/>
              </a:rPr>
              <a:t> </a:t>
            </a:r>
            <a:r>
              <a:rPr lang="it-IT" sz="2400" b="1" dirty="0" err="1" smtClean="0">
                <a:solidFill>
                  <a:srgbClr val="0070C0"/>
                </a:solidFill>
                <a:latin typeface="Baskerville Old Face" panose="02020602080505020303" pitchFamily="18" charset="0"/>
              </a:rPr>
              <a:t>through</a:t>
            </a:r>
            <a:r>
              <a:rPr lang="it-IT" sz="2400" b="1" dirty="0" smtClean="0">
                <a:solidFill>
                  <a:srgbClr val="0070C0"/>
                </a:solidFill>
                <a:latin typeface="Baskerville Old Face" panose="02020602080505020303" pitchFamily="18" charset="0"/>
              </a:rPr>
              <a:t> Pd-</a:t>
            </a:r>
            <a:r>
              <a:rPr lang="it-IT" sz="2400" b="1" dirty="0" err="1" smtClean="0">
                <a:solidFill>
                  <a:srgbClr val="0070C0"/>
                </a:solidFill>
                <a:latin typeface="Baskerville Old Face" panose="02020602080505020303" pitchFamily="18" charset="0"/>
              </a:rPr>
              <a:t>based</a:t>
            </a:r>
            <a:r>
              <a:rPr lang="it-IT" sz="2400" b="1" dirty="0" smtClean="0">
                <a:solidFill>
                  <a:srgbClr val="0070C0"/>
                </a:solidFill>
                <a:latin typeface="Baskerville Old Face" panose="02020602080505020303" pitchFamily="18" charset="0"/>
              </a:rPr>
              <a:t> </a:t>
            </a:r>
            <a:r>
              <a:rPr lang="it-IT" sz="2400" b="1" dirty="0" err="1" smtClean="0">
                <a:solidFill>
                  <a:srgbClr val="0070C0"/>
                </a:solidFill>
                <a:latin typeface="Baskerville Old Face" panose="02020602080505020303" pitchFamily="18" charset="0"/>
              </a:rPr>
              <a:t>membranes</a:t>
            </a:r>
            <a:endParaRPr lang="it-IT" sz="2400" b="1" dirty="0">
              <a:solidFill>
                <a:srgbClr val="0070C0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844824"/>
            <a:ext cx="329565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asellaDiTesto 9"/>
          <p:cNvSpPr txBox="1"/>
          <p:nvPr/>
        </p:nvSpPr>
        <p:spPr>
          <a:xfrm>
            <a:off x="3923928" y="2019547"/>
            <a:ext cx="47295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Concentration</a:t>
            </a:r>
            <a:r>
              <a:rPr lang="it-IT" sz="1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in </a:t>
            </a:r>
            <a:r>
              <a:rPr lang="it-IT" sz="1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Sieverts</a:t>
            </a:r>
            <a:r>
              <a:rPr lang="it-IT" sz="1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law </a:t>
            </a:r>
            <a:r>
              <a:rPr lang="it-IT" sz="1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substituted</a:t>
            </a:r>
            <a:r>
              <a:rPr lang="it-IT" sz="1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in </a:t>
            </a:r>
            <a:r>
              <a:rPr lang="it-IT" sz="1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Fick</a:t>
            </a:r>
            <a:r>
              <a:rPr lang="it-IT" sz="1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law</a:t>
            </a:r>
            <a:endParaRPr lang="it-IT" sz="14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128963"/>
            <a:ext cx="286702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asellaDiTesto 10"/>
          <p:cNvSpPr txBox="1"/>
          <p:nvPr/>
        </p:nvSpPr>
        <p:spPr>
          <a:xfrm>
            <a:off x="3946921" y="3275111"/>
            <a:ext cx="47295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Knudsen law </a:t>
            </a:r>
            <a:r>
              <a:rPr lang="it-IT" sz="1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proportional</a:t>
            </a:r>
            <a:r>
              <a:rPr lang="it-IT" sz="1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to </a:t>
            </a:r>
            <a:r>
              <a:rPr lang="it-IT" sz="1400" b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D</a:t>
            </a:r>
            <a:r>
              <a:rPr lang="it-IT" sz="1400" b="1" i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p</a:t>
            </a:r>
            <a:r>
              <a:rPr lang="it-IT" sz="1400" b="1" i="1" baseline="-25000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H2</a:t>
            </a:r>
            <a:r>
              <a:rPr lang="it-IT" sz="1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= </a:t>
            </a:r>
            <a:r>
              <a:rPr lang="it-IT" sz="1400" b="1" i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p</a:t>
            </a:r>
            <a:r>
              <a:rPr lang="it-IT" sz="1400" b="1" baseline="-25000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H2</a:t>
            </a:r>
            <a:r>
              <a:rPr lang="it-IT" sz="1400" b="1" i="1" baseline="-25000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,h</a:t>
            </a:r>
            <a:r>
              <a:rPr lang="it-IT" sz="1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– </a:t>
            </a:r>
            <a:r>
              <a:rPr lang="it-IT" sz="1400" b="1" i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p</a:t>
            </a:r>
            <a:r>
              <a:rPr lang="it-IT" sz="1400" b="1" baseline="-25000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H2</a:t>
            </a:r>
            <a:r>
              <a:rPr lang="it-IT" sz="1400" b="1" i="1" baseline="-25000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,l</a:t>
            </a:r>
            <a:endParaRPr lang="it-IT" sz="1400" b="1" i="1" baseline="-25000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cxnSp>
        <p:nvCxnSpPr>
          <p:cNvPr id="12" name="Connettore 2 11"/>
          <p:cNvCxnSpPr/>
          <p:nvPr/>
        </p:nvCxnSpPr>
        <p:spPr>
          <a:xfrm flipV="1">
            <a:off x="1115616" y="2936950"/>
            <a:ext cx="319512" cy="27602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asellaDiTesto 14"/>
          <p:cNvSpPr txBox="1"/>
          <p:nvPr/>
        </p:nvSpPr>
        <p:spPr>
          <a:xfrm>
            <a:off x="1488905" y="2629173"/>
            <a:ext cx="17149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>
                <a:latin typeface="Baskerville Old Face" panose="02020602080505020303" pitchFamily="18" charset="0"/>
              </a:rPr>
              <a:t>Membrane </a:t>
            </a:r>
            <a:r>
              <a:rPr lang="it-IT" sz="1400" dirty="0" err="1" smtClean="0">
                <a:latin typeface="Baskerville Old Face" panose="02020602080505020303" pitchFamily="18" charset="0"/>
              </a:rPr>
              <a:t>porosity</a:t>
            </a:r>
            <a:r>
              <a:rPr lang="it-IT" sz="1400" dirty="0" smtClean="0">
                <a:latin typeface="Baskerville Old Face" panose="02020602080505020303" pitchFamily="18" charset="0"/>
              </a:rPr>
              <a:t> </a:t>
            </a:r>
          </a:p>
        </p:txBody>
      </p:sp>
      <p:cxnSp>
        <p:nvCxnSpPr>
          <p:cNvPr id="16" name="Connettore 2 15"/>
          <p:cNvCxnSpPr/>
          <p:nvPr/>
        </p:nvCxnSpPr>
        <p:spPr>
          <a:xfrm flipV="1">
            <a:off x="1268016" y="2936950"/>
            <a:ext cx="2066553" cy="2904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asellaDiTesto 17"/>
          <p:cNvSpPr txBox="1"/>
          <p:nvPr/>
        </p:nvSpPr>
        <p:spPr>
          <a:xfrm>
            <a:off x="3289105" y="2781573"/>
            <a:ext cx="17149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err="1" smtClean="0">
                <a:latin typeface="Baskerville Old Face" panose="02020602080505020303" pitchFamily="18" charset="0"/>
              </a:rPr>
              <a:t>Pore</a:t>
            </a:r>
            <a:r>
              <a:rPr lang="it-IT" sz="1400" dirty="0" smtClean="0">
                <a:latin typeface="Baskerville Old Face" panose="02020602080505020303" pitchFamily="18" charset="0"/>
              </a:rPr>
              <a:t> </a:t>
            </a:r>
            <a:r>
              <a:rPr lang="it-IT" sz="1400" dirty="0" err="1" smtClean="0">
                <a:latin typeface="Baskerville Old Face" panose="02020602080505020303" pitchFamily="18" charset="0"/>
              </a:rPr>
              <a:t>diameter</a:t>
            </a:r>
            <a:endParaRPr lang="it-IT" sz="1400" dirty="0" smtClean="0">
              <a:latin typeface="Baskerville Old Face" panose="02020602080505020303" pitchFamily="18" charset="0"/>
            </a:endParaRPr>
          </a:p>
        </p:txBody>
      </p:sp>
      <p:cxnSp>
        <p:nvCxnSpPr>
          <p:cNvPr id="19" name="Connettore 2 18"/>
          <p:cNvCxnSpPr/>
          <p:nvPr/>
        </p:nvCxnSpPr>
        <p:spPr>
          <a:xfrm>
            <a:off x="1176260" y="3633788"/>
            <a:ext cx="312645" cy="21002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CasellaDiTesto 22"/>
          <p:cNvSpPr txBox="1"/>
          <p:nvPr/>
        </p:nvSpPr>
        <p:spPr>
          <a:xfrm>
            <a:off x="1416897" y="3697287"/>
            <a:ext cx="17149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err="1" smtClean="0">
                <a:latin typeface="Baskerville Old Face" panose="02020602080505020303" pitchFamily="18" charset="0"/>
              </a:rPr>
              <a:t>Tortuosity</a:t>
            </a:r>
            <a:endParaRPr lang="it-IT" sz="1400" dirty="0" smtClean="0">
              <a:latin typeface="Baskerville Old Face" panose="02020602080505020303" pitchFamily="18" charset="0"/>
            </a:endParaRPr>
          </a:p>
        </p:txBody>
      </p:sp>
      <p:cxnSp>
        <p:nvCxnSpPr>
          <p:cNvPr id="24" name="Connettore 2 23"/>
          <p:cNvCxnSpPr/>
          <p:nvPr/>
        </p:nvCxnSpPr>
        <p:spPr>
          <a:xfrm>
            <a:off x="1901056" y="3633788"/>
            <a:ext cx="965949" cy="25335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asellaDiTesto 25"/>
          <p:cNvSpPr txBox="1"/>
          <p:nvPr/>
        </p:nvSpPr>
        <p:spPr>
          <a:xfrm>
            <a:off x="2818957" y="3726557"/>
            <a:ext cx="40572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err="1" smtClean="0">
                <a:latin typeface="Baskerville Old Face" panose="02020602080505020303" pitchFamily="18" charset="0"/>
              </a:rPr>
              <a:t>Molecular</a:t>
            </a:r>
            <a:r>
              <a:rPr lang="it-IT" sz="1400" dirty="0" smtClean="0">
                <a:latin typeface="Baskerville Old Face" panose="02020602080505020303" pitchFamily="18" charset="0"/>
              </a:rPr>
              <a:t> </a:t>
            </a:r>
            <a:r>
              <a:rPr lang="it-IT" sz="1400" dirty="0" err="1" smtClean="0">
                <a:latin typeface="Baskerville Old Face" panose="02020602080505020303" pitchFamily="18" charset="0"/>
              </a:rPr>
              <a:t>weight</a:t>
            </a:r>
            <a:r>
              <a:rPr lang="it-IT" sz="1400" dirty="0" smtClean="0">
                <a:latin typeface="Baskerville Old Face" panose="02020602080505020303" pitchFamily="18" charset="0"/>
              </a:rPr>
              <a:t> of </a:t>
            </a:r>
            <a:r>
              <a:rPr lang="it-IT" sz="1400" dirty="0" err="1" smtClean="0">
                <a:latin typeface="Baskerville Old Face" panose="02020602080505020303" pitchFamily="18" charset="0"/>
              </a:rPr>
              <a:t>diffusing</a:t>
            </a:r>
            <a:r>
              <a:rPr lang="it-IT" sz="1400" dirty="0" smtClean="0">
                <a:latin typeface="Baskerville Old Face" panose="02020602080505020303" pitchFamily="18" charset="0"/>
              </a:rPr>
              <a:t> gas</a:t>
            </a:r>
          </a:p>
        </p:txBody>
      </p:sp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795" y="4221088"/>
            <a:ext cx="192405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CasellaDiTesto 27"/>
          <p:cNvSpPr txBox="1"/>
          <p:nvPr/>
        </p:nvSpPr>
        <p:spPr>
          <a:xfrm>
            <a:off x="3948311" y="4345359"/>
            <a:ext cx="47295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Viscous</a:t>
            </a:r>
            <a:r>
              <a:rPr lang="it-IT" sz="1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flow or Hagen-</a:t>
            </a:r>
            <a:r>
              <a:rPr lang="it-IT" sz="1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Pouiselle</a:t>
            </a:r>
            <a:r>
              <a:rPr lang="it-IT" sz="1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it-IT" sz="1400" b="1" dirty="0" err="1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equation</a:t>
            </a:r>
            <a:endParaRPr lang="it-IT" sz="1400" b="1" i="1" baseline="-25000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258147"/>
            <a:ext cx="3295650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CasellaDiTesto 29"/>
          <p:cNvSpPr txBox="1"/>
          <p:nvPr/>
        </p:nvSpPr>
        <p:spPr>
          <a:xfrm>
            <a:off x="3952254" y="5353471"/>
            <a:ext cx="47295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err="1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Overal</a:t>
            </a:r>
            <a:r>
              <a:rPr lang="it-IT" b="1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 </a:t>
            </a:r>
            <a:r>
              <a:rPr lang="it-IT" b="1" dirty="0" err="1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hydrogen</a:t>
            </a:r>
            <a:r>
              <a:rPr lang="it-IT" b="1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 </a:t>
            </a:r>
            <a:r>
              <a:rPr lang="it-IT" b="1" dirty="0" err="1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permeating</a:t>
            </a:r>
            <a:r>
              <a:rPr lang="it-IT" b="1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 </a:t>
            </a:r>
            <a:r>
              <a:rPr lang="it-IT" b="1" dirty="0" err="1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flux</a:t>
            </a:r>
            <a:r>
              <a:rPr lang="it-IT" b="1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 </a:t>
            </a:r>
            <a:r>
              <a:rPr lang="it-IT" b="1" dirty="0" err="1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as</a:t>
            </a:r>
            <a:r>
              <a:rPr lang="it-IT" b="1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 a </a:t>
            </a:r>
            <a:r>
              <a:rPr lang="it-IT" b="1" dirty="0" err="1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combination</a:t>
            </a:r>
            <a:r>
              <a:rPr lang="it-IT" b="1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 of bulk permeance </a:t>
            </a:r>
            <a:r>
              <a:rPr lang="it-IT" b="1" dirty="0" err="1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through</a:t>
            </a:r>
            <a:r>
              <a:rPr lang="it-IT" b="1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 </a:t>
            </a:r>
            <a:r>
              <a:rPr lang="it-IT" b="1" dirty="0" err="1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palladium</a:t>
            </a:r>
            <a:r>
              <a:rPr lang="it-IT" b="1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 and Knudsen and Hagen-</a:t>
            </a:r>
            <a:r>
              <a:rPr lang="it-IT" b="1" dirty="0" err="1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Pouiselle</a:t>
            </a:r>
            <a:r>
              <a:rPr lang="it-IT" b="1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 </a:t>
            </a:r>
            <a:r>
              <a:rPr lang="it-IT" b="1" dirty="0" err="1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mechanisms</a:t>
            </a:r>
            <a:endParaRPr lang="it-IT" b="1" i="1" baseline="-25000" dirty="0">
              <a:solidFill>
                <a:srgbClr val="002060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2634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25724</TotalTime>
  <Words>2514</Words>
  <Application>Microsoft Office PowerPoint</Application>
  <PresentationFormat>Presentazione su schermo (4:3)</PresentationFormat>
  <Paragraphs>476</Paragraphs>
  <Slides>41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Server OLE incorporati</vt:lpstr>
      </vt:variant>
      <vt:variant>
        <vt:i4>4</vt:i4>
      </vt:variant>
      <vt:variant>
        <vt:lpstr>Titoli diapositive</vt:lpstr>
      </vt:variant>
      <vt:variant>
        <vt:i4>41</vt:i4>
      </vt:variant>
    </vt:vector>
  </HeadingPairs>
  <TitlesOfParts>
    <vt:vector size="46" baseType="lpstr">
      <vt:lpstr>Tema di Office</vt:lpstr>
      <vt:lpstr>Immagine bitmap</vt:lpstr>
      <vt:lpstr>Immagine</vt:lpstr>
      <vt:lpstr>Microsoft Equation 3.0</vt:lpstr>
      <vt:lpstr>Grafico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H2 separation by a Porous Stainless Steel supported Pd-based membrane</vt:lpstr>
      <vt:lpstr>Presentazione standard di PowerPoint</vt:lpstr>
      <vt:lpstr>H2 separation by a Al2O3 supported Pd-based membrane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samsung</dc:creator>
  <cp:lastModifiedBy>samsung</cp:lastModifiedBy>
  <cp:revision>407</cp:revision>
  <dcterms:created xsi:type="dcterms:W3CDTF">2014-12-03T11:34:50Z</dcterms:created>
  <dcterms:modified xsi:type="dcterms:W3CDTF">2016-09-23T15:57:58Z</dcterms:modified>
</cp:coreProperties>
</file>