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charts/chart3.xml" ContentType="application/vnd.openxmlformats-officedocument.drawingml.char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Default Extension="wmv" ContentType="video/x-ms-wmv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2"/>
    <p:sldMasterId id="2147483697" r:id="rId3"/>
  </p:sldMasterIdLst>
  <p:notesMasterIdLst>
    <p:notesMasterId r:id="rId35"/>
  </p:notesMasterIdLst>
  <p:handoutMasterIdLst>
    <p:handoutMasterId r:id="rId36"/>
  </p:handoutMasterIdLst>
  <p:sldIdLst>
    <p:sldId id="312" r:id="rId4"/>
    <p:sldId id="256" r:id="rId5"/>
    <p:sldId id="258" r:id="rId6"/>
    <p:sldId id="305" r:id="rId7"/>
    <p:sldId id="302" r:id="rId8"/>
    <p:sldId id="303" r:id="rId9"/>
    <p:sldId id="304" r:id="rId10"/>
    <p:sldId id="273" r:id="rId11"/>
    <p:sldId id="260" r:id="rId12"/>
    <p:sldId id="292" r:id="rId13"/>
    <p:sldId id="286" r:id="rId14"/>
    <p:sldId id="266" r:id="rId15"/>
    <p:sldId id="265" r:id="rId16"/>
    <p:sldId id="306" r:id="rId17"/>
    <p:sldId id="307" r:id="rId18"/>
    <p:sldId id="281" r:id="rId19"/>
    <p:sldId id="277" r:id="rId20"/>
    <p:sldId id="298" r:id="rId21"/>
    <p:sldId id="299" r:id="rId22"/>
    <p:sldId id="310" r:id="rId23"/>
    <p:sldId id="309" r:id="rId24"/>
    <p:sldId id="308" r:id="rId25"/>
    <p:sldId id="297" r:id="rId26"/>
    <p:sldId id="300" r:id="rId27"/>
    <p:sldId id="301" r:id="rId28"/>
    <p:sldId id="285" r:id="rId29"/>
    <p:sldId id="288" r:id="rId30"/>
    <p:sldId id="287" r:id="rId31"/>
    <p:sldId id="261" r:id="rId32"/>
    <p:sldId id="262" r:id="rId33"/>
    <p:sldId id="31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44" userDrawn="1">
          <p15:clr>
            <a:srgbClr val="A4A3A4"/>
          </p15:clr>
        </p15:guide>
        <p15:guide id="4" pos="56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2782" autoAdjust="0"/>
  </p:normalViewPr>
  <p:slideViewPr>
    <p:cSldViewPr showGuides="1"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ij\Dropbox\grants\CALDAR%20pilot\CALDAR%20pilot%20Shared\DATA\complete\Assista_scor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Chart%202%20in%20Microsoft%20PowerPoint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8"/>
  <c:chart>
    <c:autoTitleDeleted val="1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Sheet1!$A$1:$A$8</c:f>
              <c:strCache>
                <c:ptCount val="8"/>
                <c:pt idx="0">
                  <c:v>AZ</c:v>
                </c:pt>
                <c:pt idx="1">
                  <c:v>CA</c:v>
                </c:pt>
                <c:pt idx="2">
                  <c:v>FL</c:v>
                </c:pt>
                <c:pt idx="3">
                  <c:v>KY</c:v>
                </c:pt>
                <c:pt idx="4">
                  <c:v>MI</c:v>
                </c:pt>
                <c:pt idx="5">
                  <c:v>NE</c:v>
                </c:pt>
                <c:pt idx="6">
                  <c:v>NJ</c:v>
                </c:pt>
                <c:pt idx="7">
                  <c:v>TX</c:v>
                </c:pt>
              </c:strCache>
            </c:strRef>
          </c:cat>
          <c:val>
            <c:numRef>
              <c:f>Sheet1!$B$1:$B$8</c:f>
              <c:numCache>
                <c:formatCode>General</c:formatCode>
                <c:ptCount val="8"/>
                <c:pt idx="0">
                  <c:v>1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autoTitleDeleted val="1"/>
    <c:plotArea>
      <c:layout/>
      <c:lineChart>
        <c:grouping val="standard"/>
        <c:ser>
          <c:idx val="0"/>
          <c:order val="0"/>
          <c:tx>
            <c:strRef>
              <c:f>assist_scores!$A$32</c:f>
              <c:strCache>
                <c:ptCount val="1"/>
                <c:pt idx="0">
                  <c:v>Tobacco</c:v>
                </c:pt>
              </c:strCache>
            </c:strRef>
          </c:tx>
          <c:marker>
            <c:symbol val="none"/>
          </c:marker>
          <c:cat>
            <c:strRef>
              <c:f>assist_scores!$B$31:$E$31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assist_scores!$B$32:$E$32</c:f>
              <c:numCache>
                <c:formatCode>General</c:formatCode>
                <c:ptCount val="4"/>
                <c:pt idx="0">
                  <c:v>19.459999999999997</c:v>
                </c:pt>
                <c:pt idx="1">
                  <c:v>17.97</c:v>
                </c:pt>
                <c:pt idx="2">
                  <c:v>17.32</c:v>
                </c:pt>
                <c:pt idx="3">
                  <c:v>21.05</c:v>
                </c:pt>
              </c:numCache>
            </c:numRef>
          </c:val>
        </c:ser>
        <c:ser>
          <c:idx val="1"/>
          <c:order val="1"/>
          <c:tx>
            <c:strRef>
              <c:f>assist_scores!$A$33</c:f>
              <c:strCache>
                <c:ptCount val="1"/>
                <c:pt idx="0">
                  <c:v>Alcohol</c:v>
                </c:pt>
              </c:strCache>
            </c:strRef>
          </c:tx>
          <c:marker>
            <c:symbol val="none"/>
          </c:marker>
          <c:cat>
            <c:strRef>
              <c:f>assist_scores!$B$31:$E$31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assist_scores!$B$33:$E$33</c:f>
              <c:numCache>
                <c:formatCode>General</c:formatCode>
                <c:ptCount val="4"/>
                <c:pt idx="0">
                  <c:v>18.34</c:v>
                </c:pt>
                <c:pt idx="1">
                  <c:v>21.03</c:v>
                </c:pt>
                <c:pt idx="2">
                  <c:v>19.71</c:v>
                </c:pt>
                <c:pt idx="3">
                  <c:v>16.260000000000002</c:v>
                </c:pt>
              </c:numCache>
            </c:numRef>
          </c:val>
        </c:ser>
        <c:ser>
          <c:idx val="2"/>
          <c:order val="2"/>
          <c:tx>
            <c:strRef>
              <c:f>assist_scores!$A$34</c:f>
              <c:strCache>
                <c:ptCount val="1"/>
                <c:pt idx="0">
                  <c:v>Cannabis</c:v>
                </c:pt>
              </c:strCache>
            </c:strRef>
          </c:tx>
          <c:marker>
            <c:symbol val="none"/>
          </c:marker>
          <c:cat>
            <c:strRef>
              <c:f>assist_scores!$B$31:$E$31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assist_scores!$B$34:$E$34</c:f>
              <c:numCache>
                <c:formatCode>General</c:formatCode>
                <c:ptCount val="4"/>
                <c:pt idx="0">
                  <c:v>11</c:v>
                </c:pt>
                <c:pt idx="1">
                  <c:v>10.370000000000001</c:v>
                </c:pt>
                <c:pt idx="2">
                  <c:v>11.32</c:v>
                </c:pt>
                <c:pt idx="3">
                  <c:v>13.1</c:v>
                </c:pt>
              </c:numCache>
            </c:numRef>
          </c:val>
        </c:ser>
        <c:ser>
          <c:idx val="3"/>
          <c:order val="3"/>
          <c:tx>
            <c:strRef>
              <c:f>assist_scores!$A$35</c:f>
              <c:strCache>
                <c:ptCount val="1"/>
                <c:pt idx="0">
                  <c:v>Cocaine</c:v>
                </c:pt>
              </c:strCache>
            </c:strRef>
          </c:tx>
          <c:marker>
            <c:symbol val="triangle"/>
            <c:size val="10"/>
          </c:marker>
          <c:cat>
            <c:strRef>
              <c:f>assist_scores!$B$31:$E$31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assist_scores!$B$35:$E$35</c:f>
              <c:numCache>
                <c:formatCode>General</c:formatCode>
                <c:ptCount val="4"/>
                <c:pt idx="0">
                  <c:v>9.17</c:v>
                </c:pt>
                <c:pt idx="1">
                  <c:v>7.4</c:v>
                </c:pt>
                <c:pt idx="2">
                  <c:v>7.84</c:v>
                </c:pt>
                <c:pt idx="3">
                  <c:v>5.63</c:v>
                </c:pt>
              </c:numCache>
            </c:numRef>
          </c:val>
        </c:ser>
        <c:ser>
          <c:idx val="4"/>
          <c:order val="4"/>
          <c:tx>
            <c:strRef>
              <c:f>assist_scores!$A$36</c:f>
              <c:strCache>
                <c:ptCount val="1"/>
                <c:pt idx="0">
                  <c:v>Amphetamine</c:v>
                </c:pt>
              </c:strCache>
            </c:strRef>
          </c:tx>
          <c:marker>
            <c:symbol val="star"/>
            <c:size val="10"/>
          </c:marker>
          <c:cat>
            <c:strRef>
              <c:f>assist_scores!$B$31:$E$31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assist_scores!$B$36:$E$36</c:f>
              <c:numCache>
                <c:formatCode>General</c:formatCode>
                <c:ptCount val="4"/>
                <c:pt idx="0">
                  <c:v>15.02</c:v>
                </c:pt>
                <c:pt idx="1">
                  <c:v>12.77</c:v>
                </c:pt>
                <c:pt idx="2">
                  <c:v>10.52</c:v>
                </c:pt>
                <c:pt idx="3">
                  <c:v>10.629999999999999</c:v>
                </c:pt>
              </c:numCache>
            </c:numRef>
          </c:val>
        </c:ser>
        <c:ser>
          <c:idx val="5"/>
          <c:order val="5"/>
          <c:tx>
            <c:strRef>
              <c:f>assist_scores!$A$37</c:f>
              <c:strCache>
                <c:ptCount val="1"/>
                <c:pt idx="0">
                  <c:v>Sedatives</c:v>
                </c:pt>
              </c:strCache>
            </c:strRef>
          </c:tx>
          <c:marker>
            <c:symbol val="circle"/>
            <c:size val="10"/>
          </c:marker>
          <c:cat>
            <c:strRef>
              <c:f>assist_scores!$B$31:$E$31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assist_scores!$B$37:$E$37</c:f>
              <c:numCache>
                <c:formatCode>General</c:formatCode>
                <c:ptCount val="4"/>
                <c:pt idx="0">
                  <c:v>7.88</c:v>
                </c:pt>
                <c:pt idx="1">
                  <c:v>5.03</c:v>
                </c:pt>
                <c:pt idx="2">
                  <c:v>4</c:v>
                </c:pt>
                <c:pt idx="3">
                  <c:v>4.63</c:v>
                </c:pt>
              </c:numCache>
            </c:numRef>
          </c:val>
        </c:ser>
        <c:ser>
          <c:idx val="6"/>
          <c:order val="6"/>
          <c:tx>
            <c:strRef>
              <c:f>assist_scores!$A$38</c:f>
              <c:strCache>
                <c:ptCount val="1"/>
                <c:pt idx="0">
                  <c:v>Opioids</c:v>
                </c:pt>
              </c:strCache>
            </c:strRef>
          </c:tx>
          <c:marker>
            <c:symbol val="square"/>
            <c:size val="10"/>
          </c:marker>
          <c:cat>
            <c:strRef>
              <c:f>assist_scores!$B$31:$E$31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assist_scores!$B$38:$E$38</c:f>
              <c:numCache>
                <c:formatCode>General</c:formatCode>
                <c:ptCount val="4"/>
                <c:pt idx="0">
                  <c:v>10.46</c:v>
                </c:pt>
                <c:pt idx="1">
                  <c:v>9.07</c:v>
                </c:pt>
                <c:pt idx="2">
                  <c:v>8.65</c:v>
                </c:pt>
                <c:pt idx="3">
                  <c:v>4.8899999999999997</c:v>
                </c:pt>
              </c:numCache>
            </c:numRef>
          </c:val>
        </c:ser>
        <c:dLbls/>
        <c:marker val="1"/>
        <c:axId val="94367104"/>
        <c:axId val="94692864"/>
      </c:lineChart>
      <c:catAx>
        <c:axId val="94367104"/>
        <c:scaling>
          <c:orientation val="minMax"/>
        </c:scaling>
        <c:axPos val="b"/>
        <c:numFmt formatCode="General" sourceLinked="0"/>
        <c:tickLblPos val="nextTo"/>
        <c:crossAx val="94692864"/>
        <c:crosses val="autoZero"/>
        <c:auto val="1"/>
        <c:lblAlgn val="ctr"/>
        <c:lblOffset val="100"/>
      </c:catAx>
      <c:valAx>
        <c:axId val="94692864"/>
        <c:scaling>
          <c:orientation val="minMax"/>
        </c:scaling>
        <c:axPos val="l"/>
        <c:majorGridlines/>
        <c:numFmt formatCode="General" sourceLinked="1"/>
        <c:tickLblPos val="nextTo"/>
        <c:crossAx val="94367104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plotArea>
      <c:layout/>
      <c:lineChart>
        <c:grouping val="standard"/>
        <c:ser>
          <c:idx val="0"/>
          <c:order val="0"/>
          <c:tx>
            <c:strRef>
              <c:f>'[Chart 2 in Microsoft PowerPoint]Sheet1'!$A$2</c:f>
              <c:strCache>
                <c:ptCount val="1"/>
                <c:pt idx="0">
                  <c:v>Alcohol</c:v>
                </c:pt>
              </c:strCache>
            </c:strRef>
          </c:tx>
          <c:marker>
            <c:symbol val="none"/>
          </c:marker>
          <c:cat>
            <c:strRef>
              <c:f>'[Chart 2 in Microsoft PowerPoint]Sheet1'!$B$1:$E$1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'[Chart 2 in Microsoft PowerPoint]Sheet1'!$B$2:$E$2</c:f>
              <c:numCache>
                <c:formatCode>General</c:formatCode>
                <c:ptCount val="4"/>
                <c:pt idx="0">
                  <c:v>18.72</c:v>
                </c:pt>
                <c:pt idx="1">
                  <c:v>21</c:v>
                </c:pt>
                <c:pt idx="2">
                  <c:v>19.8</c:v>
                </c:pt>
                <c:pt idx="3">
                  <c:v>16.3</c:v>
                </c:pt>
              </c:numCache>
            </c:numRef>
          </c:val>
        </c:ser>
        <c:ser>
          <c:idx val="1"/>
          <c:order val="1"/>
          <c:tx>
            <c:strRef>
              <c:f>'[Chart 2 in Microsoft PowerPoint]Sheet1'!$A$3</c:f>
              <c:strCache>
                <c:ptCount val="1"/>
                <c:pt idx="0">
                  <c:v>Cannabis</c:v>
                </c:pt>
              </c:strCache>
            </c:strRef>
          </c:tx>
          <c:marker>
            <c:symbol val="none"/>
          </c:marker>
          <c:cat>
            <c:strRef>
              <c:f>'[Chart 2 in Microsoft PowerPoint]Sheet1'!$B$1:$E$1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'[Chart 2 in Microsoft PowerPoint]Sheet1'!$B$3:$E$3</c:f>
              <c:numCache>
                <c:formatCode>General</c:formatCode>
                <c:ptCount val="4"/>
                <c:pt idx="0">
                  <c:v>10.4</c:v>
                </c:pt>
                <c:pt idx="1">
                  <c:v>10.130000000000001</c:v>
                </c:pt>
                <c:pt idx="2">
                  <c:v>11.1</c:v>
                </c:pt>
                <c:pt idx="3">
                  <c:v>13.2</c:v>
                </c:pt>
              </c:numCache>
            </c:numRef>
          </c:val>
        </c:ser>
        <c:ser>
          <c:idx val="2"/>
          <c:order val="2"/>
          <c:tx>
            <c:strRef>
              <c:f>'[Chart 2 in Microsoft PowerPoint]Sheet1'!$A$4</c:f>
              <c:strCache>
                <c:ptCount val="1"/>
                <c:pt idx="0">
                  <c:v>Cocaine</c:v>
                </c:pt>
              </c:strCache>
            </c:strRef>
          </c:tx>
          <c:marker>
            <c:symbol val="none"/>
          </c:marker>
          <c:cat>
            <c:strRef>
              <c:f>'[Chart 2 in Microsoft PowerPoint]Sheet1'!$B$1:$E$1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'[Chart 2 in Microsoft PowerPoint]Sheet1'!$B$4:$E$4</c:f>
              <c:numCache>
                <c:formatCode>General</c:formatCode>
                <c:ptCount val="4"/>
                <c:pt idx="0">
                  <c:v>9.6</c:v>
                </c:pt>
                <c:pt idx="1">
                  <c:v>8</c:v>
                </c:pt>
                <c:pt idx="2">
                  <c:v>7.2</c:v>
                </c:pt>
                <c:pt idx="3">
                  <c:v>6.4</c:v>
                </c:pt>
              </c:numCache>
            </c:numRef>
          </c:val>
        </c:ser>
        <c:ser>
          <c:idx val="3"/>
          <c:order val="3"/>
          <c:tx>
            <c:strRef>
              <c:f>'[Chart 2 in Microsoft PowerPoint]Sheet1'!$A$5</c:f>
              <c:strCache>
                <c:ptCount val="1"/>
                <c:pt idx="0">
                  <c:v>Amphetamine</c:v>
                </c:pt>
              </c:strCache>
            </c:strRef>
          </c:tx>
          <c:marker>
            <c:symbol val="none"/>
          </c:marker>
          <c:cat>
            <c:strRef>
              <c:f>'[Chart 2 in Microsoft PowerPoint]Sheet1'!$B$1:$E$1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'[Chart 2 in Microsoft PowerPoint]Sheet1'!$B$5:$E$5</c:f>
              <c:numCache>
                <c:formatCode>General</c:formatCode>
                <c:ptCount val="4"/>
                <c:pt idx="0">
                  <c:v>14.9</c:v>
                </c:pt>
                <c:pt idx="1">
                  <c:v>11.739999999999998</c:v>
                </c:pt>
                <c:pt idx="2">
                  <c:v>10.200000000000001</c:v>
                </c:pt>
                <c:pt idx="3">
                  <c:v>14</c:v>
                </c:pt>
              </c:numCache>
            </c:numRef>
          </c:val>
        </c:ser>
        <c:ser>
          <c:idx val="4"/>
          <c:order val="4"/>
          <c:tx>
            <c:strRef>
              <c:f>'[Chart 2 in Microsoft PowerPoint]Sheet1'!$A$6</c:f>
              <c:strCache>
                <c:ptCount val="1"/>
                <c:pt idx="0">
                  <c:v>Sedatives</c:v>
                </c:pt>
              </c:strCache>
            </c:strRef>
          </c:tx>
          <c:marker>
            <c:symbol val="none"/>
          </c:marker>
          <c:cat>
            <c:strRef>
              <c:f>'[Chart 2 in Microsoft PowerPoint]Sheet1'!$B$1:$E$1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'[Chart 2 in Microsoft PowerPoint]Sheet1'!$B$6:$E$6</c:f>
              <c:numCache>
                <c:formatCode>General</c:formatCode>
                <c:ptCount val="4"/>
                <c:pt idx="0">
                  <c:v>6.9</c:v>
                </c:pt>
                <c:pt idx="1">
                  <c:v>4.2</c:v>
                </c:pt>
                <c:pt idx="2">
                  <c:v>3.6</c:v>
                </c:pt>
                <c:pt idx="3">
                  <c:v>4.7</c:v>
                </c:pt>
              </c:numCache>
            </c:numRef>
          </c:val>
        </c:ser>
        <c:ser>
          <c:idx val="5"/>
          <c:order val="5"/>
          <c:tx>
            <c:strRef>
              <c:f>'[Chart 2 in Microsoft PowerPoint]Sheet1'!$A$7</c:f>
              <c:strCache>
                <c:ptCount val="1"/>
                <c:pt idx="0">
                  <c:v>Opioids</c:v>
                </c:pt>
              </c:strCache>
            </c:strRef>
          </c:tx>
          <c:marker>
            <c:symbol val="none"/>
          </c:marker>
          <c:cat>
            <c:strRef>
              <c:f>'[Chart 2 in Microsoft PowerPoint]Sheet1'!$B$1:$E$1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'[Chart 2 in Microsoft PowerPoint]Sheet1'!$B$7:$E$7</c:f>
              <c:numCache>
                <c:formatCode>General</c:formatCode>
                <c:ptCount val="4"/>
                <c:pt idx="0">
                  <c:v>10.7</c:v>
                </c:pt>
                <c:pt idx="1">
                  <c:v>9.5</c:v>
                </c:pt>
                <c:pt idx="2">
                  <c:v>9.4</c:v>
                </c:pt>
                <c:pt idx="3">
                  <c:v>5</c:v>
                </c:pt>
              </c:numCache>
            </c:numRef>
          </c:val>
        </c:ser>
        <c:dLbls/>
        <c:marker val="1"/>
        <c:axId val="31573504"/>
        <c:axId val="31575040"/>
      </c:lineChart>
      <c:catAx>
        <c:axId val="31573504"/>
        <c:scaling>
          <c:orientation val="minMax"/>
        </c:scaling>
        <c:axPos val="b"/>
        <c:numFmt formatCode="General" sourceLinked="0"/>
        <c:tickLblPos val="nextTo"/>
        <c:crossAx val="31575040"/>
        <c:crosses val="autoZero"/>
        <c:auto val="1"/>
        <c:lblAlgn val="ctr"/>
        <c:lblOffset val="100"/>
      </c:catAx>
      <c:valAx>
        <c:axId val="31575040"/>
        <c:scaling>
          <c:orientation val="minMax"/>
        </c:scaling>
        <c:axPos val="l"/>
        <c:majorGridlines/>
        <c:numFmt formatCode="General" sourceLinked="1"/>
        <c:tickLblPos val="nextTo"/>
        <c:crossAx val="3157350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Sheet1!$A$2</c:f>
              <c:strCache>
                <c:ptCount val="1"/>
                <c:pt idx="0">
                  <c:v>Alcohol</c:v>
                </c:pt>
              </c:strCache>
            </c:strRef>
          </c:tx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16.75</c:v>
                </c:pt>
                <c:pt idx="1">
                  <c:v>21.14</c:v>
                </c:pt>
                <c:pt idx="2">
                  <c:v>19.329999999999995</c:v>
                </c:pt>
                <c:pt idx="3">
                  <c:v>7.5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Cannabis</c:v>
                </c:pt>
              </c:strCache>
            </c:strRef>
          </c:tx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13.5</c:v>
                </c:pt>
                <c:pt idx="1">
                  <c:v>11.139999999999999</c:v>
                </c:pt>
                <c:pt idx="2">
                  <c:v>12.17</c:v>
                </c:pt>
                <c:pt idx="3">
                  <c:v>7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Cocaine</c:v>
                </c:pt>
              </c:strCache>
            </c:strRef>
          </c:tx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7.4</c:v>
                </c:pt>
                <c:pt idx="1">
                  <c:v>5.42</c:v>
                </c:pt>
                <c:pt idx="2">
                  <c:v>10.5</c:v>
                </c:pt>
                <c:pt idx="3">
                  <c:v>1.5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Amphetamine</c:v>
                </c:pt>
              </c:strCache>
            </c:strRef>
          </c:tx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15.5</c:v>
                </c:pt>
                <c:pt idx="1">
                  <c:v>16.14</c:v>
                </c:pt>
                <c:pt idx="2">
                  <c:v>11.8</c:v>
                </c:pt>
                <c:pt idx="3">
                  <c:v>4.5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Sedatives</c:v>
                </c:pt>
              </c:strCache>
            </c:strRef>
          </c:tx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0">
                  <c:v>11.88</c:v>
                </c:pt>
                <c:pt idx="1">
                  <c:v>7.8599999999999994</c:v>
                </c:pt>
                <c:pt idx="2">
                  <c:v>5.67</c:v>
                </c:pt>
                <c:pt idx="3">
                  <c:v>1.5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Opioids</c:v>
                </c:pt>
              </c:strCache>
            </c:strRef>
          </c:tx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Baseline</c:v>
                </c:pt>
                <c:pt idx="1">
                  <c:v>1-Week</c:v>
                </c:pt>
                <c:pt idx="2">
                  <c:v>1-Month</c:v>
                </c:pt>
                <c:pt idx="3">
                  <c:v>6-Month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9.629999999999999</c:v>
                </c:pt>
                <c:pt idx="1">
                  <c:v>7.71</c:v>
                </c:pt>
                <c:pt idx="2">
                  <c:v>5.5</c:v>
                </c:pt>
                <c:pt idx="3">
                  <c:v>0</c:v>
                </c:pt>
              </c:numCache>
            </c:numRef>
          </c:val>
        </c:ser>
        <c:dLbls/>
        <c:marker val="1"/>
        <c:axId val="139992448"/>
        <c:axId val="140006528"/>
      </c:lineChart>
      <c:catAx>
        <c:axId val="139992448"/>
        <c:scaling>
          <c:orientation val="minMax"/>
        </c:scaling>
        <c:axPos val="b"/>
        <c:numFmt formatCode="General" sourceLinked="0"/>
        <c:tickLblPos val="nextTo"/>
        <c:crossAx val="140006528"/>
        <c:crosses val="autoZero"/>
        <c:auto val="1"/>
        <c:lblAlgn val="ctr"/>
        <c:lblOffset val="100"/>
      </c:catAx>
      <c:valAx>
        <c:axId val="140006528"/>
        <c:scaling>
          <c:orientation val="minMax"/>
        </c:scaling>
        <c:axPos val="l"/>
        <c:majorGridlines/>
        <c:numFmt formatCode="General" sourceLinked="1"/>
        <c:tickLblPos val="nextTo"/>
        <c:crossAx val="13999244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AB930F-83B0-41D1-BD40-1BBE293BCEB4}" type="doc">
      <dgm:prSet loTypeId="urn:microsoft.com/office/officeart/2005/8/layout/vProcess5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A34C77-20C7-4084-AA25-755A6F9BF05C}">
      <dgm:prSet/>
      <dgm:spPr/>
      <dgm:t>
        <a:bodyPr/>
        <a:lstStyle/>
        <a:p>
          <a:pPr rtl="0"/>
          <a:r>
            <a:rPr lang="en-US" dirty="0" smtClean="0"/>
            <a:t>355 screened</a:t>
          </a:r>
          <a:endParaRPr lang="en-US" dirty="0"/>
        </a:p>
      </dgm:t>
    </dgm:pt>
    <dgm:pt modelId="{92E3E8A2-AA52-41E3-936F-0917A3DD6AB3}" type="parTrans" cxnId="{CFDD4312-3353-4C53-868B-AFB0EAB9C6B1}">
      <dgm:prSet/>
      <dgm:spPr/>
      <dgm:t>
        <a:bodyPr/>
        <a:lstStyle/>
        <a:p>
          <a:endParaRPr lang="en-US"/>
        </a:p>
      </dgm:t>
    </dgm:pt>
    <dgm:pt modelId="{64629D00-E1D7-4853-93A4-0BCD65F45F50}" type="sibTrans" cxnId="{CFDD4312-3353-4C53-868B-AFB0EAB9C6B1}">
      <dgm:prSet/>
      <dgm:spPr/>
      <dgm:t>
        <a:bodyPr/>
        <a:lstStyle/>
        <a:p>
          <a:endParaRPr lang="en-US"/>
        </a:p>
      </dgm:t>
    </dgm:pt>
    <dgm:pt modelId="{01AFADC9-F40E-4507-BDF2-917C74C8AFA6}">
      <dgm:prSet/>
      <dgm:spPr/>
      <dgm:t>
        <a:bodyPr/>
        <a:lstStyle/>
        <a:p>
          <a:pPr rtl="0"/>
          <a:r>
            <a:rPr lang="en-US" dirty="0" smtClean="0"/>
            <a:t>244 excluded</a:t>
          </a:r>
          <a:endParaRPr lang="en-US" dirty="0"/>
        </a:p>
      </dgm:t>
    </dgm:pt>
    <dgm:pt modelId="{19840AE7-48B6-46C8-AC08-D5042B40AD14}" type="parTrans" cxnId="{2AFD02F8-238B-48E0-8B63-749B149F7495}">
      <dgm:prSet/>
      <dgm:spPr/>
      <dgm:t>
        <a:bodyPr/>
        <a:lstStyle/>
        <a:p>
          <a:endParaRPr lang="en-US"/>
        </a:p>
      </dgm:t>
    </dgm:pt>
    <dgm:pt modelId="{E78CD294-8AA2-4189-948F-6A422A32C06D}" type="sibTrans" cxnId="{2AFD02F8-238B-48E0-8B63-749B149F7495}">
      <dgm:prSet/>
      <dgm:spPr/>
      <dgm:t>
        <a:bodyPr/>
        <a:lstStyle/>
        <a:p>
          <a:endParaRPr lang="en-US"/>
        </a:p>
      </dgm:t>
    </dgm:pt>
    <dgm:pt modelId="{F3203D7D-E73A-4189-9451-916E07A85114}">
      <dgm:prSet/>
      <dgm:spPr/>
      <dgm:t>
        <a:bodyPr/>
        <a:lstStyle/>
        <a:p>
          <a:pPr rtl="0"/>
          <a:r>
            <a:rPr lang="en-US" dirty="0" smtClean="0"/>
            <a:t>111 Provided emails</a:t>
          </a:r>
          <a:endParaRPr lang="en-US" dirty="0"/>
        </a:p>
      </dgm:t>
    </dgm:pt>
    <dgm:pt modelId="{A713A086-C0BC-4A15-B0D1-8354302ED50A}" type="parTrans" cxnId="{8879604F-059E-4138-B248-56F826E21AE9}">
      <dgm:prSet/>
      <dgm:spPr/>
      <dgm:t>
        <a:bodyPr/>
        <a:lstStyle/>
        <a:p>
          <a:endParaRPr lang="en-US"/>
        </a:p>
      </dgm:t>
    </dgm:pt>
    <dgm:pt modelId="{DA1392A0-30D1-4159-A4DE-3C56BD03B4B3}" type="sibTrans" cxnId="{8879604F-059E-4138-B248-56F826E21AE9}">
      <dgm:prSet/>
      <dgm:spPr/>
      <dgm:t>
        <a:bodyPr/>
        <a:lstStyle/>
        <a:p>
          <a:endParaRPr lang="en-US"/>
        </a:p>
      </dgm:t>
    </dgm:pt>
    <dgm:pt modelId="{182B737C-48BC-4DDB-9F7D-5061C5AD15E4}">
      <dgm:prSet/>
      <dgm:spPr/>
      <dgm:t>
        <a:bodyPr/>
        <a:lstStyle/>
        <a:p>
          <a:pPr rtl="0"/>
          <a:r>
            <a:rPr lang="en-US" dirty="0" smtClean="0"/>
            <a:t>44 Completed initial baseline</a:t>
          </a:r>
          <a:endParaRPr lang="en-US" dirty="0"/>
        </a:p>
      </dgm:t>
    </dgm:pt>
    <dgm:pt modelId="{E3EF4880-4452-48DA-A00D-985B168305E5}" type="parTrans" cxnId="{CB1C97EC-78F4-4EAE-89C8-A148A2448AA3}">
      <dgm:prSet/>
      <dgm:spPr/>
      <dgm:t>
        <a:bodyPr/>
        <a:lstStyle/>
        <a:p>
          <a:endParaRPr lang="en-US"/>
        </a:p>
      </dgm:t>
    </dgm:pt>
    <dgm:pt modelId="{3E90CFC5-63A9-4EFB-86D9-23CCC95B188D}" type="sibTrans" cxnId="{CB1C97EC-78F4-4EAE-89C8-A148A2448AA3}">
      <dgm:prSet/>
      <dgm:spPr/>
      <dgm:t>
        <a:bodyPr/>
        <a:lstStyle/>
        <a:p>
          <a:endParaRPr lang="en-US"/>
        </a:p>
      </dgm:t>
    </dgm:pt>
    <dgm:pt modelId="{33E38908-7C65-45A3-9573-3FB5EAB4C8C4}">
      <dgm:prSet/>
      <dgm:spPr/>
      <dgm:t>
        <a:bodyPr/>
        <a:lstStyle/>
        <a:p>
          <a:r>
            <a:rPr lang="en-US" dirty="0" smtClean="0"/>
            <a:t>33 (75%) Followed up</a:t>
          </a:r>
          <a:endParaRPr lang="en-US" dirty="0"/>
        </a:p>
      </dgm:t>
    </dgm:pt>
    <dgm:pt modelId="{8F4AE6BB-E4A7-41E7-A62B-C8AAFCC1FC9B}" type="parTrans" cxnId="{0E60D3AD-F671-4977-A415-8FD914B799C8}">
      <dgm:prSet/>
      <dgm:spPr/>
    </dgm:pt>
    <dgm:pt modelId="{62F3794E-09C0-4F34-B755-DA1FD575C878}" type="sibTrans" cxnId="{0E60D3AD-F671-4977-A415-8FD914B799C8}">
      <dgm:prSet/>
      <dgm:spPr/>
    </dgm:pt>
    <dgm:pt modelId="{6AF6AF59-8B53-45BF-BB8D-3235BACE4545}" type="pres">
      <dgm:prSet presAssocID="{D6AB930F-83B0-41D1-BD40-1BBE293BCEB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00DD0E-BE48-41C1-A303-0A4038421DD8}" type="pres">
      <dgm:prSet presAssocID="{D6AB930F-83B0-41D1-BD40-1BBE293BCEB4}" presName="dummyMaxCanvas" presStyleCnt="0">
        <dgm:presLayoutVars/>
      </dgm:prSet>
      <dgm:spPr/>
    </dgm:pt>
    <dgm:pt modelId="{F6E5C4ED-DC02-4269-8FB3-ACE82110AA44}" type="pres">
      <dgm:prSet presAssocID="{D6AB930F-83B0-41D1-BD40-1BBE293BCEB4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1514D-441E-4226-AA67-00738D48D66F}" type="pres">
      <dgm:prSet presAssocID="{D6AB930F-83B0-41D1-BD40-1BBE293BCEB4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570B47-97EB-4D14-B924-587F821ECE33}" type="pres">
      <dgm:prSet presAssocID="{D6AB930F-83B0-41D1-BD40-1BBE293BCEB4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0FE77-3851-4CF2-BD5D-BA228C6B47AF}" type="pres">
      <dgm:prSet presAssocID="{D6AB930F-83B0-41D1-BD40-1BBE293BCEB4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6EA5E7-0C6E-496E-948D-A8D7A568C710}" type="pres">
      <dgm:prSet presAssocID="{D6AB930F-83B0-41D1-BD40-1BBE293BCEB4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3930C6-12F1-4BD5-95B0-A08618425B37}" type="pres">
      <dgm:prSet presAssocID="{D6AB930F-83B0-41D1-BD40-1BBE293BCEB4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20748D-2A56-4916-8CFF-1A5E2173D25D}" type="pres">
      <dgm:prSet presAssocID="{D6AB930F-83B0-41D1-BD40-1BBE293BCEB4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4B0992-C24F-45AB-9D51-CFA71194E9F0}" type="pres">
      <dgm:prSet presAssocID="{D6AB930F-83B0-41D1-BD40-1BBE293BCEB4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C7B92-F1AC-4696-A153-8CD46B7AA51D}" type="pres">
      <dgm:prSet presAssocID="{D6AB930F-83B0-41D1-BD40-1BBE293BCEB4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126B20-BDED-4E51-AE7E-7FE50905BAFF}" type="pres">
      <dgm:prSet presAssocID="{D6AB930F-83B0-41D1-BD40-1BBE293BCEB4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8EE430-8926-4192-BA71-56A2358CAE9A}" type="pres">
      <dgm:prSet presAssocID="{D6AB930F-83B0-41D1-BD40-1BBE293BCEB4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A2FC64-1187-4D6E-8B20-A21DF26C3794}" type="pres">
      <dgm:prSet presAssocID="{D6AB930F-83B0-41D1-BD40-1BBE293BCEB4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08E6AC-F7F5-4734-B864-E411FBAF72B1}" type="pres">
      <dgm:prSet presAssocID="{D6AB930F-83B0-41D1-BD40-1BBE293BCEB4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87C45-D4E6-4BC9-B16F-0EC0534CA025}" type="pres">
      <dgm:prSet presAssocID="{D6AB930F-83B0-41D1-BD40-1BBE293BCEB4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FD02F8-238B-48E0-8B63-749B149F7495}" srcId="{D6AB930F-83B0-41D1-BD40-1BBE293BCEB4}" destId="{01AFADC9-F40E-4507-BDF2-917C74C8AFA6}" srcOrd="1" destOrd="0" parTransId="{19840AE7-48B6-46C8-AC08-D5042B40AD14}" sibTransId="{E78CD294-8AA2-4189-948F-6A422A32C06D}"/>
    <dgm:cxn modelId="{90D7BF9E-7BBB-4E80-88B9-519A0E4E42D8}" type="presOf" srcId="{3E90CFC5-63A9-4EFB-86D9-23CCC95B188D}" destId="{AEDC7B92-F1AC-4696-A153-8CD46B7AA51D}" srcOrd="0" destOrd="0" presId="urn:microsoft.com/office/officeart/2005/8/layout/vProcess5"/>
    <dgm:cxn modelId="{CB1C97EC-78F4-4EAE-89C8-A148A2448AA3}" srcId="{D6AB930F-83B0-41D1-BD40-1BBE293BCEB4}" destId="{182B737C-48BC-4DDB-9F7D-5061C5AD15E4}" srcOrd="3" destOrd="0" parTransId="{E3EF4880-4452-48DA-A00D-985B168305E5}" sibTransId="{3E90CFC5-63A9-4EFB-86D9-23CCC95B188D}"/>
    <dgm:cxn modelId="{8EB43923-C2FC-4B50-9459-F29C56340AF6}" type="presOf" srcId="{E78CD294-8AA2-4189-948F-6A422A32C06D}" destId="{AA20748D-2A56-4916-8CFF-1A5E2173D25D}" srcOrd="0" destOrd="0" presId="urn:microsoft.com/office/officeart/2005/8/layout/vProcess5"/>
    <dgm:cxn modelId="{6371662D-15D3-4EA6-9CD7-E8568F8DA8F4}" type="presOf" srcId="{F3203D7D-E73A-4189-9451-916E07A85114}" destId="{E7570B47-97EB-4D14-B924-587F821ECE33}" srcOrd="0" destOrd="0" presId="urn:microsoft.com/office/officeart/2005/8/layout/vProcess5"/>
    <dgm:cxn modelId="{F6B76184-33E1-4207-BEFE-75A23CEE9050}" type="presOf" srcId="{BAA34C77-20C7-4084-AA25-755A6F9BF05C}" destId="{F6E5C4ED-DC02-4269-8FB3-ACE82110AA44}" srcOrd="0" destOrd="0" presId="urn:microsoft.com/office/officeart/2005/8/layout/vProcess5"/>
    <dgm:cxn modelId="{CD20E2A8-30D2-449B-8164-3E7D7B093C30}" type="presOf" srcId="{01AFADC9-F40E-4507-BDF2-917C74C8AFA6}" destId="{5E8EE430-8926-4192-BA71-56A2358CAE9A}" srcOrd="1" destOrd="0" presId="urn:microsoft.com/office/officeart/2005/8/layout/vProcess5"/>
    <dgm:cxn modelId="{0E60D3AD-F671-4977-A415-8FD914B799C8}" srcId="{D6AB930F-83B0-41D1-BD40-1BBE293BCEB4}" destId="{33E38908-7C65-45A3-9573-3FB5EAB4C8C4}" srcOrd="4" destOrd="0" parTransId="{8F4AE6BB-E4A7-41E7-A62B-C8AAFCC1FC9B}" sibTransId="{62F3794E-09C0-4F34-B755-DA1FD575C878}"/>
    <dgm:cxn modelId="{38D42539-FE55-4BA6-BD18-7C857CD0997D}" type="presOf" srcId="{182B737C-48BC-4DDB-9F7D-5061C5AD15E4}" destId="{1FC0FE77-3851-4CF2-BD5D-BA228C6B47AF}" srcOrd="0" destOrd="0" presId="urn:microsoft.com/office/officeart/2005/8/layout/vProcess5"/>
    <dgm:cxn modelId="{94B3F534-9170-465B-8F71-6ABF6FDED080}" type="presOf" srcId="{01AFADC9-F40E-4507-BDF2-917C74C8AFA6}" destId="{2C51514D-441E-4226-AA67-00738D48D66F}" srcOrd="0" destOrd="0" presId="urn:microsoft.com/office/officeart/2005/8/layout/vProcess5"/>
    <dgm:cxn modelId="{D4005889-A580-416B-A8B5-1DFF5DF2E89D}" type="presOf" srcId="{F3203D7D-E73A-4189-9451-916E07A85114}" destId="{6CA2FC64-1187-4D6E-8B20-A21DF26C3794}" srcOrd="1" destOrd="0" presId="urn:microsoft.com/office/officeart/2005/8/layout/vProcess5"/>
    <dgm:cxn modelId="{8879604F-059E-4138-B248-56F826E21AE9}" srcId="{D6AB930F-83B0-41D1-BD40-1BBE293BCEB4}" destId="{F3203D7D-E73A-4189-9451-916E07A85114}" srcOrd="2" destOrd="0" parTransId="{A713A086-C0BC-4A15-B0D1-8354302ED50A}" sibTransId="{DA1392A0-30D1-4159-A4DE-3C56BD03B4B3}"/>
    <dgm:cxn modelId="{0D6FAB2B-D7C7-4004-A2ED-211C8EAA4A2E}" type="presOf" srcId="{33E38908-7C65-45A3-9573-3FB5EAB4C8C4}" destId="{486EA5E7-0C6E-496E-948D-A8D7A568C710}" srcOrd="0" destOrd="0" presId="urn:microsoft.com/office/officeart/2005/8/layout/vProcess5"/>
    <dgm:cxn modelId="{CFDD4312-3353-4C53-868B-AFB0EAB9C6B1}" srcId="{D6AB930F-83B0-41D1-BD40-1BBE293BCEB4}" destId="{BAA34C77-20C7-4084-AA25-755A6F9BF05C}" srcOrd="0" destOrd="0" parTransId="{92E3E8A2-AA52-41E3-936F-0917A3DD6AB3}" sibTransId="{64629D00-E1D7-4853-93A4-0BCD65F45F50}"/>
    <dgm:cxn modelId="{4859C41A-92E6-4341-87F8-2206D1BCA302}" type="presOf" srcId="{DA1392A0-30D1-4159-A4DE-3C56BD03B4B3}" destId="{934B0992-C24F-45AB-9D51-CFA71194E9F0}" srcOrd="0" destOrd="0" presId="urn:microsoft.com/office/officeart/2005/8/layout/vProcess5"/>
    <dgm:cxn modelId="{B33DE982-ECED-4EEB-9A85-4ABF47C1B4D3}" type="presOf" srcId="{64629D00-E1D7-4853-93A4-0BCD65F45F50}" destId="{993930C6-12F1-4BD5-95B0-A08618425B37}" srcOrd="0" destOrd="0" presId="urn:microsoft.com/office/officeart/2005/8/layout/vProcess5"/>
    <dgm:cxn modelId="{7451AC75-479E-46B8-B955-974034A572E0}" type="presOf" srcId="{182B737C-48BC-4DDB-9F7D-5061C5AD15E4}" destId="{0208E6AC-F7F5-4734-B864-E411FBAF72B1}" srcOrd="1" destOrd="0" presId="urn:microsoft.com/office/officeart/2005/8/layout/vProcess5"/>
    <dgm:cxn modelId="{FB040290-A34B-414B-BC20-717214F16A30}" type="presOf" srcId="{BAA34C77-20C7-4084-AA25-755A6F9BF05C}" destId="{EB126B20-BDED-4E51-AE7E-7FE50905BAFF}" srcOrd="1" destOrd="0" presId="urn:microsoft.com/office/officeart/2005/8/layout/vProcess5"/>
    <dgm:cxn modelId="{D25175EC-D9AF-4C80-A0E3-A2C40080AD8F}" type="presOf" srcId="{33E38908-7C65-45A3-9573-3FB5EAB4C8C4}" destId="{8E987C45-D4E6-4BC9-B16F-0EC0534CA025}" srcOrd="1" destOrd="0" presId="urn:microsoft.com/office/officeart/2005/8/layout/vProcess5"/>
    <dgm:cxn modelId="{6DB6BA80-8690-45F7-AA56-8EE4644D06CC}" type="presOf" srcId="{D6AB930F-83B0-41D1-BD40-1BBE293BCEB4}" destId="{6AF6AF59-8B53-45BF-BB8D-3235BACE4545}" srcOrd="0" destOrd="0" presId="urn:microsoft.com/office/officeart/2005/8/layout/vProcess5"/>
    <dgm:cxn modelId="{51B5C1EB-6E50-40B6-874E-DD4D7633974A}" type="presParOf" srcId="{6AF6AF59-8B53-45BF-BB8D-3235BACE4545}" destId="{9800DD0E-BE48-41C1-A303-0A4038421DD8}" srcOrd="0" destOrd="0" presId="urn:microsoft.com/office/officeart/2005/8/layout/vProcess5"/>
    <dgm:cxn modelId="{08AEDD18-ADC6-4FEF-8123-D68FAFC271FD}" type="presParOf" srcId="{6AF6AF59-8B53-45BF-BB8D-3235BACE4545}" destId="{F6E5C4ED-DC02-4269-8FB3-ACE82110AA44}" srcOrd="1" destOrd="0" presId="urn:microsoft.com/office/officeart/2005/8/layout/vProcess5"/>
    <dgm:cxn modelId="{862C3A52-7835-4DD7-8B07-F4B1D76C16B2}" type="presParOf" srcId="{6AF6AF59-8B53-45BF-BB8D-3235BACE4545}" destId="{2C51514D-441E-4226-AA67-00738D48D66F}" srcOrd="2" destOrd="0" presId="urn:microsoft.com/office/officeart/2005/8/layout/vProcess5"/>
    <dgm:cxn modelId="{95612B4C-9FA5-4C9D-AD43-4F8F72BA6B24}" type="presParOf" srcId="{6AF6AF59-8B53-45BF-BB8D-3235BACE4545}" destId="{E7570B47-97EB-4D14-B924-587F821ECE33}" srcOrd="3" destOrd="0" presId="urn:microsoft.com/office/officeart/2005/8/layout/vProcess5"/>
    <dgm:cxn modelId="{63B9FCC2-DFCC-437A-856F-B11FA29DEFA9}" type="presParOf" srcId="{6AF6AF59-8B53-45BF-BB8D-3235BACE4545}" destId="{1FC0FE77-3851-4CF2-BD5D-BA228C6B47AF}" srcOrd="4" destOrd="0" presId="urn:microsoft.com/office/officeart/2005/8/layout/vProcess5"/>
    <dgm:cxn modelId="{E927C6FD-04E7-445E-B708-5216241D4D81}" type="presParOf" srcId="{6AF6AF59-8B53-45BF-BB8D-3235BACE4545}" destId="{486EA5E7-0C6E-496E-948D-A8D7A568C710}" srcOrd="5" destOrd="0" presId="urn:microsoft.com/office/officeart/2005/8/layout/vProcess5"/>
    <dgm:cxn modelId="{BB584FE6-2DD0-4A90-BB83-B80AABEE71D0}" type="presParOf" srcId="{6AF6AF59-8B53-45BF-BB8D-3235BACE4545}" destId="{993930C6-12F1-4BD5-95B0-A08618425B37}" srcOrd="6" destOrd="0" presId="urn:microsoft.com/office/officeart/2005/8/layout/vProcess5"/>
    <dgm:cxn modelId="{D6E6F443-8628-44F8-BF34-AB3A0B9130B3}" type="presParOf" srcId="{6AF6AF59-8B53-45BF-BB8D-3235BACE4545}" destId="{AA20748D-2A56-4916-8CFF-1A5E2173D25D}" srcOrd="7" destOrd="0" presId="urn:microsoft.com/office/officeart/2005/8/layout/vProcess5"/>
    <dgm:cxn modelId="{82B76385-ABA9-4EB3-8383-EBA0DC8669D5}" type="presParOf" srcId="{6AF6AF59-8B53-45BF-BB8D-3235BACE4545}" destId="{934B0992-C24F-45AB-9D51-CFA71194E9F0}" srcOrd="8" destOrd="0" presId="urn:microsoft.com/office/officeart/2005/8/layout/vProcess5"/>
    <dgm:cxn modelId="{EE2CED24-29B0-41E8-886E-907824139DBA}" type="presParOf" srcId="{6AF6AF59-8B53-45BF-BB8D-3235BACE4545}" destId="{AEDC7B92-F1AC-4696-A153-8CD46B7AA51D}" srcOrd="9" destOrd="0" presId="urn:microsoft.com/office/officeart/2005/8/layout/vProcess5"/>
    <dgm:cxn modelId="{12A320AF-8FE0-4D4B-BD2B-89A921FC4223}" type="presParOf" srcId="{6AF6AF59-8B53-45BF-BB8D-3235BACE4545}" destId="{EB126B20-BDED-4E51-AE7E-7FE50905BAFF}" srcOrd="10" destOrd="0" presId="urn:microsoft.com/office/officeart/2005/8/layout/vProcess5"/>
    <dgm:cxn modelId="{D0540198-948F-41CD-9AE5-8779FE4A7E80}" type="presParOf" srcId="{6AF6AF59-8B53-45BF-BB8D-3235BACE4545}" destId="{5E8EE430-8926-4192-BA71-56A2358CAE9A}" srcOrd="11" destOrd="0" presId="urn:microsoft.com/office/officeart/2005/8/layout/vProcess5"/>
    <dgm:cxn modelId="{989D917F-AD63-42EC-94BB-02D9FFEE290E}" type="presParOf" srcId="{6AF6AF59-8B53-45BF-BB8D-3235BACE4545}" destId="{6CA2FC64-1187-4D6E-8B20-A21DF26C3794}" srcOrd="12" destOrd="0" presId="urn:microsoft.com/office/officeart/2005/8/layout/vProcess5"/>
    <dgm:cxn modelId="{AD85A444-D28F-4CC7-BFF6-5DF03623A174}" type="presParOf" srcId="{6AF6AF59-8B53-45BF-BB8D-3235BACE4545}" destId="{0208E6AC-F7F5-4734-B864-E411FBAF72B1}" srcOrd="13" destOrd="0" presId="urn:microsoft.com/office/officeart/2005/8/layout/vProcess5"/>
    <dgm:cxn modelId="{DD01669D-1600-446E-ABA3-07DAF0233C53}" type="presParOf" srcId="{6AF6AF59-8B53-45BF-BB8D-3235BACE4545}" destId="{8E987C45-D4E6-4BC9-B16F-0EC0534CA02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E5C4ED-DC02-4269-8FB3-ACE82110AA44}">
      <dsp:nvSpPr>
        <dsp:cNvPr id="0" name=""/>
        <dsp:cNvSpPr/>
      </dsp:nvSpPr>
      <dsp:spPr>
        <a:xfrm>
          <a:off x="0" y="0"/>
          <a:ext cx="6688836" cy="87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355 screened</a:t>
          </a:r>
          <a:endParaRPr lang="en-US" sz="3500" kern="1200" dirty="0"/>
        </a:p>
      </dsp:txBody>
      <dsp:txXfrm>
        <a:off x="25711" y="25711"/>
        <a:ext cx="5638889" cy="826402"/>
      </dsp:txXfrm>
    </dsp:sp>
    <dsp:sp modelId="{2C51514D-441E-4226-AA67-00738D48D66F}">
      <dsp:nvSpPr>
        <dsp:cNvPr id="0" name=""/>
        <dsp:cNvSpPr/>
      </dsp:nvSpPr>
      <dsp:spPr>
        <a:xfrm>
          <a:off x="499491" y="999744"/>
          <a:ext cx="6688836" cy="87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244 excluded</a:t>
          </a:r>
          <a:endParaRPr lang="en-US" sz="3500" kern="1200" dirty="0"/>
        </a:p>
      </dsp:txBody>
      <dsp:txXfrm>
        <a:off x="525202" y="1025455"/>
        <a:ext cx="5567337" cy="826402"/>
      </dsp:txXfrm>
    </dsp:sp>
    <dsp:sp modelId="{E7570B47-97EB-4D14-B924-587F821ECE33}">
      <dsp:nvSpPr>
        <dsp:cNvPr id="0" name=""/>
        <dsp:cNvSpPr/>
      </dsp:nvSpPr>
      <dsp:spPr>
        <a:xfrm>
          <a:off x="998982" y="1999488"/>
          <a:ext cx="6688836" cy="87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111 Provided emails</a:t>
          </a:r>
          <a:endParaRPr lang="en-US" sz="3500" kern="1200" dirty="0"/>
        </a:p>
      </dsp:txBody>
      <dsp:txXfrm>
        <a:off x="1024693" y="2025199"/>
        <a:ext cx="5567337" cy="826402"/>
      </dsp:txXfrm>
    </dsp:sp>
    <dsp:sp modelId="{1FC0FE77-3851-4CF2-BD5D-BA228C6B47AF}">
      <dsp:nvSpPr>
        <dsp:cNvPr id="0" name=""/>
        <dsp:cNvSpPr/>
      </dsp:nvSpPr>
      <dsp:spPr>
        <a:xfrm>
          <a:off x="1498473" y="2999232"/>
          <a:ext cx="6688836" cy="87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44 Completed initial baseline</a:t>
          </a:r>
          <a:endParaRPr lang="en-US" sz="3500" kern="1200" dirty="0"/>
        </a:p>
      </dsp:txBody>
      <dsp:txXfrm>
        <a:off x="1524184" y="3024943"/>
        <a:ext cx="5567337" cy="826402"/>
      </dsp:txXfrm>
    </dsp:sp>
    <dsp:sp modelId="{486EA5E7-0C6E-496E-948D-A8D7A568C710}">
      <dsp:nvSpPr>
        <dsp:cNvPr id="0" name=""/>
        <dsp:cNvSpPr/>
      </dsp:nvSpPr>
      <dsp:spPr>
        <a:xfrm>
          <a:off x="1997964" y="3998976"/>
          <a:ext cx="6688836" cy="8778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33 (75%) Followed up</a:t>
          </a:r>
          <a:endParaRPr lang="en-US" sz="3500" kern="1200" dirty="0"/>
        </a:p>
      </dsp:txBody>
      <dsp:txXfrm>
        <a:off x="2023675" y="4024687"/>
        <a:ext cx="5567337" cy="826402"/>
      </dsp:txXfrm>
    </dsp:sp>
    <dsp:sp modelId="{993930C6-12F1-4BD5-95B0-A08618425B37}">
      <dsp:nvSpPr>
        <dsp:cNvPr id="0" name=""/>
        <dsp:cNvSpPr/>
      </dsp:nvSpPr>
      <dsp:spPr>
        <a:xfrm>
          <a:off x="6118250" y="641299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246632" y="641299"/>
        <a:ext cx="313821" cy="429365"/>
      </dsp:txXfrm>
    </dsp:sp>
    <dsp:sp modelId="{AA20748D-2A56-4916-8CFF-1A5E2173D25D}">
      <dsp:nvSpPr>
        <dsp:cNvPr id="0" name=""/>
        <dsp:cNvSpPr/>
      </dsp:nvSpPr>
      <dsp:spPr>
        <a:xfrm>
          <a:off x="6617741" y="1641043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746123" y="1641043"/>
        <a:ext cx="313821" cy="429365"/>
      </dsp:txXfrm>
    </dsp:sp>
    <dsp:sp modelId="{934B0992-C24F-45AB-9D51-CFA71194E9F0}">
      <dsp:nvSpPr>
        <dsp:cNvPr id="0" name=""/>
        <dsp:cNvSpPr/>
      </dsp:nvSpPr>
      <dsp:spPr>
        <a:xfrm>
          <a:off x="7117232" y="2626156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7245614" y="2626156"/>
        <a:ext cx="313821" cy="429365"/>
      </dsp:txXfrm>
    </dsp:sp>
    <dsp:sp modelId="{AEDC7B92-F1AC-4696-A153-8CD46B7AA51D}">
      <dsp:nvSpPr>
        <dsp:cNvPr id="0" name=""/>
        <dsp:cNvSpPr/>
      </dsp:nvSpPr>
      <dsp:spPr>
        <a:xfrm>
          <a:off x="7616723" y="3635654"/>
          <a:ext cx="570585" cy="57058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7745105" y="3635654"/>
        <a:ext cx="313821" cy="4293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538CBD-249A-494D-B041-81898200AA96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88581-2C8F-4656-9952-3ADCCB5404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3563467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7FDDA1-3836-42F6-B448-71646B6A4D86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BCA8B-287F-4D37-AC86-C63253F0D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044199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4810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4251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These findings suggest that further efforts are needed to improve resources for </a:t>
            </a:r>
            <a:r>
              <a:rPr lang="en-US" sz="1200" dirty="0" err="1" smtClean="0"/>
              <a:t>SUDTx</a:t>
            </a:r>
            <a:r>
              <a:rPr lang="en-US" sz="1200" dirty="0" smtClean="0"/>
              <a:t>-seeking individuals.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6467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4005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3592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1.wmv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video" Target="NULL" TargetMode="External"/><Relationship Id="rId5" Type="http://schemas.openxmlformats.org/officeDocument/2006/relationships/image" Target="../media/image4.png"/><Relationship Id="rId4" Type="http://schemas.microsoft.com/office/2007/relationships/media" Target="../media/media1.wmv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6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B8247-6D9A-4188-BB17-BEC797F2B64E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lowing tech background 3d ,LO2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 rotWithShape="1">
          <a:blip r:embed="rId5" cstate="print"/>
          <a:srcRect/>
          <a:stretch/>
        </p:blipFill>
        <p:spPr>
          <a:xfrm>
            <a:off x="4495801" y="1368913"/>
            <a:ext cx="3888889" cy="3888889"/>
          </a:xfrm>
          <a:prstGeom prst="roundRect">
            <a:avLst>
              <a:gd name="adj" fmla="val 8644"/>
            </a:avLst>
          </a:prstGeom>
          <a:ln>
            <a:noFill/>
          </a:ln>
          <a:effectLst>
            <a:reflection blurRad="6350" stA="15000" endPos="50000" dist="635000" dir="5400000" sy="-100000" algn="bl" rotWithShape="0"/>
          </a:effectLst>
          <a:scene3d>
            <a:camera prst="perspectiveRelaxed" fov="6900000">
              <a:rot lat="23995" lon="3210004" rev="21299988"/>
            </a:camera>
            <a:lightRig rig="chilly" dir="t"/>
          </a:scene3d>
          <a:sp3d extrusionH="635000" prstMaterial="powder">
            <a:bevelT w="0" h="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ED882-EEF3-477B-97BA-04B1441B07DC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9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2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6BE8-8C85-47C3-98CA-5B4C37CB9033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lowing tech background 3d ,LO2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 rotWithShape="1">
          <a:blip r:embed="rId5" cstate="print"/>
          <a:srcRect/>
          <a:stretch/>
        </p:blipFill>
        <p:spPr>
          <a:xfrm>
            <a:off x="4495801" y="1368913"/>
            <a:ext cx="3888889" cy="3888889"/>
          </a:xfrm>
          <a:prstGeom prst="roundRect">
            <a:avLst>
              <a:gd name="adj" fmla="val 8644"/>
            </a:avLst>
          </a:prstGeom>
          <a:ln>
            <a:noFill/>
          </a:ln>
          <a:effectLst>
            <a:reflection blurRad="6350" stA="15000" endPos="50000" dist="635000" dir="5400000" sy="-100000" algn="bl" rotWithShape="0"/>
          </a:effectLst>
          <a:scene3d>
            <a:camera prst="perspectiveRelaxed" fov="6900000">
              <a:rot lat="23995" lon="3210004" rev="21299988"/>
            </a:camera>
            <a:lightRig rig="chilly" dir="t"/>
          </a:scene3d>
          <a:sp3d extrusionH="635000" prstMaterial="powder">
            <a:bevelT w="0" h="0"/>
            <a:contourClr>
              <a:srgbClr val="969696"/>
            </a:contourClr>
          </a:sp3d>
        </p:spPr>
      </p:pic>
      <p:pic>
        <p:nvPicPr>
          <p:cNvPr id="9" name="Glowing tech background 3d ,LO2.wmv">
            <a:hlinkClick r:id="" action="ppaction://media"/>
          </p:cNvPr>
          <p:cNvPicPr>
            <a:picLocks noChangeAspect="1"/>
          </p:cNvPicPr>
          <p:nvPr userDrawn="1"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 rotWithShape="1">
          <a:blip r:embed="rId5" cstate="print"/>
          <a:srcRect/>
          <a:stretch/>
        </p:blipFill>
        <p:spPr>
          <a:xfrm>
            <a:off x="4495801" y="1368913"/>
            <a:ext cx="3888889" cy="3888889"/>
          </a:xfrm>
          <a:prstGeom prst="roundRect">
            <a:avLst>
              <a:gd name="adj" fmla="val 8644"/>
            </a:avLst>
          </a:prstGeom>
          <a:ln>
            <a:noFill/>
          </a:ln>
          <a:effectLst>
            <a:reflection blurRad="6350" stA="15000" endPos="50000" dist="635000" dir="5400000" sy="-100000" algn="bl" rotWithShape="0"/>
          </a:effectLst>
          <a:scene3d>
            <a:camera prst="perspectiveRelaxed" fov="6900000">
              <a:rot lat="23995" lon="3210004" rev="21299988"/>
            </a:camera>
            <a:lightRig rig="chilly" dir="t"/>
          </a:scene3d>
          <a:sp3d extrusionH="635000" prstMaterial="powder">
            <a:bevelT w="0" h="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4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EE920-A5BF-4073-88C0-7A02E9954778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2183-A3E8-4305-852E-6D78B30C976F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635FA-4C01-440B-B6DF-8088546A26C8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CCA1E-1064-40A5-B114-EB0989EC4BA9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1" y="1371602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05E0-6175-40F0-91F1-ECC0B19783EF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2DB28-0C3E-46AF-9E6C-14A300A4B2AF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3E60F-6080-405F-92E8-9E154D36A1DA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58794-E9DD-4A48-85E6-838BA8A323BC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ideo" Target="NULL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media" Target="../media/media1.wm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EEEB3-6D01-482E-81B4-9A4514F25424}" type="datetime1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Using Technology to Provide Targeted Substance Abuse Support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Glowing tech background 3d ,LO2.wmv">
            <a:hlinkClick r:id="" action="ppaction://media"/>
          </p:cNvPr>
          <p:cNvPicPr>
            <a:picLocks noChangeAspect="1"/>
          </p:cNvPicPr>
          <p:nvPr>
            <a:videoFile r:link="rId13"/>
            <p:extLst>
              <p:ext uri="{DAA4B4D4-6D71-4841-9C94-3DE7FCFB9230}">
                <p14:media xmlns:p14="http://schemas.microsoft.com/office/powerpoint/2010/main" xmlns="" r:embed="rId15"/>
              </p:ext>
            </p:extLst>
          </p:nvPr>
        </p:nvPicPr>
        <p:blipFill rotWithShape="1">
          <a:blip r:embed="rId16" cstate="print"/>
          <a:srcRect/>
          <a:stretch/>
        </p:blipFill>
        <p:spPr>
          <a:xfrm>
            <a:off x="7239000" y="152400"/>
            <a:ext cx="1600200" cy="1600200"/>
          </a:xfrm>
          <a:prstGeom prst="roundRect">
            <a:avLst>
              <a:gd name="adj" fmla="val 18055"/>
            </a:avLst>
          </a:prstGeom>
          <a:ln>
            <a:noFill/>
          </a:ln>
          <a:effectLst/>
          <a:scene3d>
            <a:camera prst="perspectiveRelaxed" fov="7200000">
              <a:rot lat="23995" lon="3210004" rev="21299988"/>
            </a:camera>
            <a:lightRig rig="chilly" dir="t">
              <a:rot lat="0" lon="0" rev="0"/>
            </a:lightRig>
          </a:scene3d>
          <a:sp3d extrusionH="254000" prstMaterial="powder">
            <a:bevelT w="0" h="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addictiontherapy.conferenceseries.com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0" y="6019800"/>
            <a:ext cx="4191000" cy="6096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Adi Jaffe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Therapy-2014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Chicago,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4 - 6,  2014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6" name="Picture 2" descr="H:\Yossef Sari\AT-2014 Group Photo_Day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429000"/>
            <a:ext cx="43434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\\omicswb-144\Vittal Team\nikhil\Addicton 2014 day 2\IMG_09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352800"/>
            <a:ext cx="1690687" cy="25336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7" y="762000"/>
            <a:ext cx="5797475" cy="2667000"/>
          </a:xfrm>
          <a:effectLst/>
        </p:spPr>
        <p:txBody>
          <a:bodyPr>
            <a:normAutofit/>
          </a:bodyPr>
          <a:lstStyle/>
          <a:p>
            <a:r>
              <a:rPr lang="en-US" dirty="0" smtClean="0"/>
              <a:t>Not Ashamed but Still Too Poor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5257800" cy="2971800"/>
          </a:xfrm>
          <a:effectLst/>
        </p:spPr>
        <p:txBody>
          <a:bodyPr>
            <a:normAutofit/>
            <a:scene3d>
              <a:camera prst="orthographicFront"/>
              <a:lightRig rig="contrasting" dir="t"/>
            </a:scene3d>
            <a:sp3d prstMaterial="metal"/>
          </a:bodyPr>
          <a:lstStyle/>
          <a:p>
            <a:r>
              <a:rPr lang="en-US" dirty="0">
                <a:effectLst/>
              </a:rPr>
              <a:t>Longitudinal changes in barriers to treatment entry for online treatment </a:t>
            </a:r>
            <a:r>
              <a:rPr lang="en-US" dirty="0" smtClean="0">
                <a:effectLst/>
              </a:rPr>
              <a:t>seekers</a:t>
            </a:r>
          </a:p>
          <a:p>
            <a:endParaRPr lang="en-US" sz="2000" dirty="0">
              <a:effectLst/>
            </a:endParaRPr>
          </a:p>
          <a:p>
            <a:endParaRPr lang="en-US" sz="2000" dirty="0">
              <a:effectLst/>
            </a:endParaRPr>
          </a:p>
          <a:p>
            <a:r>
              <a:rPr lang="en-US" sz="2600" dirty="0">
                <a:effectLst/>
              </a:rPr>
              <a:t>Adi Jaffe, PhD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0" y="6000964"/>
            <a:ext cx="1524000" cy="85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874"/>
            <a:ext cx="8686800" cy="5377926"/>
          </a:xfrm>
        </p:spPr>
        <p:txBody>
          <a:bodyPr>
            <a:noAutofit/>
          </a:bodyPr>
          <a:lstStyle/>
          <a:p>
            <a:r>
              <a:rPr lang="en-US" sz="3000" dirty="0"/>
              <a:t>24 million U.S. residents meet substance use </a:t>
            </a:r>
            <a:br>
              <a:rPr lang="en-US" sz="3000" dirty="0"/>
            </a:br>
            <a:r>
              <a:rPr lang="en-US" sz="3000" dirty="0"/>
              <a:t>disorders (SUD) </a:t>
            </a:r>
            <a:r>
              <a:rPr lang="en-US" sz="3000" dirty="0" smtClean="0"/>
              <a:t>criteria</a:t>
            </a:r>
            <a:endParaRPr lang="en-US" sz="3000" dirty="0"/>
          </a:p>
          <a:p>
            <a:r>
              <a:rPr lang="en-US" sz="3000" dirty="0"/>
              <a:t>Only 10% enter treatment (</a:t>
            </a:r>
            <a:r>
              <a:rPr lang="en-US" sz="3000" dirty="0" err="1"/>
              <a:t>SUDTx</a:t>
            </a:r>
            <a:r>
              <a:rPr lang="en-US" sz="3000" dirty="0"/>
              <a:t>) annually</a:t>
            </a:r>
          </a:p>
          <a:p>
            <a:pPr lvl="1"/>
            <a:r>
              <a:rPr lang="en-US" sz="2600" dirty="0"/>
              <a:t>Additional 1.1 million indicate they needed Tx but could not obtain it. </a:t>
            </a:r>
          </a:p>
          <a:p>
            <a:r>
              <a:rPr lang="en-US" sz="3000" dirty="0" smtClean="0"/>
              <a:t>Treatment effectiveness is moderate</a:t>
            </a:r>
          </a:p>
          <a:p>
            <a:pPr lvl="1"/>
            <a:r>
              <a:rPr lang="en-US" sz="2200" dirty="0" smtClean="0"/>
              <a:t>20% - 40% for more effective approaches</a:t>
            </a:r>
          </a:p>
          <a:p>
            <a:pPr lvl="1"/>
            <a:r>
              <a:rPr lang="en-US" sz="2200" dirty="0" smtClean="0"/>
              <a:t>With such low penetration, actual effective rate of success is low</a:t>
            </a:r>
          </a:p>
          <a:p>
            <a:pPr lvl="2"/>
            <a:r>
              <a:rPr lang="en-US" sz="1800" dirty="0" smtClean="0"/>
              <a:t>10% * 20%-40% = 2% - 4%</a:t>
            </a:r>
          </a:p>
          <a:p>
            <a:r>
              <a:rPr lang="en-US" sz="2800" dirty="0" smtClean="0"/>
              <a:t>Improving </a:t>
            </a:r>
            <a:r>
              <a:rPr lang="en-US" sz="2800" dirty="0" err="1" smtClean="0"/>
              <a:t>Tx</a:t>
            </a:r>
            <a:r>
              <a:rPr lang="en-US" sz="2800" dirty="0" smtClean="0"/>
              <a:t> is important</a:t>
            </a:r>
          </a:p>
          <a:p>
            <a:r>
              <a:rPr lang="en-US" sz="2800" dirty="0" smtClean="0"/>
              <a:t>Improving penetration might be more important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874"/>
            <a:ext cx="8686800" cy="5377926"/>
          </a:xfrm>
        </p:spPr>
        <p:txBody>
          <a:bodyPr>
            <a:noAutofit/>
          </a:bodyPr>
          <a:lstStyle/>
          <a:p>
            <a:r>
              <a:rPr lang="en-US" sz="5400" dirty="0" smtClean="0"/>
              <a:t>Why aren’t they coming?!</a:t>
            </a:r>
          </a:p>
          <a:p>
            <a:endParaRPr lang="en-US" sz="3000" dirty="0"/>
          </a:p>
          <a:p>
            <a:endParaRPr lang="en-US" sz="2600" dirty="0"/>
          </a:p>
          <a:p>
            <a:r>
              <a:rPr lang="en-US" sz="3000" dirty="0"/>
              <a:t>Reasons for delaying or avoiding </a:t>
            </a:r>
            <a:r>
              <a:rPr lang="en-US" sz="3000" dirty="0" err="1"/>
              <a:t>SUDTx</a:t>
            </a:r>
            <a:r>
              <a:rPr lang="en-US" sz="3000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Cunnigham</a:t>
            </a:r>
            <a:r>
              <a:rPr lang="en-US" sz="2000" dirty="0"/>
              <a:t> et. al. 1993)</a:t>
            </a:r>
            <a:r>
              <a:rPr lang="en-US" sz="2800" dirty="0"/>
              <a:t>:</a:t>
            </a:r>
          </a:p>
          <a:p>
            <a:pPr lvl="1"/>
            <a:r>
              <a:rPr lang="en-US" sz="2600" dirty="0"/>
              <a:t>Cost</a:t>
            </a:r>
          </a:p>
          <a:p>
            <a:pPr lvl="1"/>
            <a:r>
              <a:rPr lang="en-US" sz="2600" dirty="0"/>
              <a:t>stigma of seeking information regarding </a:t>
            </a:r>
            <a:r>
              <a:rPr lang="en-US" sz="2600" dirty="0" err="1"/>
              <a:t>SUDTx</a:t>
            </a:r>
            <a:r>
              <a:rPr lang="en-US" sz="2600" dirty="0"/>
              <a:t>. </a:t>
            </a:r>
          </a:p>
          <a:p>
            <a:pPr lvl="1"/>
            <a:r>
              <a:rPr lang="en-US" sz="2600" dirty="0"/>
              <a:t>Location/information/time-commitment (inconvenience)</a:t>
            </a:r>
          </a:p>
          <a:p>
            <a:pPr lvl="1"/>
            <a:r>
              <a:rPr lang="en-US" sz="2600" dirty="0"/>
              <a:t>Enjoying using</a:t>
            </a:r>
          </a:p>
        </p:txBody>
      </p:sp>
    </p:spTree>
    <p:extLst>
      <p:ext uri="{BB962C8B-B14F-4D97-AF65-F5344CB8AC3E}">
        <p14:creationId xmlns:p14="http://schemas.microsoft.com/office/powerpoint/2010/main" xmlns="" val="331930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0" dirty="0"/>
              <a:t>CUNNINGHAM, SOBELL. SOBELL, AGRAWAL, &amp; TONEATTO - 1993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37274"/>
            <a:ext cx="8760138" cy="41587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57600" y="3124200"/>
            <a:ext cx="1828800" cy="304800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75706" y="4581053"/>
            <a:ext cx="1828800" cy="228600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3697588"/>
            <a:ext cx="1828800" cy="413274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287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CUNNINGHAM, SOBELL. SOBELL, AGRAWAL, &amp; TONEATTO - 1993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37274"/>
            <a:ext cx="8760138" cy="415872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57600" y="3502685"/>
            <a:ext cx="1828800" cy="218287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75706" y="4769665"/>
            <a:ext cx="1828800" cy="228600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0" y="4220760"/>
            <a:ext cx="1828800" cy="247883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684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CUNNINGHAM, SOBELL. SOBELL, AGRAWAL, &amp; TONEATTO - 1993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489058"/>
            <a:ext cx="5257800" cy="491174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581400" y="3142306"/>
            <a:ext cx="3352800" cy="228600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68574" y="5297788"/>
            <a:ext cx="1460626" cy="246706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97998" y="3830629"/>
            <a:ext cx="3352800" cy="228600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405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CALDAR Pilot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876800"/>
          </a:xfrm>
        </p:spPr>
        <p:txBody>
          <a:bodyPr>
            <a:normAutofit/>
          </a:bodyPr>
          <a:lstStyle/>
          <a:p>
            <a:r>
              <a:rPr lang="en-US" sz="3600" dirty="0"/>
              <a:t>Our study examined </a:t>
            </a:r>
          </a:p>
          <a:p>
            <a:pPr lvl="1"/>
            <a:r>
              <a:rPr lang="en-US" sz="3200" dirty="0"/>
              <a:t>User characteristics</a:t>
            </a:r>
          </a:p>
          <a:p>
            <a:pPr lvl="1"/>
            <a:r>
              <a:rPr lang="en-US" sz="3200" dirty="0"/>
              <a:t>Barriers to Tx entry</a:t>
            </a:r>
          </a:p>
          <a:p>
            <a:pPr lvl="1"/>
            <a:r>
              <a:rPr lang="en-US" sz="3200" dirty="0"/>
              <a:t>Service utilization </a:t>
            </a:r>
            <a:endParaRPr lang="en-US" sz="3200" dirty="0" smtClean="0"/>
          </a:p>
          <a:p>
            <a:pPr lvl="1"/>
            <a:endParaRPr lang="en-US" sz="3200" dirty="0"/>
          </a:p>
          <a:p>
            <a:r>
              <a:rPr lang="en-US" sz="3600" dirty="0" smtClean="0"/>
              <a:t>What happens once people being seeking for treatment (online)?</a:t>
            </a: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8954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We recruited treatment-seekers through </a:t>
            </a:r>
            <a:br>
              <a:rPr lang="en-US" dirty="0" smtClean="0"/>
            </a:br>
            <a:r>
              <a:rPr lang="en-US" dirty="0" smtClean="0"/>
              <a:t>organic (i.e., unpaid) online searches. </a:t>
            </a:r>
          </a:p>
          <a:p>
            <a:r>
              <a:rPr lang="en-US" dirty="0" smtClean="0"/>
              <a:t>Inclusion criteria included:</a:t>
            </a:r>
          </a:p>
          <a:p>
            <a:pPr lvl="1"/>
            <a:r>
              <a:rPr lang="en-US" dirty="0" smtClean="0"/>
              <a:t>Treatment-seeking for self (i.e., not for another)</a:t>
            </a:r>
          </a:p>
          <a:p>
            <a:pPr lvl="1"/>
            <a:r>
              <a:rPr lang="en-US" dirty="0" smtClean="0"/>
              <a:t>expected treatment entry within six months</a:t>
            </a:r>
          </a:p>
          <a:p>
            <a:pPr lvl="1"/>
            <a:r>
              <a:rPr lang="en-US" dirty="0" smtClean="0"/>
              <a:t>Access to a </a:t>
            </a:r>
            <a:r>
              <a:rPr lang="en-US" i="1" dirty="0" smtClean="0"/>
              <a:t>computer</a:t>
            </a:r>
            <a:r>
              <a:rPr lang="en-US" dirty="0" smtClean="0"/>
              <a:t>, </a:t>
            </a:r>
            <a:r>
              <a:rPr lang="en-US" i="1" dirty="0" smtClean="0"/>
              <a:t>the internet</a:t>
            </a:r>
            <a:r>
              <a:rPr lang="en-US" dirty="0" smtClean="0"/>
              <a:t>, and an email account </a:t>
            </a:r>
          </a:p>
          <a:p>
            <a:pPr lvl="1"/>
            <a:r>
              <a:rPr lang="en-US" dirty="0" smtClean="0"/>
              <a:t>Availability for four online assessments within six months.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Assessments utilized:</a:t>
            </a:r>
          </a:p>
          <a:p>
            <a:pPr lvl="1"/>
            <a:r>
              <a:rPr lang="en-US" dirty="0" smtClean="0"/>
              <a:t>CAATS Online Assessment</a:t>
            </a:r>
          </a:p>
          <a:p>
            <a:pPr lvl="1"/>
            <a:r>
              <a:rPr lang="en-US" dirty="0" smtClean="0"/>
              <a:t>ASI – Employment and Criminal Engagement Subscale</a:t>
            </a:r>
          </a:p>
          <a:p>
            <a:pPr lvl="1"/>
            <a:r>
              <a:rPr lang="en-US" dirty="0" smtClean="0"/>
              <a:t>ASSIST</a:t>
            </a:r>
          </a:p>
          <a:p>
            <a:pPr lvl="1"/>
            <a:r>
              <a:rPr lang="en-US" dirty="0" smtClean="0"/>
              <a:t>Drug Avoidance Checklist</a:t>
            </a:r>
          </a:p>
          <a:p>
            <a:pPr lvl="1"/>
            <a:r>
              <a:rPr lang="en-US" dirty="0" smtClean="0"/>
              <a:t>Recovery Assessment Survey</a:t>
            </a:r>
          </a:p>
          <a:p>
            <a:pPr lvl="1"/>
            <a:r>
              <a:rPr lang="en-US" dirty="0" smtClean="0"/>
              <a:t>Relapse Triggers Checklist</a:t>
            </a:r>
          </a:p>
          <a:p>
            <a:pPr lvl="1"/>
            <a:r>
              <a:rPr lang="en-US" dirty="0" smtClean="0"/>
              <a:t>Treatment Effectiveness Assessment</a:t>
            </a:r>
          </a:p>
          <a:p>
            <a:pPr lvl="1"/>
            <a:r>
              <a:rPr lang="en-US" dirty="0" smtClean="0"/>
              <a:t>Website Usability Questions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709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 flow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92482806"/>
              </p:ext>
            </p:extLst>
          </p:nvPr>
        </p:nvGraphicFramePr>
        <p:xfrm>
          <a:off x="228600" y="1403874"/>
          <a:ext cx="8686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- demographics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03874"/>
            <a:ext cx="5410200" cy="545412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Gender </a:t>
            </a:r>
            <a:r>
              <a:rPr lang="en-US" dirty="0" smtClean="0"/>
              <a:t>– 60% female</a:t>
            </a:r>
          </a:p>
          <a:p>
            <a:r>
              <a:rPr lang="en-US" b="1" dirty="0" smtClean="0"/>
              <a:t>Mean Age </a:t>
            </a:r>
            <a:r>
              <a:rPr lang="en-US" dirty="0" smtClean="0"/>
              <a:t>= 35 years (</a:t>
            </a:r>
            <a:r>
              <a:rPr lang="en-US" i="1" dirty="0" smtClean="0"/>
              <a:t>SD</a:t>
            </a:r>
            <a:r>
              <a:rPr lang="en-US" dirty="0" smtClean="0"/>
              <a:t> = 8.6)</a:t>
            </a:r>
          </a:p>
          <a:p>
            <a:r>
              <a:rPr lang="en-US" dirty="0" smtClean="0"/>
              <a:t>60% employed in past year</a:t>
            </a:r>
          </a:p>
          <a:p>
            <a:r>
              <a:rPr lang="en-US" dirty="0" smtClean="0"/>
              <a:t>68% Reported High-School as highest degree attained</a:t>
            </a:r>
          </a:p>
          <a:p>
            <a:r>
              <a:rPr lang="en-US" dirty="0" smtClean="0"/>
              <a:t>60% </a:t>
            </a:r>
            <a:r>
              <a:rPr lang="en-US" dirty="0"/>
              <a:t>reported having health insurance</a:t>
            </a:r>
          </a:p>
          <a:p>
            <a:pPr lvl="1"/>
            <a:r>
              <a:rPr lang="en-US" dirty="0" smtClean="0"/>
              <a:t>Minimal </a:t>
            </a:r>
            <a:r>
              <a:rPr lang="en-US" dirty="0"/>
              <a:t>available additional contribution to Tx costs </a:t>
            </a:r>
            <a:r>
              <a:rPr lang="en-US" i="1" dirty="0" smtClean="0"/>
              <a:t>M</a:t>
            </a:r>
            <a:r>
              <a:rPr lang="en-US" dirty="0" smtClean="0"/>
              <a:t> </a:t>
            </a:r>
            <a:r>
              <a:rPr lang="en-US" dirty="0"/>
              <a:t>= $190 (</a:t>
            </a:r>
            <a:r>
              <a:rPr lang="en-US" i="1" dirty="0"/>
              <a:t>SD</a:t>
            </a:r>
            <a:r>
              <a:rPr lang="en-US" dirty="0"/>
              <a:t>=$300</a:t>
            </a:r>
            <a:r>
              <a:rPr lang="en-US" dirty="0" smtClean="0"/>
              <a:t>)</a:t>
            </a:r>
          </a:p>
          <a:p>
            <a:r>
              <a:rPr lang="en-US" dirty="0" smtClean="0"/>
              <a:t>53% reported previous arrest or convictions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747659013"/>
              </p:ext>
            </p:extLst>
          </p:nvPr>
        </p:nvGraphicFramePr>
        <p:xfrm>
          <a:off x="3429002" y="1600200"/>
          <a:ext cx="6991351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– Seeking &amp; Entering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3874"/>
            <a:ext cx="38100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70% </a:t>
            </a:r>
            <a:r>
              <a:rPr lang="en-US" dirty="0"/>
              <a:t>of participants have previously sought </a:t>
            </a:r>
            <a:r>
              <a:rPr lang="en-US" dirty="0" smtClean="0"/>
              <a:t>Tx (</a:t>
            </a:r>
            <a:r>
              <a:rPr lang="en-US" i="1" dirty="0" smtClean="0"/>
              <a:t>M</a:t>
            </a:r>
            <a:r>
              <a:rPr lang="en-US" dirty="0" smtClean="0"/>
              <a:t> = 2.0 for alcohol, 2.8 for drugs)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53% have ever entered Tx</a:t>
            </a:r>
          </a:p>
          <a:p>
            <a:endParaRPr lang="en-US" dirty="0"/>
          </a:p>
        </p:txBody>
      </p:sp>
      <p:sp>
        <p:nvSpPr>
          <p:cNvPr id="9" name="AutoShape 4" descr="http://www.surveymonkey.com/MChart.ashx?sm=BJAHiLjARO3Cl7kiiiQa01U5mdkliPEz9rC%2bj3UQJR9WIAXSvHOnug3hn%2bFJb1M6Gb%2b75FaIgCmSVGzMF0jSCNbIWFDX9%2bRIP19MEkucoW0%3d&amp;cp=1%7C445&amp;d=0.217223076451548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6" descr="http://www.surveymonkey.com/MChart.ashx?sm=BJAHiLjARO3Cl7kiiiQa01U5mdkliPEz9rC%2bj3UQJR9WIAXSvHOnug3hn%2bFJb1M6Gb%2b75FaIgCmSVGzMF0jSCNbIWFDX9%2bRIP19MEkucoW0%3d&amp;cp=1%7C445&amp;d=0.2172230764515486"/>
          <p:cNvSpPr>
            <a:spLocks noChangeAspect="1" noChangeArrowheads="1"/>
          </p:cNvSpPr>
          <p:nvPr/>
        </p:nvSpPr>
        <p:spPr bwMode="auto">
          <a:xfrm>
            <a:off x="307975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 descr="http://www.surveymonkey.com/MChart.ashx?sm=BJAHiLjARO3Cl7kiiiQa01U5mdkliPEz9rC%2bj3UQJR9WIAXSvHOnug3hn%2bFJb1M6Gb%2b75FaIgCmSVGzMF0jSCNbIWFDX9%2bRIP19MEkucoW0%3d&amp;cp=1%7C445&amp;d=0.2172230764515486"/>
          <p:cNvSpPr>
            <a:spLocks noChangeAspect="1" noChangeArrowheads="1"/>
          </p:cNvSpPr>
          <p:nvPr/>
        </p:nvSpPr>
        <p:spPr bwMode="auto">
          <a:xfrm>
            <a:off x="460375" y="1603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0" descr="http://www.surveymonkey.com/MChart.ashx?sm=BJAHiLjARO3Cl7kiiiQa01U5mdkliPEz9rC%2bj3UQJR9WIAXSvHOnug3hn%2bFJb1M6Gb%2b75FaIgCmSVGzMF0jSCNbIWFDX9%2bRIP19MEkucoW0%3d&amp;cp=1%7C445&amp;d=0.2172230764515486"/>
          <p:cNvSpPr>
            <a:spLocks noChangeAspect="1" noChangeArrowheads="1"/>
          </p:cNvSpPr>
          <p:nvPr/>
        </p:nvSpPr>
        <p:spPr bwMode="auto">
          <a:xfrm>
            <a:off x="612775" y="312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0" name="Picture 2" descr="C:\Users\adij\AppData\Local\Temp\ChartExport-5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86002"/>
            <a:ext cx="4827540" cy="362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ij\AppData\Local\Temp\ChartExport-6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356" y="2286002"/>
            <a:ext cx="4827540" cy="362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CUNNINGHAM, SOBELL. SOBELL, AGRAWAL, &amp; TONEATTO - 1993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002" y="1506529"/>
            <a:ext cx="8686800" cy="487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489058"/>
            <a:ext cx="5257800" cy="491174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581400" y="3137029"/>
            <a:ext cx="3352800" cy="228600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68574" y="5297788"/>
            <a:ext cx="1460626" cy="246706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597998" y="3830629"/>
            <a:ext cx="3352800" cy="228600"/>
          </a:xfrm>
          <a:prstGeom prst="rect">
            <a:avLst/>
          </a:prstGeom>
          <a:noFill/>
          <a:ln w="571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086600" y="3048000"/>
            <a:ext cx="18288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Our sample - 40%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86600" y="3745468"/>
            <a:ext cx="18288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Our sample - 32%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86600" y="5199706"/>
            <a:ext cx="1828800" cy="369332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Our sample - 30%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663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4" grpId="0" animBg="1"/>
      <p:bldP spid="9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– drug/alcohol use</a:t>
            </a:r>
            <a:endParaRPr lang="en-US" dirty="0"/>
          </a:p>
        </p:txBody>
      </p:sp>
      <p:sp>
        <p:nvSpPr>
          <p:cNvPr id="8" name="AutoShape 2" descr="http://www.surveymonkey.com/MChart.ashx?sm=Vy5gM0IXRcCCAgW1Uzy0xTZyKSywkVpLXfFLtBakbeBvDwjkuZRXpMJiFx0JdKLzQoY%2bH%2bim%2fcbq6Ux%2fyR25aOG%2fKT7xyX4T1WzanoBQ2x8%3d&amp;cp=1%7C445&amp;d=0.675710016072724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4" name="Picture 2" descr="C:\Users\adij\AppData\Local\Temp\ChartExport-7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7086600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999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– drug/alcohol use</a:t>
            </a:r>
            <a:endParaRPr lang="en-US" dirty="0"/>
          </a:p>
        </p:txBody>
      </p:sp>
      <p:sp>
        <p:nvSpPr>
          <p:cNvPr id="8" name="AutoShape 2" descr="http://www.surveymonkey.com/MChart.ashx?sm=Vy5gM0IXRcCCAgW1Uzy0xTZyKSywkVpLXfFLtBakbeBvDwjkuZRXpMJiFx0JdKLzQoY%2bH%2bim%2fcbq6Ux%2fyR25aOG%2fKT7xyX4T1WzanoBQ2x8%3d&amp;cp=1%7C445&amp;d=0.675710016072724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 descr="C:\Users\adij\AppData\Local\Temp\ChartExport-8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752" y="1385817"/>
            <a:ext cx="7072952" cy="530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6200" y="3048002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4–daily</a:t>
            </a:r>
          </a:p>
          <a:p>
            <a:r>
              <a:rPr lang="en-US" sz="1600" dirty="0"/>
              <a:t>3–weekly</a:t>
            </a:r>
          </a:p>
          <a:p>
            <a:r>
              <a:rPr lang="en-US" sz="1600" dirty="0"/>
              <a:t>2–Monthly</a:t>
            </a:r>
          </a:p>
          <a:p>
            <a:r>
              <a:rPr lang="en-US" sz="1600" dirty="0"/>
              <a:t>1–Once/Twice</a:t>
            </a:r>
          </a:p>
          <a:p>
            <a:r>
              <a:rPr lang="en-US" sz="1600" dirty="0"/>
              <a:t>0–Never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8288641"/>
              </p:ext>
            </p:extLst>
          </p:nvPr>
        </p:nvGraphicFramePr>
        <p:xfrm>
          <a:off x="6781800" y="1752600"/>
          <a:ext cx="914400" cy="389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% Daily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69%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29%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22%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28%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17%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21%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12%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2.4%</a:t>
                      </a:r>
                      <a:endParaRPr lang="en-US" dirty="0"/>
                    </a:p>
                  </a:txBody>
                  <a:tcPr/>
                </a:tc>
              </a:tr>
              <a:tr h="389890">
                <a:tc>
                  <a:txBody>
                    <a:bodyPr/>
                    <a:lstStyle/>
                    <a:p>
                      <a:r>
                        <a:rPr lang="en-US" dirty="0" smtClean="0"/>
                        <a:t>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5449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Tada! Barriers to Tx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AutoShape 4" descr="http://www.surveymonkey.com/MChart.ashx?sm=uZrUSmsx8N4%2foB5wuzuau56g3y8TiEtiJQT4uNYGqzPfeC%2bMFT2SCWOu9WSxIwDzLsolhJiIZPJFiKzpHFa8VwuG3qbCasz4WefdnD%2b2nPE%3d&amp;cp=1%7C445&amp;d=0.2765889757971915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:\Users\adij\AppData\Local\Temp\ChartExport-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689" y="1371602"/>
            <a:ext cx="7623081" cy="571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ij\AppData\Local\Temp\ChartExport-2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325" y="1369289"/>
            <a:ext cx="6187075" cy="571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ij\AppData\Local\Temp\ChartExport-3.pn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17"/>
          <a:stretch/>
        </p:blipFill>
        <p:spPr bwMode="auto">
          <a:xfrm>
            <a:off x="470851" y="1371600"/>
            <a:ext cx="7225350" cy="571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ij\AppData\Local\Temp\ChartExport-4.pn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56"/>
          <a:stretch/>
        </p:blipFill>
        <p:spPr bwMode="auto">
          <a:xfrm>
            <a:off x="481417" y="1369289"/>
            <a:ext cx="7214783" cy="571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Connector 14"/>
          <p:cNvCxnSpPr/>
          <p:nvPr/>
        </p:nvCxnSpPr>
        <p:spPr>
          <a:xfrm flipV="1">
            <a:off x="5181600" y="1905000"/>
            <a:ext cx="0" cy="472440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543800" y="2196971"/>
            <a:ext cx="1524000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*0.8 reduction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7543800" y="2655081"/>
            <a:ext cx="1524000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*0.4 increase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7543800" y="3096675"/>
            <a:ext cx="1524000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*0.6 reduction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84066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Seems to matter more early in the                       </a:t>
            </a:r>
            <a:r>
              <a:rPr lang="en-US" dirty="0" err="1" smtClean="0"/>
              <a:t>tx</a:t>
            </a:r>
            <a:r>
              <a:rPr lang="en-US" dirty="0" smtClean="0"/>
              <a:t>-seeking process.</a:t>
            </a:r>
          </a:p>
          <a:p>
            <a:pPr lvl="1"/>
            <a:r>
              <a:rPr lang="en-US" dirty="0" smtClean="0"/>
              <a:t>Later on, logistics, cost and not wanting to stop are more important.</a:t>
            </a:r>
          </a:p>
          <a:p>
            <a:endParaRPr lang="en-US" dirty="0"/>
          </a:p>
          <a:p>
            <a:r>
              <a:rPr lang="en-US" dirty="0" smtClean="0"/>
              <a:t>Suggests seeking alone helps</a:t>
            </a:r>
          </a:p>
          <a:p>
            <a:endParaRPr lang="en-US" dirty="0"/>
          </a:p>
          <a:p>
            <a:r>
              <a:rPr lang="en-US" dirty="0" smtClean="0"/>
              <a:t>Need to target seekers differently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000" y="3886201"/>
            <a:ext cx="2590800" cy="297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954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to address?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Cost?</a:t>
            </a:r>
          </a:p>
          <a:p>
            <a:endParaRPr lang="en-US" dirty="0"/>
          </a:p>
          <a:p>
            <a:r>
              <a:rPr lang="en-US" dirty="0" smtClean="0"/>
              <a:t>Accessibility?</a:t>
            </a:r>
          </a:p>
          <a:p>
            <a:endParaRPr lang="en-US" dirty="0"/>
          </a:p>
          <a:p>
            <a:r>
              <a:rPr lang="en-US" dirty="0" smtClean="0"/>
              <a:t>Early Stigma?</a:t>
            </a:r>
          </a:p>
          <a:p>
            <a:endParaRPr lang="en-US" dirty="0"/>
          </a:p>
          <a:p>
            <a:r>
              <a:rPr lang="en-US" dirty="0" smtClean="0"/>
              <a:t>Not wanting to quit?</a:t>
            </a:r>
            <a:endParaRPr lang="en-US" dirty="0"/>
          </a:p>
        </p:txBody>
      </p:sp>
      <p:sp>
        <p:nvSpPr>
          <p:cNvPr id="5" name="Right Brace 4"/>
          <p:cNvSpPr/>
          <p:nvPr/>
        </p:nvSpPr>
        <p:spPr>
          <a:xfrm>
            <a:off x="4114800" y="3809383"/>
            <a:ext cx="1676400" cy="1905000"/>
          </a:xfrm>
          <a:prstGeom prst="righ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57900" y="4223274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Come See My </a:t>
            </a:r>
            <a:r>
              <a:rPr lang="en-US" sz="3200" b="1" dirty="0" smtClean="0"/>
              <a:t>Poster!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379217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away(s)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Barriers to treatment entry are key</a:t>
            </a:r>
          </a:p>
          <a:p>
            <a:endParaRPr lang="en-US" dirty="0"/>
          </a:p>
          <a:p>
            <a:r>
              <a:rPr lang="en-US" dirty="0" smtClean="0"/>
              <a:t>Improving penetration improves effectiveness</a:t>
            </a:r>
          </a:p>
          <a:p>
            <a:endParaRPr lang="en-US" dirty="0"/>
          </a:p>
          <a:p>
            <a:r>
              <a:rPr lang="en-US" dirty="0" smtClean="0"/>
              <a:t>We need to stop blaming the addicts</a:t>
            </a:r>
          </a:p>
          <a:p>
            <a:pPr lvl="1"/>
            <a:r>
              <a:rPr lang="en-US" dirty="0" smtClean="0"/>
              <a:t>Address the needs</a:t>
            </a:r>
          </a:p>
          <a:p>
            <a:pPr lvl="1"/>
            <a:endParaRPr lang="en-US" dirty="0"/>
          </a:p>
          <a:p>
            <a:r>
              <a:rPr lang="en-US" dirty="0" smtClean="0"/>
              <a:t>Cost, early shame and not wanting to quit are top barriers later in seeking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38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Acknoledgment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8686800" cy="4724400"/>
          </a:xfrm>
        </p:spPr>
        <p:txBody>
          <a:bodyPr/>
          <a:lstStyle/>
          <a:p>
            <a:r>
              <a:rPr lang="en-US" dirty="0" smtClean="0"/>
              <a:t>UCLA Integrated Substance Abuse Programs</a:t>
            </a:r>
          </a:p>
          <a:p>
            <a:pPr lvl="1"/>
            <a:r>
              <a:rPr lang="en-US" dirty="0" smtClean="0"/>
              <a:t>Yih-Ing Hser, Ph.D.</a:t>
            </a:r>
          </a:p>
          <a:p>
            <a:pPr lvl="1"/>
            <a:r>
              <a:rPr lang="en-US" dirty="0" smtClean="0"/>
              <a:t>Debra Murphy, Ph.D.</a:t>
            </a:r>
          </a:p>
          <a:p>
            <a:r>
              <a:rPr lang="en-US" dirty="0" smtClean="0"/>
              <a:t>My research assistant</a:t>
            </a:r>
          </a:p>
          <a:p>
            <a:pPr lvl="1"/>
            <a:r>
              <a:rPr lang="en-US" dirty="0" smtClean="0"/>
              <a:t>Tariq Shaheed</a:t>
            </a:r>
          </a:p>
          <a:p>
            <a:pPr lvl="1"/>
            <a:r>
              <a:rPr lang="en-US" dirty="0" smtClean="0"/>
              <a:t>Adam Colman</a:t>
            </a:r>
          </a:p>
          <a:p>
            <a:pPr lvl="1"/>
            <a:r>
              <a:rPr lang="en-US" dirty="0" smtClean="0"/>
              <a:t>Will Strahl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2819400"/>
            <a:ext cx="2017515" cy="188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431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14600"/>
            <a:ext cx="8686800" cy="3766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600" dirty="0" smtClean="0"/>
              <a:t>  The End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xmlns="" val="3693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the help we give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8768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How much does stigma matter?</a:t>
            </a:r>
          </a:p>
          <a:p>
            <a:endParaRPr lang="en-US" sz="4000" b="1" dirty="0"/>
          </a:p>
          <a:p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What barriers can we address easily?</a:t>
            </a:r>
          </a:p>
          <a:p>
            <a:endParaRPr lang="en-US" sz="4000" b="1" dirty="0"/>
          </a:p>
          <a:p>
            <a:r>
              <a:rPr lang="en-US" sz="4000" b="1" dirty="0"/>
              <a:t>What about helping those on the fence?</a:t>
            </a:r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xmlns="" val="273035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fence?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03874"/>
            <a:ext cx="8686800" cy="5301726"/>
          </a:xfrm>
        </p:spPr>
        <p:txBody>
          <a:bodyPr>
            <a:noAutofit/>
          </a:bodyPr>
          <a:lstStyle/>
          <a:p>
            <a:r>
              <a:rPr lang="en-US" dirty="0" smtClean="0"/>
              <a:t>Not want to stop = Don’t want help </a:t>
            </a:r>
            <a:r>
              <a:rPr lang="en-US" b="1" dirty="0" smtClean="0"/>
              <a:t>?!</a:t>
            </a:r>
          </a:p>
          <a:p>
            <a:endParaRPr lang="en-US" dirty="0" smtClean="0"/>
          </a:p>
          <a:p>
            <a:r>
              <a:rPr lang="en-US" dirty="0" smtClean="0"/>
              <a:t>Abstinence only treatment would suggest so</a:t>
            </a:r>
          </a:p>
          <a:p>
            <a:pPr lvl="1"/>
            <a:r>
              <a:rPr lang="en-US" dirty="0" smtClean="0"/>
              <a:t>At least not ready (pre-contemplation, denial, etc.)</a:t>
            </a:r>
          </a:p>
          <a:p>
            <a:endParaRPr lang="en-US" dirty="0" smtClean="0"/>
          </a:p>
          <a:p>
            <a:r>
              <a:rPr lang="en-US" dirty="0" smtClean="0"/>
              <a:t>Harm reduction and MI disagree</a:t>
            </a:r>
          </a:p>
          <a:p>
            <a:pPr lvl="1"/>
            <a:r>
              <a:rPr lang="en-US" dirty="0" smtClean="0"/>
              <a:t>“Meet the client where s/he is at”</a:t>
            </a:r>
          </a:p>
          <a:p>
            <a:endParaRPr lang="en-US" dirty="0" smtClean="0"/>
          </a:p>
          <a:p>
            <a:r>
              <a:rPr lang="en-US" dirty="0" smtClean="0"/>
              <a:t>Participants are </a:t>
            </a:r>
            <a:r>
              <a:rPr lang="en-US" dirty="0" err="1" smtClean="0"/>
              <a:t>tx</a:t>
            </a:r>
            <a:r>
              <a:rPr lang="en-US" dirty="0" smtClean="0"/>
              <a:t>-seeking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640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Non-abstinence Tx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small number of U.S. providers</a:t>
            </a:r>
          </a:p>
          <a:p>
            <a:pPr lvl="1"/>
            <a:r>
              <a:rPr lang="en-US" dirty="0" smtClean="0"/>
              <a:t>Mostly on east-coast</a:t>
            </a:r>
          </a:p>
          <a:p>
            <a:pPr lvl="1"/>
            <a:r>
              <a:rPr lang="en-US" dirty="0" smtClean="0"/>
              <a:t>Often serve low-SES clients</a:t>
            </a:r>
          </a:p>
          <a:p>
            <a:pPr lvl="1"/>
            <a:r>
              <a:rPr lang="en-US" dirty="0" smtClean="0"/>
              <a:t>What about the rest?</a:t>
            </a:r>
          </a:p>
          <a:p>
            <a:pPr lvl="1"/>
            <a:endParaRPr lang="en-US" dirty="0"/>
          </a:p>
          <a:p>
            <a:r>
              <a:rPr lang="en-US" dirty="0" smtClean="0"/>
              <a:t>At Alternatives we find many are looking for help without abstinence</a:t>
            </a:r>
          </a:p>
          <a:p>
            <a:pPr lvl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79" t="10245" r="2649" b="5676"/>
          <a:stretch/>
        </p:blipFill>
        <p:spPr>
          <a:xfrm>
            <a:off x="4419600" y="4536116"/>
            <a:ext cx="4328616" cy="239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40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– Drug use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0074"/>
            <a:ext cx="8305800" cy="111072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Assist scores – </a:t>
            </a:r>
            <a:r>
              <a:rPr lang="en-US" i="1" dirty="0" smtClean="0"/>
              <a:t>some</a:t>
            </a:r>
            <a:r>
              <a:rPr lang="en-US" dirty="0" smtClean="0"/>
              <a:t> moderate &amp; gradual </a:t>
            </a:r>
          </a:p>
          <a:p>
            <a:pPr marL="0" indent="0">
              <a:buNone/>
            </a:pPr>
            <a:r>
              <a:rPr lang="en-US" dirty="0" smtClean="0"/>
              <a:t>change for sample throughout the study period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43228163"/>
              </p:ext>
            </p:extLst>
          </p:nvPr>
        </p:nvGraphicFramePr>
        <p:xfrm>
          <a:off x="685800" y="2362200"/>
          <a:ext cx="76200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1143002" y="2362202"/>
            <a:ext cx="409255" cy="2708023"/>
          </a:xfrm>
          <a:prstGeom prst="rect">
            <a:avLst/>
          </a:prstGeom>
        </p:spPr>
        <p:txBody>
          <a:bodyPr vert="vert270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itchFamily="34" charset="0"/>
                <a:cs typeface="Arial" pitchFamily="34" charset="0"/>
              </a:rPr>
              <a:t>Brief Intervention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1222022" y="5410202"/>
            <a:ext cx="491106" cy="48355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Ø</a:t>
            </a:r>
          </a:p>
        </p:txBody>
      </p:sp>
      <p:sp>
        <p:nvSpPr>
          <p:cNvPr id="9" name="Left Bracket 8"/>
          <p:cNvSpPr/>
          <p:nvPr/>
        </p:nvSpPr>
        <p:spPr>
          <a:xfrm>
            <a:off x="1676400" y="5410200"/>
            <a:ext cx="76200" cy="3810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/>
          <p:cNvSpPr/>
          <p:nvPr/>
        </p:nvSpPr>
        <p:spPr>
          <a:xfrm>
            <a:off x="1676400" y="2590800"/>
            <a:ext cx="60504" cy="281940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552257" y="2819400"/>
            <a:ext cx="4924745" cy="10668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Tx Entry moderated Drug use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24586780"/>
              </p:ext>
            </p:extLst>
          </p:nvPr>
        </p:nvGraphicFramePr>
        <p:xfrm>
          <a:off x="152400" y="1447800"/>
          <a:ext cx="88392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81600" y="1676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Didn’t Enter TX</a:t>
            </a:r>
          </a:p>
        </p:txBody>
      </p:sp>
    </p:spTree>
    <p:extLst>
      <p:ext uri="{BB962C8B-B14F-4D97-AF65-F5344CB8AC3E}">
        <p14:creationId xmlns:p14="http://schemas.microsoft.com/office/powerpoint/2010/main" xmlns="" val="180266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Tx Entry moderated Drug use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2305131923"/>
              </p:ext>
            </p:extLst>
          </p:nvPr>
        </p:nvGraphicFramePr>
        <p:xfrm>
          <a:off x="152400" y="1524001"/>
          <a:ext cx="8686800" cy="5319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181600" y="1905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Entered TX</a:t>
            </a:r>
          </a:p>
        </p:txBody>
      </p:sp>
    </p:spTree>
    <p:extLst>
      <p:ext uri="{BB962C8B-B14F-4D97-AF65-F5344CB8AC3E}">
        <p14:creationId xmlns:p14="http://schemas.microsoft.com/office/powerpoint/2010/main" xmlns="" val="11598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0074"/>
            <a:ext cx="8686800" cy="5301726"/>
          </a:xfrm>
        </p:spPr>
        <p:txBody>
          <a:bodyPr>
            <a:normAutofit/>
          </a:bodyPr>
          <a:lstStyle/>
          <a:p>
            <a:r>
              <a:rPr lang="en-US" dirty="0" smtClean="0"/>
              <a:t>Seeking treatment online (or at least online treatment seekers) seem to experience reduced shame through searching alone.</a:t>
            </a:r>
          </a:p>
          <a:p>
            <a:r>
              <a:rPr lang="en-US" dirty="0" smtClean="0"/>
              <a:t>A minority of online-Tx seekers enter treatment</a:t>
            </a:r>
          </a:p>
          <a:p>
            <a:pPr lvl="1"/>
            <a:r>
              <a:rPr lang="en-US" dirty="0" smtClean="0"/>
              <a:t>But those who do utilize online information</a:t>
            </a:r>
          </a:p>
          <a:p>
            <a:r>
              <a:rPr lang="en-US" dirty="0" smtClean="0"/>
              <a:t>No substantial change in drug use behavior among seekers who do not enter</a:t>
            </a:r>
          </a:p>
          <a:p>
            <a:pPr lvl="1"/>
            <a:r>
              <a:rPr lang="en-US" dirty="0" smtClean="0"/>
              <a:t>But Tx-entry does seem to produce change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Implications/Recommendations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76450"/>
            <a:ext cx="86868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Specific effort required to address the special makeup and needs of online Tx seekers</a:t>
            </a:r>
          </a:p>
          <a:p>
            <a:r>
              <a:rPr lang="en-US" dirty="0" smtClean="0"/>
              <a:t>Time since beginning Tx search relevant for barriers and possibly other needs/behaviors</a:t>
            </a:r>
          </a:p>
          <a:p>
            <a:r>
              <a:rPr lang="en-US" dirty="0" smtClean="0"/>
              <a:t>Tx seeking alone is not a good indicator of </a:t>
            </a:r>
            <a:r>
              <a:rPr lang="en-US" smtClean="0"/>
              <a:t>behavioral change</a:t>
            </a: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7600" y="6000964"/>
            <a:ext cx="1676400" cy="857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– 2015 Website:</a:t>
            </a:r>
          </a:p>
          <a:p>
            <a:r>
              <a:rPr lang="en-US" sz="3200" b="1" dirty="0" smtClean="0">
                <a:solidFill>
                  <a:schemeClr val="bg1"/>
                </a:solidFill>
                <a:hlinkClick r:id="rId2" action="ppaction://hlinkfile"/>
              </a:rPr>
              <a:t>addictiontherapy.conferenceseries.com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Therapy-2015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3 - 5, 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Techno-log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Techno-logy</Template>
  <TotalTime>20174</TotalTime>
  <Words>735</Words>
  <Application>Microsoft Office PowerPoint</Application>
  <PresentationFormat>On-screen Show (4:3)</PresentationFormat>
  <Paragraphs>177</Paragraphs>
  <Slides>31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Techno-logy</vt:lpstr>
      <vt:lpstr>Equity</vt:lpstr>
      <vt:lpstr>Addiction Therapy-2014 Chicago,  USA August 4 - 6,  2014</vt:lpstr>
      <vt:lpstr>Not Ashamed but Still Too Poor</vt:lpstr>
      <vt:lpstr>Background</vt:lpstr>
      <vt:lpstr>Barriers</vt:lpstr>
      <vt:lpstr>CUNNINGHAM, SOBELL. SOBELL, AGRAWAL, &amp; TONEATTO - 1993</vt:lpstr>
      <vt:lpstr>CUNNINGHAM, SOBELL. SOBELL, AGRAWAL, &amp; TONEATTO - 1993</vt:lpstr>
      <vt:lpstr>CUNNINGHAM, SOBELL. SOBELL, AGRAWAL, &amp; TONEATTO - 1993</vt:lpstr>
      <vt:lpstr>The CALDAR Pilot</vt:lpstr>
      <vt:lpstr>Methods</vt:lpstr>
      <vt:lpstr>Methods</vt:lpstr>
      <vt:lpstr>Participant flow</vt:lpstr>
      <vt:lpstr>Sample - demographics</vt:lpstr>
      <vt:lpstr>Sample – Seeking &amp; Entering</vt:lpstr>
      <vt:lpstr>CUNNINGHAM, SOBELL. SOBELL, AGRAWAL, &amp; TONEATTO - 1993</vt:lpstr>
      <vt:lpstr>Sample – drug/alcohol use</vt:lpstr>
      <vt:lpstr>Sample – drug/alcohol use</vt:lpstr>
      <vt:lpstr>Tada! Barriers to Tx Entry</vt:lpstr>
      <vt:lpstr>Stigma</vt:lpstr>
      <vt:lpstr>Easy to address?</vt:lpstr>
      <vt:lpstr>Take away(s)</vt:lpstr>
      <vt:lpstr>Acknoledgment</vt:lpstr>
      <vt:lpstr>Slide 22</vt:lpstr>
      <vt:lpstr>Changing the help we give</vt:lpstr>
      <vt:lpstr>On the fence?</vt:lpstr>
      <vt:lpstr>Non-abstinence Tx</vt:lpstr>
      <vt:lpstr>Results – Drug use patterns</vt:lpstr>
      <vt:lpstr>Tx Entry moderated Drug use</vt:lpstr>
      <vt:lpstr>Tx Entry moderated Drug use</vt:lpstr>
      <vt:lpstr>Conclusions</vt:lpstr>
      <vt:lpstr>Implications/Recommendations</vt:lpstr>
      <vt:lpstr>Meet the eminent gathering once again at Addiction Therapy-2015 Florida,  USA August 3 - 5,  2015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Targeted Health Provider Placement Systems</dc:title>
  <dc:creator>Adi Jaffe</dc:creator>
  <dc:description>2010 animated abstract template from Presentationpro.com</dc:description>
  <cp:lastModifiedBy>omics-ws304</cp:lastModifiedBy>
  <cp:revision>346</cp:revision>
  <dcterms:created xsi:type="dcterms:W3CDTF">2012-07-27T03:24:50Z</dcterms:created>
  <dcterms:modified xsi:type="dcterms:W3CDTF">2014-10-04T08:39:00Z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