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7" r:id="rId4"/>
  </p:sldMasterIdLst>
  <p:notesMasterIdLst>
    <p:notesMasterId r:id="rId25"/>
  </p:notesMasterIdLst>
  <p:handoutMasterIdLst>
    <p:handoutMasterId r:id="rId26"/>
  </p:handoutMasterIdLst>
  <p:sldIdLst>
    <p:sldId id="259" r:id="rId5"/>
    <p:sldId id="260" r:id="rId6"/>
    <p:sldId id="280" r:id="rId7"/>
    <p:sldId id="281" r:id="rId8"/>
    <p:sldId id="282" r:id="rId9"/>
    <p:sldId id="284" r:id="rId10"/>
    <p:sldId id="287" r:id="rId11"/>
    <p:sldId id="283" r:id="rId12"/>
    <p:sldId id="277" r:id="rId13"/>
    <p:sldId id="286" r:id="rId14"/>
    <p:sldId id="261" r:id="rId15"/>
    <p:sldId id="263" r:id="rId16"/>
    <p:sldId id="275" r:id="rId17"/>
    <p:sldId id="264" r:id="rId18"/>
    <p:sldId id="278" r:id="rId19"/>
    <p:sldId id="279" r:id="rId20"/>
    <p:sldId id="265" r:id="rId21"/>
    <p:sldId id="266" r:id="rId22"/>
    <p:sldId id="268" r:id="rId23"/>
    <p:sldId id="269" r:id="rId24"/>
  </p:sldIdLst>
  <p:sldSz cx="9144000" cy="6858000" type="screen4x3"/>
  <p:notesSz cx="6797675" cy="9926638"/>
  <p:custDataLst>
    <p:tags r:id="rId2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8" autoAdjust="0"/>
    <p:restoredTop sz="90360" autoAdjust="0"/>
  </p:normalViewPr>
  <p:slideViewPr>
    <p:cSldViewPr snapToGrid="0">
      <p:cViewPr>
        <p:scale>
          <a:sx n="80" d="100"/>
          <a:sy n="80" d="100"/>
        </p:scale>
        <p:origin x="-14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lausen\inSync%20Share\Cloud%20Adele%20Dissertation\Tex\Tabellen%20Diss\rMSW%20compositions%20-%20result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615402959008644"/>
          <c:y val="2.5047990202644248E-2"/>
          <c:w val="0.5904059122519052"/>
          <c:h val="0.9184338868564578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'compo waste to resources'!$B$48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resources'!$E$48:$F$48</c:f>
              <c:numCache>
                <c:formatCode>0%</c:formatCode>
                <c:ptCount val="2"/>
                <c:pt idx="0">
                  <c:v>0.38947368421052631</c:v>
                </c:pt>
                <c:pt idx="1">
                  <c:v>0.13686806411837241</c:v>
                </c:pt>
              </c:numCache>
            </c:numRef>
          </c:val>
        </c:ser>
        <c:ser>
          <c:idx val="1"/>
          <c:order val="1"/>
          <c:tx>
            <c:strRef>
              <c:f>'compo waste to resources'!$B$49</c:f>
              <c:strCache>
                <c:ptCount val="1"/>
                <c:pt idx="0">
                  <c:v>Yard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resources'!$E$49:$F$49</c:f>
              <c:numCache>
                <c:formatCode>0%</c:formatCode>
                <c:ptCount val="2"/>
                <c:pt idx="0">
                  <c:v>1.0526315789473686E-2</c:v>
                </c:pt>
                <c:pt idx="1">
                  <c:v>1.8249075215782989E-2</c:v>
                </c:pt>
              </c:numCache>
            </c:numRef>
          </c:val>
        </c:ser>
        <c:ser>
          <c:idx val="2"/>
          <c:order val="2"/>
          <c:tx>
            <c:strRef>
              <c:f>'compo waste to resources'!$B$50</c:f>
              <c:strCache>
                <c:ptCount val="1"/>
                <c:pt idx="0">
                  <c:v>Wood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resources'!$E$50:$F$50</c:f>
              <c:numCache>
                <c:formatCode>0%</c:formatCode>
                <c:ptCount val="2"/>
                <c:pt idx="0">
                  <c:v>1.0526315789473686E-2</c:v>
                </c:pt>
                <c:pt idx="1">
                  <c:v>1.8249075215782989E-2</c:v>
                </c:pt>
              </c:numCache>
            </c:numRef>
          </c:val>
        </c:ser>
        <c:ser>
          <c:idx val="3"/>
          <c:order val="3"/>
          <c:tx>
            <c:strRef>
              <c:f>'compo waste to resources'!$B$51</c:f>
              <c:strCache>
                <c:ptCount val="1"/>
                <c:pt idx="0">
                  <c:v>Paper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resources'!$E$51:$F$51</c:f>
              <c:numCache>
                <c:formatCode>0%</c:formatCode>
                <c:ptCount val="2"/>
                <c:pt idx="0">
                  <c:v>2.1052631578947371E-2</c:v>
                </c:pt>
                <c:pt idx="1">
                  <c:v>4.5622688039457467E-2</c:v>
                </c:pt>
              </c:numCache>
            </c:numRef>
          </c:val>
        </c:ser>
        <c:ser>
          <c:idx val="4"/>
          <c:order val="4"/>
          <c:tx>
            <c:strRef>
              <c:f>'compo waste to resources'!$B$52</c:f>
              <c:strCache>
                <c:ptCount val="1"/>
                <c:pt idx="0">
                  <c:v>Textiles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resources'!$E$52:$F$52</c:f>
              <c:numCache>
                <c:formatCode>0%</c:formatCode>
                <c:ptCount val="2"/>
                <c:pt idx="0">
                  <c:v>6.3157894736842107E-2</c:v>
                </c:pt>
                <c:pt idx="1">
                  <c:v>5.4747225647348956E-2</c:v>
                </c:pt>
              </c:numCache>
            </c:numRef>
          </c:val>
        </c:ser>
        <c:ser>
          <c:idx val="5"/>
          <c:order val="5"/>
          <c:tx>
            <c:strRef>
              <c:f>'compo waste to resources'!$B$53</c:f>
              <c:strCache>
                <c:ptCount val="1"/>
                <c:pt idx="0">
                  <c:v>Nappies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resources'!$E$53:$F$53</c:f>
              <c:numCache>
                <c:formatCode>0%</c:formatCode>
                <c:ptCount val="2"/>
                <c:pt idx="0">
                  <c:v>0.10526315789473685</c:v>
                </c:pt>
                <c:pt idx="1">
                  <c:v>0.13686806411837241</c:v>
                </c:pt>
              </c:numCache>
            </c:numRef>
          </c:val>
        </c:ser>
        <c:ser>
          <c:idx val="6"/>
          <c:order val="6"/>
          <c:tx>
            <c:strRef>
              <c:f>'compo waste to resources'!$B$54</c:f>
              <c:strCache>
                <c:ptCount val="1"/>
                <c:pt idx="0">
                  <c:v>Residuals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resources'!$E$54:$F$54</c:f>
              <c:numCache>
                <c:formatCode>0%</c:formatCode>
                <c:ptCount val="2"/>
                <c:pt idx="0">
                  <c:v>0.10526315789473685</c:v>
                </c:pt>
                <c:pt idx="1">
                  <c:v>9.1245376078914933E-2</c:v>
                </c:pt>
              </c:numCache>
            </c:numRef>
          </c:val>
        </c:ser>
        <c:ser>
          <c:idx val="7"/>
          <c:order val="7"/>
          <c:tx>
            <c:strRef>
              <c:f>'compo waste to resources'!$B$55</c:f>
              <c:strCache>
                <c:ptCount val="1"/>
                <c:pt idx="0">
                  <c:v>Plastics 2D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resources'!$E$55:$F$55</c:f>
              <c:numCache>
                <c:formatCode>0%</c:formatCode>
                <c:ptCount val="2"/>
                <c:pt idx="0">
                  <c:v>2.6315789473684213E-2</c:v>
                </c:pt>
                <c:pt idx="1">
                  <c:v>0.14796547472256474</c:v>
                </c:pt>
              </c:numCache>
            </c:numRef>
          </c:val>
        </c:ser>
        <c:ser>
          <c:idx val="8"/>
          <c:order val="8"/>
          <c:tx>
            <c:strRef>
              <c:f>'compo waste to resources'!$B$56</c:f>
              <c:strCache>
                <c:ptCount val="1"/>
                <c:pt idx="0">
                  <c:v>Plastics 3D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resources'!$E$56:$F$56</c:f>
              <c:numCache>
                <c:formatCode>0%</c:formatCode>
                <c:ptCount val="2"/>
                <c:pt idx="0">
                  <c:v>2.6315789473684213E-2</c:v>
                </c:pt>
                <c:pt idx="1">
                  <c:v>9.4697903822441434E-2</c:v>
                </c:pt>
              </c:numCache>
            </c:numRef>
          </c:val>
        </c:ser>
        <c:ser>
          <c:idx val="9"/>
          <c:order val="9"/>
          <c:tx>
            <c:strRef>
              <c:f>'compo waste to resources'!$B$57</c:f>
              <c:strCache>
                <c:ptCount val="1"/>
                <c:pt idx="0">
                  <c:v>Metals Fe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resources'!$E$57:$F$57</c:f>
              <c:numCache>
                <c:formatCode>0%</c:formatCode>
                <c:ptCount val="2"/>
                <c:pt idx="0">
                  <c:v>2.1052631578947371E-2</c:v>
                </c:pt>
                <c:pt idx="1">
                  <c:v>1.8249075215782989E-2</c:v>
                </c:pt>
              </c:numCache>
            </c:numRef>
          </c:val>
        </c:ser>
        <c:ser>
          <c:idx val="10"/>
          <c:order val="10"/>
          <c:tx>
            <c:strRef>
              <c:f>'compo waste to resources'!$B$58</c:f>
              <c:strCache>
                <c:ptCount val="1"/>
                <c:pt idx="0">
                  <c:v>Metals NF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resources'!$E$58:$F$58</c:f>
              <c:numCache>
                <c:formatCode>0%</c:formatCode>
                <c:ptCount val="2"/>
                <c:pt idx="0">
                  <c:v>1.0526315789473686E-2</c:v>
                </c:pt>
                <c:pt idx="1">
                  <c:v>9.1245376078914944E-3</c:v>
                </c:pt>
              </c:numCache>
            </c:numRef>
          </c:val>
        </c:ser>
        <c:ser>
          <c:idx val="11"/>
          <c:order val="11"/>
          <c:tx>
            <c:strRef>
              <c:f>'compo waste to resources'!$B$59</c:f>
              <c:strCache>
                <c:ptCount val="1"/>
                <c:pt idx="0">
                  <c:v>Inerts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'compo waste to resources'!$E$47:$F$47</c:f>
              <c:strCache>
                <c:ptCount val="2"/>
                <c:pt idx="0">
                  <c:v>Composition A</c:v>
                </c:pt>
                <c:pt idx="1">
                  <c:v>Composition B</c:v>
                </c:pt>
              </c:strCache>
            </c:strRef>
          </c:cat>
          <c:val>
            <c:numRef>
              <c:f>'compo waste to resources'!$E$59:$F$59</c:f>
              <c:numCache>
                <c:formatCode>0%</c:formatCode>
                <c:ptCount val="2"/>
                <c:pt idx="0">
                  <c:v>0.2105263157894737</c:v>
                </c:pt>
                <c:pt idx="1">
                  <c:v>0.22811344019728733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119004544"/>
        <c:axId val="119006336"/>
      </c:barChart>
      <c:catAx>
        <c:axId val="119004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de-DE"/>
          </a:p>
        </c:txPr>
        <c:crossAx val="119006336"/>
        <c:crosses val="autoZero"/>
        <c:auto val="1"/>
        <c:lblAlgn val="ctr"/>
        <c:lblOffset val="100"/>
        <c:noMultiLvlLbl val="0"/>
      </c:catAx>
      <c:valAx>
        <c:axId val="1190063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19004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47427266455745"/>
          <c:y val="2.1473639407142021E-2"/>
          <c:w val="0.24800628018174464"/>
          <c:h val="0.9206586852940539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de-D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7351" cy="46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2" tIns="46515" rIns="93032" bIns="46515" numCol="1" anchor="t" anchorCtr="0" compatLnSpc="1">
            <a:prstTxWarp prst="textNoShape">
              <a:avLst/>
            </a:prstTxWarp>
          </a:bodyPr>
          <a:lstStyle>
            <a:lvl1pPr defTabSz="93098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708" y="1"/>
            <a:ext cx="2947349" cy="46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2" tIns="46515" rIns="93032" bIns="46515" numCol="1" anchor="t" anchorCtr="0" compatLnSpc="1">
            <a:prstTxWarp prst="textNoShape">
              <a:avLst/>
            </a:prstTxWarp>
          </a:bodyPr>
          <a:lstStyle>
            <a:lvl1pPr algn="r" defTabSz="93098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64647"/>
            <a:ext cx="2947351" cy="46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2" tIns="46515" rIns="93032" bIns="46515" numCol="1" anchor="b" anchorCtr="0" compatLnSpc="1">
            <a:prstTxWarp prst="textNoShape">
              <a:avLst/>
            </a:prstTxWarp>
          </a:bodyPr>
          <a:lstStyle>
            <a:lvl1pPr defTabSz="93098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34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708" y="9464647"/>
            <a:ext cx="2947349" cy="46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2" tIns="46515" rIns="93032" bIns="46515" numCol="1" anchor="b" anchorCtr="0" compatLnSpc="1">
            <a:prstTxWarp prst="textNoShape">
              <a:avLst/>
            </a:prstTxWarp>
          </a:bodyPr>
          <a:lstStyle>
            <a:lvl1pPr algn="r" defTabSz="93098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fld id="{7EFE902F-076F-4829-85DB-F26151FA36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640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624"/>
          </a:xfrm>
          <a:prstGeom prst="rect">
            <a:avLst/>
          </a:prstGeom>
        </p:spPr>
        <p:txBody>
          <a:bodyPr vert="horz" lIns="100045" tIns="50023" rIns="100045" bIns="50023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326" y="0"/>
            <a:ext cx="2945659" cy="495624"/>
          </a:xfrm>
          <a:prstGeom prst="rect">
            <a:avLst/>
          </a:prstGeom>
        </p:spPr>
        <p:txBody>
          <a:bodyPr vert="horz" lIns="100045" tIns="50023" rIns="100045" bIns="50023" rtlCol="0"/>
          <a:lstStyle>
            <a:lvl1pPr algn="r">
              <a:defRPr sz="1300"/>
            </a:lvl1pPr>
          </a:lstStyle>
          <a:p>
            <a:fld id="{22DD5576-0395-4F2E-9E25-899F97DCBB1A}" type="datetimeFigureOut">
              <a:rPr lang="de-DE" smtClean="0"/>
              <a:pPr/>
              <a:t>17.06.2015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0045" tIns="50023" rIns="100045" bIns="5002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507"/>
            <a:ext cx="5438140" cy="4465926"/>
          </a:xfrm>
          <a:prstGeom prst="rect">
            <a:avLst/>
          </a:prstGeom>
        </p:spPr>
        <p:txBody>
          <a:bodyPr vert="horz" lIns="100045" tIns="50023" rIns="100045" bIns="50023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9245"/>
            <a:ext cx="2945659" cy="495624"/>
          </a:xfrm>
          <a:prstGeom prst="rect">
            <a:avLst/>
          </a:prstGeom>
        </p:spPr>
        <p:txBody>
          <a:bodyPr vert="horz" lIns="100045" tIns="50023" rIns="100045" bIns="50023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326" y="9429245"/>
            <a:ext cx="2945659" cy="495624"/>
          </a:xfrm>
          <a:prstGeom prst="rect">
            <a:avLst/>
          </a:prstGeom>
        </p:spPr>
        <p:txBody>
          <a:bodyPr vert="horz" lIns="100045" tIns="50023" rIns="100045" bIns="50023" rtlCol="0" anchor="b"/>
          <a:lstStyle>
            <a:lvl1pPr algn="r">
              <a:defRPr sz="1300"/>
            </a:lvl1pPr>
          </a:lstStyle>
          <a:p>
            <a:fld id="{CE990313-BB1F-47AE-95D9-D51D119E7A2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762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357324"/>
            <a:ext cx="9144000" cy="928668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24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Name der Tagung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143380"/>
            <a:ext cx="9144000" cy="500062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24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Ort und Datum der Tagung</a:t>
            </a:r>
            <a:endParaRPr lang="de-DE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357430"/>
            <a:ext cx="9144000" cy="1357322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32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des Vortrags Zeile 1</a:t>
            </a:r>
          </a:p>
          <a:p>
            <a:pPr lvl="0"/>
            <a:r>
              <a:rPr lang="de-DE" dirty="0" smtClean="0"/>
              <a:t>Titel des Vortrags Zeile 2</a:t>
            </a:r>
            <a:endParaRPr lang="de-DE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072074"/>
            <a:ext cx="9144000" cy="857256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Dipl.-</a:t>
            </a:r>
            <a:r>
              <a:rPr lang="en-US" dirty="0" err="1" smtClean="0"/>
              <a:t>Ing</a:t>
            </a:r>
            <a:r>
              <a:rPr lang="en-US" dirty="0" smtClean="0"/>
              <a:t>. </a:t>
            </a:r>
            <a:r>
              <a:rPr lang="en-US" dirty="0" err="1" smtClean="0"/>
              <a:t>Vor</a:t>
            </a:r>
            <a:r>
              <a:rPr lang="en-US" dirty="0" smtClean="0"/>
              <a:t>- und </a:t>
            </a:r>
            <a:r>
              <a:rPr lang="en-US" dirty="0" err="1" smtClean="0"/>
              <a:t>Nachname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1771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70445" y="1432373"/>
            <a:ext cx="7632000" cy="4860000"/>
          </a:xfrm>
          <a:prstGeom prst="rect">
            <a:avLst/>
          </a:prstGeom>
        </p:spPr>
        <p:txBody>
          <a:bodyPr/>
          <a:lstStyle>
            <a:lvl1pPr marL="324000" marR="0" indent="-324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 sz="1800" b="0" baseline="0">
                <a:latin typeface="Arial" pitchFamily="34" charset="0"/>
                <a:cs typeface="Arial" pitchFamily="34" charset="0"/>
              </a:defRPr>
            </a:lvl1pPr>
            <a:lvl2pPr marL="801688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/>
            </a:lvl3pPr>
          </a:lstStyle>
          <a:p>
            <a:pPr lvl="0"/>
            <a:r>
              <a:rPr lang="de-DE" dirty="0" smtClean="0"/>
              <a:t>Aufzählung von Unterpunkten mit maximal zwei Gliederungsebenen und ausreichend Abstand zwischen den Punkten</a:t>
            </a:r>
          </a:p>
          <a:p>
            <a:pPr lvl="0"/>
            <a:r>
              <a:rPr lang="de-DE" dirty="0" smtClean="0"/>
              <a:t>Noch ein Unterpunkt</a:t>
            </a:r>
          </a:p>
          <a:p>
            <a:pPr lvl="0"/>
            <a:r>
              <a:rPr lang="de-DE" dirty="0" smtClean="0"/>
              <a:t>Noch ein Unterpunkt mit weiteren Gliederungen</a:t>
            </a:r>
          </a:p>
          <a:p>
            <a:pPr lvl="1"/>
            <a:r>
              <a:rPr lang="de-DE" dirty="0" smtClean="0"/>
              <a:t>Ein untergeordneter Unterpunkt</a:t>
            </a:r>
          </a:p>
          <a:p>
            <a:pPr lvl="2"/>
            <a:r>
              <a:rPr lang="de-DE" dirty="0" smtClean="0"/>
              <a:t>Noch ein Unterpunkt</a:t>
            </a:r>
          </a:p>
          <a:p>
            <a:pPr lvl="0"/>
            <a:r>
              <a:rPr lang="de-DE" dirty="0" smtClean="0"/>
              <a:t>Und wieder ein großer Unterpunkt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08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5"/>
          <p:cNvSpPr>
            <a:spLocks noGrp="1"/>
          </p:cNvSpPr>
          <p:nvPr>
            <p:ph type="body" sz="quarter" idx="15"/>
          </p:nvPr>
        </p:nvSpPr>
        <p:spPr>
          <a:xfrm>
            <a:off x="961845" y="2182483"/>
            <a:ext cx="3600000" cy="409754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961845" y="1603342"/>
            <a:ext cx="3600000" cy="57150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 smtClean="0"/>
              <a:t>Überschrift</a:t>
            </a:r>
            <a:endParaRPr lang="de-DE" dirty="0"/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20"/>
          </p:nvPr>
        </p:nvSpPr>
        <p:spPr>
          <a:xfrm>
            <a:off x="4944373" y="2179607"/>
            <a:ext cx="3600000" cy="409754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Textplatzhalt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944373" y="1603342"/>
            <a:ext cx="3600000" cy="57150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 smtClean="0"/>
              <a:t>Überschrift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0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0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970481" y="1475114"/>
            <a:ext cx="3312000" cy="48042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3:4 einfügen</a:t>
            </a:r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2255121" y="3969808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093650" y="5861658"/>
            <a:ext cx="307183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1</a:t>
            </a:r>
            <a:endParaRPr lang="de-DE" dirty="0"/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857752" y="1483743"/>
            <a:ext cx="3751410" cy="4787662"/>
          </a:xfrm>
          <a:prstGeom prst="rect">
            <a:avLst/>
          </a:prstGeom>
        </p:spPr>
        <p:txBody>
          <a:bodyPr/>
          <a:lstStyle>
            <a:lvl1pPr marL="324000" marR="0" indent="-324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 sz="1800" b="0" baseline="0">
                <a:latin typeface="Arial" pitchFamily="34" charset="0"/>
                <a:cs typeface="Arial" pitchFamily="34" charset="0"/>
              </a:defRPr>
            </a:lvl1pPr>
            <a:lvl2pPr marL="801688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dirty="0" smtClean="0"/>
              <a:t>Aufzählung von Unterpunkten mit Ein untergeordneter Unterpunkt</a:t>
            </a:r>
          </a:p>
          <a:p>
            <a:pPr lvl="1"/>
            <a:r>
              <a:rPr lang="de-DE" dirty="0" smtClean="0"/>
              <a:t>Noch ein Unterpunkt</a:t>
            </a:r>
          </a:p>
          <a:p>
            <a:pPr lvl="0"/>
            <a:r>
              <a:rPr lang="de-DE" dirty="0" smtClean="0"/>
              <a:t>Und wieder ein großer Unterpunkt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6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 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8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0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143001" y="1785938"/>
            <a:ext cx="3240000" cy="4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3:4 einfügen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6137790" y="3796970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7" name="Bildplatzhalter 7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929190" y="1785926"/>
            <a:ext cx="3240000" cy="4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3:4 einfügen</a:t>
            </a:r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2351576" y="3788657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14414" y="5715016"/>
            <a:ext cx="307183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1</a:t>
            </a:r>
            <a:endParaRPr lang="de-DE" dirty="0"/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5000628" y="5715016"/>
            <a:ext cx="307183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1</a:t>
            </a:r>
            <a:endParaRPr lang="de-DE" dirty="0"/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5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82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oßes Medium 3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3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6304972" y="3940252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8" name="Medienplatzhalter 7"/>
          <p:cNvSpPr>
            <a:spLocks noGrp="1"/>
          </p:cNvSpPr>
          <p:nvPr>
            <p:ph type="media" sz="quarter" idx="14"/>
          </p:nvPr>
        </p:nvSpPr>
        <p:spPr>
          <a:xfrm>
            <a:off x="979075" y="1449238"/>
            <a:ext cx="7345416" cy="47941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endParaRPr lang="de-DE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7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41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143001" y="1785938"/>
            <a:ext cx="2160000" cy="4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1:2 einfügen</a:t>
            </a:r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6280666" y="3788657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14414" y="5715016"/>
            <a:ext cx="200026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1</a:t>
            </a:r>
            <a:endParaRPr lang="de-DE" dirty="0"/>
          </a:p>
        </p:txBody>
      </p:sp>
      <p:sp>
        <p:nvSpPr>
          <p:cNvPr id="17" name="Bildplatzhalter 7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3643306" y="1785926"/>
            <a:ext cx="2160000" cy="4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1:2 einfügen</a:t>
            </a:r>
            <a:endParaRPr lang="de-DE" dirty="0"/>
          </a:p>
        </p:txBody>
      </p:sp>
      <p:sp>
        <p:nvSpPr>
          <p:cNvPr id="18" name="Textplatzhalt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3714744" y="5715004"/>
            <a:ext cx="200026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2</a:t>
            </a:r>
            <a:endParaRPr lang="de-DE" dirty="0"/>
          </a:p>
        </p:txBody>
      </p:sp>
      <p:sp>
        <p:nvSpPr>
          <p:cNvPr id="19" name="Bildplatzhalter 7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143636" y="1785926"/>
            <a:ext cx="2160000" cy="432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1:2 einfügen</a:t>
            </a:r>
            <a:endParaRPr lang="de-DE" dirty="0"/>
          </a:p>
        </p:txBody>
      </p:sp>
      <p:sp>
        <p:nvSpPr>
          <p:cNvPr id="20" name="Textplatzhalt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6215049" y="5715004"/>
            <a:ext cx="2000264" cy="285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/>
          <a:lstStyle>
            <a:lvl1pPr algn="ctr">
              <a:buFontTx/>
              <a:buNone/>
              <a:defRPr sz="1200" baseline="0">
                <a:solidFill>
                  <a:schemeClr val="tx1"/>
                </a:solidFill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de-DE" dirty="0" smtClean="0"/>
              <a:t>Beschriftung Bild 3</a:t>
            </a:r>
            <a:endParaRPr lang="de-DE" dirty="0"/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88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073968" y="1736600"/>
            <a:ext cx="3556005" cy="2000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19:6 einfügen</a:t>
            </a:r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6396099" y="3629707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16" name="Bildplatzhalter 7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860182" y="1736600"/>
            <a:ext cx="3556005" cy="2000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16:9 einfügen</a:t>
            </a:r>
            <a:endParaRPr lang="de-DE" dirty="0"/>
          </a:p>
        </p:txBody>
      </p:sp>
      <p:sp>
        <p:nvSpPr>
          <p:cNvPr id="21" name="Bildplatzhalter 7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73968" y="3951178"/>
            <a:ext cx="3556005" cy="2000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16:9 einfügen</a:t>
            </a:r>
            <a:endParaRPr lang="de-DE" dirty="0"/>
          </a:p>
        </p:txBody>
      </p:sp>
      <p:sp>
        <p:nvSpPr>
          <p:cNvPr id="22" name="Bildplatzhalter 7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860182" y="3951178"/>
            <a:ext cx="3556005" cy="2000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16:9 einfügen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2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75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er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6184215" y="3977177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13" name="Bildplatzhalter 7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030838" y="3990784"/>
            <a:ext cx="3348000" cy="2323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lang="de-DE" sz="3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3:2 einfügen</a:t>
            </a:r>
            <a:endParaRPr lang="de-DE" dirty="0"/>
          </a:p>
        </p:txBody>
      </p:sp>
      <p:sp>
        <p:nvSpPr>
          <p:cNvPr id="14" name="Bildplatzhalter 7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745614" y="1448899"/>
            <a:ext cx="3348000" cy="2323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lang="de-DE" sz="3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3:2 einfügen</a:t>
            </a:r>
            <a:endParaRPr lang="de-DE" dirty="0"/>
          </a:p>
        </p:txBody>
      </p:sp>
      <p:sp>
        <p:nvSpPr>
          <p:cNvPr id="15" name="Bildplatzhalter 7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4745614" y="3990784"/>
            <a:ext cx="3348000" cy="2323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lang="de-DE" sz="3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3:2 einfügen</a:t>
            </a:r>
            <a:endParaRPr lang="de-DE" dirty="0"/>
          </a:p>
        </p:txBody>
      </p:sp>
      <p:sp>
        <p:nvSpPr>
          <p:cNvPr id="18" name="Bildplatzhalter 7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030838" y="1462146"/>
            <a:ext cx="3348000" cy="232310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None/>
              <a:defRPr/>
            </a:lvl1pPr>
          </a:lstStyle>
          <a:p>
            <a:r>
              <a:rPr lang="de-DE" dirty="0" smtClean="0"/>
              <a:t>Ein Bild im</a:t>
            </a:r>
          </a:p>
          <a:p>
            <a:r>
              <a:rPr lang="de-DE" dirty="0" smtClean="0"/>
              <a:t>Seitenverhältnis 3:2 einfügen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61819" y="76916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2739" y="772319"/>
            <a:ext cx="655200" cy="5511600"/>
          </a:xfrm>
          <a:prstGeom prst="rect">
            <a:avLst/>
          </a:prstGeom>
        </p:spPr>
        <p:txBody>
          <a:bodyPr vert="vert270" anchor="ctr"/>
          <a:lstStyle>
            <a:lvl1pPr marL="342900" indent="-342900">
              <a:buNone/>
              <a:defRPr lang="de-DE" sz="2400" cap="all" baseline="0" dirty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pPr marL="0" lvl="0" indent="0"/>
            <a:r>
              <a:rPr lang="de-DE" dirty="0" smtClean="0"/>
              <a:t>SEITENTITEL</a:t>
            </a:r>
            <a:endParaRPr lang="de-DE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4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oße Abbild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142976" y="1000108"/>
            <a:ext cx="7143800" cy="64294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Titel der Folie als Überschrift </a:t>
            </a:r>
            <a:endParaRPr lang="de-DE" dirty="0"/>
          </a:p>
        </p:txBody>
      </p:sp>
      <p:sp>
        <p:nvSpPr>
          <p:cNvPr id="8" name="Bildplatzhalt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142976" y="1857364"/>
            <a:ext cx="7200000" cy="4050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buFontTx/>
              <a:buNone/>
              <a:defRPr baseline="0"/>
            </a:lvl1pPr>
          </a:lstStyle>
          <a:p>
            <a:r>
              <a:rPr lang="de-DE" dirty="0" smtClean="0"/>
              <a:t>Ein Bild im Seitenverhältnis 16:9 einfügen.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6318852" y="3582656"/>
            <a:ext cx="4357718" cy="285752"/>
          </a:xfrm>
          <a:prstGeom prst="rect">
            <a:avLst/>
          </a:prstGeom>
        </p:spPr>
        <p:txBody>
          <a:bodyPr lIns="0"/>
          <a:lstStyle>
            <a:lvl1pPr>
              <a:buFontTx/>
              <a:buNone/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Quelle hier</a:t>
            </a:r>
            <a:endParaRPr lang="de-DE" dirty="0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-2178883" y="3107521"/>
            <a:ext cx="5286386" cy="785808"/>
          </a:xfrm>
          <a:prstGeom prst="rect">
            <a:avLst/>
          </a:prstGeom>
        </p:spPr>
        <p:txBody>
          <a:bodyPr/>
          <a:lstStyle>
            <a:lvl1pPr>
              <a:buNone/>
              <a:defRPr cap="all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 lvl="0"/>
            <a:r>
              <a:rPr lang="de-DE" dirty="0" smtClean="0"/>
              <a:t>SEITENTITEL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4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658254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think-cell Folie" r:id="rId16" imgW="270" imgH="270" progId="TCLayout.ActiveDocument.1">
                  <p:embed/>
                </p:oleObj>
              </mc:Choice>
              <mc:Fallback>
                <p:oleObj name="think-cell Folie" r:id="rId1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\\sharepoint.ecampus.rwth-aachen.de@SSL\DavWWWRoot\units\iar\organisation\Vorlagen\Logos\IAR mit Text englisch\PNG\rwth_iar_en_rgb.png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30" y="-110155"/>
            <a:ext cx="2977999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hteck 42"/>
          <p:cNvSpPr/>
          <p:nvPr/>
        </p:nvSpPr>
        <p:spPr>
          <a:xfrm>
            <a:off x="1982549" y="63101"/>
            <a:ext cx="4129672" cy="407887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60000"/>
                  <a:lumOff val="40000"/>
                </a:schemeClr>
              </a:gs>
              <a:gs pos="100000">
                <a:srgbClr val="1A69C0">
                  <a:lumMod val="88000"/>
                  <a:alpha val="94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146050" y="6778913"/>
            <a:ext cx="8909844" cy="505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1982549" y="31750"/>
            <a:ext cx="41296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tabLst>
                <a:tab pos="8780463" algn="r"/>
              </a:tabLst>
              <a:defRPr/>
            </a:pPr>
            <a:r>
              <a:rPr lang="de-DE" sz="1100" b="0" dirty="0" smtClean="0">
                <a:solidFill>
                  <a:schemeClr val="bg1"/>
                </a:solidFill>
              </a:rPr>
              <a:t>Adele</a:t>
            </a:r>
            <a:r>
              <a:rPr lang="de-DE" sz="1100" b="0" baseline="0" dirty="0" smtClean="0">
                <a:solidFill>
                  <a:schemeClr val="bg1"/>
                </a:solidFill>
              </a:rPr>
              <a:t> Clausen</a:t>
            </a:r>
            <a:endParaRPr lang="de-DE" sz="1100" b="0" dirty="0">
              <a:solidFill>
                <a:schemeClr val="bg1"/>
              </a:solidFill>
            </a:endParaRPr>
          </a:p>
        </p:txBody>
      </p:sp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1982549" y="301713"/>
            <a:ext cx="4129672" cy="16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de-DE" sz="1100" b="1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Carbon </a:t>
            </a:r>
            <a:r>
              <a:rPr lang="de-DE" sz="1100" b="1" baseline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Footprint</a:t>
            </a:r>
            <a:r>
              <a:rPr lang="de-DE" sz="1100" b="1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100" b="1" baseline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100" b="1" baseline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rMSW Management</a:t>
            </a:r>
            <a:endParaRPr lang="de-DE" sz="11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894520" y="6504090"/>
            <a:ext cx="1170000" cy="273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886085" y="6504090"/>
            <a:ext cx="1170000" cy="2736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8F13E7-2CEC-4D30-908F-169D5907D284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" name="Picture 2" descr="\\sharepoint.ecampus.rwth-aachen.de@SSL\DavWWWRoot\units\iar\organisation\Vorlagen\Logos\AKR\Logo-EN-transparent.pn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25" y="63101"/>
            <a:ext cx="1647367" cy="4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9" r:id="rId2"/>
    <p:sldLayoutId id="214748369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0" y="2338380"/>
            <a:ext cx="9144000" cy="1357322"/>
          </a:xfrm>
        </p:spPr>
        <p:txBody>
          <a:bodyPr/>
          <a:lstStyle/>
          <a:p>
            <a:r>
              <a:rPr lang="de-DE" dirty="0" smtClean="0"/>
              <a:t>Carbon </a:t>
            </a:r>
            <a:r>
              <a:rPr lang="de-DE" dirty="0" err="1"/>
              <a:t>F</a:t>
            </a:r>
            <a:r>
              <a:rPr lang="de-DE" dirty="0" err="1" smtClean="0"/>
              <a:t>ootprint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residual</a:t>
            </a:r>
          </a:p>
          <a:p>
            <a:r>
              <a:rPr lang="de-DE" dirty="0" err="1" smtClean="0"/>
              <a:t>Municipal</a:t>
            </a:r>
            <a:r>
              <a:rPr lang="de-DE" dirty="0" smtClean="0"/>
              <a:t> Solid </a:t>
            </a:r>
            <a:r>
              <a:rPr lang="de-DE" dirty="0" err="1" smtClean="0"/>
              <a:t>Waste</a:t>
            </a:r>
            <a:r>
              <a:rPr lang="de-DE" dirty="0" smtClean="0"/>
              <a:t> (</a:t>
            </a:r>
            <a:r>
              <a:rPr lang="de-DE" dirty="0" err="1" smtClean="0"/>
              <a:t>rMSW</a:t>
            </a:r>
            <a:r>
              <a:rPr lang="de-DE" dirty="0" smtClean="0"/>
              <a:t>) Management</a:t>
            </a:r>
          </a:p>
          <a:p>
            <a:r>
              <a:rPr lang="de-DE" dirty="0"/>
              <a:t>-</a:t>
            </a:r>
            <a:endParaRPr lang="de-DE" dirty="0" smtClean="0"/>
          </a:p>
          <a:p>
            <a:r>
              <a:rPr lang="de-DE" dirty="0"/>
              <a:t>The </a:t>
            </a:r>
            <a:r>
              <a:rPr lang="de-DE" dirty="0" err="1"/>
              <a:t>Relevance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Background Systems</a:t>
            </a:r>
            <a:endParaRPr lang="de-DE" dirty="0" smtClean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0" y="566749"/>
            <a:ext cx="9144000" cy="928668"/>
          </a:xfrm>
        </p:spPr>
        <p:txBody>
          <a:bodyPr/>
          <a:lstStyle/>
          <a:p>
            <a:r>
              <a:rPr lang="de-DE" dirty="0" smtClean="0"/>
              <a:t>4th International Conference on</a:t>
            </a:r>
          </a:p>
          <a:p>
            <a:r>
              <a:rPr lang="de-DE" dirty="0" smtClean="0"/>
              <a:t>Earth Science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Climate</a:t>
            </a:r>
            <a:r>
              <a:rPr lang="de-DE" dirty="0" smtClean="0"/>
              <a:t> Change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0" y="6204385"/>
            <a:ext cx="9144000" cy="500062"/>
          </a:xfrm>
        </p:spPr>
        <p:txBody>
          <a:bodyPr/>
          <a:lstStyle/>
          <a:p>
            <a:r>
              <a:rPr lang="de-DE" dirty="0" smtClean="0"/>
              <a:t>Alicante, June 16-18, 2015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Dipl.-Ing. Adele Clausen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296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GHG emissions from rMSW management</a:t>
            </a:r>
          </a:p>
          <a:p>
            <a:r>
              <a:rPr lang="de-DE" dirty="0" smtClean="0"/>
              <a:t>Selected </a:t>
            </a:r>
            <a:r>
              <a:rPr lang="de-DE" dirty="0" err="1" smtClean="0"/>
              <a:t>treatment</a:t>
            </a:r>
            <a:r>
              <a:rPr lang="de-DE" dirty="0" smtClean="0"/>
              <a:t> </a:t>
            </a:r>
            <a:r>
              <a:rPr lang="de-DE" dirty="0" err="1" smtClean="0"/>
              <a:t>technologies</a:t>
            </a:r>
            <a:endParaRPr lang="de-DE" dirty="0" smtClean="0"/>
          </a:p>
          <a:p>
            <a:r>
              <a:rPr lang="de-DE" dirty="0" smtClean="0"/>
              <a:t>Origin </a:t>
            </a:r>
            <a:r>
              <a:rPr lang="de-DE" dirty="0" err="1" smtClean="0"/>
              <a:t>of</a:t>
            </a:r>
            <a:r>
              <a:rPr lang="de-DE" dirty="0" smtClean="0"/>
              <a:t> GHG </a:t>
            </a:r>
            <a:r>
              <a:rPr lang="de-DE" dirty="0" err="1" smtClean="0"/>
              <a:t>emissions</a:t>
            </a:r>
            <a:endParaRPr lang="de-DE" dirty="0" smtClean="0"/>
          </a:p>
          <a:p>
            <a:r>
              <a:rPr lang="de-DE" dirty="0" smtClean="0"/>
              <a:t>Relevant </a:t>
            </a:r>
            <a:r>
              <a:rPr lang="de-DE" dirty="0" err="1" smtClean="0"/>
              <a:t>background</a:t>
            </a:r>
            <a:endParaRPr lang="de-DE" dirty="0" smtClean="0"/>
          </a:p>
          <a:p>
            <a:r>
              <a:rPr lang="de-DE" dirty="0" smtClean="0"/>
              <a:t>Background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examplary</a:t>
            </a:r>
            <a:r>
              <a:rPr lang="de-DE" dirty="0" smtClean="0"/>
              <a:t> </a:t>
            </a:r>
            <a:r>
              <a:rPr lang="de-DE" dirty="0" err="1" smtClean="0"/>
              <a:t>modelling</a:t>
            </a:r>
            <a:endParaRPr lang="de-DE" dirty="0" smtClean="0"/>
          </a:p>
          <a:p>
            <a:r>
              <a:rPr lang="de-DE" dirty="0" err="1" smtClean="0"/>
              <a:t>Exemplary</a:t>
            </a:r>
            <a:r>
              <a:rPr lang="de-DE" dirty="0" smtClean="0"/>
              <a:t> </a:t>
            </a:r>
            <a:r>
              <a:rPr lang="de-DE" dirty="0" err="1" smtClean="0"/>
              <a:t>modelling</a:t>
            </a:r>
            <a:endParaRPr lang="de-DE" dirty="0" smtClean="0"/>
          </a:p>
          <a:p>
            <a:r>
              <a:rPr lang="de-DE" dirty="0" err="1" smtClean="0"/>
              <a:t>Results</a:t>
            </a:r>
            <a:endParaRPr lang="de-DE" dirty="0" smtClean="0"/>
          </a:p>
          <a:p>
            <a:r>
              <a:rPr lang="de-DE" dirty="0" smtClean="0"/>
              <a:t>Outlook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5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285750" y="4505325"/>
            <a:ext cx="6134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/>
              <a:t>Treatment </a:t>
            </a:r>
            <a:r>
              <a:rPr lang="de-DE" u="sng" dirty="0" err="1" smtClean="0"/>
              <a:t>options</a:t>
            </a:r>
            <a:r>
              <a:rPr lang="de-DE" u="sng" dirty="0" smtClean="0"/>
              <a:t>:</a:t>
            </a:r>
          </a:p>
          <a:p>
            <a:endParaRPr lang="de-DE" dirty="0" smtClean="0"/>
          </a:p>
          <a:p>
            <a:pPr marL="342900" indent="-342900">
              <a:buFontTx/>
              <a:buChar char="-"/>
            </a:pPr>
            <a:r>
              <a:rPr lang="de-DE" dirty="0" err="1" smtClean="0"/>
              <a:t>Landfilling</a:t>
            </a:r>
            <a:endParaRPr lang="de-DE" dirty="0" smtClean="0"/>
          </a:p>
          <a:p>
            <a:endParaRPr lang="de-DE" sz="800" dirty="0" smtClean="0"/>
          </a:p>
          <a:p>
            <a:pPr marL="342900" indent="-342900">
              <a:buFontTx/>
              <a:buChar char="-"/>
            </a:pPr>
            <a:r>
              <a:rPr lang="de-DE" dirty="0" err="1" smtClean="0"/>
              <a:t>Incineration</a:t>
            </a:r>
            <a:endParaRPr lang="de-DE" dirty="0" smtClean="0"/>
          </a:p>
          <a:p>
            <a:endParaRPr lang="de-DE" sz="800" dirty="0" smtClean="0"/>
          </a:p>
          <a:p>
            <a:pPr marL="342900" indent="-342900">
              <a:buFontTx/>
              <a:buChar char="-"/>
            </a:pPr>
            <a:r>
              <a:rPr lang="de-DE" dirty="0" err="1" smtClean="0"/>
              <a:t>Mechanical-biological</a:t>
            </a:r>
            <a:r>
              <a:rPr lang="de-DE" dirty="0" smtClean="0"/>
              <a:t> </a:t>
            </a:r>
            <a:r>
              <a:rPr lang="de-DE" dirty="0" err="1" smtClean="0"/>
              <a:t>treatment</a:t>
            </a:r>
            <a:r>
              <a:rPr lang="de-DE" dirty="0" smtClean="0"/>
              <a:t> (MBT)</a:t>
            </a:r>
          </a:p>
          <a:p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GHG </a:t>
            </a:r>
            <a:r>
              <a:rPr lang="de-DE" dirty="0" err="1" smtClean="0"/>
              <a:t>emissions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rMSW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Rechteck 3"/>
          <p:cNvSpPr/>
          <p:nvPr/>
        </p:nvSpPr>
        <p:spPr>
          <a:xfrm>
            <a:off x="466726" y="1438275"/>
            <a:ext cx="813435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rMSW</a:t>
            </a:r>
            <a:r>
              <a:rPr lang="de-DE" sz="1600" b="1" dirty="0" smtClean="0"/>
              <a:t> = </a:t>
            </a:r>
            <a:r>
              <a:rPr lang="de-DE" sz="1600" b="1" dirty="0" err="1" smtClean="0"/>
              <a:t>what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remains</a:t>
            </a:r>
            <a:r>
              <a:rPr lang="de-DE" sz="1600" b="1" dirty="0" smtClean="0"/>
              <a:t> after separate </a:t>
            </a:r>
            <a:r>
              <a:rPr lang="de-DE" sz="1600" b="1" dirty="0" err="1" smtClean="0"/>
              <a:t>collection</a:t>
            </a:r>
            <a:endParaRPr lang="de-DE" sz="1600" b="1" dirty="0"/>
          </a:p>
        </p:txBody>
      </p:sp>
      <p:sp>
        <p:nvSpPr>
          <p:cNvPr id="6" name="Rechteck 5"/>
          <p:cNvSpPr/>
          <p:nvPr/>
        </p:nvSpPr>
        <p:spPr>
          <a:xfrm>
            <a:off x="466726" y="2505072"/>
            <a:ext cx="1828801" cy="11144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/>
              <a:t>- Food</a:t>
            </a:r>
          </a:p>
          <a:p>
            <a:r>
              <a:rPr lang="de-DE" sz="1600" b="1" dirty="0" smtClean="0"/>
              <a:t>- Yard</a:t>
            </a:r>
          </a:p>
          <a:p>
            <a:r>
              <a:rPr lang="de-DE" sz="1600" b="1" dirty="0" smtClean="0"/>
              <a:t>- Wood</a:t>
            </a:r>
          </a:p>
          <a:p>
            <a:r>
              <a:rPr lang="de-DE" sz="1600" b="1" dirty="0" smtClean="0"/>
              <a:t>- Paper</a:t>
            </a:r>
            <a:endParaRPr lang="de-DE" sz="1600" b="1" dirty="0"/>
          </a:p>
        </p:txBody>
      </p:sp>
      <p:sp>
        <p:nvSpPr>
          <p:cNvPr id="7" name="Rechteck 6"/>
          <p:cNvSpPr/>
          <p:nvPr/>
        </p:nvSpPr>
        <p:spPr>
          <a:xfrm>
            <a:off x="6772274" y="2505075"/>
            <a:ext cx="1828801" cy="1114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/>
              <a:t>- Textiles</a:t>
            </a:r>
          </a:p>
          <a:p>
            <a:r>
              <a:rPr lang="de-DE" sz="1600" b="1" dirty="0" smtClean="0"/>
              <a:t>- </a:t>
            </a:r>
            <a:r>
              <a:rPr lang="de-DE" sz="1600" b="1" dirty="0" err="1" smtClean="0"/>
              <a:t>Nappies</a:t>
            </a:r>
            <a:endParaRPr lang="de-DE" sz="1600" b="1" dirty="0" smtClean="0"/>
          </a:p>
          <a:p>
            <a:r>
              <a:rPr lang="de-DE" sz="1600" b="1" dirty="0" smtClean="0"/>
              <a:t>- </a:t>
            </a:r>
            <a:r>
              <a:rPr lang="de-DE" sz="1600" b="1" dirty="0" err="1" smtClean="0"/>
              <a:t>Residuals</a:t>
            </a:r>
            <a:endParaRPr lang="de-DE" sz="1600" b="1" dirty="0" smtClean="0"/>
          </a:p>
        </p:txBody>
      </p:sp>
      <p:sp>
        <p:nvSpPr>
          <p:cNvPr id="8" name="Rechteck 7"/>
          <p:cNvSpPr/>
          <p:nvPr/>
        </p:nvSpPr>
        <p:spPr>
          <a:xfrm>
            <a:off x="3619501" y="2505073"/>
            <a:ext cx="1828801" cy="11144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b="1" dirty="0" smtClean="0"/>
              <a:t>- Plastics</a:t>
            </a:r>
          </a:p>
          <a:p>
            <a:r>
              <a:rPr lang="de-DE" sz="1600" b="1" dirty="0" smtClean="0"/>
              <a:t>- </a:t>
            </a:r>
            <a:r>
              <a:rPr lang="de-DE" sz="1600" b="1" dirty="0" err="1" smtClean="0"/>
              <a:t>Metals</a:t>
            </a:r>
            <a:endParaRPr lang="de-DE" sz="1600" b="1" dirty="0" smtClean="0"/>
          </a:p>
          <a:p>
            <a:r>
              <a:rPr lang="de-DE" sz="1600" b="1" dirty="0" smtClean="0"/>
              <a:t>- </a:t>
            </a:r>
            <a:r>
              <a:rPr lang="de-DE" sz="1600" b="1" dirty="0" err="1" smtClean="0"/>
              <a:t>Inerts</a:t>
            </a:r>
            <a:endParaRPr lang="de-DE" sz="1600" b="1" dirty="0" smtClean="0"/>
          </a:p>
        </p:txBody>
      </p:sp>
      <p:cxnSp>
        <p:nvCxnSpPr>
          <p:cNvPr id="10" name="Gewinkelte Verbindung 9"/>
          <p:cNvCxnSpPr>
            <a:stCxn id="4" idx="2"/>
            <a:endCxn id="8" idx="0"/>
          </p:cNvCxnSpPr>
          <p:nvPr/>
        </p:nvCxnSpPr>
        <p:spPr>
          <a:xfrm rot="16200000" flipH="1">
            <a:off x="4286252" y="2257423"/>
            <a:ext cx="495298" cy="1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10"/>
          <p:cNvCxnSpPr>
            <a:stCxn id="4" idx="2"/>
            <a:endCxn id="6" idx="0"/>
          </p:cNvCxnSpPr>
          <p:nvPr/>
        </p:nvCxnSpPr>
        <p:spPr>
          <a:xfrm rot="5400000">
            <a:off x="2709866" y="681036"/>
            <a:ext cx="495297" cy="3152774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winkelte Verbindung 13"/>
          <p:cNvCxnSpPr>
            <a:stCxn id="4" idx="2"/>
            <a:endCxn id="7" idx="0"/>
          </p:cNvCxnSpPr>
          <p:nvPr/>
        </p:nvCxnSpPr>
        <p:spPr>
          <a:xfrm rot="16200000" flipH="1">
            <a:off x="5862638" y="681038"/>
            <a:ext cx="495300" cy="3152774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uppieren 51"/>
          <p:cNvGrpSpPr/>
          <p:nvPr/>
        </p:nvGrpSpPr>
        <p:grpSpPr>
          <a:xfrm>
            <a:off x="3438526" y="4178320"/>
            <a:ext cx="5495925" cy="1689081"/>
            <a:chOff x="3438526" y="4178320"/>
            <a:chExt cx="5495925" cy="1689081"/>
          </a:xfrm>
        </p:grpSpPr>
        <p:grpSp>
          <p:nvGrpSpPr>
            <p:cNvPr id="46" name="Gruppieren 45"/>
            <p:cNvGrpSpPr/>
            <p:nvPr/>
          </p:nvGrpSpPr>
          <p:grpSpPr>
            <a:xfrm>
              <a:off x="3438526" y="4737289"/>
              <a:ext cx="1943099" cy="720536"/>
              <a:chOff x="7210425" y="4904453"/>
              <a:chExt cx="1581150" cy="515272"/>
            </a:xfrm>
          </p:grpSpPr>
          <p:sp>
            <p:nvSpPr>
              <p:cNvPr id="47" name="Ellipse 46"/>
              <p:cNvSpPr/>
              <p:nvPr/>
            </p:nvSpPr>
            <p:spPr>
              <a:xfrm>
                <a:off x="7210425" y="4904453"/>
                <a:ext cx="1581150" cy="51527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de-DE" sz="1200" b="1" dirty="0" smtClean="0">
                    <a:solidFill>
                      <a:schemeClr val="bg1"/>
                    </a:solidFill>
                  </a:rPr>
                  <a:t>GHG </a:t>
                </a:r>
                <a:r>
                  <a:rPr lang="de-DE" sz="1200" b="1" dirty="0">
                    <a:solidFill>
                      <a:schemeClr val="bg1"/>
                    </a:solidFill>
                  </a:rPr>
                  <a:t>E</a:t>
                </a:r>
                <a:r>
                  <a:rPr lang="de-DE" sz="1200" b="1" dirty="0" smtClean="0">
                    <a:solidFill>
                      <a:schemeClr val="bg1"/>
                    </a:solidFill>
                  </a:rPr>
                  <a:t>mission</a:t>
                </a:r>
                <a:endParaRPr lang="de-DE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hteck 47"/>
              <p:cNvSpPr/>
              <p:nvPr/>
            </p:nvSpPr>
            <p:spPr>
              <a:xfrm>
                <a:off x="7210425" y="4904453"/>
                <a:ext cx="1581150" cy="2576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26" name="Gleichschenkliges Dreieck 25"/>
            <p:cNvSpPr/>
            <p:nvPr/>
          </p:nvSpPr>
          <p:spPr>
            <a:xfrm>
              <a:off x="6043613" y="5429251"/>
              <a:ext cx="233362" cy="43815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8" name="Gerade Verbindung 27"/>
            <p:cNvCxnSpPr/>
            <p:nvPr/>
          </p:nvCxnSpPr>
          <p:spPr>
            <a:xfrm flipV="1">
              <a:off x="4391025" y="5257800"/>
              <a:ext cx="3570300" cy="285751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ieren 32"/>
            <p:cNvGrpSpPr/>
            <p:nvPr/>
          </p:nvGrpSpPr>
          <p:grpSpPr>
            <a:xfrm>
              <a:off x="6972301" y="4461064"/>
              <a:ext cx="1943099" cy="720536"/>
              <a:chOff x="7210425" y="4904453"/>
              <a:chExt cx="1581150" cy="515272"/>
            </a:xfrm>
          </p:grpSpPr>
          <p:sp>
            <p:nvSpPr>
              <p:cNvPr id="30" name="Ellipse 29"/>
              <p:cNvSpPr/>
              <p:nvPr/>
            </p:nvSpPr>
            <p:spPr>
              <a:xfrm>
                <a:off x="7210425" y="4904453"/>
                <a:ext cx="1581150" cy="51527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de-DE" sz="1200" b="1" dirty="0" err="1" smtClean="0">
                    <a:solidFill>
                      <a:schemeClr val="bg1"/>
                    </a:solidFill>
                  </a:rPr>
                  <a:t>Avoided</a:t>
                </a:r>
                <a:r>
                  <a:rPr lang="de-DE" sz="12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de-DE" sz="1200" b="1" dirty="0" err="1">
                    <a:solidFill>
                      <a:schemeClr val="bg1"/>
                    </a:solidFill>
                  </a:rPr>
                  <a:t>B</a:t>
                </a:r>
                <a:r>
                  <a:rPr lang="de-DE" sz="1200" b="1" dirty="0" err="1" smtClean="0">
                    <a:solidFill>
                      <a:schemeClr val="bg1"/>
                    </a:solidFill>
                  </a:rPr>
                  <a:t>urden</a:t>
                </a:r>
                <a:endParaRPr lang="de-DE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hteck 30"/>
              <p:cNvSpPr/>
              <p:nvPr/>
            </p:nvSpPr>
            <p:spPr>
              <a:xfrm>
                <a:off x="7210425" y="4904453"/>
                <a:ext cx="1581150" cy="2576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39" name="Textfeld 38"/>
            <p:cNvSpPr txBox="1"/>
            <p:nvPr/>
          </p:nvSpPr>
          <p:spPr>
            <a:xfrm>
              <a:off x="4800599" y="4737289"/>
              <a:ext cx="7715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>
                  <a:solidFill>
                    <a:schemeClr val="accent2"/>
                  </a:solidFill>
                </a:rPr>
                <a:t>CH</a:t>
              </a:r>
              <a:r>
                <a:rPr lang="de-DE" sz="1200" b="1" baseline="-25000" dirty="0" smtClean="0">
                  <a:solidFill>
                    <a:schemeClr val="accent2"/>
                  </a:solidFill>
                </a:rPr>
                <a:t>4</a:t>
              </a:r>
              <a:endParaRPr lang="de-DE" sz="1200" b="1" baseline="-25000" dirty="0">
                <a:solidFill>
                  <a:schemeClr val="accent2"/>
                </a:solidFill>
              </a:endParaRPr>
            </a:p>
          </p:txBody>
        </p:sp>
        <p:sp>
          <p:nvSpPr>
            <p:cNvPr id="40" name="Textfeld 39"/>
            <p:cNvSpPr txBox="1"/>
            <p:nvPr/>
          </p:nvSpPr>
          <p:spPr>
            <a:xfrm rot="21212324">
              <a:off x="3615204" y="4576607"/>
              <a:ext cx="8286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chemeClr val="accent2"/>
                  </a:solidFill>
                </a:rPr>
                <a:t>Energy</a:t>
              </a:r>
              <a:endParaRPr lang="de-DE" sz="1200" b="1" baseline="-25000" dirty="0" smtClean="0">
                <a:solidFill>
                  <a:schemeClr val="accent2"/>
                </a:solidFill>
              </a:endParaRPr>
            </a:p>
            <a:p>
              <a:pPr algn="ctr"/>
              <a:r>
                <a:rPr lang="de-DE" sz="1200" b="1" dirty="0" smtClean="0">
                  <a:solidFill>
                    <a:schemeClr val="accent2"/>
                  </a:solidFill>
                </a:rPr>
                <a:t>Demand</a:t>
              </a:r>
            </a:p>
          </p:txBody>
        </p:sp>
        <p:sp>
          <p:nvSpPr>
            <p:cNvPr id="41" name="Textfeld 40"/>
            <p:cNvSpPr txBox="1"/>
            <p:nvPr/>
          </p:nvSpPr>
          <p:spPr>
            <a:xfrm rot="477612">
              <a:off x="4433886" y="4477109"/>
              <a:ext cx="7715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>
                  <a:solidFill>
                    <a:schemeClr val="accent2"/>
                  </a:solidFill>
                </a:rPr>
                <a:t>CO</a:t>
              </a:r>
              <a:r>
                <a:rPr lang="de-DE" sz="1200" b="1" baseline="-25000" dirty="0">
                  <a:solidFill>
                    <a:schemeClr val="accent2"/>
                  </a:solidFill>
                </a:rPr>
                <a:t>2</a:t>
              </a:r>
            </a:p>
          </p:txBody>
        </p:sp>
        <p:sp>
          <p:nvSpPr>
            <p:cNvPr id="42" name="Textfeld 41"/>
            <p:cNvSpPr txBox="1"/>
            <p:nvPr/>
          </p:nvSpPr>
          <p:spPr>
            <a:xfrm rot="21257030">
              <a:off x="7134225" y="4318189"/>
              <a:ext cx="890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chemeClr val="accent3"/>
                  </a:solidFill>
                </a:rPr>
                <a:t>Energy</a:t>
              </a:r>
              <a:endParaRPr lang="de-DE" sz="1200" b="1" baseline="-25000" dirty="0" smtClean="0">
                <a:solidFill>
                  <a:schemeClr val="accent3"/>
                </a:solidFill>
              </a:endParaRPr>
            </a:p>
            <a:p>
              <a:pPr algn="ctr"/>
              <a:r>
                <a:rPr lang="de-DE" sz="1200" b="1" dirty="0" err="1" smtClean="0">
                  <a:solidFill>
                    <a:schemeClr val="accent3"/>
                  </a:solidFill>
                </a:rPr>
                <a:t>Recovery</a:t>
              </a:r>
              <a:endParaRPr lang="de-DE" sz="1200" b="1" dirty="0" smtClean="0">
                <a:solidFill>
                  <a:schemeClr val="accent3"/>
                </a:solidFill>
              </a:endParaRPr>
            </a:p>
          </p:txBody>
        </p:sp>
        <p:sp>
          <p:nvSpPr>
            <p:cNvPr id="43" name="Textfeld 42"/>
            <p:cNvSpPr txBox="1"/>
            <p:nvPr/>
          </p:nvSpPr>
          <p:spPr>
            <a:xfrm rot="431367">
              <a:off x="8043863" y="4178320"/>
              <a:ext cx="890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 smtClean="0">
                  <a:solidFill>
                    <a:schemeClr val="accent3"/>
                  </a:solidFill>
                </a:rPr>
                <a:t>Materials</a:t>
              </a:r>
            </a:p>
            <a:p>
              <a:pPr algn="ctr"/>
              <a:r>
                <a:rPr lang="de-DE" sz="1200" b="1" dirty="0" err="1" smtClean="0">
                  <a:solidFill>
                    <a:schemeClr val="accent3"/>
                  </a:solidFill>
                </a:rPr>
                <a:t>Recovery</a:t>
              </a:r>
              <a:endParaRPr lang="de-DE" sz="1200" b="1" dirty="0" smtClean="0">
                <a:solidFill>
                  <a:schemeClr val="accent3"/>
                </a:solidFill>
              </a:endParaRPr>
            </a:p>
          </p:txBody>
        </p:sp>
      </p:grpSp>
      <p:sp>
        <p:nvSpPr>
          <p:cNvPr id="51" name="Textfeld 50"/>
          <p:cNvSpPr txBox="1"/>
          <p:nvPr/>
        </p:nvSpPr>
        <p:spPr>
          <a:xfrm>
            <a:off x="5915025" y="4333956"/>
            <a:ext cx="723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/>
              <a:t>?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48533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Abgerundetes Rechteck 222"/>
          <p:cNvSpPr/>
          <p:nvPr/>
        </p:nvSpPr>
        <p:spPr>
          <a:xfrm>
            <a:off x="5572124" y="1247775"/>
            <a:ext cx="3495676" cy="51625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2" name="Abgerundetes Rechteck 221"/>
          <p:cNvSpPr/>
          <p:nvPr/>
        </p:nvSpPr>
        <p:spPr>
          <a:xfrm>
            <a:off x="3686174" y="1247775"/>
            <a:ext cx="1885951" cy="516255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1" name="Abgerundetes Rechteck 220"/>
          <p:cNvSpPr/>
          <p:nvPr/>
        </p:nvSpPr>
        <p:spPr>
          <a:xfrm>
            <a:off x="1866899" y="1247775"/>
            <a:ext cx="1819275" cy="51625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0" name="Abgerundetes Rechteck 219"/>
          <p:cNvSpPr/>
          <p:nvPr/>
        </p:nvSpPr>
        <p:spPr>
          <a:xfrm>
            <a:off x="114300" y="1247775"/>
            <a:ext cx="1752599" cy="51625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Selected </a:t>
            </a:r>
            <a:r>
              <a:rPr lang="de-DE" dirty="0" err="1" smtClean="0"/>
              <a:t>treatment</a:t>
            </a:r>
            <a:r>
              <a:rPr lang="de-DE" dirty="0" smtClean="0"/>
              <a:t> </a:t>
            </a:r>
            <a:r>
              <a:rPr lang="de-DE" dirty="0" err="1" smtClean="0"/>
              <a:t>technologies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90500" y="4743449"/>
            <a:ext cx="1524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Landfilling</a:t>
            </a:r>
            <a:endParaRPr lang="de-DE" sz="1600" b="1" dirty="0"/>
          </a:p>
        </p:txBody>
      </p:sp>
      <p:sp>
        <p:nvSpPr>
          <p:cNvPr id="3" name="Abgerundetes Rechteck 2"/>
          <p:cNvSpPr/>
          <p:nvPr/>
        </p:nvSpPr>
        <p:spPr>
          <a:xfrm>
            <a:off x="547688" y="1576387"/>
            <a:ext cx="809624" cy="4953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rMSW</a:t>
            </a:r>
            <a:endParaRPr lang="de-DE" sz="1400" b="1" dirty="0"/>
          </a:p>
        </p:txBody>
      </p:sp>
      <p:cxnSp>
        <p:nvCxnSpPr>
          <p:cNvPr id="12" name="Gerade Verbindung mit Pfeil 11"/>
          <p:cNvCxnSpPr>
            <a:stCxn id="3" idx="2"/>
            <a:endCxn id="4" idx="0"/>
          </p:cNvCxnSpPr>
          <p:nvPr/>
        </p:nvCxnSpPr>
        <p:spPr>
          <a:xfrm>
            <a:off x="952500" y="2071687"/>
            <a:ext cx="0" cy="267176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bgerundetes Rechteck 31"/>
          <p:cNvSpPr/>
          <p:nvPr/>
        </p:nvSpPr>
        <p:spPr>
          <a:xfrm>
            <a:off x="654843" y="5729287"/>
            <a:ext cx="614363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/>
              <a:t>CH</a:t>
            </a:r>
            <a:r>
              <a:rPr lang="de-DE" sz="1400" b="1" baseline="-25000" dirty="0" smtClean="0"/>
              <a:t>4</a:t>
            </a:r>
            <a:endParaRPr lang="de-DE" sz="1400" b="1" baseline="-25000" dirty="0"/>
          </a:p>
        </p:txBody>
      </p:sp>
      <p:cxnSp>
        <p:nvCxnSpPr>
          <p:cNvPr id="34" name="Gerade Verbindung mit Pfeil 33"/>
          <p:cNvCxnSpPr>
            <a:stCxn id="4" idx="2"/>
            <a:endCxn id="32" idx="0"/>
          </p:cNvCxnSpPr>
          <p:nvPr/>
        </p:nvCxnSpPr>
        <p:spPr>
          <a:xfrm>
            <a:off x="952500" y="5314949"/>
            <a:ext cx="9525" cy="4143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hteck 43"/>
          <p:cNvSpPr/>
          <p:nvPr/>
        </p:nvSpPr>
        <p:spPr>
          <a:xfrm>
            <a:off x="2009775" y="2514600"/>
            <a:ext cx="1524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Incineration</a:t>
            </a:r>
            <a:endParaRPr lang="de-DE" sz="1600" b="1" dirty="0"/>
          </a:p>
        </p:txBody>
      </p:sp>
      <p:sp>
        <p:nvSpPr>
          <p:cNvPr id="45" name="Abgerundetes Rechteck 44"/>
          <p:cNvSpPr/>
          <p:nvPr/>
        </p:nvSpPr>
        <p:spPr>
          <a:xfrm>
            <a:off x="2357438" y="1576387"/>
            <a:ext cx="809624" cy="4953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rMSW</a:t>
            </a:r>
            <a:endParaRPr lang="de-DE" sz="1400" b="1" dirty="0"/>
          </a:p>
        </p:txBody>
      </p:sp>
      <p:cxnSp>
        <p:nvCxnSpPr>
          <p:cNvPr id="49" name="Gerade Verbindung mit Pfeil 48"/>
          <p:cNvCxnSpPr>
            <a:stCxn id="45" idx="2"/>
            <a:endCxn id="44" idx="0"/>
          </p:cNvCxnSpPr>
          <p:nvPr/>
        </p:nvCxnSpPr>
        <p:spPr>
          <a:xfrm>
            <a:off x="2762250" y="2071687"/>
            <a:ext cx="9525" cy="4429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bgerundetes Rechteck 49"/>
          <p:cNvSpPr/>
          <p:nvPr/>
        </p:nvSpPr>
        <p:spPr>
          <a:xfrm>
            <a:off x="2009775" y="5729285"/>
            <a:ext cx="614363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/>
              <a:t>CO</a:t>
            </a:r>
            <a:r>
              <a:rPr lang="de-DE" sz="1400" b="1" baseline="-25000" dirty="0" smtClean="0"/>
              <a:t>2</a:t>
            </a:r>
            <a:endParaRPr lang="de-DE" sz="1400" b="1" baseline="-25000" dirty="0"/>
          </a:p>
        </p:txBody>
      </p:sp>
      <p:sp>
        <p:nvSpPr>
          <p:cNvPr id="54" name="Abgerundetes Rechteck 53"/>
          <p:cNvSpPr/>
          <p:nvPr/>
        </p:nvSpPr>
        <p:spPr>
          <a:xfrm>
            <a:off x="2676975" y="5729285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sp>
        <p:nvSpPr>
          <p:cNvPr id="55" name="Rechteck 54"/>
          <p:cNvSpPr/>
          <p:nvPr/>
        </p:nvSpPr>
        <p:spPr>
          <a:xfrm>
            <a:off x="3867150" y="2524125"/>
            <a:ext cx="1524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/>
              <a:t>MBT I</a:t>
            </a:r>
          </a:p>
          <a:p>
            <a:pPr algn="ctr"/>
            <a:r>
              <a:rPr lang="de-DE" sz="1600" b="1" dirty="0" smtClean="0"/>
              <a:t>(</a:t>
            </a:r>
            <a:r>
              <a:rPr lang="de-DE" sz="1600" b="1" dirty="0" err="1" smtClean="0"/>
              <a:t>composting</a:t>
            </a:r>
            <a:r>
              <a:rPr lang="de-DE" sz="1600" b="1" dirty="0" smtClean="0"/>
              <a:t>)</a:t>
            </a:r>
            <a:endParaRPr lang="de-DE" sz="1600" b="1" dirty="0"/>
          </a:p>
        </p:txBody>
      </p:sp>
      <p:sp>
        <p:nvSpPr>
          <p:cNvPr id="56" name="Abgerundetes Rechteck 55"/>
          <p:cNvSpPr/>
          <p:nvPr/>
        </p:nvSpPr>
        <p:spPr>
          <a:xfrm>
            <a:off x="3786188" y="1576387"/>
            <a:ext cx="809624" cy="4953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rMSW</a:t>
            </a:r>
            <a:endParaRPr lang="de-DE" sz="1400" b="1" dirty="0"/>
          </a:p>
        </p:txBody>
      </p:sp>
      <p:sp>
        <p:nvSpPr>
          <p:cNvPr id="58" name="Abgerundetes Rechteck 57"/>
          <p:cNvSpPr/>
          <p:nvPr/>
        </p:nvSpPr>
        <p:spPr>
          <a:xfrm>
            <a:off x="3867149" y="5729287"/>
            <a:ext cx="614363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/>
              <a:t>CH</a:t>
            </a:r>
            <a:r>
              <a:rPr lang="de-DE" sz="1400" b="1" baseline="-25000" dirty="0" smtClean="0"/>
              <a:t>4</a:t>
            </a:r>
            <a:endParaRPr lang="de-DE" sz="1400" b="1" baseline="-25000" dirty="0"/>
          </a:p>
        </p:txBody>
      </p:sp>
      <p:sp>
        <p:nvSpPr>
          <p:cNvPr id="60" name="Abgerundetes Rechteck 59"/>
          <p:cNvSpPr/>
          <p:nvPr/>
        </p:nvSpPr>
        <p:spPr>
          <a:xfrm>
            <a:off x="4533671" y="3552825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Metal</a:t>
            </a:r>
            <a:endParaRPr lang="de-DE" sz="1400" b="1" baseline="-25000" dirty="0"/>
          </a:p>
        </p:txBody>
      </p:sp>
      <p:sp>
        <p:nvSpPr>
          <p:cNvPr id="61" name="Rechteck 60"/>
          <p:cNvSpPr/>
          <p:nvPr/>
        </p:nvSpPr>
        <p:spPr>
          <a:xfrm>
            <a:off x="5762626" y="2524126"/>
            <a:ext cx="1524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/>
              <a:t>MBT II</a:t>
            </a:r>
            <a:r>
              <a:rPr lang="de-DE" sz="1600" b="1" dirty="0" smtClean="0">
                <a:solidFill>
                  <a:srgbClr val="FFC000"/>
                </a:solidFill>
              </a:rPr>
              <a:t>*</a:t>
            </a:r>
          </a:p>
          <a:p>
            <a:pPr algn="ctr"/>
            <a:r>
              <a:rPr lang="de-DE" sz="1600" b="1" dirty="0" smtClean="0"/>
              <a:t>(</a:t>
            </a:r>
            <a:r>
              <a:rPr lang="de-DE" sz="1600" b="1" dirty="0" err="1" smtClean="0"/>
              <a:t>drying</a:t>
            </a:r>
            <a:r>
              <a:rPr lang="de-DE" sz="1600" b="1" dirty="0" smtClean="0"/>
              <a:t>)</a:t>
            </a:r>
            <a:endParaRPr lang="de-DE" sz="1600" b="1" dirty="0"/>
          </a:p>
        </p:txBody>
      </p:sp>
      <p:sp>
        <p:nvSpPr>
          <p:cNvPr id="62" name="Abgerundetes Rechteck 61"/>
          <p:cNvSpPr/>
          <p:nvPr/>
        </p:nvSpPr>
        <p:spPr>
          <a:xfrm>
            <a:off x="5672139" y="1576387"/>
            <a:ext cx="809624" cy="4953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rMSW</a:t>
            </a:r>
            <a:endParaRPr lang="de-DE" sz="1400" b="1" dirty="0"/>
          </a:p>
        </p:txBody>
      </p:sp>
      <p:sp>
        <p:nvSpPr>
          <p:cNvPr id="66" name="Abgerundetes Rechteck 65"/>
          <p:cNvSpPr/>
          <p:nvPr/>
        </p:nvSpPr>
        <p:spPr>
          <a:xfrm>
            <a:off x="6396486" y="3571874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Metal</a:t>
            </a:r>
            <a:endParaRPr lang="de-DE" sz="1400" b="1" baseline="-25000" dirty="0"/>
          </a:p>
        </p:txBody>
      </p:sp>
      <p:cxnSp>
        <p:nvCxnSpPr>
          <p:cNvPr id="25" name="Gewinkelte Verbindung 24"/>
          <p:cNvCxnSpPr>
            <a:endCxn id="50" idx="0"/>
          </p:cNvCxnSpPr>
          <p:nvPr/>
        </p:nvCxnSpPr>
        <p:spPr>
          <a:xfrm rot="16200000" flipH="1">
            <a:off x="995365" y="4407693"/>
            <a:ext cx="2643182" cy="1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winkelte Verbindung 66"/>
          <p:cNvCxnSpPr>
            <a:endCxn id="54" idx="0"/>
          </p:cNvCxnSpPr>
          <p:nvPr/>
        </p:nvCxnSpPr>
        <p:spPr>
          <a:xfrm rot="16200000" flipH="1">
            <a:off x="1389576" y="4013485"/>
            <a:ext cx="2643183" cy="788416"/>
          </a:xfrm>
          <a:prstGeom prst="bentConnector3">
            <a:avLst>
              <a:gd name="adj1" fmla="val 91442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bgerundetes Rechteck 67"/>
          <p:cNvSpPr/>
          <p:nvPr/>
        </p:nvSpPr>
        <p:spPr>
          <a:xfrm>
            <a:off x="6396487" y="4057649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Plastic</a:t>
            </a:r>
            <a:endParaRPr lang="de-DE" sz="1400" b="1" baseline="-25000" dirty="0"/>
          </a:p>
        </p:txBody>
      </p:sp>
      <p:sp>
        <p:nvSpPr>
          <p:cNvPr id="69" name="Abgerundetes Rechteck 68"/>
          <p:cNvSpPr/>
          <p:nvPr/>
        </p:nvSpPr>
        <p:spPr>
          <a:xfrm>
            <a:off x="8057811" y="5729286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sp>
        <p:nvSpPr>
          <p:cNvPr id="70" name="Abgerundetes Rechteck 69"/>
          <p:cNvSpPr/>
          <p:nvPr/>
        </p:nvSpPr>
        <p:spPr>
          <a:xfrm>
            <a:off x="4638450" y="1576387"/>
            <a:ext cx="857247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sp>
        <p:nvSpPr>
          <p:cNvPr id="71" name="Abgerundetes Rechteck 70"/>
          <p:cNvSpPr/>
          <p:nvPr/>
        </p:nvSpPr>
        <p:spPr>
          <a:xfrm>
            <a:off x="7409662" y="5729286"/>
            <a:ext cx="614363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/>
              <a:t>CO</a:t>
            </a:r>
            <a:r>
              <a:rPr lang="de-DE" sz="1400" b="1" baseline="-25000" dirty="0" smtClean="0"/>
              <a:t>2</a:t>
            </a:r>
            <a:endParaRPr lang="de-DE" sz="1400" b="1" baseline="-25000" dirty="0"/>
          </a:p>
        </p:txBody>
      </p:sp>
      <p:sp>
        <p:nvSpPr>
          <p:cNvPr id="75" name="Abgerundetes Rechteck 74"/>
          <p:cNvSpPr/>
          <p:nvPr/>
        </p:nvSpPr>
        <p:spPr>
          <a:xfrm>
            <a:off x="6524401" y="1576387"/>
            <a:ext cx="857247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sp>
        <p:nvSpPr>
          <p:cNvPr id="76" name="Abgerundetes Rechteck 75"/>
          <p:cNvSpPr/>
          <p:nvPr/>
        </p:nvSpPr>
        <p:spPr>
          <a:xfrm>
            <a:off x="2676976" y="3552825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Metal</a:t>
            </a:r>
            <a:endParaRPr lang="de-DE" sz="1400" b="1" baseline="-25000" dirty="0"/>
          </a:p>
        </p:txBody>
      </p:sp>
      <p:sp>
        <p:nvSpPr>
          <p:cNvPr id="77" name="Abgerundetes Rechteck 76"/>
          <p:cNvSpPr/>
          <p:nvPr/>
        </p:nvSpPr>
        <p:spPr>
          <a:xfrm>
            <a:off x="4515073" y="5729287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cxnSp>
        <p:nvCxnSpPr>
          <p:cNvPr id="79" name="Gewinkelte Verbindung 78"/>
          <p:cNvCxnSpPr>
            <a:stCxn id="56" idx="2"/>
            <a:endCxn id="55" idx="0"/>
          </p:cNvCxnSpPr>
          <p:nvPr/>
        </p:nvCxnSpPr>
        <p:spPr>
          <a:xfrm rot="16200000" flipH="1">
            <a:off x="4183856" y="2078831"/>
            <a:ext cx="452438" cy="438150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winkelte Verbindung 81"/>
          <p:cNvCxnSpPr>
            <a:stCxn id="70" idx="2"/>
            <a:endCxn id="55" idx="0"/>
          </p:cNvCxnSpPr>
          <p:nvPr/>
        </p:nvCxnSpPr>
        <p:spPr>
          <a:xfrm rot="5400000">
            <a:off x="4621893" y="2078944"/>
            <a:ext cx="452438" cy="437924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winkelte Verbindung 84"/>
          <p:cNvCxnSpPr>
            <a:stCxn id="62" idx="2"/>
            <a:endCxn id="61" idx="0"/>
          </p:cNvCxnSpPr>
          <p:nvPr/>
        </p:nvCxnSpPr>
        <p:spPr>
          <a:xfrm rot="16200000" flipH="1">
            <a:off x="6074569" y="2074068"/>
            <a:ext cx="452439" cy="447675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winkelte Verbindung 87"/>
          <p:cNvCxnSpPr>
            <a:stCxn id="75" idx="2"/>
            <a:endCxn id="61" idx="0"/>
          </p:cNvCxnSpPr>
          <p:nvPr/>
        </p:nvCxnSpPr>
        <p:spPr>
          <a:xfrm rot="5400000">
            <a:off x="6512607" y="2083707"/>
            <a:ext cx="452439" cy="428399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winkelte Verbindung 94"/>
          <p:cNvCxnSpPr>
            <a:stCxn id="61" idx="2"/>
            <a:endCxn id="66" idx="0"/>
          </p:cNvCxnSpPr>
          <p:nvPr/>
        </p:nvCxnSpPr>
        <p:spPr>
          <a:xfrm rot="16200000" flipH="1">
            <a:off x="6436632" y="3183620"/>
            <a:ext cx="476248" cy="30026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hteck 102"/>
          <p:cNvSpPr/>
          <p:nvPr/>
        </p:nvSpPr>
        <p:spPr>
          <a:xfrm>
            <a:off x="3867149" y="4743450"/>
            <a:ext cx="1504949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Landfilling</a:t>
            </a:r>
            <a:endParaRPr lang="de-DE" sz="1600" b="1" dirty="0" smtClean="0"/>
          </a:p>
        </p:txBody>
      </p:sp>
      <p:sp>
        <p:nvSpPr>
          <p:cNvPr id="107" name="Rechteck 106"/>
          <p:cNvSpPr/>
          <p:nvPr/>
        </p:nvSpPr>
        <p:spPr>
          <a:xfrm>
            <a:off x="7409661" y="3571875"/>
            <a:ext cx="1504949" cy="98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Energy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recovery</a:t>
            </a:r>
            <a:endParaRPr lang="de-DE" sz="1600" b="1" dirty="0" smtClean="0"/>
          </a:p>
          <a:p>
            <a:pPr algn="ctr"/>
            <a:r>
              <a:rPr lang="de-DE" sz="1600" b="1" dirty="0" smtClean="0">
                <a:solidFill>
                  <a:srgbClr val="FFC000"/>
                </a:solidFill>
              </a:rPr>
              <a:t>RRBF*</a:t>
            </a:r>
          </a:p>
        </p:txBody>
      </p:sp>
      <p:sp>
        <p:nvSpPr>
          <p:cNvPr id="109" name="Abgerundetes Rechteck 108"/>
          <p:cNvSpPr/>
          <p:nvPr/>
        </p:nvSpPr>
        <p:spPr>
          <a:xfrm>
            <a:off x="5743800" y="5729287"/>
            <a:ext cx="614363" cy="4953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/>
              <a:t>CH</a:t>
            </a:r>
            <a:r>
              <a:rPr lang="de-DE" sz="1400" b="1" baseline="-25000" dirty="0" smtClean="0"/>
              <a:t>4</a:t>
            </a:r>
            <a:endParaRPr lang="de-DE" sz="1400" b="1" baseline="-25000" dirty="0"/>
          </a:p>
        </p:txBody>
      </p:sp>
      <p:sp>
        <p:nvSpPr>
          <p:cNvPr id="110" name="Abgerundetes Rechteck 109"/>
          <p:cNvSpPr/>
          <p:nvPr/>
        </p:nvSpPr>
        <p:spPr>
          <a:xfrm>
            <a:off x="6396487" y="5729287"/>
            <a:ext cx="856800" cy="4953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/>
              <a:t>Energy</a:t>
            </a:r>
            <a:endParaRPr lang="de-DE" sz="1400" b="1" baseline="-25000" dirty="0"/>
          </a:p>
        </p:txBody>
      </p:sp>
      <p:sp>
        <p:nvSpPr>
          <p:cNvPr id="111" name="Rechteck 110"/>
          <p:cNvSpPr/>
          <p:nvPr/>
        </p:nvSpPr>
        <p:spPr>
          <a:xfrm>
            <a:off x="5762626" y="4743449"/>
            <a:ext cx="1504949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 smtClean="0"/>
              <a:t>Landfilling</a:t>
            </a:r>
            <a:endParaRPr lang="de-DE" sz="1600" b="1" dirty="0" smtClean="0"/>
          </a:p>
        </p:txBody>
      </p:sp>
      <p:sp>
        <p:nvSpPr>
          <p:cNvPr id="112" name="Textfeld 111"/>
          <p:cNvSpPr txBox="1"/>
          <p:nvPr/>
        </p:nvSpPr>
        <p:spPr>
          <a:xfrm>
            <a:off x="-47625" y="6477000"/>
            <a:ext cx="8206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solidFill>
                  <a:srgbClr val="FFC000"/>
                </a:solidFill>
              </a:rPr>
              <a:t>* RRBF = </a:t>
            </a:r>
            <a:r>
              <a:rPr lang="de-DE" sz="1600" b="1" dirty="0" err="1" smtClean="0">
                <a:solidFill>
                  <a:srgbClr val="FFC000"/>
                </a:solidFill>
              </a:rPr>
              <a:t>Refused</a:t>
            </a:r>
            <a:r>
              <a:rPr lang="de-DE" sz="1600" b="1" dirty="0" smtClean="0">
                <a:solidFill>
                  <a:srgbClr val="FFC000"/>
                </a:solidFill>
              </a:rPr>
              <a:t> </a:t>
            </a:r>
            <a:r>
              <a:rPr lang="de-DE" sz="1600" b="1" dirty="0" err="1" smtClean="0">
                <a:solidFill>
                  <a:srgbClr val="FFC000"/>
                </a:solidFill>
              </a:rPr>
              <a:t>Refined</a:t>
            </a:r>
            <a:r>
              <a:rPr lang="de-DE" sz="1600" b="1" dirty="0" smtClean="0">
                <a:solidFill>
                  <a:srgbClr val="FFC000"/>
                </a:solidFill>
              </a:rPr>
              <a:t> </a:t>
            </a:r>
            <a:r>
              <a:rPr lang="de-DE" sz="1600" b="1" dirty="0" err="1" smtClean="0">
                <a:solidFill>
                  <a:srgbClr val="FFC000"/>
                </a:solidFill>
              </a:rPr>
              <a:t>Biomass</a:t>
            </a:r>
            <a:r>
              <a:rPr lang="de-DE" sz="1600" b="1" dirty="0" smtClean="0">
                <a:solidFill>
                  <a:srgbClr val="FFC000"/>
                </a:solidFill>
              </a:rPr>
              <a:t> Fuel (</a:t>
            </a:r>
            <a:r>
              <a:rPr lang="de-DE" sz="1600" b="1" dirty="0" err="1" smtClean="0">
                <a:solidFill>
                  <a:srgbClr val="FFC000"/>
                </a:solidFill>
              </a:rPr>
              <a:t>Results</a:t>
            </a:r>
            <a:r>
              <a:rPr lang="de-DE" sz="1600" b="1" dirty="0" smtClean="0">
                <a:solidFill>
                  <a:srgbClr val="FFC000"/>
                </a:solidFill>
              </a:rPr>
              <a:t> </a:t>
            </a:r>
            <a:r>
              <a:rPr lang="de-DE" sz="1600" b="1" dirty="0" err="1" smtClean="0">
                <a:solidFill>
                  <a:srgbClr val="FFC000"/>
                </a:solidFill>
              </a:rPr>
              <a:t>from</a:t>
            </a:r>
            <a:r>
              <a:rPr lang="de-DE" sz="1600" b="1" dirty="0" smtClean="0">
                <a:solidFill>
                  <a:srgbClr val="FFC000"/>
                </a:solidFill>
              </a:rPr>
              <a:t> EU LIFE+ Project MARSS)</a:t>
            </a:r>
            <a:endParaRPr lang="de-DE" sz="1600" b="1" dirty="0">
              <a:solidFill>
                <a:srgbClr val="FFC000"/>
              </a:solidFill>
            </a:endParaRPr>
          </a:p>
        </p:txBody>
      </p:sp>
      <p:cxnSp>
        <p:nvCxnSpPr>
          <p:cNvPr id="153" name="Gewinkelte Verbindung 152"/>
          <p:cNvCxnSpPr>
            <a:stCxn id="55" idx="2"/>
            <a:endCxn id="60" idx="0"/>
          </p:cNvCxnSpPr>
          <p:nvPr/>
        </p:nvCxnSpPr>
        <p:spPr>
          <a:xfrm rot="16200000" flipH="1">
            <a:off x="4567010" y="3157764"/>
            <a:ext cx="457200" cy="332921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winkelte Verbindung 155"/>
          <p:cNvCxnSpPr>
            <a:stCxn id="55" idx="2"/>
          </p:cNvCxnSpPr>
          <p:nvPr/>
        </p:nvCxnSpPr>
        <p:spPr>
          <a:xfrm rot="5400000">
            <a:off x="3586163" y="3700462"/>
            <a:ext cx="1647825" cy="438150"/>
          </a:xfrm>
          <a:prstGeom prst="bentConnector3">
            <a:avLst>
              <a:gd name="adj1" fmla="val 13584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Gewinkelte Verbindung 162"/>
          <p:cNvCxnSpPr>
            <a:stCxn id="61" idx="2"/>
          </p:cNvCxnSpPr>
          <p:nvPr/>
        </p:nvCxnSpPr>
        <p:spPr>
          <a:xfrm rot="5400000">
            <a:off x="5486402" y="3705226"/>
            <a:ext cx="1647824" cy="428624"/>
          </a:xfrm>
          <a:prstGeom prst="bentConnector3">
            <a:avLst>
              <a:gd name="adj1" fmla="val 14162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winkelte Verbindung 166"/>
          <p:cNvCxnSpPr>
            <a:stCxn id="61" idx="3"/>
            <a:endCxn id="246" idx="1"/>
          </p:cNvCxnSpPr>
          <p:nvPr/>
        </p:nvCxnSpPr>
        <p:spPr>
          <a:xfrm flipV="1">
            <a:off x="7286626" y="2809875"/>
            <a:ext cx="447111" cy="1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Gewinkelte Verbindung 170"/>
          <p:cNvCxnSpPr>
            <a:stCxn id="103" idx="2"/>
            <a:endCxn id="58" idx="0"/>
          </p:cNvCxnSpPr>
          <p:nvPr/>
        </p:nvCxnSpPr>
        <p:spPr>
          <a:xfrm rot="5400000">
            <a:off x="4189810" y="5299472"/>
            <a:ext cx="414337" cy="445293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Gewinkelte Verbindung 173"/>
          <p:cNvCxnSpPr>
            <a:stCxn id="103" idx="2"/>
            <a:endCxn id="77" idx="0"/>
          </p:cNvCxnSpPr>
          <p:nvPr/>
        </p:nvCxnSpPr>
        <p:spPr>
          <a:xfrm rot="16200000" flipH="1">
            <a:off x="4574380" y="5360193"/>
            <a:ext cx="414337" cy="323849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Gewinkelte Verbindung 200"/>
          <p:cNvCxnSpPr>
            <a:stCxn id="107" idx="2"/>
            <a:endCxn id="71" idx="0"/>
          </p:cNvCxnSpPr>
          <p:nvPr/>
        </p:nvCxnSpPr>
        <p:spPr>
          <a:xfrm rot="5400000">
            <a:off x="7351322" y="4918471"/>
            <a:ext cx="1176337" cy="445292"/>
          </a:xfrm>
          <a:prstGeom prst="bentConnector3">
            <a:avLst>
              <a:gd name="adj1" fmla="val 82389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Gewinkelte Verbindung 203"/>
          <p:cNvCxnSpPr>
            <a:stCxn id="107" idx="2"/>
            <a:endCxn id="69" idx="0"/>
          </p:cNvCxnSpPr>
          <p:nvPr/>
        </p:nvCxnSpPr>
        <p:spPr>
          <a:xfrm rot="16200000" flipH="1">
            <a:off x="7736005" y="4979079"/>
            <a:ext cx="1176337" cy="324075"/>
          </a:xfrm>
          <a:prstGeom prst="bentConnector3">
            <a:avLst>
              <a:gd name="adj1" fmla="val 82389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Gewinkelte Verbindung 206"/>
          <p:cNvCxnSpPr>
            <a:stCxn id="111" idx="2"/>
            <a:endCxn id="109" idx="0"/>
          </p:cNvCxnSpPr>
          <p:nvPr/>
        </p:nvCxnSpPr>
        <p:spPr>
          <a:xfrm rot="5400000">
            <a:off x="6075873" y="5290059"/>
            <a:ext cx="414338" cy="464119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Gewinkelte Verbindung 209"/>
          <p:cNvCxnSpPr>
            <a:stCxn id="111" idx="2"/>
            <a:endCxn id="110" idx="0"/>
          </p:cNvCxnSpPr>
          <p:nvPr/>
        </p:nvCxnSpPr>
        <p:spPr>
          <a:xfrm rot="16200000" flipH="1">
            <a:off x="6462825" y="5367225"/>
            <a:ext cx="414338" cy="309786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Gerade Verbindung mit Pfeil 242"/>
          <p:cNvCxnSpPr>
            <a:endCxn id="76" idx="0"/>
          </p:cNvCxnSpPr>
          <p:nvPr/>
        </p:nvCxnSpPr>
        <p:spPr>
          <a:xfrm>
            <a:off x="3105375" y="3086100"/>
            <a:ext cx="1" cy="4667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Abgerundetes Rechteck 245"/>
          <p:cNvSpPr/>
          <p:nvPr/>
        </p:nvSpPr>
        <p:spPr>
          <a:xfrm>
            <a:off x="7733737" y="2562225"/>
            <a:ext cx="856800" cy="495300"/>
          </a:xfrm>
          <a:prstGeom prst="roundRect">
            <a:avLst/>
          </a:prstGeom>
          <a:solidFill>
            <a:schemeClr val="accent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rgbClr val="FFC000"/>
                </a:solidFill>
              </a:rPr>
              <a:t>RRBF*</a:t>
            </a:r>
            <a:endParaRPr lang="de-DE" sz="1400" b="1" dirty="0">
              <a:solidFill>
                <a:srgbClr val="FFC000"/>
              </a:solidFill>
            </a:endParaRPr>
          </a:p>
        </p:txBody>
      </p:sp>
      <p:cxnSp>
        <p:nvCxnSpPr>
          <p:cNvPr id="253" name="Gewinkelte Verbindung 252"/>
          <p:cNvCxnSpPr>
            <a:stCxn id="246" idx="2"/>
            <a:endCxn id="107" idx="0"/>
          </p:cNvCxnSpPr>
          <p:nvPr/>
        </p:nvCxnSpPr>
        <p:spPr>
          <a:xfrm rot="5400000">
            <a:off x="7904962" y="3314700"/>
            <a:ext cx="514350" cy="1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5672139" y="1247775"/>
            <a:ext cx="3242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>
                <a:solidFill>
                  <a:srgbClr val="FFC000"/>
                </a:solidFill>
              </a:rPr>
              <a:t>EU LIFE+ Project MARSS</a:t>
            </a:r>
            <a:endParaRPr lang="de-DE" sz="1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 animBg="1"/>
      <p:bldP spid="222" grpId="0" animBg="1"/>
      <p:bldP spid="221" grpId="0" animBg="1"/>
      <p:bldP spid="220" grpId="0" animBg="1"/>
      <p:bldP spid="4" grpId="0" animBg="1"/>
      <p:bldP spid="3" grpId="0" animBg="1"/>
      <p:bldP spid="32" grpId="0" animBg="1"/>
      <p:bldP spid="44" grpId="0" animBg="1"/>
      <p:bldP spid="45" grpId="0" animBg="1"/>
      <p:bldP spid="50" grpId="0" animBg="1"/>
      <p:bldP spid="54" grpId="0" animBg="1"/>
      <p:bldP spid="55" grpId="0" animBg="1"/>
      <p:bldP spid="56" grpId="0" animBg="1"/>
      <p:bldP spid="58" grpId="0" animBg="1"/>
      <p:bldP spid="60" grpId="0" animBg="1"/>
      <p:bldP spid="61" grpId="0" animBg="1"/>
      <p:bldP spid="62" grpId="0" animBg="1"/>
      <p:bldP spid="66" grpId="0" animBg="1"/>
      <p:bldP spid="68" grpId="0" animBg="1"/>
      <p:bldP spid="69" grpId="0" animBg="1"/>
      <p:bldP spid="70" grpId="0" animBg="1"/>
      <p:bldP spid="71" grpId="0" animBg="1"/>
      <p:bldP spid="75" grpId="0" animBg="1"/>
      <p:bldP spid="76" grpId="0" animBg="1"/>
      <p:bldP spid="77" grpId="0" animBg="1"/>
      <p:bldP spid="103" grpId="0" animBg="1"/>
      <p:bldP spid="107" grpId="0" animBg="1"/>
      <p:bldP spid="109" grpId="0" animBg="1"/>
      <p:bldP spid="110" grpId="0" animBg="1"/>
      <p:bldP spid="111" grpId="0" animBg="1"/>
      <p:bldP spid="112" grpId="0"/>
      <p:bldP spid="246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257174" y="1524000"/>
            <a:ext cx="88868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err="1" smtClean="0"/>
              <a:t>Direct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emissions</a:t>
            </a:r>
            <a:endParaRPr lang="de-DE" sz="1800" dirty="0"/>
          </a:p>
          <a:p>
            <a:pPr marL="342900" indent="-342900">
              <a:buFontTx/>
              <a:buChar char="-"/>
            </a:pPr>
            <a:r>
              <a:rPr lang="de-DE" sz="1800" dirty="0" smtClean="0"/>
              <a:t>CH</a:t>
            </a:r>
            <a:r>
              <a:rPr lang="de-DE" sz="1800" baseline="-25000" dirty="0" smtClean="0"/>
              <a:t>4</a:t>
            </a:r>
            <a:r>
              <a:rPr lang="de-DE" sz="1800" dirty="0" smtClean="0"/>
              <a:t>			</a:t>
            </a:r>
            <a:r>
              <a:rPr lang="de-DE" sz="1800" dirty="0" err="1" smtClean="0"/>
              <a:t>Biodegradable</a:t>
            </a:r>
            <a:r>
              <a:rPr lang="de-DE" sz="1800" dirty="0" smtClean="0"/>
              <a:t> </a:t>
            </a:r>
            <a:r>
              <a:rPr lang="de-DE" sz="1800" dirty="0" err="1" smtClean="0"/>
              <a:t>materials</a:t>
            </a:r>
            <a:r>
              <a:rPr lang="de-DE" sz="1800" dirty="0" smtClean="0"/>
              <a:t> </a:t>
            </a:r>
            <a:r>
              <a:rPr lang="de-DE" sz="1800" dirty="0" err="1" smtClean="0"/>
              <a:t>under</a:t>
            </a:r>
            <a:r>
              <a:rPr lang="de-DE" sz="1800" dirty="0" smtClean="0"/>
              <a:t> </a:t>
            </a:r>
            <a:r>
              <a:rPr lang="de-DE" sz="1800" dirty="0" err="1" smtClean="0"/>
              <a:t>anaerobic</a:t>
            </a:r>
            <a:r>
              <a:rPr lang="de-DE" sz="1800" dirty="0" smtClean="0"/>
              <a:t> </a:t>
            </a:r>
            <a:r>
              <a:rPr lang="de-DE" sz="1800" dirty="0" err="1" smtClean="0"/>
              <a:t>conditions</a:t>
            </a:r>
            <a:endParaRPr lang="de-DE" sz="1800" dirty="0" smtClean="0"/>
          </a:p>
          <a:p>
            <a:pPr marL="342900" indent="-342900">
              <a:buFontTx/>
              <a:buChar char="-"/>
            </a:pPr>
            <a:r>
              <a:rPr lang="de-DE" sz="1800" dirty="0" smtClean="0"/>
              <a:t>CO</a:t>
            </a:r>
            <a:r>
              <a:rPr lang="de-DE" sz="1800" baseline="-25000" dirty="0" smtClean="0"/>
              <a:t>2</a:t>
            </a:r>
            <a:r>
              <a:rPr lang="de-DE" sz="1800" dirty="0" smtClean="0"/>
              <a:t>			</a:t>
            </a:r>
            <a:r>
              <a:rPr lang="de-DE" sz="1800" dirty="0" err="1" smtClean="0"/>
              <a:t>Combustion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fossil </a:t>
            </a:r>
            <a:r>
              <a:rPr lang="de-DE" sz="1800" dirty="0" err="1" smtClean="0"/>
              <a:t>carbon</a:t>
            </a:r>
            <a:endParaRPr lang="de-DE" sz="1800" dirty="0" smtClean="0"/>
          </a:p>
          <a:p>
            <a:endParaRPr lang="de-DE" sz="1800" dirty="0" smtClean="0"/>
          </a:p>
          <a:p>
            <a:r>
              <a:rPr lang="de-DE" sz="1800" b="1" dirty="0" err="1" smtClean="0"/>
              <a:t>Indirect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emissions</a:t>
            </a:r>
            <a:endParaRPr lang="de-DE" sz="1800" dirty="0"/>
          </a:p>
          <a:p>
            <a:pPr marL="342900" indent="-342900">
              <a:buFontTx/>
              <a:buChar char="-"/>
            </a:pP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demand</a:t>
            </a:r>
            <a:r>
              <a:rPr lang="de-DE" sz="1800" dirty="0" smtClean="0"/>
              <a:t>	GHG </a:t>
            </a:r>
            <a:r>
              <a:rPr lang="de-DE" sz="1800" dirty="0" err="1" smtClean="0"/>
              <a:t>emissions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</a:t>
            </a: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generation</a:t>
            </a:r>
            <a:endParaRPr lang="de-DE" sz="1800" dirty="0" smtClean="0"/>
          </a:p>
          <a:p>
            <a:pPr marL="342900" indent="-342900">
              <a:buFontTx/>
              <a:buChar char="-"/>
            </a:pPr>
            <a:endParaRPr lang="de-DE" sz="1800" dirty="0"/>
          </a:p>
          <a:p>
            <a:r>
              <a:rPr lang="de-DE" sz="1800" b="1" dirty="0" err="1" smtClean="0"/>
              <a:t>Avoided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burdens</a:t>
            </a:r>
            <a:endParaRPr lang="de-DE" sz="1800" dirty="0"/>
          </a:p>
          <a:p>
            <a:pPr marL="342900" indent="-342900">
              <a:buFontTx/>
              <a:buChar char="-"/>
            </a:pPr>
            <a:r>
              <a:rPr lang="de-DE" sz="1800" dirty="0" smtClean="0"/>
              <a:t>Materials		Substitution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primary</a:t>
            </a:r>
            <a:r>
              <a:rPr lang="de-DE" sz="1800" dirty="0" smtClean="0"/>
              <a:t> </a:t>
            </a:r>
            <a:r>
              <a:rPr lang="de-DE" sz="1800" dirty="0" err="1" smtClean="0"/>
              <a:t>raw</a:t>
            </a:r>
            <a:r>
              <a:rPr lang="de-DE" sz="1800" dirty="0" smtClean="0"/>
              <a:t> </a:t>
            </a:r>
            <a:r>
              <a:rPr lang="de-DE" sz="1800" dirty="0" err="1" smtClean="0"/>
              <a:t>materials</a:t>
            </a:r>
            <a:endParaRPr lang="de-DE" sz="1800" dirty="0" smtClean="0"/>
          </a:p>
          <a:p>
            <a:pPr marL="342900" indent="-342900">
              <a:buFontTx/>
              <a:buChar char="-"/>
            </a:pP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recovery</a:t>
            </a:r>
            <a:r>
              <a:rPr lang="de-DE" sz="1800" dirty="0" smtClean="0"/>
              <a:t>	Substitution </a:t>
            </a:r>
            <a:r>
              <a:rPr lang="de-DE" sz="1800" dirty="0" err="1" smtClean="0"/>
              <a:t>of</a:t>
            </a:r>
            <a:r>
              <a:rPr lang="de-DE" sz="1800" dirty="0" smtClean="0"/>
              <a:t> GHG </a:t>
            </a:r>
            <a:r>
              <a:rPr lang="de-DE" sz="1800" dirty="0" err="1" smtClean="0"/>
              <a:t>emissions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</a:t>
            </a: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generation</a:t>
            </a:r>
            <a:endParaRPr lang="de-DE" sz="1800" dirty="0" smtClean="0"/>
          </a:p>
          <a:p>
            <a:pPr marL="342900" indent="-342900">
              <a:buFontTx/>
              <a:buChar char="-"/>
            </a:pPr>
            <a:endParaRPr lang="de-DE" sz="1800" dirty="0"/>
          </a:p>
          <a:p>
            <a:pPr marL="285750" indent="-285750">
              <a:buFontTx/>
              <a:buChar char="-"/>
            </a:pPr>
            <a:endParaRPr lang="de-DE" sz="1800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Origin </a:t>
            </a:r>
            <a:r>
              <a:rPr lang="de-DE" dirty="0" err="1" smtClean="0"/>
              <a:t>of</a:t>
            </a:r>
            <a:r>
              <a:rPr lang="de-DE" dirty="0" smtClean="0"/>
              <a:t> GHG </a:t>
            </a:r>
            <a:r>
              <a:rPr lang="de-DE" dirty="0" err="1" smtClean="0"/>
              <a:t>emissions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feld 2"/>
          <p:cNvSpPr txBox="1"/>
          <p:nvPr/>
        </p:nvSpPr>
        <p:spPr>
          <a:xfrm>
            <a:off x="257174" y="4657725"/>
            <a:ext cx="85915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smtClean="0">
                <a:sym typeface="Wingdings" panose="05000000000000000000" pitchFamily="2" charset="2"/>
              </a:rPr>
              <a:t> </a:t>
            </a:r>
            <a:r>
              <a:rPr lang="de-DE" sz="1800" b="1" dirty="0" smtClean="0"/>
              <a:t>Relevant </a:t>
            </a:r>
            <a:r>
              <a:rPr lang="de-DE" sz="1800" b="1" dirty="0" err="1"/>
              <a:t>background</a:t>
            </a:r>
            <a:endParaRPr lang="de-DE" sz="1800" b="1" dirty="0"/>
          </a:p>
          <a:p>
            <a:endParaRPr lang="de-DE" sz="1800" dirty="0"/>
          </a:p>
          <a:p>
            <a:r>
              <a:rPr lang="de-DE" sz="1800" dirty="0">
                <a:sym typeface="Wingdings" panose="05000000000000000000" pitchFamily="2" charset="2"/>
              </a:rPr>
              <a:t> </a:t>
            </a:r>
            <a:r>
              <a:rPr lang="de-DE" sz="1800" u="sng" dirty="0" err="1"/>
              <a:t>rMSW</a:t>
            </a:r>
            <a:r>
              <a:rPr lang="de-DE" sz="1800" u="sng" dirty="0"/>
              <a:t> </a:t>
            </a:r>
            <a:r>
              <a:rPr lang="de-DE" sz="1800" u="sng" dirty="0" err="1" smtClean="0"/>
              <a:t>composition</a:t>
            </a:r>
            <a:r>
              <a:rPr lang="de-DE" sz="1800" dirty="0"/>
              <a:t>	</a:t>
            </a:r>
            <a:r>
              <a:rPr lang="de-DE" sz="1800" dirty="0" smtClean="0"/>
              <a:t>		</a:t>
            </a:r>
            <a:r>
              <a:rPr lang="de-DE" sz="1800" u="sng" dirty="0" smtClean="0">
                <a:sym typeface="Wingdings" panose="05000000000000000000" pitchFamily="2" charset="2"/>
              </a:rPr>
              <a:t> </a:t>
            </a:r>
            <a:r>
              <a:rPr lang="de-DE" sz="1800" u="sng" dirty="0" err="1" smtClean="0">
                <a:sym typeface="Wingdings" panose="05000000000000000000" pitchFamily="2" charset="2"/>
              </a:rPr>
              <a:t>Energy</a:t>
            </a:r>
            <a:r>
              <a:rPr lang="de-DE" sz="1800" u="sng" dirty="0" smtClean="0">
                <a:sym typeface="Wingdings" panose="05000000000000000000" pitchFamily="2" charset="2"/>
              </a:rPr>
              <a:t> </a:t>
            </a:r>
            <a:r>
              <a:rPr lang="de-DE" sz="1800" u="sng" dirty="0" err="1" smtClean="0">
                <a:sym typeface="Wingdings" panose="05000000000000000000" pitchFamily="2" charset="2"/>
              </a:rPr>
              <a:t>background</a:t>
            </a:r>
            <a:r>
              <a:rPr lang="de-DE" sz="1800" u="sng" dirty="0" smtClean="0">
                <a:sym typeface="Wingdings" panose="05000000000000000000" pitchFamily="2" charset="2"/>
              </a:rPr>
              <a:t> </a:t>
            </a:r>
            <a:r>
              <a:rPr lang="de-DE" sz="1800" u="sng" dirty="0" err="1" smtClean="0">
                <a:sym typeface="Wingdings" panose="05000000000000000000" pitchFamily="2" charset="2"/>
              </a:rPr>
              <a:t>syste</a:t>
            </a:r>
            <a:r>
              <a:rPr lang="de-DE" sz="1800" u="sng" dirty="0" err="1">
                <a:sym typeface="Wingdings" panose="05000000000000000000" pitchFamily="2" charset="2"/>
              </a:rPr>
              <a:t>m</a:t>
            </a:r>
            <a:endParaRPr lang="de-DE" sz="1800" u="sng" dirty="0"/>
          </a:p>
          <a:p>
            <a:pPr marL="285750" indent="-285750">
              <a:buFontTx/>
              <a:buChar char="-"/>
            </a:pPr>
            <a:r>
              <a:rPr lang="de-DE" sz="1800" dirty="0" err="1"/>
              <a:t>Metals</a:t>
            </a:r>
            <a:r>
              <a:rPr lang="de-DE" sz="1800" dirty="0"/>
              <a:t> / </a:t>
            </a:r>
            <a:r>
              <a:rPr lang="de-DE" sz="1800" dirty="0" err="1" smtClean="0"/>
              <a:t>plastics</a:t>
            </a:r>
            <a:r>
              <a:rPr lang="de-DE" sz="1800" dirty="0" smtClean="0"/>
              <a:t>			</a:t>
            </a:r>
            <a:endParaRPr lang="de-DE" sz="1800" dirty="0"/>
          </a:p>
          <a:p>
            <a:pPr marL="285750" indent="-285750">
              <a:buFontTx/>
              <a:buChar char="-"/>
            </a:pPr>
            <a:r>
              <a:rPr lang="de-DE" sz="1800" dirty="0"/>
              <a:t>Fossil </a:t>
            </a:r>
            <a:r>
              <a:rPr lang="de-DE" sz="1800" dirty="0" err="1"/>
              <a:t>carbon</a:t>
            </a:r>
            <a:endParaRPr lang="de-DE" sz="1800" dirty="0"/>
          </a:p>
          <a:p>
            <a:pPr marL="285750" indent="-285750">
              <a:buFontTx/>
              <a:buChar char="-"/>
            </a:pPr>
            <a:r>
              <a:rPr lang="de-DE" sz="1800" dirty="0" err="1"/>
              <a:t>Biodegradable</a:t>
            </a:r>
            <a:r>
              <a:rPr lang="de-DE" sz="1800" dirty="0"/>
              <a:t> </a:t>
            </a:r>
            <a:r>
              <a:rPr lang="de-DE" sz="1800" dirty="0" err="1"/>
              <a:t>materials</a:t>
            </a:r>
            <a:endParaRPr lang="de-DE" sz="1800" dirty="0"/>
          </a:p>
          <a:p>
            <a:pPr marL="285750" indent="-285750">
              <a:buFontTx/>
              <a:buChar char="-"/>
            </a:pPr>
            <a:r>
              <a:rPr lang="de-DE" sz="1800" dirty="0" err="1" smtClean="0"/>
              <a:t>Energy</a:t>
            </a:r>
            <a:r>
              <a:rPr lang="de-DE" sz="1800" dirty="0" smtClean="0"/>
              <a:t> </a:t>
            </a:r>
            <a:r>
              <a:rPr lang="de-DE" sz="1800" dirty="0" err="1" smtClean="0"/>
              <a:t>content</a:t>
            </a:r>
            <a:endParaRPr lang="de-DE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87652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Background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examplary</a:t>
            </a:r>
            <a:r>
              <a:rPr lang="de-DE" dirty="0" smtClean="0"/>
              <a:t> </a:t>
            </a:r>
            <a:r>
              <a:rPr lang="de-DE" dirty="0" err="1" smtClean="0"/>
              <a:t>modelling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679093"/>
              </p:ext>
            </p:extLst>
          </p:nvPr>
        </p:nvGraphicFramePr>
        <p:xfrm>
          <a:off x="323329" y="1646222"/>
          <a:ext cx="468052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hteck 6"/>
          <p:cNvSpPr/>
          <p:nvPr/>
        </p:nvSpPr>
        <p:spPr bwMode="auto">
          <a:xfrm>
            <a:off x="5444889" y="3904341"/>
            <a:ext cx="2968347" cy="802511"/>
          </a:xfrm>
          <a:prstGeom prst="rect">
            <a:avLst/>
          </a:prstGeom>
          <a:solidFill>
            <a:srgbClr val="C7DD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Energy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de-DE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background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de-DE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system</a:t>
            </a:r>
            <a:endParaRPr kumimoji="0" lang="de-DE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hteck 7"/>
          <p:cNvSpPr/>
          <p:nvPr/>
        </p:nvSpPr>
        <p:spPr bwMode="auto">
          <a:xfrm>
            <a:off x="5444889" y="5023598"/>
            <a:ext cx="1418888" cy="802511"/>
          </a:xfrm>
          <a:prstGeom prst="rect">
            <a:avLst/>
          </a:prstGeom>
          <a:solidFill>
            <a:srgbClr val="C7DD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1.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ossil</a:t>
            </a:r>
            <a:endParaRPr kumimoji="0" lang="de-DE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hteck 9"/>
          <p:cNvSpPr/>
          <p:nvPr/>
        </p:nvSpPr>
        <p:spPr bwMode="auto">
          <a:xfrm>
            <a:off x="6994348" y="5023597"/>
            <a:ext cx="1418888" cy="802511"/>
          </a:xfrm>
          <a:prstGeom prst="rect">
            <a:avLst/>
          </a:prstGeom>
          <a:solidFill>
            <a:srgbClr val="C7DD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2.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dirty="0" err="1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</a:t>
            </a:r>
            <a:r>
              <a:rPr kumimoji="0" lang="de-DE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enewable</a:t>
            </a:r>
            <a:endParaRPr kumimoji="0" lang="de-DE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4" name="Gerade Verbindung mit Pfeil 13"/>
          <p:cNvCxnSpPr>
            <a:endCxn id="8" idx="0"/>
          </p:cNvCxnSpPr>
          <p:nvPr/>
        </p:nvCxnSpPr>
        <p:spPr bwMode="auto">
          <a:xfrm>
            <a:off x="6154333" y="4581525"/>
            <a:ext cx="0" cy="44207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C7DDF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Gerade Verbindung mit Pfeil 14"/>
          <p:cNvCxnSpPr/>
          <p:nvPr/>
        </p:nvCxnSpPr>
        <p:spPr bwMode="auto">
          <a:xfrm>
            <a:off x="7662839" y="4581525"/>
            <a:ext cx="0" cy="47446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C7DDF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feld 17"/>
          <p:cNvSpPr txBox="1"/>
          <p:nvPr/>
        </p:nvSpPr>
        <p:spPr>
          <a:xfrm>
            <a:off x="5343524" y="1724025"/>
            <a:ext cx="3800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 err="1" smtClean="0"/>
              <a:t>rMSW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Composition</a:t>
            </a:r>
            <a:r>
              <a:rPr lang="de-DE" sz="1800" b="1" dirty="0" smtClean="0"/>
              <a:t> A:</a:t>
            </a:r>
          </a:p>
          <a:p>
            <a:r>
              <a:rPr lang="de-DE" sz="1800" dirty="0" smtClean="0"/>
              <a:t>Separate </a:t>
            </a:r>
            <a:r>
              <a:rPr lang="de-DE" sz="1800" dirty="0" err="1" smtClean="0"/>
              <a:t>collection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plastics</a:t>
            </a:r>
            <a:endParaRPr lang="de-DE" sz="1800" dirty="0" smtClean="0"/>
          </a:p>
          <a:p>
            <a:endParaRPr lang="de-DE" sz="1800" dirty="0"/>
          </a:p>
          <a:p>
            <a:r>
              <a:rPr lang="de-DE" sz="1800" b="1" dirty="0" err="1" smtClean="0"/>
              <a:t>rMSW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Composition</a:t>
            </a:r>
            <a:r>
              <a:rPr lang="de-DE" sz="1800" b="1" dirty="0" smtClean="0"/>
              <a:t> B:</a:t>
            </a:r>
          </a:p>
          <a:p>
            <a:r>
              <a:rPr lang="de-DE" sz="1800" dirty="0" smtClean="0"/>
              <a:t>Separate </a:t>
            </a:r>
            <a:r>
              <a:rPr lang="de-DE" sz="1800" dirty="0" err="1" smtClean="0"/>
              <a:t>collection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biowaste</a:t>
            </a:r>
            <a:endParaRPr lang="de-DE" sz="1800" dirty="0"/>
          </a:p>
          <a:p>
            <a:pPr marL="285750" indent="-285750">
              <a:buFontTx/>
              <a:buChar char="-"/>
            </a:pPr>
            <a:endParaRPr lang="de-DE" sz="1800" dirty="0"/>
          </a:p>
        </p:txBody>
      </p:sp>
      <p:sp>
        <p:nvSpPr>
          <p:cNvPr id="13" name="Ellipse 12"/>
          <p:cNvSpPr/>
          <p:nvPr/>
        </p:nvSpPr>
        <p:spPr>
          <a:xfrm>
            <a:off x="3771899" y="5210175"/>
            <a:ext cx="885826" cy="828675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3771899" y="2730638"/>
            <a:ext cx="1219201" cy="84123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Freihandform 23"/>
          <p:cNvSpPr/>
          <p:nvPr/>
        </p:nvSpPr>
        <p:spPr>
          <a:xfrm>
            <a:off x="2044700" y="4210050"/>
            <a:ext cx="355600" cy="1587500"/>
          </a:xfrm>
          <a:custGeom>
            <a:avLst/>
            <a:gdLst>
              <a:gd name="connsiteX0" fmla="*/ 19050 w 355600"/>
              <a:gd name="connsiteY0" fmla="*/ 1587500 h 1587500"/>
              <a:gd name="connsiteX1" fmla="*/ 355600 w 355600"/>
              <a:gd name="connsiteY1" fmla="*/ 1587500 h 1587500"/>
              <a:gd name="connsiteX2" fmla="*/ 355600 w 355600"/>
              <a:gd name="connsiteY2" fmla="*/ 971550 h 1587500"/>
              <a:gd name="connsiteX3" fmla="*/ 0 w 355600"/>
              <a:gd name="connsiteY3" fmla="*/ 0 h 1587500"/>
              <a:gd name="connsiteX4" fmla="*/ 19050 w 355600"/>
              <a:gd name="connsiteY4" fmla="*/ 1587500 h 158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" h="1587500">
                <a:moveTo>
                  <a:pt x="19050" y="1587500"/>
                </a:moveTo>
                <a:lnTo>
                  <a:pt x="355600" y="1587500"/>
                </a:lnTo>
                <a:lnTo>
                  <a:pt x="355600" y="971550"/>
                </a:lnTo>
                <a:lnTo>
                  <a:pt x="0" y="0"/>
                </a:lnTo>
                <a:cubicBezTo>
                  <a:pt x="2117" y="529167"/>
                  <a:pt x="4233" y="1058333"/>
                  <a:pt x="19050" y="158750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Freihandform 24"/>
          <p:cNvSpPr/>
          <p:nvPr/>
        </p:nvSpPr>
        <p:spPr>
          <a:xfrm>
            <a:off x="2057400" y="2743200"/>
            <a:ext cx="361950" cy="1035050"/>
          </a:xfrm>
          <a:custGeom>
            <a:avLst/>
            <a:gdLst>
              <a:gd name="connsiteX0" fmla="*/ 0 w 361950"/>
              <a:gd name="connsiteY0" fmla="*/ 0 h 1035050"/>
              <a:gd name="connsiteX1" fmla="*/ 0 w 361950"/>
              <a:gd name="connsiteY1" fmla="*/ 209550 h 1035050"/>
              <a:gd name="connsiteX2" fmla="*/ 361950 w 361950"/>
              <a:gd name="connsiteY2" fmla="*/ 1035050 h 1035050"/>
              <a:gd name="connsiteX3" fmla="*/ 349250 w 361950"/>
              <a:gd name="connsiteY3" fmla="*/ 50800 h 1035050"/>
              <a:gd name="connsiteX4" fmla="*/ 0 w 361950"/>
              <a:gd name="connsiteY4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950" h="1035050">
                <a:moveTo>
                  <a:pt x="0" y="0"/>
                </a:moveTo>
                <a:lnTo>
                  <a:pt x="0" y="209550"/>
                </a:lnTo>
                <a:lnTo>
                  <a:pt x="361950" y="1035050"/>
                </a:lnTo>
                <a:lnTo>
                  <a:pt x="349250" y="50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97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9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Selected </a:t>
            </a:r>
            <a:r>
              <a:rPr lang="de-DE" dirty="0" err="1" smtClean="0"/>
              <a:t>treatment</a:t>
            </a:r>
            <a:r>
              <a:rPr lang="de-DE" dirty="0" smtClean="0"/>
              <a:t> </a:t>
            </a:r>
            <a:r>
              <a:rPr lang="de-DE" dirty="0" err="1" smtClean="0"/>
              <a:t>technologies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-47625" y="1247775"/>
            <a:ext cx="9115425" cy="5567779"/>
            <a:chOff x="-47625" y="1247775"/>
            <a:chExt cx="9115425" cy="5567779"/>
          </a:xfrm>
        </p:grpSpPr>
        <p:sp>
          <p:nvSpPr>
            <p:cNvPr id="223" name="Abgerundetes Rechteck 222"/>
            <p:cNvSpPr/>
            <p:nvPr/>
          </p:nvSpPr>
          <p:spPr>
            <a:xfrm>
              <a:off x="5572124" y="1247775"/>
              <a:ext cx="3495676" cy="516255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2" name="Abgerundetes Rechteck 221"/>
            <p:cNvSpPr/>
            <p:nvPr/>
          </p:nvSpPr>
          <p:spPr>
            <a:xfrm>
              <a:off x="3686174" y="1247775"/>
              <a:ext cx="1885951" cy="516255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1" name="Abgerundetes Rechteck 220"/>
            <p:cNvSpPr/>
            <p:nvPr/>
          </p:nvSpPr>
          <p:spPr>
            <a:xfrm>
              <a:off x="1866899" y="1247775"/>
              <a:ext cx="1819275" cy="516255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0" name="Abgerundetes Rechteck 219"/>
            <p:cNvSpPr/>
            <p:nvPr/>
          </p:nvSpPr>
          <p:spPr>
            <a:xfrm>
              <a:off x="114300" y="1247775"/>
              <a:ext cx="1752599" cy="516255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" name="Rechteck 3"/>
            <p:cNvSpPr/>
            <p:nvPr/>
          </p:nvSpPr>
          <p:spPr>
            <a:xfrm>
              <a:off x="190500" y="4743449"/>
              <a:ext cx="15240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/>
                <a:t>Landfilling</a:t>
              </a:r>
              <a:endParaRPr lang="de-DE" sz="1600" b="1" dirty="0"/>
            </a:p>
          </p:txBody>
        </p:sp>
        <p:sp>
          <p:nvSpPr>
            <p:cNvPr id="3" name="Abgerundetes Rechteck 2"/>
            <p:cNvSpPr/>
            <p:nvPr/>
          </p:nvSpPr>
          <p:spPr>
            <a:xfrm>
              <a:off x="547688" y="1576387"/>
              <a:ext cx="809624" cy="4953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rMSW</a:t>
              </a:r>
              <a:endParaRPr lang="de-DE" sz="1400" b="1" dirty="0"/>
            </a:p>
          </p:txBody>
        </p:sp>
        <p:cxnSp>
          <p:nvCxnSpPr>
            <p:cNvPr id="12" name="Gerade Verbindung mit Pfeil 11"/>
            <p:cNvCxnSpPr>
              <a:stCxn id="3" idx="2"/>
              <a:endCxn id="4" idx="0"/>
            </p:cNvCxnSpPr>
            <p:nvPr/>
          </p:nvCxnSpPr>
          <p:spPr>
            <a:xfrm>
              <a:off x="952500" y="2071687"/>
              <a:ext cx="0" cy="267176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bgerundetes Rechteck 31"/>
            <p:cNvSpPr/>
            <p:nvPr/>
          </p:nvSpPr>
          <p:spPr>
            <a:xfrm>
              <a:off x="654843" y="5729287"/>
              <a:ext cx="614363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/>
                <a:t>CH</a:t>
              </a:r>
              <a:r>
                <a:rPr lang="de-DE" sz="1400" b="1" baseline="-25000" dirty="0" smtClean="0"/>
                <a:t>4</a:t>
              </a:r>
              <a:endParaRPr lang="de-DE" sz="1400" b="1" baseline="-25000" dirty="0"/>
            </a:p>
          </p:txBody>
        </p:sp>
        <p:cxnSp>
          <p:nvCxnSpPr>
            <p:cNvPr id="34" name="Gerade Verbindung mit Pfeil 33"/>
            <p:cNvCxnSpPr>
              <a:stCxn id="4" idx="2"/>
              <a:endCxn id="32" idx="0"/>
            </p:cNvCxnSpPr>
            <p:nvPr/>
          </p:nvCxnSpPr>
          <p:spPr>
            <a:xfrm>
              <a:off x="952500" y="5314949"/>
              <a:ext cx="9525" cy="41433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2009775" y="2514600"/>
              <a:ext cx="15240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/>
                <a:t>Incineration</a:t>
              </a:r>
              <a:endParaRPr lang="de-DE" sz="1600" b="1" dirty="0"/>
            </a:p>
          </p:txBody>
        </p:sp>
        <p:sp>
          <p:nvSpPr>
            <p:cNvPr id="45" name="Abgerundetes Rechteck 44"/>
            <p:cNvSpPr/>
            <p:nvPr/>
          </p:nvSpPr>
          <p:spPr>
            <a:xfrm>
              <a:off x="2357438" y="1576387"/>
              <a:ext cx="809624" cy="4953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rMSW</a:t>
              </a:r>
              <a:endParaRPr lang="de-DE" sz="1400" b="1" dirty="0"/>
            </a:p>
          </p:txBody>
        </p:sp>
        <p:cxnSp>
          <p:nvCxnSpPr>
            <p:cNvPr id="49" name="Gerade Verbindung mit Pfeil 48"/>
            <p:cNvCxnSpPr>
              <a:stCxn id="45" idx="2"/>
              <a:endCxn id="44" idx="0"/>
            </p:cNvCxnSpPr>
            <p:nvPr/>
          </p:nvCxnSpPr>
          <p:spPr>
            <a:xfrm>
              <a:off x="2762250" y="2071687"/>
              <a:ext cx="9525" cy="442913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Abgerundetes Rechteck 49"/>
            <p:cNvSpPr/>
            <p:nvPr/>
          </p:nvSpPr>
          <p:spPr>
            <a:xfrm>
              <a:off x="2009775" y="5729285"/>
              <a:ext cx="614363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/>
                <a:t>CO</a:t>
              </a:r>
              <a:r>
                <a:rPr lang="de-DE" sz="1400" b="1" baseline="-25000" dirty="0" smtClean="0"/>
                <a:t>2</a:t>
              </a:r>
              <a:endParaRPr lang="de-DE" sz="1400" b="1" baseline="-25000" dirty="0"/>
            </a:p>
          </p:txBody>
        </p:sp>
        <p:sp>
          <p:nvSpPr>
            <p:cNvPr id="54" name="Abgerundetes Rechteck 53"/>
            <p:cNvSpPr/>
            <p:nvPr/>
          </p:nvSpPr>
          <p:spPr>
            <a:xfrm>
              <a:off x="2676975" y="5729285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sp>
          <p:nvSpPr>
            <p:cNvPr id="55" name="Rechteck 54"/>
            <p:cNvSpPr/>
            <p:nvPr/>
          </p:nvSpPr>
          <p:spPr>
            <a:xfrm>
              <a:off x="3867150" y="2524125"/>
              <a:ext cx="15240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/>
                <a:t>MBT I</a:t>
              </a:r>
            </a:p>
            <a:p>
              <a:pPr algn="ctr"/>
              <a:r>
                <a:rPr lang="de-DE" sz="1600" b="1" dirty="0" smtClean="0"/>
                <a:t>(</a:t>
              </a:r>
              <a:r>
                <a:rPr lang="de-DE" sz="1600" b="1" dirty="0" err="1" smtClean="0"/>
                <a:t>composting</a:t>
              </a:r>
              <a:r>
                <a:rPr lang="de-DE" sz="1600" b="1" dirty="0" smtClean="0"/>
                <a:t>)</a:t>
              </a:r>
              <a:endParaRPr lang="de-DE" sz="1600" b="1" dirty="0"/>
            </a:p>
          </p:txBody>
        </p:sp>
        <p:sp>
          <p:nvSpPr>
            <p:cNvPr id="56" name="Abgerundetes Rechteck 55"/>
            <p:cNvSpPr/>
            <p:nvPr/>
          </p:nvSpPr>
          <p:spPr>
            <a:xfrm>
              <a:off x="3786188" y="1576387"/>
              <a:ext cx="809624" cy="4953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rMSW</a:t>
              </a:r>
              <a:endParaRPr lang="de-DE" sz="1400" b="1" dirty="0"/>
            </a:p>
          </p:txBody>
        </p:sp>
        <p:sp>
          <p:nvSpPr>
            <p:cNvPr id="58" name="Abgerundetes Rechteck 57"/>
            <p:cNvSpPr/>
            <p:nvPr/>
          </p:nvSpPr>
          <p:spPr>
            <a:xfrm>
              <a:off x="3867149" y="5729287"/>
              <a:ext cx="614363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/>
                <a:t>CH</a:t>
              </a:r>
              <a:r>
                <a:rPr lang="de-DE" sz="1400" b="1" baseline="-25000" dirty="0" smtClean="0"/>
                <a:t>4</a:t>
              </a:r>
              <a:endParaRPr lang="de-DE" sz="1400" b="1" baseline="-25000" dirty="0"/>
            </a:p>
          </p:txBody>
        </p:sp>
        <p:sp>
          <p:nvSpPr>
            <p:cNvPr id="60" name="Abgerundetes Rechteck 59"/>
            <p:cNvSpPr/>
            <p:nvPr/>
          </p:nvSpPr>
          <p:spPr>
            <a:xfrm>
              <a:off x="4533671" y="3552825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Metal</a:t>
              </a:r>
              <a:endParaRPr lang="de-DE" sz="1400" b="1" baseline="-25000" dirty="0"/>
            </a:p>
          </p:txBody>
        </p:sp>
        <p:sp>
          <p:nvSpPr>
            <p:cNvPr id="61" name="Rechteck 60"/>
            <p:cNvSpPr/>
            <p:nvPr/>
          </p:nvSpPr>
          <p:spPr>
            <a:xfrm>
              <a:off x="5762626" y="2524126"/>
              <a:ext cx="15240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smtClean="0"/>
                <a:t>MBT II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*</a:t>
              </a:r>
            </a:p>
            <a:p>
              <a:pPr algn="ctr"/>
              <a:r>
                <a:rPr lang="de-DE" sz="1600" b="1" dirty="0" smtClean="0"/>
                <a:t>(</a:t>
              </a:r>
              <a:r>
                <a:rPr lang="de-DE" sz="1600" b="1" dirty="0" err="1" smtClean="0"/>
                <a:t>drying</a:t>
              </a:r>
              <a:r>
                <a:rPr lang="de-DE" sz="1600" b="1" dirty="0" smtClean="0"/>
                <a:t>)</a:t>
              </a:r>
              <a:endParaRPr lang="de-DE" sz="1600" b="1" dirty="0"/>
            </a:p>
          </p:txBody>
        </p:sp>
        <p:sp>
          <p:nvSpPr>
            <p:cNvPr id="62" name="Abgerundetes Rechteck 61"/>
            <p:cNvSpPr/>
            <p:nvPr/>
          </p:nvSpPr>
          <p:spPr>
            <a:xfrm>
              <a:off x="5672139" y="1576387"/>
              <a:ext cx="809624" cy="4953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rMSW</a:t>
              </a:r>
              <a:endParaRPr lang="de-DE" sz="1400" b="1" dirty="0"/>
            </a:p>
          </p:txBody>
        </p:sp>
        <p:sp>
          <p:nvSpPr>
            <p:cNvPr id="66" name="Abgerundetes Rechteck 65"/>
            <p:cNvSpPr/>
            <p:nvPr/>
          </p:nvSpPr>
          <p:spPr>
            <a:xfrm>
              <a:off x="6396486" y="3571874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Metal</a:t>
              </a:r>
              <a:endParaRPr lang="de-DE" sz="1400" b="1" baseline="-25000" dirty="0"/>
            </a:p>
          </p:txBody>
        </p:sp>
        <p:cxnSp>
          <p:nvCxnSpPr>
            <p:cNvPr id="25" name="Gewinkelte Verbindung 24"/>
            <p:cNvCxnSpPr>
              <a:endCxn id="50" idx="0"/>
            </p:cNvCxnSpPr>
            <p:nvPr/>
          </p:nvCxnSpPr>
          <p:spPr>
            <a:xfrm rot="16200000" flipH="1">
              <a:off x="995365" y="4407693"/>
              <a:ext cx="2643182" cy="1"/>
            </a:xfrm>
            <a:prstGeom prst="bentConnector3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winkelte Verbindung 66"/>
            <p:cNvCxnSpPr>
              <a:endCxn id="54" idx="0"/>
            </p:cNvCxnSpPr>
            <p:nvPr/>
          </p:nvCxnSpPr>
          <p:spPr>
            <a:xfrm rot="16200000" flipH="1">
              <a:off x="1389576" y="4013485"/>
              <a:ext cx="2643183" cy="788416"/>
            </a:xfrm>
            <a:prstGeom prst="bentConnector3">
              <a:avLst>
                <a:gd name="adj1" fmla="val 91442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Abgerundetes Rechteck 67"/>
            <p:cNvSpPr/>
            <p:nvPr/>
          </p:nvSpPr>
          <p:spPr>
            <a:xfrm>
              <a:off x="6396487" y="4057649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Plastic</a:t>
              </a:r>
              <a:endParaRPr lang="de-DE" sz="1400" b="1" baseline="-25000" dirty="0"/>
            </a:p>
          </p:txBody>
        </p:sp>
        <p:sp>
          <p:nvSpPr>
            <p:cNvPr id="69" name="Abgerundetes Rechteck 68"/>
            <p:cNvSpPr/>
            <p:nvPr/>
          </p:nvSpPr>
          <p:spPr>
            <a:xfrm>
              <a:off x="8057811" y="5729286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sp>
          <p:nvSpPr>
            <p:cNvPr id="70" name="Abgerundetes Rechteck 69"/>
            <p:cNvSpPr/>
            <p:nvPr/>
          </p:nvSpPr>
          <p:spPr>
            <a:xfrm>
              <a:off x="4638450" y="1576387"/>
              <a:ext cx="857247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sp>
          <p:nvSpPr>
            <p:cNvPr id="71" name="Abgerundetes Rechteck 70"/>
            <p:cNvSpPr/>
            <p:nvPr/>
          </p:nvSpPr>
          <p:spPr>
            <a:xfrm>
              <a:off x="7409662" y="5729286"/>
              <a:ext cx="614363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/>
                <a:t>CO</a:t>
              </a:r>
              <a:r>
                <a:rPr lang="de-DE" sz="1400" b="1" baseline="-25000" dirty="0" smtClean="0"/>
                <a:t>2</a:t>
              </a:r>
              <a:endParaRPr lang="de-DE" sz="1400" b="1" baseline="-25000" dirty="0"/>
            </a:p>
          </p:txBody>
        </p:sp>
        <p:sp>
          <p:nvSpPr>
            <p:cNvPr id="75" name="Abgerundetes Rechteck 74"/>
            <p:cNvSpPr/>
            <p:nvPr/>
          </p:nvSpPr>
          <p:spPr>
            <a:xfrm>
              <a:off x="6524401" y="1576387"/>
              <a:ext cx="857247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sp>
          <p:nvSpPr>
            <p:cNvPr id="76" name="Abgerundetes Rechteck 75"/>
            <p:cNvSpPr/>
            <p:nvPr/>
          </p:nvSpPr>
          <p:spPr>
            <a:xfrm>
              <a:off x="2676976" y="3552825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Metal</a:t>
              </a:r>
              <a:endParaRPr lang="de-DE" sz="1400" b="1" baseline="-25000" dirty="0"/>
            </a:p>
          </p:txBody>
        </p:sp>
        <p:sp>
          <p:nvSpPr>
            <p:cNvPr id="77" name="Abgerundetes Rechteck 76"/>
            <p:cNvSpPr/>
            <p:nvPr/>
          </p:nvSpPr>
          <p:spPr>
            <a:xfrm>
              <a:off x="4515073" y="5729287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cxnSp>
          <p:nvCxnSpPr>
            <p:cNvPr id="79" name="Gewinkelte Verbindung 78"/>
            <p:cNvCxnSpPr>
              <a:stCxn id="56" idx="2"/>
              <a:endCxn id="55" idx="0"/>
            </p:cNvCxnSpPr>
            <p:nvPr/>
          </p:nvCxnSpPr>
          <p:spPr>
            <a:xfrm rot="16200000" flipH="1">
              <a:off x="4183856" y="2078831"/>
              <a:ext cx="452438" cy="438150"/>
            </a:xfrm>
            <a:prstGeom prst="bentConnector3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winkelte Verbindung 81"/>
            <p:cNvCxnSpPr>
              <a:stCxn id="70" idx="2"/>
              <a:endCxn id="55" idx="0"/>
            </p:cNvCxnSpPr>
            <p:nvPr/>
          </p:nvCxnSpPr>
          <p:spPr>
            <a:xfrm rot="5400000">
              <a:off x="4621893" y="2078944"/>
              <a:ext cx="452438" cy="437924"/>
            </a:xfrm>
            <a:prstGeom prst="bentConnector3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winkelte Verbindung 84"/>
            <p:cNvCxnSpPr>
              <a:stCxn id="62" idx="2"/>
              <a:endCxn id="61" idx="0"/>
            </p:cNvCxnSpPr>
            <p:nvPr/>
          </p:nvCxnSpPr>
          <p:spPr>
            <a:xfrm rot="16200000" flipH="1">
              <a:off x="6074569" y="2074068"/>
              <a:ext cx="452439" cy="447675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winkelte Verbindung 87"/>
            <p:cNvCxnSpPr>
              <a:stCxn id="75" idx="2"/>
              <a:endCxn id="61" idx="0"/>
            </p:cNvCxnSpPr>
            <p:nvPr/>
          </p:nvCxnSpPr>
          <p:spPr>
            <a:xfrm rot="5400000">
              <a:off x="6512607" y="2083707"/>
              <a:ext cx="452439" cy="42839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winkelte Verbindung 94"/>
            <p:cNvCxnSpPr>
              <a:stCxn id="61" idx="2"/>
              <a:endCxn id="66" idx="0"/>
            </p:cNvCxnSpPr>
            <p:nvPr/>
          </p:nvCxnSpPr>
          <p:spPr>
            <a:xfrm rot="16200000" flipH="1">
              <a:off x="6436632" y="3183620"/>
              <a:ext cx="476248" cy="300260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hteck 102"/>
            <p:cNvSpPr/>
            <p:nvPr/>
          </p:nvSpPr>
          <p:spPr>
            <a:xfrm>
              <a:off x="3867149" y="4743450"/>
              <a:ext cx="1504949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/>
                <a:t>Landfilling</a:t>
              </a:r>
              <a:endParaRPr lang="de-DE" sz="1600" b="1" dirty="0" smtClean="0"/>
            </a:p>
          </p:txBody>
        </p:sp>
        <p:sp>
          <p:nvSpPr>
            <p:cNvPr id="107" name="Rechteck 106"/>
            <p:cNvSpPr/>
            <p:nvPr/>
          </p:nvSpPr>
          <p:spPr>
            <a:xfrm>
              <a:off x="7409661" y="3571875"/>
              <a:ext cx="1504949" cy="9810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/>
                <a:t>Energy</a:t>
              </a:r>
              <a:r>
                <a:rPr lang="de-DE" sz="1600" b="1" dirty="0" smtClean="0"/>
                <a:t> </a:t>
              </a:r>
              <a:r>
                <a:rPr lang="de-DE" sz="1600" b="1" dirty="0" err="1" smtClean="0"/>
                <a:t>recovery</a:t>
              </a:r>
              <a:endParaRPr lang="de-DE" sz="1600" b="1" dirty="0" smtClean="0"/>
            </a:p>
            <a:p>
              <a:pPr algn="ctr"/>
              <a:r>
                <a:rPr lang="de-DE" sz="1600" b="1" dirty="0" smtClean="0">
                  <a:solidFill>
                    <a:srgbClr val="FFC000"/>
                  </a:solidFill>
                </a:rPr>
                <a:t>RRBF*</a:t>
              </a:r>
            </a:p>
          </p:txBody>
        </p:sp>
        <p:sp>
          <p:nvSpPr>
            <p:cNvPr id="109" name="Abgerundetes Rechteck 108"/>
            <p:cNvSpPr/>
            <p:nvPr/>
          </p:nvSpPr>
          <p:spPr>
            <a:xfrm>
              <a:off x="5743800" y="5729287"/>
              <a:ext cx="614363" cy="4953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/>
                <a:t>CH</a:t>
              </a:r>
              <a:r>
                <a:rPr lang="de-DE" sz="1400" b="1" baseline="-25000" dirty="0" smtClean="0"/>
                <a:t>4</a:t>
              </a:r>
              <a:endParaRPr lang="de-DE" sz="1400" b="1" baseline="-25000" dirty="0"/>
            </a:p>
          </p:txBody>
        </p:sp>
        <p:sp>
          <p:nvSpPr>
            <p:cNvPr id="110" name="Abgerundetes Rechteck 109"/>
            <p:cNvSpPr/>
            <p:nvPr/>
          </p:nvSpPr>
          <p:spPr>
            <a:xfrm>
              <a:off x="6396487" y="5729287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/>
                <a:t>Energy</a:t>
              </a:r>
              <a:endParaRPr lang="de-DE" sz="1400" b="1" baseline="-25000" dirty="0"/>
            </a:p>
          </p:txBody>
        </p:sp>
        <p:sp>
          <p:nvSpPr>
            <p:cNvPr id="111" name="Rechteck 110"/>
            <p:cNvSpPr/>
            <p:nvPr/>
          </p:nvSpPr>
          <p:spPr>
            <a:xfrm>
              <a:off x="5762626" y="4743449"/>
              <a:ext cx="1504949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 err="1" smtClean="0"/>
                <a:t>Landfilling</a:t>
              </a:r>
              <a:endParaRPr lang="de-DE" sz="1600" b="1" dirty="0" smtClean="0"/>
            </a:p>
          </p:txBody>
        </p:sp>
        <p:sp>
          <p:nvSpPr>
            <p:cNvPr id="112" name="Textfeld 111"/>
            <p:cNvSpPr txBox="1"/>
            <p:nvPr/>
          </p:nvSpPr>
          <p:spPr>
            <a:xfrm>
              <a:off x="-47625" y="6477000"/>
              <a:ext cx="82061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 smtClean="0">
                  <a:solidFill>
                    <a:srgbClr val="FFC000"/>
                  </a:solidFill>
                </a:rPr>
                <a:t>* RRBF = </a:t>
              </a:r>
              <a:r>
                <a:rPr lang="de-DE" sz="1600" b="1" dirty="0" err="1" smtClean="0">
                  <a:solidFill>
                    <a:srgbClr val="FFC000"/>
                  </a:solidFill>
                </a:rPr>
                <a:t>Refused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 </a:t>
              </a:r>
              <a:r>
                <a:rPr lang="de-DE" sz="1600" b="1" dirty="0" err="1" smtClean="0">
                  <a:solidFill>
                    <a:srgbClr val="FFC000"/>
                  </a:solidFill>
                </a:rPr>
                <a:t>Refined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 </a:t>
              </a:r>
              <a:r>
                <a:rPr lang="de-DE" sz="1600" b="1" dirty="0" err="1" smtClean="0">
                  <a:solidFill>
                    <a:srgbClr val="FFC000"/>
                  </a:solidFill>
                </a:rPr>
                <a:t>Biomass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 Fuel (</a:t>
              </a:r>
              <a:r>
                <a:rPr lang="de-DE" sz="1600" b="1" dirty="0" err="1" smtClean="0">
                  <a:solidFill>
                    <a:srgbClr val="FFC000"/>
                  </a:solidFill>
                </a:rPr>
                <a:t>Results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 </a:t>
              </a:r>
              <a:r>
                <a:rPr lang="de-DE" sz="1600" b="1" dirty="0" err="1" smtClean="0">
                  <a:solidFill>
                    <a:srgbClr val="FFC000"/>
                  </a:solidFill>
                </a:rPr>
                <a:t>from</a:t>
              </a:r>
              <a:r>
                <a:rPr lang="de-DE" sz="1600" b="1" dirty="0" smtClean="0">
                  <a:solidFill>
                    <a:srgbClr val="FFC000"/>
                  </a:solidFill>
                </a:rPr>
                <a:t> EU LIFE+ Project MARSS)</a:t>
              </a:r>
              <a:endParaRPr lang="de-DE" sz="1600" b="1" dirty="0">
                <a:solidFill>
                  <a:srgbClr val="FFC000"/>
                </a:solidFill>
              </a:endParaRPr>
            </a:p>
          </p:txBody>
        </p:sp>
        <p:cxnSp>
          <p:nvCxnSpPr>
            <p:cNvPr id="153" name="Gewinkelte Verbindung 152"/>
            <p:cNvCxnSpPr>
              <a:stCxn id="55" idx="2"/>
              <a:endCxn id="60" idx="0"/>
            </p:cNvCxnSpPr>
            <p:nvPr/>
          </p:nvCxnSpPr>
          <p:spPr>
            <a:xfrm rot="16200000" flipH="1">
              <a:off x="4567010" y="3157764"/>
              <a:ext cx="457200" cy="332921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winkelte Verbindung 155"/>
            <p:cNvCxnSpPr>
              <a:stCxn id="55" idx="2"/>
            </p:cNvCxnSpPr>
            <p:nvPr/>
          </p:nvCxnSpPr>
          <p:spPr>
            <a:xfrm rot="5400000">
              <a:off x="3586163" y="3700462"/>
              <a:ext cx="1647825" cy="438150"/>
            </a:xfrm>
            <a:prstGeom prst="bentConnector3">
              <a:avLst>
                <a:gd name="adj1" fmla="val 13584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Gewinkelte Verbindung 162"/>
            <p:cNvCxnSpPr>
              <a:stCxn id="61" idx="2"/>
            </p:cNvCxnSpPr>
            <p:nvPr/>
          </p:nvCxnSpPr>
          <p:spPr>
            <a:xfrm rot="5400000">
              <a:off x="5486402" y="3705226"/>
              <a:ext cx="1647824" cy="428624"/>
            </a:xfrm>
            <a:prstGeom prst="bentConnector3">
              <a:avLst>
                <a:gd name="adj1" fmla="val 14162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Gewinkelte Verbindung 166"/>
            <p:cNvCxnSpPr>
              <a:stCxn id="61" idx="3"/>
              <a:endCxn id="246" idx="1"/>
            </p:cNvCxnSpPr>
            <p:nvPr/>
          </p:nvCxnSpPr>
          <p:spPr>
            <a:xfrm flipV="1">
              <a:off x="7286626" y="2809875"/>
              <a:ext cx="447111" cy="1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Gewinkelte Verbindung 170"/>
            <p:cNvCxnSpPr>
              <a:stCxn id="103" idx="2"/>
              <a:endCxn id="58" idx="0"/>
            </p:cNvCxnSpPr>
            <p:nvPr/>
          </p:nvCxnSpPr>
          <p:spPr>
            <a:xfrm rot="5400000">
              <a:off x="4189810" y="5299472"/>
              <a:ext cx="414337" cy="445293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Gewinkelte Verbindung 173"/>
            <p:cNvCxnSpPr>
              <a:stCxn id="103" idx="2"/>
              <a:endCxn id="77" idx="0"/>
            </p:cNvCxnSpPr>
            <p:nvPr/>
          </p:nvCxnSpPr>
          <p:spPr>
            <a:xfrm rot="16200000" flipH="1">
              <a:off x="4574380" y="5360193"/>
              <a:ext cx="414337" cy="32384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Gewinkelte Verbindung 200"/>
            <p:cNvCxnSpPr>
              <a:stCxn id="107" idx="2"/>
              <a:endCxn id="71" idx="0"/>
            </p:cNvCxnSpPr>
            <p:nvPr/>
          </p:nvCxnSpPr>
          <p:spPr>
            <a:xfrm rot="5400000">
              <a:off x="7351322" y="4918471"/>
              <a:ext cx="1176337" cy="445292"/>
            </a:xfrm>
            <a:prstGeom prst="bentConnector3">
              <a:avLst>
                <a:gd name="adj1" fmla="val 82389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Gewinkelte Verbindung 203"/>
            <p:cNvCxnSpPr>
              <a:stCxn id="107" idx="2"/>
              <a:endCxn id="69" idx="0"/>
            </p:cNvCxnSpPr>
            <p:nvPr/>
          </p:nvCxnSpPr>
          <p:spPr>
            <a:xfrm rot="16200000" flipH="1">
              <a:off x="7736005" y="4979079"/>
              <a:ext cx="1176337" cy="324075"/>
            </a:xfrm>
            <a:prstGeom prst="bentConnector3">
              <a:avLst>
                <a:gd name="adj1" fmla="val 82389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Gewinkelte Verbindung 206"/>
            <p:cNvCxnSpPr>
              <a:stCxn id="111" idx="2"/>
              <a:endCxn id="109" idx="0"/>
            </p:cNvCxnSpPr>
            <p:nvPr/>
          </p:nvCxnSpPr>
          <p:spPr>
            <a:xfrm rot="5400000">
              <a:off x="6075873" y="5290059"/>
              <a:ext cx="414338" cy="464119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Gewinkelte Verbindung 209"/>
            <p:cNvCxnSpPr>
              <a:stCxn id="111" idx="2"/>
              <a:endCxn id="110" idx="0"/>
            </p:cNvCxnSpPr>
            <p:nvPr/>
          </p:nvCxnSpPr>
          <p:spPr>
            <a:xfrm rot="16200000" flipH="1">
              <a:off x="6462825" y="5367225"/>
              <a:ext cx="414338" cy="309786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Gerade Verbindung mit Pfeil 242"/>
            <p:cNvCxnSpPr>
              <a:endCxn id="76" idx="0"/>
            </p:cNvCxnSpPr>
            <p:nvPr/>
          </p:nvCxnSpPr>
          <p:spPr>
            <a:xfrm>
              <a:off x="3105375" y="3086100"/>
              <a:ext cx="1" cy="46672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Abgerundetes Rechteck 245"/>
            <p:cNvSpPr/>
            <p:nvPr/>
          </p:nvSpPr>
          <p:spPr>
            <a:xfrm>
              <a:off x="7733737" y="2562225"/>
              <a:ext cx="856800" cy="49530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>
                  <a:solidFill>
                    <a:srgbClr val="FFC000"/>
                  </a:solidFill>
                </a:rPr>
                <a:t>RRBF*</a:t>
              </a:r>
              <a:endParaRPr lang="de-DE" sz="1400" b="1" dirty="0">
                <a:solidFill>
                  <a:srgbClr val="FFC000"/>
                </a:solidFill>
              </a:endParaRPr>
            </a:p>
          </p:txBody>
        </p:sp>
        <p:cxnSp>
          <p:nvCxnSpPr>
            <p:cNvPr id="253" name="Gewinkelte Verbindung 252"/>
            <p:cNvCxnSpPr>
              <a:stCxn id="246" idx="2"/>
              <a:endCxn id="107" idx="0"/>
            </p:cNvCxnSpPr>
            <p:nvPr/>
          </p:nvCxnSpPr>
          <p:spPr>
            <a:xfrm rot="5400000">
              <a:off x="7904962" y="3314700"/>
              <a:ext cx="514350" cy="1"/>
            </a:xfrm>
            <a:prstGeom prst="bent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/>
          <p:cNvGrpSpPr/>
          <p:nvPr/>
        </p:nvGrpSpPr>
        <p:grpSpPr>
          <a:xfrm>
            <a:off x="5043712" y="2171700"/>
            <a:ext cx="3919313" cy="2950365"/>
            <a:chOff x="5043712" y="2190750"/>
            <a:chExt cx="3919313" cy="2950365"/>
          </a:xfrm>
        </p:grpSpPr>
        <p:sp>
          <p:nvSpPr>
            <p:cNvPr id="9" name="Abgerundetes Rechteck 8"/>
            <p:cNvSpPr/>
            <p:nvPr/>
          </p:nvSpPr>
          <p:spPr>
            <a:xfrm>
              <a:off x="5043712" y="2190750"/>
              <a:ext cx="1680938" cy="138588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Composition</a:t>
              </a:r>
              <a:r>
                <a:rPr lang="de-DE" sz="1600" dirty="0" smtClean="0">
                  <a:solidFill>
                    <a:schemeClr val="tx1"/>
                  </a:solidFill>
                </a:rPr>
                <a:t> A</a:t>
              </a:r>
            </a:p>
            <a:p>
              <a:pPr algn="ctr"/>
              <a:endParaRPr lang="de-DE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sz="1600" dirty="0" smtClean="0">
                  <a:solidFill>
                    <a:schemeClr val="tx1"/>
                  </a:solidFill>
                </a:rPr>
                <a:t>High</a:t>
              </a:r>
            </a:p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biomass</a:t>
              </a:r>
              <a:r>
                <a:rPr lang="de-DE" sz="1600" dirty="0" smtClean="0">
                  <a:solidFill>
                    <a:schemeClr val="tx1"/>
                  </a:solidFill>
                </a:rPr>
                <a:t> </a:t>
              </a:r>
              <a:r>
                <a:rPr lang="de-DE" sz="1600" dirty="0" err="1" smtClean="0">
                  <a:solidFill>
                    <a:schemeClr val="tx1"/>
                  </a:solidFill>
                </a:rPr>
                <a:t>content</a:t>
              </a:r>
              <a:endParaRPr lang="de-DE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Abgerundetes Rechteck 62"/>
            <p:cNvSpPr/>
            <p:nvPr/>
          </p:nvSpPr>
          <p:spPr>
            <a:xfrm>
              <a:off x="5053237" y="3755232"/>
              <a:ext cx="1680938" cy="138588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Composition</a:t>
              </a:r>
              <a:r>
                <a:rPr lang="de-DE" sz="1600" dirty="0" smtClean="0">
                  <a:solidFill>
                    <a:schemeClr val="tx1"/>
                  </a:solidFill>
                </a:rPr>
                <a:t> B</a:t>
              </a:r>
            </a:p>
            <a:p>
              <a:pPr algn="ctr"/>
              <a:endParaRPr lang="de-DE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sz="1600" dirty="0" smtClean="0">
                  <a:solidFill>
                    <a:schemeClr val="tx1"/>
                  </a:solidFill>
                </a:rPr>
                <a:t>High</a:t>
              </a:r>
            </a:p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plastics</a:t>
              </a:r>
              <a:r>
                <a:rPr lang="de-DE" sz="1600" dirty="0" smtClean="0">
                  <a:solidFill>
                    <a:schemeClr val="tx1"/>
                  </a:solidFill>
                </a:rPr>
                <a:t> </a:t>
              </a:r>
              <a:r>
                <a:rPr lang="de-DE" sz="1600" dirty="0" err="1" smtClean="0">
                  <a:solidFill>
                    <a:schemeClr val="tx1"/>
                  </a:solidFill>
                </a:rPr>
                <a:t>content</a:t>
              </a:r>
              <a:endParaRPr lang="de-DE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Abgerundetes Rechteck 63"/>
            <p:cNvSpPr/>
            <p:nvPr/>
          </p:nvSpPr>
          <p:spPr>
            <a:xfrm>
              <a:off x="7272562" y="2190750"/>
              <a:ext cx="1680938" cy="138588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>
                  <a:solidFill>
                    <a:schemeClr val="tx1"/>
                  </a:solidFill>
                </a:rPr>
                <a:t>Fossil</a:t>
              </a:r>
            </a:p>
            <a:p>
              <a:pPr algn="ctr"/>
              <a:r>
                <a:rPr lang="de-DE" sz="1600" dirty="0" err="1">
                  <a:solidFill>
                    <a:schemeClr val="tx1"/>
                  </a:solidFill>
                </a:rPr>
                <a:t>e</a:t>
              </a:r>
              <a:r>
                <a:rPr lang="de-DE" sz="1600" dirty="0" err="1" smtClean="0">
                  <a:solidFill>
                    <a:schemeClr val="tx1"/>
                  </a:solidFill>
                </a:rPr>
                <a:t>nergy</a:t>
              </a:r>
              <a:r>
                <a:rPr lang="de-DE" sz="1600" dirty="0" smtClean="0">
                  <a:solidFill>
                    <a:schemeClr val="tx1"/>
                  </a:solidFill>
                </a:rPr>
                <a:t> </a:t>
              </a:r>
              <a:r>
                <a:rPr lang="de-DE" sz="1600" dirty="0" err="1" smtClean="0">
                  <a:solidFill>
                    <a:schemeClr val="tx1"/>
                  </a:solidFill>
                </a:rPr>
                <a:t>background</a:t>
              </a:r>
              <a:endParaRPr lang="de-DE" sz="16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65" name="Abgerundetes Rechteck 64"/>
            <p:cNvSpPr/>
            <p:nvPr/>
          </p:nvSpPr>
          <p:spPr>
            <a:xfrm>
              <a:off x="7282087" y="3755232"/>
              <a:ext cx="1680938" cy="138588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Renewable</a:t>
              </a:r>
              <a:endParaRPr lang="de-DE" sz="16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de-DE" sz="1600" dirty="0" err="1" smtClean="0">
                  <a:solidFill>
                    <a:schemeClr val="tx1"/>
                  </a:solidFill>
                </a:rPr>
                <a:t>energy</a:t>
              </a:r>
              <a:r>
                <a:rPr lang="de-DE" sz="1600" dirty="0" smtClean="0">
                  <a:solidFill>
                    <a:schemeClr val="tx1"/>
                  </a:solidFill>
                </a:rPr>
                <a:t> </a:t>
              </a:r>
              <a:r>
                <a:rPr lang="de-DE" sz="1600" dirty="0" err="1" smtClean="0">
                  <a:solidFill>
                    <a:schemeClr val="tx1"/>
                  </a:solidFill>
                </a:rPr>
                <a:t>background</a:t>
              </a:r>
              <a:endParaRPr lang="de-DE" sz="1600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11" name="Gerade Verbindung mit Pfeil 10"/>
            <p:cNvCxnSpPr>
              <a:stCxn id="9" idx="3"/>
              <a:endCxn id="64" idx="1"/>
            </p:cNvCxnSpPr>
            <p:nvPr/>
          </p:nvCxnSpPr>
          <p:spPr>
            <a:xfrm>
              <a:off x="6724650" y="2883692"/>
              <a:ext cx="547912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mit Pfeil 71"/>
            <p:cNvCxnSpPr>
              <a:stCxn id="9" idx="3"/>
              <a:endCxn id="65" idx="1"/>
            </p:cNvCxnSpPr>
            <p:nvPr/>
          </p:nvCxnSpPr>
          <p:spPr>
            <a:xfrm>
              <a:off x="6724650" y="2883692"/>
              <a:ext cx="557437" cy="1564482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mit Pfeil 72"/>
            <p:cNvCxnSpPr>
              <a:stCxn id="63" idx="3"/>
              <a:endCxn id="65" idx="1"/>
            </p:cNvCxnSpPr>
            <p:nvPr/>
          </p:nvCxnSpPr>
          <p:spPr>
            <a:xfrm>
              <a:off x="6734175" y="4448174"/>
              <a:ext cx="547912" cy="0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/>
            <p:cNvCxnSpPr>
              <a:stCxn id="63" idx="3"/>
              <a:endCxn id="64" idx="1"/>
            </p:cNvCxnSpPr>
            <p:nvPr/>
          </p:nvCxnSpPr>
          <p:spPr>
            <a:xfrm flipV="1">
              <a:off x="6734175" y="2883692"/>
              <a:ext cx="538387" cy="1564482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107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2813 -0.052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Modelling</a:t>
            </a:r>
            <a:r>
              <a:rPr lang="de-DE" dirty="0" smtClean="0"/>
              <a:t> </a:t>
            </a:r>
            <a:r>
              <a:rPr lang="de-DE" dirty="0" err="1" smtClean="0"/>
              <a:t>results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" b="13764"/>
          <a:stretch/>
        </p:blipFill>
        <p:spPr bwMode="auto">
          <a:xfrm>
            <a:off x="104775" y="1628020"/>
            <a:ext cx="9039225" cy="451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914400" y="4400550"/>
            <a:ext cx="428625" cy="2667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3371850" y="4686300"/>
            <a:ext cx="428625" cy="2667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4819650" y="3228975"/>
            <a:ext cx="428625" cy="26670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2581275" y="3362325"/>
            <a:ext cx="428625" cy="2667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700087" y="2066925"/>
            <a:ext cx="428625" cy="2667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1919287" y="2047875"/>
            <a:ext cx="428625" cy="2667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157537" y="2333625"/>
            <a:ext cx="428625" cy="2667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386262" y="2352675"/>
            <a:ext cx="428625" cy="2667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50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600075" y="1841948"/>
            <a:ext cx="8183345" cy="4860000"/>
          </a:xfrm>
        </p:spPr>
        <p:txBody>
          <a:bodyPr/>
          <a:lstStyle/>
          <a:p>
            <a:pPr marL="0" indent="0">
              <a:buNone/>
            </a:pPr>
            <a:r>
              <a:rPr lang="de-DE" b="1" dirty="0" err="1" smtClean="0"/>
              <a:t>No</a:t>
            </a:r>
            <a:r>
              <a:rPr lang="de-DE" b="1" dirty="0" smtClean="0"/>
              <a:t> </a:t>
            </a:r>
            <a:r>
              <a:rPr lang="de-DE" b="1" dirty="0" err="1" smtClean="0"/>
              <a:t>general</a:t>
            </a:r>
            <a:r>
              <a:rPr lang="de-DE" b="1" dirty="0" smtClean="0"/>
              <a:t> </a:t>
            </a:r>
            <a:r>
              <a:rPr lang="de-DE" b="1" dirty="0" err="1" smtClean="0"/>
              <a:t>statement</a:t>
            </a:r>
            <a:r>
              <a:rPr lang="de-DE" b="1" dirty="0" smtClean="0"/>
              <a:t> in </a:t>
            </a:r>
            <a:r>
              <a:rPr lang="de-DE" b="1" dirty="0" err="1" smtClean="0"/>
              <a:t>terms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superiority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a </a:t>
            </a:r>
            <a:r>
              <a:rPr lang="de-DE" b="1" dirty="0" err="1" smtClean="0"/>
              <a:t>single</a:t>
            </a:r>
            <a:r>
              <a:rPr lang="de-DE" b="1" dirty="0" smtClean="0"/>
              <a:t> </a:t>
            </a:r>
            <a:r>
              <a:rPr lang="de-DE" b="1" dirty="0" err="1" smtClean="0"/>
              <a:t>technology</a:t>
            </a:r>
            <a:endParaRPr lang="de-DE" b="1" dirty="0" smtClean="0"/>
          </a:p>
          <a:p>
            <a:pPr>
              <a:buFontTx/>
              <a:buChar char="-"/>
            </a:pPr>
            <a:r>
              <a:rPr lang="de-DE" dirty="0" smtClean="0"/>
              <a:t>Background </a:t>
            </a:r>
            <a:r>
              <a:rPr lang="de-DE" dirty="0" smtClean="0"/>
              <a:t>= </a:t>
            </a:r>
            <a:r>
              <a:rPr lang="de-DE" dirty="0" err="1" smtClean="0"/>
              <a:t>Decisive</a:t>
            </a:r>
            <a:r>
              <a:rPr lang="de-DE" dirty="0" smtClean="0"/>
              <a:t> </a:t>
            </a:r>
            <a:r>
              <a:rPr lang="de-DE" dirty="0" err="1" smtClean="0"/>
              <a:t>relevance</a:t>
            </a:r>
            <a:r>
              <a:rPr lang="de-DE" dirty="0" smtClean="0"/>
              <a:t> on GHG </a:t>
            </a:r>
            <a:r>
              <a:rPr lang="de-DE" dirty="0" err="1" smtClean="0"/>
              <a:t>emissions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rMSW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situation</a:t>
            </a:r>
            <a:r>
              <a:rPr lang="de-DE" b="1" dirty="0" smtClean="0"/>
              <a:t>:</a:t>
            </a:r>
            <a:endParaRPr lang="de-DE" dirty="0" smtClean="0"/>
          </a:p>
          <a:p>
            <a:pPr>
              <a:buFontTx/>
              <a:buChar char="-"/>
            </a:pPr>
            <a:r>
              <a:rPr lang="de-DE" dirty="0" smtClean="0"/>
              <a:t>Large </a:t>
            </a:r>
            <a:r>
              <a:rPr lang="de-DE" dirty="0" err="1" smtClean="0"/>
              <a:t>share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fossil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background</a:t>
            </a:r>
            <a:endParaRPr lang="de-DE" dirty="0" smtClean="0"/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>
                <a:sym typeface="Wingdings" panose="05000000000000000000" pitchFamily="2" charset="2"/>
              </a:rPr>
              <a:t>Pro </a:t>
            </a:r>
            <a:r>
              <a:rPr lang="de-DE" dirty="0" err="1" smtClean="0">
                <a:sym typeface="Wingdings" panose="05000000000000000000" pitchFamily="2" charset="2"/>
              </a:rPr>
              <a:t>incineration</a:t>
            </a:r>
            <a:endParaRPr lang="de-DE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b="1" dirty="0" smtClean="0">
                <a:sym typeface="Wingdings" panose="05000000000000000000" pitchFamily="2" charset="2"/>
              </a:rPr>
              <a:t>Future </a:t>
            </a:r>
            <a:r>
              <a:rPr lang="de-DE" b="1" dirty="0" err="1" smtClean="0">
                <a:sym typeface="Wingdings" panose="05000000000000000000" pitchFamily="2" charset="2"/>
              </a:rPr>
              <a:t>trend</a:t>
            </a:r>
            <a:r>
              <a:rPr lang="de-DE" b="1" dirty="0" smtClean="0">
                <a:sym typeface="Wingdings" panose="05000000000000000000" pitchFamily="2" charset="2"/>
              </a:rPr>
              <a:t>:</a:t>
            </a:r>
            <a:endParaRPr lang="de-DE" b="1" dirty="0" smtClean="0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r>
              <a:rPr lang="de-DE" dirty="0" err="1" smtClean="0">
                <a:sym typeface="Wingdings" panose="05000000000000000000" pitchFamily="2" charset="2"/>
              </a:rPr>
              <a:t>Renewable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energy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background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smtClean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de-DE" dirty="0" smtClean="0">
                <a:sym typeface="Wingdings" panose="05000000000000000000" pitchFamily="2" charset="2"/>
              </a:rPr>
              <a:t>	</a:t>
            </a:r>
            <a:r>
              <a:rPr lang="de-DE" smtClean="0">
                <a:sym typeface="Wingdings" panose="05000000000000000000" pitchFamily="2" charset="2"/>
              </a:rPr>
              <a:t> </a:t>
            </a:r>
            <a:r>
              <a:rPr lang="de-DE" smtClean="0">
                <a:sym typeface="Wingdings" panose="05000000000000000000" pitchFamily="2" charset="2"/>
              </a:rPr>
              <a:t>Pro MBT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6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Contact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de-DE" dirty="0" smtClean="0"/>
              <a:t>Dipl.-Ing. Adele Clausen</a:t>
            </a:r>
          </a:p>
          <a:p>
            <a:pPr marL="0" indent="0" algn="r">
              <a:buNone/>
            </a:pPr>
            <a:r>
              <a:rPr lang="de-DE" dirty="0" smtClean="0"/>
              <a:t>Department of Processing and Recycling</a:t>
            </a:r>
          </a:p>
          <a:p>
            <a:pPr marL="0" indent="0" algn="r">
              <a:buNone/>
            </a:pPr>
            <a:r>
              <a:rPr lang="de-DE" dirty="0" smtClean="0"/>
              <a:t>RWTH Aachen University</a:t>
            </a:r>
          </a:p>
          <a:p>
            <a:pPr marL="0" indent="0" algn="r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err="1" smtClean="0"/>
              <a:t>Wüllnerstr</a:t>
            </a:r>
            <a:r>
              <a:rPr lang="de-DE" dirty="0" smtClean="0"/>
              <a:t>. 2</a:t>
            </a:r>
          </a:p>
          <a:p>
            <a:pPr marL="0" indent="0" algn="r">
              <a:buNone/>
            </a:pPr>
            <a:r>
              <a:rPr lang="de-DE" dirty="0" smtClean="0"/>
              <a:t>52062 Aachen</a:t>
            </a:r>
          </a:p>
          <a:p>
            <a:pPr marL="0" indent="0" algn="r">
              <a:buNone/>
            </a:pPr>
            <a:endParaRPr lang="de-DE" dirty="0"/>
          </a:p>
          <a:p>
            <a:pPr marL="0" indent="0" algn="r">
              <a:buNone/>
            </a:pPr>
            <a:r>
              <a:rPr lang="de-DE" dirty="0" smtClean="0"/>
              <a:t>+49 241 80 96 123 (</a:t>
            </a:r>
            <a:r>
              <a:rPr lang="de-DE" dirty="0" err="1" smtClean="0"/>
              <a:t>fon</a:t>
            </a:r>
            <a:r>
              <a:rPr lang="de-DE" dirty="0" smtClean="0"/>
              <a:t>)</a:t>
            </a:r>
          </a:p>
          <a:p>
            <a:pPr marL="0" indent="0" algn="r">
              <a:buNone/>
            </a:pPr>
            <a:r>
              <a:rPr lang="de-DE" dirty="0" smtClean="0"/>
              <a:t>+49 241 80 92 232 (fax)</a:t>
            </a:r>
          </a:p>
          <a:p>
            <a:pPr marL="0" indent="0" algn="r">
              <a:buNone/>
            </a:pPr>
            <a:r>
              <a:rPr lang="de-DE" dirty="0" smtClean="0"/>
              <a:t>clausen@ifa.rwth-aachen.de</a:t>
            </a:r>
          </a:p>
          <a:p>
            <a:pPr marL="0" indent="0" algn="r">
              <a:buNone/>
            </a:pPr>
            <a:r>
              <a:rPr lang="de-DE" dirty="0" smtClean="0"/>
              <a:t>www.iar.rwth-aachen.de</a:t>
            </a:r>
          </a:p>
          <a:p>
            <a:pPr marL="0" indent="0" algn="r">
              <a:buNone/>
            </a:pP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/>
              <a:t>!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716" y="5216799"/>
            <a:ext cx="3099126" cy="156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clausen\AppData\Local\Microsoft\Windows\Temporary Internet Files\Content.IE5\H4DSKGAA\life logo.tif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84" y="5216799"/>
            <a:ext cx="2161032" cy="15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6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2" name="Grafi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1" y="563423"/>
            <a:ext cx="6268084" cy="47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112520" y="5303520"/>
            <a:ext cx="7482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Kyoto Protocol: </a:t>
            </a:r>
            <a:r>
              <a:rPr lang="de-DE" sz="1600" dirty="0" err="1" smtClean="0"/>
              <a:t>Reduction</a:t>
            </a:r>
            <a:r>
              <a:rPr lang="de-DE" sz="1600" dirty="0" smtClean="0"/>
              <a:t> of GHG emissions (e.g. from waste)</a:t>
            </a:r>
          </a:p>
          <a:p>
            <a:endParaRPr lang="de-DE" sz="1600" dirty="0"/>
          </a:p>
          <a:p>
            <a:r>
              <a:rPr lang="de-DE" sz="1600" dirty="0" smtClean="0"/>
              <a:t>EU Waste Framework </a:t>
            </a:r>
            <a:r>
              <a:rPr lang="de-DE" sz="1600" dirty="0" err="1" smtClean="0"/>
              <a:t>Directive</a:t>
            </a:r>
            <a:r>
              <a:rPr lang="de-DE" sz="1600" dirty="0" smtClean="0"/>
              <a:t>: </a:t>
            </a:r>
            <a:r>
              <a:rPr lang="de-DE" sz="1600" dirty="0" err="1" smtClean="0"/>
              <a:t>Reduction</a:t>
            </a:r>
            <a:r>
              <a:rPr lang="de-DE" sz="1600" dirty="0" smtClean="0"/>
              <a:t> GHG emissions from waste, LCA…</a:t>
            </a:r>
          </a:p>
          <a:p>
            <a:endParaRPr lang="de-DE" sz="1600" dirty="0"/>
          </a:p>
          <a:p>
            <a:r>
              <a:rPr lang="de-DE" sz="1600" dirty="0" smtClean="0"/>
              <a:t>EU </a:t>
            </a:r>
            <a:r>
              <a:rPr lang="de-DE" sz="1600" dirty="0" err="1" smtClean="0"/>
              <a:t>Landfill</a:t>
            </a:r>
            <a:r>
              <a:rPr lang="de-DE" sz="1600" dirty="0" smtClean="0"/>
              <a:t> </a:t>
            </a:r>
            <a:r>
              <a:rPr lang="de-DE" sz="1600" dirty="0" err="1" smtClean="0"/>
              <a:t>Directive</a:t>
            </a:r>
            <a:r>
              <a:rPr lang="de-DE" sz="1600" dirty="0" smtClean="0"/>
              <a:t>: Biomass </a:t>
            </a:r>
            <a:r>
              <a:rPr lang="de-DE" sz="1600" dirty="0" err="1" smtClean="0"/>
              <a:t>reduction</a:t>
            </a:r>
            <a:r>
              <a:rPr lang="de-DE" sz="1600" dirty="0" smtClean="0"/>
              <a:t> </a:t>
            </a:r>
            <a:r>
              <a:rPr lang="de-DE" sz="1600" dirty="0" err="1" smtClean="0"/>
              <a:t>target</a:t>
            </a:r>
            <a:endParaRPr lang="de-DE" sz="1600" dirty="0" smtClean="0"/>
          </a:p>
          <a:p>
            <a:endParaRPr lang="de-DE" sz="1600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152739" y="772319"/>
            <a:ext cx="655200" cy="5511600"/>
          </a:xfrm>
        </p:spPr>
        <p:txBody>
          <a:bodyPr/>
          <a:lstStyle/>
          <a:p>
            <a:pPr algn="ctr"/>
            <a:r>
              <a:rPr lang="de-DE" dirty="0" smtClean="0"/>
              <a:t>Relevance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Interaction of Stakeholders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/>
              <a:t>Background </a:t>
            </a:r>
            <a:r>
              <a:rPr lang="de-DE" dirty="0" err="1" smtClean="0"/>
              <a:t>system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4" name="Grafi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1295400"/>
            <a:ext cx="6127204" cy="527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Dynamics of the </a:t>
            </a:r>
            <a:r>
              <a:rPr lang="de-DE" dirty="0" err="1" smtClean="0"/>
              <a:t>background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/>
              <a:t>Background </a:t>
            </a:r>
            <a:r>
              <a:rPr lang="de-DE" dirty="0" err="1" smtClean="0"/>
              <a:t>system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098" name="Grafi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493" y="1981200"/>
            <a:ext cx="701696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Content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/>
              <a:t>Foreground</a:t>
            </a:r>
            <a:r>
              <a:rPr lang="de-DE" dirty="0"/>
              <a:t> </a:t>
            </a:r>
            <a:r>
              <a:rPr lang="de-DE" dirty="0" err="1" smtClean="0"/>
              <a:t>system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Grafi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" y="807720"/>
            <a:ext cx="4476750" cy="559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452110" y="1386840"/>
            <a:ext cx="34937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1 </a:t>
            </a:r>
            <a:r>
              <a:rPr lang="de-DE" sz="1200" dirty="0" err="1" smtClean="0"/>
              <a:t>Only</a:t>
            </a:r>
            <a:r>
              <a:rPr lang="de-DE" sz="1200" dirty="0" smtClean="0"/>
              <a:t> </a:t>
            </a:r>
            <a:r>
              <a:rPr lang="de-DE" sz="1200" dirty="0" err="1" smtClean="0"/>
              <a:t>upstream</a:t>
            </a:r>
            <a:r>
              <a:rPr lang="de-DE" sz="1200" dirty="0" smtClean="0"/>
              <a:t> to </a:t>
            </a:r>
            <a:r>
              <a:rPr lang="de-DE" sz="1200" dirty="0" err="1" smtClean="0"/>
              <a:t>rotting</a:t>
            </a:r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r>
              <a:rPr lang="de-DE" sz="1200" dirty="0" smtClean="0"/>
              <a:t>2 </a:t>
            </a:r>
            <a:r>
              <a:rPr lang="de-DE" sz="1200" dirty="0" err="1" smtClean="0"/>
              <a:t>Only</a:t>
            </a:r>
            <a:r>
              <a:rPr lang="de-DE" sz="1200" dirty="0" smtClean="0"/>
              <a:t> </a:t>
            </a:r>
            <a:r>
              <a:rPr lang="de-DE" sz="1200" dirty="0" err="1" smtClean="0"/>
              <a:t>applicable</a:t>
            </a:r>
            <a:r>
              <a:rPr lang="de-DE" sz="1200" dirty="0" smtClean="0"/>
              <a:t> </a:t>
            </a:r>
            <a:r>
              <a:rPr lang="de-DE" sz="1200" dirty="0" err="1" smtClean="0"/>
              <a:t>downstream</a:t>
            </a:r>
            <a:r>
              <a:rPr lang="de-DE" sz="1200" dirty="0" smtClean="0"/>
              <a:t> to </a:t>
            </a:r>
            <a:r>
              <a:rPr lang="de-DE" sz="1200" dirty="0" err="1" smtClean="0"/>
              <a:t>screening</a:t>
            </a:r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  <a:p>
            <a:r>
              <a:rPr lang="de-DE" sz="1200" dirty="0" smtClean="0"/>
              <a:t>3 </a:t>
            </a:r>
            <a:r>
              <a:rPr lang="de-DE" sz="1200" dirty="0" err="1" smtClean="0"/>
              <a:t>Only</a:t>
            </a:r>
            <a:r>
              <a:rPr lang="de-DE" sz="1200" dirty="0" smtClean="0"/>
              <a:t> </a:t>
            </a:r>
            <a:r>
              <a:rPr lang="de-DE" sz="1200" dirty="0" err="1" smtClean="0"/>
              <a:t>applicable</a:t>
            </a:r>
            <a:r>
              <a:rPr lang="de-DE" sz="1200" dirty="0" smtClean="0"/>
              <a:t> </a:t>
            </a:r>
            <a:r>
              <a:rPr lang="de-DE" sz="1200" dirty="0" err="1" smtClean="0"/>
              <a:t>downstream</a:t>
            </a:r>
            <a:r>
              <a:rPr lang="de-DE" sz="1200" dirty="0" smtClean="0"/>
              <a:t> to bio-</a:t>
            </a:r>
            <a:r>
              <a:rPr lang="de-DE" sz="1200" dirty="0" err="1" smtClean="0"/>
              <a:t>drying</a:t>
            </a:r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r>
              <a:rPr lang="de-DE" sz="1200" dirty="0" smtClean="0"/>
              <a:t>4 </a:t>
            </a:r>
            <a:r>
              <a:rPr lang="de-DE" sz="1200" dirty="0" err="1" smtClean="0"/>
              <a:t>Only</a:t>
            </a:r>
            <a:r>
              <a:rPr lang="de-DE" sz="1200" dirty="0" smtClean="0"/>
              <a:t> </a:t>
            </a:r>
            <a:r>
              <a:rPr lang="de-DE" sz="1200" dirty="0" err="1" smtClean="0"/>
              <a:t>applicable</a:t>
            </a:r>
            <a:r>
              <a:rPr lang="de-DE" sz="1200" dirty="0" smtClean="0"/>
              <a:t> </a:t>
            </a:r>
            <a:r>
              <a:rPr lang="de-DE" sz="1200" dirty="0" err="1" smtClean="0"/>
              <a:t>downstream</a:t>
            </a:r>
            <a:r>
              <a:rPr lang="de-DE" sz="1200" dirty="0" smtClean="0"/>
              <a:t> to </a:t>
            </a:r>
            <a:r>
              <a:rPr lang="de-DE" sz="1200" dirty="0" err="1" smtClean="0"/>
              <a:t>Fe</a:t>
            </a:r>
            <a:r>
              <a:rPr lang="de-DE" sz="1200" dirty="0" smtClean="0"/>
              <a:t> </a:t>
            </a:r>
            <a:r>
              <a:rPr lang="de-DE" sz="1200" dirty="0" err="1" smtClean="0"/>
              <a:t>separation</a:t>
            </a:r>
            <a:endParaRPr lang="de-DE" sz="1200" dirty="0" smtClean="0"/>
          </a:p>
          <a:p>
            <a:endParaRPr lang="de-DE" sz="1200" dirty="0"/>
          </a:p>
          <a:p>
            <a:endParaRPr lang="de-DE" sz="1200" dirty="0" smtClean="0"/>
          </a:p>
          <a:p>
            <a:r>
              <a:rPr lang="de-DE" sz="1200" dirty="0" smtClean="0"/>
              <a:t>5 </a:t>
            </a:r>
            <a:r>
              <a:rPr lang="de-DE" sz="1200" dirty="0" err="1" smtClean="0"/>
              <a:t>Only</a:t>
            </a:r>
            <a:r>
              <a:rPr lang="de-DE" sz="1200" dirty="0" smtClean="0"/>
              <a:t> </a:t>
            </a:r>
            <a:r>
              <a:rPr lang="de-DE" sz="1200" dirty="0" err="1" smtClean="0"/>
              <a:t>applicable</a:t>
            </a:r>
            <a:r>
              <a:rPr lang="de-DE" sz="1200" dirty="0" smtClean="0"/>
              <a:t> </a:t>
            </a:r>
            <a:r>
              <a:rPr lang="de-DE" sz="1200" dirty="0" err="1" smtClean="0"/>
              <a:t>downstream</a:t>
            </a:r>
            <a:r>
              <a:rPr lang="de-DE" sz="1200" dirty="0" smtClean="0"/>
              <a:t> to bio-</a:t>
            </a:r>
            <a:r>
              <a:rPr lang="de-DE" sz="1200" dirty="0" err="1" smtClean="0"/>
              <a:t>drying</a:t>
            </a:r>
            <a:r>
              <a:rPr lang="de-DE" sz="1200" dirty="0" smtClean="0"/>
              <a:t> and </a:t>
            </a:r>
            <a:r>
              <a:rPr lang="de-DE" sz="1200" dirty="0" err="1" smtClean="0"/>
              <a:t>screening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Link Population -  </a:t>
            </a:r>
            <a:r>
              <a:rPr lang="de-DE" dirty="0" err="1" smtClean="0"/>
              <a:t>Foreground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Modelling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" y="1517332"/>
            <a:ext cx="68008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3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Link </a:t>
            </a:r>
            <a:r>
              <a:rPr lang="de-DE" dirty="0" err="1" smtClean="0"/>
              <a:t>Markets</a:t>
            </a:r>
            <a:r>
              <a:rPr lang="de-DE" dirty="0" smtClean="0"/>
              <a:t>/Population &amp; Climate -  </a:t>
            </a:r>
            <a:r>
              <a:rPr lang="de-DE" dirty="0" err="1" smtClean="0"/>
              <a:t>Foreground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Modelling</a:t>
            </a:r>
            <a:endParaRPr lang="de-DE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52479"/>
              </p:ext>
            </p:extLst>
          </p:nvPr>
        </p:nvGraphicFramePr>
        <p:xfrm>
          <a:off x="872257" y="1654407"/>
          <a:ext cx="7629474" cy="379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743"/>
                <a:gridCol w="3017520"/>
                <a:gridCol w="2817211"/>
              </a:tblGrid>
              <a:tr h="302215">
                <a:tc>
                  <a:txBody>
                    <a:bodyPr/>
                    <a:lstStyle/>
                    <a:p>
                      <a:r>
                        <a:rPr lang="de-DE" sz="1200" dirty="0" err="1" smtClean="0">
                          <a:solidFill>
                            <a:schemeClr val="tx1"/>
                          </a:solidFill>
                        </a:rPr>
                        <a:t>Processes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marL="64594" marR="64594" marT="32343" marB="3234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Market/Legislation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Climate/</a:t>
                      </a:r>
                      <a:r>
                        <a:rPr lang="de-DE" sz="1200" dirty="0" err="1" smtClean="0"/>
                        <a:t>Geology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Shredding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consumption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Screening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Overflow</a:t>
                      </a:r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consumption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Separation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323188" rtl="0" eaLnBrk="1" latinLnBrk="0" hangingPunct="1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Product</a:t>
                      </a:r>
                      <a:endParaRPr lang="de-DE" sz="1200" baseline="0" dirty="0" smtClean="0"/>
                    </a:p>
                    <a:p>
                      <a:pPr marL="171450" indent="-171450" algn="ctr" defTabSz="323188" rtl="0" eaLnBrk="1" latinLnBrk="0" hangingPunct="1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Impurities</a:t>
                      </a:r>
                      <a:endParaRPr lang="de-DE" sz="1200" baseline="0" dirty="0" smtClean="0"/>
                    </a:p>
                    <a:p>
                      <a:pPr marL="171450" indent="-171450" algn="ctr" defTabSz="323188" rtl="0" eaLnBrk="1" latinLnBrk="0" hangingPunct="1">
                        <a:buFontTx/>
                        <a:buChar char="-"/>
                      </a:pP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consumption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Bio-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drying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Oxidisation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GHG </a:t>
                      </a:r>
                      <a:r>
                        <a:rPr lang="de-DE" sz="1200" baseline="0" dirty="0" err="1" smtClean="0"/>
                        <a:t>transformation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consumption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Bio-stabilisation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Oxidisation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GHG </a:t>
                      </a:r>
                      <a:r>
                        <a:rPr lang="de-DE" sz="1200" baseline="0" dirty="0" err="1" smtClean="0"/>
                        <a:t>transformation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consumption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e-DE" sz="1200" dirty="0" err="1" smtClean="0"/>
                        <a:t>Temperature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air</a:t>
                      </a:r>
                      <a:endParaRPr lang="de-DE" sz="120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Energy</a:t>
                      </a:r>
                      <a:r>
                        <a:rPr lang="de-DE" sz="1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sz="1200" b="1" baseline="0" dirty="0" err="1" smtClean="0">
                          <a:solidFill>
                            <a:schemeClr val="bg1"/>
                          </a:solidFill>
                        </a:rPr>
                        <a:t>supply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de-DE" sz="1200" baseline="0" dirty="0" smtClean="0"/>
                        <a:t>Emission </a:t>
                      </a:r>
                      <a:r>
                        <a:rPr lang="de-DE" sz="1200" baseline="0" dirty="0" err="1" smtClean="0"/>
                        <a:t>factor</a:t>
                      </a:r>
                      <a:r>
                        <a:rPr lang="de-DE" sz="1200" baseline="0" dirty="0" smtClean="0"/>
                        <a:t> marginal </a:t>
                      </a:r>
                      <a:r>
                        <a:rPr lang="de-DE" sz="1200" baseline="0" dirty="0" err="1" smtClean="0"/>
                        <a:t>energy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de-DE" sz="1200" dirty="0" smtClean="0"/>
                        <a:t>Emission </a:t>
                      </a:r>
                      <a:r>
                        <a:rPr lang="de-DE" sz="1200" dirty="0" err="1" smtClean="0"/>
                        <a:t>factor</a:t>
                      </a:r>
                      <a:r>
                        <a:rPr lang="de-DE" sz="1200" dirty="0" smtClean="0"/>
                        <a:t> marginal </a:t>
                      </a:r>
                      <a:r>
                        <a:rPr lang="de-DE" sz="1200" dirty="0" err="1" smtClean="0"/>
                        <a:t>energy</a:t>
                      </a:r>
                      <a:endParaRPr lang="de-DE" sz="120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Landfill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de-DE" sz="1200" baseline="0" dirty="0" smtClean="0"/>
                        <a:t>Type of </a:t>
                      </a:r>
                      <a:r>
                        <a:rPr lang="de-DE" sz="1200" baseline="0" dirty="0" err="1" smtClean="0"/>
                        <a:t>landfill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LFG </a:t>
                      </a:r>
                      <a:r>
                        <a:rPr lang="de-DE" sz="1200" baseline="0" dirty="0" err="1" smtClean="0"/>
                        <a:t>catchment</a:t>
                      </a:r>
                      <a:endParaRPr lang="de-DE" sz="1200" baseline="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el-GR" sz="1200" baseline="0" dirty="0" smtClean="0"/>
                        <a:t>η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Energy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recovery</a:t>
                      </a:r>
                      <a:endParaRPr lang="de-DE" sz="1200" baseline="0" dirty="0" smtClean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Tx/>
                        <a:buChar char="-"/>
                      </a:pPr>
                      <a:r>
                        <a:rPr lang="de-DE" sz="1200" dirty="0" err="1" smtClean="0"/>
                        <a:t>Temperature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air</a:t>
                      </a:r>
                      <a:endParaRPr lang="de-DE" sz="120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r>
                        <a:rPr lang="de-DE" sz="1200" dirty="0" err="1" smtClean="0"/>
                        <a:t>Humidity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air</a:t>
                      </a:r>
                      <a:endParaRPr lang="de-DE" sz="1200" dirty="0" smtClean="0"/>
                    </a:p>
                    <a:p>
                      <a:pPr marL="171450" indent="-171450" algn="ctr">
                        <a:buFontTx/>
                        <a:buChar char="-"/>
                      </a:pP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5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Generic</a:t>
            </a:r>
            <a:r>
              <a:rPr lang="de-DE" dirty="0" smtClean="0"/>
              <a:t> </a:t>
            </a:r>
            <a:r>
              <a:rPr lang="de-DE" dirty="0" err="1" smtClean="0"/>
              <a:t>flow</a:t>
            </a:r>
            <a:r>
              <a:rPr lang="de-DE" dirty="0" smtClean="0"/>
              <a:t> </a:t>
            </a:r>
            <a:r>
              <a:rPr lang="de-DE" dirty="0" err="1" smtClean="0"/>
              <a:t>diagram</a:t>
            </a:r>
            <a:r>
              <a:rPr lang="de-DE" dirty="0" smtClean="0"/>
              <a:t> of the Model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/>
              <a:t>The Model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2" descr="C:\Users\clausen\inSync Share\Cloud Adele Dissertation\Tex\Graphiken Olaf\Grahiken Adele\scenario_generi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68" y="1612276"/>
            <a:ext cx="8175972" cy="476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Scenarios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Exemplary</a:t>
            </a:r>
            <a:r>
              <a:rPr lang="de-DE" dirty="0" smtClean="0"/>
              <a:t> </a:t>
            </a:r>
            <a:r>
              <a:rPr lang="de-DE" dirty="0" err="1" smtClean="0"/>
              <a:t>modelling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209920"/>
              </p:ext>
            </p:extLst>
          </p:nvPr>
        </p:nvGraphicFramePr>
        <p:xfrm>
          <a:off x="872257" y="1654407"/>
          <a:ext cx="8127369" cy="4231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189"/>
                <a:gridCol w="626018"/>
                <a:gridCol w="626018"/>
                <a:gridCol w="626018"/>
                <a:gridCol w="626018"/>
                <a:gridCol w="626018"/>
                <a:gridCol w="626018"/>
                <a:gridCol w="626018"/>
                <a:gridCol w="626018"/>
                <a:gridCol w="626018"/>
                <a:gridCol w="626018"/>
              </a:tblGrid>
              <a:tr h="302215">
                <a:tc rowSpan="2">
                  <a:txBody>
                    <a:bodyPr/>
                    <a:lstStyle/>
                    <a:p>
                      <a:endParaRPr lang="de-DE" sz="1200" dirty="0"/>
                    </a:p>
                  </a:txBody>
                  <a:tcPr marL="64594" marR="64594" marT="32343" marB="3234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200" dirty="0" err="1" smtClean="0"/>
                        <a:t>Landfill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MSWI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MBS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MBD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</a:tr>
              <a:tr h="302215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1.0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1.1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2.0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3.0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3.1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3.2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3.3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4.0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4.1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bg1"/>
                          </a:solidFill>
                        </a:rPr>
                        <a:t>4.2</a:t>
                      </a:r>
                      <a:endParaRPr lang="de-DE" sz="1200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Biological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stabilisation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Biological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drying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Screen II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23188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MSWI I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Fluidised</a:t>
                      </a:r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bed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MSWI II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Metal</a:t>
                      </a:r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separation</a:t>
                      </a:r>
                      <a:r>
                        <a:rPr lang="de-DE" sz="1200" b="1" baseline="0" dirty="0" smtClean="0">
                          <a:solidFill>
                            <a:schemeClr val="bg1"/>
                          </a:solidFill>
                        </a:rPr>
                        <a:t> I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Metal</a:t>
                      </a:r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separation</a:t>
                      </a:r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 II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Plastics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separation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RDF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refinery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RTO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DDF2"/>
                    </a:solidFill>
                  </a:tcPr>
                </a:tc>
              </a:tr>
              <a:tr h="302215">
                <a:tc>
                  <a:txBody>
                    <a:bodyPr/>
                    <a:lstStyle/>
                    <a:p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LFG </a:t>
                      </a:r>
                      <a:r>
                        <a:rPr lang="de-DE" sz="1200" b="1" dirty="0" err="1" smtClean="0">
                          <a:solidFill>
                            <a:schemeClr val="bg1"/>
                          </a:solidFill>
                        </a:rPr>
                        <a:t>catchment</a:t>
                      </a:r>
                      <a:r>
                        <a:rPr lang="de-DE" sz="1200" b="1" dirty="0" smtClean="0">
                          <a:solidFill>
                            <a:schemeClr val="bg1"/>
                          </a:solidFill>
                        </a:rPr>
                        <a:t> *</a:t>
                      </a:r>
                      <a:endParaRPr lang="de-DE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64594" marR="64594" marT="32343" marB="3234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aseline="0" dirty="0" smtClean="0"/>
                        <a:t>-</a:t>
                      </a:r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-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marL="64594" marR="64594" marT="32343" marB="3234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FA"/>
                    </a:solidFill>
                  </a:tcPr>
                </a:tc>
              </a:tr>
            </a:tbl>
          </a:graphicData>
        </a:graphic>
      </p:graphicFrame>
      <p:sp>
        <p:nvSpPr>
          <p:cNvPr id="7" name="Ellipse 6"/>
          <p:cNvSpPr/>
          <p:nvPr/>
        </p:nvSpPr>
        <p:spPr>
          <a:xfrm>
            <a:off x="3505200" y="5532120"/>
            <a:ext cx="33528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4130040" y="3139440"/>
            <a:ext cx="33528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4648200" y="2209800"/>
            <a:ext cx="243840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7086600" y="2514600"/>
            <a:ext cx="1920240" cy="3810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4610100" y="6515099"/>
            <a:ext cx="607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* LFG </a:t>
            </a:r>
            <a:r>
              <a:rPr lang="de-DE" sz="1600" dirty="0" err="1" smtClean="0"/>
              <a:t>catchment</a:t>
            </a:r>
            <a:r>
              <a:rPr lang="de-DE" sz="1600" dirty="0" smtClean="0"/>
              <a:t> </a:t>
            </a:r>
            <a:r>
              <a:rPr lang="de-DE" sz="1600" dirty="0" err="1" smtClean="0"/>
              <a:t>efficiency</a:t>
            </a:r>
            <a:r>
              <a:rPr lang="de-DE" sz="1600" dirty="0" smtClean="0"/>
              <a:t> = 50%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Results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513040"/>
            <a:ext cx="8451201" cy="592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610100" y="6515099"/>
            <a:ext cx="6076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* LFG </a:t>
            </a:r>
            <a:r>
              <a:rPr lang="de-DE" sz="1600" dirty="0" err="1" smtClean="0"/>
              <a:t>catchment</a:t>
            </a:r>
            <a:r>
              <a:rPr lang="de-DE" sz="1600" dirty="0" smtClean="0"/>
              <a:t> </a:t>
            </a:r>
            <a:r>
              <a:rPr lang="de-DE" sz="1600" dirty="0" err="1" smtClean="0"/>
              <a:t>efficiency</a:t>
            </a:r>
            <a:r>
              <a:rPr lang="de-DE" sz="1600" dirty="0" smtClean="0"/>
              <a:t> = 50%</a:t>
            </a:r>
            <a:endParaRPr lang="de-DE" sz="1600" dirty="0"/>
          </a:p>
        </p:txBody>
      </p:sp>
      <p:sp>
        <p:nvSpPr>
          <p:cNvPr id="2" name="Ellipse 1"/>
          <p:cNvSpPr/>
          <p:nvPr/>
        </p:nvSpPr>
        <p:spPr>
          <a:xfrm>
            <a:off x="2712720" y="3688080"/>
            <a:ext cx="289560" cy="24384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6629400" y="3627120"/>
            <a:ext cx="289560" cy="24384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032760" y="3992880"/>
            <a:ext cx="289560" cy="24384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6949440" y="3962400"/>
            <a:ext cx="289560" cy="24384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4767573" y="2362200"/>
            <a:ext cx="289560" cy="24384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8684253" y="2346960"/>
            <a:ext cx="289560" cy="24384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6774180" y="2499360"/>
            <a:ext cx="289560" cy="24384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8343900" y="2514600"/>
            <a:ext cx="289560" cy="24384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13"/>
          <p:cNvCxnSpPr/>
          <p:nvPr/>
        </p:nvCxnSpPr>
        <p:spPr>
          <a:xfrm>
            <a:off x="1143000" y="2087880"/>
            <a:ext cx="7830813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1143000" y="2362200"/>
            <a:ext cx="7830813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2857500" y="2514600"/>
            <a:ext cx="289560" cy="24384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Context </a:t>
            </a:r>
            <a:r>
              <a:rPr lang="de-DE" dirty="0" err="1" smtClean="0"/>
              <a:t>significantly</a:t>
            </a:r>
            <a:r>
              <a:rPr lang="de-DE" dirty="0" smtClean="0"/>
              <a:t> </a:t>
            </a:r>
            <a:r>
              <a:rPr lang="de-DE" dirty="0" err="1" smtClean="0"/>
              <a:t>impacts</a:t>
            </a:r>
            <a:r>
              <a:rPr lang="de-DE" dirty="0" smtClean="0"/>
              <a:t> the climate </a:t>
            </a:r>
            <a:r>
              <a:rPr lang="de-DE" dirty="0" err="1" smtClean="0"/>
              <a:t>performance</a:t>
            </a:r>
            <a:endParaRPr lang="de-DE" dirty="0"/>
          </a:p>
          <a:p>
            <a:r>
              <a:rPr lang="de-DE" dirty="0" err="1" smtClean="0"/>
              <a:t>Priority</a:t>
            </a:r>
            <a:r>
              <a:rPr lang="de-DE" dirty="0" smtClean="0"/>
              <a:t> </a:t>
            </a:r>
            <a:r>
              <a:rPr lang="de-DE" dirty="0" err="1" smtClean="0"/>
              <a:t>order</a:t>
            </a:r>
            <a:r>
              <a:rPr lang="de-DE" dirty="0" smtClean="0"/>
              <a:t> is not fix</a:t>
            </a:r>
          </a:p>
          <a:p>
            <a:r>
              <a:rPr lang="de-DE" dirty="0" err="1" smtClean="0"/>
              <a:t>Composition</a:t>
            </a:r>
            <a:r>
              <a:rPr lang="de-DE" dirty="0" smtClean="0"/>
              <a:t> and </a:t>
            </a:r>
            <a:r>
              <a:rPr lang="de-DE" dirty="0" err="1"/>
              <a:t>e</a:t>
            </a:r>
            <a:r>
              <a:rPr lang="de-DE" dirty="0" err="1" smtClean="0"/>
              <a:t>nergy</a:t>
            </a:r>
            <a:r>
              <a:rPr lang="de-DE" dirty="0" smtClean="0"/>
              <a:t> </a:t>
            </a:r>
            <a:r>
              <a:rPr lang="de-DE" dirty="0" err="1" smtClean="0"/>
              <a:t>background</a:t>
            </a:r>
            <a:r>
              <a:rPr lang="de-DE" dirty="0" smtClean="0"/>
              <a:t> are of </a:t>
            </a:r>
            <a:r>
              <a:rPr lang="de-DE" dirty="0" err="1" smtClean="0"/>
              <a:t>special</a:t>
            </a:r>
            <a:r>
              <a:rPr lang="de-DE" dirty="0" smtClean="0"/>
              <a:t> relevance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Anaerobic</a:t>
            </a:r>
            <a:r>
              <a:rPr lang="de-DE" dirty="0" smtClean="0"/>
              <a:t> </a:t>
            </a:r>
            <a:r>
              <a:rPr lang="de-DE" dirty="0" err="1" smtClean="0"/>
              <a:t>digestion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be </a:t>
            </a:r>
            <a:r>
              <a:rPr lang="de-DE" dirty="0" err="1" smtClean="0"/>
              <a:t>considered</a:t>
            </a:r>
            <a:r>
              <a:rPr lang="de-DE" dirty="0" smtClean="0"/>
              <a:t> in </a:t>
            </a:r>
            <a:r>
              <a:rPr lang="de-DE" dirty="0" err="1" smtClean="0"/>
              <a:t>future</a:t>
            </a:r>
            <a:r>
              <a:rPr lang="de-DE" dirty="0" smtClean="0"/>
              <a:t> </a:t>
            </a:r>
            <a:r>
              <a:rPr lang="de-DE" dirty="0" err="1" smtClean="0"/>
              <a:t>investigations</a:t>
            </a:r>
            <a:endParaRPr lang="de-DE" dirty="0" smtClean="0"/>
          </a:p>
          <a:p>
            <a:r>
              <a:rPr lang="de-DE" dirty="0" smtClean="0"/>
              <a:t>The </a:t>
            </a:r>
            <a:r>
              <a:rPr lang="de-DE" dirty="0" err="1" smtClean="0"/>
              <a:t>scope</a:t>
            </a:r>
            <a:r>
              <a:rPr lang="de-DE" dirty="0" smtClean="0"/>
              <a:t> </a:t>
            </a:r>
            <a:r>
              <a:rPr lang="de-DE" dirty="0" err="1" smtClean="0"/>
              <a:t>may</a:t>
            </a:r>
            <a:r>
              <a:rPr lang="de-DE" dirty="0" smtClean="0"/>
              <a:t> be </a:t>
            </a:r>
            <a:r>
              <a:rPr lang="de-DE" dirty="0" err="1" smtClean="0"/>
              <a:t>extended</a:t>
            </a:r>
            <a:r>
              <a:rPr lang="de-DE" dirty="0" smtClean="0"/>
              <a:t> to non-EU countries</a:t>
            </a:r>
          </a:p>
          <a:p>
            <a:r>
              <a:rPr lang="de-DE" dirty="0" smtClean="0"/>
              <a:t>Real context </a:t>
            </a:r>
            <a:r>
              <a:rPr lang="de-DE" dirty="0" err="1" smtClean="0"/>
              <a:t>situations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be </a:t>
            </a:r>
            <a:r>
              <a:rPr lang="de-DE" dirty="0" err="1" smtClean="0"/>
              <a:t>investigated</a:t>
            </a:r>
            <a:endParaRPr lang="de-DE" dirty="0" smtClean="0"/>
          </a:p>
          <a:p>
            <a:r>
              <a:rPr lang="de-DE" dirty="0" smtClean="0"/>
              <a:t>Data for </a:t>
            </a:r>
            <a:r>
              <a:rPr lang="de-DE" dirty="0" err="1" smtClean="0"/>
              <a:t>uncertainty</a:t>
            </a:r>
            <a:r>
              <a:rPr lang="de-DE" dirty="0" smtClean="0"/>
              <a:t> </a:t>
            </a:r>
            <a:r>
              <a:rPr lang="de-DE" dirty="0" err="1" smtClean="0"/>
              <a:t>studies</a:t>
            </a:r>
            <a:r>
              <a:rPr lang="de-DE" dirty="0" smtClean="0"/>
              <a:t> </a:t>
            </a:r>
            <a:r>
              <a:rPr lang="de-DE" dirty="0" err="1" smtClean="0"/>
              <a:t>should</a:t>
            </a:r>
            <a:r>
              <a:rPr lang="de-DE" dirty="0" smtClean="0"/>
              <a:t> be </a:t>
            </a:r>
            <a:r>
              <a:rPr lang="de-DE" dirty="0" err="1" smtClean="0"/>
              <a:t>investigated</a:t>
            </a:r>
            <a:endParaRPr lang="de-DE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de-DE" dirty="0" err="1" smtClean="0"/>
              <a:t>Conclusion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88F13E7-2CEC-4D30-908F-169D5907D28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platzhalter 1"/>
          <p:cNvSpPr txBox="1">
            <a:spLocks/>
          </p:cNvSpPr>
          <p:nvPr/>
        </p:nvSpPr>
        <p:spPr>
          <a:xfrm>
            <a:off x="977059" y="3329489"/>
            <a:ext cx="7632000" cy="576000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 smtClean="0"/>
              <a:t>Outlook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21887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IAR-Foliendesign-Rev1-2008-04-29-D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.A.R.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73FEEE3EF2AC3469A018D00FA35F009" ma:contentTypeVersion="0" ma:contentTypeDescription="Ein neues Dokument erstellen." ma:contentTypeScope="" ma:versionID="761fba4ece28b41d0f570a240b6e82d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6c4a6dd5ef775a5269b08f7de37f93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EC1A3A-7A82-4B3E-9814-F3CEFE0EC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CEE67D-1D13-4E6C-B7D3-65D55CD61CA8}">
  <ds:schemaRefs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42595F-445A-4B19-AFEF-DFCF4BB5FC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788</Words>
  <Application>Microsoft Office PowerPoint</Application>
  <PresentationFormat>Bildschirmpräsentation (4:3)</PresentationFormat>
  <Paragraphs>431</Paragraphs>
  <Slides>20</Slides>
  <Notes>0</Notes>
  <HiddenSlides>1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1_IAR-Foliendesign-Rev1-2008-04-29-DK</vt:lpstr>
      <vt:lpstr>think-cell 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Administrator</dc:creator>
  <cp:lastModifiedBy>Clausen, Adele</cp:lastModifiedBy>
  <cp:revision>713</cp:revision>
  <cp:lastPrinted>2014-02-02T06:01:09Z</cp:lastPrinted>
  <dcterms:created xsi:type="dcterms:W3CDTF">1999-10-15T15:02:19Z</dcterms:created>
  <dcterms:modified xsi:type="dcterms:W3CDTF">2015-06-17T21:12:15Z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0x010100E73FEEE3EF2AC3469A018D00FA35F009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</Properties>
</file>