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sldIdLst>
    <p:sldId id="301" r:id="rId4"/>
    <p:sldId id="256" r:id="rId5"/>
    <p:sldId id="257" r:id="rId6"/>
    <p:sldId id="258" r:id="rId7"/>
    <p:sldId id="259" r:id="rId8"/>
    <p:sldId id="260" r:id="rId9"/>
    <p:sldId id="267" r:id="rId10"/>
    <p:sldId id="283" r:id="rId11"/>
    <p:sldId id="288" r:id="rId12"/>
    <p:sldId id="269" r:id="rId13"/>
    <p:sldId id="268" r:id="rId14"/>
    <p:sldId id="270" r:id="rId15"/>
    <p:sldId id="289" r:id="rId16"/>
    <p:sldId id="271" r:id="rId17"/>
    <p:sldId id="272" r:id="rId18"/>
    <p:sldId id="273" r:id="rId19"/>
    <p:sldId id="274" r:id="rId20"/>
    <p:sldId id="275" r:id="rId21"/>
    <p:sldId id="276" r:id="rId22"/>
    <p:sldId id="280" r:id="rId23"/>
    <p:sldId id="277" r:id="rId24"/>
    <p:sldId id="278" r:id="rId25"/>
    <p:sldId id="279" r:id="rId26"/>
    <p:sldId id="282" r:id="rId27"/>
    <p:sldId id="281" r:id="rId28"/>
    <p:sldId id="284" r:id="rId29"/>
    <p:sldId id="285" r:id="rId30"/>
    <p:sldId id="286" r:id="rId31"/>
    <p:sldId id="287" r:id="rId32"/>
    <p:sldId id="291" r:id="rId33"/>
    <p:sldId id="292" r:id="rId34"/>
    <p:sldId id="293" r:id="rId35"/>
    <p:sldId id="294" r:id="rId36"/>
    <p:sldId id="295" r:id="rId37"/>
    <p:sldId id="296" r:id="rId38"/>
    <p:sldId id="297" r:id="rId39"/>
    <p:sldId id="298" r:id="rId40"/>
    <p:sldId id="299" r:id="rId41"/>
    <p:sldId id="302"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33" autoAdjust="0"/>
  </p:normalViewPr>
  <p:slideViewPr>
    <p:cSldViewPr>
      <p:cViewPr>
        <p:scale>
          <a:sx n="75" d="100"/>
          <a:sy n="75" d="100"/>
        </p:scale>
        <p:origin x="-1236" y="-72"/>
      </p:cViewPr>
      <p:guideLst>
        <p:guide orient="horz" pos="2160"/>
        <p:guide pos="2880"/>
      </p:guideLst>
    </p:cSldViewPr>
  </p:slideViewPr>
  <p:outlineViewPr>
    <p:cViewPr>
      <p:scale>
        <a:sx n="33" d="100"/>
        <a:sy n="33" d="100"/>
      </p:scale>
      <p:origin x="0" y="16194"/>
    </p:cViewPr>
  </p:outlineViewPr>
  <p:notesTextViewPr>
    <p:cViewPr>
      <p:scale>
        <a:sx n="100" d="100"/>
        <a:sy n="100" d="100"/>
      </p:scale>
      <p:origin x="0" y="0"/>
    </p:cViewPr>
  </p:notesTextViewPr>
  <p:sorterViewPr>
    <p:cViewPr>
      <p:scale>
        <a:sx n="66" d="100"/>
        <a:sy n="66" d="100"/>
      </p:scale>
      <p:origin x="0" y="4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66FD6D-EA46-4ACA-957B-6793B5FDCCD1}" type="datetimeFigureOut">
              <a:rPr lang="en-US" smtClean="0"/>
              <a:pPr/>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6FD6D-EA46-4ACA-957B-6793B5FDCCD1}" type="datetimeFigureOut">
              <a:rPr lang="en-US" smtClean="0"/>
              <a:pPr/>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66FD6D-EA46-4ACA-957B-6793B5FDCCD1}" type="datetimeFigureOut">
              <a:rPr lang="en-US" smtClean="0"/>
              <a:pPr/>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66FD6D-EA46-4ACA-957B-6793B5FDCCD1}" type="datetimeFigureOut">
              <a:rPr lang="en-US" smtClean="0"/>
              <a:pPr/>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66FD6D-EA46-4ACA-957B-6793B5FDCCD1}" type="datetimeFigureOut">
              <a:rPr lang="en-US" smtClean="0"/>
              <a:pPr/>
              <a:t>8/14/2015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66FD6D-EA46-4ACA-957B-6793B5FDCCD1}" type="datetimeFigureOut">
              <a:rPr lang="en-US" smtClean="0"/>
              <a:pPr/>
              <a:t>8/14/2015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66FD6D-EA46-4ACA-957B-6793B5FDCCD1}" type="datetimeFigureOut">
              <a:rPr lang="en-US" smtClean="0"/>
              <a:pPr/>
              <a:t>8/14/2015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66FD6D-EA46-4ACA-957B-6793B5FDCCD1}" type="datetimeFigureOut">
              <a:rPr lang="en-US" smtClean="0"/>
              <a:pPr/>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66FD6D-EA46-4ACA-957B-6793B5FDCCD1}" type="datetimeFigureOut">
              <a:rPr lang="en-US" smtClean="0"/>
              <a:pPr/>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6FD6D-EA46-4ACA-957B-6793B5FDCCD1}" type="datetimeFigureOut">
              <a:rPr lang="en-US" smtClean="0"/>
              <a:pPr/>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6FD6D-EA46-4ACA-957B-6793B5FDCCD1}" type="datetimeFigureOut">
              <a:rPr lang="en-US" smtClean="0"/>
              <a:pPr/>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99207-C203-4358-AF59-0774A0D0BA0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81486293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803176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5843104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568564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985609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9504193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442310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737699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338204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263343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6951913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4246802150"/>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138669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208485653"/>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9974501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3273620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4622280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5177324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8486376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5552140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7129431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543091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66FD6D-EA46-4ACA-957B-6793B5FDCCD1}" type="datetimeFigureOut">
              <a:rPr lang="en-US" smtClean="0"/>
              <a:pPr/>
              <a:t>8/14/2015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F99207-C203-4358-AF59-0774A0D0BA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extLst>
      <p:ext uri="{BB962C8B-B14F-4D97-AF65-F5344CB8AC3E}">
        <p14:creationId xmlns:p14="http://schemas.microsoft.com/office/powerpoint/2010/main" val="41904102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extLst>
      <p:ext uri="{BB962C8B-B14F-4D97-AF65-F5344CB8AC3E}">
        <p14:creationId xmlns:p14="http://schemas.microsoft.com/office/powerpoint/2010/main" val="30800074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google.com.pk/search?client=firefox-beta&amp;hs=nJ6&amp;rls=org.mozilla:en-US:official&amp;channel=sb&amp;q=Consequences&amp;spell=1&amp;sa=X&amp;ved=0CBgQvwUoAGoVChMI9evj0sX7xgIVg9cUCh0W_gWl&amp;biw=1024&amp;bih=615"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67992" y="6096000"/>
            <a:ext cx="3599807" cy="457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2800" b="1" dirty="0">
                <a:solidFill>
                  <a:schemeClr val="bg1"/>
                </a:solidFill>
              </a:rPr>
              <a:t>Adeela Saba</a:t>
            </a:r>
            <a:endParaRPr lang="en-US" sz="28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dirty="0" smtClean="0">
                <a:solidFill>
                  <a:schemeClr val="tx1"/>
                </a:solidFill>
                <a:latin typeface="Times New Roman" pitchFamily="18" charset="0"/>
                <a:cs typeface="Times New Roman" pitchFamily="18" charset="0"/>
              </a:rPr>
              <a:t>Addiction Therapy 2015</a:t>
            </a:r>
            <a:r>
              <a:rPr sz="4800" b="1" dirty="0" smtClean="0">
                <a:solidFill>
                  <a:schemeClr val="tx1"/>
                </a:solidFill>
              </a:rPr>
              <a:t/>
            </a:r>
            <a:br>
              <a:rPr sz="4800" b="1" dirty="0" smtClean="0">
                <a:solidFill>
                  <a:schemeClr val="tx1"/>
                </a:solidFill>
              </a:rPr>
            </a:br>
            <a:r>
              <a:rPr lang="en-US" sz="2400" b="1" dirty="0" smtClean="0">
                <a:solidFill>
                  <a:schemeClr val="tx1"/>
                </a:solidFill>
                <a:latin typeface="Perpetua"/>
                <a:ea typeface="+mn-ea"/>
                <a:cs typeface="+mn-cs"/>
              </a:rPr>
              <a:t>Florida</a:t>
            </a:r>
            <a:r>
              <a:rPr sz="2400" b="1" dirty="0" smtClean="0">
                <a:solidFill>
                  <a:schemeClr val="tx1"/>
                </a:solidFill>
                <a:latin typeface="Perpetua"/>
                <a:ea typeface="+mn-ea"/>
                <a:cs typeface="+mn-cs"/>
              </a:rPr>
              <a:t>,  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August 03-08,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7" name="Picture 3" descr="C:\Users\addictiontherapy\Documents\Documents final\Addiction Therapy 2015 Updates\Addiction Therapy-2015 Book Proceedings\Addiction Photos\Photos given for logo\Group Photo (4) 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535" y="3505200"/>
            <a:ext cx="5110632" cy="2971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6" name="Picture 2" descr="C:\Users\addictiontherapy\Documents\Documents final\Addiction Therapy 2015 Updates\Addiction Therapy-2015 Book Proceedings\Addiction Photos\Photos with logo\Adeela-Saba,-Global-Welfare-Organization,-Pakistan 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657600"/>
            <a:ext cx="3286491" cy="22807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5177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019800"/>
          </a:xfrm>
          <a:prstGeom prst="rect">
            <a:avLst/>
          </a:prstGeom>
          <a:noFill/>
          <a:ln w="9525">
            <a:noFill/>
            <a:miter lim="800000"/>
            <a:headEnd/>
            <a:tailEnd/>
          </a:ln>
          <a:effectLst/>
        </p:spPr>
      </p:pic>
      <p:sp>
        <p:nvSpPr>
          <p:cNvPr id="3" name="Subtitle 2"/>
          <p:cNvSpPr>
            <a:spLocks noGrp="1"/>
          </p:cNvSpPr>
          <p:nvPr>
            <p:ph type="subTitle" idx="1"/>
          </p:nvPr>
        </p:nvSpPr>
        <p:spPr>
          <a:xfrm>
            <a:off x="0" y="5105400"/>
            <a:ext cx="9144000" cy="1752600"/>
          </a:xfrm>
          <a:solidFill>
            <a:srgbClr val="FFC000"/>
          </a:solidFill>
        </p:spPr>
        <p:txBody>
          <a:bodyPr/>
          <a:lstStyle/>
          <a:p>
            <a:r>
              <a:rPr lang="nb-NO" sz="2800" b="1" dirty="0">
                <a:solidFill>
                  <a:schemeClr val="tx1"/>
                </a:solidFill>
              </a:rPr>
              <a:t>Adeela Saba, Qudsia Nashee &amp; Naumana Amjad</a:t>
            </a:r>
            <a:endParaRPr lang="en-US" sz="2800" b="1" dirty="0">
              <a:solidFill>
                <a:schemeClr val="tx1"/>
              </a:solidFill>
            </a:endParaRPr>
          </a:p>
          <a:p>
            <a:endParaRPr lang="en-US" dirty="0"/>
          </a:p>
        </p:txBody>
      </p:sp>
      <p:sp>
        <p:nvSpPr>
          <p:cNvPr id="1027" name="Rectangle 3"/>
          <p:cNvSpPr>
            <a:spLocks noChangeArrowheads="1"/>
          </p:cNvSpPr>
          <p:nvPr/>
        </p:nvSpPr>
        <p:spPr bwMode="auto">
          <a:xfrm>
            <a:off x="457200" y="1295400"/>
            <a:ext cx="8217186"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ea typeface="Times New Roman" pitchFamily="18" charset="0"/>
                <a:cs typeface="Times New Roman" pitchFamily="18" charset="0"/>
              </a:rPr>
              <a:t>Effectiveness of Rational Emotive Behavior Therapy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ea typeface="Times New Roman" pitchFamily="18" charset="0"/>
                <a:cs typeface="Times New Roman" pitchFamily="18" charset="0"/>
              </a:rPr>
              <a:t> in Disputing </a:t>
            </a:r>
            <a:r>
              <a:rPr kumimoji="0" lang="en-US" sz="2800" b="1" i="0" u="none" strike="noStrike" cap="none" normalizeH="0" baseline="0" dirty="0" smtClean="0">
                <a:ln>
                  <a:noFill/>
                </a:ln>
                <a:effectLst/>
                <a:ea typeface="Times New Roman" pitchFamily="18" charset="0"/>
                <a:cs typeface="Times New Roman" pitchFamily="18" charset="0"/>
              </a:rPr>
              <a:t>Irrational</a:t>
            </a:r>
            <a:r>
              <a:rPr kumimoji="0" lang="en-US" sz="2800" b="1" i="0" u="none" strike="noStrike" cap="none" normalizeH="0" dirty="0" smtClean="0">
                <a:ln>
                  <a:noFill/>
                </a:ln>
                <a:effectLst/>
                <a:ea typeface="Times New Roman" pitchFamily="18" charset="0"/>
                <a:cs typeface="Times New Roman" pitchFamily="18" charset="0"/>
              </a:rPr>
              <a:t> Beliefs </a:t>
            </a:r>
            <a:r>
              <a:rPr kumimoji="0" lang="en-US" sz="2800" b="1" i="0" u="none" strike="noStrike" cap="none" normalizeH="0" dirty="0" smtClean="0">
                <a:ln>
                  <a:noFill/>
                </a:ln>
                <a:solidFill>
                  <a:schemeClr val="tx1"/>
                </a:solidFill>
                <a:effectLst/>
                <a:ea typeface="Times New Roman" pitchFamily="18" charset="0"/>
                <a:cs typeface="Times New Roman" pitchFamily="18" charset="0"/>
              </a:rPr>
              <a:t>of </a:t>
            </a:r>
            <a:endParaRPr kumimoji="0" lang="en-US" sz="2800" b="1" i="0" u="none" strike="noStrike" cap="none" normalizeH="0" baseline="0" dirty="0" smtClean="0">
              <a:ln>
                <a:noFill/>
              </a:ln>
              <a:solidFill>
                <a:schemeClr val="tx1"/>
              </a:solidFill>
              <a:effectLst/>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ea typeface="Times New Roman" pitchFamily="18" charset="0"/>
                <a:cs typeface="Times New Roman" pitchFamily="18" charset="0"/>
              </a:rPr>
              <a:t> Persons with Substance Used Disorders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2800" b="1" dirty="0" smtClean="0">
                <a:cs typeface="Times New Roman" pitchFamily="18" charset="0"/>
              </a:rPr>
              <a:t>BY</a:t>
            </a:r>
            <a:endParaRPr kumimoji="0" lang="en-US" sz="28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normAutofit fontScale="90000"/>
          </a:bodyPr>
          <a:lstStyle/>
          <a:p>
            <a:r>
              <a:rPr lang="en-US" b="1" dirty="0"/>
              <a:t>Rationale</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a:buNone/>
            </a:pPr>
            <a:r>
              <a:rPr lang="en-US" dirty="0"/>
              <a:t>Irrational beliefs are important psychological constructs (i.e., cognitive vulnerability constructs), which can predict how individuals react emotionally to stressful events, their role in emotional regulation. Indeed, a large body of empirical evidence shows that irrational beliefs impact emotional problems such as self-reported trait anxiety, trait anger, depression, state anxiety, depression, anger, guilt. </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lnSpcReduction="10000"/>
          </a:bodyPr>
          <a:lstStyle/>
          <a:p>
            <a:pPr>
              <a:buNone/>
            </a:pPr>
            <a:r>
              <a:rPr lang="en-US" dirty="0" smtClean="0"/>
              <a:t>When individual developed such type of irrational belief he turned toward social, emotional and psychological illnesses. Addiction is a chronic disease. Albert Ellis proposed that irrational beliefs are the main factor causing emotional, psychological and behavioral disorders. </a:t>
            </a:r>
          </a:p>
          <a:p>
            <a:pPr>
              <a:buNone/>
            </a:pPr>
            <a:r>
              <a:rPr lang="en-US" dirty="0" smtClean="0"/>
              <a:t>In the light of literature increasingly irrational believes develop psychological problems and ultimately increase the addiction ratio. REBT is disputing the irrational beliefs into rational beliefs which can decrease the addiction ratio.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normAutofit fontScale="90000"/>
          </a:bodyPr>
          <a:lstStyle/>
          <a:p>
            <a:r>
              <a:rPr lang="en-US" b="1" dirty="0"/>
              <a:t>Hypothesis</a:t>
            </a:r>
            <a:r>
              <a:rPr lang="en-US" dirty="0"/>
              <a:t/>
            </a:r>
            <a:br>
              <a:rPr lang="en-US" dirty="0"/>
            </a:br>
            <a:endParaRPr lang="en-US" dirty="0"/>
          </a:p>
        </p:txBody>
      </p:sp>
      <p:sp>
        <p:nvSpPr>
          <p:cNvPr id="3" name="Content Placeholder 2"/>
          <p:cNvSpPr>
            <a:spLocks noGrp="1"/>
          </p:cNvSpPr>
          <p:nvPr>
            <p:ph idx="1"/>
          </p:nvPr>
        </p:nvSpPr>
        <p:spPr/>
        <p:txBody>
          <a:bodyPr/>
          <a:lstStyle/>
          <a:p>
            <a:pPr>
              <a:buNone/>
            </a:pPr>
            <a:r>
              <a:rPr lang="en-US" dirty="0"/>
              <a:t>There is likely to be a </a:t>
            </a:r>
            <a:r>
              <a:rPr lang="en-US" dirty="0" smtClean="0"/>
              <a:t>decrease </a:t>
            </a:r>
            <a:r>
              <a:rPr lang="en-US" dirty="0"/>
              <a:t>in irrational beliefs of persons with substance used disorders </a:t>
            </a:r>
            <a:r>
              <a:rPr lang="en-US" dirty="0" smtClean="0"/>
              <a:t>after </a:t>
            </a:r>
            <a:r>
              <a:rPr lang="en-US" dirty="0"/>
              <a:t>the treatment (REBT).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lstStyle/>
          <a:p>
            <a:r>
              <a:rPr lang="en-US" b="1" dirty="0"/>
              <a:t>Methodology</a:t>
            </a:r>
            <a:endParaRPr lang="en-US" dirty="0"/>
          </a:p>
        </p:txBody>
      </p:sp>
      <p:sp>
        <p:nvSpPr>
          <p:cNvPr id="3" name="Content Placeholder 2"/>
          <p:cNvSpPr>
            <a:spLocks noGrp="1"/>
          </p:cNvSpPr>
          <p:nvPr>
            <p:ph idx="1"/>
          </p:nvPr>
        </p:nvSpPr>
        <p:spPr/>
        <p:txBody>
          <a:bodyPr/>
          <a:lstStyle/>
          <a:p>
            <a:pPr>
              <a:buNone/>
            </a:pPr>
            <a:r>
              <a:rPr lang="en-US" dirty="0"/>
              <a:t>Repeated measure design was used. </a:t>
            </a:r>
            <a:r>
              <a:rPr lang="en-US" dirty="0" smtClean="0"/>
              <a:t>Sample </a:t>
            </a:r>
            <a:r>
              <a:rPr lang="en-US" dirty="0"/>
              <a:t>consisted of (N = 12) persons with substance use disorder. It was carried out on in door patients of Drug Addiction at Punjab Institute of Mental Health (PIMH), Fountain House Lahore.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b="1" dirty="0" smtClean="0"/>
              <a:t>Implementation for Intervention</a:t>
            </a:r>
            <a:endParaRPr lang="en-US" dirty="0" smtClean="0"/>
          </a:p>
          <a:p>
            <a:pPr lvl="0"/>
            <a:r>
              <a:rPr lang="en-US" dirty="0" smtClean="0"/>
              <a:t>Pictorial presentation of the REBT techniques gives better understanding and significant results. Participants are highly interested in therapy and enjoyed the concept presented with pictures.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normAutofit fontScale="90000"/>
          </a:bodyPr>
          <a:lstStyle/>
          <a:p>
            <a:r>
              <a:rPr lang="en-US" b="1" dirty="0"/>
              <a:t>Assessment Measurement</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a:buNone/>
            </a:pPr>
            <a:r>
              <a:rPr lang="en-US" b="1" dirty="0"/>
              <a:t>Shortened General Attitude and Belief Scale</a:t>
            </a:r>
            <a:endParaRPr lang="en-US" dirty="0"/>
          </a:p>
          <a:p>
            <a:pPr>
              <a:buNone/>
            </a:pPr>
            <a:r>
              <a:rPr lang="en-US" dirty="0"/>
              <a:t>The Shortened General Attitude and Belief Scale (SGABS</a:t>
            </a:r>
            <a:r>
              <a:rPr lang="en-US" dirty="0" smtClean="0"/>
              <a:t>) </a:t>
            </a:r>
            <a:r>
              <a:rPr lang="en-US" dirty="0"/>
              <a:t>(Lindner, </a:t>
            </a:r>
            <a:r>
              <a:rPr lang="en-US" dirty="0" err="1"/>
              <a:t>Kirkby</a:t>
            </a:r>
            <a:r>
              <a:rPr lang="en-US" dirty="0"/>
              <a:t>, Wertheim, &amp; </a:t>
            </a:r>
            <a:r>
              <a:rPr lang="en-US" dirty="0" smtClean="0"/>
              <a:t>Birch, 1999)was </a:t>
            </a:r>
            <a:r>
              <a:rPr lang="en-US" dirty="0"/>
              <a:t>used to measure irrational beliefs of the participants. It is a 26 item scale utilizing a five point </a:t>
            </a:r>
            <a:r>
              <a:rPr lang="en-US" dirty="0" err="1"/>
              <a:t>Likert</a:t>
            </a:r>
            <a:r>
              <a:rPr lang="en-US" dirty="0"/>
              <a:t> response scale with responses ranging from 1 (strongly disagree) to 5 (strongly agree). Higher scores indicate stronger beliefs.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
            </a:r>
            <a:br>
              <a:rPr lang="en-US" sz="2400" dirty="0" smtClean="0"/>
            </a:br>
            <a:r>
              <a:rPr lang="en-US" sz="2800" dirty="0" smtClean="0"/>
              <a:t> </a:t>
            </a:r>
            <a:r>
              <a:rPr lang="en-US" sz="2800" b="1" dirty="0" smtClean="0"/>
              <a:t>SHORTENED GENERAL ATTITUDE AND BELIEF SCALE (SGABS) </a:t>
            </a:r>
            <a:r>
              <a:rPr lang="en-US" sz="2400" b="1" dirty="0" smtClean="0"/>
              <a:t/>
            </a:r>
            <a:br>
              <a:rPr lang="en-US" sz="2400" b="1" dirty="0" smtClean="0"/>
            </a:br>
            <a:endParaRPr lang="en-US" sz="2400" dirty="0"/>
          </a:p>
        </p:txBody>
      </p:sp>
      <p:sp>
        <p:nvSpPr>
          <p:cNvPr id="3" name="Content Placeholder 2"/>
          <p:cNvSpPr>
            <a:spLocks noGrp="1"/>
          </p:cNvSpPr>
          <p:nvPr>
            <p:ph idx="1"/>
          </p:nvPr>
        </p:nvSpPr>
        <p:spPr/>
        <p:txBody>
          <a:bodyPr>
            <a:noAutofit/>
          </a:bodyPr>
          <a:lstStyle/>
          <a:p>
            <a:r>
              <a:rPr lang="en-US" sz="1400" dirty="0" smtClean="0"/>
              <a:t>1. it’s unbearable to fail at important things, and I can’t stand not succeeding at them. </a:t>
            </a:r>
          </a:p>
          <a:p>
            <a:r>
              <a:rPr lang="en-US" sz="1400" dirty="0" smtClean="0"/>
              <a:t> </a:t>
            </a:r>
          </a:p>
          <a:p>
            <a:r>
              <a:rPr lang="en-US" sz="1400" dirty="0" smtClean="0"/>
              <a:t>Strongly Disagree	</a:t>
            </a:r>
            <a:r>
              <a:rPr lang="en-US" sz="1400" dirty="0" err="1" smtClean="0"/>
              <a:t>Disagree</a:t>
            </a:r>
            <a:r>
              <a:rPr lang="en-US" sz="1400" dirty="0" smtClean="0"/>
              <a:t>	Neutral		Agree	Strongly agree</a:t>
            </a:r>
          </a:p>
          <a:p>
            <a:r>
              <a:rPr lang="en-US" sz="1400" dirty="0" smtClean="0"/>
              <a:t>1	 	2</a:t>
            </a:r>
            <a:r>
              <a:rPr lang="en-US" sz="1400" smtClean="0"/>
              <a:t>	3 	</a:t>
            </a:r>
            <a:r>
              <a:rPr lang="en-US" sz="1400" dirty="0" smtClean="0"/>
              <a:t>	4 	5 </a:t>
            </a:r>
          </a:p>
          <a:p>
            <a:r>
              <a:rPr lang="en-US" sz="1400" dirty="0" smtClean="0"/>
              <a:t>2. I can’t stand a lack of consideration from other people, and I can’t bear the possibility of their unfairness </a:t>
            </a:r>
          </a:p>
          <a:p>
            <a:r>
              <a:rPr lang="en-US" sz="1400" dirty="0" smtClean="0"/>
              <a:t>Strongly Disagree	</a:t>
            </a:r>
            <a:r>
              <a:rPr lang="en-US" sz="1400" dirty="0" err="1" smtClean="0"/>
              <a:t>Disagree</a:t>
            </a:r>
            <a:r>
              <a:rPr lang="en-US" sz="1400" dirty="0" smtClean="0"/>
              <a:t>	Neutral		Agree	Strongly agree</a:t>
            </a:r>
          </a:p>
          <a:p>
            <a:r>
              <a:rPr lang="en-US" sz="1400" dirty="0" smtClean="0"/>
              <a:t>1	 	2	3 		4 		5 </a:t>
            </a:r>
          </a:p>
          <a:p>
            <a:r>
              <a:rPr lang="en-US" sz="1400" dirty="0" smtClean="0"/>
              <a:t>3. It’s unbearable being uncomfortable, tense or nervous and I can’t stand it when I am. </a:t>
            </a:r>
          </a:p>
          <a:p>
            <a:r>
              <a:rPr lang="en-US" sz="1400" dirty="0" smtClean="0"/>
              <a:t>Strongly Disagree	</a:t>
            </a:r>
            <a:r>
              <a:rPr lang="en-US" sz="1400" dirty="0" err="1" smtClean="0"/>
              <a:t>Disagree</a:t>
            </a:r>
            <a:r>
              <a:rPr lang="en-US" sz="1400" dirty="0" smtClean="0"/>
              <a:t>	Neutral		Agree	Strongly agree</a:t>
            </a:r>
          </a:p>
          <a:p>
            <a:r>
              <a:rPr lang="en-US" sz="1400" dirty="0" smtClean="0"/>
              <a:t>1		2	 3 		4 		5 </a:t>
            </a:r>
          </a:p>
          <a:p>
            <a:pPr>
              <a:buNone/>
            </a:pPr>
            <a:endParaRPr lang="en-US" sz="1400" dirty="0" smtClean="0"/>
          </a:p>
          <a:p>
            <a:r>
              <a:rPr lang="en-US" sz="1400" dirty="0" smtClean="0"/>
              <a:t>4. I have worth as a person even if I do not perform well at tasks that are important to me. </a:t>
            </a:r>
          </a:p>
          <a:p>
            <a:r>
              <a:rPr lang="en-US" sz="1400" dirty="0" smtClean="0"/>
              <a:t>Strongly Disagree 	</a:t>
            </a:r>
            <a:r>
              <a:rPr lang="en-US" sz="1400" dirty="0" err="1" smtClean="0"/>
              <a:t>Disagree</a:t>
            </a:r>
            <a:r>
              <a:rPr lang="en-US" sz="1400" dirty="0" smtClean="0"/>
              <a:t>	Neutral		Agree	Strongly agree</a:t>
            </a:r>
          </a:p>
          <a:p>
            <a:r>
              <a:rPr lang="en-US" sz="1400" dirty="0" smtClean="0"/>
              <a:t>1	 	2	 3 		4 	5 </a:t>
            </a:r>
          </a:p>
          <a:p>
            <a:r>
              <a:rPr lang="en-US" sz="1400" dirty="0" smtClean="0"/>
              <a:t>5. I can’t stand being tense or nervous and I think tension is unbearable. </a:t>
            </a:r>
          </a:p>
          <a:p>
            <a:r>
              <a:rPr lang="en-US" sz="1400" dirty="0" smtClean="0"/>
              <a:t>Strongly Disagree	</a:t>
            </a:r>
            <a:r>
              <a:rPr lang="en-US" sz="1400" dirty="0" err="1" smtClean="0"/>
              <a:t>Disagree</a:t>
            </a:r>
            <a:r>
              <a:rPr lang="en-US" sz="1400" dirty="0" smtClean="0"/>
              <a:t>	Neutral		Agree	Strongly agree</a:t>
            </a:r>
          </a:p>
          <a:p>
            <a:r>
              <a:rPr lang="en-US" sz="1400" dirty="0" smtClean="0"/>
              <a:t>1	 	2	3 		4 	5 </a:t>
            </a:r>
          </a:p>
          <a:p>
            <a:endParaRPr lang="en-US" sz="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marcosquinones.com/Portals/213470/images/rebt.gif"/>
          <p:cNvPicPr>
            <a:picLocks noChangeAspect="1" noChangeArrowheads="1"/>
          </p:cNvPicPr>
          <p:nvPr/>
        </p:nvPicPr>
        <p:blipFill>
          <a:blip r:embed="rId2" cstate="print"/>
          <a:srcRect/>
          <a:stretch>
            <a:fillRect/>
          </a:stretch>
        </p:blipFill>
        <p:spPr bwMode="auto">
          <a:xfrm>
            <a:off x="228600" y="838200"/>
            <a:ext cx="8421688"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7772400" cy="1470025"/>
          </a:xfrm>
        </p:spPr>
        <p:txBody>
          <a:bodyPr>
            <a:normAutofit/>
          </a:bodyPr>
          <a:lstStyle/>
          <a:p>
            <a:r>
              <a:rPr lang="en-US" dirty="0" smtClean="0"/>
              <a:t>Mastering The Art of Personal Happiness</a:t>
            </a:r>
            <a:endParaRPr lang="en-US" dirty="0"/>
          </a:p>
        </p:txBody>
      </p:sp>
      <p:sp>
        <p:nvSpPr>
          <p:cNvPr id="3" name="Subtitle 2"/>
          <p:cNvSpPr>
            <a:spLocks noGrp="1"/>
          </p:cNvSpPr>
          <p:nvPr>
            <p:ph type="subTitle" idx="1"/>
          </p:nvPr>
        </p:nvSpPr>
        <p:spPr>
          <a:xfrm>
            <a:off x="609600" y="2209800"/>
            <a:ext cx="8001000" cy="4191000"/>
          </a:xfrm>
        </p:spPr>
        <p:txBody>
          <a:bodyPr>
            <a:noAutofit/>
          </a:bodyPr>
          <a:lstStyle/>
          <a:p>
            <a:pPr algn="just"/>
            <a:r>
              <a:rPr lang="en-US" sz="2400" dirty="0" smtClean="0">
                <a:solidFill>
                  <a:schemeClr val="tx1"/>
                </a:solidFill>
              </a:rPr>
              <a:t>Persona happiness means different  thing to different people I cannot tell you how to be happy because what you as a unique in dividable, do and how much pleasure you get from doing something depends on your personal preference which I cannot well predict if I cannot tell you how to avoid feeling unduly unhappy or miserable? To some extent yes I know for sure, that people almost always make themselves miserable when they make themselves noxious angry depressed, guilty or ashamed. And I as a psychologist after having worked wig may unhappy people can often tell you what you do to make yourself desperately.</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228600" y="228600"/>
            <a:ext cx="3657600" cy="338138"/>
          </a:xfrm>
          <a:prstGeom prst="rect">
            <a:avLst/>
          </a:prstGeom>
          <a:noFill/>
          <a:ln w="9525">
            <a:noFill/>
            <a:miter lim="800000"/>
            <a:headEnd/>
            <a:tailEnd/>
          </a:ln>
        </p:spPr>
        <p:txBody>
          <a:bodyPr>
            <a:spAutoFit/>
          </a:bodyPr>
          <a:lstStyle/>
          <a:p>
            <a:pPr algn="ctr">
              <a:spcBef>
                <a:spcPct val="50000"/>
              </a:spcBef>
            </a:pPr>
            <a:r>
              <a:rPr lang="en-US" sz="1600"/>
              <a:t>Rational Emotive Behavior Therapy</a:t>
            </a:r>
          </a:p>
        </p:txBody>
      </p:sp>
      <p:sp>
        <p:nvSpPr>
          <p:cNvPr id="4" name="Oval 3"/>
          <p:cNvSpPr/>
          <p:nvPr/>
        </p:nvSpPr>
        <p:spPr bwMode="auto">
          <a:xfrm>
            <a:off x="152400" y="4724400"/>
            <a:ext cx="3429000" cy="1371600"/>
          </a:xfrm>
          <a:prstGeom prst="ellipse">
            <a:avLst/>
          </a:prstGeom>
          <a:solidFill>
            <a:srgbClr val="FF9900"/>
          </a:solidFill>
          <a:ln w="9525" cap="flat" cmpd="sng" algn="ctr">
            <a:solidFill>
              <a:schemeClr val="tx1"/>
            </a:solidFill>
            <a:prstDash val="solid"/>
            <a:round/>
            <a:headEnd type="none" w="med" len="med"/>
            <a:tailEnd type="none" w="med" len="med"/>
          </a:ln>
          <a:effectLst/>
        </p:spPr>
        <p:txBody>
          <a:bodyPr/>
          <a:lstStyle/>
          <a:p>
            <a:pPr algn="ctr">
              <a:defRPr/>
            </a:pPr>
            <a:r>
              <a:rPr lang="en-US" sz="3200" b="1" i="1" dirty="0">
                <a:solidFill>
                  <a:srgbClr val="FF0000"/>
                </a:solidFill>
                <a:effectLst>
                  <a:outerShdw blurRad="38100" dist="38100" dir="2700000" algn="tl">
                    <a:srgbClr val="000000">
                      <a:alpha val="43137"/>
                    </a:srgbClr>
                  </a:outerShdw>
                </a:effectLst>
              </a:rPr>
              <a:t>Activating</a:t>
            </a:r>
          </a:p>
          <a:p>
            <a:pPr algn="ctr">
              <a:defRPr/>
            </a:pPr>
            <a:r>
              <a:rPr lang="en-US" sz="3200" b="1" i="1" dirty="0">
                <a:solidFill>
                  <a:srgbClr val="FF0000"/>
                </a:solidFill>
                <a:effectLst>
                  <a:outerShdw blurRad="38100" dist="38100" dir="2700000" algn="tl">
                    <a:srgbClr val="000000">
                      <a:alpha val="43137"/>
                    </a:srgbClr>
                  </a:outerShdw>
                </a:effectLst>
              </a:rPr>
              <a:t>Event A</a:t>
            </a:r>
          </a:p>
        </p:txBody>
      </p:sp>
      <p:sp>
        <p:nvSpPr>
          <p:cNvPr id="5" name="Oval 4"/>
          <p:cNvSpPr/>
          <p:nvPr/>
        </p:nvSpPr>
        <p:spPr bwMode="auto">
          <a:xfrm>
            <a:off x="4495800" y="4800600"/>
            <a:ext cx="4419600" cy="1295400"/>
          </a:xfrm>
          <a:prstGeom prst="ellipse">
            <a:avLst/>
          </a:prstGeom>
          <a:solidFill>
            <a:srgbClr val="FF9900"/>
          </a:solidFill>
          <a:ln w="9525" cap="flat" cmpd="sng" algn="ctr">
            <a:solidFill>
              <a:schemeClr val="tx1"/>
            </a:solidFill>
            <a:prstDash val="solid"/>
            <a:round/>
            <a:headEnd type="none" w="med" len="med"/>
            <a:tailEnd type="none" w="med" len="med"/>
          </a:ln>
          <a:effectLst/>
        </p:spPr>
        <p:txBody>
          <a:bodyPr/>
          <a:lstStyle/>
          <a:p>
            <a:pPr algn="ctr">
              <a:defRPr/>
            </a:pPr>
            <a:r>
              <a:rPr lang="en-US" sz="3200" b="1" i="1" dirty="0">
                <a:solidFill>
                  <a:srgbClr val="FF0000"/>
                </a:solidFill>
                <a:effectLst>
                  <a:outerShdw blurRad="38100" dist="38100" dir="2700000" algn="tl">
                    <a:srgbClr val="000000">
                      <a:alpha val="43137"/>
                    </a:srgbClr>
                  </a:outerShdw>
                </a:effectLst>
              </a:rPr>
              <a:t>Consequences</a:t>
            </a:r>
          </a:p>
          <a:p>
            <a:pPr algn="ctr">
              <a:defRPr/>
            </a:pPr>
            <a:r>
              <a:rPr lang="en-US" sz="3200" b="1" i="1" dirty="0">
                <a:solidFill>
                  <a:srgbClr val="FF0000"/>
                </a:solidFill>
                <a:effectLst>
                  <a:outerShdw blurRad="38100" dist="38100" dir="2700000" algn="tl">
                    <a:srgbClr val="000000">
                      <a:alpha val="43137"/>
                    </a:srgbClr>
                  </a:outerShdw>
                </a:effectLst>
              </a:rPr>
              <a:t>C</a:t>
            </a:r>
          </a:p>
        </p:txBody>
      </p:sp>
      <p:cxnSp>
        <p:nvCxnSpPr>
          <p:cNvPr id="9" name="Straight Arrow Connector 8"/>
          <p:cNvCxnSpPr>
            <a:cxnSpLocks noChangeShapeType="1"/>
          </p:cNvCxnSpPr>
          <p:nvPr/>
        </p:nvCxnSpPr>
        <p:spPr bwMode="auto">
          <a:xfrm rot="5400000" flipH="1" flipV="1">
            <a:off x="1981200" y="2514600"/>
            <a:ext cx="2209800" cy="2057400"/>
          </a:xfrm>
          <a:prstGeom prst="straightConnector1">
            <a:avLst/>
          </a:prstGeom>
          <a:noFill/>
          <a:ln w="50800" algn="ctr">
            <a:solidFill>
              <a:schemeClr val="bg1"/>
            </a:solidFill>
            <a:round/>
            <a:headEnd/>
            <a:tailEnd type="arrow" w="med" len="med"/>
          </a:ln>
        </p:spPr>
      </p:cxnSp>
      <p:sp>
        <p:nvSpPr>
          <p:cNvPr id="10" name="Oval 9"/>
          <p:cNvSpPr/>
          <p:nvPr/>
        </p:nvSpPr>
        <p:spPr bwMode="auto">
          <a:xfrm>
            <a:off x="2667000" y="685800"/>
            <a:ext cx="3429000" cy="1676400"/>
          </a:xfrm>
          <a:prstGeom prst="ellipse">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3200" b="1" i="1" dirty="0">
                <a:solidFill>
                  <a:srgbClr val="FF0000"/>
                </a:solidFill>
                <a:effectLst>
                  <a:outerShdw blurRad="38100" dist="38100" dir="2700000" algn="tl">
                    <a:srgbClr val="000000">
                      <a:alpha val="43137"/>
                    </a:srgbClr>
                  </a:outerShdw>
                </a:effectLst>
              </a:rPr>
              <a:t>Belief</a:t>
            </a:r>
          </a:p>
          <a:p>
            <a:pPr algn="ctr">
              <a:defRPr/>
            </a:pPr>
            <a:r>
              <a:rPr lang="en-US" sz="3200" b="1" i="1" dirty="0">
                <a:solidFill>
                  <a:srgbClr val="FF0000"/>
                </a:solidFill>
                <a:effectLst>
                  <a:outerShdw blurRad="38100" dist="38100" dir="2700000" algn="tl">
                    <a:srgbClr val="000000">
                      <a:alpha val="43137"/>
                    </a:srgbClr>
                  </a:outerShdw>
                </a:effectLst>
              </a:rPr>
              <a:t>System  B</a:t>
            </a:r>
          </a:p>
        </p:txBody>
      </p:sp>
      <p:cxnSp>
        <p:nvCxnSpPr>
          <p:cNvPr id="14" name="Straight Arrow Connector 13"/>
          <p:cNvCxnSpPr>
            <a:cxnSpLocks noChangeShapeType="1"/>
          </p:cNvCxnSpPr>
          <p:nvPr/>
        </p:nvCxnSpPr>
        <p:spPr bwMode="auto">
          <a:xfrm rot="16200000" flipH="1">
            <a:off x="4572000" y="2667000"/>
            <a:ext cx="2209800" cy="1752600"/>
          </a:xfrm>
          <a:prstGeom prst="straightConnector1">
            <a:avLst/>
          </a:prstGeom>
          <a:noFill/>
          <a:ln w="50800" algn="ctr">
            <a:solidFill>
              <a:schemeClr val="bg1"/>
            </a:solidFill>
            <a:round/>
            <a:headEnd/>
            <a:tailEnd type="arrow" w="med" len="med"/>
          </a:ln>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80">
                                          <p:stCondLst>
                                            <p:cond delay="0"/>
                                          </p:stCondLst>
                                        </p:cTn>
                                        <p:tgtEl>
                                          <p:spTgt spid="9"/>
                                        </p:tgtEl>
                                      </p:cBhvr>
                                    </p:animEffect>
                                    <p:anim calcmode="lin" valueType="num">
                                      <p:cBhvr>
                                        <p:cTn id="4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7" dur="26">
                                          <p:stCondLst>
                                            <p:cond delay="650"/>
                                          </p:stCondLst>
                                        </p:cTn>
                                        <p:tgtEl>
                                          <p:spTgt spid="9"/>
                                        </p:tgtEl>
                                      </p:cBhvr>
                                      <p:to x="100000" y="60000"/>
                                    </p:animScale>
                                    <p:animScale>
                                      <p:cBhvr>
                                        <p:cTn id="48" dur="166" decel="50000">
                                          <p:stCondLst>
                                            <p:cond delay="676"/>
                                          </p:stCondLst>
                                        </p:cTn>
                                        <p:tgtEl>
                                          <p:spTgt spid="9"/>
                                        </p:tgtEl>
                                      </p:cBhvr>
                                      <p:to x="100000" y="100000"/>
                                    </p:animScale>
                                    <p:animScale>
                                      <p:cBhvr>
                                        <p:cTn id="49" dur="26">
                                          <p:stCondLst>
                                            <p:cond delay="1312"/>
                                          </p:stCondLst>
                                        </p:cTn>
                                        <p:tgtEl>
                                          <p:spTgt spid="9"/>
                                        </p:tgtEl>
                                      </p:cBhvr>
                                      <p:to x="100000" y="80000"/>
                                    </p:animScale>
                                    <p:animScale>
                                      <p:cBhvr>
                                        <p:cTn id="50" dur="166" decel="50000">
                                          <p:stCondLst>
                                            <p:cond delay="1338"/>
                                          </p:stCondLst>
                                        </p:cTn>
                                        <p:tgtEl>
                                          <p:spTgt spid="9"/>
                                        </p:tgtEl>
                                      </p:cBhvr>
                                      <p:to x="100000" y="100000"/>
                                    </p:animScale>
                                    <p:animScale>
                                      <p:cBhvr>
                                        <p:cTn id="51" dur="26">
                                          <p:stCondLst>
                                            <p:cond delay="1642"/>
                                          </p:stCondLst>
                                        </p:cTn>
                                        <p:tgtEl>
                                          <p:spTgt spid="9"/>
                                        </p:tgtEl>
                                      </p:cBhvr>
                                      <p:to x="100000" y="90000"/>
                                    </p:animScale>
                                    <p:animScale>
                                      <p:cBhvr>
                                        <p:cTn id="52" dur="166" decel="50000">
                                          <p:stCondLst>
                                            <p:cond delay="1668"/>
                                          </p:stCondLst>
                                        </p:cTn>
                                        <p:tgtEl>
                                          <p:spTgt spid="9"/>
                                        </p:tgtEl>
                                      </p:cBhvr>
                                      <p:to x="100000" y="100000"/>
                                    </p:animScale>
                                    <p:animScale>
                                      <p:cBhvr>
                                        <p:cTn id="53" dur="26">
                                          <p:stCondLst>
                                            <p:cond delay="1808"/>
                                          </p:stCondLst>
                                        </p:cTn>
                                        <p:tgtEl>
                                          <p:spTgt spid="9"/>
                                        </p:tgtEl>
                                      </p:cBhvr>
                                      <p:to x="100000" y="95000"/>
                                    </p:animScale>
                                    <p:animScale>
                                      <p:cBhvr>
                                        <p:cTn id="54" dur="166" decel="50000">
                                          <p:stCondLst>
                                            <p:cond delay="1834"/>
                                          </p:stCondLst>
                                        </p:cTn>
                                        <p:tgtEl>
                                          <p:spTgt spid="9"/>
                                        </p:tgtEl>
                                      </p:cBhvr>
                                      <p:to x="100000" y="100000"/>
                                    </p:animScale>
                                  </p:childTnLst>
                                </p:cTn>
                              </p:par>
                            </p:childTnLst>
                          </p:cTn>
                        </p:par>
                      </p:childTnLst>
                    </p:cTn>
                  </p:par>
                  <p:par>
                    <p:cTn id="55" fill="hold" nodeType="clickPar">
                      <p:stCondLst>
                        <p:cond delay="indefinite"/>
                      </p:stCondLst>
                      <p:childTnLst>
                        <p:par>
                          <p:cTn id="56" fill="hold" nodeType="withGroup">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dissolve">
                                      <p:cBhvr>
                                        <p:cTn id="59" dur="500"/>
                                        <p:tgtEl>
                                          <p:spTgt spid="5"/>
                                        </p:tgtEl>
                                      </p:cBhvr>
                                    </p:animEffect>
                                  </p:childTnLst>
                                </p:cTn>
                              </p:par>
                              <p:par>
                                <p:cTn id="60" presetID="9"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dissolve">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pturef.PNG"/>
          <p:cNvPicPr>
            <a:picLocks noChangeAspect="1"/>
          </p:cNvPicPr>
          <p:nvPr/>
        </p:nvPicPr>
        <p:blipFill>
          <a:blip r:embed="rId2"/>
          <a:stretch>
            <a:fillRect/>
          </a:stretch>
        </p:blipFill>
        <p:spPr>
          <a:xfrm>
            <a:off x="0" y="35617"/>
            <a:ext cx="9144000" cy="678676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WHO CREATES YOUR EMOTIONAL DISTURBANCE?</a:t>
            </a:r>
            <a:endParaRPr lang="en-US" dirty="0"/>
          </a:p>
        </p:txBody>
      </p:sp>
      <p:sp>
        <p:nvSpPr>
          <p:cNvPr id="3" name="Content Placeholder 2"/>
          <p:cNvSpPr>
            <a:spLocks noGrp="1"/>
          </p:cNvSpPr>
          <p:nvPr>
            <p:ph idx="1"/>
          </p:nvPr>
        </p:nvSpPr>
        <p:spPr/>
        <p:txBody>
          <a:bodyPr>
            <a:normAutofit fontScale="85000" lnSpcReduction="20000"/>
          </a:bodyPr>
          <a:lstStyle/>
          <a:p>
            <a:pPr lvl="0"/>
            <a:r>
              <a:rPr lang="en-US" b="1" dirty="0" smtClean="0"/>
              <a:t>PEOPLE </a:t>
            </a:r>
            <a:endParaRPr lang="en-US" dirty="0" smtClean="0"/>
          </a:p>
          <a:p>
            <a:pPr lvl="0"/>
            <a:r>
              <a:rPr lang="en-US" b="1" dirty="0" smtClean="0"/>
              <a:t>FAMILY</a:t>
            </a:r>
            <a:endParaRPr lang="en-US" dirty="0" smtClean="0"/>
          </a:p>
          <a:p>
            <a:pPr lvl="0"/>
            <a:r>
              <a:rPr lang="en-US" b="1" dirty="0" smtClean="0"/>
              <a:t>FRIENDS</a:t>
            </a:r>
            <a:endParaRPr lang="en-US" dirty="0" smtClean="0"/>
          </a:p>
          <a:p>
            <a:pPr lvl="0"/>
            <a:r>
              <a:rPr lang="en-US" b="1" dirty="0" smtClean="0"/>
              <a:t>KIDS </a:t>
            </a:r>
            <a:endParaRPr lang="en-US" dirty="0" smtClean="0"/>
          </a:p>
          <a:p>
            <a:pPr lvl="0"/>
            <a:r>
              <a:rPr lang="en-US" b="1" dirty="0" smtClean="0"/>
              <a:t>CO-WORKERS</a:t>
            </a:r>
            <a:endParaRPr lang="en-US" dirty="0" smtClean="0"/>
          </a:p>
          <a:p>
            <a:pPr lvl="0"/>
            <a:r>
              <a:rPr lang="en-US" b="1" dirty="0" smtClean="0"/>
              <a:t>LIFE STRESSORS </a:t>
            </a:r>
            <a:endParaRPr lang="en-US" dirty="0" smtClean="0"/>
          </a:p>
          <a:p>
            <a:pPr lvl="0"/>
            <a:r>
              <a:rPr lang="en-US" b="1" dirty="0" smtClean="0"/>
              <a:t>TRAFFIC JAMS </a:t>
            </a:r>
            <a:endParaRPr lang="en-US" dirty="0" smtClean="0"/>
          </a:p>
          <a:p>
            <a:pPr lvl="0"/>
            <a:r>
              <a:rPr lang="en-US" b="1" dirty="0" smtClean="0"/>
              <a:t>PEOPLE IN YOUR LIFE </a:t>
            </a:r>
            <a:endParaRPr lang="en-US" dirty="0" smtClean="0"/>
          </a:p>
          <a:p>
            <a:pPr lvl="0"/>
            <a:r>
              <a:rPr lang="en-US" b="1" dirty="0" smtClean="0"/>
              <a:t>WORLD </a:t>
            </a:r>
            <a:endParaRPr lang="en-US" dirty="0" smtClean="0"/>
          </a:p>
          <a:p>
            <a:pPr lvl="0"/>
            <a:r>
              <a:rPr lang="en-US" b="1" dirty="0" smtClean="0"/>
              <a:t>UNFAIRNESS </a:t>
            </a: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ntitled.bmp"/>
          <p:cNvPicPr>
            <a:picLocks noGrp="1" noChangeAspect="1"/>
          </p:cNvPicPr>
          <p:nvPr>
            <p:ph idx="1"/>
          </p:nvPr>
        </p:nvPicPr>
        <p:blipFill>
          <a:blip r:embed="rId2" cstate="print"/>
          <a:stretch>
            <a:fillRect/>
          </a:stretch>
        </p:blipFill>
        <p:spPr>
          <a:xfrm>
            <a:off x="381000" y="609600"/>
            <a:ext cx="8534400" cy="5440363"/>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52400"/>
            <a:ext cx="8839200" cy="66294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514" y="33867"/>
            <a:ext cx="8773886" cy="6824133"/>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150723-0015.jpg"/>
          <p:cNvPicPr>
            <a:picLocks noGrp="1" noChangeAspect="1"/>
          </p:cNvPicPr>
          <p:nvPr>
            <p:ph idx="1"/>
          </p:nvPr>
        </p:nvPicPr>
        <p:blipFill>
          <a:blip r:embed="rId2" cstate="print">
            <a:lum contrast="30000"/>
          </a:blip>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43933"/>
            <a:ext cx="8534400" cy="6637867"/>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hukar Alhamdilillah.jpg"/>
          <p:cNvPicPr>
            <a:picLocks noGrp="1" noChangeAspect="1"/>
          </p:cNvPicPr>
          <p:nvPr>
            <p:ph idx="1"/>
          </p:nvPr>
        </p:nvPicPr>
        <p:blipFill>
          <a:blip r:embed="rId2" cstate="print">
            <a:lum contrast="20000"/>
          </a:blip>
          <a:stretch>
            <a:fillRect/>
          </a:stretch>
        </p:blipFill>
        <p:spPr>
          <a:xfrm>
            <a:off x="-49139" y="1"/>
            <a:ext cx="9193139" cy="68580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143933"/>
            <a:ext cx="8534400" cy="6637867"/>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150723-0011.jpg"/>
          <p:cNvPicPr>
            <a:picLocks noGrp="1" noChangeAspect="1"/>
          </p:cNvPicPr>
          <p:nvPr>
            <p:ph idx="1"/>
          </p:nvPr>
        </p:nvPicPr>
        <p:blipFill>
          <a:blip r:embed="rId2" cstate="print">
            <a:lum contrast="20000"/>
          </a:blip>
          <a:srcRect l="722" t="1687"/>
          <a:stretch>
            <a:fillRect/>
          </a:stretch>
        </p:blipFill>
        <p:spPr>
          <a:xfrm>
            <a:off x="-48210" y="0"/>
            <a:ext cx="9268410" cy="6858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150723-0008.jpg"/>
          <p:cNvPicPr>
            <a:picLocks noGrp="1" noChangeAspect="1"/>
          </p:cNvPicPr>
          <p:nvPr>
            <p:ph idx="1"/>
          </p:nvPr>
        </p:nvPicPr>
        <p:blipFill>
          <a:blip r:embed="rId2" cstate="print">
            <a:lum contrast="20000"/>
          </a:blip>
          <a:stretch>
            <a:fillRect/>
          </a:stretch>
        </p:blipFill>
        <p:spPr>
          <a:xfrm>
            <a:off x="-57150" y="0"/>
            <a:ext cx="9201150" cy="68580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92500"/>
          </a:bodyPr>
          <a:lstStyle/>
          <a:p>
            <a:r>
              <a:rPr lang="en-US" dirty="0" smtClean="0"/>
              <a:t>NO ONE CAN UPSET ME, INSULT ME, PUT ME DOWN OR HURT ME WITHOUT MY PE RSMISSION </a:t>
            </a:r>
          </a:p>
          <a:p>
            <a:r>
              <a:rPr lang="en-US" dirty="0" smtClean="0"/>
              <a:t>I MAKE  MYSELF UPSET- NOT OTHERS OR MY CIRCUMSTANCES! I WILL TAKE THE REMOTE CONTROL OF MY EMOTIONS IN MY HANDS FROM THIS MOMENT ONWARDS! </a:t>
            </a:r>
          </a:p>
          <a:p>
            <a:r>
              <a:rPr lang="en-US" dirty="0" smtClean="0"/>
              <a:t>I WILL GIVE PEOPLE THE RIGHTTO BE WRONG BECAUSETHEY WILL EXERCISE THAT RIGHT WHETHER I GIVE ITTO THEM OR NOT!</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PROGRESS SHEET</a:t>
            </a:r>
            <a:endParaRPr lang="en-US" b="1" dirty="0"/>
          </a:p>
        </p:txBody>
      </p:sp>
      <p:sp>
        <p:nvSpPr>
          <p:cNvPr id="3" name="Content Placeholder 2"/>
          <p:cNvSpPr>
            <a:spLocks noGrp="1"/>
          </p:cNvSpPr>
          <p:nvPr>
            <p:ph idx="1"/>
          </p:nvPr>
        </p:nvSpPr>
        <p:spPr/>
        <p:txBody>
          <a:bodyPr>
            <a:normAutofit fontScale="62500" lnSpcReduction="20000"/>
          </a:bodyPr>
          <a:lstStyle/>
          <a:p>
            <a:r>
              <a:rPr lang="en-US" dirty="0" smtClean="0"/>
              <a:t>What you learned?</a:t>
            </a:r>
          </a:p>
          <a:p>
            <a:r>
              <a:rPr lang="en-US" dirty="0" smtClean="0"/>
              <a:t>What is most use full?</a:t>
            </a:r>
          </a:p>
          <a:p>
            <a:r>
              <a:rPr lang="en-US" dirty="0" smtClean="0"/>
              <a:t>In the high risk situation what is your beliefs or emotions?</a:t>
            </a:r>
          </a:p>
          <a:p>
            <a:r>
              <a:rPr lang="en-US" dirty="0" smtClean="0"/>
              <a:t>What are the signs?</a:t>
            </a:r>
          </a:p>
          <a:p>
            <a:r>
              <a:rPr lang="en-US" dirty="0" smtClean="0"/>
              <a:t>Thoughts/Feelings/</a:t>
            </a:r>
            <a:r>
              <a:rPr lang="en-US" dirty="0" err="1" smtClean="0"/>
              <a:t>behaviours</a:t>
            </a:r>
            <a:endParaRPr lang="en-US" dirty="0" smtClean="0"/>
          </a:p>
          <a:p>
            <a:r>
              <a:rPr lang="en-US" dirty="0" smtClean="0"/>
              <a:t>Therapy of Goal</a:t>
            </a:r>
          </a:p>
          <a:p>
            <a:r>
              <a:rPr lang="en-US" dirty="0" smtClean="0"/>
              <a:t>Achieved/mostly achieved / not achieved </a:t>
            </a:r>
          </a:p>
          <a:p>
            <a:r>
              <a:rPr lang="en-US" dirty="0" smtClean="0"/>
              <a:t>Completed the therapy or not?</a:t>
            </a:r>
          </a:p>
          <a:p>
            <a:r>
              <a:rPr lang="en-US" dirty="0" smtClean="0"/>
              <a:t>After that end of the therapy set their personal goals</a:t>
            </a:r>
          </a:p>
          <a:p>
            <a:r>
              <a:rPr lang="en-US" dirty="0" smtClean="0"/>
              <a:t>Short term goals </a:t>
            </a:r>
          </a:p>
          <a:p>
            <a:r>
              <a:rPr lang="en-US" dirty="0" smtClean="0"/>
              <a:t>Things you like to do in six months</a:t>
            </a:r>
          </a:p>
          <a:p>
            <a:r>
              <a:rPr lang="en-US" dirty="0" smtClean="0"/>
              <a:t>Long term goals </a:t>
            </a:r>
          </a:p>
          <a:p>
            <a:r>
              <a:rPr lang="en-US" dirty="0" smtClean="0"/>
              <a:t>Things they light to do in his life </a:t>
            </a:r>
          </a:p>
          <a:p>
            <a:r>
              <a:rPr lang="en-US" dirty="0" smtClean="0"/>
              <a:t>Life time goals what they want to do in the remaining life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normAutofit fontScale="90000"/>
          </a:bodyPr>
          <a:lstStyle/>
          <a:p>
            <a:r>
              <a:rPr lang="en-GB" b="1" dirty="0"/>
              <a:t>Results </a:t>
            </a:r>
            <a:r>
              <a:rPr lang="en-US" dirty="0"/>
              <a:t/>
            </a:r>
            <a:br>
              <a:rPr lang="en-US" dirty="0"/>
            </a:br>
            <a:endParaRPr lang="en-US" dirty="0"/>
          </a:p>
        </p:txBody>
      </p:sp>
      <p:sp>
        <p:nvSpPr>
          <p:cNvPr id="3" name="Content Placeholder 2"/>
          <p:cNvSpPr>
            <a:spLocks noGrp="1"/>
          </p:cNvSpPr>
          <p:nvPr>
            <p:ph idx="1"/>
          </p:nvPr>
        </p:nvSpPr>
        <p:spPr/>
        <p:txBody>
          <a:bodyPr/>
          <a:lstStyle/>
          <a:p>
            <a:pPr>
              <a:buNone/>
            </a:pPr>
            <a:r>
              <a:rPr lang="en-US" dirty="0" err="1"/>
              <a:t>Wilcoxon</a:t>
            </a:r>
            <a:r>
              <a:rPr lang="en-US" dirty="0"/>
              <a:t> singed rank test used to examine the effectiveness of REBT in disputing irrational beliefs in substance use disorder. </a:t>
            </a:r>
          </a:p>
          <a:p>
            <a:pPr>
              <a:buNone/>
            </a:pPr>
            <a:r>
              <a:rPr lang="en-US" i="1" dirty="0" smtClean="0"/>
              <a:t>Shortened </a:t>
            </a:r>
            <a:r>
              <a:rPr lang="en-US" i="1" dirty="0"/>
              <a:t>General Attitude and Belief </a:t>
            </a:r>
            <a:r>
              <a:rPr lang="en-US" i="1" dirty="0" smtClean="0"/>
              <a:t>Scale</a:t>
            </a:r>
          </a:p>
          <a:p>
            <a:endParaRPr lang="en-US" i="1" dirty="0" smtClean="0"/>
          </a:p>
          <a:p>
            <a:endParaRPr lang="en-US" i="1" dirty="0" smtClean="0"/>
          </a:p>
          <a:p>
            <a:endParaRPr lang="en-US" i="1" dirty="0"/>
          </a:p>
          <a:p>
            <a:pPr>
              <a:buNone/>
            </a:pPr>
            <a:r>
              <a:rPr lang="en-US" sz="2000" i="1" dirty="0" smtClean="0"/>
              <a:t>Note.(N=12) M </a:t>
            </a:r>
            <a:r>
              <a:rPr lang="en-US" sz="2000" dirty="0" smtClean="0"/>
              <a:t>= mean, </a:t>
            </a:r>
            <a:r>
              <a:rPr lang="en-US" sz="2000" i="1" dirty="0" smtClean="0"/>
              <a:t>SD</a:t>
            </a:r>
            <a:r>
              <a:rPr lang="en-US" sz="2000" dirty="0" smtClean="0"/>
              <a:t> = standard deviation</a:t>
            </a:r>
            <a:r>
              <a:rPr lang="en-US" sz="2000" i="1" dirty="0" smtClean="0"/>
              <a:t> </a:t>
            </a:r>
            <a:endParaRPr lang="en-US" sz="2000" dirty="0"/>
          </a:p>
        </p:txBody>
      </p:sp>
      <p:graphicFrame>
        <p:nvGraphicFramePr>
          <p:cNvPr id="4" name="Table 3"/>
          <p:cNvGraphicFramePr>
            <a:graphicFrameLocks noGrp="1"/>
          </p:cNvGraphicFramePr>
          <p:nvPr/>
        </p:nvGraphicFramePr>
        <p:xfrm>
          <a:off x="1600200" y="3886200"/>
          <a:ext cx="6172200" cy="1371600"/>
        </p:xfrm>
        <a:graphic>
          <a:graphicData uri="http://schemas.openxmlformats.org/drawingml/2006/table">
            <a:tbl>
              <a:tblPr firstRow="1" bandRow="1">
                <a:tableStyleId>{5C22544A-7EE6-4342-B048-85BDC9FD1C3A}</a:tableStyleId>
              </a:tblPr>
              <a:tblGrid>
                <a:gridCol w="2057400"/>
                <a:gridCol w="2057400"/>
                <a:gridCol w="2057400"/>
              </a:tblGrid>
              <a:tr h="5341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latin typeface="+mn-lt"/>
                          <a:ea typeface="+mn-ea"/>
                          <a:cs typeface="+mn-cs"/>
                        </a:rPr>
                        <a:t>Pre assessment</a:t>
                      </a:r>
                    </a:p>
                    <a:p>
                      <a:r>
                        <a:rPr lang="en-US" sz="1800" b="1" i="1" kern="1200" dirty="0" smtClean="0">
                          <a:solidFill>
                            <a:schemeClr val="lt1"/>
                          </a:solidFill>
                          <a:latin typeface="+mn-lt"/>
                          <a:ea typeface="+mn-ea"/>
                          <a:cs typeface="+mn-cs"/>
                        </a:rPr>
                        <a:t>M (S.D)</a:t>
                      </a:r>
                      <a:endParaRPr lang="en-US" dirty="0"/>
                    </a:p>
                  </a:txBody>
                  <a:tcPr/>
                </a:tc>
                <a:tc>
                  <a:txBody>
                    <a:bodyPr/>
                    <a:lstStyle/>
                    <a:p>
                      <a:r>
                        <a:rPr lang="en-US" sz="1800" b="1" i="1" kern="1200" dirty="0" smtClean="0">
                          <a:solidFill>
                            <a:schemeClr val="lt1"/>
                          </a:solidFill>
                          <a:latin typeface="+mn-lt"/>
                          <a:ea typeface="+mn-ea"/>
                          <a:cs typeface="+mn-cs"/>
                        </a:rPr>
                        <a:t>Post assessment</a:t>
                      </a:r>
                    </a:p>
                    <a:p>
                      <a:r>
                        <a:rPr lang="en-US" sz="1800" b="1" i="1" kern="1200" dirty="0" smtClean="0">
                          <a:solidFill>
                            <a:schemeClr val="lt1"/>
                          </a:solidFill>
                          <a:latin typeface="+mn-lt"/>
                          <a:ea typeface="+mn-ea"/>
                          <a:cs typeface="+mn-cs"/>
                        </a:rPr>
                        <a:t>M (S.D)</a:t>
                      </a:r>
                      <a:endParaRPr lang="en-US" dirty="0"/>
                    </a:p>
                  </a:txBody>
                  <a:tcPr/>
                </a:tc>
                <a:tc>
                  <a:txBody>
                    <a:bodyPr/>
                    <a:lstStyle/>
                    <a:p>
                      <a:r>
                        <a:rPr lang="en-US" sz="1800" b="1" i="1" kern="1200" dirty="0" smtClean="0">
                          <a:solidFill>
                            <a:schemeClr val="lt1"/>
                          </a:solidFill>
                          <a:latin typeface="+mn-lt"/>
                          <a:ea typeface="+mn-ea"/>
                          <a:cs typeface="+mn-cs"/>
                        </a:rPr>
                        <a:t>p value</a:t>
                      </a:r>
                      <a:endParaRPr lang="en-US" dirty="0"/>
                    </a:p>
                  </a:txBody>
                  <a:tcPr/>
                </a:tc>
              </a:tr>
              <a:tr h="309488">
                <a:tc>
                  <a:txBody>
                    <a:bodyPr/>
                    <a:lstStyle/>
                    <a:p>
                      <a:r>
                        <a:rPr lang="en-US" sz="1800" kern="1200" dirty="0" smtClean="0">
                          <a:solidFill>
                            <a:schemeClr val="dk1"/>
                          </a:solidFill>
                          <a:latin typeface="+mn-lt"/>
                          <a:ea typeface="+mn-ea"/>
                          <a:cs typeface="+mn-cs"/>
                        </a:rPr>
                        <a:t>48.33 (21.80)</a:t>
                      </a:r>
                      <a:endParaRPr lang="en-US" dirty="0"/>
                    </a:p>
                  </a:txBody>
                  <a:tcPr/>
                </a:tc>
                <a:tc>
                  <a:txBody>
                    <a:bodyPr/>
                    <a:lstStyle/>
                    <a:p>
                      <a:r>
                        <a:rPr lang="en-US" sz="1800" kern="1200" dirty="0" smtClean="0">
                          <a:solidFill>
                            <a:schemeClr val="dk1"/>
                          </a:solidFill>
                          <a:latin typeface="+mn-lt"/>
                          <a:ea typeface="+mn-ea"/>
                          <a:cs typeface="+mn-cs"/>
                        </a:rPr>
                        <a:t>45.92(20.58)</a:t>
                      </a:r>
                      <a:endParaRPr lang="en-US" dirty="0"/>
                    </a:p>
                  </a:txBody>
                  <a:tcPr/>
                </a:tc>
                <a:tc>
                  <a:txBody>
                    <a:bodyPr/>
                    <a:lstStyle/>
                    <a:p>
                      <a:r>
                        <a:rPr lang="en-US" sz="1800" kern="1200" dirty="0" smtClean="0">
                          <a:solidFill>
                            <a:schemeClr val="dk1"/>
                          </a:solidFill>
                          <a:latin typeface="+mn-lt"/>
                          <a:ea typeface="+mn-ea"/>
                          <a:cs typeface="+mn-cs"/>
                        </a:rPr>
                        <a:t>0.01</a:t>
                      </a:r>
                      <a:endParaRPr lang="en-US" dirty="0"/>
                    </a:p>
                  </a:txBody>
                  <a:tcPr/>
                </a:tc>
              </a:tr>
              <a:tr h="309488">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381000"/>
            <a:ext cx="8229600" cy="5745163"/>
          </a:xfrm>
        </p:spPr>
        <p:txBody>
          <a:bodyPr/>
          <a:lstStyle/>
          <a:p>
            <a:pPr>
              <a:buNone/>
            </a:pPr>
            <a:r>
              <a:rPr lang="en-US" dirty="0"/>
              <a:t>To analyze the effectiveness of REBT </a:t>
            </a:r>
            <a:r>
              <a:rPr lang="en-US" dirty="0" err="1"/>
              <a:t>Wilcoxon</a:t>
            </a:r>
            <a:r>
              <a:rPr lang="en-US" dirty="0"/>
              <a:t> singed rank test was performed. Scores on irrationality scale were significantly lower on post test compare to pre test. z = -3.13, p&lt; .01.</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lstStyle/>
          <a:p>
            <a:r>
              <a:rPr lang="en-US" b="1" dirty="0"/>
              <a:t>Conclusion</a:t>
            </a:r>
            <a:endParaRPr lang="en-US" dirty="0"/>
          </a:p>
        </p:txBody>
      </p:sp>
      <p:sp>
        <p:nvSpPr>
          <p:cNvPr id="3" name="Content Placeholder 2"/>
          <p:cNvSpPr>
            <a:spLocks noGrp="1"/>
          </p:cNvSpPr>
          <p:nvPr>
            <p:ph idx="1"/>
          </p:nvPr>
        </p:nvSpPr>
        <p:spPr/>
        <p:txBody>
          <a:bodyPr>
            <a:normAutofit/>
          </a:bodyPr>
          <a:lstStyle/>
          <a:p>
            <a:r>
              <a:rPr lang="en-US" dirty="0"/>
              <a:t>Many people think that drug taking behavior is one of the best options to escape from tensions. When person have bad experiences in life then they become stuck and over generalize the experiences. Irrationality occur due to stuck thinking about the own self, related to people and situations. </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pPr>
              <a:buNone/>
            </a:pPr>
            <a:r>
              <a:rPr lang="en-US" dirty="0" smtClean="0"/>
              <a:t>The present study helpful in resolving patient’s emotional turmoil results of irrational beliefs that may put them at risk for psychological illnesses and drug addiction. It may also help the patient to tolerate own self and others and helpful for goals achievements and the effectiveness of psychological intervention.</a:t>
            </a:r>
          </a:p>
          <a:p>
            <a:pPr>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609600"/>
          <a:ext cx="8229600" cy="5590794"/>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pPr marL="0" marR="0" algn="ctr">
                        <a:lnSpc>
                          <a:spcPct val="115000"/>
                        </a:lnSpc>
                        <a:spcBef>
                          <a:spcPts val="0"/>
                        </a:spcBef>
                        <a:spcAft>
                          <a:spcPts val="0"/>
                        </a:spcAft>
                      </a:pPr>
                      <a:r>
                        <a:rPr lang="en-US" sz="1100" b="1" dirty="0">
                          <a:latin typeface="Calibri"/>
                          <a:ea typeface="Calibri"/>
                          <a:cs typeface="Times New Roman"/>
                        </a:rPr>
                        <a:t>SR. NO</a:t>
                      </a:r>
                      <a:endParaRPr lang="en-US" sz="11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b="1">
                          <a:latin typeface="Calibri"/>
                          <a:ea typeface="Calibri"/>
                          <a:cs typeface="Times New Roman"/>
                        </a:rPr>
                        <a:t>ACTIVATING EVENT</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b="1">
                          <a:latin typeface="Calibri"/>
                          <a:ea typeface="Calibri"/>
                          <a:cs typeface="Times New Roman"/>
                        </a:rPr>
                        <a:t>BELIEF SYSTEM</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b="1" i="1" u="none" strike="noStrike">
                          <a:solidFill>
                            <a:srgbClr val="0000FF"/>
                          </a:solidFill>
                          <a:latin typeface="Calibri"/>
                          <a:ea typeface="Calibri"/>
                          <a:cs typeface="Times New Roman"/>
                          <a:hlinkClick r:id="rId2"/>
                        </a:rPr>
                        <a:t>CONSEQUENCES</a:t>
                      </a:r>
                      <a:r>
                        <a:rPr lang="en-US" sz="1100" b="1">
                          <a:latin typeface="Calibri"/>
                          <a:ea typeface="Calibri"/>
                          <a:cs typeface="Times New Roman"/>
                        </a:rPr>
                        <a:t> PHY/EMO/BEH</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b="1">
                          <a:latin typeface="Calibri"/>
                          <a:ea typeface="Calibri"/>
                          <a:cs typeface="Times New Roman"/>
                        </a:rPr>
                        <a:t>RESON FOR EMOTIONAL/DIS</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b="1" dirty="0">
                          <a:latin typeface="Calibri"/>
                          <a:ea typeface="Calibri"/>
                          <a:cs typeface="Times New Roman"/>
                        </a:rPr>
                        <a:t>UNHEALTHY THINKING &amp; UNHEALTHY  EMO</a:t>
                      </a:r>
                      <a:endParaRPr lang="en-US" sz="11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b="1">
                          <a:latin typeface="Calibri"/>
                          <a:ea typeface="Calibri"/>
                          <a:cs typeface="Times New Roman"/>
                        </a:rPr>
                        <a:t>HEATHY THINKING &amp; HEALTHY EMO</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b="1">
                          <a:latin typeface="Calibri"/>
                          <a:ea typeface="Calibri"/>
                          <a:cs typeface="Times New Roman"/>
                        </a:rPr>
                        <a:t>CHOICES</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b="1">
                          <a:latin typeface="Calibri"/>
                          <a:ea typeface="Calibri"/>
                          <a:cs typeface="Times New Roman"/>
                        </a:rPr>
                        <a:t>UNHELP FULL THINKING HABITS</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b="1">
                          <a:latin typeface="Calibri"/>
                          <a:ea typeface="Calibri"/>
                          <a:cs typeface="Times New Roman"/>
                        </a:rPr>
                        <a:t>IMAGERY EXERCISE</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100">
                          <a:latin typeface="Calibri"/>
                          <a:ea typeface="Calibri"/>
                          <a:cs typeface="Times New Roman"/>
                        </a:rPr>
                        <a:t>1</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love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World is selfish</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Hot flushes/fighting with others/addiction</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People in his life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Create the relaxation </a:t>
                      </a:r>
                    </a:p>
                  </a:txBody>
                  <a:tcPr marL="68580" marR="68580" marT="0" marB="0"/>
                </a:tc>
              </a:tr>
              <a:tr h="370840">
                <a:tc>
                  <a:txBody>
                    <a:bodyPr/>
                    <a:lstStyle/>
                    <a:p>
                      <a:pPr marL="0" marR="0">
                        <a:lnSpc>
                          <a:spcPct val="115000"/>
                        </a:lnSpc>
                        <a:spcBef>
                          <a:spcPts val="0"/>
                        </a:spcBef>
                        <a:spcAft>
                          <a:spcPts val="0"/>
                        </a:spcAft>
                      </a:pPr>
                      <a:r>
                        <a:rPr lang="en-US" sz="1100">
                          <a:latin typeface="Calibri"/>
                          <a:ea typeface="Calibri"/>
                          <a:cs typeface="Times New Roman"/>
                        </a:rPr>
                        <a:t>2</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job</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I’m a worthless person in the world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Increase the heart rate/sweating</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Life stressors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Create the relaxation </a:t>
                      </a:r>
                    </a:p>
                  </a:txBody>
                  <a:tcPr marL="68580" marR="68580" marT="0" marB="0"/>
                </a:tc>
              </a:tr>
              <a:tr h="370840">
                <a:tc>
                  <a:txBody>
                    <a:bodyPr/>
                    <a:lstStyle/>
                    <a:p>
                      <a:pPr marL="0" marR="0">
                        <a:lnSpc>
                          <a:spcPct val="115000"/>
                        </a:lnSpc>
                        <a:spcBef>
                          <a:spcPts val="0"/>
                        </a:spcBef>
                        <a:spcAft>
                          <a:spcPts val="0"/>
                        </a:spcAft>
                      </a:pPr>
                      <a:r>
                        <a:rPr lang="en-US" sz="1100">
                          <a:latin typeface="Calibri"/>
                          <a:ea typeface="Calibri"/>
                          <a:cs typeface="Times New Roman"/>
                        </a:rPr>
                        <a:t>3</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love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World is selfish</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Palpitation/aggression</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People in his life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Create the relaxation </a:t>
                      </a:r>
                    </a:p>
                  </a:txBody>
                  <a:tcPr marL="68580" marR="68580" marT="0" marB="0"/>
                </a:tc>
              </a:tr>
            </a:tbl>
          </a:graphicData>
        </a:graphic>
      </p:graphicFrame>
    </p:spTree>
    <p:extLst>
      <p:ext uri="{BB962C8B-B14F-4D97-AF65-F5344CB8AC3E}">
        <p14:creationId xmlns:p14="http://schemas.microsoft.com/office/powerpoint/2010/main" val="8626722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457200"/>
          <a:ext cx="8229600" cy="6169152"/>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pPr marL="0" marR="0">
                        <a:lnSpc>
                          <a:spcPct val="115000"/>
                        </a:lnSpc>
                        <a:spcBef>
                          <a:spcPts val="0"/>
                        </a:spcBef>
                        <a:spcAft>
                          <a:spcPts val="0"/>
                        </a:spcAft>
                      </a:pPr>
                      <a:r>
                        <a:rPr lang="en-US" sz="1100" dirty="0">
                          <a:latin typeface="Calibri"/>
                          <a:ea typeface="Calibri"/>
                          <a:cs typeface="Times New Roman"/>
                        </a:rPr>
                        <a:t>4</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Death of grand Pa</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No aim of my life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Fatigue/rude/fighting/addiction</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Life stressors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motional Reasoning</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Create the relaxation </a:t>
                      </a:r>
                    </a:p>
                  </a:txBody>
                  <a:tcPr marL="68580" marR="68580" marT="0" marB="0"/>
                </a:tc>
              </a:tr>
              <a:tr h="370840">
                <a:tc>
                  <a:txBody>
                    <a:bodyPr/>
                    <a:lstStyle/>
                    <a:p>
                      <a:pPr marL="0" marR="0">
                        <a:lnSpc>
                          <a:spcPct val="115000"/>
                        </a:lnSpc>
                        <a:spcBef>
                          <a:spcPts val="0"/>
                        </a:spcBef>
                        <a:spcAft>
                          <a:spcPts val="0"/>
                        </a:spcAft>
                      </a:pPr>
                      <a:r>
                        <a:rPr lang="en-US" sz="1100">
                          <a:latin typeface="Calibri"/>
                          <a:ea typeface="Calibri"/>
                          <a:cs typeface="Times New Roman"/>
                        </a:rPr>
                        <a:t>5</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friendship</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Not make the friends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Restlessness/anger addiction</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Friend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motional Reasoning</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Create the relaxation </a:t>
                      </a:r>
                    </a:p>
                  </a:txBody>
                  <a:tcPr marL="68580" marR="68580" marT="0" marB="0"/>
                </a:tc>
              </a:tr>
              <a:tr h="370840">
                <a:tc>
                  <a:txBody>
                    <a:bodyPr/>
                    <a:lstStyle/>
                    <a:p>
                      <a:pPr marL="0" marR="0">
                        <a:lnSpc>
                          <a:spcPct val="115000"/>
                        </a:lnSpc>
                        <a:spcBef>
                          <a:spcPts val="0"/>
                        </a:spcBef>
                        <a:spcAft>
                          <a:spcPts val="0"/>
                        </a:spcAft>
                      </a:pPr>
                      <a:r>
                        <a:rPr lang="en-US" sz="1100">
                          <a:latin typeface="Calibri"/>
                          <a:ea typeface="Calibri"/>
                          <a:cs typeface="Times New Roman"/>
                        </a:rPr>
                        <a:t>6</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love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nobody loves me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Eyes becomes red &amp; burning feeling in the body/anger/addiction</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Create the relaxation    </a:t>
                      </a:r>
                    </a:p>
                    <a:p>
                      <a:pPr marL="0" marR="0">
                        <a:lnSpc>
                          <a:spcPct val="115000"/>
                        </a:lnSpc>
                        <a:spcBef>
                          <a:spcPts val="0"/>
                        </a:spcBef>
                        <a:spcAft>
                          <a:spcPts val="0"/>
                        </a:spcAft>
                      </a:pPr>
                      <a:r>
                        <a:rPr lang="en-US" sz="1100" dirty="0">
                          <a:latin typeface="Calibri"/>
                          <a:ea typeface="Calibri"/>
                          <a:cs typeface="Times New Roman"/>
                        </a:rPr>
                        <a:t> </a:t>
                      </a:r>
                    </a:p>
                  </a:txBody>
                  <a:tcPr marL="68580" marR="68580" marT="0" marB="0"/>
                </a:tc>
              </a:tr>
              <a:tr h="370840">
                <a:tc>
                  <a:txBody>
                    <a:bodyPr/>
                    <a:lstStyle/>
                    <a:p>
                      <a:pPr marL="0" marR="0">
                        <a:lnSpc>
                          <a:spcPct val="115000"/>
                        </a:lnSpc>
                        <a:spcBef>
                          <a:spcPts val="0"/>
                        </a:spcBef>
                        <a:spcAft>
                          <a:spcPts val="0"/>
                        </a:spcAft>
                      </a:pPr>
                      <a:r>
                        <a:rPr lang="en-US" sz="1100">
                          <a:latin typeface="Calibri"/>
                          <a:ea typeface="Calibri"/>
                          <a:cs typeface="Times New Roman"/>
                        </a:rPr>
                        <a:t>7</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love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No one add in my life again</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Irritation/fatigue /hurt/addiction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Create the relaxation </a:t>
                      </a:r>
                    </a:p>
                  </a:txBody>
                  <a:tcPr marL="68580" marR="68580" marT="0" marB="0"/>
                </a:tc>
              </a:tr>
            </a:tbl>
          </a:graphicData>
        </a:graphic>
      </p:graphicFrame>
    </p:spTree>
    <p:extLst>
      <p:ext uri="{BB962C8B-B14F-4D97-AF65-F5344CB8AC3E}">
        <p14:creationId xmlns:p14="http://schemas.microsoft.com/office/powerpoint/2010/main" val="5319177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457200"/>
          <a:ext cx="8229600" cy="6169152"/>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pPr marL="0" marR="0">
                        <a:lnSpc>
                          <a:spcPct val="115000"/>
                        </a:lnSpc>
                        <a:spcBef>
                          <a:spcPts val="0"/>
                        </a:spcBef>
                        <a:spcAft>
                          <a:spcPts val="0"/>
                        </a:spcAft>
                      </a:pPr>
                      <a:r>
                        <a:rPr lang="en-US" sz="1100" dirty="0">
                          <a:latin typeface="Calibri"/>
                          <a:ea typeface="Calibri"/>
                          <a:cs typeface="Times New Roman"/>
                        </a:rPr>
                        <a:t>8</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love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I am worthless person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Hot flashes/aggressive/addiction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People in the life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Create the relaxation </a:t>
                      </a:r>
                    </a:p>
                  </a:txBody>
                  <a:tcPr marL="68580" marR="68580" marT="0" marB="0"/>
                </a:tc>
              </a:tr>
              <a:tr h="370840">
                <a:tc>
                  <a:txBody>
                    <a:bodyPr/>
                    <a:lstStyle/>
                    <a:p>
                      <a:pPr marL="0" marR="0">
                        <a:lnSpc>
                          <a:spcPct val="115000"/>
                        </a:lnSpc>
                        <a:spcBef>
                          <a:spcPts val="0"/>
                        </a:spcBef>
                        <a:spcAft>
                          <a:spcPts val="0"/>
                        </a:spcAft>
                      </a:pPr>
                      <a:r>
                        <a:rPr lang="en-US" sz="1100">
                          <a:latin typeface="Calibri"/>
                          <a:ea typeface="Calibri"/>
                          <a:cs typeface="Times New Roman"/>
                        </a:rPr>
                        <a:t>9</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love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Not makes friends in life again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Feel irritation/aggressive/addiction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Friends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Create the relaxation </a:t>
                      </a:r>
                    </a:p>
                  </a:txBody>
                  <a:tcPr marL="68580" marR="68580" marT="0" marB="0"/>
                </a:tc>
              </a:tr>
              <a:tr h="370840">
                <a:tc>
                  <a:txBody>
                    <a:bodyPr/>
                    <a:lstStyle/>
                    <a:p>
                      <a:pPr marL="0" marR="0">
                        <a:lnSpc>
                          <a:spcPct val="115000"/>
                        </a:lnSpc>
                        <a:spcBef>
                          <a:spcPts val="0"/>
                        </a:spcBef>
                        <a:spcAft>
                          <a:spcPts val="0"/>
                        </a:spcAft>
                      </a:pPr>
                      <a:r>
                        <a:rPr lang="en-US" sz="1100">
                          <a:latin typeface="Calibri"/>
                          <a:ea typeface="Calibri"/>
                          <a:cs typeface="Times New Roman"/>
                        </a:rPr>
                        <a:t>10</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wife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Nobodies loves me I am worthless person</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Fatigue/feeling guilty and shame/addiction</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Family</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Create the relaxation </a:t>
                      </a:r>
                    </a:p>
                  </a:txBody>
                  <a:tcPr marL="68580" marR="68580" marT="0" marB="0"/>
                </a:tc>
              </a:tr>
              <a:tr h="370840">
                <a:tc>
                  <a:txBody>
                    <a:bodyPr/>
                    <a:lstStyle/>
                    <a:p>
                      <a:pPr marL="0" marR="0">
                        <a:lnSpc>
                          <a:spcPct val="115000"/>
                        </a:lnSpc>
                        <a:spcBef>
                          <a:spcPts val="0"/>
                        </a:spcBef>
                        <a:spcAft>
                          <a:spcPts val="0"/>
                        </a:spcAft>
                      </a:pPr>
                      <a:r>
                        <a:rPr lang="en-US" sz="1100">
                          <a:latin typeface="Calibri"/>
                          <a:ea typeface="Calibri"/>
                          <a:cs typeface="Times New Roman"/>
                        </a:rPr>
                        <a:t>11</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love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No one add in my life again</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Shaking of body/depression /addiction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People in the life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Create the relaxation </a:t>
                      </a:r>
                    </a:p>
                  </a:txBody>
                  <a:tcPr marL="68580" marR="68580" marT="0" marB="0"/>
                </a:tc>
              </a:tr>
            </a:tbl>
          </a:graphicData>
        </a:graphic>
      </p:graphicFrame>
    </p:spTree>
    <p:extLst>
      <p:ext uri="{BB962C8B-B14F-4D97-AF65-F5344CB8AC3E}">
        <p14:creationId xmlns:p14="http://schemas.microsoft.com/office/powerpoint/2010/main" val="19824218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457200"/>
          <a:ext cx="8229600" cy="1542288"/>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pPr marL="0" marR="0">
                        <a:lnSpc>
                          <a:spcPct val="115000"/>
                        </a:lnSpc>
                        <a:spcBef>
                          <a:spcPts val="0"/>
                        </a:spcBef>
                        <a:spcAft>
                          <a:spcPts val="0"/>
                        </a:spcAft>
                      </a:pPr>
                      <a:r>
                        <a:rPr lang="en-US" sz="1100" dirty="0">
                          <a:latin typeface="Calibri"/>
                          <a:ea typeface="Calibri"/>
                          <a:cs typeface="Times New Roman"/>
                        </a:rPr>
                        <a:t>12</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Lost of love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The girl always deceived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Increase heat rate/difficulty in breathing/guilty/addiction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People in the life</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Should must/absolutes words add creates/anger depression/guilt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Add wishes desires/wants in life/create disappointment/Furs/sadness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Continue</a:t>
                      </a:r>
                    </a:p>
                    <a:p>
                      <a:pPr marL="0" marR="0">
                        <a:lnSpc>
                          <a:spcPct val="115000"/>
                        </a:lnSpc>
                        <a:spcBef>
                          <a:spcPts val="0"/>
                        </a:spcBef>
                        <a:spcAft>
                          <a:spcPts val="0"/>
                        </a:spcAft>
                      </a:pPr>
                      <a:r>
                        <a:rPr lang="en-US" sz="1100">
                          <a:latin typeface="Calibri"/>
                          <a:ea typeface="Calibri"/>
                          <a:cs typeface="Times New Roman"/>
                        </a:rPr>
                        <a:t>Stop</a:t>
                      </a:r>
                    </a:p>
                    <a:p>
                      <a:pPr marL="0" marR="0">
                        <a:lnSpc>
                          <a:spcPct val="115000"/>
                        </a:lnSpc>
                        <a:spcBef>
                          <a:spcPts val="0"/>
                        </a:spcBef>
                        <a:spcAft>
                          <a:spcPts val="0"/>
                        </a:spcAft>
                      </a:pPr>
                      <a:r>
                        <a:rPr lang="en-US" sz="1100">
                          <a:latin typeface="Calibri"/>
                          <a:ea typeface="Calibri"/>
                          <a:cs typeface="Times New Roman"/>
                        </a:rPr>
                        <a:t>demand word &amp; People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Mind filter Judgment  prediction emotional Reasoning</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Create the relaxation </a:t>
                      </a:r>
                    </a:p>
                  </a:txBody>
                  <a:tcPr marL="68580" marR="68580" marT="0" marB="0"/>
                </a:tc>
              </a:tr>
            </a:tbl>
          </a:graphicData>
        </a:graphic>
      </p:graphicFrame>
    </p:spTree>
    <p:extLst>
      <p:ext uri="{BB962C8B-B14F-4D97-AF65-F5344CB8AC3E}">
        <p14:creationId xmlns:p14="http://schemas.microsoft.com/office/powerpoint/2010/main" val="14426779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28600" y="381000"/>
          <a:ext cx="8686800" cy="5625306"/>
        </p:xfrm>
        <a:graphic>
          <a:graphicData uri="http://schemas.openxmlformats.org/drawingml/2006/table">
            <a:tbl>
              <a:tblPr firstRow="1" bandRow="1">
                <a:tableStyleId>{5C22544A-7EE6-4342-B048-85BDC9FD1C3A}</a:tableStyleId>
              </a:tblPr>
              <a:tblGrid>
                <a:gridCol w="965200"/>
                <a:gridCol w="965200"/>
                <a:gridCol w="965200"/>
                <a:gridCol w="965200"/>
                <a:gridCol w="965200"/>
                <a:gridCol w="965200"/>
                <a:gridCol w="965200"/>
                <a:gridCol w="965200"/>
                <a:gridCol w="965200"/>
              </a:tblGrid>
              <a:tr h="420084">
                <a:tc>
                  <a:txBody>
                    <a:bodyPr/>
                    <a:lstStyle/>
                    <a:p>
                      <a:pPr marL="0" marR="0">
                        <a:lnSpc>
                          <a:spcPct val="115000"/>
                        </a:lnSpc>
                        <a:spcBef>
                          <a:spcPts val="0"/>
                        </a:spcBef>
                        <a:spcAft>
                          <a:spcPts val="0"/>
                        </a:spcAft>
                      </a:pPr>
                      <a:r>
                        <a:rPr lang="en-US" sz="1100" dirty="0">
                          <a:latin typeface="Calibri"/>
                          <a:ea typeface="Calibri"/>
                          <a:cs typeface="Times New Roman"/>
                        </a:rPr>
                        <a:t>Sr. No</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Emotional Tirg</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You Feel the way you think</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Coping statement</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Disputing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Effects of new belief</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Progress sheet</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Personal goal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Healthy goal</a:t>
                      </a:r>
                    </a:p>
                  </a:txBody>
                  <a:tcPr marL="68580" marR="68580" marT="0" marB="0"/>
                </a:tc>
              </a:tr>
              <a:tr h="1180903">
                <a:tc>
                  <a:txBody>
                    <a:bodyPr/>
                    <a:lstStyle/>
                    <a:p>
                      <a:pPr marL="0" marR="0">
                        <a:lnSpc>
                          <a:spcPct val="115000"/>
                        </a:lnSpc>
                        <a:spcBef>
                          <a:spcPts val="0"/>
                        </a:spcBef>
                        <a:spcAft>
                          <a:spcPts val="0"/>
                        </a:spcAft>
                      </a:pPr>
                      <a:r>
                        <a:rPr lang="en-US" sz="1100">
                          <a:latin typeface="Calibri"/>
                          <a:ea typeface="Calibri"/>
                          <a:cs typeface="Times New Roman"/>
                        </a:rPr>
                        <a:t>1</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Gave them coping statement related to the patient problem</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Philosophical /logicaly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What is the most Usefull in high risk sitution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Short term/long term/life term</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Patient response about the </a:t>
                      </a:r>
                      <a:r>
                        <a:rPr lang="en-US" sz="1100" dirty="0" err="1">
                          <a:latin typeface="Calibri"/>
                          <a:ea typeface="Calibri"/>
                          <a:cs typeface="Times New Roman"/>
                        </a:rPr>
                        <a:t>theropy</a:t>
                      </a:r>
                      <a:r>
                        <a:rPr lang="en-US" sz="1100" dirty="0">
                          <a:latin typeface="Calibri"/>
                          <a:ea typeface="Calibri"/>
                          <a:cs typeface="Times New Roman"/>
                        </a:rPr>
                        <a:t> goal /achieved/not achieved </a:t>
                      </a:r>
                    </a:p>
                  </a:txBody>
                  <a:tcPr marL="68580" marR="68580" marT="0" marB="0"/>
                </a:tc>
              </a:tr>
              <a:tr h="1180903">
                <a:tc>
                  <a:txBody>
                    <a:bodyPr/>
                    <a:lstStyle/>
                    <a:p>
                      <a:pPr marL="0" marR="0">
                        <a:lnSpc>
                          <a:spcPct val="115000"/>
                        </a:lnSpc>
                        <a:spcBef>
                          <a:spcPts val="0"/>
                        </a:spcBef>
                        <a:spcAft>
                          <a:spcPts val="0"/>
                        </a:spcAft>
                      </a:pPr>
                      <a:r>
                        <a:rPr lang="en-US" sz="1100">
                          <a:latin typeface="Calibri"/>
                          <a:ea typeface="Calibri"/>
                          <a:cs typeface="Times New Roman"/>
                        </a:rPr>
                        <a:t>2</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dirty="0" smtClean="0">
                          <a:latin typeface="+mn-lt"/>
                          <a:ea typeface="Calibri"/>
                          <a:cs typeface="Times New Roman"/>
                        </a:rPr>
                        <a:t>Gave them coping statement related to the patient problem</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Logical/philosophical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What is the most Usefull in high risk sitution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Short term/long term/life term</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Patient response about the </a:t>
                      </a:r>
                      <a:r>
                        <a:rPr lang="en-US" sz="1100" dirty="0" err="1">
                          <a:latin typeface="Calibri"/>
                          <a:ea typeface="Calibri"/>
                          <a:cs typeface="Times New Roman"/>
                        </a:rPr>
                        <a:t>theropy</a:t>
                      </a:r>
                      <a:r>
                        <a:rPr lang="en-US" sz="1100" dirty="0">
                          <a:latin typeface="Calibri"/>
                          <a:ea typeface="Calibri"/>
                          <a:cs typeface="Times New Roman"/>
                        </a:rPr>
                        <a:t> goal /achieved/not achieved </a:t>
                      </a:r>
                    </a:p>
                  </a:txBody>
                  <a:tcPr marL="68580" marR="68580" marT="0" marB="0"/>
                </a:tc>
              </a:tr>
              <a:tr h="1180903">
                <a:tc>
                  <a:txBody>
                    <a:bodyPr/>
                    <a:lstStyle/>
                    <a:p>
                      <a:pPr marL="0" marR="0">
                        <a:lnSpc>
                          <a:spcPct val="115000"/>
                        </a:lnSpc>
                        <a:spcBef>
                          <a:spcPts val="0"/>
                        </a:spcBef>
                        <a:spcAft>
                          <a:spcPts val="0"/>
                        </a:spcAft>
                      </a:pPr>
                      <a:r>
                        <a:rPr lang="en-US" sz="1100">
                          <a:latin typeface="Calibri"/>
                          <a:ea typeface="Calibri"/>
                          <a:cs typeface="Times New Roman"/>
                        </a:rPr>
                        <a:t>3</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dirty="0" smtClean="0">
                          <a:latin typeface="+mn-lt"/>
                          <a:ea typeface="Calibri"/>
                          <a:cs typeface="Times New Roman"/>
                        </a:rPr>
                        <a:t>Gave them coping statement related to the patient problem</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Functional/logical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What is the most Usefull in high risk sitution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Short term/long term/life term</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Patient response about the </a:t>
                      </a:r>
                      <a:r>
                        <a:rPr lang="en-US" sz="1100" dirty="0" err="1">
                          <a:latin typeface="Calibri"/>
                          <a:ea typeface="Calibri"/>
                          <a:cs typeface="Times New Roman"/>
                        </a:rPr>
                        <a:t>theropy</a:t>
                      </a:r>
                      <a:r>
                        <a:rPr lang="en-US" sz="1100" dirty="0">
                          <a:latin typeface="Calibri"/>
                          <a:ea typeface="Calibri"/>
                          <a:cs typeface="Times New Roman"/>
                        </a:rPr>
                        <a:t> goal /achieved/not achieved </a:t>
                      </a:r>
                    </a:p>
                  </a:txBody>
                  <a:tcPr marL="68580" marR="68580" marT="0" marB="0"/>
                </a:tc>
              </a:tr>
            </a:tbl>
          </a:graphicData>
        </a:graphic>
      </p:graphicFrame>
    </p:spTree>
    <p:extLst>
      <p:ext uri="{BB962C8B-B14F-4D97-AF65-F5344CB8AC3E}">
        <p14:creationId xmlns:p14="http://schemas.microsoft.com/office/powerpoint/2010/main" val="16771805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6200" y="505460"/>
          <a:ext cx="8991600" cy="6169152"/>
        </p:xfrm>
        <a:graphic>
          <a:graphicData uri="http://schemas.openxmlformats.org/drawingml/2006/table">
            <a:tbl>
              <a:tblPr firstRow="1" bandRow="1">
                <a:tableStyleId>{5C22544A-7EE6-4342-B048-85BDC9FD1C3A}</a:tableStyleId>
              </a:tblPr>
              <a:tblGrid>
                <a:gridCol w="481692"/>
                <a:gridCol w="1241697"/>
                <a:gridCol w="1348740"/>
                <a:gridCol w="1102540"/>
                <a:gridCol w="820663"/>
                <a:gridCol w="999067"/>
                <a:gridCol w="999067"/>
                <a:gridCol w="1275591"/>
                <a:gridCol w="722543"/>
              </a:tblGrid>
              <a:tr h="1314450">
                <a:tc>
                  <a:txBody>
                    <a:bodyPr/>
                    <a:lstStyle/>
                    <a:p>
                      <a:pPr marL="0" marR="0">
                        <a:lnSpc>
                          <a:spcPct val="115000"/>
                        </a:lnSpc>
                        <a:spcBef>
                          <a:spcPts val="0"/>
                        </a:spcBef>
                        <a:spcAft>
                          <a:spcPts val="0"/>
                        </a:spcAft>
                      </a:pPr>
                      <a:r>
                        <a:rPr lang="en-US" sz="1100" dirty="0">
                          <a:latin typeface="Calibri"/>
                          <a:ea typeface="Calibri"/>
                          <a:cs typeface="Times New Roman"/>
                        </a:rPr>
                        <a:t>4</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dirty="0" smtClean="0">
                          <a:latin typeface="+mn-lt"/>
                          <a:ea typeface="Calibri"/>
                          <a:cs typeface="Times New Roman"/>
                        </a:rPr>
                        <a:t>Gave them coping statement related to the patient problem</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Empirical/functional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What is the most Usefull in high risk sitution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Short term/long term/life term</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Patient response about the </a:t>
                      </a:r>
                      <a:r>
                        <a:rPr lang="en-US" sz="1100" dirty="0" smtClean="0">
                          <a:latin typeface="Calibri"/>
                          <a:ea typeface="Calibri"/>
                          <a:cs typeface="Times New Roman"/>
                        </a:rPr>
                        <a:t>therapy </a:t>
                      </a:r>
                      <a:r>
                        <a:rPr lang="en-US" sz="1100" dirty="0">
                          <a:latin typeface="Calibri"/>
                          <a:ea typeface="Calibri"/>
                          <a:cs typeface="Times New Roman"/>
                        </a:rPr>
                        <a:t>goal /achieved/not achieved </a:t>
                      </a:r>
                    </a:p>
                  </a:txBody>
                  <a:tcPr marL="68580" marR="68580" marT="0" marB="0"/>
                </a:tc>
              </a:tr>
              <a:tr h="1314450">
                <a:tc>
                  <a:txBody>
                    <a:bodyPr/>
                    <a:lstStyle/>
                    <a:p>
                      <a:pPr marL="0" marR="0">
                        <a:lnSpc>
                          <a:spcPct val="115000"/>
                        </a:lnSpc>
                        <a:spcBef>
                          <a:spcPts val="0"/>
                        </a:spcBef>
                        <a:spcAft>
                          <a:spcPts val="0"/>
                        </a:spcAft>
                      </a:pPr>
                      <a:r>
                        <a:rPr lang="en-US" sz="1100">
                          <a:latin typeface="Calibri"/>
                          <a:ea typeface="Calibri"/>
                          <a:cs typeface="Times New Roman"/>
                        </a:rPr>
                        <a:t>5</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dirty="0" smtClean="0">
                          <a:latin typeface="+mn-lt"/>
                          <a:ea typeface="Calibri"/>
                          <a:cs typeface="Times New Roman"/>
                        </a:rPr>
                        <a:t>Gave them coping statement related to the patient problem</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Functional/empirical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What is the most Usefull in high risk sitution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Short term/long term/life term</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Patient response about the </a:t>
                      </a:r>
                      <a:r>
                        <a:rPr lang="en-US" sz="1100" dirty="0" smtClean="0">
                          <a:latin typeface="Calibri"/>
                          <a:ea typeface="Calibri"/>
                          <a:cs typeface="Times New Roman"/>
                        </a:rPr>
                        <a:t>therapy </a:t>
                      </a:r>
                      <a:r>
                        <a:rPr lang="en-US" sz="1100" dirty="0">
                          <a:latin typeface="Calibri"/>
                          <a:ea typeface="Calibri"/>
                          <a:cs typeface="Times New Roman"/>
                        </a:rPr>
                        <a:t>goal /achieved/not achieved </a:t>
                      </a:r>
                    </a:p>
                  </a:txBody>
                  <a:tcPr marL="68580" marR="68580" marT="0" marB="0"/>
                </a:tc>
              </a:tr>
              <a:tr h="1314450">
                <a:tc>
                  <a:txBody>
                    <a:bodyPr/>
                    <a:lstStyle/>
                    <a:p>
                      <a:pPr marL="0" marR="0">
                        <a:lnSpc>
                          <a:spcPct val="115000"/>
                        </a:lnSpc>
                        <a:spcBef>
                          <a:spcPts val="0"/>
                        </a:spcBef>
                        <a:spcAft>
                          <a:spcPts val="0"/>
                        </a:spcAft>
                      </a:pPr>
                      <a:r>
                        <a:rPr lang="en-US" sz="1100" dirty="0">
                          <a:latin typeface="Calibri"/>
                          <a:ea typeface="Calibri"/>
                          <a:cs typeface="Times New Roman"/>
                        </a:rPr>
                        <a:t>6</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Exp of </a:t>
                      </a:r>
                      <a:r>
                        <a:rPr lang="en-US" sz="1100" dirty="0" smtClean="0">
                          <a:latin typeface="Calibri"/>
                          <a:ea typeface="Calibri"/>
                          <a:cs typeface="Times New Roman"/>
                        </a:rPr>
                        <a:t>Brocken </a:t>
                      </a:r>
                      <a:r>
                        <a:rPr lang="en-US" sz="1100" dirty="0">
                          <a:latin typeface="Calibri"/>
                          <a:ea typeface="Calibri"/>
                          <a:cs typeface="Times New Roman"/>
                        </a:rPr>
                        <a:t>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dirty="0" smtClean="0">
                          <a:latin typeface="+mn-lt"/>
                          <a:ea typeface="Calibri"/>
                          <a:cs typeface="Times New Roman"/>
                        </a:rPr>
                        <a:t>Gave them coping statement related to the patient problem</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Logical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What is the most </a:t>
                      </a:r>
                      <a:r>
                        <a:rPr lang="en-US" sz="1100" dirty="0" smtClean="0">
                          <a:latin typeface="Calibri"/>
                          <a:ea typeface="Calibri"/>
                          <a:cs typeface="Times New Roman"/>
                        </a:rPr>
                        <a:t>Useful </a:t>
                      </a:r>
                      <a:r>
                        <a:rPr lang="en-US" sz="1100" dirty="0">
                          <a:latin typeface="Calibri"/>
                          <a:ea typeface="Calibri"/>
                          <a:cs typeface="Times New Roman"/>
                        </a:rPr>
                        <a:t>in high risk </a:t>
                      </a:r>
                      <a:r>
                        <a:rPr lang="en-US" sz="1100" dirty="0" smtClean="0">
                          <a:latin typeface="Calibri"/>
                          <a:ea typeface="Calibri"/>
                          <a:cs typeface="Times New Roman"/>
                        </a:rPr>
                        <a:t>situation </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Short term/long term/life term</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Patient response about the </a:t>
                      </a:r>
                      <a:r>
                        <a:rPr lang="en-US" sz="1100" dirty="0" smtClean="0">
                          <a:latin typeface="Calibri"/>
                          <a:ea typeface="Calibri"/>
                          <a:cs typeface="Times New Roman"/>
                        </a:rPr>
                        <a:t>therapy </a:t>
                      </a:r>
                      <a:r>
                        <a:rPr lang="en-US" sz="1100" dirty="0">
                          <a:latin typeface="Calibri"/>
                          <a:ea typeface="Calibri"/>
                          <a:cs typeface="Times New Roman"/>
                        </a:rPr>
                        <a:t>goal /achieved/not achieved </a:t>
                      </a:r>
                    </a:p>
                  </a:txBody>
                  <a:tcPr marL="68580" marR="68580" marT="0" marB="0"/>
                </a:tc>
              </a:tr>
              <a:tr h="1314450">
                <a:tc>
                  <a:txBody>
                    <a:bodyPr/>
                    <a:lstStyle/>
                    <a:p>
                      <a:pPr marL="0" marR="0">
                        <a:lnSpc>
                          <a:spcPct val="115000"/>
                        </a:lnSpc>
                        <a:spcBef>
                          <a:spcPts val="0"/>
                        </a:spcBef>
                        <a:spcAft>
                          <a:spcPts val="0"/>
                        </a:spcAft>
                      </a:pPr>
                      <a:r>
                        <a:rPr lang="en-US" sz="1100">
                          <a:latin typeface="Calibri"/>
                          <a:ea typeface="Calibri"/>
                          <a:cs typeface="Times New Roman"/>
                        </a:rPr>
                        <a:t>7</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dirty="0" smtClean="0">
                          <a:latin typeface="+mn-lt"/>
                          <a:ea typeface="Calibri"/>
                          <a:cs typeface="Times New Roman"/>
                        </a:rPr>
                        <a:t>Gave them coping statement related to the patient problem</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Philosophical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What is the most Usefull in high risk sitution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Short term/long term/life term</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Patient response about the </a:t>
                      </a:r>
                      <a:r>
                        <a:rPr lang="en-US" sz="1100" dirty="0" smtClean="0">
                          <a:latin typeface="Calibri"/>
                          <a:ea typeface="Calibri"/>
                          <a:cs typeface="Times New Roman"/>
                        </a:rPr>
                        <a:t>therapy </a:t>
                      </a:r>
                      <a:r>
                        <a:rPr lang="en-US" sz="1100" dirty="0">
                          <a:latin typeface="Calibri"/>
                          <a:ea typeface="Calibri"/>
                          <a:cs typeface="Times New Roman"/>
                        </a:rPr>
                        <a:t>goal /achieved/not achieved </a:t>
                      </a:r>
                    </a:p>
                  </a:txBody>
                  <a:tcPr marL="68580" marR="68580" marT="0" marB="0"/>
                </a:tc>
              </a:tr>
            </a:tbl>
          </a:graphicData>
        </a:graphic>
      </p:graphicFrame>
    </p:spTree>
    <p:extLst>
      <p:ext uri="{BB962C8B-B14F-4D97-AF65-F5344CB8AC3E}">
        <p14:creationId xmlns:p14="http://schemas.microsoft.com/office/powerpoint/2010/main" val="17835263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28600" y="228600"/>
          <a:ext cx="8534401" cy="5867400"/>
        </p:xfrm>
        <a:graphic>
          <a:graphicData uri="http://schemas.openxmlformats.org/drawingml/2006/table">
            <a:tbl>
              <a:tblPr firstRow="1" bandRow="1">
                <a:tableStyleId>{5C22544A-7EE6-4342-B048-85BDC9FD1C3A}</a:tableStyleId>
              </a:tblPr>
              <a:tblGrid>
                <a:gridCol w="310342"/>
                <a:gridCol w="1318953"/>
                <a:gridCol w="1318953"/>
                <a:gridCol w="1014151"/>
                <a:gridCol w="778935"/>
                <a:gridCol w="948267"/>
                <a:gridCol w="948267"/>
                <a:gridCol w="1210729"/>
                <a:gridCol w="685804"/>
              </a:tblGrid>
              <a:tr h="2933700">
                <a:tc>
                  <a:txBody>
                    <a:bodyPr/>
                    <a:lstStyle/>
                    <a:p>
                      <a:pPr marL="0" marR="0">
                        <a:lnSpc>
                          <a:spcPct val="115000"/>
                        </a:lnSpc>
                        <a:spcBef>
                          <a:spcPts val="0"/>
                        </a:spcBef>
                        <a:spcAft>
                          <a:spcPts val="0"/>
                        </a:spcAft>
                      </a:pPr>
                      <a:r>
                        <a:rPr lang="en-US" sz="1100" dirty="0">
                          <a:latin typeface="Calibri"/>
                          <a:ea typeface="Calibri"/>
                          <a:cs typeface="Times New Roman"/>
                        </a:rPr>
                        <a:t>8</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ea typeface="Calibri"/>
                          <a:cs typeface="Times New Roman"/>
                        </a:rPr>
                        <a:t>Gave them coping statement related to the patient problem</a:t>
                      </a:r>
                    </a:p>
                    <a:p>
                      <a:endParaRPr lang="en-US" sz="1200" dirty="0"/>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Empirical/logical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What is the most Usefull in high risk sitution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Short term/long term/life term</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Patient response about the </a:t>
                      </a:r>
                      <a:r>
                        <a:rPr lang="en-US" sz="1100" dirty="0" smtClean="0">
                          <a:latin typeface="Calibri"/>
                          <a:ea typeface="Calibri"/>
                          <a:cs typeface="Times New Roman"/>
                        </a:rPr>
                        <a:t>therapy </a:t>
                      </a:r>
                      <a:r>
                        <a:rPr lang="en-US" sz="1100" dirty="0">
                          <a:latin typeface="Calibri"/>
                          <a:ea typeface="Calibri"/>
                          <a:cs typeface="Times New Roman"/>
                        </a:rPr>
                        <a:t>goal /achieved/not achieved </a:t>
                      </a:r>
                    </a:p>
                  </a:txBody>
                  <a:tcPr marL="68580" marR="68580" marT="0" marB="0"/>
                </a:tc>
              </a:tr>
              <a:tr h="2933700">
                <a:tc>
                  <a:txBody>
                    <a:bodyPr/>
                    <a:lstStyle/>
                    <a:p>
                      <a:pPr marL="0" marR="0">
                        <a:lnSpc>
                          <a:spcPct val="115000"/>
                        </a:lnSpc>
                        <a:spcBef>
                          <a:spcPts val="0"/>
                        </a:spcBef>
                        <a:spcAft>
                          <a:spcPts val="0"/>
                        </a:spcAft>
                      </a:pPr>
                      <a:r>
                        <a:rPr lang="en-US" sz="1100" dirty="0">
                          <a:latin typeface="Calibri"/>
                          <a:ea typeface="Calibri"/>
                          <a:cs typeface="Times New Roman"/>
                        </a:rPr>
                        <a:t>9</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ea typeface="Calibri"/>
                          <a:cs typeface="Times New Roman"/>
                        </a:rPr>
                        <a:t>Gave them coping statement related to the patient problem</a:t>
                      </a:r>
                    </a:p>
                    <a:p>
                      <a:endParaRPr lang="en-US" sz="1200" dirty="0"/>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Empirical/Philosophical </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What is the most Usefull in high risk sitution </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Short term/long term/life term</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Patient response about the </a:t>
                      </a:r>
                      <a:r>
                        <a:rPr lang="en-US" sz="1100" dirty="0" smtClean="0">
                          <a:latin typeface="Calibri"/>
                          <a:ea typeface="Calibri"/>
                          <a:cs typeface="Times New Roman"/>
                        </a:rPr>
                        <a:t>therapy </a:t>
                      </a:r>
                      <a:r>
                        <a:rPr lang="en-US" sz="1100" dirty="0">
                          <a:latin typeface="Calibri"/>
                          <a:ea typeface="Calibri"/>
                          <a:cs typeface="Times New Roman"/>
                        </a:rPr>
                        <a:t>goal /achieved/not achieved </a:t>
                      </a:r>
                    </a:p>
                  </a:txBody>
                  <a:tcPr marL="68580" marR="68580" marT="0" marB="0"/>
                </a:tc>
              </a:tr>
            </a:tbl>
          </a:graphicData>
        </a:graphic>
      </p:graphicFrame>
    </p:spTree>
    <p:extLst>
      <p:ext uri="{BB962C8B-B14F-4D97-AF65-F5344CB8AC3E}">
        <p14:creationId xmlns:p14="http://schemas.microsoft.com/office/powerpoint/2010/main" val="28256026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28600" y="381001"/>
          <a:ext cx="8305798" cy="2891790"/>
        </p:xfrm>
        <a:graphic>
          <a:graphicData uri="http://schemas.openxmlformats.org/drawingml/2006/table">
            <a:tbl>
              <a:tblPr firstRow="1" bandRow="1">
                <a:tableStyleId>{5C22544A-7EE6-4342-B048-85BDC9FD1C3A}</a:tableStyleId>
              </a:tblPr>
              <a:tblGrid>
                <a:gridCol w="977152"/>
                <a:gridCol w="1248586"/>
                <a:gridCol w="1520015"/>
                <a:gridCol w="1520015"/>
                <a:gridCol w="1940729"/>
                <a:gridCol w="1099301"/>
              </a:tblGrid>
              <a:tr h="623744">
                <a:tc>
                  <a:txBody>
                    <a:bodyPr/>
                    <a:lstStyle/>
                    <a:p>
                      <a:pPr marL="0" marR="0">
                        <a:lnSpc>
                          <a:spcPct val="115000"/>
                        </a:lnSpc>
                        <a:spcBef>
                          <a:spcPts val="0"/>
                        </a:spcBef>
                        <a:spcAft>
                          <a:spcPts val="0"/>
                        </a:spcAft>
                      </a:pPr>
                      <a:r>
                        <a:rPr lang="en-US" sz="1100" dirty="0">
                          <a:latin typeface="Calibri"/>
                          <a:ea typeface="Calibri"/>
                          <a:cs typeface="Times New Roman"/>
                        </a:rPr>
                        <a:t>10</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smtClean="0">
                          <a:latin typeface="+mn-lt"/>
                          <a:ea typeface="Calibri"/>
                          <a:cs typeface="Times New Roman"/>
                        </a:rPr>
                        <a:t>Gave them coping statement related to the patient problem</a:t>
                      </a:r>
                      <a:endParaRPr lang="en-US" sz="1100" dirty="0" smtClean="0">
                        <a:latin typeface="+mn-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Philosophical /Empirical</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r>
              <a:tr h="623744">
                <a:tc>
                  <a:txBody>
                    <a:bodyPr/>
                    <a:lstStyle/>
                    <a:p>
                      <a:pPr marL="0" marR="0">
                        <a:lnSpc>
                          <a:spcPct val="115000"/>
                        </a:lnSpc>
                        <a:spcBef>
                          <a:spcPts val="0"/>
                        </a:spcBef>
                        <a:spcAft>
                          <a:spcPts val="0"/>
                        </a:spcAft>
                      </a:pPr>
                      <a:r>
                        <a:rPr lang="en-US" sz="1100">
                          <a:latin typeface="Calibri"/>
                          <a:ea typeface="Calibri"/>
                          <a:cs typeface="Times New Roman"/>
                        </a:rPr>
                        <a:t>11</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Exp of </a:t>
                      </a:r>
                      <a:r>
                        <a:rPr lang="en-US" sz="1100" dirty="0" smtClean="0">
                          <a:latin typeface="Calibri"/>
                          <a:ea typeface="Calibri"/>
                          <a:cs typeface="Times New Roman"/>
                        </a:rPr>
                        <a:t>Brocken </a:t>
                      </a:r>
                      <a:r>
                        <a:rPr lang="en-US" sz="1100" dirty="0">
                          <a:latin typeface="Calibri"/>
                          <a:ea typeface="Calibri"/>
                          <a:cs typeface="Times New Roman"/>
                        </a:rPr>
                        <a:t>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smtClean="0">
                          <a:latin typeface="+mn-lt"/>
                          <a:ea typeface="Calibri"/>
                          <a:cs typeface="Times New Roman"/>
                        </a:rPr>
                        <a:t>Gave them coping statement related to the patient problem</a:t>
                      </a:r>
                      <a:endParaRPr lang="en-US" sz="1100" dirty="0" smtClean="0">
                        <a:latin typeface="+mn-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kern="1200" dirty="0" smtClean="0">
                          <a:solidFill>
                            <a:schemeClr val="dk1"/>
                          </a:solidFill>
                          <a:latin typeface="+mn-lt"/>
                          <a:ea typeface="+mn-ea"/>
                          <a:cs typeface="+mn-cs"/>
                        </a:rPr>
                        <a:t>Functional/logical</a:t>
                      </a:r>
                      <a:r>
                        <a:rPr lang="en-US" sz="1800" kern="1200" dirty="0" smtClean="0">
                          <a:solidFill>
                            <a:schemeClr val="dk1"/>
                          </a:solidFill>
                          <a:latin typeface="+mn-lt"/>
                          <a:ea typeface="+mn-ea"/>
                          <a:cs typeface="+mn-cs"/>
                        </a:rPr>
                        <a:t> </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latin typeface="Calibri"/>
                          <a:ea typeface="Calibri"/>
                          <a:cs typeface="Times New Roman"/>
                        </a:rPr>
                        <a:t>Adv/stay calm &amp; no adv being upsets</a:t>
                      </a:r>
                    </a:p>
                  </a:txBody>
                  <a:tcPr marL="68580" marR="68580" marT="0" marB="0"/>
                </a:tc>
              </a:tr>
              <a:tr h="623744">
                <a:tc>
                  <a:txBody>
                    <a:bodyPr/>
                    <a:lstStyle/>
                    <a:p>
                      <a:pPr marL="0" marR="0">
                        <a:lnSpc>
                          <a:spcPct val="115000"/>
                        </a:lnSpc>
                        <a:spcBef>
                          <a:spcPts val="0"/>
                        </a:spcBef>
                        <a:spcAft>
                          <a:spcPts val="0"/>
                        </a:spcAft>
                      </a:pPr>
                      <a:r>
                        <a:rPr lang="en-US" sz="1100" dirty="0">
                          <a:latin typeface="Calibri"/>
                          <a:ea typeface="Calibri"/>
                          <a:cs typeface="Times New Roman"/>
                        </a:rPr>
                        <a:t>12</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Take the remote control of your emotions in your hand</a:t>
                      </a:r>
                    </a:p>
                  </a:txBody>
                  <a:tcPr marL="68580" marR="68580" marT="0" marB="0"/>
                </a:tc>
                <a:tc>
                  <a:txBody>
                    <a:bodyPr/>
                    <a:lstStyle/>
                    <a:p>
                      <a:pPr marL="0" marR="0">
                        <a:lnSpc>
                          <a:spcPct val="115000"/>
                        </a:lnSpc>
                        <a:spcBef>
                          <a:spcPts val="0"/>
                        </a:spcBef>
                        <a:spcAft>
                          <a:spcPts val="0"/>
                        </a:spcAft>
                      </a:pPr>
                      <a:r>
                        <a:rPr lang="en-US" sz="1100">
                          <a:latin typeface="Calibri"/>
                          <a:ea typeface="Calibri"/>
                          <a:cs typeface="Times New Roman"/>
                        </a:rPr>
                        <a:t>Exp of brocken eggs /you are always no tables to change the situations &amp; people around of you</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dirty="0" smtClean="0">
                          <a:latin typeface="+mn-lt"/>
                          <a:ea typeface="Calibri"/>
                          <a:cs typeface="Times New Roman"/>
                        </a:rPr>
                        <a:t>Gave them coping statement related to the patient problem</a:t>
                      </a:r>
                    </a:p>
                  </a:txBody>
                  <a:tcPr marL="68580" marR="68580" marT="0" marB="0"/>
                </a:tc>
                <a:tc>
                  <a:txBody>
                    <a:bodyPr/>
                    <a:lstStyle/>
                    <a:p>
                      <a:endParaRPr lang="en-US" dirty="0"/>
                    </a:p>
                  </a:txBody>
                  <a:tcPr marL="68580" marR="68580" marT="0" marB="0"/>
                </a:tc>
                <a:tc>
                  <a:txBody>
                    <a:bodyPr/>
                    <a:lstStyle/>
                    <a:p>
                      <a:endParaRPr lang="en-US" dirty="0"/>
                    </a:p>
                  </a:txBody>
                  <a:tcPr marL="68580" marR="68580" marT="0" marB="0"/>
                </a:tc>
              </a:tr>
            </a:tbl>
          </a:graphicData>
        </a:graphic>
      </p:graphicFrame>
    </p:spTree>
    <p:extLst>
      <p:ext uri="{BB962C8B-B14F-4D97-AF65-F5344CB8AC3E}">
        <p14:creationId xmlns:p14="http://schemas.microsoft.com/office/powerpoint/2010/main" val="34205366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achen BT" pitchFamily="18" charset="0"/>
              </a:rPr>
              <a:t>Thank Your</a:t>
            </a:r>
            <a:endParaRPr lang="en-US" dirty="0">
              <a:latin typeface="Aachen BT"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600" y="1447800"/>
            <a:ext cx="4821670" cy="4525963"/>
          </a:xfrm>
        </p:spPr>
      </p:pic>
    </p:spTree>
    <p:extLst>
      <p:ext uri="{BB962C8B-B14F-4D97-AF65-F5344CB8AC3E}">
        <p14:creationId xmlns:p14="http://schemas.microsoft.com/office/powerpoint/2010/main" val="30171731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2016 </a:t>
            </a:r>
          </a:p>
          <a:p>
            <a:r>
              <a:rPr lang="en-US" sz="2800" b="1" dirty="0" smtClean="0">
                <a:solidFill>
                  <a:schemeClr val="bg1"/>
                </a:solidFill>
              </a:rPr>
              <a:t>Website: </a:t>
            </a:r>
            <a:r>
              <a:rPr lang="en-US" sz="2800" b="1" dirty="0">
                <a:solidFill>
                  <a:schemeClr val="bg1"/>
                </a:solidFill>
              </a:rPr>
              <a:t>addictiontherapy.conferenceseries.com</a:t>
            </a:r>
            <a:endParaRPr lang="en-US" sz="2800" b="1" dirty="0" smtClean="0">
              <a:solidFill>
                <a:schemeClr val="bg1"/>
              </a:solidFill>
            </a:endParaRPr>
          </a:p>
        </p:txBody>
      </p:sp>
      <p:sp>
        <p:nvSpPr>
          <p:cNvPr id="2" name="Title 1"/>
          <p:cNvSpPr>
            <a:spLocks noGrp="1"/>
          </p:cNvSpPr>
          <p:nvPr>
            <p:ph type="ctrTitle"/>
          </p:nvPr>
        </p:nvSpPr>
        <p:spPr>
          <a:xfrm>
            <a:off x="0" y="1371600"/>
            <a:ext cx="9144000" cy="2209800"/>
          </a:xfrm>
          <a:blipFill>
            <a:blip r:embed="rId2"/>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dirty="0" smtClean="0">
                <a:solidFill>
                  <a:srgbClr val="00B0F0"/>
                </a:solidFill>
                <a:latin typeface="Times New Roman" pitchFamily="18" charset="0"/>
                <a:cs typeface="Times New Roman" pitchFamily="18" charset="0"/>
              </a:rPr>
              <a:t>Meet the eminent gathering once again at</a:t>
            </a:r>
            <a:r>
              <a:rPr sz="4800" b="1" dirty="0" smtClean="0">
                <a:solidFill>
                  <a:schemeClr val="tx1"/>
                </a:solidFill>
                <a:latin typeface="Times New Roman" pitchFamily="18" charset="0"/>
                <a:cs typeface="Times New Roman" pitchFamily="18" charset="0"/>
              </a:rPr>
              <a:t/>
            </a:r>
            <a:br>
              <a:rPr sz="4800" b="1" dirty="0" smtClean="0">
                <a:solidFill>
                  <a:schemeClr val="tx1"/>
                </a:solidFill>
                <a:latin typeface="Times New Roman" pitchFamily="18" charset="0"/>
                <a:cs typeface="Times New Roman" pitchFamily="18" charset="0"/>
              </a:rPr>
            </a:br>
            <a:r>
              <a:rPr sz="4800" b="1" dirty="0" smtClean="0">
                <a:solidFill>
                  <a:schemeClr val="tx1"/>
                </a:solidFill>
                <a:latin typeface="Times New Roman" pitchFamily="18" charset="0"/>
                <a:cs typeface="Times New Roman" pitchFamily="18" charset="0"/>
              </a:rPr>
              <a:t>Addiction Therapy 2016</a:t>
            </a:r>
            <a:r>
              <a:rPr sz="4800" b="1" dirty="0" smtClean="0">
                <a:solidFill>
                  <a:schemeClr val="tx1"/>
                </a:solidFill>
              </a:rPr>
              <a:t/>
            </a:r>
            <a:br>
              <a:rPr sz="4800" b="1" dirty="0" smtClean="0">
                <a:solidFill>
                  <a:schemeClr val="tx1"/>
                </a:solidFill>
              </a:rPr>
            </a:br>
            <a:r>
              <a:rPr sz="2400" b="1" dirty="0" smtClean="0">
                <a:solidFill>
                  <a:schemeClr val="tx1"/>
                </a:solidFill>
                <a:latin typeface="Perpetua"/>
                <a:ea typeface="+mn-ea"/>
                <a:cs typeface="+mn-cs"/>
              </a:rPr>
              <a:t>Miami, 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October 06-08, 2016</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3"/>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val="401421536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151</TotalTime>
  <Words>2201</Words>
  <Application>Microsoft Office PowerPoint</Application>
  <PresentationFormat>On-screen Show (4:3)</PresentationFormat>
  <Paragraphs>364</Paragraphs>
  <Slides>39</Slides>
  <Notes>0</Notes>
  <HiddenSlides>0</HiddenSlides>
  <MMClips>0</MMClips>
  <ScaleCrop>false</ScaleCrop>
  <HeadingPairs>
    <vt:vector size="4" baseType="variant">
      <vt:variant>
        <vt:lpstr>Theme</vt:lpstr>
      </vt:variant>
      <vt:variant>
        <vt:i4>3</vt:i4>
      </vt:variant>
      <vt:variant>
        <vt:lpstr>Slide Titles</vt:lpstr>
      </vt:variant>
      <vt:variant>
        <vt:i4>39</vt:i4>
      </vt:variant>
    </vt:vector>
  </HeadingPairs>
  <TitlesOfParts>
    <vt:vector size="42" baseType="lpstr">
      <vt:lpstr>Office Theme</vt:lpstr>
      <vt:lpstr>Equity</vt:lpstr>
      <vt:lpstr>1_Equity</vt:lpstr>
      <vt:lpstr>Addiction Therapy 2015 Florida,  USA August 03-08, 2015</vt:lpstr>
      <vt:lpstr>PowerPoint Presentation</vt:lpstr>
      <vt:lpstr>Rationale </vt:lpstr>
      <vt:lpstr>PowerPoint Presentation</vt:lpstr>
      <vt:lpstr>Hypothesis </vt:lpstr>
      <vt:lpstr>Methodology</vt:lpstr>
      <vt:lpstr>PowerPoint Presentation</vt:lpstr>
      <vt:lpstr>Assessment Measurement </vt:lpstr>
      <vt:lpstr>  SHORTENED GENERAL ATTITUDE AND BELIEF SCALE (SGABS)  </vt:lpstr>
      <vt:lpstr>PowerPoint Presentation</vt:lpstr>
      <vt:lpstr>Mastering The Art of Personal Happiness</vt:lpstr>
      <vt:lpstr>PowerPoint Presentation</vt:lpstr>
      <vt:lpstr>PowerPoint Presentation</vt:lpstr>
      <vt:lpstr>WHO CREATES YOUR EMOTIONAL DISTURBANCE?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PROGRESS SHEET</vt:lpstr>
      <vt:lpstr>Results  </vt:lpstr>
      <vt:lpstr>PowerPoint Presentation</vt:lpstr>
      <vt:lpstr>Conclusion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Your</vt:lpstr>
      <vt:lpstr>Meet the eminent gathering once again at Addiction Therapy 2016 Miami, USA October 06-08, 2016</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INTEL</dc:creator>
  <cp:lastModifiedBy>Addiction Therapy</cp:lastModifiedBy>
  <cp:revision>30</cp:revision>
  <dcterms:created xsi:type="dcterms:W3CDTF">2015-05-08T15:44:50Z</dcterms:created>
  <dcterms:modified xsi:type="dcterms:W3CDTF">2015-08-14T13:23:32Z</dcterms:modified>
</cp:coreProperties>
</file>