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6" r:id="rId2"/>
    <p:sldId id="297" r:id="rId3"/>
    <p:sldId id="256" r:id="rId4"/>
    <p:sldId id="293" r:id="rId5"/>
    <p:sldId id="261" r:id="rId6"/>
    <p:sldId id="276" r:id="rId7"/>
    <p:sldId id="278" r:id="rId8"/>
    <p:sldId id="277" r:id="rId9"/>
    <p:sldId id="279" r:id="rId10"/>
    <p:sldId id="289" r:id="rId11"/>
    <p:sldId id="285" r:id="rId12"/>
    <p:sldId id="290" r:id="rId13"/>
    <p:sldId id="294" r:id="rId14"/>
    <p:sldId id="280" r:id="rId15"/>
    <p:sldId id="281" r:id="rId16"/>
    <p:sldId id="284" r:id="rId17"/>
    <p:sldId id="282" r:id="rId18"/>
    <p:sldId id="283" r:id="rId19"/>
    <p:sldId id="295" r:id="rId20"/>
    <p:sldId id="258" r:id="rId21"/>
    <p:sldId id="270" r:id="rId22"/>
    <p:sldId id="273" r:id="rId23"/>
    <p:sldId id="275" r:id="rId24"/>
    <p:sldId id="287" r:id="rId25"/>
    <p:sldId id="291" r:id="rId26"/>
    <p:sldId id="266" r:id="rId27"/>
    <p:sldId id="298" r:id="rId2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D525"/>
    <a:srgbClr val="FFCC00"/>
    <a:srgbClr val="FFD629"/>
    <a:srgbClr val="0000FF"/>
    <a:srgbClr val="ECF113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3990" autoAdjust="0"/>
    <p:restoredTop sz="94660"/>
  </p:normalViewPr>
  <p:slideViewPr>
    <p:cSldViewPr snapToGrid="0">
      <p:cViewPr varScale="1">
        <p:scale>
          <a:sx n="68" d="100"/>
          <a:sy n="68" d="100"/>
        </p:scale>
        <p:origin x="-1512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 smtClean="0"/>
              <a:t>Alcím mintájának szerkesztése</a:t>
            </a:r>
            <a:endParaRPr lang="en-US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08A90-CFA3-4F6E-A05C-CAFF18356E70}" type="datetimeFigureOut">
              <a:rPr lang="en-US" smtClean="0"/>
              <a:pPr/>
              <a:t>9/24/2014</a:t>
            </a:fld>
            <a:endParaRPr lang="en-US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CA8E67-0ADF-4590-9F0D-561AA3F22BD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7141593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08A90-CFA3-4F6E-A05C-CAFF18356E70}" type="datetimeFigureOut">
              <a:rPr lang="en-US" smtClean="0"/>
              <a:pPr/>
              <a:t>9/24/2014</a:t>
            </a:fld>
            <a:endParaRPr lang="en-US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CA8E67-0ADF-4590-9F0D-561AA3F22BD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0185600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08A90-CFA3-4F6E-A05C-CAFF18356E70}" type="datetimeFigureOut">
              <a:rPr lang="en-US" smtClean="0"/>
              <a:pPr/>
              <a:t>9/24/2014</a:t>
            </a:fld>
            <a:endParaRPr lang="en-US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CA8E67-0ADF-4590-9F0D-561AA3F22BD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4101614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08A90-CFA3-4F6E-A05C-CAFF18356E70}" type="datetimeFigureOut">
              <a:rPr lang="en-US" smtClean="0"/>
              <a:pPr/>
              <a:t>9/24/2014</a:t>
            </a:fld>
            <a:endParaRPr lang="en-US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CA8E67-0ADF-4590-9F0D-561AA3F22BD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0803397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08A90-CFA3-4F6E-A05C-CAFF18356E70}" type="datetimeFigureOut">
              <a:rPr lang="en-US" smtClean="0"/>
              <a:pPr/>
              <a:t>9/24/2014</a:t>
            </a:fld>
            <a:endParaRPr lang="en-US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CA8E67-0ADF-4590-9F0D-561AA3F22BD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3402379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08A90-CFA3-4F6E-A05C-CAFF18356E70}" type="datetimeFigureOut">
              <a:rPr lang="en-US" smtClean="0"/>
              <a:pPr/>
              <a:t>9/24/2014</a:t>
            </a:fld>
            <a:endParaRPr lang="en-US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CA8E67-0ADF-4590-9F0D-561AA3F22BD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3966350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08A90-CFA3-4F6E-A05C-CAFF18356E70}" type="datetimeFigureOut">
              <a:rPr lang="en-US" smtClean="0"/>
              <a:pPr/>
              <a:t>9/24/2014</a:t>
            </a:fld>
            <a:endParaRPr lang="en-US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CA8E67-0ADF-4590-9F0D-561AA3F22BD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0616875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08A90-CFA3-4F6E-A05C-CAFF18356E70}" type="datetimeFigureOut">
              <a:rPr lang="en-US" smtClean="0"/>
              <a:pPr/>
              <a:t>9/24/2014</a:t>
            </a:fld>
            <a:endParaRPr lang="en-US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CA8E67-0ADF-4590-9F0D-561AA3F22BD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1716649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08A90-CFA3-4F6E-A05C-CAFF18356E70}" type="datetimeFigureOut">
              <a:rPr lang="en-US" smtClean="0"/>
              <a:pPr/>
              <a:t>9/24/2014</a:t>
            </a:fld>
            <a:endParaRPr lang="en-US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CA8E67-0ADF-4590-9F0D-561AA3F22BD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1688851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08A90-CFA3-4F6E-A05C-CAFF18356E70}" type="datetimeFigureOut">
              <a:rPr lang="en-US" smtClean="0"/>
              <a:pPr/>
              <a:t>9/24/2014</a:t>
            </a:fld>
            <a:endParaRPr lang="en-US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CA8E67-0ADF-4590-9F0D-561AA3F22BD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595713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08A90-CFA3-4F6E-A05C-CAFF18356E70}" type="datetimeFigureOut">
              <a:rPr lang="en-US" smtClean="0"/>
              <a:pPr/>
              <a:t>9/24/2014</a:t>
            </a:fld>
            <a:endParaRPr lang="en-US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CA8E67-0ADF-4590-9F0D-561AA3F22BD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7085562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tx1"/>
            </a:gs>
            <a:gs pos="100000">
              <a:srgbClr val="FFC000">
                <a:lumMod val="100000"/>
              </a:srgbClr>
            </a:gs>
            <a:gs pos="20000">
              <a:srgbClr val="FFFF00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408A90-CFA3-4F6E-A05C-CAFF18356E70}" type="datetimeFigureOut">
              <a:rPr lang="en-US" smtClean="0"/>
              <a:pPr/>
              <a:t>9/24/2014</a:t>
            </a:fld>
            <a:endParaRPr lang="en-US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CA8E67-0ADF-4590-9F0D-561AA3F22BD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1569397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nationalsymposium.com/link%20here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nationalsymposium.com/link%20here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emf"/><Relationship Id="rId4" Type="http://schemas.openxmlformats.org/officeDocument/2006/relationships/image" Target="../media/image6.emf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emf"/><Relationship Id="rId4" Type="http://schemas.openxmlformats.org/officeDocument/2006/relationships/image" Target="../media/image26.emf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emf"/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wmf"/><Relationship Id="rId4" Type="http://schemas.openxmlformats.org/officeDocument/2006/relationships/image" Target="../media/image30.emf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emf"/><Relationship Id="rId4" Type="http://schemas.openxmlformats.org/officeDocument/2006/relationships/image" Target="../media/image35.emf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onferenceseries.com/" TargetMode="External"/><Relationship Id="rId2" Type="http://schemas.openxmlformats.org/officeDocument/2006/relationships/hyperlink" Target="http://www.omicsgroup.com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optics.conferenceseries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28662" y="428604"/>
            <a:ext cx="7772400" cy="898521"/>
          </a:xfrm>
        </p:spPr>
        <p:txBody>
          <a:bodyPr/>
          <a:lstStyle/>
          <a:p>
            <a:pPr algn="ctr"/>
            <a:r>
              <a:rPr lang="en-IN" dirty="0" smtClean="0"/>
              <a:t>About Omics Group</a:t>
            </a:r>
            <a:endParaRPr lang="en-IN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6147" y="1375763"/>
            <a:ext cx="8715436" cy="5292323"/>
          </a:xfrm>
        </p:spPr>
        <p:txBody>
          <a:bodyPr>
            <a:normAutofit fontScale="92500"/>
          </a:bodyPr>
          <a:lstStyle/>
          <a:p>
            <a:pPr algn="just"/>
            <a:r>
              <a:rPr lang="en-IN" dirty="0">
                <a:solidFill>
                  <a:schemeClr val="tx1"/>
                </a:solidFill>
                <a:cs typeface="Times New Roman" pitchFamily="18" charset="0"/>
                <a:hlinkClick r:id="rId2"/>
              </a:rPr>
              <a:t>OMICS Group</a:t>
            </a:r>
            <a:r>
              <a:rPr lang="en-IN" dirty="0">
                <a:solidFill>
                  <a:schemeClr val="tx1"/>
                </a:solidFill>
                <a:cs typeface="Times New Roman" pitchFamily="18" charset="0"/>
              </a:rPr>
              <a:t> International through its Open Access Initiative is committed to make genuine and reliable contributions to the scientific community. </a:t>
            </a:r>
            <a:r>
              <a:rPr lang="en-IN" dirty="0">
                <a:solidFill>
                  <a:schemeClr val="tx1"/>
                </a:solidFill>
                <a:cs typeface="Times New Roman" pitchFamily="18" charset="0"/>
                <a:hlinkClick r:id="rId2"/>
              </a:rPr>
              <a:t>OMICS Group</a:t>
            </a:r>
            <a:r>
              <a:rPr lang="en-IN" dirty="0">
                <a:solidFill>
                  <a:schemeClr val="tx1"/>
                </a:solidFill>
                <a:cs typeface="Times New Roman" pitchFamily="18" charset="0"/>
              </a:rPr>
              <a:t> hosts over 400 leading-edge peer reviewed Open Access Journals and organize over 300 International Conferences annually all over the world. OMICS Publishing Group journals have over 3 million readers and the fame and success of the same can be attributed to the strong editorial board which contains over 30000 eminent personalities that ensure a rapid, quality and quick review process. 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dirty="0" smtClean="0"/>
              <a:t>About Omics Group conferences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1600200"/>
            <a:ext cx="8715436" cy="5043510"/>
          </a:xfrm>
        </p:spPr>
        <p:txBody>
          <a:bodyPr>
            <a:normAutofit fontScale="85000" lnSpcReduction="10000"/>
          </a:bodyPr>
          <a:lstStyle/>
          <a:p>
            <a:pPr algn="just"/>
            <a:r>
              <a:rPr lang="en-IN" dirty="0">
                <a:cs typeface="Times New Roman" pitchFamily="18" charset="0"/>
                <a:hlinkClick r:id="rId2"/>
              </a:rPr>
              <a:t>OMICS Group</a:t>
            </a:r>
            <a:r>
              <a:rPr lang="en-IN" dirty="0">
                <a:cs typeface="Times New Roman" pitchFamily="18" charset="0"/>
              </a:rPr>
              <a:t> signed an agreement with more than 1000 International Societies to make healthcare information Open Access. </a:t>
            </a:r>
            <a:r>
              <a:rPr lang="en-IN" dirty="0">
                <a:cs typeface="Times New Roman" pitchFamily="18" charset="0"/>
                <a:hlinkClick r:id="rId2"/>
              </a:rPr>
              <a:t>OMICS Group</a:t>
            </a:r>
            <a:r>
              <a:rPr lang="en-IN" dirty="0">
                <a:cs typeface="Times New Roman" pitchFamily="18" charset="0"/>
              </a:rPr>
              <a:t> Conferences make the perfect platform for global networking as it brings together renowned speakers and scientists across the globe to a most exciting and memorable scientific event filled with much enlightening interactive sessions, world class exhibitions and poster </a:t>
            </a:r>
            <a:r>
              <a:rPr lang="en-IN" dirty="0" smtClean="0">
                <a:cs typeface="Times New Roman" pitchFamily="18" charset="0"/>
              </a:rPr>
              <a:t>presentations</a:t>
            </a:r>
          </a:p>
          <a:p>
            <a:pPr algn="just"/>
            <a:r>
              <a:rPr lang="en-IN" dirty="0" smtClean="0">
                <a:cs typeface="Times New Roman" pitchFamily="18" charset="0"/>
              </a:rPr>
              <a:t>Omics group has organised 500 conferences, workshops and national symposium across the major cities including SanFrancisco,Omaha,Orlado,Rayleigh,SantaClara,Chicago,Philadelphia,Unitedkingdom,Baltimore,SanAntanio,Dubai,Hyderabad,Bangaluru and Mumbai.</a:t>
            </a:r>
            <a:endParaRPr lang="en-IN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églalap 9"/>
          <p:cNvSpPr/>
          <p:nvPr/>
        </p:nvSpPr>
        <p:spPr>
          <a:xfrm>
            <a:off x="24" y="5523987"/>
            <a:ext cx="9151620" cy="13755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églalap 3"/>
          <p:cNvSpPr/>
          <p:nvPr/>
        </p:nvSpPr>
        <p:spPr>
          <a:xfrm>
            <a:off x="228600" y="1356448"/>
            <a:ext cx="871728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5400" b="1" dirty="0" smtClean="0"/>
              <a:t>Linear optical methods as </a:t>
            </a:r>
            <a:r>
              <a:rPr lang="en-US" sz="5400" b="1" dirty="0" err="1" smtClean="0"/>
              <a:t>ultrashort</a:t>
            </a:r>
            <a:r>
              <a:rPr lang="en-US" sz="5400" b="1" dirty="0" smtClean="0"/>
              <a:t> pulse diagnostics</a:t>
            </a:r>
            <a:endParaRPr lang="en-US" sz="5400" dirty="0"/>
          </a:p>
        </p:txBody>
      </p:sp>
      <p:sp>
        <p:nvSpPr>
          <p:cNvPr id="5" name="Téglalap 4"/>
          <p:cNvSpPr/>
          <p:nvPr/>
        </p:nvSpPr>
        <p:spPr>
          <a:xfrm>
            <a:off x="228600" y="3424891"/>
            <a:ext cx="8001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u="sng" dirty="0" smtClean="0"/>
              <a:t>A. </a:t>
            </a:r>
            <a:r>
              <a:rPr lang="en-US" sz="3200" b="1" u="sng" dirty="0" err="1" smtClean="0"/>
              <a:t>Börzsönyi</a:t>
            </a:r>
            <a:r>
              <a:rPr lang="en-US" sz="3200" b="1" dirty="0" smtClean="0"/>
              <a:t>,</a:t>
            </a:r>
            <a:r>
              <a:rPr lang="hu-HU" sz="3200" b="1" dirty="0" smtClean="0"/>
              <a:t> A.P. Kovács</a:t>
            </a:r>
            <a:r>
              <a:rPr lang="en-US" sz="3200" b="1" dirty="0" smtClean="0"/>
              <a:t>, </a:t>
            </a:r>
            <a:r>
              <a:rPr lang="en-US" sz="3200" b="1" dirty="0"/>
              <a:t>K. </a:t>
            </a:r>
            <a:r>
              <a:rPr lang="en-US" sz="3200" b="1" dirty="0" err="1" smtClean="0"/>
              <a:t>Osvay</a:t>
            </a:r>
            <a:endParaRPr lang="en-US" sz="3200" baseline="30000" dirty="0"/>
          </a:p>
        </p:txBody>
      </p:sp>
      <p:sp>
        <p:nvSpPr>
          <p:cNvPr id="6" name="Téglalap 5"/>
          <p:cNvSpPr/>
          <p:nvPr/>
        </p:nvSpPr>
        <p:spPr>
          <a:xfrm>
            <a:off x="228600" y="4373219"/>
            <a:ext cx="892302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i="1" dirty="0" smtClean="0"/>
              <a:t>Department </a:t>
            </a:r>
            <a:r>
              <a:rPr lang="en-US" sz="2000" b="1" i="1" dirty="0"/>
              <a:t>of Optics and Quantum Electronics, University of Szeged,</a:t>
            </a:r>
            <a:r>
              <a:rPr lang="en-US" sz="2000" i="1" dirty="0"/>
              <a:t> </a:t>
            </a:r>
            <a:r>
              <a:rPr lang="en-US" sz="2000" i="1" dirty="0" smtClean="0"/>
              <a:t> </a:t>
            </a:r>
            <a:r>
              <a:rPr lang="en-US" sz="2000" i="1" dirty="0"/>
              <a:t>Hungary</a:t>
            </a:r>
          </a:p>
          <a:p>
            <a:r>
              <a:rPr lang="en-US" sz="2000" b="1" i="1" dirty="0" smtClean="0"/>
              <a:t>Extreme Light Infrastructure – </a:t>
            </a:r>
            <a:r>
              <a:rPr lang="en-US" sz="2000" b="1" i="1" dirty="0" err="1" smtClean="0"/>
              <a:t>Attosecond</a:t>
            </a:r>
            <a:r>
              <a:rPr lang="en-US" sz="2000" b="1" i="1" dirty="0" smtClean="0"/>
              <a:t> Light Pulse Source,</a:t>
            </a:r>
            <a:r>
              <a:rPr lang="en-US" sz="2000" i="1" dirty="0" smtClean="0"/>
              <a:t> Hungary</a:t>
            </a:r>
            <a:r>
              <a:rPr lang="hu-HU" sz="2000" i="1" dirty="0" smtClean="0"/>
              <a:t/>
            </a:r>
            <a:br>
              <a:rPr lang="hu-HU" sz="2000" i="1" dirty="0" smtClean="0"/>
            </a:br>
            <a:r>
              <a:rPr lang="en-US" sz="2000" b="1" i="1" dirty="0"/>
              <a:t>CE Optics </a:t>
            </a:r>
            <a:r>
              <a:rPr lang="hu-HU" sz="2000" b="1" i="1" dirty="0"/>
              <a:t>Research and </a:t>
            </a:r>
            <a:r>
              <a:rPr lang="en-US" sz="2000" b="1" i="1" dirty="0" smtClean="0"/>
              <a:t>Development</a:t>
            </a:r>
            <a:r>
              <a:rPr lang="hu-HU" sz="2000" b="1" i="1" dirty="0" smtClean="0"/>
              <a:t> </a:t>
            </a:r>
            <a:r>
              <a:rPr lang="hu-HU" sz="2000" b="1" i="1" dirty="0"/>
              <a:t>Ltd</a:t>
            </a:r>
            <a:r>
              <a:rPr lang="en-US" sz="2000" b="1" i="1" dirty="0"/>
              <a:t>.,</a:t>
            </a:r>
            <a:r>
              <a:rPr lang="en-US" sz="2000" i="1" dirty="0"/>
              <a:t> </a:t>
            </a:r>
            <a:r>
              <a:rPr lang="en-US" sz="2000" i="1" dirty="0" smtClean="0"/>
              <a:t>Hungary</a:t>
            </a:r>
            <a:endParaRPr lang="en-US" sz="2000" i="1" dirty="0"/>
          </a:p>
        </p:txBody>
      </p:sp>
      <p:pic>
        <p:nvPicPr>
          <p:cNvPr id="1026" name="Picture 2" descr="https://fbcdn-sphotos-g-a.akamaihd.net/hphotos-ak-prn1/23348_362224513876456_954743283_n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22455" r="828" b="23771"/>
          <a:stretch/>
        </p:blipFill>
        <p:spPr bwMode="auto">
          <a:xfrm>
            <a:off x="3096828" y="5535268"/>
            <a:ext cx="2892787" cy="131320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0" descr="SZTE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-2705" b="-2600"/>
          <a:stretch/>
        </p:blipFill>
        <p:spPr bwMode="auto">
          <a:xfrm>
            <a:off x="947228" y="5544793"/>
            <a:ext cx="1443548" cy="13802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9" descr="D:\ceoptics\web\logo2.em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6904" y="5887540"/>
            <a:ext cx="2003601" cy="69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Szövegdoboz 13"/>
          <p:cNvSpPr txBox="1"/>
          <p:nvPr/>
        </p:nvSpPr>
        <p:spPr>
          <a:xfrm>
            <a:off x="87630" y="40640"/>
            <a:ext cx="88540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</a:rPr>
              <a:t>Lasers</a:t>
            </a:r>
            <a:r>
              <a:rPr lang="hu-HU" sz="2400" b="1" dirty="0" smtClean="0">
                <a:solidFill>
                  <a:schemeClr val="bg1"/>
                </a:solidFill>
              </a:rPr>
              <a:t>, </a:t>
            </a:r>
            <a:r>
              <a:rPr lang="hu-HU" sz="2400" b="1" dirty="0" err="1" smtClean="0">
                <a:solidFill>
                  <a:schemeClr val="bg1"/>
                </a:solidFill>
              </a:rPr>
              <a:t>Optics</a:t>
            </a:r>
            <a:r>
              <a:rPr lang="hu-HU" sz="2400" b="1" dirty="0" smtClean="0">
                <a:solidFill>
                  <a:schemeClr val="bg1"/>
                </a:solidFill>
              </a:rPr>
              <a:t> and </a:t>
            </a:r>
            <a:r>
              <a:rPr lang="hu-HU" sz="2400" b="1" dirty="0" err="1" smtClean="0">
                <a:solidFill>
                  <a:schemeClr val="bg1"/>
                </a:solidFill>
              </a:rPr>
              <a:t>Photonics</a:t>
            </a:r>
            <a:r>
              <a:rPr lang="en-US" sz="2400" b="1" dirty="0" smtClean="0">
                <a:solidFill>
                  <a:schemeClr val="bg1"/>
                </a:solidFill>
              </a:rPr>
              <a:t> 201</a:t>
            </a:r>
            <a:r>
              <a:rPr lang="hu-HU" sz="2400" b="1" dirty="0" smtClean="0">
                <a:solidFill>
                  <a:schemeClr val="bg1"/>
                </a:solidFill>
              </a:rPr>
              <a:t>4</a:t>
            </a:r>
            <a:r>
              <a:rPr lang="en-US" sz="2400" b="1" dirty="0" smtClean="0">
                <a:solidFill>
                  <a:schemeClr val="bg1"/>
                </a:solidFill>
              </a:rPr>
              <a:t> – </a:t>
            </a:r>
            <a:r>
              <a:rPr lang="hu-HU" sz="2400" b="1" dirty="0" smtClean="0">
                <a:solidFill>
                  <a:schemeClr val="bg1"/>
                </a:solidFill>
              </a:rPr>
              <a:t>Philadelphia</a:t>
            </a:r>
            <a:r>
              <a:rPr lang="en-US" sz="2400" b="1" dirty="0" smtClean="0">
                <a:solidFill>
                  <a:schemeClr val="bg1"/>
                </a:solidFill>
              </a:rPr>
              <a:t>, USA</a:t>
            </a:r>
            <a:r>
              <a:rPr lang="hu-HU" sz="2400" b="1" dirty="0" smtClean="0">
                <a:solidFill>
                  <a:schemeClr val="bg1"/>
                </a:solidFill>
              </a:rPr>
              <a:t>, </a:t>
            </a:r>
            <a:r>
              <a:rPr lang="hu-HU" sz="2400" b="1" dirty="0" err="1" smtClean="0">
                <a:solidFill>
                  <a:schemeClr val="bg1"/>
                </a:solidFill>
              </a:rPr>
              <a:t>Sept</a:t>
            </a:r>
            <a:r>
              <a:rPr lang="hu-HU" sz="2400" b="1" dirty="0" smtClean="0">
                <a:solidFill>
                  <a:schemeClr val="bg1"/>
                </a:solidFill>
              </a:rPr>
              <a:t>. 9, 2014</a:t>
            </a:r>
            <a:endParaRPr lang="en-US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109005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églalap 2"/>
          <p:cNvSpPr/>
          <p:nvPr/>
        </p:nvSpPr>
        <p:spPr>
          <a:xfrm>
            <a:off x="4961731" y="2269475"/>
            <a:ext cx="4094134" cy="35364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zövegdoboz 3"/>
          <p:cNvSpPr txBox="1"/>
          <p:nvPr/>
        </p:nvSpPr>
        <p:spPr>
          <a:xfrm>
            <a:off x="697230" y="91440"/>
            <a:ext cx="448821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3600" b="1" dirty="0" err="1" smtClean="0">
                <a:solidFill>
                  <a:schemeClr val="bg1"/>
                </a:solidFill>
              </a:rPr>
              <a:t>Ultrashort</a:t>
            </a:r>
            <a:r>
              <a:rPr lang="hu-HU" sz="3600" b="1" dirty="0" smtClean="0">
                <a:solidFill>
                  <a:schemeClr val="bg1"/>
                </a:solidFill>
              </a:rPr>
              <a:t> </a:t>
            </a:r>
            <a:r>
              <a:rPr lang="hu-HU" sz="3600" b="1" dirty="0" err="1" smtClean="0">
                <a:solidFill>
                  <a:schemeClr val="bg1"/>
                </a:solidFill>
              </a:rPr>
              <a:t>laser</a:t>
            </a:r>
            <a:r>
              <a:rPr lang="hu-HU" sz="3600" b="1" dirty="0" smtClean="0">
                <a:solidFill>
                  <a:schemeClr val="bg1"/>
                </a:solidFill>
              </a:rPr>
              <a:t> </a:t>
            </a:r>
            <a:r>
              <a:rPr lang="hu-HU" sz="3600" b="1" dirty="0" err="1" smtClean="0">
                <a:solidFill>
                  <a:schemeClr val="bg1"/>
                </a:solidFill>
              </a:rPr>
              <a:t>pulses</a:t>
            </a:r>
            <a:endParaRPr lang="en-US" sz="3600" b="1" dirty="0">
              <a:solidFill>
                <a:schemeClr val="bg1"/>
              </a:solidFill>
            </a:endParaRPr>
          </a:p>
        </p:txBody>
      </p:sp>
      <p:cxnSp>
        <p:nvCxnSpPr>
          <p:cNvPr id="6" name="Egyenes összekötő 5"/>
          <p:cNvCxnSpPr/>
          <p:nvPr/>
        </p:nvCxnSpPr>
        <p:spPr>
          <a:xfrm>
            <a:off x="0" y="760631"/>
            <a:ext cx="8069580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Picture 2" descr="fig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121" y="1617040"/>
            <a:ext cx="4486275" cy="3230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" name="Picture 4" descr="http://img.optics.org/archive/news/14/7/14/waveform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4063" t="12387" r="-4063" b="73068"/>
          <a:stretch>
            <a:fillRect/>
          </a:stretch>
        </p:blipFill>
        <p:spPr bwMode="auto">
          <a:xfrm>
            <a:off x="5486400" y="2916238"/>
            <a:ext cx="3330575" cy="2236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1" name="Egyenes összekötő nyíllal 30"/>
          <p:cNvCxnSpPr/>
          <p:nvPr/>
        </p:nvCxnSpPr>
        <p:spPr>
          <a:xfrm>
            <a:off x="5449888" y="5122863"/>
            <a:ext cx="3482975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Egyenes összekötő nyíllal 31"/>
          <p:cNvCxnSpPr/>
          <p:nvPr/>
        </p:nvCxnSpPr>
        <p:spPr>
          <a:xfrm flipV="1">
            <a:off x="5472113" y="2749550"/>
            <a:ext cx="28575" cy="2359025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ectangle 2"/>
          <p:cNvSpPr txBox="1">
            <a:spLocks/>
          </p:cNvSpPr>
          <p:nvPr/>
        </p:nvSpPr>
        <p:spPr bwMode="auto">
          <a:xfrm>
            <a:off x="6223000" y="5151109"/>
            <a:ext cx="1938338" cy="5257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800">
                <a:solidFill>
                  <a:schemeClr val="tx1"/>
                </a:solidFill>
                <a:latin typeface="+mn-lt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5pPr>
            <a:lvl6pPr marL="22860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6pPr>
            <a:lvl7pPr marL="2743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7pPr>
            <a:lvl8pPr marL="3200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8pPr>
            <a:lvl9pPr marL="3657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hu-HU" sz="16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Wavelength</a:t>
            </a:r>
            <a:endParaRPr lang="hu-HU" sz="1800" kern="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4" name="Rectangle 2"/>
          <p:cNvSpPr txBox="1">
            <a:spLocks/>
          </p:cNvSpPr>
          <p:nvPr/>
        </p:nvSpPr>
        <p:spPr bwMode="auto">
          <a:xfrm rot="16200000">
            <a:off x="4150519" y="3560762"/>
            <a:ext cx="2106613" cy="484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800">
                <a:solidFill>
                  <a:schemeClr val="tx1"/>
                </a:solidFill>
                <a:latin typeface="+mn-lt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5pPr>
            <a:lvl6pPr marL="22860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6pPr>
            <a:lvl7pPr marL="2743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7pPr>
            <a:lvl8pPr marL="3200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8pPr>
            <a:lvl9pPr marL="3657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hu-HU" sz="16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Spectral</a:t>
            </a:r>
            <a:r>
              <a:rPr lang="hu-HU" sz="16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hu-HU" sz="16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intensity</a:t>
            </a:r>
            <a:endParaRPr lang="hu-HU" sz="1800" kern="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5" name="Szövegdoboz 1"/>
          <p:cNvSpPr txBox="1">
            <a:spLocks noChangeArrowheads="1"/>
          </p:cNvSpPr>
          <p:nvPr/>
        </p:nvSpPr>
        <p:spPr bwMode="auto">
          <a:xfrm>
            <a:off x="7677150" y="4630738"/>
            <a:ext cx="390525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600"/>
              <a:t>IR</a:t>
            </a:r>
          </a:p>
        </p:txBody>
      </p:sp>
      <p:sp>
        <p:nvSpPr>
          <p:cNvPr id="36" name="Szövegdoboz 13"/>
          <p:cNvSpPr txBox="1">
            <a:spLocks noChangeArrowheads="1"/>
          </p:cNvSpPr>
          <p:nvPr/>
        </p:nvSpPr>
        <p:spPr bwMode="auto">
          <a:xfrm>
            <a:off x="5976938" y="4630738"/>
            <a:ext cx="468312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600"/>
              <a:t>UV</a:t>
            </a:r>
          </a:p>
        </p:txBody>
      </p:sp>
      <p:sp>
        <p:nvSpPr>
          <p:cNvPr id="37" name="Szövegdoboz 14"/>
          <p:cNvSpPr txBox="1">
            <a:spLocks noChangeArrowheads="1"/>
          </p:cNvSpPr>
          <p:nvPr/>
        </p:nvSpPr>
        <p:spPr bwMode="auto">
          <a:xfrm>
            <a:off x="6819900" y="4630738"/>
            <a:ext cx="514350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600" dirty="0"/>
              <a:t>VIS</a:t>
            </a:r>
          </a:p>
        </p:txBody>
      </p:sp>
      <p:sp>
        <p:nvSpPr>
          <p:cNvPr id="38" name="Szövegdoboz 14"/>
          <p:cNvSpPr txBox="1">
            <a:spLocks noChangeArrowheads="1"/>
          </p:cNvSpPr>
          <p:nvPr/>
        </p:nvSpPr>
        <p:spPr bwMode="auto">
          <a:xfrm>
            <a:off x="120648" y="976547"/>
            <a:ext cx="770550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hu-HU" sz="2800" b="1" dirty="0" err="1" smtClean="0">
                <a:latin typeface="+mj-lt"/>
              </a:rPr>
              <a:t>Only</a:t>
            </a:r>
            <a:r>
              <a:rPr lang="hu-HU" sz="2800" b="1" dirty="0" smtClean="0">
                <a:latin typeface="+mj-lt"/>
              </a:rPr>
              <a:t> a </a:t>
            </a:r>
            <a:r>
              <a:rPr lang="hu-HU" sz="2800" b="1" dirty="0" err="1" smtClean="0">
                <a:latin typeface="+mj-lt"/>
              </a:rPr>
              <a:t>few</a:t>
            </a:r>
            <a:r>
              <a:rPr lang="hu-HU" sz="2800" b="1" dirty="0" smtClean="0">
                <a:latin typeface="+mj-lt"/>
              </a:rPr>
              <a:t> </a:t>
            </a:r>
            <a:r>
              <a:rPr lang="hu-HU" sz="2800" b="1" dirty="0" err="1" smtClean="0">
                <a:latin typeface="+mj-lt"/>
              </a:rPr>
              <a:t>optical</a:t>
            </a:r>
            <a:r>
              <a:rPr lang="hu-HU" sz="2800" b="1" dirty="0" smtClean="0">
                <a:latin typeface="+mj-lt"/>
              </a:rPr>
              <a:t> </a:t>
            </a:r>
            <a:r>
              <a:rPr lang="hu-HU" sz="2800" b="1" dirty="0" err="1" smtClean="0">
                <a:latin typeface="+mj-lt"/>
              </a:rPr>
              <a:t>cycles</a:t>
            </a:r>
            <a:r>
              <a:rPr lang="hu-HU" sz="2800" b="1" dirty="0" smtClean="0">
                <a:latin typeface="+mj-lt"/>
              </a:rPr>
              <a:t> </a:t>
            </a:r>
            <a:r>
              <a:rPr lang="hu-HU" sz="2800" b="1" dirty="0" err="1" smtClean="0">
                <a:latin typeface="+mj-lt"/>
              </a:rPr>
              <a:t>under</a:t>
            </a:r>
            <a:r>
              <a:rPr lang="hu-HU" sz="2800" b="1" dirty="0" smtClean="0">
                <a:latin typeface="+mj-lt"/>
              </a:rPr>
              <a:t> </a:t>
            </a:r>
            <a:r>
              <a:rPr lang="hu-HU" sz="2800" b="1" dirty="0" err="1" smtClean="0">
                <a:latin typeface="+mj-lt"/>
              </a:rPr>
              <a:t>the</a:t>
            </a:r>
            <a:r>
              <a:rPr lang="hu-HU" sz="2800" b="1" dirty="0" smtClean="0">
                <a:latin typeface="+mj-lt"/>
              </a:rPr>
              <a:t> </a:t>
            </a:r>
            <a:r>
              <a:rPr lang="hu-HU" sz="2800" b="1" dirty="0" err="1" smtClean="0">
                <a:latin typeface="+mj-lt"/>
              </a:rPr>
              <a:t>pulse</a:t>
            </a:r>
            <a:r>
              <a:rPr lang="hu-HU" sz="2800" b="1" dirty="0" smtClean="0">
                <a:latin typeface="+mj-lt"/>
              </a:rPr>
              <a:t> </a:t>
            </a:r>
            <a:r>
              <a:rPr lang="hu-HU" sz="2800" b="1" dirty="0" err="1" smtClean="0">
                <a:latin typeface="+mj-lt"/>
              </a:rPr>
              <a:t>envelope</a:t>
            </a:r>
            <a:endParaRPr lang="en-US" sz="2800" dirty="0">
              <a:latin typeface="+mj-lt"/>
            </a:endParaRPr>
          </a:p>
        </p:txBody>
      </p:sp>
      <p:sp>
        <p:nvSpPr>
          <p:cNvPr id="39" name="Szövegdoboz 14"/>
          <p:cNvSpPr txBox="1">
            <a:spLocks noChangeArrowheads="1"/>
          </p:cNvSpPr>
          <p:nvPr/>
        </p:nvSpPr>
        <p:spPr bwMode="auto">
          <a:xfrm>
            <a:off x="4961731" y="5926809"/>
            <a:ext cx="3921843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hu-HU" sz="2000" b="1" dirty="0" smtClean="0">
                <a:latin typeface="+mj-lt"/>
              </a:rPr>
              <a:t>Fourier </a:t>
            </a:r>
            <a:r>
              <a:rPr lang="hu-HU" sz="2000" b="1" dirty="0" err="1" smtClean="0">
                <a:latin typeface="+mj-lt"/>
              </a:rPr>
              <a:t>analysis</a:t>
            </a:r>
            <a:r>
              <a:rPr lang="hu-HU" sz="2000" b="1" dirty="0" smtClean="0">
                <a:latin typeface="+mj-lt"/>
              </a:rPr>
              <a:t> </a:t>
            </a:r>
            <a:r>
              <a:rPr lang="hu-HU" sz="2000" b="1" dirty="0" err="1" smtClean="0">
                <a:latin typeface="+mj-lt"/>
              </a:rPr>
              <a:t>suggests</a:t>
            </a:r>
            <a:r>
              <a:rPr lang="hu-HU" sz="2000" b="1" dirty="0">
                <a:latin typeface="+mj-lt"/>
              </a:rPr>
              <a:t> </a:t>
            </a:r>
            <a:r>
              <a:rPr lang="hu-HU" sz="2000" b="1" dirty="0" err="1" smtClean="0">
                <a:latin typeface="+mj-lt"/>
              </a:rPr>
              <a:t>that</a:t>
            </a:r>
            <a:r>
              <a:rPr lang="hu-HU" sz="2000" b="1" dirty="0" smtClean="0">
                <a:latin typeface="+mj-lt"/>
              </a:rPr>
              <a:t> </a:t>
            </a:r>
            <a:r>
              <a:rPr lang="hu-HU" sz="2000" b="1" dirty="0" err="1" smtClean="0">
                <a:latin typeface="+mj-lt"/>
              </a:rPr>
              <a:t>short</a:t>
            </a:r>
            <a:endParaRPr lang="hu-HU" sz="2000" b="1" dirty="0">
              <a:latin typeface="+mj-lt"/>
            </a:endParaRPr>
          </a:p>
          <a:p>
            <a:pPr eaLnBrk="1" hangingPunct="1"/>
            <a:r>
              <a:rPr lang="hu-HU" sz="2000" b="1" dirty="0" err="1" smtClean="0">
                <a:latin typeface="+mj-lt"/>
              </a:rPr>
              <a:t>pulses</a:t>
            </a:r>
            <a:r>
              <a:rPr lang="hu-HU" sz="2000" b="1" dirty="0" smtClean="0">
                <a:latin typeface="+mj-lt"/>
              </a:rPr>
              <a:t> </a:t>
            </a:r>
            <a:r>
              <a:rPr lang="hu-HU" sz="2000" b="1" dirty="0" err="1" smtClean="0">
                <a:latin typeface="+mj-lt"/>
              </a:rPr>
              <a:t>have</a:t>
            </a:r>
            <a:r>
              <a:rPr lang="hu-HU" sz="2000" b="1" dirty="0" smtClean="0">
                <a:latin typeface="+mj-lt"/>
              </a:rPr>
              <a:t> </a:t>
            </a:r>
            <a:r>
              <a:rPr lang="hu-HU" sz="2000" b="1" dirty="0" err="1" smtClean="0">
                <a:latin typeface="+mj-lt"/>
              </a:rPr>
              <a:t>broadband</a:t>
            </a:r>
            <a:r>
              <a:rPr lang="hu-HU" sz="2000" b="1" dirty="0" smtClean="0">
                <a:latin typeface="+mj-lt"/>
              </a:rPr>
              <a:t> </a:t>
            </a:r>
            <a:r>
              <a:rPr lang="hu-HU" sz="2000" b="1" dirty="0" err="1" smtClean="0">
                <a:latin typeface="+mj-lt"/>
              </a:rPr>
              <a:t>spectra</a:t>
            </a:r>
            <a:endParaRPr lang="en-US" sz="2000" dirty="0">
              <a:latin typeface="+mj-lt"/>
            </a:endParaRPr>
          </a:p>
        </p:txBody>
      </p:sp>
      <p:pic>
        <p:nvPicPr>
          <p:cNvPr id="8" name="Kép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748" y="4882973"/>
            <a:ext cx="4690506" cy="773488"/>
          </a:xfrm>
          <a:prstGeom prst="rect">
            <a:avLst/>
          </a:prstGeom>
        </p:spPr>
      </p:pic>
      <p:pic>
        <p:nvPicPr>
          <p:cNvPr id="40" name="Kép 3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33076" y="6063697"/>
            <a:ext cx="2557575" cy="456535"/>
          </a:xfrm>
          <a:prstGeom prst="rect">
            <a:avLst/>
          </a:prstGeom>
        </p:spPr>
      </p:pic>
      <p:sp>
        <p:nvSpPr>
          <p:cNvPr id="41" name="Szövegdoboz 14"/>
          <p:cNvSpPr txBox="1">
            <a:spLocks noChangeArrowheads="1"/>
          </p:cNvSpPr>
          <p:nvPr/>
        </p:nvSpPr>
        <p:spPr bwMode="auto">
          <a:xfrm>
            <a:off x="213121" y="5647739"/>
            <a:ext cx="313047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hu-HU" sz="2000" b="1" dirty="0" err="1" smtClean="0">
                <a:latin typeface="+mj-lt"/>
              </a:rPr>
              <a:t>Where</a:t>
            </a:r>
            <a:r>
              <a:rPr lang="hu-HU" sz="2000" b="1" dirty="0" smtClean="0">
                <a:latin typeface="+mj-lt"/>
              </a:rPr>
              <a:t> </a:t>
            </a:r>
            <a:r>
              <a:rPr lang="hu-HU" sz="2000" b="1" dirty="0" err="1" smtClean="0">
                <a:latin typeface="+mj-lt"/>
              </a:rPr>
              <a:t>the</a:t>
            </a:r>
            <a:r>
              <a:rPr lang="hu-HU" sz="2000" b="1" dirty="0" smtClean="0">
                <a:latin typeface="+mj-lt"/>
              </a:rPr>
              <a:t> </a:t>
            </a:r>
            <a:r>
              <a:rPr lang="hu-HU" sz="2000" b="1" dirty="0" err="1" smtClean="0">
                <a:latin typeface="+mj-lt"/>
              </a:rPr>
              <a:t>spectral</a:t>
            </a:r>
            <a:r>
              <a:rPr lang="hu-HU" sz="2000" b="1" dirty="0" smtClean="0">
                <a:latin typeface="+mj-lt"/>
              </a:rPr>
              <a:t> </a:t>
            </a:r>
            <a:r>
              <a:rPr lang="hu-HU" sz="2000" b="1" dirty="0" err="1" smtClean="0">
                <a:latin typeface="+mj-lt"/>
              </a:rPr>
              <a:t>phase</a:t>
            </a:r>
            <a:r>
              <a:rPr lang="hu-HU" sz="2000" b="1" dirty="0" smtClean="0">
                <a:latin typeface="+mj-lt"/>
              </a:rPr>
              <a:t> is</a:t>
            </a:r>
            <a:endParaRPr lang="en-US" sz="2000" dirty="0">
              <a:latin typeface="+mj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28302938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doboz 3"/>
          <p:cNvSpPr txBox="1"/>
          <p:nvPr/>
        </p:nvSpPr>
        <p:spPr>
          <a:xfrm>
            <a:off x="697230" y="91440"/>
            <a:ext cx="693773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3600" b="1" dirty="0" err="1" smtClean="0">
                <a:solidFill>
                  <a:schemeClr val="bg1"/>
                </a:solidFill>
              </a:rPr>
              <a:t>Phase</a:t>
            </a:r>
            <a:r>
              <a:rPr lang="hu-HU" sz="3600" b="1" dirty="0" smtClean="0">
                <a:solidFill>
                  <a:schemeClr val="bg1"/>
                </a:solidFill>
              </a:rPr>
              <a:t> relations of </a:t>
            </a:r>
            <a:r>
              <a:rPr lang="hu-HU" sz="3600" b="1" dirty="0" err="1" smtClean="0">
                <a:solidFill>
                  <a:schemeClr val="bg1"/>
                </a:solidFill>
              </a:rPr>
              <a:t>ultrashort</a:t>
            </a:r>
            <a:r>
              <a:rPr lang="hu-HU" sz="3600" b="1" dirty="0" smtClean="0">
                <a:solidFill>
                  <a:schemeClr val="bg1"/>
                </a:solidFill>
              </a:rPr>
              <a:t> </a:t>
            </a:r>
            <a:r>
              <a:rPr lang="hu-HU" sz="3600" b="1" dirty="0" err="1" smtClean="0">
                <a:solidFill>
                  <a:schemeClr val="bg1"/>
                </a:solidFill>
              </a:rPr>
              <a:t>pulses</a:t>
            </a:r>
            <a:endParaRPr lang="en-US" sz="3600" b="1" dirty="0">
              <a:solidFill>
                <a:schemeClr val="bg1"/>
              </a:solidFill>
            </a:endParaRPr>
          </a:p>
        </p:txBody>
      </p:sp>
      <p:cxnSp>
        <p:nvCxnSpPr>
          <p:cNvPr id="6" name="Egyenes összekötő 5"/>
          <p:cNvCxnSpPr/>
          <p:nvPr/>
        </p:nvCxnSpPr>
        <p:spPr>
          <a:xfrm>
            <a:off x="0" y="760631"/>
            <a:ext cx="8069580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zövegdoboz 14"/>
          <p:cNvSpPr txBox="1">
            <a:spLocks noChangeArrowheads="1"/>
          </p:cNvSpPr>
          <p:nvPr/>
        </p:nvSpPr>
        <p:spPr bwMode="auto">
          <a:xfrm>
            <a:off x="120648" y="976547"/>
            <a:ext cx="887275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2000" b="1" dirty="0">
                <a:latin typeface="+mj-lt"/>
              </a:rPr>
              <a:t>C</a:t>
            </a:r>
            <a:r>
              <a:rPr lang="en-US" sz="2000" b="1" dirty="0" smtClean="0">
                <a:latin typeface="+mj-lt"/>
              </a:rPr>
              <a:t>arrier</a:t>
            </a:r>
            <a:r>
              <a:rPr lang="hu-HU" sz="2000" b="1" dirty="0" smtClean="0">
                <a:latin typeface="+mj-lt"/>
              </a:rPr>
              <a:t>-</a:t>
            </a:r>
            <a:r>
              <a:rPr lang="en-US" sz="2000" b="1" dirty="0" smtClean="0">
                <a:latin typeface="+mj-lt"/>
              </a:rPr>
              <a:t>envelope</a:t>
            </a:r>
            <a:r>
              <a:rPr lang="hu-HU" sz="2000" b="1" dirty="0" smtClean="0">
                <a:latin typeface="+mj-lt"/>
              </a:rPr>
              <a:t> </a:t>
            </a:r>
            <a:r>
              <a:rPr lang="en-US" sz="2000" b="1" dirty="0" smtClean="0">
                <a:latin typeface="+mj-lt"/>
              </a:rPr>
              <a:t>phase: </a:t>
            </a:r>
            <a:r>
              <a:rPr lang="en-US" sz="2000" dirty="0" smtClean="0">
                <a:latin typeface="+mj-lt"/>
              </a:rPr>
              <a:t>relation between the carrier wave and the pulse envelope</a:t>
            </a:r>
            <a:r>
              <a:rPr lang="hu-HU" sz="2000" dirty="0" smtClean="0">
                <a:latin typeface="+mj-lt"/>
              </a:rPr>
              <a:t>.</a:t>
            </a:r>
            <a:endParaRPr lang="en-US" sz="2000" dirty="0">
              <a:latin typeface="+mj-lt"/>
            </a:endParaRPr>
          </a:p>
        </p:txBody>
      </p:sp>
      <p:grpSp>
        <p:nvGrpSpPr>
          <p:cNvPr id="5" name="Csoportba foglalás 4"/>
          <p:cNvGrpSpPr/>
          <p:nvPr/>
        </p:nvGrpSpPr>
        <p:grpSpPr>
          <a:xfrm>
            <a:off x="2708910" y="1353739"/>
            <a:ext cx="720744" cy="1108439"/>
            <a:chOff x="2708910" y="1353739"/>
            <a:chExt cx="720744" cy="1108439"/>
          </a:xfrm>
        </p:grpSpPr>
        <p:sp>
          <p:nvSpPr>
            <p:cNvPr id="15" name="Ellipszis 14"/>
            <p:cNvSpPr/>
            <p:nvPr/>
          </p:nvSpPr>
          <p:spPr bwMode="auto">
            <a:xfrm>
              <a:off x="3355923" y="2390969"/>
              <a:ext cx="73731" cy="71209"/>
            </a:xfrm>
            <a:prstGeom prst="ellipse">
              <a:avLst/>
            </a:prstGeom>
            <a:noFill/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latin typeface="Verdana" pitchFamily="34" charset="0"/>
              </a:endParaRPr>
            </a:p>
          </p:txBody>
        </p:sp>
        <p:cxnSp>
          <p:nvCxnSpPr>
            <p:cNvPr id="16" name="Egyenes összekötő nyíllal 15"/>
            <p:cNvCxnSpPr/>
            <p:nvPr/>
          </p:nvCxnSpPr>
          <p:spPr bwMode="auto">
            <a:xfrm>
              <a:off x="2708910" y="1353739"/>
              <a:ext cx="628929" cy="988862"/>
            </a:xfrm>
            <a:prstGeom prst="straightConnector1">
              <a:avLst/>
            </a:prstGeom>
            <a:ln>
              <a:solidFill>
                <a:schemeClr val="accent6">
                  <a:lumMod val="50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" name="Csoportba foglalás 20"/>
          <p:cNvGrpSpPr/>
          <p:nvPr/>
        </p:nvGrpSpPr>
        <p:grpSpPr>
          <a:xfrm>
            <a:off x="811530" y="1353740"/>
            <a:ext cx="4914900" cy="2665705"/>
            <a:chOff x="811530" y="1353740"/>
            <a:chExt cx="4914900" cy="2665705"/>
          </a:xfrm>
        </p:grpSpPr>
        <p:pic>
          <p:nvPicPr>
            <p:cNvPr id="9" name="Picture 6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08551" y="1506406"/>
              <a:ext cx="3530866" cy="20390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10" name="Egyenes összekötő nyíllal 9"/>
            <p:cNvCxnSpPr/>
            <p:nvPr/>
          </p:nvCxnSpPr>
          <p:spPr bwMode="auto">
            <a:xfrm flipV="1">
              <a:off x="1152353" y="3613610"/>
              <a:ext cx="4574077" cy="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Szövegdoboz 8"/>
            <p:cNvSpPr txBox="1">
              <a:spLocks noChangeArrowheads="1"/>
            </p:cNvSpPr>
            <p:nvPr/>
          </p:nvSpPr>
          <p:spPr bwMode="auto">
            <a:xfrm>
              <a:off x="2959061" y="3706865"/>
              <a:ext cx="1898068" cy="3125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en-US" dirty="0" smtClean="0">
                  <a:latin typeface="Verdana" pitchFamily="34" charset="0"/>
                </a:rPr>
                <a:t>Propagation time</a:t>
              </a:r>
              <a:endParaRPr lang="en-US" dirty="0">
                <a:latin typeface="Verdana" pitchFamily="34" charset="0"/>
              </a:endParaRPr>
            </a:p>
          </p:txBody>
        </p:sp>
        <p:cxnSp>
          <p:nvCxnSpPr>
            <p:cNvPr id="12" name="Egyenes összekötő nyíllal 11"/>
            <p:cNvCxnSpPr/>
            <p:nvPr/>
          </p:nvCxnSpPr>
          <p:spPr bwMode="auto">
            <a:xfrm rot="5400000" flipH="1" flipV="1">
              <a:off x="133476" y="2590418"/>
              <a:ext cx="2050274" cy="4173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Szövegdoboz 10"/>
            <p:cNvSpPr txBox="1">
              <a:spLocks noChangeArrowheads="1"/>
            </p:cNvSpPr>
            <p:nvPr/>
          </p:nvSpPr>
          <p:spPr bwMode="auto">
            <a:xfrm rot="16200000">
              <a:off x="581138" y="2481719"/>
              <a:ext cx="784434" cy="323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en-US" dirty="0" smtClean="0">
                  <a:latin typeface="Verdana" pitchFamily="34" charset="0"/>
                </a:rPr>
                <a:t>E-field</a:t>
              </a:r>
              <a:endParaRPr lang="en-US" dirty="0">
                <a:latin typeface="Verdana" pitchFamily="34" charset="0"/>
              </a:endParaRPr>
            </a:p>
          </p:txBody>
        </p:sp>
        <p:cxnSp>
          <p:nvCxnSpPr>
            <p:cNvPr id="14" name="Egyenes összekötő nyíllal 13"/>
            <p:cNvCxnSpPr/>
            <p:nvPr/>
          </p:nvCxnSpPr>
          <p:spPr bwMode="auto">
            <a:xfrm rot="16200000" flipV="1">
              <a:off x="2264845" y="2480988"/>
              <a:ext cx="2254496" cy="0"/>
            </a:xfrm>
            <a:prstGeom prst="straightConnector1">
              <a:avLst/>
            </a:prstGeom>
            <a:ln>
              <a:solidFill>
                <a:schemeClr val="bg1">
                  <a:lumMod val="65000"/>
                </a:schemeClr>
              </a:solidFill>
              <a:prstDash val="sysDash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Szövegdoboz 15"/>
            <p:cNvSpPr txBox="1">
              <a:spLocks noChangeArrowheads="1"/>
            </p:cNvSpPr>
            <p:nvPr/>
          </p:nvSpPr>
          <p:spPr bwMode="auto">
            <a:xfrm>
              <a:off x="3973245" y="1401881"/>
              <a:ext cx="1451646" cy="3125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en-US" dirty="0" smtClean="0">
                  <a:solidFill>
                    <a:srgbClr val="003399"/>
                  </a:solidFill>
                  <a:latin typeface="Verdana" pitchFamily="34" charset="0"/>
                </a:rPr>
                <a:t>Carrier wave</a:t>
              </a:r>
              <a:endParaRPr lang="en-US" dirty="0">
                <a:solidFill>
                  <a:srgbClr val="003399"/>
                </a:solidFill>
                <a:latin typeface="Verdana" pitchFamily="34" charset="0"/>
              </a:endParaRPr>
            </a:p>
          </p:txBody>
        </p:sp>
        <p:cxnSp>
          <p:nvCxnSpPr>
            <p:cNvPr id="18" name="Egyenes összekötő nyíllal 17"/>
            <p:cNvCxnSpPr/>
            <p:nvPr/>
          </p:nvCxnSpPr>
          <p:spPr bwMode="auto">
            <a:xfrm rot="5400000">
              <a:off x="3773328" y="1717736"/>
              <a:ext cx="239154" cy="242059"/>
            </a:xfrm>
            <a:prstGeom prst="straightConnector1">
              <a:avLst/>
            </a:prstGeom>
            <a:ln>
              <a:solidFill>
                <a:srgbClr val="003399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Szövegdoboz 18"/>
            <p:cNvSpPr txBox="1"/>
            <p:nvPr/>
          </p:nvSpPr>
          <p:spPr bwMode="auto">
            <a:xfrm>
              <a:off x="1547046" y="3249313"/>
              <a:ext cx="1079562" cy="31258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dirty="0" smtClean="0">
                  <a:latin typeface="Verdana" pitchFamily="34" charset="0"/>
                </a:rPr>
                <a:t>Envelope</a:t>
              </a:r>
              <a:endParaRPr lang="en-US" dirty="0">
                <a:latin typeface="Verdana" pitchFamily="34" charset="0"/>
              </a:endParaRPr>
            </a:p>
          </p:txBody>
        </p:sp>
        <p:cxnSp>
          <p:nvCxnSpPr>
            <p:cNvPr id="20" name="Egyenes összekötő nyíllal 19"/>
            <p:cNvCxnSpPr/>
            <p:nvPr/>
          </p:nvCxnSpPr>
          <p:spPr bwMode="auto">
            <a:xfrm flipV="1">
              <a:off x="2628356" y="3300560"/>
              <a:ext cx="514723" cy="99424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églalap 1"/>
          <p:cNvSpPr/>
          <p:nvPr/>
        </p:nvSpPr>
        <p:spPr>
          <a:xfrm>
            <a:off x="723264" y="4269324"/>
            <a:ext cx="807783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smtClean="0"/>
              <a:t>Use of CEP stabilized pulses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400" dirty="0" err="1"/>
              <a:t>Attosecond</a:t>
            </a:r>
            <a:r>
              <a:rPr lang="en-US" sz="2400" dirty="0"/>
              <a:t> physics and high-harmonic generation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400" dirty="0" smtClean="0"/>
              <a:t>High precision optical frequency and time measurements (by stable ”frequency-comb”)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400" dirty="0" smtClean="0"/>
              <a:t>High precision refractive index measurements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400" dirty="0" smtClean="0"/>
              <a:t> Calibration of astronomical mirrors</a:t>
            </a:r>
          </a:p>
        </p:txBody>
      </p:sp>
    </p:spTree>
    <p:extLst>
      <p:ext uri="{BB962C8B-B14F-4D97-AF65-F5344CB8AC3E}">
        <p14:creationId xmlns="" xmlns:p14="http://schemas.microsoft.com/office/powerpoint/2010/main" val="214000143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doboz 3"/>
          <p:cNvSpPr txBox="1"/>
          <p:nvPr/>
        </p:nvSpPr>
        <p:spPr>
          <a:xfrm>
            <a:off x="697230" y="91440"/>
            <a:ext cx="603876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3600" b="1" dirty="0" err="1" smtClean="0">
                <a:solidFill>
                  <a:schemeClr val="bg1"/>
                </a:solidFill>
              </a:rPr>
              <a:t>Time-domain</a:t>
            </a:r>
            <a:r>
              <a:rPr lang="hu-HU" sz="3600" b="1" dirty="0" smtClean="0">
                <a:solidFill>
                  <a:schemeClr val="bg1"/>
                </a:solidFill>
              </a:rPr>
              <a:t> </a:t>
            </a:r>
            <a:r>
              <a:rPr lang="hu-HU" sz="3600" b="1" dirty="0" err="1" smtClean="0">
                <a:solidFill>
                  <a:schemeClr val="bg1"/>
                </a:solidFill>
              </a:rPr>
              <a:t>pulse</a:t>
            </a:r>
            <a:r>
              <a:rPr lang="hu-HU" sz="3600" b="1" dirty="0" smtClean="0">
                <a:solidFill>
                  <a:schemeClr val="bg1"/>
                </a:solidFill>
              </a:rPr>
              <a:t> </a:t>
            </a:r>
            <a:r>
              <a:rPr lang="hu-HU" sz="3600" b="1" dirty="0" err="1" smtClean="0">
                <a:solidFill>
                  <a:schemeClr val="bg1"/>
                </a:solidFill>
              </a:rPr>
              <a:t>distortions</a:t>
            </a:r>
            <a:endParaRPr lang="en-US" sz="3600" b="1" dirty="0">
              <a:solidFill>
                <a:schemeClr val="bg1"/>
              </a:solidFill>
            </a:endParaRPr>
          </a:p>
        </p:txBody>
      </p:sp>
      <p:cxnSp>
        <p:nvCxnSpPr>
          <p:cNvPr id="6" name="Egyenes összekötő 5"/>
          <p:cNvCxnSpPr/>
          <p:nvPr/>
        </p:nvCxnSpPr>
        <p:spPr>
          <a:xfrm>
            <a:off x="0" y="760631"/>
            <a:ext cx="8069580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Kép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208" y="2376997"/>
            <a:ext cx="8769336" cy="4481003"/>
          </a:xfrm>
          <a:prstGeom prst="rect">
            <a:avLst/>
          </a:prstGeom>
        </p:spPr>
      </p:pic>
      <p:pic>
        <p:nvPicPr>
          <p:cNvPr id="2" name="Kép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007" y="1724141"/>
            <a:ext cx="8903738" cy="752009"/>
          </a:xfrm>
          <a:prstGeom prst="rect">
            <a:avLst/>
          </a:prstGeom>
        </p:spPr>
      </p:pic>
      <p:sp>
        <p:nvSpPr>
          <p:cNvPr id="7" name="Szövegdoboz 14"/>
          <p:cNvSpPr txBox="1">
            <a:spLocks noChangeArrowheads="1"/>
          </p:cNvSpPr>
          <p:nvPr/>
        </p:nvSpPr>
        <p:spPr bwMode="auto">
          <a:xfrm>
            <a:off x="120648" y="1240951"/>
            <a:ext cx="866442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hu-HU" sz="2400" b="1" dirty="0" err="1" smtClean="0">
                <a:latin typeface="+mj-lt"/>
              </a:rPr>
              <a:t>Dispersion</a:t>
            </a:r>
            <a:r>
              <a:rPr lang="hu-HU" sz="2400" b="1" dirty="0" smtClean="0">
                <a:latin typeface="+mj-lt"/>
              </a:rPr>
              <a:t> of </a:t>
            </a:r>
            <a:r>
              <a:rPr lang="hu-HU" sz="2400" b="1" dirty="0" err="1" smtClean="0">
                <a:latin typeface="+mj-lt"/>
              </a:rPr>
              <a:t>the</a:t>
            </a:r>
            <a:r>
              <a:rPr lang="hu-HU" sz="2400" b="1" dirty="0" smtClean="0">
                <a:latin typeface="+mj-lt"/>
              </a:rPr>
              <a:t> </a:t>
            </a:r>
            <a:r>
              <a:rPr lang="hu-HU" sz="2400" b="1" dirty="0" err="1" smtClean="0">
                <a:latin typeface="+mj-lt"/>
              </a:rPr>
              <a:t>spectral</a:t>
            </a:r>
            <a:r>
              <a:rPr lang="hu-HU" sz="2400" b="1" dirty="0" smtClean="0">
                <a:latin typeface="+mj-lt"/>
              </a:rPr>
              <a:t> </a:t>
            </a:r>
            <a:r>
              <a:rPr lang="hu-HU" sz="2400" b="1" dirty="0" err="1" smtClean="0">
                <a:latin typeface="+mj-lt"/>
              </a:rPr>
              <a:t>phase</a:t>
            </a:r>
            <a:r>
              <a:rPr lang="en-US" sz="2400" b="1" dirty="0" smtClean="0">
                <a:latin typeface="+mj-lt"/>
              </a:rPr>
              <a:t> </a:t>
            </a:r>
            <a:r>
              <a:rPr lang="en-US" sz="2400" dirty="0" err="1" smtClean="0">
                <a:latin typeface="+mj-lt"/>
              </a:rPr>
              <a:t>relat</a:t>
            </a:r>
            <a:r>
              <a:rPr lang="hu-HU" sz="2400" dirty="0" err="1" smtClean="0">
                <a:latin typeface="+mj-lt"/>
              </a:rPr>
              <a:t>ed</a:t>
            </a:r>
            <a:r>
              <a:rPr lang="hu-HU" sz="2400" dirty="0" smtClean="0">
                <a:latin typeface="+mj-lt"/>
              </a:rPr>
              <a:t> </a:t>
            </a:r>
            <a:r>
              <a:rPr lang="hu-HU" sz="2400" dirty="0" err="1" smtClean="0">
                <a:latin typeface="+mj-lt"/>
              </a:rPr>
              <a:t>strongly</a:t>
            </a:r>
            <a:r>
              <a:rPr lang="hu-HU" sz="2400" dirty="0" smtClean="0">
                <a:latin typeface="+mj-lt"/>
              </a:rPr>
              <a:t> </a:t>
            </a:r>
            <a:r>
              <a:rPr lang="hu-HU" sz="2400" dirty="0" err="1" smtClean="0">
                <a:latin typeface="+mj-lt"/>
              </a:rPr>
              <a:t>to</a:t>
            </a:r>
            <a:r>
              <a:rPr lang="hu-HU" sz="2400" dirty="0" smtClean="0">
                <a:latin typeface="+mj-lt"/>
              </a:rPr>
              <a:t> </a:t>
            </a:r>
            <a:r>
              <a:rPr lang="hu-HU" sz="2400" dirty="0" err="1" smtClean="0">
                <a:latin typeface="+mj-lt"/>
              </a:rPr>
              <a:t>the</a:t>
            </a:r>
            <a:r>
              <a:rPr lang="en-US" sz="2400" dirty="0" smtClean="0">
                <a:latin typeface="+mj-lt"/>
              </a:rPr>
              <a:t> </a:t>
            </a:r>
            <a:r>
              <a:rPr lang="hu-HU" sz="2400" dirty="0" err="1" smtClean="0">
                <a:latin typeface="+mj-lt"/>
              </a:rPr>
              <a:t>pulse</a:t>
            </a:r>
            <a:r>
              <a:rPr lang="hu-HU" sz="2400" dirty="0" smtClean="0">
                <a:latin typeface="+mj-lt"/>
              </a:rPr>
              <a:t> </a:t>
            </a:r>
            <a:r>
              <a:rPr lang="hu-HU" sz="2400" dirty="0" err="1" smtClean="0">
                <a:latin typeface="+mj-lt"/>
              </a:rPr>
              <a:t>shape</a:t>
            </a:r>
            <a:r>
              <a:rPr lang="hu-HU" sz="2400" dirty="0" smtClean="0">
                <a:latin typeface="+mj-lt"/>
              </a:rPr>
              <a:t>:</a:t>
            </a:r>
            <a:endParaRPr lang="en-US" sz="2400" dirty="0">
              <a:latin typeface="+mj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96901416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Egyenes összekötő 5"/>
          <p:cNvCxnSpPr/>
          <p:nvPr/>
        </p:nvCxnSpPr>
        <p:spPr>
          <a:xfrm>
            <a:off x="0" y="760631"/>
            <a:ext cx="8069580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Kép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697" y="2640696"/>
            <a:ext cx="8220601" cy="3735866"/>
          </a:xfrm>
          <a:prstGeom prst="rect">
            <a:avLst/>
          </a:prstGeom>
        </p:spPr>
      </p:pic>
      <p:sp>
        <p:nvSpPr>
          <p:cNvPr id="7" name="Szövegdoboz 6"/>
          <p:cNvSpPr txBox="1"/>
          <p:nvPr/>
        </p:nvSpPr>
        <p:spPr>
          <a:xfrm>
            <a:off x="697230" y="91440"/>
            <a:ext cx="620868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3600" b="1" dirty="0" err="1" smtClean="0">
                <a:solidFill>
                  <a:schemeClr val="bg1"/>
                </a:solidFill>
              </a:rPr>
              <a:t>Space-domain</a:t>
            </a:r>
            <a:r>
              <a:rPr lang="hu-HU" sz="3600" b="1" dirty="0" smtClean="0">
                <a:solidFill>
                  <a:schemeClr val="bg1"/>
                </a:solidFill>
              </a:rPr>
              <a:t> </a:t>
            </a:r>
            <a:r>
              <a:rPr lang="hu-HU" sz="3600" b="1" dirty="0" err="1" smtClean="0">
                <a:solidFill>
                  <a:schemeClr val="bg1"/>
                </a:solidFill>
              </a:rPr>
              <a:t>pulse</a:t>
            </a:r>
            <a:r>
              <a:rPr lang="hu-HU" sz="3600" b="1" dirty="0" smtClean="0">
                <a:solidFill>
                  <a:schemeClr val="bg1"/>
                </a:solidFill>
              </a:rPr>
              <a:t> </a:t>
            </a:r>
            <a:r>
              <a:rPr lang="hu-HU" sz="3600" b="1" dirty="0" err="1" smtClean="0">
                <a:solidFill>
                  <a:schemeClr val="bg1"/>
                </a:solidFill>
              </a:rPr>
              <a:t>distortions</a:t>
            </a:r>
            <a:endParaRPr lang="en-US" sz="3600" b="1" dirty="0">
              <a:solidFill>
                <a:schemeClr val="bg1"/>
              </a:solidFill>
            </a:endParaRPr>
          </a:p>
        </p:txBody>
      </p:sp>
      <p:sp>
        <p:nvSpPr>
          <p:cNvPr id="8" name="Szövegdoboz 14"/>
          <p:cNvSpPr txBox="1">
            <a:spLocks noChangeArrowheads="1"/>
          </p:cNvSpPr>
          <p:nvPr/>
        </p:nvSpPr>
        <p:spPr bwMode="auto">
          <a:xfrm>
            <a:off x="120648" y="976547"/>
            <a:ext cx="8583055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hu-HU" sz="2400" b="1" dirty="0" err="1" smtClean="0">
                <a:latin typeface="+mj-lt"/>
              </a:rPr>
              <a:t>Spectral</a:t>
            </a:r>
            <a:r>
              <a:rPr lang="hu-HU" sz="2400" b="1" dirty="0" smtClean="0">
                <a:latin typeface="+mj-lt"/>
              </a:rPr>
              <a:t> </a:t>
            </a:r>
            <a:r>
              <a:rPr lang="hu-HU" sz="2400" b="1" dirty="0" err="1" smtClean="0">
                <a:latin typeface="+mj-lt"/>
              </a:rPr>
              <a:t>components</a:t>
            </a:r>
            <a:r>
              <a:rPr lang="hu-HU" sz="2400" b="1" dirty="0" smtClean="0">
                <a:latin typeface="+mj-lt"/>
              </a:rPr>
              <a:t> of </a:t>
            </a:r>
            <a:r>
              <a:rPr lang="hu-HU" sz="2400" b="1" dirty="0" err="1" smtClean="0">
                <a:latin typeface="+mj-lt"/>
              </a:rPr>
              <a:t>the</a:t>
            </a:r>
            <a:r>
              <a:rPr lang="hu-HU" sz="2400" b="1" dirty="0" smtClean="0">
                <a:latin typeface="+mj-lt"/>
              </a:rPr>
              <a:t> </a:t>
            </a:r>
            <a:r>
              <a:rPr lang="hu-HU" sz="2400" b="1" dirty="0" err="1" smtClean="0">
                <a:latin typeface="+mj-lt"/>
              </a:rPr>
              <a:t>pulse</a:t>
            </a:r>
            <a:r>
              <a:rPr lang="hu-HU" sz="2400" b="1" dirty="0" smtClean="0">
                <a:latin typeface="+mj-lt"/>
              </a:rPr>
              <a:t> </a:t>
            </a:r>
            <a:r>
              <a:rPr lang="hu-HU" sz="2400" dirty="0" err="1" smtClean="0">
                <a:latin typeface="+mj-lt"/>
              </a:rPr>
              <a:t>propagate</a:t>
            </a:r>
            <a:r>
              <a:rPr lang="hu-HU" sz="2400" dirty="0" smtClean="0">
                <a:latin typeface="+mj-lt"/>
              </a:rPr>
              <a:t> </a:t>
            </a:r>
            <a:r>
              <a:rPr lang="hu-HU" sz="2400" dirty="0" err="1" smtClean="0">
                <a:latin typeface="+mj-lt"/>
              </a:rPr>
              <a:t>to</a:t>
            </a:r>
            <a:r>
              <a:rPr lang="hu-HU" sz="2400" dirty="0" smtClean="0">
                <a:latin typeface="+mj-lt"/>
              </a:rPr>
              <a:t> </a:t>
            </a:r>
            <a:r>
              <a:rPr lang="hu-HU" sz="2400" dirty="0" err="1" smtClean="0">
                <a:latin typeface="+mj-lt"/>
              </a:rPr>
              <a:t>different</a:t>
            </a:r>
            <a:r>
              <a:rPr lang="hu-HU" sz="2400" dirty="0" smtClean="0">
                <a:latin typeface="+mj-lt"/>
              </a:rPr>
              <a:t> </a:t>
            </a:r>
            <a:r>
              <a:rPr lang="hu-HU" sz="2400" dirty="0" err="1" smtClean="0">
                <a:latin typeface="+mj-lt"/>
              </a:rPr>
              <a:t>directions</a:t>
            </a:r>
            <a:endParaRPr lang="hu-HU" sz="2400" dirty="0" smtClean="0">
              <a:latin typeface="+mj-lt"/>
            </a:endParaRPr>
          </a:p>
          <a:p>
            <a:pPr marL="342900" indent="-342900" eaLnBrk="1" hangingPunct="1">
              <a:buFont typeface="Arial" panose="020B0604020202020204" pitchFamily="34" charset="0"/>
              <a:buChar char="•"/>
            </a:pPr>
            <a:r>
              <a:rPr lang="hu-HU" sz="2400" dirty="0" err="1" smtClean="0">
                <a:latin typeface="+mj-lt"/>
              </a:rPr>
              <a:t>Various</a:t>
            </a:r>
            <a:r>
              <a:rPr lang="hu-HU" sz="2400" dirty="0" smtClean="0">
                <a:latin typeface="+mj-lt"/>
              </a:rPr>
              <a:t> </a:t>
            </a:r>
            <a:r>
              <a:rPr lang="hu-HU" sz="2400" dirty="0" err="1" smtClean="0">
                <a:latin typeface="+mj-lt"/>
              </a:rPr>
              <a:t>spatiotemporal</a:t>
            </a:r>
            <a:r>
              <a:rPr lang="hu-HU" sz="2400" dirty="0" smtClean="0">
                <a:latin typeface="+mj-lt"/>
              </a:rPr>
              <a:t> </a:t>
            </a:r>
            <a:r>
              <a:rPr lang="hu-HU" sz="2400" dirty="0" err="1" smtClean="0">
                <a:latin typeface="+mj-lt"/>
              </a:rPr>
              <a:t>pulse</a:t>
            </a:r>
            <a:r>
              <a:rPr lang="hu-HU" sz="2400" dirty="0" smtClean="0">
                <a:latin typeface="+mj-lt"/>
              </a:rPr>
              <a:t> </a:t>
            </a:r>
            <a:r>
              <a:rPr lang="hu-HU" sz="2400" dirty="0" err="1" smtClean="0">
                <a:latin typeface="+mj-lt"/>
              </a:rPr>
              <a:t>deformations</a:t>
            </a:r>
            <a:endParaRPr lang="hu-HU" sz="2400" dirty="0" smtClean="0">
              <a:latin typeface="+mj-lt"/>
            </a:endParaRPr>
          </a:p>
          <a:p>
            <a:pPr marL="342900" indent="-342900" eaLnBrk="1" hangingPunct="1">
              <a:buFont typeface="Arial" panose="020B0604020202020204" pitchFamily="34" charset="0"/>
              <a:buChar char="•"/>
            </a:pPr>
            <a:r>
              <a:rPr lang="hu-HU" sz="2400" dirty="0" err="1" smtClean="0">
                <a:latin typeface="+mj-lt"/>
              </a:rPr>
              <a:t>Also</a:t>
            </a:r>
            <a:r>
              <a:rPr lang="hu-HU" sz="2400" dirty="0" smtClean="0">
                <a:latin typeface="+mj-lt"/>
              </a:rPr>
              <a:t> </a:t>
            </a:r>
            <a:r>
              <a:rPr lang="hu-HU" sz="2400" dirty="0" err="1" smtClean="0">
                <a:latin typeface="+mj-lt"/>
              </a:rPr>
              <a:t>possible</a:t>
            </a:r>
            <a:r>
              <a:rPr lang="hu-HU" sz="2400" dirty="0" smtClean="0">
                <a:latin typeface="+mj-lt"/>
              </a:rPr>
              <a:t> </a:t>
            </a:r>
            <a:r>
              <a:rPr lang="hu-HU" sz="2400" dirty="0" err="1" smtClean="0">
                <a:latin typeface="+mj-lt"/>
              </a:rPr>
              <a:t>to</a:t>
            </a:r>
            <a:r>
              <a:rPr lang="hu-HU" sz="2400" dirty="0" smtClean="0">
                <a:latin typeface="+mj-lt"/>
              </a:rPr>
              <a:t> </a:t>
            </a:r>
            <a:r>
              <a:rPr lang="hu-HU" sz="2400" dirty="0" err="1" smtClean="0">
                <a:latin typeface="+mj-lt"/>
              </a:rPr>
              <a:t>tailor</a:t>
            </a:r>
            <a:r>
              <a:rPr lang="hu-HU" sz="2400" dirty="0" smtClean="0">
                <a:latin typeface="+mj-lt"/>
              </a:rPr>
              <a:t> </a:t>
            </a:r>
            <a:r>
              <a:rPr lang="hu-HU" sz="2400" dirty="0" err="1" smtClean="0">
                <a:latin typeface="+mj-lt"/>
              </a:rPr>
              <a:t>the</a:t>
            </a:r>
            <a:r>
              <a:rPr lang="hu-HU" sz="2400" dirty="0" smtClean="0">
                <a:latin typeface="+mj-lt"/>
              </a:rPr>
              <a:t> </a:t>
            </a:r>
            <a:r>
              <a:rPr lang="hu-HU" sz="2400" dirty="0" err="1" smtClean="0">
                <a:latin typeface="+mj-lt"/>
              </a:rPr>
              <a:t>pulse</a:t>
            </a:r>
            <a:r>
              <a:rPr lang="hu-HU" sz="2400" dirty="0" smtClean="0">
                <a:latin typeface="+mj-lt"/>
              </a:rPr>
              <a:t> </a:t>
            </a:r>
            <a:r>
              <a:rPr lang="hu-HU" sz="2400" dirty="0" err="1" smtClean="0">
                <a:latin typeface="+mj-lt"/>
              </a:rPr>
              <a:t>length</a:t>
            </a:r>
            <a:r>
              <a:rPr lang="hu-HU" sz="2400" dirty="0" smtClean="0">
                <a:latin typeface="+mj-lt"/>
              </a:rPr>
              <a:t> </a:t>
            </a:r>
            <a:r>
              <a:rPr lang="hu-HU" sz="2400" dirty="0" err="1" smtClean="0">
                <a:latin typeface="+mj-lt"/>
              </a:rPr>
              <a:t>in</a:t>
            </a:r>
            <a:r>
              <a:rPr lang="hu-HU" sz="2400" dirty="0" smtClean="0">
                <a:latin typeface="+mj-lt"/>
              </a:rPr>
              <a:t> a </a:t>
            </a:r>
            <a:r>
              <a:rPr lang="hu-HU" sz="2400" dirty="0" err="1" smtClean="0">
                <a:latin typeface="+mj-lt"/>
              </a:rPr>
              <a:t>controlled</a:t>
            </a:r>
            <a:r>
              <a:rPr lang="hu-HU" sz="2400" dirty="0" smtClean="0">
                <a:latin typeface="+mj-lt"/>
              </a:rPr>
              <a:t> </a:t>
            </a:r>
            <a:r>
              <a:rPr lang="hu-HU" sz="2400" dirty="0" err="1" smtClean="0">
                <a:latin typeface="+mj-lt"/>
              </a:rPr>
              <a:t>way</a:t>
            </a:r>
            <a:r>
              <a:rPr lang="hu-HU" sz="2400" dirty="0" smtClean="0">
                <a:latin typeface="+mj-lt"/>
              </a:rPr>
              <a:t>:</a:t>
            </a:r>
            <a:br>
              <a:rPr lang="hu-HU" sz="2400" dirty="0" smtClean="0">
                <a:latin typeface="+mj-lt"/>
              </a:rPr>
            </a:br>
            <a:r>
              <a:rPr lang="hu-HU" sz="2400" dirty="0" err="1" smtClean="0">
                <a:latin typeface="+mj-lt"/>
              </a:rPr>
              <a:t>stretcher-compressor</a:t>
            </a:r>
            <a:r>
              <a:rPr lang="hu-HU" sz="2400" dirty="0" smtClean="0">
                <a:latin typeface="+mj-lt"/>
              </a:rPr>
              <a:t> </a:t>
            </a:r>
            <a:r>
              <a:rPr lang="hu-HU" sz="2400" dirty="0" err="1" smtClean="0">
                <a:latin typeface="+mj-lt"/>
              </a:rPr>
              <a:t>systems</a:t>
            </a:r>
            <a:r>
              <a:rPr lang="hu-HU" sz="2400" dirty="0" smtClean="0">
                <a:latin typeface="+mj-lt"/>
              </a:rPr>
              <a:t> of </a:t>
            </a:r>
            <a:r>
              <a:rPr lang="hu-HU" sz="2400" dirty="0" err="1" smtClean="0">
                <a:latin typeface="+mj-lt"/>
              </a:rPr>
              <a:t>chirped</a:t>
            </a:r>
            <a:r>
              <a:rPr lang="hu-HU" sz="2400" dirty="0" smtClean="0">
                <a:latin typeface="+mj-lt"/>
              </a:rPr>
              <a:t> </a:t>
            </a:r>
            <a:r>
              <a:rPr lang="hu-HU" sz="2400" dirty="0" err="1" smtClean="0">
                <a:latin typeface="+mj-lt"/>
              </a:rPr>
              <a:t>pulse</a:t>
            </a:r>
            <a:r>
              <a:rPr lang="hu-HU" sz="2400" dirty="0" smtClean="0">
                <a:latin typeface="+mj-lt"/>
              </a:rPr>
              <a:t> </a:t>
            </a:r>
            <a:r>
              <a:rPr lang="hu-HU" sz="2400" dirty="0" err="1" smtClean="0">
                <a:latin typeface="+mj-lt"/>
              </a:rPr>
              <a:t>amplifiers</a:t>
            </a:r>
            <a:endParaRPr lang="hu-HU" sz="2400" dirty="0" smtClean="0">
              <a:latin typeface="+mj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39361002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Egyenes összekötő 5"/>
          <p:cNvCxnSpPr/>
          <p:nvPr/>
        </p:nvCxnSpPr>
        <p:spPr>
          <a:xfrm>
            <a:off x="0" y="760631"/>
            <a:ext cx="8069580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Kép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680" y="3418428"/>
            <a:ext cx="8099986" cy="3092540"/>
          </a:xfrm>
          <a:prstGeom prst="rect">
            <a:avLst/>
          </a:prstGeom>
        </p:spPr>
      </p:pic>
      <p:sp>
        <p:nvSpPr>
          <p:cNvPr id="5" name="Szövegdoboz 4"/>
          <p:cNvSpPr txBox="1"/>
          <p:nvPr/>
        </p:nvSpPr>
        <p:spPr>
          <a:xfrm>
            <a:off x="697230" y="91440"/>
            <a:ext cx="620868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3600" b="1" dirty="0" err="1" smtClean="0">
                <a:solidFill>
                  <a:schemeClr val="bg1"/>
                </a:solidFill>
              </a:rPr>
              <a:t>Space-domain</a:t>
            </a:r>
            <a:r>
              <a:rPr lang="hu-HU" sz="3600" b="1" dirty="0" smtClean="0">
                <a:solidFill>
                  <a:schemeClr val="bg1"/>
                </a:solidFill>
              </a:rPr>
              <a:t> </a:t>
            </a:r>
            <a:r>
              <a:rPr lang="hu-HU" sz="3600" b="1" dirty="0" err="1" smtClean="0">
                <a:solidFill>
                  <a:schemeClr val="bg1"/>
                </a:solidFill>
              </a:rPr>
              <a:t>pulse</a:t>
            </a:r>
            <a:r>
              <a:rPr lang="hu-HU" sz="3600" b="1" dirty="0" smtClean="0">
                <a:solidFill>
                  <a:schemeClr val="bg1"/>
                </a:solidFill>
              </a:rPr>
              <a:t> </a:t>
            </a:r>
            <a:r>
              <a:rPr lang="hu-HU" sz="3600" b="1" dirty="0" err="1" smtClean="0">
                <a:solidFill>
                  <a:schemeClr val="bg1"/>
                </a:solidFill>
              </a:rPr>
              <a:t>distortions</a:t>
            </a:r>
            <a:endParaRPr lang="en-US" sz="3600" b="1" dirty="0">
              <a:solidFill>
                <a:schemeClr val="bg1"/>
              </a:solidFill>
            </a:endParaRPr>
          </a:p>
        </p:txBody>
      </p:sp>
      <p:sp>
        <p:nvSpPr>
          <p:cNvPr id="7" name="Szövegdoboz 14"/>
          <p:cNvSpPr txBox="1">
            <a:spLocks noChangeArrowheads="1"/>
          </p:cNvSpPr>
          <p:nvPr/>
        </p:nvSpPr>
        <p:spPr bwMode="auto">
          <a:xfrm>
            <a:off x="120648" y="976547"/>
            <a:ext cx="8103180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2400" b="1" dirty="0" smtClean="0">
                <a:latin typeface="+mj-lt"/>
              </a:rPr>
              <a:t>Two different definitions of angular dispersion</a:t>
            </a:r>
            <a:endParaRPr lang="en-US" sz="2400" dirty="0" smtClean="0">
              <a:latin typeface="+mj-lt"/>
            </a:endParaRPr>
          </a:p>
          <a:p>
            <a:pPr marL="342900" indent="-342900" eaLnBrk="1" hangingPunct="1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+mj-lt"/>
              </a:rPr>
              <a:t>Pro</a:t>
            </a:r>
            <a:r>
              <a:rPr lang="hu-HU" sz="2400" dirty="0" smtClean="0">
                <a:latin typeface="+mj-lt"/>
              </a:rPr>
              <a:t>p</a:t>
            </a:r>
            <a:r>
              <a:rPr lang="en-US" sz="2400" dirty="0" err="1" smtClean="0">
                <a:latin typeface="+mj-lt"/>
              </a:rPr>
              <a:t>agation</a:t>
            </a:r>
            <a:r>
              <a:rPr lang="en-US" sz="2400" dirty="0" smtClean="0">
                <a:latin typeface="+mj-lt"/>
              </a:rPr>
              <a:t> direction of spectral components</a:t>
            </a:r>
          </a:p>
          <a:p>
            <a:pPr marL="342900" indent="-342900" eaLnBrk="1" hangingPunct="1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+mj-lt"/>
              </a:rPr>
              <a:t>Spectral phase fronts of spectral components</a:t>
            </a:r>
          </a:p>
          <a:p>
            <a:pPr marL="342900" indent="-342900" eaLnBrk="1" hangingPunct="1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+mj-lt"/>
              </a:rPr>
              <a:t>Same for plane waves</a:t>
            </a:r>
          </a:p>
          <a:p>
            <a:pPr marL="342900" indent="-342900" eaLnBrk="1" hangingPunct="1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+mj-lt"/>
              </a:rPr>
              <a:t>Different for Gaussian beams, phase front angular dispersion</a:t>
            </a:r>
            <a:br>
              <a:rPr lang="en-US" sz="2400" dirty="0" smtClean="0">
                <a:latin typeface="+mj-lt"/>
              </a:rPr>
            </a:br>
            <a:r>
              <a:rPr lang="en-US" sz="2400" dirty="0" smtClean="0">
                <a:latin typeface="+mj-lt"/>
              </a:rPr>
              <a:t>slowly diminishes during propagation</a:t>
            </a:r>
          </a:p>
        </p:txBody>
      </p:sp>
    </p:spTree>
    <p:extLst>
      <p:ext uri="{BB962C8B-B14F-4D97-AF65-F5344CB8AC3E}">
        <p14:creationId xmlns="" xmlns:p14="http://schemas.microsoft.com/office/powerpoint/2010/main" val="196166057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doboz 3"/>
          <p:cNvSpPr txBox="1"/>
          <p:nvPr/>
        </p:nvSpPr>
        <p:spPr>
          <a:xfrm>
            <a:off x="697230" y="91440"/>
            <a:ext cx="719844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chemeClr val="bg1"/>
                </a:solidFill>
              </a:rPr>
              <a:t>Self-referenced pulse measurements</a:t>
            </a:r>
            <a:endParaRPr lang="en-US" sz="3600" b="1" dirty="0">
              <a:solidFill>
                <a:schemeClr val="bg1"/>
              </a:solidFill>
            </a:endParaRPr>
          </a:p>
        </p:txBody>
      </p:sp>
      <p:cxnSp>
        <p:nvCxnSpPr>
          <p:cNvPr id="6" name="Egyenes összekötő 5"/>
          <p:cNvCxnSpPr/>
          <p:nvPr/>
        </p:nvCxnSpPr>
        <p:spPr>
          <a:xfrm>
            <a:off x="0" y="760631"/>
            <a:ext cx="8069580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Kép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9649" y="2546207"/>
            <a:ext cx="7525173" cy="4364132"/>
          </a:xfrm>
          <a:prstGeom prst="rect">
            <a:avLst/>
          </a:prstGeom>
        </p:spPr>
      </p:pic>
      <p:sp>
        <p:nvSpPr>
          <p:cNvPr id="7" name="Szövegdoboz 14"/>
          <p:cNvSpPr txBox="1">
            <a:spLocks noChangeArrowheads="1"/>
          </p:cNvSpPr>
          <p:nvPr/>
        </p:nvSpPr>
        <p:spPr bwMode="auto">
          <a:xfrm>
            <a:off x="120648" y="976547"/>
            <a:ext cx="8946234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2400" b="1" dirty="0" smtClean="0">
                <a:latin typeface="+mj-lt"/>
              </a:rPr>
              <a:t>Based on frequency conversion of the autocorrelation signal </a:t>
            </a:r>
            <a:endParaRPr lang="en-US" sz="2400" dirty="0" smtClean="0">
              <a:latin typeface="+mj-lt"/>
            </a:endParaRPr>
          </a:p>
          <a:p>
            <a:pPr marL="342900" indent="-342900" eaLnBrk="1" hangingPunct="1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+mj-lt"/>
              </a:rPr>
              <a:t>Typical methods</a:t>
            </a:r>
            <a:r>
              <a:rPr lang="hu-HU" sz="2400" dirty="0" smtClean="0">
                <a:latin typeface="+mj-lt"/>
              </a:rPr>
              <a:t>: FROG, SPIDER, WIZZLER, etc.</a:t>
            </a:r>
          </a:p>
          <a:p>
            <a:pPr marL="342900" indent="-342900" eaLnBrk="1" hangingPunct="1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+mj-lt"/>
              </a:rPr>
              <a:t>Requires nonlinear process</a:t>
            </a:r>
            <a:endParaRPr lang="hu-HU" sz="2400" dirty="0" smtClean="0">
              <a:latin typeface="+mj-lt"/>
            </a:endParaRPr>
          </a:p>
          <a:p>
            <a:pPr marL="342900" indent="-342900" eaLnBrk="1" hangingPunct="1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+mj-lt"/>
              </a:rPr>
              <a:t>Usually difficult and iterative algorithms </a:t>
            </a:r>
          </a:p>
        </p:txBody>
      </p:sp>
    </p:spTree>
    <p:extLst>
      <p:ext uri="{BB962C8B-B14F-4D97-AF65-F5344CB8AC3E}">
        <p14:creationId xmlns="" xmlns:p14="http://schemas.microsoft.com/office/powerpoint/2010/main" val="299813663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doboz 3"/>
          <p:cNvSpPr txBox="1"/>
          <p:nvPr/>
        </p:nvSpPr>
        <p:spPr>
          <a:xfrm>
            <a:off x="697230" y="91440"/>
            <a:ext cx="457086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chemeClr val="bg1"/>
                </a:solidFill>
              </a:rPr>
              <a:t>Linear optical methods</a:t>
            </a:r>
            <a:endParaRPr lang="en-US" sz="3600" b="1" dirty="0">
              <a:solidFill>
                <a:schemeClr val="bg1"/>
              </a:solidFill>
            </a:endParaRPr>
          </a:p>
        </p:txBody>
      </p:sp>
      <p:cxnSp>
        <p:nvCxnSpPr>
          <p:cNvPr id="6" name="Egyenes összekötő 5"/>
          <p:cNvCxnSpPr/>
          <p:nvPr/>
        </p:nvCxnSpPr>
        <p:spPr>
          <a:xfrm>
            <a:off x="0" y="760631"/>
            <a:ext cx="8069580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Kép 4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-11487"/>
          <a:stretch>
            <a:fillRect/>
          </a:stretch>
        </p:blipFill>
        <p:spPr bwMode="auto">
          <a:xfrm>
            <a:off x="-30907" y="3654203"/>
            <a:ext cx="9006970" cy="321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Szövegdoboz 14"/>
          <p:cNvSpPr txBox="1">
            <a:spLocks noChangeArrowheads="1"/>
          </p:cNvSpPr>
          <p:nvPr/>
        </p:nvSpPr>
        <p:spPr bwMode="auto">
          <a:xfrm>
            <a:off x="120647" y="976547"/>
            <a:ext cx="8703863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2400" b="1" dirty="0" smtClean="0">
                <a:latin typeface="+mj-lt"/>
              </a:rPr>
              <a:t>Spectrally (and spatially) resolved interferometry</a:t>
            </a:r>
          </a:p>
          <a:p>
            <a:pPr marL="342900" indent="-342900" eaLnBrk="1" hangingPunct="1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+mj-lt"/>
              </a:rPr>
              <a:t>Based on the combination of a two-beam interferometer and an imaging spectrograph</a:t>
            </a:r>
          </a:p>
          <a:p>
            <a:pPr marL="342900" indent="-342900" eaLnBrk="1" hangingPunct="1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+mj-lt"/>
              </a:rPr>
              <a:t>No need for nonlinear processes</a:t>
            </a:r>
          </a:p>
          <a:p>
            <a:pPr marL="342900" indent="-342900" eaLnBrk="1" hangingPunct="1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+mj-lt"/>
              </a:rPr>
              <a:t>Easy and straightforward algorithm </a:t>
            </a:r>
            <a:endParaRPr lang="hu-HU" sz="2400" dirty="0" smtClean="0">
              <a:latin typeface="+mj-lt"/>
            </a:endParaRPr>
          </a:p>
          <a:p>
            <a:pPr marL="342900" indent="-342900" eaLnBrk="1" hangingPunct="1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+mj-lt"/>
              </a:rPr>
              <a:t>High precision easily achievable </a:t>
            </a:r>
          </a:p>
          <a:p>
            <a:pPr marL="342900" indent="-342900" eaLnBrk="1" hangingPunct="1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+mj-lt"/>
              </a:rPr>
              <a:t>In some cases, it is restricted to measure relative values only</a:t>
            </a:r>
          </a:p>
        </p:txBody>
      </p:sp>
    </p:spTree>
    <p:extLst>
      <p:ext uri="{BB962C8B-B14F-4D97-AF65-F5344CB8AC3E}">
        <p14:creationId xmlns="" xmlns:p14="http://schemas.microsoft.com/office/powerpoint/2010/main" val="2714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doboz 3"/>
          <p:cNvSpPr txBox="1"/>
          <p:nvPr/>
        </p:nvSpPr>
        <p:spPr>
          <a:xfrm>
            <a:off x="697230" y="91440"/>
            <a:ext cx="656288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chemeClr val="bg1"/>
                </a:solidFill>
              </a:rPr>
              <a:t>Fourier-transformation algorithm</a:t>
            </a:r>
            <a:endParaRPr lang="en-US" sz="3600" b="1" dirty="0">
              <a:solidFill>
                <a:schemeClr val="bg1"/>
              </a:solidFill>
            </a:endParaRPr>
          </a:p>
        </p:txBody>
      </p:sp>
      <p:cxnSp>
        <p:nvCxnSpPr>
          <p:cNvPr id="6" name="Egyenes összekötő 5"/>
          <p:cNvCxnSpPr/>
          <p:nvPr/>
        </p:nvCxnSpPr>
        <p:spPr>
          <a:xfrm>
            <a:off x="0" y="760631"/>
            <a:ext cx="8069580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Kép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122" y="3675504"/>
            <a:ext cx="8859566" cy="2829842"/>
          </a:xfrm>
          <a:prstGeom prst="rect">
            <a:avLst/>
          </a:prstGeom>
        </p:spPr>
      </p:pic>
      <p:sp>
        <p:nvSpPr>
          <p:cNvPr id="5" name="Szövegdoboz 14"/>
          <p:cNvSpPr txBox="1">
            <a:spLocks noChangeArrowheads="1"/>
          </p:cNvSpPr>
          <p:nvPr/>
        </p:nvSpPr>
        <p:spPr bwMode="auto">
          <a:xfrm>
            <a:off x="120647" y="976547"/>
            <a:ext cx="8703863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2400" b="1" dirty="0" smtClean="0">
                <a:latin typeface="+mj-lt"/>
              </a:rPr>
              <a:t>Evaluation is based on Fourier-domain filtering</a:t>
            </a:r>
          </a:p>
          <a:p>
            <a:pPr marL="342900" indent="-342900" eaLnBrk="1" hangingPunct="1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+mj-lt"/>
              </a:rPr>
              <a:t>Record the spectrally resolved </a:t>
            </a:r>
            <a:r>
              <a:rPr lang="en-US" sz="2400" dirty="0" err="1" smtClean="0">
                <a:latin typeface="+mj-lt"/>
              </a:rPr>
              <a:t>interferogram</a:t>
            </a:r>
            <a:endParaRPr lang="en-US" sz="2400" dirty="0" smtClean="0">
              <a:latin typeface="+mj-lt"/>
            </a:endParaRPr>
          </a:p>
          <a:p>
            <a:pPr marL="342900" indent="-342900" eaLnBrk="1" hangingPunct="1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+mj-lt"/>
              </a:rPr>
              <a:t>Keep only the relevant part in the Fou</a:t>
            </a:r>
            <a:r>
              <a:rPr lang="en-US" sz="2400" dirty="0">
                <a:latin typeface="+mj-lt"/>
              </a:rPr>
              <a:t>r</a:t>
            </a:r>
            <a:r>
              <a:rPr lang="en-US" sz="2400" dirty="0" smtClean="0">
                <a:latin typeface="+mj-lt"/>
              </a:rPr>
              <a:t>ier domain</a:t>
            </a:r>
          </a:p>
          <a:p>
            <a:pPr marL="342900" indent="-342900" eaLnBrk="1" hangingPunct="1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+mj-lt"/>
              </a:rPr>
              <a:t>Apply inverse Fourier-transformation</a:t>
            </a:r>
          </a:p>
          <a:p>
            <a:pPr marL="342900" indent="-342900" eaLnBrk="1" hangingPunct="1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+mj-lt"/>
              </a:rPr>
              <a:t>Complex angle of the received spectrum gives the phase</a:t>
            </a:r>
          </a:p>
          <a:p>
            <a:pPr marL="342900" indent="-342900" eaLnBrk="1" hangingPunct="1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+mj-lt"/>
              </a:rPr>
              <a:t>Phase derivatives calculated from polynomial fitting</a:t>
            </a:r>
          </a:p>
        </p:txBody>
      </p:sp>
    </p:spTree>
    <p:extLst>
      <p:ext uri="{BB962C8B-B14F-4D97-AF65-F5344CB8AC3E}">
        <p14:creationId xmlns="" xmlns:p14="http://schemas.microsoft.com/office/powerpoint/2010/main" val="236373178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églalap 4"/>
          <p:cNvSpPr/>
          <p:nvPr/>
        </p:nvSpPr>
        <p:spPr>
          <a:xfrm>
            <a:off x="294563" y="4032174"/>
            <a:ext cx="7766892" cy="257305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Szövegdoboz 3"/>
          <p:cNvSpPr txBox="1"/>
          <p:nvPr/>
        </p:nvSpPr>
        <p:spPr>
          <a:xfrm>
            <a:off x="697230" y="91440"/>
            <a:ext cx="615828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chemeClr val="bg1"/>
                </a:solidFill>
              </a:rPr>
              <a:t>Stationary Phase Point Method</a:t>
            </a:r>
            <a:endParaRPr lang="en-US" sz="3600" b="1" dirty="0">
              <a:solidFill>
                <a:schemeClr val="bg1"/>
              </a:solidFill>
            </a:endParaRPr>
          </a:p>
        </p:txBody>
      </p:sp>
      <p:cxnSp>
        <p:nvCxnSpPr>
          <p:cNvPr id="6" name="Egyenes összekötő 5"/>
          <p:cNvCxnSpPr/>
          <p:nvPr/>
        </p:nvCxnSpPr>
        <p:spPr>
          <a:xfrm>
            <a:off x="0" y="760631"/>
            <a:ext cx="8069580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Kép 2"/>
          <p:cNvPicPr>
            <a:picLocks noChangeAspect="1"/>
          </p:cNvPicPr>
          <p:nvPr/>
        </p:nvPicPr>
        <p:blipFill rotWithShape="1">
          <a:blip r:embed="rId2"/>
          <a:srcRect l="8398" b="28418"/>
          <a:stretch/>
        </p:blipFill>
        <p:spPr>
          <a:xfrm>
            <a:off x="875565" y="4138750"/>
            <a:ext cx="7194015" cy="2063748"/>
          </a:xfrm>
          <a:prstGeom prst="rect">
            <a:avLst/>
          </a:prstGeom>
        </p:spPr>
      </p:pic>
      <p:sp>
        <p:nvSpPr>
          <p:cNvPr id="7" name="Szövegdoboz 6"/>
          <p:cNvSpPr txBox="1"/>
          <p:nvPr/>
        </p:nvSpPr>
        <p:spPr>
          <a:xfrm>
            <a:off x="3115374" y="6205117"/>
            <a:ext cx="197810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000" dirty="0" err="1" smtClean="0"/>
              <a:t>Wavelength</a:t>
            </a:r>
            <a:r>
              <a:rPr lang="hu-HU" sz="2000" dirty="0" smtClean="0"/>
              <a:t> (nm)</a:t>
            </a:r>
            <a:endParaRPr lang="en-US" sz="2000" dirty="0"/>
          </a:p>
        </p:txBody>
      </p:sp>
      <p:sp>
        <p:nvSpPr>
          <p:cNvPr id="9" name="Szövegdoboz 8"/>
          <p:cNvSpPr txBox="1"/>
          <p:nvPr/>
        </p:nvSpPr>
        <p:spPr>
          <a:xfrm rot="16200000">
            <a:off x="-260520" y="4871415"/>
            <a:ext cx="169116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000" dirty="0" err="1" smtClean="0"/>
              <a:t>Intensity</a:t>
            </a:r>
            <a:r>
              <a:rPr lang="hu-HU" sz="2000" dirty="0" smtClean="0"/>
              <a:t> (</a:t>
            </a:r>
            <a:r>
              <a:rPr lang="hu-HU" sz="2000" dirty="0" err="1" smtClean="0"/>
              <a:t>a.u</a:t>
            </a:r>
            <a:r>
              <a:rPr lang="hu-HU" sz="2000" dirty="0" smtClean="0"/>
              <a:t>.)</a:t>
            </a:r>
            <a:endParaRPr lang="en-US" sz="2000" dirty="0"/>
          </a:p>
        </p:txBody>
      </p:sp>
      <p:sp>
        <p:nvSpPr>
          <p:cNvPr id="10" name="Szövegdoboz 14"/>
          <p:cNvSpPr txBox="1">
            <a:spLocks noChangeArrowheads="1"/>
          </p:cNvSpPr>
          <p:nvPr/>
        </p:nvSpPr>
        <p:spPr bwMode="auto">
          <a:xfrm>
            <a:off x="120647" y="976547"/>
            <a:ext cx="8703863" cy="304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2400" b="1" dirty="0" smtClean="0">
                <a:latin typeface="+mj-lt"/>
              </a:rPr>
              <a:t>Effective when the sample pulse is much longer than the reference</a:t>
            </a:r>
          </a:p>
          <a:p>
            <a:pPr marL="342900" indent="-342900" eaLnBrk="1" hangingPunct="1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+mj-lt"/>
              </a:rPr>
              <a:t>Can be used to characterize stretchers/compressors</a:t>
            </a:r>
          </a:p>
          <a:p>
            <a:pPr marL="342900" indent="-342900" eaLnBrk="1" hangingPunct="1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+mj-lt"/>
              </a:rPr>
              <a:t>Short pulse is only coherent in a small spectral region</a:t>
            </a:r>
          </a:p>
          <a:p>
            <a:pPr marL="342900" indent="-342900" eaLnBrk="1" hangingPunct="1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+mj-lt"/>
              </a:rPr>
              <a:t>Stationary phase point is where the modulation minimal</a:t>
            </a:r>
          </a:p>
          <a:p>
            <a:pPr marL="342900" indent="-342900" eaLnBrk="1" hangingPunct="1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+mj-lt"/>
              </a:rPr>
              <a:t>SPP can be scanned through the spectrum by changing the delay of the reference pulse</a:t>
            </a:r>
          </a:p>
          <a:p>
            <a:pPr marL="342900" indent="-342900" eaLnBrk="1" hangingPunct="1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+mj-lt"/>
              </a:rPr>
              <a:t>Delayed between the edges of the spectrum tells the length of the stretched pulse</a:t>
            </a:r>
          </a:p>
        </p:txBody>
      </p:sp>
    </p:spTree>
    <p:extLst>
      <p:ext uri="{BB962C8B-B14F-4D97-AF65-F5344CB8AC3E}">
        <p14:creationId xmlns="" xmlns:p14="http://schemas.microsoft.com/office/powerpoint/2010/main" val="26463113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doboz 3"/>
          <p:cNvSpPr txBox="1"/>
          <p:nvPr/>
        </p:nvSpPr>
        <p:spPr>
          <a:xfrm>
            <a:off x="697230" y="91440"/>
            <a:ext cx="8260595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</a:rPr>
              <a:t>Spectrally </a:t>
            </a:r>
            <a:r>
              <a:rPr lang="en-US" sz="3200" b="1" dirty="0" smtClean="0">
                <a:solidFill>
                  <a:schemeClr val="bg1"/>
                </a:solidFill>
              </a:rPr>
              <a:t>and spatially resolved </a:t>
            </a:r>
            <a:r>
              <a:rPr lang="en-US" sz="3200" b="1" dirty="0">
                <a:solidFill>
                  <a:schemeClr val="bg1"/>
                </a:solidFill>
              </a:rPr>
              <a:t>interferometry</a:t>
            </a:r>
          </a:p>
          <a:p>
            <a:endParaRPr lang="en-US" sz="3200" b="1" dirty="0">
              <a:solidFill>
                <a:schemeClr val="bg1"/>
              </a:solidFill>
            </a:endParaRPr>
          </a:p>
        </p:txBody>
      </p:sp>
      <p:cxnSp>
        <p:nvCxnSpPr>
          <p:cNvPr id="6" name="Egyenes összekötő 5"/>
          <p:cNvCxnSpPr/>
          <p:nvPr/>
        </p:nvCxnSpPr>
        <p:spPr>
          <a:xfrm>
            <a:off x="0" y="760631"/>
            <a:ext cx="8069580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zövegdoboz 14"/>
          <p:cNvSpPr txBox="1">
            <a:spLocks noChangeArrowheads="1"/>
          </p:cNvSpPr>
          <p:nvPr/>
        </p:nvSpPr>
        <p:spPr bwMode="auto">
          <a:xfrm>
            <a:off x="120647" y="976547"/>
            <a:ext cx="8703863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2400" b="1" dirty="0" smtClean="0">
                <a:latin typeface="+mj-lt"/>
              </a:rPr>
              <a:t>A bit more general description of the SRI</a:t>
            </a:r>
          </a:p>
          <a:p>
            <a:pPr marL="342900" indent="-342900" eaLnBrk="1" hangingPunct="1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+mj-lt"/>
              </a:rPr>
              <a:t>Based on the combination of a two-beam interferometer and an </a:t>
            </a:r>
            <a:r>
              <a:rPr lang="en-US" sz="2400" u="sng" dirty="0" smtClean="0">
                <a:latin typeface="+mj-lt"/>
              </a:rPr>
              <a:t>two-dimensional</a:t>
            </a:r>
            <a:r>
              <a:rPr lang="en-US" sz="2400" dirty="0" smtClean="0">
                <a:latin typeface="+mj-lt"/>
              </a:rPr>
              <a:t> imaging spectrograph</a:t>
            </a:r>
          </a:p>
          <a:p>
            <a:pPr marL="342900" indent="-342900" eaLnBrk="1" hangingPunct="1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+mj-lt"/>
              </a:rPr>
              <a:t>A small angle between the incoming beams at the spectrograph’s slit helps the algorithm and visualizes the spectral phase </a:t>
            </a:r>
          </a:p>
        </p:txBody>
      </p:sp>
      <p:pic>
        <p:nvPicPr>
          <p:cNvPr id="8" name="Kép 4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-11487"/>
          <a:stretch>
            <a:fillRect/>
          </a:stretch>
        </p:blipFill>
        <p:spPr bwMode="auto">
          <a:xfrm>
            <a:off x="0" y="3279630"/>
            <a:ext cx="9006970" cy="321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306566816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doboz 3"/>
          <p:cNvSpPr txBox="1"/>
          <p:nvPr/>
        </p:nvSpPr>
        <p:spPr>
          <a:xfrm>
            <a:off x="697230" y="91440"/>
            <a:ext cx="8260595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</a:rPr>
              <a:t>Spectrally </a:t>
            </a:r>
            <a:r>
              <a:rPr lang="en-US" sz="3200" b="1" dirty="0" smtClean="0">
                <a:solidFill>
                  <a:schemeClr val="bg1"/>
                </a:solidFill>
              </a:rPr>
              <a:t>and spatially resolved </a:t>
            </a:r>
            <a:r>
              <a:rPr lang="en-US" sz="3200" b="1" dirty="0">
                <a:solidFill>
                  <a:schemeClr val="bg1"/>
                </a:solidFill>
              </a:rPr>
              <a:t>interferometry</a:t>
            </a:r>
          </a:p>
          <a:p>
            <a:endParaRPr lang="en-US" sz="3200" b="1" dirty="0">
              <a:solidFill>
                <a:schemeClr val="bg1"/>
              </a:solidFill>
            </a:endParaRPr>
          </a:p>
        </p:txBody>
      </p:sp>
      <p:cxnSp>
        <p:nvCxnSpPr>
          <p:cNvPr id="6" name="Egyenes összekötő 5"/>
          <p:cNvCxnSpPr/>
          <p:nvPr/>
        </p:nvCxnSpPr>
        <p:spPr>
          <a:xfrm>
            <a:off x="0" y="760631"/>
            <a:ext cx="8069580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Kép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37" y="3165433"/>
            <a:ext cx="5563641" cy="3553930"/>
          </a:xfrm>
          <a:prstGeom prst="rect">
            <a:avLst/>
          </a:prstGeom>
        </p:spPr>
      </p:pic>
      <p:pic>
        <p:nvPicPr>
          <p:cNvPr id="2050" name="Kép 3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3978" y="3648038"/>
            <a:ext cx="3510022" cy="2588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Szövegdoboz 14"/>
          <p:cNvSpPr txBox="1">
            <a:spLocks noChangeArrowheads="1"/>
          </p:cNvSpPr>
          <p:nvPr/>
        </p:nvSpPr>
        <p:spPr bwMode="auto">
          <a:xfrm>
            <a:off x="120647" y="976547"/>
            <a:ext cx="8703863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2400" b="1" dirty="0" smtClean="0">
                <a:latin typeface="+mj-lt"/>
              </a:rPr>
              <a:t>A bit more general description of the SRI</a:t>
            </a:r>
          </a:p>
          <a:p>
            <a:pPr marL="342900" indent="-342900" eaLnBrk="1" hangingPunct="1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+mj-lt"/>
              </a:rPr>
              <a:t>Based on the combination of a two-beam interferometer and an </a:t>
            </a:r>
            <a:r>
              <a:rPr lang="en-US" sz="2400" u="sng" dirty="0" smtClean="0">
                <a:latin typeface="+mj-lt"/>
              </a:rPr>
              <a:t>two-dimensional</a:t>
            </a:r>
            <a:r>
              <a:rPr lang="en-US" sz="2400" dirty="0" smtClean="0">
                <a:latin typeface="+mj-lt"/>
              </a:rPr>
              <a:t> imaging spectrograph</a:t>
            </a:r>
          </a:p>
          <a:p>
            <a:pPr marL="342900" indent="-342900" eaLnBrk="1" hangingPunct="1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+mj-lt"/>
              </a:rPr>
              <a:t>A small angle between the incoming beams at the spectrograph’s slit helps the algorithm and visualizes the spectral phase </a:t>
            </a:r>
          </a:p>
        </p:txBody>
      </p:sp>
    </p:spTree>
    <p:extLst>
      <p:ext uri="{BB962C8B-B14F-4D97-AF65-F5344CB8AC3E}">
        <p14:creationId xmlns="" xmlns:p14="http://schemas.microsoft.com/office/powerpoint/2010/main" val="157581673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Egyenes összekötő 5"/>
          <p:cNvCxnSpPr/>
          <p:nvPr/>
        </p:nvCxnSpPr>
        <p:spPr>
          <a:xfrm>
            <a:off x="0" y="760631"/>
            <a:ext cx="8069580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Kép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41215"/>
            <a:ext cx="8768168" cy="2668160"/>
          </a:xfrm>
          <a:prstGeom prst="rect">
            <a:avLst/>
          </a:prstGeom>
        </p:spPr>
      </p:pic>
      <p:sp>
        <p:nvSpPr>
          <p:cNvPr id="10" name="Szövegdoboz 9"/>
          <p:cNvSpPr txBox="1"/>
          <p:nvPr/>
        </p:nvSpPr>
        <p:spPr>
          <a:xfrm>
            <a:off x="697230" y="91440"/>
            <a:ext cx="719286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chemeClr val="bg1"/>
                </a:solidFill>
              </a:rPr>
              <a:t>2D Fourier-transformation algorithm</a:t>
            </a:r>
            <a:endParaRPr lang="en-US" sz="3600" b="1" dirty="0">
              <a:solidFill>
                <a:schemeClr val="bg1"/>
              </a:solidFill>
            </a:endParaRPr>
          </a:p>
        </p:txBody>
      </p:sp>
      <p:sp>
        <p:nvSpPr>
          <p:cNvPr id="11" name="Szövegdoboz 14"/>
          <p:cNvSpPr txBox="1">
            <a:spLocks noChangeArrowheads="1"/>
          </p:cNvSpPr>
          <p:nvPr/>
        </p:nvSpPr>
        <p:spPr bwMode="auto">
          <a:xfrm>
            <a:off x="120647" y="976547"/>
            <a:ext cx="8703863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2400" b="1" dirty="0" smtClean="0">
                <a:latin typeface="+mj-lt"/>
              </a:rPr>
              <a:t>The 2D implementation of the Fourier-domain filtering works well</a:t>
            </a:r>
          </a:p>
          <a:p>
            <a:pPr eaLnBrk="1" hangingPunct="1"/>
            <a:endParaRPr lang="en-US" sz="2400" b="1" dirty="0">
              <a:latin typeface="+mj-lt"/>
            </a:endParaRPr>
          </a:p>
          <a:p>
            <a:pPr eaLnBrk="1" hangingPunct="1"/>
            <a:r>
              <a:rPr lang="en-US" sz="2400" dirty="0" smtClean="0">
                <a:latin typeface="+mj-lt"/>
              </a:rPr>
              <a:t>The shape of the spectral phase translates directly to the shape of the fringes</a:t>
            </a:r>
          </a:p>
          <a:p>
            <a:pPr marL="457200" indent="-457200" eaLnBrk="1" hangingPunct="1">
              <a:buAutoNum type="alphaLcParenBoth"/>
            </a:pPr>
            <a:r>
              <a:rPr lang="en-US" sz="2400" dirty="0" smtClean="0">
                <a:latin typeface="+mj-lt"/>
              </a:rPr>
              <a:t>First order dispersion only (</a:t>
            </a:r>
            <a:r>
              <a:rPr lang="en-US" sz="2400" b="1" dirty="0" smtClean="0">
                <a:latin typeface="+mj-lt"/>
              </a:rPr>
              <a:t>group delay</a:t>
            </a:r>
            <a:r>
              <a:rPr lang="en-US" sz="2400" dirty="0" smtClean="0">
                <a:latin typeface="+mj-lt"/>
              </a:rPr>
              <a:t>)</a:t>
            </a:r>
          </a:p>
          <a:p>
            <a:pPr marL="457200" indent="-457200" eaLnBrk="1" hangingPunct="1">
              <a:buAutoNum type="alphaLcParenBoth"/>
            </a:pPr>
            <a:r>
              <a:rPr lang="en-US" sz="2400" dirty="0" smtClean="0">
                <a:latin typeface="+mj-lt"/>
              </a:rPr>
              <a:t>Second order dispersion only (</a:t>
            </a:r>
            <a:r>
              <a:rPr lang="en-US" sz="2400" b="1" dirty="0" smtClean="0">
                <a:latin typeface="+mj-lt"/>
              </a:rPr>
              <a:t>group delay dispersion</a:t>
            </a:r>
            <a:r>
              <a:rPr lang="en-US" sz="2400" dirty="0" smtClean="0">
                <a:latin typeface="+mj-lt"/>
              </a:rPr>
              <a:t>)</a:t>
            </a:r>
          </a:p>
          <a:p>
            <a:pPr marL="457200" indent="-457200" eaLnBrk="1" hangingPunct="1">
              <a:buAutoNum type="alphaLcParenBoth"/>
            </a:pPr>
            <a:r>
              <a:rPr lang="en-US" sz="2400" dirty="0" smtClean="0">
                <a:latin typeface="+mj-lt"/>
              </a:rPr>
              <a:t>Third order dispersion only (</a:t>
            </a:r>
            <a:r>
              <a:rPr lang="en-US" sz="2400" b="1" dirty="0" smtClean="0">
                <a:latin typeface="+mj-lt"/>
              </a:rPr>
              <a:t>third order dispersion</a:t>
            </a:r>
            <a:r>
              <a:rPr lang="en-US" sz="2400" dirty="0" smtClean="0">
                <a:latin typeface="+mj-lt"/>
              </a:rPr>
              <a:t>)</a:t>
            </a:r>
          </a:p>
        </p:txBody>
      </p:sp>
    </p:spTree>
    <p:extLst>
      <p:ext uri="{BB962C8B-B14F-4D97-AF65-F5344CB8AC3E}">
        <p14:creationId xmlns="" xmlns:p14="http://schemas.microsoft.com/office/powerpoint/2010/main" val="34265199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doboz 3"/>
          <p:cNvSpPr txBox="1"/>
          <p:nvPr/>
        </p:nvSpPr>
        <p:spPr>
          <a:xfrm>
            <a:off x="697230" y="91440"/>
            <a:ext cx="654627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chemeClr val="bg1"/>
                </a:solidFill>
              </a:rPr>
              <a:t>Angular dispersion measurement</a:t>
            </a:r>
            <a:endParaRPr lang="en-US" sz="3600" b="1" dirty="0">
              <a:solidFill>
                <a:schemeClr val="bg1"/>
              </a:solidFill>
            </a:endParaRPr>
          </a:p>
        </p:txBody>
      </p:sp>
      <p:cxnSp>
        <p:nvCxnSpPr>
          <p:cNvPr id="6" name="Egyenes összekötő 5"/>
          <p:cNvCxnSpPr/>
          <p:nvPr/>
        </p:nvCxnSpPr>
        <p:spPr>
          <a:xfrm>
            <a:off x="0" y="760631"/>
            <a:ext cx="8069580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Kép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753194"/>
            <a:ext cx="8935556" cy="2996301"/>
          </a:xfrm>
          <a:prstGeom prst="rect">
            <a:avLst/>
          </a:prstGeom>
        </p:spPr>
      </p:pic>
      <p:sp>
        <p:nvSpPr>
          <p:cNvPr id="5" name="Szövegdoboz 14"/>
          <p:cNvSpPr txBox="1">
            <a:spLocks noChangeArrowheads="1"/>
          </p:cNvSpPr>
          <p:nvPr/>
        </p:nvSpPr>
        <p:spPr bwMode="auto">
          <a:xfrm>
            <a:off x="115846" y="1014848"/>
            <a:ext cx="8703863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2400" b="1" dirty="0" smtClean="0">
                <a:latin typeface="+mj-lt"/>
              </a:rPr>
              <a:t>Slight modification of the general SSRI setup</a:t>
            </a:r>
          </a:p>
          <a:p>
            <a:pPr marL="342900" indent="-342900" eaLnBrk="1" hangingPunct="1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+mj-lt"/>
              </a:rPr>
              <a:t>The interfering beams are mirrored (e.g. one more reflection</a:t>
            </a:r>
            <a:r>
              <a:rPr lang="hu-HU" sz="2400" dirty="0" smtClean="0">
                <a:latin typeface="+mj-lt"/>
              </a:rPr>
              <a:t>)</a:t>
            </a:r>
            <a:endParaRPr lang="en-US" sz="2400" dirty="0" smtClean="0">
              <a:latin typeface="+mj-lt"/>
            </a:endParaRPr>
          </a:p>
          <a:p>
            <a:pPr marL="342900" indent="-342900" eaLnBrk="1" hangingPunct="1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+mj-lt"/>
              </a:rPr>
              <a:t>Spectral density of the fringes correspond to the angle between the interfering beams</a:t>
            </a:r>
          </a:p>
          <a:p>
            <a:pPr marL="342900" indent="-342900" eaLnBrk="1" hangingPunct="1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+mj-lt"/>
              </a:rPr>
              <a:t>If the beam has angular dispersion, the mirroring effect doubles the spectral dependence of the phase front direction</a:t>
            </a:r>
          </a:p>
          <a:p>
            <a:pPr marL="342900" indent="-342900" eaLnBrk="1" hangingPunct="1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+mj-lt"/>
              </a:rPr>
              <a:t>The absolute phase front angular dispersion can be measured</a:t>
            </a:r>
          </a:p>
        </p:txBody>
      </p:sp>
    </p:spTree>
    <p:extLst>
      <p:ext uri="{BB962C8B-B14F-4D97-AF65-F5344CB8AC3E}">
        <p14:creationId xmlns="" xmlns:p14="http://schemas.microsoft.com/office/powerpoint/2010/main" val="414856279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doboz 3"/>
          <p:cNvSpPr txBox="1"/>
          <p:nvPr/>
        </p:nvSpPr>
        <p:spPr>
          <a:xfrm>
            <a:off x="697230" y="91440"/>
            <a:ext cx="777456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solidFill>
                  <a:schemeClr val="bg1"/>
                </a:solidFill>
              </a:rPr>
              <a:t>Alternative angular dispersion measurement</a:t>
            </a:r>
            <a:endParaRPr lang="en-US" sz="3200" b="1" dirty="0">
              <a:solidFill>
                <a:schemeClr val="bg1"/>
              </a:solidFill>
            </a:endParaRPr>
          </a:p>
        </p:txBody>
      </p:sp>
      <p:cxnSp>
        <p:nvCxnSpPr>
          <p:cNvPr id="6" name="Egyenes összekötő 5"/>
          <p:cNvCxnSpPr/>
          <p:nvPr/>
        </p:nvCxnSpPr>
        <p:spPr>
          <a:xfrm>
            <a:off x="0" y="760631"/>
            <a:ext cx="8069580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Kép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319" y="4695183"/>
            <a:ext cx="8866915" cy="2162817"/>
          </a:xfrm>
          <a:prstGeom prst="rect">
            <a:avLst/>
          </a:prstGeom>
        </p:spPr>
      </p:pic>
      <p:sp>
        <p:nvSpPr>
          <p:cNvPr id="5" name="Szövegdoboz 14"/>
          <p:cNvSpPr txBox="1">
            <a:spLocks noChangeArrowheads="1"/>
          </p:cNvSpPr>
          <p:nvPr/>
        </p:nvSpPr>
        <p:spPr bwMode="auto">
          <a:xfrm>
            <a:off x="115846" y="1014848"/>
            <a:ext cx="8703863" cy="41549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2400" b="1" dirty="0" smtClean="0">
                <a:latin typeface="+mj-lt"/>
              </a:rPr>
              <a:t>Requires a 2D spectrograph, a beam rotation stage and a focusing element only</a:t>
            </a:r>
          </a:p>
          <a:p>
            <a:pPr marL="342900" indent="-342900" eaLnBrk="1" hangingPunct="1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+mj-lt"/>
              </a:rPr>
              <a:t>Focus the beam onto the slit of the spectrograph</a:t>
            </a:r>
          </a:p>
          <a:p>
            <a:pPr marL="342900" indent="-342900" eaLnBrk="1" hangingPunct="1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+mj-lt"/>
              </a:rPr>
              <a:t>The angle of the spectral components translated to position</a:t>
            </a:r>
          </a:p>
          <a:p>
            <a:pPr marL="342900" indent="-342900" eaLnBrk="1" hangingPunct="1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+mj-lt"/>
              </a:rPr>
              <a:t>Spectral components with different position means angular dispersion</a:t>
            </a:r>
          </a:p>
          <a:p>
            <a:pPr marL="342900" indent="-342900" eaLnBrk="1" hangingPunct="1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+mj-lt"/>
              </a:rPr>
              <a:t>Spectrograph resolves the beam spectrally</a:t>
            </a:r>
          </a:p>
          <a:p>
            <a:pPr marL="342900" indent="-342900" eaLnBrk="1" hangingPunct="1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+mj-lt"/>
              </a:rPr>
              <a:t>The tilt of the spectrogram tells the angular dispersion</a:t>
            </a:r>
          </a:p>
          <a:p>
            <a:pPr marL="342900" indent="-342900" eaLnBrk="1" hangingPunct="1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+mj-lt"/>
              </a:rPr>
              <a:t>Polarization (beam orientation) rotation needed for full characterization</a:t>
            </a:r>
          </a:p>
          <a:p>
            <a:pPr marL="342900" indent="-342900" eaLnBrk="1" hangingPunct="1">
              <a:buFont typeface="Arial" panose="020B0604020202020204" pitchFamily="34" charset="0"/>
              <a:buChar char="•"/>
            </a:pPr>
            <a:endParaRPr lang="en-US" sz="2400" dirty="0" smtClean="0">
              <a:latin typeface="+mj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7551124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Egyenes összekötő 5"/>
          <p:cNvCxnSpPr/>
          <p:nvPr/>
        </p:nvCxnSpPr>
        <p:spPr>
          <a:xfrm>
            <a:off x="0" y="760631"/>
            <a:ext cx="8069580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Kép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057002"/>
            <a:ext cx="8601436" cy="3800998"/>
          </a:xfrm>
          <a:prstGeom prst="rect">
            <a:avLst/>
          </a:prstGeom>
        </p:spPr>
      </p:pic>
      <p:sp>
        <p:nvSpPr>
          <p:cNvPr id="5" name="Szövegdoboz 4"/>
          <p:cNvSpPr txBox="1"/>
          <p:nvPr/>
        </p:nvSpPr>
        <p:spPr>
          <a:xfrm>
            <a:off x="697230" y="91440"/>
            <a:ext cx="833401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solidFill>
                  <a:schemeClr val="bg1"/>
                </a:solidFill>
              </a:rPr>
              <a:t>Alternative 2D angular dispersion measurement</a:t>
            </a:r>
            <a:endParaRPr lang="en-US" sz="3200" b="1" dirty="0">
              <a:solidFill>
                <a:schemeClr val="bg1"/>
              </a:solidFill>
            </a:endParaRPr>
          </a:p>
        </p:txBody>
      </p:sp>
      <p:sp>
        <p:nvSpPr>
          <p:cNvPr id="7" name="Szövegdoboz 14"/>
          <p:cNvSpPr txBox="1">
            <a:spLocks noChangeArrowheads="1"/>
          </p:cNvSpPr>
          <p:nvPr/>
        </p:nvSpPr>
        <p:spPr bwMode="auto">
          <a:xfrm>
            <a:off x="126863" y="1014848"/>
            <a:ext cx="8703863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2400" b="1" dirty="0" smtClean="0">
                <a:latin typeface="+mj-lt"/>
              </a:rPr>
              <a:t>Neither spectrograph, nor beam rotation needed</a:t>
            </a:r>
          </a:p>
          <a:p>
            <a:pPr marL="342900" indent="-342900" eaLnBrk="1" hangingPunct="1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+mj-lt"/>
              </a:rPr>
              <a:t>Calibrated spectral filtering (e.g. </a:t>
            </a:r>
            <a:r>
              <a:rPr lang="en-US" sz="2400" dirty="0" err="1" smtClean="0">
                <a:latin typeface="+mj-lt"/>
              </a:rPr>
              <a:t>Fabry</a:t>
            </a:r>
            <a:r>
              <a:rPr lang="en-US" sz="2400" dirty="0" smtClean="0">
                <a:latin typeface="+mj-lt"/>
              </a:rPr>
              <a:t>-Perot etalon) creates well defined, separated spectral peaks</a:t>
            </a:r>
          </a:p>
          <a:p>
            <a:pPr marL="342900" indent="-342900" eaLnBrk="1" hangingPunct="1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+mj-lt"/>
              </a:rPr>
              <a:t>Focusing element translates angle into position</a:t>
            </a:r>
          </a:p>
          <a:p>
            <a:pPr marL="342900" indent="-342900" eaLnBrk="1" hangingPunct="1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+mj-lt"/>
              </a:rPr>
              <a:t>Spot distances gives the angular dispersion in 2D</a:t>
            </a:r>
          </a:p>
        </p:txBody>
      </p:sp>
    </p:spTree>
    <p:extLst>
      <p:ext uri="{BB962C8B-B14F-4D97-AF65-F5344CB8AC3E}">
        <p14:creationId xmlns="" xmlns:p14="http://schemas.microsoft.com/office/powerpoint/2010/main" val="57952910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doboz 3"/>
          <p:cNvSpPr txBox="1"/>
          <p:nvPr/>
        </p:nvSpPr>
        <p:spPr>
          <a:xfrm>
            <a:off x="697230" y="91440"/>
            <a:ext cx="693773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3600" b="1" dirty="0" err="1" smtClean="0">
                <a:solidFill>
                  <a:schemeClr val="bg1"/>
                </a:solidFill>
              </a:rPr>
              <a:t>Phase</a:t>
            </a:r>
            <a:r>
              <a:rPr lang="hu-HU" sz="3600" b="1" dirty="0" smtClean="0">
                <a:solidFill>
                  <a:schemeClr val="bg1"/>
                </a:solidFill>
              </a:rPr>
              <a:t> relations of </a:t>
            </a:r>
            <a:r>
              <a:rPr lang="hu-HU" sz="3600" b="1" dirty="0" err="1" smtClean="0">
                <a:solidFill>
                  <a:schemeClr val="bg1"/>
                </a:solidFill>
              </a:rPr>
              <a:t>ultrashort</a:t>
            </a:r>
            <a:r>
              <a:rPr lang="hu-HU" sz="3600" b="1" dirty="0" smtClean="0">
                <a:solidFill>
                  <a:schemeClr val="bg1"/>
                </a:solidFill>
              </a:rPr>
              <a:t> </a:t>
            </a:r>
            <a:r>
              <a:rPr lang="hu-HU" sz="3600" b="1" dirty="0" err="1" smtClean="0">
                <a:solidFill>
                  <a:schemeClr val="bg1"/>
                </a:solidFill>
              </a:rPr>
              <a:t>pulses</a:t>
            </a:r>
            <a:endParaRPr lang="en-US" sz="3600" b="1" dirty="0">
              <a:solidFill>
                <a:schemeClr val="bg1"/>
              </a:solidFill>
            </a:endParaRPr>
          </a:p>
        </p:txBody>
      </p:sp>
      <p:cxnSp>
        <p:nvCxnSpPr>
          <p:cNvPr id="6" name="Egyenes összekötő 5"/>
          <p:cNvCxnSpPr/>
          <p:nvPr/>
        </p:nvCxnSpPr>
        <p:spPr>
          <a:xfrm>
            <a:off x="0" y="760631"/>
            <a:ext cx="8069580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zövegdoboz 14"/>
          <p:cNvSpPr txBox="1">
            <a:spLocks noChangeArrowheads="1"/>
          </p:cNvSpPr>
          <p:nvPr/>
        </p:nvSpPr>
        <p:spPr bwMode="auto">
          <a:xfrm>
            <a:off x="120648" y="976547"/>
            <a:ext cx="887275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2000" b="1" dirty="0">
                <a:latin typeface="+mj-lt"/>
              </a:rPr>
              <a:t>C</a:t>
            </a:r>
            <a:r>
              <a:rPr lang="en-US" sz="2000" b="1" dirty="0" smtClean="0">
                <a:latin typeface="+mj-lt"/>
              </a:rPr>
              <a:t>arrier</a:t>
            </a:r>
            <a:r>
              <a:rPr lang="hu-HU" sz="2000" b="1" dirty="0" smtClean="0">
                <a:latin typeface="+mj-lt"/>
              </a:rPr>
              <a:t>-</a:t>
            </a:r>
            <a:r>
              <a:rPr lang="en-US" sz="2000" b="1" dirty="0" smtClean="0">
                <a:latin typeface="+mj-lt"/>
              </a:rPr>
              <a:t>envelope</a:t>
            </a:r>
            <a:r>
              <a:rPr lang="hu-HU" sz="2000" b="1" dirty="0" smtClean="0">
                <a:latin typeface="+mj-lt"/>
              </a:rPr>
              <a:t> </a:t>
            </a:r>
            <a:r>
              <a:rPr lang="en-US" sz="2000" b="1" dirty="0" smtClean="0">
                <a:latin typeface="+mj-lt"/>
              </a:rPr>
              <a:t>phase: </a:t>
            </a:r>
            <a:r>
              <a:rPr lang="en-US" sz="2000" dirty="0" smtClean="0">
                <a:latin typeface="+mj-lt"/>
              </a:rPr>
              <a:t>relation between the carrier wave and the pulse envelope</a:t>
            </a:r>
            <a:r>
              <a:rPr lang="hu-HU" sz="2000" dirty="0" smtClean="0">
                <a:latin typeface="+mj-lt"/>
              </a:rPr>
              <a:t>.</a:t>
            </a:r>
            <a:endParaRPr lang="en-US" sz="2000" dirty="0">
              <a:latin typeface="+mj-lt"/>
            </a:endParaRPr>
          </a:p>
        </p:txBody>
      </p:sp>
      <p:grpSp>
        <p:nvGrpSpPr>
          <p:cNvPr id="5" name="Csoportba foglalás 4"/>
          <p:cNvGrpSpPr/>
          <p:nvPr/>
        </p:nvGrpSpPr>
        <p:grpSpPr>
          <a:xfrm>
            <a:off x="2708910" y="1353739"/>
            <a:ext cx="720744" cy="1108439"/>
            <a:chOff x="2708910" y="1353739"/>
            <a:chExt cx="720744" cy="1108439"/>
          </a:xfrm>
        </p:grpSpPr>
        <p:sp>
          <p:nvSpPr>
            <p:cNvPr id="15" name="Ellipszis 14"/>
            <p:cNvSpPr/>
            <p:nvPr/>
          </p:nvSpPr>
          <p:spPr bwMode="auto">
            <a:xfrm>
              <a:off x="3355923" y="2390969"/>
              <a:ext cx="73731" cy="71209"/>
            </a:xfrm>
            <a:prstGeom prst="ellipse">
              <a:avLst/>
            </a:prstGeom>
            <a:noFill/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latin typeface="Verdana" pitchFamily="34" charset="0"/>
              </a:endParaRPr>
            </a:p>
          </p:txBody>
        </p:sp>
        <p:cxnSp>
          <p:nvCxnSpPr>
            <p:cNvPr id="16" name="Egyenes összekötő nyíllal 15"/>
            <p:cNvCxnSpPr/>
            <p:nvPr/>
          </p:nvCxnSpPr>
          <p:spPr bwMode="auto">
            <a:xfrm>
              <a:off x="2708910" y="1353739"/>
              <a:ext cx="628929" cy="988862"/>
            </a:xfrm>
            <a:prstGeom prst="straightConnector1">
              <a:avLst/>
            </a:prstGeom>
            <a:ln>
              <a:solidFill>
                <a:schemeClr val="accent6">
                  <a:lumMod val="50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" name="Csoportba foglalás 20"/>
          <p:cNvGrpSpPr/>
          <p:nvPr/>
        </p:nvGrpSpPr>
        <p:grpSpPr>
          <a:xfrm>
            <a:off x="811530" y="1353740"/>
            <a:ext cx="4914900" cy="2665705"/>
            <a:chOff x="811530" y="1353740"/>
            <a:chExt cx="4914900" cy="2665705"/>
          </a:xfrm>
        </p:grpSpPr>
        <p:pic>
          <p:nvPicPr>
            <p:cNvPr id="9" name="Picture 6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08551" y="1506406"/>
              <a:ext cx="3530866" cy="20390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10" name="Egyenes összekötő nyíllal 9"/>
            <p:cNvCxnSpPr/>
            <p:nvPr/>
          </p:nvCxnSpPr>
          <p:spPr bwMode="auto">
            <a:xfrm flipV="1">
              <a:off x="1152353" y="3613610"/>
              <a:ext cx="4574077" cy="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Szövegdoboz 8"/>
            <p:cNvSpPr txBox="1">
              <a:spLocks noChangeArrowheads="1"/>
            </p:cNvSpPr>
            <p:nvPr/>
          </p:nvSpPr>
          <p:spPr bwMode="auto">
            <a:xfrm>
              <a:off x="2959061" y="3706865"/>
              <a:ext cx="1898068" cy="3125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en-US" dirty="0" smtClean="0">
                  <a:latin typeface="Verdana" pitchFamily="34" charset="0"/>
                </a:rPr>
                <a:t>Propagation time</a:t>
              </a:r>
              <a:endParaRPr lang="en-US" dirty="0">
                <a:latin typeface="Verdana" pitchFamily="34" charset="0"/>
              </a:endParaRPr>
            </a:p>
          </p:txBody>
        </p:sp>
        <p:cxnSp>
          <p:nvCxnSpPr>
            <p:cNvPr id="12" name="Egyenes összekötő nyíllal 11"/>
            <p:cNvCxnSpPr/>
            <p:nvPr/>
          </p:nvCxnSpPr>
          <p:spPr bwMode="auto">
            <a:xfrm rot="5400000" flipH="1" flipV="1">
              <a:off x="133476" y="2590418"/>
              <a:ext cx="2050274" cy="4173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Szövegdoboz 10"/>
            <p:cNvSpPr txBox="1">
              <a:spLocks noChangeArrowheads="1"/>
            </p:cNvSpPr>
            <p:nvPr/>
          </p:nvSpPr>
          <p:spPr bwMode="auto">
            <a:xfrm rot="16200000">
              <a:off x="581138" y="2481719"/>
              <a:ext cx="784434" cy="323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en-US" dirty="0" smtClean="0">
                  <a:latin typeface="Verdana" pitchFamily="34" charset="0"/>
                </a:rPr>
                <a:t>E-field</a:t>
              </a:r>
              <a:endParaRPr lang="en-US" dirty="0">
                <a:latin typeface="Verdana" pitchFamily="34" charset="0"/>
              </a:endParaRPr>
            </a:p>
          </p:txBody>
        </p:sp>
        <p:cxnSp>
          <p:nvCxnSpPr>
            <p:cNvPr id="14" name="Egyenes összekötő nyíllal 13"/>
            <p:cNvCxnSpPr/>
            <p:nvPr/>
          </p:nvCxnSpPr>
          <p:spPr bwMode="auto">
            <a:xfrm rot="16200000" flipV="1">
              <a:off x="2264845" y="2480988"/>
              <a:ext cx="2254496" cy="0"/>
            </a:xfrm>
            <a:prstGeom prst="straightConnector1">
              <a:avLst/>
            </a:prstGeom>
            <a:ln>
              <a:solidFill>
                <a:schemeClr val="bg1">
                  <a:lumMod val="65000"/>
                </a:schemeClr>
              </a:solidFill>
              <a:prstDash val="sysDash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Szövegdoboz 15"/>
            <p:cNvSpPr txBox="1">
              <a:spLocks noChangeArrowheads="1"/>
            </p:cNvSpPr>
            <p:nvPr/>
          </p:nvSpPr>
          <p:spPr bwMode="auto">
            <a:xfrm>
              <a:off x="3973245" y="1401881"/>
              <a:ext cx="1451646" cy="3125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en-US" dirty="0" smtClean="0">
                  <a:solidFill>
                    <a:srgbClr val="003399"/>
                  </a:solidFill>
                  <a:latin typeface="Verdana" pitchFamily="34" charset="0"/>
                </a:rPr>
                <a:t>Carrier wave</a:t>
              </a:r>
              <a:endParaRPr lang="en-US" dirty="0">
                <a:solidFill>
                  <a:srgbClr val="003399"/>
                </a:solidFill>
                <a:latin typeface="Verdana" pitchFamily="34" charset="0"/>
              </a:endParaRPr>
            </a:p>
          </p:txBody>
        </p:sp>
        <p:cxnSp>
          <p:nvCxnSpPr>
            <p:cNvPr id="18" name="Egyenes összekötő nyíllal 17"/>
            <p:cNvCxnSpPr/>
            <p:nvPr/>
          </p:nvCxnSpPr>
          <p:spPr bwMode="auto">
            <a:xfrm rot="5400000">
              <a:off x="3773328" y="1717736"/>
              <a:ext cx="239154" cy="242059"/>
            </a:xfrm>
            <a:prstGeom prst="straightConnector1">
              <a:avLst/>
            </a:prstGeom>
            <a:ln>
              <a:solidFill>
                <a:srgbClr val="003399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Szövegdoboz 18"/>
            <p:cNvSpPr txBox="1"/>
            <p:nvPr/>
          </p:nvSpPr>
          <p:spPr bwMode="auto">
            <a:xfrm>
              <a:off x="1547046" y="3249313"/>
              <a:ext cx="1079562" cy="31258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dirty="0" smtClean="0">
                  <a:latin typeface="Verdana" pitchFamily="34" charset="0"/>
                </a:rPr>
                <a:t>Envelope</a:t>
              </a:r>
              <a:endParaRPr lang="en-US" dirty="0">
                <a:latin typeface="Verdana" pitchFamily="34" charset="0"/>
              </a:endParaRPr>
            </a:p>
          </p:txBody>
        </p:sp>
        <p:cxnSp>
          <p:nvCxnSpPr>
            <p:cNvPr id="20" name="Egyenes összekötő nyíllal 19"/>
            <p:cNvCxnSpPr/>
            <p:nvPr/>
          </p:nvCxnSpPr>
          <p:spPr bwMode="auto">
            <a:xfrm flipV="1">
              <a:off x="2628356" y="3300560"/>
              <a:ext cx="514723" cy="99424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églalap 1"/>
          <p:cNvSpPr/>
          <p:nvPr/>
        </p:nvSpPr>
        <p:spPr>
          <a:xfrm>
            <a:off x="723264" y="4269324"/>
            <a:ext cx="807783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smtClean="0"/>
              <a:t>Use of CEP stabilized pulses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400" dirty="0" err="1"/>
              <a:t>Attosecond</a:t>
            </a:r>
            <a:r>
              <a:rPr lang="en-US" sz="2400" dirty="0"/>
              <a:t> physics and high-harmonic generation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400" dirty="0" smtClean="0"/>
              <a:t>High precision optical frequency and time measurements (by stable ”frequency-comb”)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400" dirty="0" smtClean="0"/>
              <a:t>High precision refractive index measurements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400" dirty="0" smtClean="0"/>
              <a:t> Calibration of astronomical mirrors</a:t>
            </a:r>
          </a:p>
        </p:txBody>
      </p:sp>
    </p:spTree>
    <p:extLst>
      <p:ext uri="{BB962C8B-B14F-4D97-AF65-F5344CB8AC3E}">
        <p14:creationId xmlns="" xmlns:p14="http://schemas.microsoft.com/office/powerpoint/2010/main" val="58257245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doboz 3"/>
          <p:cNvSpPr txBox="1"/>
          <p:nvPr/>
        </p:nvSpPr>
        <p:spPr>
          <a:xfrm>
            <a:off x="697230" y="91440"/>
            <a:ext cx="59330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chemeClr val="bg1"/>
                </a:solidFill>
              </a:rPr>
              <a:t>Methods to measure CEP drift</a:t>
            </a:r>
            <a:endParaRPr lang="en-US" sz="3600" b="1" dirty="0">
              <a:solidFill>
                <a:schemeClr val="bg1"/>
              </a:solidFill>
            </a:endParaRPr>
          </a:p>
        </p:txBody>
      </p:sp>
      <p:cxnSp>
        <p:nvCxnSpPr>
          <p:cNvPr id="6" name="Egyenes összekötő 5"/>
          <p:cNvCxnSpPr/>
          <p:nvPr/>
        </p:nvCxnSpPr>
        <p:spPr>
          <a:xfrm>
            <a:off x="0" y="760631"/>
            <a:ext cx="8069580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Szövegdoboz 28"/>
          <p:cNvSpPr txBox="1">
            <a:spLocks noChangeArrowheads="1"/>
          </p:cNvSpPr>
          <p:nvPr/>
        </p:nvSpPr>
        <p:spPr bwMode="auto">
          <a:xfrm>
            <a:off x="5798342" y="4841954"/>
            <a:ext cx="3204082" cy="13388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en-US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Requirements</a:t>
            </a:r>
            <a:r>
              <a:rPr lang="hu-H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:</a:t>
            </a:r>
            <a:endParaRPr lang="hu-HU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</a:endParaRPr>
          </a:p>
          <a:p>
            <a:pPr eaLnBrk="1" hangingPunct="1">
              <a:lnSpc>
                <a:spcPct val="150000"/>
              </a:lnSpc>
              <a:buFont typeface="Arial" charset="0"/>
              <a:buChar char="•"/>
            </a:pPr>
            <a:r>
              <a:rPr lang="hu-HU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 </a:t>
            </a:r>
            <a:r>
              <a:rPr lang="en-US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Octave-broad bandwidth</a:t>
            </a:r>
            <a:endParaRPr lang="hu-HU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</a:endParaRPr>
          </a:p>
          <a:p>
            <a:pPr eaLnBrk="1" hangingPunct="1">
              <a:lnSpc>
                <a:spcPct val="150000"/>
              </a:lnSpc>
              <a:buFont typeface="Arial" charset="0"/>
              <a:buChar char="•"/>
            </a:pPr>
            <a:r>
              <a:rPr lang="hu-HU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 </a:t>
            </a:r>
            <a:r>
              <a:rPr lang="en-US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2</a:t>
            </a:r>
            <a:r>
              <a:rPr lang="en-US" baseline="300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nd</a:t>
            </a:r>
            <a:r>
              <a:rPr lang="en-US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 harmonic generation</a:t>
            </a:r>
            <a:endParaRPr lang="en-US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</a:endParaRPr>
          </a:p>
        </p:txBody>
      </p:sp>
      <p:grpSp>
        <p:nvGrpSpPr>
          <p:cNvPr id="3" name="Csoportba foglalás 2"/>
          <p:cNvGrpSpPr/>
          <p:nvPr/>
        </p:nvGrpSpPr>
        <p:grpSpPr>
          <a:xfrm>
            <a:off x="95225" y="1854190"/>
            <a:ext cx="5505476" cy="4175965"/>
            <a:chOff x="95225" y="2019802"/>
            <a:chExt cx="5505476" cy="4175965"/>
          </a:xfrm>
        </p:grpSpPr>
        <p:pic>
          <p:nvPicPr>
            <p:cNvPr id="63" name="Picture 3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1" r="1668"/>
            <a:stretch/>
          </p:blipFill>
          <p:spPr bwMode="auto">
            <a:xfrm>
              <a:off x="95225" y="2019802"/>
              <a:ext cx="5505476" cy="41759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" name="Szövegdoboz 1"/>
            <p:cNvSpPr txBox="1"/>
            <p:nvPr/>
          </p:nvSpPr>
          <p:spPr>
            <a:xfrm>
              <a:off x="4023360" y="2388870"/>
              <a:ext cx="1469377" cy="523220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1400" b="1" dirty="0" smtClean="0">
                  <a:solidFill>
                    <a:srgbClr val="0000FF"/>
                  </a:solidFill>
                </a:rPr>
                <a:t>Second harmonic</a:t>
              </a:r>
            </a:p>
            <a:p>
              <a:r>
                <a:rPr lang="en-US" sz="1400" b="1" dirty="0">
                  <a:solidFill>
                    <a:srgbClr val="0000FF"/>
                  </a:solidFill>
                </a:rPr>
                <a:t>f</a:t>
              </a:r>
              <a:r>
                <a:rPr lang="en-US" sz="1400" b="1" dirty="0" smtClean="0">
                  <a:solidFill>
                    <a:srgbClr val="0000FF"/>
                  </a:solidFill>
                </a:rPr>
                <a:t>requency comb</a:t>
              </a:r>
              <a:endParaRPr lang="en-US" sz="1400" b="1" dirty="0">
                <a:solidFill>
                  <a:srgbClr val="0000FF"/>
                </a:solidFill>
              </a:endParaRPr>
            </a:p>
          </p:txBody>
        </p:sp>
        <p:sp>
          <p:nvSpPr>
            <p:cNvPr id="7" name="Szövegdoboz 6"/>
            <p:cNvSpPr txBox="1"/>
            <p:nvPr/>
          </p:nvSpPr>
          <p:spPr>
            <a:xfrm>
              <a:off x="403860" y="2415540"/>
              <a:ext cx="1384033" cy="523220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1400" b="1" dirty="0" smtClean="0">
                  <a:solidFill>
                    <a:srgbClr val="FF0000"/>
                  </a:solidFill>
                </a:rPr>
                <a:t>Original</a:t>
              </a:r>
            </a:p>
            <a:p>
              <a:r>
                <a:rPr lang="en-US" sz="1400" b="1" dirty="0">
                  <a:solidFill>
                    <a:srgbClr val="FF0000"/>
                  </a:solidFill>
                </a:rPr>
                <a:t>f</a:t>
              </a:r>
              <a:r>
                <a:rPr lang="en-US" sz="1400" b="1" dirty="0" smtClean="0">
                  <a:solidFill>
                    <a:srgbClr val="FF0000"/>
                  </a:solidFill>
                </a:rPr>
                <a:t>requency comb</a:t>
              </a:r>
              <a:endParaRPr lang="en-US" sz="1400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9" name="Téglalap 82"/>
          <p:cNvSpPr>
            <a:spLocks noChangeArrowheads="1"/>
          </p:cNvSpPr>
          <p:nvPr/>
        </p:nvSpPr>
        <p:spPr bwMode="auto">
          <a:xfrm>
            <a:off x="314446" y="974831"/>
            <a:ext cx="813232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sz="2800" b="1" dirty="0"/>
              <a:t>The f-to-2f scheme – the nonlinear way</a:t>
            </a:r>
            <a:endParaRPr lang="hu-HU" sz="2800" b="1" dirty="0"/>
          </a:p>
        </p:txBody>
      </p:sp>
      <p:grpSp>
        <p:nvGrpSpPr>
          <p:cNvPr id="5" name="Csoportba foglalás 4"/>
          <p:cNvGrpSpPr/>
          <p:nvPr/>
        </p:nvGrpSpPr>
        <p:grpSpPr>
          <a:xfrm>
            <a:off x="5726018" y="1913870"/>
            <a:ext cx="3417982" cy="1710167"/>
            <a:chOff x="5726018" y="1913870"/>
            <a:chExt cx="3417982" cy="1710167"/>
          </a:xfrm>
        </p:grpSpPr>
        <p:sp>
          <p:nvSpPr>
            <p:cNvPr id="10" name="Téglalap 82"/>
            <p:cNvSpPr>
              <a:spLocks noChangeArrowheads="1"/>
            </p:cNvSpPr>
            <p:nvPr/>
          </p:nvSpPr>
          <p:spPr bwMode="auto">
            <a:xfrm>
              <a:off x="5726018" y="1913870"/>
              <a:ext cx="323443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r>
                <a:rPr lang="en-US" sz="2400" b="1" i="1" dirty="0" smtClean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f</a:t>
              </a:r>
              <a:r>
                <a:rPr lang="en-US" sz="2400" b="1" dirty="0" smtClean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400" b="1" baseline="-25000" dirty="0" smtClean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1 </a:t>
              </a:r>
              <a:r>
                <a:rPr lang="en-US" sz="2400" b="1" dirty="0" smtClean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= </a:t>
              </a:r>
              <a:r>
                <a:rPr lang="en-US" sz="2400" b="1" i="1" dirty="0" err="1" smtClean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f</a:t>
              </a:r>
              <a:r>
                <a:rPr lang="en-US" sz="2400" b="1" baseline="-25000" dirty="0" err="1" smtClean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CEO</a:t>
              </a:r>
              <a:r>
                <a:rPr lang="en-US" sz="2400" b="1" dirty="0" smtClean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 + n</a:t>
              </a:r>
              <a:r>
                <a:rPr lang="en-US" sz="2400" b="1" baseline="-25000" dirty="0" smtClean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400" b="1" dirty="0" smtClean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·</a:t>
              </a:r>
              <a:r>
                <a:rPr lang="en-US" sz="2400" b="1" i="1" dirty="0" err="1" smtClean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f</a:t>
              </a:r>
              <a:r>
                <a:rPr lang="en-US" sz="2400" b="1" baseline="-25000" dirty="0" err="1" smtClean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rep</a:t>
              </a:r>
              <a:r>
                <a:rPr lang="en-US" sz="2400" b="1" dirty="0" smtClean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endParaRPr lang="hu-HU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1" name="Téglalap 82"/>
            <p:cNvSpPr>
              <a:spLocks noChangeArrowheads="1"/>
            </p:cNvSpPr>
            <p:nvPr/>
          </p:nvSpPr>
          <p:spPr bwMode="auto">
            <a:xfrm>
              <a:off x="5726018" y="2538121"/>
              <a:ext cx="3417982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r>
                <a:rPr lang="en-US" sz="2400" b="1" i="1" dirty="0" smtClean="0">
                  <a:solidFill>
                    <a:srgbClr val="0000FF"/>
                  </a:solidFill>
                  <a:latin typeface="Times New Roman" pitchFamily="18" charset="0"/>
                  <a:cs typeface="Times New Roman" pitchFamily="18" charset="0"/>
                </a:rPr>
                <a:t>f</a:t>
              </a:r>
              <a:r>
                <a:rPr lang="en-US" sz="2400" b="1" dirty="0" smtClean="0">
                  <a:solidFill>
                    <a:srgbClr val="0000FF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400" b="1" baseline="-25000" dirty="0" smtClean="0">
                  <a:solidFill>
                    <a:srgbClr val="0000FF"/>
                  </a:solidFill>
                  <a:latin typeface="Times New Roman" pitchFamily="18" charset="0"/>
                  <a:cs typeface="Times New Roman" pitchFamily="18" charset="0"/>
                </a:rPr>
                <a:t>2 </a:t>
              </a:r>
              <a:r>
                <a:rPr lang="en-US" sz="2400" b="1" dirty="0" smtClean="0">
                  <a:solidFill>
                    <a:srgbClr val="0000FF"/>
                  </a:solidFill>
                  <a:latin typeface="Times New Roman" pitchFamily="18" charset="0"/>
                  <a:cs typeface="Times New Roman" pitchFamily="18" charset="0"/>
                </a:rPr>
                <a:t>= </a:t>
              </a:r>
              <a:r>
                <a:rPr lang="en-US" sz="2400" b="1" dirty="0">
                  <a:solidFill>
                    <a:srgbClr val="0000FF"/>
                  </a:solidFill>
                  <a:latin typeface="Times New Roman" pitchFamily="18" charset="0"/>
                  <a:cs typeface="Times New Roman" pitchFamily="18" charset="0"/>
                </a:rPr>
                <a:t>2 </a:t>
              </a:r>
              <a:r>
                <a:rPr lang="en-US" sz="2400" b="1" dirty="0" smtClean="0">
                  <a:solidFill>
                    <a:srgbClr val="0000FF"/>
                  </a:solidFill>
                  <a:latin typeface="Times New Roman" pitchFamily="18" charset="0"/>
                  <a:cs typeface="Times New Roman" pitchFamily="18" charset="0"/>
                </a:rPr>
                <a:t>· ( </a:t>
              </a:r>
              <a:r>
                <a:rPr lang="en-US" sz="2400" b="1" i="1" dirty="0" err="1" smtClean="0">
                  <a:solidFill>
                    <a:srgbClr val="0000FF"/>
                  </a:solidFill>
                  <a:latin typeface="Times New Roman" pitchFamily="18" charset="0"/>
                  <a:cs typeface="Times New Roman" pitchFamily="18" charset="0"/>
                </a:rPr>
                <a:t>f</a:t>
              </a:r>
              <a:r>
                <a:rPr lang="en-US" sz="2400" b="1" baseline="-25000" dirty="0" err="1" smtClean="0">
                  <a:solidFill>
                    <a:srgbClr val="0000FF"/>
                  </a:solidFill>
                  <a:latin typeface="Times New Roman" pitchFamily="18" charset="0"/>
                  <a:cs typeface="Times New Roman" pitchFamily="18" charset="0"/>
                </a:rPr>
                <a:t>CEO</a:t>
              </a:r>
              <a:r>
                <a:rPr lang="en-US" sz="2400" b="1" dirty="0" smtClean="0">
                  <a:solidFill>
                    <a:srgbClr val="0000FF"/>
                  </a:solidFill>
                  <a:latin typeface="Times New Roman" pitchFamily="18" charset="0"/>
                  <a:cs typeface="Times New Roman" pitchFamily="18" charset="0"/>
                </a:rPr>
                <a:t> + m</a:t>
              </a:r>
              <a:r>
                <a:rPr lang="en-US" sz="2400" b="1" baseline="-25000" dirty="0" smtClean="0">
                  <a:solidFill>
                    <a:srgbClr val="0000FF"/>
                  </a:solidFill>
                  <a:latin typeface="Times New Roman" pitchFamily="18" charset="0"/>
                  <a:cs typeface="Times New Roman" pitchFamily="18" charset="0"/>
                </a:rPr>
                <a:t>  </a:t>
              </a:r>
              <a:r>
                <a:rPr lang="en-US" sz="2400" b="1" dirty="0" smtClean="0">
                  <a:solidFill>
                    <a:srgbClr val="0000FF"/>
                  </a:solidFill>
                  <a:latin typeface="Times New Roman" pitchFamily="18" charset="0"/>
                  <a:cs typeface="Times New Roman" pitchFamily="18" charset="0"/>
                </a:rPr>
                <a:t>·</a:t>
              </a:r>
              <a:r>
                <a:rPr lang="en-US" sz="2400" b="1" i="1" dirty="0" err="1" smtClean="0">
                  <a:solidFill>
                    <a:srgbClr val="0000FF"/>
                  </a:solidFill>
                  <a:latin typeface="Times New Roman" pitchFamily="18" charset="0"/>
                  <a:cs typeface="Times New Roman" pitchFamily="18" charset="0"/>
                </a:rPr>
                <a:t>f</a:t>
              </a:r>
              <a:r>
                <a:rPr lang="en-US" sz="2400" b="1" baseline="-25000" dirty="0" err="1" smtClean="0">
                  <a:solidFill>
                    <a:srgbClr val="0000FF"/>
                  </a:solidFill>
                  <a:latin typeface="Times New Roman" pitchFamily="18" charset="0"/>
                  <a:cs typeface="Times New Roman" pitchFamily="18" charset="0"/>
                </a:rPr>
                <a:t>rep</a:t>
              </a:r>
              <a:r>
                <a:rPr lang="en-US" sz="2400" b="1" dirty="0" smtClean="0">
                  <a:solidFill>
                    <a:srgbClr val="0000FF"/>
                  </a:solidFill>
                  <a:latin typeface="Times New Roman" pitchFamily="18" charset="0"/>
                  <a:cs typeface="Times New Roman" pitchFamily="18" charset="0"/>
                </a:rPr>
                <a:t> )</a:t>
              </a:r>
              <a:endParaRPr lang="hu-HU" sz="2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2" name="Téglalap 82"/>
            <p:cNvSpPr>
              <a:spLocks noChangeArrowheads="1"/>
            </p:cNvSpPr>
            <p:nvPr/>
          </p:nvSpPr>
          <p:spPr bwMode="auto">
            <a:xfrm>
              <a:off x="5783168" y="3162372"/>
              <a:ext cx="323443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r>
                <a:rPr lang="en-US" sz="2400" b="1" i="1" dirty="0" smtClean="0">
                  <a:latin typeface="Times New Roman" pitchFamily="18" charset="0"/>
                  <a:cs typeface="Times New Roman" pitchFamily="18" charset="0"/>
                </a:rPr>
                <a:t>f</a:t>
              </a:r>
              <a:r>
                <a:rPr lang="en-US" sz="2400" b="1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400" b="1" baseline="-25000" dirty="0" smtClean="0">
                  <a:latin typeface="Times New Roman" pitchFamily="18" charset="0"/>
                  <a:cs typeface="Times New Roman" pitchFamily="18" charset="0"/>
                </a:rPr>
                <a:t>beat </a:t>
              </a:r>
              <a:r>
                <a:rPr lang="en-US" sz="2400" b="1" dirty="0" smtClean="0">
                  <a:latin typeface="Times New Roman" pitchFamily="18" charset="0"/>
                  <a:cs typeface="Times New Roman" pitchFamily="18" charset="0"/>
                </a:rPr>
                <a:t>= </a:t>
              </a:r>
              <a:r>
                <a:rPr lang="en-US" sz="2400" b="1" i="1" dirty="0" smtClean="0">
                  <a:latin typeface="Times New Roman" pitchFamily="18" charset="0"/>
                  <a:cs typeface="Times New Roman" pitchFamily="18" charset="0"/>
                </a:rPr>
                <a:t>f</a:t>
              </a:r>
              <a:r>
                <a:rPr lang="en-US" sz="2400" b="1" baseline="-25000" dirty="0" smtClean="0">
                  <a:latin typeface="Times New Roman" pitchFamily="18" charset="0"/>
                  <a:cs typeface="Times New Roman" pitchFamily="18" charset="0"/>
                </a:rPr>
                <a:t>2 </a:t>
              </a:r>
              <a:r>
                <a:rPr lang="en-US" sz="2400" b="1" dirty="0" smtClean="0">
                  <a:latin typeface="Times New Roman" pitchFamily="18" charset="0"/>
                  <a:cs typeface="Times New Roman" pitchFamily="18" charset="0"/>
                </a:rPr>
                <a:t> –  </a:t>
              </a:r>
              <a:r>
                <a:rPr lang="en-US" sz="2400" b="1" i="1" dirty="0" smtClean="0">
                  <a:latin typeface="Times New Roman" pitchFamily="18" charset="0"/>
                  <a:cs typeface="Times New Roman" pitchFamily="18" charset="0"/>
                </a:rPr>
                <a:t>f</a:t>
              </a:r>
              <a:r>
                <a:rPr lang="en-US" sz="2400" b="1" baseline="-25000" dirty="0" smtClean="0">
                  <a:latin typeface="Times New Roman" pitchFamily="18" charset="0"/>
                  <a:cs typeface="Times New Roman" pitchFamily="18" charset="0"/>
                </a:rPr>
                <a:t>1 </a:t>
              </a:r>
              <a:r>
                <a:rPr lang="en-US" sz="2400" b="1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400" b="1" dirty="0" smtClean="0">
                  <a:latin typeface="Times New Roman" pitchFamily="18" charset="0"/>
                  <a:cs typeface="Times New Roman" pitchFamily="18" charset="0"/>
                </a:rPr>
                <a:t>= </a:t>
              </a:r>
              <a:r>
                <a:rPr lang="en-US" sz="2400" b="1" i="1" dirty="0" err="1" smtClean="0">
                  <a:latin typeface="Times New Roman" pitchFamily="18" charset="0"/>
                  <a:cs typeface="Times New Roman" pitchFamily="18" charset="0"/>
                </a:rPr>
                <a:t>f</a:t>
              </a:r>
              <a:r>
                <a:rPr lang="en-US" sz="2400" b="1" baseline="-25000" dirty="0" err="1" smtClean="0">
                  <a:latin typeface="Times New Roman" pitchFamily="18" charset="0"/>
                  <a:cs typeface="Times New Roman" pitchFamily="18" charset="0"/>
                </a:rPr>
                <a:t>CEO</a:t>
              </a:r>
              <a:r>
                <a:rPr lang="en-US" sz="2400" b="1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endParaRPr lang="hu-HU" sz="2400" b="1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13" name="Téglalap 82"/>
          <p:cNvSpPr>
            <a:spLocks noChangeArrowheads="1"/>
          </p:cNvSpPr>
          <p:nvPr/>
        </p:nvSpPr>
        <p:spPr bwMode="auto">
          <a:xfrm>
            <a:off x="5817794" y="4046292"/>
            <a:ext cx="323443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l-GR" sz="2400" b="1" i="1" dirty="0" smtClean="0">
                <a:latin typeface="Times New Roman" pitchFamily="18" charset="0"/>
                <a:cs typeface="Times New Roman" pitchFamily="18" charset="0"/>
              </a:rPr>
              <a:t>φ</a:t>
            </a:r>
            <a:r>
              <a:rPr lang="en-US" sz="2400" b="1" baseline="-25000" dirty="0" smtClean="0">
                <a:latin typeface="Times New Roman" pitchFamily="18" charset="0"/>
                <a:cs typeface="Times New Roman" pitchFamily="18" charset="0"/>
              </a:rPr>
              <a:t>CEO</a:t>
            </a:r>
            <a:r>
              <a:rPr lang="en-US" sz="2400" b="1" i="1" dirty="0" smtClean="0">
                <a:latin typeface="Times New Roman" pitchFamily="18" charset="0"/>
                <a:cs typeface="Times New Roman" pitchFamily="18" charset="0"/>
              </a:rPr>
              <a:t> = 2</a:t>
            </a:r>
            <a:r>
              <a:rPr lang="el-GR" sz="2400" b="1" i="1" dirty="0" smtClean="0">
                <a:latin typeface="Times New Roman" pitchFamily="18" charset="0"/>
                <a:cs typeface="Times New Roman" pitchFamily="18" charset="0"/>
              </a:rPr>
              <a:t>π</a:t>
            </a:r>
            <a:r>
              <a:rPr lang="en-US" sz="24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·</a:t>
            </a:r>
            <a:r>
              <a:rPr lang="en-US" sz="2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i="1" dirty="0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baseline="-25000" dirty="0" smtClean="0">
                <a:latin typeface="Times New Roman" pitchFamily="18" charset="0"/>
                <a:cs typeface="Times New Roman" pitchFamily="18" charset="0"/>
              </a:rPr>
              <a:t>CEO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/ </a:t>
            </a:r>
            <a:r>
              <a:rPr lang="en-US" sz="2400" b="1" i="1" dirty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baseline="-25000" dirty="0" smtClean="0">
                <a:latin typeface="Times New Roman" pitchFamily="18" charset="0"/>
                <a:cs typeface="Times New Roman" pitchFamily="18" charset="0"/>
              </a:rPr>
              <a:t>rep </a:t>
            </a:r>
            <a:endParaRPr lang="hu-H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Szövegdoboz 14"/>
          <p:cNvSpPr txBox="1">
            <a:spLocks noChangeArrowheads="1"/>
          </p:cNvSpPr>
          <p:nvPr/>
        </p:nvSpPr>
        <p:spPr bwMode="auto">
          <a:xfrm>
            <a:off x="314446" y="6329372"/>
            <a:ext cx="435754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dirty="0" smtClean="0">
                <a:latin typeface="+mj-lt"/>
              </a:rPr>
              <a:t>H</a:t>
            </a:r>
            <a:r>
              <a:rPr lang="hu-HU" dirty="0" smtClean="0">
                <a:latin typeface="+mj-lt"/>
              </a:rPr>
              <a:t>.</a:t>
            </a:r>
            <a:r>
              <a:rPr lang="en-US" dirty="0" smtClean="0">
                <a:latin typeface="+mj-lt"/>
              </a:rPr>
              <a:t>R. </a:t>
            </a:r>
            <a:r>
              <a:rPr lang="en-US" dirty="0" err="1" smtClean="0">
                <a:latin typeface="+mj-lt"/>
              </a:rPr>
              <a:t>Telle</a:t>
            </a:r>
            <a:r>
              <a:rPr lang="en-US" dirty="0" smtClean="0">
                <a:latin typeface="+mj-lt"/>
              </a:rPr>
              <a:t> et al., </a:t>
            </a:r>
            <a:r>
              <a:rPr lang="en-US" dirty="0" err="1" smtClean="0">
                <a:latin typeface="+mj-lt"/>
              </a:rPr>
              <a:t>Appl.Phys</a:t>
            </a:r>
            <a:r>
              <a:rPr lang="en-US" dirty="0" smtClean="0">
                <a:latin typeface="+mj-lt"/>
              </a:rPr>
              <a:t>. B. </a:t>
            </a:r>
            <a:r>
              <a:rPr lang="en-US" b="1" dirty="0" smtClean="0">
                <a:latin typeface="+mj-lt"/>
              </a:rPr>
              <a:t>69</a:t>
            </a:r>
            <a:r>
              <a:rPr lang="en-US" dirty="0" smtClean="0">
                <a:latin typeface="+mj-lt"/>
              </a:rPr>
              <a:t>, 327 (1999).</a:t>
            </a:r>
            <a:endParaRPr lang="en-US" b="1" dirty="0">
              <a:latin typeface="+mj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2041394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" grpId="0"/>
      <p:bldP spid="1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Téglalap 82"/>
          <p:cNvSpPr>
            <a:spLocks noChangeArrowheads="1"/>
          </p:cNvSpPr>
          <p:nvPr/>
        </p:nvSpPr>
        <p:spPr bwMode="auto">
          <a:xfrm>
            <a:off x="314446" y="974831"/>
            <a:ext cx="882955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sz="2800" b="1" dirty="0"/>
              <a:t>Multiple-beam interferometer – the linear way</a:t>
            </a:r>
            <a:endParaRPr lang="hu-HU" sz="2800" b="1" dirty="0"/>
          </a:p>
        </p:txBody>
      </p:sp>
      <p:sp>
        <p:nvSpPr>
          <p:cNvPr id="4" name="Szövegdoboz 3"/>
          <p:cNvSpPr txBox="1"/>
          <p:nvPr/>
        </p:nvSpPr>
        <p:spPr>
          <a:xfrm>
            <a:off x="697230" y="91440"/>
            <a:ext cx="59330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chemeClr val="bg1"/>
                </a:solidFill>
              </a:rPr>
              <a:t>Methods to measure CEP drift</a:t>
            </a:r>
            <a:endParaRPr lang="en-US" sz="3600" b="1" dirty="0">
              <a:solidFill>
                <a:schemeClr val="bg1"/>
              </a:solidFill>
            </a:endParaRPr>
          </a:p>
        </p:txBody>
      </p:sp>
      <p:cxnSp>
        <p:nvCxnSpPr>
          <p:cNvPr id="6" name="Egyenes összekötő 5"/>
          <p:cNvCxnSpPr/>
          <p:nvPr/>
        </p:nvCxnSpPr>
        <p:spPr>
          <a:xfrm>
            <a:off x="0" y="760631"/>
            <a:ext cx="8069580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Szövegdoboz 83"/>
          <p:cNvSpPr txBox="1">
            <a:spLocks noChangeArrowheads="1"/>
          </p:cNvSpPr>
          <p:nvPr/>
        </p:nvSpPr>
        <p:spPr bwMode="auto">
          <a:xfrm>
            <a:off x="6317202" y="1509621"/>
            <a:ext cx="2892074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b="1" dirty="0" smtClean="0">
                <a:latin typeface="+mj-lt"/>
              </a:rPr>
              <a:t>Detection</a:t>
            </a:r>
            <a:r>
              <a:rPr lang="hu-HU" b="1" dirty="0" smtClean="0">
                <a:latin typeface="+mj-lt"/>
              </a:rPr>
              <a:t>:</a:t>
            </a:r>
            <a:endParaRPr lang="hu-HU" b="1" dirty="0">
              <a:latin typeface="+mj-lt"/>
            </a:endParaRPr>
          </a:p>
          <a:p>
            <a:pPr eaLnBrk="1" hangingPunct="1"/>
            <a:r>
              <a:rPr lang="en-US" dirty="0" smtClean="0">
                <a:latin typeface="+mj-lt"/>
              </a:rPr>
              <a:t>Spectrally resolved </a:t>
            </a:r>
            <a:r>
              <a:rPr lang="en-US" dirty="0" err="1" smtClean="0">
                <a:latin typeface="+mj-lt"/>
              </a:rPr>
              <a:t>interfero</a:t>
            </a:r>
            <a:r>
              <a:rPr lang="en-US" dirty="0" smtClean="0">
                <a:latin typeface="+mj-lt"/>
              </a:rPr>
              <a:t>-</a:t>
            </a:r>
          </a:p>
          <a:p>
            <a:pPr eaLnBrk="1" hangingPunct="1"/>
            <a:r>
              <a:rPr lang="en-US" dirty="0" err="1" smtClean="0">
                <a:latin typeface="+mj-lt"/>
              </a:rPr>
              <a:t>metry</a:t>
            </a:r>
            <a:r>
              <a:rPr lang="en-US" dirty="0" smtClean="0">
                <a:latin typeface="+mj-lt"/>
              </a:rPr>
              <a:t> of subsequent pulses</a:t>
            </a:r>
            <a:endParaRPr lang="en-US" dirty="0">
              <a:latin typeface="+mj-lt"/>
            </a:endParaRPr>
          </a:p>
        </p:txBody>
      </p:sp>
      <p:sp>
        <p:nvSpPr>
          <p:cNvPr id="62" name="Szövegdoboz 85"/>
          <p:cNvSpPr txBox="1">
            <a:spLocks noChangeArrowheads="1"/>
          </p:cNvSpPr>
          <p:nvPr/>
        </p:nvSpPr>
        <p:spPr bwMode="auto">
          <a:xfrm>
            <a:off x="634" y="3267897"/>
            <a:ext cx="2705443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b="1" dirty="0">
                <a:latin typeface="+mj-lt"/>
              </a:rPr>
              <a:t>Length stabilization</a:t>
            </a:r>
            <a:r>
              <a:rPr lang="hu-HU" b="1" dirty="0">
                <a:latin typeface="+mj-lt"/>
              </a:rPr>
              <a:t>:</a:t>
            </a:r>
          </a:p>
          <a:p>
            <a:pPr eaLnBrk="1" hangingPunct="1"/>
            <a:r>
              <a:rPr lang="en-US" dirty="0">
                <a:latin typeface="+mj-lt"/>
              </a:rPr>
              <a:t>Pattern inspection of a </a:t>
            </a:r>
            <a:r>
              <a:rPr lang="en-US" dirty="0" smtClean="0">
                <a:latin typeface="+mj-lt"/>
              </a:rPr>
              <a:t>frequency-stabilized </a:t>
            </a:r>
            <a:r>
              <a:rPr lang="en-US" dirty="0" err="1" smtClean="0">
                <a:latin typeface="+mj-lt"/>
              </a:rPr>
              <a:t>HeNe</a:t>
            </a:r>
            <a:r>
              <a:rPr lang="en-US" dirty="0" smtClean="0">
                <a:latin typeface="+mj-lt"/>
              </a:rPr>
              <a:t/>
            </a:r>
            <a:br>
              <a:rPr lang="en-US" dirty="0" smtClean="0">
                <a:latin typeface="+mj-lt"/>
              </a:rPr>
            </a:br>
            <a:endParaRPr lang="en-US" dirty="0" smtClean="0">
              <a:latin typeface="+mj-lt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1874"/>
          <a:stretch/>
        </p:blipFill>
        <p:spPr bwMode="auto">
          <a:xfrm>
            <a:off x="727827" y="1703380"/>
            <a:ext cx="7608479" cy="23552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3" name="Csoportba foglalás 2"/>
          <p:cNvGrpSpPr/>
          <p:nvPr/>
        </p:nvGrpSpPr>
        <p:grpSpPr>
          <a:xfrm>
            <a:off x="203962" y="4421602"/>
            <a:ext cx="8879167" cy="2308324"/>
            <a:chOff x="203962" y="4421602"/>
            <a:chExt cx="8879167" cy="2308324"/>
          </a:xfrm>
        </p:grpSpPr>
        <p:grpSp>
          <p:nvGrpSpPr>
            <p:cNvPr id="2" name="Csoportba foglalás 1"/>
            <p:cNvGrpSpPr/>
            <p:nvPr/>
          </p:nvGrpSpPr>
          <p:grpSpPr>
            <a:xfrm>
              <a:off x="203962" y="4421602"/>
              <a:ext cx="8727084" cy="2308324"/>
              <a:chOff x="203962" y="4421602"/>
              <a:chExt cx="8727084" cy="2308324"/>
            </a:xfrm>
          </p:grpSpPr>
          <p:pic>
            <p:nvPicPr>
              <p:cNvPr id="68" name="Picture 4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7335166" y="4762448"/>
                <a:ext cx="1595880" cy="135036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sp>
            <p:nvSpPr>
              <p:cNvPr id="69" name="Téglalap 68"/>
              <p:cNvSpPr/>
              <p:nvPr/>
            </p:nvSpPr>
            <p:spPr>
              <a:xfrm>
                <a:off x="6422356" y="5519686"/>
                <a:ext cx="180975" cy="3175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70" name="Picture 3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5619081" y="4820782"/>
                <a:ext cx="1238760" cy="105462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71" name="Picture 2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3849017" y="4820782"/>
                <a:ext cx="1408114" cy="128469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sp>
            <p:nvSpPr>
              <p:cNvPr id="72" name="Szövegdoboz 71"/>
              <p:cNvSpPr txBox="1"/>
              <p:nvPr/>
            </p:nvSpPr>
            <p:spPr>
              <a:xfrm rot="16200000">
                <a:off x="3209292" y="5214724"/>
                <a:ext cx="1008609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100" smtClean="0"/>
                  <a:t>Intensity [a.u.]</a:t>
                </a:r>
                <a:endParaRPr lang="en-US" sz="1100"/>
              </a:p>
            </p:txBody>
          </p:sp>
          <p:sp>
            <p:nvSpPr>
              <p:cNvPr id="73" name="Szövegdoboz 72"/>
              <p:cNvSpPr txBox="1"/>
              <p:nvPr/>
            </p:nvSpPr>
            <p:spPr>
              <a:xfrm>
                <a:off x="3950361" y="6038614"/>
                <a:ext cx="1149674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100" smtClean="0"/>
                  <a:t>Wavelength[</a:t>
                </a:r>
                <a:r>
                  <a:rPr lang="en-US" sz="1100" smtClean="0">
                    <a:latin typeface="+mj-lt"/>
                    <a:cs typeface="Times New Roman"/>
                  </a:rPr>
                  <a:t>μ</a:t>
                </a:r>
                <a:r>
                  <a:rPr lang="en-US" sz="1100" smtClean="0"/>
                  <a:t>m]</a:t>
                </a:r>
                <a:endParaRPr lang="en-US" sz="1100"/>
              </a:p>
            </p:txBody>
          </p:sp>
          <p:sp>
            <p:nvSpPr>
              <p:cNvPr id="74" name="Szövegdoboz 73"/>
              <p:cNvSpPr txBox="1"/>
              <p:nvPr/>
            </p:nvSpPr>
            <p:spPr>
              <a:xfrm rot="16200000">
                <a:off x="4904018" y="5181382"/>
                <a:ext cx="995785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100" smtClean="0"/>
                  <a:t>Aplitude [a.u.]</a:t>
                </a:r>
                <a:endParaRPr lang="en-US" sz="1100"/>
              </a:p>
            </p:txBody>
          </p:sp>
          <p:sp>
            <p:nvSpPr>
              <p:cNvPr id="75" name="Szövegdoboz 74"/>
              <p:cNvSpPr txBox="1"/>
              <p:nvPr/>
            </p:nvSpPr>
            <p:spPr>
              <a:xfrm>
                <a:off x="5888647" y="6038614"/>
                <a:ext cx="715260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100" smtClean="0"/>
                  <a:t>Time [ps]</a:t>
                </a:r>
                <a:endParaRPr lang="en-US" sz="1100"/>
              </a:p>
            </p:txBody>
          </p:sp>
          <p:sp>
            <p:nvSpPr>
              <p:cNvPr id="76" name="Szövegdoboz 75"/>
              <p:cNvSpPr txBox="1"/>
              <p:nvPr/>
            </p:nvSpPr>
            <p:spPr>
              <a:xfrm rot="16200000">
                <a:off x="6514299" y="5219481"/>
                <a:ext cx="1375698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100" smtClean="0"/>
                  <a:t>Spectral phase [rad]</a:t>
                </a:r>
                <a:endParaRPr lang="en-US" sz="1100"/>
              </a:p>
            </p:txBody>
          </p:sp>
          <p:sp>
            <p:nvSpPr>
              <p:cNvPr id="77" name="Szövegdoboz 76"/>
              <p:cNvSpPr txBox="1"/>
              <p:nvPr/>
            </p:nvSpPr>
            <p:spPr>
              <a:xfrm>
                <a:off x="4407552" y="4608297"/>
                <a:ext cx="338554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100" smtClean="0"/>
                  <a:t>(a)</a:t>
                </a:r>
                <a:endParaRPr lang="en-US" sz="1100"/>
              </a:p>
            </p:txBody>
          </p:sp>
          <p:sp>
            <p:nvSpPr>
              <p:cNvPr id="78" name="Szövegdoboz 77"/>
              <p:cNvSpPr txBox="1"/>
              <p:nvPr/>
            </p:nvSpPr>
            <p:spPr>
              <a:xfrm>
                <a:off x="6002991" y="4608297"/>
                <a:ext cx="344966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100" dirty="0" smtClean="0"/>
                  <a:t>(b)</a:t>
                </a:r>
                <a:endParaRPr lang="en-US" sz="1100" dirty="0"/>
              </a:p>
            </p:txBody>
          </p:sp>
          <p:sp>
            <p:nvSpPr>
              <p:cNvPr id="79" name="Szövegdoboz 78"/>
              <p:cNvSpPr txBox="1"/>
              <p:nvPr/>
            </p:nvSpPr>
            <p:spPr>
              <a:xfrm>
                <a:off x="8027053" y="4608297"/>
                <a:ext cx="330540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100" smtClean="0"/>
                  <a:t>(c)</a:t>
                </a:r>
                <a:endParaRPr lang="en-US" sz="1100"/>
              </a:p>
            </p:txBody>
          </p:sp>
          <p:sp>
            <p:nvSpPr>
              <p:cNvPr id="81" name="Szövegdoboz 80"/>
              <p:cNvSpPr txBox="1"/>
              <p:nvPr/>
            </p:nvSpPr>
            <p:spPr>
              <a:xfrm>
                <a:off x="3719375" y="5719533"/>
                <a:ext cx="247184" cy="23852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950" smtClean="0"/>
                  <a:t>0</a:t>
                </a:r>
                <a:endParaRPr lang="en-US" sz="950"/>
              </a:p>
            </p:txBody>
          </p:sp>
          <p:sp>
            <p:nvSpPr>
              <p:cNvPr id="82" name="Szövegdoboz 81"/>
              <p:cNvSpPr txBox="1"/>
              <p:nvPr/>
            </p:nvSpPr>
            <p:spPr>
              <a:xfrm>
                <a:off x="3719375" y="4702742"/>
                <a:ext cx="247184" cy="23852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950" smtClean="0"/>
                  <a:t>1</a:t>
                </a:r>
                <a:endParaRPr lang="en-US" sz="950"/>
              </a:p>
            </p:txBody>
          </p:sp>
          <p:sp>
            <p:nvSpPr>
              <p:cNvPr id="84" name="Szövegdoboz 83"/>
              <p:cNvSpPr txBox="1"/>
              <p:nvPr/>
            </p:nvSpPr>
            <p:spPr>
              <a:xfrm>
                <a:off x="5395775" y="5716358"/>
                <a:ext cx="247184" cy="23852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950" smtClean="0"/>
                  <a:t>0</a:t>
                </a:r>
                <a:endParaRPr lang="en-US" sz="950"/>
              </a:p>
            </p:txBody>
          </p:sp>
          <p:sp>
            <p:nvSpPr>
              <p:cNvPr id="85" name="Szövegdoboz 84"/>
              <p:cNvSpPr txBox="1"/>
              <p:nvPr/>
            </p:nvSpPr>
            <p:spPr>
              <a:xfrm>
                <a:off x="5395775" y="4699567"/>
                <a:ext cx="247184" cy="23852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950" smtClean="0"/>
                  <a:t>1</a:t>
                </a:r>
                <a:endParaRPr lang="en-US" sz="950"/>
              </a:p>
            </p:txBody>
          </p:sp>
          <p:sp>
            <p:nvSpPr>
              <p:cNvPr id="86" name="Szövegdoboz 85"/>
              <p:cNvSpPr txBox="1"/>
              <p:nvPr/>
            </p:nvSpPr>
            <p:spPr>
              <a:xfrm>
                <a:off x="6129200" y="5906858"/>
                <a:ext cx="247184" cy="23852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950" smtClean="0"/>
                  <a:t>0</a:t>
                </a:r>
                <a:endParaRPr lang="en-US" sz="950"/>
              </a:p>
            </p:txBody>
          </p:sp>
          <p:sp>
            <p:nvSpPr>
              <p:cNvPr id="87" name="Szövegdoboz 86"/>
              <p:cNvSpPr txBox="1"/>
              <p:nvPr/>
            </p:nvSpPr>
            <p:spPr>
              <a:xfrm>
                <a:off x="6427650" y="5906858"/>
                <a:ext cx="247184" cy="23852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950" smtClean="0"/>
                  <a:t>1</a:t>
                </a:r>
                <a:endParaRPr lang="en-US" sz="950"/>
              </a:p>
            </p:txBody>
          </p:sp>
          <p:sp>
            <p:nvSpPr>
              <p:cNvPr id="88" name="Szövegdoboz 87"/>
              <p:cNvSpPr txBox="1"/>
              <p:nvPr/>
            </p:nvSpPr>
            <p:spPr>
              <a:xfrm>
                <a:off x="6729275" y="5906858"/>
                <a:ext cx="247184" cy="23852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950" smtClean="0"/>
                  <a:t>2</a:t>
                </a:r>
                <a:endParaRPr lang="en-US" sz="950"/>
              </a:p>
            </p:txBody>
          </p:sp>
          <p:sp>
            <p:nvSpPr>
              <p:cNvPr id="89" name="Szövegdoboz 88"/>
              <p:cNvSpPr txBox="1"/>
              <p:nvPr/>
            </p:nvSpPr>
            <p:spPr>
              <a:xfrm>
                <a:off x="5811700" y="5906858"/>
                <a:ext cx="284052" cy="23852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950" smtClean="0"/>
                  <a:t>-1</a:t>
                </a:r>
                <a:endParaRPr lang="en-US" sz="950"/>
              </a:p>
            </p:txBody>
          </p:sp>
          <p:sp>
            <p:nvSpPr>
              <p:cNvPr id="90" name="Szövegdoboz 89"/>
              <p:cNvSpPr txBox="1"/>
              <p:nvPr/>
            </p:nvSpPr>
            <p:spPr>
              <a:xfrm>
                <a:off x="5513250" y="5906858"/>
                <a:ext cx="284052" cy="23852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950" smtClean="0"/>
                  <a:t>-2</a:t>
                </a:r>
                <a:endParaRPr lang="en-US" sz="950"/>
              </a:p>
            </p:txBody>
          </p:sp>
          <p:sp>
            <p:nvSpPr>
              <p:cNvPr id="91" name="Szövegdoboz 90"/>
              <p:cNvSpPr txBox="1"/>
              <p:nvPr/>
            </p:nvSpPr>
            <p:spPr>
              <a:xfrm>
                <a:off x="7622259" y="6038614"/>
                <a:ext cx="1149674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100" smtClean="0"/>
                  <a:t>Wavelength[</a:t>
                </a:r>
                <a:r>
                  <a:rPr lang="en-US" sz="1100" smtClean="0">
                    <a:latin typeface="+mj-lt"/>
                    <a:cs typeface="Times New Roman"/>
                  </a:rPr>
                  <a:t>μ</a:t>
                </a:r>
                <a:r>
                  <a:rPr lang="en-US" sz="1100" smtClean="0"/>
                  <a:t>m]</a:t>
                </a:r>
                <a:endParaRPr lang="en-US" sz="1100"/>
              </a:p>
            </p:txBody>
          </p:sp>
          <p:sp>
            <p:nvSpPr>
              <p:cNvPr id="92" name="Téglalap 91"/>
              <p:cNvSpPr/>
              <p:nvPr/>
            </p:nvSpPr>
            <p:spPr>
              <a:xfrm>
                <a:off x="203962" y="4421602"/>
                <a:ext cx="3530755" cy="2308324"/>
              </a:xfrm>
              <a:prstGeom prst="rect">
                <a:avLst/>
              </a:prstGeom>
              <a:noFill/>
            </p:spPr>
            <p:txBody>
              <a:bodyPr wrap="square" rIns="91440">
                <a:spAutoFit/>
              </a:bodyPr>
              <a:lstStyle/>
              <a:p>
                <a:pPr algn="just"/>
                <a:r>
                  <a:rPr lang="en-US" b="1" dirty="0" smtClean="0">
                    <a:cs typeface="Arial" pitchFamily="34" charset="0"/>
                  </a:rPr>
                  <a:t>Evaluation steps:</a:t>
                </a:r>
              </a:p>
              <a:p>
                <a:pPr indent="-365760">
                  <a:buAutoNum type="arabicParenBoth"/>
                </a:pPr>
                <a:r>
                  <a:rPr lang="en-US" dirty="0" smtClean="0">
                    <a:cs typeface="Arial" pitchFamily="34" charset="0"/>
                  </a:rPr>
                  <a:t> Record interference pattern</a:t>
                </a:r>
              </a:p>
              <a:p>
                <a:pPr indent="-365760" algn="just">
                  <a:buAutoNum type="arabicParenBoth"/>
                </a:pPr>
                <a:r>
                  <a:rPr lang="en-US" dirty="0">
                    <a:cs typeface="Arial" pitchFamily="34" charset="0"/>
                  </a:rPr>
                  <a:t> </a:t>
                </a:r>
                <a:r>
                  <a:rPr lang="en-US" dirty="0" smtClean="0">
                    <a:cs typeface="Arial" pitchFamily="34" charset="0"/>
                  </a:rPr>
                  <a:t>FFT and filter the spectrum</a:t>
                </a:r>
              </a:p>
              <a:p>
                <a:pPr indent="-365760" algn="just">
                  <a:buAutoNum type="arabicParenBoth"/>
                </a:pPr>
                <a:r>
                  <a:rPr lang="en-US" dirty="0">
                    <a:cs typeface="Arial" pitchFamily="34" charset="0"/>
                  </a:rPr>
                  <a:t> </a:t>
                </a:r>
                <a:r>
                  <a:rPr lang="en-US" dirty="0" smtClean="0">
                    <a:cs typeface="Arial" pitchFamily="34" charset="0"/>
                  </a:rPr>
                  <a:t>Inverse FFT</a:t>
                </a:r>
              </a:p>
              <a:p>
                <a:pPr indent="-365760">
                  <a:buAutoNum type="arabicParenBoth"/>
                </a:pPr>
                <a:r>
                  <a:rPr lang="en-US" dirty="0" smtClean="0">
                    <a:cs typeface="Arial" pitchFamily="34" charset="0"/>
                  </a:rPr>
                  <a:t> Complex angle gives the</a:t>
                </a:r>
                <a:br>
                  <a:rPr lang="en-US" dirty="0" smtClean="0">
                    <a:cs typeface="Arial" pitchFamily="34" charset="0"/>
                  </a:rPr>
                </a:br>
                <a:r>
                  <a:rPr lang="en-US" dirty="0" smtClean="0">
                    <a:cs typeface="Arial" pitchFamily="34" charset="0"/>
                  </a:rPr>
                  <a:t>        spectral phase difference</a:t>
                </a:r>
              </a:p>
              <a:p>
                <a:pPr indent="-365760" algn="just">
                  <a:buAutoNum type="arabicParenBoth"/>
                </a:pPr>
                <a:r>
                  <a:rPr lang="en-US" dirty="0">
                    <a:cs typeface="Arial" pitchFamily="34" charset="0"/>
                  </a:rPr>
                  <a:t> </a:t>
                </a:r>
                <a:r>
                  <a:rPr lang="en-US" dirty="0" smtClean="0">
                    <a:cs typeface="Arial" pitchFamily="34" charset="0"/>
                  </a:rPr>
                  <a:t>Fitting Taylor-series</a:t>
                </a:r>
              </a:p>
              <a:p>
                <a:pPr indent="-365760" algn="just">
                  <a:buAutoNum type="arabicParenBoth"/>
                </a:pPr>
                <a:r>
                  <a:rPr lang="en-US" dirty="0">
                    <a:cs typeface="Arial" pitchFamily="34" charset="0"/>
                  </a:rPr>
                  <a:t> </a:t>
                </a:r>
                <a:r>
                  <a:rPr lang="en-US" dirty="0" smtClean="0">
                    <a:cs typeface="Arial" pitchFamily="34" charset="0"/>
                  </a:rPr>
                  <a:t>Calculate CEP = </a:t>
                </a:r>
                <a:r>
                  <a:rPr lang="el-GR" dirty="0" smtClean="0">
                    <a:cs typeface="Arial" pitchFamily="34" charset="0"/>
                  </a:rPr>
                  <a:t>φ</a:t>
                </a:r>
                <a:r>
                  <a:rPr lang="en-US" baseline="-25000" dirty="0" smtClean="0">
                    <a:cs typeface="Arial" pitchFamily="34" charset="0"/>
                  </a:rPr>
                  <a:t>0</a:t>
                </a:r>
                <a:r>
                  <a:rPr lang="en-US" dirty="0" smtClean="0">
                    <a:cs typeface="Arial" pitchFamily="34" charset="0"/>
                  </a:rPr>
                  <a:t> – GD·</a:t>
                </a:r>
                <a:r>
                  <a:rPr lang="el-GR" dirty="0" smtClean="0">
                    <a:cs typeface="Arial" pitchFamily="34" charset="0"/>
                  </a:rPr>
                  <a:t>ω</a:t>
                </a:r>
                <a:r>
                  <a:rPr lang="en-US" baseline="-25000" dirty="0" smtClean="0">
                    <a:cs typeface="Arial" pitchFamily="34" charset="0"/>
                  </a:rPr>
                  <a:t>0</a:t>
                </a:r>
              </a:p>
            </p:txBody>
          </p:sp>
        </p:grpSp>
        <p:sp>
          <p:nvSpPr>
            <p:cNvPr id="94" name="Szövegdoboz 14"/>
            <p:cNvSpPr txBox="1">
              <a:spLocks noChangeArrowheads="1"/>
            </p:cNvSpPr>
            <p:nvPr/>
          </p:nvSpPr>
          <p:spPr bwMode="auto">
            <a:xfrm>
              <a:off x="5125892" y="6275276"/>
              <a:ext cx="3957237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en-US" dirty="0" smtClean="0">
                  <a:latin typeface="+mj-lt"/>
                </a:rPr>
                <a:t>L. </a:t>
              </a:r>
              <a:r>
                <a:rPr lang="en-US" dirty="0" err="1" smtClean="0">
                  <a:latin typeface="+mj-lt"/>
                </a:rPr>
                <a:t>Lepetit</a:t>
              </a:r>
              <a:r>
                <a:rPr lang="en-US" dirty="0" smtClean="0">
                  <a:latin typeface="+mj-lt"/>
                </a:rPr>
                <a:t> et al., JOSA B  </a:t>
              </a:r>
              <a:r>
                <a:rPr lang="en-US" b="1" dirty="0" smtClean="0">
                  <a:latin typeface="+mj-lt"/>
                </a:rPr>
                <a:t>12</a:t>
              </a:r>
              <a:r>
                <a:rPr lang="en-US" dirty="0" smtClean="0">
                  <a:latin typeface="+mj-lt"/>
                </a:rPr>
                <a:t>, 2467 (1995).</a:t>
              </a:r>
              <a:endParaRPr lang="en-US" b="1" dirty="0">
                <a:latin typeface="+mj-lt"/>
              </a:endParaRPr>
            </a:p>
          </p:txBody>
        </p:sp>
      </p:grpSp>
      <p:sp>
        <p:nvSpPr>
          <p:cNvPr id="95" name="Szövegdoboz 14"/>
          <p:cNvSpPr txBox="1">
            <a:spLocks noChangeArrowheads="1"/>
          </p:cNvSpPr>
          <p:nvPr/>
        </p:nvSpPr>
        <p:spPr bwMode="auto">
          <a:xfrm>
            <a:off x="5022658" y="4023074"/>
            <a:ext cx="406047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dirty="0" smtClean="0">
                <a:latin typeface="+mj-lt"/>
              </a:rPr>
              <a:t>K. </a:t>
            </a:r>
            <a:r>
              <a:rPr lang="en-US" dirty="0" err="1" smtClean="0">
                <a:latin typeface="+mj-lt"/>
              </a:rPr>
              <a:t>Osvay</a:t>
            </a:r>
            <a:r>
              <a:rPr lang="en-US" dirty="0" smtClean="0">
                <a:latin typeface="+mj-lt"/>
              </a:rPr>
              <a:t> et al., </a:t>
            </a:r>
            <a:r>
              <a:rPr lang="en-US" dirty="0" err="1" smtClean="0">
                <a:latin typeface="+mj-lt"/>
              </a:rPr>
              <a:t>Opt.Lett</a:t>
            </a:r>
            <a:r>
              <a:rPr lang="en-US" dirty="0" smtClean="0">
                <a:latin typeface="+mj-lt"/>
              </a:rPr>
              <a:t>.  </a:t>
            </a:r>
            <a:r>
              <a:rPr lang="en-US" b="1" dirty="0">
                <a:latin typeface="+mj-lt"/>
              </a:rPr>
              <a:t>3</a:t>
            </a:r>
            <a:r>
              <a:rPr lang="en-US" b="1" dirty="0" smtClean="0">
                <a:latin typeface="+mj-lt"/>
              </a:rPr>
              <a:t>2</a:t>
            </a:r>
            <a:r>
              <a:rPr lang="en-US" dirty="0" smtClean="0">
                <a:latin typeface="+mj-lt"/>
              </a:rPr>
              <a:t>, 3095 (2007).</a:t>
            </a:r>
            <a:endParaRPr lang="en-US" b="1" dirty="0">
              <a:latin typeface="+mj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0240812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Téglalap 92"/>
          <p:cNvSpPr/>
          <p:nvPr/>
        </p:nvSpPr>
        <p:spPr>
          <a:xfrm>
            <a:off x="2690640" y="4042061"/>
            <a:ext cx="596187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n-US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Linear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Scalable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Bandwidth independent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UV and far infrared lasers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Applicable to a wide range of lasers: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(sub-)picosecond lasers</a:t>
            </a:r>
          </a:p>
        </p:txBody>
      </p:sp>
      <p:sp>
        <p:nvSpPr>
          <p:cNvPr id="63" name="Téglalap 82"/>
          <p:cNvSpPr>
            <a:spLocks noChangeArrowheads="1"/>
          </p:cNvSpPr>
          <p:nvPr/>
        </p:nvSpPr>
        <p:spPr bwMode="auto">
          <a:xfrm>
            <a:off x="314446" y="974831"/>
            <a:ext cx="882955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sz="2800" b="1" dirty="0" smtClean="0"/>
              <a:t>Multiple-beam interferometer – the linear way</a:t>
            </a:r>
            <a:endParaRPr lang="hu-HU" sz="2800" b="1" dirty="0"/>
          </a:p>
        </p:txBody>
      </p:sp>
      <p:sp>
        <p:nvSpPr>
          <p:cNvPr id="64" name="Szövegdoboz 63"/>
          <p:cNvSpPr txBox="1"/>
          <p:nvPr/>
        </p:nvSpPr>
        <p:spPr>
          <a:xfrm>
            <a:off x="697230" y="91440"/>
            <a:ext cx="59330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chemeClr val="bg1"/>
                </a:solidFill>
              </a:rPr>
              <a:t>Methods to measure CEP drift</a:t>
            </a:r>
            <a:endParaRPr lang="en-US" sz="3600" b="1" dirty="0">
              <a:solidFill>
                <a:schemeClr val="bg1"/>
              </a:solidFill>
            </a:endParaRPr>
          </a:p>
        </p:txBody>
      </p:sp>
      <p:cxnSp>
        <p:nvCxnSpPr>
          <p:cNvPr id="65" name="Egyenes összekötő 64"/>
          <p:cNvCxnSpPr/>
          <p:nvPr/>
        </p:nvCxnSpPr>
        <p:spPr>
          <a:xfrm>
            <a:off x="0" y="760631"/>
            <a:ext cx="8069580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Szövegdoboz 83"/>
          <p:cNvSpPr txBox="1">
            <a:spLocks noChangeArrowheads="1"/>
          </p:cNvSpPr>
          <p:nvPr/>
        </p:nvSpPr>
        <p:spPr bwMode="auto">
          <a:xfrm>
            <a:off x="6317202" y="1509621"/>
            <a:ext cx="2892074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b="1" dirty="0" smtClean="0">
                <a:latin typeface="+mj-lt"/>
              </a:rPr>
              <a:t>Detection</a:t>
            </a:r>
            <a:r>
              <a:rPr lang="hu-HU" b="1" dirty="0" smtClean="0">
                <a:latin typeface="+mj-lt"/>
              </a:rPr>
              <a:t>:</a:t>
            </a:r>
            <a:endParaRPr lang="hu-HU" b="1" dirty="0">
              <a:latin typeface="+mj-lt"/>
            </a:endParaRPr>
          </a:p>
          <a:p>
            <a:pPr eaLnBrk="1" hangingPunct="1"/>
            <a:r>
              <a:rPr lang="en-US" dirty="0" smtClean="0">
                <a:latin typeface="+mj-lt"/>
              </a:rPr>
              <a:t>Spectrally resolved </a:t>
            </a:r>
            <a:r>
              <a:rPr lang="en-US" dirty="0" err="1" smtClean="0">
                <a:latin typeface="+mj-lt"/>
              </a:rPr>
              <a:t>interfero</a:t>
            </a:r>
            <a:r>
              <a:rPr lang="en-US" dirty="0" smtClean="0">
                <a:latin typeface="+mj-lt"/>
              </a:rPr>
              <a:t>-</a:t>
            </a:r>
          </a:p>
          <a:p>
            <a:pPr eaLnBrk="1" hangingPunct="1"/>
            <a:r>
              <a:rPr lang="en-US" dirty="0" err="1" smtClean="0">
                <a:latin typeface="+mj-lt"/>
              </a:rPr>
              <a:t>metry</a:t>
            </a:r>
            <a:r>
              <a:rPr lang="en-US" dirty="0" smtClean="0">
                <a:latin typeface="+mj-lt"/>
              </a:rPr>
              <a:t> of subsequent pulses</a:t>
            </a:r>
            <a:endParaRPr lang="en-US" dirty="0">
              <a:latin typeface="+mj-lt"/>
            </a:endParaRPr>
          </a:p>
        </p:txBody>
      </p:sp>
      <p:sp>
        <p:nvSpPr>
          <p:cNvPr id="67" name="Szövegdoboz 85"/>
          <p:cNvSpPr txBox="1">
            <a:spLocks noChangeArrowheads="1"/>
          </p:cNvSpPr>
          <p:nvPr/>
        </p:nvSpPr>
        <p:spPr bwMode="auto">
          <a:xfrm>
            <a:off x="634" y="3267897"/>
            <a:ext cx="2705443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b="1" dirty="0">
                <a:latin typeface="+mj-lt"/>
              </a:rPr>
              <a:t>Length stabilization</a:t>
            </a:r>
            <a:r>
              <a:rPr lang="hu-HU" b="1" dirty="0">
                <a:latin typeface="+mj-lt"/>
              </a:rPr>
              <a:t>:</a:t>
            </a:r>
          </a:p>
          <a:p>
            <a:pPr eaLnBrk="1" hangingPunct="1"/>
            <a:r>
              <a:rPr lang="en-US" dirty="0">
                <a:latin typeface="+mj-lt"/>
              </a:rPr>
              <a:t>Pattern inspection of a </a:t>
            </a:r>
            <a:r>
              <a:rPr lang="en-US" dirty="0" smtClean="0">
                <a:latin typeface="+mj-lt"/>
              </a:rPr>
              <a:t>frequency-stabilized </a:t>
            </a:r>
            <a:r>
              <a:rPr lang="en-US" dirty="0" err="1" smtClean="0">
                <a:latin typeface="+mj-lt"/>
              </a:rPr>
              <a:t>HeNe</a:t>
            </a:r>
            <a:r>
              <a:rPr lang="en-US" dirty="0" smtClean="0">
                <a:latin typeface="+mj-lt"/>
              </a:rPr>
              <a:t/>
            </a:r>
            <a:br>
              <a:rPr lang="en-US" dirty="0" smtClean="0">
                <a:latin typeface="+mj-lt"/>
              </a:rPr>
            </a:br>
            <a:endParaRPr lang="en-US" dirty="0" smtClean="0">
              <a:latin typeface="+mj-lt"/>
            </a:endParaRPr>
          </a:p>
        </p:txBody>
      </p:sp>
      <p:pic>
        <p:nvPicPr>
          <p:cNvPr id="68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1874"/>
          <a:stretch/>
        </p:blipFill>
        <p:spPr bwMode="auto">
          <a:xfrm>
            <a:off x="727827" y="1703380"/>
            <a:ext cx="7608479" cy="23552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932691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doboz 3"/>
          <p:cNvSpPr txBox="1"/>
          <p:nvPr/>
        </p:nvSpPr>
        <p:spPr>
          <a:xfrm>
            <a:off x="697230" y="91440"/>
            <a:ext cx="728924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chemeClr val="bg1"/>
                </a:solidFill>
              </a:rPr>
              <a:t>Cross-calibration with f-to-2f method</a:t>
            </a:r>
            <a:endParaRPr lang="en-US" sz="3600" b="1" dirty="0">
              <a:solidFill>
                <a:schemeClr val="bg1"/>
              </a:solidFill>
            </a:endParaRPr>
          </a:p>
        </p:txBody>
      </p:sp>
      <p:cxnSp>
        <p:nvCxnSpPr>
          <p:cNvPr id="6" name="Egyenes összekötő 5"/>
          <p:cNvCxnSpPr/>
          <p:nvPr/>
        </p:nvCxnSpPr>
        <p:spPr>
          <a:xfrm>
            <a:off x="0" y="760631"/>
            <a:ext cx="8069580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5450" y="1656584"/>
            <a:ext cx="3409410" cy="2087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88673" y="1794510"/>
            <a:ext cx="2482182" cy="18693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03299" y="4318617"/>
            <a:ext cx="3405345" cy="2084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531263" y="4538073"/>
            <a:ext cx="2446877" cy="18653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églalap 82"/>
          <p:cNvSpPr>
            <a:spLocks noChangeArrowheads="1"/>
          </p:cNvSpPr>
          <p:nvPr/>
        </p:nvSpPr>
        <p:spPr bwMode="auto">
          <a:xfrm>
            <a:off x="314446" y="974831"/>
            <a:ext cx="845236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sz="2400" b="1" dirty="0"/>
              <a:t>Sinusoidal </a:t>
            </a:r>
            <a:r>
              <a:rPr lang="en-US" sz="2400" b="1" dirty="0" err="1"/>
              <a:t>intracavity</a:t>
            </a:r>
            <a:r>
              <a:rPr lang="en-US" sz="2400" b="1" dirty="0"/>
              <a:t> modification of </a:t>
            </a:r>
            <a:r>
              <a:rPr lang="en-US" sz="2400" b="1" dirty="0" smtClean="0"/>
              <a:t>CEP drift</a:t>
            </a:r>
            <a:endParaRPr lang="hu-HU" sz="2400" b="1" dirty="0"/>
          </a:p>
        </p:txBody>
      </p:sp>
      <p:sp>
        <p:nvSpPr>
          <p:cNvPr id="11" name="Téglalap 82"/>
          <p:cNvSpPr>
            <a:spLocks noChangeArrowheads="1"/>
          </p:cNvSpPr>
          <p:nvPr/>
        </p:nvSpPr>
        <p:spPr bwMode="auto">
          <a:xfrm>
            <a:off x="314447" y="3841838"/>
            <a:ext cx="882955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sz="2400" b="1" dirty="0" smtClean="0"/>
              <a:t>Random </a:t>
            </a:r>
            <a:r>
              <a:rPr lang="en-US" sz="2400" b="1" dirty="0" err="1"/>
              <a:t>intracavity</a:t>
            </a:r>
            <a:r>
              <a:rPr lang="en-US" sz="2400" b="1" dirty="0"/>
              <a:t> modification of CEP drift</a:t>
            </a:r>
            <a:endParaRPr lang="hu-HU" sz="2400" b="1" dirty="0"/>
          </a:p>
        </p:txBody>
      </p:sp>
      <p:sp>
        <p:nvSpPr>
          <p:cNvPr id="12" name="Szövegdoboz 14"/>
          <p:cNvSpPr txBox="1">
            <a:spLocks noChangeArrowheads="1"/>
          </p:cNvSpPr>
          <p:nvPr/>
        </p:nvSpPr>
        <p:spPr bwMode="auto">
          <a:xfrm>
            <a:off x="5023606" y="6403449"/>
            <a:ext cx="388029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dirty="0">
                <a:latin typeface="+mj-lt"/>
              </a:rPr>
              <a:t>P</a:t>
            </a:r>
            <a:r>
              <a:rPr lang="en-US" dirty="0" smtClean="0">
                <a:latin typeface="+mj-lt"/>
              </a:rPr>
              <a:t>. </a:t>
            </a:r>
            <a:r>
              <a:rPr lang="en-US" dirty="0" err="1" smtClean="0">
                <a:latin typeface="+mj-lt"/>
              </a:rPr>
              <a:t>Jojart</a:t>
            </a:r>
            <a:r>
              <a:rPr lang="en-US" dirty="0" smtClean="0">
                <a:latin typeface="+mj-lt"/>
              </a:rPr>
              <a:t> et al., </a:t>
            </a:r>
            <a:r>
              <a:rPr lang="en-US" dirty="0" err="1" smtClean="0">
                <a:latin typeface="+mj-lt"/>
              </a:rPr>
              <a:t>Opt.Lett</a:t>
            </a:r>
            <a:r>
              <a:rPr lang="en-US" dirty="0" smtClean="0">
                <a:latin typeface="+mj-lt"/>
              </a:rPr>
              <a:t>.  </a:t>
            </a:r>
            <a:r>
              <a:rPr lang="en-US" b="1" dirty="0" smtClean="0">
                <a:latin typeface="+mj-lt"/>
              </a:rPr>
              <a:t>37</a:t>
            </a:r>
            <a:r>
              <a:rPr lang="en-US" dirty="0" smtClean="0">
                <a:latin typeface="+mj-lt"/>
              </a:rPr>
              <a:t>, 836 (2012).</a:t>
            </a:r>
            <a:endParaRPr lang="en-US" b="1" dirty="0">
              <a:latin typeface="+mj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55936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5562107" y="1703415"/>
            <a:ext cx="3479799" cy="38625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Aft>
                <a:spcPts val="1800"/>
              </a:spcAft>
              <a:buFont typeface="Arial" pitchFamily="34" charset="0"/>
              <a:buChar char="•"/>
            </a:pPr>
            <a:r>
              <a:rPr lang="en-US" sz="2000" dirty="0" smtClean="0"/>
              <a:t>General </a:t>
            </a:r>
            <a:r>
              <a:rPr lang="en-US" sz="2000" dirty="0"/>
              <a:t>setup of the measurement (Mach-</a:t>
            </a:r>
            <a:r>
              <a:rPr lang="en-US" sz="2000" dirty="0" err="1"/>
              <a:t>Zehnder</a:t>
            </a:r>
            <a:r>
              <a:rPr lang="en-US" sz="2000" dirty="0"/>
              <a:t> interferometer</a:t>
            </a:r>
            <a:r>
              <a:rPr lang="en-US" sz="2000" dirty="0" smtClean="0"/>
              <a:t>)</a:t>
            </a:r>
            <a:endParaRPr lang="en-US" sz="2000" dirty="0"/>
          </a:p>
          <a:p>
            <a:pPr marL="285750" indent="-285750">
              <a:spcAft>
                <a:spcPts val="1800"/>
              </a:spcAft>
              <a:buFont typeface="Arial" pitchFamily="34" charset="0"/>
              <a:buChar char="•"/>
            </a:pPr>
            <a:r>
              <a:rPr lang="en-US" sz="2000" dirty="0"/>
              <a:t>Method: Spectrally Resolved Interferometry (SRI)</a:t>
            </a:r>
          </a:p>
          <a:p>
            <a:pPr marL="285750" indent="-285750">
              <a:spcAft>
                <a:spcPts val="1800"/>
              </a:spcAft>
              <a:buFont typeface="Arial" pitchFamily="34" charset="0"/>
              <a:buChar char="•"/>
            </a:pPr>
            <a:r>
              <a:rPr lang="en-US" sz="2000" dirty="0"/>
              <a:t>Main source of CEP change: </a:t>
            </a:r>
            <a:r>
              <a:rPr lang="en-US" sz="2000" dirty="0" err="1" smtClean="0"/>
              <a:t>Ti:S</a:t>
            </a:r>
            <a:r>
              <a:rPr lang="en-US" sz="2000" dirty="0" smtClean="0"/>
              <a:t> amplifier </a:t>
            </a:r>
            <a:r>
              <a:rPr lang="en-US" sz="2000" dirty="0"/>
              <a:t>crystal</a:t>
            </a:r>
          </a:p>
          <a:p>
            <a:pPr marL="285750" indent="-285750">
              <a:spcAft>
                <a:spcPts val="1800"/>
              </a:spcAft>
              <a:buFont typeface="Arial" pitchFamily="34" charset="0"/>
              <a:buChar char="•"/>
            </a:pPr>
            <a:r>
              <a:rPr lang="en-US" sz="2000" dirty="0"/>
              <a:t>Measuring the change in CEP between non- and amplified </a:t>
            </a:r>
            <a:r>
              <a:rPr lang="en-US" sz="2000" dirty="0" smtClean="0"/>
              <a:t>pulses</a:t>
            </a:r>
            <a:endParaRPr lang="en-US" sz="2000" dirty="0"/>
          </a:p>
        </p:txBody>
      </p:sp>
      <p:sp>
        <p:nvSpPr>
          <p:cNvPr id="72" name="Téglalap 82"/>
          <p:cNvSpPr>
            <a:spLocks noChangeArrowheads="1"/>
          </p:cNvSpPr>
          <p:nvPr/>
        </p:nvSpPr>
        <p:spPr bwMode="auto">
          <a:xfrm>
            <a:off x="314446" y="974831"/>
            <a:ext cx="882955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sz="2800" b="1" dirty="0" smtClean="0"/>
              <a:t>Spectrally resolved interferometry </a:t>
            </a:r>
            <a:r>
              <a:rPr lang="en-US" sz="2800" b="1" dirty="0"/>
              <a:t>– </a:t>
            </a:r>
            <a:r>
              <a:rPr lang="en-US" sz="2800" b="1" dirty="0" smtClean="0"/>
              <a:t>relative CEP change</a:t>
            </a:r>
            <a:endParaRPr lang="hu-HU" sz="2800" b="1" dirty="0"/>
          </a:p>
        </p:txBody>
      </p:sp>
      <p:sp>
        <p:nvSpPr>
          <p:cNvPr id="73" name="Szövegdoboz 72"/>
          <p:cNvSpPr txBox="1"/>
          <p:nvPr/>
        </p:nvSpPr>
        <p:spPr>
          <a:xfrm>
            <a:off x="697230" y="91440"/>
            <a:ext cx="649889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chemeClr val="bg1"/>
                </a:solidFill>
              </a:rPr>
              <a:t> CEP drift noise in a </a:t>
            </a:r>
            <a:r>
              <a:rPr lang="en-US" sz="3600" b="1" dirty="0" err="1" smtClean="0">
                <a:solidFill>
                  <a:schemeClr val="bg1"/>
                </a:solidFill>
              </a:rPr>
              <a:t>Ti:S</a:t>
            </a:r>
            <a:r>
              <a:rPr lang="en-US" sz="3600" b="1" dirty="0" smtClean="0">
                <a:solidFill>
                  <a:schemeClr val="bg1"/>
                </a:solidFill>
              </a:rPr>
              <a:t> amplifier</a:t>
            </a:r>
            <a:endParaRPr lang="en-US" sz="3600" b="1" dirty="0">
              <a:solidFill>
                <a:schemeClr val="bg1"/>
              </a:solidFill>
            </a:endParaRPr>
          </a:p>
        </p:txBody>
      </p:sp>
      <p:cxnSp>
        <p:nvCxnSpPr>
          <p:cNvPr id="74" name="Egyenes összekötő 73"/>
          <p:cNvCxnSpPr/>
          <p:nvPr/>
        </p:nvCxnSpPr>
        <p:spPr>
          <a:xfrm>
            <a:off x="0" y="760631"/>
            <a:ext cx="8069580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9" name="Kép 7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-1" r="-41" b="1775"/>
          <a:stretch/>
        </p:blipFill>
        <p:spPr bwMode="auto">
          <a:xfrm>
            <a:off x="-2" y="1673724"/>
            <a:ext cx="5562109" cy="467482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</p:spTree>
    <p:extLst>
      <p:ext uri="{BB962C8B-B14F-4D97-AF65-F5344CB8AC3E}">
        <p14:creationId xmlns="" xmlns:p14="http://schemas.microsoft.com/office/powerpoint/2010/main" val="65738791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églalap 2"/>
          <p:cNvSpPr/>
          <p:nvPr/>
        </p:nvSpPr>
        <p:spPr>
          <a:xfrm>
            <a:off x="495602" y="1566510"/>
            <a:ext cx="3516125" cy="21057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73" name="Szövegdoboz 72"/>
          <p:cNvSpPr txBox="1"/>
          <p:nvPr/>
        </p:nvSpPr>
        <p:spPr>
          <a:xfrm>
            <a:off x="697230" y="91440"/>
            <a:ext cx="662899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chemeClr val="bg1"/>
                </a:solidFill>
              </a:rPr>
              <a:t>CEO noise and drift measurement</a:t>
            </a:r>
          </a:p>
        </p:txBody>
      </p:sp>
      <p:cxnSp>
        <p:nvCxnSpPr>
          <p:cNvPr id="74" name="Egyenes összekötő 73"/>
          <p:cNvCxnSpPr/>
          <p:nvPr/>
        </p:nvCxnSpPr>
        <p:spPr>
          <a:xfrm>
            <a:off x="0" y="760631"/>
            <a:ext cx="8069580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Tartalom helye 2"/>
          <p:cNvSpPr>
            <a:spLocks noGrp="1"/>
          </p:cNvSpPr>
          <p:nvPr>
            <p:ph idx="1"/>
          </p:nvPr>
        </p:nvSpPr>
        <p:spPr>
          <a:xfrm>
            <a:off x="275432" y="944735"/>
            <a:ext cx="8488884" cy="5184535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hu-HU" sz="2600" b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Effect</a:t>
            </a:r>
            <a:r>
              <a:rPr lang="hu-HU" sz="2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of </a:t>
            </a:r>
            <a:r>
              <a:rPr lang="hu-HU" sz="2600" b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crystal</a:t>
            </a:r>
            <a:r>
              <a:rPr lang="hu-HU" sz="2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hu-HU" sz="2600" b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cooling</a:t>
            </a:r>
            <a:r>
              <a:rPr lang="hu-HU" sz="2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hu-HU" sz="2600" b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on</a:t>
            </a:r>
            <a:r>
              <a:rPr lang="hu-HU" sz="2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CEP </a:t>
            </a:r>
            <a:r>
              <a:rPr lang="hu-HU" sz="2600" b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stability</a:t>
            </a:r>
            <a:r>
              <a:rPr lang="hu-HU" sz="2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:</a:t>
            </a:r>
          </a:p>
          <a:p>
            <a:pPr>
              <a:lnSpc>
                <a:spcPct val="90000"/>
              </a:lnSpc>
            </a:pPr>
            <a:endParaRPr lang="hu-HU" sz="26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endParaRPr lang="hu-HU" sz="2000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endParaRPr lang="hu-HU" sz="2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endParaRPr lang="hu-HU" sz="2000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endParaRPr lang="hu-HU" sz="2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endParaRPr lang="hu-HU" sz="2000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r>
              <a:rPr lang="hu-HU" sz="2600" b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Coolant</a:t>
            </a:r>
            <a:r>
              <a:rPr lang="hu-HU" sz="2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hu-HU" sz="2600" b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temperature</a:t>
            </a:r>
            <a:r>
              <a:rPr lang="hu-HU" sz="2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:     </a:t>
            </a:r>
            <a:r>
              <a:rPr lang="hu-HU" sz="20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	</a:t>
            </a:r>
          </a:p>
          <a:p>
            <a:endParaRPr lang="hu-HU" sz="2000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lvl="2"/>
            <a:endParaRPr lang="hu-HU" sz="1200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endParaRPr lang="hu-HU" sz="2000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endParaRPr lang="hu-HU" sz="2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grpSp>
        <p:nvGrpSpPr>
          <p:cNvPr id="77" name="Csoportba foglalás 76"/>
          <p:cNvGrpSpPr/>
          <p:nvPr/>
        </p:nvGrpSpPr>
        <p:grpSpPr>
          <a:xfrm>
            <a:off x="492328" y="1566511"/>
            <a:ext cx="3363563" cy="2105799"/>
            <a:chOff x="1046456" y="3241298"/>
            <a:chExt cx="3363563" cy="2105799"/>
          </a:xfrm>
        </p:grpSpPr>
        <p:grpSp>
          <p:nvGrpSpPr>
            <p:cNvPr id="78" name="Csoportba foglalás 77"/>
            <p:cNvGrpSpPr/>
            <p:nvPr/>
          </p:nvGrpSpPr>
          <p:grpSpPr>
            <a:xfrm>
              <a:off x="1157230" y="3241298"/>
              <a:ext cx="3252789" cy="1981200"/>
              <a:chOff x="4852986" y="3010597"/>
              <a:chExt cx="3252789" cy="1981200"/>
            </a:xfrm>
          </p:grpSpPr>
          <p:pic>
            <p:nvPicPr>
              <p:cNvPr id="88" name="Kép 87"/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rcRect l="10208" t="5154" r="54219" b="40456"/>
              <a:stretch/>
            </p:blipFill>
            <p:spPr>
              <a:xfrm>
                <a:off x="4852986" y="3010597"/>
                <a:ext cx="3252789" cy="1981200"/>
              </a:xfrm>
              <a:prstGeom prst="rect">
                <a:avLst/>
              </a:prstGeom>
            </p:spPr>
          </p:pic>
          <p:cxnSp>
            <p:nvCxnSpPr>
              <p:cNvPr id="89" name="Egyenes összekötő 88"/>
              <p:cNvCxnSpPr/>
              <p:nvPr/>
            </p:nvCxnSpPr>
            <p:spPr>
              <a:xfrm>
                <a:off x="5110188" y="3097231"/>
                <a:ext cx="36000" cy="0"/>
              </a:xfrm>
              <a:prstGeom prst="line">
                <a:avLst/>
              </a:prstGeom>
              <a:ln w="31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0" name="Egyenes összekötő 89"/>
              <p:cNvCxnSpPr/>
              <p:nvPr/>
            </p:nvCxnSpPr>
            <p:spPr>
              <a:xfrm>
                <a:off x="8077346" y="4657751"/>
                <a:ext cx="0" cy="36000"/>
              </a:xfrm>
              <a:prstGeom prst="line">
                <a:avLst/>
              </a:prstGeom>
              <a:ln w="31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9" name="Szövegdoboz 78"/>
            <p:cNvSpPr txBox="1"/>
            <p:nvPr/>
          </p:nvSpPr>
          <p:spPr>
            <a:xfrm>
              <a:off x="2272162" y="5070098"/>
              <a:ext cx="1261517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hu-HU" sz="12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j-lt"/>
                  <a:cs typeface="Arial" panose="020B0604020202020204" pitchFamily="34" charset="0"/>
                </a:rPr>
                <a:t>Time [min]</a:t>
              </a:r>
              <a:endParaRPr lang="hu-HU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cs typeface="Arial" panose="020B0604020202020204" pitchFamily="34" charset="0"/>
              </a:endParaRPr>
            </a:p>
          </p:txBody>
        </p:sp>
        <p:sp>
          <p:nvSpPr>
            <p:cNvPr id="80" name="Szövegdoboz 79"/>
            <p:cNvSpPr txBox="1"/>
            <p:nvPr/>
          </p:nvSpPr>
          <p:spPr>
            <a:xfrm rot="16200000">
              <a:off x="663680" y="3991871"/>
              <a:ext cx="1042552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hu-HU" sz="12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j-lt"/>
                  <a:cs typeface="Arial" panose="020B0604020202020204" pitchFamily="34" charset="0"/>
                </a:rPr>
                <a:t>CEP [</a:t>
              </a:r>
              <a:r>
                <a:rPr lang="hu-HU" sz="1200" dirty="0" err="1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j-lt"/>
                  <a:cs typeface="Arial" panose="020B0604020202020204" pitchFamily="34" charset="0"/>
                </a:rPr>
                <a:t>rad</a:t>
              </a:r>
              <a:r>
                <a:rPr lang="hu-HU" sz="12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j-lt"/>
                  <a:cs typeface="Arial" panose="020B0604020202020204" pitchFamily="34" charset="0"/>
                </a:rPr>
                <a:t>]</a:t>
              </a:r>
              <a:endParaRPr lang="hu-HU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cs typeface="Arial" panose="020B0604020202020204" pitchFamily="34" charset="0"/>
              </a:endParaRPr>
            </a:p>
          </p:txBody>
        </p:sp>
        <p:sp>
          <p:nvSpPr>
            <p:cNvPr id="81" name="Téglalap 80"/>
            <p:cNvSpPr/>
            <p:nvPr/>
          </p:nvSpPr>
          <p:spPr>
            <a:xfrm>
              <a:off x="1414528" y="3587750"/>
              <a:ext cx="788922" cy="1327857"/>
            </a:xfrm>
            <a:prstGeom prst="rect">
              <a:avLst/>
            </a:prstGeom>
            <a:solidFill>
              <a:srgbClr val="4AC88C">
                <a:alpha val="21961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  <p:sp>
          <p:nvSpPr>
            <p:cNvPr id="82" name="Szövegdoboz 81"/>
            <p:cNvSpPr txBox="1"/>
            <p:nvPr/>
          </p:nvSpPr>
          <p:spPr>
            <a:xfrm>
              <a:off x="1485105" y="3324756"/>
              <a:ext cx="64776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hu-HU" sz="1000" b="1" dirty="0" err="1" smtClean="0">
                  <a:solidFill>
                    <a:schemeClr val="accent5">
                      <a:lumMod val="75000"/>
                    </a:schemeClr>
                  </a:solidFill>
                </a:rPr>
                <a:t>Cooling</a:t>
              </a:r>
              <a:endParaRPr lang="hu-HU" sz="1000" b="1" dirty="0">
                <a:solidFill>
                  <a:schemeClr val="accent5">
                    <a:lumMod val="75000"/>
                  </a:schemeClr>
                </a:solidFill>
              </a:endParaRPr>
            </a:p>
          </p:txBody>
        </p:sp>
        <p:sp>
          <p:nvSpPr>
            <p:cNvPr id="83" name="Szövegdoboz 82"/>
            <p:cNvSpPr txBox="1"/>
            <p:nvPr/>
          </p:nvSpPr>
          <p:spPr>
            <a:xfrm>
              <a:off x="2132872" y="3317557"/>
              <a:ext cx="82862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hu-HU" sz="1000" b="1" dirty="0" err="1" smtClean="0">
                  <a:solidFill>
                    <a:srgbClr val="FF0000"/>
                  </a:solidFill>
                </a:rPr>
                <a:t>Cooling</a:t>
              </a:r>
              <a:r>
                <a:rPr lang="hu-HU" sz="1000" b="1" dirty="0" smtClean="0">
                  <a:solidFill>
                    <a:srgbClr val="FF0000"/>
                  </a:solidFill>
                </a:rPr>
                <a:t> OFF</a:t>
              </a:r>
              <a:endParaRPr lang="hu-HU" sz="1000" b="1" dirty="0">
                <a:solidFill>
                  <a:srgbClr val="FF0000"/>
                </a:solidFill>
              </a:endParaRPr>
            </a:p>
          </p:txBody>
        </p:sp>
        <p:sp>
          <p:nvSpPr>
            <p:cNvPr id="84" name="Szövegdoboz 83"/>
            <p:cNvSpPr txBox="1"/>
            <p:nvPr/>
          </p:nvSpPr>
          <p:spPr>
            <a:xfrm>
              <a:off x="2899673" y="3317556"/>
              <a:ext cx="62892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hu-HU" sz="1000" b="1" dirty="0" err="1" smtClean="0">
                  <a:solidFill>
                    <a:schemeClr val="accent5">
                      <a:lumMod val="75000"/>
                    </a:schemeClr>
                  </a:solidFill>
                </a:rPr>
                <a:t>Cooling</a:t>
              </a:r>
              <a:endParaRPr lang="hu-HU" sz="1000" b="1" dirty="0">
                <a:solidFill>
                  <a:schemeClr val="accent5">
                    <a:lumMod val="75000"/>
                  </a:schemeClr>
                </a:solidFill>
              </a:endParaRPr>
            </a:p>
          </p:txBody>
        </p:sp>
        <p:sp>
          <p:nvSpPr>
            <p:cNvPr id="85" name="Szövegdoboz 84"/>
            <p:cNvSpPr txBox="1"/>
            <p:nvPr/>
          </p:nvSpPr>
          <p:spPr>
            <a:xfrm>
              <a:off x="3552964" y="3323908"/>
              <a:ext cx="82862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hu-HU" sz="1000" b="1" dirty="0" err="1" smtClean="0">
                  <a:solidFill>
                    <a:srgbClr val="FF0000"/>
                  </a:solidFill>
                </a:rPr>
                <a:t>Cooling</a:t>
              </a:r>
              <a:r>
                <a:rPr lang="hu-HU" sz="1000" b="1" dirty="0" smtClean="0">
                  <a:solidFill>
                    <a:srgbClr val="FF0000"/>
                  </a:solidFill>
                </a:rPr>
                <a:t> OFF</a:t>
              </a:r>
              <a:endParaRPr lang="hu-HU" sz="1000" b="1" dirty="0">
                <a:solidFill>
                  <a:srgbClr val="FF0000"/>
                </a:solidFill>
              </a:endParaRPr>
            </a:p>
          </p:txBody>
        </p:sp>
        <p:pic>
          <p:nvPicPr>
            <p:cNvPr id="86" name="Kép 85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28733" t="43932" r="62864" b="51728"/>
            <a:stretch/>
          </p:blipFill>
          <p:spPr>
            <a:xfrm>
              <a:off x="2852188" y="4681196"/>
              <a:ext cx="768351" cy="158043"/>
            </a:xfrm>
            <a:prstGeom prst="rect">
              <a:avLst/>
            </a:prstGeom>
          </p:spPr>
        </p:pic>
        <p:sp>
          <p:nvSpPr>
            <p:cNvPr id="87" name="Téglalap 86"/>
            <p:cNvSpPr/>
            <p:nvPr/>
          </p:nvSpPr>
          <p:spPr>
            <a:xfrm>
              <a:off x="2872138" y="3587750"/>
              <a:ext cx="684000" cy="1327856"/>
            </a:xfrm>
            <a:prstGeom prst="rect">
              <a:avLst/>
            </a:prstGeom>
            <a:solidFill>
              <a:srgbClr val="4AC88C">
                <a:alpha val="21961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</p:grpSp>
      <p:grpSp>
        <p:nvGrpSpPr>
          <p:cNvPr id="91" name="Csoportba foglalás 90"/>
          <p:cNvGrpSpPr/>
          <p:nvPr/>
        </p:nvGrpSpPr>
        <p:grpSpPr>
          <a:xfrm>
            <a:off x="4656954" y="1297908"/>
            <a:ext cx="3944096" cy="2140260"/>
            <a:chOff x="5036639" y="839994"/>
            <a:chExt cx="3944096" cy="2140260"/>
          </a:xfrm>
        </p:grpSpPr>
        <p:grpSp>
          <p:nvGrpSpPr>
            <p:cNvPr id="92" name="Csoportba foglalás 91"/>
            <p:cNvGrpSpPr/>
            <p:nvPr/>
          </p:nvGrpSpPr>
          <p:grpSpPr>
            <a:xfrm>
              <a:off x="5036639" y="839994"/>
              <a:ext cx="3944096" cy="2140260"/>
              <a:chOff x="4668992" y="3420196"/>
              <a:chExt cx="5298084" cy="2768940"/>
            </a:xfrm>
          </p:grpSpPr>
          <p:grpSp>
            <p:nvGrpSpPr>
              <p:cNvPr id="95" name="Csoportba foglalás 94"/>
              <p:cNvGrpSpPr/>
              <p:nvPr/>
            </p:nvGrpSpPr>
            <p:grpSpPr>
              <a:xfrm>
                <a:off x="4668992" y="3420196"/>
                <a:ext cx="4183676" cy="2730906"/>
                <a:chOff x="4854732" y="3420196"/>
                <a:chExt cx="4183676" cy="2730906"/>
              </a:xfrm>
            </p:grpSpPr>
            <p:grpSp>
              <p:nvGrpSpPr>
                <p:cNvPr id="97" name="Csoportba foglalás 96"/>
                <p:cNvGrpSpPr/>
                <p:nvPr/>
              </p:nvGrpSpPr>
              <p:grpSpPr>
                <a:xfrm>
                  <a:off x="4854732" y="3420196"/>
                  <a:ext cx="3884068" cy="2730906"/>
                  <a:chOff x="5074621" y="3263027"/>
                  <a:chExt cx="3884068" cy="2730906"/>
                </a:xfrm>
              </p:grpSpPr>
              <p:pic>
                <p:nvPicPr>
                  <p:cNvPr id="100" name="Kép 99"/>
                  <p:cNvPicPr>
                    <a:picLocks noChangeAspect="1"/>
                  </p:cNvPicPr>
                  <p:nvPr/>
                </p:nvPicPr>
                <p:blipFill rotWithShape="1">
                  <a:blip r:embed="rId3" cstate="print">
                    <a:extLst>
                      <a:ext uri="{28A0092B-C50C-407E-A947-70E740481C1C}">
                        <a14:useLocalDpi xmlns="" xmlns:a14="http://schemas.microsoft.com/office/drawing/2010/main" val="0"/>
                      </a:ext>
                    </a:extLst>
                  </a:blip>
                  <a:srcRect l="29734" t="17151" r="27178" b="19192"/>
                  <a:stretch/>
                </p:blipFill>
                <p:spPr>
                  <a:xfrm>
                    <a:off x="6021514" y="3636989"/>
                    <a:ext cx="2836119" cy="2356944"/>
                  </a:xfrm>
                  <a:prstGeom prst="roundRect">
                    <a:avLst>
                      <a:gd name="adj" fmla="val 37088"/>
                    </a:avLst>
                  </a:prstGeom>
                </p:spPr>
              </p:pic>
              <p:cxnSp>
                <p:nvCxnSpPr>
                  <p:cNvPr id="101" name="Egyenes összekötő nyíllal 100"/>
                  <p:cNvCxnSpPr/>
                  <p:nvPr/>
                </p:nvCxnSpPr>
                <p:spPr>
                  <a:xfrm flipV="1">
                    <a:off x="6214433" y="4949736"/>
                    <a:ext cx="822096" cy="0"/>
                  </a:xfrm>
                  <a:prstGeom prst="straightConnector1">
                    <a:avLst/>
                  </a:prstGeom>
                  <a:ln w="28575">
                    <a:solidFill>
                      <a:srgbClr val="FF0000"/>
                    </a:solidFill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02" name="Szövegdoboz 101"/>
                  <p:cNvSpPr txBox="1"/>
                  <p:nvPr/>
                </p:nvSpPr>
                <p:spPr>
                  <a:xfrm>
                    <a:off x="5074621" y="4586578"/>
                    <a:ext cx="1312020" cy="756547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hu-HU" sz="160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rPr>
                      <a:t>14 mm </a:t>
                    </a:r>
                    <a:r>
                      <a:rPr lang="en-US" sz="160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rPr>
                      <a:t>long </a:t>
                    </a:r>
                    <a:r>
                      <a:rPr lang="hu-HU" sz="160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rPr>
                      <a:t>Ti:</a:t>
                    </a:r>
                    <a:r>
                      <a:rPr lang="hu-HU" sz="1600" dirty="0" err="1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rPr>
                      <a:t>Sa</a:t>
                    </a:r>
                    <a:endParaRPr lang="hu-HU" sz="16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103" name="Szövegdoboz 102"/>
                  <p:cNvSpPr txBox="1"/>
                  <p:nvPr/>
                </p:nvSpPr>
                <p:spPr>
                  <a:xfrm>
                    <a:off x="5920460" y="3263027"/>
                    <a:ext cx="3038229" cy="43800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hu-HU" sz="1600" dirty="0" err="1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rPr>
                      <a:t>Crystal</a:t>
                    </a:r>
                    <a:r>
                      <a:rPr lang="hu-HU" sz="160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rPr>
                      <a:t> </a:t>
                    </a:r>
                    <a:r>
                      <a:rPr lang="hu-HU" sz="1600" dirty="0" err="1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rPr>
                      <a:t>cooling</a:t>
                    </a:r>
                    <a:r>
                      <a:rPr lang="hu-HU" sz="160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rPr>
                      <a:t> </a:t>
                    </a:r>
                    <a:r>
                      <a:rPr lang="hu-HU" sz="1600" dirty="0" err="1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rPr>
                      <a:t>mount</a:t>
                    </a:r>
                    <a:endParaRPr lang="hu-HU" sz="16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</p:grpSp>
            <p:cxnSp>
              <p:nvCxnSpPr>
                <p:cNvPr id="98" name="Egyenes összekötő nyíllal 97"/>
                <p:cNvCxnSpPr/>
                <p:nvPr/>
              </p:nvCxnSpPr>
              <p:spPr>
                <a:xfrm rot="12000000" flipV="1">
                  <a:off x="8426408" y="5554857"/>
                  <a:ext cx="612000" cy="0"/>
                </a:xfrm>
                <a:prstGeom prst="straightConnector1">
                  <a:avLst/>
                </a:prstGeom>
                <a:ln w="57150">
                  <a:solidFill>
                    <a:srgbClr val="0070C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9" name="Egyenes összekötő nyíllal 98"/>
                <p:cNvCxnSpPr/>
                <p:nvPr/>
              </p:nvCxnSpPr>
              <p:spPr>
                <a:xfrm rot="12000000" flipV="1">
                  <a:off x="5457978" y="4456020"/>
                  <a:ext cx="611999" cy="0"/>
                </a:xfrm>
                <a:prstGeom prst="straightConnector1">
                  <a:avLst/>
                </a:prstGeom>
                <a:ln w="57150">
                  <a:solidFill>
                    <a:srgbClr val="0070C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96" name="Szövegdoboz 95"/>
              <p:cNvSpPr txBox="1"/>
              <p:nvPr/>
            </p:nvSpPr>
            <p:spPr>
              <a:xfrm rot="1200000">
                <a:off x="8728461" y="5432589"/>
                <a:ext cx="1238615" cy="75654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hu-HU" sz="1600" dirty="0" err="1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Cooling</a:t>
                </a:r>
                <a:r>
                  <a:rPr lang="hu-HU" sz="1600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 </a:t>
                </a:r>
                <a:r>
                  <a:rPr lang="hu-HU" sz="1600" dirty="0" err="1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water</a:t>
                </a:r>
                <a:endParaRPr lang="hu-HU" sz="1600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sp>
          <p:nvSpPr>
            <p:cNvPr id="93" name="Szövegdoboz 92"/>
            <p:cNvSpPr txBox="1"/>
            <p:nvPr/>
          </p:nvSpPr>
          <p:spPr>
            <a:xfrm>
              <a:off x="7923329" y="1313534"/>
              <a:ext cx="91496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hu-HU" sz="1600" dirty="0" err="1" smtClean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Copper</a:t>
              </a:r>
              <a:r>
                <a:rPr lang="hu-HU" sz="16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 </a:t>
              </a:r>
              <a:r>
                <a:rPr lang="hu-HU" sz="1600" dirty="0" err="1" smtClean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housing</a:t>
              </a:r>
              <a:endParaRPr lang="hu-HU" sz="16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cxnSp>
          <p:nvCxnSpPr>
            <p:cNvPr id="94" name="Egyenes összekötő nyíllal 93"/>
            <p:cNvCxnSpPr/>
            <p:nvPr/>
          </p:nvCxnSpPr>
          <p:spPr>
            <a:xfrm flipH="1" flipV="1">
              <a:off x="7409975" y="1605921"/>
              <a:ext cx="612000" cy="0"/>
            </a:xfrm>
            <a:prstGeom prst="straightConnector1">
              <a:avLst/>
            </a:prstGeom>
            <a:ln w="28575">
              <a:solidFill>
                <a:srgbClr val="CC66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04" name="Kép 10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-1" r="777" b="1438"/>
          <a:stretch/>
        </p:blipFill>
        <p:spPr bwMode="auto">
          <a:xfrm>
            <a:off x="457213" y="4244636"/>
            <a:ext cx="3455786" cy="210120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sp>
        <p:nvSpPr>
          <p:cNvPr id="105" name="Szövegdoboz 104"/>
          <p:cNvSpPr txBox="1"/>
          <p:nvPr/>
        </p:nvSpPr>
        <p:spPr>
          <a:xfrm>
            <a:off x="457213" y="6414464"/>
            <a:ext cx="364395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1200" i="1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Temperature</a:t>
            </a:r>
            <a:r>
              <a:rPr lang="hu-HU" sz="1200" i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hu-HU" sz="1200" i="1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values</a:t>
            </a:r>
            <a:r>
              <a:rPr lang="hu-HU" sz="1200" i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hu-HU" sz="1200" i="1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are</a:t>
            </a:r>
            <a:r>
              <a:rPr lang="hu-HU" sz="1200" i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hu-HU" sz="1200" i="1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related</a:t>
            </a:r>
            <a:r>
              <a:rPr lang="hu-HU" sz="1200" i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hu-HU" sz="1200" i="1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to</a:t>
            </a:r>
            <a:r>
              <a:rPr lang="hu-HU" sz="1200" i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hu-HU" sz="1200" i="1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the</a:t>
            </a:r>
            <a:r>
              <a:rPr lang="hu-HU" sz="1200" i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hu-HU" sz="1200" i="1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cooling</a:t>
            </a:r>
            <a:r>
              <a:rPr lang="hu-HU" sz="1200" i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hu-HU" sz="1200" i="1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water</a:t>
            </a:r>
            <a:r>
              <a:rPr lang="hu-HU" sz="1200" i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endParaRPr lang="hu-HU" sz="1200" i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107" name="Kép 106"/>
          <p:cNvPicPr>
            <a:picLocks noChangeAspect="1"/>
          </p:cNvPicPr>
          <p:nvPr/>
        </p:nvPicPr>
        <p:blipFill>
          <a:blip r:embed="rId5" cstate="print"/>
          <a:srcRect b="6030"/>
          <a:stretch>
            <a:fillRect/>
          </a:stretch>
        </p:blipFill>
        <p:spPr bwMode="auto">
          <a:xfrm>
            <a:off x="5048255" y="3547711"/>
            <a:ext cx="3964069" cy="32194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églalap 3"/>
          <p:cNvSpPr/>
          <p:nvPr/>
        </p:nvSpPr>
        <p:spPr>
          <a:xfrm>
            <a:off x="4567270" y="3582630"/>
            <a:ext cx="11560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u-HU" dirty="0">
                <a:solidFill>
                  <a:schemeClr val="tx1">
                    <a:lumMod val="85000"/>
                    <a:lumOff val="15000"/>
                  </a:schemeClr>
                </a:solidFill>
              </a:rPr>
              <a:t>CEP </a:t>
            </a:r>
            <a:r>
              <a:rPr lang="hu-HU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noise</a:t>
            </a:r>
            <a:r>
              <a:rPr lang="hu-HU" dirty="0">
                <a:solidFill>
                  <a:schemeClr val="tx1">
                    <a:lumMod val="85000"/>
                    <a:lumOff val="15000"/>
                  </a:schemeClr>
                </a:solidFill>
              </a:rPr>
              <a:t>: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61855160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églalap 2"/>
          <p:cNvSpPr/>
          <p:nvPr/>
        </p:nvSpPr>
        <p:spPr>
          <a:xfrm>
            <a:off x="0" y="5561878"/>
            <a:ext cx="6368391" cy="12961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zövegdoboz 3"/>
          <p:cNvSpPr txBox="1"/>
          <p:nvPr/>
        </p:nvSpPr>
        <p:spPr>
          <a:xfrm>
            <a:off x="697230" y="91440"/>
            <a:ext cx="444903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chemeClr val="bg1"/>
                </a:solidFill>
              </a:rPr>
              <a:t>Further developments</a:t>
            </a:r>
            <a:endParaRPr lang="en-US" sz="3600" b="1" dirty="0">
              <a:solidFill>
                <a:schemeClr val="bg1"/>
              </a:solidFill>
            </a:endParaRPr>
          </a:p>
        </p:txBody>
      </p:sp>
      <p:cxnSp>
        <p:nvCxnSpPr>
          <p:cNvPr id="6" name="Egyenes összekötő 5"/>
          <p:cNvCxnSpPr/>
          <p:nvPr/>
        </p:nvCxnSpPr>
        <p:spPr>
          <a:xfrm>
            <a:off x="0" y="760631"/>
            <a:ext cx="8069580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62"/>
          <p:cNvSpPr>
            <a:spLocks noChangeArrowheads="1"/>
          </p:cNvSpPr>
          <p:nvPr/>
        </p:nvSpPr>
        <p:spPr bwMode="auto">
          <a:xfrm>
            <a:off x="113919" y="1347849"/>
            <a:ext cx="8421566" cy="4094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defTabSz="4321175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800" b="1" dirty="0">
                <a:cs typeface="Arial" pitchFamily="34" charset="0"/>
              </a:rPr>
              <a:t> </a:t>
            </a:r>
            <a:r>
              <a:rPr lang="en-US" sz="2800" b="1" dirty="0" smtClean="0">
                <a:cs typeface="Arial" pitchFamily="34" charset="0"/>
              </a:rPr>
              <a:t>Spectrally resolved interferometry is an efficient linear optical method of </a:t>
            </a:r>
            <a:r>
              <a:rPr lang="en-US" sz="2800" b="1" dirty="0" err="1" smtClean="0">
                <a:cs typeface="Arial" pitchFamily="34" charset="0"/>
              </a:rPr>
              <a:t>ultrashort</a:t>
            </a:r>
            <a:r>
              <a:rPr lang="en-US" sz="2800" b="1" dirty="0" smtClean="0">
                <a:cs typeface="Arial" pitchFamily="34" charset="0"/>
              </a:rPr>
              <a:t> pulse measurement</a:t>
            </a:r>
          </a:p>
          <a:p>
            <a:pPr defTabSz="4321175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800" b="1" dirty="0">
                <a:cs typeface="Arial" pitchFamily="34" charset="0"/>
              </a:rPr>
              <a:t> </a:t>
            </a:r>
            <a:r>
              <a:rPr lang="en-US" sz="2800" b="1" dirty="0" smtClean="0">
                <a:cs typeface="Arial" pitchFamily="34" charset="0"/>
              </a:rPr>
              <a:t>Most effective if used together with self-referenced characterization techniques</a:t>
            </a:r>
            <a:endParaRPr lang="en-US" sz="2800" b="1" dirty="0">
              <a:cs typeface="Arial" pitchFamily="34" charset="0"/>
            </a:endParaRPr>
          </a:p>
        </p:txBody>
      </p:sp>
      <p:sp>
        <p:nvSpPr>
          <p:cNvPr id="7" name="Téglalap 82"/>
          <p:cNvSpPr>
            <a:spLocks noChangeArrowheads="1"/>
          </p:cNvSpPr>
          <p:nvPr/>
        </p:nvSpPr>
        <p:spPr bwMode="auto">
          <a:xfrm>
            <a:off x="2713386" y="4101366"/>
            <a:ext cx="561213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Thank you for your attention!</a:t>
            </a:r>
            <a:endParaRPr lang="hu-HU" sz="3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Téglalap 7"/>
          <p:cNvSpPr/>
          <p:nvPr/>
        </p:nvSpPr>
        <p:spPr>
          <a:xfrm>
            <a:off x="0" y="5563211"/>
            <a:ext cx="2930396" cy="1296548"/>
          </a:xfrm>
          <a:prstGeom prst="rect">
            <a:avLst/>
          </a:prstGeom>
          <a:solidFill>
            <a:schemeClr val="bg1"/>
          </a:solidFill>
        </p:spPr>
        <p:txBody>
          <a:bodyPr wrap="square">
            <a:noAutofit/>
          </a:bodyPr>
          <a:lstStyle/>
          <a:p>
            <a:pPr lvl="0" algn="just"/>
            <a:r>
              <a:rPr lang="en-US" sz="900" b="1" dirty="0" smtClean="0">
                <a:latin typeface="+mj-lt"/>
                <a:cs typeface="Arial" pitchFamily="34" charset="0"/>
              </a:rPr>
              <a:t>Acknowledgements:</a:t>
            </a:r>
            <a:endParaRPr lang="hu-HU" sz="900" b="1" dirty="0">
              <a:latin typeface="+mj-lt"/>
              <a:cs typeface="Arial" pitchFamily="34" charset="0"/>
            </a:endParaRPr>
          </a:p>
          <a:p>
            <a:pPr lvl="0" algn="just"/>
            <a:r>
              <a:rPr lang="en-US" sz="900" dirty="0" smtClean="0">
                <a:latin typeface="+mj-lt"/>
                <a:cs typeface="Arial" pitchFamily="34" charset="0"/>
              </a:rPr>
              <a:t>This </a:t>
            </a:r>
            <a:r>
              <a:rPr lang="en-US" sz="900" dirty="0">
                <a:latin typeface="+mj-lt"/>
                <a:cs typeface="Arial" pitchFamily="34" charset="0"/>
              </a:rPr>
              <a:t>research was supported by the European Union and the State of Hungary, co-financed by the European Social Fund in the frameworks of TÁMOP 4.2.4. A/2-11-1-2012-0001 ’National Excellence Program’ and TÁMOP 4.2.2.A-11/1/KONV-2012-0060 – „Pulse lasers for use in materials science and </a:t>
            </a:r>
            <a:r>
              <a:rPr lang="en-US" sz="900" dirty="0" err="1">
                <a:latin typeface="+mj-lt"/>
                <a:cs typeface="Arial" pitchFamily="34" charset="0"/>
              </a:rPr>
              <a:t>biophotonics</a:t>
            </a:r>
            <a:r>
              <a:rPr lang="en-US" sz="900" dirty="0" smtClean="0">
                <a:latin typeface="+mj-lt"/>
                <a:cs typeface="Arial" pitchFamily="34" charset="0"/>
              </a:rPr>
              <a:t>”</a:t>
            </a:r>
            <a:r>
              <a:rPr lang="hu-HU" sz="900" dirty="0" smtClean="0">
                <a:latin typeface="+mj-lt"/>
                <a:cs typeface="Arial" pitchFamily="34" charset="0"/>
              </a:rPr>
              <a:t> </a:t>
            </a:r>
            <a:r>
              <a:rPr lang="en-US" sz="900" dirty="0">
                <a:latin typeface="+mj-lt"/>
                <a:cs typeface="Arial" pitchFamily="34" charset="0"/>
              </a:rPr>
              <a:t>and „TÁMOP-4.2.2.C-11/1/KONV-2012-0010 – „Supercomputer, the national virtual laboratory</a:t>
            </a:r>
            <a:r>
              <a:rPr lang="en-US" sz="900" dirty="0" smtClean="0">
                <a:latin typeface="+mj-lt"/>
                <a:cs typeface="Arial" pitchFamily="34" charset="0"/>
              </a:rPr>
              <a:t>”</a:t>
            </a:r>
            <a:r>
              <a:rPr lang="hu-HU" sz="900" dirty="0" smtClean="0">
                <a:latin typeface="+mj-lt"/>
                <a:cs typeface="Arial" pitchFamily="34" charset="0"/>
              </a:rPr>
              <a:t>.</a:t>
            </a:r>
            <a:endParaRPr lang="en-US" sz="900" dirty="0">
              <a:latin typeface="+mj-lt"/>
              <a:cs typeface="Arial" pitchFamily="34" charset="0"/>
            </a:endParaRPr>
          </a:p>
        </p:txBody>
      </p:sp>
      <p:pic>
        <p:nvPicPr>
          <p:cNvPr id="11" name="Kép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9449" y="4568616"/>
            <a:ext cx="3636729" cy="228938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1400014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8728" y="500042"/>
            <a:ext cx="7498080" cy="1143000"/>
          </a:xfrm>
        </p:spPr>
        <p:txBody>
          <a:bodyPr/>
          <a:lstStyle/>
          <a:p>
            <a:pPr algn="ctr"/>
            <a:r>
              <a:rPr lang="en-IN" dirty="0" smtClean="0"/>
              <a:t>Let Us Meet Again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034" y="1928802"/>
            <a:ext cx="8433654" cy="3695712"/>
          </a:xfrm>
        </p:spPr>
        <p:txBody>
          <a:bodyPr/>
          <a:lstStyle/>
          <a:p>
            <a:pPr algn="ctr">
              <a:buNone/>
            </a:pPr>
            <a:r>
              <a:rPr lang="en-IN" dirty="0" smtClean="0"/>
              <a:t>We welcome all to our future group conferences of Omics group international</a:t>
            </a:r>
          </a:p>
          <a:p>
            <a:pPr algn="ctr">
              <a:buNone/>
            </a:pPr>
            <a:r>
              <a:rPr lang="en-IN" dirty="0" smtClean="0"/>
              <a:t>Please visit:</a:t>
            </a:r>
          </a:p>
          <a:p>
            <a:pPr algn="ctr">
              <a:buNone/>
            </a:pPr>
            <a:r>
              <a:rPr lang="en-IN" dirty="0" smtClean="0">
                <a:solidFill>
                  <a:srgbClr val="0070C0"/>
                </a:solidFill>
                <a:hlinkClick r:id="rId2"/>
              </a:rPr>
              <a:t>www.omicsgroup.com</a:t>
            </a:r>
            <a:endParaRPr lang="en-IN" dirty="0" smtClean="0">
              <a:solidFill>
                <a:srgbClr val="0070C0"/>
              </a:solidFill>
            </a:endParaRPr>
          </a:p>
          <a:p>
            <a:pPr algn="ctr">
              <a:buNone/>
            </a:pPr>
            <a:r>
              <a:rPr lang="en-IN" dirty="0" smtClean="0">
                <a:solidFill>
                  <a:srgbClr val="0070C0"/>
                </a:solidFill>
                <a:hlinkClick r:id="rId3"/>
              </a:rPr>
              <a:t>www.Conferenceseries.com</a:t>
            </a:r>
            <a:r>
              <a:rPr lang="en-IN" dirty="0" smtClean="0">
                <a:solidFill>
                  <a:srgbClr val="0070C0"/>
                </a:solidFill>
              </a:rPr>
              <a:t> </a:t>
            </a:r>
          </a:p>
          <a:p>
            <a:pPr algn="ctr">
              <a:buNone/>
            </a:pPr>
            <a:r>
              <a:rPr lang="en-IN" dirty="0" smtClean="0">
                <a:solidFill>
                  <a:srgbClr val="0070C0"/>
                </a:solidFill>
                <a:hlinkClick r:id="rId4"/>
              </a:rPr>
              <a:t>http://optics.conferenceseries.com/</a:t>
            </a:r>
            <a:r>
              <a:rPr lang="en-IN" dirty="0" smtClean="0">
                <a:solidFill>
                  <a:srgbClr val="0070C0"/>
                </a:solidFill>
              </a:rPr>
              <a:t> </a:t>
            </a:r>
            <a:endParaRPr lang="en-IN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2417</TotalTime>
  <Words>1312</Words>
  <Application>Microsoft Office PowerPoint</Application>
  <PresentationFormat>On-screen Show (4:3)</PresentationFormat>
  <Paragraphs>222</Paragraphs>
  <Slides>27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Office-téma</vt:lpstr>
      <vt:lpstr>About Omics Group</vt:lpstr>
      <vt:lpstr>About Omics Group conferences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Let Us Meet Again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bemutató</dc:title>
  <dc:creator>Adam Borzsonyi</dc:creator>
  <cp:lastModifiedBy>Anderson Silver</cp:lastModifiedBy>
  <cp:revision>80</cp:revision>
  <cp:lastPrinted>2014-09-04T13:07:42Z</cp:lastPrinted>
  <dcterms:created xsi:type="dcterms:W3CDTF">2013-06-11T20:40:37Z</dcterms:created>
  <dcterms:modified xsi:type="dcterms:W3CDTF">2014-09-24T12:09:14Z</dcterms:modified>
</cp:coreProperties>
</file>