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7"/>
  </p:notesMasterIdLst>
  <p:sldIdLst>
    <p:sldId id="288" r:id="rId3"/>
    <p:sldId id="261" r:id="rId4"/>
    <p:sldId id="257" r:id="rId5"/>
    <p:sldId id="262" r:id="rId6"/>
    <p:sldId id="263" r:id="rId7"/>
    <p:sldId id="264" r:id="rId8"/>
    <p:sldId id="285" r:id="rId9"/>
    <p:sldId id="265" r:id="rId10"/>
    <p:sldId id="266" r:id="rId11"/>
    <p:sldId id="267" r:id="rId12"/>
    <p:sldId id="268" r:id="rId13"/>
    <p:sldId id="269" r:id="rId14"/>
    <p:sldId id="289" r:id="rId15"/>
    <p:sldId id="290" r:id="rId16"/>
    <p:sldId id="291" r:id="rId17"/>
    <p:sldId id="292" r:id="rId18"/>
    <p:sldId id="273" r:id="rId19"/>
    <p:sldId id="280" r:id="rId20"/>
    <p:sldId id="283" r:id="rId21"/>
    <p:sldId id="284" r:id="rId22"/>
    <p:sldId id="287" r:id="rId23"/>
    <p:sldId id="294" r:id="rId24"/>
    <p:sldId id="295" r:id="rId25"/>
    <p:sldId id="277" r:id="rId2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60"/>
  </p:normalViewPr>
  <p:slideViewPr>
    <p:cSldViewPr>
      <p:cViewPr varScale="1">
        <p:scale>
          <a:sx n="112" d="100"/>
          <a:sy n="112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2D1F4-BD9E-41C9-B33A-57E25832E01F}" type="doc">
      <dgm:prSet loTypeId="urn:microsoft.com/office/officeart/2005/8/layout/hProcess9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140FA60E-910A-4A59-BB85-3C89E265E61E}">
      <dgm:prSet phldrT="[Text]"/>
      <dgm:spPr>
        <a:solidFill>
          <a:srgbClr val="00B0F0"/>
        </a:solidFill>
      </dgm:spPr>
      <dgm:t>
        <a:bodyPr/>
        <a:lstStyle/>
        <a:p>
          <a:r>
            <a:rPr lang="en-AU" b="1" dirty="0" smtClean="0"/>
            <a:t>20 healthy volunteers</a:t>
          </a:r>
          <a:endParaRPr lang="en-AU" b="1" dirty="0"/>
        </a:p>
      </dgm:t>
    </dgm:pt>
    <dgm:pt modelId="{B87BA208-F109-4BB9-838B-DD9B75187625}" type="parTrans" cxnId="{A080B086-EA44-4373-90BF-A369A92E129D}">
      <dgm:prSet/>
      <dgm:spPr/>
      <dgm:t>
        <a:bodyPr/>
        <a:lstStyle/>
        <a:p>
          <a:endParaRPr lang="en-AU" b="1"/>
        </a:p>
      </dgm:t>
    </dgm:pt>
    <dgm:pt modelId="{52576875-3DCF-4376-95D4-9C12B26ABB2F}" type="sibTrans" cxnId="{A080B086-EA44-4373-90BF-A369A92E129D}">
      <dgm:prSet/>
      <dgm:spPr/>
      <dgm:t>
        <a:bodyPr/>
        <a:lstStyle/>
        <a:p>
          <a:endParaRPr lang="en-AU" b="1"/>
        </a:p>
      </dgm:t>
    </dgm:pt>
    <dgm:pt modelId="{ECFCFE88-276D-4C9A-A5D1-D97069F7602D}">
      <dgm:prSet phldrT="[Text]"/>
      <dgm:spPr>
        <a:solidFill>
          <a:srgbClr val="00CC00"/>
        </a:solidFill>
      </dgm:spPr>
      <dgm:t>
        <a:bodyPr/>
        <a:lstStyle/>
        <a:p>
          <a:r>
            <a:rPr lang="en-AU" b="1" dirty="0" smtClean="0"/>
            <a:t>Baseline sample</a:t>
          </a:r>
          <a:endParaRPr lang="en-AU" b="1" dirty="0"/>
        </a:p>
      </dgm:t>
    </dgm:pt>
    <dgm:pt modelId="{38E4EEA8-33CF-4E79-8F31-BC4CBEE5DD12}" type="parTrans" cxnId="{0BE57B4C-F283-4E62-9B99-D6D905BA19A0}">
      <dgm:prSet/>
      <dgm:spPr/>
      <dgm:t>
        <a:bodyPr/>
        <a:lstStyle/>
        <a:p>
          <a:endParaRPr lang="en-AU" b="1"/>
        </a:p>
      </dgm:t>
    </dgm:pt>
    <dgm:pt modelId="{3D9A3432-BDFE-4278-BF10-4C9E951F5B49}" type="sibTrans" cxnId="{0BE57B4C-F283-4E62-9B99-D6D905BA19A0}">
      <dgm:prSet/>
      <dgm:spPr/>
      <dgm:t>
        <a:bodyPr/>
        <a:lstStyle/>
        <a:p>
          <a:endParaRPr lang="en-AU" b="1"/>
        </a:p>
      </dgm:t>
    </dgm:pt>
    <dgm:pt modelId="{7EE9FCA1-7C26-4DC7-A24C-050AF0ABF39A}">
      <dgm:prSet phldrT="[Text]"/>
      <dgm:spPr>
        <a:solidFill>
          <a:srgbClr val="CC3300"/>
        </a:solidFill>
        <a:ln>
          <a:solidFill>
            <a:srgbClr val="FF0000"/>
          </a:solidFill>
        </a:ln>
      </dgm:spPr>
      <dgm:t>
        <a:bodyPr/>
        <a:lstStyle/>
        <a:p>
          <a:r>
            <a:rPr lang="en-AU" b="1" dirty="0" smtClean="0"/>
            <a:t>QGPJ or PJ or Placebo</a:t>
          </a:r>
          <a:endParaRPr lang="en-AU" b="1" dirty="0"/>
        </a:p>
      </dgm:t>
    </dgm:pt>
    <dgm:pt modelId="{7DA892B6-158D-493C-A67F-C012B794D45F}" type="parTrans" cxnId="{1E7A751F-202B-46CB-B943-58638E18664E}">
      <dgm:prSet/>
      <dgm:spPr/>
      <dgm:t>
        <a:bodyPr/>
        <a:lstStyle/>
        <a:p>
          <a:endParaRPr lang="en-AU" b="1"/>
        </a:p>
      </dgm:t>
    </dgm:pt>
    <dgm:pt modelId="{62CA92F7-8FCA-40D4-BF5C-78887955B478}" type="sibTrans" cxnId="{1E7A751F-202B-46CB-B943-58638E18664E}">
      <dgm:prSet/>
      <dgm:spPr/>
      <dgm:t>
        <a:bodyPr/>
        <a:lstStyle/>
        <a:p>
          <a:endParaRPr lang="en-AU" b="1"/>
        </a:p>
      </dgm:t>
    </dgm:pt>
    <dgm:pt modelId="{DC2099FE-C7A9-4284-BFC1-3EEF85D48415}">
      <dgm:prSet phldrT="[Text]"/>
      <dgm:spPr>
        <a:solidFill>
          <a:srgbClr val="00B0F0"/>
        </a:solidFill>
      </dgm:spPr>
      <dgm:t>
        <a:bodyPr/>
        <a:lstStyle/>
        <a:p>
          <a:r>
            <a:rPr lang="en-AU" b="1" dirty="0" smtClean="0"/>
            <a:t>28 days – 200 mL/day</a:t>
          </a:r>
          <a:endParaRPr lang="en-AU" b="1" dirty="0"/>
        </a:p>
      </dgm:t>
    </dgm:pt>
    <dgm:pt modelId="{F5ADBB93-B594-403D-B002-EE58B7620D39}" type="parTrans" cxnId="{7C86821F-BDBA-41CB-9E11-D5B8B1056EBD}">
      <dgm:prSet/>
      <dgm:spPr/>
      <dgm:t>
        <a:bodyPr/>
        <a:lstStyle/>
        <a:p>
          <a:endParaRPr lang="en-AU" b="1"/>
        </a:p>
      </dgm:t>
    </dgm:pt>
    <dgm:pt modelId="{378F1828-07A1-4552-B9BD-609F5C85548B}" type="sibTrans" cxnId="{7C86821F-BDBA-41CB-9E11-D5B8B1056EBD}">
      <dgm:prSet/>
      <dgm:spPr/>
      <dgm:t>
        <a:bodyPr/>
        <a:lstStyle/>
        <a:p>
          <a:endParaRPr lang="en-AU" b="1"/>
        </a:p>
      </dgm:t>
    </dgm:pt>
    <dgm:pt modelId="{FB5E3DD2-707F-4CC2-826C-FA72DD4B0853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AU" b="1" dirty="0" smtClean="0"/>
            <a:t>14 day washout</a:t>
          </a:r>
          <a:endParaRPr lang="en-AU" b="1" dirty="0"/>
        </a:p>
      </dgm:t>
    </dgm:pt>
    <dgm:pt modelId="{8BE4541C-7E1F-4C30-A4E3-8E9C163327B6}" type="parTrans" cxnId="{8A160F5B-BAC2-41AA-BA47-284FE4175343}">
      <dgm:prSet/>
      <dgm:spPr/>
      <dgm:t>
        <a:bodyPr/>
        <a:lstStyle/>
        <a:p>
          <a:endParaRPr lang="en-AU" b="1"/>
        </a:p>
      </dgm:t>
    </dgm:pt>
    <dgm:pt modelId="{279F22DB-87A2-45D8-AD8D-86C6F2DFB115}" type="sibTrans" cxnId="{8A160F5B-BAC2-41AA-BA47-284FE4175343}">
      <dgm:prSet/>
      <dgm:spPr/>
      <dgm:t>
        <a:bodyPr/>
        <a:lstStyle/>
        <a:p>
          <a:endParaRPr lang="en-AU" b="1"/>
        </a:p>
      </dgm:t>
    </dgm:pt>
    <dgm:pt modelId="{A900FDCA-1778-4427-AD44-EFB86ADA0897}">
      <dgm:prSet phldrT="[Text]"/>
      <dgm:spPr>
        <a:solidFill>
          <a:srgbClr val="00B0F0"/>
        </a:solidFill>
      </dgm:spPr>
      <dgm:t>
        <a:bodyPr/>
        <a:lstStyle/>
        <a:p>
          <a:r>
            <a:rPr lang="en-AU" b="1" dirty="0" smtClean="0"/>
            <a:t>Cross-over</a:t>
          </a:r>
          <a:endParaRPr lang="en-AU" b="1" dirty="0"/>
        </a:p>
      </dgm:t>
    </dgm:pt>
    <dgm:pt modelId="{BFCA61EA-7F5C-4A7C-9C5E-3D2D7014705A}" type="parTrans" cxnId="{4D1566D5-3657-49FB-9FD8-2E124F7BEBEC}">
      <dgm:prSet/>
      <dgm:spPr/>
      <dgm:t>
        <a:bodyPr/>
        <a:lstStyle/>
        <a:p>
          <a:endParaRPr lang="en-AU" b="1"/>
        </a:p>
      </dgm:t>
    </dgm:pt>
    <dgm:pt modelId="{95F7489D-0DAB-46C7-B947-17AF9ABA88A1}" type="sibTrans" cxnId="{4D1566D5-3657-49FB-9FD8-2E124F7BEBEC}">
      <dgm:prSet/>
      <dgm:spPr/>
      <dgm:t>
        <a:bodyPr/>
        <a:lstStyle/>
        <a:p>
          <a:endParaRPr lang="en-AU" b="1"/>
        </a:p>
      </dgm:t>
    </dgm:pt>
    <dgm:pt modelId="{B42D0354-67EF-47F9-9980-E587EABA3208}">
      <dgm:prSet phldrT="[Text]"/>
      <dgm:spPr>
        <a:solidFill>
          <a:srgbClr val="00CC00"/>
        </a:solidFill>
      </dgm:spPr>
      <dgm:t>
        <a:bodyPr/>
        <a:lstStyle/>
        <a:p>
          <a:r>
            <a:rPr lang="en-AU" b="1" smtClean="0"/>
            <a:t>Post sample</a:t>
          </a:r>
          <a:endParaRPr lang="en-AU" b="1" dirty="0"/>
        </a:p>
      </dgm:t>
    </dgm:pt>
    <dgm:pt modelId="{4BD86725-6BD5-49BA-803D-C4AE494B6BBE}" type="parTrans" cxnId="{1E3DBAB1-6BD6-4152-AA2F-CC7AAC71B95D}">
      <dgm:prSet/>
      <dgm:spPr/>
      <dgm:t>
        <a:bodyPr/>
        <a:lstStyle/>
        <a:p>
          <a:endParaRPr lang="en-AU"/>
        </a:p>
      </dgm:t>
    </dgm:pt>
    <dgm:pt modelId="{5E819A25-2871-41A5-9EB0-B51CBC7A3054}" type="sibTrans" cxnId="{1E3DBAB1-6BD6-4152-AA2F-CC7AAC71B95D}">
      <dgm:prSet/>
      <dgm:spPr/>
      <dgm:t>
        <a:bodyPr/>
        <a:lstStyle/>
        <a:p>
          <a:endParaRPr lang="en-AU"/>
        </a:p>
      </dgm:t>
    </dgm:pt>
    <dgm:pt modelId="{8E65A7FB-9908-4E24-AA7C-57F0E7BE73A6}" type="pres">
      <dgm:prSet presAssocID="{8CC2D1F4-BD9E-41C9-B33A-57E25832E01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B71FA686-AEE3-486E-A10E-14748857E963}" type="pres">
      <dgm:prSet presAssocID="{8CC2D1F4-BD9E-41C9-B33A-57E25832E01F}" presName="arrow" presStyleLbl="bgShp" presStyleIdx="0" presStyleCnt="1" custScaleX="117647" custScaleY="92691"/>
      <dgm:spPr>
        <a:solidFill>
          <a:srgbClr val="002060"/>
        </a:solidFill>
        <a:ln>
          <a:solidFill>
            <a:srgbClr val="FF0000"/>
          </a:solidFill>
        </a:ln>
      </dgm:spPr>
      <dgm:t>
        <a:bodyPr/>
        <a:lstStyle/>
        <a:p>
          <a:endParaRPr lang="en-AU"/>
        </a:p>
      </dgm:t>
    </dgm:pt>
    <dgm:pt modelId="{66CB068D-8FF9-48A5-97E0-0CD75F8A4CEC}" type="pres">
      <dgm:prSet presAssocID="{8CC2D1F4-BD9E-41C9-B33A-57E25832E01F}" presName="linearProcess" presStyleCnt="0"/>
      <dgm:spPr/>
      <dgm:t>
        <a:bodyPr/>
        <a:lstStyle/>
        <a:p>
          <a:endParaRPr lang="en-AU"/>
        </a:p>
      </dgm:t>
    </dgm:pt>
    <dgm:pt modelId="{0F9CA7F8-B305-46E0-8F8D-9972778B2493}" type="pres">
      <dgm:prSet presAssocID="{140FA60E-910A-4A59-BB85-3C89E265E61E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8B24925-5174-4A76-9116-4A13F80F6BAD}" type="pres">
      <dgm:prSet presAssocID="{52576875-3DCF-4376-95D4-9C12B26ABB2F}" presName="sibTrans" presStyleCnt="0"/>
      <dgm:spPr/>
      <dgm:t>
        <a:bodyPr/>
        <a:lstStyle/>
        <a:p>
          <a:endParaRPr lang="en-AU"/>
        </a:p>
      </dgm:t>
    </dgm:pt>
    <dgm:pt modelId="{1DFC14FD-CECC-45AB-975E-E29A865CABA5}" type="pres">
      <dgm:prSet presAssocID="{ECFCFE88-276D-4C9A-A5D1-D97069F7602D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D8A43BE-26CE-4875-A806-E8DA2C9E9BC7}" type="pres">
      <dgm:prSet presAssocID="{3D9A3432-BDFE-4278-BF10-4C9E951F5B49}" presName="sibTrans" presStyleCnt="0"/>
      <dgm:spPr/>
      <dgm:t>
        <a:bodyPr/>
        <a:lstStyle/>
        <a:p>
          <a:endParaRPr lang="en-AU"/>
        </a:p>
      </dgm:t>
    </dgm:pt>
    <dgm:pt modelId="{81D3A553-148E-4F9A-87A6-9462F95D16A1}" type="pres">
      <dgm:prSet presAssocID="{7EE9FCA1-7C26-4DC7-A24C-050AF0ABF39A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E9FDCCC-F8DA-477E-ACBF-E901214C7534}" type="pres">
      <dgm:prSet presAssocID="{62CA92F7-8FCA-40D4-BF5C-78887955B478}" presName="sibTrans" presStyleCnt="0"/>
      <dgm:spPr/>
      <dgm:t>
        <a:bodyPr/>
        <a:lstStyle/>
        <a:p>
          <a:endParaRPr lang="en-AU"/>
        </a:p>
      </dgm:t>
    </dgm:pt>
    <dgm:pt modelId="{2AE670BE-F523-43FE-9CB7-EB899EDC3B8C}" type="pres">
      <dgm:prSet presAssocID="{DC2099FE-C7A9-4284-BFC1-3EEF85D48415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58FE9FC-06B1-42CF-B7DE-4E8FAD037261}" type="pres">
      <dgm:prSet presAssocID="{378F1828-07A1-4552-B9BD-609F5C85548B}" presName="sibTrans" presStyleCnt="0"/>
      <dgm:spPr/>
      <dgm:t>
        <a:bodyPr/>
        <a:lstStyle/>
        <a:p>
          <a:endParaRPr lang="en-AU"/>
        </a:p>
      </dgm:t>
    </dgm:pt>
    <dgm:pt modelId="{3E486D90-96C8-46B1-8B53-985AECA60FBE}" type="pres">
      <dgm:prSet presAssocID="{B42D0354-67EF-47F9-9980-E587EABA3208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58EB0F1-CAAE-4696-8CF2-78B44B763108}" type="pres">
      <dgm:prSet presAssocID="{5E819A25-2871-41A5-9EB0-B51CBC7A3054}" presName="sibTrans" presStyleCnt="0"/>
      <dgm:spPr/>
    </dgm:pt>
    <dgm:pt modelId="{BF31145F-8840-4A0E-8DC5-FDB5EB864C16}" type="pres">
      <dgm:prSet presAssocID="{FB5E3DD2-707F-4CC2-826C-FA72DD4B0853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63CD696-C4D1-46D7-82DF-D666DAC2268D}" type="pres">
      <dgm:prSet presAssocID="{279F22DB-87A2-45D8-AD8D-86C6F2DFB115}" presName="sibTrans" presStyleCnt="0"/>
      <dgm:spPr/>
      <dgm:t>
        <a:bodyPr/>
        <a:lstStyle/>
        <a:p>
          <a:endParaRPr lang="en-AU"/>
        </a:p>
      </dgm:t>
    </dgm:pt>
    <dgm:pt modelId="{F16D56B6-0344-481D-B808-E91BEBD180DC}" type="pres">
      <dgm:prSet presAssocID="{A900FDCA-1778-4427-AD44-EFB86ADA0897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1E7A751F-202B-46CB-B943-58638E18664E}" srcId="{8CC2D1F4-BD9E-41C9-B33A-57E25832E01F}" destId="{7EE9FCA1-7C26-4DC7-A24C-050AF0ABF39A}" srcOrd="2" destOrd="0" parTransId="{7DA892B6-158D-493C-A67F-C012B794D45F}" sibTransId="{62CA92F7-8FCA-40D4-BF5C-78887955B478}"/>
    <dgm:cxn modelId="{7C86821F-BDBA-41CB-9E11-D5B8B1056EBD}" srcId="{8CC2D1F4-BD9E-41C9-B33A-57E25832E01F}" destId="{DC2099FE-C7A9-4284-BFC1-3EEF85D48415}" srcOrd="3" destOrd="0" parTransId="{F5ADBB93-B594-403D-B002-EE58B7620D39}" sibTransId="{378F1828-07A1-4552-B9BD-609F5C85548B}"/>
    <dgm:cxn modelId="{A080B086-EA44-4373-90BF-A369A92E129D}" srcId="{8CC2D1F4-BD9E-41C9-B33A-57E25832E01F}" destId="{140FA60E-910A-4A59-BB85-3C89E265E61E}" srcOrd="0" destOrd="0" parTransId="{B87BA208-F109-4BB9-838B-DD9B75187625}" sibTransId="{52576875-3DCF-4376-95D4-9C12B26ABB2F}"/>
    <dgm:cxn modelId="{0BE57B4C-F283-4E62-9B99-D6D905BA19A0}" srcId="{8CC2D1F4-BD9E-41C9-B33A-57E25832E01F}" destId="{ECFCFE88-276D-4C9A-A5D1-D97069F7602D}" srcOrd="1" destOrd="0" parTransId="{38E4EEA8-33CF-4E79-8F31-BC4CBEE5DD12}" sibTransId="{3D9A3432-BDFE-4278-BF10-4C9E951F5B49}"/>
    <dgm:cxn modelId="{A79B2548-60A7-44EF-B1C8-C94EC49A8CB9}" type="presOf" srcId="{A900FDCA-1778-4427-AD44-EFB86ADA0897}" destId="{F16D56B6-0344-481D-B808-E91BEBD180DC}" srcOrd="0" destOrd="0" presId="urn:microsoft.com/office/officeart/2005/8/layout/hProcess9"/>
    <dgm:cxn modelId="{5F9D5941-94BD-4B0D-A683-3F9669B896CA}" type="presOf" srcId="{140FA60E-910A-4A59-BB85-3C89E265E61E}" destId="{0F9CA7F8-B305-46E0-8F8D-9972778B2493}" srcOrd="0" destOrd="0" presId="urn:microsoft.com/office/officeart/2005/8/layout/hProcess9"/>
    <dgm:cxn modelId="{B15A4BC1-48D0-4AA3-AB12-FA24AD78B136}" type="presOf" srcId="{B42D0354-67EF-47F9-9980-E587EABA3208}" destId="{3E486D90-96C8-46B1-8B53-985AECA60FBE}" srcOrd="0" destOrd="0" presId="urn:microsoft.com/office/officeart/2005/8/layout/hProcess9"/>
    <dgm:cxn modelId="{3B46EA27-903F-48BB-AB31-89BB3D41CE65}" type="presOf" srcId="{FB5E3DD2-707F-4CC2-826C-FA72DD4B0853}" destId="{BF31145F-8840-4A0E-8DC5-FDB5EB864C16}" srcOrd="0" destOrd="0" presId="urn:microsoft.com/office/officeart/2005/8/layout/hProcess9"/>
    <dgm:cxn modelId="{1E3DBAB1-6BD6-4152-AA2F-CC7AAC71B95D}" srcId="{8CC2D1F4-BD9E-41C9-B33A-57E25832E01F}" destId="{B42D0354-67EF-47F9-9980-E587EABA3208}" srcOrd="4" destOrd="0" parTransId="{4BD86725-6BD5-49BA-803D-C4AE494B6BBE}" sibTransId="{5E819A25-2871-41A5-9EB0-B51CBC7A3054}"/>
    <dgm:cxn modelId="{35714358-6D3A-45E2-9BE2-9CFE04E5AF9B}" type="presOf" srcId="{DC2099FE-C7A9-4284-BFC1-3EEF85D48415}" destId="{2AE670BE-F523-43FE-9CB7-EB899EDC3B8C}" srcOrd="0" destOrd="0" presId="urn:microsoft.com/office/officeart/2005/8/layout/hProcess9"/>
    <dgm:cxn modelId="{8A160F5B-BAC2-41AA-BA47-284FE4175343}" srcId="{8CC2D1F4-BD9E-41C9-B33A-57E25832E01F}" destId="{FB5E3DD2-707F-4CC2-826C-FA72DD4B0853}" srcOrd="5" destOrd="0" parTransId="{8BE4541C-7E1F-4C30-A4E3-8E9C163327B6}" sibTransId="{279F22DB-87A2-45D8-AD8D-86C6F2DFB115}"/>
    <dgm:cxn modelId="{4D1566D5-3657-49FB-9FD8-2E124F7BEBEC}" srcId="{8CC2D1F4-BD9E-41C9-B33A-57E25832E01F}" destId="{A900FDCA-1778-4427-AD44-EFB86ADA0897}" srcOrd="6" destOrd="0" parTransId="{BFCA61EA-7F5C-4A7C-9C5E-3D2D7014705A}" sibTransId="{95F7489D-0DAB-46C7-B947-17AF9ABA88A1}"/>
    <dgm:cxn modelId="{4E47D573-08B9-41D5-B4EF-28D35A92AD83}" type="presOf" srcId="{ECFCFE88-276D-4C9A-A5D1-D97069F7602D}" destId="{1DFC14FD-CECC-45AB-975E-E29A865CABA5}" srcOrd="0" destOrd="0" presId="urn:microsoft.com/office/officeart/2005/8/layout/hProcess9"/>
    <dgm:cxn modelId="{B4BD40CD-747B-4CFD-B00E-895260DB10DA}" type="presOf" srcId="{8CC2D1F4-BD9E-41C9-B33A-57E25832E01F}" destId="{8E65A7FB-9908-4E24-AA7C-57F0E7BE73A6}" srcOrd="0" destOrd="0" presId="urn:microsoft.com/office/officeart/2005/8/layout/hProcess9"/>
    <dgm:cxn modelId="{CA95E96D-E0C3-4DE7-BB72-E042A60835C4}" type="presOf" srcId="{7EE9FCA1-7C26-4DC7-A24C-050AF0ABF39A}" destId="{81D3A553-148E-4F9A-87A6-9462F95D16A1}" srcOrd="0" destOrd="0" presId="urn:microsoft.com/office/officeart/2005/8/layout/hProcess9"/>
    <dgm:cxn modelId="{0EBE09C6-BB7E-462A-9936-D973249C2610}" type="presParOf" srcId="{8E65A7FB-9908-4E24-AA7C-57F0E7BE73A6}" destId="{B71FA686-AEE3-486E-A10E-14748857E963}" srcOrd="0" destOrd="0" presId="urn:microsoft.com/office/officeart/2005/8/layout/hProcess9"/>
    <dgm:cxn modelId="{C0875572-C34C-4217-A426-CA3D1F5409E8}" type="presParOf" srcId="{8E65A7FB-9908-4E24-AA7C-57F0E7BE73A6}" destId="{66CB068D-8FF9-48A5-97E0-0CD75F8A4CEC}" srcOrd="1" destOrd="0" presId="urn:microsoft.com/office/officeart/2005/8/layout/hProcess9"/>
    <dgm:cxn modelId="{786D6856-166F-4610-80E5-2F418862E53F}" type="presParOf" srcId="{66CB068D-8FF9-48A5-97E0-0CD75F8A4CEC}" destId="{0F9CA7F8-B305-46E0-8F8D-9972778B2493}" srcOrd="0" destOrd="0" presId="urn:microsoft.com/office/officeart/2005/8/layout/hProcess9"/>
    <dgm:cxn modelId="{527CE419-3C82-483C-953D-0D28C0F30FFF}" type="presParOf" srcId="{66CB068D-8FF9-48A5-97E0-0CD75F8A4CEC}" destId="{C8B24925-5174-4A76-9116-4A13F80F6BAD}" srcOrd="1" destOrd="0" presId="urn:microsoft.com/office/officeart/2005/8/layout/hProcess9"/>
    <dgm:cxn modelId="{E0F0F942-0FA2-48BD-8A2D-C4DA7BB23D01}" type="presParOf" srcId="{66CB068D-8FF9-48A5-97E0-0CD75F8A4CEC}" destId="{1DFC14FD-CECC-45AB-975E-E29A865CABA5}" srcOrd="2" destOrd="0" presId="urn:microsoft.com/office/officeart/2005/8/layout/hProcess9"/>
    <dgm:cxn modelId="{7978CE4F-A08D-489A-BF87-41B803C78961}" type="presParOf" srcId="{66CB068D-8FF9-48A5-97E0-0CD75F8A4CEC}" destId="{AD8A43BE-26CE-4875-A806-E8DA2C9E9BC7}" srcOrd="3" destOrd="0" presId="urn:microsoft.com/office/officeart/2005/8/layout/hProcess9"/>
    <dgm:cxn modelId="{E6F4D20F-F83C-40AC-83D7-F88E0748F7E0}" type="presParOf" srcId="{66CB068D-8FF9-48A5-97E0-0CD75F8A4CEC}" destId="{81D3A553-148E-4F9A-87A6-9462F95D16A1}" srcOrd="4" destOrd="0" presId="urn:microsoft.com/office/officeart/2005/8/layout/hProcess9"/>
    <dgm:cxn modelId="{6F0344B4-F746-4C55-AE71-252C32D44F45}" type="presParOf" srcId="{66CB068D-8FF9-48A5-97E0-0CD75F8A4CEC}" destId="{AE9FDCCC-F8DA-477E-ACBF-E901214C7534}" srcOrd="5" destOrd="0" presId="urn:microsoft.com/office/officeart/2005/8/layout/hProcess9"/>
    <dgm:cxn modelId="{6861C40B-0296-4174-92D4-EA9D3977CC16}" type="presParOf" srcId="{66CB068D-8FF9-48A5-97E0-0CD75F8A4CEC}" destId="{2AE670BE-F523-43FE-9CB7-EB899EDC3B8C}" srcOrd="6" destOrd="0" presId="urn:microsoft.com/office/officeart/2005/8/layout/hProcess9"/>
    <dgm:cxn modelId="{F46607DB-4039-4BC3-960A-531CD457D233}" type="presParOf" srcId="{66CB068D-8FF9-48A5-97E0-0CD75F8A4CEC}" destId="{A58FE9FC-06B1-42CF-B7DE-4E8FAD037261}" srcOrd="7" destOrd="0" presId="urn:microsoft.com/office/officeart/2005/8/layout/hProcess9"/>
    <dgm:cxn modelId="{4C9FECB3-4DB3-46FC-9B28-9B715F2600F1}" type="presParOf" srcId="{66CB068D-8FF9-48A5-97E0-0CD75F8A4CEC}" destId="{3E486D90-96C8-46B1-8B53-985AECA60FBE}" srcOrd="8" destOrd="0" presId="urn:microsoft.com/office/officeart/2005/8/layout/hProcess9"/>
    <dgm:cxn modelId="{08438D84-22E8-4E2B-B542-855ED0C2E8D9}" type="presParOf" srcId="{66CB068D-8FF9-48A5-97E0-0CD75F8A4CEC}" destId="{358EB0F1-CAAE-4696-8CF2-78B44B763108}" srcOrd="9" destOrd="0" presId="urn:microsoft.com/office/officeart/2005/8/layout/hProcess9"/>
    <dgm:cxn modelId="{8C01A479-BCD9-43F3-BCB4-2031F4AA089E}" type="presParOf" srcId="{66CB068D-8FF9-48A5-97E0-0CD75F8A4CEC}" destId="{BF31145F-8840-4A0E-8DC5-FDB5EB864C16}" srcOrd="10" destOrd="0" presId="urn:microsoft.com/office/officeart/2005/8/layout/hProcess9"/>
    <dgm:cxn modelId="{BF6E1430-EAD6-465A-A2F6-09E4639A7299}" type="presParOf" srcId="{66CB068D-8FF9-48A5-97E0-0CD75F8A4CEC}" destId="{F63CD696-C4D1-46D7-82DF-D666DAC2268D}" srcOrd="11" destOrd="0" presId="urn:microsoft.com/office/officeart/2005/8/layout/hProcess9"/>
    <dgm:cxn modelId="{8FA6757D-7CC3-4697-9C9C-85CFC9C36EC4}" type="presParOf" srcId="{66CB068D-8FF9-48A5-97E0-0CD75F8A4CEC}" destId="{F16D56B6-0344-481D-B808-E91BEBD180DC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C2D1F4-BD9E-41C9-B33A-57E25832E01F}" type="doc">
      <dgm:prSet loTypeId="urn:microsoft.com/office/officeart/2005/8/layout/hProcess9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140FA60E-910A-4A59-BB85-3C89E265E61E}">
      <dgm:prSet phldrT="[Text]"/>
      <dgm:spPr>
        <a:solidFill>
          <a:srgbClr val="00B0F0"/>
        </a:solidFill>
      </dgm:spPr>
      <dgm:t>
        <a:bodyPr/>
        <a:lstStyle/>
        <a:p>
          <a:r>
            <a:rPr lang="en-AU" b="1" dirty="0" smtClean="0"/>
            <a:t>13 healthy volunteers</a:t>
          </a:r>
          <a:endParaRPr lang="en-AU" b="1" dirty="0"/>
        </a:p>
      </dgm:t>
    </dgm:pt>
    <dgm:pt modelId="{B87BA208-F109-4BB9-838B-DD9B75187625}" type="parTrans" cxnId="{A080B086-EA44-4373-90BF-A369A92E129D}">
      <dgm:prSet/>
      <dgm:spPr/>
      <dgm:t>
        <a:bodyPr/>
        <a:lstStyle/>
        <a:p>
          <a:endParaRPr lang="en-AU" b="1"/>
        </a:p>
      </dgm:t>
    </dgm:pt>
    <dgm:pt modelId="{52576875-3DCF-4376-95D4-9C12B26ABB2F}" type="sibTrans" cxnId="{A080B086-EA44-4373-90BF-A369A92E129D}">
      <dgm:prSet/>
      <dgm:spPr/>
      <dgm:t>
        <a:bodyPr/>
        <a:lstStyle/>
        <a:p>
          <a:endParaRPr lang="en-AU" b="1"/>
        </a:p>
      </dgm:t>
    </dgm:pt>
    <dgm:pt modelId="{ECFCFE88-276D-4C9A-A5D1-D97069F7602D}">
      <dgm:prSet phldrT="[Text]"/>
      <dgm:spPr>
        <a:solidFill>
          <a:srgbClr val="00CC00"/>
        </a:solidFill>
      </dgm:spPr>
      <dgm:t>
        <a:bodyPr/>
        <a:lstStyle/>
        <a:p>
          <a:r>
            <a:rPr lang="en-AU" b="1" dirty="0" smtClean="0"/>
            <a:t>Baseline sample</a:t>
          </a:r>
          <a:endParaRPr lang="en-AU" b="1" dirty="0"/>
        </a:p>
      </dgm:t>
    </dgm:pt>
    <dgm:pt modelId="{38E4EEA8-33CF-4E79-8F31-BC4CBEE5DD12}" type="parTrans" cxnId="{0BE57B4C-F283-4E62-9B99-D6D905BA19A0}">
      <dgm:prSet/>
      <dgm:spPr/>
      <dgm:t>
        <a:bodyPr/>
        <a:lstStyle/>
        <a:p>
          <a:endParaRPr lang="en-AU" b="1"/>
        </a:p>
      </dgm:t>
    </dgm:pt>
    <dgm:pt modelId="{3D9A3432-BDFE-4278-BF10-4C9E951F5B49}" type="sibTrans" cxnId="{0BE57B4C-F283-4E62-9B99-D6D905BA19A0}">
      <dgm:prSet/>
      <dgm:spPr/>
      <dgm:t>
        <a:bodyPr/>
        <a:lstStyle/>
        <a:p>
          <a:endParaRPr lang="en-AU" b="1"/>
        </a:p>
      </dgm:t>
    </dgm:pt>
    <dgm:pt modelId="{7EE9FCA1-7C26-4DC7-A24C-050AF0ABF39A}">
      <dgm:prSet phldrT="[Text]"/>
      <dgm:spPr>
        <a:solidFill>
          <a:srgbClr val="CC3300"/>
        </a:solidFill>
        <a:ln>
          <a:solidFill>
            <a:srgbClr val="FF0000"/>
          </a:solidFill>
        </a:ln>
      </dgm:spPr>
      <dgm:t>
        <a:bodyPr/>
        <a:lstStyle/>
        <a:p>
          <a:r>
            <a:rPr lang="en-AU" b="1" dirty="0" smtClean="0"/>
            <a:t>QGPJ or Placebo</a:t>
          </a:r>
          <a:endParaRPr lang="en-AU" b="1" dirty="0"/>
        </a:p>
      </dgm:t>
    </dgm:pt>
    <dgm:pt modelId="{7DA892B6-158D-493C-A67F-C012B794D45F}" type="parTrans" cxnId="{1E7A751F-202B-46CB-B943-58638E18664E}">
      <dgm:prSet/>
      <dgm:spPr/>
      <dgm:t>
        <a:bodyPr/>
        <a:lstStyle/>
        <a:p>
          <a:endParaRPr lang="en-AU" b="1"/>
        </a:p>
      </dgm:t>
    </dgm:pt>
    <dgm:pt modelId="{62CA92F7-8FCA-40D4-BF5C-78887955B478}" type="sibTrans" cxnId="{1E7A751F-202B-46CB-B943-58638E18664E}">
      <dgm:prSet/>
      <dgm:spPr/>
      <dgm:t>
        <a:bodyPr/>
        <a:lstStyle/>
        <a:p>
          <a:endParaRPr lang="en-AU" b="1"/>
        </a:p>
      </dgm:t>
    </dgm:pt>
    <dgm:pt modelId="{DC2099FE-C7A9-4284-BFC1-3EEF85D48415}">
      <dgm:prSet phldrT="[Text]"/>
      <dgm:spPr>
        <a:solidFill>
          <a:srgbClr val="00B0F0"/>
        </a:solidFill>
      </dgm:spPr>
      <dgm:t>
        <a:bodyPr/>
        <a:lstStyle/>
        <a:p>
          <a:r>
            <a:rPr lang="en-AU" b="1" dirty="0" smtClean="0"/>
            <a:t>28 days – 200 mL/day</a:t>
          </a:r>
          <a:endParaRPr lang="en-AU" b="1" dirty="0"/>
        </a:p>
      </dgm:t>
    </dgm:pt>
    <dgm:pt modelId="{F5ADBB93-B594-403D-B002-EE58B7620D39}" type="parTrans" cxnId="{7C86821F-BDBA-41CB-9E11-D5B8B1056EBD}">
      <dgm:prSet/>
      <dgm:spPr/>
      <dgm:t>
        <a:bodyPr/>
        <a:lstStyle/>
        <a:p>
          <a:endParaRPr lang="en-AU" b="1"/>
        </a:p>
      </dgm:t>
    </dgm:pt>
    <dgm:pt modelId="{378F1828-07A1-4552-B9BD-609F5C85548B}" type="sibTrans" cxnId="{7C86821F-BDBA-41CB-9E11-D5B8B1056EBD}">
      <dgm:prSet/>
      <dgm:spPr/>
      <dgm:t>
        <a:bodyPr/>
        <a:lstStyle/>
        <a:p>
          <a:endParaRPr lang="en-AU" b="1"/>
        </a:p>
      </dgm:t>
    </dgm:pt>
    <dgm:pt modelId="{FB5E3DD2-707F-4CC2-826C-FA72DD4B0853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AU" b="1" dirty="0" smtClean="0"/>
            <a:t>14 day washout</a:t>
          </a:r>
          <a:endParaRPr lang="en-AU" b="1" dirty="0"/>
        </a:p>
      </dgm:t>
    </dgm:pt>
    <dgm:pt modelId="{8BE4541C-7E1F-4C30-A4E3-8E9C163327B6}" type="parTrans" cxnId="{8A160F5B-BAC2-41AA-BA47-284FE4175343}">
      <dgm:prSet/>
      <dgm:spPr/>
      <dgm:t>
        <a:bodyPr/>
        <a:lstStyle/>
        <a:p>
          <a:endParaRPr lang="en-AU" b="1"/>
        </a:p>
      </dgm:t>
    </dgm:pt>
    <dgm:pt modelId="{279F22DB-87A2-45D8-AD8D-86C6F2DFB115}" type="sibTrans" cxnId="{8A160F5B-BAC2-41AA-BA47-284FE4175343}">
      <dgm:prSet/>
      <dgm:spPr/>
      <dgm:t>
        <a:bodyPr/>
        <a:lstStyle/>
        <a:p>
          <a:endParaRPr lang="en-AU" b="1"/>
        </a:p>
      </dgm:t>
    </dgm:pt>
    <dgm:pt modelId="{A900FDCA-1778-4427-AD44-EFB86ADA0897}">
      <dgm:prSet phldrT="[Text]"/>
      <dgm:spPr>
        <a:solidFill>
          <a:srgbClr val="00B0F0"/>
        </a:solidFill>
      </dgm:spPr>
      <dgm:t>
        <a:bodyPr/>
        <a:lstStyle/>
        <a:p>
          <a:r>
            <a:rPr lang="en-AU" b="1" dirty="0" smtClean="0"/>
            <a:t>Cross-over</a:t>
          </a:r>
          <a:endParaRPr lang="en-AU" b="1" dirty="0"/>
        </a:p>
      </dgm:t>
    </dgm:pt>
    <dgm:pt modelId="{BFCA61EA-7F5C-4A7C-9C5E-3D2D7014705A}" type="parTrans" cxnId="{4D1566D5-3657-49FB-9FD8-2E124F7BEBEC}">
      <dgm:prSet/>
      <dgm:spPr/>
      <dgm:t>
        <a:bodyPr/>
        <a:lstStyle/>
        <a:p>
          <a:endParaRPr lang="en-AU" b="1"/>
        </a:p>
      </dgm:t>
    </dgm:pt>
    <dgm:pt modelId="{95F7489D-0DAB-46C7-B947-17AF9ABA88A1}" type="sibTrans" cxnId="{4D1566D5-3657-49FB-9FD8-2E124F7BEBEC}">
      <dgm:prSet/>
      <dgm:spPr/>
      <dgm:t>
        <a:bodyPr/>
        <a:lstStyle/>
        <a:p>
          <a:endParaRPr lang="en-AU" b="1"/>
        </a:p>
      </dgm:t>
    </dgm:pt>
    <dgm:pt modelId="{B42D0354-67EF-47F9-9980-E587EABA3208}">
      <dgm:prSet phldrT="[Text]"/>
      <dgm:spPr>
        <a:solidFill>
          <a:srgbClr val="00CC00"/>
        </a:solidFill>
      </dgm:spPr>
      <dgm:t>
        <a:bodyPr/>
        <a:lstStyle/>
        <a:p>
          <a:r>
            <a:rPr lang="en-AU" b="1" dirty="0" smtClean="0"/>
            <a:t>Baseline sample</a:t>
          </a:r>
          <a:endParaRPr lang="en-AU" b="1" dirty="0"/>
        </a:p>
      </dgm:t>
    </dgm:pt>
    <dgm:pt modelId="{4BD86725-6BD5-49BA-803D-C4AE494B6BBE}" type="parTrans" cxnId="{1E3DBAB1-6BD6-4152-AA2F-CC7AAC71B95D}">
      <dgm:prSet/>
      <dgm:spPr/>
      <dgm:t>
        <a:bodyPr/>
        <a:lstStyle/>
        <a:p>
          <a:endParaRPr lang="en-AU"/>
        </a:p>
      </dgm:t>
    </dgm:pt>
    <dgm:pt modelId="{5E819A25-2871-41A5-9EB0-B51CBC7A3054}" type="sibTrans" cxnId="{1E3DBAB1-6BD6-4152-AA2F-CC7AAC71B95D}">
      <dgm:prSet/>
      <dgm:spPr/>
      <dgm:t>
        <a:bodyPr/>
        <a:lstStyle/>
        <a:p>
          <a:endParaRPr lang="en-AU"/>
        </a:p>
      </dgm:t>
    </dgm:pt>
    <dgm:pt modelId="{AD48A01E-5C7A-4729-9F1D-AB7AFE56C996}">
      <dgm:prSet phldrT="[Text]"/>
      <dgm:spPr>
        <a:solidFill>
          <a:srgbClr val="00CC00"/>
        </a:solidFill>
      </dgm:spPr>
      <dgm:t>
        <a:bodyPr/>
        <a:lstStyle/>
        <a:p>
          <a:r>
            <a:rPr lang="en-AU" b="1" dirty="0" smtClean="0"/>
            <a:t>Post-exercise sample</a:t>
          </a:r>
          <a:endParaRPr lang="en-AU" b="1" dirty="0"/>
        </a:p>
      </dgm:t>
    </dgm:pt>
    <dgm:pt modelId="{0D8D9956-87BE-47F8-9CF2-49FBE8289990}" type="parTrans" cxnId="{7F035A30-51D4-468C-8C1E-739D595D02D6}">
      <dgm:prSet/>
      <dgm:spPr/>
      <dgm:t>
        <a:bodyPr/>
        <a:lstStyle/>
        <a:p>
          <a:endParaRPr lang="en-AU"/>
        </a:p>
      </dgm:t>
    </dgm:pt>
    <dgm:pt modelId="{6BCDF8D2-704E-41F8-AE7C-F72AC2CB4730}" type="sibTrans" cxnId="{7F035A30-51D4-468C-8C1E-739D595D02D6}">
      <dgm:prSet/>
      <dgm:spPr/>
      <dgm:t>
        <a:bodyPr/>
        <a:lstStyle/>
        <a:p>
          <a:endParaRPr lang="en-AU"/>
        </a:p>
      </dgm:t>
    </dgm:pt>
    <dgm:pt modelId="{4504A24A-CB75-452F-83E1-D3B34105CB6B}">
      <dgm:prSet phldrT="[Text]"/>
      <dgm:spPr>
        <a:solidFill>
          <a:srgbClr val="00CC00"/>
        </a:solidFill>
      </dgm:spPr>
      <dgm:t>
        <a:bodyPr/>
        <a:lstStyle/>
        <a:p>
          <a:r>
            <a:rPr lang="en-AU" b="1" dirty="0" smtClean="0"/>
            <a:t>Post-exercise sample</a:t>
          </a:r>
          <a:endParaRPr lang="en-AU" b="1" dirty="0"/>
        </a:p>
      </dgm:t>
    </dgm:pt>
    <dgm:pt modelId="{B39A19A9-D221-46E3-A705-1580095268AC}" type="parTrans" cxnId="{83F8D855-4244-4887-898D-07E7574CEB6F}">
      <dgm:prSet/>
      <dgm:spPr/>
      <dgm:t>
        <a:bodyPr/>
        <a:lstStyle/>
        <a:p>
          <a:endParaRPr lang="en-AU"/>
        </a:p>
      </dgm:t>
    </dgm:pt>
    <dgm:pt modelId="{4413C391-B0F8-44EE-8126-A553FF9542F4}" type="sibTrans" cxnId="{83F8D855-4244-4887-898D-07E7574CEB6F}">
      <dgm:prSet/>
      <dgm:spPr/>
      <dgm:t>
        <a:bodyPr/>
        <a:lstStyle/>
        <a:p>
          <a:endParaRPr lang="en-AU"/>
        </a:p>
      </dgm:t>
    </dgm:pt>
    <dgm:pt modelId="{8E65A7FB-9908-4E24-AA7C-57F0E7BE73A6}" type="pres">
      <dgm:prSet presAssocID="{8CC2D1F4-BD9E-41C9-B33A-57E25832E01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B71FA686-AEE3-486E-A10E-14748857E963}" type="pres">
      <dgm:prSet presAssocID="{8CC2D1F4-BD9E-41C9-B33A-57E25832E01F}" presName="arrow" presStyleLbl="bgShp" presStyleIdx="0" presStyleCnt="1" custScaleX="117647" custScaleY="92691"/>
      <dgm:spPr>
        <a:solidFill>
          <a:srgbClr val="002060"/>
        </a:solidFill>
        <a:ln>
          <a:solidFill>
            <a:srgbClr val="FF0000"/>
          </a:solidFill>
        </a:ln>
      </dgm:spPr>
      <dgm:t>
        <a:bodyPr/>
        <a:lstStyle/>
        <a:p>
          <a:endParaRPr lang="en-AU"/>
        </a:p>
      </dgm:t>
    </dgm:pt>
    <dgm:pt modelId="{66CB068D-8FF9-48A5-97E0-0CD75F8A4CEC}" type="pres">
      <dgm:prSet presAssocID="{8CC2D1F4-BD9E-41C9-B33A-57E25832E01F}" presName="linearProcess" presStyleCnt="0"/>
      <dgm:spPr/>
      <dgm:t>
        <a:bodyPr/>
        <a:lstStyle/>
        <a:p>
          <a:endParaRPr lang="en-AU"/>
        </a:p>
      </dgm:t>
    </dgm:pt>
    <dgm:pt modelId="{0F9CA7F8-B305-46E0-8F8D-9972778B2493}" type="pres">
      <dgm:prSet presAssocID="{140FA60E-910A-4A59-BB85-3C89E265E61E}" presName="tex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8B24925-5174-4A76-9116-4A13F80F6BAD}" type="pres">
      <dgm:prSet presAssocID="{52576875-3DCF-4376-95D4-9C12B26ABB2F}" presName="sibTrans" presStyleCnt="0"/>
      <dgm:spPr/>
      <dgm:t>
        <a:bodyPr/>
        <a:lstStyle/>
        <a:p>
          <a:endParaRPr lang="en-AU"/>
        </a:p>
      </dgm:t>
    </dgm:pt>
    <dgm:pt modelId="{1DFC14FD-CECC-45AB-975E-E29A865CABA5}" type="pres">
      <dgm:prSet presAssocID="{ECFCFE88-276D-4C9A-A5D1-D97069F7602D}" presName="text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D8A43BE-26CE-4875-A806-E8DA2C9E9BC7}" type="pres">
      <dgm:prSet presAssocID="{3D9A3432-BDFE-4278-BF10-4C9E951F5B49}" presName="sibTrans" presStyleCnt="0"/>
      <dgm:spPr/>
      <dgm:t>
        <a:bodyPr/>
        <a:lstStyle/>
        <a:p>
          <a:endParaRPr lang="en-AU"/>
        </a:p>
      </dgm:t>
    </dgm:pt>
    <dgm:pt modelId="{70A3AADE-3B51-4F55-82CA-C2AC19E8B82F}" type="pres">
      <dgm:prSet presAssocID="{AD48A01E-5C7A-4729-9F1D-AB7AFE56C996}" presName="text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E7CFC90-5C3C-43D7-AC25-C73C983A44BF}" type="pres">
      <dgm:prSet presAssocID="{6BCDF8D2-704E-41F8-AE7C-F72AC2CB4730}" presName="sibTrans" presStyleCnt="0"/>
      <dgm:spPr/>
    </dgm:pt>
    <dgm:pt modelId="{81D3A553-148E-4F9A-87A6-9462F95D16A1}" type="pres">
      <dgm:prSet presAssocID="{7EE9FCA1-7C26-4DC7-A24C-050AF0ABF39A}" presName="text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E9FDCCC-F8DA-477E-ACBF-E901214C7534}" type="pres">
      <dgm:prSet presAssocID="{62CA92F7-8FCA-40D4-BF5C-78887955B478}" presName="sibTrans" presStyleCnt="0"/>
      <dgm:spPr/>
      <dgm:t>
        <a:bodyPr/>
        <a:lstStyle/>
        <a:p>
          <a:endParaRPr lang="en-AU"/>
        </a:p>
      </dgm:t>
    </dgm:pt>
    <dgm:pt modelId="{2AE670BE-F523-43FE-9CB7-EB899EDC3B8C}" type="pres">
      <dgm:prSet presAssocID="{DC2099FE-C7A9-4284-BFC1-3EEF85D48415}" presName="text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58FE9FC-06B1-42CF-B7DE-4E8FAD037261}" type="pres">
      <dgm:prSet presAssocID="{378F1828-07A1-4552-B9BD-609F5C85548B}" presName="sibTrans" presStyleCnt="0"/>
      <dgm:spPr/>
      <dgm:t>
        <a:bodyPr/>
        <a:lstStyle/>
        <a:p>
          <a:endParaRPr lang="en-AU"/>
        </a:p>
      </dgm:t>
    </dgm:pt>
    <dgm:pt modelId="{3E486D90-96C8-46B1-8B53-985AECA60FBE}" type="pres">
      <dgm:prSet presAssocID="{B42D0354-67EF-47F9-9980-E587EABA3208}" presName="text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58EB0F1-CAAE-4696-8CF2-78B44B763108}" type="pres">
      <dgm:prSet presAssocID="{5E819A25-2871-41A5-9EB0-B51CBC7A3054}" presName="sibTrans" presStyleCnt="0"/>
      <dgm:spPr/>
    </dgm:pt>
    <dgm:pt modelId="{090FC4E0-8E3C-4FA2-A13C-AF5DEA1BAEA2}" type="pres">
      <dgm:prSet presAssocID="{4504A24A-CB75-452F-83E1-D3B34105CB6B}" presName="text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8D191E8-8C8D-463B-8C90-C39516E2F7B5}" type="pres">
      <dgm:prSet presAssocID="{4413C391-B0F8-44EE-8126-A553FF9542F4}" presName="sibTrans" presStyleCnt="0"/>
      <dgm:spPr/>
    </dgm:pt>
    <dgm:pt modelId="{BF31145F-8840-4A0E-8DC5-FDB5EB864C16}" type="pres">
      <dgm:prSet presAssocID="{FB5E3DD2-707F-4CC2-826C-FA72DD4B0853}" presName="text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63CD696-C4D1-46D7-82DF-D666DAC2268D}" type="pres">
      <dgm:prSet presAssocID="{279F22DB-87A2-45D8-AD8D-86C6F2DFB115}" presName="sibTrans" presStyleCnt="0"/>
      <dgm:spPr/>
      <dgm:t>
        <a:bodyPr/>
        <a:lstStyle/>
        <a:p>
          <a:endParaRPr lang="en-AU"/>
        </a:p>
      </dgm:t>
    </dgm:pt>
    <dgm:pt modelId="{F16D56B6-0344-481D-B808-E91BEBD180DC}" type="pres">
      <dgm:prSet presAssocID="{A900FDCA-1778-4427-AD44-EFB86ADA0897}" presName="text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674272C-1F66-43CE-AFB0-498F3348DC00}" type="presOf" srcId="{A900FDCA-1778-4427-AD44-EFB86ADA0897}" destId="{F16D56B6-0344-481D-B808-E91BEBD180DC}" srcOrd="0" destOrd="0" presId="urn:microsoft.com/office/officeart/2005/8/layout/hProcess9"/>
    <dgm:cxn modelId="{1E7A751F-202B-46CB-B943-58638E18664E}" srcId="{8CC2D1F4-BD9E-41C9-B33A-57E25832E01F}" destId="{7EE9FCA1-7C26-4DC7-A24C-050AF0ABF39A}" srcOrd="3" destOrd="0" parTransId="{7DA892B6-158D-493C-A67F-C012B794D45F}" sibTransId="{62CA92F7-8FCA-40D4-BF5C-78887955B478}"/>
    <dgm:cxn modelId="{7C86821F-BDBA-41CB-9E11-D5B8B1056EBD}" srcId="{8CC2D1F4-BD9E-41C9-B33A-57E25832E01F}" destId="{DC2099FE-C7A9-4284-BFC1-3EEF85D48415}" srcOrd="4" destOrd="0" parTransId="{F5ADBB93-B594-403D-B002-EE58B7620D39}" sibTransId="{378F1828-07A1-4552-B9BD-609F5C85548B}"/>
    <dgm:cxn modelId="{A080B086-EA44-4373-90BF-A369A92E129D}" srcId="{8CC2D1F4-BD9E-41C9-B33A-57E25832E01F}" destId="{140FA60E-910A-4A59-BB85-3C89E265E61E}" srcOrd="0" destOrd="0" parTransId="{B87BA208-F109-4BB9-838B-DD9B75187625}" sibTransId="{52576875-3DCF-4376-95D4-9C12B26ABB2F}"/>
    <dgm:cxn modelId="{C403F82B-B5F1-483D-B529-A1B37956F983}" type="presOf" srcId="{DC2099FE-C7A9-4284-BFC1-3EEF85D48415}" destId="{2AE670BE-F523-43FE-9CB7-EB899EDC3B8C}" srcOrd="0" destOrd="0" presId="urn:microsoft.com/office/officeart/2005/8/layout/hProcess9"/>
    <dgm:cxn modelId="{0BE57B4C-F283-4E62-9B99-D6D905BA19A0}" srcId="{8CC2D1F4-BD9E-41C9-B33A-57E25832E01F}" destId="{ECFCFE88-276D-4C9A-A5D1-D97069F7602D}" srcOrd="1" destOrd="0" parTransId="{38E4EEA8-33CF-4E79-8F31-BC4CBEE5DD12}" sibTransId="{3D9A3432-BDFE-4278-BF10-4C9E951F5B49}"/>
    <dgm:cxn modelId="{54426518-4D61-4E28-88AD-8C87345F37E0}" type="presOf" srcId="{B42D0354-67EF-47F9-9980-E587EABA3208}" destId="{3E486D90-96C8-46B1-8B53-985AECA60FBE}" srcOrd="0" destOrd="0" presId="urn:microsoft.com/office/officeart/2005/8/layout/hProcess9"/>
    <dgm:cxn modelId="{7B777BD3-6896-4D80-BF93-BC12AE0A3710}" type="presOf" srcId="{ECFCFE88-276D-4C9A-A5D1-D97069F7602D}" destId="{1DFC14FD-CECC-45AB-975E-E29A865CABA5}" srcOrd="0" destOrd="0" presId="urn:microsoft.com/office/officeart/2005/8/layout/hProcess9"/>
    <dgm:cxn modelId="{3223CBD6-EC8E-437A-8CED-41325ED200FE}" type="presOf" srcId="{FB5E3DD2-707F-4CC2-826C-FA72DD4B0853}" destId="{BF31145F-8840-4A0E-8DC5-FDB5EB864C16}" srcOrd="0" destOrd="0" presId="urn:microsoft.com/office/officeart/2005/8/layout/hProcess9"/>
    <dgm:cxn modelId="{C7FEF3E2-B1A9-415A-9A10-8B2607C77ED1}" type="presOf" srcId="{AD48A01E-5C7A-4729-9F1D-AB7AFE56C996}" destId="{70A3AADE-3B51-4F55-82CA-C2AC19E8B82F}" srcOrd="0" destOrd="0" presId="urn:microsoft.com/office/officeart/2005/8/layout/hProcess9"/>
    <dgm:cxn modelId="{1E3DBAB1-6BD6-4152-AA2F-CC7AAC71B95D}" srcId="{8CC2D1F4-BD9E-41C9-B33A-57E25832E01F}" destId="{B42D0354-67EF-47F9-9980-E587EABA3208}" srcOrd="5" destOrd="0" parTransId="{4BD86725-6BD5-49BA-803D-C4AE494B6BBE}" sibTransId="{5E819A25-2871-41A5-9EB0-B51CBC7A3054}"/>
    <dgm:cxn modelId="{3320C3B3-F346-4ECA-9FB9-919E70D0779E}" type="presOf" srcId="{4504A24A-CB75-452F-83E1-D3B34105CB6B}" destId="{090FC4E0-8E3C-4FA2-A13C-AF5DEA1BAEA2}" srcOrd="0" destOrd="0" presId="urn:microsoft.com/office/officeart/2005/8/layout/hProcess9"/>
    <dgm:cxn modelId="{7F035A30-51D4-468C-8C1E-739D595D02D6}" srcId="{8CC2D1F4-BD9E-41C9-B33A-57E25832E01F}" destId="{AD48A01E-5C7A-4729-9F1D-AB7AFE56C996}" srcOrd="2" destOrd="0" parTransId="{0D8D9956-87BE-47F8-9CF2-49FBE8289990}" sibTransId="{6BCDF8D2-704E-41F8-AE7C-F72AC2CB4730}"/>
    <dgm:cxn modelId="{E0A7959E-963B-4CFE-ADFC-5AC681B52702}" type="presOf" srcId="{140FA60E-910A-4A59-BB85-3C89E265E61E}" destId="{0F9CA7F8-B305-46E0-8F8D-9972778B2493}" srcOrd="0" destOrd="0" presId="urn:microsoft.com/office/officeart/2005/8/layout/hProcess9"/>
    <dgm:cxn modelId="{83F8D855-4244-4887-898D-07E7574CEB6F}" srcId="{8CC2D1F4-BD9E-41C9-B33A-57E25832E01F}" destId="{4504A24A-CB75-452F-83E1-D3B34105CB6B}" srcOrd="6" destOrd="0" parTransId="{B39A19A9-D221-46E3-A705-1580095268AC}" sibTransId="{4413C391-B0F8-44EE-8126-A553FF9542F4}"/>
    <dgm:cxn modelId="{227CF554-A9B9-4862-A5F7-E0DF36327C65}" type="presOf" srcId="{8CC2D1F4-BD9E-41C9-B33A-57E25832E01F}" destId="{8E65A7FB-9908-4E24-AA7C-57F0E7BE73A6}" srcOrd="0" destOrd="0" presId="urn:microsoft.com/office/officeart/2005/8/layout/hProcess9"/>
    <dgm:cxn modelId="{8A160F5B-BAC2-41AA-BA47-284FE4175343}" srcId="{8CC2D1F4-BD9E-41C9-B33A-57E25832E01F}" destId="{FB5E3DD2-707F-4CC2-826C-FA72DD4B0853}" srcOrd="7" destOrd="0" parTransId="{8BE4541C-7E1F-4C30-A4E3-8E9C163327B6}" sibTransId="{279F22DB-87A2-45D8-AD8D-86C6F2DFB115}"/>
    <dgm:cxn modelId="{4D1566D5-3657-49FB-9FD8-2E124F7BEBEC}" srcId="{8CC2D1F4-BD9E-41C9-B33A-57E25832E01F}" destId="{A900FDCA-1778-4427-AD44-EFB86ADA0897}" srcOrd="8" destOrd="0" parTransId="{BFCA61EA-7F5C-4A7C-9C5E-3D2D7014705A}" sibTransId="{95F7489D-0DAB-46C7-B947-17AF9ABA88A1}"/>
    <dgm:cxn modelId="{777A7025-AEF2-4038-9632-D5724DCD4324}" type="presOf" srcId="{7EE9FCA1-7C26-4DC7-A24C-050AF0ABF39A}" destId="{81D3A553-148E-4F9A-87A6-9462F95D16A1}" srcOrd="0" destOrd="0" presId="urn:microsoft.com/office/officeart/2005/8/layout/hProcess9"/>
    <dgm:cxn modelId="{DD63A0EB-9A11-4CDA-91A0-A54DDC2DE467}" type="presParOf" srcId="{8E65A7FB-9908-4E24-AA7C-57F0E7BE73A6}" destId="{B71FA686-AEE3-486E-A10E-14748857E963}" srcOrd="0" destOrd="0" presId="urn:microsoft.com/office/officeart/2005/8/layout/hProcess9"/>
    <dgm:cxn modelId="{79EB0A4E-0E48-474A-AFB9-90282FA495E0}" type="presParOf" srcId="{8E65A7FB-9908-4E24-AA7C-57F0E7BE73A6}" destId="{66CB068D-8FF9-48A5-97E0-0CD75F8A4CEC}" srcOrd="1" destOrd="0" presId="urn:microsoft.com/office/officeart/2005/8/layout/hProcess9"/>
    <dgm:cxn modelId="{E4926D1F-DD33-404C-873F-12CEF97CAE7B}" type="presParOf" srcId="{66CB068D-8FF9-48A5-97E0-0CD75F8A4CEC}" destId="{0F9CA7F8-B305-46E0-8F8D-9972778B2493}" srcOrd="0" destOrd="0" presId="urn:microsoft.com/office/officeart/2005/8/layout/hProcess9"/>
    <dgm:cxn modelId="{CBC2966D-1ED3-4890-9D10-ECF31EE50F77}" type="presParOf" srcId="{66CB068D-8FF9-48A5-97E0-0CD75F8A4CEC}" destId="{C8B24925-5174-4A76-9116-4A13F80F6BAD}" srcOrd="1" destOrd="0" presId="urn:microsoft.com/office/officeart/2005/8/layout/hProcess9"/>
    <dgm:cxn modelId="{3D6534DC-3AB8-4F14-9932-CAB0D0E4EEAF}" type="presParOf" srcId="{66CB068D-8FF9-48A5-97E0-0CD75F8A4CEC}" destId="{1DFC14FD-CECC-45AB-975E-E29A865CABA5}" srcOrd="2" destOrd="0" presId="urn:microsoft.com/office/officeart/2005/8/layout/hProcess9"/>
    <dgm:cxn modelId="{158007C4-A957-45D0-B9B4-5410E13D949A}" type="presParOf" srcId="{66CB068D-8FF9-48A5-97E0-0CD75F8A4CEC}" destId="{AD8A43BE-26CE-4875-A806-E8DA2C9E9BC7}" srcOrd="3" destOrd="0" presId="urn:microsoft.com/office/officeart/2005/8/layout/hProcess9"/>
    <dgm:cxn modelId="{D1CB8621-48CD-4ACF-AA03-B4B8143CBBB9}" type="presParOf" srcId="{66CB068D-8FF9-48A5-97E0-0CD75F8A4CEC}" destId="{70A3AADE-3B51-4F55-82CA-C2AC19E8B82F}" srcOrd="4" destOrd="0" presId="urn:microsoft.com/office/officeart/2005/8/layout/hProcess9"/>
    <dgm:cxn modelId="{EEF5DA17-5F03-4FE1-B5A5-4B1F13A943E3}" type="presParOf" srcId="{66CB068D-8FF9-48A5-97E0-0CD75F8A4CEC}" destId="{5E7CFC90-5C3C-43D7-AC25-C73C983A44BF}" srcOrd="5" destOrd="0" presId="urn:microsoft.com/office/officeart/2005/8/layout/hProcess9"/>
    <dgm:cxn modelId="{5FD29B78-A875-439A-839C-034B933287E4}" type="presParOf" srcId="{66CB068D-8FF9-48A5-97E0-0CD75F8A4CEC}" destId="{81D3A553-148E-4F9A-87A6-9462F95D16A1}" srcOrd="6" destOrd="0" presId="urn:microsoft.com/office/officeart/2005/8/layout/hProcess9"/>
    <dgm:cxn modelId="{70B13A77-91C2-419B-A1D6-8A6E9369022A}" type="presParOf" srcId="{66CB068D-8FF9-48A5-97E0-0CD75F8A4CEC}" destId="{AE9FDCCC-F8DA-477E-ACBF-E901214C7534}" srcOrd="7" destOrd="0" presId="urn:microsoft.com/office/officeart/2005/8/layout/hProcess9"/>
    <dgm:cxn modelId="{27A768F6-0F7F-45EF-A0BC-3F879EE79A62}" type="presParOf" srcId="{66CB068D-8FF9-48A5-97E0-0CD75F8A4CEC}" destId="{2AE670BE-F523-43FE-9CB7-EB899EDC3B8C}" srcOrd="8" destOrd="0" presId="urn:microsoft.com/office/officeart/2005/8/layout/hProcess9"/>
    <dgm:cxn modelId="{0271000C-11A0-4640-A583-B4FCEBDEE156}" type="presParOf" srcId="{66CB068D-8FF9-48A5-97E0-0CD75F8A4CEC}" destId="{A58FE9FC-06B1-42CF-B7DE-4E8FAD037261}" srcOrd="9" destOrd="0" presId="urn:microsoft.com/office/officeart/2005/8/layout/hProcess9"/>
    <dgm:cxn modelId="{EA89FF99-F613-4922-8A9C-1C1303138B00}" type="presParOf" srcId="{66CB068D-8FF9-48A5-97E0-0CD75F8A4CEC}" destId="{3E486D90-96C8-46B1-8B53-985AECA60FBE}" srcOrd="10" destOrd="0" presId="urn:microsoft.com/office/officeart/2005/8/layout/hProcess9"/>
    <dgm:cxn modelId="{D558B3D7-9AB4-42C0-9469-D33165B5496A}" type="presParOf" srcId="{66CB068D-8FF9-48A5-97E0-0CD75F8A4CEC}" destId="{358EB0F1-CAAE-4696-8CF2-78B44B763108}" srcOrd="11" destOrd="0" presId="urn:microsoft.com/office/officeart/2005/8/layout/hProcess9"/>
    <dgm:cxn modelId="{5466D643-4DF1-4D9D-849C-430EC97C8812}" type="presParOf" srcId="{66CB068D-8FF9-48A5-97E0-0CD75F8A4CEC}" destId="{090FC4E0-8E3C-4FA2-A13C-AF5DEA1BAEA2}" srcOrd="12" destOrd="0" presId="urn:microsoft.com/office/officeart/2005/8/layout/hProcess9"/>
    <dgm:cxn modelId="{2A07F046-3E1E-41C4-9519-55A842E5E0D6}" type="presParOf" srcId="{66CB068D-8FF9-48A5-97E0-0CD75F8A4CEC}" destId="{D8D191E8-8C8D-463B-8C90-C39516E2F7B5}" srcOrd="13" destOrd="0" presId="urn:microsoft.com/office/officeart/2005/8/layout/hProcess9"/>
    <dgm:cxn modelId="{1E028F5A-F320-45C8-A1AC-2351CC0C0DED}" type="presParOf" srcId="{66CB068D-8FF9-48A5-97E0-0CD75F8A4CEC}" destId="{BF31145F-8840-4A0E-8DC5-FDB5EB864C16}" srcOrd="14" destOrd="0" presId="urn:microsoft.com/office/officeart/2005/8/layout/hProcess9"/>
    <dgm:cxn modelId="{F4A7BA32-CB0C-482A-826C-5CE427D489DD}" type="presParOf" srcId="{66CB068D-8FF9-48A5-97E0-0CD75F8A4CEC}" destId="{F63CD696-C4D1-46D7-82DF-D666DAC2268D}" srcOrd="15" destOrd="0" presId="urn:microsoft.com/office/officeart/2005/8/layout/hProcess9"/>
    <dgm:cxn modelId="{DCAF2672-EE83-4E9B-810D-D9C424D6E3B5}" type="presParOf" srcId="{66CB068D-8FF9-48A5-97E0-0CD75F8A4CEC}" destId="{F16D56B6-0344-481D-B808-E91BEBD180DC}" srcOrd="1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FA686-AEE3-486E-A10E-14748857E963}">
      <dsp:nvSpPr>
        <dsp:cNvPr id="0" name=""/>
        <dsp:cNvSpPr/>
      </dsp:nvSpPr>
      <dsp:spPr>
        <a:xfrm>
          <a:off x="2" y="144006"/>
          <a:ext cx="8640955" cy="3652509"/>
        </a:xfrm>
        <a:prstGeom prst="rightArrow">
          <a:avLst/>
        </a:prstGeom>
        <a:solidFill>
          <a:srgbClr val="002060"/>
        </a:solidFill>
        <a:ln>
          <a:solidFill>
            <a:srgbClr val="FF00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F9CA7F8-B305-46E0-8F8D-9972778B2493}">
      <dsp:nvSpPr>
        <dsp:cNvPr id="0" name=""/>
        <dsp:cNvSpPr/>
      </dsp:nvSpPr>
      <dsp:spPr>
        <a:xfrm>
          <a:off x="738" y="1182156"/>
          <a:ext cx="1183490" cy="1576208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20 healthy volunteers</a:t>
          </a:r>
          <a:endParaRPr lang="en-AU" sz="1500" b="1" kern="1200" dirty="0"/>
        </a:p>
      </dsp:txBody>
      <dsp:txXfrm>
        <a:off x="58511" y="1239929"/>
        <a:ext cx="1067944" cy="1460662"/>
      </dsp:txXfrm>
    </dsp:sp>
    <dsp:sp modelId="{1DFC14FD-CECC-45AB-975E-E29A865CABA5}">
      <dsp:nvSpPr>
        <dsp:cNvPr id="0" name=""/>
        <dsp:cNvSpPr/>
      </dsp:nvSpPr>
      <dsp:spPr>
        <a:xfrm>
          <a:off x="1243403" y="1182156"/>
          <a:ext cx="1183490" cy="1576208"/>
        </a:xfrm>
        <a:prstGeom prst="roundRect">
          <a:avLst/>
        </a:prstGeom>
        <a:solidFill>
          <a:srgbClr val="00CC0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Baseline sample</a:t>
          </a:r>
          <a:endParaRPr lang="en-AU" sz="1500" b="1" kern="1200" dirty="0"/>
        </a:p>
      </dsp:txBody>
      <dsp:txXfrm>
        <a:off x="1301176" y="1239929"/>
        <a:ext cx="1067944" cy="1460662"/>
      </dsp:txXfrm>
    </dsp:sp>
    <dsp:sp modelId="{81D3A553-148E-4F9A-87A6-9462F95D16A1}">
      <dsp:nvSpPr>
        <dsp:cNvPr id="0" name=""/>
        <dsp:cNvSpPr/>
      </dsp:nvSpPr>
      <dsp:spPr>
        <a:xfrm>
          <a:off x="2486069" y="1182156"/>
          <a:ext cx="1183490" cy="1576208"/>
        </a:xfrm>
        <a:prstGeom prst="roundRect">
          <a:avLst/>
        </a:prstGeom>
        <a:solidFill>
          <a:srgbClr val="CC3300"/>
        </a:solidFill>
        <a:ln>
          <a:solidFill>
            <a:srgbClr val="FF0000"/>
          </a:solidFill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QGPJ or PJ or Placebo</a:t>
          </a:r>
          <a:endParaRPr lang="en-AU" sz="1500" b="1" kern="1200" dirty="0"/>
        </a:p>
      </dsp:txBody>
      <dsp:txXfrm>
        <a:off x="2543842" y="1239929"/>
        <a:ext cx="1067944" cy="1460662"/>
      </dsp:txXfrm>
    </dsp:sp>
    <dsp:sp modelId="{2AE670BE-F523-43FE-9CB7-EB899EDC3B8C}">
      <dsp:nvSpPr>
        <dsp:cNvPr id="0" name=""/>
        <dsp:cNvSpPr/>
      </dsp:nvSpPr>
      <dsp:spPr>
        <a:xfrm>
          <a:off x="3728734" y="1182156"/>
          <a:ext cx="1183490" cy="1576208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28 days – 200 mL/day</a:t>
          </a:r>
          <a:endParaRPr lang="en-AU" sz="1500" b="1" kern="1200" dirty="0"/>
        </a:p>
      </dsp:txBody>
      <dsp:txXfrm>
        <a:off x="3786507" y="1239929"/>
        <a:ext cx="1067944" cy="1460662"/>
      </dsp:txXfrm>
    </dsp:sp>
    <dsp:sp modelId="{3E486D90-96C8-46B1-8B53-985AECA60FBE}">
      <dsp:nvSpPr>
        <dsp:cNvPr id="0" name=""/>
        <dsp:cNvSpPr/>
      </dsp:nvSpPr>
      <dsp:spPr>
        <a:xfrm>
          <a:off x="4971399" y="1182156"/>
          <a:ext cx="1183490" cy="1576208"/>
        </a:xfrm>
        <a:prstGeom prst="roundRect">
          <a:avLst/>
        </a:prstGeom>
        <a:solidFill>
          <a:srgbClr val="00CC0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smtClean="0"/>
            <a:t>Post sample</a:t>
          </a:r>
          <a:endParaRPr lang="en-AU" sz="1500" b="1" kern="1200" dirty="0"/>
        </a:p>
      </dsp:txBody>
      <dsp:txXfrm>
        <a:off x="5029172" y="1239929"/>
        <a:ext cx="1067944" cy="1460662"/>
      </dsp:txXfrm>
    </dsp:sp>
    <dsp:sp modelId="{BF31145F-8840-4A0E-8DC5-FDB5EB864C16}">
      <dsp:nvSpPr>
        <dsp:cNvPr id="0" name=""/>
        <dsp:cNvSpPr/>
      </dsp:nvSpPr>
      <dsp:spPr>
        <a:xfrm>
          <a:off x="6214065" y="1182156"/>
          <a:ext cx="1183490" cy="1576208"/>
        </a:xfrm>
        <a:prstGeom prst="roundRect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14 day washout</a:t>
          </a:r>
          <a:endParaRPr lang="en-AU" sz="1500" b="1" kern="1200" dirty="0"/>
        </a:p>
      </dsp:txBody>
      <dsp:txXfrm>
        <a:off x="6271838" y="1239929"/>
        <a:ext cx="1067944" cy="1460662"/>
      </dsp:txXfrm>
    </dsp:sp>
    <dsp:sp modelId="{F16D56B6-0344-481D-B808-E91BEBD180DC}">
      <dsp:nvSpPr>
        <dsp:cNvPr id="0" name=""/>
        <dsp:cNvSpPr/>
      </dsp:nvSpPr>
      <dsp:spPr>
        <a:xfrm>
          <a:off x="7456730" y="1182156"/>
          <a:ext cx="1183490" cy="1576208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b="1" kern="1200" dirty="0" smtClean="0"/>
            <a:t>Cross-over</a:t>
          </a:r>
          <a:endParaRPr lang="en-AU" sz="1500" b="1" kern="1200" dirty="0"/>
        </a:p>
      </dsp:txBody>
      <dsp:txXfrm>
        <a:off x="7514503" y="1239929"/>
        <a:ext cx="1067944" cy="1460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FA686-AEE3-486E-A10E-14748857E963}">
      <dsp:nvSpPr>
        <dsp:cNvPr id="0" name=""/>
        <dsp:cNvSpPr/>
      </dsp:nvSpPr>
      <dsp:spPr>
        <a:xfrm>
          <a:off x="2" y="144006"/>
          <a:ext cx="8640955" cy="3652509"/>
        </a:xfrm>
        <a:prstGeom prst="rightArrow">
          <a:avLst/>
        </a:prstGeom>
        <a:solidFill>
          <a:srgbClr val="002060"/>
        </a:solidFill>
        <a:ln>
          <a:solidFill>
            <a:srgbClr val="FF00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F9CA7F8-B305-46E0-8F8D-9972778B2493}">
      <dsp:nvSpPr>
        <dsp:cNvPr id="0" name=""/>
        <dsp:cNvSpPr/>
      </dsp:nvSpPr>
      <dsp:spPr>
        <a:xfrm>
          <a:off x="2426" y="1182156"/>
          <a:ext cx="918734" cy="1576208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13 healthy volunteers</a:t>
          </a:r>
          <a:endParaRPr lang="en-AU" sz="1200" b="1" kern="1200" dirty="0"/>
        </a:p>
      </dsp:txBody>
      <dsp:txXfrm>
        <a:off x="47275" y="1227005"/>
        <a:ext cx="829036" cy="1486510"/>
      </dsp:txXfrm>
    </dsp:sp>
    <dsp:sp modelId="{1DFC14FD-CECC-45AB-975E-E29A865CABA5}">
      <dsp:nvSpPr>
        <dsp:cNvPr id="0" name=""/>
        <dsp:cNvSpPr/>
      </dsp:nvSpPr>
      <dsp:spPr>
        <a:xfrm>
          <a:off x="967097" y="1182156"/>
          <a:ext cx="918734" cy="1576208"/>
        </a:xfrm>
        <a:prstGeom prst="roundRect">
          <a:avLst/>
        </a:prstGeom>
        <a:solidFill>
          <a:srgbClr val="00CC0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Baseline sample</a:t>
          </a:r>
          <a:endParaRPr lang="en-AU" sz="1200" b="1" kern="1200" dirty="0"/>
        </a:p>
      </dsp:txBody>
      <dsp:txXfrm>
        <a:off x="1011946" y="1227005"/>
        <a:ext cx="829036" cy="1486510"/>
      </dsp:txXfrm>
    </dsp:sp>
    <dsp:sp modelId="{70A3AADE-3B51-4F55-82CA-C2AC19E8B82F}">
      <dsp:nvSpPr>
        <dsp:cNvPr id="0" name=""/>
        <dsp:cNvSpPr/>
      </dsp:nvSpPr>
      <dsp:spPr>
        <a:xfrm>
          <a:off x="1931769" y="1182156"/>
          <a:ext cx="918734" cy="1576208"/>
        </a:xfrm>
        <a:prstGeom prst="roundRect">
          <a:avLst/>
        </a:prstGeom>
        <a:solidFill>
          <a:srgbClr val="00CC0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Post-exercise sample</a:t>
          </a:r>
          <a:endParaRPr lang="en-AU" sz="1200" b="1" kern="1200" dirty="0"/>
        </a:p>
      </dsp:txBody>
      <dsp:txXfrm>
        <a:off x="1976618" y="1227005"/>
        <a:ext cx="829036" cy="1486510"/>
      </dsp:txXfrm>
    </dsp:sp>
    <dsp:sp modelId="{81D3A553-148E-4F9A-87A6-9462F95D16A1}">
      <dsp:nvSpPr>
        <dsp:cNvPr id="0" name=""/>
        <dsp:cNvSpPr/>
      </dsp:nvSpPr>
      <dsp:spPr>
        <a:xfrm>
          <a:off x="2896440" y="1182156"/>
          <a:ext cx="918734" cy="1576208"/>
        </a:xfrm>
        <a:prstGeom prst="roundRect">
          <a:avLst/>
        </a:prstGeom>
        <a:solidFill>
          <a:srgbClr val="CC3300"/>
        </a:solidFill>
        <a:ln>
          <a:solidFill>
            <a:srgbClr val="FF0000"/>
          </a:solidFill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QGPJ or Placebo</a:t>
          </a:r>
          <a:endParaRPr lang="en-AU" sz="1200" b="1" kern="1200" dirty="0"/>
        </a:p>
      </dsp:txBody>
      <dsp:txXfrm>
        <a:off x="2941289" y="1227005"/>
        <a:ext cx="829036" cy="1486510"/>
      </dsp:txXfrm>
    </dsp:sp>
    <dsp:sp modelId="{2AE670BE-F523-43FE-9CB7-EB899EDC3B8C}">
      <dsp:nvSpPr>
        <dsp:cNvPr id="0" name=""/>
        <dsp:cNvSpPr/>
      </dsp:nvSpPr>
      <dsp:spPr>
        <a:xfrm>
          <a:off x="3861112" y="1182156"/>
          <a:ext cx="918734" cy="1576208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28 days – 200 mL/day</a:t>
          </a:r>
          <a:endParaRPr lang="en-AU" sz="1200" b="1" kern="1200" dirty="0"/>
        </a:p>
      </dsp:txBody>
      <dsp:txXfrm>
        <a:off x="3905961" y="1227005"/>
        <a:ext cx="829036" cy="1486510"/>
      </dsp:txXfrm>
    </dsp:sp>
    <dsp:sp modelId="{3E486D90-96C8-46B1-8B53-985AECA60FBE}">
      <dsp:nvSpPr>
        <dsp:cNvPr id="0" name=""/>
        <dsp:cNvSpPr/>
      </dsp:nvSpPr>
      <dsp:spPr>
        <a:xfrm>
          <a:off x="4825784" y="1182156"/>
          <a:ext cx="918734" cy="1576208"/>
        </a:xfrm>
        <a:prstGeom prst="roundRect">
          <a:avLst/>
        </a:prstGeom>
        <a:solidFill>
          <a:srgbClr val="00CC0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Baseline sample</a:t>
          </a:r>
          <a:endParaRPr lang="en-AU" sz="1200" b="1" kern="1200" dirty="0"/>
        </a:p>
      </dsp:txBody>
      <dsp:txXfrm>
        <a:off x="4870633" y="1227005"/>
        <a:ext cx="829036" cy="1486510"/>
      </dsp:txXfrm>
    </dsp:sp>
    <dsp:sp modelId="{090FC4E0-8E3C-4FA2-A13C-AF5DEA1BAEA2}">
      <dsp:nvSpPr>
        <dsp:cNvPr id="0" name=""/>
        <dsp:cNvSpPr/>
      </dsp:nvSpPr>
      <dsp:spPr>
        <a:xfrm>
          <a:off x="5790455" y="1182156"/>
          <a:ext cx="918734" cy="1576208"/>
        </a:xfrm>
        <a:prstGeom prst="roundRect">
          <a:avLst/>
        </a:prstGeom>
        <a:solidFill>
          <a:srgbClr val="00CC0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Post-exercise sample</a:t>
          </a:r>
          <a:endParaRPr lang="en-AU" sz="1200" b="1" kern="1200" dirty="0"/>
        </a:p>
      </dsp:txBody>
      <dsp:txXfrm>
        <a:off x="5835304" y="1227005"/>
        <a:ext cx="829036" cy="1486510"/>
      </dsp:txXfrm>
    </dsp:sp>
    <dsp:sp modelId="{BF31145F-8840-4A0E-8DC5-FDB5EB864C16}">
      <dsp:nvSpPr>
        <dsp:cNvPr id="0" name=""/>
        <dsp:cNvSpPr/>
      </dsp:nvSpPr>
      <dsp:spPr>
        <a:xfrm>
          <a:off x="6755127" y="1182156"/>
          <a:ext cx="918734" cy="1576208"/>
        </a:xfrm>
        <a:prstGeom prst="roundRect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14 day washout</a:t>
          </a:r>
          <a:endParaRPr lang="en-AU" sz="1200" b="1" kern="1200" dirty="0"/>
        </a:p>
      </dsp:txBody>
      <dsp:txXfrm>
        <a:off x="6799976" y="1227005"/>
        <a:ext cx="829036" cy="1486510"/>
      </dsp:txXfrm>
    </dsp:sp>
    <dsp:sp modelId="{F16D56B6-0344-481D-B808-E91BEBD180DC}">
      <dsp:nvSpPr>
        <dsp:cNvPr id="0" name=""/>
        <dsp:cNvSpPr/>
      </dsp:nvSpPr>
      <dsp:spPr>
        <a:xfrm>
          <a:off x="7719799" y="1182156"/>
          <a:ext cx="918734" cy="1576208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b="1" kern="1200" dirty="0" smtClean="0"/>
            <a:t>Cross-over</a:t>
          </a:r>
          <a:endParaRPr lang="en-AU" sz="1200" b="1" kern="1200" dirty="0"/>
        </a:p>
      </dsp:txBody>
      <dsp:txXfrm>
        <a:off x="7764648" y="1227005"/>
        <a:ext cx="829036" cy="1486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n-GB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endParaRPr lang="en-GB" alt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/>
            </a:lvl1pPr>
          </a:lstStyle>
          <a:p>
            <a:endParaRPr lang="en-GB" alt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fld id="{55C6AA4E-F55E-4DBC-93E1-FA0873EF10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1908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6AA4E-F55E-4DBC-93E1-FA0873EF1029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6549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ppt-hea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95400"/>
            <a:ext cx="7373938" cy="820738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208213"/>
            <a:ext cx="7924800" cy="4224337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838200" y="2133600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115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985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33550"/>
            <a:ext cx="3886200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733550"/>
            <a:ext cx="3886200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49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972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8740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528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057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040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802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1125538"/>
            <a:ext cx="2000250" cy="52657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1125538"/>
            <a:ext cx="5848350" cy="52657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2134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Friday, October 30,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Friday, October 30,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ppt-head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125538"/>
            <a:ext cx="7373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33550"/>
            <a:ext cx="7924800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27088" y="6481763"/>
            <a:ext cx="7921625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Friday, October 30,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r>
              <a:rPr lang="en-US" altLang="en-US" smtClean="0"/>
              <a:t>ABS, School of Medical Science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12776"/>
            <a:ext cx="9144000" cy="1872208"/>
          </a:xfrm>
        </p:spPr>
        <p:txBody>
          <a:bodyPr>
            <a:noAutofit/>
          </a:bodyPr>
          <a:lstStyle/>
          <a:p>
            <a:pPr algn="ctr"/>
            <a:r>
              <a:rPr lang="en-GB" altLang="en-US" sz="4800" b="1" dirty="0" smtClean="0">
                <a:solidFill>
                  <a:srgbClr val="FFFF00"/>
                </a:solidFill>
              </a:rPr>
              <a:t>Role of antioxidants and polyphenols in thrombosis and haemostatic function</a:t>
            </a:r>
            <a:endParaRPr lang="en-GB" altLang="en-US" sz="48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1333" y="4481825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A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Abishek Santhakumar, PhD</a:t>
            </a:r>
          </a:p>
          <a:p>
            <a:pPr algn="ctr">
              <a:buNone/>
            </a:pPr>
            <a:r>
              <a:rPr lang="en-A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&amp; Course-coordinator - Pathology</a:t>
            </a:r>
          </a:p>
          <a:p>
            <a:pPr algn="ctr">
              <a:buNone/>
            </a:pPr>
            <a:r>
              <a:rPr lang="en-A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of Medical and Applied Sciences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935149"/>
            <a:ext cx="1368152" cy="822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9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42938"/>
            <a:ext cx="7543800" cy="914400"/>
          </a:xfrm>
        </p:spPr>
        <p:txBody>
          <a:bodyPr/>
          <a:lstStyle/>
          <a:p>
            <a:r>
              <a:rPr lang="en-GB" altLang="en-US" dirty="0" smtClean="0">
                <a:solidFill>
                  <a:srgbClr val="FFFF00"/>
                </a:solidFill>
              </a:rPr>
              <a:t>Overview </a:t>
            </a:r>
            <a:endParaRPr lang="en-GB" altLang="en-US" dirty="0">
              <a:solidFill>
                <a:srgbClr val="FFFF00"/>
              </a:solidFill>
            </a:endParaRPr>
          </a:p>
        </p:txBody>
      </p:sp>
      <p:sp>
        <p:nvSpPr>
          <p:cNvPr id="121861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54969" y="1750245"/>
            <a:ext cx="82072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 smtClean="0"/>
              <a:t> </a:t>
            </a:r>
            <a:r>
              <a:rPr lang="en-GB" sz="2400" dirty="0" smtClean="0">
                <a:latin typeface="Palatino Linotype" panose="02040502050505030304" pitchFamily="18" charset="0"/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Palatino Linotype" panose="02040502050505030304" pitchFamily="18" charset="0"/>
              </a:rPr>
              <a:t> Platelet activity &amp; Thrombosis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Palatino Linotype" panose="02040502050505030304" pitchFamily="18" charset="0"/>
              </a:rPr>
              <a:t> Aim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Palatino Linotype" panose="02040502050505030304" pitchFamily="18" charset="0"/>
              </a:rPr>
              <a:t> Methodology</a:t>
            </a:r>
            <a:endParaRPr lang="en-GB" sz="2400" dirty="0">
              <a:latin typeface="Palatino Linotype" panose="02040502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Palatino Linotype" panose="02040502050505030304" pitchFamily="18" charset="0"/>
              </a:rPr>
              <a:t> Study overview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Palatino Linotype" panose="02040502050505030304" pitchFamily="18" charset="0"/>
              </a:rPr>
              <a:t>Study 1: </a:t>
            </a:r>
            <a:r>
              <a:rPr lang="en-US" sz="1800" dirty="0" smtClean="0">
                <a:latin typeface="Palatino Linotype" panose="02040502050505030304" pitchFamily="18" charset="0"/>
              </a:rPr>
              <a:t>Taurine and Caffeine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Palatino Linotype" panose="02040502050505030304" pitchFamily="18" charset="0"/>
              </a:rPr>
              <a:t>Study 2: </a:t>
            </a:r>
            <a:r>
              <a:rPr lang="en-GB" sz="1800" dirty="0">
                <a:latin typeface="Palatino Linotype" panose="02040502050505030304" pitchFamily="18" charset="0"/>
              </a:rPr>
              <a:t>H</a:t>
            </a:r>
            <a:r>
              <a:rPr lang="en-GB" sz="1800" dirty="0" smtClean="0">
                <a:latin typeface="Palatino Linotype" panose="02040502050505030304" pitchFamily="18" charset="0"/>
              </a:rPr>
              <a:t>ippuric acid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Palatino Linotype" panose="02040502050505030304" pitchFamily="18" charset="0"/>
              </a:rPr>
              <a:t>Study 3: Plums, Prune AOX &amp; thrombosis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Palatino Linotype" panose="02040502050505030304" pitchFamily="18" charset="0"/>
              </a:rPr>
              <a:t>Study 4: Plum AOX &amp; Oxidative stress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Palatino Linotype" panose="02040502050505030304" pitchFamily="18" charset="0"/>
              </a:rPr>
              <a:t>Conclusion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Palatino Linotype" panose="02040502050505030304" pitchFamily="18" charset="0"/>
              </a:rPr>
              <a:t>Acknowledgements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  <p:pic>
        <p:nvPicPr>
          <p:cNvPr id="5" name="Picture 2" descr="C:\Users\santhaka\Dropbox\IGI-Global Book Chapter\Figures\Unnamed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323" y="2780740"/>
            <a:ext cx="231070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GB" altLang="en-US" sz="2400" dirty="0"/>
          </a:p>
          <a:p>
            <a:pPr>
              <a:buFont typeface="Wingdings" pitchFamily="2" charset="2"/>
              <a:buNone/>
            </a:pPr>
            <a:endParaRPr lang="en-GB" altLang="en-US" sz="2400" dirty="0"/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title"/>
          </p:nvPr>
        </p:nvSpPr>
        <p:spPr>
          <a:xfrm>
            <a:off x="838200" y="673768"/>
            <a:ext cx="7543800" cy="914400"/>
          </a:xfrm>
        </p:spPr>
        <p:txBody>
          <a:bodyPr/>
          <a:lstStyle/>
          <a:p>
            <a:r>
              <a:rPr lang="en-GB" altLang="en-US" dirty="0" smtClean="0">
                <a:solidFill>
                  <a:srgbClr val="FFFF00"/>
                </a:solidFill>
              </a:rPr>
              <a:t>Introduction</a:t>
            </a:r>
            <a:endParaRPr lang="en-GB" altLang="en-US" dirty="0">
              <a:solidFill>
                <a:srgbClr val="FFFF00"/>
              </a:solidFill>
            </a:endParaRPr>
          </a:p>
        </p:txBody>
      </p:sp>
      <p:sp>
        <p:nvSpPr>
          <p:cNvPr id="4133" name="Line 37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55576" y="1564978"/>
            <a:ext cx="827868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3600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400" kern="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 smtClean="0"/>
              <a:t>Oxidative stress – pathogenesis of thrombotic/metabolic conditions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 smtClean="0"/>
              <a:t>Free radicals promote </a:t>
            </a:r>
            <a:r>
              <a:rPr lang="en-US" sz="2400" b="1" kern="0" dirty="0" smtClean="0"/>
              <a:t>platelet hyperactivity </a:t>
            </a:r>
            <a:r>
              <a:rPr lang="en-US" sz="2400" b="1" kern="0" dirty="0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2400" b="1" kern="0" dirty="0" smtClean="0"/>
              <a:t> thrombosis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 smtClean="0"/>
              <a:t>Endogenous/Exogenous antioxidants – cardio-protective (anti-thrombotic properties)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kern="0" dirty="0" smtClean="0"/>
              <a:t>Dietary </a:t>
            </a:r>
            <a:r>
              <a:rPr lang="en-US" sz="2400" b="1" kern="0" dirty="0" smtClean="0"/>
              <a:t>polyphenols/phytochemicals </a:t>
            </a:r>
            <a:endParaRPr lang="en-US" sz="2400" kern="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kern="0" dirty="0" smtClean="0"/>
              <a:t>Free radical scavenging and chelation of metal 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kern="0" dirty="0" smtClean="0"/>
              <a:t>Reduce platelet activation &amp; aggregation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kern="0" dirty="0" smtClean="0"/>
              <a:t>Potential substitute or complement anti-platelet therapy ?? </a:t>
            </a:r>
            <a:endParaRPr lang="en-US" kern="0" dirty="0"/>
          </a:p>
        </p:txBody>
      </p:sp>
      <p:sp>
        <p:nvSpPr>
          <p:cNvPr id="7" name="Rectangle 6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800" dirty="0" smtClean="0"/>
              <a:t>A.B</a:t>
            </a:r>
            <a:r>
              <a:rPr lang="en-AU" sz="800" dirty="0"/>
              <a:t>. Santhakumar, A.C. Bulmer, I. Singh (2014). A review of the mechanisms and effectiveness of dietary polyphenols in reducing oxidative stress and thrombotic risk. Journal of Human Nutrition and Dietetics, 27 (1), 1-21.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97" y="638257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Platelets and Thrombosis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479829" y="6484664"/>
            <a:ext cx="8213536" cy="207653"/>
          </a:xfrm>
        </p:spPr>
        <p:txBody>
          <a:bodyPr/>
          <a:lstStyle/>
          <a:p>
            <a:pPr algn="ctr">
              <a:buNone/>
            </a:pPr>
            <a:r>
              <a:rPr lang="en-GB" altLang="en-US" sz="800" dirty="0" smtClean="0">
                <a:solidFill>
                  <a:schemeClr val="tx1"/>
                </a:solidFill>
              </a:rPr>
              <a:t>Wagner, D.D. (2005). </a:t>
            </a:r>
            <a:r>
              <a:rPr lang="en-US" altLang="en-US" sz="800" dirty="0" smtClean="0">
                <a:solidFill>
                  <a:schemeClr val="tx1"/>
                </a:solidFill>
              </a:rPr>
              <a:t>New Links Between Inflammation and Thrombosis. </a:t>
            </a:r>
            <a:r>
              <a:rPr lang="en-GB" altLang="en-US" sz="800" dirty="0" err="1" smtClean="0">
                <a:solidFill>
                  <a:schemeClr val="tx1"/>
                </a:solidFill>
              </a:rPr>
              <a:t>Arterioscler</a:t>
            </a:r>
            <a:r>
              <a:rPr lang="en-GB" altLang="en-US" sz="800" dirty="0" smtClean="0">
                <a:solidFill>
                  <a:schemeClr val="tx1"/>
                </a:solidFill>
              </a:rPr>
              <a:t> </a:t>
            </a:r>
            <a:r>
              <a:rPr lang="en-GB" altLang="en-US" sz="800" dirty="0" err="1">
                <a:solidFill>
                  <a:schemeClr val="tx1"/>
                </a:solidFill>
              </a:rPr>
              <a:t>Thromb</a:t>
            </a:r>
            <a:r>
              <a:rPr lang="en-GB" altLang="en-US" sz="800" dirty="0">
                <a:solidFill>
                  <a:schemeClr val="tx1"/>
                </a:solidFill>
              </a:rPr>
              <a:t> </a:t>
            </a:r>
            <a:r>
              <a:rPr lang="en-GB" altLang="en-US" sz="800" dirty="0" err="1">
                <a:solidFill>
                  <a:schemeClr val="tx1"/>
                </a:solidFill>
              </a:rPr>
              <a:t>Vasc</a:t>
            </a:r>
            <a:r>
              <a:rPr lang="en-GB" altLang="en-US" sz="800" dirty="0">
                <a:solidFill>
                  <a:schemeClr val="tx1"/>
                </a:solidFill>
              </a:rPr>
              <a:t> </a:t>
            </a:r>
            <a:r>
              <a:rPr lang="en-GB" altLang="en-US" sz="800" dirty="0" smtClean="0">
                <a:solidFill>
                  <a:schemeClr val="tx1"/>
                </a:solidFill>
              </a:rPr>
              <a:t>Biol;25:1321-1324</a:t>
            </a:r>
            <a:endParaRPr lang="en-GB" altLang="en-US" sz="800" dirty="0">
              <a:solidFill>
                <a:schemeClr val="tx1"/>
              </a:solidFill>
            </a:endParaRPr>
          </a:p>
        </p:txBody>
      </p:sp>
      <p:pic>
        <p:nvPicPr>
          <p:cNvPr id="133122" name="Picture 2" descr="C:\Users\s2790752\Desktop\F1.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576577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087724" y="6453336"/>
            <a:ext cx="5103826" cy="17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>
              <a:buNone/>
            </a:pPr>
            <a:endParaRPr lang="en-GB" altLang="en-US" sz="1000" dirty="0">
              <a:latin typeface="Arial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19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9036496" cy="914400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FFFF00"/>
                </a:solidFill>
              </a:rPr>
              <a:t>Antioxidants vs. Antiplatelet therapy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0" y="6571283"/>
            <a:ext cx="9144000" cy="286717"/>
          </a:xfrm>
        </p:spPr>
        <p:txBody>
          <a:bodyPr/>
          <a:lstStyle/>
          <a:p>
            <a:pPr lvl="0">
              <a:buNone/>
            </a:pPr>
            <a:r>
              <a:rPr lang="en-GB" sz="800" dirty="0">
                <a:solidFill>
                  <a:schemeClr val="tx1"/>
                </a:solidFill>
              </a:rPr>
              <a:t>A.B. </a:t>
            </a:r>
            <a:r>
              <a:rPr lang="en-GB" sz="800" dirty="0" err="1">
                <a:solidFill>
                  <a:schemeClr val="tx1"/>
                </a:solidFill>
              </a:rPr>
              <a:t>Santhakumar</a:t>
            </a:r>
            <a:r>
              <a:rPr lang="en-GB" sz="800" dirty="0">
                <a:solidFill>
                  <a:schemeClr val="tx1"/>
                </a:solidFill>
              </a:rPr>
              <a:t>, A.C. Bulmer, I. Singh (</a:t>
            </a:r>
            <a:r>
              <a:rPr lang="en-GB" sz="800" dirty="0" smtClean="0">
                <a:solidFill>
                  <a:schemeClr val="tx1"/>
                </a:solidFill>
              </a:rPr>
              <a:t>2014). </a:t>
            </a:r>
            <a:r>
              <a:rPr lang="en-GB" sz="800" dirty="0">
                <a:solidFill>
                  <a:schemeClr val="tx1"/>
                </a:solidFill>
              </a:rPr>
              <a:t>A review of the mechanisms and effectiveness of dietary polyphenols in reducing oxidative stress and thrombotic risk. Journal of human nutrition and dietetics. </a:t>
            </a:r>
            <a:r>
              <a:rPr lang="en-GB" sz="800" dirty="0" smtClean="0">
                <a:solidFill>
                  <a:schemeClr val="tx1"/>
                </a:solidFill>
              </a:rPr>
              <a:t>27,(1), 1-21</a:t>
            </a:r>
            <a:endParaRPr lang="en-GB" sz="800" dirty="0">
              <a:solidFill>
                <a:schemeClr val="tx1"/>
              </a:solidFill>
            </a:endParaRPr>
          </a:p>
          <a:p>
            <a:pPr>
              <a:buNone/>
            </a:pPr>
            <a:endParaRPr lang="en-GB" altLang="en-US" sz="800" dirty="0">
              <a:solidFill>
                <a:schemeClr val="tx1"/>
              </a:solidFill>
            </a:endParaRPr>
          </a:p>
        </p:txBody>
      </p:sp>
      <p:pic>
        <p:nvPicPr>
          <p:cNvPr id="134146" name="Picture 2" descr="C:\Users\s2790752\Dropbox\Publishing\Literature review - JHND\JHND Correction\Fi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27915"/>
            <a:ext cx="7485180" cy="5287386"/>
          </a:xfrm>
          <a:prstGeom prst="rect">
            <a:avLst/>
          </a:prstGeom>
          <a:gradFill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xtLst/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1196752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3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40968"/>
            <a:ext cx="7334200" cy="176745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 smtClean="0"/>
              <a:t>To find a natural dietary phenolic compound/antioxidant which may help reduce the risk of thrombosis or complement current anti-platelet therapeutics</a:t>
            </a:r>
          </a:p>
          <a:p>
            <a:pPr marL="0" indent="0" algn="ctr">
              <a:buNone/>
            </a:pP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2938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Aim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7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3091"/>
            <a:ext cx="4951345" cy="500426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Full blood </a:t>
            </a:r>
            <a:r>
              <a:rPr lang="en-US" sz="2400" dirty="0" smtClean="0"/>
              <a:t>examination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Biochemical profile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Platelet </a:t>
            </a:r>
            <a:r>
              <a:rPr lang="en-US" sz="2400" dirty="0" err="1"/>
              <a:t>aggregometry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Coagulation factor </a:t>
            </a:r>
            <a:r>
              <a:rPr lang="en-US" sz="2400" dirty="0" smtClean="0"/>
              <a:t>assays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/>
              <a:t>Flowcytometry</a:t>
            </a:r>
            <a:r>
              <a:rPr lang="en-US" sz="2400" dirty="0"/>
              <a:t> – </a:t>
            </a:r>
            <a:r>
              <a:rPr lang="en-US" sz="2400" dirty="0" smtClean="0"/>
              <a:t>activation-dependent platelet </a:t>
            </a:r>
            <a:r>
              <a:rPr lang="en-US" sz="2400" dirty="0"/>
              <a:t>surface </a:t>
            </a:r>
            <a:r>
              <a:rPr lang="en-US" sz="2400" dirty="0" smtClean="0"/>
              <a:t>marker expression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Total </a:t>
            </a:r>
            <a:r>
              <a:rPr lang="en-US" sz="2400" dirty="0"/>
              <a:t>polyphenol/antioxidant content – plasma &amp; </a:t>
            </a:r>
            <a:r>
              <a:rPr lang="en-US" sz="2400" dirty="0" smtClean="0"/>
              <a:t>urine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OS markers</a:t>
            </a:r>
          </a:p>
          <a:p>
            <a:pPr marL="18288" indent="0">
              <a:buNone/>
            </a:pPr>
            <a:endParaRPr lang="en-AU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134" y="647135"/>
            <a:ext cx="7543800" cy="914400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</a:rPr>
              <a:t>Methodology	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07809"/>
            <a:ext cx="1584176" cy="243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0" t="14957" r="1268" b="52588"/>
          <a:stretch/>
        </p:blipFill>
        <p:spPr bwMode="auto">
          <a:xfrm>
            <a:off x="5772470" y="2656077"/>
            <a:ext cx="1770279" cy="165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236" y="4330659"/>
            <a:ext cx="1929764" cy="166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76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665" y="642938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Study 1: </a:t>
            </a:r>
            <a:r>
              <a:rPr lang="en-US" i="1" dirty="0" smtClean="0">
                <a:solidFill>
                  <a:srgbClr val="FFFF00"/>
                </a:solidFill>
              </a:rPr>
              <a:t>In-vitro </a:t>
            </a:r>
            <a:r>
              <a:rPr lang="en-US" dirty="0" smtClean="0">
                <a:solidFill>
                  <a:srgbClr val="FFFF00"/>
                </a:solidFill>
              </a:rPr>
              <a:t>effects of Taurine and Caffeine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328" y="5314540"/>
            <a:ext cx="30978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N=15 (healthy volunteers)</a:t>
            </a:r>
            <a:endParaRPr lang="en-US" dirty="0"/>
          </a:p>
        </p:txBody>
      </p:sp>
      <p:pic>
        <p:nvPicPr>
          <p:cNvPr id="1028" name="Picture 4" descr="C:\Users\s2790752\Desktop\Collagen induced aggregation9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189" y="2106460"/>
            <a:ext cx="39497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2790752\Desktop\ADP induced aggregation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06460"/>
            <a:ext cx="48101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642938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Study 1: continued….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860" y="5877272"/>
            <a:ext cx="8708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000" dirty="0" smtClean="0"/>
              <a:t> A.B</a:t>
            </a:r>
            <a:r>
              <a:rPr lang="en-GB" sz="1000" dirty="0"/>
              <a:t>. </a:t>
            </a:r>
            <a:r>
              <a:rPr lang="en-GB" sz="1000" dirty="0" err="1"/>
              <a:t>Santhakumar</a:t>
            </a:r>
            <a:r>
              <a:rPr lang="en-GB" sz="1000" dirty="0"/>
              <a:t>, N. </a:t>
            </a:r>
            <a:r>
              <a:rPr lang="en-GB" sz="1000" dirty="0" err="1"/>
              <a:t>Fozzard</a:t>
            </a:r>
            <a:r>
              <a:rPr lang="en-GB" sz="1000" dirty="0"/>
              <a:t>, A. V. Perkins, I. Singh (2013). The synergistic effect of Taurine and Caffeine on platelet activity and haemostatic function. Food and Public Health, 3 (147-153).</a:t>
            </a:r>
          </a:p>
          <a:p>
            <a:pPr lvl="0"/>
            <a:r>
              <a:rPr lang="en-GB" sz="1000" dirty="0" smtClean="0"/>
              <a:t> A.B</a:t>
            </a:r>
            <a:r>
              <a:rPr lang="en-GB" sz="1000" dirty="0"/>
              <a:t>. </a:t>
            </a:r>
            <a:r>
              <a:rPr lang="en-GB" sz="1000" dirty="0" err="1"/>
              <a:t>Santhakumar</a:t>
            </a:r>
            <a:r>
              <a:rPr lang="en-GB" sz="1000" dirty="0"/>
              <a:t>, M.D. Linden, I. Singh (2012). Taurine in lower concentration attenuates platelet activity. Food and Public Health, 2 (58-64).</a:t>
            </a:r>
          </a:p>
          <a:p>
            <a:pPr marL="171450" indent="-171450">
              <a:buFont typeface="Arial" pitchFamily="34" charset="0"/>
              <a:buChar char="•"/>
            </a:pPr>
            <a:endParaRPr lang="en-AU" sz="1000" dirty="0"/>
          </a:p>
        </p:txBody>
      </p:sp>
      <p:pic>
        <p:nvPicPr>
          <p:cNvPr id="2050" name="Picture 2" descr="C:\Users\s2790752\Desktop\New PT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2055813"/>
            <a:ext cx="4095750" cy="274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8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360" y="1594970"/>
            <a:ext cx="6096000" cy="12098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Potential active metabolite after </a:t>
            </a:r>
            <a:r>
              <a:rPr lang="en-GB" dirty="0"/>
              <a:t>Queen-Garnet </a:t>
            </a:r>
            <a:r>
              <a:rPr lang="en-GB" dirty="0" smtClean="0"/>
              <a:t>plum consumption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2938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Study 2: Hippuric acid and platelet activation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s2790752\Desktop\Plum-QueenGarnett-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66" y="2780928"/>
            <a:ext cx="2163964" cy="16446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2084991" y="4425541"/>
            <a:ext cx="1224136" cy="83593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>
            <a:off x="5481630" y="4424971"/>
            <a:ext cx="1144680" cy="83593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48887" y="5282292"/>
            <a:ext cx="1872208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err="1" smtClean="0">
                <a:solidFill>
                  <a:srgbClr val="FF0000"/>
                </a:solidFill>
              </a:rPr>
              <a:t>Anthocyanins</a:t>
            </a:r>
            <a:r>
              <a:rPr lang="en-GB" b="1" dirty="0" smtClean="0">
                <a:solidFill>
                  <a:srgbClr val="FF0000"/>
                </a:solidFill>
              </a:rPr>
              <a:t> ??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8797" y="5299167"/>
            <a:ext cx="2592288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>
                <a:solidFill>
                  <a:srgbClr val="FF0000"/>
                </a:solidFill>
              </a:rPr>
              <a:t>High urinary Hippuric acid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1807577" y="616530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dirty="0" smtClean="0">
                <a:solidFill>
                  <a:srgbClr val="FFFF00"/>
                </a:solidFill>
              </a:rPr>
              <a:t>Anti-thrombotic effects ??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62860" y="2420888"/>
            <a:ext cx="3018022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 smtClean="0"/>
              <a:t> 8 times more antioxidant content than any plum variety</a:t>
            </a:r>
          </a:p>
          <a:p>
            <a:r>
              <a:rPr lang="en-GB" sz="2000" dirty="0" smtClean="0"/>
              <a:t> Tasty</a:t>
            </a:r>
          </a:p>
          <a:p>
            <a:r>
              <a:rPr lang="en-GB" sz="2000" dirty="0"/>
              <a:t> </a:t>
            </a:r>
            <a:r>
              <a:rPr lang="en-GB" sz="2000" dirty="0" smtClean="0"/>
              <a:t>Available the year throughout</a:t>
            </a:r>
            <a:endParaRPr lang="en-GB" sz="200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2237546" y="5622332"/>
            <a:ext cx="936104" cy="54297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 flipH="1">
            <a:off x="5981962" y="5622332"/>
            <a:ext cx="644348" cy="54297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57" y="2749876"/>
            <a:ext cx="3019183" cy="16750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6673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0" grpId="0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73969" y="6453336"/>
            <a:ext cx="9036495" cy="288032"/>
          </a:xfrm>
        </p:spPr>
        <p:txBody>
          <a:bodyPr/>
          <a:lstStyle/>
          <a:p>
            <a:pPr algn="ctr">
              <a:buNone/>
            </a:pPr>
            <a:r>
              <a:rPr lang="en-GB" sz="800" dirty="0" smtClean="0">
                <a:solidFill>
                  <a:schemeClr val="tx1"/>
                </a:solidFill>
              </a:rPr>
              <a:t>A.B. </a:t>
            </a:r>
            <a:r>
              <a:rPr lang="en-GB" sz="800" dirty="0" err="1" smtClean="0">
                <a:solidFill>
                  <a:schemeClr val="tx1"/>
                </a:solidFill>
              </a:rPr>
              <a:t>Santhakumar</a:t>
            </a:r>
            <a:r>
              <a:rPr lang="en-GB" sz="800" dirty="0" smtClean="0">
                <a:solidFill>
                  <a:schemeClr val="tx1"/>
                </a:solidFill>
              </a:rPr>
              <a:t>, R. Stanley, I. Singh (2015). The ex vivo antiplatelet activation potential of fruit phenolic metabolite hippuric acid. Food and Function</a:t>
            </a:r>
            <a:r>
              <a:rPr lang="en-GB" sz="800" dirty="0" smtClean="0">
                <a:solidFill>
                  <a:schemeClr val="tx1"/>
                </a:solidFill>
              </a:rPr>
              <a:t>.</a:t>
            </a:r>
            <a:r>
              <a:rPr lang="en-US" sz="800" dirty="0">
                <a:solidFill>
                  <a:schemeClr val="tx1"/>
                </a:solidFill>
              </a:rPr>
              <a:t> 6, </a:t>
            </a:r>
            <a:r>
              <a:rPr lang="en-US" sz="800" dirty="0" smtClean="0">
                <a:solidFill>
                  <a:schemeClr val="tx1"/>
                </a:solidFill>
              </a:rPr>
              <a:t>2679-2683</a:t>
            </a:r>
            <a:r>
              <a:rPr lang="en-AU" sz="800" dirty="0" smtClean="0">
                <a:solidFill>
                  <a:schemeClr val="tx1"/>
                </a:solidFill>
              </a:rPr>
              <a:t>.</a:t>
            </a:r>
            <a:endParaRPr lang="en-GB" altLang="en-US" sz="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35896" y="5373216"/>
            <a:ext cx="26642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AU" dirty="0" smtClean="0"/>
              <a:t>N= 13 </a:t>
            </a:r>
            <a:r>
              <a:rPr lang="en-US" dirty="0" smtClean="0"/>
              <a:t>(</a:t>
            </a:r>
            <a:r>
              <a:rPr lang="en-US" dirty="0"/>
              <a:t>healthy volunteers)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28675" y="642938"/>
            <a:ext cx="7543800" cy="9144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Study 2: Hippuric acid and platelet activation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9" name="Picture 8" descr="C:\Users\santhaka\Desktop\HA- P-Selectin_ HA-P-Selectin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93" y="2093112"/>
            <a:ext cx="3955415" cy="2722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santhaka\Desktop\HA- PAC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680" y="2093112"/>
            <a:ext cx="3881120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7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23" y="642938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Study 3: Plums vs Prunes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39552" y="1988840"/>
            <a:ext cx="8208912" cy="12961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To evaluate the potential of anthocyanin-rich Queen-Garnet plum juice (QGPJ) vs. commercial prune juice (PJ) supplementation in reducing risk of thrombogenesis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55869425"/>
              </p:ext>
            </p:extLst>
          </p:nvPr>
        </p:nvGraphicFramePr>
        <p:xfrm>
          <a:off x="323528" y="2780928"/>
          <a:ext cx="8640960" cy="3940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193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974" y="381000"/>
            <a:ext cx="8428506" cy="914400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</a:rPr>
              <a:t>Results – Platelet aggregation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39552" y="1316765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5275" y="1419858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>
              <a:spcBef>
                <a:spcPct val="20000"/>
              </a:spcBef>
              <a:buSzPct val="60000"/>
              <a:buNone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↓ 5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= 0.02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23244" y="1393216"/>
            <a:ext cx="2775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 algn="ctr">
              <a:spcBef>
                <a:spcPct val="20000"/>
              </a:spcBef>
              <a:buSzPct val="60000"/>
              <a:buNone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↓ 2.7%,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&lt; 0.001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1952" y="3831430"/>
            <a:ext cx="2656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 algn="ctr">
              <a:spcBef>
                <a:spcPct val="20000"/>
              </a:spcBef>
              <a:buSzPct val="60000"/>
              <a:buNone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↓ 4%,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&lt; 0.001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" name="Picture 2" descr="C:\Users\santhaka\Desktop\PA-ADP-NEW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7" y="1881523"/>
            <a:ext cx="3103888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anthaka\Desktop\PA-AA-NEW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84" y="4370782"/>
            <a:ext cx="3103888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santhaka\Desktop\PA-COLL-NEW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640" y="1840738"/>
            <a:ext cx="3103888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38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974" y="381000"/>
            <a:ext cx="8212482" cy="914400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</a:rPr>
              <a:t>Results – Surface markers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39552" y="1316765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292080" y="2564906"/>
            <a:ext cx="338437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188" indent="-342900">
              <a:spcBef>
                <a:spcPct val="20000"/>
              </a:spcBef>
              <a:buSzPct val="60000"/>
              <a:buFont typeface="Arial" panose="020B0604020202020204" pitchFamily="34" charset="0"/>
              <a:buChar char="•"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↓ 17.2%,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= 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0.04</a:t>
            </a:r>
          </a:p>
          <a:p>
            <a:pPr marL="361188" indent="-342900">
              <a:spcBef>
                <a:spcPct val="20000"/>
              </a:spcBef>
              <a:buSzPct val="60000"/>
              <a:buFont typeface="Arial" panose="020B0604020202020204" pitchFamily="34" charset="0"/>
              <a:buChar char="•"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 effect on PAC-1 expression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4" descr="C:\Users\santhaka\Desktop\APC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11" y="2276872"/>
            <a:ext cx="3657600" cy="28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1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974" y="381000"/>
            <a:ext cx="8212482" cy="914400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</a:rPr>
              <a:t>Results – Coagulation 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39552" y="1316765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990067" y="5301208"/>
            <a:ext cx="2771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>
              <a:spcBef>
                <a:spcPct val="20000"/>
              </a:spcBef>
              <a:buSzPct val="60000"/>
              <a:buNone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↑ 2.1 sec,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= 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0.03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7139" y="5301208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>
              <a:spcBef>
                <a:spcPct val="20000"/>
              </a:spcBef>
              <a:buSzPct val="60000"/>
              <a:buNone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↓ 7.5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= 0.02</a:t>
            </a:r>
          </a:p>
        </p:txBody>
      </p:sp>
      <p:pic>
        <p:nvPicPr>
          <p:cNvPr id="8" name="Picture 3" descr="C:\Users\santhaka\Desktop\APTT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3529013" cy="285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santhaka\Desktop\FIBRINOGEN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569" y="2132856"/>
            <a:ext cx="3529013" cy="28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86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974" y="381000"/>
            <a:ext cx="8212482" cy="914400"/>
          </a:xfrm>
        </p:spPr>
        <p:txBody>
          <a:bodyPr/>
          <a:lstStyle/>
          <a:p>
            <a:r>
              <a:rPr lang="en-AU" sz="3600" dirty="0" smtClean="0">
                <a:solidFill>
                  <a:srgbClr val="FFFF00"/>
                </a:solidFill>
              </a:rPr>
              <a:t>Results – Ox. Stress &amp; Phenolic content  </a:t>
            </a:r>
            <a:endParaRPr lang="en-AU" sz="3600" dirty="0">
              <a:solidFill>
                <a:srgbClr val="FFFF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39552" y="1316765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79045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>
              <a:spcBef>
                <a:spcPct val="20000"/>
              </a:spcBef>
              <a:buSzPct val="60000"/>
              <a:buNone/>
            </a:pP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↓ 38%,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= 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0.01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38763" y="5790454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">
              <a:spcBef>
                <a:spcPct val="20000"/>
              </a:spcBef>
              <a:buSzPct val="60000"/>
              <a:buNone/>
            </a:pP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↑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60%, </a:t>
            </a:r>
            <a:r>
              <a:rPr lang="en-A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A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* = </a:t>
            </a:r>
            <a:r>
              <a:rPr lang="en-A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0.01</a:t>
            </a:r>
            <a:endParaRPr lang="en-A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Picture 3" descr="C:\Users\santhaka\Desktop\PLASMA HA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631" y="2491520"/>
            <a:ext cx="3538537" cy="285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anthaka\Desktop\MDA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3529013" cy="285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317" y="6453336"/>
            <a:ext cx="91440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None/>
            </a:pPr>
            <a:r>
              <a:rPr lang="en-GB" sz="800" dirty="0"/>
              <a:t>A.B. </a:t>
            </a:r>
            <a:r>
              <a:rPr lang="en-GB" sz="800" dirty="0" err="1"/>
              <a:t>Santhakumar</a:t>
            </a:r>
            <a:r>
              <a:rPr lang="en-GB" sz="800" dirty="0"/>
              <a:t>, A.R. </a:t>
            </a:r>
            <a:r>
              <a:rPr lang="en-GB" sz="800" dirty="0" err="1"/>
              <a:t>Kundur</a:t>
            </a:r>
            <a:r>
              <a:rPr lang="en-GB" sz="800" dirty="0"/>
              <a:t>, K.F. Fanning, M. </a:t>
            </a:r>
            <a:r>
              <a:rPr lang="en-GB" sz="800" dirty="0" err="1"/>
              <a:t>Netzel</a:t>
            </a:r>
            <a:r>
              <a:rPr lang="en-GB" sz="800" dirty="0"/>
              <a:t>, R. Stanley, I. </a:t>
            </a:r>
            <a:r>
              <a:rPr lang="en-GB" sz="800" dirty="0" smtClean="0"/>
              <a:t>Singh (2015). Consumption of anthocyanin-rich Queen Garnet plum juice reduces platelet activation related </a:t>
            </a:r>
            <a:r>
              <a:rPr lang="en-GB" sz="800" dirty="0" err="1" smtClean="0"/>
              <a:t>thrombogenesis</a:t>
            </a:r>
            <a:r>
              <a:rPr lang="en-GB" sz="800" dirty="0" smtClean="0"/>
              <a:t> in healthy volunteers. Journal of Functional Foods. 12: 11-22.</a:t>
            </a:r>
            <a:endParaRPr lang="en-GB" sz="800" dirty="0"/>
          </a:p>
          <a:p>
            <a:pPr>
              <a:buNone/>
            </a:pPr>
            <a:endParaRPr lang="en-AU" sz="800" dirty="0"/>
          </a:p>
        </p:txBody>
      </p:sp>
    </p:spTree>
    <p:extLst>
      <p:ext uri="{BB962C8B-B14F-4D97-AF65-F5344CB8AC3E}">
        <p14:creationId xmlns:p14="http://schemas.microsoft.com/office/powerpoint/2010/main" val="76312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00138"/>
            <a:ext cx="7543800" cy="914400"/>
          </a:xfrm>
        </p:spPr>
        <p:txBody>
          <a:bodyPr/>
          <a:lstStyle/>
          <a:p>
            <a:r>
              <a:rPr lang="en-US" sz="4000" dirty="0" smtClean="0">
                <a:solidFill>
                  <a:srgbClr val="FFFF00"/>
                </a:solidFill>
              </a:rPr>
              <a:t>Study 3: QGPJ &amp; oxidative </a:t>
            </a:r>
            <a:r>
              <a:rPr lang="en-US" sz="4000" dirty="0">
                <a:solidFill>
                  <a:srgbClr val="FFFF00"/>
                </a:solidFill>
              </a:rPr>
              <a:t>stress </a:t>
            </a:r>
            <a:br>
              <a:rPr lang="en-US" sz="4000" dirty="0">
                <a:solidFill>
                  <a:srgbClr val="FFFF00"/>
                </a:solidFill>
              </a:rPr>
            </a:br>
            <a:endParaRPr lang="en-GB" sz="4000" dirty="0">
              <a:solidFill>
                <a:srgbClr val="FFFF00"/>
              </a:solidFill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99898926"/>
              </p:ext>
            </p:extLst>
          </p:nvPr>
        </p:nvGraphicFramePr>
        <p:xfrm>
          <a:off x="323528" y="2780928"/>
          <a:ext cx="8640960" cy="3940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838200" y="1772817"/>
            <a:ext cx="784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AU" sz="2000" dirty="0">
                <a:latin typeface="+mj-lt"/>
              </a:rPr>
              <a:t>To investigate the effect </a:t>
            </a:r>
            <a:r>
              <a:rPr lang="en-AU" sz="2000" dirty="0" smtClean="0">
                <a:latin typeface="+mj-lt"/>
              </a:rPr>
              <a:t>of </a:t>
            </a:r>
            <a:r>
              <a:rPr lang="en-AU" sz="2000" dirty="0">
                <a:latin typeface="+mj-lt"/>
              </a:rPr>
              <a:t>anthocyanin-rich QGP </a:t>
            </a:r>
            <a:r>
              <a:rPr lang="en-AU" sz="2000" dirty="0" smtClean="0">
                <a:latin typeface="+mj-lt"/>
              </a:rPr>
              <a:t>supplementation </a:t>
            </a:r>
            <a:r>
              <a:rPr lang="en-AU" sz="2000" dirty="0">
                <a:latin typeface="+mj-lt"/>
              </a:rPr>
              <a:t>on platelet and haemostatic activity in healthy population with and without exercise-induced oxidative stress  </a:t>
            </a:r>
          </a:p>
        </p:txBody>
      </p:sp>
    </p:spTree>
    <p:extLst>
      <p:ext uri="{BB962C8B-B14F-4D97-AF65-F5344CB8AC3E}">
        <p14:creationId xmlns:p14="http://schemas.microsoft.com/office/powerpoint/2010/main" val="29224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642938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Platelet aggregation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3" y="2183176"/>
            <a:ext cx="51720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748" y="2183176"/>
            <a:ext cx="3912756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660232" y="5631731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AU" sz="2000" dirty="0" smtClean="0">
                <a:latin typeface="+mj-lt"/>
                <a:cs typeface="Arial"/>
              </a:rPr>
              <a:t>↓ 11%, 13%</a:t>
            </a:r>
            <a:endParaRPr lang="en-AU" sz="2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76901" y="564315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AU" sz="2000" dirty="0" smtClean="0">
                <a:latin typeface="+mj-lt"/>
                <a:cs typeface="Arial"/>
              </a:rPr>
              <a:t>↓ 29%</a:t>
            </a:r>
            <a:endParaRPr lang="en-A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314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2938"/>
            <a:ext cx="8054280" cy="914400"/>
          </a:xfrm>
        </p:spPr>
        <p:txBody>
          <a:bodyPr/>
          <a:lstStyle/>
          <a:p>
            <a:r>
              <a:rPr lang="en-GB" sz="4000" dirty="0" smtClean="0">
                <a:solidFill>
                  <a:srgbClr val="FFFF00"/>
                </a:solidFill>
              </a:rPr>
              <a:t>Platelet surface marker expression</a:t>
            </a:r>
            <a:endParaRPr lang="en-GB" sz="4000" dirty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4" y="2276872"/>
            <a:ext cx="5730609" cy="32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898404" y="5858351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AU" sz="2000" dirty="0" smtClean="0">
                <a:latin typeface="+mj-lt"/>
                <a:cs typeface="Arial"/>
              </a:rPr>
              <a:t>↓ 33%, 39%</a:t>
            </a:r>
            <a:endParaRPr lang="en-A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555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23396" y="642938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Coagulation assay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154" y="1780272"/>
            <a:ext cx="36480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80272"/>
            <a:ext cx="52006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4942260"/>
            <a:ext cx="27363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Fibrinogen concentration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94907" y="4942259"/>
            <a:ext cx="20162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Prothrombin</a:t>
            </a:r>
            <a:r>
              <a:rPr lang="en-GB" dirty="0" smtClean="0"/>
              <a:t> </a:t>
            </a:r>
            <a:r>
              <a:rPr lang="en-GB" b="1" dirty="0" smtClean="0"/>
              <a:t>time</a:t>
            </a:r>
            <a:endParaRPr lang="en-GB" b="1" dirty="0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-21869" y="6421718"/>
            <a:ext cx="9144000" cy="433661"/>
          </a:xfrm>
        </p:spPr>
        <p:txBody>
          <a:bodyPr/>
          <a:lstStyle/>
          <a:p>
            <a:pPr lvl="1">
              <a:buNone/>
            </a:pPr>
            <a:r>
              <a:rPr lang="en-GB" sz="800" dirty="0">
                <a:latin typeface="+mj-lt"/>
              </a:rPr>
              <a:t>A.B. </a:t>
            </a:r>
            <a:r>
              <a:rPr lang="en-GB" sz="800" dirty="0" err="1">
                <a:latin typeface="+mj-lt"/>
              </a:rPr>
              <a:t>Santhakumar</a:t>
            </a:r>
            <a:r>
              <a:rPr lang="en-GB" sz="800" dirty="0">
                <a:latin typeface="+mj-lt"/>
              </a:rPr>
              <a:t>, A.R. </a:t>
            </a:r>
            <a:r>
              <a:rPr lang="en-GB" sz="800" dirty="0" err="1">
                <a:latin typeface="+mj-lt"/>
              </a:rPr>
              <a:t>Kundur</a:t>
            </a:r>
            <a:r>
              <a:rPr lang="en-GB" sz="800" dirty="0">
                <a:latin typeface="+mj-lt"/>
              </a:rPr>
              <a:t>, S. </a:t>
            </a:r>
            <a:r>
              <a:rPr lang="en-GB" sz="800" dirty="0" err="1">
                <a:latin typeface="+mj-lt"/>
              </a:rPr>
              <a:t>Sabapathy</a:t>
            </a:r>
            <a:r>
              <a:rPr lang="en-GB" sz="800" dirty="0">
                <a:latin typeface="+mj-lt"/>
              </a:rPr>
              <a:t>, I. </a:t>
            </a:r>
            <a:r>
              <a:rPr lang="en-GB" sz="800" dirty="0" smtClean="0">
                <a:latin typeface="+mj-lt"/>
              </a:rPr>
              <a:t>Singh (2015). </a:t>
            </a:r>
            <a:r>
              <a:rPr lang="en-GB" sz="800" dirty="0">
                <a:latin typeface="+mj-lt"/>
              </a:rPr>
              <a:t>The potential of </a:t>
            </a:r>
            <a:r>
              <a:rPr lang="en-GB" sz="800" dirty="0" smtClean="0">
                <a:latin typeface="+mj-lt"/>
              </a:rPr>
              <a:t>anthocyanin-rich Queen Garnet plum juice supplementation in alleviating thrombotic risk under induced oxidative stress conditions. </a:t>
            </a:r>
            <a:r>
              <a:rPr lang="en-AU" sz="800" i="1" dirty="0" smtClean="0">
                <a:latin typeface="+mj-lt"/>
              </a:rPr>
              <a:t>Journal </a:t>
            </a:r>
            <a:r>
              <a:rPr lang="en-AU" sz="800" i="1" dirty="0">
                <a:latin typeface="+mj-lt"/>
              </a:rPr>
              <a:t>of Functional </a:t>
            </a:r>
            <a:r>
              <a:rPr lang="en-AU" sz="800" i="1" dirty="0" smtClean="0">
                <a:latin typeface="+mj-lt"/>
              </a:rPr>
              <a:t>Foods.</a:t>
            </a:r>
            <a:r>
              <a:rPr lang="en-AU" sz="800" dirty="0" smtClean="0">
                <a:latin typeface="+mj-lt"/>
              </a:rPr>
              <a:t>14: </a:t>
            </a:r>
            <a:r>
              <a:rPr lang="en-AU" sz="800" dirty="0">
                <a:latin typeface="+mj-lt"/>
              </a:rPr>
              <a:t>747-757.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616" y="5421615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AU" sz="2000" dirty="0" smtClean="0">
                <a:latin typeface="+mj-lt"/>
                <a:cs typeface="Arial"/>
              </a:rPr>
              <a:t>↓ 21.6%, 20.6%</a:t>
            </a:r>
            <a:endParaRPr lang="en-AU" sz="20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38923" y="5390697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AU" sz="2000" dirty="0" smtClean="0">
                <a:latin typeface="+mj-lt"/>
                <a:cs typeface="Arial"/>
              </a:rPr>
              <a:t>↑ 1.3, 1.4 sec</a:t>
            </a:r>
            <a:endParaRPr lang="en-A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07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341" y="2276872"/>
            <a:ext cx="8198296" cy="411440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Natural dietary antioxidants/metabolites have the potential to reduce thrombotic risk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000" dirty="0" smtClean="0"/>
              <a:t>Both with and without induced oxidative stress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Possible complementary anti-platelet therapeutic 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32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2938"/>
            <a:ext cx="7543800" cy="914400"/>
          </a:xfrm>
        </p:spPr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Conclusion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1557338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12776"/>
            <a:ext cx="8208912" cy="4200467"/>
          </a:xfrm>
        </p:spPr>
        <p:txBody>
          <a:bodyPr>
            <a:normAutofit/>
          </a:bodyPr>
          <a:lstStyle/>
          <a:p>
            <a:r>
              <a:rPr lang="en-AU" sz="3200" dirty="0" smtClean="0"/>
              <a:t>Anthocyanin-extracts/capsules in </a:t>
            </a:r>
            <a:r>
              <a:rPr lang="en-AU" sz="3200" dirty="0" err="1" smtClean="0"/>
              <a:t>prothrombotic</a:t>
            </a:r>
            <a:r>
              <a:rPr lang="en-AU" sz="3200" dirty="0" smtClean="0"/>
              <a:t> populations</a:t>
            </a:r>
          </a:p>
          <a:p>
            <a:r>
              <a:rPr lang="en-AU" sz="3200" dirty="0" smtClean="0"/>
              <a:t>With and without induced oxidative stress</a:t>
            </a:r>
          </a:p>
          <a:p>
            <a:r>
              <a:rPr lang="en-AU" sz="3200" dirty="0" smtClean="0"/>
              <a:t>Anthocyanins vs Antiplatelet therapy</a:t>
            </a:r>
            <a:endParaRPr lang="en-AU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974" y="381000"/>
            <a:ext cx="8212482" cy="914400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</a:rPr>
              <a:t>Future directions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39552" y="1316765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74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974" y="381000"/>
            <a:ext cx="8212482" cy="914400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</a:rPr>
              <a:t>Acknowledgements</a:t>
            </a: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539552" y="1316765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516880"/>
              </p:ext>
            </p:extLst>
          </p:nvPr>
        </p:nvGraphicFramePr>
        <p:xfrm>
          <a:off x="539552" y="1796819"/>
          <a:ext cx="7920880" cy="325892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60440"/>
                <a:gridCol w="3960440"/>
              </a:tblGrid>
              <a:tr h="1133837">
                <a:tc>
                  <a:txBody>
                    <a:bodyPr/>
                    <a:lstStyle/>
                    <a:p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Dr.</a:t>
                      </a:r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1800" b="1" baseline="0" dirty="0" err="1" smtClean="0">
                          <a:solidFill>
                            <a:schemeClr val="tx1"/>
                          </a:solidFill>
                        </a:rPr>
                        <a:t>Indu</a:t>
                      </a:r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</a:rPr>
                        <a:t> Singh </a:t>
                      </a:r>
                    </a:p>
                    <a:p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</a:rPr>
                        <a:t>Program Director - MLS, Griffith University</a:t>
                      </a:r>
                      <a:endParaRPr lang="en-A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Prof. Roger Stanley</a:t>
                      </a:r>
                      <a:endParaRPr lang="en-US" sz="1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Director, Centre for Food Innovation, University of Tasmania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11766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Dr.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 Michael </a:t>
                      </a:r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Netzel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Senior Research</a:t>
                      </a:r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</a:rPr>
                        <a:t> Fellow</a:t>
                      </a:r>
                      <a:endParaRPr lang="en-A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University of Queensland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Dr.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 Kent Fanning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Department of Agriculture, Fisheries and Forestry, </a:t>
                      </a:r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Agri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-Science Queensland </a:t>
                      </a: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  <a:tr h="9058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Mr. </a:t>
                      </a:r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Avinash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Kundur</a:t>
                      </a:r>
                      <a:endParaRPr lang="en-A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Griffith</a:t>
                      </a:r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</a:rPr>
                        <a:t> University</a:t>
                      </a:r>
                      <a:endParaRPr lang="en-AU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AU" sz="1800" b="1" dirty="0" err="1" smtClean="0">
                          <a:solidFill>
                            <a:schemeClr val="tx1"/>
                          </a:solidFill>
                        </a:rPr>
                        <a:t>Nutrafruit</a:t>
                      </a:r>
                      <a:r>
                        <a:rPr lang="en-AU" sz="1800" b="1" dirty="0" smtClean="0">
                          <a:solidFill>
                            <a:schemeClr val="tx1"/>
                          </a:solidFill>
                        </a:rPr>
                        <a:t>, Queensland</a:t>
                      </a:r>
                    </a:p>
                  </a:txBody>
                  <a:tcPr marT="60960" marB="60960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664409"/>
            <a:ext cx="1152128" cy="102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646970"/>
            <a:ext cx="3384375" cy="106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663729"/>
            <a:ext cx="1224136" cy="98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71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2790752\Desktop\29606_427898170655984_146747909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5913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23728" y="5445224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b="1" dirty="0" smtClean="0">
                <a:solidFill>
                  <a:srgbClr val="FFFF00"/>
                </a:solidFill>
                <a:latin typeface="+mj-lt"/>
              </a:rPr>
              <a:t>Thank you !!!</a:t>
            </a:r>
            <a:endParaRPr lang="en-GB" sz="32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1556792"/>
            <a:ext cx="2160240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AU" b="1" dirty="0" smtClean="0"/>
              <a:t>Before Research</a:t>
            </a: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49671" y="1559686"/>
            <a:ext cx="2160240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AU" b="1" dirty="0" smtClean="0"/>
              <a:t>After Research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92634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riffith-corporate-powerpoint-template (2)">
  <a:themeElements>
    <a:clrScheme name="Maste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GB" alt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GB" alt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ste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griffith-corporate-powerpoint-template (2)</Template>
  <TotalTime>627</TotalTime>
  <Words>886</Words>
  <Application>Microsoft Office PowerPoint</Application>
  <PresentationFormat>On-screen Show (4:3)</PresentationFormat>
  <Paragraphs>127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griffith-corporate-powerpoint-template (2)</vt:lpstr>
      <vt:lpstr>Elemental</vt:lpstr>
      <vt:lpstr>Role of antioxidants and polyphenols in thrombosis and haemostatic function</vt:lpstr>
      <vt:lpstr>Overview </vt:lpstr>
      <vt:lpstr>Introduction</vt:lpstr>
      <vt:lpstr>Platelets and Thrombosis</vt:lpstr>
      <vt:lpstr>Antioxidants vs. Antiplatelet therapy</vt:lpstr>
      <vt:lpstr>Aim</vt:lpstr>
      <vt:lpstr>Methodology </vt:lpstr>
      <vt:lpstr>Study 1: In-vitro effects of Taurine and Caffeine </vt:lpstr>
      <vt:lpstr>Study 1: continued….</vt:lpstr>
      <vt:lpstr>Study 2: Hippuric acid and platelet activation</vt:lpstr>
      <vt:lpstr>Study 2: Hippuric acid and platelet activation</vt:lpstr>
      <vt:lpstr>Study 3: Plums vs Prunes</vt:lpstr>
      <vt:lpstr>Results – Platelet aggregation</vt:lpstr>
      <vt:lpstr>Results – Surface markers</vt:lpstr>
      <vt:lpstr>Results – Coagulation </vt:lpstr>
      <vt:lpstr>Results – Ox. Stress &amp; Phenolic content  </vt:lpstr>
      <vt:lpstr>Study 3: QGPJ &amp; oxidative stress  </vt:lpstr>
      <vt:lpstr>Platelet aggregation</vt:lpstr>
      <vt:lpstr>Platelet surface marker expression</vt:lpstr>
      <vt:lpstr>Coagulation assay</vt:lpstr>
      <vt:lpstr>Conclusion</vt:lpstr>
      <vt:lpstr>Future directions</vt:lpstr>
      <vt:lpstr>Acknowledgements</vt:lpstr>
      <vt:lpstr>PowerPoint Presentation</vt:lpstr>
    </vt:vector>
  </TitlesOfParts>
  <Company>Griffith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Antioxidant’s love for the heart</dc:title>
  <dc:creator>Abishek Santha Kumar</dc:creator>
  <cp:lastModifiedBy>Abishek Santha Kumar</cp:lastModifiedBy>
  <cp:revision>69</cp:revision>
  <dcterms:created xsi:type="dcterms:W3CDTF">2014-04-23T04:48:57Z</dcterms:created>
  <dcterms:modified xsi:type="dcterms:W3CDTF">2015-10-30T00:12:19Z</dcterms:modified>
</cp:coreProperties>
</file>