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75"/>
  </p:notesMasterIdLst>
  <p:sldIdLst>
    <p:sldId id="262" r:id="rId2"/>
    <p:sldId id="256" r:id="rId3"/>
    <p:sldId id="257" r:id="rId4"/>
    <p:sldId id="258" r:id="rId5"/>
    <p:sldId id="259" r:id="rId6"/>
    <p:sldId id="260" r:id="rId7"/>
    <p:sldId id="261" r:id="rId8"/>
    <p:sldId id="263" r:id="rId9"/>
    <p:sldId id="265" r:id="rId10"/>
    <p:sldId id="266" r:id="rId11"/>
    <p:sldId id="264" r:id="rId12"/>
    <p:sldId id="267" r:id="rId13"/>
    <p:sldId id="268" r:id="rId14"/>
    <p:sldId id="269" r:id="rId15"/>
    <p:sldId id="270" r:id="rId16"/>
    <p:sldId id="325" r:id="rId17"/>
    <p:sldId id="271" r:id="rId18"/>
    <p:sldId id="272" r:id="rId19"/>
    <p:sldId id="273" r:id="rId20"/>
    <p:sldId id="274" r:id="rId21"/>
    <p:sldId id="279" r:id="rId22"/>
    <p:sldId id="329" r:id="rId23"/>
    <p:sldId id="275" r:id="rId24"/>
    <p:sldId id="276" r:id="rId25"/>
    <p:sldId id="326" r:id="rId26"/>
    <p:sldId id="277" r:id="rId27"/>
    <p:sldId id="330" r:id="rId28"/>
    <p:sldId id="331" r:id="rId29"/>
    <p:sldId id="332" r:id="rId30"/>
    <p:sldId id="280" r:id="rId31"/>
    <p:sldId id="327" r:id="rId32"/>
    <p:sldId id="328" r:id="rId33"/>
    <p:sldId id="281" r:id="rId34"/>
    <p:sldId id="282" r:id="rId35"/>
    <p:sldId id="283" r:id="rId36"/>
    <p:sldId id="284" r:id="rId37"/>
    <p:sldId id="285" r:id="rId38"/>
    <p:sldId id="286" r:id="rId39"/>
    <p:sldId id="287" r:id="rId40"/>
    <p:sldId id="288" r:id="rId41"/>
    <p:sldId id="289" r:id="rId42"/>
    <p:sldId id="293" r:id="rId43"/>
    <p:sldId id="323" r:id="rId44"/>
    <p:sldId id="294" r:id="rId45"/>
    <p:sldId id="295" r:id="rId46"/>
    <p:sldId id="296" r:id="rId47"/>
    <p:sldId id="290" r:id="rId48"/>
    <p:sldId id="291" r:id="rId49"/>
    <p:sldId id="292" r:id="rId50"/>
    <p:sldId id="297" r:id="rId51"/>
    <p:sldId id="298" r:id="rId52"/>
    <p:sldId id="299" r:id="rId53"/>
    <p:sldId id="302" r:id="rId54"/>
    <p:sldId id="303" r:id="rId55"/>
    <p:sldId id="304" r:id="rId56"/>
    <p:sldId id="305" r:id="rId57"/>
    <p:sldId id="306" r:id="rId58"/>
    <p:sldId id="308" r:id="rId59"/>
    <p:sldId id="307" r:id="rId60"/>
    <p:sldId id="309" r:id="rId61"/>
    <p:sldId id="310" r:id="rId62"/>
    <p:sldId id="311" r:id="rId63"/>
    <p:sldId id="312" r:id="rId64"/>
    <p:sldId id="313" r:id="rId65"/>
    <p:sldId id="314" r:id="rId66"/>
    <p:sldId id="315" r:id="rId67"/>
    <p:sldId id="316" r:id="rId68"/>
    <p:sldId id="321" r:id="rId69"/>
    <p:sldId id="317" r:id="rId70"/>
    <p:sldId id="318" r:id="rId71"/>
    <p:sldId id="319" r:id="rId72"/>
    <p:sldId id="320" r:id="rId73"/>
    <p:sldId id="335"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412" autoAdjust="0"/>
    <p:restoredTop sz="94660"/>
  </p:normalViewPr>
  <p:slideViewPr>
    <p:cSldViewPr>
      <p:cViewPr varScale="1">
        <p:scale>
          <a:sx n="98" d="100"/>
          <a:sy n="98" d="100"/>
        </p:scale>
        <p:origin x="-81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94CFC0-BE86-44F5-8514-EF525EE1237E}" type="datetimeFigureOut">
              <a:rPr lang="en-US" smtClean="0"/>
              <a:pPr/>
              <a:t>3/12/2015</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1183BF-997E-428F-8C4B-BD5806ED2B06}" type="slidenum">
              <a:rPr lang="en-IN" smtClean="0"/>
              <a:pPr/>
              <a:t>‹#›</a:t>
            </a:fld>
            <a:endParaRPr lang="en-IN"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61183BF-997E-428F-8C4B-BD5806ED2B06}" type="slidenum">
              <a:rPr lang="en-IN" smtClean="0"/>
              <a:pPr/>
              <a:t>2</a:t>
            </a:fld>
            <a:endParaRPr lang="en-I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61183BF-997E-428F-8C4B-BD5806ED2B06}" type="slidenum">
              <a:rPr lang="en-IN" smtClean="0"/>
              <a:pPr/>
              <a:t>4</a:t>
            </a:fld>
            <a:endParaRPr lang="en-I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61183BF-997E-428F-8C4B-BD5806ED2B06}" type="slidenum">
              <a:rPr lang="en-IN" smtClean="0"/>
              <a:pPr/>
              <a:t>15</a:t>
            </a:fld>
            <a:endParaRPr lang="en-I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61183BF-997E-428F-8C4B-BD5806ED2B06}" type="slidenum">
              <a:rPr lang="en-IN" smtClean="0"/>
              <a:pPr/>
              <a:t>43</a:t>
            </a:fld>
            <a:endParaRPr lang="en-IN"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3/12/2015</a:t>
            </a:fld>
            <a:endParaRPr lang="en-US" dirty="0"/>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dirty="0"/>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3/12/2015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3/12/2015</a:t>
            </a:fld>
            <a:endParaRPr lang="en-US" dirty="0"/>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3/12/2015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3/12/2015</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3/12/2015</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3/12/2015</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dirty="0"/>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3/12/2015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3/12/2015</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3/12/2015</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3/12/2015</a:t>
            </a:fld>
            <a:endParaRPr lang="en-US" dirty="0"/>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dirty="0"/>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3/12/2015</a:t>
            </a:fld>
            <a:endParaRPr lang="en-US" dirty="0"/>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7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508760"/>
          </a:xfrm>
        </p:spPr>
        <p:txBody>
          <a:bodyPr/>
          <a:lstStyle/>
          <a:p>
            <a:r>
              <a:rPr lang="en-IN" dirty="0" smtClean="0"/>
              <a:t>       </a:t>
            </a:r>
            <a:endParaRPr lang="en-IN" dirty="0"/>
          </a:p>
        </p:txBody>
      </p:sp>
      <p:sp>
        <p:nvSpPr>
          <p:cNvPr id="78850" name="AutoShape 2" descr="data:image/jpeg;base64,/9j/4AAQSkZJRgABAQAAAQABAAD/2wCEAAkGBxQSEhQUEhQWFRUUFxQUFRQUFRQYFRQXFRQXFhQUFBQYHCggGBolHBQVITEhJSkrLi4uFx8zODMsNygtLisBCgoKDg0OGhAQGywkICQsLCwsLCwsLCwsLCwsLCwsLCwsLCwsLCwsLCwsLCwsLCwsLCwsLCwsLCwsLCwsLCwsLP/AABEIAKgBLAMBEQACEQEDEQH/xAAbAAABBQEBAAAAAAAAAAAAAAABAAIDBAUGB//EAD8QAAIBAgMFBQUGBQQBBQAAAAECAwARBBIhBRMxQVEGImFxkRQygaHwI0JSscHRFZLS4fEWM2KiggckU3LC/8QAGgEAAwEBAQEAAAAAAAAAAAAAAAECAwQFBv/EADMRAAICAQMCBAQGAwACAwAAAAABAhEDBBIhEzEUQVFhBSJxoYGxwdHh8DKR8SMzUoKy/9oADAMBAAIRAxEAPwDmctfVnz4clMAhaQWHJQIcEoAcEoAcEoAkWOkNIcIaLKoRioFQwpTExuWgmwZaAFloCxykrSasdgkJPGmlQmxmWmKw5aAsNqQWG1AGxsDYZxLWDBQPifSsM2ZY12NsWLezstndjt24bOWtrXnz1m5VR2w0u12ddAttK4WdaJHkFKhtlZ3qkiWyvJi1HE1agyHJEJ2gvWq6bFvK2O2skY7xt86qGJyfBMsiS5OPxe3bnMOOulv1rvjg4pnFLN5oxsXO0hJ1rojFRVGMpOXJNs7Z8rNZdPHlUzyRS5HCEm+AYrAMHKs2o6+PQURmttpDlBp0yniFAay3IGlzWkba5M334Ol7N7NWRQzgcdPHzrjz5HF0jqwwUlbOzwqxxiwsDztzrz5bpHbGkWlmFRtL3FmOWpaKTH3qRngIWvpjwh2SgBZKBMcEoAcEoAcEpgSpFSspI08FggdDWUpG8I+RbGyG6Go6iNNrRFJs4gEsNKrerpCcOLZmTQ2rVM55KiuUqjNjStAhZaBCtQMbagABaBBy0CCEoGOaK3GldgzsuxQRbkXzG1yeQ8K8/V2zu01I7lMYtuNea4M71NFPE7RN7C3xNXHGRLIU5tpEcBcn0rRY0Q5kIxTH33AHpVbV5Inc/MgxU6ge8D86uMX6Eykq7mXfM1wxB62P5Vr2Rl3ZXx+CBFyXPjf9KuE/QmcEZSxx3F24cAf1rduVGNRsrz4ixIAFvCqUSXIfgdpNHe3OlPEpDhkcStiMQzm7G9XGKj2IlJvuRKetVQrNjBbaMYC8q554Nzs3jm2lkdoSeXlWfhy+uXcLt1tOflxrOWBGkczOiwu0DbU1ySgdMZF1cfWewvceVx7JcrfTyvrXtvKk6PL6baIJMKV41akmQ0xmSmSJkIBI5C4v4eFJ8oFwzqu20EaDDbuKKPPEsrZFyks3K9/d8K4tBOc1JybZ2ayMINKKSIMP2TlaMNmAdojiFiKyXMYtqXy5VY5hZCb+htT10N1eV1ZK0c9t/YcezxjgWaSRVzRiZVyvYqbWG9tkz2N8l72peNjKW1L8S1pZJbm/wN2Hs8YiA7DOMl0CuAd4SFCOQFc30OUm1xe1xfF6yMr44N1gcTpXjjUPfVoQpkAViQCLgjTvDQ8Ohrh6zs6HjvuVdr7JWUBEZc2QyKuveAsCRp4j1rXDqdr5JyYm1wcfL2fJhEzOqhld0BVyDk5NIBlRjyBNz8DbuWrjv2JXzRyS072bn9RnYPDJJi2jljSRDC8lnW5Vo3jAynlcSm/kvTU105winGTRGkjCUmpKyrs/YBxEPtO+giRpd2ynMojZm0UC3/JbAE6MNauesjjk4U3X9/rM8eleSKnaVmbtzZz4WWSNspaOxBGqtoGU26EEXHnW+PIsuPdHizGcHjntfkbXb2GOIwCOKNA0IlbdpZmZr3HHUaaCubQTlOLlJtnTrYxhJKKSLsOxkefZscu4ySRFg0KuBid2gZcxt7zA5teSvrqBXP4mSxTcW7vz8jZ4IvJBNKq8vMr7U2S2JlmIeFYcOxQvFA4ylpSqxGNFzO6925GgFj1rXHqI4YK7bfPL+/0M8mGWWbppJccfl9TC2hhGwWIImVH3LKzqQWR0sGOnHVT8DXS8nVwuUHXBzKHSyqM1f5HfT9nYJMVLGY444xFGuHyXXNLIsjE6HvFRETbhY+FeWtVOMVzbvn6HpPTQlJ8UvL6mRg1Vn2fFusOJni3ziSMhZCQwWNrXs2UF/Nb+FaSlNQlLc6ukZqMXOMdqurYPamh2ftBlWMSYbFsiFUXgGifKebJd2Fj92wolHdmSbdON/YFLbibSVqVfctdsWlGLCQ91TEmgFgCS9z58KvSqLwty72TqXJZaj2r9zcwcKyJhC6QkyQ7yVLWdju1N4RmvoxA56Nx4Vw9SSbps7dkWlaMnCBpVLKBGDIYI2dXYmTXQqinKARYsbAEWrrnKMHT583RywjKatcehzEWLmGMhimytbERwyIRdGDyCJ/PRiQeoB8K68sYrC5w9LOXHKXWUZ+tHTdpMKkMWKeSKOJUkQYV4xYv3AXEgBIIBD6kDTlcXPHp5zlkik7459v7wdWohCMG2q549yg+ypUiZ3sHjiE7R2k7setyWy5SwyklAbj4i+viIOVK6fBn0JqNui22wpHKos8JeSLfRpdu+otqARw1XU9eFQtTDvTot6eb4tGRg+y8k6I5ZVaYOYlIfvhOJLqCqX5XOtby1kISr07mEdJKav1K+yeyxxAOSaPPZyIzmzdw2YMQLIb8AdSNeFXk1sYOmn9SYaSU1aa+g9NhwewJiWmys8hHeD5RlVyYrBLh7rqTp3dD1laqbzOG3hf2/oU9PBYlPd3/tDZ+y0qxM5ZVZIvaGiKvcR63vJbLnFjdL39aqOsg5qPq6smWkmoOT8uaNrslsXcyMs5iLy4ZpxA0eaRAGUK+8IsvvEFb8SOlcmp1G9pwurq/JnTpsOxNTq6uvNHBx8vhXrs8pEptpb41PJfBbjxAQacazcd3ctSrsSRbYceNS8ESlmkjRi2o9uB9RWLxRs1WVlnHdlJVuYjp0J1HxpQ1UH/kVPTSX+JgYmKSJirgjlrwPkeddUXGStHNLdF0ytWhmIjTrSa44BPnk6TEdqA5VjhUDRxNDG2+dsilSt8pWzEX51ww0Uorbv4u+38nZLWKT3bearv8AwRHtG7wpFImZo490sizzxhhbKDJAhCu1uZNuOgGlOGi2StPj6J/cctY5Rpr7tfYlh283s7QJEqB0SM3kd4xlXLdICAsYbiQNOPPWoWiae5y+xotWmtqX3NiLbLOm7Vd0M6yL9o8oRkZWRVDAZUBUdwaWuBasvBpd2bLUX2R0W9LK5bIryoFJBYggA20NrDvN148a5Ok0zdz4K2N2k0ZRwqNlRowMziysVJ169wVpi0zk6uiZ5lHk5hNuNFG8aRqMyNGTvHKHMSWfc2yhzmN2vrzvXbHRfPuk/O+xyz1XyUl7GVsLaxwkrSrGsjFDGMzsuUMwZ+AIN8qeWXxrfUad5kldV7HNhzrE26sdh9shIDAMOpQzCf8A3XvdXVlXhyRFW9+V6znpZSm5uXLVdvavUcNTGMFDbwnff3v0K239oHFSmVowhYKGUMxDZRa97Ai62GnS9bYcTx49if2MsuVZJ7mvuaON7UbwhvZUWRYmhjcyuwQFSAchUBiM3OueGjlFbd/F32/k3nq1J3t5qu/8DF7ThWwrDDL/AOzUpEN9JoCm7Fzl1sL8b8afgpbZR393b4/kPGR3KWzt25/gZhe0zRtiMsI3eJYSPGs8qMsmmZ0nTvAGw0ty6Xu56Jy2vdylXb9BQ1ajaUeG77/qZG0JhK7NlyhrDKXd+ChdXclm4cSa68cNkVH9KOXJPfJy/k1pe1EzDBnKubCZDfMftiEEbFu73CyGQc7ZzxrjjoEoyV9/sdb1snKLrt9xjdoCcaMWYlJX3Is7BUITILMBqAC2lvvVo9L/AOFYk/xoyWq/8zytfhZLJt5WixEJwy5MTIZpPtpLljlvbu6e4BpWfhJ7lLfylXb8PU08VDa4uPDd9/x9B22e1LznOI1jfLluGLDT3TYgcLmrw6TYqbsnLqt7tKiQdr7bi2GQNhlKwsZpGC3TJcrYZjlJGp5msloHynLh9+DR67s9vb3/AIK2D7USLG8UibxWleYFJpcO6tIxZxmi1ZSzMbacfK1z0Kct0XXlyr/MmOtajUlf40ZkOMy4hZsgbLKJshdwLhs6DPq2jZTre+XXjXTkxOWLpp+3Y54ZFHJvr3NTFdpd4MUjwKYsUVZ496/ckChTIjZeYWPTSxTxNcsdC4tNS5XsdMtapJpx+/8AANp9qXniImju+7MZkXEToh0PeOGByZted/TSnj0fSlu3cLnsr/2LJq+rHbt5fHd/kb+2tqeyrhnSON5Vwwg3u+DbpiBmXdLcN7vvX9a5NLhWW4t8XdV+p1anL0qklzVXf6GFgu1LpDFC8e8EIyxuJ5ojl+6siRm0lgANSOHnfqeh+dyT7+yZzLW/KotdveifZnbSSFIV3KsYVZLiWRBIG+80agrnuAcxB4tbLepn8P3Nvd3foVDXbUlt7e/8Gcm2V9mbCyYZHi3kkkf2simPPm0NtXtnYXJF9LjnW3hZdRzU+/D4MfER6ag49uVyybaXad8REUmju5iMRkTETojAgjMcMpyFtTxv6aVGPQ7JWpcfRX/svJrN8e3P1f5FqHtmwdJXw0bzCE4d5N7IudCQx7gBVTmAPPwIqPAOtqnxd9ivGq923mq7nMsBc2FhfQXvYchc8a9L6nBx5AtSGEUASow6VLTKTRcTFWFrVi4WaqR6SNpqBrXk9N2ep1Ec72maKVRyIOh6V16ffFnLqNskci8Vq9FOzgaoaFpkjgtADgtAEsdJlpmngpdbnlWM0dEJ2bWIkC4ePEtKQklu6EYsljaS4HHLZuHHLpeuOOW24qPY65R4Tb7ke10MLtEWz2AJIBFri9tfCxv4104JKcd1UYZrg9tmO+EaR1RQSzWCrwvfhqfzraWWMVub4MNkpukhuH2YN88Ur7sqslmyMwZkIGQW666+FZ5M9KLirsIYbbUnVBxOzFGEhxKuTvWKFCoXIy5g4vc3syEX58aWLUOeSUGqoMuFQxxmndljZXZwTqlsQqu8bzZN27EIjhGJYG17kacdeGlZz121tbfOjSGj3JPd5X2K82xl9n9ohm3y7wRZd1IjZiL2s+vAjlWkNTuybJRp/Uien2w3xla+hkCMk2AN+FgCTfmLV02krOWm2L2dte6dOOh0636UbkFP0A0RHEEeYtTtMKNRdgOcH7VcZc1slu9lz7vPe/DMDy4a1zLUxebpfc6Hp5LF1fsZiwsbWUm+gsCbnjYV0Wl3ZzpN+Q0RGxNjYaE2NgehNFq6CnRodntke1ymESCNshcXUsGCkBhcHQjMvHrWGo1HRSbVm+DB1m0nRnSoAxCtmUEgNYrmHI5TqL9DXQrrlUYOr4djXiKmzAg9CCD6GhNPsJpruFoWBsQQehBvr4UWqse13Qdw34W1JA0OpHEDxoteoU/QY0ZsCQbG9tNDbjbrTtCpiaEixykA6gkWBHUdaSaYNNGthdiB8HLiCzq0RUbspZSHcBWV794EG/DjpXM9S+usVfjZ0rT/APheS/wMjLXUc3IMtACy0AHLSGDLQAstACy0AICgYhekBprjH/Eaz6cTRZJA37dTRtQb2RuSapJIluwZKdkhC0AOC0AOC0DRIrUqGmbIkjxGBjw5mjhljeUMJmKhldnIZDbv6MDYc7ivNqWLLNuLd9qPRuOTHH5kq72a2D21GcVi3EyojxqiCRrB3C5VcKwt91vUXFZZMLjHGmn719TSGaLlNpr2/wBEY2ul9nSviFZ0Xd4l1bXvxj/cAHu51F76A61PTeyaUX3tf36D6i3Qbku3P9+pNgMYExkkj4tGhkSUL9qWW7SgxAEi3dG84HTMOtLJFOEVGLvz4CE2py3TVfX/AEZU27GAhh3sbvHJK7Kr3NpJJCNPJxfpXThb68pU+fY5s1dCMbXHuM7IPFDPI7yRxgwugzsFLNIyEEaaj7M3+HWnrLltSTf4Bo2o7m2l+JNsjGiDCZFxMSSe1oxs4vug6I97jgQpP/1N6xzR35ZS2uq4486NcMtmKMdyu/XysuPtLDe0Y20samdIjDKJjEpAXLIgxCg7p8wueZuvGxtMo5HCCadK/L39PoXGeNTm01brz9vX6jMHtIzYyeAsqrjYWS8Lu6LMkRs6sVW5KBgWsP8AbQa08mLp44T9H5/sLHl6mSUPVeT/AFMLtHit/ObSDIMsUbyE5QB3c7N0JuxPjXdhj0cPbnu/qcWaXWy9+Ox0WHx2EEksG8VYWwscCymdSjCPMEypl0cGSQk5jy66efsyx25K5tvs7/E79+J7oXxVd1X4FKDahhwCpFiYjiIpHtZldljzMAIw6nlYcPdJtW0cSyZ23F7X9e/uYvLKGBJSW5fTt7E8W2IfZ4t00VhhmhkgmxDowZgC5OGCHevmX37jibGzXOccWR5PnTu+6X6msssFjqLVV2b/AEMjsRiI4cXvJZEjVYnW7tluXZLZb8fcN/hXV8QTlBRim+Tk0LUZuUmlwS7AGGws+HklmjkvvQxjYPHCwC7pna1xcFteANul6nU5MuWDUYtK19WXpoY8Uo7pJun9EXHx8bT4USYiNFi35WePEe0EkgZUlmkiCrfM1ib2y8QbVgoSjjlUW7a4qvyZs5xlkjckqT5u/wA0WsRtWJpdny+0xAxGVJ/t8zAFfdZyqlhdDqQLki3G9QscljnFxfdVwy5ZIvJCSkuzvkr4fbltpKzYmNcMu/ZcrKIijgd3MB3nL5HIYk3DW6VpkwLoJqL3Pv3/ALRnDO+s90lt8u39sGM2rE+Hj380cxixmdlUhm9nErL3UUXZQCDlA1Uc+FKMJxlLYmrX7X+pUpwlGO9p0/3r9B+3NsQk6tFNCcTFMSuIeaRVGUMBDktGgC6oGN7toS1LFiyJNxTTr0r7jy5cbaTaav1JNr7Rjkixy+1wyb1o5IE3pNkXISiC1s32bd1b6kXteq08HHLB7WuOePPnkjPNSxTW5Pnjny44OHy1655QstMAZaAFloAWWgBZaABlpALLQAgtAy0EqQHhaBhyUgCEoEHJQAclADglABy0AHLQAQKLAljXhUSZSLcQ5chWfLBsbiIxWijSJ3FKQU0DG5b1XYkiKU7GWMFi3iz7sgbxN23dBIB4lG4qf7cwCMsmKM2nLy/0a48soJpef+yELpWpmNy0CBkosAFKYAyUAApQAMlFgLJRYCyUALJRYAyUWAslFgIpRYCyUWAMlFgLJRYCyUWAMlFgLJRYwFKLAQSkBbCUgHBKVgOCUhhyUWAclFiEEp2ActKwDkp2AclJySVsDBnx9pSyHTQEfiAH+Tevkc3xSUNXLLidxdKvJpf3g9GOFPGoy7m3s7FpJ7p5cOY+FfSYdVi1Ed2N/h5o4pQlDhl1dOFb2R3GyPVW2KqKxF6pAFVpMkbImtNdhgyUAFV1pgApSsAZKYAKUADJQAMlACyUALJQAMlFgLJQAslFgLd0WAslFgLd0rCgbunYxbulYUPjwzN7qk+QJpOSXdjUW+yNDCdnZpOCZR1bT5caxnqccfM2hpskvInPZWbqvqf2qPGQNPBzI4uzkhYBtBzPKm9VGrQlpZXTL3+lByc+lZeM9jXwa9TDC12nCHLRYg5aVjCFoAOWgA5aADloAWSgRS2riMi2HFgfgOdeH8c1nSw9KL5l+Xn/AL7HVpse6W59kc9JGM3yPhyv6V8nF8HeQoxB6W08RyrS3F3Hv7BV8M2MDtq3dlubaBuegPEc+Fe/ofjVJRz/AO/3OLLpubibaWYAggg6gjgR4V9HCcZxUou0zjaadMdu6qxD1jpNgMZL0xgyU7AQSiwEyUIBuSgBZKADuqLAbuqLAG7osQt3RYxbuiwoW7osKFu6LAIipWNIkXBOfumpeSJSxSfkLcsvEUbkx7Wu5IuHJsfG3CpckuClFvk3sDsZQMzGx+FceTO26R248CStmvhd2osCPWueW5nRHai8ki8qyaZqmh4APSlyHADlHSnyHBCWWnTFaOdbs0eRPxsa7Vq/U4Xo/RleTs9IOnoa0WqiZvRyGfwGTqP+37U/FQJ8JMH8Bl5AHyYfrT8TAnwuQZJsaVeK+lj+VUtRB+ZL0+ReQw7LkH3T6U+tD1F0JryGtgHH3G9DT6kX5i6U15ERhI4gj4Ve5MhxaOU2xPeVv+Pd+AuD8718N8RyvLqpu+E6X4f1np4VtxpFJ/r964kaEM3HzObyuAf/ANfKtF2BkKv4cTp+x9RTaA09kbVMJN9YydRxI46qORP6V6Hw/Xy00ql/i+/t9DDNh3rjudoiggEEEHgRz8q+uU1JWjzdrQGHSqQUS4fAu/ui9TLJGPdmkMUp9kTPsaQC9h5A61C1EGaPTZEiGDAO3BTpxq3ljHuyI4Zy7IibDmqUkS4NBTCMeApPJFDWKTGyYYrxFNTT7CljlHuNApklzBYEyEch1rLJk2I2xYnM1x2eT8Rv1rl8VL0OvwcPUkTs4n4j6CjxcvQa0cfUenZpOZJpPVyGtHH1J17MR25363H5WqPFyK8HAYeyi/j+VPxr9CfBL1I17NZdS2o4WH503q78gjo65soT4F0vmJI8K1WSMuxDxyj3M4SqCbgt05VtsbOfqJP1E2MH4fQ2o6T9RvMvQifEE9fiSapQoh5bGLOwNxpVbF5k9SV2iQ4yT8RqenH0H1p+pJHtORfvetS8MH5FLUTQH2lKfvULDD0B6ibI/bJPxGn0oegutP1OxXaKivM6bPW6iLC49T0qdjK3okTGIelLYw3IdvUopjtCMq0UwtFaWWMchVJSZDlFFY7QhH0a06ORmbz40Uto7UiCMRc2Vjpc8AeR40ThkhBy9EQ82NukeQbw3uePHzvXx/cosQLfT0qWxhxWGuBYcRl+ZLaeRA+NOEu4PsZ88RW55Dujz5n1v/LWsXfAEBNh5/kL/rf0qhHW9j8bcNEx1W5W/TmB+dvOvovg+q3R6T8u30OPUwp7kdPGguL8K9pt1wc0avk3IMaiKAK4ZY5SfJ6UcsIrgB2lc8Pjejo0HXtj0x6AdKHikxrNAx8YQzErXVjTSpnFlabuJErEcDVtJmam0Na9NJCcmxohPSnuQkmyzhkYHnWORpnRiUky8+JsL2N+t6wULOmWSldDo9qED6NN4VYln4JodtnnUy0/oEdV6lpduCsngZstRElXbI61PRZXWRBNttevyq1p5EPUx9TLl2mWOg48q6FgS7s53qW+yKRfW+XXw/atdvHcwclfYjbCsbkKbVSmlw2S8cnykRGE9KrciNr9AGKnYqa7iyUWAMlACyUWAhHRYIlzHrU7UPexwY9aKQKbRIkzDgalwiylkkiZcc/Wp6MS1qJhOPc86OjAPEzIWlY8TVKEUZvLJ9xhFWRdlTay/YS6X7jcr8unOubWX0J/R/kXircjz1jfz+tK+IXY9MtYSS/n9cvr9s5oDVzXUEcRe3mwFr/y38hWUe9f3j/pfkZ2KRSSoOkfvHXiPe1+AHmDW0W0vqS/QymP3rWH3QeOmg+Wv+a39gNHs0+TEw+LAEacG0/W/lXVopuOojt9aImk1yemNGt6+sTlRxuMLGbursyqghKLBIGS9OxU2JYSaTkiowbdDmg5UlkG8TukW8Ls6/vVjPPXY6Mem/8AkbOHwqKNBXJKcn3O2GOMVwOKr0pclcEUkaniKpNolpMzZ9lsdVGldMM6qmcmTTtu4oii2YxNmGXzH5VUs8UuOTOOnk3zwPk2Qfum/ha3zpLUrzLekfkym2FKmzaVosiatGTxNOpOiwsMNuJJHHxrNyyWaqGGiu2XN3dB41pzXJlcVL5SxhSAeVYztnTjpGrBICK55JnQmgTYeNh40RlJA4xZk43BW1Brpx5Tly4eLKGWuqzioGWixULJRYULLQAQlKxUOCUWAclFgLJRYBCUWIISix0EJSsEh0+BzxuBrdG0sfwmsMs/laOnHgvmzycjlz+tK+KR2EsR1uOP186mXahl84ohSVOoAI6AkhQfLv3+FqxUPmV/3z/QafBBI4y7v7q96VrcTxVL8/3t41sk293r2/cRXlW/ePE6InQDqKu/IRe7MYUviogNSGzsdDbLqb+Hj1OldehV6iH1Jmm4tI9VwuFAIvY19PPLfYzxYNvLNMIlrWBrn3SOrZF90QybOTja3XXQeJquvJIzemh3oX8KB4U1nYeHj5Ey4IAquhLX4jgAO8x+Q8yKzllNY4kGSwkCFDYqxSS9+8pHdYZbLe9wb8jwqFORThEcsBNtb8R5kcQOvA+lPeg2sdGVNx+Hjyt5nlQ3QJWB9Gy65jwH1xovgK5G7wrErTKFfMynKbg2LAMOgYANble1KClJ0gySjBWyBdqLmAvZVDPIx4LGg1PqVHxNVODiuSceWM3SJNo4krIIxcsxAQaa31J8bAMT4KaFH5NwOfz7B0+cSCJUsDbLJmuSAvfZl5AEqNOopRqtzf4FO72pfiZOLwcgkykFixIXqwHMDlpXZCcNto8+cMm+mvoNXBMGCslywJUAjvAcSCDY8R60pZY1aZUMMk6lED4BjbKh1ZkGo1Zb5gNdbWPpTjmj5sU8D7xQHwMqgsUIC6E/XEeNUskJOkyHjyxVtdhQ4aVhmUEjW2o1txsOfwpSnjTpscY5mtyQoEkcnKL2sCTYAE8ASTa/hSl049yoPLPshDDyszLYlktmGlwDexPnY+lG7GubFWaXFEU+CdAC6lQ3C/6jl8a0jkjLhMyljnHmS7kGWrszFlosAhKVgHcnrWfUN+jEW7NHUF0ULdGn1A6KEyWoUweJDbU95PSHFT0o3oXSYlBpOaHHGy9FjQulYSi5HVGe3g8m2rht3LIgFsrEL0yk3UeGhFfKajH0ssoPyZonZVDddD1/K/161i0MsKxs3AG1+VuIOYHhyv8ACs33RSKvCwAuOS82P4j4fXG9tiSW+hN9fvNp/Kn70vMR1/8A6c4UIJJit7/Zr1sNXPrYfCva+G4bTyP6ITlR2RxA/CfnXrbX6k9QimxKqMzPlHiQB6mk6jyw3nLT7aONnXDxMTCpzytwEgQg5AOaklR4+VefLLHU5Vih/iuX7+wm5NHYR45xzvXoOESlkkBtpukscmQsFDI6gjNkfKSVBOpBRTbpfnWc8Vrg0hmp8lnD7UUNMRKzK4BiRonBR7Nm1ZBYHucTyPWs1Btrg0eRJPkqYTGK6YUSEo+HIz3RzmKqVzo6gqc3HjwY3puDVqgWSLp2MxWLWRMXFICm/bNGxVnQgoi5XyA5SChPTUWvrVbXGSfcjcpRauuS4+2FGIViG3e6aLeBWJDFlIJUDNlNuPIgdal4pKKKWWLkypDJEuHWBHuUkkb/AGpEBDyO9hcW03nxsa2x2pt13McqjLGo32I4ZE3UwIzPIMhjeOXKY1JuMwsCWuT73DLSm5Sn9AxqMIPzsm2lio5lgJJzo0TP9jOQMjq5K5ludVI5nvVENyi413LntlKMr7DcbiIvaosQtyqyXciJw6jcNFexUMRdhwvpVU3i21yTaWbdfBJDiY4sQZVu0cglDFYnujOyMrMtruDYgkcLDqSJnulFKuxUNsZt33I86g4fVckUhYbrDTKE0JNlOY63PDSivlfDthfzLlUhbQlV545MzFBIjg5JTkyG9t3a6kgWuB96qpdOkuSbfVtvgn9sTPijnYb9UVLxTWBCsMx7th74Gtvd8qlJ3HjsW2qlb7/sV8PtGJjg3cmN8MGDxlHOphaOyOBlKkm978AL2PB9OdONd/MTyQtSvsuxBLj0lhnhkJjaSVpFYo7KysQRqgNmXhY/hFvCnjlGXa+K+xCywnHvXN/ey6NsQ+2GYkqohMQO7kJfNIrX7oNrZDofxDxqZYZqCVFRzwc2747FIY+NcJuw7M6ySSW3cuoaRzYFlsSA97X1tWkIyWRy2mU5RliUXLmxmJkQN9mxZbAgkFT6ECuiDk1clRy5FFSqLsi31UQLf0DKf8XpeHZr4iIv4uafhxeJQf4x4UvDsPEoZJtS9UsAnqEMG0TT6BPiES/xc0eHE9SL+Kk8aT09dhx1F9yeLEBmy9VzX+NrVySk1PZXlZ1xpqzH7VbGLrvUGZlFmA4so5jxGvwNeb8R0ryLqRXK+6/gtUji8vw89R8CPz0rwbKLOHjNm5Cx04i54W8fA6+NZzfKKQhBe/8A29Pvty8qrd/f2JDs3ZzYiURoRbm33EHMjqfry6sGCWWW1L6/yKz0RsRDg4VUsFVRlXqfIDiefxr6Byhp4Lc6SFcTm9pdtG1ES5f+T2J8SF4D4k+Vedm+KN8Yl+L/AGIs4/HYxpDmkYserEn6tXmtym7k7YUdr2CwZSFpSNZj3fBFuF9Tc+le78Ow7Me5+YHWwlq7mWkSvEx+hStFbSCWJhQmLaVy7Lyqu4qIpZieRrVRXqYyk/QiMzDkaKQcjPazfh8qvp+5m8lPsTDaR6UdH3Dr+wDtM9KOiLr+w1tqk1SwEvOSRbZsLWpPT2NamiQ7c8PSp8OV4m/IjO2zVeHJeoZFLti4/wAU1p6E9RZTfGE860WOjJ5LI/ajVbCNwvaj1o2IVi9qPWnsDcL2o9aWwLD7UetGwLB7SetGwpSM7eGt+DPkO8NHAqYt5QFD1uaVoNrCQ3Sjcg2MYXNVwS0xb2igMDF7blzkxsVC2y2twvY3vxuSNPCvjNX8Qnk1G/G6StL3+v1o9fFi2wpmrs7tQXsHOVuvI/tXq6L4hiy1DL8svXyf7GGaGSPMeUNx2FzEsmhOpX7pPW1R8R+CvLLqYKvzXr7r3Iw6quJjsFgG3bsRa1rkWuLmwuBfn+vnXzObQ6qOSMHB27aXfhey580ehDJBxck+xB7ICO+xVByPdB/8f3vXoYvhOWMepnaxx9+X/f7TMHqI9o8llceIkKxd0cS3626+dbS+JY8MOlpYf/Z/n/3/AEZbZSdyZhYzFFmuzEsRxJuQLm5+X1avKlKeR7pO/qbJGc8tz9f+I/WrUSqGYaIzSLGvAnU+HFmrq02nllyKC8/sKclCNs9Jh2kUVVUAKoCqByAFgK+vjpYRVI4vEyJP4u3Wn4ZAtS7LEe3D1NZvSmq1Q9tu9f1qfCleKJYtoq3MVnLDJGsc0WaMbKRyrF2jVUwFRQBDIFqlZLSK74mMdPr41ooTZnKcERHExNpp86p48iJWTGyCaSMD+zVUYzsmTx0ZjEXrpV0crirJFSobNIxogZtbVou1mbVuiSJM1RKdFxxWXodn3+v71i85stOh77OA/wAVPXbK8PEz8UoWtoSbMcmOKKm8roo5Qb2nQhb2ihhE1FBZ0f8AD4vxJ6r+1eb1Z+56nSh7EyYCLqh8iKTyT9xrHD2JY9lx9PS1J5pjWGHoWV2fGOR9ajqSZXTigSRRDiF+LD9aE5iagUcRBCfwfzr/AFVrGWT3/wBGco436GXtSKJYnK2vawswPE24ZvGsddnyY9NOXt+fHoZrFjs4PER2Y34a3HgBr9eFfHxfFHXZVOHYHgTzBAvcdRWm5Etmhs+WZdALr0PLy6V6Gl+K5dN8t2vR/o/Iwy4sc/qax2kd3lHdGYMTe5JAIUDlzb1q8/xTJLPLNj+W4qK82krbrytt/ZErEljUH62U5cSACTqRy8T92/5+RrzJOU3um237uy1FLsZuKxV9CdB3m8TyHz+Y6U4x4+paRRzk3J4ty6BeQ+Q9auiivJKT3V1udSOZ6DwrSMG2Ptyd32W2IkceZ2G8b3v+I5KD+f8AavpNHppaaNtfM/t7HNJxyeZsHAqPvD5V3dWXoR0Y+oEwqMNG/Kh5JryEsUH5mZP3TbWuqDtHNONMapvzpt0So2NMhHM0+GFNEse0WHM/P96h4YvyLjlkvM0MJjs3n9dTXPkxbTpx5dxZkgdunyrKMkjWUW0NXZLHjb1H6VfXSM+hfcsQbDP4h86UtQEdOXB2cvxPz/cVj4l+Rt4ZCPZxBzP8y0eJkHhoFefYwA0J/wCp/KrWd+ZLwLyMifB5bm59P7VvHJZg8VclFZyDWrimjNSaY5tpvw+vzoWCHcHml2K7Yonia06aM+oxhlpqNEuVjd5ToQt5QAN5QAhJSGNbaJPQeQFJYkaPIyNsUT9CqUERuY3fefqP2p7RWIT24X9ae0LJBjm6n1P70unEe9i9tf8AE38zfvR04+gt8vUacY/429SR6HjWWfTQy45Y2u6oqOSSadmU+MIaz8eHn4KOdfC6jSZNNNwmv76o9KElNWiRdojyHh0H59K59t9ytpDLtC+nC+p8F86FANpFLjuB5W0HQcvX9qe22G0rPi+vBRc+J5/oKpQHtIDIbamwN2JPAnWwHXy8q0oqiFpS5CqDrp4tz/vatMeKUmklbB0lbN3ZOzhH3m1bl0X+9fT/AA/4b0f/ACZP8vJen8nnZ9Rv+WPY10ntXrNWcydEpx7dfy/ap6aK3sYMW3X69KrYhbmRmcnpTpCtiE560tqC2IzX506SBuwiSgB8WLKm4NTKCfccZNdi2NuP1Hp/esvDxNevIlXtAw5n0P8AXS8Ov7/wfXl/f+jf9Rv1Pq/9dHho/wB/4HXl/f8Aof8AU0v429W/qo8ND0DxE/Ub/qKb/wCR/wCY/vT8PD0QuvP1Cm35PvMT5lv6qT08fJDWeXmyF9og/R/U0dJh1CAYnp+X96vYTuRIJl0uPhU7WVaNKLBo4uLD4n96weSUXyarHFrgmh2AWOjCk9SkNaazQj7Mdcp+J/QVi9WaLSouw7AjtYxof/J6yeol6v7Gq08fRDZ+zqckUfFz+lNamXmxPTx8kUz2dHRfU/01fiWT4Zeh57vK9c84O8oAOegQs9ABz0ALPQIDTAcaxz6nFgV5HRcISn2K88uYWyE+Zt6V4mq+K6bNHZLG5L34/wBeZ1Y8E4u91GZLA44LYdL3+duFeHJQb+Xj7/ojsT45IXV9bjj9enD0FLYirRGWPMeFPpj4AZTrYDXjfU8b89PlS6YUMvc94n4an4VpCMU/m7ewO64N/ZYiAvHx5lve/wAeVfU/D4aVRvDy/O+55moeVup/wXt7XpHNQt5RQBz0BQt5QFC3lAULeUDoBegAZ6AFmoAGegBZqAFmoAWegBZ6QBz0ALP4mgAiXxpUMW+8aKAlh2gy+6belQ8cX3KU2uxbi7QTLwYeg/as3psb8i1nmvMvYbtdOOLj+W9Zy0mPyRpHUz9Swe1JPvSnyCEVHhUuyL8Q/NkQ7UBTcZj53p+FtC8RTJj2xHJDUeD9yvFexyBit95fWu/ccu0YdOYp2Khpc0xULPQIOemAs9AUIvXnfEccXi3PivPbGX/67GuF/NX60MGMUcQfX+9fJuFs9BIH8QTo3xt+lPphQ5HibgT5H640trE+B7bPU8KdNBZXl2X0/wAfvVWG4qPgrcvAjpTK3Efs5U3UkH6tWkJyg90XQm1JUy9hsceD8ev7172k+J7qhl7+px5cFcxLm8r1zlFvKYw56QAz0ALPQADJQAN5QAN5QAt5QAt5QAt5QAt4aABvKAFvKQC3lAxZ6AFnoELPQMW8oAGegA56QAz0AEPQM7jEYTCIPdQn4CvNjPK/Nnc4415HIbXnGbuBAP8Ahr6124065s5Z1fBmmQ1siKBmpioOagKDmoFQs9IdEMkZPP5V4Gb4c1kfPD9r+yo7IZvlCkI56+ddmH4dhxxbmr+vBlLNJulwTKqjkK4s+ohj/wDVGP4N/svzNIQb/wAmy8MReMKbd06HgRfiAR18a856vLvcuOe/n+bNenHbRH7QR5fXEURnCT+eP+uP3RLg12YPaQ3EfEfrXT4DqK8Er9nwyN7j/kRlAeH1/aufJpsuP/OLRSmn2ZDJBfjWaKsERI0Pwr2/hmqf/ql+H7HPmgv8kSZq9o5w5qAFmoAV6ACBelY6EyEcqLChl6YgXoAN6ADmoAWagAZqAFmpAItQMGegBZqBCzUDFmoAWagBZqQBFJsdDwhpbh7T/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78852" name="AutoShape 4" descr="data:image/jpeg;base64,/9j/4AAQSkZJRgABAQAAAQABAAD/2wCEAAkGBxQSEhQUEhQWFRUUFxQUFRQUFRQYFRQXFRQXFhQUFBQYHCggGBolHBQVITEhJSkrLi4uFx8zODMsNygtLisBCgoKDg0OGhAQGywkICQsLCwsLCwsLCwsLCwsLCwsLCwsLCwsLCwsLCwsLCwsLCwsLCwsLCwsLCwsLCwsLCwsLP/AABEIAKgBLAMBEQACEQEDEQH/xAAbAAABBQEBAAAAAAAAAAAAAAABAAIDBAUGB//EAD8QAAIBAgMFBQUGBQQBBQAAAAECAwARBBIhBRMxQVEGImFxkRQygaHwI0JSscHRFZLS4fEWM2KiggckU3LC/8QAGgEAAwEBAQEAAAAAAAAAAAAAAAECAwQFBv/EADMRAAICAQMCBAQGAwACAwAAAAABAhEDBBIhEzEUQVFhBSJxoYGxwdHh8DKR8SMzUoKy/9oADAMBAAIRAxEAPwDmctfVnz4clMAhaQWHJQIcEoAcEoAcEoAkWOkNIcIaLKoRioFQwpTExuWgmwZaAFloCxykrSasdgkJPGmlQmxmWmKw5aAsNqQWG1AGxsDYZxLWDBQPifSsM2ZY12NsWLezstndjt24bOWtrXnz1m5VR2w0u12ddAttK4WdaJHkFKhtlZ3qkiWyvJi1HE1agyHJEJ2gvWq6bFvK2O2skY7xt86qGJyfBMsiS5OPxe3bnMOOulv1rvjg4pnFLN5oxsXO0hJ1rojFRVGMpOXJNs7Z8rNZdPHlUzyRS5HCEm+AYrAMHKs2o6+PQURmttpDlBp0yniFAay3IGlzWkba5M334Ol7N7NWRQzgcdPHzrjz5HF0jqwwUlbOzwqxxiwsDztzrz5bpHbGkWlmFRtL3FmOWpaKTH3qRngIWvpjwh2SgBZKBMcEoAcEoAcEpgSpFSspI08FggdDWUpG8I+RbGyG6Go6iNNrRFJs4gEsNKrerpCcOLZmTQ2rVM55KiuUqjNjStAhZaBCtQMbagABaBBy0CCEoGOaK3GldgzsuxQRbkXzG1yeQ8K8/V2zu01I7lMYtuNea4M71NFPE7RN7C3xNXHGRLIU5tpEcBcn0rRY0Q5kIxTH33AHpVbV5Inc/MgxU6ge8D86uMX6Eykq7mXfM1wxB62P5Vr2Rl3ZXx+CBFyXPjf9KuE/QmcEZSxx3F24cAf1rduVGNRsrz4ixIAFvCqUSXIfgdpNHe3OlPEpDhkcStiMQzm7G9XGKj2IlJvuRKetVQrNjBbaMYC8q554Nzs3jm2lkdoSeXlWfhy+uXcLt1tOflxrOWBGkczOiwu0DbU1ySgdMZF1cfWewvceVx7JcrfTyvrXtvKk6PL6baIJMKV41akmQ0xmSmSJkIBI5C4v4eFJ8oFwzqu20EaDDbuKKPPEsrZFyks3K9/d8K4tBOc1JybZ2ayMINKKSIMP2TlaMNmAdojiFiKyXMYtqXy5VY5hZCb+htT10N1eV1ZK0c9t/YcezxjgWaSRVzRiZVyvYqbWG9tkz2N8l72peNjKW1L8S1pZJbm/wN2Hs8YiA7DOMl0CuAd4SFCOQFc30OUm1xe1xfF6yMr44N1gcTpXjjUPfVoQpkAViQCLgjTvDQ8Ohrh6zs6HjvuVdr7JWUBEZc2QyKuveAsCRp4j1rXDqdr5JyYm1wcfL2fJhEzOqhld0BVyDk5NIBlRjyBNz8DbuWrjv2JXzRyS072bn9RnYPDJJi2jljSRDC8lnW5Vo3jAynlcSm/kvTU105winGTRGkjCUmpKyrs/YBxEPtO+giRpd2ynMojZm0UC3/JbAE6MNauesjjk4U3X9/rM8eleSKnaVmbtzZz4WWSNspaOxBGqtoGU26EEXHnW+PIsuPdHizGcHjntfkbXb2GOIwCOKNA0IlbdpZmZr3HHUaaCubQTlOLlJtnTrYxhJKKSLsOxkefZscu4ySRFg0KuBid2gZcxt7zA5teSvrqBXP4mSxTcW7vz8jZ4IvJBNKq8vMr7U2S2JlmIeFYcOxQvFA4ylpSqxGNFzO6925GgFj1rXHqI4YK7bfPL+/0M8mGWWbppJccfl9TC2hhGwWIImVH3LKzqQWR0sGOnHVT8DXS8nVwuUHXBzKHSyqM1f5HfT9nYJMVLGY444xFGuHyXXNLIsjE6HvFRETbhY+FeWtVOMVzbvn6HpPTQlJ8UvL6mRg1Vn2fFusOJni3ziSMhZCQwWNrXs2UF/Nb+FaSlNQlLc6ukZqMXOMdqurYPamh2ftBlWMSYbFsiFUXgGifKebJd2Fj92wolHdmSbdON/YFLbibSVqVfctdsWlGLCQ91TEmgFgCS9z58KvSqLwty72TqXJZaj2r9zcwcKyJhC6QkyQ7yVLWdju1N4RmvoxA56Nx4Vw9SSbps7dkWlaMnCBpVLKBGDIYI2dXYmTXQqinKARYsbAEWrrnKMHT583RywjKatcehzEWLmGMhimytbERwyIRdGDyCJ/PRiQeoB8K68sYrC5w9LOXHKXWUZ+tHTdpMKkMWKeSKOJUkQYV4xYv3AXEgBIIBD6kDTlcXPHp5zlkik7459v7wdWohCMG2q549yg+ypUiZ3sHjiE7R2k7setyWy5SwyklAbj4i+viIOVK6fBn0JqNui22wpHKos8JeSLfRpdu+otqARw1XU9eFQtTDvTot6eb4tGRg+y8k6I5ZVaYOYlIfvhOJLqCqX5XOtby1kISr07mEdJKav1K+yeyxxAOSaPPZyIzmzdw2YMQLIb8AdSNeFXk1sYOmn9SYaSU1aa+g9NhwewJiWmys8hHeD5RlVyYrBLh7rqTp3dD1laqbzOG3hf2/oU9PBYlPd3/tDZ+y0qxM5ZVZIvaGiKvcR63vJbLnFjdL39aqOsg5qPq6smWkmoOT8uaNrslsXcyMs5iLy4ZpxA0eaRAGUK+8IsvvEFb8SOlcmp1G9pwurq/JnTpsOxNTq6uvNHBx8vhXrs8pEptpb41PJfBbjxAQacazcd3ctSrsSRbYceNS8ESlmkjRi2o9uB9RWLxRs1WVlnHdlJVuYjp0J1HxpQ1UH/kVPTSX+JgYmKSJirgjlrwPkeddUXGStHNLdF0ytWhmIjTrSa44BPnk6TEdqA5VjhUDRxNDG2+dsilSt8pWzEX51ww0Uorbv4u+38nZLWKT3bearv8AwRHtG7wpFImZo490sizzxhhbKDJAhCu1uZNuOgGlOGi2StPj6J/cctY5Rpr7tfYlh283s7QJEqB0SM3kd4xlXLdICAsYbiQNOPPWoWiae5y+xotWmtqX3NiLbLOm7Vd0M6yL9o8oRkZWRVDAZUBUdwaWuBasvBpd2bLUX2R0W9LK5bIryoFJBYggA20NrDvN148a5Ok0zdz4K2N2k0ZRwqNlRowMziysVJ169wVpi0zk6uiZ5lHk5hNuNFG8aRqMyNGTvHKHMSWfc2yhzmN2vrzvXbHRfPuk/O+xyz1XyUl7GVsLaxwkrSrGsjFDGMzsuUMwZ+AIN8qeWXxrfUad5kldV7HNhzrE26sdh9shIDAMOpQzCf8A3XvdXVlXhyRFW9+V6znpZSm5uXLVdvavUcNTGMFDbwnff3v0K239oHFSmVowhYKGUMxDZRa97Ai62GnS9bYcTx49if2MsuVZJ7mvuaON7UbwhvZUWRYmhjcyuwQFSAchUBiM3OueGjlFbd/F32/k3nq1J3t5qu/8DF7ThWwrDDL/AOzUpEN9JoCm7Fzl1sL8b8afgpbZR393b4/kPGR3KWzt25/gZhe0zRtiMsI3eJYSPGs8qMsmmZ0nTvAGw0ty6Xu56Jy2vdylXb9BQ1ajaUeG77/qZG0JhK7NlyhrDKXd+ChdXclm4cSa68cNkVH9KOXJPfJy/k1pe1EzDBnKubCZDfMftiEEbFu73CyGQc7ZzxrjjoEoyV9/sdb1snKLrt9xjdoCcaMWYlJX3Is7BUITILMBqAC2lvvVo9L/AOFYk/xoyWq/8zytfhZLJt5WixEJwy5MTIZpPtpLljlvbu6e4BpWfhJ7lLfylXb8PU08VDa4uPDd9/x9B22e1LznOI1jfLluGLDT3TYgcLmrw6TYqbsnLqt7tKiQdr7bi2GQNhlKwsZpGC3TJcrYZjlJGp5msloHynLh9+DR67s9vb3/AIK2D7USLG8UibxWleYFJpcO6tIxZxmi1ZSzMbacfK1z0Kct0XXlyr/MmOtajUlf40ZkOMy4hZsgbLKJshdwLhs6DPq2jZTre+XXjXTkxOWLpp+3Y54ZFHJvr3NTFdpd4MUjwKYsUVZ496/ckChTIjZeYWPTSxTxNcsdC4tNS5XsdMtapJpx+/8AANp9qXniImju+7MZkXEToh0PeOGByZted/TSnj0fSlu3cLnsr/2LJq+rHbt5fHd/kb+2tqeyrhnSON5Vwwg3u+DbpiBmXdLcN7vvX9a5NLhWW4t8XdV+p1anL0qklzVXf6GFgu1LpDFC8e8EIyxuJ5ojl+6siRm0lgANSOHnfqeh+dyT7+yZzLW/KotdveifZnbSSFIV3KsYVZLiWRBIG+80agrnuAcxB4tbLepn8P3Nvd3foVDXbUlt7e/8Gcm2V9mbCyYZHi3kkkf2simPPm0NtXtnYXJF9LjnW3hZdRzU+/D4MfER6ag49uVyybaXad8REUmju5iMRkTETojAgjMcMpyFtTxv6aVGPQ7JWpcfRX/svJrN8e3P1f5FqHtmwdJXw0bzCE4d5N7IudCQx7gBVTmAPPwIqPAOtqnxd9ivGq923mq7nMsBc2FhfQXvYchc8a9L6nBx5AtSGEUASow6VLTKTRcTFWFrVi4WaqR6SNpqBrXk9N2ep1Ec72maKVRyIOh6V16ffFnLqNskci8Vq9FOzgaoaFpkjgtADgtAEsdJlpmngpdbnlWM0dEJ2bWIkC4ePEtKQklu6EYsljaS4HHLZuHHLpeuOOW24qPY65R4Tb7ke10MLtEWz2AJIBFri9tfCxv4104JKcd1UYZrg9tmO+EaR1RQSzWCrwvfhqfzraWWMVub4MNkpukhuH2YN88Ur7sqslmyMwZkIGQW666+FZ5M9KLirsIYbbUnVBxOzFGEhxKuTvWKFCoXIy5g4vc3syEX58aWLUOeSUGqoMuFQxxmndljZXZwTqlsQqu8bzZN27EIjhGJYG17kacdeGlZz121tbfOjSGj3JPd5X2K82xl9n9ohm3y7wRZd1IjZiL2s+vAjlWkNTuybJRp/Uien2w3xla+hkCMk2AN+FgCTfmLV02krOWm2L2dte6dOOh0636UbkFP0A0RHEEeYtTtMKNRdgOcH7VcZc1slu9lz7vPe/DMDy4a1zLUxebpfc6Hp5LF1fsZiwsbWUm+gsCbnjYV0Wl3ZzpN+Q0RGxNjYaE2NgehNFq6CnRodntke1ymESCNshcXUsGCkBhcHQjMvHrWGo1HRSbVm+DB1m0nRnSoAxCtmUEgNYrmHI5TqL9DXQrrlUYOr4djXiKmzAg9CCD6GhNPsJpruFoWBsQQehBvr4UWqse13Qdw34W1JA0OpHEDxoteoU/QY0ZsCQbG9tNDbjbrTtCpiaEixykA6gkWBHUdaSaYNNGthdiB8HLiCzq0RUbspZSHcBWV794EG/DjpXM9S+usVfjZ0rT/APheS/wMjLXUc3IMtACy0AHLSGDLQAstACy0AICgYhekBprjH/Eaz6cTRZJA37dTRtQb2RuSapJIluwZKdkhC0AOC0AOC0DRIrUqGmbIkjxGBjw5mjhljeUMJmKhldnIZDbv6MDYc7ivNqWLLNuLd9qPRuOTHH5kq72a2D21GcVi3EyojxqiCRrB3C5VcKwt91vUXFZZMLjHGmn719TSGaLlNpr2/wBEY2ul9nSviFZ0Xd4l1bXvxj/cAHu51F76A61PTeyaUX3tf36D6i3Qbku3P9+pNgMYExkkj4tGhkSUL9qWW7SgxAEi3dG84HTMOtLJFOEVGLvz4CE2py3TVfX/AEZU27GAhh3sbvHJK7Kr3NpJJCNPJxfpXThb68pU+fY5s1dCMbXHuM7IPFDPI7yRxgwugzsFLNIyEEaaj7M3+HWnrLltSTf4Bo2o7m2l+JNsjGiDCZFxMSSe1oxs4vug6I97jgQpP/1N6xzR35ZS2uq4486NcMtmKMdyu/XysuPtLDe0Y20samdIjDKJjEpAXLIgxCg7p8wueZuvGxtMo5HCCadK/L39PoXGeNTm01brz9vX6jMHtIzYyeAsqrjYWS8Lu6LMkRs6sVW5KBgWsP8AbQa08mLp44T9H5/sLHl6mSUPVeT/AFMLtHit/ObSDIMsUbyE5QB3c7N0JuxPjXdhj0cPbnu/qcWaXWy9+Ox0WHx2EEksG8VYWwscCymdSjCPMEypl0cGSQk5jy66efsyx25K5tvs7/E79+J7oXxVd1X4FKDahhwCpFiYjiIpHtZldljzMAIw6nlYcPdJtW0cSyZ23F7X9e/uYvLKGBJSW5fTt7E8W2IfZ4t00VhhmhkgmxDowZgC5OGCHevmX37jibGzXOccWR5PnTu+6X6msssFjqLVV2b/AEMjsRiI4cXvJZEjVYnW7tluXZLZb8fcN/hXV8QTlBRim+Tk0LUZuUmlwS7AGGws+HklmjkvvQxjYPHCwC7pna1xcFteANul6nU5MuWDUYtK19WXpoY8Uo7pJun9EXHx8bT4USYiNFi35WePEe0EkgZUlmkiCrfM1ib2y8QbVgoSjjlUW7a4qvyZs5xlkjckqT5u/wA0WsRtWJpdny+0xAxGVJ/t8zAFfdZyqlhdDqQLki3G9QscljnFxfdVwy5ZIvJCSkuzvkr4fbltpKzYmNcMu/ZcrKIijgd3MB3nL5HIYk3DW6VpkwLoJqL3Pv3/ALRnDO+s90lt8u39sGM2rE+Hj380cxixmdlUhm9nErL3UUXZQCDlA1Uc+FKMJxlLYmrX7X+pUpwlGO9p0/3r9B+3NsQk6tFNCcTFMSuIeaRVGUMBDktGgC6oGN7toS1LFiyJNxTTr0r7jy5cbaTaav1JNr7Rjkixy+1wyb1o5IE3pNkXISiC1s32bd1b6kXteq08HHLB7WuOePPnkjPNSxTW5Pnjny44OHy1655QstMAZaAFloAWWgBZaABlpALLQAgtAy0EqQHhaBhyUgCEoEHJQAclADglABy0AHLQAQKLAljXhUSZSLcQ5chWfLBsbiIxWijSJ3FKQU0DG5b1XYkiKU7GWMFi3iz7sgbxN23dBIB4lG4qf7cwCMsmKM2nLy/0a48soJpef+yELpWpmNy0CBkosAFKYAyUAApQAMlFgLJRYCyUALJRYAyUWAslFgIpRYCyUWAMlFgLJRYCyUWAMlFgLJRYwFKLAQSkBbCUgHBKVgOCUhhyUWAclFiEEp2ActKwDkp2AclJySVsDBnx9pSyHTQEfiAH+Tevkc3xSUNXLLidxdKvJpf3g9GOFPGoy7m3s7FpJ7p5cOY+FfSYdVi1Ed2N/h5o4pQlDhl1dOFb2R3GyPVW2KqKxF6pAFVpMkbImtNdhgyUAFV1pgApSsAZKYAKUADJQAMlACyUALJQAMlFgLJQAslFgLd0WAslFgLd0rCgbunYxbulYUPjwzN7qk+QJpOSXdjUW+yNDCdnZpOCZR1bT5caxnqccfM2hpskvInPZWbqvqf2qPGQNPBzI4uzkhYBtBzPKm9VGrQlpZXTL3+lByc+lZeM9jXwa9TDC12nCHLRYg5aVjCFoAOWgA5aADloAWSgRS2riMi2HFgfgOdeH8c1nSw9KL5l+Xn/AL7HVpse6W59kc9JGM3yPhyv6V8nF8HeQoxB6W08RyrS3F3Hv7BV8M2MDtq3dlubaBuegPEc+Fe/ofjVJRz/AO/3OLLpubibaWYAggg6gjgR4V9HCcZxUou0zjaadMdu6qxD1jpNgMZL0xgyU7AQSiwEyUIBuSgBZKADuqLAbuqLAG7osQt3RYxbuiwoW7osKFu6LAIipWNIkXBOfumpeSJSxSfkLcsvEUbkx7Wu5IuHJsfG3CpckuClFvk3sDsZQMzGx+FceTO26R248CStmvhd2osCPWueW5nRHai8ki8qyaZqmh4APSlyHADlHSnyHBCWWnTFaOdbs0eRPxsa7Vq/U4Xo/RleTs9IOnoa0WqiZvRyGfwGTqP+37U/FQJ8JMH8Bl5AHyYfrT8TAnwuQZJsaVeK+lj+VUtRB+ZL0+ReQw7LkH3T6U+tD1F0JryGtgHH3G9DT6kX5i6U15ERhI4gj4Ve5MhxaOU2xPeVv+Pd+AuD8718N8RyvLqpu+E6X4f1np4VtxpFJ/r964kaEM3HzObyuAf/ANfKtF2BkKv4cTp+x9RTaA09kbVMJN9YydRxI46qORP6V6Hw/Xy00ql/i+/t9DDNh3rjudoiggEEEHgRz8q+uU1JWjzdrQGHSqQUS4fAu/ui9TLJGPdmkMUp9kTPsaQC9h5A61C1EGaPTZEiGDAO3BTpxq3ljHuyI4Zy7IibDmqUkS4NBTCMeApPJFDWKTGyYYrxFNTT7CljlHuNApklzBYEyEch1rLJk2I2xYnM1x2eT8Rv1rl8VL0OvwcPUkTs4n4j6CjxcvQa0cfUenZpOZJpPVyGtHH1J17MR25363H5WqPFyK8HAYeyi/j+VPxr9CfBL1I17NZdS2o4WH503q78gjo65soT4F0vmJI8K1WSMuxDxyj3M4SqCbgt05VtsbOfqJP1E2MH4fQ2o6T9RvMvQifEE9fiSapQoh5bGLOwNxpVbF5k9SV2iQ4yT8RqenH0H1p+pJHtORfvetS8MH5FLUTQH2lKfvULDD0B6ibI/bJPxGn0oegutP1OxXaKivM6bPW6iLC49T0qdjK3okTGIelLYw3IdvUopjtCMq0UwtFaWWMchVJSZDlFFY7QhH0a06ORmbz40Uto7UiCMRc2Vjpc8AeR40ThkhBy9EQ82NukeQbw3uePHzvXx/cosQLfT0qWxhxWGuBYcRl+ZLaeRA+NOEu4PsZ88RW55Dujz5n1v/LWsXfAEBNh5/kL/rf0qhHW9j8bcNEx1W5W/TmB+dvOvovg+q3R6T8u30OPUwp7kdPGguL8K9pt1wc0avk3IMaiKAK4ZY5SfJ6UcsIrgB2lc8Pjejo0HXtj0x6AdKHikxrNAx8YQzErXVjTSpnFlabuJErEcDVtJmam0Na9NJCcmxohPSnuQkmyzhkYHnWORpnRiUky8+JsL2N+t6wULOmWSldDo9qED6NN4VYln4JodtnnUy0/oEdV6lpduCsngZstRElXbI61PRZXWRBNttevyq1p5EPUx9TLl2mWOg48q6FgS7s53qW+yKRfW+XXw/atdvHcwclfYjbCsbkKbVSmlw2S8cnykRGE9KrciNr9AGKnYqa7iyUWAMlACyUWAhHRYIlzHrU7UPexwY9aKQKbRIkzDgalwiylkkiZcc/Wp6MS1qJhOPc86OjAPEzIWlY8TVKEUZvLJ9xhFWRdlTay/YS6X7jcr8unOubWX0J/R/kXircjz1jfz+tK+IXY9MtYSS/n9cvr9s5oDVzXUEcRe3mwFr/y38hWUe9f3j/pfkZ2KRSSoOkfvHXiPe1+AHmDW0W0vqS/QymP3rWH3QeOmg+Wv+a39gNHs0+TEw+LAEacG0/W/lXVopuOojt9aImk1yemNGt6+sTlRxuMLGbursyqghKLBIGS9OxU2JYSaTkiowbdDmg5UlkG8TukW8Ls6/vVjPPXY6Mem/8AkbOHwqKNBXJKcn3O2GOMVwOKr0pclcEUkaniKpNolpMzZ9lsdVGldMM6qmcmTTtu4oii2YxNmGXzH5VUs8UuOTOOnk3zwPk2Qfum/ha3zpLUrzLekfkym2FKmzaVosiatGTxNOpOiwsMNuJJHHxrNyyWaqGGiu2XN3dB41pzXJlcVL5SxhSAeVYztnTjpGrBICK55JnQmgTYeNh40RlJA4xZk43BW1Brpx5Tly4eLKGWuqzioGWixULJRYULLQAQlKxUOCUWAclFgLJRYBCUWIISix0EJSsEh0+BzxuBrdG0sfwmsMs/laOnHgvmzycjlz+tK+KR2EsR1uOP186mXahl84ohSVOoAI6AkhQfLv3+FqxUPmV/3z/QafBBI4y7v7q96VrcTxVL8/3t41sk293r2/cRXlW/ePE6InQDqKu/IRe7MYUviogNSGzsdDbLqb+Hj1OldehV6iH1Jmm4tI9VwuFAIvY19PPLfYzxYNvLNMIlrWBrn3SOrZF90QybOTja3XXQeJquvJIzemh3oX8KB4U1nYeHj5Ey4IAquhLX4jgAO8x+Q8yKzllNY4kGSwkCFDYqxSS9+8pHdYZbLe9wb8jwqFORThEcsBNtb8R5kcQOvA+lPeg2sdGVNx+Hjyt5nlQ3QJWB9Gy65jwH1xovgK5G7wrErTKFfMynKbg2LAMOgYANble1KClJ0gySjBWyBdqLmAvZVDPIx4LGg1PqVHxNVODiuSceWM3SJNo4krIIxcsxAQaa31J8bAMT4KaFH5NwOfz7B0+cSCJUsDbLJmuSAvfZl5AEqNOopRqtzf4FO72pfiZOLwcgkykFixIXqwHMDlpXZCcNto8+cMm+mvoNXBMGCslywJUAjvAcSCDY8R60pZY1aZUMMk6lED4BjbKh1ZkGo1Zb5gNdbWPpTjmj5sU8D7xQHwMqgsUIC6E/XEeNUskJOkyHjyxVtdhQ4aVhmUEjW2o1txsOfwpSnjTpscY5mtyQoEkcnKL2sCTYAE8ASTa/hSl049yoPLPshDDyszLYlktmGlwDexPnY+lG7GubFWaXFEU+CdAC6lQ3C/6jl8a0jkjLhMyljnHmS7kGWrszFlosAhKVgHcnrWfUN+jEW7NHUF0ULdGn1A6KEyWoUweJDbU95PSHFT0o3oXSYlBpOaHHGy9FjQulYSi5HVGe3g8m2rht3LIgFsrEL0yk3UeGhFfKajH0ssoPyZonZVDddD1/K/161i0MsKxs3AG1+VuIOYHhyv8ACs33RSKvCwAuOS82P4j4fXG9tiSW+hN9fvNp/Kn70vMR1/8A6c4UIJJit7/Zr1sNXPrYfCva+G4bTyP6ITlR2RxA/CfnXrbX6k9QimxKqMzPlHiQB6mk6jyw3nLT7aONnXDxMTCpzytwEgQg5AOaklR4+VefLLHU5Vih/iuX7+wm5NHYR45xzvXoOESlkkBtpukscmQsFDI6gjNkfKSVBOpBRTbpfnWc8Vrg0hmp8lnD7UUNMRKzK4BiRonBR7Nm1ZBYHucTyPWs1Btrg0eRJPkqYTGK6YUSEo+HIz3RzmKqVzo6gqc3HjwY3puDVqgWSLp2MxWLWRMXFICm/bNGxVnQgoi5XyA5SChPTUWvrVbXGSfcjcpRauuS4+2FGIViG3e6aLeBWJDFlIJUDNlNuPIgdal4pKKKWWLkypDJEuHWBHuUkkb/AGpEBDyO9hcW03nxsa2x2pt13McqjLGo32I4ZE3UwIzPIMhjeOXKY1JuMwsCWuT73DLSm5Sn9AxqMIPzsm2lio5lgJJzo0TP9jOQMjq5K5ludVI5nvVENyi413LntlKMr7DcbiIvaosQtyqyXciJw6jcNFexUMRdhwvpVU3i21yTaWbdfBJDiY4sQZVu0cglDFYnujOyMrMtruDYgkcLDqSJnulFKuxUNsZt33I86g4fVckUhYbrDTKE0JNlOY63PDSivlfDthfzLlUhbQlV545MzFBIjg5JTkyG9t3a6kgWuB96qpdOkuSbfVtvgn9sTPijnYb9UVLxTWBCsMx7th74Gtvd8qlJ3HjsW2qlb7/sV8PtGJjg3cmN8MGDxlHOphaOyOBlKkm978AL2PB9OdONd/MTyQtSvsuxBLj0lhnhkJjaSVpFYo7KysQRqgNmXhY/hFvCnjlGXa+K+xCywnHvXN/ey6NsQ+2GYkqohMQO7kJfNIrX7oNrZDofxDxqZYZqCVFRzwc2747FIY+NcJuw7M6ySSW3cuoaRzYFlsSA97X1tWkIyWRy2mU5RliUXLmxmJkQN9mxZbAgkFT6ECuiDk1clRy5FFSqLsi31UQLf0DKf8XpeHZr4iIv4uafhxeJQf4x4UvDsPEoZJtS9UsAnqEMG0TT6BPiES/xc0eHE9SL+Kk8aT09dhx1F9yeLEBmy9VzX+NrVySk1PZXlZ1xpqzH7VbGLrvUGZlFmA4so5jxGvwNeb8R0ryLqRXK+6/gtUji8vw89R8CPz0rwbKLOHjNm5Cx04i54W8fA6+NZzfKKQhBe/8A29Pvty8qrd/f2JDs3ZzYiURoRbm33EHMjqfry6sGCWWW1L6/yKz0RsRDg4VUsFVRlXqfIDiefxr6Byhp4Lc6SFcTm9pdtG1ES5f+T2J8SF4D4k+Vedm+KN8Yl+L/AGIs4/HYxpDmkYserEn6tXmtym7k7YUdr2CwZSFpSNZj3fBFuF9Tc+le78Ow7Me5+YHWwlq7mWkSvEx+hStFbSCWJhQmLaVy7Lyqu4qIpZieRrVRXqYyk/QiMzDkaKQcjPazfh8qvp+5m8lPsTDaR6UdH3Dr+wDtM9KOiLr+w1tqk1SwEvOSRbZsLWpPT2NamiQ7c8PSp8OV4m/IjO2zVeHJeoZFLti4/wAU1p6E9RZTfGE860WOjJ5LI/ajVbCNwvaj1o2IVi9qPWnsDcL2o9aWwLD7UetGwLB7SetGwpSM7eGt+DPkO8NHAqYt5QFD1uaVoNrCQ3Sjcg2MYXNVwS0xb2igMDF7blzkxsVC2y2twvY3vxuSNPCvjNX8Qnk1G/G6StL3+v1o9fFi2wpmrs7tQXsHOVuvI/tXq6L4hiy1DL8svXyf7GGaGSPMeUNx2FzEsmhOpX7pPW1R8R+CvLLqYKvzXr7r3Iw6quJjsFgG3bsRa1rkWuLmwuBfn+vnXzObQ6qOSMHB27aXfhey580ehDJBxck+xB7ICO+xVByPdB/8f3vXoYvhOWMepnaxx9+X/f7TMHqI9o8llceIkKxd0cS3626+dbS+JY8MOlpYf/Z/n/3/AEZbZSdyZhYzFFmuzEsRxJuQLm5+X1avKlKeR7pO/qbJGc8tz9f+I/WrUSqGYaIzSLGvAnU+HFmrq02nllyKC8/sKclCNs9Jh2kUVVUAKoCqByAFgK+vjpYRVI4vEyJP4u3Wn4ZAtS7LEe3D1NZvSmq1Q9tu9f1qfCleKJYtoq3MVnLDJGsc0WaMbKRyrF2jVUwFRQBDIFqlZLSK74mMdPr41ooTZnKcERHExNpp86p48iJWTGyCaSMD+zVUYzsmTx0ZjEXrpV0crirJFSobNIxogZtbVou1mbVuiSJM1RKdFxxWXodn3+v71i85stOh77OA/wAVPXbK8PEz8UoWtoSbMcmOKKm8roo5Qb2nQhb2ihhE1FBZ0f8AD4vxJ6r+1eb1Z+56nSh7EyYCLqh8iKTyT9xrHD2JY9lx9PS1J5pjWGHoWV2fGOR9ajqSZXTigSRRDiF+LD9aE5iagUcRBCfwfzr/AFVrGWT3/wBGco436GXtSKJYnK2vawswPE24ZvGsddnyY9NOXt+fHoZrFjs4PER2Y34a3HgBr9eFfHxfFHXZVOHYHgTzBAvcdRWm5Etmhs+WZdALr0PLy6V6Gl+K5dN8t2vR/o/Iwy4sc/qax2kd3lHdGYMTe5JAIUDlzb1q8/xTJLPLNj+W4qK82krbrytt/ZErEljUH62U5cSACTqRy8T92/5+RrzJOU3um237uy1FLsZuKxV9CdB3m8TyHz+Y6U4x4+paRRzk3J4ty6BeQ+Q9auiivJKT3V1udSOZ6DwrSMG2Ptyd32W2IkceZ2G8b3v+I5KD+f8AavpNHppaaNtfM/t7HNJxyeZsHAqPvD5V3dWXoR0Y+oEwqMNG/Kh5JryEsUH5mZP3TbWuqDtHNONMapvzpt0So2NMhHM0+GFNEse0WHM/P96h4YvyLjlkvM0MJjs3n9dTXPkxbTpx5dxZkgdunyrKMkjWUW0NXZLHjb1H6VfXSM+hfcsQbDP4h86UtQEdOXB2cvxPz/cVj4l+Rt4ZCPZxBzP8y0eJkHhoFefYwA0J/wCp/KrWd+ZLwLyMifB5bm59P7VvHJZg8VclFZyDWrimjNSaY5tpvw+vzoWCHcHml2K7Yonia06aM+oxhlpqNEuVjd5ToQt5QAN5QAhJSGNbaJPQeQFJYkaPIyNsUT9CqUERuY3fefqP2p7RWIT24X9ae0LJBjm6n1P70unEe9i9tf8AE38zfvR04+gt8vUacY/429SR6HjWWfTQy45Y2u6oqOSSadmU+MIaz8eHn4KOdfC6jSZNNNwmv76o9KElNWiRdojyHh0H59K59t9ytpDLtC+nC+p8F86FANpFLjuB5W0HQcvX9qe22G0rPi+vBRc+J5/oKpQHtIDIbamwN2JPAnWwHXy8q0oqiFpS5CqDrp4tz/vatMeKUmklbB0lbN3ZOzhH3m1bl0X+9fT/AA/4b0f/ACZP8vJen8nnZ9Rv+WPY10ntXrNWcydEpx7dfy/ap6aK3sYMW3X69KrYhbmRmcnpTpCtiE560tqC2IzX506SBuwiSgB8WLKm4NTKCfccZNdi2NuP1Hp/esvDxNevIlXtAw5n0P8AXS8Ov7/wfXl/f+jf9Rv1Pq/9dHho/wB/4HXl/f8Aof8AU0v429W/qo8ND0DxE/Ub/qKb/wCR/wCY/vT8PD0QuvP1Cm35PvMT5lv6qT08fJDWeXmyF9og/R/U0dJh1CAYnp+X96vYTuRIJl0uPhU7WVaNKLBo4uLD4n96weSUXyarHFrgmh2AWOjCk9SkNaazQj7Mdcp+J/QVi9WaLSouw7AjtYxof/J6yeol6v7Gq08fRDZ+zqckUfFz+lNamXmxPTx8kUz2dHRfU/01fiWT4Zeh57vK9c84O8oAOegQs9ABz0ALPQIDTAcaxz6nFgV5HRcISn2K88uYWyE+Zt6V4mq+K6bNHZLG5L34/wBeZ1Y8E4u91GZLA44LYdL3+duFeHJQb+Xj7/ojsT45IXV9bjj9enD0FLYirRGWPMeFPpj4AZTrYDXjfU8b89PlS6YUMvc94n4an4VpCMU/m7ewO64N/ZYiAvHx5lve/wAeVfU/D4aVRvDy/O+55moeVup/wXt7XpHNQt5RQBz0BQt5QFC3lAULeUDoBegAZ6AFmoAGegBZqAFmoAWegBZ6QBz0ALP4mgAiXxpUMW+8aKAlh2gy+6belQ8cX3KU2uxbi7QTLwYeg/as3psb8i1nmvMvYbtdOOLj+W9Zy0mPyRpHUz9Swe1JPvSnyCEVHhUuyL8Q/NkQ7UBTcZj53p+FtC8RTJj2xHJDUeD9yvFexyBit95fWu/ccu0YdOYp2Khpc0xULPQIOemAs9AUIvXnfEccXi3PivPbGX/67GuF/NX60MGMUcQfX+9fJuFs9BIH8QTo3xt+lPphQ5HibgT5H640trE+B7bPU8KdNBZXl2X0/wAfvVWG4qPgrcvAjpTK3Efs5U3UkH6tWkJyg90XQm1JUy9hsceD8ev7172k+J7qhl7+px5cFcxLm8r1zlFvKYw56QAz0ALPQADJQAN5QAN5QAt5QAt5QAt5QAt4aABvKAFvKQC3lAxZ6AFnoELPQMW8oAGegA56QAz0AEPQM7jEYTCIPdQn4CvNjPK/Nnc4415HIbXnGbuBAP8Ahr6124065s5Z1fBmmQ1siKBmpioOagKDmoFQs9IdEMkZPP5V4Gb4c1kfPD9r+yo7IZvlCkI56+ddmH4dhxxbmr+vBlLNJulwTKqjkK4s+ohj/wDVGP4N/svzNIQb/wAmy8MReMKbd06HgRfiAR18a856vLvcuOe/n+bNenHbRH7QR5fXEURnCT+eP+uP3RLg12YPaQ3EfEfrXT4DqK8Er9nwyN7j/kRlAeH1/aufJpsuP/OLRSmn2ZDJBfjWaKsERI0Pwr2/hmqf/ql+H7HPmgv8kSZq9o5w5qAFmoAV6ACBelY6EyEcqLChl6YgXoAN6ADmoAWagAZqAFmpAItQMGegBZqBCzUDFmoAWagBZqQBFJsdDwhpbh7T/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78854" name="Picture 6" descr="http://quotesstack.in/wp-content/uploads/2014/06/e074c03d0b99a96fe3f6daae8739766a-720x400.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8001000" cy="2868168"/>
          </a:xfrm>
        </p:spPr>
        <p:txBody>
          <a:bodyPr>
            <a:normAutofit/>
          </a:bodyPr>
          <a:lstStyle/>
          <a:p>
            <a:r>
              <a:rPr lang="en-IN" dirty="0" smtClean="0">
                <a:solidFill>
                  <a:srgbClr val="FFFF00"/>
                </a:solidFill>
              </a:rPr>
              <a:t>Guidelines and rationale of ABUTMENT SELECTION and designing IN</a:t>
            </a:r>
            <a:br>
              <a:rPr lang="en-IN" dirty="0" smtClean="0">
                <a:solidFill>
                  <a:srgbClr val="FFFF00"/>
                </a:solidFill>
              </a:rPr>
            </a:br>
            <a:r>
              <a:rPr lang="en-IN" dirty="0" smtClean="0">
                <a:solidFill>
                  <a:srgbClr val="FFFF00"/>
                </a:solidFill>
              </a:rPr>
              <a:t>IMPLANT PROSTHODONTICS</a:t>
            </a:r>
            <a:endParaRPr lang="en-IN" dirty="0">
              <a:solidFill>
                <a:srgbClr val="FFFF00"/>
              </a:solidFill>
            </a:endParaRPr>
          </a:p>
        </p:txBody>
      </p:sp>
      <p:sp>
        <p:nvSpPr>
          <p:cNvPr id="3" name="Subtitle 2"/>
          <p:cNvSpPr>
            <a:spLocks noGrp="1"/>
          </p:cNvSpPr>
          <p:nvPr>
            <p:ph type="subTitle" idx="1"/>
          </p:nvPr>
        </p:nvSpPr>
        <p:spPr>
          <a:xfrm>
            <a:off x="3354442" y="3962400"/>
            <a:ext cx="5114778" cy="2057400"/>
          </a:xfrm>
        </p:spPr>
        <p:txBody>
          <a:bodyPr>
            <a:normAutofit/>
          </a:bodyPr>
          <a:lstStyle/>
          <a:p>
            <a:r>
              <a:rPr lang="en-IN" dirty="0" smtClean="0"/>
              <a:t> Dr. </a:t>
            </a:r>
            <a:r>
              <a:rPr lang="en-IN" dirty="0" err="1" smtClean="0"/>
              <a:t>Abhinav</a:t>
            </a:r>
            <a:r>
              <a:rPr lang="en-IN" dirty="0" smtClean="0"/>
              <a:t> Gupta</a:t>
            </a:r>
          </a:p>
          <a:p>
            <a:r>
              <a:rPr lang="en-IN" dirty="0" smtClean="0"/>
              <a:t>M.D.S. , Certificate D.G.O.I.( Implants)</a:t>
            </a:r>
          </a:p>
          <a:p>
            <a:r>
              <a:rPr lang="en-IN" dirty="0" smtClean="0"/>
              <a:t>Assistant Professor(</a:t>
            </a:r>
            <a:r>
              <a:rPr lang="en-IN" dirty="0" err="1" smtClean="0"/>
              <a:t>Prosthodontics</a:t>
            </a:r>
            <a:r>
              <a:rPr lang="en-IN" dirty="0" smtClean="0"/>
              <a:t>)</a:t>
            </a:r>
          </a:p>
          <a:p>
            <a:r>
              <a:rPr lang="en-IN" dirty="0" smtClean="0"/>
              <a:t>Dental College , A.M.U. , Aligarh., INDIA</a:t>
            </a:r>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447800"/>
            <a:ext cx="6553200" cy="2308324"/>
          </a:xfrm>
          <a:prstGeom prst="rect">
            <a:avLst/>
          </a:prstGeom>
        </p:spPr>
        <p:txBody>
          <a:bodyPr wrap="square">
            <a:spAutoFit/>
          </a:bodyPr>
          <a:lstStyle/>
          <a:p>
            <a:pPr algn="just"/>
            <a:r>
              <a:rPr lang="en-IN" sz="2400" b="1" u="sng" dirty="0" smtClean="0">
                <a:solidFill>
                  <a:schemeClr val="tx2">
                    <a:lumMod val="75000"/>
                  </a:schemeClr>
                </a:solidFill>
              </a:rPr>
              <a:t> IMPLANT ABUTMENT</a:t>
            </a:r>
          </a:p>
          <a:p>
            <a:pPr algn="just"/>
            <a:endParaRPr lang="en-IN" sz="2400" dirty="0" smtClean="0"/>
          </a:p>
          <a:p>
            <a:pPr algn="just"/>
            <a:r>
              <a:rPr lang="en-IN" sz="2400" dirty="0" smtClean="0"/>
              <a:t>An abutment is a component that is intermediate between the implant and the restoration and is retained to the implant by a screw or locking taper.</a:t>
            </a:r>
            <a:endParaRPr lang="en-IN" sz="2400" dirty="0"/>
          </a:p>
        </p:txBody>
      </p:sp>
      <p:sp>
        <p:nvSpPr>
          <p:cNvPr id="3" name="Title 2"/>
          <p:cNvSpPr>
            <a:spLocks noGrp="1"/>
          </p:cNvSpPr>
          <p:nvPr>
            <p:ph type="title"/>
          </p:nvPr>
        </p:nvSpPr>
        <p:spPr>
          <a:xfrm>
            <a:off x="457200" y="320040"/>
            <a:ext cx="7239000" cy="670560"/>
          </a:xfrm>
        </p:spPr>
        <p:txBody>
          <a:bodyPr/>
          <a:lstStyle/>
          <a:p>
            <a:r>
              <a:rPr lang="en-IN" dirty="0" smtClean="0"/>
              <a:t>Definition</a:t>
            </a:r>
            <a:endParaRPr lang="en-IN" dirty="0"/>
          </a:p>
        </p:txBody>
      </p:sp>
      <p:sp>
        <p:nvSpPr>
          <p:cNvPr id="4" name="Content Placeholder 3"/>
          <p:cNvSpPr>
            <a:spLocks noGrp="1"/>
          </p:cNvSpPr>
          <p:nvPr>
            <p:ph idx="1"/>
          </p:nvPr>
        </p:nvSpPr>
        <p:spPr>
          <a:xfrm>
            <a:off x="3048000" y="3581400"/>
            <a:ext cx="6934200" cy="3276600"/>
          </a:xfrm>
        </p:spPr>
        <p:txBody>
          <a:bodyPr/>
          <a:lstStyle/>
          <a:p>
            <a:endParaRPr lang="en-IN" dirty="0" smtClean="0"/>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Implant Tier System</a:t>
            </a:r>
            <a:endParaRPr lang="en-IN" dirty="0"/>
          </a:p>
        </p:txBody>
      </p:sp>
      <p:pic>
        <p:nvPicPr>
          <p:cNvPr id="1026" name="Picture 2"/>
          <p:cNvPicPr>
            <a:picLocks noGrp="1" noChangeAspect="1" noChangeArrowheads="1"/>
          </p:cNvPicPr>
          <p:nvPr>
            <p:ph sz="half" idx="1"/>
          </p:nvPr>
        </p:nvPicPr>
        <p:blipFill>
          <a:blip r:embed="rId3"/>
          <a:stretch>
            <a:fillRect/>
          </a:stretch>
        </p:blipFill>
        <p:spPr bwMode="auto">
          <a:xfrm>
            <a:off x="914400" y="1676400"/>
            <a:ext cx="7239000" cy="2438400"/>
          </a:xfrm>
          <a:prstGeom prst="rect">
            <a:avLst/>
          </a:prstGeom>
          <a:noFill/>
          <a:ln w="9525">
            <a:noFill/>
            <a:miter lim="800000"/>
            <a:headEnd/>
            <a:tailEnd/>
          </a:ln>
          <a:effectLst/>
        </p:spPr>
      </p:pic>
      <p:sp>
        <p:nvSpPr>
          <p:cNvPr id="12" name="Content Placeholder 11"/>
          <p:cNvSpPr>
            <a:spLocks noGrp="1"/>
          </p:cNvSpPr>
          <p:nvPr>
            <p:ph sz="half" idx="2"/>
          </p:nvPr>
        </p:nvSpPr>
        <p:spPr>
          <a:xfrm>
            <a:off x="838200" y="3962400"/>
            <a:ext cx="6861048" cy="2163763"/>
          </a:xfrm>
        </p:spPr>
        <p:txBody>
          <a:bodyPr>
            <a:normAutofit/>
          </a:bodyPr>
          <a:lstStyle/>
          <a:p>
            <a:pPr>
              <a:buNone/>
            </a:pPr>
            <a:r>
              <a:rPr lang="en-IN" sz="1800" b="1" dirty="0" smtClean="0"/>
              <a:t>Three-Tier System                               Two-Tier System</a:t>
            </a:r>
            <a:endParaRPr lang="en-IN"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518160"/>
          </a:xfrm>
        </p:spPr>
        <p:txBody>
          <a:bodyPr>
            <a:normAutofit/>
          </a:bodyPr>
          <a:lstStyle/>
          <a:p>
            <a:r>
              <a:rPr lang="en-IN" sz="2800" dirty="0" smtClean="0"/>
              <a:t>Temporary Abutment Classification</a:t>
            </a:r>
            <a:endParaRPr lang="en-IN" sz="2800" dirty="0"/>
          </a:p>
        </p:txBody>
      </p:sp>
      <p:sp>
        <p:nvSpPr>
          <p:cNvPr id="4" name="Content Placeholder 3"/>
          <p:cNvSpPr>
            <a:spLocks noGrp="1"/>
          </p:cNvSpPr>
          <p:nvPr>
            <p:ph sz="half" idx="2"/>
          </p:nvPr>
        </p:nvSpPr>
        <p:spPr>
          <a:xfrm>
            <a:off x="609600" y="4191000"/>
            <a:ext cx="7089648" cy="1935163"/>
          </a:xfrm>
        </p:spPr>
        <p:txBody>
          <a:bodyPr>
            <a:normAutofit fontScale="92500"/>
          </a:bodyPr>
          <a:lstStyle/>
          <a:p>
            <a:pPr>
              <a:buNone/>
            </a:pPr>
            <a:r>
              <a:rPr lang="en-IN" dirty="0" smtClean="0"/>
              <a:t>  Temporary abutments are usually produced in a stock prefabricated fashion , to be used as it is or customise them as to establish tooth and gingival contours needed .</a:t>
            </a:r>
            <a:endParaRPr lang="en-IN" dirty="0"/>
          </a:p>
        </p:txBody>
      </p:sp>
      <p:pic>
        <p:nvPicPr>
          <p:cNvPr id="2050" name="Picture 2"/>
          <p:cNvPicPr>
            <a:picLocks noGrp="1" noChangeAspect="1" noChangeArrowheads="1"/>
          </p:cNvPicPr>
          <p:nvPr>
            <p:ph sz="half" idx="1"/>
          </p:nvPr>
        </p:nvPicPr>
        <p:blipFill>
          <a:blip r:embed="rId2"/>
          <a:srcRect/>
          <a:stretch>
            <a:fillRect/>
          </a:stretch>
        </p:blipFill>
        <p:spPr bwMode="auto">
          <a:xfrm>
            <a:off x="457200" y="1066801"/>
            <a:ext cx="6553200"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20040"/>
            <a:ext cx="7239000" cy="670560"/>
          </a:xfrm>
        </p:spPr>
        <p:txBody>
          <a:bodyPr/>
          <a:lstStyle/>
          <a:p>
            <a:r>
              <a:rPr lang="en-IN" dirty="0" smtClean="0"/>
              <a:t> classification</a:t>
            </a:r>
            <a:endParaRPr lang="en-IN" dirty="0"/>
          </a:p>
        </p:txBody>
      </p:sp>
      <p:sp>
        <p:nvSpPr>
          <p:cNvPr id="6" name="Content Placeholder 5"/>
          <p:cNvSpPr>
            <a:spLocks noGrp="1"/>
          </p:cNvSpPr>
          <p:nvPr>
            <p:ph idx="1"/>
          </p:nvPr>
        </p:nvSpPr>
        <p:spPr>
          <a:xfrm>
            <a:off x="457200" y="990600"/>
            <a:ext cx="7239000" cy="5465136"/>
          </a:xfrm>
        </p:spPr>
        <p:txBody>
          <a:bodyPr/>
          <a:lstStyle/>
          <a:p>
            <a:pPr marL="514350" indent="-514350">
              <a:buNone/>
            </a:pPr>
            <a:r>
              <a:rPr lang="en-IN" dirty="0" smtClean="0"/>
              <a:t>A) Depending upon retention</a:t>
            </a:r>
          </a:p>
          <a:p>
            <a:pPr marL="514350" indent="-514350">
              <a:buNone/>
            </a:pPr>
            <a:r>
              <a:rPr lang="en-IN" dirty="0" smtClean="0"/>
              <a:t> - Abutment for screw retention</a:t>
            </a:r>
          </a:p>
          <a:p>
            <a:pPr marL="514350" indent="-514350">
              <a:buNone/>
            </a:pPr>
            <a:r>
              <a:rPr lang="en-IN" dirty="0" smtClean="0"/>
              <a:t> - Abutment for cement retention</a:t>
            </a:r>
          </a:p>
          <a:p>
            <a:pPr marL="514350" indent="-514350">
              <a:buNone/>
            </a:pPr>
            <a:r>
              <a:rPr lang="en-IN" dirty="0" smtClean="0"/>
              <a:t> - Abutment for Attachment</a:t>
            </a:r>
          </a:p>
          <a:p>
            <a:pPr marL="514350" indent="-514350">
              <a:buNone/>
            </a:pPr>
            <a:endParaRPr lang="en-IN" dirty="0" smtClean="0"/>
          </a:p>
          <a:p>
            <a:pPr marL="514350" indent="-514350">
              <a:buNone/>
            </a:pPr>
            <a:r>
              <a:rPr lang="en-IN" dirty="0" smtClean="0"/>
              <a:t>B) Depending upon angulation</a:t>
            </a:r>
          </a:p>
          <a:p>
            <a:pPr marL="514350" indent="-514350">
              <a:buNone/>
            </a:pPr>
            <a:r>
              <a:rPr lang="en-IN" dirty="0" smtClean="0"/>
              <a:t> - Straight abutment</a:t>
            </a:r>
          </a:p>
          <a:p>
            <a:pPr marL="514350" indent="-514350">
              <a:buNone/>
            </a:pPr>
            <a:r>
              <a:rPr lang="en-IN" dirty="0" smtClean="0"/>
              <a:t> - Angled abutment</a:t>
            </a:r>
          </a:p>
          <a:p>
            <a:pPr marL="514350" indent="-514350">
              <a:buNone/>
            </a:pP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None/>
            </a:pPr>
            <a:r>
              <a:rPr lang="en-IN" dirty="0" smtClean="0"/>
              <a:t>c) Depending upon design</a:t>
            </a:r>
          </a:p>
          <a:p>
            <a:pPr>
              <a:buNone/>
            </a:pPr>
            <a:r>
              <a:rPr lang="en-IN" dirty="0" smtClean="0"/>
              <a:t> </a:t>
            </a:r>
          </a:p>
          <a:p>
            <a:pPr>
              <a:buNone/>
            </a:pPr>
            <a:endParaRPr lang="en-IN" dirty="0" smtClean="0"/>
          </a:p>
          <a:p>
            <a:pPr>
              <a:buNone/>
            </a:pPr>
            <a:endParaRPr lang="en-IN" dirty="0" smtClean="0"/>
          </a:p>
          <a:p>
            <a:pPr>
              <a:buNone/>
            </a:pPr>
            <a:endParaRPr lang="en-IN" dirty="0" smtClean="0"/>
          </a:p>
          <a:p>
            <a:pPr>
              <a:buNone/>
            </a:pPr>
            <a:r>
              <a:rPr lang="en-IN" dirty="0" smtClean="0"/>
              <a:t>d) Depending upon manufacturing</a:t>
            </a:r>
          </a:p>
          <a:p>
            <a:pPr>
              <a:buFontTx/>
              <a:buChar char="-"/>
            </a:pPr>
            <a:r>
              <a:rPr lang="en-IN" dirty="0" smtClean="0"/>
              <a:t>Stock</a:t>
            </a:r>
          </a:p>
          <a:p>
            <a:pPr>
              <a:buFontTx/>
              <a:buChar char="-"/>
            </a:pPr>
            <a:r>
              <a:rPr lang="en-IN" dirty="0" smtClean="0"/>
              <a:t>Customised ( CAD-CAM , CASTED)</a:t>
            </a:r>
          </a:p>
          <a:p>
            <a:pPr>
              <a:buNone/>
            </a:pP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a:bodyPr>
          <a:lstStyle/>
          <a:p>
            <a:r>
              <a:rPr lang="en-IN" sz="3200" dirty="0" smtClean="0"/>
              <a:t>Abutments for Cement retention</a:t>
            </a:r>
            <a:endParaRPr lang="en-IN" sz="3200" dirty="0"/>
          </a:p>
        </p:txBody>
      </p:sp>
      <p:sp>
        <p:nvSpPr>
          <p:cNvPr id="3" name="Content Placeholder 2"/>
          <p:cNvSpPr>
            <a:spLocks noGrp="1"/>
          </p:cNvSpPr>
          <p:nvPr>
            <p:ph idx="1"/>
          </p:nvPr>
        </p:nvSpPr>
        <p:spPr>
          <a:xfrm>
            <a:off x="457200" y="1066800"/>
            <a:ext cx="7239000" cy="5388936"/>
          </a:xfrm>
        </p:spPr>
        <p:txBody>
          <a:bodyPr/>
          <a:lstStyle/>
          <a:p>
            <a:pPr marL="514350" indent="-514350">
              <a:buAutoNum type="alphaLcParenR"/>
            </a:pPr>
            <a:r>
              <a:rPr lang="en-IN" dirty="0" smtClean="0"/>
              <a:t>Better passivity</a:t>
            </a:r>
          </a:p>
          <a:p>
            <a:pPr marL="514350" indent="-514350">
              <a:buAutoNum type="alphaLcParenR"/>
            </a:pPr>
            <a:r>
              <a:rPr lang="en-IN" dirty="0" smtClean="0"/>
              <a:t>Easier to obtain esthetics</a:t>
            </a:r>
          </a:p>
          <a:p>
            <a:pPr marL="514350" indent="-514350">
              <a:buAutoNum type="alphaLcParenR"/>
            </a:pPr>
            <a:r>
              <a:rPr lang="en-IN" dirty="0" smtClean="0"/>
              <a:t>Fewer porcelain fractures due to occlusal surface integrity</a:t>
            </a:r>
          </a:p>
          <a:p>
            <a:pPr marL="514350" indent="-514350">
              <a:buAutoNum type="alphaLcParenR"/>
            </a:pPr>
            <a:r>
              <a:rPr lang="en-IN" dirty="0" smtClean="0"/>
              <a:t>Less fatigue</a:t>
            </a:r>
          </a:p>
          <a:p>
            <a:pPr marL="514350" indent="-514350">
              <a:buAutoNum type="alphaLcParenR"/>
            </a:pPr>
            <a:r>
              <a:rPr lang="en-IN" dirty="0" smtClean="0"/>
              <a:t>Manipulation in posterior region easier with cement</a:t>
            </a:r>
          </a:p>
          <a:p>
            <a:pPr marL="514350" indent="-514350">
              <a:buAutoNum type="alphaLcParenR"/>
            </a:pPr>
            <a:r>
              <a:rPr lang="en-IN" dirty="0" smtClean="0"/>
              <a:t>Loosen less often as compared to that of screws</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fontScale="90000"/>
          </a:bodyPr>
          <a:lstStyle/>
          <a:p>
            <a:r>
              <a:rPr lang="en-IN" dirty="0" smtClean="0"/>
              <a:t>disadvantages</a:t>
            </a:r>
            <a:endParaRPr lang="en-IN" dirty="0"/>
          </a:p>
        </p:txBody>
      </p:sp>
      <p:sp>
        <p:nvSpPr>
          <p:cNvPr id="3" name="Content Placeholder 2"/>
          <p:cNvSpPr>
            <a:spLocks noGrp="1"/>
          </p:cNvSpPr>
          <p:nvPr>
            <p:ph idx="1"/>
          </p:nvPr>
        </p:nvSpPr>
        <p:spPr>
          <a:xfrm>
            <a:off x="457200" y="838200"/>
            <a:ext cx="7696200" cy="5617536"/>
          </a:xfrm>
        </p:spPr>
        <p:txBody>
          <a:bodyPr/>
          <a:lstStyle/>
          <a:p>
            <a:pPr>
              <a:buNone/>
            </a:pPr>
            <a:r>
              <a:rPr lang="en-IN" dirty="0" smtClean="0"/>
              <a:t>- Difficult to retreive unless soft cements are used.</a:t>
            </a:r>
          </a:p>
          <a:p>
            <a:pPr>
              <a:buNone/>
            </a:pPr>
            <a:r>
              <a:rPr lang="en-IN" dirty="0" smtClean="0"/>
              <a:t>- Gingival retraction may be needed</a:t>
            </a:r>
          </a:p>
          <a:p>
            <a:pPr>
              <a:buNone/>
            </a:pPr>
            <a:r>
              <a:rPr lang="en-IN" dirty="0" smtClean="0"/>
              <a:t>- When permanent cements are used evaluation and maintenance may sometimes be difficult</a:t>
            </a:r>
          </a:p>
          <a:p>
            <a:pPr>
              <a:buNone/>
            </a:pP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a:bodyPr>
          <a:lstStyle/>
          <a:p>
            <a:r>
              <a:rPr lang="en-IN" sz="2400" dirty="0" smtClean="0"/>
              <a:t>Types of abutment for cement retention</a:t>
            </a:r>
            <a:endParaRPr lang="en-IN" sz="2400" dirty="0"/>
          </a:p>
        </p:txBody>
      </p:sp>
      <p:sp>
        <p:nvSpPr>
          <p:cNvPr id="3" name="Content Placeholder 2"/>
          <p:cNvSpPr>
            <a:spLocks noGrp="1"/>
          </p:cNvSpPr>
          <p:nvPr>
            <p:ph idx="1"/>
          </p:nvPr>
        </p:nvSpPr>
        <p:spPr>
          <a:xfrm>
            <a:off x="457200" y="914400"/>
            <a:ext cx="7239000" cy="5541336"/>
          </a:xfrm>
        </p:spPr>
        <p:txBody>
          <a:bodyPr/>
          <a:lstStyle/>
          <a:p>
            <a:pPr>
              <a:buNone/>
            </a:pPr>
            <a:r>
              <a:rPr lang="en-IN" dirty="0" smtClean="0"/>
              <a:t>1.Single unit or one piece abutment</a:t>
            </a:r>
          </a:p>
          <a:p>
            <a:pPr>
              <a:buNone/>
            </a:pPr>
            <a:r>
              <a:rPr lang="en-IN" dirty="0" smtClean="0"/>
              <a:t>- does not engage antirotational hex but fits flush with the implant platform.</a:t>
            </a:r>
          </a:p>
          <a:p>
            <a:pPr>
              <a:buNone/>
            </a:pPr>
            <a:endParaRPr lang="en-IN" dirty="0" smtClean="0"/>
          </a:p>
          <a:p>
            <a:pPr>
              <a:buNone/>
            </a:pPr>
            <a:r>
              <a:rPr lang="en-IN" dirty="0" smtClean="0"/>
              <a:t>2. Two piece abutment</a:t>
            </a:r>
          </a:p>
          <a:p>
            <a:pPr>
              <a:buNone/>
            </a:pPr>
            <a:r>
              <a:rPr lang="en-IN" dirty="0" smtClean="0"/>
              <a:t>- Has one component to engage antirotational hex of implant body and the other component to fixate the abutment and implant body together.</a:t>
            </a: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a:bodyPr>
          <a:lstStyle/>
          <a:p>
            <a:r>
              <a:rPr lang="en-IN" sz="3200" dirty="0" smtClean="0"/>
              <a:t>Abutments for screw retention</a:t>
            </a:r>
            <a:endParaRPr lang="en-IN" sz="3200" dirty="0"/>
          </a:p>
        </p:txBody>
      </p:sp>
      <p:sp>
        <p:nvSpPr>
          <p:cNvPr id="3" name="Content Placeholder 2"/>
          <p:cNvSpPr>
            <a:spLocks noGrp="1"/>
          </p:cNvSpPr>
          <p:nvPr>
            <p:ph idx="1"/>
          </p:nvPr>
        </p:nvSpPr>
        <p:spPr>
          <a:xfrm>
            <a:off x="533400" y="990600"/>
            <a:ext cx="7239000" cy="5455920"/>
          </a:xfrm>
        </p:spPr>
        <p:txBody>
          <a:bodyPr>
            <a:normAutofit lnSpcReduction="10000"/>
          </a:bodyPr>
          <a:lstStyle/>
          <a:p>
            <a:pPr>
              <a:buNone/>
            </a:pPr>
            <a:r>
              <a:rPr lang="en-IN" dirty="0" smtClean="0"/>
              <a:t>ADVANTAGES</a:t>
            </a:r>
          </a:p>
          <a:p>
            <a:pPr>
              <a:buNone/>
            </a:pPr>
            <a:r>
              <a:rPr lang="en-IN" dirty="0" smtClean="0"/>
              <a:t>- Low profile of retention</a:t>
            </a:r>
          </a:p>
          <a:p>
            <a:pPr>
              <a:buNone/>
            </a:pPr>
            <a:r>
              <a:rPr lang="en-IN" dirty="0" smtClean="0"/>
              <a:t>- Less momentum of force</a:t>
            </a:r>
          </a:p>
          <a:p>
            <a:pPr>
              <a:buNone/>
            </a:pPr>
            <a:r>
              <a:rPr lang="en-IN" dirty="0" smtClean="0"/>
              <a:t>- No risk of cement in the sulcus</a:t>
            </a:r>
          </a:p>
          <a:p>
            <a:pPr>
              <a:buFontTx/>
              <a:buChar char="-"/>
            </a:pPr>
            <a:r>
              <a:rPr lang="en-IN" dirty="0" smtClean="0"/>
              <a:t>Easily retreivable.</a:t>
            </a:r>
          </a:p>
          <a:p>
            <a:pPr>
              <a:buNone/>
            </a:pPr>
            <a:r>
              <a:rPr lang="en-IN" dirty="0" smtClean="0"/>
              <a:t>DISADVANTAGES</a:t>
            </a:r>
          </a:p>
          <a:p>
            <a:pPr>
              <a:buNone/>
            </a:pPr>
            <a:r>
              <a:rPr lang="en-IN" dirty="0" smtClean="0"/>
              <a:t>- Loosening of the screws</a:t>
            </a:r>
          </a:p>
          <a:p>
            <a:pPr>
              <a:buNone/>
            </a:pPr>
            <a:r>
              <a:rPr lang="en-IN" dirty="0" smtClean="0"/>
              <a:t>- Difficulty to obtain passivity</a:t>
            </a:r>
          </a:p>
          <a:p>
            <a:pPr>
              <a:buNone/>
            </a:pPr>
            <a:r>
              <a:rPr lang="en-IN" dirty="0" smtClean="0"/>
              <a:t>- Difficult to obtain esthetics</a:t>
            </a:r>
          </a:p>
          <a:p>
            <a:pPr>
              <a:buFontTx/>
              <a:buChar char="-"/>
            </a:pPr>
            <a:r>
              <a:rPr lang="en-IN" dirty="0" smtClean="0"/>
              <a:t>Greater chances of porcelain fracture</a:t>
            </a:r>
          </a:p>
          <a:p>
            <a:pPr>
              <a:buFontTx/>
              <a:buChar char="-"/>
            </a:pPr>
            <a:r>
              <a:rPr lang="en-IN" dirty="0" smtClean="0"/>
              <a:t>Access to posterior regions difficult –risk of aspiration.</a:t>
            </a:r>
          </a:p>
          <a:p>
            <a:pPr>
              <a:buFontTx/>
              <a:buChar char="-"/>
            </a:pPr>
            <a:endParaRPr lang="en-IN" dirty="0" smtClean="0"/>
          </a:p>
          <a:p>
            <a:pPr>
              <a:buFontTx/>
              <a:buChar char="-"/>
            </a:pPr>
            <a:endParaRPr lang="en-IN" dirty="0" smtClean="0"/>
          </a:p>
          <a:p>
            <a:pPr>
              <a:buFontTx/>
              <a:buChar char="-"/>
            </a:pPr>
            <a:endParaRPr lang="en-IN"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a:bodyPr>
          <a:lstStyle/>
          <a:p>
            <a:r>
              <a:rPr lang="en-IN" sz="2400" dirty="0" smtClean="0"/>
              <a:t>Factors that affect screw connection</a:t>
            </a:r>
            <a:endParaRPr lang="en-IN" sz="2400" dirty="0"/>
          </a:p>
        </p:txBody>
      </p:sp>
      <p:sp>
        <p:nvSpPr>
          <p:cNvPr id="3" name="Content Placeholder 2"/>
          <p:cNvSpPr>
            <a:spLocks noGrp="1"/>
          </p:cNvSpPr>
          <p:nvPr>
            <p:ph idx="1"/>
          </p:nvPr>
        </p:nvSpPr>
        <p:spPr>
          <a:xfrm>
            <a:off x="457200" y="1143000"/>
            <a:ext cx="7239000" cy="5312736"/>
          </a:xfrm>
        </p:spPr>
        <p:txBody>
          <a:bodyPr/>
          <a:lstStyle/>
          <a:p>
            <a:pPr marL="514350" indent="-514350">
              <a:buNone/>
            </a:pPr>
            <a:r>
              <a:rPr lang="en-IN" dirty="0" smtClean="0"/>
              <a:t>1. Misfit</a:t>
            </a:r>
          </a:p>
          <a:p>
            <a:pPr marL="514350" indent="-514350">
              <a:buNone/>
            </a:pPr>
            <a:r>
              <a:rPr lang="en-IN" dirty="0" smtClean="0"/>
              <a:t>2. Poor abutment screw tightening</a:t>
            </a:r>
          </a:p>
          <a:p>
            <a:pPr marL="514350" indent="-514350">
              <a:buNone/>
            </a:pPr>
            <a:r>
              <a:rPr lang="en-IN" dirty="0" smtClean="0"/>
              <a:t>3. Excessive occlusal loading</a:t>
            </a:r>
          </a:p>
          <a:p>
            <a:pPr marL="514350" indent="-514350">
              <a:buNone/>
            </a:pPr>
            <a:r>
              <a:rPr lang="en-IN" dirty="0" smtClean="0"/>
              <a:t>4. Settling of screws or abutment</a:t>
            </a:r>
          </a:p>
          <a:p>
            <a:pPr marL="514350" indent="-514350">
              <a:buNone/>
            </a:pPr>
            <a:r>
              <a:rPr lang="en-IN" dirty="0" smtClean="0"/>
              <a:t>5. Inadequate screw design </a:t>
            </a:r>
          </a:p>
          <a:p>
            <a:pPr marL="514350" indent="-514350">
              <a:buNone/>
            </a:pPr>
            <a:r>
              <a:rPr lang="en-IN" dirty="0" smtClean="0"/>
              <a:t>   </a:t>
            </a:r>
          </a:p>
          <a:p>
            <a:pPr marL="514350" indent="-514350">
              <a:buNone/>
            </a:pPr>
            <a:r>
              <a:rPr lang="en-IN" dirty="0" smtClean="0"/>
              <a:t>Guidelines usually recommend the screws to be tightened by 50 – 70% of yield strength.</a:t>
            </a:r>
          </a:p>
          <a:p>
            <a:pPr marL="514350" indent="-514350">
              <a:buNone/>
            </a:pP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lstStyle/>
          <a:p>
            <a:r>
              <a:rPr lang="en-IN" dirty="0" smtClean="0"/>
              <a:t>Abutment for attachment</a:t>
            </a:r>
            <a:endParaRPr lang="en-IN" dirty="0"/>
          </a:p>
        </p:txBody>
      </p:sp>
      <p:sp>
        <p:nvSpPr>
          <p:cNvPr id="3" name="Content Placeholder 2"/>
          <p:cNvSpPr>
            <a:spLocks noGrp="1"/>
          </p:cNvSpPr>
          <p:nvPr>
            <p:ph idx="1"/>
          </p:nvPr>
        </p:nvSpPr>
        <p:spPr>
          <a:xfrm>
            <a:off x="457200" y="1143000"/>
            <a:ext cx="7239000" cy="5312736"/>
          </a:xfrm>
        </p:spPr>
        <p:txBody>
          <a:bodyPr/>
          <a:lstStyle/>
          <a:p>
            <a:pPr marL="514350" indent="-514350">
              <a:buAutoNum type="arabicPeriod"/>
            </a:pPr>
            <a:r>
              <a:rPr lang="en-IN" dirty="0" smtClean="0"/>
              <a:t>Used as an attachment device to retain a removable prosthesis.</a:t>
            </a:r>
          </a:p>
          <a:p>
            <a:pPr marL="514350" indent="-514350">
              <a:buNone/>
            </a:pPr>
            <a:r>
              <a:rPr lang="en-IN" dirty="0" smtClean="0"/>
              <a:t>Includes ball abutments, mesostructure bars- continuous and non continuous</a:t>
            </a:r>
          </a:p>
          <a:p>
            <a:pPr marL="514350" indent="-514350">
              <a:buNone/>
            </a:pPr>
            <a:r>
              <a:rPr lang="en-IN" dirty="0" smtClean="0"/>
              <a:t>Superstructure attachments –magnets,clips,hader clips,dolder clips, ceka attachments, ERA attachments, Locators(Zest Anchors). </a:t>
            </a:r>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normAutofit/>
          </a:bodyPr>
          <a:lstStyle/>
          <a:p>
            <a:r>
              <a:rPr lang="en-IN" sz="2800" dirty="0" smtClean="0"/>
              <a:t>GUIDELINES FOR ABUTMENT SELECTION</a:t>
            </a:r>
            <a:endParaRPr lang="en-IN" sz="2800" dirty="0"/>
          </a:p>
        </p:txBody>
      </p:sp>
      <p:sp>
        <p:nvSpPr>
          <p:cNvPr id="3" name="Content Placeholder 2"/>
          <p:cNvSpPr>
            <a:spLocks noGrp="1"/>
          </p:cNvSpPr>
          <p:nvPr>
            <p:ph idx="1"/>
          </p:nvPr>
        </p:nvSpPr>
        <p:spPr>
          <a:xfrm>
            <a:off x="457200" y="990600"/>
            <a:ext cx="7239000" cy="5465136"/>
          </a:xfrm>
        </p:spPr>
        <p:txBody>
          <a:bodyPr/>
          <a:lstStyle/>
          <a:p>
            <a:pPr algn="just">
              <a:buNone/>
            </a:pPr>
            <a:r>
              <a:rPr lang="en-IN" b="1" dirty="0" smtClean="0">
                <a:solidFill>
                  <a:srgbClr val="FF0000"/>
                </a:solidFill>
              </a:rPr>
              <a:t>  A) DEPTH OF SOFT TISSUE</a:t>
            </a:r>
          </a:p>
          <a:p>
            <a:pPr algn="just">
              <a:buFont typeface="Arial" pitchFamily="34" charset="0"/>
              <a:buChar char="•"/>
            </a:pPr>
            <a:r>
              <a:rPr lang="en-IN" dirty="0" smtClean="0"/>
              <a:t>Vertical height form implant head to gingival margin.</a:t>
            </a:r>
          </a:p>
          <a:p>
            <a:pPr algn="just">
              <a:buFont typeface="Arial" pitchFamily="34" charset="0"/>
              <a:buChar char="•"/>
            </a:pPr>
            <a:r>
              <a:rPr lang="en-IN" dirty="0" smtClean="0"/>
              <a:t>Measured with periodontal probe </a:t>
            </a:r>
          </a:p>
          <a:p>
            <a:pPr algn="just"/>
            <a:r>
              <a:rPr lang="en-IN" dirty="0" smtClean="0"/>
              <a:t>Labial margin of abutment is atleast 1 mm subgingival</a:t>
            </a:r>
          </a:p>
          <a:p>
            <a:pPr algn="just"/>
            <a:r>
              <a:rPr lang="en-IN" dirty="0" smtClean="0"/>
              <a:t>Marked discrepancy between gingival heights around the margin – prepable abutment is indicated</a:t>
            </a:r>
          </a:p>
          <a:p>
            <a:pPr algn="just"/>
            <a:r>
              <a:rPr lang="en-IN" dirty="0" smtClean="0"/>
              <a:t>Diameter close to that of cervical margin of tooth.</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normAutofit fontScale="90000"/>
          </a:bodyPr>
          <a:lstStyle/>
          <a:p>
            <a:r>
              <a:rPr lang="en-IN" dirty="0" smtClean="0"/>
              <a:t/>
            </a:r>
            <a:br>
              <a:rPr lang="en-IN" dirty="0" smtClean="0"/>
            </a:br>
            <a:r>
              <a:rPr lang="en-IN" dirty="0" smtClean="0">
                <a:solidFill>
                  <a:srgbClr val="FF0000"/>
                </a:solidFill>
              </a:rPr>
              <a:t>B) </a:t>
            </a:r>
            <a:r>
              <a:rPr lang="en-IN" sz="2700" dirty="0" smtClean="0">
                <a:solidFill>
                  <a:srgbClr val="FF0000"/>
                </a:solidFill>
              </a:rPr>
              <a:t>Implant-abutment interface geometry</a:t>
            </a:r>
            <a:endParaRPr lang="en-IN" sz="2700" dirty="0">
              <a:solidFill>
                <a:srgbClr val="FF0000"/>
              </a:solidFill>
            </a:endParaRPr>
          </a:p>
        </p:txBody>
      </p:sp>
      <p:sp>
        <p:nvSpPr>
          <p:cNvPr id="3" name="Content Placeholder 2"/>
          <p:cNvSpPr>
            <a:spLocks noGrp="1"/>
          </p:cNvSpPr>
          <p:nvPr>
            <p:ph idx="1"/>
          </p:nvPr>
        </p:nvSpPr>
        <p:spPr>
          <a:xfrm>
            <a:off x="152400" y="914400"/>
            <a:ext cx="8153400" cy="5541336"/>
          </a:xfrm>
        </p:spPr>
        <p:txBody>
          <a:bodyPr>
            <a:normAutofit/>
          </a:bodyPr>
          <a:lstStyle/>
          <a:p>
            <a:endParaRPr lang="en-IN" dirty="0" smtClean="0"/>
          </a:p>
          <a:p>
            <a:r>
              <a:rPr lang="en-IN" sz="1800" dirty="0" smtClean="0"/>
              <a:t>Early configurations was the </a:t>
            </a:r>
            <a:r>
              <a:rPr lang="en-IN" sz="1800" b="1" i="1" dirty="0" smtClean="0">
                <a:solidFill>
                  <a:srgbClr val="0070C0"/>
                </a:solidFill>
              </a:rPr>
              <a:t>external hexagon </a:t>
            </a:r>
            <a:r>
              <a:rPr lang="en-IN" sz="1800" dirty="0" smtClean="0"/>
              <a:t>incorporated in the dental implant systems. However over years it demonstrated </a:t>
            </a:r>
            <a:r>
              <a:rPr lang="en-IN" sz="1800" dirty="0" smtClean="0">
                <a:solidFill>
                  <a:srgbClr val="FF0000"/>
                </a:solidFill>
              </a:rPr>
              <a:t>drawbacks -</a:t>
            </a:r>
            <a:r>
              <a:rPr lang="en-IN" sz="1800" dirty="0" smtClean="0"/>
              <a:t> </a:t>
            </a:r>
          </a:p>
          <a:p>
            <a:pPr>
              <a:buFontTx/>
              <a:buChar char="-"/>
            </a:pPr>
            <a:r>
              <a:rPr lang="en-IN" sz="1800" dirty="0" smtClean="0"/>
              <a:t>abutment screw loosening and fracture.</a:t>
            </a:r>
          </a:p>
          <a:p>
            <a:pPr>
              <a:buFontTx/>
              <a:buChar char="-"/>
            </a:pPr>
            <a:r>
              <a:rPr lang="en-IN" sz="1800" dirty="0" smtClean="0"/>
              <a:t>mechanical irritation of the tissues and ingress of bacterial toxin fluids.</a:t>
            </a:r>
          </a:p>
          <a:p>
            <a:pPr>
              <a:buFontTx/>
              <a:buChar char="-"/>
            </a:pPr>
            <a:r>
              <a:rPr lang="en-IN" sz="1800" dirty="0" smtClean="0"/>
              <a:t>negative effect on the stability of the peri-implant hard and soft tissues.</a:t>
            </a:r>
          </a:p>
          <a:p>
            <a:r>
              <a:rPr lang="en-IN" sz="1800" dirty="0" smtClean="0"/>
              <a:t>Introduction of </a:t>
            </a:r>
            <a:r>
              <a:rPr lang="en-IN" sz="1800" b="1" i="1" dirty="0" smtClean="0">
                <a:solidFill>
                  <a:srgbClr val="0070C0"/>
                </a:solidFill>
              </a:rPr>
              <a:t>internal hex</a:t>
            </a:r>
            <a:r>
              <a:rPr lang="en-IN" sz="1800" dirty="0" smtClean="0"/>
              <a:t> connection many </a:t>
            </a:r>
            <a:r>
              <a:rPr lang="en-IN" sz="1800" dirty="0" smtClean="0">
                <a:solidFill>
                  <a:srgbClr val="FF0000"/>
                </a:solidFill>
              </a:rPr>
              <a:t>advantages</a:t>
            </a:r>
            <a:r>
              <a:rPr lang="en-IN" sz="1800" dirty="0" smtClean="0"/>
              <a:t> </a:t>
            </a:r>
          </a:p>
          <a:p>
            <a:pPr>
              <a:buFontTx/>
              <a:buChar char="-"/>
            </a:pPr>
            <a:r>
              <a:rPr lang="en-IN" sz="1800" dirty="0" smtClean="0"/>
              <a:t> distribution of intraoral forces deeper within the dental implant</a:t>
            </a:r>
          </a:p>
          <a:p>
            <a:pPr>
              <a:buFontTx/>
              <a:buChar char="-"/>
            </a:pPr>
            <a:r>
              <a:rPr lang="en-IN" sz="1800" dirty="0" smtClean="0"/>
              <a:t> reduced stress on crestal bone, prevent excess screw loading</a:t>
            </a:r>
          </a:p>
          <a:p>
            <a:pPr>
              <a:buFontTx/>
              <a:buChar char="-"/>
            </a:pPr>
            <a:r>
              <a:rPr lang="en-IN" sz="1800" dirty="0" smtClean="0"/>
              <a:t> reduced the potential microleakage and enhanced strength of joint interface when compared with external hex design.</a:t>
            </a:r>
          </a:p>
          <a:p>
            <a:r>
              <a:rPr lang="en-IN" sz="1800" dirty="0" smtClean="0"/>
              <a:t>Furthermore, included in such effort is the </a:t>
            </a:r>
            <a:r>
              <a:rPr lang="en-IN" sz="1800" b="1" i="1" dirty="0" smtClean="0">
                <a:solidFill>
                  <a:srgbClr val="0070C0"/>
                </a:solidFill>
              </a:rPr>
              <a:t>“Morse” taper </a:t>
            </a:r>
            <a:r>
              <a:rPr lang="en-IN" sz="1800" dirty="0" smtClean="0"/>
              <a:t>with more predictable clinical success rate. </a:t>
            </a:r>
          </a:p>
          <a:p>
            <a:r>
              <a:rPr lang="en-IN" sz="1800" dirty="0" smtClean="0"/>
              <a:t>Improvement in screw material science with introduction of newer screw materials (gold alloy instead of titanium)</a:t>
            </a:r>
          </a:p>
          <a:p>
            <a:pPr>
              <a:buFontTx/>
              <a:buChar char="-"/>
            </a:pPr>
            <a:endParaRPr lang="en-IN"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696200" cy="594360"/>
          </a:xfrm>
        </p:spPr>
        <p:txBody>
          <a:bodyPr>
            <a:normAutofit fontScale="90000"/>
          </a:bodyPr>
          <a:lstStyle/>
          <a:p>
            <a:r>
              <a:rPr lang="en-IN" sz="2800" dirty="0" smtClean="0">
                <a:solidFill>
                  <a:srgbClr val="FF0000"/>
                </a:solidFill>
              </a:rPr>
              <a:t>B) Implant-abutment interface geometry</a:t>
            </a:r>
            <a:endParaRPr lang="en-IN" sz="2800" dirty="0">
              <a:solidFill>
                <a:srgbClr val="FF0000"/>
              </a:solidFill>
            </a:endParaRPr>
          </a:p>
        </p:txBody>
      </p:sp>
      <p:pic>
        <p:nvPicPr>
          <p:cNvPr id="5" name="Content Placeholder 4" descr="C:\Users\admin b\AppData\Local\Microsoft\Windows\Temporary Internet Files\Content.Word\External-and-internal-hex-connections.jpg"/>
          <p:cNvPicPr>
            <a:picLocks noGrp="1"/>
          </p:cNvPicPr>
          <p:nvPr>
            <p:ph idx="1"/>
          </p:nvPr>
        </p:nvPicPr>
        <p:blipFill>
          <a:blip r:embed="rId2" cstate="print"/>
          <a:srcRect/>
          <a:stretch>
            <a:fillRect/>
          </a:stretch>
        </p:blipFill>
        <p:spPr bwMode="auto">
          <a:xfrm>
            <a:off x="533400" y="2895600"/>
            <a:ext cx="3505200" cy="2286000"/>
          </a:xfrm>
          <a:prstGeom prst="rect">
            <a:avLst/>
          </a:prstGeom>
          <a:noFill/>
          <a:ln w="9525">
            <a:noFill/>
            <a:miter lim="800000"/>
            <a:headEnd/>
            <a:tailEnd/>
          </a:ln>
        </p:spPr>
      </p:pic>
      <p:pic>
        <p:nvPicPr>
          <p:cNvPr id="6" name="Picture 5" descr="http://clinicapadros.cat/wp-content/uploads/2014/11/dental-implant-abutment-zirconia-nobel-dentist-barcelona-padros.jpg"/>
          <p:cNvPicPr/>
          <p:nvPr/>
        </p:nvPicPr>
        <p:blipFill>
          <a:blip r:embed="rId3"/>
          <a:srcRect/>
          <a:stretch>
            <a:fillRect/>
          </a:stretch>
        </p:blipFill>
        <p:spPr bwMode="auto">
          <a:xfrm>
            <a:off x="5334000" y="2667000"/>
            <a:ext cx="1905000" cy="2514601"/>
          </a:xfrm>
          <a:prstGeom prst="rect">
            <a:avLst/>
          </a:prstGeom>
          <a:noFill/>
          <a:ln w="9525">
            <a:noFill/>
            <a:miter lim="800000"/>
            <a:headEnd/>
            <a:tailEnd/>
          </a:ln>
        </p:spPr>
      </p:pic>
      <p:sp>
        <p:nvSpPr>
          <p:cNvPr id="7" name="TextBox 6"/>
          <p:cNvSpPr txBox="1"/>
          <p:nvPr/>
        </p:nvSpPr>
        <p:spPr>
          <a:xfrm>
            <a:off x="5486400" y="5410200"/>
            <a:ext cx="2209800" cy="369332"/>
          </a:xfrm>
          <a:prstGeom prst="rect">
            <a:avLst/>
          </a:prstGeom>
          <a:noFill/>
        </p:spPr>
        <p:txBody>
          <a:bodyPr wrap="square" rtlCol="0">
            <a:spAutoFit/>
          </a:bodyPr>
          <a:lstStyle/>
          <a:p>
            <a:r>
              <a:rPr lang="en-IN" dirty="0" smtClean="0"/>
              <a:t>MORSE TAPER</a:t>
            </a:r>
            <a:endParaRPr lang="en-IN" dirty="0"/>
          </a:p>
        </p:txBody>
      </p:sp>
      <p:sp>
        <p:nvSpPr>
          <p:cNvPr id="8" name="TextBox 7"/>
          <p:cNvSpPr txBox="1"/>
          <p:nvPr/>
        </p:nvSpPr>
        <p:spPr>
          <a:xfrm>
            <a:off x="685800" y="5486400"/>
            <a:ext cx="3626762" cy="369332"/>
          </a:xfrm>
          <a:prstGeom prst="rect">
            <a:avLst/>
          </a:prstGeom>
          <a:noFill/>
        </p:spPr>
        <p:txBody>
          <a:bodyPr wrap="square" rtlCol="0">
            <a:spAutoFit/>
          </a:bodyPr>
          <a:lstStyle/>
          <a:p>
            <a:r>
              <a:rPr lang="en-IN" dirty="0" smtClean="0"/>
              <a:t>EXTERNAL HEX  /   INTERNAL HEX</a:t>
            </a:r>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219200"/>
          </a:xfrm>
        </p:spPr>
        <p:txBody>
          <a:bodyPr>
            <a:normAutofit/>
          </a:bodyPr>
          <a:lstStyle/>
          <a:p>
            <a:r>
              <a:rPr lang="en-IN" sz="3200" dirty="0" smtClean="0"/>
              <a:t>Clinical recommendation </a:t>
            </a:r>
            <a:r>
              <a:rPr lang="en-IN" dirty="0" smtClean="0"/>
              <a:t/>
            </a:r>
            <a:br>
              <a:rPr lang="en-IN" dirty="0" smtClean="0"/>
            </a:br>
            <a:endParaRPr lang="en-IN" dirty="0"/>
          </a:p>
        </p:txBody>
      </p:sp>
      <p:sp>
        <p:nvSpPr>
          <p:cNvPr id="3" name="Content Placeholder 2"/>
          <p:cNvSpPr>
            <a:spLocks noGrp="1"/>
          </p:cNvSpPr>
          <p:nvPr>
            <p:ph idx="1"/>
          </p:nvPr>
        </p:nvSpPr>
        <p:spPr>
          <a:xfrm>
            <a:off x="457200" y="762000"/>
            <a:ext cx="7239000" cy="5693736"/>
          </a:xfrm>
        </p:spPr>
        <p:txBody>
          <a:bodyPr/>
          <a:lstStyle/>
          <a:p>
            <a:pPr algn="just"/>
            <a:r>
              <a:rPr lang="en-IN" dirty="0" smtClean="0"/>
              <a:t>During abutment selection on the basis of implant-abutment connections, clinician should consider the topography of bone, available soft tissue characteristics, force component such as rotational, the prosthetic components required particularly for aesthetic purpose, and single-implant restoration. Finally, clinician can make a decision based on personnel choice.  </a:t>
            </a:r>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838200"/>
          </a:xfrm>
        </p:spPr>
        <p:txBody>
          <a:bodyPr>
            <a:normAutofit/>
          </a:bodyPr>
          <a:lstStyle/>
          <a:p>
            <a:r>
              <a:rPr lang="en-IN" sz="2400" dirty="0" smtClean="0">
                <a:solidFill>
                  <a:srgbClr val="FF0000"/>
                </a:solidFill>
              </a:rPr>
              <a:t>    C)  Implant restorative platform  </a:t>
            </a:r>
            <a:endParaRPr lang="en-IN" sz="2400" dirty="0">
              <a:solidFill>
                <a:srgbClr val="FF0000"/>
              </a:solidFill>
            </a:endParaRPr>
          </a:p>
        </p:txBody>
      </p:sp>
      <p:sp>
        <p:nvSpPr>
          <p:cNvPr id="3" name="Content Placeholder 2"/>
          <p:cNvSpPr>
            <a:spLocks noGrp="1"/>
          </p:cNvSpPr>
          <p:nvPr>
            <p:ph idx="1"/>
          </p:nvPr>
        </p:nvSpPr>
        <p:spPr>
          <a:xfrm>
            <a:off x="457200" y="685800"/>
            <a:ext cx="7239000" cy="5769936"/>
          </a:xfrm>
        </p:spPr>
        <p:txBody>
          <a:bodyPr>
            <a:normAutofit fontScale="92500" lnSpcReduction="10000"/>
          </a:bodyPr>
          <a:lstStyle/>
          <a:p>
            <a:pPr algn="just"/>
            <a:r>
              <a:rPr lang="en-IN" dirty="0" smtClean="0"/>
              <a:t>Implant restorative platforms are the interfaces for implant-abutment connections. The selection is based on the size, of the teeth that are being replaced, and diameter may be same as, or narrower than the implants.</a:t>
            </a:r>
          </a:p>
          <a:p>
            <a:pPr algn="just"/>
            <a:r>
              <a:rPr lang="en-IN" dirty="0" smtClean="0"/>
              <a:t> </a:t>
            </a:r>
            <a:r>
              <a:rPr lang="en-IN" dirty="0" smtClean="0">
                <a:solidFill>
                  <a:srgbClr val="FF0000"/>
                </a:solidFill>
              </a:rPr>
              <a:t>“Platform switching” </a:t>
            </a:r>
            <a:r>
              <a:rPr lang="en-IN" dirty="0" smtClean="0"/>
              <a:t>is basically, attaching restorative components with slightly smaller restorative platforms (diameter) onto dental implants. </a:t>
            </a:r>
          </a:p>
          <a:p>
            <a:pPr algn="just"/>
            <a:r>
              <a:rPr lang="en-IN" dirty="0" smtClean="0"/>
              <a:t>It has been reported that marked reduction in crestal bone loss around the dental implant when platform switching technique has been applied. Moreover, the impact on the biologic width, overall bone heights of the surrounding implants and restorative stability has been reported.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143000"/>
          </a:xfrm>
        </p:spPr>
        <p:txBody>
          <a:bodyPr>
            <a:normAutofit fontScale="90000"/>
          </a:bodyPr>
          <a:lstStyle/>
          <a:p>
            <a:r>
              <a:rPr lang="en-IN" dirty="0" smtClean="0"/>
              <a:t>Clinical recommendation </a:t>
            </a:r>
            <a:br>
              <a:rPr lang="en-IN" dirty="0" smtClean="0"/>
            </a:br>
            <a:endParaRPr lang="en-IN" dirty="0"/>
          </a:p>
        </p:txBody>
      </p:sp>
      <p:sp>
        <p:nvSpPr>
          <p:cNvPr id="3" name="Content Placeholder 2"/>
          <p:cNvSpPr>
            <a:spLocks noGrp="1"/>
          </p:cNvSpPr>
          <p:nvPr>
            <p:ph idx="1"/>
          </p:nvPr>
        </p:nvSpPr>
        <p:spPr>
          <a:xfrm>
            <a:off x="457200" y="990600"/>
            <a:ext cx="7239000" cy="5465136"/>
          </a:xfrm>
        </p:spPr>
        <p:txBody>
          <a:bodyPr/>
          <a:lstStyle/>
          <a:p>
            <a:pPr algn="just">
              <a:buNone/>
            </a:pPr>
            <a:r>
              <a:rPr lang="en-IN" dirty="0" smtClean="0"/>
              <a:t>   It is a promising strategy in term to reduce or eliminate the crestal bone loss around the implant. Now, the design of dental implant, along with abutment encompasses the concept of maintaining “horizontal biologic width” through built-in platform switching. </a:t>
            </a:r>
            <a:endParaRPr lang="en-IN" dirty="0"/>
          </a:p>
        </p:txBody>
      </p:sp>
      <p:pic>
        <p:nvPicPr>
          <p:cNvPr id="4" name="Picture 3" descr="http://www.denfoline.co.kr/news/photo/201008/5819_17718_2844.jpg"/>
          <p:cNvPicPr/>
          <p:nvPr/>
        </p:nvPicPr>
        <p:blipFill>
          <a:blip r:embed="rId2"/>
          <a:srcRect/>
          <a:stretch>
            <a:fillRect/>
          </a:stretch>
        </p:blipFill>
        <p:spPr bwMode="auto">
          <a:xfrm>
            <a:off x="1752600" y="3886200"/>
            <a:ext cx="2971800" cy="2133600"/>
          </a:xfrm>
          <a:prstGeom prst="rect">
            <a:avLst/>
          </a:prstGeom>
          <a:noFill/>
          <a:ln w="9525">
            <a:noFill/>
            <a:miter lim="800000"/>
            <a:headEnd/>
            <a:tailEnd/>
          </a:ln>
        </p:spPr>
      </p:pic>
      <p:sp>
        <p:nvSpPr>
          <p:cNvPr id="5" name="TextBox 4"/>
          <p:cNvSpPr txBox="1"/>
          <p:nvPr/>
        </p:nvSpPr>
        <p:spPr>
          <a:xfrm>
            <a:off x="5181600" y="4572000"/>
            <a:ext cx="1727844" cy="646331"/>
          </a:xfrm>
          <a:prstGeom prst="rect">
            <a:avLst/>
          </a:prstGeom>
          <a:noFill/>
        </p:spPr>
        <p:txBody>
          <a:bodyPr wrap="square" rtlCol="0">
            <a:spAutoFit/>
          </a:bodyPr>
          <a:lstStyle/>
          <a:p>
            <a:r>
              <a:rPr lang="en-IN" dirty="0" smtClean="0"/>
              <a:t>PLATFORM</a:t>
            </a:r>
          </a:p>
          <a:p>
            <a:r>
              <a:rPr lang="en-IN" dirty="0" smtClean="0"/>
              <a:t>SWITCHING</a:t>
            </a:r>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467600" cy="518160"/>
          </a:xfrm>
        </p:spPr>
        <p:txBody>
          <a:bodyPr>
            <a:normAutofit/>
          </a:bodyPr>
          <a:lstStyle/>
          <a:p>
            <a:r>
              <a:rPr lang="en-IN" sz="2800" dirty="0" smtClean="0">
                <a:solidFill>
                  <a:srgbClr val="FF0000"/>
                </a:solidFill>
              </a:rPr>
              <a:t>D) Profile of healing/interim abutment </a:t>
            </a:r>
            <a:endParaRPr lang="en-IN" sz="2800" dirty="0">
              <a:solidFill>
                <a:srgbClr val="FF0000"/>
              </a:solidFill>
            </a:endParaRPr>
          </a:p>
        </p:txBody>
      </p:sp>
      <p:sp>
        <p:nvSpPr>
          <p:cNvPr id="3" name="Content Placeholder 2"/>
          <p:cNvSpPr>
            <a:spLocks noGrp="1"/>
          </p:cNvSpPr>
          <p:nvPr>
            <p:ph idx="1"/>
          </p:nvPr>
        </p:nvSpPr>
        <p:spPr/>
        <p:txBody>
          <a:bodyPr/>
          <a:lstStyle/>
          <a:p>
            <a:pPr algn="just">
              <a:buNone/>
            </a:pPr>
            <a:r>
              <a:rPr lang="en-IN" dirty="0" smtClean="0"/>
              <a:t>   Healing abutment placement is based on the surgical technique followed i.e., immediately placed during single stage surgical procedure or later at two-stage surgical protocol to guide the healing of soft tissue to replicate the contours and dimensions of natural tooth that is being replaced and to ensure access to the implant restorative platforms for impression and definitive abutment placement </a:t>
            </a:r>
            <a:endParaRPr lang="en-I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INTERFERENCE BETWEEN HEALING ABUTMENT AND BONE</a:t>
            </a:r>
            <a:endParaRPr lang="en-IN" dirty="0"/>
          </a:p>
        </p:txBody>
      </p:sp>
      <p:sp>
        <p:nvSpPr>
          <p:cNvPr id="3" name="Content Placeholder 2"/>
          <p:cNvSpPr>
            <a:spLocks noGrp="1"/>
          </p:cNvSpPr>
          <p:nvPr>
            <p:ph idx="1"/>
          </p:nvPr>
        </p:nvSpPr>
        <p:spPr/>
        <p:txBody>
          <a:bodyPr/>
          <a:lstStyle/>
          <a:p>
            <a:pPr>
              <a:buNone/>
            </a:pPr>
            <a:r>
              <a:rPr lang="en-IN" dirty="0" smtClean="0"/>
              <a:t>BONE RESORPTION</a:t>
            </a:r>
            <a:endParaRPr lang="en-IN" dirty="0"/>
          </a:p>
        </p:txBody>
      </p:sp>
      <p:pic>
        <p:nvPicPr>
          <p:cNvPr id="4" name="Picture 2" descr="http://image.slidesharecdn.com/20140910prostheticwebbinardr-141006024132-conversion-gate02/95/hiossen-prosthetic-features-and-selections-webinar-9-638.jpg?cb=1424248581"/>
          <p:cNvPicPr>
            <a:picLocks noChangeAspect="1" noChangeArrowheads="1"/>
          </p:cNvPicPr>
          <p:nvPr/>
        </p:nvPicPr>
        <p:blipFill>
          <a:blip r:embed="rId2"/>
          <a:srcRect/>
          <a:stretch>
            <a:fillRect/>
          </a:stretch>
        </p:blipFill>
        <p:spPr bwMode="auto">
          <a:xfrm>
            <a:off x="457200" y="2209800"/>
            <a:ext cx="5569480" cy="418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4" name="Picture 2" descr="http://image.slidesharecdn.com/20140910prostheticwebbinardr-141006024132-conversion-gate02/95/hiossen-prosthetic-features-and-selections-webinar-8-638.jpg?cb=1424248581"/>
          <p:cNvPicPr>
            <a:picLocks noGrp="1" noChangeAspect="1" noChangeArrowheads="1"/>
          </p:cNvPicPr>
          <p:nvPr>
            <p:ph idx="1"/>
          </p:nvPr>
        </p:nvPicPr>
        <p:blipFill>
          <a:blip r:embed="rId2"/>
          <a:srcRect/>
          <a:stretch>
            <a:fillRect/>
          </a:stretch>
        </p:blipFill>
        <p:spPr bwMode="auto">
          <a:xfrm>
            <a:off x="457200" y="554377"/>
            <a:ext cx="7671857" cy="575990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normAutofit/>
          </a:bodyPr>
          <a:lstStyle/>
          <a:p>
            <a:r>
              <a:rPr lang="en-IN" sz="3200" dirty="0" smtClean="0">
                <a:solidFill>
                  <a:srgbClr val="FF0000"/>
                </a:solidFill>
              </a:rPr>
              <a:t>E) Orientation of implant </a:t>
            </a:r>
            <a:endParaRPr lang="en-IN" sz="3200" dirty="0">
              <a:solidFill>
                <a:srgbClr val="FF0000"/>
              </a:solidFill>
            </a:endParaRPr>
          </a:p>
        </p:txBody>
      </p:sp>
      <p:sp>
        <p:nvSpPr>
          <p:cNvPr id="3" name="Content Placeholder 2"/>
          <p:cNvSpPr>
            <a:spLocks noGrp="1"/>
          </p:cNvSpPr>
          <p:nvPr>
            <p:ph idx="1"/>
          </p:nvPr>
        </p:nvSpPr>
        <p:spPr>
          <a:xfrm>
            <a:off x="457200" y="990600"/>
            <a:ext cx="7239000" cy="5465136"/>
          </a:xfrm>
        </p:spPr>
        <p:txBody>
          <a:bodyPr>
            <a:normAutofit/>
          </a:bodyPr>
          <a:lstStyle/>
          <a:p>
            <a:pPr>
              <a:buNone/>
            </a:pPr>
            <a:r>
              <a:rPr lang="en-IN" sz="1800" dirty="0" smtClean="0"/>
              <a:t>    This evaluates the implant in relation to the final prosthesis and the adjacent teeth. Malpositioning of dental implant may be in any plane either vertical, mesial/distal or facial/lingual plane. These could be most common reason for using custom-processed abutments. </a:t>
            </a:r>
          </a:p>
          <a:p>
            <a:r>
              <a:rPr lang="en-IN" sz="1800" dirty="0" smtClean="0"/>
              <a:t>However, if the dental implant is placed at planned location of the teeth, prefabricated abutments may be used at predictable result and low cost.</a:t>
            </a:r>
            <a:endParaRPr lang="en-IN" sz="1800" i="1" dirty="0" smtClean="0"/>
          </a:p>
          <a:p>
            <a:r>
              <a:rPr lang="en-IN" sz="1800" dirty="0" smtClean="0"/>
              <a:t>This criterion is particularly important in deciding whether implant restoration will be screw- or cement-retained. </a:t>
            </a:r>
          </a:p>
          <a:p>
            <a:r>
              <a:rPr lang="en-IN" sz="1800" dirty="0" smtClean="0"/>
              <a:t>The main advantage of screw-retained prosthesis is easily retrieval of prosthesis in case of repair or screw loosening . In case of a cementable restoration, the angulations are not as critical since there is no screw-access  opening which may interfere with esthetic and/ or function (in case of screw-retained prosthesis). </a:t>
            </a:r>
          </a:p>
          <a:p>
            <a:r>
              <a:rPr lang="en-IN" sz="1800" dirty="0" smtClean="0"/>
              <a:t>However, most anatomical variation influences the implant body angulations and hence, the abutment selection.  </a:t>
            </a:r>
          </a:p>
          <a:p>
            <a:pPr>
              <a:buNone/>
            </a:pPr>
            <a:endParaRPr lang="en-IN"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fontScale="90000"/>
          </a:bodyPr>
          <a:lstStyle/>
          <a:p>
            <a:r>
              <a:rPr lang="en-IN" dirty="0" smtClean="0">
                <a:solidFill>
                  <a:srgbClr val="FF0000"/>
                </a:solidFill>
              </a:rPr>
              <a:t>F)  </a:t>
            </a:r>
            <a:r>
              <a:rPr lang="en-IN" dirty="0" err="1" smtClean="0">
                <a:solidFill>
                  <a:srgbClr val="FF0000"/>
                </a:solidFill>
              </a:rPr>
              <a:t>Interocclusal</a:t>
            </a:r>
            <a:r>
              <a:rPr lang="en-IN" dirty="0" smtClean="0">
                <a:solidFill>
                  <a:srgbClr val="FF0000"/>
                </a:solidFill>
              </a:rPr>
              <a:t> space </a:t>
            </a:r>
            <a:endParaRPr lang="en-IN" dirty="0">
              <a:solidFill>
                <a:srgbClr val="FF0000"/>
              </a:solidFill>
            </a:endParaRPr>
          </a:p>
        </p:txBody>
      </p:sp>
      <p:sp>
        <p:nvSpPr>
          <p:cNvPr id="3" name="Content Placeholder 2"/>
          <p:cNvSpPr>
            <a:spLocks noGrp="1"/>
          </p:cNvSpPr>
          <p:nvPr>
            <p:ph idx="1"/>
          </p:nvPr>
        </p:nvSpPr>
        <p:spPr>
          <a:xfrm>
            <a:off x="457200" y="990600"/>
            <a:ext cx="7239000" cy="5465136"/>
          </a:xfrm>
        </p:spPr>
        <p:txBody>
          <a:bodyPr>
            <a:normAutofit/>
          </a:bodyPr>
          <a:lstStyle/>
          <a:p>
            <a:pPr algn="just"/>
            <a:r>
              <a:rPr lang="en-IN" sz="2400" dirty="0" smtClean="0"/>
              <a:t>    Interocclusal space corresponds to the vertical distance between the superior surface of the implant and the opposing dentition in maximum intercuspation. This interocclusal space is the total height available for the abutment plus the restoration. At least 2.8 mm of interocclusal space is necessary to restore an implant because of the limitations in commercially available abutments</a:t>
            </a:r>
            <a:r>
              <a:rPr lang="en-IN" dirty="0" smtClean="0"/>
              <a:t>. </a:t>
            </a:r>
          </a:p>
          <a:p>
            <a:pPr>
              <a:buNone/>
            </a:pPr>
            <a:endParaRPr lang="en-IN" dirty="0"/>
          </a:p>
        </p:txBody>
      </p:sp>
      <p:pic>
        <p:nvPicPr>
          <p:cNvPr id="4" name="Picture 3"/>
          <p:cNvPicPr/>
          <p:nvPr/>
        </p:nvPicPr>
        <p:blipFill>
          <a:blip r:embed="rId2"/>
          <a:srcRect/>
          <a:stretch>
            <a:fillRect/>
          </a:stretch>
        </p:blipFill>
        <p:spPr bwMode="auto">
          <a:xfrm>
            <a:off x="3124200" y="4343400"/>
            <a:ext cx="28194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lstStyle/>
          <a:p>
            <a:r>
              <a:rPr lang="en-IN" dirty="0" smtClean="0"/>
              <a:t>Clinical recommendations</a:t>
            </a:r>
            <a:endParaRPr lang="en-IN" dirty="0"/>
          </a:p>
        </p:txBody>
      </p:sp>
      <p:sp>
        <p:nvSpPr>
          <p:cNvPr id="3" name="Content Placeholder 2"/>
          <p:cNvSpPr>
            <a:spLocks noGrp="1"/>
          </p:cNvSpPr>
          <p:nvPr>
            <p:ph idx="1"/>
          </p:nvPr>
        </p:nvSpPr>
        <p:spPr>
          <a:xfrm>
            <a:off x="457200" y="1219200"/>
            <a:ext cx="7239000" cy="5236536"/>
          </a:xfrm>
        </p:spPr>
        <p:txBody>
          <a:bodyPr/>
          <a:lstStyle/>
          <a:p>
            <a:pPr>
              <a:buNone/>
            </a:pPr>
            <a:r>
              <a:rPr lang="en-IN" dirty="0" smtClean="0"/>
              <a:t> </a:t>
            </a:r>
          </a:p>
          <a:p>
            <a:pPr algn="just"/>
            <a:r>
              <a:rPr lang="en-IN" dirty="0" smtClean="0"/>
              <a:t>A meticulous clinical examination including the diagnostic mounting in maximum </a:t>
            </a:r>
            <a:r>
              <a:rPr lang="en-IN" dirty="0" err="1" smtClean="0"/>
              <a:t>intercuspation</a:t>
            </a:r>
            <a:r>
              <a:rPr lang="en-IN" dirty="0" smtClean="0"/>
              <a:t> would facilitate recording the </a:t>
            </a:r>
            <a:r>
              <a:rPr lang="en-IN" dirty="0" err="1" smtClean="0"/>
              <a:t>interocclusal</a:t>
            </a:r>
            <a:r>
              <a:rPr lang="en-IN" dirty="0" smtClean="0"/>
              <a:t> space. This will later facilitate the selection of prefabricated or custom-made abutment. Hence, selection is made at initial treatment planning phase under individual clinical need. </a:t>
            </a:r>
          </a:p>
          <a:p>
            <a:pPr algn="just"/>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normAutofit/>
          </a:bodyPr>
          <a:lstStyle/>
          <a:p>
            <a:r>
              <a:rPr lang="en-IN" dirty="0" smtClean="0">
                <a:solidFill>
                  <a:srgbClr val="FF0000"/>
                </a:solidFill>
              </a:rPr>
              <a:t>G) </a:t>
            </a:r>
            <a:r>
              <a:rPr lang="en-IN" sz="2700" dirty="0" smtClean="0">
                <a:solidFill>
                  <a:srgbClr val="FF0000"/>
                </a:solidFill>
              </a:rPr>
              <a:t>Depth of peri-implant soft tissue </a:t>
            </a:r>
            <a:endParaRPr lang="en-IN" sz="2700" dirty="0">
              <a:solidFill>
                <a:srgbClr val="FF0000"/>
              </a:solidFill>
            </a:endParaRPr>
          </a:p>
        </p:txBody>
      </p:sp>
      <p:sp>
        <p:nvSpPr>
          <p:cNvPr id="6" name="Content Placeholder 5"/>
          <p:cNvSpPr>
            <a:spLocks noGrp="1"/>
          </p:cNvSpPr>
          <p:nvPr>
            <p:ph idx="1"/>
          </p:nvPr>
        </p:nvSpPr>
        <p:spPr>
          <a:xfrm>
            <a:off x="457200" y="1219200"/>
            <a:ext cx="7239000" cy="5236536"/>
          </a:xfrm>
        </p:spPr>
        <p:txBody>
          <a:bodyPr>
            <a:normAutofit fontScale="92500" lnSpcReduction="10000"/>
          </a:bodyPr>
          <a:lstStyle/>
          <a:p>
            <a:pPr algn="just"/>
            <a:r>
              <a:rPr lang="en-IN" dirty="0" smtClean="0"/>
              <a:t>Tissue height or peri-implant sulcular depth is the distance from the superior surface of the implant to gingival margin. This is measured 6-8 weeks following Stage 2 surgery. </a:t>
            </a:r>
          </a:p>
          <a:p>
            <a:pPr algn="just"/>
            <a:r>
              <a:rPr lang="en-IN" dirty="0" smtClean="0"/>
              <a:t>Ideally, in esthetically important areas the margin of the restoration is 1-2 mm subgingival. The tissue height is not as critical if the restoration is not in the esthetic zone and a supragingival margin is planned.</a:t>
            </a:r>
          </a:p>
          <a:p>
            <a:pPr algn="just"/>
            <a:r>
              <a:rPr lang="en-IN" dirty="0" smtClean="0"/>
              <a:t>Clinical recommendation </a:t>
            </a:r>
          </a:p>
          <a:p>
            <a:pPr algn="just">
              <a:buNone/>
            </a:pPr>
            <a:r>
              <a:rPr lang="en-IN" dirty="0" smtClean="0"/>
              <a:t>   In the area with optimum esthetic requirement, appropriate abutments may be used to contour the peri-implant soft tissue and to develop optimum emergence profile .</a:t>
            </a:r>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746760"/>
          </a:xfrm>
        </p:spPr>
        <p:txBody>
          <a:bodyPr/>
          <a:lstStyle/>
          <a:p>
            <a:r>
              <a:rPr lang="en-IN" dirty="0" smtClean="0">
                <a:solidFill>
                  <a:srgbClr val="FF0000"/>
                </a:solidFill>
              </a:rPr>
              <a:t>H)  EMERGENCE PROFILE</a:t>
            </a:r>
            <a:endParaRPr lang="en-IN" dirty="0">
              <a:solidFill>
                <a:srgbClr val="FF0000"/>
              </a:solidFill>
            </a:endParaRPr>
          </a:p>
        </p:txBody>
      </p:sp>
      <p:sp>
        <p:nvSpPr>
          <p:cNvPr id="3" name="Content Placeholder 2"/>
          <p:cNvSpPr>
            <a:spLocks noGrp="1"/>
          </p:cNvSpPr>
          <p:nvPr>
            <p:ph sz="half" idx="1"/>
          </p:nvPr>
        </p:nvSpPr>
        <p:spPr>
          <a:xfrm>
            <a:off x="381000" y="1600200"/>
            <a:ext cx="7696200" cy="4602163"/>
          </a:xfrm>
        </p:spPr>
        <p:txBody>
          <a:bodyPr>
            <a:normAutofit/>
          </a:bodyPr>
          <a:lstStyle/>
          <a:p>
            <a:pPr algn="just"/>
            <a:r>
              <a:rPr lang="en-IN" sz="2400" b="1" dirty="0" smtClean="0"/>
              <a:t> Emergence profile allows gradual transition from    </a:t>
            </a:r>
          </a:p>
          <a:p>
            <a:pPr algn="just">
              <a:buNone/>
            </a:pPr>
            <a:r>
              <a:rPr lang="en-IN" sz="2400" b="1" dirty="0" smtClean="0"/>
              <a:t>    implant head and the key for this is the   </a:t>
            </a:r>
          </a:p>
          <a:p>
            <a:pPr algn="just">
              <a:buNone/>
            </a:pPr>
            <a:r>
              <a:rPr lang="en-IN" sz="2400" b="1" dirty="0" smtClean="0"/>
              <a:t>    </a:t>
            </a:r>
            <a:r>
              <a:rPr lang="en-IN" sz="2400" b="1" dirty="0" err="1" smtClean="0">
                <a:solidFill>
                  <a:srgbClr val="FF0000"/>
                </a:solidFill>
              </a:rPr>
              <a:t>interdental</a:t>
            </a:r>
            <a:r>
              <a:rPr lang="en-IN" sz="2400" b="1" dirty="0" smtClean="0">
                <a:solidFill>
                  <a:srgbClr val="FF0000"/>
                </a:solidFill>
              </a:rPr>
              <a:t> papilla</a:t>
            </a:r>
            <a:r>
              <a:rPr lang="en-IN" sz="2400" b="1" dirty="0" smtClean="0"/>
              <a:t>.</a:t>
            </a:r>
          </a:p>
          <a:p>
            <a:pPr algn="just"/>
            <a:r>
              <a:rPr lang="en-IN" sz="2400" b="1" dirty="0" smtClean="0"/>
              <a:t>Dependence on various factors</a:t>
            </a:r>
          </a:p>
          <a:p>
            <a:pPr algn="just">
              <a:buNone/>
            </a:pPr>
            <a:r>
              <a:rPr lang="en-IN" sz="2400" b="1" dirty="0" smtClean="0"/>
              <a:t>    - </a:t>
            </a:r>
            <a:r>
              <a:rPr lang="en-IN" sz="2400" dirty="0" smtClean="0"/>
              <a:t>Contouring of </a:t>
            </a:r>
            <a:r>
              <a:rPr lang="en-IN" sz="2400" dirty="0" err="1" smtClean="0"/>
              <a:t>subgingival</a:t>
            </a:r>
            <a:r>
              <a:rPr lang="en-IN" sz="2400" dirty="0" smtClean="0"/>
              <a:t> abutment component.</a:t>
            </a:r>
          </a:p>
          <a:p>
            <a:pPr algn="just">
              <a:buNone/>
            </a:pPr>
            <a:r>
              <a:rPr lang="en-IN" sz="2400" dirty="0" smtClean="0"/>
              <a:t>    - Position of the contact point of the restoration.</a:t>
            </a:r>
          </a:p>
          <a:p>
            <a:pPr algn="just">
              <a:buNone/>
            </a:pPr>
            <a:r>
              <a:rPr lang="en-IN" sz="2400" dirty="0" smtClean="0"/>
              <a:t>    - Height of the bony crest at the neighbouring    </a:t>
            </a:r>
          </a:p>
          <a:p>
            <a:pPr algn="just">
              <a:buNone/>
            </a:pPr>
            <a:r>
              <a:rPr lang="en-IN" sz="2400" dirty="0" smtClean="0"/>
              <a:t>       teeth.</a:t>
            </a:r>
          </a:p>
          <a:p>
            <a:endParaRPr lang="en-IN" sz="2400" dirty="0"/>
          </a:p>
        </p:txBody>
      </p:sp>
      <p:sp>
        <p:nvSpPr>
          <p:cNvPr id="6" name="Content Placeholder 5"/>
          <p:cNvSpPr>
            <a:spLocks noGrp="1"/>
          </p:cNvSpPr>
          <p:nvPr>
            <p:ph sz="half" idx="2"/>
          </p:nvPr>
        </p:nvSpPr>
        <p:spPr>
          <a:xfrm>
            <a:off x="2743200" y="5486400"/>
            <a:ext cx="3581400" cy="761999"/>
          </a:xfrm>
        </p:spPr>
        <p:txBody>
          <a:bodyPr/>
          <a:lstStyle/>
          <a:p>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lstStyle/>
          <a:p>
            <a:r>
              <a:rPr lang="en-IN" dirty="0" smtClean="0"/>
              <a:t>EMERGENCE PROFILE</a:t>
            </a:r>
            <a:endParaRPr lang="en-IN" dirty="0"/>
          </a:p>
        </p:txBody>
      </p:sp>
      <p:pic>
        <p:nvPicPr>
          <p:cNvPr id="6" name="Picture 2" descr="http://image.slidesharecdn.com/20140910prostheticwebbinardr-141006024132-conversion-gate02/95/hiossen-prosthetic-features-and-selections-webinar-28-638.jpg?cb=1424248581"/>
          <p:cNvPicPr>
            <a:picLocks noGrp="1" noChangeAspect="1" noChangeArrowheads="1"/>
          </p:cNvPicPr>
          <p:nvPr>
            <p:ph idx="1"/>
          </p:nvPr>
        </p:nvPicPr>
        <p:blipFill>
          <a:blip r:embed="rId2"/>
          <a:srcRect/>
          <a:stretch>
            <a:fillRect/>
          </a:stretch>
        </p:blipFill>
        <p:spPr bwMode="auto">
          <a:xfrm>
            <a:off x="417832" y="964220"/>
            <a:ext cx="7125968" cy="5350061"/>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fontScale="90000"/>
          </a:bodyPr>
          <a:lstStyle/>
          <a:p>
            <a:r>
              <a:rPr lang="en-IN" dirty="0" smtClean="0"/>
              <a:t>EMERGENCE PROFILE</a:t>
            </a:r>
            <a:endParaRPr lang="en-IN" dirty="0"/>
          </a:p>
        </p:txBody>
      </p:sp>
      <p:sp>
        <p:nvSpPr>
          <p:cNvPr id="5" name="Content Placeholder 4"/>
          <p:cNvSpPr>
            <a:spLocks noGrp="1"/>
          </p:cNvSpPr>
          <p:nvPr>
            <p:ph idx="1"/>
          </p:nvPr>
        </p:nvSpPr>
        <p:spPr>
          <a:xfrm>
            <a:off x="457200" y="990600"/>
            <a:ext cx="7239000" cy="5465136"/>
          </a:xfrm>
        </p:spPr>
        <p:txBody>
          <a:bodyPr/>
          <a:lstStyle/>
          <a:p>
            <a:r>
              <a:rPr lang="en-IN" dirty="0" smtClean="0"/>
              <a:t>Tarnow </a:t>
            </a:r>
            <a:r>
              <a:rPr lang="en-IN" dirty="0" err="1" smtClean="0"/>
              <a:t>D,Elian</a:t>
            </a:r>
            <a:r>
              <a:rPr lang="en-IN" dirty="0" smtClean="0"/>
              <a:t> </a:t>
            </a:r>
            <a:r>
              <a:rPr lang="en-IN" dirty="0" err="1" smtClean="0"/>
              <a:t>N,Fletcher</a:t>
            </a:r>
            <a:r>
              <a:rPr lang="en-IN" dirty="0" smtClean="0"/>
              <a:t> P et al. Vertical distance from crest of bone to the height of the </a:t>
            </a:r>
            <a:r>
              <a:rPr lang="en-IN" dirty="0" err="1" smtClean="0"/>
              <a:t>interproximal</a:t>
            </a:r>
            <a:r>
              <a:rPr lang="en-IN" dirty="0" smtClean="0"/>
              <a:t> papilla between adjacent implants. </a:t>
            </a:r>
            <a:r>
              <a:rPr lang="en-IN" dirty="0" err="1" smtClean="0"/>
              <a:t>J.Periodontology</a:t>
            </a:r>
            <a:r>
              <a:rPr lang="en-IN" dirty="0" smtClean="0"/>
              <a:t> 2003;74:1785-1788.</a:t>
            </a:r>
          </a:p>
          <a:p>
            <a:pPr>
              <a:buFontTx/>
              <a:buChar char="-"/>
            </a:pPr>
            <a:r>
              <a:rPr lang="en-IN" dirty="0" smtClean="0"/>
              <a:t>Distance between two adjacent implants should be </a:t>
            </a:r>
            <a:r>
              <a:rPr lang="en-IN" dirty="0" err="1" smtClean="0"/>
              <a:t>atleast</a:t>
            </a:r>
            <a:r>
              <a:rPr lang="en-IN" dirty="0" smtClean="0"/>
              <a:t> 3 mm apart </a:t>
            </a:r>
            <a:r>
              <a:rPr lang="en-IN" dirty="0" err="1" smtClean="0"/>
              <a:t>inorder</a:t>
            </a:r>
            <a:r>
              <a:rPr lang="en-IN" dirty="0" smtClean="0"/>
              <a:t> to preserve </a:t>
            </a:r>
            <a:r>
              <a:rPr lang="en-IN" dirty="0" err="1" smtClean="0"/>
              <a:t>interdental</a:t>
            </a:r>
            <a:r>
              <a:rPr lang="en-IN" dirty="0" smtClean="0"/>
              <a:t> bone and to maintain horizontal component of biologic width.</a:t>
            </a:r>
          </a:p>
          <a:p>
            <a:pPr>
              <a:buNone/>
            </a:pPr>
            <a:r>
              <a:rPr lang="en-IN" dirty="0" smtClean="0"/>
              <a:t>- An average of 3.4 mm of papillary height expected ( 1- 2 mm still short)</a:t>
            </a:r>
            <a:endParaRPr lang="en-I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EMERGENCE PROFILE/ ANGLE IN IMPLANTS</a:t>
            </a:r>
            <a:endParaRPr lang="en-IN" dirty="0"/>
          </a:p>
        </p:txBody>
      </p:sp>
      <p:pic>
        <p:nvPicPr>
          <p:cNvPr id="4" name="Picture 2" descr="http://image.slidesharecdn.com/20140910prostheticwebbinardr-141006024132-conversion-gate02/95/hiossen-prosthetic-features-and-selections-webinar-39-638.jpg?cb=1424248581"/>
          <p:cNvPicPr>
            <a:picLocks noGrp="1" noChangeAspect="1" noChangeArrowheads="1"/>
          </p:cNvPicPr>
          <p:nvPr>
            <p:ph idx="1"/>
          </p:nvPr>
        </p:nvPicPr>
        <p:blipFill>
          <a:blip r:embed="rId2"/>
          <a:srcRect/>
          <a:stretch>
            <a:fillRect/>
          </a:stretch>
        </p:blipFill>
        <p:spPr bwMode="auto">
          <a:xfrm>
            <a:off x="457200" y="1600200"/>
            <a:ext cx="4419601" cy="3318165"/>
          </a:xfrm>
          <a:prstGeom prst="rect">
            <a:avLst/>
          </a:prstGeom>
          <a:noFill/>
          <a:ln w="9525">
            <a:noFill/>
            <a:miter lim="800000"/>
            <a:headEnd/>
            <a:tailEnd/>
          </a:ln>
        </p:spPr>
      </p:pic>
      <p:sp>
        <p:nvSpPr>
          <p:cNvPr id="6" name="TextBox 5"/>
          <p:cNvSpPr txBox="1"/>
          <p:nvPr/>
        </p:nvSpPr>
        <p:spPr>
          <a:xfrm>
            <a:off x="0" y="5181600"/>
            <a:ext cx="8229600" cy="646331"/>
          </a:xfrm>
          <a:prstGeom prst="rect">
            <a:avLst/>
          </a:prstGeom>
          <a:noFill/>
        </p:spPr>
        <p:txBody>
          <a:bodyPr wrap="square" rtlCol="0">
            <a:spAutoFit/>
          </a:bodyPr>
          <a:lstStyle/>
          <a:p>
            <a:pPr>
              <a:buFontTx/>
              <a:buChar char="-"/>
            </a:pPr>
            <a:r>
              <a:rPr lang="en-IN" dirty="0" smtClean="0"/>
              <a:t> Needs </a:t>
            </a:r>
            <a:r>
              <a:rPr lang="en-IN" dirty="0" err="1" smtClean="0"/>
              <a:t>atleast</a:t>
            </a:r>
            <a:r>
              <a:rPr lang="en-IN" dirty="0" smtClean="0"/>
              <a:t> 3 mm of vertical space from implant head to gingival margin</a:t>
            </a:r>
          </a:p>
          <a:p>
            <a:r>
              <a:rPr lang="en-IN" dirty="0" smtClean="0"/>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Picture 2" descr="http://image.slidesharecdn.com/20140910prostheticwebbinardr-141006024132-conversion-gate02/95/hiossen-prosthetic-features-and-selections-webinar-40-638.jpg?cb=1424248581"/>
          <p:cNvPicPr>
            <a:picLocks noGrp="1" noChangeAspect="1" noChangeArrowheads="1"/>
          </p:cNvPicPr>
          <p:nvPr>
            <p:ph idx="1"/>
          </p:nvPr>
        </p:nvPicPr>
        <p:blipFill>
          <a:blip r:embed="rId2"/>
          <a:srcRect/>
          <a:stretch>
            <a:fillRect/>
          </a:stretch>
        </p:blipFill>
        <p:spPr bwMode="auto">
          <a:xfrm>
            <a:off x="228600" y="533400"/>
            <a:ext cx="3505200" cy="2631646"/>
          </a:xfrm>
          <a:prstGeom prst="rect">
            <a:avLst/>
          </a:prstGeom>
          <a:noFill/>
          <a:ln w="9525">
            <a:noFill/>
            <a:miter lim="800000"/>
            <a:headEnd/>
            <a:tailEnd/>
          </a:ln>
        </p:spPr>
      </p:pic>
      <p:pic>
        <p:nvPicPr>
          <p:cNvPr id="5" name="Picture 2" descr="http://image.slidesharecdn.com/20140910prostheticwebbinardr-141006024132-conversion-gate02/95/hiossen-prosthetic-features-and-selections-webinar-41-638.jpg?cb=1424248581"/>
          <p:cNvPicPr>
            <a:picLocks noChangeAspect="1" noChangeArrowheads="1"/>
          </p:cNvPicPr>
          <p:nvPr/>
        </p:nvPicPr>
        <p:blipFill>
          <a:blip r:embed="rId3"/>
          <a:srcRect/>
          <a:stretch>
            <a:fillRect/>
          </a:stretch>
        </p:blipFill>
        <p:spPr bwMode="auto">
          <a:xfrm>
            <a:off x="228600" y="4114800"/>
            <a:ext cx="3653782" cy="2743200"/>
          </a:xfrm>
          <a:prstGeom prst="rect">
            <a:avLst/>
          </a:prstGeom>
          <a:noFill/>
          <a:ln w="9525">
            <a:noFill/>
            <a:miter lim="800000"/>
            <a:headEnd/>
            <a:tailEnd/>
          </a:ln>
        </p:spPr>
      </p:pic>
      <p:sp>
        <p:nvSpPr>
          <p:cNvPr id="6" name="TextBox 5"/>
          <p:cNvSpPr txBox="1"/>
          <p:nvPr/>
        </p:nvSpPr>
        <p:spPr>
          <a:xfrm>
            <a:off x="4572000" y="1905000"/>
            <a:ext cx="2971800" cy="1200329"/>
          </a:xfrm>
          <a:prstGeom prst="rect">
            <a:avLst/>
          </a:prstGeom>
          <a:noFill/>
        </p:spPr>
        <p:txBody>
          <a:bodyPr wrap="square" rtlCol="0">
            <a:spAutoFit/>
          </a:bodyPr>
          <a:lstStyle/>
          <a:p>
            <a:r>
              <a:rPr lang="en-IN" dirty="0" smtClean="0">
                <a:solidFill>
                  <a:srgbClr val="FF0000"/>
                </a:solidFill>
              </a:rPr>
              <a:t>Emergence  Angle</a:t>
            </a:r>
          </a:p>
          <a:p>
            <a:r>
              <a:rPr lang="en-IN" dirty="0" smtClean="0"/>
              <a:t>Dependent on –</a:t>
            </a:r>
          </a:p>
          <a:p>
            <a:pPr>
              <a:buFont typeface="Arial" pitchFamily="34" charset="0"/>
              <a:buChar char="•"/>
            </a:pPr>
            <a:r>
              <a:rPr lang="en-IN" dirty="0" smtClean="0"/>
              <a:t> Gingival cuff height.</a:t>
            </a:r>
          </a:p>
          <a:p>
            <a:pPr>
              <a:buFont typeface="Arial" pitchFamily="34" charset="0"/>
              <a:buChar char="•"/>
            </a:pPr>
            <a:r>
              <a:rPr lang="en-IN" dirty="0" smtClean="0"/>
              <a:t> Abutment diameter.</a:t>
            </a:r>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5" name="Picture 2" descr="http://image.slidesharecdn.com/20140910prostheticwebbinardr-141006024132-conversion-gate02/95/hiossen-prosthetic-features-and-selections-webinar-43-638.jpg?cb=1424248581"/>
          <p:cNvPicPr>
            <a:picLocks noGrp="1" noChangeAspect="1" noChangeArrowheads="1"/>
          </p:cNvPicPr>
          <p:nvPr>
            <p:ph idx="1"/>
          </p:nvPr>
        </p:nvPicPr>
        <p:blipFill>
          <a:blip r:embed="rId2"/>
          <a:srcRect/>
          <a:stretch>
            <a:fillRect/>
          </a:stretch>
        </p:blipFill>
        <p:spPr bwMode="auto">
          <a:xfrm>
            <a:off x="1981200" y="0"/>
            <a:ext cx="2743200" cy="2059549"/>
          </a:xfrm>
          <a:prstGeom prst="rect">
            <a:avLst/>
          </a:prstGeom>
          <a:noFill/>
          <a:ln w="9525">
            <a:noFill/>
            <a:miter lim="800000"/>
            <a:headEnd/>
            <a:tailEnd/>
          </a:ln>
        </p:spPr>
      </p:pic>
      <p:pic>
        <p:nvPicPr>
          <p:cNvPr id="6" name="Picture 2" descr="http://image.slidesharecdn.com/20140910prostheticwebbinardr-141006024132-conversion-gate02/95/hiossen-prosthetic-features-and-selections-webinar-45-638.jpg?cb=1424248581"/>
          <p:cNvPicPr>
            <a:picLocks noChangeAspect="1" noChangeArrowheads="1"/>
          </p:cNvPicPr>
          <p:nvPr/>
        </p:nvPicPr>
        <p:blipFill>
          <a:blip r:embed="rId3"/>
          <a:srcRect/>
          <a:stretch>
            <a:fillRect/>
          </a:stretch>
        </p:blipFill>
        <p:spPr bwMode="auto">
          <a:xfrm>
            <a:off x="457200" y="2057400"/>
            <a:ext cx="6076950" cy="456247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203960"/>
          </a:xfrm>
        </p:spPr>
        <p:txBody>
          <a:bodyPr>
            <a:normAutofit/>
          </a:bodyPr>
          <a:lstStyle/>
          <a:p>
            <a:r>
              <a:rPr lang="en-IN" sz="3200" dirty="0" smtClean="0"/>
              <a:t>ABUTMENT RETENTION IN CEMENT RETAINED IMPLANT ABUTMENTS</a:t>
            </a:r>
            <a:endParaRPr lang="en-IN" sz="3200" dirty="0"/>
          </a:p>
        </p:txBody>
      </p:sp>
      <p:sp>
        <p:nvSpPr>
          <p:cNvPr id="3" name="Content Placeholder 2"/>
          <p:cNvSpPr>
            <a:spLocks noGrp="1"/>
          </p:cNvSpPr>
          <p:nvPr>
            <p:ph idx="1"/>
          </p:nvPr>
        </p:nvSpPr>
        <p:spPr>
          <a:xfrm>
            <a:off x="457200" y="1981200"/>
            <a:ext cx="7239000" cy="4474536"/>
          </a:xfrm>
        </p:spPr>
        <p:txBody>
          <a:bodyPr/>
          <a:lstStyle/>
          <a:p>
            <a:pPr>
              <a:buNone/>
            </a:pPr>
            <a:r>
              <a:rPr lang="en-IN" dirty="0" smtClean="0"/>
              <a:t>-  The retention of a fixed cemented restoration-resist removal of the retainer along the path of insertion .</a:t>
            </a:r>
          </a:p>
          <a:p>
            <a:pPr>
              <a:buNone/>
            </a:pPr>
            <a:r>
              <a:rPr lang="en-IN" dirty="0" smtClean="0"/>
              <a:t> -  Resistance – opposes movement of the abutment under occlusal loads and prevents removal of restoration by forces in apical and oblique direction.</a:t>
            </a:r>
            <a:endParaRPr lang="en-IN"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flipV="1">
            <a:off x="457200" y="274321"/>
            <a:ext cx="7239000" cy="45719"/>
          </a:xfrm>
        </p:spPr>
        <p:txBody>
          <a:bodyPr>
            <a:normAutofit fontScale="90000"/>
          </a:bodyPr>
          <a:lstStyle/>
          <a:p>
            <a:endParaRPr lang="en-IN" dirty="0"/>
          </a:p>
        </p:txBody>
      </p:sp>
      <p:sp>
        <p:nvSpPr>
          <p:cNvPr id="5" name="Content Placeholder 4"/>
          <p:cNvSpPr>
            <a:spLocks noGrp="1"/>
          </p:cNvSpPr>
          <p:nvPr>
            <p:ph idx="1"/>
          </p:nvPr>
        </p:nvSpPr>
        <p:spPr>
          <a:xfrm>
            <a:off x="457200" y="304800"/>
            <a:ext cx="7239000" cy="6150936"/>
          </a:xfrm>
        </p:spPr>
        <p:txBody>
          <a:bodyPr/>
          <a:lstStyle/>
          <a:p>
            <a:pPr>
              <a:buNone/>
            </a:pPr>
            <a:r>
              <a:rPr lang="en-IN" dirty="0" smtClean="0"/>
              <a:t>The </a:t>
            </a:r>
            <a:r>
              <a:rPr lang="en-IN" dirty="0" smtClean="0">
                <a:solidFill>
                  <a:srgbClr val="0070C0"/>
                </a:solidFill>
              </a:rPr>
              <a:t>tenets of retention and resistance </a:t>
            </a:r>
            <a:r>
              <a:rPr lang="en-IN" dirty="0" smtClean="0"/>
              <a:t>include</a:t>
            </a:r>
          </a:p>
          <a:p>
            <a:r>
              <a:rPr lang="en-IN" dirty="0" smtClean="0">
                <a:solidFill>
                  <a:srgbClr val="FF0000"/>
                </a:solidFill>
              </a:rPr>
              <a:t>1) ABUTMENT TAPER</a:t>
            </a:r>
          </a:p>
          <a:p>
            <a:pPr>
              <a:buNone/>
            </a:pPr>
            <a:r>
              <a:rPr lang="en-IN" dirty="0" smtClean="0"/>
              <a:t> - Retention of a  crown decreases as the taper is increased from 6-25⁰.</a:t>
            </a:r>
          </a:p>
          <a:p>
            <a:pPr>
              <a:buNone/>
            </a:pPr>
            <a:r>
              <a:rPr lang="en-IN" dirty="0" smtClean="0"/>
              <a:t> - Ideal taper was recommended to be within 2-5⁰ of parallelism of path of insertion .</a:t>
            </a:r>
          </a:p>
          <a:p>
            <a:pPr>
              <a:buNone/>
            </a:pPr>
            <a:r>
              <a:rPr lang="en-IN" dirty="0" smtClean="0"/>
              <a:t> - Parallelism of axial walls has been recognised to be single most factor for retention.</a:t>
            </a:r>
          </a:p>
          <a:p>
            <a:pPr>
              <a:buNone/>
            </a:pPr>
            <a:r>
              <a:rPr lang="en-IN" dirty="0" smtClean="0"/>
              <a:t> - Eames et al – found that clinically acceptable preparation present a taper of 20⁰.</a:t>
            </a:r>
          </a:p>
          <a:p>
            <a:pPr>
              <a:buNone/>
            </a:pPr>
            <a:endParaRPr lang="en-IN" dirty="0" smtClean="0"/>
          </a:p>
          <a:p>
            <a:pPr>
              <a:buNone/>
            </a:pPr>
            <a:endParaRPr lang="en-IN"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IN" dirty="0"/>
          </a:p>
        </p:txBody>
      </p:sp>
      <p:sp>
        <p:nvSpPr>
          <p:cNvPr id="3" name="Content Placeholder 2"/>
          <p:cNvSpPr>
            <a:spLocks noGrp="1"/>
          </p:cNvSpPr>
          <p:nvPr>
            <p:ph idx="1"/>
          </p:nvPr>
        </p:nvSpPr>
        <p:spPr>
          <a:xfrm>
            <a:off x="457200" y="381000"/>
            <a:ext cx="7239000" cy="6074736"/>
          </a:xfrm>
        </p:spPr>
        <p:txBody>
          <a:bodyPr/>
          <a:lstStyle/>
          <a:p>
            <a:pPr>
              <a:buFont typeface="Arial" pitchFamily="34" charset="0"/>
              <a:buChar char="•"/>
            </a:pPr>
            <a:r>
              <a:rPr lang="en-IN" dirty="0" smtClean="0">
                <a:solidFill>
                  <a:srgbClr val="FF0000"/>
                </a:solidFill>
              </a:rPr>
              <a:t>2) ABUTMENT SURFACE AREA</a:t>
            </a:r>
          </a:p>
          <a:p>
            <a:pPr>
              <a:buFontTx/>
              <a:buChar char="-"/>
            </a:pPr>
            <a:r>
              <a:rPr lang="en-IN" dirty="0" smtClean="0"/>
              <a:t>There is a linear increase in retention as the diameter increase for preparation with identical height.</a:t>
            </a:r>
          </a:p>
          <a:p>
            <a:pPr>
              <a:buNone/>
            </a:pPr>
            <a:r>
              <a:rPr lang="en-IN" dirty="0" smtClean="0"/>
              <a:t>- Diameter of implant abutment for cement retention is often less than 5 mm which is comparable to prepared lateral incisor – so decrease in surface area results in poorer retention than most natural abutment.</a:t>
            </a:r>
            <a:endParaRPr lang="en-IN"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441960"/>
          </a:xfrm>
        </p:spPr>
        <p:txBody>
          <a:bodyPr>
            <a:normAutofit fontScale="90000"/>
          </a:bodyPr>
          <a:lstStyle/>
          <a:p>
            <a:r>
              <a:rPr lang="en-IN" sz="3200" dirty="0" smtClean="0"/>
              <a:t> </a:t>
            </a:r>
            <a:r>
              <a:rPr lang="en-IN" sz="3200" dirty="0" smtClean="0">
                <a:solidFill>
                  <a:srgbClr val="FF0000"/>
                </a:solidFill>
              </a:rPr>
              <a:t>3) Abutment height</a:t>
            </a:r>
            <a:endParaRPr lang="en-IN" sz="3200" dirty="0">
              <a:solidFill>
                <a:srgbClr val="FF0000"/>
              </a:solidFill>
            </a:endParaRPr>
          </a:p>
        </p:txBody>
      </p:sp>
      <p:sp>
        <p:nvSpPr>
          <p:cNvPr id="3" name="Content Placeholder 2"/>
          <p:cNvSpPr>
            <a:spLocks noGrp="1"/>
          </p:cNvSpPr>
          <p:nvPr>
            <p:ph idx="1"/>
          </p:nvPr>
        </p:nvSpPr>
        <p:spPr>
          <a:xfrm>
            <a:off x="457200" y="914400"/>
            <a:ext cx="7239000" cy="5541336"/>
          </a:xfrm>
        </p:spPr>
        <p:txBody>
          <a:bodyPr/>
          <a:lstStyle/>
          <a:p>
            <a:pPr>
              <a:buNone/>
            </a:pPr>
            <a:r>
              <a:rPr lang="en-IN" dirty="0" smtClean="0"/>
              <a:t> A tall preparation offers greater retention than a short abutment </a:t>
            </a:r>
          </a:p>
          <a:p>
            <a:pPr>
              <a:buFontTx/>
              <a:buChar char="-"/>
            </a:pPr>
            <a:r>
              <a:rPr lang="en-IN" dirty="0" smtClean="0"/>
              <a:t>Increase in height increase surface area , increased resistance to lateral forces.</a:t>
            </a:r>
          </a:p>
          <a:p>
            <a:pPr>
              <a:buFontTx/>
              <a:buChar char="-"/>
            </a:pPr>
            <a:r>
              <a:rPr lang="en-IN" dirty="0" smtClean="0"/>
              <a:t>Height of the abutment must be greater than  the arc formed by the crown rotating about a fulcrum at the margin of the opposite side of the restoration.</a:t>
            </a:r>
            <a:endParaRPr lang="en-IN" dirty="0"/>
          </a:p>
        </p:txBody>
      </p:sp>
      <p:pic>
        <p:nvPicPr>
          <p:cNvPr id="43010" name="Picture 2"/>
          <p:cNvPicPr>
            <a:picLocks noChangeAspect="1" noChangeArrowheads="1"/>
          </p:cNvPicPr>
          <p:nvPr/>
        </p:nvPicPr>
        <p:blipFill>
          <a:blip r:embed="rId2"/>
          <a:srcRect/>
          <a:stretch>
            <a:fillRect/>
          </a:stretch>
        </p:blipFill>
        <p:spPr bwMode="auto">
          <a:xfrm>
            <a:off x="4267200" y="4226826"/>
            <a:ext cx="2895600" cy="2555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365760"/>
          </a:xfrm>
        </p:spPr>
        <p:txBody>
          <a:bodyPr>
            <a:normAutofit fontScale="90000"/>
          </a:bodyPr>
          <a:lstStyle/>
          <a:p>
            <a:r>
              <a:rPr lang="en-IN" sz="3200" dirty="0" smtClean="0">
                <a:solidFill>
                  <a:srgbClr val="FF0000"/>
                </a:solidFill>
              </a:rPr>
              <a:t>4) Abutment surface roughness</a:t>
            </a:r>
            <a:endParaRPr lang="en-IN" sz="3200" dirty="0">
              <a:solidFill>
                <a:srgbClr val="FF0000"/>
              </a:solidFill>
            </a:endParaRPr>
          </a:p>
        </p:txBody>
      </p:sp>
      <p:sp>
        <p:nvSpPr>
          <p:cNvPr id="3" name="Content Placeholder 2"/>
          <p:cNvSpPr>
            <a:spLocks noGrp="1"/>
          </p:cNvSpPr>
          <p:nvPr>
            <p:ph idx="1"/>
          </p:nvPr>
        </p:nvSpPr>
        <p:spPr>
          <a:xfrm>
            <a:off x="457200" y="762000"/>
            <a:ext cx="7239000" cy="5693736"/>
          </a:xfrm>
        </p:spPr>
        <p:txBody>
          <a:bodyPr>
            <a:normAutofit/>
          </a:bodyPr>
          <a:lstStyle/>
          <a:p>
            <a:pPr>
              <a:buNone/>
            </a:pPr>
            <a:r>
              <a:rPr lang="en-IN" sz="2000" dirty="0" smtClean="0"/>
              <a:t>- Surface roughness increase the retention of a restoration by creating microretentive irregularities into which the luting agent projects.</a:t>
            </a:r>
          </a:p>
          <a:p>
            <a:pPr>
              <a:buFontTx/>
              <a:buChar char="-"/>
            </a:pPr>
            <a:r>
              <a:rPr lang="en-IN" sz="2000" dirty="0" smtClean="0"/>
              <a:t>Surface roughness retention is dependent upon the type of burs along with the type and thickness of luting agents.</a:t>
            </a:r>
          </a:p>
          <a:p>
            <a:pPr>
              <a:buFontTx/>
              <a:buChar char="-"/>
            </a:pPr>
            <a:r>
              <a:rPr lang="en-IN" sz="2000" dirty="0" smtClean="0"/>
              <a:t>Large size cross cut fissure  bur reduces height and gross reduction of metal abutment post .</a:t>
            </a:r>
          </a:p>
          <a:p>
            <a:pPr>
              <a:buFontTx/>
              <a:buChar char="-"/>
            </a:pPr>
            <a:r>
              <a:rPr lang="en-IN" sz="2000" dirty="0" smtClean="0"/>
              <a:t>Coarse diamond increase amount and depth of scratches on the surface to more than 40 micrometer.</a:t>
            </a:r>
          </a:p>
          <a:p>
            <a:pPr>
              <a:buNone/>
            </a:pPr>
            <a:r>
              <a:rPr lang="en-IN" sz="2000" dirty="0" smtClean="0"/>
              <a:t>-  Internal aspect of the casting should be air abraded with 50 micrometer alumina to enhance retention by 64%.</a:t>
            </a:r>
            <a:endParaRPr lang="en-IN" sz="2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lstStyle/>
          <a:p>
            <a:r>
              <a:rPr lang="en-IN" dirty="0" smtClean="0"/>
              <a:t>ABUTMENT TRY IN KIT</a:t>
            </a:r>
            <a:endParaRPr lang="en-IN" dirty="0"/>
          </a:p>
        </p:txBody>
      </p:sp>
      <p:sp>
        <p:nvSpPr>
          <p:cNvPr id="3" name="Content Placeholder 2"/>
          <p:cNvSpPr>
            <a:spLocks noGrp="1"/>
          </p:cNvSpPr>
          <p:nvPr>
            <p:ph idx="1"/>
          </p:nvPr>
        </p:nvSpPr>
        <p:spPr>
          <a:xfrm>
            <a:off x="457200" y="914400"/>
            <a:ext cx="7239000" cy="5541336"/>
          </a:xfrm>
        </p:spPr>
        <p:txBody>
          <a:bodyPr/>
          <a:lstStyle/>
          <a:p>
            <a:pPr>
              <a:buFontTx/>
              <a:buChar char="-"/>
            </a:pPr>
            <a:r>
              <a:rPr lang="en-IN" dirty="0" smtClean="0"/>
              <a:t>Provides replicas of abutment types that can greatly assist abutment selection.</a:t>
            </a:r>
          </a:p>
          <a:p>
            <a:pPr>
              <a:buFontTx/>
              <a:buChar char="-"/>
            </a:pPr>
            <a:r>
              <a:rPr lang="en-IN" dirty="0" smtClean="0"/>
              <a:t>Tried intraorally or on a cast.</a:t>
            </a:r>
          </a:p>
          <a:p>
            <a:pPr>
              <a:buFontTx/>
              <a:buChar char="-"/>
            </a:pPr>
            <a:r>
              <a:rPr lang="en-IN" dirty="0" smtClean="0"/>
              <a:t>Made up of aluminium / Silicone rubber </a:t>
            </a:r>
          </a:p>
          <a:p>
            <a:pPr>
              <a:buFontTx/>
              <a:buChar char="-"/>
            </a:pPr>
            <a:r>
              <a:rPr lang="en-IN" dirty="0" smtClean="0"/>
              <a:t>Color coded for easy recognition.</a:t>
            </a:r>
          </a:p>
          <a:p>
            <a:pPr>
              <a:buFontTx/>
              <a:buChar char="-"/>
            </a:pPr>
            <a:r>
              <a:rPr lang="en-IN" dirty="0" smtClean="0"/>
              <a:t>Used for better screw access position , marginal height and emergence.</a:t>
            </a:r>
          </a:p>
          <a:p>
            <a:pPr>
              <a:buFontTx/>
              <a:buChar char="-"/>
            </a:pPr>
            <a:endParaRPr lang="en-IN" dirty="0"/>
          </a:p>
        </p:txBody>
      </p:sp>
      <p:pic>
        <p:nvPicPr>
          <p:cNvPr id="4" name="Picture 3" descr="C:\Users\admin b\AppData\Local\Microsoft\Windows\Temporary Internet Files\Content.Word\lexicon_-_abutment_selection_kit.jpg"/>
          <p:cNvPicPr/>
          <p:nvPr/>
        </p:nvPicPr>
        <p:blipFill>
          <a:blip r:embed="rId2"/>
          <a:srcRect/>
          <a:stretch>
            <a:fillRect/>
          </a:stretch>
        </p:blipFill>
        <p:spPr bwMode="auto">
          <a:xfrm>
            <a:off x="1371600" y="4267200"/>
            <a:ext cx="3276600" cy="23702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441960"/>
          </a:xfrm>
        </p:spPr>
        <p:txBody>
          <a:bodyPr>
            <a:normAutofit/>
          </a:bodyPr>
          <a:lstStyle/>
          <a:p>
            <a:r>
              <a:rPr lang="en-IN" sz="2800" dirty="0" smtClean="0"/>
              <a:t>CAD-CAM ABUTMENT VS STOCK ABUTMENT</a:t>
            </a:r>
            <a:endParaRPr lang="en-IN" sz="2800" dirty="0"/>
          </a:p>
        </p:txBody>
      </p:sp>
      <p:sp>
        <p:nvSpPr>
          <p:cNvPr id="3" name="Content Placeholder 2"/>
          <p:cNvSpPr>
            <a:spLocks noGrp="1"/>
          </p:cNvSpPr>
          <p:nvPr>
            <p:ph idx="1"/>
          </p:nvPr>
        </p:nvSpPr>
        <p:spPr>
          <a:xfrm>
            <a:off x="457200" y="838200"/>
            <a:ext cx="7239000" cy="5617536"/>
          </a:xfrm>
        </p:spPr>
        <p:txBody>
          <a:bodyPr/>
          <a:lstStyle/>
          <a:p>
            <a:pPr>
              <a:buNone/>
            </a:pPr>
            <a:r>
              <a:rPr lang="en-IN" dirty="0" smtClean="0"/>
              <a:t>CUSTOMISED ABUTMENT</a:t>
            </a:r>
          </a:p>
          <a:p>
            <a:pPr>
              <a:buNone/>
            </a:pPr>
            <a:endParaRPr lang="en-IN" dirty="0" smtClean="0"/>
          </a:p>
          <a:p>
            <a:pPr>
              <a:buNone/>
            </a:pPr>
            <a:r>
              <a:rPr lang="en-IN" dirty="0" smtClean="0"/>
              <a:t>   Milling Titanium to create and customize abutment applying CAD/CAM technology instead of casting metal from wax up using traditional UCLA abutment.</a:t>
            </a:r>
          </a:p>
          <a:p>
            <a:pPr>
              <a:buFontTx/>
              <a:buChar char="-"/>
            </a:pPr>
            <a:r>
              <a:rPr lang="en-IN" dirty="0" smtClean="0"/>
              <a:t>Patient specific abutment solution </a:t>
            </a:r>
          </a:p>
          <a:p>
            <a:pPr>
              <a:buFontTx/>
              <a:buChar char="-"/>
            </a:pPr>
            <a:r>
              <a:rPr lang="en-IN" dirty="0" smtClean="0"/>
              <a:t>Ideal for optimised function , esthetics and simplicity.</a:t>
            </a:r>
            <a:endParaRPr lang="en-IN" dirty="0"/>
          </a:p>
        </p:txBody>
      </p:sp>
      <p:pic>
        <p:nvPicPr>
          <p:cNvPr id="4" name="Picture 2" descr="http://image.slidesharecdn.com/20140910prostheticwebbinardr-141006024132-conversion-gate02/95/hiossen-prosthetic-features-and-selections-webinar-23-638.jpg?cb=1424248581"/>
          <p:cNvPicPr>
            <a:picLocks noChangeAspect="1" noChangeArrowheads="1"/>
          </p:cNvPicPr>
          <p:nvPr/>
        </p:nvPicPr>
        <p:blipFill>
          <a:blip r:embed="rId2"/>
          <a:srcRect/>
          <a:stretch>
            <a:fillRect/>
          </a:stretch>
        </p:blipFill>
        <p:spPr bwMode="auto">
          <a:xfrm>
            <a:off x="3200400" y="4569610"/>
            <a:ext cx="3276600" cy="22883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066800"/>
          </a:xfrm>
        </p:spPr>
        <p:txBody>
          <a:bodyPr>
            <a:normAutofit fontScale="90000"/>
          </a:bodyPr>
          <a:lstStyle/>
          <a:p>
            <a:r>
              <a:rPr lang="en-IN" dirty="0" smtClean="0"/>
              <a:t>PROBLEMS WITH STOCK ABUTMENT</a:t>
            </a:r>
            <a:br>
              <a:rPr lang="en-IN" dirty="0" smtClean="0"/>
            </a:br>
            <a:endParaRPr lang="en-IN" dirty="0"/>
          </a:p>
        </p:txBody>
      </p:sp>
      <p:sp>
        <p:nvSpPr>
          <p:cNvPr id="3" name="Content Placeholder 2"/>
          <p:cNvSpPr>
            <a:spLocks noGrp="1"/>
          </p:cNvSpPr>
          <p:nvPr>
            <p:ph idx="1"/>
          </p:nvPr>
        </p:nvSpPr>
        <p:spPr>
          <a:xfrm>
            <a:off x="457200" y="609600"/>
            <a:ext cx="7239000" cy="5846136"/>
          </a:xfrm>
        </p:spPr>
        <p:txBody>
          <a:bodyPr/>
          <a:lstStyle/>
          <a:p>
            <a:r>
              <a:rPr lang="en-IN" dirty="0" smtClean="0"/>
              <a:t>When path of insertion is compromised.</a:t>
            </a:r>
          </a:p>
          <a:p>
            <a:r>
              <a:rPr lang="en-IN" dirty="0" smtClean="0"/>
              <a:t>Lack of retention in case of short clinical crown height.</a:t>
            </a:r>
          </a:p>
          <a:p>
            <a:r>
              <a:rPr lang="en-IN" dirty="0" smtClean="0"/>
              <a:t>Difficult to reproduce gingival scallop shape.</a:t>
            </a:r>
          </a:p>
          <a:p>
            <a:r>
              <a:rPr lang="en-IN" dirty="0" smtClean="0"/>
              <a:t>Removing cement in subgingival margin could be difficult.</a:t>
            </a:r>
          </a:p>
          <a:p>
            <a:r>
              <a:rPr lang="en-IN" dirty="0" smtClean="0"/>
              <a:t>Increase chairtime due to adjustment of abutment during insertion.</a:t>
            </a:r>
          </a:p>
          <a:p>
            <a:r>
              <a:rPr lang="en-IN" dirty="0" smtClean="0"/>
              <a:t>Limited length for abutment and collar.</a:t>
            </a:r>
          </a:p>
          <a:p>
            <a:r>
              <a:rPr lang="en-IN" dirty="0" smtClean="0"/>
              <a:t>Limitation of Milling.</a:t>
            </a:r>
          </a:p>
          <a:p>
            <a:endParaRPr lang="en-IN"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441960"/>
          </a:xfrm>
        </p:spPr>
        <p:txBody>
          <a:bodyPr>
            <a:normAutofit fontScale="90000"/>
          </a:bodyPr>
          <a:lstStyle/>
          <a:p>
            <a:r>
              <a:rPr lang="en-IN" dirty="0" smtClean="0"/>
              <a:t>Problems with ucla abutment            </a:t>
            </a:r>
            <a:endParaRPr lang="en-IN" dirty="0"/>
          </a:p>
        </p:txBody>
      </p:sp>
      <p:sp>
        <p:nvSpPr>
          <p:cNvPr id="3" name="Content Placeholder 2"/>
          <p:cNvSpPr>
            <a:spLocks noGrp="1"/>
          </p:cNvSpPr>
          <p:nvPr>
            <p:ph idx="1"/>
          </p:nvPr>
        </p:nvSpPr>
        <p:spPr>
          <a:xfrm>
            <a:off x="457200" y="762000"/>
            <a:ext cx="7239000" cy="5693736"/>
          </a:xfrm>
        </p:spPr>
        <p:txBody>
          <a:bodyPr/>
          <a:lstStyle/>
          <a:p>
            <a:pPr marL="514350" indent="-514350">
              <a:buAutoNum type="arabicPeriod"/>
            </a:pPr>
            <a:r>
              <a:rPr lang="en-IN" dirty="0" smtClean="0"/>
              <a:t>Increase overhead due to gold usage.</a:t>
            </a:r>
          </a:p>
          <a:p>
            <a:pPr marL="514350" indent="-514350">
              <a:buAutoNum type="arabicPeriod"/>
            </a:pPr>
            <a:r>
              <a:rPr lang="en-IN" dirty="0" smtClean="0"/>
              <a:t>Expensive.</a:t>
            </a:r>
          </a:p>
          <a:p>
            <a:pPr marL="514350" indent="-514350">
              <a:buAutoNum type="arabicPeriod"/>
            </a:pPr>
            <a:r>
              <a:rPr lang="en-IN" dirty="0" smtClean="0"/>
              <a:t>Casting error.</a:t>
            </a:r>
          </a:p>
          <a:p>
            <a:pPr marL="514350" indent="-514350">
              <a:buAutoNum type="arabicPeriod"/>
            </a:pPr>
            <a:r>
              <a:rPr lang="en-IN" dirty="0" smtClean="0"/>
              <a:t>Biocompatibility is less than titanium.</a:t>
            </a:r>
          </a:p>
          <a:p>
            <a:pPr marL="514350" indent="-514350">
              <a:buAutoNum type="arabicPeriod"/>
            </a:pPr>
            <a:r>
              <a:rPr lang="en-IN" dirty="0" smtClean="0"/>
              <a:t>Highly dependent on skilled lab technicians.</a:t>
            </a:r>
          </a:p>
          <a:p>
            <a:pPr marL="514350" indent="-514350">
              <a:buNone/>
            </a:pPr>
            <a:endParaRPr lang="en-IN"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VIRTUAL DESIGN AND MANUFACTURE OF ABUTMENTS(ATLANTIS )</a:t>
            </a:r>
            <a:endParaRPr lang="en-IN" sz="2400" dirty="0"/>
          </a:p>
        </p:txBody>
      </p:sp>
      <p:sp>
        <p:nvSpPr>
          <p:cNvPr id="3" name="Content Placeholder 2"/>
          <p:cNvSpPr>
            <a:spLocks noGrp="1"/>
          </p:cNvSpPr>
          <p:nvPr>
            <p:ph idx="1"/>
          </p:nvPr>
        </p:nvSpPr>
        <p:spPr>
          <a:xfrm>
            <a:off x="457200" y="1524000"/>
            <a:ext cx="7239000" cy="4931736"/>
          </a:xfrm>
        </p:spPr>
        <p:txBody>
          <a:bodyPr>
            <a:normAutofit fontScale="85000" lnSpcReduction="10000"/>
          </a:bodyPr>
          <a:lstStyle/>
          <a:p>
            <a:pPr algn="just"/>
            <a:r>
              <a:rPr lang="en-IN" dirty="0" smtClean="0"/>
              <a:t>Previous CAD-CAM : WAX –SCAN –MILL approach</a:t>
            </a:r>
          </a:p>
          <a:p>
            <a:pPr algn="just"/>
            <a:r>
              <a:rPr lang="en-IN" dirty="0" smtClean="0"/>
              <a:t>A manufactured custom abutment is first virtually created within the design software by </a:t>
            </a:r>
            <a:r>
              <a:rPr lang="en-IN" i="1" dirty="0" smtClean="0"/>
              <a:t>virtual tools before it is machine milled. Before the virtual </a:t>
            </a:r>
            <a:r>
              <a:rPr lang="en-IN" dirty="0" smtClean="0"/>
              <a:t>design process can start, a </a:t>
            </a:r>
            <a:r>
              <a:rPr lang="en-IN" i="1" dirty="0" smtClean="0"/>
              <a:t>non-virtual implant master </a:t>
            </a:r>
            <a:r>
              <a:rPr lang="en-IN" dirty="0" smtClean="0"/>
              <a:t>cast must be fabricated. The master cast contains all the implant analogs (that reproduce the intra-oral implant placements) surrounded by a removable soft tissue reproduction.</a:t>
            </a:r>
          </a:p>
          <a:p>
            <a:pPr algn="just"/>
            <a:r>
              <a:rPr lang="en-IN" dirty="0" smtClean="0"/>
              <a:t> Soft tissue removability allows for fit and placement evaluations of the final custom abutments.</a:t>
            </a:r>
          </a:p>
          <a:p>
            <a:pPr algn="just"/>
            <a:r>
              <a:rPr lang="en-IN" dirty="0" smtClean="0"/>
              <a:t>The abutment bases are fabricated anatomically wider than the implant body and the intra-oral periimplant sulci.</a:t>
            </a:r>
            <a:endParaRPr lang="en-IN"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p:cNvPicPr>
            <a:picLocks noGrp="1" noChangeAspect="1" noChangeArrowheads="1"/>
          </p:cNvPicPr>
          <p:nvPr>
            <p:ph idx="1"/>
          </p:nvPr>
        </p:nvPicPr>
        <p:blipFill>
          <a:blip r:embed="rId3"/>
          <a:srcRect/>
          <a:stretch>
            <a:fillRect/>
          </a:stretch>
        </p:blipFill>
        <p:spPr bwMode="auto">
          <a:xfrm>
            <a:off x="381000" y="304800"/>
            <a:ext cx="2290156" cy="1729581"/>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5181600" y="304800"/>
            <a:ext cx="2286000" cy="1726442"/>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457200" y="2895600"/>
            <a:ext cx="2444383" cy="1765793"/>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a:srcRect/>
          <a:stretch>
            <a:fillRect/>
          </a:stretch>
        </p:blipFill>
        <p:spPr bwMode="auto">
          <a:xfrm>
            <a:off x="5105400" y="2821676"/>
            <a:ext cx="2575213" cy="1691184"/>
          </a:xfrm>
          <a:prstGeom prst="rect">
            <a:avLst/>
          </a:prstGeom>
          <a:noFill/>
          <a:ln w="9525">
            <a:noFill/>
            <a:miter lim="800000"/>
            <a:headEnd/>
            <a:tailEnd/>
          </a:ln>
          <a:effectLst/>
        </p:spPr>
      </p:pic>
      <p:pic>
        <p:nvPicPr>
          <p:cNvPr id="1030" name="Picture 6"/>
          <p:cNvPicPr>
            <a:picLocks noChangeAspect="1" noChangeArrowheads="1"/>
          </p:cNvPicPr>
          <p:nvPr/>
        </p:nvPicPr>
        <p:blipFill>
          <a:blip r:embed="rId7"/>
          <a:srcRect/>
          <a:stretch>
            <a:fillRect/>
          </a:stretch>
        </p:blipFill>
        <p:spPr bwMode="auto">
          <a:xfrm>
            <a:off x="2895600" y="5310230"/>
            <a:ext cx="2362200" cy="1547770"/>
          </a:xfrm>
          <a:prstGeom prst="rect">
            <a:avLst/>
          </a:prstGeom>
          <a:noFill/>
          <a:ln w="9525">
            <a:noFill/>
            <a:miter lim="800000"/>
            <a:headEnd/>
            <a:tailEnd/>
          </a:ln>
          <a:effectLst/>
        </p:spPr>
      </p:pic>
      <p:sp>
        <p:nvSpPr>
          <p:cNvPr id="8" name="TextBox 7"/>
          <p:cNvSpPr txBox="1"/>
          <p:nvPr/>
        </p:nvSpPr>
        <p:spPr>
          <a:xfrm>
            <a:off x="152400" y="2133600"/>
            <a:ext cx="3352800" cy="369332"/>
          </a:xfrm>
          <a:prstGeom prst="rect">
            <a:avLst/>
          </a:prstGeom>
          <a:noFill/>
        </p:spPr>
        <p:txBody>
          <a:bodyPr wrap="square" rtlCol="0">
            <a:spAutoFit/>
          </a:bodyPr>
          <a:lstStyle/>
          <a:p>
            <a:r>
              <a:rPr lang="en-IN" dirty="0" smtClean="0"/>
              <a:t>VIRTUALLY OCCLUDED MODEL</a:t>
            </a:r>
            <a:endParaRPr lang="en-IN" dirty="0"/>
          </a:p>
        </p:txBody>
      </p:sp>
      <p:sp>
        <p:nvSpPr>
          <p:cNvPr id="9" name="TextBox 8"/>
          <p:cNvSpPr txBox="1"/>
          <p:nvPr/>
        </p:nvSpPr>
        <p:spPr>
          <a:xfrm>
            <a:off x="4572000" y="2057400"/>
            <a:ext cx="3733800" cy="369332"/>
          </a:xfrm>
          <a:prstGeom prst="rect">
            <a:avLst/>
          </a:prstGeom>
          <a:noFill/>
        </p:spPr>
        <p:txBody>
          <a:bodyPr wrap="square" rtlCol="0">
            <a:spAutoFit/>
          </a:bodyPr>
          <a:lstStyle/>
          <a:p>
            <a:r>
              <a:rPr lang="en-IN" dirty="0" smtClean="0"/>
              <a:t>VIRTUAL ABUTMENT DESIGNING</a:t>
            </a:r>
            <a:endParaRPr lang="en-IN" dirty="0"/>
          </a:p>
        </p:txBody>
      </p:sp>
      <p:sp>
        <p:nvSpPr>
          <p:cNvPr id="13" name="TextBox 12"/>
          <p:cNvSpPr txBox="1"/>
          <p:nvPr/>
        </p:nvSpPr>
        <p:spPr>
          <a:xfrm>
            <a:off x="457200" y="4724400"/>
            <a:ext cx="2724464" cy="646331"/>
          </a:xfrm>
          <a:prstGeom prst="rect">
            <a:avLst/>
          </a:prstGeom>
          <a:noFill/>
        </p:spPr>
        <p:txBody>
          <a:bodyPr wrap="none" rtlCol="0">
            <a:spAutoFit/>
          </a:bodyPr>
          <a:lstStyle/>
          <a:p>
            <a:r>
              <a:rPr lang="en-IN" dirty="0" smtClean="0"/>
              <a:t>PARALLELING ADJACENT </a:t>
            </a:r>
          </a:p>
          <a:p>
            <a:r>
              <a:rPr lang="en-IN" dirty="0" smtClean="0"/>
              <a:t>ABUTMENTS VIRTUALLY</a:t>
            </a:r>
            <a:endParaRPr lang="en-IN" dirty="0"/>
          </a:p>
        </p:txBody>
      </p:sp>
      <p:sp>
        <p:nvSpPr>
          <p:cNvPr id="14" name="TextBox 13"/>
          <p:cNvSpPr txBox="1"/>
          <p:nvPr/>
        </p:nvSpPr>
        <p:spPr>
          <a:xfrm>
            <a:off x="4724400" y="4724400"/>
            <a:ext cx="3810000" cy="369332"/>
          </a:xfrm>
          <a:prstGeom prst="rect">
            <a:avLst/>
          </a:prstGeom>
          <a:noFill/>
        </p:spPr>
        <p:txBody>
          <a:bodyPr wrap="square" rtlCol="0">
            <a:spAutoFit/>
          </a:bodyPr>
          <a:lstStyle/>
          <a:p>
            <a:r>
              <a:rPr lang="en-IN" dirty="0" smtClean="0"/>
              <a:t>MACHINED  ABUTMENTS</a:t>
            </a:r>
            <a:endParaRPr lang="en-IN" dirty="0"/>
          </a:p>
        </p:txBody>
      </p:sp>
      <p:sp>
        <p:nvSpPr>
          <p:cNvPr id="15" name="TextBox 14"/>
          <p:cNvSpPr txBox="1"/>
          <p:nvPr/>
        </p:nvSpPr>
        <p:spPr>
          <a:xfrm>
            <a:off x="5562600" y="6324600"/>
            <a:ext cx="2231701" cy="646331"/>
          </a:xfrm>
          <a:prstGeom prst="rect">
            <a:avLst/>
          </a:prstGeom>
          <a:noFill/>
        </p:spPr>
        <p:txBody>
          <a:bodyPr wrap="none" rtlCol="0">
            <a:spAutoFit/>
          </a:bodyPr>
          <a:lstStyle/>
          <a:p>
            <a:r>
              <a:rPr lang="en-IN" dirty="0" smtClean="0"/>
              <a:t>CROWNS CEMENTED</a:t>
            </a:r>
          </a:p>
          <a:p>
            <a:endParaRPr lang="en-IN"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 machine milling and finishing</a:t>
            </a:r>
            <a:endParaRPr lang="en-IN" dirty="0"/>
          </a:p>
        </p:txBody>
      </p:sp>
      <p:sp>
        <p:nvSpPr>
          <p:cNvPr id="3" name="Content Placeholder 2"/>
          <p:cNvSpPr>
            <a:spLocks noGrp="1"/>
          </p:cNvSpPr>
          <p:nvPr>
            <p:ph idx="1"/>
          </p:nvPr>
        </p:nvSpPr>
        <p:spPr/>
        <p:txBody>
          <a:bodyPr>
            <a:normAutofit/>
          </a:bodyPr>
          <a:lstStyle/>
          <a:p>
            <a:pPr algn="just"/>
            <a:r>
              <a:rPr lang="en-IN" dirty="0" smtClean="0"/>
              <a:t>Custom abutments are milled from titanium or ceramic rods, once the virtual design of the abutment is completed. The digital abutment files guide the cutting tools of the milling machines in 6 degrees of freedom through the differing abutment material(s) to manufacture a finished custom abutment.</a:t>
            </a:r>
          </a:p>
          <a:p>
            <a:pPr>
              <a:buNone/>
            </a:pPr>
            <a:endParaRPr lang="en-IN" dirty="0"/>
          </a:p>
        </p:txBody>
      </p:sp>
      <p:pic>
        <p:nvPicPr>
          <p:cNvPr id="2050" name="Picture 2"/>
          <p:cNvPicPr>
            <a:picLocks noChangeAspect="1" noChangeArrowheads="1"/>
          </p:cNvPicPr>
          <p:nvPr/>
        </p:nvPicPr>
        <p:blipFill>
          <a:blip r:embed="rId2"/>
          <a:srcRect/>
          <a:stretch>
            <a:fillRect/>
          </a:stretch>
        </p:blipFill>
        <p:spPr bwMode="auto">
          <a:xfrm>
            <a:off x="5257800" y="4572000"/>
            <a:ext cx="2664575" cy="2000421"/>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a:stretch>
            <a:fillRect/>
          </a:stretch>
        </p:blipFill>
        <p:spPr bwMode="auto">
          <a:xfrm>
            <a:off x="685800" y="4568780"/>
            <a:ext cx="2438400" cy="2060620"/>
          </a:xfrm>
          <a:prstGeom prst="rect">
            <a:avLst/>
          </a:prstGeom>
          <a:noFill/>
          <a:ln w="9525">
            <a:noFill/>
            <a:miter lim="800000"/>
            <a:headEnd/>
            <a:tailEnd/>
          </a:ln>
          <a:effectLst/>
        </p:spPr>
      </p:pic>
      <p:sp>
        <p:nvSpPr>
          <p:cNvPr id="6" name="TextBox 5"/>
          <p:cNvSpPr txBox="1"/>
          <p:nvPr/>
        </p:nvSpPr>
        <p:spPr>
          <a:xfrm>
            <a:off x="3352800" y="5410200"/>
            <a:ext cx="1447800" cy="646331"/>
          </a:xfrm>
          <a:prstGeom prst="rect">
            <a:avLst/>
          </a:prstGeom>
          <a:noFill/>
        </p:spPr>
        <p:txBody>
          <a:bodyPr wrap="square" rtlCol="0">
            <a:spAutoFit/>
          </a:bodyPr>
          <a:lstStyle/>
          <a:p>
            <a:r>
              <a:rPr lang="en-IN" dirty="0" smtClean="0"/>
              <a:t>MACHINE MILLING</a:t>
            </a:r>
            <a:endParaRPr lang="en-IN"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365760"/>
          </a:xfrm>
        </p:spPr>
        <p:txBody>
          <a:bodyPr>
            <a:normAutofit fontScale="90000"/>
          </a:bodyPr>
          <a:lstStyle/>
          <a:p>
            <a:r>
              <a:rPr lang="en-IN" dirty="0" smtClean="0"/>
              <a:t>VISUAL INSPECTION AFTER MILLING</a:t>
            </a:r>
            <a:endParaRPr lang="en-IN" dirty="0"/>
          </a:p>
        </p:txBody>
      </p:sp>
      <p:sp>
        <p:nvSpPr>
          <p:cNvPr id="3" name="Content Placeholder 2"/>
          <p:cNvSpPr>
            <a:spLocks noGrp="1"/>
          </p:cNvSpPr>
          <p:nvPr>
            <p:ph idx="1"/>
          </p:nvPr>
        </p:nvSpPr>
        <p:spPr>
          <a:xfrm>
            <a:off x="304800" y="1066800"/>
            <a:ext cx="7924800" cy="5388936"/>
          </a:xfrm>
        </p:spPr>
        <p:txBody>
          <a:bodyPr>
            <a:normAutofit fontScale="92500"/>
          </a:bodyPr>
          <a:lstStyle/>
          <a:p>
            <a:r>
              <a:rPr lang="en-IN" b="1" dirty="0" smtClean="0"/>
              <a:t>Key aspects of metallic abutment manual Inspection</a:t>
            </a:r>
          </a:p>
          <a:p>
            <a:pPr>
              <a:buNone/>
            </a:pPr>
            <a:r>
              <a:rPr lang="en-IN" dirty="0" smtClean="0"/>
              <a:t>• Machine surface finish</a:t>
            </a:r>
          </a:p>
          <a:p>
            <a:pPr>
              <a:buNone/>
            </a:pPr>
            <a:r>
              <a:rPr lang="en-IN" dirty="0" smtClean="0"/>
              <a:t>• Fit of the abutment interface</a:t>
            </a:r>
          </a:p>
          <a:p>
            <a:pPr>
              <a:buNone/>
            </a:pPr>
            <a:r>
              <a:rPr lang="en-IN" dirty="0" smtClean="0"/>
              <a:t>• Geometric inspection</a:t>
            </a:r>
          </a:p>
          <a:p>
            <a:pPr>
              <a:buNone/>
            </a:pPr>
            <a:r>
              <a:rPr lang="en-IN" dirty="0" smtClean="0"/>
              <a:t>• Presence of burrs and surface irregularities</a:t>
            </a:r>
          </a:p>
          <a:p>
            <a:pPr>
              <a:buNone/>
            </a:pPr>
            <a:r>
              <a:rPr lang="en-IN" dirty="0" smtClean="0"/>
              <a:t>• Comparison of the manufactured abutment to approved virtual abutment design</a:t>
            </a:r>
          </a:p>
          <a:p>
            <a:pPr>
              <a:buNone/>
            </a:pPr>
            <a:r>
              <a:rPr lang="en-IN" dirty="0" smtClean="0"/>
              <a:t>• Complete coverage of the abutment with the TiN coating</a:t>
            </a:r>
          </a:p>
          <a:p>
            <a:r>
              <a:rPr lang="en-IN" b="1" dirty="0" smtClean="0"/>
              <a:t>Inspection features specific to Zirconia abutments</a:t>
            </a:r>
          </a:p>
          <a:p>
            <a:pPr>
              <a:buNone/>
            </a:pPr>
            <a:r>
              <a:rPr lang="en-IN" dirty="0" smtClean="0"/>
              <a:t>• Proper color and shade</a:t>
            </a:r>
          </a:p>
          <a:p>
            <a:pPr>
              <a:buNone/>
            </a:pPr>
            <a:r>
              <a:rPr lang="en-IN" dirty="0" smtClean="0"/>
              <a:t>• Inspection for surface defects</a:t>
            </a:r>
            <a:endParaRPr lang="en-I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normAutofit/>
          </a:bodyPr>
          <a:lstStyle/>
          <a:p>
            <a:r>
              <a:rPr lang="en-IN" sz="2000" dirty="0" smtClean="0"/>
              <a:t>Ordering an Atlantis Patient-specific Abutment  -     </a:t>
            </a:r>
            <a:br>
              <a:rPr lang="en-IN" sz="2000" dirty="0" smtClean="0"/>
            </a:br>
            <a:r>
              <a:rPr lang="en-IN" sz="2000" dirty="0" smtClean="0"/>
              <a:t>                               CLINICIAN’S INPUT         </a:t>
            </a:r>
            <a:endParaRPr lang="en-IN" sz="2000" dirty="0"/>
          </a:p>
        </p:txBody>
      </p:sp>
      <p:sp>
        <p:nvSpPr>
          <p:cNvPr id="3" name="Content Placeholder 2"/>
          <p:cNvSpPr>
            <a:spLocks noGrp="1"/>
          </p:cNvSpPr>
          <p:nvPr>
            <p:ph idx="1"/>
          </p:nvPr>
        </p:nvSpPr>
        <p:spPr>
          <a:xfrm>
            <a:off x="457200" y="990600"/>
            <a:ext cx="7239000" cy="5465136"/>
          </a:xfrm>
        </p:spPr>
        <p:txBody>
          <a:bodyPr>
            <a:normAutofit lnSpcReduction="10000"/>
          </a:bodyPr>
          <a:lstStyle/>
          <a:p>
            <a:pPr>
              <a:buFontTx/>
              <a:buChar char="-"/>
            </a:pPr>
            <a:r>
              <a:rPr lang="en-IN" dirty="0" smtClean="0"/>
              <a:t>Implant brand type: Tooth No. / Implant brand / Specific platform.</a:t>
            </a:r>
          </a:p>
          <a:p>
            <a:pPr>
              <a:buFontTx/>
              <a:buChar char="-"/>
            </a:pPr>
            <a:r>
              <a:rPr lang="en-IN" dirty="0" smtClean="0"/>
              <a:t>Duplicate abutments : serve as master die to enhance lab accuracy.</a:t>
            </a:r>
          </a:p>
          <a:p>
            <a:pPr>
              <a:buFontTx/>
              <a:buChar char="-"/>
            </a:pPr>
            <a:r>
              <a:rPr lang="en-IN" dirty="0" smtClean="0"/>
              <a:t>Restoration type : screw retained / cement retained.</a:t>
            </a:r>
          </a:p>
          <a:p>
            <a:pPr>
              <a:buFontTx/>
              <a:buChar char="-"/>
            </a:pPr>
            <a:r>
              <a:rPr lang="en-IN" dirty="0" smtClean="0"/>
              <a:t>Splinted Restoration : should be indicated so that all abutment made perfectly parallel.</a:t>
            </a:r>
          </a:p>
          <a:p>
            <a:pPr>
              <a:buFontTx/>
              <a:buChar char="-"/>
            </a:pPr>
            <a:r>
              <a:rPr lang="en-IN" dirty="0" smtClean="0"/>
              <a:t>Abutment material : Ti / Ti N / Zirconia .</a:t>
            </a:r>
          </a:p>
          <a:p>
            <a:pPr>
              <a:buFontTx/>
              <a:buChar char="-"/>
            </a:pPr>
            <a:r>
              <a:rPr lang="en-IN" dirty="0" smtClean="0"/>
              <a:t>Surface Design : Smooth wall / Retentive grooves</a:t>
            </a:r>
          </a:p>
          <a:p>
            <a:pPr>
              <a:buFontTx/>
              <a:buChar char="-"/>
            </a:pPr>
            <a:r>
              <a:rPr lang="en-IN" dirty="0" smtClean="0"/>
              <a:t>Margin Design : define subgingival depth of margin based on esthetics.</a:t>
            </a:r>
            <a:endParaRPr lang="en-IN"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a:t>
            </a:r>
            <a:endParaRPr lang="en-IN" dirty="0"/>
          </a:p>
        </p:txBody>
      </p:sp>
      <p:sp>
        <p:nvSpPr>
          <p:cNvPr id="3" name="Content Placeholder 2"/>
          <p:cNvSpPr>
            <a:spLocks noGrp="1"/>
          </p:cNvSpPr>
          <p:nvPr>
            <p:ph idx="1"/>
          </p:nvPr>
        </p:nvSpPr>
        <p:spPr>
          <a:xfrm>
            <a:off x="457200" y="990600"/>
            <a:ext cx="7239000" cy="5715000"/>
          </a:xfrm>
        </p:spPr>
        <p:txBody>
          <a:bodyPr>
            <a:normAutofit fontScale="70000" lnSpcReduction="20000"/>
          </a:bodyPr>
          <a:lstStyle/>
          <a:p>
            <a:pPr algn="just"/>
            <a:r>
              <a:rPr lang="en-IN" dirty="0" smtClean="0"/>
              <a:t> Abutments are </a:t>
            </a:r>
            <a:r>
              <a:rPr lang="en-IN" dirty="0" smtClean="0">
                <a:solidFill>
                  <a:srgbClr val="FF0000"/>
                </a:solidFill>
              </a:rPr>
              <a:t>precision</a:t>
            </a:r>
            <a:r>
              <a:rPr lang="en-IN" dirty="0" smtClean="0"/>
              <a:t> created by smart software requiring no lab technician skill or knowledge to obtain an optimally shaped custom abutment.</a:t>
            </a:r>
          </a:p>
          <a:p>
            <a:pPr algn="just"/>
            <a:r>
              <a:rPr lang="en-IN" dirty="0" smtClean="0"/>
              <a:t>surface characteristics of a virtually design abutment are </a:t>
            </a:r>
            <a:r>
              <a:rPr lang="en-IN" dirty="0" smtClean="0">
                <a:solidFill>
                  <a:srgbClr val="FF0000"/>
                </a:solidFill>
              </a:rPr>
              <a:t>superior</a:t>
            </a:r>
            <a:r>
              <a:rPr lang="en-IN" dirty="0" smtClean="0"/>
              <a:t> to cast abutments because each abutment is precision milled and highly mechanically polished.</a:t>
            </a:r>
          </a:p>
          <a:p>
            <a:pPr algn="just"/>
            <a:r>
              <a:rPr lang="en-IN" dirty="0" smtClean="0"/>
              <a:t>Each abutment is a </a:t>
            </a:r>
            <a:r>
              <a:rPr lang="en-IN" dirty="0" smtClean="0">
                <a:solidFill>
                  <a:srgbClr val="FF0000"/>
                </a:solidFill>
              </a:rPr>
              <a:t>one-piece entity </a:t>
            </a:r>
            <a:r>
              <a:rPr lang="en-IN" dirty="0" smtClean="0"/>
              <a:t>with no abutment cylinder–alloy interface utilized. Therefore, abutments have higher </a:t>
            </a:r>
            <a:r>
              <a:rPr lang="en-IN" dirty="0" smtClean="0">
                <a:solidFill>
                  <a:srgbClr val="FF0000"/>
                </a:solidFill>
              </a:rPr>
              <a:t>mechanical tolerances </a:t>
            </a:r>
            <a:r>
              <a:rPr lang="en-IN" dirty="0" smtClean="0"/>
              <a:t>for compromised implant placement alignment orwhen employed in tissue-deficient areas.</a:t>
            </a:r>
          </a:p>
          <a:p>
            <a:pPr algn="just"/>
            <a:r>
              <a:rPr lang="en-IN" dirty="0" smtClean="0"/>
              <a:t> It is easy to have </a:t>
            </a:r>
            <a:r>
              <a:rPr lang="en-IN" dirty="0" smtClean="0">
                <a:solidFill>
                  <a:srgbClr val="FF0000"/>
                </a:solidFill>
              </a:rPr>
              <a:t>precise duplicates </a:t>
            </a:r>
            <a:r>
              <a:rPr lang="en-IN" dirty="0" smtClean="0"/>
              <a:t>made, giving the lab technician the exact shape of abutment that the patient needs. Duplicate abutments eliminate any inexact stone reproductions obtained through conventional  impression procedures. Crown–abutment fit is therefore improved.</a:t>
            </a:r>
          </a:p>
          <a:p>
            <a:pPr algn="just"/>
            <a:r>
              <a:rPr lang="en-IN" dirty="0" smtClean="0"/>
              <a:t> Any compromised</a:t>
            </a:r>
            <a:r>
              <a:rPr lang="en-IN" dirty="0" smtClean="0">
                <a:solidFill>
                  <a:srgbClr val="FF0000"/>
                </a:solidFill>
              </a:rPr>
              <a:t> abutment contours </a:t>
            </a:r>
            <a:r>
              <a:rPr lang="en-IN" dirty="0" smtClean="0"/>
              <a:t>can be </a:t>
            </a:r>
            <a:r>
              <a:rPr lang="en-IN" dirty="0" smtClean="0">
                <a:solidFill>
                  <a:srgbClr val="FF0000"/>
                </a:solidFill>
              </a:rPr>
              <a:t>virtually modified </a:t>
            </a:r>
            <a:r>
              <a:rPr lang="en-IN" dirty="0" smtClean="0"/>
              <a:t>to improve the abutment regardless of abutment material used (e.g. zirconia, gold hue, titanium).</a:t>
            </a:r>
          </a:p>
          <a:p>
            <a:pPr algn="just"/>
            <a:r>
              <a:rPr lang="en-IN" dirty="0" smtClean="0"/>
              <a:t> Because the</a:t>
            </a:r>
            <a:r>
              <a:rPr lang="en-IN" dirty="0" smtClean="0">
                <a:solidFill>
                  <a:srgbClr val="FF0000"/>
                </a:solidFill>
              </a:rPr>
              <a:t> machining </a:t>
            </a:r>
            <a:r>
              <a:rPr lang="en-IN" dirty="0" smtClean="0"/>
              <a:t>process is completely </a:t>
            </a:r>
            <a:r>
              <a:rPr lang="en-IN" dirty="0" smtClean="0">
                <a:solidFill>
                  <a:srgbClr val="FF0000"/>
                </a:solidFill>
              </a:rPr>
              <a:t>software driven </a:t>
            </a:r>
            <a:r>
              <a:rPr lang="en-IN" dirty="0" smtClean="0"/>
              <a:t>and occurs irrespective of the chosen abutment material, any future abutment materials developed (e.g. lithium disilicate, composites) will easily fit into the manufacturing process.</a:t>
            </a:r>
            <a:endParaRPr lang="en-IN" dirty="0"/>
          </a:p>
        </p:txBody>
      </p:sp>
      <p:sp>
        <p:nvSpPr>
          <p:cNvPr id="4" name="TextBox 3"/>
          <p:cNvSpPr txBox="1"/>
          <p:nvPr/>
        </p:nvSpPr>
        <p:spPr>
          <a:xfrm>
            <a:off x="304800" y="457200"/>
            <a:ext cx="7620000" cy="400110"/>
          </a:xfrm>
          <a:prstGeom prst="rect">
            <a:avLst/>
          </a:prstGeom>
          <a:noFill/>
        </p:spPr>
        <p:txBody>
          <a:bodyPr wrap="square" rtlCol="0">
            <a:spAutoFit/>
          </a:bodyPr>
          <a:lstStyle/>
          <a:p>
            <a:r>
              <a:rPr lang="en-IN" sz="2000" b="1" dirty="0" smtClean="0">
                <a:solidFill>
                  <a:schemeClr val="accent1">
                    <a:lumMod val="75000"/>
                  </a:schemeClr>
                </a:solidFill>
              </a:rPr>
              <a:t>ADVANTGES OF CAD-CAM ABUTMENT OVER STOCK ABUTMENT</a:t>
            </a:r>
            <a:endParaRPr lang="en-IN" sz="20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noAutofit/>
          </a:bodyPr>
          <a:lstStyle/>
          <a:p>
            <a:r>
              <a:rPr lang="en-IN" sz="2400" b="0" cap="none" dirty="0" smtClean="0">
                <a:ln>
                  <a:noFill/>
                </a:ln>
                <a:solidFill>
                  <a:schemeClr val="accent1">
                    <a:lumMod val="75000"/>
                  </a:schemeClr>
                </a:solidFill>
                <a:ea typeface="+mn-ea"/>
                <a:cs typeface="+mn-cs"/>
              </a:rPr>
              <a:t>DISADVANTAGES : CAD/CAM solutions not including   </a:t>
            </a:r>
            <a:br>
              <a:rPr lang="en-IN" sz="2400" b="0" cap="none" dirty="0" smtClean="0">
                <a:ln>
                  <a:noFill/>
                </a:ln>
                <a:solidFill>
                  <a:schemeClr val="accent1">
                    <a:lumMod val="75000"/>
                  </a:schemeClr>
                </a:solidFill>
                <a:ea typeface="+mn-ea"/>
                <a:cs typeface="+mn-cs"/>
              </a:rPr>
            </a:br>
            <a:r>
              <a:rPr lang="en-IN" sz="2400" b="0" cap="none" dirty="0" smtClean="0">
                <a:ln>
                  <a:noFill/>
                </a:ln>
                <a:solidFill>
                  <a:schemeClr val="accent1">
                    <a:lumMod val="75000"/>
                  </a:schemeClr>
                </a:solidFill>
                <a:ea typeface="+mn-ea"/>
                <a:cs typeface="+mn-cs"/>
              </a:rPr>
              <a:t>                         Atlantis virtual design   </a:t>
            </a:r>
            <a:endParaRPr lang="en-IN" sz="2400" dirty="0">
              <a:solidFill>
                <a:schemeClr val="accent1">
                  <a:lumMod val="75000"/>
                </a:schemeClr>
              </a:solidFill>
            </a:endParaRPr>
          </a:p>
        </p:txBody>
      </p:sp>
      <p:sp>
        <p:nvSpPr>
          <p:cNvPr id="3" name="Content Placeholder 2"/>
          <p:cNvSpPr>
            <a:spLocks noGrp="1"/>
          </p:cNvSpPr>
          <p:nvPr>
            <p:ph idx="1"/>
          </p:nvPr>
        </p:nvSpPr>
        <p:spPr>
          <a:xfrm>
            <a:off x="457200" y="990600"/>
            <a:ext cx="7239000" cy="5465136"/>
          </a:xfrm>
        </p:spPr>
        <p:txBody>
          <a:bodyPr>
            <a:normAutofit fontScale="77500" lnSpcReduction="20000"/>
          </a:bodyPr>
          <a:lstStyle/>
          <a:p>
            <a:pPr algn="just">
              <a:buNone/>
            </a:pPr>
            <a:endParaRPr lang="en-IN" dirty="0" smtClean="0"/>
          </a:p>
          <a:p>
            <a:pPr algn="just"/>
            <a:r>
              <a:rPr lang="en-IN" dirty="0" smtClean="0"/>
              <a:t> Very </a:t>
            </a:r>
            <a:r>
              <a:rPr lang="en-IN" dirty="0" smtClean="0">
                <a:solidFill>
                  <a:srgbClr val="FF0000"/>
                </a:solidFill>
              </a:rPr>
              <a:t>labor intensive </a:t>
            </a:r>
            <a:r>
              <a:rPr lang="en-IN" dirty="0" smtClean="0"/>
              <a:t>and requiring highly skilled technicians.</a:t>
            </a:r>
          </a:p>
          <a:p>
            <a:pPr algn="just"/>
            <a:r>
              <a:rPr lang="en-IN" dirty="0" smtClean="0"/>
              <a:t> Difficult to ensure </a:t>
            </a:r>
            <a:r>
              <a:rPr lang="en-IN" dirty="0" smtClean="0">
                <a:solidFill>
                  <a:srgbClr val="FF0000"/>
                </a:solidFill>
              </a:rPr>
              <a:t>passive insertion and parallelism </a:t>
            </a:r>
            <a:r>
              <a:rPr lang="en-IN" dirty="0" smtClean="0"/>
              <a:t>due to the need for wax-up.</a:t>
            </a:r>
          </a:p>
          <a:p>
            <a:pPr algn="just"/>
            <a:r>
              <a:rPr lang="en-IN" dirty="0" smtClean="0"/>
              <a:t> Potential inconsistency of the final result due to the </a:t>
            </a:r>
            <a:r>
              <a:rPr lang="en-IN" dirty="0" smtClean="0">
                <a:solidFill>
                  <a:srgbClr val="FF0000"/>
                </a:solidFill>
              </a:rPr>
              <a:t>dependency</a:t>
            </a:r>
            <a:r>
              <a:rPr lang="en-IN" dirty="0" smtClean="0"/>
              <a:t> on the individualized skill of the </a:t>
            </a:r>
            <a:r>
              <a:rPr lang="en-IN" dirty="0" smtClean="0">
                <a:solidFill>
                  <a:srgbClr val="FF0000"/>
                </a:solidFill>
              </a:rPr>
              <a:t>technician</a:t>
            </a:r>
            <a:r>
              <a:rPr lang="en-IN" dirty="0" smtClean="0"/>
              <a:t> and the quality of the manual wax-up.</a:t>
            </a:r>
          </a:p>
          <a:p>
            <a:pPr algn="just"/>
            <a:r>
              <a:rPr lang="en-IN" dirty="0" smtClean="0"/>
              <a:t> Most abutment systems create the final abutment utilizing an “</a:t>
            </a:r>
            <a:r>
              <a:rPr lang="en-IN" dirty="0" smtClean="0">
                <a:solidFill>
                  <a:srgbClr val="FF0000"/>
                </a:solidFill>
              </a:rPr>
              <a:t>inside-out approach” </a:t>
            </a:r>
            <a:r>
              <a:rPr lang="en-IN" dirty="0" smtClean="0"/>
              <a:t>where the design focuses on the abutment rather than basing the design on the final tooth shape.</a:t>
            </a:r>
          </a:p>
          <a:p>
            <a:pPr algn="just"/>
            <a:r>
              <a:rPr lang="en-IN" dirty="0" smtClean="0"/>
              <a:t> </a:t>
            </a:r>
            <a:r>
              <a:rPr lang="en-IN" dirty="0" smtClean="0">
                <a:solidFill>
                  <a:schemeClr val="accent1">
                    <a:lumMod val="75000"/>
                  </a:schemeClr>
                </a:solidFill>
              </a:rPr>
              <a:t>Traditional CAD </a:t>
            </a:r>
            <a:r>
              <a:rPr lang="en-IN" dirty="0" smtClean="0"/>
              <a:t>utilizes </a:t>
            </a:r>
            <a:r>
              <a:rPr lang="en-IN" dirty="0" smtClean="0">
                <a:solidFill>
                  <a:srgbClr val="FF0000"/>
                </a:solidFill>
              </a:rPr>
              <a:t>individual “points” </a:t>
            </a:r>
            <a:r>
              <a:rPr lang="en-IN" dirty="0" smtClean="0"/>
              <a:t>for adjusting abutment design that do not simultaneously result in improvement changes in other areas of the abutment.</a:t>
            </a:r>
          </a:p>
          <a:p>
            <a:pPr algn="just">
              <a:buNone/>
            </a:pPr>
            <a:r>
              <a:rPr lang="en-IN" dirty="0" smtClean="0"/>
              <a:t>    In contrast to traditional CAD, the </a:t>
            </a:r>
            <a:r>
              <a:rPr lang="en-IN" dirty="0" smtClean="0">
                <a:solidFill>
                  <a:schemeClr val="accent1">
                    <a:lumMod val="75000"/>
                  </a:schemeClr>
                </a:solidFill>
              </a:rPr>
              <a:t>Atlantis virtual design </a:t>
            </a:r>
            <a:r>
              <a:rPr lang="en-IN" dirty="0" smtClean="0"/>
              <a:t>software employs a </a:t>
            </a:r>
            <a:r>
              <a:rPr lang="en-IN" i="1" dirty="0" smtClean="0">
                <a:solidFill>
                  <a:srgbClr val="FF0000"/>
                </a:solidFill>
              </a:rPr>
              <a:t>parametric design model </a:t>
            </a:r>
            <a:r>
              <a:rPr lang="en-IN" dirty="0" smtClean="0"/>
              <a:t>where appropriate changes in any one abutment contour will automatically alter related parameters, resulting in a cohesive abutment design.</a:t>
            </a:r>
            <a:endParaRPr lang="en-IN"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441960"/>
          </a:xfrm>
        </p:spPr>
        <p:txBody>
          <a:bodyPr>
            <a:normAutofit/>
          </a:bodyPr>
          <a:lstStyle/>
          <a:p>
            <a:r>
              <a:rPr lang="en-IN" sz="2400" dirty="0" smtClean="0"/>
              <a:t>ABUTMENT RELATION TO PERIIMPLANT TISSUES.</a:t>
            </a:r>
            <a:endParaRPr lang="en-IN" sz="2400" dirty="0"/>
          </a:p>
        </p:txBody>
      </p:sp>
      <p:sp>
        <p:nvSpPr>
          <p:cNvPr id="3" name="Content Placeholder 2"/>
          <p:cNvSpPr>
            <a:spLocks noGrp="1"/>
          </p:cNvSpPr>
          <p:nvPr>
            <p:ph idx="1"/>
          </p:nvPr>
        </p:nvSpPr>
        <p:spPr>
          <a:xfrm>
            <a:off x="457200" y="914400"/>
            <a:ext cx="7467600" cy="5541336"/>
          </a:xfrm>
        </p:spPr>
        <p:txBody>
          <a:bodyPr>
            <a:normAutofit fontScale="92500" lnSpcReduction="20000"/>
          </a:bodyPr>
          <a:lstStyle/>
          <a:p>
            <a:pPr>
              <a:buNone/>
            </a:pPr>
            <a:r>
              <a:rPr lang="en-IN" sz="2000" b="1" dirty="0" smtClean="0"/>
              <a:t>    CONTOURING THE SOFT TISSUE WITH PROVISIONAL AND   </a:t>
            </a:r>
          </a:p>
          <a:p>
            <a:pPr>
              <a:buNone/>
            </a:pPr>
            <a:r>
              <a:rPr lang="en-IN" sz="2000" b="1" dirty="0" smtClean="0"/>
              <a:t>                            CUSTOM IMPRESSIONS</a:t>
            </a:r>
          </a:p>
          <a:p>
            <a:pPr>
              <a:buNone/>
            </a:pPr>
            <a:endParaRPr lang="en-IN" sz="2000" b="1" dirty="0" smtClean="0"/>
          </a:p>
          <a:p>
            <a:pPr algn="just"/>
            <a:r>
              <a:rPr lang="en-IN" sz="2000" dirty="0" smtClean="0"/>
              <a:t>In order to optimize esthetic outcomes, it is essential,for most sites, to place a </a:t>
            </a:r>
            <a:r>
              <a:rPr lang="en-IN" sz="2000" dirty="0" smtClean="0">
                <a:solidFill>
                  <a:srgbClr val="FF0000"/>
                </a:solidFill>
              </a:rPr>
              <a:t>provisional restoration </a:t>
            </a:r>
            <a:r>
              <a:rPr lang="en-IN" sz="2000" dirty="0" smtClean="0"/>
              <a:t>onto the implant subsequent to healing. </a:t>
            </a:r>
          </a:p>
          <a:p>
            <a:pPr algn="just"/>
            <a:r>
              <a:rPr lang="en-IN" sz="2000" dirty="0" smtClean="0"/>
              <a:t>Customisation to facilitate the </a:t>
            </a:r>
            <a:r>
              <a:rPr lang="en-IN" sz="2000" dirty="0" smtClean="0">
                <a:solidFill>
                  <a:srgbClr val="FF0000"/>
                </a:solidFill>
              </a:rPr>
              <a:t>maturation and stabilization </a:t>
            </a:r>
            <a:r>
              <a:rPr lang="en-IN" sz="2000" dirty="0" smtClean="0"/>
              <a:t>of peri-implant soft tissues. These procedures are the most predictable and practical method of insuring a natural esthetic soft tissue profile.</a:t>
            </a:r>
          </a:p>
          <a:p>
            <a:pPr algn="just"/>
            <a:r>
              <a:rPr lang="en-IN" sz="2000" dirty="0" smtClean="0"/>
              <a:t>The peri-implant tissues in the </a:t>
            </a:r>
            <a:r>
              <a:rPr lang="en-IN" sz="2000" dirty="0" smtClean="0">
                <a:solidFill>
                  <a:srgbClr val="FF0000"/>
                </a:solidFill>
              </a:rPr>
              <a:t>esthetic zone </a:t>
            </a:r>
            <a:r>
              <a:rPr lang="en-IN" sz="2000" dirty="0" smtClean="0"/>
              <a:t>are often </a:t>
            </a:r>
            <a:r>
              <a:rPr lang="en-IN" sz="2000" dirty="0" smtClean="0">
                <a:solidFill>
                  <a:srgbClr val="FF0000"/>
                </a:solidFill>
              </a:rPr>
              <a:t>deeply</a:t>
            </a:r>
            <a:r>
              <a:rPr lang="en-IN" sz="2000" dirty="0" smtClean="0"/>
              <a:t> </a:t>
            </a:r>
            <a:r>
              <a:rPr lang="en-IN" sz="2000" dirty="0" smtClean="0">
                <a:solidFill>
                  <a:srgbClr val="FF0000"/>
                </a:solidFill>
              </a:rPr>
              <a:t>scalloped</a:t>
            </a:r>
            <a:r>
              <a:rPr lang="en-IN" sz="2000" dirty="0" smtClean="0"/>
              <a:t>, making predictable excess removal impossible. </a:t>
            </a:r>
          </a:p>
          <a:p>
            <a:pPr algn="just"/>
            <a:r>
              <a:rPr lang="en-IN" sz="2000" dirty="0" smtClean="0"/>
              <a:t> Desired peri-implant soft tissue profile can be achieved  with the provisional restoration, an accurate cast of the emergence profile should be made . </a:t>
            </a:r>
          </a:p>
          <a:p>
            <a:pPr algn="just"/>
            <a:r>
              <a:rPr lang="en-IN" sz="2000" dirty="0" smtClean="0"/>
              <a:t>   A </a:t>
            </a:r>
            <a:r>
              <a:rPr lang="en-IN" sz="2000" i="1" dirty="0" smtClean="0">
                <a:solidFill>
                  <a:srgbClr val="FF0000"/>
                </a:solidFill>
              </a:rPr>
              <a:t>customized impression coping </a:t>
            </a:r>
            <a:r>
              <a:rPr lang="en-IN" sz="2000" dirty="0" smtClean="0"/>
              <a:t>that duplicates the new sulcus form can be made with a two-stage process.</a:t>
            </a:r>
          </a:p>
          <a:p>
            <a:pPr algn="just"/>
            <a:r>
              <a:rPr lang="en-IN" sz="2000" dirty="0" smtClean="0"/>
              <a:t> </a:t>
            </a:r>
            <a:r>
              <a:rPr lang="en-IN" sz="2000" dirty="0" smtClean="0">
                <a:solidFill>
                  <a:srgbClr val="FF0000"/>
                </a:solidFill>
              </a:rPr>
              <a:t>Custom abutments </a:t>
            </a:r>
            <a:r>
              <a:rPr lang="en-IN" sz="2000" dirty="0" smtClean="0"/>
              <a:t>can be either waxed and cast onto machined cylinders or machined from titanium or zirconia using CAD,or copied from a waxed form .</a:t>
            </a:r>
          </a:p>
          <a:p>
            <a:pPr algn="just"/>
            <a:endParaRPr lang="en-IN" sz="2000" dirty="0" smtClean="0"/>
          </a:p>
          <a:p>
            <a:endParaRPr lang="en-IN" sz="2000" dirty="0" smtClean="0"/>
          </a:p>
          <a:p>
            <a:endParaRPr lang="en-IN" sz="20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534400" cy="609600"/>
          </a:xfrm>
        </p:spPr>
        <p:txBody>
          <a:bodyPr>
            <a:normAutofit/>
          </a:bodyPr>
          <a:lstStyle/>
          <a:p>
            <a:r>
              <a:rPr lang="en-IN" sz="2000" dirty="0" smtClean="0"/>
              <a:t>CUSTOMISED IMPRESSION COPING TO RECORD PERI-IMPLANT TISSUE</a:t>
            </a:r>
            <a:endParaRPr lang="en-IN" sz="2000" dirty="0"/>
          </a:p>
        </p:txBody>
      </p:sp>
      <p:pic>
        <p:nvPicPr>
          <p:cNvPr id="2050" name="Picture 2"/>
          <p:cNvPicPr>
            <a:picLocks noGrp="1" noChangeAspect="1" noChangeArrowheads="1"/>
          </p:cNvPicPr>
          <p:nvPr>
            <p:ph idx="1"/>
          </p:nvPr>
        </p:nvPicPr>
        <p:blipFill>
          <a:blip r:embed="rId2"/>
          <a:srcRect/>
          <a:stretch>
            <a:fillRect/>
          </a:stretch>
        </p:blipFill>
        <p:spPr bwMode="auto">
          <a:xfrm>
            <a:off x="685800" y="1219200"/>
            <a:ext cx="2383043" cy="1589881"/>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343399" y="1219200"/>
            <a:ext cx="2400215" cy="1601337"/>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762000" y="4038600"/>
            <a:ext cx="2286000" cy="1525138"/>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a:srcRect/>
          <a:stretch>
            <a:fillRect/>
          </a:stretch>
        </p:blipFill>
        <p:spPr bwMode="auto">
          <a:xfrm>
            <a:off x="4419600" y="3955960"/>
            <a:ext cx="2362200" cy="1597129"/>
          </a:xfrm>
          <a:prstGeom prst="rect">
            <a:avLst/>
          </a:prstGeom>
          <a:noFill/>
          <a:ln w="9525">
            <a:noFill/>
            <a:miter lim="800000"/>
            <a:headEnd/>
            <a:tailEnd/>
          </a:ln>
          <a:effectLst/>
        </p:spPr>
      </p:pic>
      <p:sp>
        <p:nvSpPr>
          <p:cNvPr id="9" name="TextBox 8"/>
          <p:cNvSpPr txBox="1"/>
          <p:nvPr/>
        </p:nvSpPr>
        <p:spPr>
          <a:xfrm>
            <a:off x="457200" y="3200400"/>
            <a:ext cx="7391400" cy="646331"/>
          </a:xfrm>
          <a:prstGeom prst="rect">
            <a:avLst/>
          </a:prstGeom>
          <a:noFill/>
        </p:spPr>
        <p:txBody>
          <a:bodyPr wrap="square" rtlCol="0">
            <a:spAutoFit/>
          </a:bodyPr>
          <a:lstStyle/>
          <a:p>
            <a:pPr marL="342900" indent="-342900">
              <a:buAutoNum type="alphaUcParenR"/>
            </a:pPr>
            <a:r>
              <a:rPr lang="en-IN" dirty="0" smtClean="0"/>
              <a:t>PERI-IMPLANT SOFT TISSUE TRANSFERRED INTO PUTTY AFTER </a:t>
            </a:r>
          </a:p>
          <a:p>
            <a:pPr marL="342900" indent="-342900"/>
            <a:r>
              <a:rPr lang="en-IN" dirty="0" smtClean="0"/>
              <a:t>      SCREW RETAIN TEMPORARY CROWN REMOVAL ( I, II )</a:t>
            </a:r>
            <a:endParaRPr lang="en-IN" dirty="0"/>
          </a:p>
        </p:txBody>
      </p:sp>
      <p:sp>
        <p:nvSpPr>
          <p:cNvPr id="10" name="TextBox 9"/>
          <p:cNvSpPr txBox="1"/>
          <p:nvPr/>
        </p:nvSpPr>
        <p:spPr>
          <a:xfrm>
            <a:off x="3124200" y="2438400"/>
            <a:ext cx="304800" cy="369332"/>
          </a:xfrm>
          <a:prstGeom prst="rect">
            <a:avLst/>
          </a:prstGeom>
          <a:noFill/>
        </p:spPr>
        <p:txBody>
          <a:bodyPr wrap="square" rtlCol="0">
            <a:spAutoFit/>
          </a:bodyPr>
          <a:lstStyle/>
          <a:p>
            <a:r>
              <a:rPr lang="en-IN" dirty="0" smtClean="0"/>
              <a:t>I</a:t>
            </a:r>
            <a:endParaRPr lang="en-IN" dirty="0"/>
          </a:p>
        </p:txBody>
      </p:sp>
      <p:sp>
        <p:nvSpPr>
          <p:cNvPr id="11" name="TextBox 10"/>
          <p:cNvSpPr txBox="1"/>
          <p:nvPr/>
        </p:nvSpPr>
        <p:spPr>
          <a:xfrm>
            <a:off x="6858000" y="2438400"/>
            <a:ext cx="337131" cy="369332"/>
          </a:xfrm>
          <a:prstGeom prst="rect">
            <a:avLst/>
          </a:prstGeom>
          <a:noFill/>
        </p:spPr>
        <p:txBody>
          <a:bodyPr wrap="square" rtlCol="0">
            <a:spAutoFit/>
          </a:bodyPr>
          <a:lstStyle/>
          <a:p>
            <a:r>
              <a:rPr lang="en-IN" dirty="0" smtClean="0"/>
              <a:t>II</a:t>
            </a:r>
            <a:endParaRPr lang="en-IN" dirty="0"/>
          </a:p>
        </p:txBody>
      </p:sp>
      <p:sp>
        <p:nvSpPr>
          <p:cNvPr id="12" name="TextBox 11"/>
          <p:cNvSpPr txBox="1"/>
          <p:nvPr/>
        </p:nvSpPr>
        <p:spPr>
          <a:xfrm>
            <a:off x="3048000" y="5257800"/>
            <a:ext cx="609600" cy="369332"/>
          </a:xfrm>
          <a:prstGeom prst="rect">
            <a:avLst/>
          </a:prstGeom>
          <a:noFill/>
        </p:spPr>
        <p:txBody>
          <a:bodyPr wrap="square" rtlCol="0">
            <a:spAutoFit/>
          </a:bodyPr>
          <a:lstStyle/>
          <a:p>
            <a:r>
              <a:rPr lang="en-IN" dirty="0" smtClean="0"/>
              <a:t>III</a:t>
            </a:r>
            <a:endParaRPr lang="en-IN" dirty="0"/>
          </a:p>
        </p:txBody>
      </p:sp>
      <p:sp>
        <p:nvSpPr>
          <p:cNvPr id="14" name="TextBox 13"/>
          <p:cNvSpPr txBox="1"/>
          <p:nvPr/>
        </p:nvSpPr>
        <p:spPr>
          <a:xfrm>
            <a:off x="6858000" y="5181600"/>
            <a:ext cx="1066800" cy="369332"/>
          </a:xfrm>
          <a:prstGeom prst="rect">
            <a:avLst/>
          </a:prstGeom>
          <a:noFill/>
        </p:spPr>
        <p:txBody>
          <a:bodyPr wrap="square" rtlCol="0">
            <a:spAutoFit/>
          </a:bodyPr>
          <a:lstStyle/>
          <a:p>
            <a:r>
              <a:rPr lang="en-IN" dirty="0" smtClean="0"/>
              <a:t>IV</a:t>
            </a:r>
            <a:endParaRPr lang="en-IN" dirty="0"/>
          </a:p>
        </p:txBody>
      </p:sp>
      <p:sp>
        <p:nvSpPr>
          <p:cNvPr id="15" name="TextBox 14"/>
          <p:cNvSpPr txBox="1"/>
          <p:nvPr/>
        </p:nvSpPr>
        <p:spPr>
          <a:xfrm>
            <a:off x="457200" y="5867400"/>
            <a:ext cx="7924800" cy="646331"/>
          </a:xfrm>
          <a:prstGeom prst="rect">
            <a:avLst/>
          </a:prstGeom>
          <a:noFill/>
        </p:spPr>
        <p:txBody>
          <a:bodyPr wrap="square" rtlCol="0">
            <a:spAutoFit/>
          </a:bodyPr>
          <a:lstStyle/>
          <a:p>
            <a:r>
              <a:rPr lang="en-IN" dirty="0" smtClean="0"/>
              <a:t>B) A FLOWABLE RESIN (GC PATTERN RESIN ) WAS USED TO CUSTOMIZE THE</a:t>
            </a:r>
          </a:p>
          <a:p>
            <a:r>
              <a:rPr lang="en-IN" dirty="0" smtClean="0"/>
              <a:t>     IMPRESSION COPING WITH THE EMERGENCE PROFILE.( III, IV)</a:t>
            </a:r>
            <a:endParaRPr lang="en-IN"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8160"/>
          </a:xfrm>
        </p:spPr>
        <p:txBody>
          <a:bodyPr>
            <a:normAutofit/>
          </a:bodyPr>
          <a:lstStyle/>
          <a:p>
            <a:r>
              <a:rPr lang="en-IN" sz="2800" dirty="0" smtClean="0"/>
              <a:t>TREATMENT PLAN based selection</a:t>
            </a:r>
            <a:endParaRPr lang="en-IN" sz="2800" dirty="0"/>
          </a:p>
        </p:txBody>
      </p:sp>
      <p:sp>
        <p:nvSpPr>
          <p:cNvPr id="3" name="Content Placeholder 2"/>
          <p:cNvSpPr>
            <a:spLocks noGrp="1"/>
          </p:cNvSpPr>
          <p:nvPr>
            <p:ph idx="1"/>
          </p:nvPr>
        </p:nvSpPr>
        <p:spPr>
          <a:xfrm>
            <a:off x="457200" y="914400"/>
            <a:ext cx="7239000" cy="5541336"/>
          </a:xfrm>
        </p:spPr>
        <p:txBody>
          <a:bodyPr/>
          <a:lstStyle/>
          <a:p>
            <a:pPr>
              <a:buFontTx/>
              <a:buChar char="-"/>
            </a:pPr>
            <a:r>
              <a:rPr lang="en-IN" dirty="0" smtClean="0"/>
              <a:t>Single tooth implant abutment</a:t>
            </a:r>
          </a:p>
          <a:p>
            <a:pPr>
              <a:buFontTx/>
              <a:buChar char="-"/>
            </a:pPr>
            <a:r>
              <a:rPr lang="en-IN" dirty="0" smtClean="0"/>
              <a:t>Fixed/ Fixed detatchable prosthesis-</a:t>
            </a:r>
          </a:p>
          <a:p>
            <a:pPr>
              <a:buFontTx/>
              <a:buChar char="-"/>
            </a:pPr>
            <a:r>
              <a:rPr lang="en-IN" dirty="0" smtClean="0"/>
              <a:t>Implant Overdentures</a:t>
            </a:r>
          </a:p>
          <a:p>
            <a:pPr marL="514350" indent="-514350">
              <a:buAutoNum type="alphaUcParenR"/>
            </a:pPr>
            <a:r>
              <a:rPr lang="en-IN" dirty="0" smtClean="0"/>
              <a:t>( Retained / supported)</a:t>
            </a:r>
          </a:p>
          <a:p>
            <a:pPr marL="514350" indent="-514350">
              <a:buAutoNum type="alphaUcParenR"/>
            </a:pPr>
            <a:r>
              <a:rPr lang="en-IN" dirty="0" smtClean="0"/>
              <a:t>( Resilient / Rigid)</a:t>
            </a:r>
            <a:endParaRPr lang="en-IN"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normAutofit fontScale="90000"/>
          </a:bodyPr>
          <a:lstStyle/>
          <a:p>
            <a:r>
              <a:rPr lang="en-IN" dirty="0" smtClean="0"/>
              <a:t>Single tooth implant abutment</a:t>
            </a:r>
            <a:br>
              <a:rPr lang="en-IN" dirty="0" smtClean="0"/>
            </a:br>
            <a:endParaRPr lang="en-IN" dirty="0"/>
          </a:p>
        </p:txBody>
      </p:sp>
      <p:sp>
        <p:nvSpPr>
          <p:cNvPr id="3" name="Content Placeholder 2"/>
          <p:cNvSpPr>
            <a:spLocks noGrp="1"/>
          </p:cNvSpPr>
          <p:nvPr>
            <p:ph idx="1"/>
          </p:nvPr>
        </p:nvSpPr>
        <p:spPr>
          <a:xfrm>
            <a:off x="457200" y="685800"/>
            <a:ext cx="7620000" cy="5769936"/>
          </a:xfrm>
        </p:spPr>
        <p:txBody>
          <a:bodyPr/>
          <a:lstStyle/>
          <a:p>
            <a:pPr>
              <a:buNone/>
            </a:pPr>
            <a:r>
              <a:rPr lang="en-IN" b="1" dirty="0" smtClean="0">
                <a:solidFill>
                  <a:srgbClr val="FF0000"/>
                </a:solidFill>
              </a:rPr>
              <a:t>OPTIONS</a:t>
            </a:r>
          </a:p>
          <a:p>
            <a:pPr>
              <a:buFont typeface="Wingdings" pitchFamily="2" charset="2"/>
              <a:buChar char="Ø"/>
            </a:pPr>
            <a:endParaRPr lang="en-IN" dirty="0" smtClean="0"/>
          </a:p>
          <a:p>
            <a:pPr>
              <a:buFont typeface="Wingdings" pitchFamily="2" charset="2"/>
              <a:buChar char="Ø"/>
            </a:pPr>
            <a:r>
              <a:rPr lang="en-IN" dirty="0" smtClean="0"/>
              <a:t>Two piece esthetic / anatomic abutment( Ti,Zr)</a:t>
            </a:r>
          </a:p>
          <a:p>
            <a:pPr>
              <a:buFont typeface="Wingdings" pitchFamily="2" charset="2"/>
              <a:buChar char="Ø"/>
            </a:pPr>
            <a:r>
              <a:rPr lang="en-IN" dirty="0" smtClean="0"/>
              <a:t>Two piece Regular abutment </a:t>
            </a:r>
          </a:p>
          <a:p>
            <a:pPr>
              <a:buFont typeface="Wingdings" pitchFamily="2" charset="2"/>
              <a:buChar char="Ø"/>
            </a:pPr>
            <a:r>
              <a:rPr lang="en-IN" dirty="0" smtClean="0"/>
              <a:t>Single piece standard /easy abutment(Solid)</a:t>
            </a:r>
          </a:p>
          <a:p>
            <a:pPr>
              <a:buFont typeface="Wingdings" pitchFamily="2" charset="2"/>
              <a:buChar char="Ø"/>
            </a:pPr>
            <a:r>
              <a:rPr lang="en-IN" dirty="0" smtClean="0"/>
              <a:t>Two piece custom abutment </a:t>
            </a:r>
          </a:p>
          <a:p>
            <a:pPr>
              <a:buFont typeface="Wingdings" pitchFamily="2" charset="2"/>
              <a:buChar char="Ø"/>
            </a:pPr>
            <a:endParaRPr lang="en-IN" dirty="0" smtClean="0"/>
          </a:p>
          <a:p>
            <a:pPr>
              <a:buFont typeface="Wingdings" pitchFamily="2" charset="2"/>
              <a:buChar char="Ø"/>
            </a:pPr>
            <a:endParaRPr lang="en-IN"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838200"/>
          </a:xfrm>
        </p:spPr>
        <p:txBody>
          <a:bodyPr>
            <a:normAutofit/>
          </a:bodyPr>
          <a:lstStyle/>
          <a:p>
            <a:r>
              <a:rPr lang="en-IN" sz="2200" dirty="0" smtClean="0"/>
              <a:t>Two piece esthetic / anatomic abutment( Ti,Zr)</a:t>
            </a:r>
            <a:br>
              <a:rPr lang="en-IN" sz="2200" dirty="0" smtClean="0"/>
            </a:br>
            <a:endParaRPr lang="en-IN" sz="2200" dirty="0"/>
          </a:p>
        </p:txBody>
      </p:sp>
      <p:sp>
        <p:nvSpPr>
          <p:cNvPr id="3" name="Content Placeholder 2"/>
          <p:cNvSpPr>
            <a:spLocks noGrp="1"/>
          </p:cNvSpPr>
          <p:nvPr>
            <p:ph idx="1"/>
          </p:nvPr>
        </p:nvSpPr>
        <p:spPr>
          <a:xfrm>
            <a:off x="457200" y="685800"/>
            <a:ext cx="7239000" cy="5769936"/>
          </a:xfrm>
        </p:spPr>
        <p:txBody>
          <a:bodyPr/>
          <a:lstStyle/>
          <a:p>
            <a:pPr algn="just">
              <a:buFont typeface="Wingdings" pitchFamily="2" charset="2"/>
              <a:buChar char="§"/>
            </a:pPr>
            <a:r>
              <a:rPr lang="en-IN" dirty="0" smtClean="0"/>
              <a:t>For use in single tooth / multiunit splinted restoration specially in esthetic zone.</a:t>
            </a:r>
          </a:p>
          <a:p>
            <a:pPr algn="just">
              <a:buFont typeface="Wingdings" pitchFamily="2" charset="2"/>
              <a:buChar char="§"/>
            </a:pPr>
            <a:r>
              <a:rPr lang="en-IN" dirty="0" smtClean="0"/>
              <a:t>Minimum interocclusal distance of 4.5 mm + restoration thickness is required.(approx. 7 mm from opposing occlusion)</a:t>
            </a:r>
          </a:p>
          <a:p>
            <a:pPr algn="just">
              <a:buFont typeface="Wingdings" pitchFamily="2" charset="2"/>
              <a:buChar char="§"/>
            </a:pPr>
            <a:r>
              <a:rPr lang="en-IN" dirty="0" smtClean="0"/>
              <a:t>Stay atleast 1.5 mm away from conical connection.</a:t>
            </a:r>
          </a:p>
          <a:p>
            <a:pPr algn="just">
              <a:buFont typeface="Wingdings" pitchFamily="2" charset="2"/>
              <a:buChar char="§"/>
            </a:pPr>
            <a:r>
              <a:rPr lang="en-IN" dirty="0" smtClean="0"/>
              <a:t>Leave minimum wall thickness of 1 mm from the screw channel to outer diameter of abutment.</a:t>
            </a:r>
          </a:p>
          <a:p>
            <a:pPr algn="just">
              <a:buFont typeface="Wingdings" pitchFamily="2" charset="2"/>
              <a:buChar char="§"/>
            </a:pPr>
            <a:r>
              <a:rPr lang="en-IN" dirty="0" smtClean="0"/>
              <a:t>Premachined scalloped margins simplify abutment preparation . In addition abutment may be prepared further if needed.</a:t>
            </a:r>
            <a:endParaRPr lang="en-IN" dirty="0"/>
          </a:p>
        </p:txBody>
      </p:sp>
      <p:pic>
        <p:nvPicPr>
          <p:cNvPr id="4" name="Picture 3"/>
          <p:cNvPicPr/>
          <p:nvPr/>
        </p:nvPicPr>
        <p:blipFill>
          <a:blip r:embed="rId2"/>
          <a:srcRect/>
          <a:stretch>
            <a:fillRect/>
          </a:stretch>
        </p:blipFill>
        <p:spPr bwMode="auto">
          <a:xfrm>
            <a:off x="8153400" y="457200"/>
            <a:ext cx="990600" cy="1905000"/>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8153400" y="3886200"/>
            <a:ext cx="990600" cy="1828800"/>
          </a:xfrm>
          <a:prstGeom prst="rect">
            <a:avLst/>
          </a:prstGeom>
          <a:noFill/>
          <a:ln w="9525">
            <a:noFill/>
            <a:miter lim="800000"/>
            <a:headEnd/>
            <a:tailEnd/>
          </a:ln>
        </p:spPr>
      </p:pic>
      <p:sp>
        <p:nvSpPr>
          <p:cNvPr id="6" name="TextBox 5"/>
          <p:cNvSpPr txBox="1"/>
          <p:nvPr/>
        </p:nvSpPr>
        <p:spPr>
          <a:xfrm>
            <a:off x="8305800" y="2514600"/>
            <a:ext cx="609600" cy="461665"/>
          </a:xfrm>
          <a:prstGeom prst="rect">
            <a:avLst/>
          </a:prstGeom>
          <a:noFill/>
        </p:spPr>
        <p:txBody>
          <a:bodyPr wrap="square" rtlCol="0">
            <a:spAutoFit/>
          </a:bodyPr>
          <a:lstStyle/>
          <a:p>
            <a:r>
              <a:rPr lang="en-IN" sz="2400" b="1" dirty="0" smtClean="0"/>
              <a:t>Ti</a:t>
            </a:r>
            <a:endParaRPr lang="en-IN" sz="2400" b="1" dirty="0"/>
          </a:p>
        </p:txBody>
      </p:sp>
      <p:sp>
        <p:nvSpPr>
          <p:cNvPr id="7" name="TextBox 6"/>
          <p:cNvSpPr txBox="1"/>
          <p:nvPr/>
        </p:nvSpPr>
        <p:spPr>
          <a:xfrm>
            <a:off x="8229600" y="5791200"/>
            <a:ext cx="914400" cy="461665"/>
          </a:xfrm>
          <a:prstGeom prst="rect">
            <a:avLst/>
          </a:prstGeom>
          <a:noFill/>
        </p:spPr>
        <p:txBody>
          <a:bodyPr wrap="square" rtlCol="0">
            <a:spAutoFit/>
          </a:bodyPr>
          <a:lstStyle/>
          <a:p>
            <a:r>
              <a:rPr lang="en-IN" dirty="0" smtClean="0"/>
              <a:t> </a:t>
            </a:r>
            <a:r>
              <a:rPr lang="en-IN" sz="2400" b="1" dirty="0" err="1" smtClean="0"/>
              <a:t>Zr</a:t>
            </a:r>
            <a:endParaRPr lang="en-IN" sz="2400" b="1"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0" y="152400"/>
            <a:ext cx="8153400" cy="6303336"/>
          </a:xfrm>
        </p:spPr>
        <p:txBody>
          <a:bodyPr/>
          <a:lstStyle/>
          <a:p>
            <a:pPr>
              <a:buNone/>
            </a:pPr>
            <a:r>
              <a:rPr lang="en-IN" b="1" dirty="0" smtClean="0">
                <a:solidFill>
                  <a:schemeClr val="tx2">
                    <a:lumMod val="75000"/>
                  </a:schemeClr>
                </a:solidFill>
              </a:rPr>
              <a:t>TWO PIECE REGULAR ABUTMENT</a:t>
            </a:r>
          </a:p>
          <a:p>
            <a:pPr algn="just">
              <a:buNone/>
            </a:pPr>
            <a:r>
              <a:rPr lang="en-IN" dirty="0" smtClean="0"/>
              <a:t>- 	Non anatomic with premachined margins but without Scalloping .</a:t>
            </a:r>
          </a:p>
          <a:p>
            <a:pPr algn="just">
              <a:buNone/>
            </a:pPr>
            <a:r>
              <a:rPr lang="en-IN" dirty="0" smtClean="0"/>
              <a:t>- Sufficient wall thickness to allow customisation  by technician .</a:t>
            </a:r>
          </a:p>
          <a:p>
            <a:pPr algn="just">
              <a:buFontTx/>
              <a:buChar char="-"/>
            </a:pPr>
            <a:r>
              <a:rPr lang="en-IN" dirty="0" smtClean="0"/>
              <a:t>For use in non esthetic zone or in anterior areas with low height of interdental gingiva.</a:t>
            </a:r>
          </a:p>
          <a:p>
            <a:pPr algn="just">
              <a:buFontTx/>
              <a:buChar char="-"/>
            </a:pPr>
            <a:r>
              <a:rPr lang="en-IN" dirty="0" smtClean="0"/>
              <a:t>Space requirement same as esthetic abutment. </a:t>
            </a:r>
          </a:p>
          <a:p>
            <a:pPr algn="just">
              <a:buNone/>
            </a:pPr>
            <a:r>
              <a:rPr lang="en-IN" b="1" dirty="0" smtClean="0">
                <a:solidFill>
                  <a:schemeClr val="tx2">
                    <a:lumMod val="75000"/>
                  </a:schemeClr>
                </a:solidFill>
              </a:rPr>
              <a:t>SINGLE PIECE STANDARD /EASY ABUTMENT(SOLID)</a:t>
            </a:r>
          </a:p>
          <a:p>
            <a:pPr algn="just">
              <a:buFontTx/>
              <a:buChar char="-"/>
            </a:pPr>
            <a:r>
              <a:rPr lang="en-IN" dirty="0" smtClean="0"/>
              <a:t>Solid piece abutment can be used in high</a:t>
            </a:r>
          </a:p>
          <a:p>
            <a:pPr algn="just">
              <a:buNone/>
            </a:pPr>
            <a:r>
              <a:rPr lang="en-IN" dirty="0" smtClean="0"/>
              <a:t>  stress situations.</a:t>
            </a:r>
          </a:p>
          <a:p>
            <a:pPr algn="just">
              <a:buFontTx/>
              <a:buChar char="-"/>
            </a:pPr>
            <a:r>
              <a:rPr lang="en-IN" dirty="0" smtClean="0"/>
              <a:t>Can not be customised by dentist / technician</a:t>
            </a:r>
          </a:p>
          <a:p>
            <a:pPr algn="just">
              <a:buFontTx/>
              <a:buChar char="-"/>
            </a:pPr>
            <a:r>
              <a:rPr lang="en-IN" dirty="0" smtClean="0"/>
              <a:t>ONE TIME ONE ABUTMENT CONCEPT</a:t>
            </a:r>
          </a:p>
          <a:p>
            <a:pPr>
              <a:buFontTx/>
              <a:buChar char="-"/>
            </a:pPr>
            <a:endParaRPr lang="en-IN" dirty="0" smtClean="0"/>
          </a:p>
          <a:p>
            <a:pPr>
              <a:buFontTx/>
              <a:buChar char="-"/>
            </a:pPr>
            <a:endParaRPr lang="en-IN" dirty="0"/>
          </a:p>
        </p:txBody>
      </p:sp>
      <p:pic>
        <p:nvPicPr>
          <p:cNvPr id="4" name="Picture 3"/>
          <p:cNvPicPr/>
          <p:nvPr/>
        </p:nvPicPr>
        <p:blipFill>
          <a:blip r:embed="rId2"/>
          <a:srcRect/>
          <a:stretch>
            <a:fillRect/>
          </a:stretch>
        </p:blipFill>
        <p:spPr bwMode="auto">
          <a:xfrm>
            <a:off x="8001000" y="4191000"/>
            <a:ext cx="998220" cy="1752600"/>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8153400" y="152400"/>
            <a:ext cx="8382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a:t>
            </a:r>
            <a:endParaRPr lang="en-IN" dirty="0"/>
          </a:p>
        </p:txBody>
      </p:sp>
      <p:sp>
        <p:nvSpPr>
          <p:cNvPr id="3" name="Content Placeholder 2"/>
          <p:cNvSpPr>
            <a:spLocks noGrp="1"/>
          </p:cNvSpPr>
          <p:nvPr>
            <p:ph idx="1"/>
          </p:nvPr>
        </p:nvSpPr>
        <p:spPr>
          <a:xfrm>
            <a:off x="457200" y="381000"/>
            <a:ext cx="7620000" cy="6074736"/>
          </a:xfrm>
        </p:spPr>
        <p:txBody>
          <a:bodyPr>
            <a:normAutofit lnSpcReduction="10000"/>
          </a:bodyPr>
          <a:lstStyle/>
          <a:p>
            <a:pPr>
              <a:buNone/>
            </a:pPr>
            <a:r>
              <a:rPr lang="en-IN" dirty="0" smtClean="0">
                <a:solidFill>
                  <a:schemeClr val="tx2">
                    <a:lumMod val="75000"/>
                  </a:schemeClr>
                </a:solidFill>
              </a:rPr>
              <a:t>TWO PIECE CUSTOM ABUTMENT (UCLA ABUTMENT)</a:t>
            </a:r>
          </a:p>
          <a:p>
            <a:pPr>
              <a:buNone/>
            </a:pPr>
            <a:r>
              <a:rPr lang="en-IN" dirty="0" smtClean="0"/>
              <a:t>-Indicated for esthetic custom restorations with a good emergence profile  that attach directly to the implant.</a:t>
            </a:r>
          </a:p>
          <a:p>
            <a:pPr>
              <a:buFontTx/>
              <a:buChar char="-"/>
            </a:pPr>
            <a:r>
              <a:rPr lang="en-IN" dirty="0" smtClean="0"/>
              <a:t>Can be used in cases of limited restorative space as there is no intermediary abutment.</a:t>
            </a:r>
          </a:p>
          <a:p>
            <a:pPr>
              <a:buFontTx/>
              <a:buChar char="-"/>
            </a:pPr>
            <a:r>
              <a:rPr lang="en-IN" dirty="0" smtClean="0"/>
              <a:t>A minimum interocclusal distance of 4.5 mm for SD and RD AND 5 mm for the WD UCLA abutments  is required between the implant prosthetic table and the top of abutment screw when seated.</a:t>
            </a:r>
          </a:p>
          <a:p>
            <a:pPr>
              <a:buFontTx/>
              <a:buChar char="-"/>
            </a:pPr>
            <a:r>
              <a:rPr lang="en-IN" dirty="0" smtClean="0"/>
              <a:t>Options for both locking and non locking available.</a:t>
            </a:r>
          </a:p>
          <a:p>
            <a:pPr>
              <a:buFontTx/>
              <a:buChar char="-"/>
            </a:pPr>
            <a:r>
              <a:rPr lang="en-IN" dirty="0" smtClean="0"/>
              <a:t>Parallelism can be obtained among implants which are not parallel.</a:t>
            </a:r>
          </a:p>
          <a:p>
            <a:pPr>
              <a:buFontTx/>
              <a:buChar char="-"/>
            </a:pPr>
            <a:endParaRPr lang="en-IN" dirty="0"/>
          </a:p>
        </p:txBody>
      </p:sp>
      <p:pic>
        <p:nvPicPr>
          <p:cNvPr id="4" name="Picture 3" descr="http://jwcare.en.ecplaza.net/sitebuilder/images/21.jpg"/>
          <p:cNvPicPr/>
          <p:nvPr/>
        </p:nvPicPr>
        <p:blipFill>
          <a:blip r:embed="rId2"/>
          <a:srcRect/>
          <a:stretch>
            <a:fillRect/>
          </a:stretch>
        </p:blipFill>
        <p:spPr bwMode="auto">
          <a:xfrm>
            <a:off x="7391400" y="4191000"/>
            <a:ext cx="1752600" cy="1828800"/>
          </a:xfrm>
          <a:prstGeom prst="rect">
            <a:avLst/>
          </a:prstGeom>
          <a:noFill/>
          <a:ln w="9525">
            <a:noFill/>
            <a:miter lim="800000"/>
            <a:headEnd/>
            <a:tailEnd/>
          </a:ln>
        </p:spPr>
      </p:pic>
      <p:sp>
        <p:nvSpPr>
          <p:cNvPr id="5" name="Right Arrow 4"/>
          <p:cNvSpPr/>
          <p:nvPr/>
        </p:nvSpPr>
        <p:spPr>
          <a:xfrm flipV="1">
            <a:off x="6934200" y="47244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213360"/>
          </a:xfrm>
        </p:spPr>
        <p:txBody>
          <a:bodyPr>
            <a:normAutofit fontScale="90000"/>
          </a:bodyPr>
          <a:lstStyle/>
          <a:p>
            <a:r>
              <a:rPr lang="en-IN" sz="2800" dirty="0" smtClean="0"/>
              <a:t>Fixed, fixed detatchable restorations</a:t>
            </a:r>
            <a:endParaRPr lang="en-IN" sz="2800" dirty="0"/>
          </a:p>
        </p:txBody>
      </p:sp>
      <p:sp>
        <p:nvSpPr>
          <p:cNvPr id="3" name="Content Placeholder 2"/>
          <p:cNvSpPr>
            <a:spLocks noGrp="1"/>
          </p:cNvSpPr>
          <p:nvPr>
            <p:ph idx="1"/>
          </p:nvPr>
        </p:nvSpPr>
        <p:spPr>
          <a:xfrm>
            <a:off x="457200" y="685800"/>
            <a:ext cx="8382000" cy="5769936"/>
          </a:xfrm>
        </p:spPr>
        <p:txBody>
          <a:bodyPr/>
          <a:lstStyle/>
          <a:p>
            <a:pPr>
              <a:buNone/>
            </a:pPr>
            <a:r>
              <a:rPr lang="en-IN" dirty="0" smtClean="0">
                <a:solidFill>
                  <a:schemeClr val="accent6">
                    <a:lumMod val="75000"/>
                  </a:schemeClr>
                </a:solidFill>
              </a:rPr>
              <a:t>Criteria for selecting PFM or Hybrid Prosthesis  </a:t>
            </a:r>
          </a:p>
          <a:p>
            <a:pPr>
              <a:buNone/>
            </a:pPr>
            <a:r>
              <a:rPr lang="en-IN" dirty="0" smtClean="0"/>
              <a:t> </a:t>
            </a:r>
            <a:r>
              <a:rPr lang="en-IN" dirty="0" smtClean="0">
                <a:solidFill>
                  <a:srgbClr val="FF0000"/>
                </a:solidFill>
              </a:rPr>
              <a:t>Porcelain Fused to Metal           Hybrid Prosthesis</a:t>
            </a:r>
          </a:p>
          <a:p>
            <a:pPr>
              <a:buNone/>
            </a:pPr>
            <a:r>
              <a:rPr lang="en-IN" dirty="0" smtClean="0"/>
              <a:t>  cost more                                       cost less</a:t>
            </a:r>
          </a:p>
          <a:p>
            <a:pPr>
              <a:buNone/>
            </a:pPr>
            <a:r>
              <a:rPr lang="en-IN" dirty="0" smtClean="0"/>
              <a:t>  vertical dim &lt; 15mm                 vertical dim &gt;15 </a:t>
            </a:r>
          </a:p>
          <a:p>
            <a:pPr>
              <a:buNone/>
            </a:pPr>
            <a:r>
              <a:rPr lang="en-IN" dirty="0" smtClean="0"/>
              <a:t>  technique same                        technique same</a:t>
            </a:r>
          </a:p>
          <a:p>
            <a:pPr>
              <a:buNone/>
            </a:pPr>
            <a:r>
              <a:rPr lang="en-IN" dirty="0" smtClean="0"/>
              <a:t>  esthetics same                          esthetics same </a:t>
            </a:r>
          </a:p>
          <a:p>
            <a:pPr>
              <a:buNone/>
            </a:pPr>
            <a:r>
              <a:rPr lang="en-IN" dirty="0" smtClean="0"/>
              <a:t>  appointments more                appointments less </a:t>
            </a:r>
          </a:p>
          <a:p>
            <a:pPr>
              <a:buNone/>
            </a:pPr>
            <a:r>
              <a:rPr lang="en-IN" dirty="0" smtClean="0"/>
              <a:t>  soft tissue recon difficult   soft tissue recon easy </a:t>
            </a:r>
          </a:p>
          <a:p>
            <a:pPr>
              <a:buNone/>
            </a:pPr>
            <a:r>
              <a:rPr lang="en-IN" dirty="0" smtClean="0"/>
              <a:t>  repair very difficult                     repair easy </a:t>
            </a:r>
          </a:p>
          <a:p>
            <a:pPr>
              <a:buNone/>
            </a:pPr>
            <a:r>
              <a:rPr lang="en-IN" dirty="0" smtClean="0"/>
              <a:t>  arch length varies               arch length 1st molar Source: Dental Implant </a:t>
            </a:r>
            <a:r>
              <a:rPr lang="en-IN" dirty="0" err="1" smtClean="0"/>
              <a:t>Prosthodontics</a:t>
            </a:r>
            <a:r>
              <a:rPr lang="en-IN" dirty="0" smtClean="0"/>
              <a:t>, </a:t>
            </a:r>
          </a:p>
          <a:p>
            <a:pPr>
              <a:buNone/>
            </a:pPr>
            <a:r>
              <a:rPr lang="en-IN" dirty="0" smtClean="0"/>
              <a:t>                 Dr. Carl </a:t>
            </a:r>
            <a:r>
              <a:rPr lang="en-IN" dirty="0" err="1" smtClean="0"/>
              <a:t>Misch</a:t>
            </a:r>
            <a:r>
              <a:rPr lang="en-IN" dirty="0" smtClean="0"/>
              <a:t> 2005 </a:t>
            </a:r>
            <a:endParaRPr lang="en-IN" dirty="0"/>
          </a:p>
        </p:txBody>
      </p:sp>
      <p:cxnSp>
        <p:nvCxnSpPr>
          <p:cNvPr id="6" name="Straight Connector 5"/>
          <p:cNvCxnSpPr/>
          <p:nvPr/>
        </p:nvCxnSpPr>
        <p:spPr>
          <a:xfrm rot="5400000">
            <a:off x="2552700" y="3314700"/>
            <a:ext cx="419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9600" y="1600200"/>
            <a:ext cx="7543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696200" cy="213360"/>
          </a:xfrm>
        </p:spPr>
        <p:txBody>
          <a:bodyPr>
            <a:normAutofit fontScale="90000"/>
          </a:bodyPr>
          <a:lstStyle/>
          <a:p>
            <a:r>
              <a:rPr lang="en-IN" sz="2400" dirty="0" smtClean="0"/>
              <a:t>SMARTFIX ABUTMENT / TRANSMUCOSAL ABUTMENT</a:t>
            </a:r>
            <a:endParaRPr lang="en-IN" sz="2400" dirty="0"/>
          </a:p>
        </p:txBody>
      </p:sp>
      <p:sp>
        <p:nvSpPr>
          <p:cNvPr id="3" name="Content Placeholder 2"/>
          <p:cNvSpPr>
            <a:spLocks noGrp="1"/>
          </p:cNvSpPr>
          <p:nvPr>
            <p:ph idx="1"/>
          </p:nvPr>
        </p:nvSpPr>
        <p:spPr>
          <a:xfrm>
            <a:off x="457200" y="609600"/>
            <a:ext cx="7620000" cy="5846136"/>
          </a:xfrm>
        </p:spPr>
        <p:txBody>
          <a:bodyPr/>
          <a:lstStyle/>
          <a:p>
            <a:r>
              <a:rPr lang="en-IN" dirty="0" smtClean="0"/>
              <a:t>Application in All on 4 / All on 6 concept.(Tilted implant concept).</a:t>
            </a:r>
          </a:p>
          <a:p>
            <a:r>
              <a:rPr lang="en-IN" dirty="0" err="1" smtClean="0"/>
              <a:t>Smartfix</a:t>
            </a:r>
            <a:r>
              <a:rPr lang="en-IN" dirty="0" smtClean="0"/>
              <a:t> available in 15⁰ and 30⁰ </a:t>
            </a:r>
            <a:r>
              <a:rPr lang="en-IN" dirty="0" err="1" smtClean="0"/>
              <a:t>angulation</a:t>
            </a:r>
            <a:r>
              <a:rPr lang="en-IN" dirty="0" smtClean="0"/>
              <a:t> i.e. Allows 30⁰ and 60⁰ of divergence between adjacent implants.</a:t>
            </a:r>
          </a:p>
          <a:p>
            <a:r>
              <a:rPr lang="en-IN" dirty="0" err="1" smtClean="0"/>
              <a:t>Transmucosal</a:t>
            </a:r>
            <a:r>
              <a:rPr lang="en-IN" dirty="0" smtClean="0"/>
              <a:t> abutment </a:t>
            </a:r>
            <a:r>
              <a:rPr lang="en-IN" dirty="0" smtClean="0"/>
              <a:t>available </a:t>
            </a:r>
            <a:r>
              <a:rPr lang="en-IN" dirty="0" smtClean="0"/>
              <a:t>in 17°and 30°</a:t>
            </a:r>
            <a:endParaRPr lang="en-IN" dirty="0" smtClean="0"/>
          </a:p>
          <a:p>
            <a:r>
              <a:rPr lang="en-IN" dirty="0" smtClean="0"/>
              <a:t>Available in different gingival cuff heights to raise the prosthetic platform </a:t>
            </a:r>
            <a:r>
              <a:rPr lang="en-IN" dirty="0" err="1" smtClean="0"/>
              <a:t>supragingivally</a:t>
            </a:r>
            <a:r>
              <a:rPr lang="en-IN" dirty="0" smtClean="0"/>
              <a:t> on which hybrid prosthesis seats.</a:t>
            </a:r>
            <a:endParaRPr lang="en-IN" dirty="0"/>
          </a:p>
        </p:txBody>
      </p:sp>
      <p:pic>
        <p:nvPicPr>
          <p:cNvPr id="1026" name="Picture 2" descr="ATImage"/>
          <p:cNvPicPr>
            <a:picLocks noChangeAspect="1" noChangeArrowheads="1"/>
          </p:cNvPicPr>
          <p:nvPr/>
        </p:nvPicPr>
        <p:blipFill>
          <a:blip r:embed="rId2"/>
          <a:srcRect/>
          <a:stretch>
            <a:fillRect/>
          </a:stretch>
        </p:blipFill>
        <p:spPr bwMode="auto">
          <a:xfrm>
            <a:off x="838200" y="4598770"/>
            <a:ext cx="2209800" cy="1935380"/>
          </a:xfrm>
          <a:prstGeom prst="rect">
            <a:avLst/>
          </a:prstGeom>
          <a:noFill/>
          <a:ln w="9525">
            <a:noFill/>
            <a:miter lim="800000"/>
            <a:headEnd/>
            <a:tailEnd/>
          </a:ln>
        </p:spPr>
      </p:pic>
      <p:pic>
        <p:nvPicPr>
          <p:cNvPr id="1027" name="Picture 3" descr="ATImage"/>
          <p:cNvPicPr>
            <a:picLocks noChangeAspect="1" noChangeArrowheads="1"/>
          </p:cNvPicPr>
          <p:nvPr/>
        </p:nvPicPr>
        <p:blipFill>
          <a:blip r:embed="rId3"/>
          <a:srcRect/>
          <a:stretch>
            <a:fillRect/>
          </a:stretch>
        </p:blipFill>
        <p:spPr bwMode="auto">
          <a:xfrm>
            <a:off x="3962400" y="4953000"/>
            <a:ext cx="1457325" cy="1343025"/>
          </a:xfrm>
          <a:prstGeom prst="rect">
            <a:avLst/>
          </a:prstGeom>
          <a:noFill/>
          <a:ln w="9525">
            <a:noFill/>
            <a:miter lim="800000"/>
            <a:headEnd/>
            <a:tailEnd/>
          </a:ln>
        </p:spPr>
      </p:pic>
      <p:pic>
        <p:nvPicPr>
          <p:cNvPr id="1028" name="Picture 4"/>
          <p:cNvPicPr>
            <a:picLocks noChangeAspect="1" noChangeArrowheads="1"/>
          </p:cNvPicPr>
          <p:nvPr/>
        </p:nvPicPr>
        <p:blipFill>
          <a:blip r:embed="rId4"/>
          <a:srcRect/>
          <a:stretch>
            <a:fillRect/>
          </a:stretch>
        </p:blipFill>
        <p:spPr bwMode="auto">
          <a:xfrm>
            <a:off x="6172201" y="4648201"/>
            <a:ext cx="1828800" cy="182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441960"/>
          </a:xfrm>
        </p:spPr>
        <p:txBody>
          <a:bodyPr>
            <a:normAutofit fontScale="90000"/>
          </a:bodyPr>
          <a:lstStyle/>
          <a:p>
            <a:r>
              <a:rPr lang="en-IN" dirty="0" smtClean="0"/>
              <a:t>Implant </a:t>
            </a:r>
            <a:r>
              <a:rPr lang="en-IN" dirty="0" err="1" smtClean="0"/>
              <a:t>overdentures</a:t>
            </a:r>
            <a:endParaRPr lang="en-IN" dirty="0"/>
          </a:p>
        </p:txBody>
      </p:sp>
      <p:sp>
        <p:nvSpPr>
          <p:cNvPr id="3" name="Content Placeholder 2"/>
          <p:cNvSpPr>
            <a:spLocks noGrp="1"/>
          </p:cNvSpPr>
          <p:nvPr>
            <p:ph idx="1"/>
          </p:nvPr>
        </p:nvSpPr>
        <p:spPr>
          <a:xfrm>
            <a:off x="457200" y="533400"/>
            <a:ext cx="7620000" cy="5922336"/>
          </a:xfrm>
        </p:spPr>
        <p:txBody>
          <a:bodyPr>
            <a:normAutofit lnSpcReduction="10000"/>
          </a:bodyPr>
          <a:lstStyle/>
          <a:p>
            <a:pPr>
              <a:buNone/>
            </a:pPr>
            <a:r>
              <a:rPr lang="en-IN" dirty="0" smtClean="0"/>
              <a:t>   </a:t>
            </a:r>
          </a:p>
          <a:p>
            <a:pPr>
              <a:buNone/>
            </a:pPr>
            <a:r>
              <a:rPr lang="en-IN" sz="2800" dirty="0" smtClean="0">
                <a:solidFill>
                  <a:schemeClr val="bg2">
                    <a:lumMod val="50000"/>
                  </a:schemeClr>
                </a:solidFill>
              </a:rPr>
              <a:t> A) SNAP ATTACHMENT (RESILIENT)</a:t>
            </a:r>
          </a:p>
          <a:p>
            <a:pPr>
              <a:buNone/>
            </a:pPr>
            <a:r>
              <a:rPr lang="en-IN" sz="2000" dirty="0" smtClean="0"/>
              <a:t> </a:t>
            </a:r>
            <a:r>
              <a:rPr lang="en-IN" sz="2200" dirty="0" smtClean="0"/>
              <a:t>- Economical direct attachment for an implant attachment-retained  </a:t>
            </a:r>
            <a:r>
              <a:rPr lang="en-IN" sz="2200" dirty="0" err="1" smtClean="0"/>
              <a:t>overdenture</a:t>
            </a:r>
            <a:r>
              <a:rPr lang="en-IN" sz="2200" dirty="0" smtClean="0"/>
              <a:t> restoration</a:t>
            </a:r>
          </a:p>
          <a:p>
            <a:pPr>
              <a:buNone/>
            </a:pPr>
            <a:r>
              <a:rPr lang="en-IN" sz="2200" dirty="0" smtClean="0"/>
              <a:t> - For fabrication of </a:t>
            </a:r>
            <a:r>
              <a:rPr lang="en-IN" sz="2200" dirty="0" err="1" smtClean="0"/>
              <a:t>overdentures</a:t>
            </a:r>
            <a:r>
              <a:rPr lang="en-IN" sz="2200" dirty="0" smtClean="0"/>
              <a:t> in edentulous mandible with 2 or more implants</a:t>
            </a:r>
          </a:p>
          <a:p>
            <a:pPr>
              <a:buNone/>
            </a:pPr>
            <a:r>
              <a:rPr lang="en-IN" sz="2200" dirty="0" smtClean="0"/>
              <a:t> - Can be used </a:t>
            </a:r>
            <a:r>
              <a:rPr lang="en-IN" sz="2200" dirty="0" err="1" smtClean="0"/>
              <a:t>chairside</a:t>
            </a:r>
            <a:r>
              <a:rPr lang="en-IN" sz="2200" dirty="0" smtClean="0"/>
              <a:t> or in the laboratory.</a:t>
            </a:r>
          </a:p>
          <a:p>
            <a:pPr>
              <a:buNone/>
            </a:pPr>
            <a:r>
              <a:rPr lang="en-IN" sz="2200" dirty="0" smtClean="0"/>
              <a:t> - Male component is available in various gingival cuff heights .</a:t>
            </a:r>
          </a:p>
          <a:p>
            <a:pPr>
              <a:buNone/>
            </a:pPr>
            <a:r>
              <a:rPr lang="en-IN" sz="2200" dirty="0" smtClean="0"/>
              <a:t> - </a:t>
            </a:r>
            <a:r>
              <a:rPr lang="en-IN" sz="2200" dirty="0" err="1" smtClean="0"/>
              <a:t>Replacable</a:t>
            </a:r>
            <a:r>
              <a:rPr lang="en-IN" sz="2200" dirty="0" smtClean="0"/>
              <a:t> retention inserts are available with different retentive holding force levels.</a:t>
            </a:r>
          </a:p>
          <a:p>
            <a:pPr>
              <a:buNone/>
            </a:pPr>
            <a:r>
              <a:rPr lang="en-IN" sz="2200" dirty="0" smtClean="0"/>
              <a:t>                                 </a:t>
            </a:r>
          </a:p>
          <a:p>
            <a:pPr>
              <a:buNone/>
            </a:pPr>
            <a:endParaRPr lang="en-IN" sz="2000" dirty="0" smtClean="0"/>
          </a:p>
          <a:p>
            <a:pPr>
              <a:buNone/>
            </a:pPr>
            <a:r>
              <a:rPr lang="en-IN" sz="2000" dirty="0" smtClean="0"/>
              <a:t>                        </a:t>
            </a:r>
          </a:p>
          <a:p>
            <a:pPr>
              <a:buNone/>
            </a:pPr>
            <a:endParaRPr lang="en-IN" sz="2000" dirty="0" smtClean="0"/>
          </a:p>
          <a:p>
            <a:pPr>
              <a:buNone/>
            </a:pPr>
            <a:r>
              <a:rPr lang="en-IN" sz="2000" dirty="0" smtClean="0"/>
              <a:t>  Ball abutment         </a:t>
            </a:r>
            <a:r>
              <a:rPr lang="en-IN" sz="2000" dirty="0" err="1" smtClean="0"/>
              <a:t>Clix</a:t>
            </a:r>
            <a:r>
              <a:rPr lang="en-IN" sz="2000" dirty="0" smtClean="0"/>
              <a:t> female                     </a:t>
            </a:r>
            <a:r>
              <a:rPr lang="en-IN" sz="2000" dirty="0" err="1" smtClean="0"/>
              <a:t>Clix</a:t>
            </a:r>
            <a:r>
              <a:rPr lang="en-IN" sz="2000" dirty="0" smtClean="0"/>
              <a:t> inserts</a:t>
            </a:r>
          </a:p>
          <a:p>
            <a:pPr>
              <a:buNone/>
            </a:pPr>
            <a:endParaRPr lang="en-IN" dirty="0" smtClean="0"/>
          </a:p>
          <a:p>
            <a:pPr>
              <a:buNone/>
            </a:pPr>
            <a:endParaRPr lang="en-IN" dirty="0" smtClean="0"/>
          </a:p>
          <a:p>
            <a:pPr>
              <a:buNone/>
            </a:pPr>
            <a:endParaRPr lang="en-IN" dirty="0" smtClean="0"/>
          </a:p>
          <a:p>
            <a:pPr>
              <a:buNone/>
            </a:pPr>
            <a:endParaRPr lang="en-IN" dirty="0" smtClean="0"/>
          </a:p>
          <a:p>
            <a:pPr>
              <a:buNone/>
            </a:pPr>
            <a:endParaRPr lang="en-IN" dirty="0"/>
          </a:p>
        </p:txBody>
      </p:sp>
      <p:pic>
        <p:nvPicPr>
          <p:cNvPr id="8" name="Picture 3"/>
          <p:cNvPicPr>
            <a:picLocks noChangeAspect="1" noChangeArrowheads="1"/>
          </p:cNvPicPr>
          <p:nvPr/>
        </p:nvPicPr>
        <p:blipFill>
          <a:blip r:embed="rId2"/>
          <a:srcRect/>
          <a:stretch>
            <a:fillRect/>
          </a:stretch>
        </p:blipFill>
        <p:spPr bwMode="auto">
          <a:xfrm>
            <a:off x="1066800" y="4876800"/>
            <a:ext cx="366712" cy="847512"/>
          </a:xfrm>
          <a:prstGeom prst="rect">
            <a:avLst/>
          </a:prstGeom>
          <a:noFill/>
          <a:ln w="9525">
            <a:noFill/>
            <a:miter lim="800000"/>
            <a:headEnd/>
            <a:tailEnd/>
          </a:ln>
          <a:effectLst/>
        </p:spPr>
      </p:pic>
      <p:pic>
        <p:nvPicPr>
          <p:cNvPr id="1031" name="Picture 7"/>
          <p:cNvPicPr>
            <a:picLocks noChangeAspect="1" noChangeArrowheads="1"/>
          </p:cNvPicPr>
          <p:nvPr/>
        </p:nvPicPr>
        <p:blipFill>
          <a:blip r:embed="rId3"/>
          <a:srcRect/>
          <a:stretch>
            <a:fillRect/>
          </a:stretch>
        </p:blipFill>
        <p:spPr bwMode="auto">
          <a:xfrm>
            <a:off x="3124200" y="5105400"/>
            <a:ext cx="647700" cy="485775"/>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a:srcRect/>
          <a:stretch>
            <a:fillRect/>
          </a:stretch>
        </p:blipFill>
        <p:spPr bwMode="auto">
          <a:xfrm>
            <a:off x="5562600" y="5181600"/>
            <a:ext cx="666750" cy="485775"/>
          </a:xfrm>
          <a:prstGeom prst="rect">
            <a:avLst/>
          </a:prstGeom>
          <a:noFill/>
          <a:ln w="9525">
            <a:noFill/>
            <a:miter lim="800000"/>
            <a:headEnd/>
            <a:tailEnd/>
          </a:ln>
          <a:effectLst/>
        </p:spPr>
      </p:pic>
      <p:pic>
        <p:nvPicPr>
          <p:cNvPr id="1033" name="Picture 9"/>
          <p:cNvPicPr>
            <a:picLocks noChangeAspect="1" noChangeArrowheads="1"/>
          </p:cNvPicPr>
          <p:nvPr/>
        </p:nvPicPr>
        <p:blipFill>
          <a:blip r:embed="rId5"/>
          <a:srcRect/>
          <a:stretch>
            <a:fillRect/>
          </a:stretch>
        </p:blipFill>
        <p:spPr bwMode="auto">
          <a:xfrm>
            <a:off x="6172200" y="5181600"/>
            <a:ext cx="723900" cy="457200"/>
          </a:xfrm>
          <a:prstGeom prst="rect">
            <a:avLst/>
          </a:prstGeom>
          <a:noFill/>
          <a:ln w="9525">
            <a:noFill/>
            <a:miter lim="800000"/>
            <a:headEnd/>
            <a:tailEnd/>
          </a:ln>
          <a:effectLst/>
        </p:spPr>
      </p:pic>
      <p:pic>
        <p:nvPicPr>
          <p:cNvPr id="1034" name="Picture 10"/>
          <p:cNvPicPr>
            <a:picLocks noChangeAspect="1" noChangeArrowheads="1"/>
          </p:cNvPicPr>
          <p:nvPr/>
        </p:nvPicPr>
        <p:blipFill>
          <a:blip r:embed="rId6"/>
          <a:srcRect/>
          <a:stretch>
            <a:fillRect/>
          </a:stretch>
        </p:blipFill>
        <p:spPr bwMode="auto">
          <a:xfrm>
            <a:off x="6781800" y="5181600"/>
            <a:ext cx="714375" cy="45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85800"/>
          </a:xfrm>
        </p:spPr>
        <p:txBody>
          <a:bodyPr>
            <a:noAutofit/>
          </a:bodyPr>
          <a:lstStyle/>
          <a:p>
            <a:r>
              <a:rPr lang="en-IN" sz="2800" dirty="0" smtClean="0"/>
              <a:t/>
            </a:r>
            <a:br>
              <a:rPr lang="en-IN" sz="2800" dirty="0" smtClean="0"/>
            </a:br>
            <a:r>
              <a:rPr lang="en-IN" sz="2800" dirty="0" smtClean="0"/>
              <a:t>SNAP ATTACHMENT (TECHNICAL ASPECT)</a:t>
            </a:r>
            <a:endParaRPr lang="en-IN" sz="2800" dirty="0"/>
          </a:p>
        </p:txBody>
      </p:sp>
      <p:sp>
        <p:nvSpPr>
          <p:cNvPr id="3" name="Content Placeholder 2"/>
          <p:cNvSpPr>
            <a:spLocks noGrp="1"/>
          </p:cNvSpPr>
          <p:nvPr>
            <p:ph idx="1"/>
          </p:nvPr>
        </p:nvSpPr>
        <p:spPr>
          <a:xfrm>
            <a:off x="152400" y="762000"/>
            <a:ext cx="8153400" cy="5693736"/>
          </a:xfrm>
        </p:spPr>
        <p:txBody>
          <a:bodyPr>
            <a:normAutofit/>
          </a:bodyPr>
          <a:lstStyle/>
          <a:p>
            <a:r>
              <a:rPr lang="en-IN" dirty="0" smtClean="0"/>
              <a:t> A minimum inter-</a:t>
            </a:r>
            <a:r>
              <a:rPr lang="en-IN" dirty="0" err="1" smtClean="0"/>
              <a:t>occlusal</a:t>
            </a:r>
            <a:r>
              <a:rPr lang="en-IN" dirty="0" smtClean="0"/>
              <a:t> clearance of 7.0mm + cuff height is required.</a:t>
            </a:r>
          </a:p>
          <a:p>
            <a:r>
              <a:rPr lang="en-IN" dirty="0" smtClean="0"/>
              <a:t>Implants must be relatively parallel to one another with less than 20° of total divergence.</a:t>
            </a:r>
          </a:p>
          <a:p>
            <a:r>
              <a:rPr lang="en-IN" dirty="0" smtClean="0"/>
              <a:t> If a patient cannot tolerate pressure on the mucosa, this type of restoration is not an option.</a:t>
            </a:r>
          </a:p>
          <a:p>
            <a:r>
              <a:rPr lang="en-IN" dirty="0" smtClean="0"/>
              <a:t> The patient must have good manual dexterity to   align the denture directly over the attachments prior to seating.</a:t>
            </a:r>
            <a:endParaRPr lang="en-IN" dirty="0"/>
          </a:p>
        </p:txBody>
      </p:sp>
      <p:pic>
        <p:nvPicPr>
          <p:cNvPr id="4" name="Picture 3" descr="http://renaissancedentalcenter.com/wp-content/uploads/2013/09/overdenture.jpg"/>
          <p:cNvPicPr/>
          <p:nvPr/>
        </p:nvPicPr>
        <p:blipFill>
          <a:blip r:embed="rId2"/>
          <a:srcRect/>
          <a:stretch>
            <a:fillRect/>
          </a:stretch>
        </p:blipFill>
        <p:spPr bwMode="auto">
          <a:xfrm>
            <a:off x="3581400" y="4419600"/>
            <a:ext cx="2286000" cy="21258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533400"/>
          </a:xfrm>
        </p:spPr>
        <p:txBody>
          <a:bodyPr>
            <a:normAutofit fontScale="90000"/>
          </a:bodyPr>
          <a:lstStyle/>
          <a:p>
            <a:r>
              <a:rPr lang="en-IN" sz="3100" dirty="0" smtClean="0">
                <a:solidFill>
                  <a:schemeClr val="tx2">
                    <a:lumMod val="75000"/>
                  </a:schemeClr>
                </a:solidFill>
              </a:rPr>
              <a:t>B) Locator   attachment (resilient</a:t>
            </a:r>
            <a:r>
              <a:rPr lang="en-IN" dirty="0" smtClean="0">
                <a:solidFill>
                  <a:schemeClr val="tx2">
                    <a:lumMod val="75000"/>
                  </a:schemeClr>
                </a:solidFill>
              </a:rPr>
              <a:t>)</a:t>
            </a:r>
            <a:endParaRPr lang="en-IN" dirty="0">
              <a:solidFill>
                <a:schemeClr val="tx2">
                  <a:lumMod val="75000"/>
                </a:schemeClr>
              </a:solidFill>
            </a:endParaRPr>
          </a:p>
        </p:txBody>
      </p:sp>
      <p:sp>
        <p:nvSpPr>
          <p:cNvPr id="3" name="Content Placeholder 2"/>
          <p:cNvSpPr>
            <a:spLocks noGrp="1"/>
          </p:cNvSpPr>
          <p:nvPr>
            <p:ph idx="1"/>
          </p:nvPr>
        </p:nvSpPr>
        <p:spPr>
          <a:xfrm>
            <a:off x="457200" y="609600"/>
            <a:ext cx="7467600" cy="5846136"/>
          </a:xfrm>
        </p:spPr>
        <p:txBody>
          <a:bodyPr>
            <a:normAutofit fontScale="92500" lnSpcReduction="10000"/>
          </a:bodyPr>
          <a:lstStyle/>
          <a:p>
            <a:r>
              <a:rPr lang="en-IN" dirty="0" smtClean="0"/>
              <a:t>LOCATOR Abutments are used with two or more implants for attachment retained </a:t>
            </a:r>
            <a:r>
              <a:rPr lang="en-IN" dirty="0" err="1" smtClean="0"/>
              <a:t>overdenture</a:t>
            </a:r>
            <a:r>
              <a:rPr lang="en-IN" dirty="0" smtClean="0"/>
              <a:t> restorations.</a:t>
            </a:r>
          </a:p>
          <a:p>
            <a:r>
              <a:rPr lang="en-IN" dirty="0" smtClean="0"/>
              <a:t>Nylon LOCATOR Replacement Males provide varying degrees of retention which also allows compensation of axial divergences.</a:t>
            </a:r>
          </a:p>
          <a:p>
            <a:r>
              <a:rPr lang="en-IN" dirty="0" smtClean="0"/>
              <a:t>Indications:</a:t>
            </a:r>
          </a:p>
          <a:p>
            <a:pPr>
              <a:buNone/>
            </a:pPr>
            <a:r>
              <a:rPr lang="en-IN" dirty="0" smtClean="0"/>
              <a:t>  The LOCATOR Abutment System is designed for use with </a:t>
            </a:r>
            <a:r>
              <a:rPr lang="en-IN" dirty="0" err="1" smtClean="0"/>
              <a:t>overdentures</a:t>
            </a:r>
            <a:r>
              <a:rPr lang="en-IN" dirty="0" smtClean="0"/>
              <a:t> or partial dentures retained in whole or in part by implants.</a:t>
            </a:r>
          </a:p>
          <a:p>
            <a:r>
              <a:rPr lang="en-IN" dirty="0" smtClean="0"/>
              <a:t>Contraindications:</a:t>
            </a:r>
          </a:p>
          <a:p>
            <a:pPr>
              <a:buNone/>
            </a:pPr>
            <a:r>
              <a:rPr lang="en-IN" dirty="0" smtClean="0"/>
              <a:t>   Not appropriate where a totally rigid connection is required. Not recommended for use on two or more implants with greater than 40° total divergence.</a:t>
            </a:r>
          </a:p>
          <a:p>
            <a:endParaRPr lang="en-IN"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09600"/>
          </a:xfrm>
        </p:spPr>
        <p:txBody>
          <a:bodyPr>
            <a:normAutofit/>
          </a:bodyPr>
          <a:lstStyle/>
          <a:p>
            <a:r>
              <a:rPr lang="en-IN" dirty="0" smtClean="0">
                <a:solidFill>
                  <a:schemeClr val="tx2">
                    <a:lumMod val="75000"/>
                  </a:schemeClr>
                </a:solidFill>
              </a:rPr>
              <a:t>Locator attachment</a:t>
            </a:r>
            <a:endParaRPr lang="en-IN" dirty="0">
              <a:solidFill>
                <a:schemeClr val="tx2">
                  <a:lumMod val="75000"/>
                </a:schemeClr>
              </a:solidFill>
            </a:endParaRPr>
          </a:p>
        </p:txBody>
      </p:sp>
      <p:sp>
        <p:nvSpPr>
          <p:cNvPr id="3" name="Content Placeholder 2"/>
          <p:cNvSpPr>
            <a:spLocks noGrp="1"/>
          </p:cNvSpPr>
          <p:nvPr>
            <p:ph idx="1"/>
          </p:nvPr>
        </p:nvSpPr>
        <p:spPr>
          <a:xfrm>
            <a:off x="457200" y="533400"/>
            <a:ext cx="7620000" cy="5922336"/>
          </a:xfrm>
        </p:spPr>
        <p:txBody>
          <a:bodyPr>
            <a:normAutofit fontScale="92500"/>
          </a:bodyPr>
          <a:lstStyle/>
          <a:p>
            <a:pPr algn="just"/>
            <a:r>
              <a:rPr lang="en-IN" dirty="0" smtClean="0"/>
              <a:t>Technical Considerations:</a:t>
            </a:r>
          </a:p>
          <a:p>
            <a:pPr algn="just"/>
            <a:r>
              <a:rPr lang="en-IN" dirty="0" smtClean="0"/>
              <a:t> Lowest Vertical Height: The total height of the LOCATOR Abutment (Abutment plus Replacement Male) Assembly is only 2.5mm plus cuff height .Provides greater freedom at limited space conditions.</a:t>
            </a:r>
          </a:p>
          <a:p>
            <a:pPr algn="just"/>
            <a:r>
              <a:rPr lang="en-IN" dirty="0" smtClean="0"/>
              <a:t> Locating Design: Self-locating design allows the patient to easily seat their </a:t>
            </a:r>
            <a:r>
              <a:rPr lang="en-IN" dirty="0" err="1" smtClean="0"/>
              <a:t>overdenture</a:t>
            </a:r>
            <a:r>
              <a:rPr lang="en-IN" dirty="0" smtClean="0"/>
              <a:t> without the need for accurate alignment of the attachment components.</a:t>
            </a:r>
          </a:p>
          <a:p>
            <a:pPr algn="just"/>
            <a:r>
              <a:rPr lang="en-IN" dirty="0" smtClean="0"/>
              <a:t> Retention Inside and Out: The patented Dual Retention feature provides the LOCATOR Abutment with greater retention surface area than with other attachments. A combination of inside and outside retention ensures the longest lasting performance.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0"/>
            <a:ext cx="7239000" cy="533400"/>
          </a:xfrm>
        </p:spPr>
        <p:txBody>
          <a:bodyPr>
            <a:normAutofit fontScale="90000"/>
          </a:bodyPr>
          <a:lstStyle/>
          <a:p>
            <a:r>
              <a:rPr lang="en-IN" dirty="0" smtClean="0">
                <a:solidFill>
                  <a:schemeClr val="tx2">
                    <a:lumMod val="75000"/>
                  </a:schemeClr>
                </a:solidFill>
              </a:rPr>
              <a:t>Locator  attachment</a:t>
            </a:r>
            <a:endParaRPr lang="en-IN" dirty="0">
              <a:solidFill>
                <a:schemeClr val="tx2">
                  <a:lumMod val="75000"/>
                </a:schemeClr>
              </a:solidFill>
            </a:endParaRPr>
          </a:p>
        </p:txBody>
      </p:sp>
      <p:sp>
        <p:nvSpPr>
          <p:cNvPr id="3" name="Content Placeholder 2"/>
          <p:cNvSpPr>
            <a:spLocks noGrp="1"/>
          </p:cNvSpPr>
          <p:nvPr>
            <p:ph idx="1"/>
          </p:nvPr>
        </p:nvSpPr>
        <p:spPr>
          <a:xfrm>
            <a:off x="457200" y="533400"/>
            <a:ext cx="7239000" cy="5922336"/>
          </a:xfrm>
        </p:spPr>
        <p:txBody>
          <a:bodyPr>
            <a:normAutofit fontScale="92500"/>
          </a:bodyPr>
          <a:lstStyle/>
          <a:p>
            <a:pPr algn="just"/>
            <a:r>
              <a:rPr lang="en-IN" dirty="0" smtClean="0"/>
              <a:t>Locator attachments without an inner retention   feature are used when they are aimed to correct  </a:t>
            </a:r>
            <a:r>
              <a:rPr lang="en-IN" dirty="0" err="1" smtClean="0"/>
              <a:t>interimplant</a:t>
            </a:r>
            <a:r>
              <a:rPr lang="en-IN" dirty="0" smtClean="0"/>
              <a:t> </a:t>
            </a:r>
            <a:r>
              <a:rPr lang="en-IN" dirty="0" err="1" smtClean="0"/>
              <a:t>angulation</a:t>
            </a:r>
            <a:r>
              <a:rPr lang="en-IN" dirty="0" smtClean="0"/>
              <a:t>  more than 20⁰.</a:t>
            </a:r>
          </a:p>
          <a:p>
            <a:pPr algn="just">
              <a:buNone/>
            </a:pPr>
            <a:endParaRPr lang="en-IN" dirty="0" smtClean="0"/>
          </a:p>
          <a:p>
            <a:pPr algn="just"/>
            <a:r>
              <a:rPr lang="en-IN" dirty="0" smtClean="0"/>
              <a:t> Rotational Pivoting Action: The design of the pivoting LOCATOR Replacement Male delivers a resilient connection for the prosthesis without any resulting loss of retention.</a:t>
            </a:r>
          </a:p>
          <a:p>
            <a:pPr algn="just">
              <a:buNone/>
            </a:pPr>
            <a:r>
              <a:rPr lang="en-IN" dirty="0" smtClean="0"/>
              <a:t>    Use With Non-Parallel Implants: Standard LOCATOR Replacement Males can be used to restore an implant with up to 10°of divergence (20° between implants).The LOCATOR Extended Range Replacement Males can accommodate a divergence of up to 20° (40° between implants).</a:t>
            </a:r>
          </a:p>
          <a:p>
            <a:pPr algn="just">
              <a:buNone/>
            </a:pPr>
            <a:endParaRPr lang="en-IN"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99160"/>
          </a:xfrm>
        </p:spPr>
        <p:txBody>
          <a:bodyPr/>
          <a:lstStyle/>
          <a:p>
            <a:r>
              <a:rPr lang="en-IN" dirty="0" smtClean="0">
                <a:solidFill>
                  <a:schemeClr val="tx2">
                    <a:lumMod val="75000"/>
                  </a:schemeClr>
                </a:solidFill>
              </a:rPr>
              <a:t>Locator  attachment</a:t>
            </a:r>
            <a:endParaRPr lang="en-IN" dirty="0">
              <a:solidFill>
                <a:schemeClr val="tx2">
                  <a:lumMod val="75000"/>
                </a:schemeClr>
              </a:solidFill>
            </a:endParaRPr>
          </a:p>
        </p:txBody>
      </p:sp>
      <p:pic>
        <p:nvPicPr>
          <p:cNvPr id="2050" name="Picture 2"/>
          <p:cNvPicPr>
            <a:picLocks noChangeAspect="1" noChangeArrowheads="1"/>
          </p:cNvPicPr>
          <p:nvPr/>
        </p:nvPicPr>
        <p:blipFill>
          <a:blip r:embed="rId2"/>
          <a:srcRect/>
          <a:stretch>
            <a:fillRect/>
          </a:stretch>
        </p:blipFill>
        <p:spPr bwMode="auto">
          <a:xfrm>
            <a:off x="736548" y="1981200"/>
            <a:ext cx="1711377" cy="762000"/>
          </a:xfrm>
          <a:prstGeom prst="rect">
            <a:avLst/>
          </a:prstGeom>
          <a:noFill/>
          <a:ln w="9525">
            <a:noFill/>
            <a:miter lim="800000"/>
            <a:headEnd/>
            <a:tailEnd/>
          </a:ln>
          <a:effectLst/>
        </p:spPr>
      </p:pic>
      <p:pic>
        <p:nvPicPr>
          <p:cNvPr id="2051" name="Picture 3"/>
          <p:cNvPicPr>
            <a:picLocks noGrp="1" noChangeAspect="1" noChangeArrowheads="1"/>
          </p:cNvPicPr>
          <p:nvPr>
            <p:ph idx="1"/>
          </p:nvPr>
        </p:nvPicPr>
        <p:blipFill>
          <a:blip r:embed="rId3"/>
          <a:srcRect/>
          <a:stretch>
            <a:fillRect/>
          </a:stretch>
        </p:blipFill>
        <p:spPr bwMode="auto">
          <a:xfrm>
            <a:off x="5257800" y="2133600"/>
            <a:ext cx="396875" cy="3810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4267200" y="2075688"/>
            <a:ext cx="457200" cy="438912"/>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a:srcRect/>
          <a:stretch>
            <a:fillRect/>
          </a:stretch>
        </p:blipFill>
        <p:spPr bwMode="auto">
          <a:xfrm>
            <a:off x="4724399" y="2092568"/>
            <a:ext cx="457201" cy="422032"/>
          </a:xfrm>
          <a:prstGeom prst="rect">
            <a:avLst/>
          </a:prstGeom>
          <a:noFill/>
          <a:ln w="9525">
            <a:noFill/>
            <a:miter lim="800000"/>
            <a:headEnd/>
            <a:tailEnd/>
          </a:ln>
          <a:effectLst/>
        </p:spPr>
      </p:pic>
      <p:pic>
        <p:nvPicPr>
          <p:cNvPr id="2054" name="Picture 6"/>
          <p:cNvPicPr>
            <a:picLocks noChangeAspect="1" noChangeArrowheads="1"/>
          </p:cNvPicPr>
          <p:nvPr/>
        </p:nvPicPr>
        <p:blipFill>
          <a:blip r:embed="rId6"/>
          <a:srcRect/>
          <a:stretch>
            <a:fillRect/>
          </a:stretch>
        </p:blipFill>
        <p:spPr bwMode="auto">
          <a:xfrm flipH="1">
            <a:off x="3810000" y="2133600"/>
            <a:ext cx="457201" cy="396270"/>
          </a:xfrm>
          <a:prstGeom prst="rect">
            <a:avLst/>
          </a:prstGeom>
          <a:noFill/>
          <a:ln w="9525">
            <a:noFill/>
            <a:miter lim="800000"/>
            <a:headEnd/>
            <a:tailEnd/>
          </a:ln>
          <a:effectLst/>
        </p:spPr>
      </p:pic>
      <p:pic>
        <p:nvPicPr>
          <p:cNvPr id="2055" name="Picture 7"/>
          <p:cNvPicPr>
            <a:picLocks noChangeAspect="1" noChangeArrowheads="1"/>
          </p:cNvPicPr>
          <p:nvPr/>
        </p:nvPicPr>
        <p:blipFill>
          <a:blip r:embed="rId7"/>
          <a:srcRect/>
          <a:stretch>
            <a:fillRect/>
          </a:stretch>
        </p:blipFill>
        <p:spPr bwMode="auto">
          <a:xfrm>
            <a:off x="5715000" y="2133600"/>
            <a:ext cx="381000" cy="381000"/>
          </a:xfrm>
          <a:prstGeom prst="rect">
            <a:avLst/>
          </a:prstGeom>
          <a:noFill/>
          <a:ln w="9525">
            <a:noFill/>
            <a:miter lim="800000"/>
            <a:headEnd/>
            <a:tailEnd/>
          </a:ln>
          <a:effectLst/>
        </p:spPr>
      </p:pic>
      <p:pic>
        <p:nvPicPr>
          <p:cNvPr id="9" name="Picture 8" descr="Image result for locator attachments for implants"/>
          <p:cNvPicPr/>
          <p:nvPr/>
        </p:nvPicPr>
        <p:blipFill>
          <a:blip r:embed="rId8"/>
          <a:srcRect/>
          <a:stretch>
            <a:fillRect/>
          </a:stretch>
        </p:blipFill>
        <p:spPr bwMode="auto">
          <a:xfrm>
            <a:off x="685800" y="4191000"/>
            <a:ext cx="2286000" cy="1981200"/>
          </a:xfrm>
          <a:prstGeom prst="rect">
            <a:avLst/>
          </a:prstGeom>
          <a:noFill/>
          <a:ln w="9525">
            <a:noFill/>
            <a:miter lim="800000"/>
            <a:headEnd/>
            <a:tailEnd/>
          </a:ln>
        </p:spPr>
      </p:pic>
      <p:pic>
        <p:nvPicPr>
          <p:cNvPr id="10" name="Picture 9" descr="Image result for locator attachments for implants"/>
          <p:cNvPicPr/>
          <p:nvPr/>
        </p:nvPicPr>
        <p:blipFill>
          <a:blip r:embed="rId9"/>
          <a:srcRect/>
          <a:stretch>
            <a:fillRect/>
          </a:stretch>
        </p:blipFill>
        <p:spPr bwMode="auto">
          <a:xfrm>
            <a:off x="4114800" y="4114800"/>
            <a:ext cx="2514600" cy="1927038"/>
          </a:xfrm>
          <a:prstGeom prst="rect">
            <a:avLst/>
          </a:prstGeom>
          <a:noFill/>
          <a:ln w="9525">
            <a:noFill/>
            <a:miter lim="800000"/>
            <a:headEnd/>
            <a:tailEnd/>
          </a:ln>
        </p:spPr>
      </p:pic>
      <p:sp>
        <p:nvSpPr>
          <p:cNvPr id="11" name="TextBox 10"/>
          <p:cNvSpPr txBox="1"/>
          <p:nvPr/>
        </p:nvSpPr>
        <p:spPr>
          <a:xfrm>
            <a:off x="914400" y="3276600"/>
            <a:ext cx="1726011" cy="646331"/>
          </a:xfrm>
          <a:prstGeom prst="rect">
            <a:avLst/>
          </a:prstGeom>
          <a:noFill/>
        </p:spPr>
        <p:txBody>
          <a:bodyPr wrap="square" rtlCol="0">
            <a:spAutoFit/>
          </a:bodyPr>
          <a:lstStyle/>
          <a:p>
            <a:r>
              <a:rPr lang="en-IN" dirty="0" smtClean="0"/>
              <a:t>LOCATOR</a:t>
            </a:r>
          </a:p>
          <a:p>
            <a:r>
              <a:rPr lang="en-IN" dirty="0" smtClean="0"/>
              <a:t>ATTACHMENTS</a:t>
            </a:r>
            <a:endParaRPr lang="en-IN" dirty="0"/>
          </a:p>
        </p:txBody>
      </p:sp>
      <p:sp>
        <p:nvSpPr>
          <p:cNvPr id="12" name="Down Arrow 11"/>
          <p:cNvSpPr/>
          <p:nvPr/>
        </p:nvSpPr>
        <p:spPr>
          <a:xfrm>
            <a:off x="533400" y="3200400"/>
            <a:ext cx="3048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Down Arrow 13"/>
          <p:cNvSpPr/>
          <p:nvPr/>
        </p:nvSpPr>
        <p:spPr>
          <a:xfrm rot="10800000">
            <a:off x="533400" y="2819400"/>
            <a:ext cx="304800" cy="7498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Down Arrow 14"/>
          <p:cNvSpPr/>
          <p:nvPr/>
        </p:nvSpPr>
        <p:spPr>
          <a:xfrm>
            <a:off x="6096000" y="3429000"/>
            <a:ext cx="304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Down Arrow 15"/>
          <p:cNvSpPr/>
          <p:nvPr/>
        </p:nvSpPr>
        <p:spPr>
          <a:xfrm rot="10800000">
            <a:off x="6096000" y="2895600"/>
            <a:ext cx="3048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p:cNvSpPr txBox="1"/>
          <p:nvPr/>
        </p:nvSpPr>
        <p:spPr>
          <a:xfrm>
            <a:off x="4495800" y="3276600"/>
            <a:ext cx="1306768" cy="646331"/>
          </a:xfrm>
          <a:prstGeom prst="rect">
            <a:avLst/>
          </a:prstGeom>
          <a:noFill/>
        </p:spPr>
        <p:txBody>
          <a:bodyPr wrap="square" rtlCol="0">
            <a:spAutoFit/>
          </a:bodyPr>
          <a:lstStyle/>
          <a:p>
            <a:r>
              <a:rPr lang="en-IN" dirty="0" smtClean="0"/>
              <a:t>RETENTIVE</a:t>
            </a:r>
          </a:p>
          <a:p>
            <a:r>
              <a:rPr lang="en-IN" dirty="0" smtClean="0"/>
              <a:t>   CAPS</a:t>
            </a:r>
            <a:endParaRPr lang="en-IN"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457200"/>
          </a:xfrm>
        </p:spPr>
        <p:txBody>
          <a:bodyPr>
            <a:normAutofit fontScale="90000"/>
          </a:bodyPr>
          <a:lstStyle/>
          <a:p>
            <a:r>
              <a:rPr lang="en-IN" dirty="0" smtClean="0"/>
              <a:t>Bar attachment </a:t>
            </a:r>
            <a:r>
              <a:rPr lang="en-IN" dirty="0" err="1" smtClean="0"/>
              <a:t>overdenture</a:t>
            </a:r>
            <a:endParaRPr lang="en-IN" dirty="0"/>
          </a:p>
        </p:txBody>
      </p:sp>
      <p:sp>
        <p:nvSpPr>
          <p:cNvPr id="3" name="Content Placeholder 2"/>
          <p:cNvSpPr>
            <a:spLocks noGrp="1"/>
          </p:cNvSpPr>
          <p:nvPr>
            <p:ph idx="1"/>
          </p:nvPr>
        </p:nvSpPr>
        <p:spPr>
          <a:xfrm>
            <a:off x="0" y="1219200"/>
            <a:ext cx="8382000" cy="5638800"/>
          </a:xfrm>
        </p:spPr>
        <p:txBody>
          <a:bodyPr>
            <a:normAutofit fontScale="92500"/>
          </a:bodyPr>
          <a:lstStyle/>
          <a:p>
            <a:r>
              <a:rPr lang="en-IN" dirty="0" smtClean="0"/>
              <a:t>More stable prosthesis</a:t>
            </a:r>
          </a:p>
          <a:p>
            <a:r>
              <a:rPr lang="en-IN" dirty="0" smtClean="0"/>
              <a:t>Achieve single line of draw( insertion/ removal) in case non parallel implant placement .</a:t>
            </a:r>
          </a:p>
          <a:p>
            <a:r>
              <a:rPr lang="en-IN" dirty="0" smtClean="0"/>
              <a:t>Biomechanical advantage – splinting.</a:t>
            </a:r>
          </a:p>
          <a:p>
            <a:r>
              <a:rPr lang="en-IN" dirty="0" smtClean="0"/>
              <a:t>The ideal length of a single bar should be minimum of 20-22 mm to accommodate two clips. Hence, the distance between two implants should be this much while </a:t>
            </a:r>
            <a:r>
              <a:rPr lang="en-IN" dirty="0" err="1" smtClean="0"/>
              <a:t>selcting</a:t>
            </a:r>
            <a:r>
              <a:rPr lang="en-IN" dirty="0" smtClean="0"/>
              <a:t> this </a:t>
            </a:r>
            <a:r>
              <a:rPr lang="en-IN" dirty="0" err="1" smtClean="0"/>
              <a:t>attachment.Shorter</a:t>
            </a:r>
            <a:r>
              <a:rPr lang="en-IN" dirty="0" smtClean="0"/>
              <a:t> bar attachments cannot provide adequate retention and support. </a:t>
            </a:r>
          </a:p>
          <a:p>
            <a:r>
              <a:rPr lang="en-IN" dirty="0" smtClean="0"/>
              <a:t>When the tissue depth exceeds 3mm, a </a:t>
            </a:r>
            <a:r>
              <a:rPr lang="en-IN" dirty="0" err="1" smtClean="0"/>
              <a:t>transmucosal</a:t>
            </a:r>
            <a:r>
              <a:rPr lang="en-IN" dirty="0" smtClean="0"/>
              <a:t> abutment (Multi-Unit Abutment) is recommended rather a UCLA abutment to extend the seating platform of the restoration to the abutment approximately 1-1.5mm above the tissue height. </a:t>
            </a:r>
          </a:p>
          <a:p>
            <a:endParaRPr lang="en-IN" dirty="0" smtClean="0"/>
          </a:p>
          <a:p>
            <a:endParaRPr lang="en-IN" dirty="0" smtClean="0"/>
          </a:p>
          <a:p>
            <a:endParaRPr lang="en-IN"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normAutofit/>
          </a:bodyPr>
          <a:lstStyle/>
          <a:p>
            <a:r>
              <a:rPr lang="en-IN" sz="2800" dirty="0" smtClean="0">
                <a:solidFill>
                  <a:schemeClr val="tx2">
                    <a:lumMod val="75000"/>
                  </a:schemeClr>
                </a:solidFill>
              </a:rPr>
              <a:t>C) BAR ATTACHMENT OVERDENTURE </a:t>
            </a:r>
            <a:endParaRPr lang="en-IN" sz="2800" dirty="0">
              <a:solidFill>
                <a:schemeClr val="tx2">
                  <a:lumMod val="75000"/>
                </a:schemeClr>
              </a:solidFill>
            </a:endParaRPr>
          </a:p>
        </p:txBody>
      </p:sp>
      <p:sp>
        <p:nvSpPr>
          <p:cNvPr id="3" name="Content Placeholder 2"/>
          <p:cNvSpPr>
            <a:spLocks noGrp="1"/>
          </p:cNvSpPr>
          <p:nvPr>
            <p:ph idx="1"/>
          </p:nvPr>
        </p:nvSpPr>
        <p:spPr>
          <a:xfrm>
            <a:off x="152400" y="1600200"/>
            <a:ext cx="8001000" cy="4846320"/>
          </a:xfrm>
        </p:spPr>
        <p:txBody>
          <a:bodyPr/>
          <a:lstStyle/>
          <a:p>
            <a:pPr>
              <a:buNone/>
            </a:pPr>
            <a:r>
              <a:rPr lang="en-IN" dirty="0" smtClean="0"/>
              <a:t>   DISADVANTAGES</a:t>
            </a:r>
          </a:p>
          <a:p>
            <a:r>
              <a:rPr lang="en-IN" dirty="0" smtClean="0"/>
              <a:t> Vertical dislodgement, bar type attachments show maximum stress generation around implants</a:t>
            </a:r>
          </a:p>
          <a:p>
            <a:r>
              <a:rPr lang="en-IN" dirty="0" smtClean="0"/>
              <a:t> Fabrication is technique sensitive</a:t>
            </a:r>
          </a:p>
          <a:p>
            <a:r>
              <a:rPr lang="en-IN" dirty="0" smtClean="0"/>
              <a:t> Higher cost</a:t>
            </a:r>
          </a:p>
          <a:p>
            <a:r>
              <a:rPr lang="en-IN" dirty="0" smtClean="0"/>
              <a:t> Maintenance of hygiene is difficult which can lead to problems like mucosal irritation</a:t>
            </a:r>
          </a:p>
          <a:p>
            <a:r>
              <a:rPr lang="en-IN" dirty="0" smtClean="0"/>
              <a:t> Frequent loosening of retentive clips.</a:t>
            </a:r>
            <a:endParaRPr lang="en-IN"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239000" cy="365760"/>
          </a:xfrm>
        </p:spPr>
        <p:txBody>
          <a:bodyPr>
            <a:noAutofit/>
          </a:bodyPr>
          <a:lstStyle/>
          <a:p>
            <a:r>
              <a:rPr lang="en-IN" sz="3200" dirty="0" smtClean="0">
                <a:solidFill>
                  <a:schemeClr val="tx2">
                    <a:lumMod val="75000"/>
                  </a:schemeClr>
                </a:solidFill>
              </a:rPr>
              <a:t>BAR ATTACHMENT OVERDENTURE </a:t>
            </a:r>
            <a:endParaRPr lang="en-IN" sz="3200" dirty="0">
              <a:solidFill>
                <a:schemeClr val="tx2">
                  <a:lumMod val="75000"/>
                </a:schemeClr>
              </a:solidFill>
            </a:endParaRPr>
          </a:p>
        </p:txBody>
      </p:sp>
      <p:sp>
        <p:nvSpPr>
          <p:cNvPr id="3" name="Content Placeholder 2"/>
          <p:cNvSpPr>
            <a:spLocks noGrp="1"/>
          </p:cNvSpPr>
          <p:nvPr>
            <p:ph idx="1"/>
          </p:nvPr>
        </p:nvSpPr>
        <p:spPr>
          <a:xfrm>
            <a:off x="457200" y="762000"/>
            <a:ext cx="7239000" cy="5693736"/>
          </a:xfrm>
        </p:spPr>
        <p:txBody>
          <a:bodyPr/>
          <a:lstStyle/>
          <a:p>
            <a:pPr>
              <a:buNone/>
            </a:pPr>
            <a:r>
              <a:rPr lang="en-IN" dirty="0" smtClean="0">
                <a:solidFill>
                  <a:srgbClr val="FF0000"/>
                </a:solidFill>
              </a:rPr>
              <a:t> UCLA Abutment System</a:t>
            </a:r>
          </a:p>
          <a:p>
            <a:pPr>
              <a:buNone/>
            </a:pPr>
            <a:r>
              <a:rPr lang="en-IN" dirty="0" smtClean="0"/>
              <a:t>Technical Considerations:</a:t>
            </a:r>
          </a:p>
          <a:p>
            <a:r>
              <a:rPr lang="en-IN" dirty="0" smtClean="0"/>
              <a:t> A minimal inter-</a:t>
            </a:r>
            <a:r>
              <a:rPr lang="en-IN" dirty="0" err="1" smtClean="0"/>
              <a:t>occlusal</a:t>
            </a:r>
            <a:r>
              <a:rPr lang="en-IN" dirty="0" smtClean="0"/>
              <a:t> clearance of 4.5mm for SD and RD and 5.0mm for WD UCLA Abutments is required between the implant prosthetic table and the top of the Abutment Screw when seated.</a:t>
            </a:r>
          </a:p>
          <a:p>
            <a:r>
              <a:rPr lang="en-IN" dirty="0" smtClean="0"/>
              <a:t> It is recommended that the Abutment Lab Screw be used during laboratory procedures to avoid damage to the final abutment screw.</a:t>
            </a:r>
            <a:endParaRPr lang="en-IN"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457200"/>
          </a:xfrm>
        </p:spPr>
        <p:txBody>
          <a:bodyPr>
            <a:normAutofit fontScale="90000"/>
          </a:bodyPr>
          <a:lstStyle/>
          <a:p>
            <a:r>
              <a:rPr lang="en-IN" dirty="0" smtClean="0">
                <a:solidFill>
                  <a:schemeClr val="tx2">
                    <a:lumMod val="75000"/>
                  </a:schemeClr>
                </a:solidFill>
              </a:rPr>
              <a:t>BAR ATTACHMENT OVERDENTURE </a:t>
            </a:r>
            <a:endParaRPr lang="en-IN" dirty="0">
              <a:solidFill>
                <a:schemeClr val="tx2">
                  <a:lumMod val="75000"/>
                </a:schemeClr>
              </a:solidFill>
            </a:endParaRPr>
          </a:p>
        </p:txBody>
      </p:sp>
      <p:sp>
        <p:nvSpPr>
          <p:cNvPr id="3" name="Content Placeholder 2"/>
          <p:cNvSpPr>
            <a:spLocks noGrp="1"/>
          </p:cNvSpPr>
          <p:nvPr>
            <p:ph idx="1"/>
          </p:nvPr>
        </p:nvSpPr>
        <p:spPr>
          <a:xfrm>
            <a:off x="228600" y="685800"/>
            <a:ext cx="7772400" cy="5769936"/>
          </a:xfrm>
        </p:spPr>
        <p:txBody>
          <a:bodyPr>
            <a:normAutofit/>
          </a:bodyPr>
          <a:lstStyle/>
          <a:p>
            <a:r>
              <a:rPr lang="en-IN" sz="2000" dirty="0" smtClean="0"/>
              <a:t>The Multi-Unit Abutment System / balance base abutment is commonly used for a fixed detachable (hybrid) restoration. Additionally, it can be used as a </a:t>
            </a:r>
            <a:r>
              <a:rPr lang="en-IN" sz="2000" dirty="0" err="1" smtClean="0"/>
              <a:t>transmucosal</a:t>
            </a:r>
            <a:r>
              <a:rPr lang="en-IN" sz="2000" dirty="0" smtClean="0"/>
              <a:t> abutment for bar </a:t>
            </a:r>
            <a:r>
              <a:rPr lang="en-IN" sz="2000" dirty="0" err="1" smtClean="0"/>
              <a:t>overdenture</a:t>
            </a:r>
            <a:r>
              <a:rPr lang="en-IN" sz="2000" dirty="0" smtClean="0"/>
              <a:t> restorations.</a:t>
            </a:r>
          </a:p>
          <a:p>
            <a:r>
              <a:rPr lang="en-IN" sz="2000" dirty="0" smtClean="0"/>
              <a:t> The Multi-Unit Abutment’s tapered design provides excellent stability and allows for an easier path of insertion.</a:t>
            </a:r>
          </a:p>
          <a:p>
            <a:r>
              <a:rPr lang="en-IN" sz="2000" dirty="0" smtClean="0"/>
              <a:t>Technical Considerations:</a:t>
            </a:r>
          </a:p>
          <a:p>
            <a:pPr>
              <a:buNone/>
            </a:pPr>
            <a:r>
              <a:rPr lang="en-IN" sz="2000" dirty="0" smtClean="0"/>
              <a:t>• The tapered 18° axial walls allow up to 36° of divergence between adjacent abutments.</a:t>
            </a:r>
          </a:p>
          <a:p>
            <a:pPr>
              <a:buNone/>
            </a:pPr>
            <a:r>
              <a:rPr lang="en-IN" sz="2000" dirty="0" smtClean="0"/>
              <a:t>• A minimum inter-</a:t>
            </a:r>
            <a:r>
              <a:rPr lang="en-IN" sz="2000" dirty="0" err="1" smtClean="0"/>
              <a:t>occlusal</a:t>
            </a:r>
            <a:r>
              <a:rPr lang="en-IN" sz="2000" dirty="0" smtClean="0"/>
              <a:t> clearance of 4.8mm + cuff is required between the implant prosthetic table and the top of the coping screw of the Multi-Unit Abutment.</a:t>
            </a:r>
          </a:p>
          <a:p>
            <a:pPr>
              <a:buNone/>
            </a:pPr>
            <a:endParaRPr lang="en-IN" sz="20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441960"/>
          </a:xfrm>
        </p:spPr>
        <p:txBody>
          <a:bodyPr>
            <a:normAutofit fontScale="90000"/>
          </a:bodyPr>
          <a:lstStyle/>
          <a:p>
            <a:r>
              <a:rPr lang="en-IN" dirty="0" smtClean="0"/>
              <a:t>BAR ATTACHMENT OVERDENTURE </a:t>
            </a:r>
            <a:endParaRPr lang="en-IN" dirty="0"/>
          </a:p>
        </p:txBody>
      </p:sp>
      <p:pic>
        <p:nvPicPr>
          <p:cNvPr id="1026" name="Picture 2"/>
          <p:cNvPicPr>
            <a:picLocks noGrp="1" noChangeAspect="1" noChangeArrowheads="1"/>
          </p:cNvPicPr>
          <p:nvPr>
            <p:ph idx="1"/>
          </p:nvPr>
        </p:nvPicPr>
        <p:blipFill>
          <a:blip r:embed="rId2"/>
          <a:srcRect/>
          <a:stretch>
            <a:fillRect/>
          </a:stretch>
        </p:blipFill>
        <p:spPr bwMode="auto">
          <a:xfrm>
            <a:off x="1447800" y="1828800"/>
            <a:ext cx="2725968" cy="16002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419600" y="1759176"/>
            <a:ext cx="2819400" cy="1669824"/>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4495800" y="4038600"/>
            <a:ext cx="2838450" cy="1671158"/>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1447800" y="4038600"/>
            <a:ext cx="2847353" cy="1676400"/>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a:srcRect/>
          <a:stretch>
            <a:fillRect/>
          </a:stretch>
        </p:blipFill>
        <p:spPr bwMode="auto">
          <a:xfrm>
            <a:off x="228600" y="2819400"/>
            <a:ext cx="762000" cy="17331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441960"/>
          </a:xfrm>
        </p:spPr>
        <p:txBody>
          <a:bodyPr>
            <a:normAutofit fontScale="90000"/>
          </a:bodyPr>
          <a:lstStyle/>
          <a:p>
            <a:r>
              <a:rPr lang="en-IN" dirty="0" smtClean="0">
                <a:solidFill>
                  <a:schemeClr val="tx2">
                    <a:lumMod val="75000"/>
                  </a:schemeClr>
                </a:solidFill>
              </a:rPr>
              <a:t>D) Telescopic </a:t>
            </a:r>
            <a:r>
              <a:rPr lang="en-IN" dirty="0" err="1" smtClean="0">
                <a:solidFill>
                  <a:schemeClr val="tx2">
                    <a:lumMod val="75000"/>
                  </a:schemeClr>
                </a:solidFill>
              </a:rPr>
              <a:t>overdenture</a:t>
            </a:r>
            <a:endParaRPr lang="en-IN" dirty="0">
              <a:solidFill>
                <a:schemeClr val="tx2">
                  <a:lumMod val="75000"/>
                </a:schemeClr>
              </a:solidFill>
            </a:endParaRPr>
          </a:p>
        </p:txBody>
      </p:sp>
      <p:sp>
        <p:nvSpPr>
          <p:cNvPr id="3" name="Content Placeholder 2"/>
          <p:cNvSpPr>
            <a:spLocks noGrp="1"/>
          </p:cNvSpPr>
          <p:nvPr>
            <p:ph idx="1"/>
          </p:nvPr>
        </p:nvSpPr>
        <p:spPr>
          <a:xfrm>
            <a:off x="457200" y="838200"/>
            <a:ext cx="7239000" cy="5617536"/>
          </a:xfrm>
        </p:spPr>
        <p:txBody>
          <a:bodyPr>
            <a:normAutofit lnSpcReduction="10000"/>
          </a:bodyPr>
          <a:lstStyle/>
          <a:p>
            <a:pPr>
              <a:buNone/>
            </a:pPr>
            <a:r>
              <a:rPr lang="en-IN" dirty="0" smtClean="0"/>
              <a:t>   </a:t>
            </a:r>
            <a:r>
              <a:rPr lang="en-IN" dirty="0" smtClean="0">
                <a:solidFill>
                  <a:srgbClr val="FF0000"/>
                </a:solidFill>
              </a:rPr>
              <a:t>SYNCONE CONCEPT</a:t>
            </a:r>
          </a:p>
          <a:p>
            <a:r>
              <a:rPr lang="en-IN" dirty="0" smtClean="0"/>
              <a:t>The </a:t>
            </a:r>
            <a:r>
              <a:rPr lang="en-IN" dirty="0" err="1" smtClean="0"/>
              <a:t>syncone</a:t>
            </a:r>
            <a:r>
              <a:rPr lang="en-IN" dirty="0" smtClean="0"/>
              <a:t> system is an innovative type of telescopic attachments which is mainly indicated in immediate loading cases.</a:t>
            </a:r>
          </a:p>
          <a:p>
            <a:r>
              <a:rPr lang="en-IN" dirty="0" smtClean="0"/>
              <a:t>The </a:t>
            </a:r>
            <a:r>
              <a:rPr lang="en-IN" dirty="0" err="1" smtClean="0"/>
              <a:t>syncone</a:t>
            </a:r>
            <a:r>
              <a:rPr lang="en-IN" dirty="0" smtClean="0"/>
              <a:t> system has prefabricated titanium abutments and corresponding gold retainers which come in 4-6° taper.</a:t>
            </a:r>
          </a:p>
          <a:p>
            <a:r>
              <a:rPr lang="en-IN" dirty="0" smtClean="0"/>
              <a:t>The abutments can correct angulations by 30° and can rotate 360° for precise alignment. Gold retainers fit on titanium abutments and provide excellent retention and stability.</a:t>
            </a:r>
          </a:p>
          <a:p>
            <a:r>
              <a:rPr lang="en-IN" dirty="0" smtClean="0"/>
              <a:t>Patient should have good </a:t>
            </a:r>
            <a:r>
              <a:rPr lang="en-IN" dirty="0" err="1" smtClean="0"/>
              <a:t>interarch</a:t>
            </a:r>
            <a:r>
              <a:rPr lang="en-IN" dirty="0" smtClean="0"/>
              <a:t> space to </a:t>
            </a:r>
            <a:r>
              <a:rPr lang="en-IN" dirty="0" err="1" smtClean="0"/>
              <a:t>accomodate</a:t>
            </a:r>
            <a:r>
              <a:rPr lang="en-IN" dirty="0" smtClean="0"/>
              <a:t> telescopic attachments .</a:t>
            </a:r>
          </a:p>
          <a:p>
            <a:endParaRPr lang="en-IN" dirty="0" smtClean="0"/>
          </a:p>
          <a:p>
            <a:endParaRPr lang="en-IN"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457200"/>
          </a:xfrm>
        </p:spPr>
        <p:txBody>
          <a:bodyPr>
            <a:normAutofit fontScale="90000"/>
          </a:bodyPr>
          <a:lstStyle/>
          <a:p>
            <a:endParaRPr lang="en-IN" dirty="0"/>
          </a:p>
        </p:txBody>
      </p:sp>
      <p:sp>
        <p:nvSpPr>
          <p:cNvPr id="3" name="Content Placeholder 2"/>
          <p:cNvSpPr>
            <a:spLocks noGrp="1"/>
          </p:cNvSpPr>
          <p:nvPr>
            <p:ph idx="1"/>
          </p:nvPr>
        </p:nvSpPr>
        <p:spPr>
          <a:xfrm>
            <a:off x="381000" y="228600"/>
            <a:ext cx="8001000" cy="6477000"/>
          </a:xfrm>
        </p:spPr>
        <p:txBody>
          <a:bodyPr/>
          <a:lstStyle/>
          <a:p>
            <a:pPr>
              <a:buNone/>
            </a:pPr>
            <a:r>
              <a:rPr lang="en-IN" b="1" dirty="0" smtClean="0">
                <a:solidFill>
                  <a:srgbClr val="FF0000"/>
                </a:solidFill>
              </a:rPr>
              <a:t>Advantages of </a:t>
            </a:r>
            <a:r>
              <a:rPr lang="en-IN" b="1" dirty="0" err="1" smtClean="0">
                <a:solidFill>
                  <a:srgbClr val="FF0000"/>
                </a:solidFill>
              </a:rPr>
              <a:t>syncone</a:t>
            </a:r>
            <a:r>
              <a:rPr lang="en-IN" b="1" dirty="0" smtClean="0">
                <a:solidFill>
                  <a:srgbClr val="FF0000"/>
                </a:solidFill>
              </a:rPr>
              <a:t> concept</a:t>
            </a:r>
          </a:p>
          <a:p>
            <a:r>
              <a:rPr lang="en-IN" dirty="0" smtClean="0"/>
              <a:t> Excellent immobilization of the restoration</a:t>
            </a:r>
          </a:p>
          <a:p>
            <a:r>
              <a:rPr lang="en-IN" dirty="0" smtClean="0"/>
              <a:t> Flexibility of design</a:t>
            </a:r>
          </a:p>
          <a:p>
            <a:r>
              <a:rPr lang="en-IN" dirty="0" smtClean="0"/>
              <a:t> Easy maintenance of oral hygiene</a:t>
            </a:r>
          </a:p>
          <a:p>
            <a:r>
              <a:rPr lang="en-IN" dirty="0" smtClean="0"/>
              <a:t> </a:t>
            </a:r>
            <a:r>
              <a:rPr lang="en-IN" dirty="0" err="1" smtClean="0"/>
              <a:t>Syncone</a:t>
            </a:r>
            <a:r>
              <a:rPr lang="en-IN" dirty="0" smtClean="0"/>
              <a:t> system has virtually wear resistant attachments. Can also be used on angulated abutments.</a:t>
            </a:r>
            <a:endParaRPr lang="en-IN" dirty="0"/>
          </a:p>
        </p:txBody>
      </p:sp>
      <p:pic>
        <p:nvPicPr>
          <p:cNvPr id="1026" name="Picture 2"/>
          <p:cNvPicPr>
            <a:picLocks noChangeAspect="1" noChangeArrowheads="1"/>
          </p:cNvPicPr>
          <p:nvPr/>
        </p:nvPicPr>
        <p:blipFill>
          <a:blip r:embed="rId2"/>
          <a:srcRect/>
          <a:stretch>
            <a:fillRect/>
          </a:stretch>
        </p:blipFill>
        <p:spPr bwMode="auto">
          <a:xfrm>
            <a:off x="685800" y="3505200"/>
            <a:ext cx="1552575" cy="9810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838200" y="5638800"/>
            <a:ext cx="1552575" cy="990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5715000" y="5638800"/>
            <a:ext cx="1543050" cy="981075"/>
          </a:xfrm>
          <a:prstGeom prst="rect">
            <a:avLst/>
          </a:prstGeom>
          <a:noFill/>
          <a:ln w="9525">
            <a:noFill/>
            <a:miter lim="800000"/>
            <a:headEnd/>
            <a:tailEnd/>
          </a:ln>
          <a:effectLst/>
        </p:spPr>
      </p:pic>
      <p:sp>
        <p:nvSpPr>
          <p:cNvPr id="7" name="TextBox 6"/>
          <p:cNvSpPr txBox="1"/>
          <p:nvPr/>
        </p:nvSpPr>
        <p:spPr>
          <a:xfrm>
            <a:off x="685800" y="4648200"/>
            <a:ext cx="1447800" cy="923330"/>
          </a:xfrm>
          <a:prstGeom prst="rect">
            <a:avLst/>
          </a:prstGeom>
          <a:noFill/>
        </p:spPr>
        <p:txBody>
          <a:bodyPr wrap="square" rtlCol="0">
            <a:spAutoFit/>
          </a:bodyPr>
          <a:lstStyle/>
          <a:p>
            <a:r>
              <a:rPr lang="en-IN" dirty="0" smtClean="0"/>
              <a:t>SYNCONE TAPERED ABUTMENTS</a:t>
            </a:r>
            <a:endParaRPr lang="en-IN" dirty="0"/>
          </a:p>
        </p:txBody>
      </p:sp>
      <p:pic>
        <p:nvPicPr>
          <p:cNvPr id="1029" name="Picture 5"/>
          <p:cNvPicPr>
            <a:picLocks noChangeAspect="1" noChangeArrowheads="1"/>
          </p:cNvPicPr>
          <p:nvPr/>
        </p:nvPicPr>
        <p:blipFill>
          <a:blip r:embed="rId5"/>
          <a:srcRect/>
          <a:stretch>
            <a:fillRect/>
          </a:stretch>
        </p:blipFill>
        <p:spPr bwMode="auto">
          <a:xfrm>
            <a:off x="3505200" y="3505200"/>
            <a:ext cx="1828800" cy="990600"/>
          </a:xfrm>
          <a:prstGeom prst="rect">
            <a:avLst/>
          </a:prstGeom>
          <a:noFill/>
          <a:ln w="9525">
            <a:noFill/>
            <a:miter lim="800000"/>
            <a:headEnd/>
            <a:tailEnd/>
          </a:ln>
          <a:effectLst/>
        </p:spPr>
      </p:pic>
      <p:sp>
        <p:nvSpPr>
          <p:cNvPr id="10" name="TextBox 9"/>
          <p:cNvSpPr txBox="1"/>
          <p:nvPr/>
        </p:nvSpPr>
        <p:spPr>
          <a:xfrm>
            <a:off x="2667000" y="4648200"/>
            <a:ext cx="4267200" cy="646331"/>
          </a:xfrm>
          <a:prstGeom prst="rect">
            <a:avLst/>
          </a:prstGeom>
          <a:noFill/>
        </p:spPr>
        <p:txBody>
          <a:bodyPr wrap="square" rtlCol="0">
            <a:spAutoFit/>
          </a:bodyPr>
          <a:lstStyle/>
          <a:p>
            <a:r>
              <a:rPr lang="en-IN" dirty="0" smtClean="0"/>
              <a:t>ABUTMENTS  MADE  PARALLEL WITH PARALLEL TOOL &amp; SECURED</a:t>
            </a:r>
            <a:endParaRPr lang="en-IN" dirty="0"/>
          </a:p>
        </p:txBody>
      </p:sp>
      <p:pic>
        <p:nvPicPr>
          <p:cNvPr id="1031" name="Picture 7"/>
          <p:cNvPicPr>
            <a:picLocks noChangeAspect="1" noChangeArrowheads="1"/>
          </p:cNvPicPr>
          <p:nvPr/>
        </p:nvPicPr>
        <p:blipFill>
          <a:blip r:embed="rId6"/>
          <a:srcRect/>
          <a:stretch>
            <a:fillRect/>
          </a:stretch>
        </p:blipFill>
        <p:spPr bwMode="auto">
          <a:xfrm>
            <a:off x="6400800" y="3048000"/>
            <a:ext cx="1447800" cy="1981200"/>
          </a:xfrm>
          <a:prstGeom prst="rect">
            <a:avLst/>
          </a:prstGeom>
          <a:noFill/>
          <a:ln w="9525">
            <a:noFill/>
            <a:miter lim="800000"/>
            <a:headEnd/>
            <a:tailEnd/>
          </a:ln>
          <a:effectLst/>
        </p:spPr>
      </p:pic>
      <p:sp>
        <p:nvSpPr>
          <p:cNvPr id="12" name="TextBox 11"/>
          <p:cNvSpPr txBox="1"/>
          <p:nvPr/>
        </p:nvSpPr>
        <p:spPr>
          <a:xfrm>
            <a:off x="2743201" y="6019800"/>
            <a:ext cx="2819400" cy="646331"/>
          </a:xfrm>
          <a:prstGeom prst="rect">
            <a:avLst/>
          </a:prstGeom>
          <a:noFill/>
        </p:spPr>
        <p:txBody>
          <a:bodyPr wrap="square" rtlCol="0">
            <a:spAutoFit/>
          </a:bodyPr>
          <a:lstStyle/>
          <a:p>
            <a:r>
              <a:rPr lang="en-IN" dirty="0" smtClean="0"/>
              <a:t>SYNCONE CAPS ATTACHED</a:t>
            </a:r>
          </a:p>
          <a:p>
            <a:r>
              <a:rPr lang="en-IN" dirty="0" smtClean="0"/>
              <a:t>      WITH DENTURE</a:t>
            </a:r>
            <a:endParaRPr lang="en-IN" dirty="0"/>
          </a:p>
        </p:txBody>
      </p:sp>
      <p:sp>
        <p:nvSpPr>
          <p:cNvPr id="13" name="Right Arrow 12"/>
          <p:cNvSpPr/>
          <p:nvPr/>
        </p:nvSpPr>
        <p:spPr>
          <a:xfrm>
            <a:off x="5029200" y="6400800"/>
            <a:ext cx="292608"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ight Arrow 13"/>
          <p:cNvSpPr/>
          <p:nvPr/>
        </p:nvSpPr>
        <p:spPr>
          <a:xfrm rot="10800000">
            <a:off x="2590800" y="6400800"/>
            <a:ext cx="304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99160"/>
          </a:xfrm>
        </p:spPr>
        <p:txBody>
          <a:bodyPr/>
          <a:lstStyle/>
          <a:p>
            <a:r>
              <a:rPr lang="en-IN" dirty="0" smtClean="0"/>
              <a:t>Atlantis </a:t>
            </a:r>
            <a:r>
              <a:rPr lang="en-IN" dirty="0" err="1" smtClean="0"/>
              <a:t>conus</a:t>
            </a:r>
            <a:r>
              <a:rPr lang="en-IN" dirty="0" smtClean="0"/>
              <a:t> concept</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The concept is composed of patient-specific ATLANTIS </a:t>
            </a:r>
            <a:r>
              <a:rPr lang="en-IN" dirty="0" err="1" smtClean="0"/>
              <a:t>Conus</a:t>
            </a:r>
            <a:r>
              <a:rPr lang="en-IN" dirty="0" smtClean="0"/>
              <a:t> abutments together with prefabricated </a:t>
            </a:r>
            <a:r>
              <a:rPr lang="en-IN" dirty="0" err="1" smtClean="0"/>
              <a:t>SynCone</a:t>
            </a:r>
            <a:r>
              <a:rPr lang="en-IN" dirty="0" smtClean="0"/>
              <a:t> caps .</a:t>
            </a:r>
          </a:p>
          <a:p>
            <a:r>
              <a:rPr lang="en-IN" dirty="0" smtClean="0"/>
              <a:t>It allows dentists on to apply telescopic </a:t>
            </a:r>
            <a:r>
              <a:rPr lang="en-IN" dirty="0" err="1" smtClean="0"/>
              <a:t>syncone</a:t>
            </a:r>
            <a:r>
              <a:rPr lang="en-IN" dirty="0" smtClean="0"/>
              <a:t> concept on implants other than </a:t>
            </a:r>
            <a:r>
              <a:rPr lang="en-IN" dirty="0" err="1" smtClean="0"/>
              <a:t>Ankylos</a:t>
            </a:r>
            <a:r>
              <a:rPr lang="en-IN" dirty="0" smtClean="0"/>
              <a:t> . </a:t>
            </a:r>
          </a:p>
          <a:p>
            <a:r>
              <a:rPr lang="en-IN" dirty="0" smtClean="0"/>
              <a:t>The ATLANTIS </a:t>
            </a:r>
            <a:r>
              <a:rPr lang="en-IN" dirty="0" err="1" smtClean="0"/>
              <a:t>Conus</a:t>
            </a:r>
            <a:r>
              <a:rPr lang="en-IN" dirty="0" smtClean="0"/>
              <a:t> abutments are individually designed  using the patented ATLANTIS VAD (Virtual Abutment Design) software. This ensures that all abutments are parallel to each other, and that their restorative margin are as close to the soft tissue as possible. </a:t>
            </a:r>
          </a:p>
          <a:p>
            <a:r>
              <a:rPr lang="en-IN" dirty="0" smtClean="0"/>
              <a:t>The position of the abutments will be in relation to the space needed for the final restoration. </a:t>
            </a:r>
          </a:p>
          <a:p>
            <a:pPr>
              <a:buNone/>
            </a:pPr>
            <a:endParaRPr lang="en-IN" dirty="0" smtClean="0"/>
          </a:p>
          <a:p>
            <a:pPr>
              <a:buNone/>
            </a:pPr>
            <a:endParaRPr lang="en-IN" dirty="0" smtClean="0"/>
          </a:p>
          <a:p>
            <a:pPr>
              <a:buNone/>
            </a:pPr>
            <a:endParaRPr lang="en-IN" dirty="0" smtClean="0"/>
          </a:p>
          <a:p>
            <a:pPr>
              <a:buNone/>
            </a:pPr>
            <a:endParaRPr lang="en-IN" dirty="0" smtClean="0"/>
          </a:p>
          <a:p>
            <a:pPr>
              <a:buNone/>
            </a:pPr>
            <a:endParaRPr lang="en-IN" dirty="0" smtClean="0"/>
          </a:p>
          <a:p>
            <a:pPr>
              <a:buNone/>
            </a:pPr>
            <a:endParaRPr lang="en-IN" dirty="0" smtClean="0"/>
          </a:p>
          <a:p>
            <a:pPr>
              <a:buNone/>
            </a:pPr>
            <a:endParaRPr lang="en-IN" dirty="0" smtClean="0"/>
          </a:p>
          <a:p>
            <a:pPr>
              <a:buNone/>
            </a:pPr>
            <a:endParaRPr lang="en-IN"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lstStyle/>
          <a:p>
            <a:r>
              <a:rPr lang="en-IN" dirty="0" smtClean="0"/>
              <a:t>Atlantis </a:t>
            </a:r>
            <a:r>
              <a:rPr lang="en-IN" dirty="0" err="1" smtClean="0"/>
              <a:t>conus</a:t>
            </a:r>
            <a:r>
              <a:rPr lang="en-IN" dirty="0" smtClean="0"/>
              <a:t> concept</a:t>
            </a:r>
            <a:endParaRPr lang="en-IN" dirty="0"/>
          </a:p>
        </p:txBody>
      </p:sp>
      <p:pic>
        <p:nvPicPr>
          <p:cNvPr id="1026" name="Picture 2"/>
          <p:cNvPicPr>
            <a:picLocks noGrp="1" noChangeAspect="1" noChangeArrowheads="1"/>
          </p:cNvPicPr>
          <p:nvPr>
            <p:ph idx="1"/>
          </p:nvPr>
        </p:nvPicPr>
        <p:blipFill>
          <a:blip r:embed="rId2"/>
          <a:srcRect/>
          <a:stretch>
            <a:fillRect/>
          </a:stretch>
        </p:blipFill>
        <p:spPr bwMode="auto">
          <a:xfrm>
            <a:off x="457201" y="1066801"/>
            <a:ext cx="2057400" cy="1780206"/>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001437" y="990600"/>
            <a:ext cx="2419974" cy="16002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381000" y="3581401"/>
            <a:ext cx="2549236" cy="16764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4446940" y="3581401"/>
            <a:ext cx="2429933" cy="1600200"/>
          </a:xfrm>
          <a:prstGeom prst="rect">
            <a:avLst/>
          </a:prstGeom>
          <a:noFill/>
          <a:ln w="9525">
            <a:noFill/>
            <a:miter lim="800000"/>
            <a:headEnd/>
            <a:tailEnd/>
          </a:ln>
          <a:effectLst/>
        </p:spPr>
      </p:pic>
      <p:sp>
        <p:nvSpPr>
          <p:cNvPr id="8" name="TextBox 7"/>
          <p:cNvSpPr txBox="1"/>
          <p:nvPr/>
        </p:nvSpPr>
        <p:spPr>
          <a:xfrm>
            <a:off x="304800" y="2971800"/>
            <a:ext cx="7239000" cy="369332"/>
          </a:xfrm>
          <a:prstGeom prst="rect">
            <a:avLst/>
          </a:prstGeom>
          <a:noFill/>
        </p:spPr>
        <p:txBody>
          <a:bodyPr wrap="square" rtlCol="0">
            <a:spAutoFit/>
          </a:bodyPr>
          <a:lstStyle/>
          <a:p>
            <a:r>
              <a:rPr lang="en-IN" dirty="0" smtClean="0"/>
              <a:t>ATLANTIS CONUS ABUTMENTS DESIGNED BY ATLANTIS VAD SOFTWARE</a:t>
            </a:r>
            <a:endParaRPr lang="en-IN" dirty="0"/>
          </a:p>
        </p:txBody>
      </p:sp>
      <p:sp>
        <p:nvSpPr>
          <p:cNvPr id="9" name="TextBox 8"/>
          <p:cNvSpPr txBox="1"/>
          <p:nvPr/>
        </p:nvSpPr>
        <p:spPr>
          <a:xfrm>
            <a:off x="381000" y="5410200"/>
            <a:ext cx="2819400" cy="646331"/>
          </a:xfrm>
          <a:prstGeom prst="rect">
            <a:avLst/>
          </a:prstGeom>
          <a:noFill/>
        </p:spPr>
        <p:txBody>
          <a:bodyPr wrap="square" rtlCol="0">
            <a:spAutoFit/>
          </a:bodyPr>
          <a:lstStyle/>
          <a:p>
            <a:r>
              <a:rPr lang="en-IN" dirty="0" smtClean="0"/>
              <a:t>CONUS ABUTMENTS WITH SYNCONE CAPS</a:t>
            </a:r>
            <a:endParaRPr lang="en-IN" dirty="0"/>
          </a:p>
        </p:txBody>
      </p:sp>
      <p:sp>
        <p:nvSpPr>
          <p:cNvPr id="10" name="TextBox 9"/>
          <p:cNvSpPr txBox="1"/>
          <p:nvPr/>
        </p:nvSpPr>
        <p:spPr>
          <a:xfrm>
            <a:off x="4572000" y="5410200"/>
            <a:ext cx="2667000" cy="646331"/>
          </a:xfrm>
          <a:prstGeom prst="rect">
            <a:avLst/>
          </a:prstGeom>
          <a:noFill/>
        </p:spPr>
        <p:txBody>
          <a:bodyPr wrap="square" rtlCol="0">
            <a:spAutoFit/>
          </a:bodyPr>
          <a:lstStyle/>
          <a:p>
            <a:r>
              <a:rPr lang="en-IN" dirty="0" smtClean="0"/>
              <a:t>EXISTING PROSTHESIS ATTACHED</a:t>
            </a:r>
            <a:endParaRPr lang="en-IN"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4" name="Content Placeholder 3" descr="Contact-Thank-You-Slides_C0076_051_c01_l.png"/>
          <p:cNvPicPr>
            <a:picLocks noGrp="1" noChangeAspect="1"/>
          </p:cNvPicPr>
          <p:nvPr>
            <p:ph idx="1"/>
          </p:nvPr>
        </p:nvPicPr>
        <p:blipFill>
          <a:blip r:embed="rId2"/>
          <a:stretch>
            <a:fillRect/>
          </a:stretch>
        </p:blipFill>
        <p:spPr>
          <a:xfrm>
            <a:off x="304800" y="381000"/>
            <a:ext cx="7752292" cy="6042819"/>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3218</TotalTime>
  <Words>4339</Words>
  <Application>Microsoft Office PowerPoint</Application>
  <PresentationFormat>On-screen Show (4:3)</PresentationFormat>
  <Paragraphs>421</Paragraphs>
  <Slides>73</Slides>
  <Notes>4</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Opulent</vt:lpstr>
      <vt:lpstr>       </vt:lpstr>
      <vt:lpstr>Guidelines and rationale of ABUTMENT SELECTION and designing IN IMPLANT PROSTHODONTICS</vt:lpstr>
      <vt:lpstr>Definition</vt:lpstr>
      <vt:lpstr>Implant Tier System</vt:lpstr>
      <vt:lpstr>Temporary Abutment Classification</vt:lpstr>
      <vt:lpstr> classification</vt:lpstr>
      <vt:lpstr>Slide 7</vt:lpstr>
      <vt:lpstr>Abutments for Cement retention</vt:lpstr>
      <vt:lpstr>disadvantages</vt:lpstr>
      <vt:lpstr>Types of abutment for cement retention</vt:lpstr>
      <vt:lpstr>Abutments for screw retention</vt:lpstr>
      <vt:lpstr>Factors that affect screw connection</vt:lpstr>
      <vt:lpstr>Abutment for attachment</vt:lpstr>
      <vt:lpstr>GUIDELINES FOR ABUTMENT SELECTION</vt:lpstr>
      <vt:lpstr> B) Implant-abutment interface geometry</vt:lpstr>
      <vt:lpstr>B) Implant-abutment interface geometry</vt:lpstr>
      <vt:lpstr>Clinical recommendation  </vt:lpstr>
      <vt:lpstr>    C)  Implant restorative platform  </vt:lpstr>
      <vt:lpstr>Clinical recommendation  </vt:lpstr>
      <vt:lpstr>D) Profile of healing/interim abutment </vt:lpstr>
      <vt:lpstr>INTERFERENCE BETWEEN HEALING ABUTMENT AND BONE</vt:lpstr>
      <vt:lpstr>Slide 22</vt:lpstr>
      <vt:lpstr>E) Orientation of implant </vt:lpstr>
      <vt:lpstr>F)  Interocclusal space </vt:lpstr>
      <vt:lpstr>Clinical recommendations</vt:lpstr>
      <vt:lpstr>G) Depth of peri-implant soft tissue </vt:lpstr>
      <vt:lpstr>H)  EMERGENCE PROFILE</vt:lpstr>
      <vt:lpstr>EMERGENCE PROFILE</vt:lpstr>
      <vt:lpstr>EMERGENCE PROFILE</vt:lpstr>
      <vt:lpstr>EMERGENCE PROFILE/ ANGLE IN IMPLANTS</vt:lpstr>
      <vt:lpstr>Slide 31</vt:lpstr>
      <vt:lpstr>Slide 32</vt:lpstr>
      <vt:lpstr>ABUTMENT RETENTION IN CEMENT RETAINED IMPLANT ABUTMENTS</vt:lpstr>
      <vt:lpstr>Slide 34</vt:lpstr>
      <vt:lpstr>Slide 35</vt:lpstr>
      <vt:lpstr> 3) Abutment height</vt:lpstr>
      <vt:lpstr>4) Abutment surface roughness</vt:lpstr>
      <vt:lpstr>ABUTMENT TRY IN KIT</vt:lpstr>
      <vt:lpstr>CAD-CAM ABUTMENT VS STOCK ABUTMENT</vt:lpstr>
      <vt:lpstr>PROBLEMS WITH STOCK ABUTMENT </vt:lpstr>
      <vt:lpstr>Problems with ucla abutment            </vt:lpstr>
      <vt:lpstr>VIRTUAL DESIGN AND MANUFACTURE OF ABUTMENTS(ATLANTIS )</vt:lpstr>
      <vt:lpstr>Slide 43</vt:lpstr>
      <vt:lpstr> machine milling and finishing</vt:lpstr>
      <vt:lpstr>VISUAL INSPECTION AFTER MILLING</vt:lpstr>
      <vt:lpstr>Ordering an Atlantis Patient-specific Abutment  -                                     CLINICIAN’S INPUT         </vt:lpstr>
      <vt:lpstr>  </vt:lpstr>
      <vt:lpstr>DISADVANTAGES : CAD/CAM solutions not including                             Atlantis virtual design   </vt:lpstr>
      <vt:lpstr>ABUTMENT RELATION TO PERIIMPLANT TISSUES.</vt:lpstr>
      <vt:lpstr>CUSTOMISED IMPRESSION COPING TO RECORD PERI-IMPLANT TISSUE</vt:lpstr>
      <vt:lpstr>TREATMENT PLAN based selection</vt:lpstr>
      <vt:lpstr>Single tooth implant abutment </vt:lpstr>
      <vt:lpstr>Two piece esthetic / anatomic abutment( Ti,Zr) </vt:lpstr>
      <vt:lpstr>Slide 54</vt:lpstr>
      <vt:lpstr> </vt:lpstr>
      <vt:lpstr>Fixed, fixed detatchable restorations</vt:lpstr>
      <vt:lpstr>SMARTFIX ABUTMENT / TRANSMUCOSAL ABUTMENT</vt:lpstr>
      <vt:lpstr>Implant overdentures</vt:lpstr>
      <vt:lpstr> SNAP ATTACHMENT (TECHNICAL ASPECT)</vt:lpstr>
      <vt:lpstr>B) Locator   attachment (resilient)</vt:lpstr>
      <vt:lpstr>Locator attachment</vt:lpstr>
      <vt:lpstr>Locator  attachment</vt:lpstr>
      <vt:lpstr>Locator  attachment</vt:lpstr>
      <vt:lpstr>Bar attachment overdenture</vt:lpstr>
      <vt:lpstr>C) BAR ATTACHMENT OVERDENTURE </vt:lpstr>
      <vt:lpstr>BAR ATTACHMENT OVERDENTURE </vt:lpstr>
      <vt:lpstr>BAR ATTACHMENT OVERDENTURE </vt:lpstr>
      <vt:lpstr>BAR ATTACHMENT OVERDENTURE </vt:lpstr>
      <vt:lpstr>D) Telescopic overdenture</vt:lpstr>
      <vt:lpstr>Slide 70</vt:lpstr>
      <vt:lpstr>Atlantis conus concept</vt:lpstr>
      <vt:lpstr>Atlantis conus concept</vt:lpstr>
      <vt:lpstr>Slide 73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ABUTMENT SELECTION IMPLANT PROSTHODONTICS</dc:title>
  <dc:creator>Abhinav G.</dc:creator>
  <cp:lastModifiedBy>admin b</cp:lastModifiedBy>
  <cp:revision>129</cp:revision>
  <dcterms:created xsi:type="dcterms:W3CDTF">2006-08-16T00:00:00Z</dcterms:created>
  <dcterms:modified xsi:type="dcterms:W3CDTF">2015-03-12T06:09:57Z</dcterms:modified>
</cp:coreProperties>
</file>