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71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emf"/></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35FDDB2A-F2E1-4159-B8AF-90E7FC0123CD}" type="datetimeFigureOut">
              <a:rPr lang="en-US" smtClean="0"/>
              <a:t>10/17/2018</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34754EBF-2B21-4581-BAAE-91F6EA71DCDC}"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10846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5FDDB2A-F2E1-4159-B8AF-90E7FC0123CD}" type="datetimeFigureOut">
              <a:rPr lang="en-US" smtClean="0"/>
              <a:t>10/17/2018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754EBF-2B21-4581-BAAE-91F6EA71DCDC}" type="slidenum">
              <a:rPr lang="en-US" smtClean="0"/>
              <a:t>‹#›</a:t>
            </a:fld>
            <a:endParaRPr lang="en-US"/>
          </a:p>
        </p:txBody>
      </p:sp>
    </p:spTree>
    <p:extLst>
      <p:ext uri="{BB962C8B-B14F-4D97-AF65-F5344CB8AC3E}">
        <p14:creationId xmlns:p14="http://schemas.microsoft.com/office/powerpoint/2010/main" val="33560406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5FDDB2A-F2E1-4159-B8AF-90E7FC0123CD}" type="datetimeFigureOut">
              <a:rPr lang="en-US" smtClean="0"/>
              <a:t>10/17/2018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754EBF-2B21-4581-BAAE-91F6EA71DCDC}"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307991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5FDDB2A-F2E1-4159-B8AF-90E7FC0123CD}" type="datetimeFigureOut">
              <a:rPr lang="en-US" smtClean="0"/>
              <a:t>10/17/2018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754EBF-2B21-4581-BAAE-91F6EA71DCDC}" type="slidenum">
              <a:rPr lang="en-US" smtClean="0"/>
              <a:t>‹#›</a:t>
            </a:fld>
            <a:endParaRPr lang="en-US"/>
          </a:p>
        </p:txBody>
      </p:sp>
    </p:spTree>
    <p:extLst>
      <p:ext uri="{BB962C8B-B14F-4D97-AF65-F5344CB8AC3E}">
        <p14:creationId xmlns:p14="http://schemas.microsoft.com/office/powerpoint/2010/main" val="2949848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5FDDB2A-F2E1-4159-B8AF-90E7FC0123CD}" type="datetimeFigureOut">
              <a:rPr lang="en-US" smtClean="0"/>
              <a:t>10/17/2018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754EBF-2B21-4581-BAAE-91F6EA71DCDC}"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655461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35FDDB2A-F2E1-4159-B8AF-90E7FC0123CD}" type="datetimeFigureOut">
              <a:rPr lang="en-US" smtClean="0"/>
              <a:t>10/17/2018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754EBF-2B21-4581-BAAE-91F6EA71DCDC}"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455964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FDDB2A-F2E1-4159-B8AF-90E7FC0123CD}" type="datetimeFigureOut">
              <a:rPr lang="en-US" smtClean="0"/>
              <a:t>10/17/2018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4754EBF-2B21-4581-BAAE-91F6EA71DCDC}" type="slidenum">
              <a:rPr lang="en-US" smtClean="0"/>
              <a:t>‹#›</a:t>
            </a:fld>
            <a:endParaRPr lang="en-US"/>
          </a:p>
        </p:txBody>
      </p:sp>
    </p:spTree>
    <p:extLst>
      <p:ext uri="{BB962C8B-B14F-4D97-AF65-F5344CB8AC3E}">
        <p14:creationId xmlns:p14="http://schemas.microsoft.com/office/powerpoint/2010/main" val="35375517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5FDDB2A-F2E1-4159-B8AF-90E7FC0123CD}" type="datetimeFigureOut">
              <a:rPr lang="en-US" smtClean="0"/>
              <a:t>10/17/2018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754EBF-2B21-4581-BAAE-91F6EA71DCDC}"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756500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5FDDB2A-F2E1-4159-B8AF-90E7FC0123CD}" type="datetimeFigureOut">
              <a:rPr lang="en-US" smtClean="0"/>
              <a:t>10/17/2018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754EBF-2B21-4581-BAAE-91F6EA71DCDC}" type="slidenum">
              <a:rPr lang="en-US" smtClean="0"/>
              <a:t>‹#›</a:t>
            </a:fld>
            <a:endParaRPr lang="en-US"/>
          </a:p>
        </p:txBody>
      </p:sp>
    </p:spTree>
    <p:extLst>
      <p:ext uri="{BB962C8B-B14F-4D97-AF65-F5344CB8AC3E}">
        <p14:creationId xmlns:p14="http://schemas.microsoft.com/office/powerpoint/2010/main" val="29936054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5FDDB2A-F2E1-4159-B8AF-90E7FC0123CD}" type="datetimeFigureOut">
              <a:rPr lang="en-US" smtClean="0"/>
              <a:t>10/17/2018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754EBF-2B21-4581-BAAE-91F6EA71DCDC}" type="slidenum">
              <a:rPr lang="en-US" smtClean="0"/>
              <a:t>‹#›</a:t>
            </a:fld>
            <a:endParaRPr lang="en-US"/>
          </a:p>
        </p:txBody>
      </p:sp>
    </p:spTree>
    <p:extLst>
      <p:ext uri="{BB962C8B-B14F-4D97-AF65-F5344CB8AC3E}">
        <p14:creationId xmlns:p14="http://schemas.microsoft.com/office/powerpoint/2010/main" val="25131232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5FDDB2A-F2E1-4159-B8AF-90E7FC0123CD}" type="datetimeFigureOut">
              <a:rPr lang="en-US" smtClean="0"/>
              <a:t>10/17/2018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754EBF-2B21-4581-BAAE-91F6EA71DCDC}"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948386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5FDDB2A-F2E1-4159-B8AF-90E7FC0123CD}" type="datetimeFigureOut">
              <a:rPr lang="en-US" smtClean="0"/>
              <a:t>10/17/2018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754EBF-2B21-4581-BAAE-91F6EA71DCDC}"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696880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5FDDB2A-F2E1-4159-B8AF-90E7FC0123CD}" type="datetimeFigureOut">
              <a:rPr lang="en-US" smtClean="0"/>
              <a:t>10/17/2018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754EBF-2B21-4581-BAAE-91F6EA71DCDC}" type="slidenum">
              <a:rPr lang="en-US" smtClean="0"/>
              <a:t>‹#›</a:t>
            </a:fld>
            <a:endParaRPr lang="en-US"/>
          </a:p>
        </p:txBody>
      </p:sp>
    </p:spTree>
    <p:extLst>
      <p:ext uri="{BB962C8B-B14F-4D97-AF65-F5344CB8AC3E}">
        <p14:creationId xmlns:p14="http://schemas.microsoft.com/office/powerpoint/2010/main" val="4740271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5FDDB2A-F2E1-4159-B8AF-90E7FC0123CD}" type="datetimeFigureOut">
              <a:rPr lang="en-US" smtClean="0"/>
              <a:t>10/17/2018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754EBF-2B21-4581-BAAE-91F6EA71DCDC}"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273546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5FDDB2A-F2E1-4159-B8AF-90E7FC0123CD}" type="datetimeFigureOut">
              <a:rPr lang="en-US" smtClean="0"/>
              <a:t>10/17/2018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754EBF-2B21-4581-BAAE-91F6EA71DCDC}"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536148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5FDDB2A-F2E1-4159-B8AF-90E7FC0123CD}" type="datetimeFigureOut">
              <a:rPr lang="en-US" smtClean="0"/>
              <a:t>10/17/2018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754EBF-2B21-4581-BAAE-91F6EA71DCDC}"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261373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5FDDB2A-F2E1-4159-B8AF-90E7FC0123CD}" type="datetimeFigureOut">
              <a:rPr lang="en-US" smtClean="0"/>
              <a:t>10/17/2018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754EBF-2B21-4581-BAAE-91F6EA71DCDC}"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373318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35FDDB2A-F2E1-4159-B8AF-90E7FC0123CD}" type="datetimeFigureOut">
              <a:rPr lang="en-US" smtClean="0"/>
              <a:t>10/17/2018</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34754EBF-2B21-4581-BAAE-91F6EA71DCDC}" type="slidenum">
              <a:rPr lang="en-US" smtClean="0"/>
              <a:t>‹#›</a:t>
            </a:fld>
            <a:endParaRPr lang="en-US"/>
          </a:p>
        </p:txBody>
      </p:sp>
    </p:spTree>
    <p:extLst>
      <p:ext uri="{BB962C8B-B14F-4D97-AF65-F5344CB8AC3E}">
        <p14:creationId xmlns:p14="http://schemas.microsoft.com/office/powerpoint/2010/main" val="1269910884"/>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 id="2147483722" r:id="rId14"/>
    <p:sldLayoutId id="2147483723" r:id="rId15"/>
    <p:sldLayoutId id="2147483724" r:id="rId16"/>
    <p:sldLayoutId id="2147483725"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www.archivesofrheumatology.org/full-text/400#r13" TargetMode="External"/><Relationship Id="rId2" Type="http://schemas.openxmlformats.org/officeDocument/2006/relationships/hyperlink" Target="http://www.archivesofrheumatology.org/full-text/400#r11" TargetMode="External"/><Relationship Id="rId1" Type="http://schemas.openxmlformats.org/officeDocument/2006/relationships/slideLayout" Target="../slideLayouts/slideLayout2.xml"/><Relationship Id="rId5" Type="http://schemas.openxmlformats.org/officeDocument/2006/relationships/hyperlink" Target="http://www.archivesofrheumatology.org/full-text/400#r16" TargetMode="External"/><Relationship Id="rId4" Type="http://schemas.openxmlformats.org/officeDocument/2006/relationships/hyperlink" Target="http://www.archivesofrheumatology.org/full-text/400#r14"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8.e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9.e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8232" y="1023583"/>
            <a:ext cx="9144000" cy="2387600"/>
          </a:xfrm>
        </p:spPr>
        <p:txBody>
          <a:bodyPr>
            <a:normAutofit/>
          </a:bodyPr>
          <a:lstStyle/>
          <a:p>
            <a:r>
              <a:rPr lang="en-US" sz="3200" b="1" dirty="0" err="1">
                <a:latin typeface="Times New Roman" panose="02020603050405020304" pitchFamily="18" charset="0"/>
                <a:cs typeface="Times New Roman" panose="02020603050405020304" pitchFamily="18" charset="0"/>
              </a:rPr>
              <a:t>Vitex</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Nirgundo</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Phonophoresis</a:t>
            </a:r>
            <a:r>
              <a:rPr lang="en-US" sz="3200" b="1" dirty="0">
                <a:latin typeface="Times New Roman" panose="02020603050405020304" pitchFamily="18" charset="0"/>
                <a:cs typeface="Times New Roman" panose="02020603050405020304" pitchFamily="18" charset="0"/>
              </a:rPr>
              <a:t> – A Key for Pain free life in Knee Osteoarthritis</a:t>
            </a:r>
            <a:r>
              <a:rPr lang="en-US" sz="3200" dirty="0">
                <a:latin typeface="Times New Roman" panose="02020603050405020304" pitchFamily="18" charset="0"/>
                <a:cs typeface="Times New Roman" panose="02020603050405020304" pitchFamily="18" charset="0"/>
              </a:rPr>
              <a:t/>
            </a:r>
            <a:br>
              <a:rPr lang="en-US" sz="3200" dirty="0">
                <a:latin typeface="Times New Roman" panose="02020603050405020304" pitchFamily="18" charset="0"/>
                <a:cs typeface="Times New Roman" panose="02020603050405020304" pitchFamily="18" charset="0"/>
              </a:rPr>
            </a:br>
            <a:endParaRPr lang="en-US" sz="32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normAutofit fontScale="85000" lnSpcReduction="20000"/>
          </a:bodyPr>
          <a:lstStyle/>
          <a:p>
            <a:r>
              <a:rPr lang="en-US" b="1" dirty="0"/>
              <a:t>Presenter: </a:t>
            </a:r>
            <a:endParaRPr lang="en-US" b="1" dirty="0" smtClean="0"/>
          </a:p>
          <a:p>
            <a:r>
              <a:rPr lang="en-US" b="1" dirty="0">
                <a:solidFill>
                  <a:srgbClr val="002060"/>
                </a:solidFill>
                <a:latin typeface="Times New Roman" panose="02020603050405020304" pitchFamily="18" charset="0"/>
                <a:cs typeface="Times New Roman" panose="02020603050405020304" pitchFamily="18" charset="0"/>
              </a:rPr>
              <a:t>Dr. </a:t>
            </a:r>
            <a:r>
              <a:rPr lang="en-US" b="1" dirty="0" err="1">
                <a:solidFill>
                  <a:srgbClr val="002060"/>
                </a:solidFill>
                <a:latin typeface="Times New Roman" panose="02020603050405020304" pitchFamily="18" charset="0"/>
                <a:cs typeface="Times New Roman" panose="02020603050405020304" pitchFamily="18" charset="0"/>
              </a:rPr>
              <a:t>Abhijit</a:t>
            </a:r>
            <a:r>
              <a:rPr lang="en-US" b="1" dirty="0">
                <a:solidFill>
                  <a:srgbClr val="002060"/>
                </a:solidFill>
                <a:latin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cs typeface="Times New Roman" panose="02020603050405020304" pitchFamily="18" charset="0"/>
              </a:rPr>
              <a:t>Merekar</a:t>
            </a:r>
            <a:r>
              <a:rPr lang="en-US" b="1" dirty="0">
                <a:solidFill>
                  <a:srgbClr val="002060"/>
                </a:solidFill>
                <a:latin typeface="Times New Roman" panose="02020603050405020304" pitchFamily="18" charset="0"/>
                <a:cs typeface="Times New Roman" panose="02020603050405020304" pitchFamily="18" charset="0"/>
              </a:rPr>
              <a:t> (Ph.D.), </a:t>
            </a:r>
            <a:r>
              <a:rPr lang="en-US" b="1" dirty="0" smtClean="0">
                <a:solidFill>
                  <a:srgbClr val="002060"/>
                </a:solidFill>
                <a:latin typeface="Times New Roman" panose="02020603050405020304" pitchFamily="18" charset="0"/>
                <a:cs typeface="Times New Roman" panose="02020603050405020304" pitchFamily="18" charset="0"/>
              </a:rPr>
              <a:t>Professor</a:t>
            </a:r>
          </a:p>
          <a:p>
            <a:r>
              <a:rPr lang="en-US" b="1" dirty="0" err="1" smtClean="0">
                <a:solidFill>
                  <a:srgbClr val="002060"/>
                </a:solidFill>
                <a:latin typeface="Times New Roman" panose="02020603050405020304" pitchFamily="18" charset="0"/>
                <a:cs typeface="Times New Roman" panose="02020603050405020304" pitchFamily="18" charset="0"/>
              </a:rPr>
              <a:t>Dr.V.V.P.F’s</a:t>
            </a:r>
            <a:r>
              <a:rPr lang="en-US" b="1" dirty="0" smtClean="0">
                <a:solidFill>
                  <a:srgbClr val="002060"/>
                </a:solidFill>
                <a:latin typeface="Times New Roman" panose="02020603050405020304" pitchFamily="18" charset="0"/>
                <a:cs typeface="Times New Roman" panose="02020603050405020304" pitchFamily="18" charset="0"/>
              </a:rPr>
              <a:t> College </a:t>
            </a:r>
            <a:r>
              <a:rPr lang="en-US" b="1" dirty="0">
                <a:solidFill>
                  <a:srgbClr val="002060"/>
                </a:solidFill>
                <a:latin typeface="Times New Roman" panose="02020603050405020304" pitchFamily="18" charset="0"/>
                <a:cs typeface="Times New Roman" panose="02020603050405020304" pitchFamily="18" charset="0"/>
              </a:rPr>
              <a:t>of Pharmacy, </a:t>
            </a:r>
            <a:r>
              <a:rPr lang="en-US" b="1" dirty="0" err="1">
                <a:solidFill>
                  <a:srgbClr val="002060"/>
                </a:solidFill>
                <a:latin typeface="Times New Roman" panose="02020603050405020304" pitchFamily="18" charset="0"/>
                <a:cs typeface="Times New Roman" panose="02020603050405020304" pitchFamily="18" charset="0"/>
              </a:rPr>
              <a:t>Vikhe</a:t>
            </a:r>
            <a:r>
              <a:rPr lang="en-US" b="1" dirty="0">
                <a:solidFill>
                  <a:srgbClr val="002060"/>
                </a:solidFill>
                <a:latin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cs typeface="Times New Roman" panose="02020603050405020304" pitchFamily="18" charset="0"/>
              </a:rPr>
              <a:t>Patil</a:t>
            </a:r>
            <a:r>
              <a:rPr lang="en-US" b="1" dirty="0">
                <a:solidFill>
                  <a:srgbClr val="002060"/>
                </a:solidFill>
                <a:latin typeface="Times New Roman" panose="02020603050405020304" pitchFamily="18" charset="0"/>
                <a:cs typeface="Times New Roman" panose="02020603050405020304" pitchFamily="18" charset="0"/>
              </a:rPr>
              <a:t> Foundation, Ahmednagar</a:t>
            </a:r>
          </a:p>
          <a:p>
            <a:endParaRPr lang="en-US" dirty="0"/>
          </a:p>
        </p:txBody>
      </p:sp>
    </p:spTree>
    <p:extLst>
      <p:ext uri="{BB962C8B-B14F-4D97-AF65-F5344CB8AC3E}">
        <p14:creationId xmlns:p14="http://schemas.microsoft.com/office/powerpoint/2010/main" val="12531475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INTRODUCTION</a:t>
            </a:r>
            <a:r>
              <a:rPr lang="en-US" dirty="0"/>
              <a:t/>
            </a:r>
            <a:br>
              <a:rPr lang="en-US" dirty="0"/>
            </a:br>
            <a:endParaRPr lang="en-US" dirty="0"/>
          </a:p>
        </p:txBody>
      </p:sp>
      <p:sp>
        <p:nvSpPr>
          <p:cNvPr id="3" name="Content Placeholder 2"/>
          <p:cNvSpPr>
            <a:spLocks noGrp="1"/>
          </p:cNvSpPr>
          <p:nvPr>
            <p:ph idx="1"/>
          </p:nvPr>
        </p:nvSpPr>
        <p:spPr/>
        <p:txBody>
          <a:bodyPr>
            <a:normAutofit lnSpcReduction="10000"/>
          </a:bodyPr>
          <a:lstStyle/>
          <a:p>
            <a:pPr algn="just"/>
            <a:r>
              <a:rPr lang="en-US" sz="2200" dirty="0">
                <a:latin typeface="Times New Roman" panose="02020603050405020304" pitchFamily="18" charset="0"/>
                <a:cs typeface="Times New Roman" panose="02020603050405020304" pitchFamily="18" charset="0"/>
              </a:rPr>
              <a:t>Osteoarthritis is the most common type of joint disease. It is degenerative disorder arising from the biochemical breakdown of articular (hyaline) cartilage in the synovial joints osteoarthritis involves not only the articular carti­lage but the entire joint organ, including the </a:t>
            </a:r>
            <a:r>
              <a:rPr lang="en-US" sz="2200" dirty="0" err="1">
                <a:latin typeface="Times New Roman" panose="02020603050405020304" pitchFamily="18" charset="0"/>
                <a:cs typeface="Times New Roman" panose="02020603050405020304" pitchFamily="18" charset="0"/>
              </a:rPr>
              <a:t>subchondral</a:t>
            </a:r>
            <a:r>
              <a:rPr lang="en-US" sz="2200" dirty="0">
                <a:latin typeface="Times New Roman" panose="02020603050405020304" pitchFamily="18" charset="0"/>
                <a:cs typeface="Times New Roman" panose="02020603050405020304" pitchFamily="18" charset="0"/>
              </a:rPr>
              <a:t> bone and </a:t>
            </a:r>
            <a:r>
              <a:rPr lang="en-US" sz="2200" dirty="0" err="1">
                <a:latin typeface="Times New Roman" panose="02020603050405020304" pitchFamily="18" charset="0"/>
                <a:cs typeface="Times New Roman" panose="02020603050405020304" pitchFamily="18" charset="0"/>
              </a:rPr>
              <a:t>synovium</a:t>
            </a:r>
            <a:r>
              <a:rPr lang="en-US" sz="2200" dirty="0">
                <a:latin typeface="Times New Roman" panose="02020603050405020304" pitchFamily="18" charset="0"/>
                <a:cs typeface="Times New Roman" panose="02020603050405020304" pitchFamily="18" charset="0"/>
              </a:rPr>
              <a:t>[1]. </a:t>
            </a:r>
          </a:p>
          <a:p>
            <a:pPr algn="just"/>
            <a:r>
              <a:rPr lang="en-US" sz="2200" dirty="0">
                <a:latin typeface="Times New Roman" panose="02020603050405020304" pitchFamily="18" charset="0"/>
                <a:cs typeface="Times New Roman" panose="02020603050405020304" pitchFamily="18" charset="0"/>
              </a:rPr>
              <a:t>Long term osteoarthritis causes dysfunction, debilitating pains in joints and disuse of them leads to </a:t>
            </a:r>
            <a:r>
              <a:rPr lang="en-US" sz="2200" dirty="0" err="1">
                <a:latin typeface="Times New Roman" panose="02020603050405020304" pitchFamily="18" charset="0"/>
                <a:cs typeface="Times New Roman" panose="02020603050405020304" pitchFamily="18" charset="0"/>
              </a:rPr>
              <a:t>peri</a:t>
            </a:r>
            <a:r>
              <a:rPr lang="en-US" sz="2200" dirty="0">
                <a:latin typeface="Times New Roman" panose="02020603050405020304" pitchFamily="18" charset="0"/>
                <a:cs typeface="Times New Roman" panose="02020603050405020304" pitchFamily="18" charset="0"/>
              </a:rPr>
              <a:t> - articular muscular weakness and high costs for treatment such as joint replacement, so it is essential to improve therapeutic techniques. In addition to medical treatment, using rehabilitation methods and physiotherapy has main role in pain relief and improvement of patient function (5). </a:t>
            </a:r>
            <a:endParaRPr lang="en-US"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1535547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982133"/>
            <a:ext cx="9601196" cy="614656"/>
          </a:xfrm>
        </p:spPr>
        <p:txBody>
          <a:bodyPr>
            <a:normAutofit fontScale="90000"/>
          </a:bodyPr>
          <a:lstStyle/>
          <a:p>
            <a:r>
              <a:rPr lang="en-US" dirty="0" smtClean="0"/>
              <a:t>Continue…</a:t>
            </a:r>
            <a:endParaRPr lang="en-US" dirty="0"/>
          </a:p>
        </p:txBody>
      </p:sp>
      <p:sp>
        <p:nvSpPr>
          <p:cNvPr id="3" name="Content Placeholder 2"/>
          <p:cNvSpPr>
            <a:spLocks noGrp="1"/>
          </p:cNvSpPr>
          <p:nvPr>
            <p:ph idx="1"/>
          </p:nvPr>
        </p:nvSpPr>
        <p:spPr>
          <a:xfrm>
            <a:off x="1295402" y="2456597"/>
            <a:ext cx="9704694" cy="3398292"/>
          </a:xfrm>
        </p:spPr>
        <p:txBody>
          <a:bodyPr>
            <a:normAutofit lnSpcReduction="10000"/>
          </a:bodyPr>
          <a:lstStyle/>
          <a:p>
            <a:pPr algn="just"/>
            <a:r>
              <a:rPr lang="en-US" sz="2200" dirty="0">
                <a:latin typeface="Times New Roman" panose="02020603050405020304" pitchFamily="18" charset="0"/>
                <a:cs typeface="Times New Roman" panose="02020603050405020304" pitchFamily="18" charset="0"/>
              </a:rPr>
              <a:t>Physiotherapy (physical therapy) involves using physical modalities to produce therapeutic effects. The use of heat (superficial and deep), cold, pressure, light and electricity have been employed for thousands of years to accelerate healing and decrease pain in musculoskeletal disorders.[6,7] </a:t>
            </a:r>
            <a:endParaRPr lang="en-US" sz="2200" dirty="0" smtClean="0">
              <a:latin typeface="Times New Roman" panose="02020603050405020304" pitchFamily="18" charset="0"/>
              <a:cs typeface="Times New Roman" panose="02020603050405020304" pitchFamily="18" charset="0"/>
            </a:endParaRPr>
          </a:p>
          <a:p>
            <a:pPr algn="just"/>
            <a:r>
              <a:rPr lang="en-US" sz="2200" dirty="0" err="1">
                <a:latin typeface="Times New Roman" panose="02020603050405020304" pitchFamily="18" charset="0"/>
                <a:cs typeface="Times New Roman" panose="02020603050405020304" pitchFamily="18" charset="0"/>
              </a:rPr>
              <a:t>Phonophoresis</a:t>
            </a:r>
            <a:r>
              <a:rPr lang="en-US" sz="2200" dirty="0">
                <a:latin typeface="Times New Roman" panose="02020603050405020304" pitchFamily="18" charset="0"/>
                <a:cs typeface="Times New Roman" panose="02020603050405020304" pitchFamily="18" charset="0"/>
              </a:rPr>
              <a:t> (PH) is a technique that employs the use of ultrasound waves to enhance percutaneous absorption of drug delivery similar to </a:t>
            </a:r>
            <a:r>
              <a:rPr lang="en-US" sz="2200" dirty="0" err="1">
                <a:latin typeface="Times New Roman" panose="02020603050405020304" pitchFamily="18" charset="0"/>
                <a:cs typeface="Times New Roman" panose="02020603050405020304" pitchFamily="18" charset="0"/>
              </a:rPr>
              <a:t>iontophoresis</a:t>
            </a:r>
            <a:r>
              <a:rPr lang="en-US" sz="2200" dirty="0">
                <a:latin typeface="Times New Roman" panose="02020603050405020304" pitchFamily="18" charset="0"/>
                <a:cs typeface="Times New Roman" panose="02020603050405020304" pitchFamily="18" charset="0"/>
              </a:rPr>
              <a:t>.[</a:t>
            </a:r>
            <a:r>
              <a:rPr lang="en-US" sz="2200" u="sng" dirty="0">
                <a:latin typeface="Times New Roman" panose="02020603050405020304" pitchFamily="18" charset="0"/>
                <a:cs typeface="Times New Roman" panose="02020603050405020304" pitchFamily="18" charset="0"/>
                <a:hlinkClick r:id="rId2"/>
              </a:rPr>
              <a:t>11</a:t>
            </a:r>
            <a:r>
              <a:rPr lang="en-US" sz="2200" dirty="0">
                <a:latin typeface="Times New Roman" panose="02020603050405020304" pitchFamily="18" charset="0"/>
                <a:cs typeface="Times New Roman" panose="02020603050405020304" pitchFamily="18" charset="0"/>
              </a:rPr>
              <a:t>,</a:t>
            </a:r>
            <a:r>
              <a:rPr lang="en-US" sz="2200" u="sng" dirty="0">
                <a:latin typeface="Times New Roman" panose="02020603050405020304" pitchFamily="18" charset="0"/>
                <a:cs typeface="Times New Roman" panose="02020603050405020304" pitchFamily="18" charset="0"/>
                <a:hlinkClick r:id="rId3"/>
              </a:rPr>
              <a:t>13</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Phonophoresis</a:t>
            </a:r>
            <a:r>
              <a:rPr lang="en-US" sz="2200" dirty="0">
                <a:latin typeface="Times New Roman" panose="02020603050405020304" pitchFamily="18" charset="0"/>
                <a:cs typeface="Times New Roman" panose="02020603050405020304" pitchFamily="18" charset="0"/>
              </a:rPr>
              <a:t> was first used to treat polyarthritis of the hand by delivery of hydrocortisone ointment into inflamed areas in 1954.[</a:t>
            </a:r>
            <a:r>
              <a:rPr lang="en-US" sz="2200" u="sng" dirty="0">
                <a:latin typeface="Times New Roman" panose="02020603050405020304" pitchFamily="18" charset="0"/>
                <a:cs typeface="Times New Roman" panose="02020603050405020304" pitchFamily="18" charset="0"/>
                <a:hlinkClick r:id="rId4"/>
              </a:rPr>
              <a:t>14</a:t>
            </a:r>
            <a:r>
              <a:rPr lang="en-US" sz="2200" dirty="0">
                <a:latin typeface="Times New Roman" panose="02020603050405020304" pitchFamily="18" charset="0"/>
                <a:cs typeface="Times New Roman" panose="02020603050405020304" pitchFamily="18" charset="0"/>
              </a:rPr>
              <a:t>] Since then it has been reported to be used in the treatment of various dermatological and musculoskeletal disorders.[</a:t>
            </a:r>
            <a:r>
              <a:rPr lang="en-US" sz="2200" u="sng" dirty="0">
                <a:latin typeface="Times New Roman" panose="02020603050405020304" pitchFamily="18" charset="0"/>
                <a:cs typeface="Times New Roman" panose="02020603050405020304" pitchFamily="18" charset="0"/>
                <a:hlinkClick r:id="rId3"/>
              </a:rPr>
              <a:t>13</a:t>
            </a:r>
            <a:r>
              <a:rPr lang="en-US" sz="2200" dirty="0">
                <a:latin typeface="Times New Roman" panose="02020603050405020304" pitchFamily="18" charset="0"/>
                <a:cs typeface="Times New Roman" panose="02020603050405020304" pitchFamily="18" charset="0"/>
              </a:rPr>
              <a:t>-</a:t>
            </a:r>
            <a:r>
              <a:rPr lang="en-US" sz="2200" u="sng" dirty="0">
                <a:latin typeface="Times New Roman" panose="02020603050405020304" pitchFamily="18" charset="0"/>
                <a:cs typeface="Times New Roman" panose="02020603050405020304" pitchFamily="18" charset="0"/>
                <a:hlinkClick r:id="rId5"/>
              </a:rPr>
              <a:t>16</a:t>
            </a:r>
            <a:r>
              <a:rPr lang="en-US" sz="2200" dirty="0">
                <a:latin typeface="Times New Roman" panose="02020603050405020304" pitchFamily="18" charset="0"/>
                <a:cs typeface="Times New Roman" panose="02020603050405020304" pitchFamily="18" charset="0"/>
              </a:rPr>
              <a:t>]</a:t>
            </a:r>
          </a:p>
          <a:p>
            <a:endParaRPr lang="en-US" dirty="0"/>
          </a:p>
        </p:txBody>
      </p:sp>
    </p:spTree>
    <p:extLst>
      <p:ext uri="{BB962C8B-B14F-4D97-AF65-F5344CB8AC3E}">
        <p14:creationId xmlns:p14="http://schemas.microsoft.com/office/powerpoint/2010/main" val="29212773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Continue…</a:t>
            </a:r>
            <a:endParaRPr lang="en-US" dirty="0"/>
          </a:p>
        </p:txBody>
      </p:sp>
      <p:sp>
        <p:nvSpPr>
          <p:cNvPr id="3" name="Content Placeholder 2"/>
          <p:cNvSpPr>
            <a:spLocks noGrp="1"/>
          </p:cNvSpPr>
          <p:nvPr>
            <p:ph idx="1"/>
          </p:nvPr>
        </p:nvSpPr>
        <p:spPr/>
        <p:txBody>
          <a:bodyPr>
            <a:normAutofit/>
          </a:bodyPr>
          <a:lstStyle/>
          <a:p>
            <a:pPr algn="just"/>
            <a:r>
              <a:rPr lang="en-US" sz="2000" dirty="0" err="1">
                <a:latin typeface="Times New Roman" panose="02020603050405020304" pitchFamily="18" charset="0"/>
                <a:cs typeface="Times New Roman" panose="02020603050405020304" pitchFamily="18" charset="0"/>
              </a:rPr>
              <a:t>Vitex</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nirgundo</a:t>
            </a:r>
            <a:r>
              <a:rPr lang="en-US" sz="2000" dirty="0">
                <a:latin typeface="Times New Roman" panose="02020603050405020304" pitchFamily="18" charset="0"/>
                <a:cs typeface="Times New Roman" panose="02020603050405020304" pitchFamily="18" charset="0"/>
              </a:rPr>
              <a:t> Linn. (</a:t>
            </a:r>
            <a:r>
              <a:rPr lang="en-US" sz="2000" dirty="0" err="1">
                <a:latin typeface="Times New Roman" panose="02020603050405020304" pitchFamily="18" charset="0"/>
                <a:cs typeface="Times New Roman" panose="02020603050405020304" pitchFamily="18" charset="0"/>
              </a:rPr>
              <a:t>Verbenaceae</a:t>
            </a:r>
            <a:r>
              <a:rPr lang="en-US" sz="2000" dirty="0">
                <a:latin typeface="Times New Roman" panose="02020603050405020304" pitchFamily="18" charset="0"/>
                <a:cs typeface="Times New Roman" panose="02020603050405020304" pitchFamily="18" charset="0"/>
              </a:rPr>
              <a:t>) is a woody, aromatic shrub growing to a small tree. It commonly bears tri - or </a:t>
            </a:r>
            <a:r>
              <a:rPr lang="en-US" sz="2000" dirty="0" err="1">
                <a:latin typeface="Times New Roman" panose="02020603050405020304" pitchFamily="18" charset="0"/>
                <a:cs typeface="Times New Roman" panose="02020603050405020304" pitchFamily="18" charset="0"/>
              </a:rPr>
              <a:t>penta</a:t>
            </a:r>
            <a:r>
              <a:rPr lang="en-US" sz="2000" dirty="0">
                <a:latin typeface="Times New Roman" panose="02020603050405020304" pitchFamily="18" charset="0"/>
                <a:cs typeface="Times New Roman" panose="02020603050405020304" pitchFamily="18" charset="0"/>
              </a:rPr>
              <a:t> - foliate leaves on quadrangular branches, which give rise to bluish - purple </a:t>
            </a:r>
            <a:r>
              <a:rPr lang="en-US" sz="2000" dirty="0" err="1">
                <a:latin typeface="Times New Roman" panose="02020603050405020304" pitchFamily="18" charset="0"/>
                <a:cs typeface="Times New Roman" panose="02020603050405020304" pitchFamily="18" charset="0"/>
              </a:rPr>
              <a:t>coloured</a:t>
            </a:r>
            <a:r>
              <a:rPr lang="en-US" sz="2000" dirty="0">
                <a:latin typeface="Times New Roman" panose="02020603050405020304" pitchFamily="18" charset="0"/>
                <a:cs typeface="Times New Roman" panose="02020603050405020304" pitchFamily="18" charset="0"/>
              </a:rPr>
              <a:t> flowers in branched </a:t>
            </a:r>
            <a:r>
              <a:rPr lang="en-US" sz="2000" dirty="0" err="1">
                <a:latin typeface="Times New Roman" panose="02020603050405020304" pitchFamily="18" charset="0"/>
                <a:cs typeface="Times New Roman" panose="02020603050405020304" pitchFamily="18" charset="0"/>
              </a:rPr>
              <a:t>tomentose</a:t>
            </a:r>
            <a:r>
              <a:rPr lang="en-US" sz="2000" dirty="0">
                <a:latin typeface="Times New Roman" panose="02020603050405020304" pitchFamily="18" charset="0"/>
                <a:cs typeface="Times New Roman" panose="02020603050405020304" pitchFamily="18" charset="0"/>
              </a:rPr>
              <a:t> cymes. </a:t>
            </a:r>
            <a:endParaRPr lang="en-US" sz="2000" dirty="0" smtClean="0">
              <a:latin typeface="Times New Roman" panose="02020603050405020304" pitchFamily="18" charset="0"/>
              <a:cs typeface="Times New Roman" panose="02020603050405020304" pitchFamily="18" charset="0"/>
            </a:endParaRPr>
          </a:p>
          <a:p>
            <a:pPr marL="0" indent="0" algn="just">
              <a:buNone/>
            </a:pPr>
            <a:endParaRPr lang="en-US" sz="2000" dirty="0" smtClean="0">
              <a:latin typeface="Times New Roman" panose="02020603050405020304" pitchFamily="18" charset="0"/>
              <a:cs typeface="Times New Roman" panose="02020603050405020304" pitchFamily="18" charset="0"/>
            </a:endParaRPr>
          </a:p>
          <a:p>
            <a:pPr algn="just"/>
            <a:r>
              <a:rPr lang="en-US" sz="2000" dirty="0">
                <a:latin typeface="Times New Roman" panose="02020603050405020304" pitchFamily="18" charset="0"/>
                <a:cs typeface="Times New Roman" panose="02020603050405020304" pitchFamily="18" charset="0"/>
              </a:rPr>
              <a:t>There are no studies where comparative effectiveness of Diclofenac sodium and </a:t>
            </a:r>
            <a:r>
              <a:rPr lang="en-US" sz="2000" dirty="0" err="1">
                <a:latin typeface="Times New Roman" panose="02020603050405020304" pitchFamily="18" charset="0"/>
                <a:cs typeface="Times New Roman" panose="02020603050405020304" pitchFamily="18" charset="0"/>
              </a:rPr>
              <a:t>Vitex</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nirgundo</a:t>
            </a:r>
            <a:r>
              <a:rPr lang="en-US" sz="2000" dirty="0">
                <a:latin typeface="Times New Roman" panose="02020603050405020304" pitchFamily="18" charset="0"/>
                <a:cs typeface="Times New Roman" panose="02020603050405020304" pitchFamily="18" charset="0"/>
              </a:rPr>
              <a:t> oil effectiveness is studied in cases with knee osteoarthritis. Hence purpose of this study was to find out effectiveness of diclofenac sodium and </a:t>
            </a:r>
            <a:r>
              <a:rPr lang="en-US" sz="2000" dirty="0" err="1">
                <a:latin typeface="Times New Roman" panose="02020603050405020304" pitchFamily="18" charset="0"/>
                <a:cs typeface="Times New Roman" panose="02020603050405020304" pitchFamily="18" charset="0"/>
              </a:rPr>
              <a:t>Vitex</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nirgundo</a:t>
            </a:r>
            <a:r>
              <a:rPr lang="en-US" sz="2000" dirty="0">
                <a:latin typeface="Times New Roman" panose="02020603050405020304" pitchFamily="18" charset="0"/>
                <a:cs typeface="Times New Roman" panose="02020603050405020304" pitchFamily="18" charset="0"/>
              </a:rPr>
              <a:t> oil </a:t>
            </a:r>
            <a:r>
              <a:rPr lang="en-US" sz="2000" dirty="0" err="1">
                <a:latin typeface="Times New Roman" panose="02020603050405020304" pitchFamily="18" charset="0"/>
                <a:cs typeface="Times New Roman" panose="02020603050405020304" pitchFamily="18" charset="0"/>
              </a:rPr>
              <a:t>phonophoresis</a:t>
            </a:r>
            <a:r>
              <a:rPr lang="en-US" sz="2000" dirty="0">
                <a:latin typeface="Times New Roman" panose="02020603050405020304" pitchFamily="18" charset="0"/>
                <a:cs typeface="Times New Roman" panose="02020603050405020304" pitchFamily="18" charset="0"/>
              </a:rPr>
              <a:t> along with exercises in osteoarthritis of knee joint.</a:t>
            </a:r>
          </a:p>
          <a:p>
            <a:pPr marL="0" indent="0">
              <a:buNone/>
            </a:pPr>
            <a:endParaRPr lang="en-US" dirty="0"/>
          </a:p>
        </p:txBody>
      </p:sp>
    </p:spTree>
    <p:extLst>
      <p:ext uri="{BB962C8B-B14F-4D97-AF65-F5344CB8AC3E}">
        <p14:creationId xmlns:p14="http://schemas.microsoft.com/office/powerpoint/2010/main" val="236647240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Method:</a:t>
            </a:r>
            <a:endParaRPr lang="en-US" dirty="0"/>
          </a:p>
        </p:txBody>
      </p:sp>
      <p:sp>
        <p:nvSpPr>
          <p:cNvPr id="3" name="Content Placeholder 2"/>
          <p:cNvSpPr>
            <a:spLocks noGrp="1"/>
          </p:cNvSpPr>
          <p:nvPr>
            <p:ph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6412" y="2174757"/>
            <a:ext cx="9750185" cy="3837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438914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982132"/>
            <a:ext cx="9601196" cy="1037737"/>
          </a:xfrm>
        </p:spPr>
        <p:txBody>
          <a:bodyPr>
            <a:normAutofit fontScale="90000"/>
          </a:bodyPr>
          <a:lstStyle/>
          <a:p>
            <a:r>
              <a:rPr lang="en-US" b="1" dirty="0" smtClean="0"/>
              <a:t>Result :  </a:t>
            </a:r>
            <a:r>
              <a:rPr lang="en-US" dirty="0"/>
              <a:t/>
            </a:r>
            <a:br>
              <a:rPr lang="en-US" dirty="0"/>
            </a:b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96829403"/>
              </p:ext>
            </p:extLst>
          </p:nvPr>
        </p:nvGraphicFramePr>
        <p:xfrm>
          <a:off x="2429302" y="2538484"/>
          <a:ext cx="7219664" cy="3140910"/>
        </p:xfrm>
        <a:graphic>
          <a:graphicData uri="http://schemas.openxmlformats.org/drawingml/2006/table">
            <a:tbl>
              <a:tblPr firstRow="1" firstCol="1" bandRow="1">
                <a:tableStyleId>{5C22544A-7EE6-4342-B048-85BDC9FD1C3A}</a:tableStyleId>
              </a:tblPr>
              <a:tblGrid>
                <a:gridCol w="2482564"/>
                <a:gridCol w="1324034"/>
                <a:gridCol w="1344262"/>
                <a:gridCol w="2068804"/>
              </a:tblGrid>
              <a:tr h="946350">
                <a:tc>
                  <a:txBody>
                    <a:bodyPr/>
                    <a:lstStyle/>
                    <a:p>
                      <a:pPr marL="0" marR="0" algn="ctr">
                        <a:lnSpc>
                          <a:spcPct val="107000"/>
                        </a:lnSpc>
                        <a:spcBef>
                          <a:spcPts val="0"/>
                        </a:spcBef>
                        <a:spcAft>
                          <a:spcPts val="800"/>
                        </a:spcAft>
                      </a:pPr>
                      <a:r>
                        <a:rPr lang="en-US" sz="2400" dirty="0">
                          <a:effectLst/>
                          <a:latin typeface="Times New Roman" panose="02020603050405020304" pitchFamily="18" charset="0"/>
                          <a:cs typeface="Times New Roman" panose="02020603050405020304" pitchFamily="18" charset="0"/>
                        </a:rPr>
                        <a:t>Particular</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800"/>
                        </a:spcAft>
                      </a:pPr>
                      <a:r>
                        <a:rPr lang="en-US" sz="2400" dirty="0">
                          <a:effectLst/>
                          <a:latin typeface="Times New Roman" panose="02020603050405020304" pitchFamily="18" charset="0"/>
                          <a:cs typeface="Times New Roman" panose="02020603050405020304" pitchFamily="18" charset="0"/>
                        </a:rPr>
                        <a:t>VAS</a:t>
                      </a:r>
                    </a:p>
                    <a:p>
                      <a:pPr marL="0" marR="0" algn="ctr">
                        <a:lnSpc>
                          <a:spcPct val="107000"/>
                        </a:lnSpc>
                        <a:spcBef>
                          <a:spcPts val="0"/>
                        </a:spcBef>
                        <a:spcAft>
                          <a:spcPts val="0"/>
                        </a:spcAft>
                      </a:pPr>
                      <a:r>
                        <a:rPr lang="en-US" sz="2400" dirty="0">
                          <a:effectLst/>
                          <a:latin typeface="Times New Roman" panose="02020603050405020304" pitchFamily="18" charset="0"/>
                          <a:cs typeface="Times New Roman" panose="02020603050405020304" pitchFamily="18" charset="0"/>
                        </a:rPr>
                        <a:t>Group A</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800"/>
                        </a:spcAft>
                      </a:pPr>
                      <a:r>
                        <a:rPr lang="en-US" sz="2400" dirty="0">
                          <a:effectLst/>
                          <a:latin typeface="Times New Roman" panose="02020603050405020304" pitchFamily="18" charset="0"/>
                          <a:cs typeface="Times New Roman" panose="02020603050405020304" pitchFamily="18" charset="0"/>
                        </a:rPr>
                        <a:t>VAS</a:t>
                      </a:r>
                    </a:p>
                    <a:p>
                      <a:pPr marL="0" marR="0" algn="ctr">
                        <a:lnSpc>
                          <a:spcPct val="107000"/>
                        </a:lnSpc>
                        <a:spcBef>
                          <a:spcPts val="0"/>
                        </a:spcBef>
                        <a:spcAft>
                          <a:spcPts val="800"/>
                        </a:spcAft>
                      </a:pPr>
                      <a:r>
                        <a:rPr lang="en-US" sz="2400" dirty="0">
                          <a:effectLst/>
                          <a:latin typeface="Times New Roman" panose="02020603050405020304" pitchFamily="18" charset="0"/>
                          <a:cs typeface="Times New Roman" panose="02020603050405020304" pitchFamily="18" charset="0"/>
                        </a:rPr>
                        <a:t>Group B</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800"/>
                        </a:spcAft>
                      </a:pPr>
                      <a:r>
                        <a:rPr lang="en-US" sz="2400" dirty="0">
                          <a:effectLst/>
                          <a:latin typeface="Times New Roman" panose="02020603050405020304" pitchFamily="18" charset="0"/>
                          <a:cs typeface="Times New Roman" panose="02020603050405020304" pitchFamily="18" charset="0"/>
                        </a:rPr>
                        <a:t>P value</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r>
              <a:tr h="973487">
                <a:tc>
                  <a:txBody>
                    <a:bodyPr/>
                    <a:lstStyle/>
                    <a:p>
                      <a:pPr marL="0" marR="0" algn="ctr">
                        <a:lnSpc>
                          <a:spcPct val="150000"/>
                        </a:lnSpc>
                        <a:spcBef>
                          <a:spcPts val="0"/>
                        </a:spcBef>
                        <a:spcAft>
                          <a:spcPts val="800"/>
                        </a:spcAft>
                      </a:pPr>
                      <a:r>
                        <a:rPr lang="en-US" sz="2400">
                          <a:effectLst/>
                          <a:latin typeface="Times New Roman" panose="02020603050405020304" pitchFamily="18" charset="0"/>
                          <a:cs typeface="Times New Roman" panose="02020603050405020304" pitchFamily="18" charset="0"/>
                        </a:rPr>
                        <a:t>Baseline</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50000"/>
                        </a:lnSpc>
                        <a:spcBef>
                          <a:spcPts val="0"/>
                        </a:spcBef>
                        <a:spcAft>
                          <a:spcPts val="800"/>
                        </a:spcAft>
                      </a:pPr>
                      <a:r>
                        <a:rPr lang="en-US" sz="2400">
                          <a:effectLst/>
                          <a:latin typeface="Times New Roman" panose="02020603050405020304" pitchFamily="18" charset="0"/>
                          <a:cs typeface="Times New Roman" panose="02020603050405020304" pitchFamily="18" charset="0"/>
                        </a:rPr>
                        <a:t>6.72±1.58</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800"/>
                        </a:spcAft>
                      </a:pPr>
                      <a:r>
                        <a:rPr lang="en-US" sz="2400">
                          <a:effectLst/>
                          <a:latin typeface="Times New Roman" panose="02020603050405020304" pitchFamily="18" charset="0"/>
                          <a:cs typeface="Times New Roman" panose="02020603050405020304" pitchFamily="18" charset="0"/>
                        </a:rPr>
                        <a:t>7.82±1.38</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800"/>
                        </a:spcAft>
                      </a:pPr>
                      <a:r>
                        <a:rPr lang="en-US" sz="2400" dirty="0">
                          <a:effectLst/>
                          <a:latin typeface="Times New Roman" panose="02020603050405020304" pitchFamily="18" charset="0"/>
                          <a:cs typeface="Times New Roman" panose="02020603050405020304" pitchFamily="18" charset="0"/>
                        </a:rPr>
                        <a:t>P&gt;0.05</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r>
              <a:tr h="973487">
                <a:tc>
                  <a:txBody>
                    <a:bodyPr/>
                    <a:lstStyle/>
                    <a:p>
                      <a:pPr marL="0" marR="0" algn="ctr">
                        <a:lnSpc>
                          <a:spcPct val="150000"/>
                        </a:lnSpc>
                        <a:spcBef>
                          <a:spcPts val="0"/>
                        </a:spcBef>
                        <a:spcAft>
                          <a:spcPts val="800"/>
                        </a:spcAft>
                      </a:pPr>
                      <a:r>
                        <a:rPr lang="en-US" sz="2400" dirty="0">
                          <a:effectLst/>
                          <a:latin typeface="Times New Roman" panose="02020603050405020304" pitchFamily="18" charset="0"/>
                          <a:cs typeface="Times New Roman" panose="02020603050405020304" pitchFamily="18" charset="0"/>
                        </a:rPr>
                        <a:t>Result after </a:t>
                      </a:r>
                      <a:r>
                        <a:rPr lang="en-US" sz="2400" dirty="0" err="1">
                          <a:effectLst/>
                          <a:latin typeface="Times New Roman" panose="02020603050405020304" pitchFamily="18" charset="0"/>
                          <a:cs typeface="Times New Roman" panose="02020603050405020304" pitchFamily="18" charset="0"/>
                        </a:rPr>
                        <a:t>II</a:t>
                      </a:r>
                      <a:r>
                        <a:rPr lang="en-US" sz="2400" baseline="30000" dirty="0" err="1">
                          <a:effectLst/>
                          <a:latin typeface="Times New Roman" panose="02020603050405020304" pitchFamily="18" charset="0"/>
                          <a:cs typeface="Times New Roman" panose="02020603050405020304" pitchFamily="18" charset="0"/>
                        </a:rPr>
                        <a:t>nd</a:t>
                      </a:r>
                      <a:r>
                        <a:rPr lang="en-US" sz="2400" dirty="0">
                          <a:effectLst/>
                          <a:latin typeface="Times New Roman" panose="02020603050405020304" pitchFamily="18" charset="0"/>
                          <a:cs typeface="Times New Roman" panose="02020603050405020304" pitchFamily="18" charset="0"/>
                        </a:rPr>
                        <a:t> week</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pPr>
                      <a:r>
                        <a:rPr lang="en-US" sz="2400">
                          <a:effectLst/>
                          <a:latin typeface="Times New Roman" panose="02020603050405020304" pitchFamily="18" charset="0"/>
                          <a:cs typeface="Times New Roman" panose="02020603050405020304" pitchFamily="18" charset="0"/>
                        </a:rPr>
                        <a:t>4.42±1.81</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800"/>
                        </a:spcAft>
                      </a:pPr>
                      <a:r>
                        <a:rPr lang="en-US" sz="2400">
                          <a:effectLst/>
                          <a:latin typeface="Times New Roman" panose="02020603050405020304" pitchFamily="18" charset="0"/>
                          <a:cs typeface="Times New Roman" panose="02020603050405020304" pitchFamily="18" charset="0"/>
                        </a:rPr>
                        <a:t>3.21±2.69</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800"/>
                        </a:spcAft>
                      </a:pPr>
                      <a:r>
                        <a:rPr lang="en-US" sz="2400" dirty="0">
                          <a:effectLst/>
                          <a:latin typeface="Times New Roman" panose="02020603050405020304" pitchFamily="18" charset="0"/>
                          <a:cs typeface="Times New Roman" panose="02020603050405020304" pitchFamily="18" charset="0"/>
                        </a:rPr>
                        <a:t>P=0.001</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r>
            </a:tbl>
          </a:graphicData>
        </a:graphic>
      </p:graphicFrame>
      <p:sp>
        <p:nvSpPr>
          <p:cNvPr id="5" name="Rectangle 4"/>
          <p:cNvSpPr/>
          <p:nvPr/>
        </p:nvSpPr>
        <p:spPr>
          <a:xfrm>
            <a:off x="2611271" y="5739853"/>
            <a:ext cx="7051343" cy="369332"/>
          </a:xfrm>
          <a:prstGeom prst="rect">
            <a:avLst/>
          </a:prstGeom>
        </p:spPr>
        <p:txBody>
          <a:bodyPr wrap="square">
            <a:spAutoFit/>
          </a:bodyPr>
          <a:lstStyle/>
          <a:p>
            <a:pPr algn="ctr"/>
            <a:r>
              <a:rPr lang="en-US" b="1" dirty="0" smtClean="0">
                <a:effectLst/>
                <a:latin typeface="Bookman Old Style" panose="02050604050505020204" pitchFamily="18" charset="0"/>
                <a:ea typeface="Calibri" panose="020F0502020204030204" pitchFamily="34" charset="0"/>
                <a:cs typeface="Times New Roman" panose="02020603050405020304" pitchFamily="18" charset="0"/>
              </a:rPr>
              <a:t>Comparison of VAS score between group A and group B</a:t>
            </a:r>
            <a:endParaRPr lang="en-US" b="1" dirty="0"/>
          </a:p>
        </p:txBody>
      </p:sp>
    </p:spTree>
    <p:extLst>
      <p:ext uri="{BB962C8B-B14F-4D97-AF65-F5344CB8AC3E}">
        <p14:creationId xmlns:p14="http://schemas.microsoft.com/office/powerpoint/2010/main" val="28165705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Continue…</a:t>
            </a:r>
            <a:endParaRPr lang="en-US" dirty="0"/>
          </a:p>
        </p:txBody>
      </p:sp>
      <p:sp>
        <p:nvSpPr>
          <p:cNvPr id="9" name="Rectangle 4"/>
          <p:cNvSpPr>
            <a:spLocks noChangeArrowheads="1"/>
          </p:cNvSpPr>
          <p:nvPr/>
        </p:nvSpPr>
        <p:spPr bwMode="auto">
          <a:xfrm>
            <a:off x="3330054" y="2797791"/>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0" name="Object 9"/>
          <p:cNvGraphicFramePr>
            <a:graphicFrameLocks noChangeAspect="1"/>
          </p:cNvGraphicFramePr>
          <p:nvPr>
            <p:extLst>
              <p:ext uri="{D42A27DB-BD31-4B8C-83A1-F6EECF244321}">
                <p14:modId xmlns:p14="http://schemas.microsoft.com/office/powerpoint/2010/main" val="1977271610"/>
              </p:ext>
            </p:extLst>
          </p:nvPr>
        </p:nvGraphicFramePr>
        <p:xfrm>
          <a:off x="2473569" y="2686929"/>
          <a:ext cx="7244861" cy="3208831"/>
        </p:xfrm>
        <a:graphic>
          <a:graphicData uri="http://schemas.openxmlformats.org/presentationml/2006/ole">
            <mc:AlternateContent xmlns:mc="http://schemas.openxmlformats.org/markup-compatibility/2006">
              <mc:Choice xmlns:v="urn:schemas-microsoft-com:vml" Requires="v">
                <p:oleObj spid="_x0000_s3081" name="Chart" r:id="rId3" imgW="5714918" imgH="2933638" progId="MSGraph.Chart.8">
                  <p:embed/>
                </p:oleObj>
              </mc:Choice>
              <mc:Fallback>
                <p:oleObj name="Chart" r:id="rId3" imgW="5714918" imgH="2933638" progId="MSGraph.Chart.8">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73569" y="2686929"/>
                        <a:ext cx="7244861" cy="3208831"/>
                      </a:xfrm>
                      <a:prstGeom prst="rect">
                        <a:avLst/>
                      </a:prstGeom>
                      <a:noFill/>
                    </p:spPr>
                  </p:pic>
                </p:oleObj>
              </mc:Fallback>
            </mc:AlternateContent>
          </a:graphicData>
        </a:graphic>
      </p:graphicFrame>
    </p:spTree>
    <p:extLst>
      <p:ext uri="{BB962C8B-B14F-4D97-AF65-F5344CB8AC3E}">
        <p14:creationId xmlns:p14="http://schemas.microsoft.com/office/powerpoint/2010/main" val="375673107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Continue…</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432457023"/>
              </p:ext>
            </p:extLst>
          </p:nvPr>
        </p:nvGraphicFramePr>
        <p:xfrm>
          <a:off x="2124222" y="2799471"/>
          <a:ext cx="7554350" cy="2138290"/>
        </p:xfrm>
        <a:graphic>
          <a:graphicData uri="http://schemas.openxmlformats.org/drawingml/2006/table">
            <a:tbl>
              <a:tblPr firstRow="1" firstCol="1" bandRow="1">
                <a:tableStyleId>{5C22544A-7EE6-4342-B048-85BDC9FD1C3A}</a:tableStyleId>
              </a:tblPr>
              <a:tblGrid>
                <a:gridCol w="2307846"/>
                <a:gridCol w="3169442"/>
                <a:gridCol w="2077062"/>
              </a:tblGrid>
              <a:tr h="1203052">
                <a:tc>
                  <a:txBody>
                    <a:bodyPr/>
                    <a:lstStyle/>
                    <a:p>
                      <a:pPr marL="0" marR="0" algn="ctr">
                        <a:lnSpc>
                          <a:spcPct val="107000"/>
                        </a:lnSpc>
                        <a:spcBef>
                          <a:spcPts val="0"/>
                        </a:spcBef>
                        <a:spcAft>
                          <a:spcPts val="800"/>
                        </a:spcAft>
                      </a:pPr>
                      <a:r>
                        <a:rPr lang="en-US" sz="2000" dirty="0">
                          <a:effectLst/>
                          <a:latin typeface="Times New Roman" panose="02020603050405020304" pitchFamily="18" charset="0"/>
                          <a:cs typeface="Times New Roman" panose="02020603050405020304" pitchFamily="18" charset="0"/>
                        </a:rPr>
                        <a:t>WOMAC</a:t>
                      </a:r>
                    </a:p>
                    <a:p>
                      <a:pPr marL="0" marR="0" algn="ctr">
                        <a:lnSpc>
                          <a:spcPct val="107000"/>
                        </a:lnSpc>
                        <a:spcBef>
                          <a:spcPts val="0"/>
                        </a:spcBef>
                        <a:spcAft>
                          <a:spcPts val="800"/>
                        </a:spcAft>
                      </a:pPr>
                      <a:r>
                        <a:rPr lang="en-US" sz="2000" dirty="0">
                          <a:effectLst/>
                          <a:latin typeface="Times New Roman" panose="02020603050405020304" pitchFamily="18" charset="0"/>
                          <a:cs typeface="Times New Roman" panose="02020603050405020304" pitchFamily="18" charset="0"/>
                        </a:rPr>
                        <a:t>Group A</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800"/>
                        </a:spcAft>
                      </a:pPr>
                      <a:r>
                        <a:rPr lang="en-US" sz="2000" dirty="0">
                          <a:effectLst/>
                          <a:latin typeface="Times New Roman" panose="02020603050405020304" pitchFamily="18" charset="0"/>
                          <a:cs typeface="Times New Roman" panose="02020603050405020304" pitchFamily="18" charset="0"/>
                        </a:rPr>
                        <a:t>WOMAC</a:t>
                      </a:r>
                    </a:p>
                    <a:p>
                      <a:pPr marL="0" marR="0" algn="ctr">
                        <a:lnSpc>
                          <a:spcPct val="107000"/>
                        </a:lnSpc>
                        <a:spcBef>
                          <a:spcPts val="0"/>
                        </a:spcBef>
                        <a:spcAft>
                          <a:spcPts val="800"/>
                        </a:spcAft>
                      </a:pPr>
                      <a:r>
                        <a:rPr lang="en-US" sz="2000" dirty="0">
                          <a:effectLst/>
                          <a:latin typeface="Times New Roman" panose="02020603050405020304" pitchFamily="18" charset="0"/>
                          <a:cs typeface="Times New Roman" panose="02020603050405020304" pitchFamily="18" charset="0"/>
                        </a:rPr>
                        <a:t>Group B</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800"/>
                        </a:spcAft>
                      </a:pPr>
                      <a:r>
                        <a:rPr lang="en-US" sz="2000">
                          <a:effectLst/>
                          <a:latin typeface="Times New Roman" panose="02020603050405020304" pitchFamily="18" charset="0"/>
                          <a:cs typeface="Times New Roman" panose="02020603050405020304" pitchFamily="18" charset="0"/>
                        </a:rPr>
                        <a:t>P Value</a:t>
                      </a:r>
                      <a:endParaRPr lang="en-US"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r>
              <a:tr h="467619">
                <a:tc>
                  <a:txBody>
                    <a:bodyPr/>
                    <a:lstStyle/>
                    <a:p>
                      <a:pPr marL="0" marR="0" algn="ctr">
                        <a:lnSpc>
                          <a:spcPct val="107000"/>
                        </a:lnSpc>
                        <a:spcBef>
                          <a:spcPts val="0"/>
                        </a:spcBef>
                        <a:spcAft>
                          <a:spcPts val="800"/>
                        </a:spcAft>
                      </a:pPr>
                      <a:r>
                        <a:rPr lang="en-US" sz="2000">
                          <a:effectLst/>
                          <a:latin typeface="Times New Roman" panose="02020603050405020304" pitchFamily="18" charset="0"/>
                          <a:cs typeface="Times New Roman" panose="02020603050405020304" pitchFamily="18" charset="0"/>
                        </a:rPr>
                        <a:t>15.12±5.14</a:t>
                      </a:r>
                      <a:endParaRPr lang="en-US"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800"/>
                        </a:spcAft>
                      </a:pPr>
                      <a:r>
                        <a:rPr lang="en-US" sz="2000" dirty="0">
                          <a:effectLst/>
                          <a:latin typeface="Times New Roman" panose="02020603050405020304" pitchFamily="18" charset="0"/>
                          <a:cs typeface="Times New Roman" panose="02020603050405020304" pitchFamily="18" charset="0"/>
                        </a:rPr>
                        <a:t>14.76±3.82</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800"/>
                        </a:spcAft>
                      </a:pPr>
                      <a:r>
                        <a:rPr lang="en-US" sz="2000" dirty="0">
                          <a:effectLst/>
                          <a:latin typeface="Times New Roman" panose="02020603050405020304" pitchFamily="18" charset="0"/>
                          <a:cs typeface="Times New Roman" panose="02020603050405020304" pitchFamily="18" charset="0"/>
                        </a:rPr>
                        <a:t>P&gt;0.05</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r>
              <a:tr h="467619">
                <a:tc>
                  <a:txBody>
                    <a:bodyPr/>
                    <a:lstStyle/>
                    <a:p>
                      <a:pPr marL="0" marR="0" algn="ctr">
                        <a:lnSpc>
                          <a:spcPct val="107000"/>
                        </a:lnSpc>
                        <a:spcBef>
                          <a:spcPts val="0"/>
                        </a:spcBef>
                        <a:spcAft>
                          <a:spcPts val="800"/>
                        </a:spcAft>
                      </a:pPr>
                      <a:r>
                        <a:rPr lang="en-US" sz="2000">
                          <a:effectLst/>
                          <a:latin typeface="Times New Roman" panose="02020603050405020304" pitchFamily="18" charset="0"/>
                          <a:cs typeface="Times New Roman" panose="02020603050405020304" pitchFamily="18" charset="0"/>
                        </a:rPr>
                        <a:t>12.90 ±5.21</a:t>
                      </a:r>
                      <a:endParaRPr lang="en-US"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800"/>
                        </a:spcAft>
                      </a:pPr>
                      <a:r>
                        <a:rPr lang="en-US" sz="2000">
                          <a:effectLst/>
                          <a:latin typeface="Times New Roman" panose="02020603050405020304" pitchFamily="18" charset="0"/>
                          <a:cs typeface="Times New Roman" panose="02020603050405020304" pitchFamily="18" charset="0"/>
                        </a:rPr>
                        <a:t>10.61±4.85</a:t>
                      </a:r>
                      <a:endParaRPr lang="en-US"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800"/>
                        </a:spcAft>
                      </a:pPr>
                      <a:r>
                        <a:rPr lang="en-US" sz="2000" dirty="0">
                          <a:effectLst/>
                          <a:latin typeface="Times New Roman" panose="02020603050405020304" pitchFamily="18" charset="0"/>
                          <a:cs typeface="Times New Roman" panose="02020603050405020304" pitchFamily="18" charset="0"/>
                        </a:rPr>
                        <a:t>P=.001</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r>
            </a:tbl>
          </a:graphicData>
        </a:graphic>
      </p:graphicFrame>
      <p:sp>
        <p:nvSpPr>
          <p:cNvPr id="5" name="Rectangle 4"/>
          <p:cNvSpPr/>
          <p:nvPr/>
        </p:nvSpPr>
        <p:spPr>
          <a:xfrm>
            <a:off x="2780194" y="5171608"/>
            <a:ext cx="6261651" cy="369332"/>
          </a:xfrm>
          <a:prstGeom prst="rect">
            <a:avLst/>
          </a:prstGeom>
        </p:spPr>
        <p:txBody>
          <a:bodyPr wrap="none">
            <a:spAutoFit/>
          </a:bodyPr>
          <a:lstStyle/>
          <a:p>
            <a:r>
              <a:rPr lang="en-US" b="1" dirty="0" smtClean="0">
                <a:effectLst/>
                <a:latin typeface="Bookman Old Style" panose="02050604050505020204" pitchFamily="18" charset="0"/>
                <a:ea typeface="Calibri" panose="020F0502020204030204" pitchFamily="34" charset="0"/>
                <a:cs typeface="Times New Roman" panose="02020603050405020304" pitchFamily="18" charset="0"/>
              </a:rPr>
              <a:t>comparison of WOMAC score between two groups. </a:t>
            </a:r>
            <a:endParaRPr lang="en-US" b="1" dirty="0"/>
          </a:p>
        </p:txBody>
      </p:sp>
    </p:spTree>
    <p:extLst>
      <p:ext uri="{BB962C8B-B14F-4D97-AF65-F5344CB8AC3E}">
        <p14:creationId xmlns:p14="http://schemas.microsoft.com/office/powerpoint/2010/main" val="197130141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Continue…</a:t>
            </a:r>
          </a:p>
        </p:txBody>
      </p:sp>
      <p:sp>
        <p:nvSpPr>
          <p:cNvPr id="10" name="Rectangle 6"/>
          <p:cNvSpPr>
            <a:spLocks noChangeArrowheads="1"/>
          </p:cNvSpPr>
          <p:nvPr/>
        </p:nvSpPr>
        <p:spPr bwMode="auto">
          <a:xfrm>
            <a:off x="3066757" y="270099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1" name="Object 10"/>
          <p:cNvGraphicFramePr>
            <a:graphicFrameLocks noChangeAspect="1"/>
          </p:cNvGraphicFramePr>
          <p:nvPr>
            <p:extLst>
              <p:ext uri="{D42A27DB-BD31-4B8C-83A1-F6EECF244321}">
                <p14:modId xmlns:p14="http://schemas.microsoft.com/office/powerpoint/2010/main" val="1733011216"/>
              </p:ext>
            </p:extLst>
          </p:nvPr>
        </p:nvGraphicFramePr>
        <p:xfrm>
          <a:off x="2852382" y="2538484"/>
          <a:ext cx="6277970" cy="3548417"/>
        </p:xfrm>
        <a:graphic>
          <a:graphicData uri="http://schemas.openxmlformats.org/presentationml/2006/ole">
            <mc:AlternateContent xmlns:mc="http://schemas.openxmlformats.org/markup-compatibility/2006">
              <mc:Choice xmlns:v="urn:schemas-microsoft-com:vml" Requires="v">
                <p:oleObj spid="_x0000_s5128" name="Chart" r:id="rId3" imgW="5010103" imgH="2705004" progId="MSGraph.Chart.8">
                  <p:embed/>
                </p:oleObj>
              </mc:Choice>
              <mc:Fallback>
                <p:oleObj name="Chart" r:id="rId3" imgW="5010103" imgH="2705004" progId="MSGraph.Chart.8">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52382" y="2538484"/>
                        <a:ext cx="6277970" cy="3548417"/>
                      </a:xfrm>
                      <a:prstGeom prst="rect">
                        <a:avLst/>
                      </a:prstGeom>
                      <a:noFill/>
                    </p:spPr>
                  </p:pic>
                </p:oleObj>
              </mc:Fallback>
            </mc:AlternateContent>
          </a:graphicData>
        </a:graphic>
      </p:graphicFrame>
    </p:spTree>
    <p:extLst>
      <p:ext uri="{BB962C8B-B14F-4D97-AF65-F5344CB8AC3E}">
        <p14:creationId xmlns:p14="http://schemas.microsoft.com/office/powerpoint/2010/main" val="135651760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CONCLUSION: </a:t>
            </a:r>
            <a:r>
              <a:rPr lang="en-US" dirty="0"/>
              <a:t/>
            </a:r>
            <a:br>
              <a:rPr lang="en-US" dirty="0"/>
            </a:br>
            <a:endParaRPr lang="en-US" dirty="0"/>
          </a:p>
        </p:txBody>
      </p:sp>
      <p:sp>
        <p:nvSpPr>
          <p:cNvPr id="3" name="Content Placeholder 2"/>
          <p:cNvSpPr>
            <a:spLocks noGrp="1"/>
          </p:cNvSpPr>
          <p:nvPr>
            <p:ph idx="1"/>
          </p:nvPr>
        </p:nvSpPr>
        <p:spPr/>
        <p:txBody>
          <a:bodyPr/>
          <a:lstStyle/>
          <a:p>
            <a:pPr algn="just"/>
            <a:r>
              <a:rPr lang="en-US" sz="3200" dirty="0" err="1">
                <a:latin typeface="Times New Roman" panose="02020603050405020304" pitchFamily="18" charset="0"/>
                <a:cs typeface="Times New Roman" panose="02020603050405020304" pitchFamily="18" charset="0"/>
              </a:rPr>
              <a:t>Vitex</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Nirgundo</a:t>
            </a:r>
            <a:r>
              <a:rPr lang="en-US" sz="3200" dirty="0">
                <a:latin typeface="Times New Roman" panose="02020603050405020304" pitchFamily="18" charset="0"/>
                <a:cs typeface="Times New Roman" panose="02020603050405020304" pitchFamily="18" charset="0"/>
              </a:rPr>
              <a:t> Oil </a:t>
            </a:r>
            <a:r>
              <a:rPr lang="en-US" sz="3200" dirty="0" err="1">
                <a:latin typeface="Times New Roman" panose="02020603050405020304" pitchFamily="18" charset="0"/>
                <a:cs typeface="Times New Roman" panose="02020603050405020304" pitchFamily="18" charset="0"/>
              </a:rPr>
              <a:t>phonophoresis</a:t>
            </a:r>
            <a:r>
              <a:rPr lang="en-US" sz="3200" dirty="0">
                <a:latin typeface="Times New Roman" panose="02020603050405020304" pitchFamily="18" charset="0"/>
                <a:cs typeface="Times New Roman" panose="02020603050405020304" pitchFamily="18" charset="0"/>
              </a:rPr>
              <a:t> along with physiotherapy is more beneficial than diclofenac sodium </a:t>
            </a:r>
            <a:r>
              <a:rPr lang="en-US" sz="3200" dirty="0" err="1">
                <a:latin typeface="Times New Roman" panose="02020603050405020304" pitchFamily="18" charset="0"/>
                <a:cs typeface="Times New Roman" panose="02020603050405020304" pitchFamily="18" charset="0"/>
              </a:rPr>
              <a:t>phonophoresis</a:t>
            </a:r>
            <a:r>
              <a:rPr lang="en-US" sz="3200" dirty="0">
                <a:latin typeface="Times New Roman" panose="02020603050405020304" pitchFamily="18" charset="0"/>
                <a:cs typeface="Times New Roman" panose="02020603050405020304" pitchFamily="18" charset="0"/>
              </a:rPr>
              <a:t> in reducing pain and disability in cases with knee osteoarthritis cases.</a:t>
            </a:r>
          </a:p>
          <a:p>
            <a:pPr marL="0" indent="0" algn="just">
              <a:buNone/>
            </a:pPr>
            <a:endParaRPr lang="en-US" dirty="0"/>
          </a:p>
        </p:txBody>
      </p:sp>
    </p:spTree>
    <p:extLst>
      <p:ext uri="{BB962C8B-B14F-4D97-AF65-F5344CB8AC3E}">
        <p14:creationId xmlns:p14="http://schemas.microsoft.com/office/powerpoint/2010/main" val="305162367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REFERENCES </a:t>
            </a:r>
            <a:r>
              <a:rPr lang="en-US" dirty="0"/>
              <a:t/>
            </a:r>
            <a:br>
              <a:rPr lang="en-US" dirty="0"/>
            </a:br>
            <a:endParaRPr lang="en-US" dirty="0"/>
          </a:p>
        </p:txBody>
      </p:sp>
      <p:sp>
        <p:nvSpPr>
          <p:cNvPr id="3" name="Content Placeholder 2"/>
          <p:cNvSpPr>
            <a:spLocks noGrp="1"/>
          </p:cNvSpPr>
          <p:nvPr>
            <p:ph idx="1"/>
          </p:nvPr>
        </p:nvSpPr>
        <p:spPr/>
        <p:txBody>
          <a:bodyPr>
            <a:normAutofit fontScale="47500" lnSpcReduction="20000"/>
          </a:bodyPr>
          <a:lstStyle/>
          <a:p>
            <a:pPr lvl="0"/>
            <a:r>
              <a:rPr lang="en-US" sz="3600" dirty="0">
                <a:latin typeface="Times New Roman" panose="02020603050405020304" pitchFamily="18" charset="0"/>
                <a:cs typeface="Times New Roman" panose="02020603050405020304" pitchFamily="18" charset="0"/>
              </a:rPr>
              <a:t>Jeffries M, </a:t>
            </a:r>
            <a:r>
              <a:rPr lang="en-US" sz="3600" dirty="0" err="1">
                <a:latin typeface="Times New Roman" panose="02020603050405020304" pitchFamily="18" charset="0"/>
                <a:cs typeface="Times New Roman" panose="02020603050405020304" pitchFamily="18" charset="0"/>
              </a:rPr>
              <a:t>Donica</a:t>
            </a:r>
            <a:r>
              <a:rPr lang="en-US" sz="3600" dirty="0">
                <a:latin typeface="Times New Roman" panose="02020603050405020304" pitchFamily="18" charset="0"/>
                <a:cs typeface="Times New Roman" panose="02020603050405020304" pitchFamily="18" charset="0"/>
              </a:rPr>
              <a:t> M, Baker L, Stevenson M, Annan AC and Humphrey MB. Genome-wide DNA methyl­ation study identifies significant </a:t>
            </a:r>
            <a:r>
              <a:rPr lang="en-US" sz="3600" dirty="0" err="1">
                <a:latin typeface="Times New Roman" panose="02020603050405020304" pitchFamily="18" charset="0"/>
                <a:cs typeface="Times New Roman" panose="02020603050405020304" pitchFamily="18" charset="0"/>
              </a:rPr>
              <a:t>epigenomic</a:t>
            </a:r>
            <a:r>
              <a:rPr lang="en-US" sz="3600" dirty="0">
                <a:latin typeface="Times New Roman" panose="02020603050405020304" pitchFamily="18" charset="0"/>
                <a:cs typeface="Times New Roman" panose="02020603050405020304" pitchFamily="18" charset="0"/>
              </a:rPr>
              <a:t> changes in osteoarthritic cartilage. Arthritis </a:t>
            </a:r>
            <a:r>
              <a:rPr lang="en-US" sz="3600" dirty="0" err="1">
                <a:latin typeface="Times New Roman" panose="02020603050405020304" pitchFamily="18" charset="0"/>
                <a:cs typeface="Times New Roman" panose="02020603050405020304" pitchFamily="18" charset="0"/>
              </a:rPr>
              <a:t>Rheumatol</a:t>
            </a:r>
            <a:r>
              <a:rPr lang="en-US" sz="3600" dirty="0">
                <a:latin typeface="Times New Roman" panose="02020603050405020304" pitchFamily="18" charset="0"/>
                <a:cs typeface="Times New Roman" panose="02020603050405020304" pitchFamily="18" charset="0"/>
              </a:rPr>
              <a:t>. 2014; 66(10):2804-15. </a:t>
            </a:r>
          </a:p>
          <a:p>
            <a:pPr lvl="0"/>
            <a:r>
              <a:rPr lang="en-US" sz="3600" dirty="0">
                <a:latin typeface="Times New Roman" panose="02020603050405020304" pitchFamily="18" charset="0"/>
                <a:cs typeface="Times New Roman" panose="02020603050405020304" pitchFamily="18" charset="0"/>
              </a:rPr>
              <a:t>Guzman J. Physical medicine and rehabilitation .3rded; 2007. </a:t>
            </a:r>
          </a:p>
          <a:p>
            <a:pPr lvl="0"/>
            <a:r>
              <a:rPr lang="en-US" sz="3600" dirty="0" err="1">
                <a:latin typeface="Times New Roman" panose="02020603050405020304" pitchFamily="18" charset="0"/>
                <a:cs typeface="Times New Roman" panose="02020603050405020304" pitchFamily="18" charset="0"/>
              </a:rPr>
              <a:t>Buckwalter</a:t>
            </a:r>
            <a:r>
              <a:rPr lang="en-US" sz="3600" dirty="0">
                <a:latin typeface="Times New Roman" panose="02020603050405020304" pitchFamily="18" charset="0"/>
                <a:cs typeface="Times New Roman" panose="02020603050405020304" pitchFamily="18" charset="0"/>
              </a:rPr>
              <a:t> J, Saltzman C, Brown T. The impact of os­teoarthritis. </a:t>
            </a:r>
            <a:r>
              <a:rPr lang="en-US" sz="3600" i="1" dirty="0" err="1">
                <a:latin typeface="Times New Roman" panose="02020603050405020304" pitchFamily="18" charset="0"/>
                <a:cs typeface="Times New Roman" panose="02020603050405020304" pitchFamily="18" charset="0"/>
              </a:rPr>
              <a:t>Clin</a:t>
            </a:r>
            <a:r>
              <a:rPr lang="en-US" sz="3600" i="1" dirty="0">
                <a:latin typeface="Times New Roman" panose="02020603050405020304" pitchFamily="18" charset="0"/>
                <a:cs typeface="Times New Roman" panose="02020603050405020304" pitchFamily="18" charset="0"/>
              </a:rPr>
              <a:t> </a:t>
            </a:r>
            <a:r>
              <a:rPr lang="en-US" sz="3600" i="1" dirty="0" err="1">
                <a:latin typeface="Times New Roman" panose="02020603050405020304" pitchFamily="18" charset="0"/>
                <a:cs typeface="Times New Roman" panose="02020603050405020304" pitchFamily="18" charset="0"/>
              </a:rPr>
              <a:t>Orthoped</a:t>
            </a:r>
            <a:r>
              <a:rPr lang="en-US" sz="3600" i="1" dirty="0">
                <a:latin typeface="Times New Roman" panose="02020603050405020304" pitchFamily="18" charset="0"/>
                <a:cs typeface="Times New Roman" panose="02020603050405020304" pitchFamily="18" charset="0"/>
              </a:rPr>
              <a:t> </a:t>
            </a:r>
            <a:r>
              <a:rPr lang="en-US" sz="3600" i="1" dirty="0" err="1">
                <a:latin typeface="Times New Roman" panose="02020603050405020304" pitchFamily="18" charset="0"/>
                <a:cs typeface="Times New Roman" panose="02020603050405020304" pitchFamily="18" charset="0"/>
              </a:rPr>
              <a:t>Rel</a:t>
            </a:r>
            <a:r>
              <a:rPr lang="en-US" sz="3600" i="1" dirty="0">
                <a:latin typeface="Times New Roman" panose="02020603050405020304" pitchFamily="18" charset="0"/>
                <a:cs typeface="Times New Roman" panose="02020603050405020304" pitchFamily="18" charset="0"/>
              </a:rPr>
              <a:t> Res. </a:t>
            </a:r>
            <a:r>
              <a:rPr lang="en-US" sz="3600" dirty="0">
                <a:latin typeface="Times New Roman" panose="02020603050405020304" pitchFamily="18" charset="0"/>
                <a:cs typeface="Times New Roman" panose="02020603050405020304" pitchFamily="18" charset="0"/>
              </a:rPr>
              <a:t>2004; 427S: S6-S15. </a:t>
            </a:r>
          </a:p>
          <a:p>
            <a:pPr lvl="0"/>
            <a:r>
              <a:rPr lang="en-US" sz="3600" dirty="0" err="1">
                <a:latin typeface="Times New Roman" panose="02020603050405020304" pitchFamily="18" charset="0"/>
                <a:cs typeface="Times New Roman" panose="02020603050405020304" pitchFamily="18" charset="0"/>
              </a:rPr>
              <a:t>Srikanth</a:t>
            </a:r>
            <a:r>
              <a:rPr lang="en-US" sz="3600" dirty="0">
                <a:latin typeface="Times New Roman" panose="02020603050405020304" pitchFamily="18" charset="0"/>
                <a:cs typeface="Times New Roman" panose="02020603050405020304" pitchFamily="18" charset="0"/>
              </a:rPr>
              <a:t> V, Fryer J, </a:t>
            </a:r>
            <a:r>
              <a:rPr lang="en-US" sz="3600" dirty="0" err="1">
                <a:latin typeface="Times New Roman" panose="02020603050405020304" pitchFamily="18" charset="0"/>
                <a:cs typeface="Times New Roman" panose="02020603050405020304" pitchFamily="18" charset="0"/>
              </a:rPr>
              <a:t>Zhai</a:t>
            </a:r>
            <a:r>
              <a:rPr lang="en-US" sz="3600" dirty="0">
                <a:latin typeface="Times New Roman" panose="02020603050405020304" pitchFamily="18" charset="0"/>
                <a:cs typeface="Times New Roman" panose="02020603050405020304" pitchFamily="18" charset="0"/>
              </a:rPr>
              <a:t> G, </a:t>
            </a:r>
            <a:r>
              <a:rPr lang="en-US" sz="3600" dirty="0" err="1">
                <a:latin typeface="Times New Roman" panose="02020603050405020304" pitchFamily="18" charset="0"/>
                <a:cs typeface="Times New Roman" panose="02020603050405020304" pitchFamily="18" charset="0"/>
              </a:rPr>
              <a:t>Winzenberg</a:t>
            </a:r>
            <a:r>
              <a:rPr lang="en-US" sz="3600" dirty="0">
                <a:latin typeface="Times New Roman" panose="02020603050405020304" pitchFamily="18" charset="0"/>
                <a:cs typeface="Times New Roman" panose="02020603050405020304" pitchFamily="18" charset="0"/>
              </a:rPr>
              <a:t> T, </a:t>
            </a:r>
            <a:r>
              <a:rPr lang="en-US" sz="3600" dirty="0" err="1">
                <a:latin typeface="Times New Roman" panose="02020603050405020304" pitchFamily="18" charset="0"/>
                <a:cs typeface="Times New Roman" panose="02020603050405020304" pitchFamily="18" charset="0"/>
              </a:rPr>
              <a:t>Hosmer</a:t>
            </a:r>
            <a:r>
              <a:rPr lang="en-US" sz="3600" dirty="0">
                <a:latin typeface="Times New Roman" panose="02020603050405020304" pitchFamily="18" charset="0"/>
                <a:cs typeface="Times New Roman" panose="02020603050405020304" pitchFamily="18" charset="0"/>
              </a:rPr>
              <a:t> D and Jones G. A meta-analysis of sex differences prevalence, incidence and severity of osteoarthri­tis. Osteoarthritis Cartilage. 2005; 13(9):769–81. </a:t>
            </a:r>
          </a:p>
          <a:p>
            <a:pPr lvl="0"/>
            <a:r>
              <a:rPr lang="en-US" sz="3600" dirty="0" err="1">
                <a:latin typeface="Times New Roman" panose="02020603050405020304" pitchFamily="18" charset="0"/>
                <a:cs typeface="Times New Roman" panose="02020603050405020304" pitchFamily="18" charset="0"/>
              </a:rPr>
              <a:t>Vahideh</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Toopchizadeh</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Arash</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Babaei</a:t>
            </a:r>
            <a:r>
              <a:rPr lang="en-US" sz="3600" dirty="0">
                <a:latin typeface="Times New Roman" panose="02020603050405020304" pitchFamily="18" charset="0"/>
                <a:cs typeface="Times New Roman" panose="02020603050405020304" pitchFamily="18" charset="0"/>
              </a:rPr>
              <a:t> - </a:t>
            </a:r>
            <a:r>
              <a:rPr lang="en-US" sz="3600" dirty="0" err="1">
                <a:latin typeface="Times New Roman" panose="02020603050405020304" pitchFamily="18" charset="0"/>
                <a:cs typeface="Times New Roman" panose="02020603050405020304" pitchFamily="18" charset="0"/>
              </a:rPr>
              <a:t>Ghazani</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Bina</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Eftekhar</a:t>
            </a:r>
            <a:r>
              <a:rPr lang="en-US" sz="3600" dirty="0">
                <a:latin typeface="Times New Roman" panose="02020603050405020304" pitchFamily="18" charset="0"/>
                <a:cs typeface="Times New Roman" panose="02020603050405020304" pitchFamily="18" charset="0"/>
              </a:rPr>
              <a:t> Sadat Efficiency of Action Potential Stimulation (APS) therapy in compare to Transcutaneous Electrical Nerve Stimulation(TENS) in knee osteoarthritis Life </a:t>
            </a:r>
            <a:r>
              <a:rPr lang="en-US" sz="3600" dirty="0" err="1">
                <a:latin typeface="Times New Roman" panose="02020603050405020304" pitchFamily="18" charset="0"/>
                <a:cs typeface="Times New Roman" panose="02020603050405020304" pitchFamily="18" charset="0"/>
              </a:rPr>
              <a:t>Sci</a:t>
            </a:r>
            <a:r>
              <a:rPr lang="en-US" sz="3600" dirty="0">
                <a:latin typeface="Times New Roman" panose="02020603050405020304" pitchFamily="18" charset="0"/>
                <a:cs typeface="Times New Roman" panose="02020603050405020304" pitchFamily="18" charset="0"/>
              </a:rPr>
              <a:t> J . 2012; 9(4):3790 - 3794.</a:t>
            </a:r>
          </a:p>
          <a:p>
            <a:endParaRPr lang="en-US" dirty="0"/>
          </a:p>
        </p:txBody>
      </p:sp>
    </p:spTree>
    <p:extLst>
      <p:ext uri="{BB962C8B-B14F-4D97-AF65-F5344CB8AC3E}">
        <p14:creationId xmlns:p14="http://schemas.microsoft.com/office/powerpoint/2010/main" val="53553848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Continue…</a:t>
            </a:r>
            <a:endParaRPr lang="en-US" dirty="0"/>
          </a:p>
        </p:txBody>
      </p:sp>
      <p:sp>
        <p:nvSpPr>
          <p:cNvPr id="3" name="Content Placeholder 2"/>
          <p:cNvSpPr>
            <a:spLocks noGrp="1"/>
          </p:cNvSpPr>
          <p:nvPr>
            <p:ph idx="1"/>
          </p:nvPr>
        </p:nvSpPr>
        <p:spPr/>
        <p:txBody>
          <a:bodyPr>
            <a:normAutofit fontScale="77500" lnSpcReduction="20000"/>
          </a:bodyPr>
          <a:lstStyle/>
          <a:p>
            <a:pPr lvl="0"/>
            <a:r>
              <a:rPr lang="en-US" dirty="0">
                <a:latin typeface="Times New Roman" panose="02020603050405020304" pitchFamily="18" charset="0"/>
                <a:cs typeface="Times New Roman" panose="02020603050405020304" pitchFamily="18" charset="0"/>
              </a:rPr>
              <a:t>Hochberg MC. Nutritional supplements for knee osteoarthritis-still no resolution. N </a:t>
            </a:r>
            <a:r>
              <a:rPr lang="en-US" dirty="0" err="1">
                <a:latin typeface="Times New Roman" panose="02020603050405020304" pitchFamily="18" charset="0"/>
                <a:cs typeface="Times New Roman" panose="02020603050405020304" pitchFamily="18" charset="0"/>
              </a:rPr>
              <a:t>Engl</a:t>
            </a:r>
            <a:r>
              <a:rPr lang="en-US" dirty="0">
                <a:latin typeface="Times New Roman" panose="02020603050405020304" pitchFamily="18" charset="0"/>
                <a:cs typeface="Times New Roman" panose="02020603050405020304" pitchFamily="18" charset="0"/>
              </a:rPr>
              <a:t> J Med 2006;354:858-60. </a:t>
            </a:r>
          </a:p>
          <a:p>
            <a:pPr lvl="0"/>
            <a:r>
              <a:rPr lang="en-US" dirty="0" err="1">
                <a:latin typeface="Times New Roman" panose="02020603050405020304" pitchFamily="18" charset="0"/>
                <a:cs typeface="Times New Roman" panose="02020603050405020304" pitchFamily="18" charset="0"/>
              </a:rPr>
              <a:t>Loeser</a:t>
            </a:r>
            <a:r>
              <a:rPr lang="en-US" dirty="0">
                <a:latin typeface="Times New Roman" panose="02020603050405020304" pitchFamily="18" charset="0"/>
                <a:cs typeface="Times New Roman" panose="02020603050405020304" pitchFamily="18" charset="0"/>
              </a:rPr>
              <a:t> RF Jr. Aging and the </a:t>
            </a:r>
            <a:r>
              <a:rPr lang="en-US" dirty="0" err="1">
                <a:latin typeface="Times New Roman" panose="02020603050405020304" pitchFamily="18" charset="0"/>
                <a:cs typeface="Times New Roman" panose="02020603050405020304" pitchFamily="18" charset="0"/>
              </a:rPr>
              <a:t>etiopathogenesis</a:t>
            </a:r>
            <a:r>
              <a:rPr lang="en-US" dirty="0">
                <a:latin typeface="Times New Roman" panose="02020603050405020304" pitchFamily="18" charset="0"/>
                <a:cs typeface="Times New Roman" panose="02020603050405020304" pitchFamily="18" charset="0"/>
              </a:rPr>
              <a:t> and treatment of osteoarthritis. Rheum Dis </a:t>
            </a:r>
            <a:r>
              <a:rPr lang="en-US" dirty="0" err="1">
                <a:latin typeface="Times New Roman" panose="02020603050405020304" pitchFamily="18" charset="0"/>
                <a:cs typeface="Times New Roman" panose="02020603050405020304" pitchFamily="18" charset="0"/>
              </a:rPr>
              <a:t>Clin</a:t>
            </a:r>
            <a:r>
              <a:rPr lang="en-US" dirty="0">
                <a:latin typeface="Times New Roman" panose="02020603050405020304" pitchFamily="18" charset="0"/>
                <a:cs typeface="Times New Roman" panose="02020603050405020304" pitchFamily="18" charset="0"/>
              </a:rPr>
              <a:t> North Am 2000;26:547-67. </a:t>
            </a:r>
          </a:p>
          <a:p>
            <a:pPr lvl="0"/>
            <a:r>
              <a:rPr lang="en-US" dirty="0">
                <a:latin typeface="Times New Roman" panose="02020603050405020304" pitchFamily="18" charset="0"/>
                <a:cs typeface="Times New Roman" panose="02020603050405020304" pitchFamily="18" charset="0"/>
              </a:rPr>
              <a:t>Yang JH, Kim DK, Yun MY, Kim TY, Shin SC. Transdermal delivery system of triamcinolone </a:t>
            </a:r>
            <a:r>
              <a:rPr lang="en-US" dirty="0" err="1">
                <a:latin typeface="Times New Roman" panose="02020603050405020304" pitchFamily="18" charset="0"/>
                <a:cs typeface="Times New Roman" panose="02020603050405020304" pitchFamily="18" charset="0"/>
              </a:rPr>
              <a:t>acetonide</a:t>
            </a:r>
            <a:r>
              <a:rPr lang="en-US" dirty="0">
                <a:latin typeface="Times New Roman" panose="02020603050405020304" pitchFamily="18" charset="0"/>
                <a:cs typeface="Times New Roman" panose="02020603050405020304" pitchFamily="18" charset="0"/>
              </a:rPr>
              <a:t> from a gel using </a:t>
            </a:r>
            <a:r>
              <a:rPr lang="en-US" dirty="0" err="1">
                <a:latin typeface="Times New Roman" panose="02020603050405020304" pitchFamily="18" charset="0"/>
                <a:cs typeface="Times New Roman" panose="02020603050405020304" pitchFamily="18" charset="0"/>
              </a:rPr>
              <a:t>phonophoresis</a:t>
            </a:r>
            <a:r>
              <a:rPr lang="en-US" dirty="0">
                <a:latin typeface="Times New Roman" panose="02020603050405020304" pitchFamily="18" charset="0"/>
                <a:cs typeface="Times New Roman" panose="02020603050405020304" pitchFamily="18" charset="0"/>
              </a:rPr>
              <a:t>. Arch Pharm Res 2006;29:412-7. </a:t>
            </a:r>
          </a:p>
          <a:p>
            <a:pPr lvl="0"/>
            <a:r>
              <a:rPr lang="en-US" dirty="0" err="1">
                <a:latin typeface="Times New Roman" panose="02020603050405020304" pitchFamily="18" charset="0"/>
                <a:cs typeface="Times New Roman" panose="02020603050405020304" pitchFamily="18" charset="0"/>
              </a:rPr>
              <a:t>Banga</a:t>
            </a:r>
            <a:r>
              <a:rPr lang="en-US" dirty="0">
                <a:latin typeface="Times New Roman" panose="02020603050405020304" pitchFamily="18" charset="0"/>
                <a:cs typeface="Times New Roman" panose="02020603050405020304" pitchFamily="18" charset="0"/>
              </a:rPr>
              <a:t> AK, </a:t>
            </a:r>
            <a:r>
              <a:rPr lang="en-US" dirty="0" err="1">
                <a:latin typeface="Times New Roman" panose="02020603050405020304" pitchFamily="18" charset="0"/>
                <a:cs typeface="Times New Roman" panose="02020603050405020304" pitchFamily="18" charset="0"/>
              </a:rPr>
              <a:t>Chien</a:t>
            </a:r>
            <a:r>
              <a:rPr lang="en-US" dirty="0">
                <a:latin typeface="Times New Roman" panose="02020603050405020304" pitchFamily="18" charset="0"/>
                <a:cs typeface="Times New Roman" panose="02020603050405020304" pitchFamily="18" charset="0"/>
              </a:rPr>
              <a:t> YW. </a:t>
            </a:r>
            <a:r>
              <a:rPr lang="en-US" dirty="0" err="1">
                <a:latin typeface="Times New Roman" panose="02020603050405020304" pitchFamily="18" charset="0"/>
                <a:cs typeface="Times New Roman" panose="02020603050405020304" pitchFamily="18" charset="0"/>
              </a:rPr>
              <a:t>Iontophoretic</a:t>
            </a:r>
            <a:r>
              <a:rPr lang="en-US" dirty="0">
                <a:latin typeface="Times New Roman" panose="02020603050405020304" pitchFamily="18" charset="0"/>
                <a:cs typeface="Times New Roman" panose="02020603050405020304" pitchFamily="18" charset="0"/>
              </a:rPr>
              <a:t> delivery of drugs: fundamental, developmental and biomedical applications. J Controlled Release 1988;17:1-24. </a:t>
            </a:r>
          </a:p>
          <a:p>
            <a:pPr lvl="0"/>
            <a:r>
              <a:rPr lang="en-US" dirty="0" err="1">
                <a:latin typeface="Times New Roman" panose="02020603050405020304" pitchFamily="18" charset="0"/>
                <a:cs typeface="Times New Roman" panose="02020603050405020304" pitchFamily="18" charset="0"/>
              </a:rPr>
              <a:t>Nirschl</a:t>
            </a:r>
            <a:r>
              <a:rPr lang="en-US" dirty="0">
                <a:latin typeface="Times New Roman" panose="02020603050405020304" pitchFamily="18" charset="0"/>
                <a:cs typeface="Times New Roman" panose="02020603050405020304" pitchFamily="18" charset="0"/>
              </a:rPr>
              <a:t> RP, Rodin DM, </a:t>
            </a:r>
            <a:r>
              <a:rPr lang="en-US" dirty="0" err="1">
                <a:latin typeface="Times New Roman" panose="02020603050405020304" pitchFamily="18" charset="0"/>
                <a:cs typeface="Times New Roman" panose="02020603050405020304" pitchFamily="18" charset="0"/>
              </a:rPr>
              <a:t>Ochiai</a:t>
            </a:r>
            <a:r>
              <a:rPr lang="en-US" dirty="0">
                <a:latin typeface="Times New Roman" panose="02020603050405020304" pitchFamily="18" charset="0"/>
                <a:cs typeface="Times New Roman" panose="02020603050405020304" pitchFamily="18" charset="0"/>
              </a:rPr>
              <a:t> DH, </a:t>
            </a:r>
            <a:r>
              <a:rPr lang="en-US" dirty="0" err="1">
                <a:latin typeface="Times New Roman" panose="02020603050405020304" pitchFamily="18" charset="0"/>
                <a:cs typeface="Times New Roman" panose="02020603050405020304" pitchFamily="18" charset="0"/>
              </a:rPr>
              <a:t>Maartmann</a:t>
            </a:r>
            <a:r>
              <a:rPr lang="en-US" dirty="0">
                <a:latin typeface="Times New Roman" panose="02020603050405020304" pitchFamily="18" charset="0"/>
                <a:cs typeface="Times New Roman" panose="02020603050405020304" pitchFamily="18" charset="0"/>
              </a:rPr>
              <a:t>-Moe C; DEXAHE- 01-99 Study Group. </a:t>
            </a:r>
            <a:r>
              <a:rPr lang="en-US" dirty="0" err="1">
                <a:latin typeface="Times New Roman" panose="02020603050405020304" pitchFamily="18" charset="0"/>
                <a:cs typeface="Times New Roman" panose="02020603050405020304" pitchFamily="18" charset="0"/>
              </a:rPr>
              <a:t>Iontophoretic</a:t>
            </a:r>
            <a:r>
              <a:rPr lang="en-US" dirty="0">
                <a:latin typeface="Times New Roman" panose="02020603050405020304" pitchFamily="18" charset="0"/>
                <a:cs typeface="Times New Roman" panose="02020603050405020304" pitchFamily="18" charset="0"/>
              </a:rPr>
              <a:t> administration of dexamethasone sodium phosphate for acute </a:t>
            </a:r>
            <a:r>
              <a:rPr lang="en-US" dirty="0" err="1">
                <a:latin typeface="Times New Roman" panose="02020603050405020304" pitchFamily="18" charset="0"/>
                <a:cs typeface="Times New Roman" panose="02020603050405020304" pitchFamily="18" charset="0"/>
              </a:rPr>
              <a:t>epicondylitis</a:t>
            </a:r>
            <a:r>
              <a:rPr lang="en-US" dirty="0">
                <a:latin typeface="Times New Roman" panose="02020603050405020304" pitchFamily="18" charset="0"/>
                <a:cs typeface="Times New Roman" panose="02020603050405020304" pitchFamily="18" charset="0"/>
              </a:rPr>
              <a:t>. A randomized, double-blinded, placebo-controlled study. Am J Sports Med 2003;31:189-95. </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3000494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gn="ctr">
              <a:buNone/>
            </a:pPr>
            <a:r>
              <a:rPr lang="en-US" sz="8800" dirty="0" smtClean="0">
                <a:solidFill>
                  <a:srgbClr val="7030A0"/>
                </a:solidFill>
                <a:latin typeface="Times New Roman" panose="02020603050405020304" pitchFamily="18" charset="0"/>
                <a:cs typeface="Times New Roman" panose="02020603050405020304" pitchFamily="18" charset="0"/>
              </a:rPr>
              <a:t>Thank you….</a:t>
            </a:r>
            <a:endParaRPr lang="en-US" sz="8800" dirty="0">
              <a:solidFill>
                <a:srgbClr val="7030A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3431123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45</TotalTime>
  <Words>761</Words>
  <Application>Microsoft Office PowerPoint</Application>
  <PresentationFormat>Widescreen</PresentationFormat>
  <Paragraphs>61</Paragraphs>
  <Slides>13</Slides>
  <Notes>0</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13</vt:i4>
      </vt:variant>
    </vt:vector>
  </HeadingPairs>
  <TitlesOfParts>
    <vt:vector size="20" baseType="lpstr">
      <vt:lpstr>Arial</vt:lpstr>
      <vt:lpstr>Bookman Old Style</vt:lpstr>
      <vt:lpstr>Calibri</vt:lpstr>
      <vt:lpstr>Garamond</vt:lpstr>
      <vt:lpstr>Times New Roman</vt:lpstr>
      <vt:lpstr>Organic</vt:lpstr>
      <vt:lpstr>Microsoft Graph Chart</vt:lpstr>
      <vt:lpstr>Vitex Nirgundo Phonophoresis – A Key for Pain free life in Knee Osteoarthritis </vt:lpstr>
      <vt:lpstr>INTRODUCTION </vt:lpstr>
      <vt:lpstr>Continue…</vt:lpstr>
      <vt:lpstr>Continue…</vt:lpstr>
      <vt:lpstr>Method:</vt:lpstr>
      <vt:lpstr>Result :   </vt:lpstr>
      <vt:lpstr>Continue…</vt:lpstr>
      <vt:lpstr>Continue…</vt:lpstr>
      <vt:lpstr>Continue…</vt:lpstr>
      <vt:lpstr>CONCLUSION:  </vt:lpstr>
      <vt:lpstr>REFERENCES  </vt:lpstr>
      <vt:lpstr>Continue…</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Vitex Nirgundo Phonophoresis – A Key for Pain free life in Knee Osteoarthritis </dc:title>
  <dc:creator>MEDICALHOD</dc:creator>
  <cp:lastModifiedBy>MEDICALHOD</cp:lastModifiedBy>
  <cp:revision>10</cp:revision>
  <dcterms:created xsi:type="dcterms:W3CDTF">2018-10-17T09:13:46Z</dcterms:created>
  <dcterms:modified xsi:type="dcterms:W3CDTF">2018-10-17T09:59:19Z</dcterms:modified>
</cp:coreProperties>
</file>