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65" r:id="rId5"/>
    <p:sldId id="266" r:id="rId6"/>
    <p:sldId id="267" r:id="rId7"/>
    <p:sldId id="268" r:id="rId8"/>
    <p:sldId id="269" r:id="rId9"/>
    <p:sldId id="270" r:id="rId10"/>
    <p:sldId id="272" r:id="rId11"/>
    <p:sldId id="273" r:id="rId12"/>
    <p:sldId id="274" r:id="rId13"/>
    <p:sldId id="280" r:id="rId14"/>
    <p:sldId id="275" r:id="rId15"/>
    <p:sldId id="282" r:id="rId16"/>
    <p:sldId id="283" r:id="rId17"/>
    <p:sldId id="286" r:id="rId18"/>
    <p:sldId id="287" r:id="rId19"/>
    <p:sldId id="288" r:id="rId20"/>
    <p:sldId id="284" r:id="rId21"/>
    <p:sldId id="285" r:id="rId22"/>
    <p:sldId id="276" r:id="rId23"/>
    <p:sldId id="28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D:\DOCUMENTS\BEINOZI%20SYNOPSIS\DISSERTATION\MY%20EXCEL%20SYNOPSI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DOCUMENTS\BEINOZI%20SYNOPSIS\DISSERTATION\MY%20EXCEL%20SYNOPSI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DOCUMENTS\BEINOZI%20SYNOPSIS\DISSERTATION\MY%20EXCEL%20SYNOPSI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strRef>
              <c:f>Sheet2!$G$5</c:f>
              <c:strCache>
                <c:ptCount val="1"/>
                <c:pt idx="0">
                  <c:v>NDI_0</c:v>
                </c:pt>
              </c:strCache>
            </c:strRef>
          </c:tx>
          <c:cat>
            <c:strRef>
              <c:f>Sheet2!$H$4:$I$4</c:f>
              <c:strCache>
                <c:ptCount val="2"/>
                <c:pt idx="0">
                  <c:v>Group A</c:v>
                </c:pt>
                <c:pt idx="1">
                  <c:v>Group B</c:v>
                </c:pt>
              </c:strCache>
            </c:strRef>
          </c:cat>
          <c:val>
            <c:numRef>
              <c:f>Sheet2!$H$5:$I$5</c:f>
              <c:numCache>
                <c:formatCode>General</c:formatCode>
                <c:ptCount val="2"/>
                <c:pt idx="0">
                  <c:v>41.2</c:v>
                </c:pt>
                <c:pt idx="1">
                  <c:v>40.85</c:v>
                </c:pt>
              </c:numCache>
            </c:numRef>
          </c:val>
        </c:ser>
        <c:ser>
          <c:idx val="1"/>
          <c:order val="1"/>
          <c:tx>
            <c:strRef>
              <c:f>Sheet2!$G$6</c:f>
              <c:strCache>
                <c:ptCount val="1"/>
                <c:pt idx="0">
                  <c:v>NDI_4</c:v>
                </c:pt>
              </c:strCache>
            </c:strRef>
          </c:tx>
          <c:cat>
            <c:strRef>
              <c:f>Sheet2!$H$4:$I$4</c:f>
              <c:strCache>
                <c:ptCount val="2"/>
                <c:pt idx="0">
                  <c:v>Group A</c:v>
                </c:pt>
                <c:pt idx="1">
                  <c:v>Group B</c:v>
                </c:pt>
              </c:strCache>
            </c:strRef>
          </c:cat>
          <c:val>
            <c:numRef>
              <c:f>Sheet2!$H$6:$I$6</c:f>
              <c:numCache>
                <c:formatCode>General</c:formatCode>
                <c:ptCount val="2"/>
                <c:pt idx="0">
                  <c:v>34.950000000000003</c:v>
                </c:pt>
                <c:pt idx="1">
                  <c:v>36.550000000000004</c:v>
                </c:pt>
              </c:numCache>
            </c:numRef>
          </c:val>
        </c:ser>
        <c:axId val="123205504"/>
        <c:axId val="123207040"/>
      </c:barChart>
      <c:catAx>
        <c:axId val="123205504"/>
        <c:scaling>
          <c:orientation val="minMax"/>
        </c:scaling>
        <c:axPos val="b"/>
        <c:majorTickMark val="none"/>
        <c:tickLblPos val="nextTo"/>
        <c:crossAx val="123207040"/>
        <c:crosses val="autoZero"/>
        <c:auto val="1"/>
        <c:lblAlgn val="ctr"/>
        <c:lblOffset val="100"/>
      </c:catAx>
      <c:valAx>
        <c:axId val="123207040"/>
        <c:scaling>
          <c:orientation val="minMax"/>
        </c:scaling>
        <c:axPos val="l"/>
        <c:title>
          <c:tx>
            <c:rich>
              <a:bodyPr/>
              <a:lstStyle/>
              <a:p>
                <a:pPr>
                  <a:defRPr/>
                </a:pPr>
                <a:r>
                  <a:rPr lang="en-US" sz="1200"/>
                  <a:t>MEAN</a:t>
                </a:r>
                <a:r>
                  <a:rPr lang="en-US" sz="1200" baseline="0"/>
                  <a:t> NDI</a:t>
                </a:r>
                <a:endParaRPr lang="en-US" sz="1200"/>
              </a:p>
            </c:rich>
          </c:tx>
          <c:layout>
            <c:manualLayout>
              <c:xMode val="edge"/>
              <c:yMode val="edge"/>
              <c:x val="3.0555555555555596E-2"/>
              <c:y val="0.30436169437153687"/>
            </c:manualLayout>
          </c:layout>
        </c:title>
        <c:numFmt formatCode="General" sourceLinked="1"/>
        <c:majorTickMark val="none"/>
        <c:tickLblPos val="nextTo"/>
        <c:crossAx val="123205504"/>
        <c:crosses val="autoZero"/>
        <c:crossBetween val="between"/>
      </c:valAx>
      <c:dTable>
        <c:showHorzBorder val="1"/>
        <c:showVertBorder val="1"/>
        <c:showOutline val="1"/>
        <c:showKeys val="1"/>
      </c:dTable>
    </c:plotArea>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strRef>
              <c:f>Sheet3!$F$6</c:f>
              <c:strCache>
                <c:ptCount val="1"/>
                <c:pt idx="0">
                  <c:v>SFMPQ_0</c:v>
                </c:pt>
              </c:strCache>
            </c:strRef>
          </c:tx>
          <c:cat>
            <c:strRef>
              <c:f>Sheet3!$G$5:$H$5</c:f>
              <c:strCache>
                <c:ptCount val="2"/>
                <c:pt idx="0">
                  <c:v>Group A</c:v>
                </c:pt>
                <c:pt idx="1">
                  <c:v>Group B</c:v>
                </c:pt>
              </c:strCache>
            </c:strRef>
          </c:cat>
          <c:val>
            <c:numRef>
              <c:f>Sheet3!$G$6:$H$6</c:f>
              <c:numCache>
                <c:formatCode>General</c:formatCode>
                <c:ptCount val="2"/>
                <c:pt idx="0">
                  <c:v>3.25</c:v>
                </c:pt>
                <c:pt idx="1">
                  <c:v>3.3</c:v>
                </c:pt>
              </c:numCache>
            </c:numRef>
          </c:val>
        </c:ser>
        <c:ser>
          <c:idx val="1"/>
          <c:order val="1"/>
          <c:tx>
            <c:strRef>
              <c:f>Sheet3!$F$7</c:f>
              <c:strCache>
                <c:ptCount val="1"/>
                <c:pt idx="0">
                  <c:v>SFMPQ_4</c:v>
                </c:pt>
              </c:strCache>
            </c:strRef>
          </c:tx>
          <c:cat>
            <c:strRef>
              <c:f>Sheet3!$G$5:$H$5</c:f>
              <c:strCache>
                <c:ptCount val="2"/>
                <c:pt idx="0">
                  <c:v>Group A</c:v>
                </c:pt>
                <c:pt idx="1">
                  <c:v>Group B</c:v>
                </c:pt>
              </c:strCache>
            </c:strRef>
          </c:cat>
          <c:val>
            <c:numRef>
              <c:f>Sheet3!$G$7:$H$7</c:f>
              <c:numCache>
                <c:formatCode>General</c:formatCode>
                <c:ptCount val="2"/>
                <c:pt idx="0">
                  <c:v>0.8</c:v>
                </c:pt>
                <c:pt idx="1">
                  <c:v>1.1499999999999926</c:v>
                </c:pt>
              </c:numCache>
            </c:numRef>
          </c:val>
        </c:ser>
        <c:axId val="147019264"/>
        <c:axId val="147020800"/>
      </c:barChart>
      <c:catAx>
        <c:axId val="147019264"/>
        <c:scaling>
          <c:orientation val="minMax"/>
        </c:scaling>
        <c:axPos val="b"/>
        <c:majorTickMark val="none"/>
        <c:tickLblPos val="nextTo"/>
        <c:crossAx val="147020800"/>
        <c:crosses val="autoZero"/>
        <c:auto val="1"/>
        <c:lblAlgn val="ctr"/>
        <c:lblOffset val="100"/>
      </c:catAx>
      <c:valAx>
        <c:axId val="147020800"/>
        <c:scaling>
          <c:orientation val="minMax"/>
        </c:scaling>
        <c:axPos val="l"/>
        <c:title>
          <c:tx>
            <c:rich>
              <a:bodyPr/>
              <a:lstStyle/>
              <a:p>
                <a:pPr>
                  <a:defRPr/>
                </a:pPr>
                <a:r>
                  <a:rPr lang="en-US" sz="1200"/>
                  <a:t>MEAN SFMPQ</a:t>
                </a:r>
              </a:p>
            </c:rich>
          </c:tx>
        </c:title>
        <c:numFmt formatCode="General" sourceLinked="1"/>
        <c:majorTickMark val="none"/>
        <c:tickLblPos val="nextTo"/>
        <c:crossAx val="147019264"/>
        <c:crosses val="autoZero"/>
        <c:crossBetween val="between"/>
      </c:valAx>
      <c:dTable>
        <c:showHorzBorder val="1"/>
        <c:showVertBorder val="1"/>
        <c:showOutline val="1"/>
        <c:showKeys val="1"/>
      </c:dTable>
    </c:plotArea>
    <c:plotVisOnly val="1"/>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strRef>
              <c:f>Sheet5!$H$4</c:f>
              <c:strCache>
                <c:ptCount val="1"/>
                <c:pt idx="0">
                  <c:v>ROM_0</c:v>
                </c:pt>
              </c:strCache>
            </c:strRef>
          </c:tx>
          <c:cat>
            <c:strRef>
              <c:f>Sheet5!$I$3:$J$3</c:f>
              <c:strCache>
                <c:ptCount val="2"/>
                <c:pt idx="0">
                  <c:v>Group A</c:v>
                </c:pt>
                <c:pt idx="1">
                  <c:v>Group B</c:v>
                </c:pt>
              </c:strCache>
            </c:strRef>
          </c:cat>
          <c:val>
            <c:numRef>
              <c:f>Sheet5!$I$4:$J$4</c:f>
              <c:numCache>
                <c:formatCode>General</c:formatCode>
                <c:ptCount val="2"/>
                <c:pt idx="0">
                  <c:v>19.55</c:v>
                </c:pt>
                <c:pt idx="1">
                  <c:v>19.45</c:v>
                </c:pt>
              </c:numCache>
            </c:numRef>
          </c:val>
        </c:ser>
        <c:ser>
          <c:idx val="1"/>
          <c:order val="1"/>
          <c:tx>
            <c:strRef>
              <c:f>Sheet5!$H$5</c:f>
              <c:strCache>
                <c:ptCount val="1"/>
                <c:pt idx="0">
                  <c:v>ROM_4</c:v>
                </c:pt>
              </c:strCache>
            </c:strRef>
          </c:tx>
          <c:cat>
            <c:strRef>
              <c:f>Sheet5!$I$3:$J$3</c:f>
              <c:strCache>
                <c:ptCount val="2"/>
                <c:pt idx="0">
                  <c:v>Group A</c:v>
                </c:pt>
                <c:pt idx="1">
                  <c:v>Group B</c:v>
                </c:pt>
              </c:strCache>
            </c:strRef>
          </c:cat>
          <c:val>
            <c:numRef>
              <c:f>Sheet5!$I$5:$J$5</c:f>
              <c:numCache>
                <c:formatCode>General</c:formatCode>
                <c:ptCount val="2"/>
                <c:pt idx="0">
                  <c:v>23.5</c:v>
                </c:pt>
                <c:pt idx="1">
                  <c:v>24.7</c:v>
                </c:pt>
              </c:numCache>
            </c:numRef>
          </c:val>
        </c:ser>
        <c:axId val="147061376"/>
        <c:axId val="147136896"/>
      </c:barChart>
      <c:catAx>
        <c:axId val="147061376"/>
        <c:scaling>
          <c:orientation val="minMax"/>
        </c:scaling>
        <c:axPos val="b"/>
        <c:majorTickMark val="none"/>
        <c:tickLblPos val="nextTo"/>
        <c:crossAx val="147136896"/>
        <c:crosses val="autoZero"/>
        <c:auto val="1"/>
        <c:lblAlgn val="ctr"/>
        <c:lblOffset val="100"/>
      </c:catAx>
      <c:valAx>
        <c:axId val="147136896"/>
        <c:scaling>
          <c:orientation val="minMax"/>
        </c:scaling>
        <c:axPos val="l"/>
        <c:title>
          <c:tx>
            <c:rich>
              <a:bodyPr/>
              <a:lstStyle/>
              <a:p>
                <a:pPr>
                  <a:defRPr/>
                </a:pPr>
                <a:r>
                  <a:rPr lang="en-US" sz="1200"/>
                  <a:t>MEAN CROM</a:t>
                </a:r>
              </a:p>
            </c:rich>
          </c:tx>
        </c:title>
        <c:numFmt formatCode="General" sourceLinked="1"/>
        <c:majorTickMark val="none"/>
        <c:tickLblPos val="nextTo"/>
        <c:crossAx val="147061376"/>
        <c:crosses val="autoZero"/>
        <c:crossBetween val="between"/>
      </c:valAx>
      <c:dTable>
        <c:showHorzBorder val="1"/>
        <c:showVertBorder val="1"/>
        <c:showOutline val="1"/>
        <c:showKeys val="1"/>
      </c:dTable>
    </c:plotArea>
    <c:plotVisOnly val="1"/>
  </c:chart>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DC820F6-2712-4ADE-9E43-B802E9648ABD}" type="datetimeFigureOut">
              <a:rPr lang="en-US" smtClean="0"/>
              <a:pPr/>
              <a:t>6/6/2016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C6346CE9-E2FE-4C3B-BA61-C9E74D5371A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DC820F6-2712-4ADE-9E43-B802E9648ABD}" type="datetimeFigureOut">
              <a:rPr lang="en-US" smtClean="0"/>
              <a:pPr/>
              <a:t>6/6/2016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346CE9-E2FE-4C3B-BA61-C9E74D5371A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DC820F6-2712-4ADE-9E43-B802E9648ABD}" type="datetimeFigureOut">
              <a:rPr lang="en-US" smtClean="0"/>
              <a:pPr/>
              <a:t>6/6/2016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346CE9-E2FE-4C3B-BA61-C9E74D5371A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DC820F6-2712-4ADE-9E43-B802E9648ABD}" type="datetimeFigureOut">
              <a:rPr lang="en-US" smtClean="0"/>
              <a:pPr/>
              <a:t>6/6/2016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346CE9-E2FE-4C3B-BA61-C9E74D5371A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DC820F6-2712-4ADE-9E43-B802E9648ABD}" type="datetimeFigureOut">
              <a:rPr lang="en-US" smtClean="0"/>
              <a:pPr/>
              <a:t>6/6/2016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346CE9-E2FE-4C3B-BA61-C9E74D5371A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DC820F6-2712-4ADE-9E43-B802E9648ABD}" type="datetimeFigureOut">
              <a:rPr lang="en-US" smtClean="0"/>
              <a:pPr/>
              <a:t>6/6/2016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346CE9-E2FE-4C3B-BA61-C9E74D5371A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C820F6-2712-4ADE-9E43-B802E9648ABD}" type="datetimeFigureOut">
              <a:rPr lang="en-US" smtClean="0"/>
              <a:pPr/>
              <a:t>6/6/2016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346CE9-E2FE-4C3B-BA61-C9E74D5371A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DC820F6-2712-4ADE-9E43-B802E9648ABD}" type="datetimeFigureOut">
              <a:rPr lang="en-US" smtClean="0"/>
              <a:pPr/>
              <a:t>6/6/2016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346CE9-E2FE-4C3B-BA61-C9E74D5371A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DC820F6-2712-4ADE-9E43-B802E9648ABD}" type="datetimeFigureOut">
              <a:rPr lang="en-US" smtClean="0"/>
              <a:pPr/>
              <a:t>6/6/2016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C6346CE9-E2FE-4C3B-BA61-C9E74D5371A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DC820F6-2712-4ADE-9E43-B802E9648ABD}" type="datetimeFigureOut">
              <a:rPr lang="en-US" smtClean="0"/>
              <a:pPr/>
              <a:t>6/6/2016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346CE9-E2FE-4C3B-BA61-C9E74D5371A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DC820F6-2712-4ADE-9E43-B802E9648ABD}" type="datetimeFigureOut">
              <a:rPr lang="en-US" smtClean="0"/>
              <a:pPr/>
              <a:t>6/6/2016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346CE9-E2FE-4C3B-BA61-C9E74D5371A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DC820F6-2712-4ADE-9E43-B802E9648ABD}" type="datetimeFigureOut">
              <a:rPr lang="en-US" smtClean="0"/>
              <a:pPr/>
              <a:t>6/6/2016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6346CE9-E2FE-4C3B-BA61-C9E74D5371A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www.ncbi.nlm.nih.gov/pubmed/3670870"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733800"/>
          </a:xfrm>
        </p:spPr>
        <p:txBody>
          <a:bodyPr>
            <a:normAutofit fontScale="90000"/>
          </a:bodyPr>
          <a:lstStyle/>
          <a:p>
            <a:pPr algn="ctr"/>
            <a:r>
              <a:rPr lang="en-US" sz="3600" dirty="0" smtClean="0">
                <a:solidFill>
                  <a:schemeClr val="tx1"/>
                </a:solidFill>
                <a:effectLst/>
              </a:rPr>
              <a:t>A </a:t>
            </a:r>
            <a:r>
              <a:rPr lang="en-US" sz="3600" dirty="0" smtClean="0">
                <a:solidFill>
                  <a:schemeClr val="tx1"/>
                </a:solidFill>
                <a:effectLst/>
              </a:rPr>
              <a:t>COMPARATIVE STUDY TO FIND OUT THE EFFECTIVENESS OF MUSCLE ENERGY TECHNIQUE VERSUS MYOFASCIAL TRIGGER POINT RELEASE OF UPPER TRAPEZIUS IN MECHANICAL NECK </a:t>
            </a:r>
            <a:r>
              <a:rPr lang="en-US" sz="3600" dirty="0" smtClean="0">
                <a:solidFill>
                  <a:schemeClr val="tx1"/>
                </a:solidFill>
                <a:effectLst/>
              </a:rPr>
              <a:t>PAIN</a:t>
            </a:r>
            <a:br>
              <a:rPr lang="en-US" sz="3600" dirty="0" smtClean="0">
                <a:solidFill>
                  <a:schemeClr val="tx1"/>
                </a:solidFill>
                <a:effectLst/>
              </a:rPr>
            </a:br>
            <a:r>
              <a:rPr lang="en-US" sz="3600" dirty="0" smtClean="0">
                <a:solidFill>
                  <a:schemeClr val="tx1"/>
                </a:solidFill>
                <a:effectLst/>
              </a:rPr>
              <a:t/>
            </a:r>
            <a:br>
              <a:rPr lang="en-US" sz="3600" dirty="0" smtClean="0">
                <a:solidFill>
                  <a:schemeClr val="tx1"/>
                </a:solidFill>
                <a:effectLst/>
              </a:rPr>
            </a:br>
            <a:r>
              <a:rPr lang="en-US" sz="3600" dirty="0" smtClean="0">
                <a:solidFill>
                  <a:schemeClr val="tx1"/>
                </a:solidFill>
                <a:effectLst/>
              </a:rPr>
              <a:t>                      </a:t>
            </a:r>
            <a:r>
              <a:rPr sz="2700" i="1" smtClean="0">
                <a:solidFill>
                  <a:schemeClr val="tx1"/>
                </a:solidFill>
                <a:effectLst/>
              </a:rPr>
              <a:t>BENOZI BOHIA, ABHIJIT DUTTA, BIJU CHETRI</a:t>
            </a:r>
            <a:br>
              <a:rPr sz="2700" i="1" smtClean="0">
                <a:solidFill>
                  <a:schemeClr val="tx1"/>
                </a:solidFill>
                <a:effectLst/>
              </a:rPr>
            </a:br>
            <a:r>
              <a:rPr sz="2700" i="1" smtClean="0">
                <a:solidFill>
                  <a:schemeClr val="tx1"/>
                </a:solidFill>
                <a:effectLst/>
              </a:rPr>
              <a:t>DEPT. OF PHYSIOTHERAPY</a:t>
            </a:r>
            <a:br>
              <a:rPr sz="2700" i="1" smtClean="0">
                <a:solidFill>
                  <a:schemeClr val="tx1"/>
                </a:solidFill>
                <a:effectLst/>
              </a:rPr>
            </a:br>
            <a:r>
              <a:rPr sz="2700" i="1" smtClean="0">
                <a:solidFill>
                  <a:schemeClr val="tx1"/>
                </a:solidFill>
                <a:effectLst/>
              </a:rPr>
              <a:t>                                 ASSAM DOWN TOWN UNIVERSITY, ASSAM, INDIA</a:t>
            </a:r>
            <a:r>
              <a:rPr lang="en-US" sz="2700" i="1" dirty="0" smtClean="0">
                <a:solidFill>
                  <a:schemeClr val="tx1"/>
                </a:solidFill>
                <a:effectLst/>
              </a:rPr>
              <a:t/>
            </a:r>
            <a:br>
              <a:rPr lang="en-US" sz="2700" i="1" dirty="0" smtClean="0">
                <a:solidFill>
                  <a:schemeClr val="tx1"/>
                </a:solidFill>
                <a:effectLst/>
              </a:rPr>
            </a:br>
            <a:r>
              <a:rPr lang="en-US" sz="2800" dirty="0" smtClean="0">
                <a:solidFill>
                  <a:schemeClr val="tx1"/>
                </a:solidFill>
              </a:rPr>
              <a:t/>
            </a:r>
            <a:br>
              <a:rPr lang="en-US" sz="2800" dirty="0" smtClean="0">
                <a:solidFill>
                  <a:schemeClr val="tx1"/>
                </a:solidFill>
              </a:rPr>
            </a:br>
            <a:endParaRPr lang="en-US" sz="2800" dirty="0">
              <a:solidFill>
                <a:schemeClr val="tx1"/>
              </a:solidFill>
            </a:endParaRPr>
          </a:p>
        </p:txBody>
      </p:sp>
      <p:sp>
        <p:nvSpPr>
          <p:cNvPr id="3" name="Text Placeholder 2"/>
          <p:cNvSpPr>
            <a:spLocks noGrp="1"/>
          </p:cNvSpPr>
          <p:nvPr>
            <p:ph type="body" idx="1"/>
          </p:nvPr>
        </p:nvSpPr>
        <p:spPr>
          <a:xfrm>
            <a:off x="4191000" y="4648200"/>
            <a:ext cx="4343400" cy="1981200"/>
          </a:xfrm>
        </p:spPr>
        <p:txBody>
          <a:bodyPr>
            <a:normAutofit/>
          </a:bodyPr>
          <a:lstStyle/>
          <a:p>
            <a:pPr algn="ctr"/>
            <a:endParaRPr lang="en-US" sz="2400" b="1" dirty="0" smtClean="0">
              <a:solidFill>
                <a:schemeClr val="tx1"/>
              </a:solidFill>
            </a:endParaRPr>
          </a:p>
          <a:p>
            <a:endParaRPr lang="en-US" sz="2400"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381000"/>
            <a:ext cx="7086600" cy="990600"/>
          </a:xfrm>
        </p:spPr>
        <p:txBody>
          <a:bodyPr/>
          <a:lstStyle/>
          <a:p>
            <a:r>
              <a:rPr lang="en-US" dirty="0" smtClean="0"/>
              <a:t>INTRODUCTION:-</a:t>
            </a:r>
            <a:endParaRPr lang="en-US" dirty="0"/>
          </a:p>
        </p:txBody>
      </p:sp>
      <p:sp>
        <p:nvSpPr>
          <p:cNvPr id="3" name="Content Placeholder 2"/>
          <p:cNvSpPr>
            <a:spLocks noGrp="1"/>
          </p:cNvSpPr>
          <p:nvPr>
            <p:ph idx="1"/>
          </p:nvPr>
        </p:nvSpPr>
        <p:spPr>
          <a:xfrm>
            <a:off x="0" y="838200"/>
            <a:ext cx="9144000" cy="6019800"/>
          </a:xfrm>
        </p:spPr>
        <p:txBody>
          <a:bodyPr>
            <a:normAutofit lnSpcReduction="10000"/>
          </a:bodyPr>
          <a:lstStyle/>
          <a:p>
            <a:endParaRPr lang="en-US" sz="2400" dirty="0" smtClean="0"/>
          </a:p>
          <a:p>
            <a:endParaRPr lang="en-US" sz="2400" dirty="0" smtClean="0"/>
          </a:p>
          <a:p>
            <a:r>
              <a:rPr lang="en-US" sz="2400" dirty="0" smtClean="0"/>
              <a:t>Mechanical neck pain is a common problem affecting females more than males , with a lack of proper insight into its exact cause in most patient. </a:t>
            </a:r>
          </a:p>
          <a:p>
            <a:pPr>
              <a:buNone/>
            </a:pPr>
            <a:endParaRPr lang="en-US" sz="2400" dirty="0" smtClean="0"/>
          </a:p>
          <a:p>
            <a:r>
              <a:rPr lang="en-US" sz="2400" dirty="0" smtClean="0"/>
              <a:t>Mechanical neck pain is also known as nonspecific neck pain, which is used to have an acute or sudden onset of pain</a:t>
            </a:r>
          </a:p>
          <a:p>
            <a:pPr>
              <a:buNone/>
            </a:pPr>
            <a:endParaRPr lang="en-US" sz="2400" dirty="0" smtClean="0"/>
          </a:p>
          <a:p>
            <a:r>
              <a:rPr lang="en-US" sz="2400" dirty="0" smtClean="0"/>
              <a:t>It is also defined as generalized neck pain provoked by sustained   neck posture, neck movement, pain on palpation of cervical musculature without pathologies.</a:t>
            </a:r>
          </a:p>
          <a:p>
            <a:pPr>
              <a:buNone/>
            </a:pPr>
            <a:endParaRPr lang="en-US" sz="2400" dirty="0" smtClean="0"/>
          </a:p>
          <a:p>
            <a:r>
              <a:rPr lang="en-US" sz="2400" dirty="0" smtClean="0"/>
              <a:t> </a:t>
            </a:r>
            <a:r>
              <a:rPr lang="en-US" sz="2400" dirty="0" err="1" smtClean="0"/>
              <a:t>Aetiological</a:t>
            </a:r>
            <a:r>
              <a:rPr lang="en-US" sz="2400" dirty="0" smtClean="0"/>
              <a:t> factors are poorly understood and are usually </a:t>
            </a:r>
            <a:r>
              <a:rPr lang="en-US" sz="2400" dirty="0" err="1" smtClean="0"/>
              <a:t>multifactorial</a:t>
            </a:r>
            <a:r>
              <a:rPr lang="en-US" sz="2400" dirty="0" smtClean="0"/>
              <a:t>, including poor posture, anxiety and depression, neck strain, Occupational injuries.</a:t>
            </a:r>
            <a:endParaRPr lang="en-US" sz="2400" baseline="30000" dirty="0" smtClean="0"/>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52400"/>
            <a:ext cx="9144000" cy="6705600"/>
          </a:xfrm>
        </p:spPr>
        <p:txBody>
          <a:bodyPr>
            <a:normAutofit fontScale="40000" lnSpcReduction="20000"/>
          </a:bodyPr>
          <a:lstStyle/>
          <a:p>
            <a:pPr>
              <a:buNone/>
            </a:pPr>
            <a:r>
              <a:rPr lang="en-US" sz="3100" dirty="0" smtClean="0"/>
              <a:t>      </a:t>
            </a:r>
          </a:p>
          <a:p>
            <a:pPr>
              <a:buNone/>
            </a:pPr>
            <a:r>
              <a:rPr lang="en-US" sz="6000" dirty="0" smtClean="0"/>
              <a:t>     </a:t>
            </a:r>
          </a:p>
          <a:p>
            <a:pPr>
              <a:buNone/>
            </a:pPr>
            <a:r>
              <a:rPr lang="en-US" sz="6000" dirty="0" smtClean="0"/>
              <a:t>      </a:t>
            </a:r>
          </a:p>
          <a:p>
            <a:pPr>
              <a:buNone/>
            </a:pPr>
            <a:r>
              <a:rPr lang="en-US" sz="6000" dirty="0" smtClean="0"/>
              <a:t>    TRIGGER POINT RELEASE:</a:t>
            </a:r>
          </a:p>
          <a:p>
            <a:pPr>
              <a:buNone/>
            </a:pPr>
            <a:r>
              <a:rPr lang="en-US" sz="6000" dirty="0" smtClean="0"/>
              <a:t>     Simons </a:t>
            </a:r>
            <a:r>
              <a:rPr lang="en-US" sz="6000" i="1" dirty="0" smtClean="0"/>
              <a:t>et al</a:t>
            </a:r>
            <a:r>
              <a:rPr lang="en-US" sz="6000" baseline="30000" dirty="0" smtClean="0"/>
              <a:t> </a:t>
            </a:r>
            <a:r>
              <a:rPr lang="en-US" sz="6000" dirty="0" smtClean="0"/>
              <a:t> described “trigger point pressure release” as “Application of slowly increasing, non painful pressure over a trigger point until a barrier of tissue resistance is encountered. Contact is then maintained until the tissue barrier releases, and pressure is increased to reach a new barrier to eliminate the trigger point tension and tenderness. </a:t>
            </a:r>
          </a:p>
          <a:p>
            <a:pPr>
              <a:buNone/>
            </a:pPr>
            <a:r>
              <a:rPr lang="en-US" sz="6000" dirty="0" smtClean="0"/>
              <a:t>    </a:t>
            </a:r>
          </a:p>
          <a:p>
            <a:pPr>
              <a:buNone/>
            </a:pPr>
            <a:r>
              <a:rPr lang="en-US" sz="6000" dirty="0" smtClean="0"/>
              <a:t>    </a:t>
            </a:r>
          </a:p>
          <a:p>
            <a:pPr>
              <a:buNone/>
            </a:pPr>
            <a:r>
              <a:rPr lang="en-US" sz="6000" dirty="0" smtClean="0"/>
              <a:t>    MUSCLE ENERGY TECHNIQUE:</a:t>
            </a:r>
          </a:p>
          <a:p>
            <a:pPr>
              <a:buNone/>
            </a:pPr>
            <a:r>
              <a:rPr lang="en-US" sz="6000" dirty="0" smtClean="0"/>
              <a:t>    Fryer G (2004) stated that muscle energy technique (MET) is a method of treatment that involves the voluntary contraction of subject’s muscles in a precisely controlled direction, against  a counterforce. </a:t>
            </a:r>
          </a:p>
          <a:p>
            <a:pPr>
              <a:buNone/>
            </a:pPr>
            <a:endParaRPr lang="en-US" sz="6000" dirty="0" smtClean="0"/>
          </a:p>
          <a:p>
            <a:pPr>
              <a:buNone/>
            </a:pPr>
            <a:endParaRPr lang="en-US" sz="6000" dirty="0" smtClean="0"/>
          </a:p>
          <a:p>
            <a:pPr>
              <a:buNone/>
            </a:pPr>
            <a:r>
              <a:rPr lang="en-US" sz="6000" dirty="0" smtClean="0"/>
              <a:t>    </a:t>
            </a:r>
          </a:p>
          <a:p>
            <a:pPr>
              <a:buNone/>
            </a:pPr>
            <a:endParaRPr lang="en-US" sz="6000" dirty="0" smtClean="0"/>
          </a:p>
          <a:p>
            <a:endParaRPr lang="en-US" sz="6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533400"/>
            <a:ext cx="6477000" cy="1600200"/>
          </a:xfrm>
        </p:spPr>
        <p:txBody>
          <a:bodyPr>
            <a:noAutofit/>
          </a:bodyPr>
          <a:lstStyle/>
          <a:p>
            <a:r>
              <a:rPr lang="en-US" sz="2800" b="1" u="sng" dirty="0" smtClean="0"/>
              <a:t/>
            </a:r>
            <a:br>
              <a:rPr lang="en-US" sz="2800" b="1" u="sng" dirty="0" smtClean="0"/>
            </a:br>
            <a:r>
              <a:rPr lang="en-US" sz="2800" b="1" u="sng" dirty="0" smtClean="0"/>
              <a:t/>
            </a:r>
            <a:br>
              <a:rPr lang="en-US" sz="2800" b="1" u="sng" dirty="0" smtClean="0"/>
            </a:br>
            <a:r>
              <a:rPr lang="en-US" sz="2800" b="1" u="sng" dirty="0" smtClean="0"/>
              <a:t>AIMS </a:t>
            </a:r>
            <a:r>
              <a:rPr lang="en-US" sz="2800" b="1" u="sng" dirty="0"/>
              <a:t>AND OBJECTIVE</a:t>
            </a:r>
            <a:r>
              <a:rPr lang="en-US" sz="2800" dirty="0"/>
              <a:t/>
            </a:r>
            <a:br>
              <a:rPr lang="en-US" sz="2800" dirty="0"/>
            </a:br>
            <a:r>
              <a:rPr lang="en-US" sz="2800" dirty="0"/>
              <a:t> </a:t>
            </a:r>
            <a:br>
              <a:rPr lang="en-US" sz="2800" dirty="0"/>
            </a:br>
            <a:endParaRPr lang="en-US" sz="2800" dirty="0"/>
          </a:p>
        </p:txBody>
      </p:sp>
      <p:sp>
        <p:nvSpPr>
          <p:cNvPr id="3" name="Content Placeholder 2"/>
          <p:cNvSpPr>
            <a:spLocks noGrp="1"/>
          </p:cNvSpPr>
          <p:nvPr>
            <p:ph idx="1"/>
          </p:nvPr>
        </p:nvSpPr>
        <p:spPr>
          <a:xfrm>
            <a:off x="0" y="1676400"/>
            <a:ext cx="9144000" cy="5181600"/>
          </a:xfrm>
        </p:spPr>
        <p:txBody>
          <a:bodyPr>
            <a:normAutofit/>
          </a:bodyPr>
          <a:lstStyle/>
          <a:p>
            <a:r>
              <a:rPr lang="en-US" sz="2400" b="1" dirty="0"/>
              <a:t>Aim</a:t>
            </a:r>
            <a:r>
              <a:rPr lang="en-US" sz="2400" dirty="0"/>
              <a:t>: The aim of the study is to compare the effectiveness of muscle energy technique and </a:t>
            </a:r>
            <a:r>
              <a:rPr lang="en-US" sz="2400" dirty="0" err="1"/>
              <a:t>myofascial</a:t>
            </a:r>
            <a:r>
              <a:rPr lang="en-US" sz="2400" dirty="0"/>
              <a:t> trigger point release of upper </a:t>
            </a:r>
            <a:r>
              <a:rPr lang="en-US" sz="2400" dirty="0" err="1"/>
              <a:t>trapezius</a:t>
            </a:r>
            <a:r>
              <a:rPr lang="en-US" sz="2400" dirty="0"/>
              <a:t> in mechanical neck pain</a:t>
            </a:r>
            <a:r>
              <a:rPr lang="en-US" sz="2400" dirty="0" smtClean="0"/>
              <a:t>.</a:t>
            </a:r>
          </a:p>
          <a:p>
            <a:pPr>
              <a:buNone/>
            </a:pPr>
            <a:endParaRPr lang="en-US" sz="2400" dirty="0"/>
          </a:p>
          <a:p>
            <a:r>
              <a:rPr lang="en-US" sz="2400" b="1" dirty="0"/>
              <a:t>Objectives</a:t>
            </a:r>
            <a:r>
              <a:rPr lang="en-US" sz="2400" dirty="0"/>
              <a:t>:</a:t>
            </a:r>
          </a:p>
          <a:p>
            <a:pPr>
              <a:buNone/>
            </a:pPr>
            <a:r>
              <a:rPr lang="en-US" sz="2400" dirty="0" smtClean="0"/>
              <a:t>    1</a:t>
            </a:r>
            <a:r>
              <a:rPr lang="en-US" sz="2400" dirty="0"/>
              <a:t>. To find the effectiveness of muscle energy technique of upper </a:t>
            </a:r>
            <a:r>
              <a:rPr lang="en-US" sz="2400" dirty="0" err="1"/>
              <a:t>trapezius</a:t>
            </a:r>
            <a:r>
              <a:rPr lang="en-US" sz="2400" dirty="0"/>
              <a:t> in mechanical neck </a:t>
            </a:r>
            <a:r>
              <a:rPr lang="en-US" sz="2400" dirty="0" smtClean="0"/>
              <a:t>pain.</a:t>
            </a:r>
          </a:p>
          <a:p>
            <a:pPr>
              <a:buNone/>
            </a:pPr>
            <a:r>
              <a:rPr lang="en-US" sz="2400" dirty="0"/>
              <a:t> </a:t>
            </a:r>
            <a:r>
              <a:rPr lang="en-US" sz="2400" dirty="0" smtClean="0"/>
              <a:t>   2</a:t>
            </a:r>
            <a:r>
              <a:rPr lang="en-US" sz="2400" dirty="0"/>
              <a:t>. To find the effectiveness of </a:t>
            </a:r>
            <a:r>
              <a:rPr lang="en-US" sz="2400" dirty="0" err="1"/>
              <a:t>myofascial</a:t>
            </a:r>
            <a:r>
              <a:rPr lang="en-US" sz="2400" dirty="0"/>
              <a:t> trigger point release  of upper </a:t>
            </a:r>
            <a:r>
              <a:rPr lang="en-US" sz="2400" dirty="0" err="1"/>
              <a:t>trapezius</a:t>
            </a:r>
            <a:r>
              <a:rPr lang="en-US" sz="2400" dirty="0"/>
              <a:t>  in mechanical neck pain.</a:t>
            </a:r>
          </a:p>
          <a:p>
            <a:pPr>
              <a:buNone/>
            </a:pPr>
            <a:r>
              <a:rPr lang="en-US" sz="2400" dirty="0" smtClean="0"/>
              <a:t>    3</a:t>
            </a:r>
            <a:r>
              <a:rPr lang="en-US" sz="2400" dirty="0"/>
              <a:t>. To compare the effectiveness of muscle energy technique with </a:t>
            </a:r>
            <a:r>
              <a:rPr lang="en-US" sz="2400" dirty="0" err="1"/>
              <a:t>myofascial</a:t>
            </a:r>
            <a:r>
              <a:rPr lang="en-US" sz="2400" dirty="0"/>
              <a:t> trigger point release  of upper </a:t>
            </a:r>
            <a:r>
              <a:rPr lang="en-US" sz="2400" dirty="0" err="1"/>
              <a:t>trapezius</a:t>
            </a:r>
            <a:r>
              <a:rPr lang="en-US" sz="2400" dirty="0"/>
              <a:t>  in mechanical neck pain.</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762000"/>
            <a:ext cx="5943600" cy="1752600"/>
          </a:xfrm>
        </p:spPr>
        <p:txBody>
          <a:bodyPr>
            <a:noAutofit/>
          </a:bodyPr>
          <a:lstStyle/>
          <a:p>
            <a:r>
              <a:rPr lang="en-US" sz="3200" b="1" u="sng" dirty="0"/>
              <a:t>HYPOTHESIS</a:t>
            </a:r>
            <a:r>
              <a:rPr lang="en-US" sz="3200" dirty="0"/>
              <a:t/>
            </a:r>
            <a:br>
              <a:rPr lang="en-US" sz="3200" dirty="0"/>
            </a:br>
            <a:r>
              <a:rPr lang="en-US" sz="3200" b="1" dirty="0"/>
              <a:t> </a:t>
            </a:r>
            <a:r>
              <a:rPr lang="en-US" sz="3200" dirty="0"/>
              <a:t/>
            </a:r>
            <a:br>
              <a:rPr lang="en-US" sz="3200" dirty="0"/>
            </a:br>
            <a:endParaRPr lang="en-US" sz="3200" dirty="0"/>
          </a:p>
        </p:txBody>
      </p:sp>
      <p:sp>
        <p:nvSpPr>
          <p:cNvPr id="3" name="Content Placeholder 2"/>
          <p:cNvSpPr>
            <a:spLocks noGrp="1"/>
          </p:cNvSpPr>
          <p:nvPr>
            <p:ph idx="1"/>
          </p:nvPr>
        </p:nvSpPr>
        <p:spPr>
          <a:xfrm>
            <a:off x="228600" y="2438400"/>
            <a:ext cx="8915400" cy="4191000"/>
          </a:xfrm>
        </p:spPr>
        <p:txBody>
          <a:bodyPr>
            <a:normAutofit/>
          </a:bodyPr>
          <a:lstStyle/>
          <a:p>
            <a:r>
              <a:rPr lang="en-US" sz="2400" b="1" dirty="0"/>
              <a:t>Alternate </a:t>
            </a:r>
            <a:r>
              <a:rPr lang="en-US" sz="2400" b="1" dirty="0" smtClean="0"/>
              <a:t>hypothesis(H</a:t>
            </a:r>
            <a:r>
              <a:rPr lang="en-US" sz="2000" dirty="0" smtClean="0"/>
              <a:t>I</a:t>
            </a:r>
            <a:r>
              <a:rPr lang="en-US" sz="2400" b="1" dirty="0" smtClean="0"/>
              <a:t>)</a:t>
            </a:r>
            <a:r>
              <a:rPr lang="en-US" sz="2400" dirty="0" smtClean="0"/>
              <a:t>: </a:t>
            </a:r>
            <a:r>
              <a:rPr lang="en-US" sz="2400" dirty="0"/>
              <a:t>There will be significant difference between muscle energy technique and </a:t>
            </a:r>
            <a:r>
              <a:rPr lang="en-US" sz="2400" dirty="0" err="1"/>
              <a:t>myofascial</a:t>
            </a:r>
            <a:r>
              <a:rPr lang="en-US" sz="2400" dirty="0"/>
              <a:t> trigger point release of upper </a:t>
            </a:r>
            <a:r>
              <a:rPr lang="en-US" sz="2400" dirty="0" err="1"/>
              <a:t>trapezius</a:t>
            </a:r>
            <a:r>
              <a:rPr lang="en-US" sz="2400" dirty="0"/>
              <a:t> in patient with mechanical neck pain</a:t>
            </a:r>
            <a:r>
              <a:rPr lang="en-US" sz="2400" dirty="0" smtClean="0"/>
              <a:t>.</a:t>
            </a:r>
          </a:p>
          <a:p>
            <a:pPr>
              <a:buNone/>
            </a:pPr>
            <a:endParaRPr lang="en-US" sz="2400" dirty="0"/>
          </a:p>
          <a:p>
            <a:r>
              <a:rPr lang="en-US" sz="2400" b="1" dirty="0"/>
              <a:t>Null </a:t>
            </a:r>
            <a:r>
              <a:rPr lang="en-US" sz="2400" b="1" dirty="0" smtClean="0"/>
              <a:t>hypothesis(H</a:t>
            </a:r>
            <a:r>
              <a:rPr lang="en-US" sz="2000" b="1" dirty="0" smtClean="0"/>
              <a:t>O</a:t>
            </a:r>
            <a:r>
              <a:rPr lang="en-US" sz="2400" b="1" dirty="0" smtClean="0"/>
              <a:t>)</a:t>
            </a:r>
            <a:r>
              <a:rPr lang="en-US" sz="2400" dirty="0" smtClean="0"/>
              <a:t>: </a:t>
            </a:r>
            <a:r>
              <a:rPr lang="en-US" sz="2400" dirty="0"/>
              <a:t>There will not be any significant difference between muscle energy technique and </a:t>
            </a:r>
            <a:r>
              <a:rPr lang="en-US" sz="2400" dirty="0" err="1"/>
              <a:t>myofascial</a:t>
            </a:r>
            <a:r>
              <a:rPr lang="en-US" sz="2400" dirty="0"/>
              <a:t> trigger point release of upper </a:t>
            </a:r>
            <a:r>
              <a:rPr lang="en-US" sz="2400" dirty="0" err="1"/>
              <a:t>trapezius</a:t>
            </a:r>
            <a:r>
              <a:rPr lang="en-US" sz="2400" dirty="0"/>
              <a:t> in patient with mechanical neck pain.</a:t>
            </a:r>
          </a:p>
          <a:p>
            <a:pPr>
              <a:buNone/>
            </a:pPr>
            <a:r>
              <a:rPr lang="en-US" sz="2400" dirty="0"/>
              <a:t> </a:t>
            </a:r>
          </a:p>
          <a:p>
            <a:pPr>
              <a:buNone/>
            </a:pPr>
            <a:r>
              <a:rPr lang="en-US" sz="2400" dirty="0"/>
              <a:t> </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143000"/>
            <a:ext cx="6629400" cy="1066800"/>
          </a:xfrm>
        </p:spPr>
        <p:txBody>
          <a:bodyPr>
            <a:noAutofit/>
          </a:bodyPr>
          <a:lstStyle/>
          <a:p>
            <a:r>
              <a:rPr lang="en-US" sz="2800" b="1" u="sng" dirty="0"/>
              <a:t>MATERIALS AND METHOD</a:t>
            </a:r>
            <a:r>
              <a:rPr lang="en-US" sz="2800" dirty="0"/>
              <a:t/>
            </a:r>
            <a:br>
              <a:rPr lang="en-US" sz="2800" dirty="0"/>
            </a:br>
            <a:r>
              <a:rPr lang="en-US" sz="2800" dirty="0"/>
              <a:t> </a:t>
            </a:r>
            <a:br>
              <a:rPr lang="en-US" sz="2800" dirty="0"/>
            </a:br>
            <a:endParaRPr lang="en-US" sz="2800" dirty="0"/>
          </a:p>
        </p:txBody>
      </p:sp>
      <p:sp>
        <p:nvSpPr>
          <p:cNvPr id="3" name="Content Placeholder 2"/>
          <p:cNvSpPr>
            <a:spLocks noGrp="1"/>
          </p:cNvSpPr>
          <p:nvPr>
            <p:ph idx="1"/>
          </p:nvPr>
        </p:nvSpPr>
        <p:spPr>
          <a:xfrm>
            <a:off x="152400" y="1600200"/>
            <a:ext cx="8991600" cy="5257800"/>
          </a:xfrm>
        </p:spPr>
        <p:txBody>
          <a:bodyPr>
            <a:normAutofit lnSpcReduction="10000"/>
          </a:bodyPr>
          <a:lstStyle/>
          <a:p>
            <a:r>
              <a:rPr lang="en-US" sz="2400" b="1" dirty="0"/>
              <a:t>a) Subjects:-</a:t>
            </a:r>
            <a:endParaRPr lang="en-US" sz="2400" dirty="0"/>
          </a:p>
          <a:p>
            <a:pPr>
              <a:buNone/>
            </a:pPr>
            <a:r>
              <a:rPr lang="en-US" sz="2400" dirty="0" smtClean="0"/>
              <a:t>     </a:t>
            </a:r>
            <a:r>
              <a:rPr lang="en-US" sz="2400" dirty="0" err="1" smtClean="0"/>
              <a:t>i</a:t>
            </a:r>
            <a:r>
              <a:rPr lang="en-US" sz="2400" dirty="0"/>
              <a:t>) Sample size:- 40 subjects </a:t>
            </a:r>
            <a:r>
              <a:rPr lang="en-US" sz="2400" dirty="0" smtClean="0"/>
              <a:t>were </a:t>
            </a:r>
            <a:r>
              <a:rPr lang="en-US" sz="2400" dirty="0"/>
              <a:t>included in the </a:t>
            </a:r>
            <a:r>
              <a:rPr lang="en-US" sz="2400" dirty="0" smtClean="0"/>
              <a:t>study.</a:t>
            </a:r>
            <a:endParaRPr lang="en-US" sz="2400" dirty="0"/>
          </a:p>
          <a:p>
            <a:pPr>
              <a:buNone/>
            </a:pPr>
            <a:r>
              <a:rPr lang="en-US" sz="2400" dirty="0" smtClean="0"/>
              <a:t>     ii</a:t>
            </a:r>
            <a:r>
              <a:rPr lang="en-US" sz="2400" dirty="0"/>
              <a:t>) Source of sample:- Assam </a:t>
            </a:r>
            <a:r>
              <a:rPr lang="en-US" sz="2400"/>
              <a:t>Downtown </a:t>
            </a:r>
            <a:r>
              <a:rPr lang="en-US" sz="2400" smtClean="0"/>
              <a:t>University </a:t>
            </a:r>
            <a:r>
              <a:rPr lang="en-US" sz="2400" dirty="0"/>
              <a:t>OPD, </a:t>
            </a:r>
            <a:r>
              <a:rPr lang="en-US" sz="2400" dirty="0" err="1"/>
              <a:t>Bonda</a:t>
            </a:r>
            <a:r>
              <a:rPr lang="en-US" sz="2400" dirty="0"/>
              <a:t> Charitable </a:t>
            </a:r>
            <a:r>
              <a:rPr lang="en-US" sz="2400" dirty="0" smtClean="0"/>
              <a:t>Dispensary.</a:t>
            </a:r>
            <a:endParaRPr lang="en-US" sz="2400" dirty="0"/>
          </a:p>
          <a:p>
            <a:pPr>
              <a:buNone/>
            </a:pPr>
            <a:r>
              <a:rPr lang="en-US" sz="2400" dirty="0" smtClean="0"/>
              <a:t>     iii</a:t>
            </a:r>
            <a:r>
              <a:rPr lang="en-US" sz="2400" dirty="0"/>
              <a:t>) Study population:-subjects with upper </a:t>
            </a:r>
            <a:r>
              <a:rPr lang="en-US" sz="2400" dirty="0" err="1"/>
              <a:t>trapezius</a:t>
            </a:r>
            <a:r>
              <a:rPr lang="en-US" sz="2400" dirty="0"/>
              <a:t> trigger point in mechanical neck </a:t>
            </a:r>
            <a:r>
              <a:rPr lang="en-US" sz="2400" dirty="0" smtClean="0"/>
              <a:t>pain.</a:t>
            </a:r>
            <a:endParaRPr lang="en-US" sz="2400" dirty="0"/>
          </a:p>
          <a:p>
            <a:pPr>
              <a:buNone/>
            </a:pPr>
            <a:r>
              <a:rPr lang="en-US" sz="2400" dirty="0" smtClean="0"/>
              <a:t>     iv</a:t>
            </a:r>
            <a:r>
              <a:rPr lang="en-US" sz="2400" dirty="0"/>
              <a:t>) Sample design:-simple random </a:t>
            </a:r>
            <a:r>
              <a:rPr lang="en-US" sz="2400" dirty="0" smtClean="0"/>
              <a:t>sampling.</a:t>
            </a:r>
          </a:p>
          <a:p>
            <a:pPr>
              <a:buNone/>
            </a:pPr>
            <a:endParaRPr lang="en-US" sz="2400" dirty="0"/>
          </a:p>
          <a:p>
            <a:r>
              <a:rPr lang="en-US" sz="2400" b="1" dirty="0"/>
              <a:t>b) Study area:-</a:t>
            </a:r>
            <a:r>
              <a:rPr lang="en-US" sz="2400" dirty="0"/>
              <a:t>Department of Physiotherapy, Assam Downtown University, </a:t>
            </a:r>
            <a:r>
              <a:rPr lang="en-US" sz="2400" dirty="0" err="1" smtClean="0"/>
              <a:t>Panikhaiti</a:t>
            </a:r>
            <a:r>
              <a:rPr lang="en-US" sz="2400" dirty="0" smtClean="0"/>
              <a:t> and </a:t>
            </a:r>
            <a:r>
              <a:rPr lang="en-US" sz="2400" dirty="0" err="1" smtClean="0"/>
              <a:t>Bonda</a:t>
            </a:r>
            <a:r>
              <a:rPr lang="en-US" sz="2400" dirty="0" smtClean="0"/>
              <a:t> Charitable </a:t>
            </a:r>
            <a:r>
              <a:rPr lang="en-US" sz="2400" dirty="0" err="1" smtClean="0"/>
              <a:t>Dispensary,Bonda</a:t>
            </a:r>
            <a:r>
              <a:rPr lang="en-US" sz="2400" dirty="0" smtClean="0"/>
              <a:t>.</a:t>
            </a:r>
            <a:endParaRPr lang="en-US" sz="2400" dirty="0"/>
          </a:p>
          <a:p>
            <a:r>
              <a:rPr lang="en-US" sz="2400" b="1" dirty="0"/>
              <a:t>c) Study duration</a:t>
            </a:r>
            <a:r>
              <a:rPr lang="en-US" sz="2400" b="1" dirty="0" smtClean="0"/>
              <a:t>:-</a:t>
            </a:r>
            <a:r>
              <a:rPr lang="en-US" sz="2400" dirty="0" smtClean="0"/>
              <a:t>2 years.</a:t>
            </a:r>
            <a:endParaRPr lang="en-US" sz="2400" dirty="0"/>
          </a:p>
          <a:p>
            <a:r>
              <a:rPr lang="en-US" sz="2400" b="1" dirty="0"/>
              <a:t>d</a:t>
            </a:r>
            <a:r>
              <a:rPr lang="en-US" sz="2400" b="1" dirty="0" smtClean="0"/>
              <a:t>) Study </a:t>
            </a:r>
            <a:r>
              <a:rPr lang="en-US" sz="2400" b="1" dirty="0"/>
              <a:t>design</a:t>
            </a:r>
            <a:r>
              <a:rPr lang="en-US" sz="2400" b="1" dirty="0" smtClean="0"/>
              <a:t>:-</a:t>
            </a:r>
            <a:r>
              <a:rPr lang="en-US" sz="2400" dirty="0" smtClean="0"/>
              <a:t>two </a:t>
            </a:r>
            <a:r>
              <a:rPr lang="en-US" sz="2400" dirty="0"/>
              <a:t>groups pre and post treatment experimental </a:t>
            </a:r>
            <a:r>
              <a:rPr lang="en-US" sz="2400" dirty="0" smtClean="0"/>
              <a:t>design.</a:t>
            </a:r>
            <a:endParaRPr lang="en-US" sz="2400" dirty="0"/>
          </a:p>
          <a:p>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9144000" cy="5791200"/>
          </a:xfrm>
        </p:spPr>
        <p:txBody>
          <a:bodyPr>
            <a:normAutofit lnSpcReduction="10000"/>
          </a:bodyPr>
          <a:lstStyle/>
          <a:p>
            <a:r>
              <a:rPr lang="en-US" sz="2600" b="1" dirty="0"/>
              <a:t>e) Inclusion criteria:</a:t>
            </a:r>
            <a:endParaRPr lang="en-US" sz="2600" dirty="0"/>
          </a:p>
          <a:p>
            <a:pPr>
              <a:buNone/>
            </a:pPr>
            <a:r>
              <a:rPr lang="en-US" sz="2600" dirty="0" smtClean="0"/>
              <a:t>     ▪</a:t>
            </a:r>
            <a:r>
              <a:rPr lang="en-US" sz="2600" dirty="0"/>
              <a:t>Age 25-45 years.</a:t>
            </a:r>
          </a:p>
          <a:p>
            <a:pPr>
              <a:buNone/>
            </a:pPr>
            <a:r>
              <a:rPr lang="en-US" sz="2600" dirty="0" smtClean="0"/>
              <a:t>     ▪</a:t>
            </a:r>
            <a:r>
              <a:rPr lang="en-US" sz="2600" dirty="0"/>
              <a:t>Both males and females</a:t>
            </a:r>
            <a:r>
              <a:rPr lang="en-US" sz="2600" dirty="0" smtClean="0"/>
              <a:t>.</a:t>
            </a:r>
          </a:p>
          <a:p>
            <a:pPr>
              <a:buNone/>
            </a:pPr>
            <a:r>
              <a:rPr lang="en-US" sz="2600" dirty="0"/>
              <a:t> </a:t>
            </a:r>
            <a:r>
              <a:rPr lang="en-US" sz="2600" dirty="0" smtClean="0"/>
              <a:t>    ▪</a:t>
            </a:r>
            <a:r>
              <a:rPr lang="en-US" sz="2600" dirty="0"/>
              <a:t>Patients with a palpable tender spot in the upper </a:t>
            </a:r>
            <a:r>
              <a:rPr lang="en-US" sz="2600" dirty="0" err="1"/>
              <a:t>trapezius</a:t>
            </a:r>
            <a:r>
              <a:rPr lang="en-US" sz="2600" dirty="0"/>
              <a:t> </a:t>
            </a:r>
            <a:r>
              <a:rPr lang="en-US" sz="2600" dirty="0" smtClean="0"/>
              <a:t>    muscle</a:t>
            </a:r>
            <a:r>
              <a:rPr lang="en-US" sz="2600" dirty="0"/>
              <a:t>.</a:t>
            </a:r>
          </a:p>
          <a:p>
            <a:pPr>
              <a:buNone/>
            </a:pPr>
            <a:r>
              <a:rPr lang="en-US" sz="2600" dirty="0" smtClean="0"/>
              <a:t>     ▪</a:t>
            </a:r>
            <a:r>
              <a:rPr lang="en-US" sz="2600" dirty="0"/>
              <a:t>Limitations of neck movement due to pain.</a:t>
            </a:r>
          </a:p>
          <a:p>
            <a:pPr>
              <a:buNone/>
            </a:pPr>
            <a:r>
              <a:rPr lang="en-US" sz="2600" dirty="0" smtClean="0"/>
              <a:t>     ▪Reproduction </a:t>
            </a:r>
            <a:r>
              <a:rPr lang="en-US" sz="2600" dirty="0"/>
              <a:t>and recognition of the pain by the subject’s </a:t>
            </a:r>
            <a:r>
              <a:rPr lang="en-US" sz="2600" dirty="0" smtClean="0"/>
              <a:t>   upon </a:t>
            </a:r>
            <a:r>
              <a:rPr lang="en-US" sz="2600" dirty="0"/>
              <a:t>palpation.</a:t>
            </a:r>
          </a:p>
          <a:p>
            <a:pPr>
              <a:buNone/>
            </a:pPr>
            <a:r>
              <a:rPr lang="en-US" sz="2600" dirty="0" smtClean="0"/>
              <a:t>     ▪</a:t>
            </a:r>
            <a:r>
              <a:rPr lang="en-US" sz="2600" dirty="0"/>
              <a:t>Decreased cervical lateral flexion to the opposite side of the active upper </a:t>
            </a:r>
            <a:r>
              <a:rPr lang="en-US" sz="2600" dirty="0" err="1"/>
              <a:t>trapezius</a:t>
            </a:r>
            <a:r>
              <a:rPr lang="en-US" sz="2600" dirty="0"/>
              <a:t>.</a:t>
            </a:r>
          </a:p>
          <a:p>
            <a:pPr>
              <a:buNone/>
            </a:pPr>
            <a:r>
              <a:rPr lang="en-US" sz="2600" dirty="0" smtClean="0"/>
              <a:t>     ▪</a:t>
            </a:r>
            <a:r>
              <a:rPr lang="en-US" sz="2600" dirty="0"/>
              <a:t>Unilateral  side neck pain.</a:t>
            </a:r>
          </a:p>
          <a:p>
            <a:pPr>
              <a:buNone/>
            </a:pPr>
            <a:r>
              <a:rPr lang="en-US" sz="2600" dirty="0" smtClean="0"/>
              <a:t>     </a:t>
            </a:r>
            <a:endParaRPr lang="en-US" sz="2600" dirty="0"/>
          </a:p>
          <a:p>
            <a:pPr>
              <a:buNone/>
            </a:pPr>
            <a:r>
              <a:rPr lang="en-US" sz="2600" b="1" dirty="0"/>
              <a:t> </a:t>
            </a:r>
            <a:endParaRPr lang="en-US" sz="2600" dirty="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19200"/>
            <a:ext cx="8839200" cy="5638800"/>
          </a:xfrm>
        </p:spPr>
        <p:txBody>
          <a:bodyPr>
            <a:normAutofit/>
          </a:bodyPr>
          <a:lstStyle/>
          <a:p>
            <a:r>
              <a:rPr lang="en-US" sz="2400" b="1" dirty="0"/>
              <a:t>f)</a:t>
            </a:r>
            <a:r>
              <a:rPr lang="en-US" sz="2400" dirty="0"/>
              <a:t> </a:t>
            </a:r>
            <a:r>
              <a:rPr lang="en-US" sz="2400" b="1" dirty="0"/>
              <a:t>Exclusion criteria</a:t>
            </a:r>
            <a:r>
              <a:rPr lang="en-US" sz="2400" b="1" dirty="0" smtClean="0"/>
              <a:t>:</a:t>
            </a:r>
          </a:p>
          <a:p>
            <a:pPr>
              <a:buNone/>
            </a:pPr>
            <a:endParaRPr lang="en-US" sz="2400" dirty="0"/>
          </a:p>
          <a:p>
            <a:pPr>
              <a:buNone/>
            </a:pPr>
            <a:r>
              <a:rPr lang="en-US" sz="2400" dirty="0" smtClean="0"/>
              <a:t>     ▪</a:t>
            </a:r>
            <a:r>
              <a:rPr lang="en-US" sz="2400" dirty="0"/>
              <a:t>History of recent surgery or open wounds in the neck region.</a:t>
            </a:r>
          </a:p>
          <a:p>
            <a:pPr>
              <a:buNone/>
            </a:pPr>
            <a:r>
              <a:rPr lang="en-US" sz="2400" dirty="0" smtClean="0"/>
              <a:t>     ▪</a:t>
            </a:r>
            <a:r>
              <a:rPr lang="en-US" sz="2400" dirty="0"/>
              <a:t>History of a whiplash injury.</a:t>
            </a:r>
          </a:p>
          <a:p>
            <a:pPr>
              <a:buNone/>
            </a:pPr>
            <a:r>
              <a:rPr lang="en-US" sz="2400" dirty="0" smtClean="0"/>
              <a:t>     ▪</a:t>
            </a:r>
            <a:r>
              <a:rPr lang="en-US" sz="2400" dirty="0"/>
              <a:t>History of cervical spine injury.</a:t>
            </a:r>
          </a:p>
          <a:p>
            <a:pPr>
              <a:buNone/>
            </a:pPr>
            <a:r>
              <a:rPr lang="en-US" sz="2400" dirty="0" smtClean="0"/>
              <a:t>     ▪</a:t>
            </a:r>
            <a:r>
              <a:rPr lang="en-US" sz="2400" dirty="0"/>
              <a:t>History of trauma/fracture in the neck or back.</a:t>
            </a:r>
          </a:p>
          <a:p>
            <a:pPr>
              <a:buNone/>
            </a:pPr>
            <a:r>
              <a:rPr lang="en-US" sz="2400" dirty="0" smtClean="0"/>
              <a:t>     ▪</a:t>
            </a:r>
            <a:r>
              <a:rPr lang="en-US" sz="2400" dirty="0"/>
              <a:t>Skin diseases and lesions in the area of neck.</a:t>
            </a:r>
          </a:p>
          <a:p>
            <a:pPr>
              <a:buNone/>
            </a:pPr>
            <a:r>
              <a:rPr lang="en-US" sz="2400" dirty="0" smtClean="0"/>
              <a:t>     ▪</a:t>
            </a:r>
            <a:r>
              <a:rPr lang="en-US" sz="2400" dirty="0"/>
              <a:t>Any sensory disturbances in the neck region.</a:t>
            </a:r>
          </a:p>
          <a:p>
            <a:pPr>
              <a:buNone/>
            </a:pPr>
            <a:r>
              <a:rPr lang="en-US" sz="2400" dirty="0" smtClean="0"/>
              <a:t>     ▪</a:t>
            </a:r>
            <a:r>
              <a:rPr lang="en-US" sz="2400" dirty="0"/>
              <a:t>Duration of pain less than 1 month before the study.</a:t>
            </a:r>
          </a:p>
          <a:p>
            <a:pPr>
              <a:buNone/>
            </a:pPr>
            <a:r>
              <a:rPr lang="en-US" sz="2400" dirty="0" smtClean="0"/>
              <a:t>     ▪</a:t>
            </a:r>
            <a:r>
              <a:rPr lang="en-US" sz="2400" dirty="0"/>
              <a:t>Diagnosis of cervical </a:t>
            </a:r>
            <a:r>
              <a:rPr lang="en-US" sz="2400" dirty="0" err="1"/>
              <a:t>radiculopathy</a:t>
            </a:r>
            <a:r>
              <a:rPr lang="en-US" sz="2400" dirty="0"/>
              <a:t>.</a:t>
            </a:r>
          </a:p>
          <a:p>
            <a:pPr>
              <a:buNone/>
            </a:pPr>
            <a:r>
              <a:rPr lang="en-US" sz="2400" dirty="0" smtClean="0"/>
              <a:t>     </a:t>
            </a:r>
            <a:endParaRPr lang="en-US"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19200"/>
            <a:ext cx="8763000" cy="5638800"/>
          </a:xfrm>
        </p:spPr>
        <p:txBody>
          <a:bodyPr>
            <a:normAutofit lnSpcReduction="10000"/>
          </a:bodyPr>
          <a:lstStyle/>
          <a:p>
            <a:r>
              <a:rPr lang="en-US" sz="2400" b="1" dirty="0" smtClean="0"/>
              <a:t>g) Study </a:t>
            </a:r>
            <a:r>
              <a:rPr lang="en-US" sz="2400" b="1" dirty="0"/>
              <a:t>variables:-</a:t>
            </a:r>
            <a:endParaRPr lang="en-US" sz="2400" dirty="0"/>
          </a:p>
          <a:p>
            <a:pPr>
              <a:buNone/>
            </a:pPr>
            <a:r>
              <a:rPr lang="en-US" sz="2400" b="1" dirty="0"/>
              <a:t>                   * Independent variables-</a:t>
            </a:r>
            <a:endParaRPr lang="en-US" sz="2400" dirty="0"/>
          </a:p>
          <a:p>
            <a:pPr>
              <a:buNone/>
            </a:pPr>
            <a:r>
              <a:rPr lang="en-US" sz="2400" dirty="0" smtClean="0"/>
              <a:t>     </a:t>
            </a:r>
            <a:r>
              <a:rPr lang="en-US" sz="2400" dirty="0" err="1" smtClean="0"/>
              <a:t>i</a:t>
            </a:r>
            <a:r>
              <a:rPr lang="en-US" sz="2400" dirty="0"/>
              <a:t>) Muscle energy technique (MET)</a:t>
            </a:r>
          </a:p>
          <a:p>
            <a:pPr>
              <a:buNone/>
            </a:pPr>
            <a:r>
              <a:rPr lang="en-US" sz="2400" dirty="0" smtClean="0"/>
              <a:t>     ii</a:t>
            </a:r>
            <a:r>
              <a:rPr lang="en-US" sz="2400" dirty="0"/>
              <a:t>) </a:t>
            </a:r>
            <a:r>
              <a:rPr lang="en-US" sz="2400" dirty="0" err="1"/>
              <a:t>Myofascial</a:t>
            </a:r>
            <a:r>
              <a:rPr lang="en-US" sz="2400" dirty="0"/>
              <a:t> trigger point </a:t>
            </a:r>
            <a:r>
              <a:rPr lang="en-US" sz="2400" dirty="0" err="1" smtClean="0"/>
              <a:t>realease</a:t>
            </a:r>
            <a:r>
              <a:rPr lang="en-US" sz="2400" dirty="0" smtClean="0"/>
              <a:t>  </a:t>
            </a:r>
            <a:r>
              <a:rPr lang="en-US" sz="2400" dirty="0"/>
              <a:t>(</a:t>
            </a:r>
            <a:r>
              <a:rPr lang="en-US" sz="2400" dirty="0" err="1"/>
              <a:t>MFTr</a:t>
            </a:r>
            <a:r>
              <a:rPr lang="en-US" sz="2400" dirty="0"/>
              <a:t>)</a:t>
            </a:r>
          </a:p>
          <a:p>
            <a:pPr>
              <a:buNone/>
            </a:pPr>
            <a:r>
              <a:rPr lang="en-US" sz="2400" b="1" dirty="0"/>
              <a:t>                    *Dependent variables-</a:t>
            </a:r>
            <a:endParaRPr lang="en-US" sz="2400" dirty="0"/>
          </a:p>
          <a:p>
            <a:pPr>
              <a:buNone/>
            </a:pPr>
            <a:r>
              <a:rPr lang="en-US" sz="2400" dirty="0" smtClean="0"/>
              <a:t>     </a:t>
            </a:r>
            <a:r>
              <a:rPr lang="en-US" sz="2400" dirty="0" err="1" smtClean="0"/>
              <a:t>i</a:t>
            </a:r>
            <a:r>
              <a:rPr lang="en-US" sz="2400" dirty="0"/>
              <a:t>) Short-form Mc Gill pain </a:t>
            </a:r>
            <a:r>
              <a:rPr lang="en-US" sz="2400" dirty="0" err="1"/>
              <a:t>Questionaire</a:t>
            </a:r>
            <a:r>
              <a:rPr lang="en-US" sz="2400" dirty="0"/>
              <a:t> </a:t>
            </a:r>
            <a:r>
              <a:rPr lang="en-US" sz="2400" dirty="0" smtClean="0"/>
              <a:t>(</a:t>
            </a:r>
            <a:r>
              <a:rPr lang="en-US" sz="2400" dirty="0"/>
              <a:t>SF-MPQ)</a:t>
            </a:r>
          </a:p>
          <a:p>
            <a:pPr>
              <a:buNone/>
            </a:pPr>
            <a:r>
              <a:rPr lang="en-US" sz="2400" dirty="0" smtClean="0"/>
              <a:t>     ii</a:t>
            </a:r>
            <a:r>
              <a:rPr lang="en-US" sz="2400" dirty="0"/>
              <a:t>) Neck Disability Index (NDI</a:t>
            </a:r>
            <a:r>
              <a:rPr lang="en-US" sz="2400" dirty="0" smtClean="0"/>
              <a:t>)</a:t>
            </a:r>
          </a:p>
          <a:p>
            <a:pPr>
              <a:buNone/>
            </a:pPr>
            <a:endParaRPr lang="en-US" sz="2400" dirty="0"/>
          </a:p>
          <a:p>
            <a:r>
              <a:rPr lang="en-US" sz="2400" b="1" dirty="0"/>
              <a:t>h) Study tools:-</a:t>
            </a:r>
            <a:endParaRPr lang="en-US" sz="2400" dirty="0"/>
          </a:p>
          <a:p>
            <a:pPr>
              <a:buNone/>
            </a:pPr>
            <a:r>
              <a:rPr lang="en-US" sz="2400" dirty="0" smtClean="0"/>
              <a:t>    </a:t>
            </a:r>
            <a:r>
              <a:rPr lang="en-US" sz="2400" dirty="0" err="1" smtClean="0"/>
              <a:t>i</a:t>
            </a:r>
            <a:r>
              <a:rPr lang="en-US" sz="2400" dirty="0"/>
              <a:t>) Instrumental tool:- Universal </a:t>
            </a:r>
            <a:r>
              <a:rPr lang="en-US" sz="2400" dirty="0" err="1"/>
              <a:t>Goniometer</a:t>
            </a:r>
            <a:r>
              <a:rPr lang="en-US" sz="2400" dirty="0"/>
              <a:t> and Moist hot packs</a:t>
            </a:r>
          </a:p>
          <a:p>
            <a:pPr>
              <a:buNone/>
            </a:pPr>
            <a:r>
              <a:rPr lang="en-US" sz="2400" dirty="0" smtClean="0"/>
              <a:t>    ii</a:t>
            </a:r>
            <a:r>
              <a:rPr lang="en-US" sz="2400" dirty="0"/>
              <a:t>) Physical tool:- </a:t>
            </a:r>
            <a:r>
              <a:rPr lang="en-US" sz="2400" dirty="0" err="1"/>
              <a:t>Assesstment</a:t>
            </a:r>
            <a:r>
              <a:rPr lang="en-US" sz="2400" dirty="0"/>
              <a:t> form and Consent form</a:t>
            </a:r>
          </a:p>
          <a:p>
            <a:pPr>
              <a:buNone/>
            </a:pPr>
            <a:r>
              <a:rPr lang="en-US" sz="2400" dirty="0"/>
              <a:t> </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9144000" cy="5867400"/>
          </a:xfrm>
        </p:spPr>
        <p:txBody>
          <a:bodyPr>
            <a:normAutofit/>
          </a:bodyPr>
          <a:lstStyle/>
          <a:p>
            <a:r>
              <a:rPr lang="en-US" sz="2400" b="1" dirty="0" smtClean="0"/>
              <a:t>Procedure:-</a:t>
            </a:r>
          </a:p>
          <a:p>
            <a:pPr>
              <a:buNone/>
            </a:pPr>
            <a:endParaRPr lang="en-US" sz="2400" dirty="0"/>
          </a:p>
          <a:p>
            <a:r>
              <a:rPr lang="en-US" sz="2400" b="1" dirty="0"/>
              <a:t>Group </a:t>
            </a:r>
            <a:r>
              <a:rPr lang="en-US" sz="2400" b="1" dirty="0" smtClean="0"/>
              <a:t>A- </a:t>
            </a:r>
            <a:r>
              <a:rPr lang="en-US" sz="2400" b="1" dirty="0" err="1" smtClean="0"/>
              <a:t>Myofascial</a:t>
            </a:r>
            <a:r>
              <a:rPr lang="en-US" sz="2400" b="1" dirty="0" smtClean="0"/>
              <a:t> </a:t>
            </a:r>
            <a:r>
              <a:rPr lang="en-US" sz="2400" b="1" dirty="0"/>
              <a:t>trigger point release</a:t>
            </a:r>
            <a:endParaRPr lang="en-US" sz="2400" dirty="0"/>
          </a:p>
          <a:p>
            <a:pPr>
              <a:buNone/>
            </a:pPr>
            <a:r>
              <a:rPr lang="en-US" sz="2400" b="1" dirty="0"/>
              <a:t> </a:t>
            </a:r>
            <a:endParaRPr lang="en-US" sz="2400" dirty="0"/>
          </a:p>
          <a:p>
            <a:pPr>
              <a:buNone/>
            </a:pPr>
            <a:r>
              <a:rPr lang="en-US" sz="2400" i="1" dirty="0" smtClean="0"/>
              <a:t>     Position </a:t>
            </a:r>
            <a:r>
              <a:rPr lang="en-US" sz="2400" i="1" dirty="0"/>
              <a:t>of the patient</a:t>
            </a:r>
            <a:r>
              <a:rPr lang="en-US" sz="2400" dirty="0"/>
              <a:t>: patient </a:t>
            </a:r>
            <a:r>
              <a:rPr lang="en-US" sz="2400" dirty="0" smtClean="0"/>
              <a:t> was place supine/prone </a:t>
            </a:r>
            <a:r>
              <a:rPr lang="en-US" sz="2400" dirty="0"/>
              <a:t>on the couch with his head fully on the surface of the </a:t>
            </a:r>
            <a:r>
              <a:rPr lang="en-US" sz="2400" dirty="0" smtClean="0"/>
              <a:t>couch. </a:t>
            </a:r>
            <a:endParaRPr lang="en-US" sz="2400" dirty="0"/>
          </a:p>
          <a:p>
            <a:pPr>
              <a:buNone/>
            </a:pPr>
            <a:r>
              <a:rPr lang="en-US" sz="2400" dirty="0"/>
              <a:t> </a:t>
            </a:r>
          </a:p>
          <a:p>
            <a:pPr>
              <a:buNone/>
            </a:pPr>
            <a:r>
              <a:rPr lang="en-US" sz="2400" i="1" dirty="0" smtClean="0"/>
              <a:t>    Position </a:t>
            </a:r>
            <a:r>
              <a:rPr lang="en-US" sz="2400" i="1" dirty="0"/>
              <a:t>of the therapist</a:t>
            </a:r>
            <a:r>
              <a:rPr lang="en-US" sz="2400" dirty="0"/>
              <a:t>: At the </a:t>
            </a:r>
            <a:r>
              <a:rPr lang="en-US" sz="2400" dirty="0" smtClean="0"/>
              <a:t>side/head </a:t>
            </a:r>
            <a:r>
              <a:rPr lang="en-US" sz="2400" dirty="0"/>
              <a:t>of the couch</a:t>
            </a:r>
            <a:r>
              <a:rPr lang="en-US" sz="2400" dirty="0" smtClean="0"/>
              <a:t>.</a:t>
            </a:r>
          </a:p>
          <a:p>
            <a:endParaRPr lang="en-US" sz="2400" dirty="0"/>
          </a:p>
          <a:p>
            <a:pPr>
              <a:buNone/>
            </a:pPr>
            <a:r>
              <a:rPr lang="en-US" sz="2400" dirty="0" smtClean="0"/>
              <a:t>    </a:t>
            </a:r>
            <a:r>
              <a:rPr lang="en-US" sz="2400" i="1" dirty="0" smtClean="0"/>
              <a:t>Technique</a:t>
            </a:r>
            <a:r>
              <a:rPr lang="en-US" sz="2400" dirty="0"/>
              <a:t>: To locate a trigger point, palpate the muscle to feel for </a:t>
            </a:r>
            <a:r>
              <a:rPr lang="en-US" sz="2400" dirty="0" smtClean="0"/>
              <a:t> a taut </a:t>
            </a:r>
            <a:r>
              <a:rPr lang="en-US" sz="2400" dirty="0"/>
              <a:t>band or a twitch response in the muscle </a:t>
            </a:r>
            <a:r>
              <a:rPr lang="en-US" sz="2400" dirty="0" smtClean="0"/>
              <a:t>belly.</a:t>
            </a:r>
          </a:p>
          <a:p>
            <a:pPr>
              <a:buNone/>
            </a:pPr>
            <a:r>
              <a:rPr lang="en-US" sz="2400" dirty="0" smtClean="0"/>
              <a:t>   Once </a:t>
            </a:r>
            <a:r>
              <a:rPr lang="en-US" sz="2400" dirty="0"/>
              <a:t>located on the trigger point apply pressure to the trigger point with </a:t>
            </a:r>
            <a:r>
              <a:rPr lang="en-US" sz="2400" dirty="0" smtClean="0"/>
              <a:t>thumb.</a:t>
            </a:r>
            <a:endParaRPr lang="en-US"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43000"/>
            <a:ext cx="9144000" cy="5715000"/>
          </a:xfrm>
        </p:spPr>
        <p:txBody>
          <a:bodyPr/>
          <a:lstStyle/>
          <a:p>
            <a:r>
              <a:rPr lang="en-US" sz="2400" dirty="0"/>
              <a:t>Briefly, pressure </a:t>
            </a:r>
            <a:r>
              <a:rPr lang="en-US" sz="2400" dirty="0" smtClean="0"/>
              <a:t>was </a:t>
            </a:r>
            <a:r>
              <a:rPr lang="en-US" sz="2400" dirty="0"/>
              <a:t>progressively increased over the trigger point until a definite increase in tissue resistance (barrier) is perceived by the therapist. </a:t>
            </a:r>
            <a:endParaRPr lang="en-US" sz="2400" dirty="0" smtClean="0"/>
          </a:p>
          <a:p>
            <a:pPr>
              <a:buNone/>
            </a:pPr>
            <a:endParaRPr lang="en-US" sz="2400" dirty="0" smtClean="0"/>
          </a:p>
          <a:p>
            <a:r>
              <a:rPr lang="en-US" sz="2400" dirty="0" smtClean="0"/>
              <a:t>Keep </a:t>
            </a:r>
            <a:r>
              <a:rPr lang="en-US" sz="2400" dirty="0"/>
              <a:t>in </a:t>
            </a:r>
            <a:r>
              <a:rPr lang="en-US" sz="2400" dirty="0" smtClean="0"/>
              <a:t>communication </a:t>
            </a:r>
            <a:r>
              <a:rPr lang="en-US" sz="2400" dirty="0"/>
              <a:t>with the patient, checking to ensure that in staying within the limits of his/her pain tolerance. </a:t>
            </a:r>
            <a:endParaRPr lang="en-US" sz="2400" dirty="0" smtClean="0"/>
          </a:p>
          <a:p>
            <a:endParaRPr lang="en-US" sz="2400" dirty="0" smtClean="0"/>
          </a:p>
          <a:p>
            <a:r>
              <a:rPr lang="en-US" sz="2400" dirty="0" smtClean="0"/>
              <a:t>Hold </a:t>
            </a:r>
            <a:r>
              <a:rPr lang="en-US" sz="2400" dirty="0"/>
              <a:t>this technique for approximately </a:t>
            </a:r>
            <a:r>
              <a:rPr lang="en-US" sz="2400" dirty="0" smtClean="0"/>
              <a:t>20 seconds </a:t>
            </a:r>
            <a:r>
              <a:rPr lang="en-US" sz="2400" dirty="0"/>
              <a:t>to </a:t>
            </a:r>
            <a:r>
              <a:rPr lang="en-US" sz="2400" dirty="0" smtClean="0"/>
              <a:t>1 minute</a:t>
            </a:r>
            <a:r>
              <a:rPr lang="en-US" sz="2400" dirty="0"/>
              <a:t>, </a:t>
            </a:r>
            <a:r>
              <a:rPr lang="en-US" sz="2400" dirty="0" smtClean="0"/>
              <a:t>patient </a:t>
            </a:r>
            <a:r>
              <a:rPr lang="en-US" sz="2400" dirty="0"/>
              <a:t>tells the therapist that pain has diminished, or until the therapist sense a relief of taut band/muscle </a:t>
            </a:r>
            <a:r>
              <a:rPr lang="en-US" sz="2400" dirty="0" err="1"/>
              <a:t>fibre</a:t>
            </a:r>
            <a:r>
              <a:rPr lang="en-US" sz="2400" dirty="0"/>
              <a:t> begins to relax under pressure. </a:t>
            </a:r>
            <a:endParaRPr lang="en-US" sz="2400" dirty="0" smtClean="0"/>
          </a:p>
          <a:p>
            <a:endParaRPr lang="en-US" sz="2400" dirty="0" smtClean="0"/>
          </a:p>
          <a:p>
            <a:r>
              <a:rPr lang="en-US" sz="2400" dirty="0" smtClean="0"/>
              <a:t>Once </a:t>
            </a:r>
            <a:r>
              <a:rPr lang="en-US" sz="2400" dirty="0"/>
              <a:t>feel this release, gradually release pressure. </a:t>
            </a:r>
            <a:r>
              <a:rPr lang="en-US" sz="2400" dirty="0" smtClean="0"/>
              <a:t>This </a:t>
            </a:r>
            <a:r>
              <a:rPr lang="en-US" sz="2400" dirty="0"/>
              <a:t>process </a:t>
            </a:r>
            <a:r>
              <a:rPr lang="en-US" sz="2400" dirty="0" smtClean="0"/>
              <a:t>was </a:t>
            </a:r>
            <a:r>
              <a:rPr lang="en-US" sz="2400" dirty="0"/>
              <a:t>repeated 3-5times for 3sessions per week for 4 weeks.</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9144000" cy="5867400"/>
          </a:xfrm>
        </p:spPr>
        <p:txBody>
          <a:bodyPr>
            <a:normAutofit/>
          </a:bodyPr>
          <a:lstStyle/>
          <a:p>
            <a:r>
              <a:rPr lang="en-US" sz="2400" b="1" dirty="0"/>
              <a:t>Group </a:t>
            </a:r>
            <a:r>
              <a:rPr lang="en-US" sz="2400" b="1" dirty="0" smtClean="0"/>
              <a:t>B- Muscle </a:t>
            </a:r>
            <a:r>
              <a:rPr lang="en-US" sz="2400" b="1" dirty="0"/>
              <a:t>energy </a:t>
            </a:r>
            <a:r>
              <a:rPr lang="en-US" sz="2400" b="1" dirty="0" smtClean="0"/>
              <a:t>technique</a:t>
            </a:r>
          </a:p>
          <a:p>
            <a:pPr>
              <a:buNone/>
            </a:pPr>
            <a:endParaRPr lang="en-US" sz="2400" dirty="0"/>
          </a:p>
          <a:p>
            <a:r>
              <a:rPr lang="en-US" sz="2400" i="1" dirty="0"/>
              <a:t>Position of the patient</a:t>
            </a:r>
            <a:r>
              <a:rPr lang="en-US" sz="2400" dirty="0"/>
              <a:t>: Patient is placed supine on the couch with his head fully on the surface of the couch</a:t>
            </a:r>
            <a:r>
              <a:rPr lang="en-US" sz="2400" dirty="0" smtClean="0"/>
              <a:t>.</a:t>
            </a:r>
          </a:p>
          <a:p>
            <a:endParaRPr lang="en-US" sz="2400" dirty="0"/>
          </a:p>
          <a:p>
            <a:r>
              <a:rPr lang="en-US" sz="2400" i="1" dirty="0"/>
              <a:t>Position of the therapist:</a:t>
            </a:r>
            <a:r>
              <a:rPr lang="en-US" sz="2400" dirty="0"/>
              <a:t> At the head of the couch. </a:t>
            </a:r>
            <a:endParaRPr lang="en-US" sz="2400" dirty="0" smtClean="0"/>
          </a:p>
          <a:p>
            <a:endParaRPr lang="en-US" sz="2400" dirty="0"/>
          </a:p>
          <a:p>
            <a:r>
              <a:rPr lang="en-US" sz="2400" i="1" dirty="0"/>
              <a:t>Technique</a:t>
            </a:r>
            <a:r>
              <a:rPr lang="en-US" sz="2400" dirty="0"/>
              <a:t>: The therapist </a:t>
            </a:r>
            <a:r>
              <a:rPr lang="en-US" sz="2400" dirty="0" smtClean="0"/>
              <a:t> stabilized the </a:t>
            </a:r>
            <a:r>
              <a:rPr lang="en-US" sz="2400" dirty="0"/>
              <a:t>shoulder on the affected side with one hand, while the ear/mastoid area of the affected side </a:t>
            </a:r>
            <a:r>
              <a:rPr lang="en-US" sz="2400" dirty="0" smtClean="0"/>
              <a:t>was </a:t>
            </a:r>
            <a:r>
              <a:rPr lang="en-US" sz="2400" dirty="0"/>
              <a:t>held by the opposite </a:t>
            </a:r>
            <a:r>
              <a:rPr lang="en-US" sz="2400" dirty="0" smtClean="0"/>
              <a:t>hand. </a:t>
            </a:r>
          </a:p>
          <a:p>
            <a:endParaRPr lang="en-US" sz="2400" dirty="0" smtClean="0"/>
          </a:p>
          <a:p>
            <a:r>
              <a:rPr lang="en-US" sz="2400" dirty="0" smtClean="0"/>
              <a:t>The </a:t>
            </a:r>
            <a:r>
              <a:rPr lang="en-US" sz="2400" dirty="0"/>
              <a:t>head and the neck </a:t>
            </a:r>
            <a:r>
              <a:rPr lang="en-US" sz="2400" dirty="0" smtClean="0"/>
              <a:t>were </a:t>
            </a:r>
            <a:r>
              <a:rPr lang="en-US" sz="2400" dirty="0"/>
              <a:t>then side flexed, and rotated </a:t>
            </a:r>
            <a:r>
              <a:rPr lang="en-US" sz="2400" dirty="0" err="1"/>
              <a:t>ipsilaterally</a:t>
            </a:r>
            <a:r>
              <a:rPr lang="en-US" sz="2400" dirty="0"/>
              <a:t>, placing the subject just short of their upper </a:t>
            </a:r>
            <a:r>
              <a:rPr lang="en-US" sz="2400" dirty="0" err="1"/>
              <a:t>trapezius</a:t>
            </a:r>
            <a:r>
              <a:rPr lang="en-US" sz="2400" dirty="0"/>
              <a:t> restriction barrier</a:t>
            </a:r>
            <a:r>
              <a:rPr lang="en-US" sz="2400" dirty="0" smtClean="0"/>
              <a:t>.</a:t>
            </a:r>
          </a:p>
          <a:p>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43000"/>
            <a:ext cx="9144000" cy="5562600"/>
          </a:xfrm>
        </p:spPr>
        <p:txBody>
          <a:bodyPr/>
          <a:lstStyle/>
          <a:p>
            <a:r>
              <a:rPr lang="en-US" sz="2400" dirty="0" smtClean="0"/>
              <a:t>The subjects then shrugged the involved/stabilized shoulder towards the ear at a sub maximal, pain free, Effort (20%of their available strength). </a:t>
            </a:r>
          </a:p>
          <a:p>
            <a:endParaRPr lang="en-US" sz="2400" dirty="0" smtClean="0"/>
          </a:p>
          <a:p>
            <a:r>
              <a:rPr lang="en-US" sz="2400" dirty="0" smtClean="0"/>
              <a:t>The isometric effort is held for 7-10 seconds while a normal breathing rhythm was maintained.</a:t>
            </a:r>
          </a:p>
          <a:p>
            <a:endParaRPr lang="en-US" sz="2400" dirty="0" smtClean="0"/>
          </a:p>
          <a:p>
            <a:r>
              <a:rPr lang="en-US" sz="2400" dirty="0" smtClean="0"/>
              <a:t> During the relaxation phase, the head and neck was eased into increasing degrees of side bending, flexion and rotation to advance the stretch place on the muscle.</a:t>
            </a:r>
          </a:p>
          <a:p>
            <a:endParaRPr lang="en-US" sz="2400" dirty="0" smtClean="0"/>
          </a:p>
          <a:p>
            <a:r>
              <a:rPr lang="en-US" sz="2400" dirty="0" smtClean="0"/>
              <a:t> Each stretch was held for 30 seconds. This was repeated for 3-5 times for 3 sessions per week for 4 weeks.</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76400"/>
            <a:ext cx="8839200" cy="4724400"/>
          </a:xfrm>
        </p:spPr>
        <p:txBody>
          <a:bodyPr/>
          <a:lstStyle/>
          <a:p>
            <a:r>
              <a:rPr lang="en-US" sz="2400" b="1" dirty="0"/>
              <a:t>Conventional therapy</a:t>
            </a:r>
            <a:r>
              <a:rPr lang="en-US" sz="2400" b="1" dirty="0" smtClean="0"/>
              <a:t>:-</a:t>
            </a:r>
          </a:p>
          <a:p>
            <a:pPr>
              <a:buNone/>
            </a:pPr>
            <a:r>
              <a:rPr lang="en-US" sz="2400" b="1" dirty="0" smtClean="0"/>
              <a:t>     </a:t>
            </a:r>
          </a:p>
          <a:p>
            <a:pPr>
              <a:buNone/>
            </a:pPr>
            <a:r>
              <a:rPr lang="en-US" sz="2400" b="1" dirty="0" smtClean="0"/>
              <a:t>     </a:t>
            </a:r>
            <a:r>
              <a:rPr lang="en-US" sz="2400" dirty="0" smtClean="0"/>
              <a:t>Moist </a:t>
            </a:r>
            <a:r>
              <a:rPr lang="en-US" sz="2400" dirty="0"/>
              <a:t>hot packs </a:t>
            </a:r>
            <a:r>
              <a:rPr lang="en-US" sz="2400" dirty="0" smtClean="0"/>
              <a:t>were </a:t>
            </a:r>
            <a:r>
              <a:rPr lang="en-US" sz="2400" dirty="0"/>
              <a:t>wrapped in </a:t>
            </a:r>
            <a:r>
              <a:rPr lang="en-US" sz="2400" dirty="0" smtClean="0"/>
              <a:t>towel and placed </a:t>
            </a:r>
            <a:r>
              <a:rPr lang="en-US" sz="2400" dirty="0"/>
              <a:t>on the target area for </a:t>
            </a:r>
            <a:r>
              <a:rPr lang="en-US" sz="2400" dirty="0" smtClean="0"/>
              <a:t>10 </a:t>
            </a:r>
            <a:r>
              <a:rPr lang="en-US" sz="2400" dirty="0"/>
              <a:t>minutes for both groups.</a:t>
            </a:r>
          </a:p>
          <a:p>
            <a:endParaRPr lang="en-US" sz="2400" dirty="0" smtClean="0"/>
          </a:p>
          <a:p>
            <a:endParaRPr lang="en-US" sz="2400" dirty="0"/>
          </a:p>
          <a:p>
            <a:pPr>
              <a:buNone/>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914400"/>
            <a:ext cx="5638800" cy="609600"/>
          </a:xfrm>
        </p:spPr>
        <p:txBody>
          <a:bodyPr>
            <a:normAutofit fontScale="90000"/>
          </a:bodyPr>
          <a:lstStyle/>
          <a:p>
            <a:r>
              <a:rPr lang="en-US" b="1" dirty="0" smtClean="0"/>
              <a:t>RESULTS</a:t>
            </a:r>
            <a:endParaRPr lang="en-US" b="1" dirty="0"/>
          </a:p>
        </p:txBody>
      </p:sp>
      <p:sp>
        <p:nvSpPr>
          <p:cNvPr id="3" name="Content Placeholder 2"/>
          <p:cNvSpPr>
            <a:spLocks noGrp="1"/>
          </p:cNvSpPr>
          <p:nvPr>
            <p:ph idx="1"/>
          </p:nvPr>
        </p:nvSpPr>
        <p:spPr>
          <a:xfrm>
            <a:off x="0" y="1905000"/>
            <a:ext cx="9144000" cy="4953000"/>
          </a:xfrm>
        </p:spPr>
        <p:txBody>
          <a:bodyPr>
            <a:normAutofit/>
          </a:bodyPr>
          <a:lstStyle/>
          <a:p>
            <a:r>
              <a:rPr lang="en-US" sz="2400" dirty="0" smtClean="0"/>
              <a:t>The assumption of difference in the effects of </a:t>
            </a:r>
            <a:r>
              <a:rPr lang="en-US" sz="2400" dirty="0" err="1" smtClean="0"/>
              <a:t>Myofascial</a:t>
            </a:r>
            <a:r>
              <a:rPr lang="en-US" sz="2400" dirty="0" smtClean="0"/>
              <a:t> trigger point release (group A) and Muscle energy technique (group B) in terms of reducing pain and improving functional ability and improving range of motion in patients with Mechanical neck pain was tested by comparing SF-MPQ pain score ,NDI score, ROM Cervical lateral flexion values between the groups.</a:t>
            </a:r>
          </a:p>
          <a:p>
            <a:endParaRPr lang="en-US" sz="2400" dirty="0" smtClean="0"/>
          </a:p>
          <a:p>
            <a:endParaRPr lang="en-US" sz="2400" dirty="0" smtClean="0"/>
          </a:p>
          <a:p>
            <a:r>
              <a:rPr lang="en-US" sz="2400" dirty="0" smtClean="0"/>
              <a:t>The mean age of sample for both Group A and Group B are 31.13± 7.70 and 30.05± 6.81 respectively. There was no significant difference in mean age between the groups and showed homogeneity of the subjects in the two treatment groups.</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14400"/>
            <a:ext cx="9144000" cy="5943600"/>
          </a:xfrm>
        </p:spPr>
        <p:txBody>
          <a:bodyPr>
            <a:normAutofit lnSpcReduction="10000"/>
          </a:bodyPr>
          <a:lstStyle/>
          <a:p>
            <a:r>
              <a:rPr lang="en-US" sz="2400" dirty="0" smtClean="0"/>
              <a:t>Paired ‘t’ test was performed for within group analysis.</a:t>
            </a:r>
          </a:p>
          <a:p>
            <a:endParaRPr lang="en-US" sz="2400" dirty="0" smtClean="0"/>
          </a:p>
          <a:p>
            <a:r>
              <a:rPr lang="en-US" sz="2400" dirty="0" smtClean="0"/>
              <a:t> The NDI showed significant difference in both group A, mean of (pre=41.2±4.021, post=34.95±3.790) and group B, mean of (pre= 40.85±4.848, post=36.55±4.685) with a ‘p’ value of (0.00). </a:t>
            </a:r>
          </a:p>
          <a:p>
            <a:endParaRPr lang="en-US" sz="2400" dirty="0" smtClean="0"/>
          </a:p>
          <a:p>
            <a:r>
              <a:rPr lang="en-US" sz="2400" dirty="0" smtClean="0"/>
              <a:t>The SF-MPQ similarly showed significant difference in both group A, mean of (pre=3.25±1.02,post=0.80±0.95) and group B, mean of (pre=3.30±1.08, post=1.15±0.93) with a ‘p’ value of (0.00).</a:t>
            </a:r>
          </a:p>
          <a:p>
            <a:endParaRPr lang="en-US" sz="2400" dirty="0" smtClean="0"/>
          </a:p>
          <a:p>
            <a:endParaRPr lang="en-US" sz="2400" dirty="0" smtClean="0"/>
          </a:p>
          <a:p>
            <a:r>
              <a:rPr lang="en-US" sz="2400" dirty="0" smtClean="0"/>
              <a:t>The Range of Motion assessment also exhibited statistically significant difference in group A, mean of (pre= 19.55±3.19 and post=23.50±1.96) and group B, mean of (pre=19.45±3.35 and post=  24.70±2.00) with a ‘p’ value of (0.00).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1447800" y="914400"/>
          <a:ext cx="6477000" cy="46482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0" y="5334000"/>
            <a:ext cx="8839200" cy="923330"/>
          </a:xfrm>
          <a:prstGeom prst="rect">
            <a:avLst/>
          </a:prstGeom>
        </p:spPr>
        <p:txBody>
          <a:bodyPr wrap="square">
            <a:spAutoFit/>
          </a:bodyPr>
          <a:lstStyle/>
          <a:p>
            <a:r>
              <a:rPr lang="en-US" dirty="0" smtClean="0"/>
              <a:t>   </a:t>
            </a:r>
          </a:p>
          <a:p>
            <a:r>
              <a:rPr lang="en-US" dirty="0" smtClean="0"/>
              <a:t>        </a:t>
            </a:r>
          </a:p>
          <a:p>
            <a:r>
              <a:rPr lang="en-US" dirty="0" smtClean="0"/>
              <a:t>        Fig  : Between groups mean difference of NDI </a:t>
            </a:r>
            <a:r>
              <a:rPr lang="en-US" dirty="0" err="1" smtClean="0"/>
              <a:t>Questionaire</a:t>
            </a:r>
            <a:r>
              <a:rPr lang="en-US" dirty="0" smtClean="0"/>
              <a:t>  pre and post treatment</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371600" y="609601"/>
          <a:ext cx="65532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1025" name="Rectangle 1"/>
          <p:cNvSpPr>
            <a:spLocks noChangeArrowheads="1"/>
          </p:cNvSpPr>
          <p:nvPr/>
        </p:nvSpPr>
        <p:spPr bwMode="auto">
          <a:xfrm>
            <a:off x="1219200" y="4717060"/>
            <a:ext cx="73152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lang="en-US" sz="1600" dirty="0" smtClean="0">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600" dirty="0" smtClean="0">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Fig : Between groups mean difference on SF-MPQ pre and post treatment.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295400" y="762000"/>
          <a:ext cx="6553200" cy="4800600"/>
        </p:xfrm>
        <a:graphic>
          <a:graphicData uri="http://schemas.openxmlformats.org/drawingml/2006/chart">
            <c:chart xmlns:c="http://schemas.openxmlformats.org/drawingml/2006/chart" xmlns:r="http://schemas.openxmlformats.org/officeDocument/2006/relationships" r:id="rId2"/>
          </a:graphicData>
        </a:graphic>
      </p:graphicFrame>
      <p:sp>
        <p:nvSpPr>
          <p:cNvPr id="35841" name="Rectangle 1"/>
          <p:cNvSpPr>
            <a:spLocks noChangeArrowheads="1"/>
          </p:cNvSpPr>
          <p:nvPr/>
        </p:nvSpPr>
        <p:spPr bwMode="auto">
          <a:xfrm>
            <a:off x="685800" y="4662478"/>
            <a:ext cx="8458200"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p>
          <a:p>
            <a:pPr marL="0" marR="0" lvl="0" indent="0" algn="l" defTabSz="914400" rtl="0" eaLnBrk="1" fontAlgn="base" latinLnBrk="0" hangingPunct="1">
              <a:lnSpc>
                <a:spcPct val="100000"/>
              </a:lnSpc>
              <a:spcBef>
                <a:spcPct val="0"/>
              </a:spcBef>
              <a:spcAft>
                <a:spcPct val="0"/>
              </a:spcAft>
              <a:buClrTx/>
              <a:buSzTx/>
              <a:buFontTx/>
              <a:buNone/>
              <a:tabLst/>
            </a:pPr>
            <a:endParaRPr lang="en-US" sz="1600" dirty="0" smtClean="0">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600" dirty="0" smtClean="0">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Fig  : Between groups mean difference on ROM-Cervical lateral flexion pre and post treatment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43000"/>
            <a:ext cx="9144000" cy="5715000"/>
          </a:xfrm>
        </p:spPr>
        <p:txBody>
          <a:bodyPr/>
          <a:lstStyle/>
          <a:p>
            <a:r>
              <a:rPr lang="en-US" sz="2400" dirty="0" smtClean="0"/>
              <a:t>Independent ‘t’ test was performed for between group analysis. </a:t>
            </a:r>
          </a:p>
          <a:p>
            <a:endParaRPr lang="en-US" sz="2400" dirty="0" smtClean="0"/>
          </a:p>
          <a:p>
            <a:r>
              <a:rPr lang="en-US" sz="2400" dirty="0" smtClean="0"/>
              <a:t>The NDI did not show significant difference in post analysis of group A, mean value = 34.95±3.790 and group B, mean value = 36.55±4.685 with a ‘p’ value of 0.243. </a:t>
            </a:r>
          </a:p>
          <a:p>
            <a:endParaRPr lang="en-US" sz="2400" dirty="0" smtClean="0"/>
          </a:p>
          <a:p>
            <a:r>
              <a:rPr lang="en-US" sz="2400" dirty="0" smtClean="0"/>
              <a:t>Similarly in SF-MPQ group A, mean value = 0.80±0.951 and group B, mean value = 1.15±0.933 did not show any significant difference with ‘p’ value of 0.248. </a:t>
            </a:r>
          </a:p>
          <a:p>
            <a:endParaRPr lang="en-US" sz="2400" dirty="0" smtClean="0"/>
          </a:p>
          <a:p>
            <a:r>
              <a:rPr lang="en-US" sz="2400" dirty="0" smtClean="0"/>
              <a:t>The post ROM assessment in group A, mean value = 23.50±1.960 and group B, mean value = 24.70±2.003 also showed insignificant difference with a ‘p’ value of 0.063.</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667000" y="274638"/>
            <a:ext cx="6019800" cy="1096962"/>
          </a:xfrm>
        </p:spPr>
        <p:txBody>
          <a:bodyPr>
            <a:normAutofit/>
          </a:bodyPr>
          <a:lstStyle/>
          <a:p>
            <a:r>
              <a:rPr lang="en-US" sz="3600" b="1" dirty="0" smtClean="0"/>
              <a:t>CONCLUSION</a:t>
            </a:r>
            <a:endParaRPr lang="en-US" sz="3600" b="1" dirty="0"/>
          </a:p>
        </p:txBody>
      </p:sp>
      <p:sp>
        <p:nvSpPr>
          <p:cNvPr id="6" name="Content Placeholder 5"/>
          <p:cNvSpPr>
            <a:spLocks noGrp="1"/>
          </p:cNvSpPr>
          <p:nvPr>
            <p:ph idx="1"/>
          </p:nvPr>
        </p:nvSpPr>
        <p:spPr>
          <a:xfrm>
            <a:off x="0" y="1676400"/>
            <a:ext cx="9144000" cy="5181600"/>
          </a:xfrm>
        </p:spPr>
        <p:txBody>
          <a:bodyPr>
            <a:normAutofit/>
          </a:bodyPr>
          <a:lstStyle/>
          <a:p>
            <a:r>
              <a:rPr lang="en-US" sz="2400" dirty="0" smtClean="0"/>
              <a:t>In this study, the Neck Disability Index, Short form Mc Gill pain questionnaire and cervical lateral range of motion showed significant difference in within group analysis in both the treatment groups. But, in between group analysis all the above mentioned scores exhibited insignificant differences .</a:t>
            </a:r>
          </a:p>
          <a:p>
            <a:endParaRPr lang="en-US" sz="2400" dirty="0" smtClean="0"/>
          </a:p>
          <a:p>
            <a:r>
              <a:rPr lang="en-US" sz="2400" dirty="0" smtClean="0"/>
              <a:t> So, the study concludes that </a:t>
            </a:r>
            <a:r>
              <a:rPr lang="en-US" sz="2400" dirty="0" err="1" smtClean="0"/>
              <a:t>Myofascial</a:t>
            </a:r>
            <a:r>
              <a:rPr lang="en-US" sz="2400" dirty="0" smtClean="0"/>
              <a:t> trigger point release and Muscle energy technique are effective physical therapy regimen for the treatment of Mechanical neck pain. </a:t>
            </a:r>
          </a:p>
          <a:p>
            <a:pPr>
              <a:buNone/>
            </a:pPr>
            <a:endParaRPr lang="en-US" sz="2400" dirty="0" smtClean="0"/>
          </a:p>
          <a:p>
            <a:r>
              <a:rPr lang="en-US" sz="2400" dirty="0" smtClean="0"/>
              <a:t>But when both the techniques are compared, the techniques proved to be equally effective without any significant difference.</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0"/>
            <a:ext cx="5943600" cy="1752600"/>
          </a:xfrm>
        </p:spPr>
        <p:txBody>
          <a:bodyPr>
            <a:noAutofit/>
          </a:bodyPr>
          <a:lstStyle/>
          <a:p>
            <a:r>
              <a:rPr lang="en-US" sz="2800" b="1" u="sng" dirty="0" smtClean="0"/>
              <a:t/>
            </a:r>
            <a:br>
              <a:rPr lang="en-US" sz="2800" b="1" u="sng" dirty="0" smtClean="0"/>
            </a:br>
            <a:r>
              <a:rPr lang="en-US" sz="2800" b="1" u="sng" dirty="0" smtClean="0"/>
              <a:t>REFERENCES</a:t>
            </a:r>
            <a:r>
              <a:rPr lang="en-US" sz="2800" b="1" u="sng" dirty="0"/>
              <a:t>:-</a:t>
            </a:r>
            <a:r>
              <a:rPr lang="en-US" sz="2800" dirty="0"/>
              <a:t/>
            </a:r>
            <a:br>
              <a:rPr lang="en-US" sz="2800" dirty="0"/>
            </a:br>
            <a:endParaRPr lang="en-US" sz="2800" dirty="0"/>
          </a:p>
        </p:txBody>
      </p:sp>
      <p:sp>
        <p:nvSpPr>
          <p:cNvPr id="3" name="Content Placeholder 2"/>
          <p:cNvSpPr>
            <a:spLocks noGrp="1"/>
          </p:cNvSpPr>
          <p:nvPr>
            <p:ph idx="1"/>
          </p:nvPr>
        </p:nvSpPr>
        <p:spPr>
          <a:xfrm>
            <a:off x="0" y="1447800"/>
            <a:ext cx="9144000" cy="5410200"/>
          </a:xfrm>
        </p:spPr>
        <p:txBody>
          <a:bodyPr>
            <a:normAutofit lnSpcReduction="10000"/>
          </a:bodyPr>
          <a:lstStyle/>
          <a:p>
            <a:endParaRPr lang="en-US" sz="1600" i="1" dirty="0" smtClean="0">
              <a:latin typeface="Times New Roman" pitchFamily="18" charset="0"/>
              <a:cs typeface="Times New Roman" pitchFamily="18" charset="0"/>
            </a:endParaRPr>
          </a:p>
          <a:p>
            <a:r>
              <a:rPr lang="en-US" sz="1600" i="1" dirty="0" err="1" smtClean="0">
                <a:latin typeface="Times New Roman" pitchFamily="18" charset="0"/>
                <a:cs typeface="Times New Roman" pitchFamily="18" charset="0"/>
              </a:rPr>
              <a:t>Mersky</a:t>
            </a:r>
            <a:r>
              <a:rPr lang="en-US" sz="1600" i="1" dirty="0" smtClean="0">
                <a:latin typeface="Times New Roman" pitchFamily="18" charset="0"/>
                <a:cs typeface="Times New Roman" pitchFamily="18" charset="0"/>
              </a:rPr>
              <a:t> H, </a:t>
            </a:r>
            <a:r>
              <a:rPr lang="en-US" sz="1600" i="1" dirty="0" err="1" smtClean="0">
                <a:latin typeface="Times New Roman" pitchFamily="18" charset="0"/>
                <a:cs typeface="Times New Roman" pitchFamily="18" charset="0"/>
              </a:rPr>
              <a:t>Bogduk</a:t>
            </a:r>
            <a:r>
              <a:rPr lang="en-US" sz="1600" i="1" dirty="0" smtClean="0">
                <a:latin typeface="Times New Roman" pitchFamily="18" charset="0"/>
                <a:cs typeface="Times New Roman" pitchFamily="18" charset="0"/>
              </a:rPr>
              <a:t> N, editors. Classification of chronic pain. Description of chronic pain syndromes and </a:t>
            </a:r>
            <a:r>
              <a:rPr lang="en-US" sz="1600" i="1" dirty="0" smtClean="0">
                <a:latin typeface="Amerigo BT" pitchFamily="34" charset="0"/>
                <a:cs typeface="Times New Roman" pitchFamily="18" charset="0"/>
              </a:rPr>
              <a:t>definition of pain terms. 2nd ed. Seattle (WA): IASP Press; 1994. p. 103-11. </a:t>
            </a:r>
          </a:p>
          <a:p>
            <a:r>
              <a:rPr lang="en-US" sz="1600" i="1" dirty="0" smtClean="0">
                <a:latin typeface="Amerigo BT" pitchFamily="34" charset="0"/>
                <a:cs typeface="Times New Roman" pitchFamily="18" charset="0"/>
              </a:rPr>
              <a:t> </a:t>
            </a:r>
            <a:r>
              <a:rPr lang="en-US" sz="1600" i="1" dirty="0" err="1" smtClean="0">
                <a:latin typeface="Amerigo BT" pitchFamily="34" charset="0"/>
                <a:cs typeface="Times New Roman" pitchFamily="18" charset="0"/>
              </a:rPr>
              <a:t>Haneline</a:t>
            </a:r>
            <a:r>
              <a:rPr lang="en-US" sz="1600" i="1" dirty="0" smtClean="0">
                <a:latin typeface="Amerigo BT" pitchFamily="34" charset="0"/>
                <a:cs typeface="Times New Roman" pitchFamily="18" charset="0"/>
              </a:rPr>
              <a:t> and Michael. </a:t>
            </a:r>
            <a:r>
              <a:rPr lang="en-US" sz="1600" i="1" dirty="0" err="1" smtClean="0">
                <a:latin typeface="Amerigo BT" pitchFamily="34" charset="0"/>
                <a:cs typeface="Times New Roman" pitchFamily="18" charset="0"/>
              </a:rPr>
              <a:t>Aute</a:t>
            </a:r>
            <a:r>
              <a:rPr lang="en-US" sz="1600" i="1" dirty="0" smtClean="0">
                <a:latin typeface="Amerigo BT" pitchFamily="34" charset="0"/>
                <a:cs typeface="Times New Roman" pitchFamily="18" charset="0"/>
              </a:rPr>
              <a:t> Mechanical Neck Pain and the continuum of healing. Journal of the American Chiropractic Association 2004;41(11):22-24</a:t>
            </a:r>
          </a:p>
          <a:p>
            <a:r>
              <a:rPr lang="en-US" sz="1600" i="1" dirty="0" smtClean="0">
                <a:latin typeface="Amerigo BT" pitchFamily="34" charset="0"/>
                <a:cs typeface="Times New Roman" pitchFamily="18" charset="0"/>
              </a:rPr>
              <a:t>Fryer G, </a:t>
            </a:r>
            <a:r>
              <a:rPr lang="en-US" sz="1600" i="1" dirty="0" err="1" smtClean="0">
                <a:latin typeface="Amerigo BT" pitchFamily="34" charset="0"/>
                <a:cs typeface="Times New Roman" pitchFamily="18" charset="0"/>
              </a:rPr>
              <a:t>Ruszkowski</a:t>
            </a:r>
            <a:r>
              <a:rPr lang="en-US" sz="1600" i="1" dirty="0" smtClean="0">
                <a:latin typeface="Amerigo BT" pitchFamily="34" charset="0"/>
                <a:cs typeface="Times New Roman" pitchFamily="18" charset="0"/>
              </a:rPr>
              <a:t> W. The influence of contraction duration in muscle energy technique applied to the </a:t>
            </a:r>
            <a:r>
              <a:rPr lang="en-US" sz="1600" i="1" dirty="0" err="1" smtClean="0">
                <a:latin typeface="Amerigo BT" pitchFamily="34" charset="0"/>
                <a:cs typeface="Times New Roman" pitchFamily="18" charset="0"/>
              </a:rPr>
              <a:t>atlanto</a:t>
            </a:r>
            <a:r>
              <a:rPr lang="en-US" sz="1600" i="1" dirty="0" smtClean="0">
                <a:latin typeface="Amerigo BT" pitchFamily="34" charset="0"/>
                <a:cs typeface="Times New Roman" pitchFamily="18" charset="0"/>
              </a:rPr>
              <a:t>-axial joint. Journal of osteopathic medicine 2004; 7(2):79-84.</a:t>
            </a:r>
          </a:p>
          <a:p>
            <a:r>
              <a:rPr lang="en-US" sz="1600" i="1" dirty="0" smtClean="0">
                <a:latin typeface="Amerigo BT" pitchFamily="34" charset="0"/>
                <a:cs typeface="Times New Roman" pitchFamily="18" charset="0"/>
              </a:rPr>
              <a:t> Simons DG, Travel J, Simons LS. </a:t>
            </a:r>
            <a:r>
              <a:rPr lang="en-US" sz="1600" i="1" dirty="0" err="1" smtClean="0">
                <a:latin typeface="Amerigo BT" pitchFamily="34" charset="0"/>
                <a:cs typeface="Times New Roman" pitchFamily="18" charset="0"/>
              </a:rPr>
              <a:t>Myofascial</a:t>
            </a:r>
            <a:r>
              <a:rPr lang="en-US" sz="1600" i="1" dirty="0" smtClean="0">
                <a:latin typeface="Amerigo BT" pitchFamily="34" charset="0"/>
                <a:cs typeface="Times New Roman" pitchFamily="18" charset="0"/>
              </a:rPr>
              <a:t> Pain and </a:t>
            </a:r>
            <a:r>
              <a:rPr lang="en-US" sz="1600" i="1" dirty="0" err="1" smtClean="0">
                <a:latin typeface="Amerigo BT" pitchFamily="34" charset="0"/>
                <a:cs typeface="Times New Roman" pitchFamily="18" charset="0"/>
              </a:rPr>
              <a:t>Dysfunction:The</a:t>
            </a:r>
            <a:r>
              <a:rPr lang="en-US" sz="1600" i="1" dirty="0" smtClean="0">
                <a:latin typeface="Amerigo BT" pitchFamily="34" charset="0"/>
                <a:cs typeface="Times New Roman" pitchFamily="18" charset="0"/>
              </a:rPr>
              <a:t> Trigger Point Manual. 2nd </a:t>
            </a:r>
            <a:r>
              <a:rPr lang="en-US" sz="1600" i="1" dirty="0" err="1" smtClean="0">
                <a:latin typeface="Amerigo BT" pitchFamily="34" charset="0"/>
                <a:cs typeface="Times New Roman" pitchFamily="18" charset="0"/>
              </a:rPr>
              <a:t>ed</a:t>
            </a:r>
            <a:r>
              <a:rPr lang="en-US" sz="1600" i="1" dirty="0" smtClean="0">
                <a:latin typeface="Amerigo BT" pitchFamily="34" charset="0"/>
                <a:cs typeface="Times New Roman" pitchFamily="18" charset="0"/>
              </a:rPr>
              <a:t>, vol. 1. Upper Half of Body. Baltimore: Williams and Wilkins; 1999.</a:t>
            </a:r>
          </a:p>
          <a:p>
            <a:r>
              <a:rPr lang="en-US" sz="1600" i="1" dirty="0" smtClean="0">
                <a:latin typeface="Amerigo BT" pitchFamily="34" charset="0"/>
                <a:cs typeface="Times New Roman" pitchFamily="18" charset="0"/>
              </a:rPr>
              <a:t> Wade R. Trigger points in the upper </a:t>
            </a:r>
            <a:r>
              <a:rPr lang="en-US" sz="1600" i="1" dirty="0" err="1" smtClean="0">
                <a:latin typeface="Amerigo BT" pitchFamily="34" charset="0"/>
                <a:cs typeface="Times New Roman" pitchFamily="18" charset="0"/>
              </a:rPr>
              <a:t>trapezius</a:t>
            </a:r>
            <a:r>
              <a:rPr lang="en-US" sz="1600" i="1" dirty="0" smtClean="0">
                <a:latin typeface="Amerigo BT" pitchFamily="34" charset="0"/>
                <a:cs typeface="Times New Roman" pitchFamily="18" charset="0"/>
              </a:rPr>
              <a:t> or normal </a:t>
            </a:r>
            <a:r>
              <a:rPr lang="en-US" sz="1600" i="1" dirty="0" err="1" smtClean="0">
                <a:latin typeface="Amerigo BT" pitchFamily="34" charset="0"/>
                <a:cs typeface="Times New Roman" pitchFamily="18" charset="0"/>
              </a:rPr>
              <a:t>subtrapezial</a:t>
            </a:r>
            <a:r>
              <a:rPr lang="en-US" sz="1600" i="1" dirty="0" smtClean="0">
                <a:latin typeface="Amerigo BT" pitchFamily="34" charset="0"/>
                <a:cs typeface="Times New Roman" pitchFamily="18" charset="0"/>
              </a:rPr>
              <a:t> anatomy? </a:t>
            </a:r>
            <a:r>
              <a:rPr lang="en-US" sz="1600" i="1" dirty="0" err="1" smtClean="0">
                <a:latin typeface="Amerigo BT" pitchFamily="34" charset="0"/>
                <a:cs typeface="Times New Roman" pitchFamily="18" charset="0"/>
              </a:rPr>
              <a:t>Physiother</a:t>
            </a:r>
            <a:r>
              <a:rPr lang="en-US" sz="1600" i="1" dirty="0" smtClean="0">
                <a:latin typeface="Amerigo BT" pitchFamily="34" charset="0"/>
                <a:cs typeface="Times New Roman" pitchFamily="18" charset="0"/>
              </a:rPr>
              <a:t> Can 2001;53(3):219—22.</a:t>
            </a:r>
          </a:p>
          <a:p>
            <a:r>
              <a:rPr lang="en-US" sz="1600" i="1" dirty="0" smtClean="0">
                <a:latin typeface="Amerigo BT" pitchFamily="34" charset="0"/>
                <a:cs typeface="Times New Roman" pitchFamily="18" charset="0"/>
              </a:rPr>
              <a:t> Hubbard DR. Chronic and recurrent muscle pain: </a:t>
            </a:r>
            <a:r>
              <a:rPr lang="en-US" sz="1600" i="1" dirty="0" err="1" smtClean="0">
                <a:latin typeface="Amerigo BT" pitchFamily="34" charset="0"/>
                <a:cs typeface="Times New Roman" pitchFamily="18" charset="0"/>
              </a:rPr>
              <a:t>pathophysi-ology</a:t>
            </a:r>
            <a:r>
              <a:rPr lang="en-US" sz="1600" i="1" dirty="0" smtClean="0">
                <a:latin typeface="Amerigo BT" pitchFamily="34" charset="0"/>
                <a:cs typeface="Times New Roman" pitchFamily="18" charset="0"/>
              </a:rPr>
              <a:t> and treatment and review of </a:t>
            </a:r>
            <a:r>
              <a:rPr lang="en-US" sz="1600" i="1" dirty="0" err="1" smtClean="0">
                <a:latin typeface="Amerigo BT" pitchFamily="34" charset="0"/>
                <a:cs typeface="Times New Roman" pitchFamily="18" charset="0"/>
              </a:rPr>
              <a:t>pharmocologic</a:t>
            </a:r>
            <a:r>
              <a:rPr lang="en-US" sz="1600" i="1" dirty="0" smtClean="0">
                <a:latin typeface="Amerigo BT" pitchFamily="34" charset="0"/>
                <a:cs typeface="Times New Roman" pitchFamily="18" charset="0"/>
              </a:rPr>
              <a:t> studies. J </a:t>
            </a:r>
            <a:r>
              <a:rPr lang="en-US" sz="1600" i="1" dirty="0" err="1" smtClean="0">
                <a:latin typeface="Amerigo BT" pitchFamily="34" charset="0"/>
                <a:cs typeface="Times New Roman" pitchFamily="18" charset="0"/>
              </a:rPr>
              <a:t>Musculoskelet</a:t>
            </a:r>
            <a:r>
              <a:rPr lang="en-US" sz="1600" i="1" dirty="0" smtClean="0">
                <a:latin typeface="Amerigo BT" pitchFamily="34" charset="0"/>
                <a:cs typeface="Times New Roman" pitchFamily="18" charset="0"/>
              </a:rPr>
              <a:t> Pain 1996;4:123e—43e.</a:t>
            </a:r>
          </a:p>
          <a:p>
            <a:r>
              <a:rPr lang="en-US" sz="1600" i="1" dirty="0" smtClean="0">
                <a:latin typeface="Amerigo BT" pitchFamily="34" charset="0"/>
                <a:cs typeface="Times New Roman" pitchFamily="18" charset="0"/>
              </a:rPr>
              <a:t>  </a:t>
            </a:r>
            <a:r>
              <a:rPr lang="en-US" sz="1600" i="1" dirty="0" err="1" smtClean="0">
                <a:latin typeface="Amerigo BT" pitchFamily="34" charset="0"/>
                <a:cs typeface="Times New Roman" pitchFamily="18" charset="0"/>
              </a:rPr>
              <a:t>Travell</a:t>
            </a:r>
            <a:r>
              <a:rPr lang="en-US" sz="1600" i="1" dirty="0" smtClean="0">
                <a:latin typeface="Amerigo BT" pitchFamily="34" charset="0"/>
                <a:cs typeface="Times New Roman" pitchFamily="18" charset="0"/>
              </a:rPr>
              <a:t> JG, Simons DG. </a:t>
            </a:r>
            <a:r>
              <a:rPr lang="en-US" sz="1600" i="1" dirty="0" err="1" smtClean="0">
                <a:latin typeface="Amerigo BT" pitchFamily="34" charset="0"/>
                <a:cs typeface="Times New Roman" pitchFamily="18" charset="0"/>
              </a:rPr>
              <a:t>Myofascial</a:t>
            </a:r>
            <a:r>
              <a:rPr lang="en-US" sz="1600" i="1" dirty="0" smtClean="0">
                <a:latin typeface="Amerigo BT" pitchFamily="34" charset="0"/>
                <a:cs typeface="Times New Roman" pitchFamily="18" charset="0"/>
              </a:rPr>
              <a:t> pain and dysfunction: the trigger point manual, vol. 1. Baltimore, MD: Williams &amp; Wilkins; 1989. p. 80, 87, 89, 99.</a:t>
            </a:r>
          </a:p>
          <a:p>
            <a:r>
              <a:rPr lang="en-US" sz="1600" i="1" dirty="0" smtClean="0">
                <a:latin typeface="Amerigo BT" pitchFamily="34" charset="0"/>
                <a:cs typeface="Times New Roman" pitchFamily="18" charset="0"/>
              </a:rPr>
              <a:t> </a:t>
            </a:r>
            <a:r>
              <a:rPr lang="en-US" sz="1600" i="1" dirty="0" err="1" smtClean="0">
                <a:latin typeface="Amerigo BT" pitchFamily="34" charset="0"/>
                <a:cs typeface="Times New Roman" pitchFamily="18" charset="0"/>
              </a:rPr>
              <a:t>Fishbain</a:t>
            </a:r>
            <a:r>
              <a:rPr lang="en-US" sz="1600" i="1" dirty="0" smtClean="0">
                <a:latin typeface="Amerigo BT" pitchFamily="34" charset="0"/>
                <a:cs typeface="Times New Roman" pitchFamily="18" charset="0"/>
              </a:rPr>
              <a:t> DA, Goldberg M, Meagher BR, et al. Male and female chronic pain patients categorized by DSM-III psychiatric </a:t>
            </a:r>
            <a:r>
              <a:rPr lang="en-US" sz="1600" i="1" dirty="0" err="1" smtClean="0">
                <a:latin typeface="Amerigo BT" pitchFamily="34" charset="0"/>
                <a:cs typeface="Times New Roman" pitchFamily="18" charset="0"/>
              </a:rPr>
              <a:t>diag-nostic</a:t>
            </a:r>
            <a:r>
              <a:rPr lang="en-US" sz="1600" i="1" dirty="0" smtClean="0">
                <a:latin typeface="Amerigo BT" pitchFamily="34" charset="0"/>
                <a:cs typeface="Times New Roman" pitchFamily="18" charset="0"/>
              </a:rPr>
              <a:t> criteria. Pain 1986;26:181e—97e.</a:t>
            </a:r>
          </a:p>
          <a:p>
            <a:r>
              <a:rPr lang="en-US" sz="1600" i="1" dirty="0" smtClean="0">
                <a:latin typeface="Amerigo BT" pitchFamily="34" charset="0"/>
                <a:cs typeface="Times New Roman" pitchFamily="18" charset="0"/>
              </a:rPr>
              <a:t> Cynthia C </a:t>
            </a:r>
            <a:r>
              <a:rPr lang="en-US" sz="1600" i="1" dirty="0" err="1" smtClean="0">
                <a:latin typeface="Amerigo BT" pitchFamily="34" charset="0"/>
                <a:cs typeface="Times New Roman" pitchFamily="18" charset="0"/>
              </a:rPr>
              <a:t>norkin</a:t>
            </a:r>
            <a:r>
              <a:rPr lang="en-US" sz="1600" i="1" dirty="0" smtClean="0">
                <a:latin typeface="Amerigo BT" pitchFamily="34" charset="0"/>
                <a:cs typeface="Times New Roman" pitchFamily="18" charset="0"/>
              </a:rPr>
              <a:t> &amp; D Joyce White- Measurement of joint Motion: a guide to goniometry-4</a:t>
            </a:r>
            <a:r>
              <a:rPr lang="en-US" sz="1600" i="1" baseline="30000" dirty="0" smtClean="0">
                <a:latin typeface="Amerigo BT" pitchFamily="34" charset="0"/>
                <a:cs typeface="Times New Roman" pitchFamily="18" charset="0"/>
              </a:rPr>
              <a:t>th</a:t>
            </a:r>
            <a:r>
              <a:rPr lang="en-US" sz="1600" i="1" dirty="0" smtClean="0">
                <a:latin typeface="Amerigo BT" pitchFamily="34" charset="0"/>
                <a:cs typeface="Times New Roman" pitchFamily="18" charset="0"/>
              </a:rPr>
              <a:t> ed.- </a:t>
            </a:r>
            <a:r>
              <a:rPr lang="en-US" sz="1600" i="1" dirty="0" err="1" smtClean="0">
                <a:latin typeface="Amerigo BT" pitchFamily="34" charset="0"/>
                <a:cs typeface="Times New Roman" pitchFamily="18" charset="0"/>
              </a:rPr>
              <a:t>Jaypee</a:t>
            </a:r>
            <a:r>
              <a:rPr lang="en-US" sz="1600" i="1" dirty="0" smtClean="0">
                <a:latin typeface="Amerigo BT" pitchFamily="34" charset="0"/>
                <a:cs typeface="Times New Roman" pitchFamily="18" charset="0"/>
              </a:rPr>
              <a:t>-FA Davis company. Chapter 1,2;pp 3-29.</a:t>
            </a:r>
          </a:p>
          <a:p>
            <a:r>
              <a:rPr lang="en-US" sz="1600" i="1" dirty="0" err="1" smtClean="0">
                <a:latin typeface="Amerigo BT" pitchFamily="34" charset="0"/>
                <a:cs typeface="Times New Roman" pitchFamily="18" charset="0"/>
              </a:rPr>
              <a:t>Melzack</a:t>
            </a:r>
            <a:r>
              <a:rPr lang="en-US" sz="1600" i="1" dirty="0" smtClean="0">
                <a:latin typeface="Amerigo BT" pitchFamily="34" charset="0"/>
                <a:cs typeface="Times New Roman" pitchFamily="18" charset="0"/>
              </a:rPr>
              <a:t>. R. The short form McGill Pain </a:t>
            </a:r>
            <a:r>
              <a:rPr lang="en-US" sz="1600" i="1" dirty="0" err="1" smtClean="0">
                <a:latin typeface="Amerigo BT" pitchFamily="34" charset="0"/>
                <a:cs typeface="Times New Roman" pitchFamily="18" charset="0"/>
              </a:rPr>
              <a:t>Questionnaire;pain</a:t>
            </a:r>
            <a:r>
              <a:rPr lang="en-US" sz="1600" i="1" dirty="0" smtClean="0">
                <a:latin typeface="Amerigo BT" pitchFamily="34" charset="0"/>
                <a:cs typeface="Times New Roman" pitchFamily="18" charset="0"/>
              </a:rPr>
              <a:t> 1987,191-7      </a:t>
            </a:r>
            <a:r>
              <a:rPr lang="en-US" sz="1600" i="1" u="sng" dirty="0" smtClean="0">
                <a:latin typeface="Amerigo BT" pitchFamily="34" charset="0"/>
                <a:cs typeface="Times New Roman" pitchFamily="18" charset="0"/>
                <a:hlinkClick r:id="rId2"/>
              </a:rPr>
              <a:t>http://www.ncbi.nlm.nih.gov/pubmed/3670870</a:t>
            </a:r>
            <a:r>
              <a:rPr lang="en-US" sz="1600" i="1" dirty="0" smtClean="0">
                <a:latin typeface="Amerigo BT" pitchFamily="34" charset="0"/>
                <a:cs typeface="Times New Roman" pitchFamily="18" charset="0"/>
              </a:rPr>
              <a:t> </a:t>
            </a:r>
          </a:p>
          <a:p>
            <a:pPr>
              <a:buNone/>
            </a:pPr>
            <a:endParaRPr lang="en-US" sz="1600"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3000" y="2590800"/>
            <a:ext cx="8001000" cy="3657600"/>
          </a:xfrm>
        </p:spPr>
        <p:txBody>
          <a:bodyPr>
            <a:normAutofit/>
          </a:bodyPr>
          <a:lstStyle/>
          <a:p>
            <a:pPr>
              <a:buNone/>
            </a:pPr>
            <a:r>
              <a:rPr lang="en-US" sz="9600" b="1" dirty="0" smtClean="0">
                <a:latin typeface="Aparajita" pitchFamily="34" charset="0"/>
                <a:cs typeface="Aparajita" pitchFamily="34" charset="0"/>
              </a:rPr>
              <a:t>THANK YOU</a:t>
            </a:r>
            <a:endParaRPr lang="en-US" sz="9600" dirty="0">
              <a:latin typeface="Aparajita" pitchFamily="34" charset="0"/>
              <a:cs typeface="Aparajita"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394</TotalTime>
  <Words>1629</Words>
  <Application>Microsoft Office PowerPoint</Application>
  <PresentationFormat>On-screen Show (4:3)</PresentationFormat>
  <Paragraphs>172</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Flow</vt:lpstr>
      <vt:lpstr>A COMPARATIVE STUDY TO FIND OUT THE EFFECTIVENESS OF MUSCLE ENERGY TECHNIQUE VERSUS MYOFASCIAL TRIGGER POINT RELEASE OF UPPER TRAPEZIUS IN MECHANICAL NECK PAIN                        BENOZI BOHIA, ABHIJIT DUTTA, BIJU CHETRI DEPT. OF PHYSIOTHERAPY                                  ASSAM DOWN TOWN UNIVERSITY, ASSAM, INDIA  </vt:lpstr>
      <vt:lpstr>INTRODUCTION:-</vt:lpstr>
      <vt:lpstr>Slide 3</vt:lpstr>
      <vt:lpstr>  AIMS AND OBJECTIVE   </vt:lpstr>
      <vt:lpstr>HYPOTHESIS   </vt:lpstr>
      <vt:lpstr>MATERIALS AND METHOD   </vt:lpstr>
      <vt:lpstr>Slide 7</vt:lpstr>
      <vt:lpstr>Slide 8</vt:lpstr>
      <vt:lpstr>Slide 9</vt:lpstr>
      <vt:lpstr>Slide 10</vt:lpstr>
      <vt:lpstr>Slide 11</vt:lpstr>
      <vt:lpstr>Slide 12</vt:lpstr>
      <vt:lpstr>Slide 13</vt:lpstr>
      <vt:lpstr>Slide 14</vt:lpstr>
      <vt:lpstr>RESULTS</vt:lpstr>
      <vt:lpstr>Slide 16</vt:lpstr>
      <vt:lpstr>Slide 17</vt:lpstr>
      <vt:lpstr>Slide 18</vt:lpstr>
      <vt:lpstr>Slide 19</vt:lpstr>
      <vt:lpstr>Slide 20</vt:lpstr>
      <vt:lpstr>CONCLUSION</vt:lpstr>
      <vt:lpstr> REFERENCES:- </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STUDY EFFICACY OF MUSCLE ENERGY TECHNIQUE AS COMPARED TO MYOFASCIAL TRIGGER POINT RELEASE OF UPPER TRAPEZIUS  IN MECHANICAL NECK PAIN:A COMPARATIVE STUDY.</dc:title>
  <dc:creator>Beinozi</dc:creator>
  <cp:lastModifiedBy>abhijit dutta</cp:lastModifiedBy>
  <cp:revision>187</cp:revision>
  <dcterms:created xsi:type="dcterms:W3CDTF">2016-03-21T04:35:46Z</dcterms:created>
  <dcterms:modified xsi:type="dcterms:W3CDTF">2016-06-06T05:08:57Z</dcterms:modified>
</cp:coreProperties>
</file>