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20" r:id="rId4"/>
    <p:sldMasterId id="214748374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82" r:id="rId13"/>
    <p:sldId id="263" r:id="rId14"/>
    <p:sldId id="264" r:id="rId15"/>
    <p:sldId id="272" r:id="rId16"/>
    <p:sldId id="276" r:id="rId17"/>
    <p:sldId id="277" r:id="rId18"/>
    <p:sldId id="273" r:id="rId19"/>
    <p:sldId id="278" r:id="rId20"/>
    <p:sldId id="279" r:id="rId21"/>
    <p:sldId id="274" r:id="rId22"/>
    <p:sldId id="280" r:id="rId23"/>
    <p:sldId id="281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24969-54A9-423C-9945-247E1A511A1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798F32-2B5A-4B9F-9443-4D95A5791BC5}">
      <dgm:prSet phldrT="[Text]"/>
      <dgm:spPr/>
      <dgm:t>
        <a:bodyPr/>
        <a:lstStyle/>
        <a:p>
          <a:r>
            <a:rPr lang="en-US" dirty="0" smtClean="0"/>
            <a:t>Fibular </a:t>
          </a:r>
          <a:r>
            <a:rPr lang="en-US" dirty="0" err="1" smtClean="0"/>
            <a:t>Medialization</a:t>
          </a:r>
          <a:endParaRPr lang="en-US" dirty="0"/>
        </a:p>
      </dgm:t>
    </dgm:pt>
    <dgm:pt modelId="{B0876134-466D-4E0D-9144-0C4B2B7CB8B4}" type="parTrans" cxnId="{22B6BFF0-BA50-4CF9-97EC-AADAAA7DA51B}">
      <dgm:prSet/>
      <dgm:spPr/>
      <dgm:t>
        <a:bodyPr/>
        <a:lstStyle/>
        <a:p>
          <a:endParaRPr lang="en-US"/>
        </a:p>
      </dgm:t>
    </dgm:pt>
    <dgm:pt modelId="{CA34D423-B3EA-4095-9965-2A8E5DABC976}" type="sibTrans" cxnId="{22B6BFF0-BA50-4CF9-97EC-AADAAA7DA51B}">
      <dgm:prSet/>
      <dgm:spPr/>
      <dgm:t>
        <a:bodyPr/>
        <a:lstStyle/>
        <a:p>
          <a:endParaRPr lang="en-US"/>
        </a:p>
      </dgm:t>
    </dgm:pt>
    <dgm:pt modelId="{6C3033EA-0D80-41C4-A67D-738E80651D5D}">
      <dgm:prSet phldrT="[Text]"/>
      <dgm:spPr/>
      <dgm:t>
        <a:bodyPr/>
        <a:lstStyle/>
        <a:p>
          <a:r>
            <a:rPr lang="en-US" dirty="0" smtClean="0"/>
            <a:t>Advantages</a:t>
          </a:r>
          <a:endParaRPr lang="en-US" dirty="0"/>
        </a:p>
      </dgm:t>
    </dgm:pt>
    <dgm:pt modelId="{E62D25BF-7301-408C-B082-5FBED76DDB76}" type="parTrans" cxnId="{067C16C7-1070-4956-9B3E-71F73A97075C}">
      <dgm:prSet/>
      <dgm:spPr/>
      <dgm:t>
        <a:bodyPr/>
        <a:lstStyle/>
        <a:p>
          <a:endParaRPr lang="en-US"/>
        </a:p>
      </dgm:t>
    </dgm:pt>
    <dgm:pt modelId="{FB6B6B34-F927-44CD-996C-E78DC370EC2B}" type="sibTrans" cxnId="{067C16C7-1070-4956-9B3E-71F73A97075C}">
      <dgm:prSet/>
      <dgm:spPr/>
      <dgm:t>
        <a:bodyPr/>
        <a:lstStyle/>
        <a:p>
          <a:endParaRPr lang="en-US"/>
        </a:p>
      </dgm:t>
    </dgm:pt>
    <dgm:pt modelId="{D818E295-5515-479D-909A-5763CCA41AD6}">
      <dgm:prSet/>
      <dgm:spPr/>
      <dgm:t>
        <a:bodyPr/>
        <a:lstStyle/>
        <a:p>
          <a:r>
            <a:rPr lang="en-US" dirty="0" smtClean="0"/>
            <a:t>Disadvantages</a:t>
          </a:r>
          <a:endParaRPr lang="en-US" dirty="0"/>
        </a:p>
      </dgm:t>
    </dgm:pt>
    <dgm:pt modelId="{4F13A672-12DF-4B59-8694-DF9DA5FF9DAF}" type="parTrans" cxnId="{B6D90F27-4422-4E20-9F50-7883DEC457F2}">
      <dgm:prSet/>
      <dgm:spPr/>
      <dgm:t>
        <a:bodyPr/>
        <a:lstStyle/>
        <a:p>
          <a:endParaRPr lang="en-US"/>
        </a:p>
      </dgm:t>
    </dgm:pt>
    <dgm:pt modelId="{A06AB27B-746A-4FAC-98EC-9EC518D0FF6E}" type="sibTrans" cxnId="{B6D90F27-4422-4E20-9F50-7883DEC457F2}">
      <dgm:prSet/>
      <dgm:spPr/>
      <dgm:t>
        <a:bodyPr/>
        <a:lstStyle/>
        <a:p>
          <a:endParaRPr lang="en-US"/>
        </a:p>
      </dgm:t>
    </dgm:pt>
    <dgm:pt modelId="{073226AE-8DFA-440D-A371-CB6B521A87A8}">
      <dgm:prSet custT="1"/>
      <dgm:spPr/>
      <dgm:t>
        <a:bodyPr/>
        <a:lstStyle/>
        <a:p>
          <a:pPr algn="l"/>
          <a:r>
            <a:rPr lang="en-US" sz="2000" dirty="0" smtClean="0"/>
            <a:t>Loss of knee mobility</a:t>
          </a:r>
        </a:p>
        <a:p>
          <a:pPr algn="l"/>
          <a:r>
            <a:rPr lang="en-US" sz="2000" dirty="0" smtClean="0">
              <a:solidFill>
                <a:schemeClr val="tx1"/>
              </a:solidFill>
            </a:rPr>
            <a:t>Loss of ankle mobility</a:t>
          </a:r>
        </a:p>
        <a:p>
          <a:pPr algn="l"/>
          <a:r>
            <a:rPr lang="en-US" sz="2000" dirty="0" smtClean="0"/>
            <a:t>Shortening        </a:t>
          </a:r>
          <a:endParaRPr lang="en-US" sz="2000" dirty="0"/>
        </a:p>
      </dgm:t>
    </dgm:pt>
    <dgm:pt modelId="{BF6B29D5-6FF9-4C28-A564-2E1E51C49233}" type="parTrans" cxnId="{6359C238-CB12-4267-AC1B-B8C65D95586E}">
      <dgm:prSet/>
      <dgm:spPr/>
      <dgm:t>
        <a:bodyPr/>
        <a:lstStyle/>
        <a:p>
          <a:endParaRPr lang="en-US"/>
        </a:p>
      </dgm:t>
    </dgm:pt>
    <dgm:pt modelId="{88067EBC-A2BE-4365-8C3D-507EE9453680}" type="sibTrans" cxnId="{6359C238-CB12-4267-AC1B-B8C65D95586E}">
      <dgm:prSet/>
      <dgm:spPr/>
      <dgm:t>
        <a:bodyPr/>
        <a:lstStyle/>
        <a:p>
          <a:endParaRPr lang="en-US"/>
        </a:p>
      </dgm:t>
    </dgm:pt>
    <dgm:pt modelId="{8B503410-5338-4CAA-9F8A-4F45590DD522}">
      <dgm:prSet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</a:rPr>
            <a:t>Bridge </a:t>
          </a:r>
          <a:r>
            <a:rPr lang="en-US" sz="2000" dirty="0" err="1" smtClean="0">
              <a:solidFill>
                <a:schemeClr val="tx1"/>
              </a:solidFill>
            </a:rPr>
            <a:t>tibial</a:t>
          </a:r>
          <a:r>
            <a:rPr lang="en-US" sz="2000" dirty="0" smtClean="0">
              <a:solidFill>
                <a:schemeClr val="tx1"/>
              </a:solidFill>
            </a:rPr>
            <a:t> defects irrespective of their size</a:t>
          </a:r>
        </a:p>
        <a:p>
          <a:r>
            <a:rPr lang="en-US" sz="2000" dirty="0" smtClean="0"/>
            <a:t>Predictive outcome regarding union and hypertrophy</a:t>
          </a:r>
        </a:p>
        <a:p>
          <a:r>
            <a:rPr lang="en-US" sz="2000" dirty="0" smtClean="0">
              <a:solidFill>
                <a:schemeClr val="tx1"/>
              </a:solidFill>
            </a:rPr>
            <a:t>Inexpensive </a:t>
          </a:r>
        </a:p>
        <a:p>
          <a:r>
            <a:rPr lang="en-US" sz="2000" dirty="0" smtClean="0"/>
            <a:t>Short procedure</a:t>
          </a:r>
        </a:p>
        <a:p>
          <a:r>
            <a:rPr lang="en-US" sz="2000" dirty="0" smtClean="0">
              <a:solidFill>
                <a:schemeClr val="tx1"/>
              </a:solidFill>
            </a:rPr>
            <a:t>Psychologically  acceptable</a:t>
          </a:r>
        </a:p>
        <a:p>
          <a:endParaRPr lang="en-US" sz="2000" dirty="0"/>
        </a:p>
      </dgm:t>
    </dgm:pt>
    <dgm:pt modelId="{23CCC531-B3E4-40BA-9F26-D6796FDEA8E1}" type="parTrans" cxnId="{04D29A59-27DA-43C8-8A8B-C8E2C7F43809}">
      <dgm:prSet/>
      <dgm:spPr/>
      <dgm:t>
        <a:bodyPr/>
        <a:lstStyle/>
        <a:p>
          <a:endParaRPr lang="en-US"/>
        </a:p>
      </dgm:t>
    </dgm:pt>
    <dgm:pt modelId="{1F176DB1-02A3-426F-9E23-CEB2BC5B1F25}" type="sibTrans" cxnId="{04D29A59-27DA-43C8-8A8B-C8E2C7F43809}">
      <dgm:prSet/>
      <dgm:spPr/>
      <dgm:t>
        <a:bodyPr/>
        <a:lstStyle/>
        <a:p>
          <a:endParaRPr lang="en-US"/>
        </a:p>
      </dgm:t>
    </dgm:pt>
    <dgm:pt modelId="{0A97130A-64CA-4619-A724-1E92E935949C}" type="pres">
      <dgm:prSet presAssocID="{4E724969-54A9-423C-9945-247E1A511A1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B1C857D6-84B1-4CF6-9C85-A32EE50EE440}" type="pres">
      <dgm:prSet presAssocID="{59798F32-2B5A-4B9F-9443-4D95A5791BC5}" presName="hierRoot1" presStyleCnt="0">
        <dgm:presLayoutVars>
          <dgm:hierBranch val="init"/>
        </dgm:presLayoutVars>
      </dgm:prSet>
      <dgm:spPr/>
    </dgm:pt>
    <dgm:pt modelId="{6E26E154-8989-45B4-A62B-64A4FE483A9A}" type="pres">
      <dgm:prSet presAssocID="{59798F32-2B5A-4B9F-9443-4D95A5791BC5}" presName="rootComposite1" presStyleCnt="0"/>
      <dgm:spPr/>
    </dgm:pt>
    <dgm:pt modelId="{B9CFA3BA-C3A9-4DF4-94A1-311A2D04D7AC}" type="pres">
      <dgm:prSet presAssocID="{59798F32-2B5A-4B9F-9443-4D95A5791BC5}" presName="rootText1" presStyleLbl="node0" presStyleIdx="0" presStyleCnt="1" custScaleX="168387" custScaleY="568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14FB96-7922-465F-A89D-C4F366A1B95D}" type="pres">
      <dgm:prSet presAssocID="{59798F32-2B5A-4B9F-9443-4D95A5791BC5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A9E4CD4F-5300-4967-B763-78445C0E7B00}" type="pres">
      <dgm:prSet presAssocID="{59798F32-2B5A-4B9F-9443-4D95A5791BC5}" presName="hierChild2" presStyleCnt="0"/>
      <dgm:spPr/>
    </dgm:pt>
    <dgm:pt modelId="{A6EDB294-3ACE-4135-B078-B68529F73AD7}" type="pres">
      <dgm:prSet presAssocID="{E62D25BF-7301-408C-B082-5FBED76DDB76}" presName="Name37" presStyleLbl="parChTrans1D2" presStyleIdx="0" presStyleCnt="2"/>
      <dgm:spPr/>
      <dgm:t>
        <a:bodyPr/>
        <a:lstStyle/>
        <a:p>
          <a:pPr rtl="1"/>
          <a:endParaRPr lang="ar-EG"/>
        </a:p>
      </dgm:t>
    </dgm:pt>
    <dgm:pt modelId="{9DB84DDD-18E2-4EB0-9645-FC653EB78E77}" type="pres">
      <dgm:prSet presAssocID="{6C3033EA-0D80-41C4-A67D-738E80651D5D}" presName="hierRoot2" presStyleCnt="0">
        <dgm:presLayoutVars>
          <dgm:hierBranch val="init"/>
        </dgm:presLayoutVars>
      </dgm:prSet>
      <dgm:spPr/>
    </dgm:pt>
    <dgm:pt modelId="{28518F46-3005-442D-91E7-EC610A323C7E}" type="pres">
      <dgm:prSet presAssocID="{6C3033EA-0D80-41C4-A67D-738E80651D5D}" presName="rootComposite" presStyleCnt="0"/>
      <dgm:spPr/>
    </dgm:pt>
    <dgm:pt modelId="{F800C001-4C20-410B-B097-B6C81C767AAA}" type="pres">
      <dgm:prSet presAssocID="{6C3033EA-0D80-41C4-A67D-738E80651D5D}" presName="rootText" presStyleLbl="node2" presStyleIdx="0" presStyleCnt="2" custScaleY="511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6D9EBD-4C12-4032-8684-9F1BB7AEFDC7}" type="pres">
      <dgm:prSet presAssocID="{6C3033EA-0D80-41C4-A67D-738E80651D5D}" presName="rootConnector" presStyleLbl="node2" presStyleIdx="0" presStyleCnt="2"/>
      <dgm:spPr/>
      <dgm:t>
        <a:bodyPr/>
        <a:lstStyle/>
        <a:p>
          <a:pPr rtl="1"/>
          <a:endParaRPr lang="ar-EG"/>
        </a:p>
      </dgm:t>
    </dgm:pt>
    <dgm:pt modelId="{82AB8A8F-D26E-4378-8CFE-59110A080F1F}" type="pres">
      <dgm:prSet presAssocID="{6C3033EA-0D80-41C4-A67D-738E80651D5D}" presName="hierChild4" presStyleCnt="0"/>
      <dgm:spPr/>
    </dgm:pt>
    <dgm:pt modelId="{F364DC5E-E19A-4F70-8E69-524C535064FD}" type="pres">
      <dgm:prSet presAssocID="{23CCC531-B3E4-40BA-9F26-D6796FDEA8E1}" presName="Name37" presStyleLbl="parChTrans1D3" presStyleIdx="0" presStyleCnt="2"/>
      <dgm:spPr/>
      <dgm:t>
        <a:bodyPr/>
        <a:lstStyle/>
        <a:p>
          <a:pPr rtl="1"/>
          <a:endParaRPr lang="ar-EG"/>
        </a:p>
      </dgm:t>
    </dgm:pt>
    <dgm:pt modelId="{8B151B43-B473-45D8-9E69-7DA51984D7E5}" type="pres">
      <dgm:prSet presAssocID="{8B503410-5338-4CAA-9F8A-4F45590DD522}" presName="hierRoot2" presStyleCnt="0">
        <dgm:presLayoutVars>
          <dgm:hierBranch val="init"/>
        </dgm:presLayoutVars>
      </dgm:prSet>
      <dgm:spPr/>
    </dgm:pt>
    <dgm:pt modelId="{69F8203E-CB94-4978-89DD-19D011257777}" type="pres">
      <dgm:prSet presAssocID="{8B503410-5338-4CAA-9F8A-4F45590DD522}" presName="rootComposite" presStyleCnt="0"/>
      <dgm:spPr/>
    </dgm:pt>
    <dgm:pt modelId="{C981AB29-A74B-45ED-8742-FEF3E16E9BFB}" type="pres">
      <dgm:prSet presAssocID="{8B503410-5338-4CAA-9F8A-4F45590DD522}" presName="rootText" presStyleLbl="node3" presStyleIdx="0" presStyleCnt="2" custScaleY="3128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968F2C-2B43-4A27-9C5E-673A08D3217C}" type="pres">
      <dgm:prSet presAssocID="{8B503410-5338-4CAA-9F8A-4F45590DD522}" presName="rootConnector" presStyleLbl="node3" presStyleIdx="0" presStyleCnt="2"/>
      <dgm:spPr/>
      <dgm:t>
        <a:bodyPr/>
        <a:lstStyle/>
        <a:p>
          <a:pPr rtl="1"/>
          <a:endParaRPr lang="ar-EG"/>
        </a:p>
      </dgm:t>
    </dgm:pt>
    <dgm:pt modelId="{35056EE4-0B6A-4A4C-BBE0-943FE5156C9C}" type="pres">
      <dgm:prSet presAssocID="{8B503410-5338-4CAA-9F8A-4F45590DD522}" presName="hierChild4" presStyleCnt="0"/>
      <dgm:spPr/>
    </dgm:pt>
    <dgm:pt modelId="{8EBC811C-58A1-4E5A-A69A-F9FB4B3406A8}" type="pres">
      <dgm:prSet presAssocID="{8B503410-5338-4CAA-9F8A-4F45590DD522}" presName="hierChild5" presStyleCnt="0"/>
      <dgm:spPr/>
    </dgm:pt>
    <dgm:pt modelId="{A97DC188-C4CA-4BC0-BCF9-ECFB93A9D3B3}" type="pres">
      <dgm:prSet presAssocID="{6C3033EA-0D80-41C4-A67D-738E80651D5D}" presName="hierChild5" presStyleCnt="0"/>
      <dgm:spPr/>
    </dgm:pt>
    <dgm:pt modelId="{97007AE7-DB80-4194-BDD7-257999CB56BC}" type="pres">
      <dgm:prSet presAssocID="{4F13A672-12DF-4B59-8694-DF9DA5FF9DAF}" presName="Name37" presStyleLbl="parChTrans1D2" presStyleIdx="1" presStyleCnt="2"/>
      <dgm:spPr/>
      <dgm:t>
        <a:bodyPr/>
        <a:lstStyle/>
        <a:p>
          <a:pPr rtl="1"/>
          <a:endParaRPr lang="ar-EG"/>
        </a:p>
      </dgm:t>
    </dgm:pt>
    <dgm:pt modelId="{DF96A4CE-BA74-4BEE-B7FC-6C641669AF8D}" type="pres">
      <dgm:prSet presAssocID="{D818E295-5515-479D-909A-5763CCA41AD6}" presName="hierRoot2" presStyleCnt="0">
        <dgm:presLayoutVars>
          <dgm:hierBranch val="init"/>
        </dgm:presLayoutVars>
      </dgm:prSet>
      <dgm:spPr/>
    </dgm:pt>
    <dgm:pt modelId="{6BCFFDA4-CC97-4F86-A628-7E0D28C6766A}" type="pres">
      <dgm:prSet presAssocID="{D818E295-5515-479D-909A-5763CCA41AD6}" presName="rootComposite" presStyleCnt="0"/>
      <dgm:spPr/>
    </dgm:pt>
    <dgm:pt modelId="{FCE5DA26-CBEC-4900-B6E5-85E4062DE887}" type="pres">
      <dgm:prSet presAssocID="{D818E295-5515-479D-909A-5763CCA41AD6}" presName="rootText" presStyleLbl="node2" presStyleIdx="1" presStyleCnt="2" custScaleY="51363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823B03ED-70D6-4094-A96C-6ED2B82B10C2}" type="pres">
      <dgm:prSet presAssocID="{D818E295-5515-479D-909A-5763CCA41AD6}" presName="rootConnector" presStyleLbl="node2" presStyleIdx="1" presStyleCnt="2"/>
      <dgm:spPr/>
      <dgm:t>
        <a:bodyPr/>
        <a:lstStyle/>
        <a:p>
          <a:pPr rtl="1"/>
          <a:endParaRPr lang="ar-EG"/>
        </a:p>
      </dgm:t>
    </dgm:pt>
    <dgm:pt modelId="{06F8E95E-08BD-4BCD-B9EB-7EAC7E56EC28}" type="pres">
      <dgm:prSet presAssocID="{D818E295-5515-479D-909A-5763CCA41AD6}" presName="hierChild4" presStyleCnt="0"/>
      <dgm:spPr/>
    </dgm:pt>
    <dgm:pt modelId="{AD2B12E0-8514-4986-889F-6C716CF92A6D}" type="pres">
      <dgm:prSet presAssocID="{BF6B29D5-6FF9-4C28-A564-2E1E51C49233}" presName="Name37" presStyleLbl="parChTrans1D3" presStyleIdx="1" presStyleCnt="2"/>
      <dgm:spPr/>
      <dgm:t>
        <a:bodyPr/>
        <a:lstStyle/>
        <a:p>
          <a:pPr rtl="1"/>
          <a:endParaRPr lang="ar-EG"/>
        </a:p>
      </dgm:t>
    </dgm:pt>
    <dgm:pt modelId="{8759E3BE-2F63-4A9D-907E-946E33CA2DA2}" type="pres">
      <dgm:prSet presAssocID="{073226AE-8DFA-440D-A371-CB6B521A87A8}" presName="hierRoot2" presStyleCnt="0">
        <dgm:presLayoutVars>
          <dgm:hierBranch val="init"/>
        </dgm:presLayoutVars>
      </dgm:prSet>
      <dgm:spPr/>
    </dgm:pt>
    <dgm:pt modelId="{EA76A771-F04D-428A-8693-EBC07C2CD1DE}" type="pres">
      <dgm:prSet presAssocID="{073226AE-8DFA-440D-A371-CB6B521A87A8}" presName="rootComposite" presStyleCnt="0"/>
      <dgm:spPr/>
    </dgm:pt>
    <dgm:pt modelId="{95D1D08F-4221-41C9-98EF-5BA99FB52BA1}" type="pres">
      <dgm:prSet presAssocID="{073226AE-8DFA-440D-A371-CB6B521A87A8}" presName="rootText" presStyleLbl="node3" presStyleIdx="1" presStyleCnt="2" custScaleX="100513" custScaleY="1568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1BFAED-2CE7-434E-BF84-B7C17E6C8B9A}" type="pres">
      <dgm:prSet presAssocID="{073226AE-8DFA-440D-A371-CB6B521A87A8}" presName="rootConnector" presStyleLbl="node3" presStyleIdx="1" presStyleCnt="2"/>
      <dgm:spPr/>
      <dgm:t>
        <a:bodyPr/>
        <a:lstStyle/>
        <a:p>
          <a:pPr rtl="1"/>
          <a:endParaRPr lang="ar-EG"/>
        </a:p>
      </dgm:t>
    </dgm:pt>
    <dgm:pt modelId="{39CDE98E-4E9C-49CF-920D-90718A04C8BB}" type="pres">
      <dgm:prSet presAssocID="{073226AE-8DFA-440D-A371-CB6B521A87A8}" presName="hierChild4" presStyleCnt="0"/>
      <dgm:spPr/>
    </dgm:pt>
    <dgm:pt modelId="{7CB478E0-9B8E-4CFF-8F64-6775567F8649}" type="pres">
      <dgm:prSet presAssocID="{073226AE-8DFA-440D-A371-CB6B521A87A8}" presName="hierChild5" presStyleCnt="0"/>
      <dgm:spPr/>
    </dgm:pt>
    <dgm:pt modelId="{B8968D1C-B4E1-4E25-82F6-86BAB414D197}" type="pres">
      <dgm:prSet presAssocID="{D818E295-5515-479D-909A-5763CCA41AD6}" presName="hierChild5" presStyleCnt="0"/>
      <dgm:spPr/>
    </dgm:pt>
    <dgm:pt modelId="{C0BB896D-0B50-40BB-9927-21B531FE7D4B}" type="pres">
      <dgm:prSet presAssocID="{59798F32-2B5A-4B9F-9443-4D95A5791BC5}" presName="hierChild3" presStyleCnt="0"/>
      <dgm:spPr/>
    </dgm:pt>
  </dgm:ptLst>
  <dgm:cxnLst>
    <dgm:cxn modelId="{067C16C7-1070-4956-9B3E-71F73A97075C}" srcId="{59798F32-2B5A-4B9F-9443-4D95A5791BC5}" destId="{6C3033EA-0D80-41C4-A67D-738E80651D5D}" srcOrd="0" destOrd="0" parTransId="{E62D25BF-7301-408C-B082-5FBED76DDB76}" sibTransId="{FB6B6B34-F927-44CD-996C-E78DC370EC2B}"/>
    <dgm:cxn modelId="{BEDFBD1D-1060-4207-8A00-CF4762FC9C63}" type="presOf" srcId="{4F13A672-12DF-4B59-8694-DF9DA5FF9DAF}" destId="{97007AE7-DB80-4194-BDD7-257999CB56BC}" srcOrd="0" destOrd="0" presId="urn:microsoft.com/office/officeart/2005/8/layout/orgChart1"/>
    <dgm:cxn modelId="{A0EB8EAA-3B23-492C-86DD-9D0B215A8A87}" type="presOf" srcId="{8B503410-5338-4CAA-9F8A-4F45590DD522}" destId="{C981AB29-A74B-45ED-8742-FEF3E16E9BFB}" srcOrd="0" destOrd="0" presId="urn:microsoft.com/office/officeart/2005/8/layout/orgChart1"/>
    <dgm:cxn modelId="{26F9163D-C554-4B2A-8642-5EC7C31145A0}" type="presOf" srcId="{D818E295-5515-479D-909A-5763CCA41AD6}" destId="{823B03ED-70D6-4094-A96C-6ED2B82B10C2}" srcOrd="1" destOrd="0" presId="urn:microsoft.com/office/officeart/2005/8/layout/orgChart1"/>
    <dgm:cxn modelId="{BAFD0D45-A3E2-48E9-9540-7DA838C2C899}" type="presOf" srcId="{59798F32-2B5A-4B9F-9443-4D95A5791BC5}" destId="{B9CFA3BA-C3A9-4DF4-94A1-311A2D04D7AC}" srcOrd="0" destOrd="0" presId="urn:microsoft.com/office/officeart/2005/8/layout/orgChart1"/>
    <dgm:cxn modelId="{F44CA677-4B8B-463E-9278-6E7E5134596E}" type="presOf" srcId="{D818E295-5515-479D-909A-5763CCA41AD6}" destId="{FCE5DA26-CBEC-4900-B6E5-85E4062DE887}" srcOrd="0" destOrd="0" presId="urn:microsoft.com/office/officeart/2005/8/layout/orgChart1"/>
    <dgm:cxn modelId="{0BC2151D-1CA0-475B-BA1B-A13BC38CAB68}" type="presOf" srcId="{4E724969-54A9-423C-9945-247E1A511A13}" destId="{0A97130A-64CA-4619-A724-1E92E935949C}" srcOrd="0" destOrd="0" presId="urn:microsoft.com/office/officeart/2005/8/layout/orgChart1"/>
    <dgm:cxn modelId="{D264E15F-295A-4BD5-ABD3-483D14D7F16A}" type="presOf" srcId="{59798F32-2B5A-4B9F-9443-4D95A5791BC5}" destId="{B414FB96-7922-465F-A89D-C4F366A1B95D}" srcOrd="1" destOrd="0" presId="urn:microsoft.com/office/officeart/2005/8/layout/orgChart1"/>
    <dgm:cxn modelId="{5866EF29-6631-41B7-8B2E-1A7BC474C3C0}" type="presOf" srcId="{BF6B29D5-6FF9-4C28-A564-2E1E51C49233}" destId="{AD2B12E0-8514-4986-889F-6C716CF92A6D}" srcOrd="0" destOrd="0" presId="urn:microsoft.com/office/officeart/2005/8/layout/orgChart1"/>
    <dgm:cxn modelId="{050EAB25-76D9-4A12-9BCC-D91B9456157C}" type="presOf" srcId="{6C3033EA-0D80-41C4-A67D-738E80651D5D}" destId="{F800C001-4C20-410B-B097-B6C81C767AAA}" srcOrd="0" destOrd="0" presId="urn:microsoft.com/office/officeart/2005/8/layout/orgChart1"/>
    <dgm:cxn modelId="{87AD8DE0-B50F-4B41-A95C-CAC1C7711EF0}" type="presOf" srcId="{8B503410-5338-4CAA-9F8A-4F45590DD522}" destId="{22968F2C-2B43-4A27-9C5E-673A08D3217C}" srcOrd="1" destOrd="0" presId="urn:microsoft.com/office/officeart/2005/8/layout/orgChart1"/>
    <dgm:cxn modelId="{CDB8CDB9-7D4C-4928-B2B2-3EF390D44114}" type="presOf" srcId="{073226AE-8DFA-440D-A371-CB6B521A87A8}" destId="{95D1D08F-4221-41C9-98EF-5BA99FB52BA1}" srcOrd="0" destOrd="0" presId="urn:microsoft.com/office/officeart/2005/8/layout/orgChart1"/>
    <dgm:cxn modelId="{A49D4CC3-A4E9-4450-8ED2-0D353A2DFD53}" type="presOf" srcId="{E62D25BF-7301-408C-B082-5FBED76DDB76}" destId="{A6EDB294-3ACE-4135-B078-B68529F73AD7}" srcOrd="0" destOrd="0" presId="urn:microsoft.com/office/officeart/2005/8/layout/orgChart1"/>
    <dgm:cxn modelId="{567F8562-5991-42E7-BD67-8B0CB14EC0FD}" type="presOf" srcId="{073226AE-8DFA-440D-A371-CB6B521A87A8}" destId="{CD1BFAED-2CE7-434E-BF84-B7C17E6C8B9A}" srcOrd="1" destOrd="0" presId="urn:microsoft.com/office/officeart/2005/8/layout/orgChart1"/>
    <dgm:cxn modelId="{04D29A59-27DA-43C8-8A8B-C8E2C7F43809}" srcId="{6C3033EA-0D80-41C4-A67D-738E80651D5D}" destId="{8B503410-5338-4CAA-9F8A-4F45590DD522}" srcOrd="0" destOrd="0" parTransId="{23CCC531-B3E4-40BA-9F26-D6796FDEA8E1}" sibTransId="{1F176DB1-02A3-426F-9E23-CEB2BC5B1F25}"/>
    <dgm:cxn modelId="{957FA431-CE8D-4DF2-8C21-AA62C2D58C84}" type="presOf" srcId="{6C3033EA-0D80-41C4-A67D-738E80651D5D}" destId="{466D9EBD-4C12-4032-8684-9F1BB7AEFDC7}" srcOrd="1" destOrd="0" presId="urn:microsoft.com/office/officeart/2005/8/layout/orgChart1"/>
    <dgm:cxn modelId="{6359C238-CB12-4267-AC1B-B8C65D95586E}" srcId="{D818E295-5515-479D-909A-5763CCA41AD6}" destId="{073226AE-8DFA-440D-A371-CB6B521A87A8}" srcOrd="0" destOrd="0" parTransId="{BF6B29D5-6FF9-4C28-A564-2E1E51C49233}" sibTransId="{88067EBC-A2BE-4365-8C3D-507EE9453680}"/>
    <dgm:cxn modelId="{22B6BFF0-BA50-4CF9-97EC-AADAAA7DA51B}" srcId="{4E724969-54A9-423C-9945-247E1A511A13}" destId="{59798F32-2B5A-4B9F-9443-4D95A5791BC5}" srcOrd="0" destOrd="0" parTransId="{B0876134-466D-4E0D-9144-0C4B2B7CB8B4}" sibTransId="{CA34D423-B3EA-4095-9965-2A8E5DABC976}"/>
    <dgm:cxn modelId="{B6D90F27-4422-4E20-9F50-7883DEC457F2}" srcId="{59798F32-2B5A-4B9F-9443-4D95A5791BC5}" destId="{D818E295-5515-479D-909A-5763CCA41AD6}" srcOrd="1" destOrd="0" parTransId="{4F13A672-12DF-4B59-8694-DF9DA5FF9DAF}" sibTransId="{A06AB27B-746A-4FAC-98EC-9EC518D0FF6E}"/>
    <dgm:cxn modelId="{7B7CF49B-2B31-4153-8372-32043C1190C7}" type="presOf" srcId="{23CCC531-B3E4-40BA-9F26-D6796FDEA8E1}" destId="{F364DC5E-E19A-4F70-8E69-524C535064FD}" srcOrd="0" destOrd="0" presId="urn:microsoft.com/office/officeart/2005/8/layout/orgChart1"/>
    <dgm:cxn modelId="{35BB97EF-A420-4B0F-A90F-1027660BCED6}" type="presParOf" srcId="{0A97130A-64CA-4619-A724-1E92E935949C}" destId="{B1C857D6-84B1-4CF6-9C85-A32EE50EE440}" srcOrd="0" destOrd="0" presId="urn:microsoft.com/office/officeart/2005/8/layout/orgChart1"/>
    <dgm:cxn modelId="{5A7F84D2-6646-4293-A9F4-4FF2B38522EF}" type="presParOf" srcId="{B1C857D6-84B1-4CF6-9C85-A32EE50EE440}" destId="{6E26E154-8989-45B4-A62B-64A4FE483A9A}" srcOrd="0" destOrd="0" presId="urn:microsoft.com/office/officeart/2005/8/layout/orgChart1"/>
    <dgm:cxn modelId="{FF8903C9-32A5-4E0A-99EC-AB8BF5B49C54}" type="presParOf" srcId="{6E26E154-8989-45B4-A62B-64A4FE483A9A}" destId="{B9CFA3BA-C3A9-4DF4-94A1-311A2D04D7AC}" srcOrd="0" destOrd="0" presId="urn:microsoft.com/office/officeart/2005/8/layout/orgChart1"/>
    <dgm:cxn modelId="{CCAEF9C0-1BFC-44E6-99E4-175231B4B769}" type="presParOf" srcId="{6E26E154-8989-45B4-A62B-64A4FE483A9A}" destId="{B414FB96-7922-465F-A89D-C4F366A1B95D}" srcOrd="1" destOrd="0" presId="urn:microsoft.com/office/officeart/2005/8/layout/orgChart1"/>
    <dgm:cxn modelId="{AEF9CE7F-B822-414B-90B3-0B0E7CABEBD0}" type="presParOf" srcId="{B1C857D6-84B1-4CF6-9C85-A32EE50EE440}" destId="{A9E4CD4F-5300-4967-B763-78445C0E7B00}" srcOrd="1" destOrd="0" presId="urn:microsoft.com/office/officeart/2005/8/layout/orgChart1"/>
    <dgm:cxn modelId="{4D2C8E41-28FA-4C5A-9508-AADC30D2FB0C}" type="presParOf" srcId="{A9E4CD4F-5300-4967-B763-78445C0E7B00}" destId="{A6EDB294-3ACE-4135-B078-B68529F73AD7}" srcOrd="0" destOrd="0" presId="urn:microsoft.com/office/officeart/2005/8/layout/orgChart1"/>
    <dgm:cxn modelId="{DF9FBB2E-7CAA-449C-9BF5-ABA127316A77}" type="presParOf" srcId="{A9E4CD4F-5300-4967-B763-78445C0E7B00}" destId="{9DB84DDD-18E2-4EB0-9645-FC653EB78E77}" srcOrd="1" destOrd="0" presId="urn:microsoft.com/office/officeart/2005/8/layout/orgChart1"/>
    <dgm:cxn modelId="{3CE8330B-8FFE-44E4-8F56-5950C20BE2F8}" type="presParOf" srcId="{9DB84DDD-18E2-4EB0-9645-FC653EB78E77}" destId="{28518F46-3005-442D-91E7-EC610A323C7E}" srcOrd="0" destOrd="0" presId="urn:microsoft.com/office/officeart/2005/8/layout/orgChart1"/>
    <dgm:cxn modelId="{59C0DDC6-9351-466C-9A9C-21969B0C88CB}" type="presParOf" srcId="{28518F46-3005-442D-91E7-EC610A323C7E}" destId="{F800C001-4C20-410B-B097-B6C81C767AAA}" srcOrd="0" destOrd="0" presId="urn:microsoft.com/office/officeart/2005/8/layout/orgChart1"/>
    <dgm:cxn modelId="{1D50AAB9-6F18-4924-B73F-0C6DBDD32ADB}" type="presParOf" srcId="{28518F46-3005-442D-91E7-EC610A323C7E}" destId="{466D9EBD-4C12-4032-8684-9F1BB7AEFDC7}" srcOrd="1" destOrd="0" presId="urn:microsoft.com/office/officeart/2005/8/layout/orgChart1"/>
    <dgm:cxn modelId="{ED555C70-7112-40D8-8F73-BF5785C80C70}" type="presParOf" srcId="{9DB84DDD-18E2-4EB0-9645-FC653EB78E77}" destId="{82AB8A8F-D26E-4378-8CFE-59110A080F1F}" srcOrd="1" destOrd="0" presId="urn:microsoft.com/office/officeart/2005/8/layout/orgChart1"/>
    <dgm:cxn modelId="{854214AF-C124-4E55-929A-2DC4ED956B0B}" type="presParOf" srcId="{82AB8A8F-D26E-4378-8CFE-59110A080F1F}" destId="{F364DC5E-E19A-4F70-8E69-524C535064FD}" srcOrd="0" destOrd="0" presId="urn:microsoft.com/office/officeart/2005/8/layout/orgChart1"/>
    <dgm:cxn modelId="{4C608D92-E117-4E98-A7F7-E21B5F5BA235}" type="presParOf" srcId="{82AB8A8F-D26E-4378-8CFE-59110A080F1F}" destId="{8B151B43-B473-45D8-9E69-7DA51984D7E5}" srcOrd="1" destOrd="0" presId="urn:microsoft.com/office/officeart/2005/8/layout/orgChart1"/>
    <dgm:cxn modelId="{3DB5184C-1A24-4355-83CD-DE0918457B4E}" type="presParOf" srcId="{8B151B43-B473-45D8-9E69-7DA51984D7E5}" destId="{69F8203E-CB94-4978-89DD-19D011257777}" srcOrd="0" destOrd="0" presId="urn:microsoft.com/office/officeart/2005/8/layout/orgChart1"/>
    <dgm:cxn modelId="{E9349003-0AF7-4F99-A7D2-B71EA927BA41}" type="presParOf" srcId="{69F8203E-CB94-4978-89DD-19D011257777}" destId="{C981AB29-A74B-45ED-8742-FEF3E16E9BFB}" srcOrd="0" destOrd="0" presId="urn:microsoft.com/office/officeart/2005/8/layout/orgChart1"/>
    <dgm:cxn modelId="{6D4894DC-A893-40EF-A54B-7B291DE9BB20}" type="presParOf" srcId="{69F8203E-CB94-4978-89DD-19D011257777}" destId="{22968F2C-2B43-4A27-9C5E-673A08D3217C}" srcOrd="1" destOrd="0" presId="urn:microsoft.com/office/officeart/2005/8/layout/orgChart1"/>
    <dgm:cxn modelId="{E2304CE1-9E0E-4344-A82D-90DA5A2FA8A1}" type="presParOf" srcId="{8B151B43-B473-45D8-9E69-7DA51984D7E5}" destId="{35056EE4-0B6A-4A4C-BBE0-943FE5156C9C}" srcOrd="1" destOrd="0" presId="urn:microsoft.com/office/officeart/2005/8/layout/orgChart1"/>
    <dgm:cxn modelId="{E777C207-F98B-4D1A-8568-57171CF1927C}" type="presParOf" srcId="{8B151B43-B473-45D8-9E69-7DA51984D7E5}" destId="{8EBC811C-58A1-4E5A-A69A-F9FB4B3406A8}" srcOrd="2" destOrd="0" presId="urn:microsoft.com/office/officeart/2005/8/layout/orgChart1"/>
    <dgm:cxn modelId="{5E4373BA-B1D8-493D-9D12-5BF52BEDE107}" type="presParOf" srcId="{9DB84DDD-18E2-4EB0-9645-FC653EB78E77}" destId="{A97DC188-C4CA-4BC0-BCF9-ECFB93A9D3B3}" srcOrd="2" destOrd="0" presId="urn:microsoft.com/office/officeart/2005/8/layout/orgChart1"/>
    <dgm:cxn modelId="{2918E802-2854-4C90-8972-BD1BCD47B4E7}" type="presParOf" srcId="{A9E4CD4F-5300-4967-B763-78445C0E7B00}" destId="{97007AE7-DB80-4194-BDD7-257999CB56BC}" srcOrd="2" destOrd="0" presId="urn:microsoft.com/office/officeart/2005/8/layout/orgChart1"/>
    <dgm:cxn modelId="{A478DA01-D367-4B2E-97D8-4F7DF1CC06AC}" type="presParOf" srcId="{A9E4CD4F-5300-4967-B763-78445C0E7B00}" destId="{DF96A4CE-BA74-4BEE-B7FC-6C641669AF8D}" srcOrd="3" destOrd="0" presId="urn:microsoft.com/office/officeart/2005/8/layout/orgChart1"/>
    <dgm:cxn modelId="{A46ED580-6CCC-43D3-B2B1-C362B4099437}" type="presParOf" srcId="{DF96A4CE-BA74-4BEE-B7FC-6C641669AF8D}" destId="{6BCFFDA4-CC97-4F86-A628-7E0D28C6766A}" srcOrd="0" destOrd="0" presId="urn:microsoft.com/office/officeart/2005/8/layout/orgChart1"/>
    <dgm:cxn modelId="{8E6CFB6B-37AF-400E-8052-899C0CEB1749}" type="presParOf" srcId="{6BCFFDA4-CC97-4F86-A628-7E0D28C6766A}" destId="{FCE5DA26-CBEC-4900-B6E5-85E4062DE887}" srcOrd="0" destOrd="0" presId="urn:microsoft.com/office/officeart/2005/8/layout/orgChart1"/>
    <dgm:cxn modelId="{4C87D7AF-5463-4F52-9B73-6BA3411D0894}" type="presParOf" srcId="{6BCFFDA4-CC97-4F86-A628-7E0D28C6766A}" destId="{823B03ED-70D6-4094-A96C-6ED2B82B10C2}" srcOrd="1" destOrd="0" presId="urn:microsoft.com/office/officeart/2005/8/layout/orgChart1"/>
    <dgm:cxn modelId="{2E28463A-14C3-47A6-9417-7DE86CC6E84F}" type="presParOf" srcId="{DF96A4CE-BA74-4BEE-B7FC-6C641669AF8D}" destId="{06F8E95E-08BD-4BCD-B9EB-7EAC7E56EC28}" srcOrd="1" destOrd="0" presId="urn:microsoft.com/office/officeart/2005/8/layout/orgChart1"/>
    <dgm:cxn modelId="{42C9C915-E32E-4B4E-AA82-D6078666A810}" type="presParOf" srcId="{06F8E95E-08BD-4BCD-B9EB-7EAC7E56EC28}" destId="{AD2B12E0-8514-4986-889F-6C716CF92A6D}" srcOrd="0" destOrd="0" presId="urn:microsoft.com/office/officeart/2005/8/layout/orgChart1"/>
    <dgm:cxn modelId="{639D5B28-A5D6-449D-920A-2D6AB35827A6}" type="presParOf" srcId="{06F8E95E-08BD-4BCD-B9EB-7EAC7E56EC28}" destId="{8759E3BE-2F63-4A9D-907E-946E33CA2DA2}" srcOrd="1" destOrd="0" presId="urn:microsoft.com/office/officeart/2005/8/layout/orgChart1"/>
    <dgm:cxn modelId="{67491969-CF15-4B6C-BA94-E80425CD6111}" type="presParOf" srcId="{8759E3BE-2F63-4A9D-907E-946E33CA2DA2}" destId="{EA76A771-F04D-428A-8693-EBC07C2CD1DE}" srcOrd="0" destOrd="0" presId="urn:microsoft.com/office/officeart/2005/8/layout/orgChart1"/>
    <dgm:cxn modelId="{FDD5EE61-8737-48C1-8DB7-84845A565DB5}" type="presParOf" srcId="{EA76A771-F04D-428A-8693-EBC07C2CD1DE}" destId="{95D1D08F-4221-41C9-98EF-5BA99FB52BA1}" srcOrd="0" destOrd="0" presId="urn:microsoft.com/office/officeart/2005/8/layout/orgChart1"/>
    <dgm:cxn modelId="{76F5E62B-FEC5-4ED8-802A-0F0330BAC630}" type="presParOf" srcId="{EA76A771-F04D-428A-8693-EBC07C2CD1DE}" destId="{CD1BFAED-2CE7-434E-BF84-B7C17E6C8B9A}" srcOrd="1" destOrd="0" presId="urn:microsoft.com/office/officeart/2005/8/layout/orgChart1"/>
    <dgm:cxn modelId="{B00EA77B-9FFC-43E4-A4B8-2FE3627E86FA}" type="presParOf" srcId="{8759E3BE-2F63-4A9D-907E-946E33CA2DA2}" destId="{39CDE98E-4E9C-49CF-920D-90718A04C8BB}" srcOrd="1" destOrd="0" presId="urn:microsoft.com/office/officeart/2005/8/layout/orgChart1"/>
    <dgm:cxn modelId="{F36A397E-1D4C-43C2-B980-277DFF8297BB}" type="presParOf" srcId="{8759E3BE-2F63-4A9D-907E-946E33CA2DA2}" destId="{7CB478E0-9B8E-4CFF-8F64-6775567F8649}" srcOrd="2" destOrd="0" presId="urn:microsoft.com/office/officeart/2005/8/layout/orgChart1"/>
    <dgm:cxn modelId="{83FB74DF-17E8-4051-8057-BF8A0E244BDE}" type="presParOf" srcId="{DF96A4CE-BA74-4BEE-B7FC-6C641669AF8D}" destId="{B8968D1C-B4E1-4E25-82F6-86BAB414D197}" srcOrd="2" destOrd="0" presId="urn:microsoft.com/office/officeart/2005/8/layout/orgChart1"/>
    <dgm:cxn modelId="{CE9EEA46-A96C-4859-ACD2-BD406DA1494E}" type="presParOf" srcId="{B1C857D6-84B1-4CF6-9C85-A32EE50EE440}" destId="{C0BB896D-0B50-40BB-9927-21B531FE7D4B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1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r" rtl="1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r" rtl="1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r" rtl="1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r" rtl="1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r" rtl="1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r" rtl="1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68E672-343F-43C6-83E0-5F36FF7D0150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2079780-C430-4C21-9A85-84A879685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Abed\Desktop\Abed%20presentation%20USA\final%20video.avi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838200"/>
            <a:ext cx="8686800" cy="1981200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VASCULARIZED FIBULAR MEDIALIZATION FOR RECONSTRUCTION OF THE TIBIAL DEFECTS </a:t>
            </a:r>
            <a:r>
              <a:rPr lang="en-US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FOLLOWING </a:t>
            </a:r>
            <a:r>
              <a:rPr lang="en-US" sz="280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TUMOUR EXCISION</a:t>
            </a:r>
            <a:r>
              <a:rPr lang="en-US" sz="240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240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240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133600"/>
            <a:ext cx="8153400" cy="3962400"/>
          </a:xfrm>
        </p:spPr>
        <p:txBody>
          <a:bodyPr>
            <a:normAutofit fontScale="92500" lnSpcReduction="10000"/>
          </a:bodyPr>
          <a:lstStyle/>
          <a:p>
            <a:pPr algn="l"/>
            <a:endParaRPr lang="en-US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</a:t>
            </a:r>
            <a:r>
              <a:rPr lang="en-US" b="1" spc="50" baseline="3000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International Conference on Orthopedics &amp; Rheumatology </a:t>
            </a:r>
          </a:p>
          <a:p>
            <a:pPr algn="l"/>
            <a:r>
              <a:rPr lang="en-US" sz="1800" b="1" dirty="0" smtClean="0">
                <a:solidFill>
                  <a:srgbClr val="C00000"/>
                </a:solidFill>
              </a:rPr>
              <a:t>October 26-28, 2015 Baltimore, Maryland, USA</a:t>
            </a:r>
          </a:p>
          <a:p>
            <a:pPr algn="l"/>
            <a:endParaRPr lang="en-US" sz="2000" b="1" dirty="0">
              <a:solidFill>
                <a:schemeClr val="accent2"/>
              </a:solidFill>
            </a:endParaRPr>
          </a:p>
          <a:p>
            <a:pPr algn="l"/>
            <a:endParaRPr lang="en-US" sz="2800" b="1" dirty="0" smtClean="0">
              <a:solidFill>
                <a:schemeClr val="tx2"/>
              </a:solidFill>
            </a:endParaRPr>
          </a:p>
          <a:p>
            <a:pPr algn="l"/>
            <a:r>
              <a:rPr lang="en-US" sz="2800" b="1" dirty="0" smtClean="0">
                <a:solidFill>
                  <a:schemeClr val="tx2"/>
                </a:solidFill>
              </a:rPr>
              <a:t>Abed Al-</a:t>
            </a:r>
            <a:r>
              <a:rPr lang="en-US" sz="2800" b="1" dirty="0" err="1" smtClean="0">
                <a:solidFill>
                  <a:schemeClr val="tx2"/>
                </a:solidFill>
              </a:rPr>
              <a:t>Negery</a:t>
            </a:r>
            <a:r>
              <a:rPr lang="en-US" sz="2800" b="1" dirty="0" smtClean="0">
                <a:solidFill>
                  <a:schemeClr val="tx2"/>
                </a:solidFill>
              </a:rPr>
              <a:t>, MD</a:t>
            </a:r>
          </a:p>
          <a:p>
            <a:pPr algn="l"/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Samir</a:t>
            </a:r>
            <a:r>
              <a:rPr lang="en-US" sz="2000" b="1" dirty="0">
                <a:solidFill>
                  <a:srgbClr val="FFC000"/>
                </a:solidFill>
              </a:rPr>
              <a:t> </a:t>
            </a:r>
            <a:r>
              <a:rPr lang="en-US" sz="2000" b="1" dirty="0" err="1" smtClean="0">
                <a:solidFill>
                  <a:srgbClr val="FFC000"/>
                </a:solidFill>
              </a:rPr>
              <a:t>Kotb</a:t>
            </a:r>
            <a:r>
              <a:rPr lang="en-US" sz="2000" b="1" dirty="0" smtClean="0">
                <a:solidFill>
                  <a:srgbClr val="FFC000"/>
                </a:solidFill>
              </a:rPr>
              <a:t>, MD</a:t>
            </a:r>
          </a:p>
          <a:p>
            <a:pPr algn="l"/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err="1">
                <a:solidFill>
                  <a:srgbClr val="FFC000"/>
                </a:solidFill>
              </a:rPr>
              <a:t>M.Serry</a:t>
            </a:r>
            <a:r>
              <a:rPr lang="en-US" sz="2000" b="1" dirty="0">
                <a:solidFill>
                  <a:srgbClr val="FFC000"/>
                </a:solidFill>
              </a:rPr>
              <a:t> El </a:t>
            </a:r>
            <a:r>
              <a:rPr lang="en-US" sz="2000" b="1" dirty="0" smtClean="0">
                <a:solidFill>
                  <a:srgbClr val="FFC000"/>
                </a:solidFill>
              </a:rPr>
              <a:t>Saied, MD</a:t>
            </a:r>
          </a:p>
          <a:p>
            <a:pPr algn="l"/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 err="1" smtClean="0">
                <a:solidFill>
                  <a:srgbClr val="FFC000"/>
                </a:solidFill>
              </a:rPr>
              <a:t>Nabil</a:t>
            </a:r>
            <a:r>
              <a:rPr lang="en-US" sz="2000" b="1" dirty="0" smtClean="0">
                <a:solidFill>
                  <a:srgbClr val="FFC000"/>
                </a:solidFill>
              </a:rPr>
              <a:t> </a:t>
            </a:r>
            <a:r>
              <a:rPr lang="en-US" sz="2000" b="1" dirty="0">
                <a:solidFill>
                  <a:srgbClr val="FFC000"/>
                </a:solidFill>
              </a:rPr>
              <a:t>El </a:t>
            </a:r>
            <a:r>
              <a:rPr lang="en-US" sz="2000" b="1" dirty="0" err="1" smtClean="0">
                <a:solidFill>
                  <a:srgbClr val="FFC000"/>
                </a:solidFill>
              </a:rPr>
              <a:t>Moghazy</a:t>
            </a:r>
            <a:r>
              <a:rPr lang="en-US" sz="2000" b="1" dirty="0" smtClean="0">
                <a:solidFill>
                  <a:srgbClr val="FFC000"/>
                </a:solidFill>
              </a:rPr>
              <a:t>, MD</a:t>
            </a:r>
            <a:endParaRPr lang="en-US" sz="2000" dirty="0">
              <a:solidFill>
                <a:srgbClr val="FFC000"/>
              </a:solidFill>
            </a:endParaRPr>
          </a:p>
          <a:p>
            <a:pPr algn="l"/>
            <a:endParaRPr lang="en-US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0600" y="0"/>
            <a:ext cx="10591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229600" cy="1752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en-US" sz="4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Aim of the Study</a:t>
            </a:r>
            <a:endParaRPr lang="en-US" sz="4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Aim of the Study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r>
              <a:rPr lang="en-US" i="1" dirty="0" smtClean="0"/>
              <a:t>The </a:t>
            </a:r>
            <a:r>
              <a:rPr lang="en-US" i="1" dirty="0"/>
              <a:t>purpose of this study was to evaluate the functional and oncologic results of fibular </a:t>
            </a:r>
            <a:r>
              <a:rPr lang="en-US" i="1" dirty="0" err="1" smtClean="0"/>
              <a:t>medialization</a:t>
            </a:r>
            <a:r>
              <a:rPr lang="en-US" i="1" dirty="0" smtClean="0"/>
              <a:t> </a:t>
            </a:r>
            <a:r>
              <a:rPr lang="en-US" i="1" dirty="0"/>
              <a:t>when used </a:t>
            </a:r>
            <a:r>
              <a:rPr lang="en-US" i="1" dirty="0" smtClean="0"/>
              <a:t>alone </a:t>
            </a:r>
            <a:r>
              <a:rPr lang="en-US" i="1" dirty="0"/>
              <a:t>as a single-stage reconstructive technique after wide excision of malignant tumors of proximal, middle or distal tibia.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58561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5105400" cy="1981200"/>
          </a:xfrm>
        </p:spPr>
        <p:txBody>
          <a:bodyPr/>
          <a:lstStyle/>
          <a:p>
            <a:pPr algn="ctr">
              <a:buNone/>
            </a:pPr>
            <a:r>
              <a:rPr 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Introduction</a:t>
            </a:r>
          </a:p>
          <a:p>
            <a:endParaRPr lang="en-US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/>
              <a:t>Introduction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400" dirty="0"/>
              <a:t>One of the most difficult problems confronting the orthopedic surgeon is the reconstruction of large bone defects following tumor </a:t>
            </a:r>
            <a:r>
              <a:rPr lang="en-US" sz="2400" dirty="0" smtClean="0"/>
              <a:t>resection.</a:t>
            </a:r>
          </a:p>
          <a:p>
            <a:pPr algn="l" rtl="0"/>
            <a:r>
              <a:rPr lang="en-US" sz="2400" dirty="0" smtClean="0"/>
              <a:t> </a:t>
            </a:r>
            <a:r>
              <a:rPr lang="en-US" sz="2400" dirty="0"/>
              <a:t>A variety of procedures have been advocated for the reconstruction of segmental skeletal defects in this </a:t>
            </a:r>
            <a:r>
              <a:rPr lang="en-US" sz="2400" dirty="0" smtClean="0"/>
              <a:t>area including: </a:t>
            </a:r>
          </a:p>
          <a:p>
            <a:pPr algn="l" rtl="0">
              <a:buNone/>
            </a:pPr>
            <a:r>
              <a:rPr lang="en-US" sz="2400" dirty="0" smtClean="0"/>
              <a:t> </a:t>
            </a:r>
            <a:r>
              <a:rPr lang="en-US" sz="2400" dirty="0">
                <a:solidFill>
                  <a:schemeClr val="accent2"/>
                </a:solidFill>
              </a:rPr>
              <a:t>mega-prosthesis </a:t>
            </a:r>
            <a:r>
              <a:rPr lang="en-US" sz="2400" dirty="0" smtClean="0">
                <a:solidFill>
                  <a:schemeClr val="accent2"/>
                </a:solidFill>
              </a:rPr>
              <a:t>- </a:t>
            </a:r>
            <a:r>
              <a:rPr lang="en-US" sz="2400" dirty="0" err="1" smtClean="0">
                <a:solidFill>
                  <a:schemeClr val="accent2"/>
                </a:solidFill>
              </a:rPr>
              <a:t>autogenous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>
                <a:solidFill>
                  <a:schemeClr val="accent2"/>
                </a:solidFill>
              </a:rPr>
              <a:t>cortical bone </a:t>
            </a:r>
            <a:r>
              <a:rPr lang="en-US" sz="2400" dirty="0" smtClean="0">
                <a:solidFill>
                  <a:schemeClr val="accent2"/>
                </a:solidFill>
              </a:rPr>
              <a:t>graft – allograft – free </a:t>
            </a:r>
            <a:r>
              <a:rPr lang="en-US" sz="2400" dirty="0" err="1" smtClean="0">
                <a:solidFill>
                  <a:schemeClr val="accent2"/>
                </a:solidFill>
              </a:rPr>
              <a:t>vascularized</a:t>
            </a:r>
            <a:r>
              <a:rPr lang="en-US" sz="2400" dirty="0" smtClean="0">
                <a:solidFill>
                  <a:schemeClr val="accent2"/>
                </a:solidFill>
              </a:rPr>
              <a:t> fibular graft</a:t>
            </a:r>
          </a:p>
          <a:p>
            <a:pPr algn="l" rtl="0"/>
            <a:r>
              <a:rPr lang="en-US" sz="2400" dirty="0" smtClean="0"/>
              <a:t> </a:t>
            </a:r>
            <a:r>
              <a:rPr lang="en-US" sz="2400" dirty="0"/>
              <a:t>The use of a </a:t>
            </a:r>
            <a:r>
              <a:rPr lang="en-US" sz="2400" dirty="0" err="1"/>
              <a:t>vascularized</a:t>
            </a:r>
            <a:r>
              <a:rPr lang="en-US" sz="2400" dirty="0"/>
              <a:t> fibular graft -</a:t>
            </a:r>
            <a:r>
              <a:rPr lang="en-US" sz="2400" dirty="0" err="1"/>
              <a:t>pedicled</a:t>
            </a:r>
            <a:r>
              <a:rPr lang="en-US" sz="2400" dirty="0"/>
              <a:t> on the </a:t>
            </a:r>
            <a:r>
              <a:rPr lang="en-US" sz="2400" dirty="0" err="1"/>
              <a:t>peroneal</a:t>
            </a:r>
            <a:r>
              <a:rPr lang="en-US" sz="2400" dirty="0"/>
              <a:t> vessels- has been </a:t>
            </a:r>
            <a:r>
              <a:rPr lang="en-US" sz="2400" dirty="0" smtClean="0"/>
              <a:t>for few cases as </a:t>
            </a:r>
            <a:r>
              <a:rPr lang="en-US" sz="2400" dirty="0" smtClean="0">
                <a:solidFill>
                  <a:schemeClr val="accent2"/>
                </a:solidFill>
              </a:rPr>
              <a:t>two stage operation </a:t>
            </a:r>
            <a:r>
              <a:rPr lang="en-US" sz="2400" dirty="0" smtClean="0"/>
              <a:t>reported 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29343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457200"/>
            <a:ext cx="7315200" cy="1752600"/>
          </a:xfrm>
        </p:spPr>
        <p:txBody>
          <a:bodyPr/>
          <a:lstStyle/>
          <a:p>
            <a:pPr algn="ctr">
              <a:buNone/>
            </a:pP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Patients and Methods</a:t>
            </a:r>
          </a:p>
          <a:p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Patients and Methods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14 pt. with 1ry MT of the tibia </a:t>
            </a:r>
          </a:p>
          <a:p>
            <a:pPr algn="l" rtl="0">
              <a:buNone/>
            </a:pPr>
            <a:r>
              <a:rPr lang="en-US" sz="2400" dirty="0" smtClean="0"/>
              <a:t>     (8 </a:t>
            </a:r>
            <a:r>
              <a:rPr lang="en-US" sz="2400" dirty="0" err="1" smtClean="0"/>
              <a:t>prox</a:t>
            </a:r>
            <a:r>
              <a:rPr lang="en-US" sz="2400" dirty="0" smtClean="0"/>
              <a:t>, 4 </a:t>
            </a:r>
            <a:r>
              <a:rPr lang="en-US" sz="2400" dirty="0" err="1" smtClean="0"/>
              <a:t>diaph</a:t>
            </a:r>
            <a:r>
              <a:rPr lang="en-US" sz="2400" dirty="0" smtClean="0"/>
              <a:t>, 2 </a:t>
            </a:r>
            <a:r>
              <a:rPr lang="en-US" sz="2400" dirty="0" err="1" smtClean="0"/>
              <a:t>dista</a:t>
            </a:r>
            <a:r>
              <a:rPr lang="en-US" sz="2400" dirty="0" smtClean="0"/>
              <a:t>)</a:t>
            </a:r>
          </a:p>
          <a:p>
            <a:pPr algn="l" rtl="0"/>
            <a:r>
              <a:rPr lang="en-US" sz="2800" dirty="0" smtClean="0"/>
              <a:t>6 M, 8 F</a:t>
            </a:r>
          </a:p>
          <a:p>
            <a:pPr algn="l" rtl="0"/>
            <a:r>
              <a:rPr lang="en-US" sz="2800" dirty="0" smtClean="0"/>
              <a:t>Age: 11-38   (23.2 Yr)</a:t>
            </a:r>
          </a:p>
          <a:p>
            <a:pPr algn="l" rtl="0"/>
            <a:r>
              <a:rPr lang="en-US" sz="2800" dirty="0" smtClean="0"/>
              <a:t>  OS	  5</a:t>
            </a:r>
          </a:p>
          <a:p>
            <a:pPr algn="l" rtl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EW	  4</a:t>
            </a:r>
          </a:p>
          <a:p>
            <a:pPr algn="l" rtl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GCT          5</a:t>
            </a:r>
          </a:p>
          <a:p>
            <a:pPr algn="l" rtl="0"/>
            <a:r>
              <a:rPr lang="en-US" sz="2400" i="1" dirty="0"/>
              <a:t>P</a:t>
            </a:r>
            <a:r>
              <a:rPr lang="en-US" sz="2400" i="1" dirty="0" smtClean="0"/>
              <a:t>rimary malignant tumors of the tibia were treated by wide excision. The fibula was mobilized medially with its vascular pedicle to fill the defect. </a:t>
            </a:r>
            <a:endParaRPr lang="en-US" sz="2400" dirty="0" smtClean="0"/>
          </a:p>
          <a:p>
            <a:pPr algn="l" rtl="0"/>
            <a:endParaRPr lang="en-US" sz="2800" dirty="0" smtClean="0"/>
          </a:p>
          <a:p>
            <a:pPr algn="l" rtl="0">
              <a:buNone/>
            </a:pPr>
            <a:endParaRPr lang="en-US" sz="28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final video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" y="1066800"/>
            <a:ext cx="8763000" cy="49291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2373"/>
            <a:ext cx="9144000" cy="6073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6096000" cy="12954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Results</a:t>
            </a:r>
          </a:p>
          <a:p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3840"/>
            <a:ext cx="8183880" cy="1051560"/>
          </a:xfrm>
        </p:spPr>
        <p:txBody>
          <a:bodyPr/>
          <a:lstStyle/>
          <a:p>
            <a:pPr algn="l"/>
            <a:r>
              <a:rPr lang="en-US" sz="3200" dirty="0" smtClean="0"/>
              <a:t>Results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83880" cy="4724400"/>
          </a:xfrm>
        </p:spPr>
        <p:txBody>
          <a:bodyPr>
            <a:normAutofit/>
          </a:bodyPr>
          <a:lstStyle/>
          <a:p>
            <a:pPr algn="l" rtl="0"/>
            <a:r>
              <a:rPr lang="en-US" sz="2400" i="1" dirty="0" smtClean="0"/>
              <a:t>Mean FU period </a:t>
            </a:r>
            <a:r>
              <a:rPr lang="en-US" sz="2400" i="1" dirty="0"/>
              <a:t>was 31.3 </a:t>
            </a:r>
            <a:r>
              <a:rPr lang="en-US" sz="2400" i="1" dirty="0" smtClean="0"/>
              <a:t>m (17 </a:t>
            </a:r>
            <a:r>
              <a:rPr lang="en-US" sz="2400" i="1" dirty="0"/>
              <a:t>to 54</a:t>
            </a:r>
            <a:r>
              <a:rPr lang="en-US" sz="2400" i="1" dirty="0" smtClean="0"/>
              <a:t>).</a:t>
            </a:r>
          </a:p>
          <a:p>
            <a:pPr algn="l" rtl="0">
              <a:buNone/>
            </a:pPr>
            <a:r>
              <a:rPr lang="en-US" sz="2600" i="1" u="sng" dirty="0" smtClean="0">
                <a:solidFill>
                  <a:schemeClr val="accent2">
                    <a:lumMod val="75000"/>
                  </a:schemeClr>
                </a:solidFill>
              </a:rPr>
              <a:t> Radiological outcome:</a:t>
            </a:r>
          </a:p>
          <a:p>
            <a:pPr algn="l" rtl="0"/>
            <a:r>
              <a:rPr lang="en-US" sz="2200" i="1" dirty="0" smtClean="0"/>
              <a:t>Union was completed:  5 m in pt not receive chemotherapy</a:t>
            </a:r>
          </a:p>
          <a:p>
            <a:pPr algn="l" rtl="0">
              <a:buNone/>
            </a:pPr>
            <a:r>
              <a:rPr lang="en-US" sz="2200" i="1" dirty="0"/>
              <a:t> </a:t>
            </a:r>
            <a:r>
              <a:rPr lang="en-US" sz="2200" i="1" dirty="0" smtClean="0"/>
              <a:t>                                           9 m in pt receive chemotherapy</a:t>
            </a:r>
          </a:p>
          <a:p>
            <a:pPr algn="l" rtl="0"/>
            <a:r>
              <a:rPr lang="en-US" sz="2200" i="1" dirty="0" smtClean="0"/>
              <a:t>Graft hypertrophy reach the size of the tibia in 18 m </a:t>
            </a:r>
          </a:p>
          <a:p>
            <a:pPr algn="l" rtl="0">
              <a:buNone/>
            </a:pPr>
            <a:r>
              <a:rPr lang="en-US" sz="2600" i="1" u="sng" dirty="0">
                <a:solidFill>
                  <a:schemeClr val="accent2">
                    <a:lumMod val="75000"/>
                  </a:schemeClr>
                </a:solidFill>
              </a:rPr>
              <a:t>Functional Outcome:     </a:t>
            </a:r>
          </a:p>
          <a:p>
            <a:pPr algn="l" rtl="0"/>
            <a:r>
              <a:rPr lang="en-US" sz="2400" i="1" dirty="0" smtClean="0"/>
              <a:t> </a:t>
            </a:r>
            <a:r>
              <a:rPr lang="en-US" sz="2200" i="1" dirty="0" smtClean="0"/>
              <a:t>9 pt                  </a:t>
            </a:r>
            <a:r>
              <a:rPr lang="en-US" sz="2200" i="1" dirty="0"/>
              <a:t>walked without </a:t>
            </a:r>
            <a:r>
              <a:rPr lang="en-US" sz="2200" i="1" dirty="0" smtClean="0"/>
              <a:t>aid.  </a:t>
            </a:r>
          </a:p>
          <a:p>
            <a:pPr algn="l" rtl="0"/>
            <a:r>
              <a:rPr lang="en-US" sz="2200" i="1" dirty="0"/>
              <a:t> </a:t>
            </a:r>
            <a:r>
              <a:rPr lang="en-US" sz="2200" i="1" dirty="0" smtClean="0"/>
              <a:t>1 pt                  Chest </a:t>
            </a:r>
            <a:r>
              <a:rPr lang="en-US" sz="2200" i="1" dirty="0"/>
              <a:t>metastases </a:t>
            </a:r>
            <a:endParaRPr lang="en-US" sz="2200" i="1" dirty="0" smtClean="0"/>
          </a:p>
          <a:p>
            <a:pPr algn="l" rtl="0"/>
            <a:r>
              <a:rPr lang="en-US" sz="2200" i="1" dirty="0"/>
              <a:t> </a:t>
            </a:r>
            <a:r>
              <a:rPr lang="en-US" sz="2200" i="1" dirty="0" smtClean="0"/>
              <a:t>2 pt </a:t>
            </a:r>
            <a:r>
              <a:rPr lang="en-US" sz="2200" i="1" dirty="0"/>
              <a:t> </a:t>
            </a:r>
            <a:r>
              <a:rPr lang="en-US" sz="2200" i="1" dirty="0" smtClean="0"/>
              <a:t>                superficial </a:t>
            </a:r>
            <a:r>
              <a:rPr lang="en-US" sz="2200" i="1" dirty="0"/>
              <a:t>wound </a:t>
            </a:r>
            <a:r>
              <a:rPr lang="en-US" sz="2200" i="1" dirty="0" smtClean="0"/>
              <a:t>infection</a:t>
            </a:r>
          </a:p>
          <a:p>
            <a:pPr algn="l" rtl="0"/>
            <a:r>
              <a:rPr lang="en-US" sz="2200" i="1" dirty="0" smtClean="0"/>
              <a:t> 3 pt                  </a:t>
            </a:r>
            <a:r>
              <a:rPr lang="en-US" sz="2200" i="1" dirty="0"/>
              <a:t>leg length discrepancy </a:t>
            </a:r>
            <a:endParaRPr lang="en-US" sz="2200" i="1" dirty="0" smtClean="0"/>
          </a:p>
          <a:p>
            <a:pPr algn="l" rtl="0"/>
            <a:endParaRPr lang="en-US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hind\Desktop\abed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6455"/>
            <a:ext cx="4648200" cy="309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hind\Desktop\abed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7292" y="3505200"/>
            <a:ext cx="4833107" cy="30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302" y="228600"/>
            <a:ext cx="3400498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228600"/>
            <a:ext cx="3697737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3603625"/>
            <a:ext cx="3630930" cy="3025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" y="3577197"/>
            <a:ext cx="3352800" cy="305220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hind\Desktop\abed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76200"/>
            <a:ext cx="480889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hind\Desktop\abed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0639" y="3429000"/>
            <a:ext cx="481356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263" y="304800"/>
            <a:ext cx="3709737" cy="2819400"/>
          </a:xfrm>
          <a:prstGeom prst="rect">
            <a:avLst/>
          </a:prstGeom>
        </p:spPr>
      </p:pic>
      <p:pic>
        <p:nvPicPr>
          <p:cNvPr id="3" name="Picture 2" descr="C:\Users\hind\Desktop\abed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3581400"/>
            <a:ext cx="5791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0" y="304800"/>
            <a:ext cx="3373211" cy="28194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3505200" cy="28267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4649" y="228600"/>
            <a:ext cx="3730751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0" y="3352800"/>
            <a:ext cx="4191000" cy="3175000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1" y="1796665"/>
            <a:ext cx="1176458" cy="3384935"/>
          </a:xfrm>
          <a:prstGeom prst="rect">
            <a:avLst/>
          </a:prstGeom>
        </p:spPr>
      </p:pic>
      <p:pic>
        <p:nvPicPr>
          <p:cNvPr id="4" name="Picture 3" descr="C:\Users\hind\Desktop\abed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828801"/>
            <a:ext cx="4878164" cy="3276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0" y="1817074"/>
            <a:ext cx="1981200" cy="3239914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ind\Desktop\abed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52400"/>
            <a:ext cx="3431193" cy="296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hind\Desktop\abed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4432" y="3276600"/>
            <a:ext cx="431976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410200" y="152401"/>
            <a:ext cx="2204605" cy="289560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 l="6164"/>
          <a:stretch>
            <a:fillRect/>
          </a:stretch>
        </p:blipFill>
        <p:spPr>
          <a:xfrm>
            <a:off x="152400" y="1942822"/>
            <a:ext cx="2287178" cy="32387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 l="9028" r="12500"/>
          <a:stretch>
            <a:fillRect/>
          </a:stretch>
        </p:blipFill>
        <p:spPr>
          <a:xfrm>
            <a:off x="2678570" y="1905000"/>
            <a:ext cx="1893430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 l="11347" r="7801"/>
          <a:stretch>
            <a:fillRect/>
          </a:stretch>
        </p:blipFill>
        <p:spPr>
          <a:xfrm>
            <a:off x="4764932" y="1905000"/>
            <a:ext cx="1940668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rcRect l="6865" r="13501"/>
          <a:stretch>
            <a:fillRect/>
          </a:stretch>
        </p:blipFill>
        <p:spPr>
          <a:xfrm>
            <a:off x="6940685" y="1905000"/>
            <a:ext cx="1974715" cy="3200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199" y="1823058"/>
            <a:ext cx="2514601" cy="33585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1828800"/>
            <a:ext cx="2514600" cy="335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67857" y="1828800"/>
            <a:ext cx="2518943" cy="33528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22064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762000"/>
            <a:ext cx="5943600" cy="1219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Discussion</a:t>
            </a:r>
            <a:endParaRPr lang="en-US" sz="6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sz="2400" dirty="0"/>
              <a:t>Various reconstructive techniques have been used for reconstructing of the </a:t>
            </a:r>
            <a:r>
              <a:rPr lang="en-US" sz="2400" dirty="0" err="1" smtClean="0"/>
              <a:t>tibial</a:t>
            </a:r>
            <a:r>
              <a:rPr lang="en-US" sz="2400" dirty="0" smtClean="0"/>
              <a:t> defects including:</a:t>
            </a:r>
          </a:p>
          <a:p>
            <a:pPr algn="l" rtl="0">
              <a:buNone/>
            </a:pPr>
            <a:endParaRPr lang="en-US" sz="2400" dirty="0" smtClean="0"/>
          </a:p>
          <a:p>
            <a:pPr lvl="2" algn="just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Large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segmental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allografts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2" algn="just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Vascularised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or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avascular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autografts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2" algn="just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Extracorporeal irradiation</a:t>
            </a:r>
          </a:p>
          <a:p>
            <a:pPr lvl="2" algn="just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Bone transport</a:t>
            </a:r>
          </a:p>
          <a:p>
            <a:pPr lvl="2" algn="just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Mega prosthesis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Discussion</a:t>
            </a:r>
            <a:endParaRPr lang="en-US" sz="32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sz="2400" dirty="0"/>
              <a:t>When evaluating a reconstruction technique various factors need to be considered </a:t>
            </a:r>
            <a:r>
              <a:rPr lang="en-US" sz="2400" dirty="0" smtClean="0"/>
              <a:t>including:</a:t>
            </a:r>
          </a:p>
          <a:p>
            <a:pPr algn="l" rtl="0">
              <a:buNone/>
            </a:pPr>
            <a:endParaRPr lang="en-US" sz="2400" dirty="0" smtClean="0"/>
          </a:p>
          <a:p>
            <a:pPr lvl="2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Ease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of the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procedure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Its morbidity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Complications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Functional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outcome </a:t>
            </a:r>
          </a:p>
          <a:p>
            <a:pPr lvl="2" algn="l" rtl="0"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Durability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l" rt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Discussion</a:t>
            </a:r>
            <a:endParaRPr lang="en-US" sz="32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000" dirty="0" err="1" smtClean="0"/>
              <a:t>Avascular</a:t>
            </a:r>
            <a:r>
              <a:rPr lang="en-US" sz="2000" dirty="0" smtClean="0"/>
              <a:t> </a:t>
            </a:r>
            <a:r>
              <a:rPr lang="en-US" sz="2000" dirty="0"/>
              <a:t>strut allograft </a:t>
            </a:r>
            <a:r>
              <a:rPr lang="en-US" sz="2000" dirty="0" smtClean="0"/>
              <a:t>is limited </a:t>
            </a:r>
            <a:r>
              <a:rPr lang="en-US" sz="2000" dirty="0"/>
              <a:t>by the length of the </a:t>
            </a:r>
            <a:r>
              <a:rPr lang="en-US" sz="2000" dirty="0" smtClean="0"/>
              <a:t>resection and their availability                  nonunion, fracture ,  infection and fear of disease transmission </a:t>
            </a:r>
          </a:p>
          <a:p>
            <a:pPr algn="l" rtl="0">
              <a:buFont typeface="Wingdings" pitchFamily="2" charset="2"/>
              <a:buChar char="Ø"/>
            </a:pPr>
            <a:endParaRPr lang="en-US" sz="2000" dirty="0"/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/>
              <a:t>Distraction </a:t>
            </a:r>
            <a:r>
              <a:rPr lang="en-US" sz="2000" dirty="0" err="1" smtClean="0"/>
              <a:t>osteogenesis</a:t>
            </a:r>
            <a:r>
              <a:rPr lang="en-US" sz="2000" dirty="0" smtClean="0"/>
              <a:t>              prolonged </a:t>
            </a:r>
            <a:r>
              <a:rPr lang="en-US" sz="2000" dirty="0"/>
              <a:t>use of external </a:t>
            </a:r>
            <a:r>
              <a:rPr lang="en-US" sz="2000" dirty="0" smtClean="0"/>
              <a:t>pins.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dirty="0" err="1"/>
              <a:t>endo</a:t>
            </a:r>
            <a:r>
              <a:rPr lang="en-US" sz="2000" dirty="0"/>
              <a:t>-prostheses </a:t>
            </a:r>
            <a:r>
              <a:rPr lang="en-US" sz="2000" dirty="0" smtClean="0"/>
              <a:t>            deteriorates </a:t>
            </a:r>
            <a:r>
              <a:rPr lang="en-US" sz="2000" dirty="0"/>
              <a:t>with time </a:t>
            </a:r>
          </a:p>
          <a:p>
            <a:pPr algn="l" rtl="0">
              <a:buFont typeface="Wingdings" pitchFamily="2" charset="2"/>
              <a:buChar char="Ø"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Discussion</a:t>
            </a:r>
            <a:endParaRPr lang="en-US" sz="3200" dirty="0"/>
          </a:p>
        </p:txBody>
      </p:sp>
      <p:sp>
        <p:nvSpPr>
          <p:cNvPr id="4" name="Notched Right Arrow 3"/>
          <p:cNvSpPr/>
          <p:nvPr/>
        </p:nvSpPr>
        <p:spPr>
          <a:xfrm>
            <a:off x="5029200" y="2392220"/>
            <a:ext cx="762000" cy="228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4114800" y="3429000"/>
            <a:ext cx="762000" cy="228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3200400" y="4077856"/>
            <a:ext cx="762000" cy="228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295400"/>
          </a:xfrm>
        </p:spPr>
        <p:txBody>
          <a:bodyPr/>
          <a:lstStyle/>
          <a:p>
            <a:pPr algn="ctr">
              <a:buNone/>
            </a:pPr>
            <a:r>
              <a:rPr lang="en-US" sz="7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Conclusion</a:t>
            </a:r>
            <a:endParaRPr lang="en-US" sz="7200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err="1"/>
              <a:t>Ipsilateral</a:t>
            </a:r>
            <a:r>
              <a:rPr lang="en-US" dirty="0"/>
              <a:t> </a:t>
            </a:r>
            <a:r>
              <a:rPr lang="en-US" dirty="0" err="1"/>
              <a:t>vascularised</a:t>
            </a:r>
            <a:r>
              <a:rPr lang="en-US" dirty="0"/>
              <a:t> fibular transfer is an easy, inexpensive technique that does not require micro-vascular skills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/>
              <a:t>It is also quicker to perform than transfers requiring vascular </a:t>
            </a:r>
            <a:r>
              <a:rPr lang="en-US" dirty="0" err="1"/>
              <a:t>anastomosis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The reduction in volume of the lower leg that follows </a:t>
            </a:r>
            <a:r>
              <a:rPr lang="en-US" dirty="0" err="1"/>
              <a:t>antero</a:t>
            </a:r>
            <a:r>
              <a:rPr lang="en-US" dirty="0"/>
              <a:t>-medial shift of the fibula makes skin closure </a:t>
            </a:r>
            <a:r>
              <a:rPr lang="en-US" dirty="0" smtClean="0"/>
              <a:t>easier.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85800" y="304800"/>
          <a:ext cx="84582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 descr="thank-yo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7384" y="808037"/>
            <a:ext cx="4529231" cy="4525963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298</TotalTime>
  <Words>470</Words>
  <Application>Microsoft Office PowerPoint</Application>
  <PresentationFormat>On-screen Show (4:3)</PresentationFormat>
  <Paragraphs>82</Paragraphs>
  <Slides>27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Office Theme</vt:lpstr>
      <vt:lpstr>Flow</vt:lpstr>
      <vt:lpstr>Apex</vt:lpstr>
      <vt:lpstr>Concourse</vt:lpstr>
      <vt:lpstr>Trek</vt:lpstr>
      <vt:lpstr>VASCULARIZED FIBULAR MEDIALIZATION FOR RECONSTRUCTION OF THE TIBIAL DEFECTS  FOLLOWING TUMOUR EXCISION </vt:lpstr>
      <vt:lpstr>Slide 2</vt:lpstr>
      <vt:lpstr>Aim of the Study</vt:lpstr>
      <vt:lpstr>Slide 4</vt:lpstr>
      <vt:lpstr>Introduction</vt:lpstr>
      <vt:lpstr>Slide 6</vt:lpstr>
      <vt:lpstr>Patients and Methods </vt:lpstr>
      <vt:lpstr>Slide 8</vt:lpstr>
      <vt:lpstr>Slide 9</vt:lpstr>
      <vt:lpstr>Results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Discussion</vt:lpstr>
      <vt:lpstr>Discussion</vt:lpstr>
      <vt:lpstr>Discussion</vt:lpstr>
      <vt:lpstr>Slide 24</vt:lpstr>
      <vt:lpstr>Conclusion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Abed</dc:creator>
  <cp:lastModifiedBy>Abed</cp:lastModifiedBy>
  <cp:revision>34</cp:revision>
  <dcterms:created xsi:type="dcterms:W3CDTF">2015-10-13T15:01:51Z</dcterms:created>
  <dcterms:modified xsi:type="dcterms:W3CDTF">2015-10-21T15:33:13Z</dcterms:modified>
</cp:coreProperties>
</file>