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Default Extension="vml" ContentType="application/vnd.openxmlformats-officedocument.vmlDrawing"/>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2.xml" ContentType="application/vnd.openxmlformats-officedocument.drawingml.diagramColors+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2"/>
  </p:notesMasterIdLst>
  <p:sldIdLst>
    <p:sldId id="301" r:id="rId2"/>
    <p:sldId id="302" r:id="rId3"/>
    <p:sldId id="256" r:id="rId4"/>
    <p:sldId id="257" r:id="rId5"/>
    <p:sldId id="258" r:id="rId6"/>
    <p:sldId id="259" r:id="rId7"/>
    <p:sldId id="260" r:id="rId8"/>
    <p:sldId id="261" r:id="rId9"/>
    <p:sldId id="262" r:id="rId10"/>
    <p:sldId id="263" r:id="rId11"/>
    <p:sldId id="264" r:id="rId12"/>
    <p:sldId id="286" r:id="rId13"/>
    <p:sldId id="265" r:id="rId14"/>
    <p:sldId id="291" r:id="rId15"/>
    <p:sldId id="272" r:id="rId16"/>
    <p:sldId id="288" r:id="rId17"/>
    <p:sldId id="289" r:id="rId18"/>
    <p:sldId id="293" r:id="rId19"/>
    <p:sldId id="276" r:id="rId20"/>
    <p:sldId id="292" r:id="rId21"/>
    <p:sldId id="294" r:id="rId22"/>
    <p:sldId id="278" r:id="rId23"/>
    <p:sldId id="295" r:id="rId24"/>
    <p:sldId id="296" r:id="rId25"/>
    <p:sldId id="297" r:id="rId26"/>
    <p:sldId id="285" r:id="rId27"/>
    <p:sldId id="300" r:id="rId28"/>
    <p:sldId id="299" r:id="rId29"/>
    <p:sldId id="298" r:id="rId30"/>
    <p:sldId id="303" r:id="rId31"/>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7033" autoAdjust="0"/>
    <p:restoredTop sz="83005" autoAdjust="0"/>
  </p:normalViewPr>
  <p:slideViewPr>
    <p:cSldViewPr>
      <p:cViewPr varScale="1">
        <p:scale>
          <a:sx n="73" d="100"/>
          <a:sy n="73" d="100"/>
        </p:scale>
        <p:origin x="-123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C3D9BD-DD74-4E42-8CC3-951FED2DF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3338E7A9-CE31-4C3B-A17C-560FA2D2F98E}">
      <dgm:prSet/>
      <dgm:spPr/>
      <dgm:t>
        <a:bodyPr/>
        <a:lstStyle/>
        <a:p>
          <a:r>
            <a:rPr lang="tr-TR" dirty="0" smtClean="0"/>
            <a:t>Chemical composition</a:t>
          </a:r>
          <a:endParaRPr lang="tr-TR" dirty="0"/>
        </a:p>
      </dgm:t>
    </dgm:pt>
    <dgm:pt modelId="{EA96B60B-473A-43C8-BE88-3677A1E303FD}" type="parTrans" cxnId="{BFE94E89-9DD7-42BF-91C5-23FB9EC7C89F}">
      <dgm:prSet/>
      <dgm:spPr/>
      <dgm:t>
        <a:bodyPr/>
        <a:lstStyle/>
        <a:p>
          <a:endParaRPr lang="tr-TR"/>
        </a:p>
      </dgm:t>
    </dgm:pt>
    <dgm:pt modelId="{86A0A8FF-93A9-49BA-8048-D8E96400CDBC}" type="sibTrans" cxnId="{BFE94E89-9DD7-42BF-91C5-23FB9EC7C89F}">
      <dgm:prSet/>
      <dgm:spPr/>
      <dgm:t>
        <a:bodyPr/>
        <a:lstStyle/>
        <a:p>
          <a:endParaRPr lang="tr-TR"/>
        </a:p>
      </dgm:t>
    </dgm:pt>
    <dgm:pt modelId="{7C8BD29A-9825-4662-8781-51D7DCD18D35}" type="pres">
      <dgm:prSet presAssocID="{9FC3D9BD-DD74-4E42-8CC3-951FED2DF997}" presName="linear" presStyleCnt="0">
        <dgm:presLayoutVars>
          <dgm:animLvl val="lvl"/>
          <dgm:resizeHandles val="exact"/>
        </dgm:presLayoutVars>
      </dgm:prSet>
      <dgm:spPr/>
      <dgm:t>
        <a:bodyPr/>
        <a:lstStyle/>
        <a:p>
          <a:endParaRPr lang="tr-TR"/>
        </a:p>
      </dgm:t>
    </dgm:pt>
    <dgm:pt modelId="{BCC1B669-8573-4983-BC13-7E4018CD1A04}" type="pres">
      <dgm:prSet presAssocID="{3338E7A9-CE31-4C3B-A17C-560FA2D2F98E}" presName="parentText" presStyleLbl="node1" presStyleIdx="0" presStyleCnt="1" custScaleY="45187" custLinFactY="-32046" custLinFactNeighborX="2500" custLinFactNeighborY="-100000">
        <dgm:presLayoutVars>
          <dgm:chMax val="0"/>
          <dgm:bulletEnabled val="1"/>
        </dgm:presLayoutVars>
      </dgm:prSet>
      <dgm:spPr/>
      <dgm:t>
        <a:bodyPr/>
        <a:lstStyle/>
        <a:p>
          <a:endParaRPr lang="tr-TR"/>
        </a:p>
      </dgm:t>
    </dgm:pt>
  </dgm:ptLst>
  <dgm:cxnLst>
    <dgm:cxn modelId="{BFE94E89-9DD7-42BF-91C5-23FB9EC7C89F}" srcId="{9FC3D9BD-DD74-4E42-8CC3-951FED2DF997}" destId="{3338E7A9-CE31-4C3B-A17C-560FA2D2F98E}" srcOrd="0" destOrd="0" parTransId="{EA96B60B-473A-43C8-BE88-3677A1E303FD}" sibTransId="{86A0A8FF-93A9-49BA-8048-D8E96400CDBC}"/>
    <dgm:cxn modelId="{A71A3CE4-15AC-4B36-9E16-759302DC522F}" type="presOf" srcId="{9FC3D9BD-DD74-4E42-8CC3-951FED2DF997}" destId="{7C8BD29A-9825-4662-8781-51D7DCD18D35}" srcOrd="0" destOrd="0" presId="urn:microsoft.com/office/officeart/2005/8/layout/vList2"/>
    <dgm:cxn modelId="{7BAA31F7-B6B6-4D56-AB55-759B7E406F07}" type="presOf" srcId="{3338E7A9-CE31-4C3B-A17C-560FA2D2F98E}" destId="{BCC1B669-8573-4983-BC13-7E4018CD1A04}" srcOrd="0" destOrd="0" presId="urn:microsoft.com/office/officeart/2005/8/layout/vList2"/>
    <dgm:cxn modelId="{5B85C164-1BF5-4D31-ADDF-FA2E54CA2FD9}" type="presParOf" srcId="{7C8BD29A-9825-4662-8781-51D7DCD18D35}" destId="{BCC1B669-8573-4983-BC13-7E4018CD1A04}" srcOrd="0"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A9FAF1D4-2262-4DDF-8EAF-F95947AC123F}"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tr-TR"/>
        </a:p>
      </dgm:t>
    </dgm:pt>
    <dgm:pt modelId="{830C0347-4FB9-4E14-9BEC-177432715F3F}">
      <dgm:prSet phldrT="[Metin]" custT="1"/>
      <dgm:spPr/>
      <dgm:t>
        <a:bodyPr/>
        <a:lstStyle/>
        <a:p>
          <a:r>
            <a:rPr lang="tr-TR" sz="4400" dirty="0" err="1" smtClean="0">
              <a:solidFill>
                <a:srgbClr val="FF0000"/>
              </a:solidFill>
            </a:rPr>
            <a:t>Cutting</a:t>
          </a:r>
          <a:r>
            <a:rPr lang="tr-TR" sz="4400" dirty="0" smtClean="0">
              <a:solidFill>
                <a:srgbClr val="FF0000"/>
              </a:solidFill>
            </a:rPr>
            <a:t> </a:t>
          </a:r>
          <a:r>
            <a:rPr lang="tr-TR" sz="4400" dirty="0" err="1" smtClean="0">
              <a:solidFill>
                <a:srgbClr val="FF0000"/>
              </a:solidFill>
            </a:rPr>
            <a:t>Tools</a:t>
          </a:r>
          <a:endParaRPr lang="tr-TR" sz="4400" dirty="0">
            <a:solidFill>
              <a:srgbClr val="FF0000"/>
            </a:solidFill>
          </a:endParaRPr>
        </a:p>
      </dgm:t>
    </dgm:pt>
    <dgm:pt modelId="{203173D0-5DAF-4794-9997-0121DE449D9C}" type="parTrans" cxnId="{77BFB44A-C811-436A-844D-0DCAD9006CA9}">
      <dgm:prSet/>
      <dgm:spPr/>
      <dgm:t>
        <a:bodyPr/>
        <a:lstStyle/>
        <a:p>
          <a:endParaRPr lang="tr-TR"/>
        </a:p>
      </dgm:t>
    </dgm:pt>
    <dgm:pt modelId="{B7AD74E1-3B7D-4904-8382-7669F7D182EA}" type="sibTrans" cxnId="{77BFB44A-C811-436A-844D-0DCAD9006CA9}">
      <dgm:prSet/>
      <dgm:spPr/>
      <dgm:t>
        <a:bodyPr/>
        <a:lstStyle/>
        <a:p>
          <a:endParaRPr lang="tr-TR"/>
        </a:p>
      </dgm:t>
    </dgm:pt>
    <dgm:pt modelId="{C5951DAA-20CF-4697-8E51-AC95701B536F}">
      <dgm:prSet phldrT="[Metin]"/>
      <dgm:spPr/>
      <dgm:t>
        <a:bodyPr/>
        <a:lstStyle/>
        <a:p>
          <a:r>
            <a:rPr lang="tr-TR" dirty="0" err="1" smtClean="0">
              <a:solidFill>
                <a:srgbClr val="FFFF00"/>
              </a:solidFill>
            </a:rPr>
            <a:t>Covered</a:t>
          </a:r>
          <a:r>
            <a:rPr lang="tr-TR" dirty="0" smtClean="0">
              <a:solidFill>
                <a:srgbClr val="FFFF00"/>
              </a:solidFill>
            </a:rPr>
            <a:t> </a:t>
          </a:r>
          <a:r>
            <a:rPr lang="tr-TR" dirty="0" err="1" smtClean="0">
              <a:solidFill>
                <a:srgbClr val="FFFF00"/>
              </a:solidFill>
            </a:rPr>
            <a:t>tools</a:t>
          </a:r>
          <a:endParaRPr lang="tr-TR" dirty="0">
            <a:solidFill>
              <a:srgbClr val="FFFF00"/>
            </a:solidFill>
          </a:endParaRPr>
        </a:p>
      </dgm:t>
    </dgm:pt>
    <dgm:pt modelId="{B6900DB5-568B-4C83-BEF4-E76EDEE93815}" type="parTrans" cxnId="{225ED4C0-F9ED-4685-B6FD-ADF4418B1BB0}">
      <dgm:prSet/>
      <dgm:spPr/>
      <dgm:t>
        <a:bodyPr/>
        <a:lstStyle/>
        <a:p>
          <a:endParaRPr lang="tr-TR"/>
        </a:p>
      </dgm:t>
    </dgm:pt>
    <dgm:pt modelId="{14E1E280-201B-4579-B06B-2781660D4451}" type="sibTrans" cxnId="{225ED4C0-F9ED-4685-B6FD-ADF4418B1BB0}">
      <dgm:prSet/>
      <dgm:spPr/>
      <dgm:t>
        <a:bodyPr/>
        <a:lstStyle/>
        <a:p>
          <a:endParaRPr lang="tr-TR"/>
        </a:p>
      </dgm:t>
    </dgm:pt>
    <dgm:pt modelId="{2005AE48-E1C7-4733-91D6-ACC7400A563C}">
      <dgm:prSet phldrT="[Metin]"/>
      <dgm:spPr/>
      <dgm:t>
        <a:bodyPr/>
        <a:lstStyle/>
        <a:p>
          <a:r>
            <a:rPr lang="tr-TR" dirty="0" smtClean="0">
              <a:solidFill>
                <a:srgbClr val="C00000"/>
              </a:solidFill>
            </a:rPr>
            <a:t>KT315</a:t>
          </a:r>
          <a:endParaRPr lang="tr-TR" dirty="0">
            <a:solidFill>
              <a:srgbClr val="C00000"/>
            </a:solidFill>
          </a:endParaRPr>
        </a:p>
      </dgm:t>
    </dgm:pt>
    <dgm:pt modelId="{365E67DE-F320-4E50-BBE8-8CA3AD93F9CC}" type="parTrans" cxnId="{6B02EFB0-1CF9-4123-B869-1A4B80A14D80}">
      <dgm:prSet/>
      <dgm:spPr/>
      <dgm:t>
        <a:bodyPr/>
        <a:lstStyle/>
        <a:p>
          <a:endParaRPr lang="tr-TR"/>
        </a:p>
      </dgm:t>
    </dgm:pt>
    <dgm:pt modelId="{CD2A8A54-D227-4566-A1B3-E59527633DC7}" type="sibTrans" cxnId="{6B02EFB0-1CF9-4123-B869-1A4B80A14D80}">
      <dgm:prSet/>
      <dgm:spPr/>
      <dgm:t>
        <a:bodyPr/>
        <a:lstStyle/>
        <a:p>
          <a:endParaRPr lang="tr-TR"/>
        </a:p>
      </dgm:t>
    </dgm:pt>
    <dgm:pt modelId="{E7C336CB-FF82-4F1A-ABF3-DDF68E7FB2A4}">
      <dgm:prSet phldrT="[Metin]"/>
      <dgm:spPr/>
      <dgm:t>
        <a:bodyPr/>
        <a:lstStyle/>
        <a:p>
          <a:r>
            <a:rPr lang="tr-TR" dirty="0" smtClean="0">
              <a:solidFill>
                <a:srgbClr val="FFC000"/>
              </a:solidFill>
            </a:rPr>
            <a:t>KC9240</a:t>
          </a:r>
          <a:endParaRPr lang="tr-TR" dirty="0">
            <a:solidFill>
              <a:srgbClr val="FFC000"/>
            </a:solidFill>
          </a:endParaRPr>
        </a:p>
      </dgm:t>
    </dgm:pt>
    <dgm:pt modelId="{E896BEC3-C60B-4856-9511-9ACDC9F8BE8C}" type="parTrans" cxnId="{C917F5DE-3444-4190-89E8-1E089158FA67}">
      <dgm:prSet/>
      <dgm:spPr/>
      <dgm:t>
        <a:bodyPr/>
        <a:lstStyle/>
        <a:p>
          <a:endParaRPr lang="tr-TR"/>
        </a:p>
      </dgm:t>
    </dgm:pt>
    <dgm:pt modelId="{99BCF699-775F-4F92-BB5B-AB93496A9E08}" type="sibTrans" cxnId="{C917F5DE-3444-4190-89E8-1E089158FA67}">
      <dgm:prSet/>
      <dgm:spPr/>
      <dgm:t>
        <a:bodyPr/>
        <a:lstStyle/>
        <a:p>
          <a:endParaRPr lang="tr-TR"/>
        </a:p>
      </dgm:t>
    </dgm:pt>
    <dgm:pt modelId="{9EA17BF7-691B-4F14-9B13-455FD1609426}">
      <dgm:prSet phldrT="[Metin]"/>
      <dgm:spPr/>
      <dgm:t>
        <a:bodyPr/>
        <a:lstStyle/>
        <a:p>
          <a:r>
            <a:rPr lang="tr-TR" dirty="0" err="1" smtClean="0">
              <a:solidFill>
                <a:srgbClr val="FFFF00"/>
              </a:solidFill>
            </a:rPr>
            <a:t>Uncovered</a:t>
          </a:r>
          <a:r>
            <a:rPr lang="tr-TR" dirty="0" smtClean="0"/>
            <a:t> </a:t>
          </a:r>
          <a:endParaRPr lang="tr-TR" dirty="0"/>
        </a:p>
      </dgm:t>
    </dgm:pt>
    <dgm:pt modelId="{A7946A22-6929-4155-AC2D-212A011ABC3F}" type="parTrans" cxnId="{BB01CEED-DCFD-4601-897F-DD36CB560421}">
      <dgm:prSet/>
      <dgm:spPr/>
      <dgm:t>
        <a:bodyPr/>
        <a:lstStyle/>
        <a:p>
          <a:endParaRPr lang="tr-TR"/>
        </a:p>
      </dgm:t>
    </dgm:pt>
    <dgm:pt modelId="{E30DA824-0F39-439D-B9B3-791C64EA8379}" type="sibTrans" cxnId="{BB01CEED-DCFD-4601-897F-DD36CB560421}">
      <dgm:prSet/>
      <dgm:spPr/>
      <dgm:t>
        <a:bodyPr/>
        <a:lstStyle/>
        <a:p>
          <a:endParaRPr lang="tr-TR"/>
        </a:p>
      </dgm:t>
    </dgm:pt>
    <dgm:pt modelId="{8DBCB1B6-7F75-4597-8BC0-573A93DC980A}">
      <dgm:prSet phldrT="[Metin]"/>
      <dgm:spPr/>
      <dgm:t>
        <a:bodyPr/>
        <a:lstStyle/>
        <a:p>
          <a:r>
            <a:rPr lang="tr-TR" dirty="0" smtClean="0">
              <a:solidFill>
                <a:schemeClr val="tx1"/>
              </a:solidFill>
            </a:rPr>
            <a:t>K313</a:t>
          </a:r>
          <a:endParaRPr lang="tr-TR" dirty="0">
            <a:solidFill>
              <a:schemeClr val="tx1"/>
            </a:solidFill>
          </a:endParaRPr>
        </a:p>
      </dgm:t>
    </dgm:pt>
    <dgm:pt modelId="{D57BB99D-1851-48B4-A163-9BC18B47FE85}" type="parTrans" cxnId="{4CD1539C-4B8D-4D73-8190-5838593BD865}">
      <dgm:prSet/>
      <dgm:spPr/>
      <dgm:t>
        <a:bodyPr/>
        <a:lstStyle/>
        <a:p>
          <a:endParaRPr lang="tr-TR"/>
        </a:p>
      </dgm:t>
    </dgm:pt>
    <dgm:pt modelId="{623338E7-AC05-4DE1-8FED-A3B44789DA3C}" type="sibTrans" cxnId="{4CD1539C-4B8D-4D73-8190-5838593BD865}">
      <dgm:prSet/>
      <dgm:spPr/>
      <dgm:t>
        <a:bodyPr/>
        <a:lstStyle/>
        <a:p>
          <a:endParaRPr lang="tr-TR"/>
        </a:p>
      </dgm:t>
    </dgm:pt>
    <dgm:pt modelId="{3AB10083-7B96-4FB2-8292-0865228D6193}" type="pres">
      <dgm:prSet presAssocID="{A9FAF1D4-2262-4DDF-8EAF-F95947AC123F}" presName="Name0" presStyleCnt="0">
        <dgm:presLayoutVars>
          <dgm:chPref val="1"/>
          <dgm:dir/>
          <dgm:animOne val="branch"/>
          <dgm:animLvl val="lvl"/>
          <dgm:resizeHandles/>
        </dgm:presLayoutVars>
      </dgm:prSet>
      <dgm:spPr/>
      <dgm:t>
        <a:bodyPr/>
        <a:lstStyle/>
        <a:p>
          <a:endParaRPr lang="tr-TR"/>
        </a:p>
      </dgm:t>
    </dgm:pt>
    <dgm:pt modelId="{AD6EDC8A-98A2-4694-A165-C9923F94F227}" type="pres">
      <dgm:prSet presAssocID="{830C0347-4FB9-4E14-9BEC-177432715F3F}" presName="vertOne" presStyleCnt="0"/>
      <dgm:spPr/>
    </dgm:pt>
    <dgm:pt modelId="{0B7A5054-2F16-4805-B071-EA9D7FC7B938}" type="pres">
      <dgm:prSet presAssocID="{830C0347-4FB9-4E14-9BEC-177432715F3F}" presName="txOne" presStyleLbl="node0" presStyleIdx="0" presStyleCnt="1">
        <dgm:presLayoutVars>
          <dgm:chPref val="3"/>
        </dgm:presLayoutVars>
      </dgm:prSet>
      <dgm:spPr/>
      <dgm:t>
        <a:bodyPr/>
        <a:lstStyle/>
        <a:p>
          <a:endParaRPr lang="tr-TR"/>
        </a:p>
      </dgm:t>
    </dgm:pt>
    <dgm:pt modelId="{DF75D532-4514-47D0-8E6F-404AE83E2E49}" type="pres">
      <dgm:prSet presAssocID="{830C0347-4FB9-4E14-9BEC-177432715F3F}" presName="parTransOne" presStyleCnt="0"/>
      <dgm:spPr/>
    </dgm:pt>
    <dgm:pt modelId="{0FD26041-EAD1-4C46-9B79-CAF394F9F302}" type="pres">
      <dgm:prSet presAssocID="{830C0347-4FB9-4E14-9BEC-177432715F3F}" presName="horzOne" presStyleCnt="0"/>
      <dgm:spPr/>
    </dgm:pt>
    <dgm:pt modelId="{AB308226-AB6C-48FB-AEEF-7B815A84E77C}" type="pres">
      <dgm:prSet presAssocID="{C5951DAA-20CF-4697-8E51-AC95701B536F}" presName="vertTwo" presStyleCnt="0"/>
      <dgm:spPr/>
    </dgm:pt>
    <dgm:pt modelId="{258522CB-BB48-422C-9F07-957848D3297D}" type="pres">
      <dgm:prSet presAssocID="{C5951DAA-20CF-4697-8E51-AC95701B536F}" presName="txTwo" presStyleLbl="node2" presStyleIdx="0" presStyleCnt="2">
        <dgm:presLayoutVars>
          <dgm:chPref val="3"/>
        </dgm:presLayoutVars>
      </dgm:prSet>
      <dgm:spPr/>
      <dgm:t>
        <a:bodyPr/>
        <a:lstStyle/>
        <a:p>
          <a:endParaRPr lang="tr-TR"/>
        </a:p>
      </dgm:t>
    </dgm:pt>
    <dgm:pt modelId="{0A5DB4C6-7F88-4615-9030-CABD267B458F}" type="pres">
      <dgm:prSet presAssocID="{C5951DAA-20CF-4697-8E51-AC95701B536F}" presName="parTransTwo" presStyleCnt="0"/>
      <dgm:spPr/>
    </dgm:pt>
    <dgm:pt modelId="{AD094504-BC28-4EFE-A4B3-DA2FCEA4F3E2}" type="pres">
      <dgm:prSet presAssocID="{C5951DAA-20CF-4697-8E51-AC95701B536F}" presName="horzTwo" presStyleCnt="0"/>
      <dgm:spPr/>
    </dgm:pt>
    <dgm:pt modelId="{666C5F1C-7BE0-44A9-8D7A-5228E53971BC}" type="pres">
      <dgm:prSet presAssocID="{2005AE48-E1C7-4733-91D6-ACC7400A563C}" presName="vertThree" presStyleCnt="0"/>
      <dgm:spPr/>
    </dgm:pt>
    <dgm:pt modelId="{B3B84922-DFE9-46B4-B5E8-9A0B61627F81}" type="pres">
      <dgm:prSet presAssocID="{2005AE48-E1C7-4733-91D6-ACC7400A563C}" presName="txThree" presStyleLbl="node3" presStyleIdx="0" presStyleCnt="3">
        <dgm:presLayoutVars>
          <dgm:chPref val="3"/>
        </dgm:presLayoutVars>
      </dgm:prSet>
      <dgm:spPr/>
      <dgm:t>
        <a:bodyPr/>
        <a:lstStyle/>
        <a:p>
          <a:endParaRPr lang="tr-TR"/>
        </a:p>
      </dgm:t>
    </dgm:pt>
    <dgm:pt modelId="{5CAE8225-47D0-47AC-9FBD-B154E6541D27}" type="pres">
      <dgm:prSet presAssocID="{2005AE48-E1C7-4733-91D6-ACC7400A563C}" presName="horzThree" presStyleCnt="0"/>
      <dgm:spPr/>
    </dgm:pt>
    <dgm:pt modelId="{5F1D0E73-E350-4566-9EAD-488DF21E43BF}" type="pres">
      <dgm:prSet presAssocID="{CD2A8A54-D227-4566-A1B3-E59527633DC7}" presName="sibSpaceThree" presStyleCnt="0"/>
      <dgm:spPr/>
    </dgm:pt>
    <dgm:pt modelId="{71705F71-7F1B-4EC9-B49F-21F33D409C19}" type="pres">
      <dgm:prSet presAssocID="{E7C336CB-FF82-4F1A-ABF3-DDF68E7FB2A4}" presName="vertThree" presStyleCnt="0"/>
      <dgm:spPr/>
    </dgm:pt>
    <dgm:pt modelId="{B8462E01-49F8-4FBB-AD9B-58AA847C0C98}" type="pres">
      <dgm:prSet presAssocID="{E7C336CB-FF82-4F1A-ABF3-DDF68E7FB2A4}" presName="txThree" presStyleLbl="node3" presStyleIdx="1" presStyleCnt="3">
        <dgm:presLayoutVars>
          <dgm:chPref val="3"/>
        </dgm:presLayoutVars>
      </dgm:prSet>
      <dgm:spPr/>
      <dgm:t>
        <a:bodyPr/>
        <a:lstStyle/>
        <a:p>
          <a:endParaRPr lang="tr-TR"/>
        </a:p>
      </dgm:t>
    </dgm:pt>
    <dgm:pt modelId="{C840A2AD-1BFD-48A2-9677-1846388EDD26}" type="pres">
      <dgm:prSet presAssocID="{E7C336CB-FF82-4F1A-ABF3-DDF68E7FB2A4}" presName="horzThree" presStyleCnt="0"/>
      <dgm:spPr/>
    </dgm:pt>
    <dgm:pt modelId="{61CFDCE9-C2D4-4048-AD0B-1015B63B73FB}" type="pres">
      <dgm:prSet presAssocID="{14E1E280-201B-4579-B06B-2781660D4451}" presName="sibSpaceTwo" presStyleCnt="0"/>
      <dgm:spPr/>
    </dgm:pt>
    <dgm:pt modelId="{0D75EEB7-92ED-4771-AE18-2A035B0F2F4E}" type="pres">
      <dgm:prSet presAssocID="{9EA17BF7-691B-4F14-9B13-455FD1609426}" presName="vertTwo" presStyleCnt="0"/>
      <dgm:spPr/>
    </dgm:pt>
    <dgm:pt modelId="{3E3ADA8D-4566-4D48-A1C9-372B4E06A6A6}" type="pres">
      <dgm:prSet presAssocID="{9EA17BF7-691B-4F14-9B13-455FD1609426}" presName="txTwo" presStyleLbl="node2" presStyleIdx="1" presStyleCnt="2">
        <dgm:presLayoutVars>
          <dgm:chPref val="3"/>
        </dgm:presLayoutVars>
      </dgm:prSet>
      <dgm:spPr/>
      <dgm:t>
        <a:bodyPr/>
        <a:lstStyle/>
        <a:p>
          <a:endParaRPr lang="tr-TR"/>
        </a:p>
      </dgm:t>
    </dgm:pt>
    <dgm:pt modelId="{AD58BC2D-A070-4910-97A3-E31FAD33C77C}" type="pres">
      <dgm:prSet presAssocID="{9EA17BF7-691B-4F14-9B13-455FD1609426}" presName="parTransTwo" presStyleCnt="0"/>
      <dgm:spPr/>
    </dgm:pt>
    <dgm:pt modelId="{E6462710-E70B-486E-9322-072ADDAB3A97}" type="pres">
      <dgm:prSet presAssocID="{9EA17BF7-691B-4F14-9B13-455FD1609426}" presName="horzTwo" presStyleCnt="0"/>
      <dgm:spPr/>
    </dgm:pt>
    <dgm:pt modelId="{926F44B9-9517-4678-961A-3FDB7B0D6185}" type="pres">
      <dgm:prSet presAssocID="{8DBCB1B6-7F75-4597-8BC0-573A93DC980A}" presName="vertThree" presStyleCnt="0"/>
      <dgm:spPr/>
    </dgm:pt>
    <dgm:pt modelId="{80D8EDF5-C613-496D-9A34-DD2D1269A78C}" type="pres">
      <dgm:prSet presAssocID="{8DBCB1B6-7F75-4597-8BC0-573A93DC980A}" presName="txThree" presStyleLbl="node3" presStyleIdx="2" presStyleCnt="3">
        <dgm:presLayoutVars>
          <dgm:chPref val="3"/>
        </dgm:presLayoutVars>
      </dgm:prSet>
      <dgm:spPr/>
      <dgm:t>
        <a:bodyPr/>
        <a:lstStyle/>
        <a:p>
          <a:endParaRPr lang="tr-TR"/>
        </a:p>
      </dgm:t>
    </dgm:pt>
    <dgm:pt modelId="{3A6BEEDE-36DE-4E9A-9F43-454EA4649A84}" type="pres">
      <dgm:prSet presAssocID="{8DBCB1B6-7F75-4597-8BC0-573A93DC980A}" presName="horzThree" presStyleCnt="0"/>
      <dgm:spPr/>
    </dgm:pt>
  </dgm:ptLst>
  <dgm:cxnLst>
    <dgm:cxn modelId="{77BFB44A-C811-436A-844D-0DCAD9006CA9}" srcId="{A9FAF1D4-2262-4DDF-8EAF-F95947AC123F}" destId="{830C0347-4FB9-4E14-9BEC-177432715F3F}" srcOrd="0" destOrd="0" parTransId="{203173D0-5DAF-4794-9997-0121DE449D9C}" sibTransId="{B7AD74E1-3B7D-4904-8382-7669F7D182EA}"/>
    <dgm:cxn modelId="{5364EF95-84FC-4FC0-9F5E-FB7D69295CE6}" type="presOf" srcId="{A9FAF1D4-2262-4DDF-8EAF-F95947AC123F}" destId="{3AB10083-7B96-4FB2-8292-0865228D6193}" srcOrd="0" destOrd="0" presId="urn:microsoft.com/office/officeart/2005/8/layout/hierarchy4"/>
    <dgm:cxn modelId="{9F591C0B-A19D-4D9A-9680-68CD324AE142}" type="presOf" srcId="{C5951DAA-20CF-4697-8E51-AC95701B536F}" destId="{258522CB-BB48-422C-9F07-957848D3297D}" srcOrd="0" destOrd="0" presId="urn:microsoft.com/office/officeart/2005/8/layout/hierarchy4"/>
    <dgm:cxn modelId="{6B02EFB0-1CF9-4123-B869-1A4B80A14D80}" srcId="{C5951DAA-20CF-4697-8E51-AC95701B536F}" destId="{2005AE48-E1C7-4733-91D6-ACC7400A563C}" srcOrd="0" destOrd="0" parTransId="{365E67DE-F320-4E50-BBE8-8CA3AD93F9CC}" sibTransId="{CD2A8A54-D227-4566-A1B3-E59527633DC7}"/>
    <dgm:cxn modelId="{8ABDC561-6D91-4A07-B44A-48359CD19E57}" type="presOf" srcId="{E7C336CB-FF82-4F1A-ABF3-DDF68E7FB2A4}" destId="{B8462E01-49F8-4FBB-AD9B-58AA847C0C98}" srcOrd="0" destOrd="0" presId="urn:microsoft.com/office/officeart/2005/8/layout/hierarchy4"/>
    <dgm:cxn modelId="{971B852E-3E69-498A-BD02-5DC51CA445A6}" type="presOf" srcId="{830C0347-4FB9-4E14-9BEC-177432715F3F}" destId="{0B7A5054-2F16-4805-B071-EA9D7FC7B938}" srcOrd="0" destOrd="0" presId="urn:microsoft.com/office/officeart/2005/8/layout/hierarchy4"/>
    <dgm:cxn modelId="{BB01CEED-DCFD-4601-897F-DD36CB560421}" srcId="{830C0347-4FB9-4E14-9BEC-177432715F3F}" destId="{9EA17BF7-691B-4F14-9B13-455FD1609426}" srcOrd="1" destOrd="0" parTransId="{A7946A22-6929-4155-AC2D-212A011ABC3F}" sibTransId="{E30DA824-0F39-439D-B9B3-791C64EA8379}"/>
    <dgm:cxn modelId="{7C5C5BB7-754E-40B8-8FEC-EB3378460A8B}" type="presOf" srcId="{8DBCB1B6-7F75-4597-8BC0-573A93DC980A}" destId="{80D8EDF5-C613-496D-9A34-DD2D1269A78C}" srcOrd="0" destOrd="0" presId="urn:microsoft.com/office/officeart/2005/8/layout/hierarchy4"/>
    <dgm:cxn modelId="{389EA4D6-3FEA-419F-835E-5FF5D946D298}" type="presOf" srcId="{2005AE48-E1C7-4733-91D6-ACC7400A563C}" destId="{B3B84922-DFE9-46B4-B5E8-9A0B61627F81}" srcOrd="0" destOrd="0" presId="urn:microsoft.com/office/officeart/2005/8/layout/hierarchy4"/>
    <dgm:cxn modelId="{4CD1539C-4B8D-4D73-8190-5838593BD865}" srcId="{9EA17BF7-691B-4F14-9B13-455FD1609426}" destId="{8DBCB1B6-7F75-4597-8BC0-573A93DC980A}" srcOrd="0" destOrd="0" parTransId="{D57BB99D-1851-48B4-A163-9BC18B47FE85}" sibTransId="{623338E7-AC05-4DE1-8FED-A3B44789DA3C}"/>
    <dgm:cxn modelId="{C917F5DE-3444-4190-89E8-1E089158FA67}" srcId="{C5951DAA-20CF-4697-8E51-AC95701B536F}" destId="{E7C336CB-FF82-4F1A-ABF3-DDF68E7FB2A4}" srcOrd="1" destOrd="0" parTransId="{E896BEC3-C60B-4856-9511-9ACDC9F8BE8C}" sibTransId="{99BCF699-775F-4F92-BB5B-AB93496A9E08}"/>
    <dgm:cxn modelId="{D1DEB944-3270-4EF9-963F-B2FC285BEBCE}" type="presOf" srcId="{9EA17BF7-691B-4F14-9B13-455FD1609426}" destId="{3E3ADA8D-4566-4D48-A1C9-372B4E06A6A6}" srcOrd="0" destOrd="0" presId="urn:microsoft.com/office/officeart/2005/8/layout/hierarchy4"/>
    <dgm:cxn modelId="{225ED4C0-F9ED-4685-B6FD-ADF4418B1BB0}" srcId="{830C0347-4FB9-4E14-9BEC-177432715F3F}" destId="{C5951DAA-20CF-4697-8E51-AC95701B536F}" srcOrd="0" destOrd="0" parTransId="{B6900DB5-568B-4C83-BEF4-E76EDEE93815}" sibTransId="{14E1E280-201B-4579-B06B-2781660D4451}"/>
    <dgm:cxn modelId="{B1D8900B-DBB2-4797-9531-8D9C430B84A0}" type="presParOf" srcId="{3AB10083-7B96-4FB2-8292-0865228D6193}" destId="{AD6EDC8A-98A2-4694-A165-C9923F94F227}" srcOrd="0" destOrd="0" presId="urn:microsoft.com/office/officeart/2005/8/layout/hierarchy4"/>
    <dgm:cxn modelId="{DA4F49CC-408E-47F8-BFCE-7D2F35C0AC64}" type="presParOf" srcId="{AD6EDC8A-98A2-4694-A165-C9923F94F227}" destId="{0B7A5054-2F16-4805-B071-EA9D7FC7B938}" srcOrd="0" destOrd="0" presId="urn:microsoft.com/office/officeart/2005/8/layout/hierarchy4"/>
    <dgm:cxn modelId="{FC914B40-8EA9-4B18-BA65-162889716463}" type="presParOf" srcId="{AD6EDC8A-98A2-4694-A165-C9923F94F227}" destId="{DF75D532-4514-47D0-8E6F-404AE83E2E49}" srcOrd="1" destOrd="0" presId="urn:microsoft.com/office/officeart/2005/8/layout/hierarchy4"/>
    <dgm:cxn modelId="{AA8EC33B-8DDA-4949-8F90-9E36EAF4279C}" type="presParOf" srcId="{AD6EDC8A-98A2-4694-A165-C9923F94F227}" destId="{0FD26041-EAD1-4C46-9B79-CAF394F9F302}" srcOrd="2" destOrd="0" presId="urn:microsoft.com/office/officeart/2005/8/layout/hierarchy4"/>
    <dgm:cxn modelId="{D9A15514-5B9E-47B6-9AC4-37DAA0081C98}" type="presParOf" srcId="{0FD26041-EAD1-4C46-9B79-CAF394F9F302}" destId="{AB308226-AB6C-48FB-AEEF-7B815A84E77C}" srcOrd="0" destOrd="0" presId="urn:microsoft.com/office/officeart/2005/8/layout/hierarchy4"/>
    <dgm:cxn modelId="{2810305B-1A51-4616-A51C-28F366AB0685}" type="presParOf" srcId="{AB308226-AB6C-48FB-AEEF-7B815A84E77C}" destId="{258522CB-BB48-422C-9F07-957848D3297D}" srcOrd="0" destOrd="0" presId="urn:microsoft.com/office/officeart/2005/8/layout/hierarchy4"/>
    <dgm:cxn modelId="{DAF846A9-130E-4832-AB6A-51C94CE846A0}" type="presParOf" srcId="{AB308226-AB6C-48FB-AEEF-7B815A84E77C}" destId="{0A5DB4C6-7F88-4615-9030-CABD267B458F}" srcOrd="1" destOrd="0" presId="urn:microsoft.com/office/officeart/2005/8/layout/hierarchy4"/>
    <dgm:cxn modelId="{7F0BDA65-BA6F-479D-BC30-7290DFF7E41E}" type="presParOf" srcId="{AB308226-AB6C-48FB-AEEF-7B815A84E77C}" destId="{AD094504-BC28-4EFE-A4B3-DA2FCEA4F3E2}" srcOrd="2" destOrd="0" presId="urn:microsoft.com/office/officeart/2005/8/layout/hierarchy4"/>
    <dgm:cxn modelId="{81D503AC-6BA3-4356-9259-93259E56FFA6}" type="presParOf" srcId="{AD094504-BC28-4EFE-A4B3-DA2FCEA4F3E2}" destId="{666C5F1C-7BE0-44A9-8D7A-5228E53971BC}" srcOrd="0" destOrd="0" presId="urn:microsoft.com/office/officeart/2005/8/layout/hierarchy4"/>
    <dgm:cxn modelId="{C53FF3A3-A102-4B30-8C4E-D70A840AEFEC}" type="presParOf" srcId="{666C5F1C-7BE0-44A9-8D7A-5228E53971BC}" destId="{B3B84922-DFE9-46B4-B5E8-9A0B61627F81}" srcOrd="0" destOrd="0" presId="urn:microsoft.com/office/officeart/2005/8/layout/hierarchy4"/>
    <dgm:cxn modelId="{A3B2A76E-B82F-4012-BB38-8DE6C07BFD41}" type="presParOf" srcId="{666C5F1C-7BE0-44A9-8D7A-5228E53971BC}" destId="{5CAE8225-47D0-47AC-9FBD-B154E6541D27}" srcOrd="1" destOrd="0" presId="urn:microsoft.com/office/officeart/2005/8/layout/hierarchy4"/>
    <dgm:cxn modelId="{FED380FB-3992-4CB1-9C5F-803DC894262E}" type="presParOf" srcId="{AD094504-BC28-4EFE-A4B3-DA2FCEA4F3E2}" destId="{5F1D0E73-E350-4566-9EAD-488DF21E43BF}" srcOrd="1" destOrd="0" presId="urn:microsoft.com/office/officeart/2005/8/layout/hierarchy4"/>
    <dgm:cxn modelId="{6A03E3DC-BAD5-43E3-BF3E-5B1CAA62E1F9}" type="presParOf" srcId="{AD094504-BC28-4EFE-A4B3-DA2FCEA4F3E2}" destId="{71705F71-7F1B-4EC9-B49F-21F33D409C19}" srcOrd="2" destOrd="0" presId="urn:microsoft.com/office/officeart/2005/8/layout/hierarchy4"/>
    <dgm:cxn modelId="{BE61CD25-C70E-458F-A678-0DEB203F30F0}" type="presParOf" srcId="{71705F71-7F1B-4EC9-B49F-21F33D409C19}" destId="{B8462E01-49F8-4FBB-AD9B-58AA847C0C98}" srcOrd="0" destOrd="0" presId="urn:microsoft.com/office/officeart/2005/8/layout/hierarchy4"/>
    <dgm:cxn modelId="{517DBCC1-4D31-4E96-AF5B-7DDFB7BDB7A4}" type="presParOf" srcId="{71705F71-7F1B-4EC9-B49F-21F33D409C19}" destId="{C840A2AD-1BFD-48A2-9677-1846388EDD26}" srcOrd="1" destOrd="0" presId="urn:microsoft.com/office/officeart/2005/8/layout/hierarchy4"/>
    <dgm:cxn modelId="{56E5F4D1-87C5-4BA0-80D4-7B75C482ABCB}" type="presParOf" srcId="{0FD26041-EAD1-4C46-9B79-CAF394F9F302}" destId="{61CFDCE9-C2D4-4048-AD0B-1015B63B73FB}" srcOrd="1" destOrd="0" presId="urn:microsoft.com/office/officeart/2005/8/layout/hierarchy4"/>
    <dgm:cxn modelId="{D663338C-B052-4BAA-9EA5-5568AA8FE4FD}" type="presParOf" srcId="{0FD26041-EAD1-4C46-9B79-CAF394F9F302}" destId="{0D75EEB7-92ED-4771-AE18-2A035B0F2F4E}" srcOrd="2" destOrd="0" presId="urn:microsoft.com/office/officeart/2005/8/layout/hierarchy4"/>
    <dgm:cxn modelId="{0B632AB5-12E5-469E-9A17-E214E71B17A3}" type="presParOf" srcId="{0D75EEB7-92ED-4771-AE18-2A035B0F2F4E}" destId="{3E3ADA8D-4566-4D48-A1C9-372B4E06A6A6}" srcOrd="0" destOrd="0" presId="urn:microsoft.com/office/officeart/2005/8/layout/hierarchy4"/>
    <dgm:cxn modelId="{A898278A-AB14-4CE8-BC77-13D7B2164369}" type="presParOf" srcId="{0D75EEB7-92ED-4771-AE18-2A035B0F2F4E}" destId="{AD58BC2D-A070-4910-97A3-E31FAD33C77C}" srcOrd="1" destOrd="0" presId="urn:microsoft.com/office/officeart/2005/8/layout/hierarchy4"/>
    <dgm:cxn modelId="{A951700C-D441-46B1-B6C3-6A60BA693018}" type="presParOf" srcId="{0D75EEB7-92ED-4771-AE18-2A035B0F2F4E}" destId="{E6462710-E70B-486E-9322-072ADDAB3A97}" srcOrd="2" destOrd="0" presId="urn:microsoft.com/office/officeart/2005/8/layout/hierarchy4"/>
    <dgm:cxn modelId="{CBAF7864-E605-4C52-BB1E-F0C3C662A30F}" type="presParOf" srcId="{E6462710-E70B-486E-9322-072ADDAB3A97}" destId="{926F44B9-9517-4678-961A-3FDB7B0D6185}" srcOrd="0" destOrd="0" presId="urn:microsoft.com/office/officeart/2005/8/layout/hierarchy4"/>
    <dgm:cxn modelId="{954506B1-0499-4739-82FC-DA2C26C81D82}" type="presParOf" srcId="{926F44B9-9517-4678-961A-3FDB7B0D6185}" destId="{80D8EDF5-C613-496D-9A34-DD2D1269A78C}" srcOrd="0" destOrd="0" presId="urn:microsoft.com/office/officeart/2005/8/layout/hierarchy4"/>
    <dgm:cxn modelId="{B0325BAC-28EA-47BB-B8C0-CCADBCFC8610}" type="presParOf" srcId="{926F44B9-9517-4678-961A-3FDB7B0D6185}" destId="{3A6BEEDE-36DE-4E9A-9F43-454EA4649A84}" srcOrd="1" destOrd="0" presId="urn:microsoft.com/office/officeart/2005/8/layout/hierarchy4"/>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375DBF-35B8-475B-BE29-F5C7D9392D83}" type="datetimeFigureOut">
              <a:rPr lang="tr-TR" smtClean="0"/>
              <a:pPr/>
              <a:t>08.10.2014</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A82E4C-ACEA-44DA-BD7D-760A557771EC}"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F1A82E4C-ACEA-44DA-BD7D-760A557771EC}" type="slidenum">
              <a:rPr lang="tr-TR" smtClean="0"/>
              <a:pPr/>
              <a:t>3</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99423AE1-B078-4BD0-AC0F-5D4ACFFA0D5C}" type="slidenum">
              <a:rPr lang="tr-TR" smtClean="0"/>
              <a:pPr/>
              <a:t>15</a:t>
            </a:fld>
            <a:endParaRPr lang="tr-TR"/>
          </a:p>
        </p:txBody>
      </p:sp>
    </p:spTree>
    <p:extLst>
      <p:ext uri="{BB962C8B-B14F-4D97-AF65-F5344CB8AC3E}">
        <p14:creationId xmlns="" xmlns:p14="http://schemas.microsoft.com/office/powerpoint/2010/main" val="1068551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99423AE1-B078-4BD0-AC0F-5D4ACFFA0D5C}" type="slidenum">
              <a:rPr lang="tr-TR" smtClean="0"/>
              <a:pPr/>
              <a:t>19</a:t>
            </a:fld>
            <a:endParaRPr lang="tr-TR"/>
          </a:p>
        </p:txBody>
      </p:sp>
    </p:spTree>
    <p:extLst>
      <p:ext uri="{BB962C8B-B14F-4D97-AF65-F5344CB8AC3E}">
        <p14:creationId xmlns="" xmlns:p14="http://schemas.microsoft.com/office/powerpoint/2010/main" val="1068551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99423AE1-B078-4BD0-AC0F-5D4ACFFA0D5C}" type="slidenum">
              <a:rPr lang="tr-TR" smtClean="0"/>
              <a:pPr/>
              <a:t>22</a:t>
            </a:fld>
            <a:endParaRPr lang="tr-TR"/>
          </a:p>
        </p:txBody>
      </p:sp>
    </p:spTree>
    <p:extLst>
      <p:ext uri="{BB962C8B-B14F-4D97-AF65-F5344CB8AC3E}">
        <p14:creationId xmlns="" xmlns:p14="http://schemas.microsoft.com/office/powerpoint/2010/main" val="1068551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F853A654-A2EF-4D28-AC03-76A78105374A}" type="datetimeFigureOut">
              <a:rPr lang="tr-TR" smtClean="0"/>
              <a:pPr/>
              <a:t>08.10.2014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1CD5D2C-FBFF-4F1D-A9C6-5C8DD556C98A}"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53A654-A2EF-4D28-AC03-76A78105374A}" type="datetimeFigureOut">
              <a:rPr lang="tr-TR" smtClean="0"/>
              <a:pPr/>
              <a:t>08.10.2014</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CD5D2C-FBFF-4F1D-A9C6-5C8DD556C98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omicsonline.org/scholarly-journals.php" TargetMode="External"/><Relationship Id="rId2" Type="http://schemas.openxmlformats.org/officeDocument/2006/relationships/hyperlink" Target="http://www.omicsonline.org/open-access-publication.php" TargetMode="External"/><Relationship Id="rId1" Type="http://schemas.openxmlformats.org/officeDocument/2006/relationships/slideLayout" Target="../slideLayouts/slideLayout2.xml"/><Relationship Id="rId4" Type="http://schemas.openxmlformats.org/officeDocument/2006/relationships/hyperlink" Target="http://www.omicsonline.org/international-scientific-conference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omicsgroup.com/mechanical-aerospace-engineering-conference-2014/" TargetMode="External"/><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conferenceseries.com/" TargetMode="External"/><Relationship Id="rId2" Type="http://schemas.openxmlformats.org/officeDocument/2006/relationships/hyperlink" Target="http://www.omicsgroup.com/" TargetMode="External"/><Relationship Id="rId1" Type="http://schemas.openxmlformats.org/officeDocument/2006/relationships/slideLayout" Target="../slideLayouts/slideLayout2.xml"/><Relationship Id="rId4" Type="http://schemas.openxmlformats.org/officeDocument/2006/relationships/hyperlink" Target="http://mechanical-aerospace.conferenceseri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6600"/>
                </a:solidFill>
                <a:effectLst>
                  <a:outerShdw blurRad="38100" dist="38100" dir="2700000" algn="tl">
                    <a:srgbClr val="000000">
                      <a:alpha val="43137"/>
                    </a:srgbClr>
                  </a:outerShdw>
                </a:effectLst>
                <a:latin typeface="Baskerville Old Face" pitchFamily="18" charset="0"/>
              </a:rPr>
              <a:t>About OMICS Group</a:t>
            </a:r>
            <a:endParaRPr lang="en-IN" dirty="0"/>
          </a:p>
        </p:txBody>
      </p:sp>
      <p:sp>
        <p:nvSpPr>
          <p:cNvPr id="3" name="Content Placeholder 2"/>
          <p:cNvSpPr>
            <a:spLocks noGrp="1"/>
          </p:cNvSpPr>
          <p:nvPr>
            <p:ph idx="1"/>
          </p:nvPr>
        </p:nvSpPr>
        <p:spPr/>
        <p:txBody>
          <a:bodyPr>
            <a:normAutofit fontScale="70000" lnSpcReduction="20000"/>
          </a:bodyPr>
          <a:lstStyle/>
          <a:p>
            <a:pPr>
              <a:buNone/>
            </a:pPr>
            <a:r>
              <a:rPr lang="en-US" dirty="0" smtClean="0"/>
              <a:t>      </a:t>
            </a:r>
            <a:r>
              <a:rPr lang="en-US" dirty="0" smtClean="0"/>
              <a:t>OMICS Group International is an amalgamation of </a:t>
            </a:r>
            <a:r>
              <a:rPr lang="en-US" dirty="0" smtClean="0">
                <a:hlinkClick r:id="rId2" tooltip="Open Access publications"/>
              </a:rPr>
              <a:t>Open Access </a:t>
            </a:r>
            <a:r>
              <a:rPr lang="en-US" dirty="0" smtClean="0">
                <a:solidFill>
                  <a:srgbClr val="0070C0"/>
                </a:solidFill>
                <a:hlinkClick r:id="rId2" tooltip="Open Access publications"/>
              </a:rPr>
              <a:t>publications</a:t>
            </a:r>
            <a:r>
              <a:rPr lang="en-US" dirty="0" smtClean="0">
                <a:solidFill>
                  <a:srgbClr val="0070C0"/>
                </a:solidFill>
              </a:rPr>
              <a:t> </a:t>
            </a:r>
            <a:r>
              <a:rPr lang="en-US" dirty="0" smtClean="0"/>
              <a:t>and worldwide international science conferences and events. Established in the year 2007 with the sole aim of making the information on Sciences and technology ‘Open Access’, OMICS Group publishes 400 online open access </a:t>
            </a:r>
            <a:r>
              <a:rPr lang="en-US" dirty="0" smtClean="0">
                <a:hlinkClick r:id="rId3" tooltip="scholarly journals"/>
              </a:rPr>
              <a:t>scholarly journals</a:t>
            </a:r>
            <a:r>
              <a:rPr lang="en-US" dirty="0" smtClean="0"/>
              <a:t> in all aspects of Science, Engineering, Management and Technology journals. OMICS Group has been instrumental in taking the knowledge on Science &amp; technology to the doorsteps of ordinary men and women. Research Scholars, Students, Libraries, Educational Institutions, Research centers and the industry are main stakeholders that benefitted greatly from this knowledge dissemination. OMICS Group also organizes 300 </a:t>
            </a:r>
            <a:r>
              <a:rPr lang="en-US" dirty="0" smtClean="0">
                <a:hlinkClick r:id="rId4" tooltip="International conferences"/>
              </a:rPr>
              <a:t>International conferences</a:t>
            </a:r>
            <a:r>
              <a:rPr lang="en-US" dirty="0" smtClean="0"/>
              <a:t> annually across the globe, where knowledge transfer takes place through debates, round table discussions, poster presentations, workshops, symposia and exhibitions</a:t>
            </a:r>
            <a:r>
              <a:rPr lang="en-US" sz="2800" dirty="0" smtClean="0"/>
              <a:t>.</a:t>
            </a:r>
            <a:endParaRPr lang="en-IN" dirty="0"/>
          </a:p>
        </p:txBody>
      </p:sp>
      <p:sp>
        <p:nvSpPr>
          <p:cNvPr id="4" name="Content Placeholder 3"/>
          <p:cNvSpPr txBox="1">
            <a:spLocks/>
          </p:cNvSpPr>
          <p:nvPr/>
        </p:nvSpPr>
        <p:spPr>
          <a:xfrm>
            <a:off x="533400" y="1524000"/>
            <a:ext cx="8305800" cy="4754563"/>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Tx/>
              <a:buSzTx/>
              <a:buFont typeface="Arial" charset="0"/>
              <a:buNone/>
              <a:tabLst/>
              <a:defRPr/>
            </a:pPr>
            <a:r>
              <a:rPr kumimoji="0" lang="en-US" sz="2000" b="0" i="0" u="none" strike="noStrike" kern="1200" cap="none" spc="0" normalizeH="0" baseline="0" noProof="0" dirty="0" smtClean="0">
                <a:ln>
                  <a:noFill/>
                </a:ln>
                <a:solidFill>
                  <a:schemeClr val="tx1"/>
                </a:solidFill>
                <a:effectLst/>
                <a:uLnTx/>
                <a:uFillTx/>
                <a:latin typeface="+mj-lt"/>
                <a:ea typeface="+mn-ea"/>
                <a:cs typeface="+mn-cs"/>
              </a:rPr>
              <a:t>      OMICS Group International is an amalgamation of </a:t>
            </a:r>
            <a:r>
              <a:rPr kumimoji="0" lang="en-US" sz="2000" b="0" i="0" u="none" strike="noStrike" kern="1200" cap="none" spc="0" normalizeH="0" baseline="0" noProof="0" dirty="0" smtClean="0">
                <a:ln>
                  <a:noFill/>
                </a:ln>
                <a:solidFill>
                  <a:schemeClr val="tx1"/>
                </a:solidFill>
                <a:effectLst/>
                <a:uLnTx/>
                <a:uFillTx/>
                <a:latin typeface="+mj-lt"/>
                <a:ea typeface="+mn-ea"/>
                <a:cs typeface="+mn-cs"/>
                <a:hlinkClick r:id="rId2" tooltip="Open Access publications"/>
              </a:rPr>
              <a:t>Open Access publications</a:t>
            </a:r>
            <a:r>
              <a:rPr kumimoji="0" lang="en-US" sz="2000" b="0" i="0" u="none" strike="noStrike" kern="1200" cap="none" spc="0" normalizeH="0" baseline="0" noProof="0" dirty="0" smtClean="0">
                <a:ln>
                  <a:noFill/>
                </a:ln>
                <a:solidFill>
                  <a:schemeClr val="tx1"/>
                </a:solidFill>
                <a:effectLst/>
                <a:uLnTx/>
                <a:uFillTx/>
                <a:latin typeface="+mj-lt"/>
                <a:ea typeface="+mn-ea"/>
                <a:cs typeface="+mn-cs"/>
              </a:rPr>
              <a:t> and worldwide international science conferences and events. Established in the year 2007 with the sole aim of making the information on Sciences and technology ‘Open Access’, OMICS Group publishes 400 online open access </a:t>
            </a:r>
            <a:r>
              <a:rPr kumimoji="0" lang="en-US" sz="2000" b="0" i="0" u="none" strike="noStrike" kern="1200" cap="none" spc="0" normalizeH="0" baseline="0" noProof="0" dirty="0" smtClean="0">
                <a:ln>
                  <a:noFill/>
                </a:ln>
                <a:solidFill>
                  <a:schemeClr val="tx1"/>
                </a:solidFill>
                <a:effectLst/>
                <a:uLnTx/>
                <a:uFillTx/>
                <a:latin typeface="+mj-lt"/>
                <a:ea typeface="+mn-ea"/>
                <a:cs typeface="+mn-cs"/>
                <a:hlinkClick r:id="rId3" tooltip="scholarly journals"/>
              </a:rPr>
              <a:t>scholarly journals</a:t>
            </a:r>
            <a:r>
              <a:rPr kumimoji="0" lang="en-US" sz="2000" b="0" i="0" u="none" strike="noStrike" kern="1200" cap="none" spc="0" normalizeH="0" baseline="0" noProof="0" dirty="0" smtClean="0">
                <a:ln>
                  <a:noFill/>
                </a:ln>
                <a:solidFill>
                  <a:schemeClr val="tx1"/>
                </a:solidFill>
                <a:effectLst/>
                <a:uLnTx/>
                <a:uFillTx/>
                <a:latin typeface="+mj-lt"/>
                <a:ea typeface="+mn-ea"/>
                <a:cs typeface="+mn-cs"/>
              </a:rPr>
              <a:t> in all aspects of Science, Engineering, Management and Technology journals. OMICS Group has been instrumental in taking the knowledge on Science &amp; technology to the doorsteps of ordinary men and women. Research Scholars, Students, Libraries, Educational Institutions, Research centers and the industry are main stakeholders that benefitted greatly from this knowledge dissemination. OMICS Group also organizes 300 </a:t>
            </a:r>
            <a:r>
              <a:rPr kumimoji="0" lang="en-US" sz="2000" b="0" i="0" u="none" strike="noStrike" kern="1200" cap="none" spc="0" normalizeH="0" baseline="0" noProof="0" dirty="0" smtClean="0">
                <a:ln>
                  <a:noFill/>
                </a:ln>
                <a:solidFill>
                  <a:schemeClr val="tx1"/>
                </a:solidFill>
                <a:effectLst/>
                <a:uLnTx/>
                <a:uFillTx/>
                <a:latin typeface="+mj-lt"/>
                <a:ea typeface="+mn-ea"/>
                <a:cs typeface="+mn-cs"/>
                <a:hlinkClick r:id="rId4" tooltip="International conferences"/>
              </a:rPr>
              <a:t>International conferences</a:t>
            </a:r>
            <a:r>
              <a:rPr kumimoji="0" lang="en-US" sz="2000" b="0" i="0" u="none" strike="noStrike" kern="1200" cap="none" spc="0" normalizeH="0" baseline="0" noProof="0" dirty="0" smtClean="0">
                <a:ln>
                  <a:noFill/>
                </a:ln>
                <a:solidFill>
                  <a:schemeClr val="tx1"/>
                </a:solidFill>
                <a:effectLst/>
                <a:uLnTx/>
                <a:uFillTx/>
                <a:latin typeface="+mj-lt"/>
                <a:ea typeface="+mn-ea"/>
                <a:cs typeface="+mn-cs"/>
              </a:rPr>
              <a:t> annually across the globe, where knowledge transfer takes place through debates, round table discussions, poster presentations, workshops, symposia and exhibitions</a:t>
            </a:r>
            <a:r>
              <a:rPr kumimoji="0" lang="en-US" sz="1800" b="0" i="0" u="none" strike="noStrike" kern="1200" cap="none" spc="0" normalizeH="0" baseline="0" noProof="0" dirty="0" smtClean="0">
                <a:ln>
                  <a:noFill/>
                </a:ln>
                <a:solidFill>
                  <a:schemeClr val="tx1"/>
                </a:solidFill>
                <a:effectLst/>
                <a:uLnTx/>
                <a:uFillTx/>
                <a:latin typeface="+mj-lt"/>
                <a:ea typeface="+mn-ea"/>
                <a:cs typeface="+mn-cs"/>
              </a:rPr>
              <a:t>.</a:t>
            </a:r>
            <a:endParaRPr kumimoji="0" lang="en-US" sz="1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6600"/>
                </a:solidFill>
                <a:effectLst>
                  <a:outerShdw blurRad="38100" dist="38100" dir="2700000" algn="tl">
                    <a:srgbClr val="000000">
                      <a:alpha val="43137"/>
                    </a:srgbClr>
                  </a:outerShdw>
                </a:effectLst>
                <a:latin typeface="Baskerville Old Face" pitchFamily="18" charset="0"/>
              </a:rPr>
              <a:t>About OMICS Group Conferences</a:t>
            </a:r>
            <a:endParaRPr lang="en-IN" dirty="0"/>
          </a:p>
        </p:txBody>
      </p:sp>
      <p:sp>
        <p:nvSpPr>
          <p:cNvPr id="3" name="Content Placeholder 2"/>
          <p:cNvSpPr>
            <a:spLocks noGrp="1"/>
          </p:cNvSpPr>
          <p:nvPr>
            <p:ph idx="1"/>
          </p:nvPr>
        </p:nvSpPr>
        <p:spPr/>
        <p:txBody>
          <a:bodyPr>
            <a:normAutofit/>
          </a:bodyPr>
          <a:lstStyle/>
          <a:p>
            <a:pPr algn="just">
              <a:buFont typeface="Arial" charset="0"/>
              <a:buNone/>
              <a:defRPr/>
            </a:pPr>
            <a:r>
              <a:rPr lang="en-US" dirty="0" smtClean="0"/>
              <a:t> </a:t>
            </a:r>
            <a:r>
              <a:rPr lang="en-US" sz="2200" dirty="0" smtClean="0"/>
              <a:t>OMICS </a:t>
            </a:r>
            <a:r>
              <a:rPr lang="en-US" sz="2200" dirty="0" smtClean="0"/>
              <a:t>Group International is a pioneer and leading science </a:t>
            </a:r>
            <a:r>
              <a:rPr lang="en-US" sz="2200" dirty="0" smtClean="0"/>
              <a:t>event organizer</a:t>
            </a:r>
            <a:r>
              <a:rPr lang="en-US" sz="2200" dirty="0" smtClean="0"/>
              <a:t>, which publishes around 400 open access journals and conducts over 300 Medical, Clinical, Engineering, Life Sciences, </a:t>
            </a:r>
            <a:r>
              <a:rPr lang="en-US" sz="2200" dirty="0" err="1" smtClean="0"/>
              <a:t>Phrama</a:t>
            </a:r>
            <a:r>
              <a:rPr lang="en-US" sz="2200" dirty="0" smtClean="0"/>
              <a:t> scientific conferences all over the globe annually with the support of more than 1000 scientific associations and 30,000 editorial board members and 3.5 million followers to its credit.</a:t>
            </a:r>
            <a:br>
              <a:rPr lang="en-US" sz="2200" dirty="0" smtClean="0"/>
            </a:br>
            <a:endParaRPr lang="en-US" sz="2200" dirty="0" smtClean="0"/>
          </a:p>
          <a:p>
            <a:pPr algn="just">
              <a:buFont typeface="Arial" charset="0"/>
              <a:buNone/>
              <a:defRPr/>
            </a:pPr>
            <a:r>
              <a:rPr lang="en-US" sz="2200" dirty="0" smtClean="0"/>
              <a:t>    OMICS Group has organized 500 conferences, workshops and national symposiums across the major cities including San Francisco, Las Vegas, San Antonio, Omaha, Orlando, Raleigh, Santa Clara, Chicago, Philadelphia, Baltimore, United Kingdom, Valencia, Dubai, Beijing, Hyderabad, </a:t>
            </a:r>
            <a:r>
              <a:rPr lang="en-US" sz="2200" dirty="0" err="1" smtClean="0"/>
              <a:t>Bengaluru</a:t>
            </a:r>
            <a:r>
              <a:rPr lang="en-US" sz="2200" dirty="0" smtClean="0"/>
              <a:t> and Mumbai.</a:t>
            </a:r>
            <a:endParaRPr lang="en-IN" sz="2200" dirty="0"/>
          </a:p>
        </p:txBody>
      </p:sp>
      <p:sp>
        <p:nvSpPr>
          <p:cNvPr id="4" name="Content Placeholder 2"/>
          <p:cNvSpPr txBox="1">
            <a:spLocks/>
          </p:cNvSpPr>
          <p:nvPr/>
        </p:nvSpPr>
        <p:spPr>
          <a:xfrm>
            <a:off x="571500" y="1571625"/>
            <a:ext cx="7972425" cy="448310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Tx/>
              <a:buSzTx/>
              <a:buFont typeface="Arial" charset="0"/>
              <a:buNone/>
              <a:tabLst/>
              <a:defRPr/>
            </a:pPr>
            <a:r>
              <a:rPr kumimoji="0" lang="en-US" sz="2000" b="0" i="0" u="none" strike="noStrike" kern="1200" cap="none" spc="0" normalizeH="0" baseline="0" noProof="0" smtClean="0">
                <a:ln>
                  <a:noFill/>
                </a:ln>
                <a:solidFill>
                  <a:schemeClr val="tx1"/>
                </a:solidFill>
                <a:effectLst/>
                <a:uLnTx/>
                <a:uFillTx/>
                <a:latin typeface="+mj-lt"/>
                <a:ea typeface="+mn-ea"/>
                <a:cs typeface="+mn-cs"/>
              </a:rPr>
              <a:t>     OMICS Group International is a pioneer and leading science event organizer, which publishes around 400 open access journals and conducts over 300 Medical, Clinical, Engineering, Life Sciences, Phrama scientific conferences all over the globe annually with the support of more than 1000 scientific associations and 30,000 editorial board members and 3.5 million followers to its credit.</a:t>
            </a:r>
            <a:br>
              <a:rPr kumimoji="0" lang="en-US" sz="2000" b="0" i="0" u="none" strike="noStrike" kern="1200" cap="none" spc="0" normalizeH="0" baseline="0" noProof="0" smtClean="0">
                <a:ln>
                  <a:noFill/>
                </a:ln>
                <a:solidFill>
                  <a:schemeClr val="tx1"/>
                </a:solidFill>
                <a:effectLst/>
                <a:uLnTx/>
                <a:uFillTx/>
                <a:latin typeface="+mj-lt"/>
                <a:ea typeface="+mn-ea"/>
                <a:cs typeface="+mn-cs"/>
              </a:rPr>
            </a:br>
            <a:endParaRPr kumimoji="0" lang="en-US" sz="2000" b="0" i="0" u="none" strike="noStrike" kern="1200" cap="none" spc="0" normalizeH="0" baseline="0" noProof="0" smtClean="0">
              <a:ln>
                <a:noFill/>
              </a:ln>
              <a:solidFill>
                <a:schemeClr val="tx1"/>
              </a:solidFill>
              <a:effectLst/>
              <a:uLnTx/>
              <a:uFillTx/>
              <a:latin typeface="+mj-lt"/>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Arial" charset="0"/>
              <a:buNone/>
              <a:tabLst/>
              <a:defRPr/>
            </a:pPr>
            <a:r>
              <a:rPr kumimoji="0" lang="en-US" sz="2000" b="0" i="0" u="none" strike="noStrike" kern="1200" cap="none" spc="0" normalizeH="0" baseline="0" noProof="0" smtClean="0">
                <a:ln>
                  <a:noFill/>
                </a:ln>
                <a:solidFill>
                  <a:schemeClr val="tx1"/>
                </a:solidFill>
                <a:effectLst/>
                <a:uLnTx/>
                <a:uFillTx/>
                <a:latin typeface="+mj-lt"/>
                <a:ea typeface="+mn-ea"/>
                <a:cs typeface="+mn-cs"/>
              </a:rPr>
              <a:t>    OMICS Group has organized 500 conferences, workshops and national symposiums across the major cities including San Francisco, Las Vegas, San Antonio, Omaha, Orlando, Raleigh, Santa Clara, Chicago, Philadelphia, Baltimore, United Kingdom, Valencia, Dubai, Beijing, Hyderabad, Bengaluru and Mumbai.</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609600" y="2514600"/>
            <a:ext cx="7772400" cy="1295400"/>
          </a:xfrm>
        </p:spPr>
        <p:txBody>
          <a:bodyPr>
            <a:noAutofit/>
          </a:bodyPr>
          <a:lstStyle/>
          <a:p>
            <a:r>
              <a:rPr lang="tr-TR" sz="2400" b="1" dirty="0" smtClean="0">
                <a:solidFill>
                  <a:srgbClr val="FFC000"/>
                </a:solidFill>
              </a:rPr>
              <a:t/>
            </a:r>
            <a:br>
              <a:rPr lang="tr-TR" sz="2400" b="1" dirty="0" smtClean="0">
                <a:solidFill>
                  <a:srgbClr val="FFC000"/>
                </a:solidFill>
              </a:rPr>
            </a:br>
            <a:r>
              <a:rPr lang="tr-TR" sz="2400" b="1" i="1" dirty="0" smtClean="0">
                <a:solidFill>
                  <a:srgbClr val="0070C0"/>
                </a:solidFill>
              </a:rPr>
              <a:t/>
            </a:r>
            <a:br>
              <a:rPr lang="tr-TR" sz="2400" b="1" i="1" dirty="0" smtClean="0">
                <a:solidFill>
                  <a:srgbClr val="0070C0"/>
                </a:solidFill>
              </a:rPr>
            </a:br>
            <a:endParaRPr lang="tr-TR" sz="2400" b="1" i="1" dirty="0">
              <a:solidFill>
                <a:srgbClr val="0070C0"/>
              </a:solidFill>
            </a:endParaRPr>
          </a:p>
        </p:txBody>
      </p:sp>
      <p:sp>
        <p:nvSpPr>
          <p:cNvPr id="3" name="2 Alt Başlık"/>
          <p:cNvSpPr>
            <a:spLocks noGrp="1"/>
          </p:cNvSpPr>
          <p:nvPr>
            <p:ph type="subTitle" idx="1"/>
          </p:nvPr>
        </p:nvSpPr>
        <p:spPr>
          <a:xfrm>
            <a:off x="1447800" y="4572000"/>
            <a:ext cx="6400800" cy="1219200"/>
          </a:xfrm>
        </p:spPr>
        <p:txBody>
          <a:bodyPr>
            <a:normAutofit fontScale="25000" lnSpcReduction="20000"/>
          </a:bodyPr>
          <a:lstStyle/>
          <a:p>
            <a:endParaRPr lang="tr-TR" sz="8000" b="1" dirty="0">
              <a:solidFill>
                <a:srgbClr val="FF0000"/>
              </a:solidFill>
            </a:endParaRPr>
          </a:p>
          <a:p>
            <a:endParaRPr lang="tr-TR" sz="8000" b="1" dirty="0" smtClean="0">
              <a:solidFill>
                <a:srgbClr val="FF0000"/>
              </a:solidFill>
            </a:endParaRPr>
          </a:p>
          <a:p>
            <a:endParaRPr lang="tr-TR" sz="8000" b="1" dirty="0" smtClean="0">
              <a:solidFill>
                <a:srgbClr val="FF0000"/>
              </a:solidFill>
            </a:endParaRPr>
          </a:p>
          <a:p>
            <a:endParaRPr lang="tr-TR" sz="8000" b="1" dirty="0" smtClean="0">
              <a:solidFill>
                <a:srgbClr val="FF0000"/>
              </a:solidFill>
            </a:endParaRPr>
          </a:p>
          <a:p>
            <a:endParaRPr lang="tr-TR" sz="8000" b="1" dirty="0" smtClean="0">
              <a:solidFill>
                <a:srgbClr val="FF0000"/>
              </a:solidFill>
            </a:endParaRPr>
          </a:p>
          <a:p>
            <a:endParaRPr lang="tr-TR" sz="8000" b="1" dirty="0" smtClean="0">
              <a:solidFill>
                <a:srgbClr val="FF0000"/>
              </a:solidFill>
            </a:endParaRPr>
          </a:p>
          <a:p>
            <a:endParaRPr lang="tr-TR" sz="8000" b="1" dirty="0" smtClean="0">
              <a:solidFill>
                <a:srgbClr val="FF0000"/>
              </a:solidFill>
            </a:endParaRPr>
          </a:p>
          <a:p>
            <a:r>
              <a:rPr lang="tr-TR" sz="8000" b="1" dirty="0" smtClean="0">
                <a:solidFill>
                  <a:srgbClr val="FF0000"/>
                </a:solidFill>
              </a:rPr>
              <a:t>P</a:t>
            </a:r>
          </a:p>
          <a:p>
            <a:endParaRPr lang="tr-TR" b="1" dirty="0"/>
          </a:p>
        </p:txBody>
      </p:sp>
      <p:sp>
        <p:nvSpPr>
          <p:cNvPr id="6" name="5 Dikdörtgen"/>
          <p:cNvSpPr/>
          <p:nvPr/>
        </p:nvSpPr>
        <p:spPr>
          <a:xfrm>
            <a:off x="6405842" y="861497"/>
            <a:ext cx="237565" cy="369332"/>
          </a:xfrm>
          <a:prstGeom prst="rect">
            <a:avLst/>
          </a:prstGeom>
        </p:spPr>
        <p:txBody>
          <a:bodyPr wrap="none">
            <a:spAutoFit/>
          </a:bodyPr>
          <a:lstStyle/>
          <a:p>
            <a:pPr algn="ctr"/>
            <a:r>
              <a:rPr lang="tr-TR" dirty="0" smtClean="0">
                <a:hlinkClick r:id="rId3"/>
              </a:rPr>
              <a:t> </a:t>
            </a:r>
            <a:endParaRPr lang="tr-TR" dirty="0"/>
          </a:p>
        </p:txBody>
      </p:sp>
      <p:sp>
        <p:nvSpPr>
          <p:cNvPr id="44034" name="AutoShape 2" descr="https://encrypted-tbn1.gstatic.com/images?q=tbn:ANd9GcSDQgEgWukyHSGaVWK2mzssDwC-dAkNEytm_8ZKTgTQVR7_Vlpxkg"/>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44036" name="AutoShape 4" descr="https://encrypted-tbn1.gstatic.com/images?q=tbn:ANd9GcSDQgEgWukyHSGaVWK2mzssDwC-dAkNEytm_8ZKTgTQVR7_Vlpxkg"/>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15" name="14 Akış Çizelgesi: Öteki İşlem"/>
          <p:cNvSpPr/>
          <p:nvPr/>
        </p:nvSpPr>
        <p:spPr>
          <a:xfrm>
            <a:off x="762000" y="4876800"/>
            <a:ext cx="7924800" cy="10668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000" b="1" dirty="0" smtClean="0">
                <a:solidFill>
                  <a:srgbClr val="FF0000"/>
                </a:solidFill>
              </a:rPr>
              <a:t>A Comparative Study on Machining Parameters Effects According to Taguchi Design Method By Turning Nickel Based Super Alloys  </a:t>
            </a:r>
            <a:r>
              <a:rPr lang="en-US" sz="2000" b="1" dirty="0" err="1" smtClean="0">
                <a:solidFill>
                  <a:srgbClr val="FF0000"/>
                </a:solidFill>
              </a:rPr>
              <a:t>Inconel</a:t>
            </a:r>
            <a:r>
              <a:rPr lang="en-US" sz="2000" b="1" dirty="0" smtClean="0">
                <a:solidFill>
                  <a:srgbClr val="FF0000"/>
                </a:solidFill>
              </a:rPr>
              <a:t> 600 and Hastelloy X</a:t>
            </a:r>
            <a:endParaRPr lang="tr-TR" sz="2000" b="1" dirty="0" smtClean="0">
              <a:solidFill>
                <a:srgbClr val="FF0000"/>
              </a:solidFill>
            </a:endParaRPr>
          </a:p>
        </p:txBody>
      </p:sp>
      <p:sp>
        <p:nvSpPr>
          <p:cNvPr id="17" name="16 Akış Çizelgesi: Öteki İşlem"/>
          <p:cNvSpPr/>
          <p:nvPr/>
        </p:nvSpPr>
        <p:spPr>
          <a:xfrm>
            <a:off x="3048000" y="6096000"/>
            <a:ext cx="3505200" cy="4572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400" b="1" dirty="0" smtClean="0">
                <a:ln w="11430"/>
                <a:latin typeface="Cambria" pitchFamily="18" charset="0"/>
                <a:cs typeface="Tahoma" pitchFamily="34" charset="0"/>
              </a:rPr>
              <a:t>ABDULLAH ALTIN</a:t>
            </a:r>
            <a:endParaRPr lang="tr-TR" sz="2400" b="1" dirty="0">
              <a:ln w="11430"/>
            </a:endParaRPr>
          </a:p>
        </p:txBody>
      </p:sp>
      <p:sp>
        <p:nvSpPr>
          <p:cNvPr id="18" name="17 Akış Çizelgesi: Öteki İşlem"/>
          <p:cNvSpPr/>
          <p:nvPr/>
        </p:nvSpPr>
        <p:spPr>
          <a:xfrm>
            <a:off x="1905000" y="3124200"/>
            <a:ext cx="5181600" cy="4572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000" b="1" i="1" dirty="0" smtClean="0">
                <a:solidFill>
                  <a:srgbClr val="0070C0"/>
                </a:solidFill>
              </a:rPr>
              <a:t>YUZUNCU YIL UNIVERSITY VAN/TURKEY </a:t>
            </a:r>
            <a:endParaRPr lang="tr-TR" sz="1900" b="1" dirty="0">
              <a:solidFill>
                <a:srgbClr val="0070C0"/>
              </a:solidFill>
              <a:latin typeface="Cambria" pitchFamily="18" charset="0"/>
            </a:endParaRPr>
          </a:p>
        </p:txBody>
      </p:sp>
      <p:sp>
        <p:nvSpPr>
          <p:cNvPr id="20" name="19 Akış Çizelgesi: Öteki İşlem"/>
          <p:cNvSpPr/>
          <p:nvPr/>
        </p:nvSpPr>
        <p:spPr>
          <a:xfrm>
            <a:off x="152400" y="1752600"/>
            <a:ext cx="1676400" cy="17526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sz="1900" b="1" dirty="0">
              <a:solidFill>
                <a:srgbClr val="002060"/>
              </a:solidFill>
              <a:latin typeface="Cambria" pitchFamily="18" charset="0"/>
            </a:endParaRPr>
          </a:p>
        </p:txBody>
      </p:sp>
      <p:pic>
        <p:nvPicPr>
          <p:cNvPr id="21" name="Picture 5"/>
          <p:cNvPicPr>
            <a:picLocks noChangeAspect="1" noChangeArrowheads="1"/>
          </p:cNvPicPr>
          <p:nvPr/>
        </p:nvPicPr>
        <p:blipFill>
          <a:blip r:embed="rId4"/>
          <a:srcRect/>
          <a:stretch>
            <a:fillRect/>
          </a:stretch>
        </p:blipFill>
        <p:spPr bwMode="auto">
          <a:xfrm>
            <a:off x="228600" y="1981200"/>
            <a:ext cx="1524000" cy="1371600"/>
          </a:xfrm>
          <a:prstGeom prst="rect">
            <a:avLst/>
          </a:prstGeom>
          <a:noFill/>
          <a:ln w="9525">
            <a:noFill/>
            <a:miter lim="800000"/>
            <a:headEnd/>
            <a:tailEnd/>
          </a:ln>
          <a:effectLst/>
        </p:spPr>
      </p:pic>
      <p:sp>
        <p:nvSpPr>
          <p:cNvPr id="23" name="22 Akış Çizelgesi: Öteki İşlem"/>
          <p:cNvSpPr/>
          <p:nvPr/>
        </p:nvSpPr>
        <p:spPr>
          <a:xfrm>
            <a:off x="7162800" y="1752600"/>
            <a:ext cx="1828800" cy="17526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sz="1900" b="1" dirty="0">
              <a:solidFill>
                <a:srgbClr val="002060"/>
              </a:solidFill>
              <a:latin typeface="Cambria" pitchFamily="18" charset="0"/>
            </a:endParaRPr>
          </a:p>
        </p:txBody>
      </p:sp>
      <p:pic>
        <p:nvPicPr>
          <p:cNvPr id="25" name="Picture 6"/>
          <p:cNvPicPr>
            <a:picLocks noChangeAspect="1" noChangeArrowheads="1"/>
          </p:cNvPicPr>
          <p:nvPr/>
        </p:nvPicPr>
        <p:blipFill>
          <a:blip r:embed="rId5"/>
          <a:srcRect/>
          <a:stretch>
            <a:fillRect/>
          </a:stretch>
        </p:blipFill>
        <p:spPr bwMode="auto">
          <a:xfrm>
            <a:off x="7239000" y="1828800"/>
            <a:ext cx="1600200" cy="1600200"/>
          </a:xfrm>
          <a:prstGeom prst="rect">
            <a:avLst/>
          </a:prstGeom>
          <a:noFill/>
          <a:ln w="9525">
            <a:noFill/>
            <a:miter lim="800000"/>
            <a:headEnd/>
            <a:tailEnd/>
          </a:ln>
          <a:effectLst/>
        </p:spPr>
      </p:pic>
      <p:sp>
        <p:nvSpPr>
          <p:cNvPr id="26" name="25 Akış Çizelgesi: Öteki İşlem"/>
          <p:cNvSpPr/>
          <p:nvPr/>
        </p:nvSpPr>
        <p:spPr>
          <a:xfrm>
            <a:off x="3886200" y="3657600"/>
            <a:ext cx="1600200" cy="11430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sz="1900" b="1" dirty="0">
              <a:solidFill>
                <a:srgbClr val="002060"/>
              </a:solidFill>
              <a:latin typeface="Cambria" pitchFamily="18" charset="0"/>
            </a:endParaRPr>
          </a:p>
        </p:txBody>
      </p:sp>
      <p:pic>
        <p:nvPicPr>
          <p:cNvPr id="27" name="Picture 2" descr="logo"/>
          <p:cNvPicPr>
            <a:picLocks noChangeAspect="1" noChangeArrowheads="1"/>
          </p:cNvPicPr>
          <p:nvPr/>
        </p:nvPicPr>
        <p:blipFill>
          <a:blip r:embed="rId6"/>
          <a:srcRect/>
          <a:stretch>
            <a:fillRect/>
          </a:stretch>
        </p:blipFill>
        <p:spPr bwMode="auto">
          <a:xfrm>
            <a:off x="4114800" y="3581400"/>
            <a:ext cx="1295400" cy="1295400"/>
          </a:xfrm>
          <a:prstGeom prst="rect">
            <a:avLst/>
          </a:prstGeom>
          <a:noFill/>
        </p:spPr>
      </p:pic>
      <p:sp>
        <p:nvSpPr>
          <p:cNvPr id="28" name="27 Akış Çizelgesi: Öteki İşlem"/>
          <p:cNvSpPr/>
          <p:nvPr/>
        </p:nvSpPr>
        <p:spPr>
          <a:xfrm>
            <a:off x="1905000" y="1752600"/>
            <a:ext cx="5181600" cy="12954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sz="1900" b="1" dirty="0">
              <a:solidFill>
                <a:srgbClr val="002060"/>
              </a:solidFill>
              <a:latin typeface="Cambria" pitchFamily="18" charset="0"/>
            </a:endParaRPr>
          </a:p>
        </p:txBody>
      </p:sp>
      <p:pic>
        <p:nvPicPr>
          <p:cNvPr id="29" name="Picture 4"/>
          <p:cNvPicPr>
            <a:picLocks noChangeAspect="1" noChangeArrowheads="1"/>
          </p:cNvPicPr>
          <p:nvPr/>
        </p:nvPicPr>
        <p:blipFill>
          <a:blip r:embed="rId7"/>
          <a:srcRect/>
          <a:stretch>
            <a:fillRect/>
          </a:stretch>
        </p:blipFill>
        <p:spPr bwMode="auto">
          <a:xfrm>
            <a:off x="1981200" y="1828800"/>
            <a:ext cx="5029200" cy="1143000"/>
          </a:xfrm>
          <a:prstGeom prst="rect">
            <a:avLst/>
          </a:prstGeom>
          <a:noFill/>
          <a:ln w="9525">
            <a:noFill/>
            <a:miter lim="800000"/>
            <a:headEnd/>
            <a:tailEnd/>
          </a:ln>
          <a:effectLst/>
        </p:spPr>
      </p:pic>
      <p:sp>
        <p:nvSpPr>
          <p:cNvPr id="30" name="29 Akış Çizelgesi: Öteki İşlem"/>
          <p:cNvSpPr/>
          <p:nvPr/>
        </p:nvSpPr>
        <p:spPr>
          <a:xfrm>
            <a:off x="381000" y="152400"/>
            <a:ext cx="8382000" cy="14478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sz="1900" b="1" dirty="0">
              <a:solidFill>
                <a:srgbClr val="002060"/>
              </a:solidFill>
              <a:latin typeface="Cambria" pitchFamily="18" charset="0"/>
            </a:endParaRPr>
          </a:p>
        </p:txBody>
      </p:sp>
      <p:pic>
        <p:nvPicPr>
          <p:cNvPr id="31" name="Picture 3"/>
          <p:cNvPicPr>
            <a:picLocks noChangeAspect="1" noChangeArrowheads="1"/>
          </p:cNvPicPr>
          <p:nvPr/>
        </p:nvPicPr>
        <p:blipFill>
          <a:blip r:embed="rId8"/>
          <a:srcRect/>
          <a:stretch>
            <a:fillRect/>
          </a:stretch>
        </p:blipFill>
        <p:spPr bwMode="auto">
          <a:xfrm>
            <a:off x="685801" y="304800"/>
            <a:ext cx="7772399" cy="1123950"/>
          </a:xfrm>
          <a:prstGeom prst="rect">
            <a:avLst/>
          </a:prstGeom>
          <a:noFill/>
          <a:ln w="9525">
            <a:noFill/>
            <a:miter lim="800000"/>
            <a:headEnd/>
            <a:tailEnd/>
          </a:ln>
          <a:effectLst/>
        </p:spPr>
      </p:pic>
      <p:sp>
        <p:nvSpPr>
          <p:cNvPr id="32" name="31 Akış Çizelgesi: Öteki İşlem"/>
          <p:cNvSpPr/>
          <p:nvPr/>
        </p:nvSpPr>
        <p:spPr>
          <a:xfrm>
            <a:off x="3581400" y="6629400"/>
            <a:ext cx="2362200" cy="2286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r>
              <a:rPr lang="tr-TR" sz="2000" b="1" dirty="0" smtClean="0">
                <a:solidFill>
                  <a:srgbClr val="0070C0"/>
                </a:solidFill>
              </a:rPr>
              <a:t>PHILADELPHIA-2014</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5"/>
          <p:cNvSpPr>
            <a:spLocks noGrp="1"/>
          </p:cNvSpPr>
          <p:nvPr>
            <p:ph type="title"/>
          </p:nvPr>
        </p:nvSpPr>
        <p:spPr>
          <a:xfrm>
            <a:off x="457200" y="274638"/>
            <a:ext cx="8229600" cy="553998"/>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CONTENT</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2 İçerik Yer Tutucusu"/>
          <p:cNvSpPr>
            <a:spLocks noGrp="1"/>
          </p:cNvSpPr>
          <p:nvPr>
            <p:ph idx="1"/>
          </p:nvPr>
        </p:nvSpPr>
        <p:spPr/>
        <p:txBody>
          <a:bodyPr>
            <a:normAutofit/>
          </a:bodyPr>
          <a:lstStyle/>
          <a:p>
            <a:pPr marL="539750" indent="-457200">
              <a:buClr>
                <a:srgbClr val="FF0000"/>
              </a:buClr>
              <a:buSzPct val="70000"/>
              <a:buFont typeface="Wingdings" pitchFamily="2" charset="2"/>
              <a:buChar char="q"/>
              <a:defRPr/>
            </a:pPr>
            <a:r>
              <a:rPr lang="tr-TR" sz="2800" b="1" dirty="0" err="1" smtClean="0">
                <a:solidFill>
                  <a:srgbClr val="0070C0"/>
                </a:solidFill>
              </a:rPr>
              <a:t>Intent</a:t>
            </a:r>
            <a:endParaRPr lang="tr-TR" sz="2800" b="1" dirty="0" smtClean="0">
              <a:solidFill>
                <a:srgbClr val="0070C0"/>
              </a:solidFill>
            </a:endParaRPr>
          </a:p>
          <a:p>
            <a:pPr marL="539750" indent="-457200">
              <a:buClr>
                <a:srgbClr val="FF0000"/>
              </a:buClr>
              <a:buSzPct val="70000"/>
              <a:buFont typeface="Wingdings" pitchFamily="2" charset="2"/>
              <a:buChar char="q"/>
              <a:defRPr/>
            </a:pPr>
            <a:r>
              <a:rPr lang="tr-TR" sz="2800" b="1" dirty="0" err="1" smtClean="0">
                <a:solidFill>
                  <a:srgbClr val="0070C0"/>
                </a:solidFill>
                <a:latin typeface="Cambria" pitchFamily="18" charset="0"/>
              </a:rPr>
              <a:t>L</a:t>
            </a:r>
            <a:r>
              <a:rPr lang="tr-TR" sz="2800" b="1" dirty="0" err="1" smtClean="0">
                <a:solidFill>
                  <a:srgbClr val="0070C0"/>
                </a:solidFill>
              </a:rPr>
              <a:t>iterature</a:t>
            </a:r>
            <a:r>
              <a:rPr lang="tr-TR" sz="2800" b="1" dirty="0" smtClean="0">
                <a:solidFill>
                  <a:srgbClr val="0070C0"/>
                </a:solidFill>
              </a:rPr>
              <a:t> </a:t>
            </a:r>
            <a:endParaRPr lang="tr-TR" sz="2800" b="1" dirty="0">
              <a:solidFill>
                <a:srgbClr val="0070C0"/>
              </a:solidFill>
              <a:latin typeface="Cambria" pitchFamily="18" charset="0"/>
            </a:endParaRPr>
          </a:p>
          <a:p>
            <a:pPr marL="539750" indent="-457200">
              <a:buClr>
                <a:srgbClr val="FF0000"/>
              </a:buClr>
              <a:buSzPct val="70000"/>
              <a:buFont typeface="Wingdings" pitchFamily="2" charset="2"/>
              <a:buChar char="q"/>
              <a:defRPr/>
            </a:pPr>
            <a:r>
              <a:rPr lang="tr-TR" sz="2800" b="1" dirty="0" err="1">
                <a:solidFill>
                  <a:srgbClr val="0070C0"/>
                </a:solidFill>
              </a:rPr>
              <a:t>Taguchi</a:t>
            </a:r>
            <a:r>
              <a:rPr lang="tr-TR" sz="2800" b="1" dirty="0">
                <a:solidFill>
                  <a:srgbClr val="0070C0"/>
                </a:solidFill>
              </a:rPr>
              <a:t> </a:t>
            </a:r>
            <a:r>
              <a:rPr lang="tr-TR" sz="2800" b="1" dirty="0" err="1">
                <a:solidFill>
                  <a:srgbClr val="0070C0"/>
                </a:solidFill>
              </a:rPr>
              <a:t>Method</a:t>
            </a:r>
            <a:r>
              <a:rPr lang="tr-TR" sz="2800" b="1" dirty="0">
                <a:solidFill>
                  <a:srgbClr val="0070C0"/>
                </a:solidFill>
              </a:rPr>
              <a:t> </a:t>
            </a:r>
            <a:endParaRPr lang="tr-TR" sz="2800" b="1" dirty="0" smtClean="0">
              <a:solidFill>
                <a:srgbClr val="0070C0"/>
              </a:solidFill>
            </a:endParaRPr>
          </a:p>
          <a:p>
            <a:pPr marL="539750" indent="-457200">
              <a:buClr>
                <a:srgbClr val="FF0000"/>
              </a:buClr>
              <a:buSzPct val="70000"/>
              <a:buFont typeface="Wingdings" pitchFamily="2" charset="2"/>
              <a:buChar char="q"/>
              <a:defRPr/>
            </a:pPr>
            <a:r>
              <a:rPr lang="tr-TR" sz="2800" b="1" dirty="0" smtClean="0">
                <a:solidFill>
                  <a:srgbClr val="0070C0"/>
                </a:solidFill>
              </a:rPr>
              <a:t>Experimental </a:t>
            </a:r>
            <a:r>
              <a:rPr lang="tr-TR" sz="2800" b="1" dirty="0" err="1" smtClean="0">
                <a:solidFill>
                  <a:srgbClr val="0070C0"/>
                </a:solidFill>
              </a:rPr>
              <a:t>Study</a:t>
            </a:r>
            <a:endParaRPr lang="tr-TR" sz="2800" b="1" dirty="0" smtClean="0">
              <a:solidFill>
                <a:srgbClr val="0070C0"/>
              </a:solidFill>
            </a:endParaRPr>
          </a:p>
          <a:p>
            <a:pPr marL="539750" indent="-457200">
              <a:buClr>
                <a:srgbClr val="FF0000"/>
              </a:buClr>
              <a:buSzPct val="70000"/>
              <a:buFont typeface="Wingdings" pitchFamily="2" charset="2"/>
              <a:buChar char="q"/>
              <a:defRPr/>
            </a:pPr>
            <a:r>
              <a:rPr lang="tr-TR" sz="2800" b="1" dirty="0" err="1" smtClean="0">
                <a:solidFill>
                  <a:srgbClr val="0070C0"/>
                </a:solidFill>
              </a:rPr>
              <a:t>Numerical</a:t>
            </a:r>
            <a:r>
              <a:rPr lang="tr-TR" sz="2800" b="1" dirty="0" smtClean="0">
                <a:solidFill>
                  <a:srgbClr val="0070C0"/>
                </a:solidFill>
              </a:rPr>
              <a:t> </a:t>
            </a:r>
            <a:r>
              <a:rPr lang="tr-TR" sz="2800" b="1" dirty="0" err="1" smtClean="0">
                <a:solidFill>
                  <a:srgbClr val="0070C0"/>
                </a:solidFill>
              </a:rPr>
              <a:t>Analysis</a:t>
            </a:r>
            <a:endParaRPr lang="tr-TR" sz="2800" b="1" dirty="0">
              <a:solidFill>
                <a:srgbClr val="0070C0"/>
              </a:solidFill>
              <a:latin typeface="Cambria" pitchFamily="18" charset="0"/>
            </a:endParaRPr>
          </a:p>
          <a:p>
            <a:pPr marL="539750" indent="-457200">
              <a:buClr>
                <a:srgbClr val="FF0000"/>
              </a:buClr>
              <a:buSzPct val="70000"/>
              <a:buFont typeface="Wingdings" pitchFamily="2" charset="2"/>
              <a:buChar char="q"/>
              <a:defRPr/>
            </a:pPr>
            <a:r>
              <a:rPr lang="tr-TR" sz="2800" b="1" dirty="0" err="1">
                <a:solidFill>
                  <a:srgbClr val="0070C0"/>
                </a:solidFill>
              </a:rPr>
              <a:t>Results</a:t>
            </a:r>
            <a:r>
              <a:rPr lang="tr-TR" sz="2800" b="1" dirty="0">
                <a:solidFill>
                  <a:srgbClr val="0070C0"/>
                </a:solidFill>
              </a:rPr>
              <a:t> </a:t>
            </a:r>
            <a:r>
              <a:rPr lang="tr-TR" sz="2800" b="1" dirty="0" err="1">
                <a:solidFill>
                  <a:srgbClr val="0070C0"/>
                </a:solidFill>
              </a:rPr>
              <a:t>and</a:t>
            </a:r>
            <a:r>
              <a:rPr lang="tr-TR" sz="2800" b="1" dirty="0">
                <a:solidFill>
                  <a:srgbClr val="0070C0"/>
                </a:solidFill>
              </a:rPr>
              <a:t> </a:t>
            </a:r>
            <a:r>
              <a:rPr lang="tr-TR" sz="2800" b="1" dirty="0" err="1" smtClean="0">
                <a:solidFill>
                  <a:srgbClr val="0070C0"/>
                </a:solidFill>
              </a:rPr>
              <a:t>Discussion</a:t>
            </a:r>
            <a:endParaRPr lang="tr-TR" sz="2800" b="1" dirty="0">
              <a:solidFill>
                <a:srgbClr val="0070C0"/>
              </a:solidFill>
              <a:latin typeface="Cambria" pitchFamily="18" charset="0"/>
            </a:endParaRPr>
          </a:p>
          <a:p>
            <a:pPr marL="539750" indent="-457200">
              <a:buClr>
                <a:srgbClr val="FF0000"/>
              </a:buClr>
              <a:buSzPct val="70000"/>
              <a:buFont typeface="Wingdings" pitchFamily="2" charset="2"/>
              <a:buChar char="q"/>
              <a:defRPr/>
            </a:pPr>
            <a:r>
              <a:rPr lang="tr-TR" sz="2800" b="1" dirty="0" err="1" smtClean="0">
                <a:solidFill>
                  <a:srgbClr val="0070C0"/>
                </a:solidFill>
                <a:latin typeface="Cambria" pitchFamily="18" charset="0"/>
              </a:rPr>
              <a:t>Conclusions</a:t>
            </a:r>
            <a:endParaRPr lang="tr-TR" sz="2800" b="1" dirty="0">
              <a:solidFill>
                <a:srgbClr val="0070C0"/>
              </a:solidFill>
              <a:latin typeface="Cambria" pitchFamily="18" charset="0"/>
            </a:endParaRPr>
          </a:p>
          <a:p>
            <a:pPr marL="539750" indent="-457200">
              <a:buClr>
                <a:srgbClr val="FF0000"/>
              </a:buClr>
              <a:buSzPct val="70000"/>
              <a:buFont typeface="Wingdings" pitchFamily="2" charset="2"/>
              <a:buChar char="q"/>
              <a:defRPr/>
            </a:pPr>
            <a:r>
              <a:rPr lang="tr-TR" sz="2800" b="1" dirty="0" err="1" smtClean="0">
                <a:solidFill>
                  <a:srgbClr val="0070C0"/>
                </a:solidFill>
                <a:latin typeface="Cambria" pitchFamily="18" charset="0"/>
              </a:rPr>
              <a:t>References</a:t>
            </a:r>
            <a:endParaRPr lang="tr-TR" sz="2800" b="1" dirty="0">
              <a:solidFill>
                <a:srgbClr val="0070C0"/>
              </a:solidFill>
              <a:latin typeface="Cambria" pitchFamily="18" charset="0"/>
            </a:endParaRPr>
          </a:p>
          <a:p>
            <a:endParaRPr lang="tr-T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4"/>
          <p:cNvSpPr>
            <a:spLocks noGrp="1"/>
          </p:cNvSpPr>
          <p:nvPr>
            <p:ph type="title"/>
          </p:nvPr>
        </p:nvSpPr>
        <p:spPr>
          <a:xfrm>
            <a:off x="457200" y="274638"/>
            <a:ext cx="8229600" cy="553998"/>
          </a:xfrm>
          <a:prstGeom prst="rect">
            <a:avLst/>
          </a:prstGeom>
        </p:spPr>
        <p:style>
          <a:lnRef idx="1">
            <a:schemeClr val="accent6"/>
          </a:lnRef>
          <a:fillRef idx="2">
            <a:schemeClr val="accent6"/>
          </a:fillRef>
          <a:effectRef idx="1">
            <a:schemeClr val="accent6"/>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TAGUCHI  METHOD</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2 İçerik Yer Tutucusu"/>
          <p:cNvSpPr>
            <a:spLocks noGrp="1"/>
          </p:cNvSpPr>
          <p:nvPr>
            <p:ph idx="1"/>
          </p:nvPr>
        </p:nvSpPr>
        <p:spPr/>
        <p:txBody>
          <a:bodyPr>
            <a:normAutofit/>
          </a:bodyPr>
          <a:lstStyle/>
          <a:p>
            <a:pPr algn="just">
              <a:buNone/>
            </a:pPr>
            <a:r>
              <a:rPr lang="tr-TR" b="1" dirty="0" smtClean="0">
                <a:solidFill>
                  <a:srgbClr val="C00000"/>
                </a:solidFill>
              </a:rPr>
              <a:t>   </a:t>
            </a:r>
            <a:endParaRPr lang="tr-TR" sz="2800" b="1" dirty="0" smtClean="0">
              <a:solidFill>
                <a:srgbClr val="C00000"/>
              </a:solidFill>
            </a:endParaRPr>
          </a:p>
          <a:p>
            <a:pPr algn="just">
              <a:buNone/>
            </a:pPr>
            <a:endParaRPr lang="tr-TR" sz="2800" b="1" dirty="0" smtClean="0">
              <a:solidFill>
                <a:srgbClr val="002060"/>
              </a:solidFill>
            </a:endParaRPr>
          </a:p>
          <a:p>
            <a:pPr algn="just">
              <a:buNone/>
            </a:pPr>
            <a:r>
              <a:rPr lang="tr-TR" sz="2800" b="1" dirty="0" smtClean="0">
                <a:solidFill>
                  <a:srgbClr val="002060"/>
                </a:solidFill>
              </a:rPr>
              <a:t>   </a:t>
            </a:r>
          </a:p>
        </p:txBody>
      </p:sp>
      <p:sp>
        <p:nvSpPr>
          <p:cNvPr id="5" name="4 Akış Çizelgesi: Öteki İşlem"/>
          <p:cNvSpPr/>
          <p:nvPr/>
        </p:nvSpPr>
        <p:spPr>
          <a:xfrm>
            <a:off x="838200" y="1295400"/>
            <a:ext cx="7924800" cy="4572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400" b="1" dirty="0" smtClean="0">
                <a:solidFill>
                  <a:srgbClr val="C00000"/>
                </a:solidFill>
              </a:rPr>
              <a:t>Taguchi, is reached as a result of combining three tools</a:t>
            </a:r>
            <a:r>
              <a:rPr lang="en-US" sz="2000" b="1" dirty="0" smtClean="0">
                <a:solidFill>
                  <a:srgbClr val="C00000"/>
                </a:solidFill>
              </a:rPr>
              <a:t>.</a:t>
            </a:r>
            <a:endParaRPr lang="tr-TR" sz="1900" b="1" dirty="0">
              <a:solidFill>
                <a:srgbClr val="002060"/>
              </a:solidFill>
              <a:latin typeface="Cambria" pitchFamily="18" charset="0"/>
            </a:endParaRPr>
          </a:p>
        </p:txBody>
      </p:sp>
      <p:sp>
        <p:nvSpPr>
          <p:cNvPr id="6" name="5 Akış Çizelgesi: Öteki İşlem"/>
          <p:cNvSpPr/>
          <p:nvPr/>
        </p:nvSpPr>
        <p:spPr>
          <a:xfrm>
            <a:off x="838200" y="2057400"/>
            <a:ext cx="79248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r>
              <a:rPr lang="tr-TR" sz="2000" b="1" dirty="0" smtClean="0">
                <a:solidFill>
                  <a:srgbClr val="002060"/>
                </a:solidFill>
              </a:rPr>
              <a:t>T</a:t>
            </a:r>
            <a:r>
              <a:rPr lang="en-US" sz="2000" b="1" dirty="0" smtClean="0">
                <a:solidFill>
                  <a:srgbClr val="002060"/>
                </a:solidFill>
              </a:rPr>
              <a:t>o analyze and evaluate the numerical results</a:t>
            </a:r>
            <a:endParaRPr lang="tr-TR" sz="1900" b="1" dirty="0">
              <a:solidFill>
                <a:srgbClr val="002060"/>
              </a:solidFill>
              <a:latin typeface="Cambria" pitchFamily="18" charset="0"/>
            </a:endParaRPr>
          </a:p>
        </p:txBody>
      </p:sp>
      <p:sp>
        <p:nvSpPr>
          <p:cNvPr id="7" name="6 Akış Çizelgesi: Öteki İşlem"/>
          <p:cNvSpPr/>
          <p:nvPr/>
        </p:nvSpPr>
        <p:spPr>
          <a:xfrm>
            <a:off x="838200" y="2971800"/>
            <a:ext cx="79248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000" b="1" dirty="0" smtClean="0">
                <a:solidFill>
                  <a:srgbClr val="002060"/>
                </a:solidFill>
              </a:rPr>
              <a:t>Orthogonal experimental design</a:t>
            </a:r>
            <a:endParaRPr lang="tr-TR" sz="1900" b="1" dirty="0">
              <a:solidFill>
                <a:srgbClr val="002060"/>
              </a:solidFill>
              <a:latin typeface="Cambria" pitchFamily="18" charset="0"/>
            </a:endParaRPr>
          </a:p>
        </p:txBody>
      </p:sp>
      <p:sp>
        <p:nvSpPr>
          <p:cNvPr id="8" name="7 Akış Çizelgesi: Öteki İşlem"/>
          <p:cNvSpPr/>
          <p:nvPr/>
        </p:nvSpPr>
        <p:spPr>
          <a:xfrm>
            <a:off x="838200" y="3810000"/>
            <a:ext cx="79248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r>
              <a:rPr lang="tr-TR" sz="2000" b="1" dirty="0" smtClean="0">
                <a:solidFill>
                  <a:srgbClr val="002060"/>
                </a:solidFill>
              </a:rPr>
              <a:t>T</a:t>
            </a:r>
            <a:r>
              <a:rPr lang="en-US" sz="2000" b="1" dirty="0" smtClean="0">
                <a:solidFill>
                  <a:srgbClr val="002060"/>
                </a:solidFill>
              </a:rPr>
              <a:t>he S/N (signal / noise) ratio and ANOVA (analysis of variance)</a:t>
            </a:r>
            <a:endParaRPr lang="tr-TR" sz="1900" b="1" dirty="0">
              <a:solidFill>
                <a:srgbClr val="002060"/>
              </a:solidFill>
              <a:latin typeface="Cambria"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81000" y="228600"/>
            <a:ext cx="8229600" cy="762000"/>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tr-TR" sz="3200" b="1"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r>
            <a:br>
              <a:rPr lang="tr-TR" sz="3200" b="1"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br>
            <a:r>
              <a:rPr lang="tr-TR" sz="3600" b="1" dirty="0" err="1">
                <a:solidFill>
                  <a:srgbClr val="C00000"/>
                </a:solidFill>
                <a:latin typeface="Cambria" pitchFamily="18" charset="0"/>
              </a:rPr>
              <a:t>Stages</a:t>
            </a:r>
            <a:r>
              <a:rPr lang="tr-TR" sz="3600" b="1" dirty="0">
                <a:solidFill>
                  <a:srgbClr val="C00000"/>
                </a:solidFill>
                <a:latin typeface="Cambria" pitchFamily="18" charset="0"/>
              </a:rPr>
              <a:t> of </a:t>
            </a:r>
            <a:r>
              <a:rPr lang="tr-TR" sz="3600" b="1" dirty="0" err="1">
                <a:solidFill>
                  <a:srgbClr val="C00000"/>
                </a:solidFill>
                <a:latin typeface="Cambria" pitchFamily="18" charset="0"/>
              </a:rPr>
              <a:t>Taguchi</a:t>
            </a:r>
            <a:r>
              <a:rPr lang="tr-TR" sz="3600" b="1" dirty="0">
                <a:solidFill>
                  <a:srgbClr val="C00000"/>
                </a:solidFill>
                <a:latin typeface="Cambria" pitchFamily="18" charset="0"/>
              </a:rPr>
              <a:t> </a:t>
            </a:r>
            <a:r>
              <a:rPr lang="tr-TR" sz="3600" b="1" dirty="0" err="1">
                <a:solidFill>
                  <a:srgbClr val="C00000"/>
                </a:solidFill>
                <a:latin typeface="Cambria" pitchFamily="18" charset="0"/>
              </a:rPr>
              <a:t>Method</a:t>
            </a:r>
            <a:r>
              <a:rPr lang="tr-TR" sz="3200" b="1"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sz="3200" b="1"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dirty="0"/>
          </a:p>
        </p:txBody>
      </p:sp>
      <p:sp>
        <p:nvSpPr>
          <p:cNvPr id="7" name="6 Aşağı Ok"/>
          <p:cNvSpPr/>
          <p:nvPr/>
        </p:nvSpPr>
        <p:spPr>
          <a:xfrm>
            <a:off x="4267200" y="2438400"/>
            <a:ext cx="484632" cy="22860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tr-TR">
              <a:solidFill>
                <a:srgbClr val="0070C0"/>
              </a:solidFill>
            </a:endParaRPr>
          </a:p>
        </p:txBody>
      </p:sp>
      <p:sp>
        <p:nvSpPr>
          <p:cNvPr id="9" name="8 Akış Çizelgesi: Öteki İşlem"/>
          <p:cNvSpPr/>
          <p:nvPr/>
        </p:nvSpPr>
        <p:spPr>
          <a:xfrm>
            <a:off x="2591594" y="2666206"/>
            <a:ext cx="38100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1900" b="1" dirty="0" err="1" smtClean="0">
                <a:solidFill>
                  <a:srgbClr val="002060"/>
                </a:solidFill>
                <a:latin typeface="Cambria" pitchFamily="18" charset="0"/>
              </a:rPr>
              <a:t>Turning</a:t>
            </a:r>
            <a:r>
              <a:rPr lang="tr-TR" sz="1900" b="1" dirty="0" smtClean="0">
                <a:solidFill>
                  <a:srgbClr val="002060"/>
                </a:solidFill>
                <a:latin typeface="Cambria" pitchFamily="18" charset="0"/>
              </a:rPr>
              <a:t> </a:t>
            </a:r>
            <a:r>
              <a:rPr lang="tr-TR" sz="1900" b="1" dirty="0" err="1" smtClean="0">
                <a:solidFill>
                  <a:srgbClr val="002060"/>
                </a:solidFill>
                <a:latin typeface="Cambria" pitchFamily="18" charset="0"/>
              </a:rPr>
              <a:t>Tests</a:t>
            </a:r>
            <a:endParaRPr lang="tr-TR" sz="1900" b="1" dirty="0">
              <a:solidFill>
                <a:srgbClr val="002060"/>
              </a:solidFill>
              <a:latin typeface="Cambria" pitchFamily="18" charset="0"/>
            </a:endParaRPr>
          </a:p>
        </p:txBody>
      </p:sp>
      <p:sp>
        <p:nvSpPr>
          <p:cNvPr id="13" name="12 Aşağı Ok"/>
          <p:cNvSpPr/>
          <p:nvPr/>
        </p:nvSpPr>
        <p:spPr>
          <a:xfrm>
            <a:off x="4267200" y="3124200"/>
            <a:ext cx="484632" cy="22860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tr-TR">
              <a:solidFill>
                <a:srgbClr val="0070C0"/>
              </a:solidFill>
            </a:endParaRPr>
          </a:p>
        </p:txBody>
      </p:sp>
      <p:sp>
        <p:nvSpPr>
          <p:cNvPr id="14" name="13 Aşağı Ok"/>
          <p:cNvSpPr/>
          <p:nvPr/>
        </p:nvSpPr>
        <p:spPr>
          <a:xfrm>
            <a:off x="4267200" y="3886200"/>
            <a:ext cx="484632" cy="22860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tr-TR">
              <a:solidFill>
                <a:srgbClr val="0070C0"/>
              </a:solidFill>
            </a:endParaRPr>
          </a:p>
        </p:txBody>
      </p:sp>
      <p:sp>
        <p:nvSpPr>
          <p:cNvPr id="15" name="14 Aşağı Ok"/>
          <p:cNvSpPr/>
          <p:nvPr/>
        </p:nvSpPr>
        <p:spPr>
          <a:xfrm>
            <a:off x="4267200" y="4572000"/>
            <a:ext cx="484632" cy="22860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tr-TR">
              <a:solidFill>
                <a:srgbClr val="0070C0"/>
              </a:solidFill>
            </a:endParaRPr>
          </a:p>
        </p:txBody>
      </p:sp>
      <p:sp>
        <p:nvSpPr>
          <p:cNvPr id="18" name="17 Aşağı Ok"/>
          <p:cNvSpPr/>
          <p:nvPr/>
        </p:nvSpPr>
        <p:spPr>
          <a:xfrm>
            <a:off x="4267200" y="5410200"/>
            <a:ext cx="484632" cy="22860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tr-TR">
              <a:solidFill>
                <a:srgbClr val="0070C0"/>
              </a:solidFill>
            </a:endParaRPr>
          </a:p>
        </p:txBody>
      </p:sp>
      <p:sp>
        <p:nvSpPr>
          <p:cNvPr id="19" name="18 Akış Çizelgesi: Öteki İşlem"/>
          <p:cNvSpPr/>
          <p:nvPr/>
        </p:nvSpPr>
        <p:spPr>
          <a:xfrm>
            <a:off x="2591594" y="1980406"/>
            <a:ext cx="38100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900" b="1" dirty="0">
                <a:solidFill>
                  <a:srgbClr val="002060"/>
                </a:solidFill>
                <a:latin typeface="Cambria" pitchFamily="18" charset="0"/>
              </a:rPr>
              <a:t>Selection of </a:t>
            </a:r>
            <a:r>
              <a:rPr lang="tr-TR" sz="1900" b="1" dirty="0" smtClean="0">
                <a:solidFill>
                  <a:srgbClr val="002060"/>
                </a:solidFill>
                <a:latin typeface="Cambria" pitchFamily="18" charset="0"/>
              </a:rPr>
              <a:t>T</a:t>
            </a:r>
            <a:r>
              <a:rPr lang="en-US" sz="1900" b="1" dirty="0" smtClean="0">
                <a:solidFill>
                  <a:srgbClr val="002060"/>
                </a:solidFill>
                <a:latin typeface="Cambria" pitchFamily="18" charset="0"/>
              </a:rPr>
              <a:t>he </a:t>
            </a:r>
            <a:r>
              <a:rPr lang="tr-TR" sz="1900" b="1" dirty="0" smtClean="0">
                <a:solidFill>
                  <a:srgbClr val="002060"/>
                </a:solidFill>
                <a:latin typeface="Cambria" pitchFamily="18" charset="0"/>
              </a:rPr>
              <a:t>A</a:t>
            </a:r>
            <a:r>
              <a:rPr lang="en-US" sz="1900" b="1" dirty="0" err="1" smtClean="0">
                <a:solidFill>
                  <a:srgbClr val="002060"/>
                </a:solidFill>
                <a:latin typeface="Cambria" pitchFamily="18" charset="0"/>
              </a:rPr>
              <a:t>rray</a:t>
            </a:r>
            <a:r>
              <a:rPr lang="en-US" sz="1900" b="1" dirty="0" smtClean="0">
                <a:solidFill>
                  <a:srgbClr val="002060"/>
                </a:solidFill>
                <a:latin typeface="Cambria" pitchFamily="18" charset="0"/>
              </a:rPr>
              <a:t> </a:t>
            </a:r>
            <a:r>
              <a:rPr lang="en-US" sz="1900" b="1" dirty="0" err="1">
                <a:solidFill>
                  <a:srgbClr val="002060"/>
                </a:solidFill>
                <a:latin typeface="Cambria" pitchFamily="18" charset="0"/>
              </a:rPr>
              <a:t>Ortognal</a:t>
            </a:r>
            <a:endParaRPr lang="tr-TR" sz="1900" b="1" dirty="0">
              <a:solidFill>
                <a:srgbClr val="002060"/>
              </a:solidFill>
              <a:latin typeface="Cambria" pitchFamily="18" charset="0"/>
            </a:endParaRPr>
          </a:p>
        </p:txBody>
      </p:sp>
      <p:sp>
        <p:nvSpPr>
          <p:cNvPr id="20" name="19 Akış Çizelgesi: Öteki İşlem"/>
          <p:cNvSpPr/>
          <p:nvPr/>
        </p:nvSpPr>
        <p:spPr>
          <a:xfrm>
            <a:off x="2591594" y="3428206"/>
            <a:ext cx="38100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1900" b="1" dirty="0" smtClean="0">
                <a:solidFill>
                  <a:srgbClr val="002060"/>
                </a:solidFill>
                <a:latin typeface="Cambria" pitchFamily="18" charset="0"/>
              </a:rPr>
              <a:t>S/N </a:t>
            </a:r>
            <a:r>
              <a:rPr lang="tr-TR" sz="1900" b="1" dirty="0" err="1" smtClean="0">
                <a:solidFill>
                  <a:srgbClr val="002060"/>
                </a:solidFill>
                <a:latin typeface="Cambria" pitchFamily="18" charset="0"/>
              </a:rPr>
              <a:t>Ratio</a:t>
            </a:r>
            <a:endParaRPr lang="tr-TR" sz="1900" b="1" dirty="0">
              <a:solidFill>
                <a:srgbClr val="002060"/>
              </a:solidFill>
              <a:latin typeface="Cambria" pitchFamily="18" charset="0"/>
            </a:endParaRPr>
          </a:p>
        </p:txBody>
      </p:sp>
      <p:sp>
        <p:nvSpPr>
          <p:cNvPr id="21" name="20 Akış Çizelgesi: Öteki İşlem"/>
          <p:cNvSpPr/>
          <p:nvPr/>
        </p:nvSpPr>
        <p:spPr>
          <a:xfrm>
            <a:off x="2591594" y="4114006"/>
            <a:ext cx="38100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1900" b="1" dirty="0" err="1" smtClean="0">
                <a:solidFill>
                  <a:srgbClr val="002060"/>
                </a:solidFill>
                <a:latin typeface="Cambria" pitchFamily="18" charset="0"/>
              </a:rPr>
              <a:t>Anova</a:t>
            </a:r>
            <a:r>
              <a:rPr lang="tr-TR" sz="1900" b="1" dirty="0" smtClean="0">
                <a:solidFill>
                  <a:srgbClr val="002060"/>
                </a:solidFill>
                <a:latin typeface="Cambria" pitchFamily="18" charset="0"/>
              </a:rPr>
              <a:t> </a:t>
            </a:r>
            <a:r>
              <a:rPr lang="tr-TR" sz="1900" b="1" dirty="0" err="1" smtClean="0">
                <a:solidFill>
                  <a:srgbClr val="002060"/>
                </a:solidFill>
                <a:latin typeface="Cambria" pitchFamily="18" charset="0"/>
              </a:rPr>
              <a:t>Analysis</a:t>
            </a:r>
            <a:endParaRPr lang="tr-TR" sz="1900" b="1" dirty="0">
              <a:solidFill>
                <a:srgbClr val="002060"/>
              </a:solidFill>
              <a:latin typeface="Cambria" pitchFamily="18" charset="0"/>
            </a:endParaRPr>
          </a:p>
        </p:txBody>
      </p:sp>
      <p:sp>
        <p:nvSpPr>
          <p:cNvPr id="22" name="21 Akış Çizelgesi: Öteki İşlem"/>
          <p:cNvSpPr/>
          <p:nvPr/>
        </p:nvSpPr>
        <p:spPr>
          <a:xfrm>
            <a:off x="2591594" y="4876006"/>
            <a:ext cx="3810000" cy="5334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900" b="1" dirty="0">
                <a:solidFill>
                  <a:srgbClr val="002060"/>
                </a:solidFill>
                <a:latin typeface="Cambria" pitchFamily="18" charset="0"/>
              </a:rPr>
              <a:t>Determination of the most appropriate Cutting Conditions</a:t>
            </a:r>
            <a:endParaRPr lang="tr-TR" sz="1900" b="1" dirty="0">
              <a:solidFill>
                <a:srgbClr val="002060"/>
              </a:solidFill>
              <a:latin typeface="Cambria" pitchFamily="18" charset="0"/>
            </a:endParaRPr>
          </a:p>
        </p:txBody>
      </p:sp>
      <p:sp>
        <p:nvSpPr>
          <p:cNvPr id="23" name="22 Akış Çizelgesi: Öteki İşlem"/>
          <p:cNvSpPr/>
          <p:nvPr/>
        </p:nvSpPr>
        <p:spPr>
          <a:xfrm>
            <a:off x="2591594" y="5638006"/>
            <a:ext cx="38100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marL="539750" indent="-457200">
              <a:buClr>
                <a:srgbClr val="FF0000"/>
              </a:buClr>
              <a:buSzPct val="70000"/>
              <a:defRPr/>
            </a:pPr>
            <a:r>
              <a:rPr lang="tr-TR" b="1" dirty="0" smtClean="0">
                <a:solidFill>
                  <a:srgbClr val="002060"/>
                </a:solidFill>
                <a:latin typeface="Cambria" pitchFamily="18" charset="0"/>
              </a:rPr>
              <a:t>                    </a:t>
            </a:r>
            <a:r>
              <a:rPr lang="tr-TR" sz="1900" b="1" dirty="0" smtClean="0">
                <a:solidFill>
                  <a:srgbClr val="002060"/>
                </a:solidFill>
                <a:latin typeface="Cambria" pitchFamily="18" charset="0"/>
              </a:rPr>
              <a:t> </a:t>
            </a:r>
            <a:r>
              <a:rPr lang="tr-TR" sz="1900" b="1" dirty="0" err="1" smtClean="0">
                <a:solidFill>
                  <a:srgbClr val="002060"/>
                </a:solidFill>
                <a:latin typeface="Cambria" pitchFamily="18" charset="0"/>
              </a:rPr>
              <a:t>Conclusions</a:t>
            </a:r>
            <a:endParaRPr lang="tr-TR" sz="1900" b="1" dirty="0">
              <a:solidFill>
                <a:srgbClr val="002060"/>
              </a:solidFill>
              <a:latin typeface="Cambria" pitchFamily="18" charset="0"/>
            </a:endParaRPr>
          </a:p>
        </p:txBody>
      </p:sp>
      <p:sp>
        <p:nvSpPr>
          <p:cNvPr id="24" name="23 Akış Çizelgesi: Öteki İşlem"/>
          <p:cNvSpPr/>
          <p:nvPr/>
        </p:nvSpPr>
        <p:spPr>
          <a:xfrm>
            <a:off x="2591594" y="1294606"/>
            <a:ext cx="38100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1900" b="1" dirty="0" err="1" smtClean="0">
                <a:solidFill>
                  <a:srgbClr val="002060"/>
                </a:solidFill>
                <a:latin typeface="Cambria" pitchFamily="18" charset="0"/>
              </a:rPr>
              <a:t>Determining</a:t>
            </a:r>
            <a:r>
              <a:rPr lang="tr-TR" sz="1900" b="1" dirty="0" smtClean="0">
                <a:solidFill>
                  <a:srgbClr val="002060"/>
                </a:solidFill>
                <a:latin typeface="Cambria" pitchFamily="18" charset="0"/>
              </a:rPr>
              <a:t> </a:t>
            </a:r>
            <a:r>
              <a:rPr lang="tr-TR" sz="1900" b="1" dirty="0" err="1" smtClean="0">
                <a:solidFill>
                  <a:srgbClr val="002060"/>
                </a:solidFill>
                <a:latin typeface="Cambria" pitchFamily="18" charset="0"/>
              </a:rPr>
              <a:t>Cutting</a:t>
            </a:r>
            <a:r>
              <a:rPr lang="tr-TR" sz="1900" b="1" dirty="0" smtClean="0">
                <a:solidFill>
                  <a:srgbClr val="002060"/>
                </a:solidFill>
                <a:latin typeface="Cambria" pitchFamily="18" charset="0"/>
              </a:rPr>
              <a:t> </a:t>
            </a:r>
            <a:r>
              <a:rPr lang="tr-TR" sz="1900" b="1" dirty="0" err="1" smtClean="0">
                <a:solidFill>
                  <a:srgbClr val="002060"/>
                </a:solidFill>
                <a:latin typeface="Cambria" pitchFamily="18" charset="0"/>
              </a:rPr>
              <a:t>Conditions</a:t>
            </a:r>
            <a:endParaRPr lang="tr-TR" sz="1900" b="1" dirty="0">
              <a:solidFill>
                <a:srgbClr val="002060"/>
              </a:solidFill>
              <a:latin typeface="Cambria" pitchFamily="18" charset="0"/>
            </a:endParaRPr>
          </a:p>
        </p:txBody>
      </p:sp>
      <p:sp>
        <p:nvSpPr>
          <p:cNvPr id="25" name="24 Aşağı Ok"/>
          <p:cNvSpPr/>
          <p:nvPr/>
        </p:nvSpPr>
        <p:spPr>
          <a:xfrm>
            <a:off x="4267200" y="1752600"/>
            <a:ext cx="484632" cy="22860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tr-TR">
              <a:solidFill>
                <a:srgbClr val="0070C0"/>
              </a:solidFill>
            </a:endParaRPr>
          </a:p>
        </p:txBody>
      </p:sp>
      <p:cxnSp>
        <p:nvCxnSpPr>
          <p:cNvPr id="30" name="29 Düz Bağlayıcı"/>
          <p:cNvCxnSpPr/>
          <p:nvPr/>
        </p:nvCxnSpPr>
        <p:spPr>
          <a:xfrm rot="5400000">
            <a:off x="4039394" y="3656806"/>
            <a:ext cx="47244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ikdörtgen 7"/>
          <p:cNvSpPr>
            <a:spLocks noGrp="1"/>
          </p:cNvSpPr>
          <p:nvPr>
            <p:ph type="title"/>
          </p:nvPr>
        </p:nvSpPr>
        <p:spPr>
          <a:xfrm>
            <a:off x="457200" y="274638"/>
            <a:ext cx="8229600" cy="553998"/>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TAGUCHI </a:t>
            </a:r>
            <a:r>
              <a:rPr lang="tr-TR" sz="3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METHOD</a:t>
            </a:r>
            <a:r>
              <a:rPr lang="tr-TR" sz="3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-I</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4098" name="Picture 2"/>
          <p:cNvPicPr>
            <a:picLocks noGrp="1" noChangeAspect="1" noChangeArrowheads="1"/>
          </p:cNvPicPr>
          <p:nvPr>
            <p:ph idx="1"/>
          </p:nvPr>
        </p:nvPicPr>
        <p:blipFill>
          <a:blip r:embed="rId2"/>
          <a:srcRect/>
          <a:stretch>
            <a:fillRect/>
          </a:stretch>
        </p:blipFill>
        <p:spPr bwMode="auto">
          <a:xfrm>
            <a:off x="609600" y="1524000"/>
            <a:ext cx="7772400" cy="4495800"/>
          </a:xfrm>
          <a:prstGeom prst="rect">
            <a:avLst/>
          </a:prstGeom>
          <a:noFill/>
          <a:ln w="9525">
            <a:noFill/>
            <a:miter lim="800000"/>
            <a:headEnd/>
            <a:tailEnd/>
          </a:ln>
          <a:effectLst/>
        </p:spPr>
      </p:pic>
      <p:cxnSp>
        <p:nvCxnSpPr>
          <p:cNvPr id="9" name="8 Düz Bağlayıcı"/>
          <p:cNvCxnSpPr/>
          <p:nvPr/>
        </p:nvCxnSpPr>
        <p:spPr>
          <a:xfrm>
            <a:off x="3352800" y="2057400"/>
            <a:ext cx="9144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7"/>
          <p:cNvSpPr>
            <a:spLocks noGrp="1"/>
          </p:cNvSpPr>
          <p:nvPr>
            <p:ph type="title"/>
          </p:nvPr>
        </p:nvSpPr>
        <p:spPr>
          <a:xfrm>
            <a:off x="457200" y="274638"/>
            <a:ext cx="8229600" cy="553998"/>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TAGUCHI </a:t>
            </a:r>
            <a:r>
              <a:rPr lang="tr-TR" sz="3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METHOD</a:t>
            </a:r>
            <a:r>
              <a:rPr lang="tr-TR" sz="3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-II</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026" name="Picture 2"/>
          <p:cNvPicPr>
            <a:picLocks noGrp="1" noChangeAspect="1" noChangeArrowheads="1"/>
          </p:cNvPicPr>
          <p:nvPr>
            <p:ph idx="1"/>
          </p:nvPr>
        </p:nvPicPr>
        <p:blipFill>
          <a:blip r:embed="rId2"/>
          <a:srcRect/>
          <a:stretch>
            <a:fillRect/>
          </a:stretch>
        </p:blipFill>
        <p:spPr bwMode="auto">
          <a:xfrm>
            <a:off x="762000" y="1066800"/>
            <a:ext cx="7467600" cy="5105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
            </a:r>
            <a:br>
              <a:rPr lang="tr-TR" dirty="0" smtClean="0"/>
            </a:br>
            <a:r>
              <a:rPr lang="tr-TR" dirty="0" smtClean="0">
                <a:solidFill>
                  <a:srgbClr val="002060"/>
                </a:solidFill>
              </a:rPr>
              <a:t> </a:t>
            </a:r>
            <a:br>
              <a:rPr lang="tr-TR" dirty="0" smtClean="0">
                <a:solidFill>
                  <a:srgbClr val="002060"/>
                </a:solidFill>
              </a:rPr>
            </a:b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dirty="0"/>
          </a:p>
        </p:txBody>
      </p:sp>
      <p:sp>
        <p:nvSpPr>
          <p:cNvPr id="3" name="2 İçerik Yer Tutucusu"/>
          <p:cNvSpPr>
            <a:spLocks noGrp="1"/>
          </p:cNvSpPr>
          <p:nvPr>
            <p:ph idx="1"/>
          </p:nvPr>
        </p:nvSpPr>
        <p:spPr>
          <a:xfrm>
            <a:off x="457200" y="1600201"/>
            <a:ext cx="8229600" cy="914400"/>
          </a:xfrm>
        </p:spPr>
        <p:txBody>
          <a:bodyPr>
            <a:normAutofit/>
          </a:bodyPr>
          <a:lstStyle/>
          <a:p>
            <a:endParaRPr lang="tr-TR" sz="2400" dirty="0" smtClean="0">
              <a:solidFill>
                <a:srgbClr val="FF0000"/>
              </a:solidFill>
            </a:endParaRPr>
          </a:p>
          <a:p>
            <a:endParaRPr lang="tr-TR" sz="2400" dirty="0" smtClean="0">
              <a:solidFill>
                <a:srgbClr val="FF0000"/>
              </a:solidFill>
            </a:endParaRPr>
          </a:p>
          <a:p>
            <a:endParaRPr lang="tr-TR" sz="2400" dirty="0" smtClean="0">
              <a:solidFill>
                <a:srgbClr val="FF0000"/>
              </a:solidFill>
            </a:endParaRPr>
          </a:p>
          <a:p>
            <a:endParaRPr lang="tr-TR" sz="2400" dirty="0" smtClean="0">
              <a:solidFill>
                <a:srgbClr val="FF0000"/>
              </a:solidFill>
            </a:endParaRPr>
          </a:p>
          <a:p>
            <a:endParaRPr lang="tr-TR" sz="2400" dirty="0" smtClean="0">
              <a:solidFill>
                <a:srgbClr val="FF0000"/>
              </a:solidFill>
            </a:endParaRPr>
          </a:p>
          <a:p>
            <a:endParaRPr lang="tr-TR" sz="2400" dirty="0" smtClean="0">
              <a:solidFill>
                <a:srgbClr val="FF0000"/>
              </a:solidFill>
            </a:endParaRPr>
          </a:p>
          <a:p>
            <a:endParaRPr lang="tr-TR" sz="2400" dirty="0" smtClean="0">
              <a:solidFill>
                <a:srgbClr val="FF0000"/>
              </a:solidFill>
            </a:endParaRPr>
          </a:p>
          <a:p>
            <a:endParaRPr lang="tr-TR" sz="2400" dirty="0" smtClean="0">
              <a:solidFill>
                <a:srgbClr val="FF0000"/>
              </a:solidFill>
            </a:endParaRPr>
          </a:p>
          <a:p>
            <a:endParaRPr lang="tr-TR" sz="2400" dirty="0">
              <a:solidFill>
                <a:srgbClr val="FF0000"/>
              </a:solidFill>
            </a:endParaRPr>
          </a:p>
        </p:txBody>
      </p:sp>
      <p:pic>
        <p:nvPicPr>
          <p:cNvPr id="2053" name="Picture 5"/>
          <p:cNvPicPr>
            <a:picLocks noChangeAspect="1" noChangeArrowheads="1"/>
          </p:cNvPicPr>
          <p:nvPr/>
        </p:nvPicPr>
        <p:blipFill>
          <a:blip r:embed="rId2"/>
          <a:srcRect/>
          <a:stretch>
            <a:fillRect/>
          </a:stretch>
        </p:blipFill>
        <p:spPr bwMode="auto">
          <a:xfrm>
            <a:off x="1828800" y="2819400"/>
            <a:ext cx="2447925" cy="2505075"/>
          </a:xfrm>
          <a:prstGeom prst="rect">
            <a:avLst/>
          </a:prstGeom>
          <a:noFill/>
          <a:ln w="9525">
            <a:noFill/>
            <a:miter lim="800000"/>
            <a:headEnd/>
            <a:tailEnd/>
          </a:ln>
          <a:effectLst/>
        </p:spPr>
      </p:pic>
      <p:pic>
        <p:nvPicPr>
          <p:cNvPr id="2055" name="Picture 7"/>
          <p:cNvPicPr>
            <a:picLocks noChangeAspect="1" noChangeArrowheads="1"/>
          </p:cNvPicPr>
          <p:nvPr/>
        </p:nvPicPr>
        <p:blipFill>
          <a:blip r:embed="rId3"/>
          <a:srcRect/>
          <a:stretch>
            <a:fillRect/>
          </a:stretch>
        </p:blipFill>
        <p:spPr bwMode="auto">
          <a:xfrm>
            <a:off x="1828800" y="2819400"/>
            <a:ext cx="5029200" cy="3276600"/>
          </a:xfrm>
          <a:prstGeom prst="rect">
            <a:avLst/>
          </a:prstGeom>
          <a:noFill/>
          <a:ln w="9525">
            <a:noFill/>
            <a:miter lim="800000"/>
            <a:headEnd/>
            <a:tailEnd/>
          </a:ln>
          <a:effectLst/>
        </p:spPr>
      </p:pic>
      <p:sp>
        <p:nvSpPr>
          <p:cNvPr id="6" name="Dikdörtgen 5"/>
          <p:cNvSpPr txBox="1">
            <a:spLocks/>
          </p:cNvSpPr>
          <p:nvPr/>
        </p:nvSpPr>
        <p:spPr>
          <a:xfrm>
            <a:off x="457200" y="274638"/>
            <a:ext cx="8229600" cy="584775"/>
          </a:xfrm>
          <a:prstGeom prst="rect">
            <a:avLst/>
          </a:prstGeom>
        </p:spPr>
        <p:style>
          <a:lnRef idx="1">
            <a:schemeClr val="accent1"/>
          </a:lnRef>
          <a:fillRef idx="2">
            <a:schemeClr val="accent1"/>
          </a:fillRef>
          <a:effectRef idx="1">
            <a:schemeClr val="accent1"/>
          </a:effectRef>
          <a:fontRef idx="minor">
            <a:schemeClr val="dk1"/>
          </a:fontRef>
        </p:style>
        <p:txBody>
          <a:bodyPr vert="horz" wrap="square" lIns="91440" tIns="45720" rIns="91440" bIns="45720" rtlCol="0" anchor="ct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a:spcBef>
                <a:spcPct val="0"/>
              </a:spcBef>
            </a:pPr>
            <a:r>
              <a:rPr lang="tr-TR" sz="3200" b="1" dirty="0" smtClean="0">
                <a:solidFill>
                  <a:srgbClr val="FF0000"/>
                </a:solidFill>
              </a:rPr>
              <a:t>PERFORMANCE CHARACTERISTICS OF TAGUCHI </a:t>
            </a:r>
            <a:endParaRPr kumimoji="0" lang="tr-TR" sz="3000" b="1" i="0" u="none" strike="noStrike" kern="1200" cap="none" spc="0" normalizeH="0" baseline="0" noProof="0" dirty="0">
              <a:ln w="11430"/>
              <a:solidFill>
                <a:srgbClr val="FF0000"/>
              </a:solidFill>
              <a:effectLst>
                <a:outerShdw blurRad="50800" dist="39000" dir="5460000" algn="tl">
                  <a:srgbClr val="000000">
                    <a:alpha val="38000"/>
                  </a:srgbClr>
                </a:outerShdw>
              </a:effectLst>
              <a:uLnTx/>
              <a:uFillTx/>
              <a:latin typeface="+mn-lt"/>
              <a:ea typeface="+mn-ea"/>
              <a:cs typeface="+mn-cs"/>
            </a:endParaRPr>
          </a:p>
        </p:txBody>
      </p:sp>
      <p:sp>
        <p:nvSpPr>
          <p:cNvPr id="7" name="6 Akış Çizelgesi: Öteki İşlem"/>
          <p:cNvSpPr/>
          <p:nvPr/>
        </p:nvSpPr>
        <p:spPr>
          <a:xfrm>
            <a:off x="533400" y="1219200"/>
            <a:ext cx="7924800" cy="129540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b="1" dirty="0" smtClean="0">
                <a:solidFill>
                  <a:srgbClr val="00B050"/>
                </a:solidFill>
              </a:rPr>
              <a:t>Taguchi method, the signal/noise (S/N) ratio depends on the performance characteristics of the three basic uses.</a:t>
            </a:r>
            <a:endParaRPr lang="tr-TR" sz="2800" b="1" dirty="0" smtClean="0">
              <a:solidFill>
                <a:srgbClr val="00B05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An experimental </a:t>
            </a:r>
            <a:r>
              <a:rPr lang="tr-TR" dirty="0" err="1" smtClean="0"/>
              <a:t>study</a:t>
            </a:r>
            <a:r>
              <a:rPr lang="tr-TR" b="1" dirty="0" smtClean="0">
                <a:solidFill>
                  <a:srgbClr val="002060"/>
                </a:solidFill>
                <a:latin typeface="Cambria" pitchFamily="18" charset="0"/>
              </a:rPr>
              <a:t/>
            </a:r>
            <a:br>
              <a:rPr lang="tr-TR" b="1" dirty="0" smtClean="0">
                <a:solidFill>
                  <a:srgbClr val="002060"/>
                </a:solidFill>
                <a:latin typeface="Cambria" pitchFamily="18" charset="0"/>
              </a:rPr>
            </a:br>
            <a:endParaRPr lang="tr-TR" dirty="0"/>
          </a:p>
        </p:txBody>
      </p:sp>
      <p:sp>
        <p:nvSpPr>
          <p:cNvPr id="3" name="2 İçerik Yer Tutucusu"/>
          <p:cNvSpPr>
            <a:spLocks noGrp="1"/>
          </p:cNvSpPr>
          <p:nvPr>
            <p:ph idx="1"/>
          </p:nvPr>
        </p:nvSpPr>
        <p:spPr/>
        <p:txBody>
          <a:bodyPr>
            <a:normAutofit/>
          </a:bodyPr>
          <a:lstStyle/>
          <a:p>
            <a:pPr algn="just">
              <a:buClr>
                <a:srgbClr val="FF0000"/>
              </a:buClr>
              <a:buFont typeface="Wingdings" pitchFamily="2" charset="2"/>
              <a:buChar char="q"/>
            </a:pPr>
            <a:r>
              <a:rPr lang="tr-TR" dirty="0" err="1" smtClean="0">
                <a:solidFill>
                  <a:srgbClr val="FF0000"/>
                </a:solidFill>
                <a:effectLst>
                  <a:outerShdw blurRad="38100" dist="38100" dir="2700000" algn="tl">
                    <a:srgbClr val="000000">
                      <a:alpha val="43137"/>
                    </a:srgbClr>
                  </a:outerShdw>
                </a:effectLst>
                <a:latin typeface="Cambria" pitchFamily="18" charset="0"/>
              </a:rPr>
              <a:t>Method</a:t>
            </a:r>
            <a:endParaRPr lang="tr-TR" dirty="0" smtClean="0">
              <a:solidFill>
                <a:srgbClr val="FF0000"/>
              </a:solidFill>
              <a:effectLst>
                <a:outerShdw blurRad="38100" dist="38100" dir="2700000" algn="tl">
                  <a:srgbClr val="000000">
                    <a:alpha val="43137"/>
                  </a:srgbClr>
                </a:outerShdw>
              </a:effectLst>
              <a:latin typeface="Cambria" pitchFamily="18" charset="0"/>
            </a:endParaRPr>
          </a:p>
          <a:p>
            <a:pPr algn="just">
              <a:buClr>
                <a:srgbClr val="FF0000"/>
              </a:buClr>
              <a:buFont typeface="Wingdings" pitchFamily="2" charset="2"/>
              <a:buChar char="q"/>
            </a:pPr>
            <a:r>
              <a:rPr lang="tr-TR" dirty="0" smtClean="0">
                <a:solidFill>
                  <a:srgbClr val="FFFF00"/>
                </a:solidFill>
                <a:effectLst>
                  <a:outerShdw blurRad="38100" dist="38100" dir="2700000" algn="tl">
                    <a:srgbClr val="000000">
                      <a:alpha val="43137"/>
                    </a:srgbClr>
                  </a:outerShdw>
                </a:effectLst>
                <a:latin typeface="Cambria" pitchFamily="18" charset="0"/>
              </a:rPr>
              <a:t> </a:t>
            </a:r>
            <a:r>
              <a:rPr lang="tr-TR" dirty="0" err="1" smtClean="0">
                <a:solidFill>
                  <a:srgbClr val="FFFF00"/>
                </a:solidFill>
                <a:effectLst>
                  <a:outerShdw blurRad="38100" dist="38100" dir="2700000" algn="tl">
                    <a:srgbClr val="000000">
                      <a:alpha val="43137"/>
                    </a:srgbClr>
                  </a:outerShdw>
                </a:effectLst>
                <a:latin typeface="Cambria" pitchFamily="18" charset="0"/>
              </a:rPr>
              <a:t>Material</a:t>
            </a:r>
            <a:endParaRPr lang="tr-TR" dirty="0" smtClean="0">
              <a:solidFill>
                <a:srgbClr val="FFFF00"/>
              </a:solidFill>
              <a:effectLst>
                <a:outerShdw blurRad="38100" dist="38100" dir="2700000" algn="tl">
                  <a:srgbClr val="000000">
                    <a:alpha val="43137"/>
                  </a:srgbClr>
                </a:outerShdw>
              </a:effectLst>
              <a:latin typeface="Cambria" pitchFamily="18" charset="0"/>
            </a:endParaRPr>
          </a:p>
          <a:p>
            <a:pPr algn="just">
              <a:buClr>
                <a:srgbClr val="FF0000"/>
              </a:buClr>
              <a:buFont typeface="Wingdings" pitchFamily="2" charset="2"/>
              <a:buChar char="q"/>
            </a:pPr>
            <a:r>
              <a:rPr lang="tr-TR" dirty="0" err="1" smtClean="0">
                <a:solidFill>
                  <a:srgbClr val="00FF00"/>
                </a:solidFill>
                <a:effectLst>
                  <a:outerShdw blurRad="38100" dist="38100" dir="2700000" algn="tl">
                    <a:srgbClr val="000000">
                      <a:alpha val="43137"/>
                    </a:srgbClr>
                  </a:outerShdw>
                </a:effectLst>
                <a:latin typeface="Cambria" pitchFamily="18" charset="0"/>
              </a:rPr>
              <a:t>Orthogonal</a:t>
            </a:r>
            <a:r>
              <a:rPr lang="tr-TR" dirty="0" smtClean="0">
                <a:solidFill>
                  <a:srgbClr val="00FF00"/>
                </a:solidFill>
                <a:effectLst>
                  <a:outerShdw blurRad="38100" dist="38100" dir="2700000" algn="tl">
                    <a:srgbClr val="000000">
                      <a:alpha val="43137"/>
                    </a:srgbClr>
                  </a:outerShdw>
                </a:effectLst>
                <a:latin typeface="Cambria" pitchFamily="18" charset="0"/>
              </a:rPr>
              <a:t> design</a:t>
            </a:r>
            <a:endParaRPr lang="tr-TR" dirty="0" smtClean="0">
              <a:solidFill>
                <a:schemeClr val="bg1"/>
              </a:solidFill>
              <a:effectLst>
                <a:outerShdw blurRad="38100" dist="38100" dir="2700000" algn="tl">
                  <a:srgbClr val="000000">
                    <a:alpha val="43137"/>
                  </a:srgbClr>
                </a:outerShdw>
              </a:effectLst>
              <a:latin typeface="Cambria" pitchFamily="18" charset="0"/>
            </a:endParaRPr>
          </a:p>
          <a:p>
            <a:pPr algn="just">
              <a:buClr>
                <a:srgbClr val="FF0000"/>
              </a:buClr>
              <a:buFont typeface="Wingdings" pitchFamily="2" charset="2"/>
              <a:buChar char="q"/>
            </a:pP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6600"/>
                </a:solidFill>
                <a:effectLst>
                  <a:outerShdw blurRad="38100" dist="38100" dir="2700000" algn="tl">
                    <a:srgbClr val="000000">
                      <a:alpha val="43137"/>
                    </a:srgbClr>
                  </a:outerShdw>
                </a:effectLst>
                <a:latin typeface="Cambria" pitchFamily="18" charset="0"/>
              </a:rPr>
              <a:t>Cutting</a:t>
            </a:r>
            <a:r>
              <a:rPr lang="tr-TR" dirty="0" smtClean="0">
                <a:solidFill>
                  <a:srgbClr val="FF6600"/>
                </a:solidFill>
                <a:effectLst>
                  <a:outerShdw blurRad="38100" dist="38100" dir="2700000" algn="tl">
                    <a:srgbClr val="000000">
                      <a:alpha val="43137"/>
                    </a:srgbClr>
                  </a:outerShdw>
                </a:effectLst>
                <a:latin typeface="Cambria" pitchFamily="18" charset="0"/>
              </a:rPr>
              <a:t> </a:t>
            </a:r>
            <a:r>
              <a:rPr lang="tr-TR" dirty="0" err="1" smtClean="0">
                <a:solidFill>
                  <a:srgbClr val="FF6600"/>
                </a:solidFill>
                <a:effectLst>
                  <a:outerShdw blurRad="38100" dist="38100" dir="2700000" algn="tl">
                    <a:srgbClr val="000000">
                      <a:alpha val="43137"/>
                    </a:srgbClr>
                  </a:outerShdw>
                </a:effectLst>
                <a:latin typeface="Cambria" pitchFamily="18" charset="0"/>
              </a:rPr>
              <a:t>conditions</a:t>
            </a:r>
            <a:endParaRPr lang="tr-TR" dirty="0" smtClean="0">
              <a:solidFill>
                <a:srgbClr val="FF6600"/>
              </a:solidFill>
              <a:effectLst>
                <a:outerShdw blurRad="38100" dist="38100" dir="2700000" algn="tl">
                  <a:srgbClr val="000000">
                    <a:alpha val="43137"/>
                  </a:srgbClr>
                </a:outerShdw>
              </a:effectLst>
              <a:latin typeface="Cambria" pitchFamily="18" charset="0"/>
            </a:endParaRPr>
          </a:p>
          <a:p>
            <a:pPr algn="just">
              <a:buClr>
                <a:srgbClr val="FF0000"/>
              </a:buClr>
              <a:buFont typeface="Wingdings" pitchFamily="2" charset="2"/>
              <a:buChar char="q"/>
            </a:pP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0000"/>
                </a:solidFill>
                <a:effectLst>
                  <a:outerShdw blurRad="38100" dist="38100" dir="2700000" algn="tl">
                    <a:srgbClr val="000000">
                      <a:alpha val="43137"/>
                    </a:srgbClr>
                  </a:outerShdw>
                </a:effectLst>
                <a:latin typeface="Cambria" pitchFamily="18" charset="0"/>
              </a:rPr>
              <a:t>Cutting</a:t>
            </a: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0000"/>
                </a:solidFill>
                <a:effectLst>
                  <a:outerShdw blurRad="38100" dist="38100" dir="2700000" algn="tl">
                    <a:srgbClr val="000000">
                      <a:alpha val="43137"/>
                    </a:srgbClr>
                  </a:outerShdw>
                </a:effectLst>
                <a:latin typeface="Cambria" pitchFamily="18" charset="0"/>
              </a:rPr>
              <a:t>force</a:t>
            </a: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0000"/>
                </a:solidFill>
                <a:effectLst>
                  <a:outerShdw blurRad="38100" dist="38100" dir="2700000" algn="tl">
                    <a:srgbClr val="000000">
                      <a:alpha val="43137"/>
                    </a:srgbClr>
                  </a:outerShdw>
                </a:effectLst>
                <a:latin typeface="Cambria" pitchFamily="18" charset="0"/>
              </a:rPr>
              <a:t>and</a:t>
            </a: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0000"/>
                </a:solidFill>
                <a:effectLst>
                  <a:outerShdw blurRad="38100" dist="38100" dir="2700000" algn="tl">
                    <a:srgbClr val="000000">
                      <a:alpha val="43137"/>
                    </a:srgbClr>
                  </a:outerShdw>
                </a:effectLst>
                <a:latin typeface="Cambria" pitchFamily="18" charset="0"/>
              </a:rPr>
              <a:t>surface</a:t>
            </a: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0000"/>
                </a:solidFill>
                <a:effectLst>
                  <a:outerShdw blurRad="38100" dist="38100" dir="2700000" algn="tl">
                    <a:srgbClr val="000000">
                      <a:alpha val="43137"/>
                    </a:srgbClr>
                  </a:outerShdw>
                </a:effectLst>
                <a:latin typeface="Cambria" pitchFamily="18" charset="0"/>
              </a:rPr>
              <a:t>roughness</a:t>
            </a:r>
            <a:r>
              <a:rPr lang="tr-TR" dirty="0" smtClean="0">
                <a:solidFill>
                  <a:srgbClr val="FF0000"/>
                </a:solidFill>
                <a:effectLst>
                  <a:outerShdw blurRad="38100" dist="38100" dir="2700000" algn="tl">
                    <a:srgbClr val="000000">
                      <a:alpha val="43137"/>
                    </a:srgbClr>
                  </a:outerShdw>
                </a:effectLst>
                <a:latin typeface="Cambria" pitchFamily="18" charset="0"/>
              </a:rPr>
              <a:t> </a:t>
            </a:r>
            <a:r>
              <a:rPr lang="tr-TR" dirty="0" err="1" smtClean="0">
                <a:solidFill>
                  <a:srgbClr val="FF0000"/>
                </a:solidFill>
                <a:effectLst>
                  <a:outerShdw blurRad="38100" dist="38100" dir="2700000" algn="tl">
                    <a:srgbClr val="000000">
                      <a:alpha val="43137"/>
                    </a:srgbClr>
                  </a:outerShdw>
                </a:effectLst>
                <a:latin typeface="Cambria" pitchFamily="18" charset="0"/>
              </a:rPr>
              <a:t>measurement</a:t>
            </a:r>
            <a:endParaRPr lang="tr-TR" dirty="0" smtClean="0">
              <a:effectLst>
                <a:outerShdw blurRad="38100" dist="38100" dir="2700000" algn="tl">
                  <a:srgbClr val="000000">
                    <a:alpha val="43137"/>
                  </a:srgbClr>
                </a:outerShdw>
              </a:effectLst>
              <a:latin typeface="Cambria" pitchFamily="18" charset="0"/>
            </a:endParaRPr>
          </a:p>
          <a:p>
            <a:pPr algn="just">
              <a:buClr>
                <a:srgbClr val="FF0000"/>
              </a:buClr>
              <a:buFont typeface="Wingdings" pitchFamily="2" charset="2"/>
              <a:buChar char="q"/>
            </a:pPr>
            <a:r>
              <a:rPr lang="tr-TR" dirty="0" smtClean="0">
                <a:solidFill>
                  <a:srgbClr val="00FF00"/>
                </a:solidFill>
                <a:effectLst>
                  <a:outerShdw blurRad="38100" dist="38100" dir="2700000" algn="tl">
                    <a:srgbClr val="000000">
                      <a:alpha val="43137"/>
                    </a:srgbClr>
                  </a:outerShdw>
                </a:effectLst>
                <a:latin typeface="Cambria" pitchFamily="18" charset="0"/>
              </a:rPr>
              <a:t> </a:t>
            </a:r>
            <a:r>
              <a:rPr lang="tr-TR" dirty="0" err="1" smtClean="0">
                <a:solidFill>
                  <a:srgbClr val="00FF00"/>
                </a:solidFill>
                <a:effectLst>
                  <a:outerShdw blurRad="38100" dist="38100" dir="2700000" algn="tl">
                    <a:srgbClr val="000000">
                      <a:alpha val="43137"/>
                    </a:srgbClr>
                  </a:outerShdw>
                </a:effectLst>
                <a:latin typeface="Cambria" pitchFamily="18" charset="0"/>
              </a:rPr>
              <a:t>Taguchi</a:t>
            </a:r>
            <a:r>
              <a:rPr lang="tr-TR" dirty="0" smtClean="0">
                <a:solidFill>
                  <a:srgbClr val="00FF00"/>
                </a:solidFill>
                <a:effectLst>
                  <a:outerShdw blurRad="38100" dist="38100" dir="2700000" algn="tl">
                    <a:srgbClr val="000000">
                      <a:alpha val="43137"/>
                    </a:srgbClr>
                  </a:outerShdw>
                </a:effectLst>
                <a:latin typeface="Cambria" pitchFamily="18" charset="0"/>
              </a:rPr>
              <a:t> </a:t>
            </a:r>
            <a:r>
              <a:rPr lang="tr-TR" dirty="0" err="1" smtClean="0">
                <a:solidFill>
                  <a:srgbClr val="00FF00"/>
                </a:solidFill>
                <a:effectLst>
                  <a:outerShdw blurRad="38100" dist="38100" dir="2700000" algn="tl">
                    <a:srgbClr val="000000">
                      <a:alpha val="43137"/>
                    </a:srgbClr>
                  </a:outerShdw>
                </a:effectLst>
                <a:latin typeface="Cambria" pitchFamily="18" charset="0"/>
              </a:rPr>
              <a:t>Analysis</a:t>
            </a:r>
            <a:endParaRPr lang="tr-TR" dirty="0" smtClean="0">
              <a:solidFill>
                <a:srgbClr val="00FF00"/>
              </a:solidFill>
              <a:effectLst>
                <a:outerShdw blurRad="38100" dist="38100" dir="2700000" algn="tl">
                  <a:srgbClr val="000000">
                    <a:alpha val="43137"/>
                  </a:srgbClr>
                </a:outerShdw>
              </a:effectLst>
              <a:latin typeface="Cambria" pitchFamily="18" charset="0"/>
            </a:endParaRPr>
          </a:p>
          <a:p>
            <a:endParaRPr lang="tr-TR" dirty="0"/>
          </a:p>
        </p:txBody>
      </p:sp>
      <p:sp>
        <p:nvSpPr>
          <p:cNvPr id="4" name="3 Akış Çizelgesi: Öteki İşlem"/>
          <p:cNvSpPr/>
          <p:nvPr/>
        </p:nvSpPr>
        <p:spPr>
          <a:xfrm>
            <a:off x="838200" y="381000"/>
            <a:ext cx="7924800" cy="457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800" b="1" dirty="0" smtClean="0">
                <a:solidFill>
                  <a:srgbClr val="FF0000"/>
                </a:solidFill>
              </a:rPr>
              <a:t>An experimental </a:t>
            </a:r>
            <a:r>
              <a:rPr lang="tr-TR" sz="2800" b="1" dirty="0" err="1" smtClean="0">
                <a:solidFill>
                  <a:srgbClr val="FF0000"/>
                </a:solidFill>
              </a:rPr>
              <a:t>study</a:t>
            </a:r>
            <a:endParaRPr lang="tr-TR" sz="2800" b="1" dirty="0">
              <a:solidFill>
                <a:srgbClr val="FF0000"/>
              </a:solidFill>
              <a:latin typeface="Cambria"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METHOD</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dirty="0"/>
          </a:p>
        </p:txBody>
      </p:sp>
      <p:sp>
        <p:nvSpPr>
          <p:cNvPr id="3" name="2 İçerik Yer Tutucusu"/>
          <p:cNvSpPr>
            <a:spLocks noGrp="1"/>
          </p:cNvSpPr>
          <p:nvPr>
            <p:ph idx="1"/>
          </p:nvPr>
        </p:nvSpPr>
        <p:spPr>
          <a:xfrm>
            <a:off x="457200" y="762000"/>
            <a:ext cx="3276600" cy="1981199"/>
          </a:xfrm>
        </p:spPr>
        <p:txBody>
          <a:bodyPr>
            <a:normAutofit fontScale="92500" lnSpcReduction="10000"/>
          </a:bodyPr>
          <a:lstStyle/>
          <a:p>
            <a:pPr algn="ctr">
              <a:spcBef>
                <a:spcPts val="300"/>
              </a:spcBef>
              <a:defRPr/>
            </a:pPr>
            <a:r>
              <a:rPr lang="tr-TR" b="1" i="1" dirty="0" err="1" smtClean="0">
                <a:solidFill>
                  <a:srgbClr val="0070C0"/>
                </a:solidFill>
                <a:latin typeface="Cambria" pitchFamily="18" charset="0"/>
              </a:rPr>
              <a:t>Control</a:t>
            </a:r>
            <a:r>
              <a:rPr lang="tr-TR" b="1" i="1" dirty="0" smtClean="0">
                <a:solidFill>
                  <a:srgbClr val="0070C0"/>
                </a:solidFill>
                <a:latin typeface="Cambria" pitchFamily="18" charset="0"/>
              </a:rPr>
              <a:t> </a:t>
            </a:r>
            <a:r>
              <a:rPr lang="tr-TR" b="1" i="1" dirty="0" err="1" smtClean="0">
                <a:solidFill>
                  <a:srgbClr val="0070C0"/>
                </a:solidFill>
                <a:latin typeface="Cambria" pitchFamily="18" charset="0"/>
              </a:rPr>
              <a:t>factors</a:t>
            </a:r>
            <a:endParaRPr lang="tr-TR" b="1" i="1" dirty="0" smtClean="0">
              <a:solidFill>
                <a:srgbClr val="0070C0"/>
              </a:solidFill>
              <a:latin typeface="Cambria" pitchFamily="18" charset="0"/>
            </a:endParaRPr>
          </a:p>
          <a:p>
            <a:pPr>
              <a:spcBef>
                <a:spcPts val="300"/>
              </a:spcBef>
              <a:buNone/>
              <a:defRPr/>
            </a:pPr>
            <a:r>
              <a:rPr lang="tr-TR" b="1" dirty="0" smtClean="0">
                <a:latin typeface="Cambria" pitchFamily="18" charset="0"/>
              </a:rPr>
              <a:t> V</a:t>
            </a:r>
            <a:r>
              <a:rPr lang="tr-TR" b="1" baseline="-25000" dirty="0" smtClean="0">
                <a:latin typeface="Cambria" pitchFamily="18" charset="0"/>
              </a:rPr>
              <a:t> </a:t>
            </a:r>
            <a:r>
              <a:rPr lang="tr-TR" b="1" dirty="0" smtClean="0">
                <a:latin typeface="Cambria" pitchFamily="18" charset="0"/>
              </a:rPr>
              <a:t>: </a:t>
            </a:r>
            <a:r>
              <a:rPr lang="tr-TR" b="1" dirty="0" err="1" smtClean="0">
                <a:latin typeface="Cambria" pitchFamily="18" charset="0"/>
              </a:rPr>
              <a:t>Cutting</a:t>
            </a:r>
            <a:r>
              <a:rPr lang="tr-TR" b="1" dirty="0" smtClean="0">
                <a:latin typeface="Cambria" pitchFamily="18" charset="0"/>
              </a:rPr>
              <a:t> </a:t>
            </a:r>
            <a:r>
              <a:rPr lang="tr-TR" b="1" dirty="0" err="1" smtClean="0">
                <a:latin typeface="Cambria" pitchFamily="18" charset="0"/>
              </a:rPr>
              <a:t>speed</a:t>
            </a:r>
            <a:endParaRPr lang="tr-TR" b="1" dirty="0" smtClean="0">
              <a:latin typeface="Cambria" pitchFamily="18" charset="0"/>
            </a:endParaRPr>
          </a:p>
          <a:p>
            <a:pPr>
              <a:spcBef>
                <a:spcPts val="300"/>
              </a:spcBef>
              <a:buNone/>
              <a:defRPr/>
            </a:pPr>
            <a:r>
              <a:rPr lang="tr-TR" b="1" dirty="0" smtClean="0">
                <a:latin typeface="Cambria" pitchFamily="18" charset="0"/>
              </a:rPr>
              <a:t> f: </a:t>
            </a:r>
            <a:r>
              <a:rPr lang="tr-TR" b="1" dirty="0" err="1" smtClean="0">
                <a:latin typeface="Cambria" pitchFamily="18" charset="0"/>
              </a:rPr>
              <a:t>Feedrate</a:t>
            </a:r>
            <a:endParaRPr lang="tr-TR" b="1" dirty="0" smtClean="0">
              <a:latin typeface="Cambria" pitchFamily="18" charset="0"/>
            </a:endParaRPr>
          </a:p>
          <a:p>
            <a:pPr>
              <a:spcBef>
                <a:spcPts val="300"/>
              </a:spcBef>
              <a:buNone/>
              <a:defRPr/>
            </a:pPr>
            <a:r>
              <a:rPr lang="tr-TR" b="1" dirty="0">
                <a:latin typeface="Cambria" pitchFamily="18" charset="0"/>
              </a:rPr>
              <a:t> </a:t>
            </a:r>
            <a:r>
              <a:rPr lang="tr-TR" b="1" dirty="0" smtClean="0">
                <a:latin typeface="Cambria" pitchFamily="18" charset="0"/>
              </a:rPr>
              <a:t>    : </a:t>
            </a:r>
            <a:r>
              <a:rPr lang="tr-TR" b="1" dirty="0" err="1" smtClean="0">
                <a:latin typeface="Cambria" pitchFamily="18" charset="0"/>
              </a:rPr>
              <a:t>Cutting</a:t>
            </a:r>
            <a:r>
              <a:rPr lang="tr-TR" b="1" dirty="0" smtClean="0">
                <a:latin typeface="Cambria" pitchFamily="18" charset="0"/>
              </a:rPr>
              <a:t> </a:t>
            </a:r>
            <a:r>
              <a:rPr lang="tr-TR" b="1" dirty="0" err="1" smtClean="0">
                <a:latin typeface="Cambria" pitchFamily="18" charset="0"/>
              </a:rPr>
              <a:t>tool</a:t>
            </a:r>
            <a:endParaRPr lang="tr-TR" b="1" dirty="0" smtClean="0">
              <a:latin typeface="Cambria" pitchFamily="18" charset="0"/>
            </a:endParaRPr>
          </a:p>
          <a:p>
            <a:endParaRPr lang="tr-TR" dirty="0"/>
          </a:p>
        </p:txBody>
      </p:sp>
      <p:sp>
        <p:nvSpPr>
          <p:cNvPr id="6" name="5 Dikdörtgen"/>
          <p:cNvSpPr/>
          <p:nvPr/>
        </p:nvSpPr>
        <p:spPr>
          <a:xfrm>
            <a:off x="7467600" y="3429000"/>
            <a:ext cx="1676400" cy="1938992"/>
          </a:xfrm>
          <a:prstGeom prst="rect">
            <a:avLst/>
          </a:prstGeom>
        </p:spPr>
        <p:txBody>
          <a:bodyPr wrap="square">
            <a:spAutoFit/>
          </a:bodyPr>
          <a:lstStyle/>
          <a:p>
            <a:pPr algn="ctr">
              <a:spcBef>
                <a:spcPts val="0"/>
              </a:spcBef>
              <a:defRPr/>
            </a:pPr>
            <a:r>
              <a:rPr lang="tr-TR" sz="2400" b="1" i="1" dirty="0" err="1" smtClean="0">
                <a:solidFill>
                  <a:srgbClr val="FF0000"/>
                </a:solidFill>
                <a:latin typeface="Cambria" pitchFamily="18" charset="0"/>
              </a:rPr>
              <a:t>Out</a:t>
            </a:r>
            <a:r>
              <a:rPr lang="tr-TR" sz="2400" b="1" i="1" dirty="0" smtClean="0">
                <a:solidFill>
                  <a:srgbClr val="0070C0"/>
                </a:solidFill>
                <a:latin typeface="Cambria" pitchFamily="18" charset="0"/>
              </a:rPr>
              <a:t> </a:t>
            </a:r>
            <a:r>
              <a:rPr lang="tr-TR" sz="2400" b="1" dirty="0" smtClean="0">
                <a:solidFill>
                  <a:srgbClr val="0070C0"/>
                </a:solidFill>
                <a:latin typeface="Cambria" pitchFamily="18" charset="0"/>
              </a:rPr>
              <a:t> </a:t>
            </a:r>
          </a:p>
          <a:p>
            <a:pPr algn="ctr">
              <a:spcBef>
                <a:spcPts val="0"/>
              </a:spcBef>
              <a:defRPr/>
            </a:pPr>
            <a:r>
              <a:rPr lang="tr-TR" sz="2400" b="1" dirty="0" smtClean="0">
                <a:solidFill>
                  <a:srgbClr val="0070C0"/>
                </a:solidFill>
                <a:latin typeface="Cambria" pitchFamily="18" charset="0"/>
              </a:rPr>
              <a:t>(</a:t>
            </a:r>
            <a:r>
              <a:rPr lang="tr-TR" sz="2400" b="1" dirty="0" err="1" smtClean="0">
                <a:solidFill>
                  <a:srgbClr val="0070C0"/>
                </a:solidFill>
                <a:latin typeface="Cambria" pitchFamily="18" charset="0"/>
              </a:rPr>
              <a:t>Cutting</a:t>
            </a:r>
            <a:r>
              <a:rPr lang="tr-TR" sz="2400" b="1" dirty="0" smtClean="0">
                <a:solidFill>
                  <a:srgbClr val="0070C0"/>
                </a:solidFill>
                <a:latin typeface="Cambria" pitchFamily="18" charset="0"/>
              </a:rPr>
              <a:t> </a:t>
            </a:r>
            <a:r>
              <a:rPr lang="tr-TR" sz="2400" b="1" dirty="0" err="1" smtClean="0">
                <a:solidFill>
                  <a:srgbClr val="0070C0"/>
                </a:solidFill>
                <a:latin typeface="Cambria" pitchFamily="18" charset="0"/>
              </a:rPr>
              <a:t>force</a:t>
            </a:r>
            <a:r>
              <a:rPr lang="tr-TR" sz="2400" b="1" dirty="0" smtClean="0">
                <a:solidFill>
                  <a:srgbClr val="0070C0"/>
                </a:solidFill>
                <a:latin typeface="Cambria" pitchFamily="18" charset="0"/>
              </a:rPr>
              <a:t>-</a:t>
            </a:r>
            <a:r>
              <a:rPr lang="tr-TR" sz="2400" b="1" dirty="0" err="1" smtClean="0">
                <a:solidFill>
                  <a:srgbClr val="0070C0"/>
                </a:solidFill>
                <a:latin typeface="Cambria" pitchFamily="18" charset="0"/>
              </a:rPr>
              <a:t>Surface</a:t>
            </a:r>
            <a:r>
              <a:rPr lang="tr-TR" sz="2400" b="1" dirty="0" smtClean="0">
                <a:solidFill>
                  <a:srgbClr val="0070C0"/>
                </a:solidFill>
                <a:latin typeface="Cambria" pitchFamily="18" charset="0"/>
              </a:rPr>
              <a:t> </a:t>
            </a:r>
            <a:r>
              <a:rPr lang="tr-TR" sz="2400" b="1" dirty="0" err="1" smtClean="0">
                <a:solidFill>
                  <a:srgbClr val="0070C0"/>
                </a:solidFill>
                <a:latin typeface="Cambria" pitchFamily="18" charset="0"/>
              </a:rPr>
              <a:t>fıinish</a:t>
            </a:r>
            <a:r>
              <a:rPr lang="tr-TR" sz="2400" b="1" dirty="0" smtClean="0">
                <a:solidFill>
                  <a:srgbClr val="FFFF00"/>
                </a:solidFill>
                <a:latin typeface="Cambria" pitchFamily="18" charset="0"/>
              </a:rPr>
              <a:t>)</a:t>
            </a:r>
            <a:endParaRPr lang="tr-TR" sz="2400" b="1" dirty="0">
              <a:solidFill>
                <a:srgbClr val="FFFF00"/>
              </a:solidFill>
              <a:latin typeface="Cambria" pitchFamily="18" charset="0"/>
            </a:endParaRPr>
          </a:p>
        </p:txBody>
      </p:sp>
      <p:sp>
        <p:nvSpPr>
          <p:cNvPr id="8" name="7 Aşağı Ok"/>
          <p:cNvSpPr/>
          <p:nvPr/>
        </p:nvSpPr>
        <p:spPr>
          <a:xfrm>
            <a:off x="1905000" y="2514600"/>
            <a:ext cx="865632"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rgbClr val="FFFF00"/>
              </a:solidFill>
            </a:endParaRPr>
          </a:p>
        </p:txBody>
      </p:sp>
      <p:sp>
        <p:nvSpPr>
          <p:cNvPr id="9" name="8 Sağ Ok"/>
          <p:cNvSpPr/>
          <p:nvPr/>
        </p:nvSpPr>
        <p:spPr>
          <a:xfrm>
            <a:off x="6934200" y="4114800"/>
            <a:ext cx="685800"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3074" name="Picture 2"/>
          <p:cNvPicPr>
            <a:picLocks noChangeAspect="1" noChangeArrowheads="1"/>
          </p:cNvPicPr>
          <p:nvPr/>
        </p:nvPicPr>
        <p:blipFill>
          <a:blip r:embed="rId2"/>
          <a:srcRect/>
          <a:stretch>
            <a:fillRect/>
          </a:stretch>
        </p:blipFill>
        <p:spPr bwMode="auto">
          <a:xfrm>
            <a:off x="1905000" y="2895600"/>
            <a:ext cx="5118100" cy="3581400"/>
          </a:xfrm>
          <a:prstGeom prst="rect">
            <a:avLst/>
          </a:prstGeom>
          <a:noFill/>
          <a:ln w="9525">
            <a:noFill/>
            <a:miter lim="800000"/>
            <a:headEnd/>
            <a:tailEnd/>
          </a:ln>
          <a:effectLst/>
        </p:spPr>
      </p:pic>
      <p:sp>
        <p:nvSpPr>
          <p:cNvPr id="10" name="9 Akış Çizelgesi: Öteki İşlem"/>
          <p:cNvSpPr/>
          <p:nvPr/>
        </p:nvSpPr>
        <p:spPr>
          <a:xfrm>
            <a:off x="838200" y="228600"/>
            <a:ext cx="7924800" cy="5334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800" b="1" dirty="0" smtClean="0">
                <a:solidFill>
                  <a:srgbClr val="FF0000"/>
                </a:solidFill>
                <a:latin typeface="Cambria" pitchFamily="18" charset="0"/>
              </a:rPr>
              <a:t>METHOD</a:t>
            </a:r>
            <a:endParaRPr lang="tr-TR" sz="2800" b="1" dirty="0">
              <a:solidFill>
                <a:srgbClr val="FF0000"/>
              </a:solidFill>
              <a:latin typeface="Cambria"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90600" y="533400"/>
            <a:ext cx="7086600" cy="685800"/>
          </a:xfrm>
        </p:spPr>
        <p:txBody>
          <a:bodyPr>
            <a:normAutofit fontScale="90000"/>
          </a:bodyPr>
          <a:lstStyle/>
          <a:p>
            <a:endParaRPr lang="tr-TR" dirty="0"/>
          </a:p>
        </p:txBody>
      </p:sp>
      <p:pic>
        <p:nvPicPr>
          <p:cNvPr id="5124" name="Picture 4"/>
          <p:cNvPicPr>
            <a:picLocks noGrp="1" noChangeAspect="1" noChangeArrowheads="1"/>
          </p:cNvPicPr>
          <p:nvPr>
            <p:ph idx="1"/>
          </p:nvPr>
        </p:nvPicPr>
        <p:blipFill>
          <a:blip r:embed="rId2"/>
          <a:stretch>
            <a:fillRect/>
          </a:stretch>
        </p:blipFill>
        <p:spPr bwMode="auto">
          <a:xfrm>
            <a:off x="990600" y="1295400"/>
            <a:ext cx="7086600" cy="5206013"/>
          </a:xfrm>
          <a:prstGeom prst="rect">
            <a:avLst/>
          </a:prstGeom>
          <a:noFill/>
          <a:ln w="9525">
            <a:noFill/>
            <a:miter lim="800000"/>
            <a:headEnd/>
            <a:tailEnd/>
          </a:ln>
          <a:effectLst/>
        </p:spPr>
      </p:pic>
      <p:sp>
        <p:nvSpPr>
          <p:cNvPr id="4" name="3 Akış Çizelgesi: Öteki İşlem"/>
          <p:cNvSpPr/>
          <p:nvPr/>
        </p:nvSpPr>
        <p:spPr>
          <a:xfrm>
            <a:off x="609600" y="533400"/>
            <a:ext cx="7924800" cy="6858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800" b="1" dirty="0" smtClean="0">
                <a:solidFill>
                  <a:srgbClr val="FF0000"/>
                </a:solidFill>
              </a:rPr>
              <a:t>The experimental setup</a:t>
            </a:r>
            <a:endParaRPr lang="tr-TR" sz="2800" b="1" dirty="0">
              <a:solidFill>
                <a:srgbClr val="FF0000"/>
              </a:solidFill>
              <a:latin typeface="Cambria" pitchFamily="18" charset="0"/>
            </a:endParaRPr>
          </a:p>
        </p:txBody>
      </p:sp>
      <p:pic>
        <p:nvPicPr>
          <p:cNvPr id="7" name="Picture 2" descr="http://www.bilginoglu-endustri.com.tr/images2/img/4463/Image/urunler/form/yuzey/sv-2100_r.jpg"/>
          <p:cNvPicPr>
            <a:picLocks noChangeAspect="1" noChangeArrowheads="1"/>
          </p:cNvPicPr>
          <p:nvPr/>
        </p:nvPicPr>
        <p:blipFill>
          <a:blip r:embed="rId3"/>
          <a:srcRect/>
          <a:stretch>
            <a:fillRect/>
          </a:stretch>
        </p:blipFill>
        <p:spPr bwMode="auto">
          <a:xfrm>
            <a:off x="7010400" y="4953000"/>
            <a:ext cx="1838325" cy="1400175"/>
          </a:xfrm>
          <a:prstGeom prst="rect">
            <a:avLst/>
          </a:prstGeom>
          <a:noFill/>
        </p:spPr>
      </p:pic>
      <p:sp>
        <p:nvSpPr>
          <p:cNvPr id="8" name="7 Dikdörtgen"/>
          <p:cNvSpPr/>
          <p:nvPr/>
        </p:nvSpPr>
        <p:spPr>
          <a:xfrm>
            <a:off x="4343400" y="5791200"/>
            <a:ext cx="2971800" cy="369332"/>
          </a:xfrm>
          <a:prstGeom prst="rect">
            <a:avLst/>
          </a:prstGeom>
        </p:spPr>
        <p:txBody>
          <a:bodyPr wrap="square">
            <a:spAutoFit/>
          </a:bodyPr>
          <a:lstStyle/>
          <a:p>
            <a:pPr algn="ctr">
              <a:spcBef>
                <a:spcPts val="0"/>
              </a:spcBef>
              <a:defRPr/>
            </a:pPr>
            <a:r>
              <a:rPr lang="tr-TR" b="1" dirty="0" err="1" smtClean="0">
                <a:latin typeface="Cambria" pitchFamily="18" charset="0"/>
              </a:rPr>
              <a:t>and</a:t>
            </a:r>
            <a:r>
              <a:rPr lang="tr-TR" b="1" dirty="0" smtClean="0">
                <a:latin typeface="Cambria" pitchFamily="18" charset="0"/>
              </a:rPr>
              <a:t> </a:t>
            </a:r>
            <a:r>
              <a:rPr lang="tr-TR" b="1" dirty="0" err="1" smtClean="0">
                <a:latin typeface="Cambria" pitchFamily="18" charset="0"/>
              </a:rPr>
              <a:t>surface</a:t>
            </a:r>
            <a:r>
              <a:rPr lang="tr-TR" b="1" dirty="0" smtClean="0">
                <a:latin typeface="Cambria" pitchFamily="18" charset="0"/>
              </a:rPr>
              <a:t> </a:t>
            </a:r>
            <a:r>
              <a:rPr lang="tr-TR" b="1" dirty="0" err="1" smtClean="0">
                <a:latin typeface="Cambria" pitchFamily="18" charset="0"/>
              </a:rPr>
              <a:t>roughness</a:t>
            </a:r>
            <a:r>
              <a:rPr lang="tr-TR" b="1" dirty="0" smtClean="0">
                <a:latin typeface="Cambria" pitchFamily="18" charset="0"/>
              </a:rPr>
              <a:t> </a:t>
            </a:r>
            <a:r>
              <a:rPr lang="tr-TR" b="1" dirty="0" err="1" smtClean="0">
                <a:latin typeface="Cambria" pitchFamily="18" charset="0"/>
              </a:rPr>
              <a:t>Ra</a:t>
            </a:r>
            <a:endParaRPr lang="tr-TR" b="1" dirty="0">
              <a:latin typeface="Cambria"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MATERİALS</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dirty="0"/>
          </a:p>
        </p:txBody>
      </p:sp>
      <p:sp>
        <p:nvSpPr>
          <p:cNvPr id="3" name="2 İçerik Yer Tutucusu"/>
          <p:cNvSpPr>
            <a:spLocks noGrp="1"/>
          </p:cNvSpPr>
          <p:nvPr>
            <p:ph idx="1"/>
          </p:nvPr>
        </p:nvSpPr>
        <p:spPr>
          <a:xfrm>
            <a:off x="609600" y="1524000"/>
            <a:ext cx="7848600" cy="4221163"/>
          </a:xfrm>
        </p:spPr>
        <p:txBody>
          <a:bodyPr>
            <a:noAutofit/>
          </a:bodyPr>
          <a:lstStyle/>
          <a:p>
            <a:pPr algn="just">
              <a:lnSpc>
                <a:spcPct val="120000"/>
              </a:lnSpc>
              <a:buClr>
                <a:srgbClr val="FF0000"/>
              </a:buClr>
              <a:buSzPct val="80000"/>
              <a:buFont typeface="Wingdings" pitchFamily="2" charset="2"/>
              <a:buChar char="q"/>
            </a:pPr>
            <a:endParaRPr lang="tr-TR" sz="2400" dirty="0"/>
          </a:p>
        </p:txBody>
      </p:sp>
      <p:sp>
        <p:nvSpPr>
          <p:cNvPr id="4" name="3 Akış Çizelgesi: Öteki İşlem"/>
          <p:cNvSpPr/>
          <p:nvPr/>
        </p:nvSpPr>
        <p:spPr>
          <a:xfrm>
            <a:off x="838200" y="228600"/>
            <a:ext cx="7315200" cy="838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800" b="1" dirty="0" smtClean="0">
                <a:solidFill>
                  <a:srgbClr val="FF0000"/>
                </a:solidFill>
                <a:latin typeface="Cambria" pitchFamily="18" charset="0"/>
              </a:rPr>
              <a:t>MATERİALS</a:t>
            </a:r>
            <a:endParaRPr lang="tr-TR" sz="2800" b="1" dirty="0">
              <a:solidFill>
                <a:srgbClr val="FF0000"/>
              </a:solidFill>
              <a:latin typeface="Cambria" pitchFamily="18" charset="0"/>
            </a:endParaRPr>
          </a:p>
        </p:txBody>
      </p:sp>
      <p:sp>
        <p:nvSpPr>
          <p:cNvPr id="5" name="Dikdörtgen 7"/>
          <p:cNvSpPr txBox="1">
            <a:spLocks/>
          </p:cNvSpPr>
          <p:nvPr/>
        </p:nvSpPr>
        <p:spPr>
          <a:xfrm>
            <a:off x="381000" y="1371600"/>
            <a:ext cx="8305800" cy="2308324"/>
          </a:xfrm>
          <a:prstGeom prst="rect">
            <a:avLst/>
          </a:prstGeom>
        </p:spPr>
        <p:style>
          <a:lnRef idx="1">
            <a:schemeClr val="accent1"/>
          </a:lnRef>
          <a:fillRef idx="2">
            <a:schemeClr val="accent1"/>
          </a:fillRef>
          <a:effectRef idx="1">
            <a:schemeClr val="accent1"/>
          </a:effectRef>
          <a:fontRef idx="minor">
            <a:schemeClr val="dk1"/>
          </a:fontRef>
        </p:style>
        <p:txBody>
          <a:bodyPr vert="horz" wrap="square" lIns="91440" tIns="45720" rIns="91440" bIns="45720" rtlCol="0" anchor="ct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lnSpc>
                <a:spcPct val="120000"/>
              </a:lnSpc>
              <a:buClr>
                <a:srgbClr val="FF0000"/>
              </a:buClr>
              <a:buSzPct val="80000"/>
              <a:buFont typeface="Wingdings" pitchFamily="2" charset="2"/>
              <a:buChar char="q"/>
            </a:pPr>
            <a:r>
              <a:rPr lang="tr-TR" sz="2400" dirty="0" smtClean="0">
                <a:solidFill>
                  <a:srgbClr val="FFC000"/>
                </a:solidFill>
                <a:latin typeface="Cambria" pitchFamily="18" charset="0"/>
              </a:rPr>
              <a:t>Inconel 600 </a:t>
            </a:r>
            <a:r>
              <a:rPr lang="tr-TR" sz="2400" dirty="0" smtClean="0">
                <a:latin typeface="Cambria" pitchFamily="18" charset="0"/>
              </a:rPr>
              <a:t>is a </a:t>
            </a:r>
            <a:r>
              <a:rPr lang="tr-TR" sz="2400" dirty="0" err="1" smtClean="0">
                <a:latin typeface="Cambria" pitchFamily="18" charset="0"/>
              </a:rPr>
              <a:t>nickel</a:t>
            </a:r>
            <a:r>
              <a:rPr lang="tr-TR" sz="2400" dirty="0" smtClean="0">
                <a:latin typeface="Cambria" pitchFamily="18" charset="0"/>
              </a:rPr>
              <a:t> </a:t>
            </a:r>
            <a:r>
              <a:rPr lang="tr-TR" sz="2400" dirty="0" err="1" smtClean="0">
                <a:latin typeface="Cambria" pitchFamily="18" charset="0"/>
              </a:rPr>
              <a:t>based</a:t>
            </a:r>
            <a:r>
              <a:rPr lang="tr-TR" sz="2400" dirty="0" smtClean="0">
                <a:latin typeface="Cambria" pitchFamily="18" charset="0"/>
              </a:rPr>
              <a:t> </a:t>
            </a:r>
            <a:r>
              <a:rPr lang="tr-TR" sz="2400" dirty="0" err="1" smtClean="0">
                <a:latin typeface="Cambria" pitchFamily="18" charset="0"/>
              </a:rPr>
              <a:t>super</a:t>
            </a:r>
            <a:r>
              <a:rPr lang="tr-TR" sz="2400" dirty="0" smtClean="0">
                <a:latin typeface="Cambria" pitchFamily="18" charset="0"/>
              </a:rPr>
              <a:t> </a:t>
            </a:r>
            <a:r>
              <a:rPr lang="tr-TR" sz="2400" dirty="0" err="1" smtClean="0">
                <a:latin typeface="Cambria" pitchFamily="18" charset="0"/>
              </a:rPr>
              <a:t>alloy</a:t>
            </a:r>
            <a:r>
              <a:rPr lang="tr-TR" sz="2400" dirty="0" smtClean="0">
                <a:latin typeface="Cambria" pitchFamily="18" charset="0"/>
              </a:rPr>
              <a:t> </a:t>
            </a:r>
            <a:r>
              <a:rPr lang="tr-TR" sz="2400" dirty="0" err="1" smtClean="0">
                <a:latin typeface="Cambria" pitchFamily="18" charset="0"/>
              </a:rPr>
              <a:t>with</a:t>
            </a:r>
            <a:r>
              <a:rPr lang="tr-TR" sz="2400" dirty="0" smtClean="0">
                <a:latin typeface="Cambria" pitchFamily="18" charset="0"/>
              </a:rPr>
              <a:t> </a:t>
            </a:r>
            <a:r>
              <a:rPr lang="en-US" sz="2400" dirty="0" smtClean="0"/>
              <a:t>excellent mechanical properties, corrosion resistance and withstand high temperatures in the aviation industry which need to be used in the manufacture of airframe and engine parts. Non-magnetic and is very resistant to many corrosive environments</a:t>
            </a:r>
            <a:endParaRPr lang="tr-TR" sz="2400" dirty="0" smtClean="0">
              <a:latin typeface="Cambria" pitchFamily="18" charset="0"/>
            </a:endParaRPr>
          </a:p>
        </p:txBody>
      </p:sp>
      <p:sp>
        <p:nvSpPr>
          <p:cNvPr id="8" name="Dikdörtgen 7"/>
          <p:cNvSpPr txBox="1">
            <a:spLocks/>
          </p:cNvSpPr>
          <p:nvPr/>
        </p:nvSpPr>
        <p:spPr>
          <a:xfrm>
            <a:off x="381000" y="3962400"/>
            <a:ext cx="8305800" cy="2751522"/>
          </a:xfrm>
          <a:prstGeom prst="rect">
            <a:avLst/>
          </a:prstGeom>
        </p:spPr>
        <p:style>
          <a:lnRef idx="1">
            <a:schemeClr val="accent1"/>
          </a:lnRef>
          <a:fillRef idx="2">
            <a:schemeClr val="accent1"/>
          </a:fillRef>
          <a:effectRef idx="1">
            <a:schemeClr val="accent1"/>
          </a:effectRef>
          <a:fontRef idx="minor">
            <a:schemeClr val="dk1"/>
          </a:fontRef>
        </p:style>
        <p:txBody>
          <a:bodyPr vert="horz" wrap="square" lIns="91440" tIns="45720" rIns="91440" bIns="45720" rtlCol="0" anchor="ct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lnSpc>
                <a:spcPct val="120000"/>
              </a:lnSpc>
              <a:buClr>
                <a:srgbClr val="FF0000"/>
              </a:buClr>
              <a:buSzPct val="80000"/>
              <a:buFont typeface="Wingdings" pitchFamily="2" charset="2"/>
              <a:buChar char="q"/>
            </a:pPr>
            <a:r>
              <a:rPr lang="en-US" sz="2400" dirty="0" smtClean="0">
                <a:solidFill>
                  <a:srgbClr val="FFC000"/>
                </a:solidFill>
              </a:rPr>
              <a:t>Hastelloy </a:t>
            </a:r>
            <a:r>
              <a:rPr lang="tr-TR" sz="2400" dirty="0" smtClean="0">
                <a:solidFill>
                  <a:srgbClr val="FFC000"/>
                </a:solidFill>
              </a:rPr>
              <a:t>X</a:t>
            </a:r>
            <a:r>
              <a:rPr lang="en-US" sz="2400" dirty="0" smtClean="0">
                <a:solidFill>
                  <a:srgbClr val="FFC000"/>
                </a:solidFill>
              </a:rPr>
              <a:t> </a:t>
            </a:r>
            <a:r>
              <a:rPr lang="en-US" sz="2400" dirty="0" smtClean="0"/>
              <a:t>is </a:t>
            </a:r>
            <a:r>
              <a:rPr lang="tr-TR" sz="2400" dirty="0" smtClean="0"/>
              <a:t>a</a:t>
            </a:r>
            <a:r>
              <a:rPr lang="en-US" sz="2400" dirty="0" smtClean="0"/>
              <a:t> nickel-chromium-iron-molybdenum alloy developed for high temperature applications. Hastelloy X is a</a:t>
            </a:r>
            <a:r>
              <a:rPr lang="tr-TR" sz="2400" dirty="0" smtClean="0"/>
              <a:t> </a:t>
            </a:r>
            <a:r>
              <a:rPr lang="en-US" sz="2400" dirty="0" smtClean="0"/>
              <a:t>face-centered cubic (FCC), nickel-based and corrosion-resistant </a:t>
            </a:r>
            <a:r>
              <a:rPr lang="en-US" sz="2400" dirty="0" err="1" smtClean="0"/>
              <a:t>superalloy</a:t>
            </a:r>
            <a:r>
              <a:rPr lang="en-US" sz="2400" dirty="0" smtClean="0"/>
              <a:t>. The Hastelloy is derived from the strengthening particles, Ni2 (Mo, Cr), which is formed after the two-step age-hardening heat treatment process. </a:t>
            </a:r>
            <a:endParaRPr lang="tr-TR"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2286000" y="1600200"/>
          <a:ext cx="5245100" cy="4677537"/>
        </p:xfrm>
        <a:graphic>
          <a:graphicData uri="http://schemas.openxmlformats.org/drawingml/2006/table">
            <a:tbl>
              <a:tblPr/>
              <a:tblGrid>
                <a:gridCol w="1727200"/>
                <a:gridCol w="1803400"/>
                <a:gridCol w="1714500"/>
              </a:tblGrid>
              <a:tr h="796290">
                <a:tc>
                  <a:txBody>
                    <a:bodyPr/>
                    <a:lstStyle/>
                    <a:p>
                      <a:pPr>
                        <a:lnSpc>
                          <a:spcPct val="115000"/>
                        </a:lnSpc>
                        <a:spcBef>
                          <a:spcPts val="1400"/>
                        </a:spcBef>
                        <a:spcAft>
                          <a:spcPts val="0"/>
                        </a:spcAft>
                      </a:pPr>
                      <a:r>
                        <a:rPr lang="tr-TR" sz="1600" b="1" i="1" kern="1200" dirty="0" err="1">
                          <a:solidFill>
                            <a:srgbClr val="000000"/>
                          </a:solidFill>
                          <a:latin typeface="Cambria"/>
                          <a:ea typeface="Times New Roman"/>
                          <a:cs typeface="Arial"/>
                        </a:rPr>
                        <a:t>Elements</a:t>
                      </a:r>
                      <a:endParaRPr lang="tr-TR" sz="1200" dirty="0">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FF00"/>
                    </a:solidFill>
                  </a:tcPr>
                </a:tc>
                <a:tc>
                  <a:txBody>
                    <a:bodyPr/>
                    <a:lstStyle/>
                    <a:p>
                      <a:pPr algn="ctr">
                        <a:lnSpc>
                          <a:spcPct val="115000"/>
                        </a:lnSpc>
                        <a:spcBef>
                          <a:spcPts val="1400"/>
                        </a:spcBef>
                        <a:spcAft>
                          <a:spcPts val="0"/>
                        </a:spcAft>
                      </a:pPr>
                      <a:r>
                        <a:rPr lang="tr-TR" sz="1600" b="1" i="1" kern="1200" dirty="0">
                          <a:solidFill>
                            <a:srgbClr val="002060"/>
                          </a:solidFill>
                          <a:latin typeface="Cambria"/>
                          <a:ea typeface="Times New Roman"/>
                          <a:cs typeface="Arial"/>
                        </a:rPr>
                        <a:t>Inconel 600</a:t>
                      </a:r>
                      <a:endParaRPr lang="tr-TR" sz="1200" dirty="0">
                        <a:solidFill>
                          <a:srgbClr val="00206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gn="ctr">
                        <a:lnSpc>
                          <a:spcPct val="115000"/>
                        </a:lnSpc>
                        <a:spcBef>
                          <a:spcPts val="1400"/>
                        </a:spcBef>
                        <a:spcAft>
                          <a:spcPts val="0"/>
                        </a:spcAft>
                      </a:pPr>
                      <a:r>
                        <a:rPr lang="tr-TR" sz="1600" b="1" i="1" kern="1200" dirty="0" err="1">
                          <a:solidFill>
                            <a:srgbClr val="FF0000"/>
                          </a:solidFill>
                          <a:latin typeface="Cambria"/>
                          <a:ea typeface="Times New Roman"/>
                          <a:cs typeface="Arial"/>
                        </a:rPr>
                        <a:t>Hastelloy</a:t>
                      </a:r>
                      <a:r>
                        <a:rPr lang="tr-TR" sz="1600" b="1" i="1" kern="1200" dirty="0">
                          <a:solidFill>
                            <a:srgbClr val="FF0000"/>
                          </a:solidFill>
                          <a:latin typeface="Cambria"/>
                          <a:ea typeface="Times New Roman"/>
                          <a:cs typeface="Arial"/>
                        </a:rPr>
                        <a:t> X </a:t>
                      </a:r>
                      <a:endParaRPr lang="tr-TR" sz="1200" dirty="0">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r>
              <a:tr h="297815">
                <a:tc>
                  <a:txBody>
                    <a:bodyPr/>
                    <a:lstStyle/>
                    <a:p>
                      <a:pPr>
                        <a:lnSpc>
                          <a:spcPct val="115000"/>
                        </a:lnSpc>
                        <a:spcBef>
                          <a:spcPts val="1400"/>
                        </a:spcBef>
                        <a:spcAft>
                          <a:spcPts val="0"/>
                        </a:spcAft>
                      </a:pPr>
                      <a:r>
                        <a:rPr lang="tr-TR" sz="1600" b="1" kern="1200">
                          <a:solidFill>
                            <a:srgbClr val="FF0000"/>
                          </a:solidFill>
                          <a:latin typeface="Cambria"/>
                          <a:ea typeface="Times New Roman"/>
                          <a:cs typeface="Arial"/>
                        </a:rPr>
                        <a:t>Carbon (C) </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spcBef>
                          <a:spcPts val="1400"/>
                        </a:spcBef>
                        <a:spcAft>
                          <a:spcPts val="0"/>
                        </a:spcAft>
                      </a:pPr>
                      <a:r>
                        <a:rPr lang="tr-TR" sz="1600" dirty="0" smtClean="0">
                          <a:solidFill>
                            <a:srgbClr val="002060"/>
                          </a:solidFill>
                          <a:latin typeface="Calibri"/>
                          <a:ea typeface="Calibri"/>
                          <a:cs typeface="Times New Roman"/>
                        </a:rPr>
                        <a:t>0.15</a:t>
                      </a:r>
                      <a:endParaRPr lang="tr-TR" sz="1600" dirty="0">
                        <a:solidFill>
                          <a:srgbClr val="00206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spcBef>
                          <a:spcPts val="1400"/>
                        </a:spcBef>
                        <a:spcAft>
                          <a:spcPts val="0"/>
                        </a:spcAft>
                      </a:pPr>
                      <a:r>
                        <a:rPr lang="tr-TR" sz="1600" dirty="0" smtClean="0">
                          <a:solidFill>
                            <a:srgbClr val="FF0000"/>
                          </a:solidFill>
                          <a:latin typeface="Calibri"/>
                          <a:ea typeface="Calibri"/>
                          <a:cs typeface="Times New Roman"/>
                        </a:rPr>
                        <a:t>1</a:t>
                      </a:r>
                      <a:endParaRPr lang="tr-TR" sz="1600" dirty="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297815">
                <a:tc>
                  <a:txBody>
                    <a:bodyPr/>
                    <a:lstStyle/>
                    <a:p>
                      <a:pPr>
                        <a:lnSpc>
                          <a:spcPct val="115000"/>
                        </a:lnSpc>
                        <a:spcBef>
                          <a:spcPts val="1400"/>
                        </a:spcBef>
                        <a:spcAft>
                          <a:spcPts val="0"/>
                        </a:spcAft>
                      </a:pPr>
                      <a:r>
                        <a:rPr lang="tr-TR" sz="1600" b="1" kern="1200">
                          <a:solidFill>
                            <a:srgbClr val="FF0000"/>
                          </a:solidFill>
                          <a:latin typeface="Cambria"/>
                          <a:ea typeface="Times New Roman"/>
                          <a:cs typeface="Arial"/>
                        </a:rPr>
                        <a:t>Silicon (Si) </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0.10</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0.08</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297815">
                <a:tc>
                  <a:txBody>
                    <a:bodyPr/>
                    <a:lstStyle/>
                    <a:p>
                      <a:pPr>
                        <a:lnSpc>
                          <a:spcPct val="115000"/>
                        </a:lnSpc>
                        <a:spcBef>
                          <a:spcPts val="1400"/>
                        </a:spcBef>
                        <a:spcAft>
                          <a:spcPts val="0"/>
                        </a:spcAft>
                      </a:pPr>
                      <a:r>
                        <a:rPr lang="tr-TR" sz="1600" b="1" kern="1200">
                          <a:solidFill>
                            <a:srgbClr val="FF0000"/>
                          </a:solidFill>
                          <a:latin typeface="Cambria"/>
                          <a:ea typeface="Times New Roman"/>
                          <a:cs typeface="Arial"/>
                        </a:rPr>
                        <a:t>Chrome (Cr) </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17.50</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20.5-23</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286385">
                <a:tc>
                  <a:txBody>
                    <a:bodyPr/>
                    <a:lstStyle/>
                    <a:p>
                      <a:pPr>
                        <a:lnSpc>
                          <a:spcPct val="115000"/>
                        </a:lnSpc>
                        <a:spcBef>
                          <a:spcPts val="1400"/>
                        </a:spcBef>
                        <a:spcAft>
                          <a:spcPts val="0"/>
                        </a:spcAft>
                      </a:pPr>
                      <a:r>
                        <a:rPr lang="tr-TR" sz="1600" b="1" kern="1200" dirty="0" err="1">
                          <a:solidFill>
                            <a:srgbClr val="FF0000"/>
                          </a:solidFill>
                          <a:latin typeface="Cambria"/>
                          <a:ea typeface="Times New Roman"/>
                          <a:cs typeface="Arial"/>
                        </a:rPr>
                        <a:t>Nickel</a:t>
                      </a:r>
                      <a:r>
                        <a:rPr lang="tr-TR" sz="1600" b="1" kern="1200" dirty="0">
                          <a:solidFill>
                            <a:srgbClr val="FF0000"/>
                          </a:solidFill>
                          <a:latin typeface="Cambria"/>
                          <a:ea typeface="Times New Roman"/>
                          <a:cs typeface="Arial"/>
                        </a:rPr>
                        <a:t> (</a:t>
                      </a:r>
                      <a:r>
                        <a:rPr lang="tr-TR" sz="1600" b="1" kern="1200" dirty="0" err="1">
                          <a:solidFill>
                            <a:srgbClr val="FF0000"/>
                          </a:solidFill>
                          <a:latin typeface="Cambria"/>
                          <a:ea typeface="Times New Roman"/>
                          <a:cs typeface="Arial"/>
                        </a:rPr>
                        <a:t>Ni</a:t>
                      </a:r>
                      <a:r>
                        <a:rPr lang="tr-TR" sz="1600" b="1" kern="1200" dirty="0">
                          <a:solidFill>
                            <a:srgbClr val="FF0000"/>
                          </a:solidFill>
                          <a:latin typeface="Cambria"/>
                          <a:ea typeface="Times New Roman"/>
                          <a:cs typeface="Arial"/>
                        </a:rPr>
                        <a:t>) </a:t>
                      </a:r>
                      <a:r>
                        <a:rPr lang="tr-TR" sz="1600" b="1" kern="1200" dirty="0" smtClean="0">
                          <a:solidFill>
                            <a:srgbClr val="FF0000"/>
                          </a:solidFill>
                          <a:latin typeface="Cambria"/>
                          <a:ea typeface="Times New Roman"/>
                          <a:cs typeface="Arial"/>
                        </a:rPr>
                        <a:t>+</a:t>
                      </a:r>
                      <a:r>
                        <a:rPr lang="tr-TR" sz="1600" b="1" kern="1200" dirty="0" err="1" smtClean="0">
                          <a:solidFill>
                            <a:srgbClr val="FF0000"/>
                          </a:solidFill>
                          <a:latin typeface="Cambria"/>
                          <a:ea typeface="Times New Roman"/>
                          <a:cs typeface="Arial"/>
                        </a:rPr>
                        <a:t>Cobalt</a:t>
                      </a:r>
                      <a:r>
                        <a:rPr lang="tr-TR" sz="1600" b="1" kern="1200" dirty="0" smtClean="0">
                          <a:solidFill>
                            <a:srgbClr val="FF0000"/>
                          </a:solidFill>
                          <a:latin typeface="Cambria"/>
                          <a:ea typeface="Times New Roman"/>
                          <a:cs typeface="Arial"/>
                        </a:rPr>
                        <a:t> (</a:t>
                      </a:r>
                      <a:r>
                        <a:rPr lang="tr-TR" sz="1600" b="1" kern="1200" dirty="0" err="1" smtClean="0">
                          <a:solidFill>
                            <a:srgbClr val="FF0000"/>
                          </a:solidFill>
                          <a:latin typeface="Cambria"/>
                          <a:ea typeface="Times New Roman"/>
                          <a:cs typeface="Arial"/>
                        </a:rPr>
                        <a:t>Co</a:t>
                      </a:r>
                      <a:r>
                        <a:rPr lang="tr-TR" sz="1600" b="1" kern="1200" dirty="0" smtClean="0">
                          <a:solidFill>
                            <a:srgbClr val="FF0000"/>
                          </a:solidFill>
                          <a:latin typeface="Cambria"/>
                          <a:ea typeface="Times New Roman"/>
                          <a:cs typeface="Arial"/>
                        </a:rPr>
                        <a:t>)</a:t>
                      </a:r>
                      <a:endParaRPr lang="tr-TR" sz="1600" dirty="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72</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51</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328930">
                <a:tc>
                  <a:txBody>
                    <a:bodyPr/>
                    <a:lstStyle/>
                    <a:p>
                      <a:pPr>
                        <a:lnSpc>
                          <a:spcPct val="115000"/>
                        </a:lnSpc>
                        <a:spcBef>
                          <a:spcPts val="1400"/>
                        </a:spcBef>
                        <a:spcAft>
                          <a:spcPts val="0"/>
                        </a:spcAft>
                      </a:pPr>
                      <a:r>
                        <a:rPr lang="tr-TR" sz="1600" b="1" kern="1200">
                          <a:solidFill>
                            <a:srgbClr val="FF0000"/>
                          </a:solidFill>
                          <a:latin typeface="Cambria"/>
                          <a:ea typeface="Times New Roman"/>
                          <a:cs typeface="Arial"/>
                        </a:rPr>
                        <a:t> Molybdenum (Mo)</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8-10</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267335">
                <a:tc>
                  <a:txBody>
                    <a:bodyPr/>
                    <a:lstStyle/>
                    <a:p>
                      <a:pPr>
                        <a:lnSpc>
                          <a:spcPct val="115000"/>
                        </a:lnSpc>
                        <a:spcBef>
                          <a:spcPts val="1400"/>
                        </a:spcBef>
                        <a:spcAft>
                          <a:spcPts val="0"/>
                        </a:spcAft>
                      </a:pPr>
                      <a:r>
                        <a:rPr lang="tr-TR" sz="1600" b="1" kern="1200" dirty="0" err="1">
                          <a:solidFill>
                            <a:srgbClr val="FF0000"/>
                          </a:solidFill>
                          <a:latin typeface="Cambria"/>
                          <a:ea typeface="Times New Roman"/>
                          <a:cs typeface="Arial"/>
                        </a:rPr>
                        <a:t>Manganese</a:t>
                      </a:r>
                      <a:r>
                        <a:rPr lang="tr-TR" sz="1600" b="1" kern="1200" dirty="0">
                          <a:solidFill>
                            <a:srgbClr val="FF0000"/>
                          </a:solidFill>
                          <a:latin typeface="Cambria"/>
                          <a:ea typeface="Times New Roman"/>
                          <a:cs typeface="Arial"/>
                        </a:rPr>
                        <a:t> (</a:t>
                      </a:r>
                      <a:r>
                        <a:rPr lang="tr-TR" sz="1600" b="1" kern="1200" dirty="0" err="1">
                          <a:solidFill>
                            <a:srgbClr val="FF0000"/>
                          </a:solidFill>
                          <a:latin typeface="Cambria"/>
                          <a:ea typeface="Times New Roman"/>
                          <a:cs typeface="Arial"/>
                        </a:rPr>
                        <a:t>Mn</a:t>
                      </a:r>
                      <a:r>
                        <a:rPr lang="tr-TR" sz="1600" b="1" kern="1200" dirty="0">
                          <a:solidFill>
                            <a:srgbClr val="FF0000"/>
                          </a:solidFill>
                          <a:latin typeface="Cambria"/>
                          <a:ea typeface="Times New Roman"/>
                          <a:cs typeface="Arial"/>
                        </a:rPr>
                        <a:t>) </a:t>
                      </a:r>
                      <a:endParaRPr lang="tr-TR" sz="1600" dirty="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1</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0.8</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267335">
                <a:tc>
                  <a:txBody>
                    <a:bodyPr/>
                    <a:lstStyle/>
                    <a:p>
                      <a:pPr>
                        <a:lnSpc>
                          <a:spcPct val="115000"/>
                        </a:lnSpc>
                        <a:spcBef>
                          <a:spcPts val="1400"/>
                        </a:spcBef>
                        <a:spcAft>
                          <a:spcPts val="0"/>
                        </a:spcAft>
                      </a:pPr>
                      <a:r>
                        <a:rPr lang="tr-TR" sz="1600" b="1" kern="1200">
                          <a:solidFill>
                            <a:srgbClr val="FF0000"/>
                          </a:solidFill>
                          <a:latin typeface="Cambria"/>
                          <a:ea typeface="Times New Roman"/>
                          <a:cs typeface="Arial"/>
                        </a:rPr>
                        <a:t>Phosphorus (P)</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endParaRPr lang="tr-TR" sz="160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267335">
                <a:tc>
                  <a:txBody>
                    <a:bodyPr/>
                    <a:lstStyle/>
                    <a:p>
                      <a:pPr>
                        <a:lnSpc>
                          <a:spcPct val="115000"/>
                        </a:lnSpc>
                        <a:spcBef>
                          <a:spcPts val="1400"/>
                        </a:spcBef>
                        <a:spcAft>
                          <a:spcPts val="0"/>
                        </a:spcAft>
                      </a:pPr>
                      <a:r>
                        <a:rPr lang="tr-TR" sz="1600">
                          <a:solidFill>
                            <a:srgbClr val="FF0000"/>
                          </a:solidFill>
                          <a:latin typeface="Arial"/>
                          <a:ea typeface="Times New Roman"/>
                          <a:cs typeface="Times New Roman"/>
                        </a:rPr>
                        <a:t> </a:t>
                      </a:r>
                      <a:r>
                        <a:rPr lang="tr-TR" sz="1600" b="1" kern="1200">
                          <a:solidFill>
                            <a:srgbClr val="FF0000"/>
                          </a:solidFill>
                          <a:latin typeface="Cambria"/>
                          <a:ea typeface="Times New Roman"/>
                          <a:cs typeface="Arial"/>
                        </a:rPr>
                        <a:t>Sulfur (S)</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0.015</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0.01</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328930">
                <a:tc>
                  <a:txBody>
                    <a:bodyPr/>
                    <a:lstStyle/>
                    <a:p>
                      <a:pPr>
                        <a:lnSpc>
                          <a:spcPct val="115000"/>
                        </a:lnSpc>
                        <a:spcBef>
                          <a:spcPts val="1400"/>
                        </a:spcBef>
                        <a:spcAft>
                          <a:spcPts val="0"/>
                        </a:spcAft>
                      </a:pPr>
                      <a:r>
                        <a:rPr lang="tr-TR" sz="1600" b="1" kern="1200">
                          <a:solidFill>
                            <a:srgbClr val="FF0000"/>
                          </a:solidFill>
                          <a:latin typeface="Cambria"/>
                          <a:ea typeface="Times New Roman"/>
                          <a:cs typeface="Arial"/>
                        </a:rPr>
                        <a:t>Iron (Fe) </a:t>
                      </a:r>
                      <a:endParaRPr lang="tr-TR" sz="1600">
                        <a:solidFill>
                          <a:srgbClr val="FF0000"/>
                        </a:solidFill>
                        <a:latin typeface="Calibri"/>
                        <a:ea typeface="Calibri"/>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8.23</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r>
                        <a:rPr lang="tr-TR" sz="1600" dirty="0" smtClean="0">
                          <a:solidFill>
                            <a:srgbClr val="FF0000"/>
                          </a:solidFill>
                          <a:latin typeface="Calibri"/>
                          <a:ea typeface="Times New Roman"/>
                          <a:cs typeface="Times New Roman"/>
                        </a:rPr>
                        <a:t>17-20</a:t>
                      </a: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328930">
                <a:tc>
                  <a:txBody>
                    <a:bodyPr/>
                    <a:lstStyle/>
                    <a:p>
                      <a:pPr>
                        <a:lnSpc>
                          <a:spcPct val="115000"/>
                        </a:lnSpc>
                      </a:pPr>
                      <a:r>
                        <a:rPr lang="tr-TR" sz="1600" b="1" dirty="0" smtClean="0">
                          <a:solidFill>
                            <a:srgbClr val="FF0000"/>
                          </a:solidFill>
                          <a:latin typeface="Calibri"/>
                          <a:ea typeface="Times New Roman"/>
                          <a:cs typeface="Times New Roman"/>
                        </a:rPr>
                        <a:t>Bakır (</a:t>
                      </a:r>
                      <a:r>
                        <a:rPr lang="tr-TR" sz="1600" b="1" dirty="0" err="1" smtClean="0">
                          <a:solidFill>
                            <a:srgbClr val="FF0000"/>
                          </a:solidFill>
                          <a:latin typeface="Calibri"/>
                          <a:ea typeface="Times New Roman"/>
                          <a:cs typeface="Times New Roman"/>
                        </a:rPr>
                        <a:t>Cu</a:t>
                      </a:r>
                      <a:r>
                        <a:rPr lang="tr-TR" sz="1600" b="1" dirty="0" smtClean="0">
                          <a:solidFill>
                            <a:srgbClr val="FF0000"/>
                          </a:solidFill>
                          <a:latin typeface="Calibri"/>
                          <a:ea typeface="Times New Roman"/>
                          <a:cs typeface="Times New Roman"/>
                        </a:rPr>
                        <a:t>)</a:t>
                      </a:r>
                      <a:endParaRPr lang="tr-TR" sz="1600" b="1"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r>
                        <a:rPr lang="tr-TR" sz="1600" dirty="0" smtClean="0">
                          <a:solidFill>
                            <a:srgbClr val="002060"/>
                          </a:solidFill>
                          <a:latin typeface="Calibri"/>
                          <a:ea typeface="Times New Roman"/>
                          <a:cs typeface="Times New Roman"/>
                        </a:rPr>
                        <a:t>0.5</a:t>
                      </a: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r h="328930">
                <a:tc>
                  <a:txBody>
                    <a:bodyPr/>
                    <a:lstStyle/>
                    <a:p>
                      <a:pPr>
                        <a:lnSpc>
                          <a:spcPct val="115000"/>
                        </a:lnSpc>
                      </a:pPr>
                      <a:endParaRPr lang="tr-TR" sz="1600" dirty="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5B3D7"/>
                    </a:solidFill>
                  </a:tcPr>
                </a:tc>
                <a:tc>
                  <a:txBody>
                    <a:bodyPr/>
                    <a:lstStyle/>
                    <a:p>
                      <a:pPr algn="ctr">
                        <a:lnSpc>
                          <a:spcPct val="115000"/>
                        </a:lnSpc>
                      </a:pPr>
                      <a:endParaRPr lang="tr-TR" sz="1600" dirty="0">
                        <a:solidFill>
                          <a:srgbClr val="00206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c>
                  <a:txBody>
                    <a:bodyPr/>
                    <a:lstStyle/>
                    <a:p>
                      <a:pPr algn="ctr">
                        <a:lnSpc>
                          <a:spcPct val="115000"/>
                        </a:lnSpc>
                      </a:pPr>
                      <a:endParaRPr lang="tr-TR" sz="1600" dirty="0" smtClean="0">
                        <a:solidFill>
                          <a:srgbClr val="FF0000"/>
                        </a:solidFill>
                        <a:latin typeface="Calibri"/>
                        <a:ea typeface="Times New Roman"/>
                        <a:cs typeface="Times New Roman"/>
                      </a:endParaRPr>
                    </a:p>
                  </a:txBody>
                  <a:tcPr marL="68580" marR="68580" marT="762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6B9B8"/>
                    </a:solidFill>
                  </a:tcPr>
                </a:tc>
              </a:tr>
            </a:tbl>
          </a:graphicData>
        </a:graphic>
      </p:graphicFrame>
      <p:graphicFrame>
        <p:nvGraphicFramePr>
          <p:cNvPr id="7" name="6 Diyagram"/>
          <p:cNvGraphicFramePr/>
          <p:nvPr/>
        </p:nvGraphicFramePr>
        <p:xfrm>
          <a:off x="1752600" y="304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ayt Numarası Yer Tutucusu 8"/>
          <p:cNvSpPr>
            <a:spLocks noGrp="1"/>
          </p:cNvSpPr>
          <p:nvPr>
            <p:ph type="sldNum" sz="quarter" idx="12"/>
          </p:nvPr>
        </p:nvSpPr>
        <p:spPr>
          <a:xfrm>
            <a:off x="3851920" y="6492875"/>
            <a:ext cx="1828800" cy="365125"/>
          </a:xfrm>
        </p:spPr>
        <p:txBody>
          <a:bodyPr/>
          <a:lstStyle/>
          <a:p>
            <a:pPr algn="ctr"/>
            <a:fld id="{C0D80110-7553-4BA3-99C2-1237388A202B}" type="slidenum">
              <a:rPr lang="tr-TR" smtClean="0"/>
              <a:pPr algn="ctr"/>
              <a:t>15</a:t>
            </a:fld>
            <a:endParaRPr lang="tr-TR" dirty="0"/>
          </a:p>
        </p:txBody>
      </p:sp>
      <p:sp>
        <p:nvSpPr>
          <p:cNvPr id="5" name="Dikdörtgen 4"/>
          <p:cNvSpPr/>
          <p:nvPr/>
        </p:nvSpPr>
        <p:spPr>
          <a:xfrm>
            <a:off x="2987824" y="393508"/>
            <a:ext cx="3528392" cy="1015663"/>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cap="none" spc="0" dirty="0" smtClean="0">
                <a:ln w="11430"/>
                <a:solidFill>
                  <a:srgbClr val="FF0000"/>
                </a:solidFill>
                <a:effectLst>
                  <a:outerShdw blurRad="50800" dist="39000" dir="5460000" algn="tl">
                    <a:srgbClr val="000000">
                      <a:alpha val="38000"/>
                    </a:srgbClr>
                  </a:outerShdw>
                </a:effectLst>
                <a:latin typeface="Cambria" pitchFamily="18" charset="0"/>
              </a:rPr>
              <a:t>CUTTING CONDITIONS</a:t>
            </a:r>
            <a:endParaRPr lang="tr-TR" sz="3000" b="1" cap="none" spc="0" dirty="0">
              <a:ln w="11430"/>
              <a:solidFill>
                <a:srgbClr val="FF0000"/>
              </a:solidFill>
              <a:effectLst>
                <a:outerShdw blurRad="50800" dist="39000" dir="5460000" algn="tl">
                  <a:srgbClr val="000000">
                    <a:alpha val="38000"/>
                  </a:srgbClr>
                </a:outerShdw>
              </a:effectLst>
            </a:endParaRPr>
          </a:p>
        </p:txBody>
      </p:sp>
      <p:graphicFrame>
        <p:nvGraphicFramePr>
          <p:cNvPr id="3" name="Tablo 2"/>
          <p:cNvGraphicFramePr>
            <a:graphicFrameLocks noGrp="1"/>
          </p:cNvGraphicFramePr>
          <p:nvPr>
            <p:extLst>
              <p:ext uri="{D42A27DB-BD31-4B8C-83A1-F6EECF244321}">
                <p14:modId xmlns="" xmlns:p14="http://schemas.microsoft.com/office/powerpoint/2010/main" val="774346668"/>
              </p:ext>
            </p:extLst>
          </p:nvPr>
        </p:nvGraphicFramePr>
        <p:xfrm>
          <a:off x="1407604" y="1988840"/>
          <a:ext cx="7050596" cy="3871302"/>
        </p:xfrm>
        <a:graphic>
          <a:graphicData uri="http://schemas.openxmlformats.org/drawingml/2006/table">
            <a:tbl>
              <a:tblPr firstRow="1" firstCol="1" lastRow="1" lastCol="1" bandRow="1" bandCol="1">
                <a:tableStyleId>{5C22544A-7EE6-4342-B048-85BDC9FD1C3A}</a:tableStyleId>
              </a:tblPr>
              <a:tblGrid>
                <a:gridCol w="2014456"/>
                <a:gridCol w="1683340"/>
                <a:gridCol w="1752600"/>
                <a:gridCol w="1600200"/>
              </a:tblGrid>
              <a:tr h="504056">
                <a:tc rowSpan="2">
                  <a:txBody>
                    <a:bodyPr/>
                    <a:lstStyle/>
                    <a:p>
                      <a:pPr algn="ctr">
                        <a:lnSpc>
                          <a:spcPct val="115000"/>
                        </a:lnSpc>
                        <a:spcAft>
                          <a:spcPts val="0"/>
                        </a:spcAft>
                        <a:tabLst>
                          <a:tab pos="355600" algn="l"/>
                        </a:tabLst>
                      </a:pPr>
                      <a:r>
                        <a:rPr lang="tr-TR" sz="2000" b="1" i="1" dirty="0" err="1" smtClean="0">
                          <a:effectLst/>
                          <a:latin typeface="Cambria" pitchFamily="18" charset="0"/>
                        </a:rPr>
                        <a:t>Levels</a:t>
                      </a:r>
                      <a:endParaRPr lang="tr-TR" sz="2000" b="1" i="1" dirty="0">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rgbClr val="00FF00"/>
                    </a:solidFill>
                  </a:tcPr>
                </a:tc>
                <a:tc gridSpan="3">
                  <a:txBody>
                    <a:bodyPr/>
                    <a:lstStyle/>
                    <a:p>
                      <a:pPr algn="ctr">
                        <a:lnSpc>
                          <a:spcPct val="115000"/>
                        </a:lnSpc>
                        <a:spcAft>
                          <a:spcPts val="0"/>
                        </a:spcAft>
                        <a:tabLst>
                          <a:tab pos="355600" algn="l"/>
                        </a:tabLst>
                      </a:pPr>
                      <a:r>
                        <a:rPr lang="tr-TR" sz="2000" b="1" i="1" dirty="0" err="1" smtClean="0">
                          <a:effectLst/>
                          <a:latin typeface="Cambria" pitchFamily="18" charset="0"/>
                        </a:rPr>
                        <a:t>Parameters</a:t>
                      </a:r>
                      <a:endParaRPr lang="tr-TR" sz="2000" b="1" i="1" dirty="0">
                        <a:effectLst/>
                        <a:latin typeface="Cambria" pitchFamily="18" charset="0"/>
                        <a:ea typeface="Calibri"/>
                        <a:cs typeface="Times New Roman"/>
                      </a:endParaRPr>
                    </a:p>
                  </a:txBody>
                  <a:tcPr marL="68580" marR="68580" marT="0" marB="0" anchor="ctr">
                    <a:cell3D prstMaterial="dkEdge">
                      <a:bevel w="25400" h="25400" prst="angle"/>
                      <a:lightRig rig="flood" dir="t"/>
                    </a:cell3D>
                  </a:tcPr>
                </a:tc>
                <a:tc hMerge="1">
                  <a:txBody>
                    <a:bodyPr/>
                    <a:lstStyle/>
                    <a:p>
                      <a:endParaRPr lang="tr-TR"/>
                    </a:p>
                  </a:txBody>
                  <a:tcPr/>
                </a:tc>
                <a:tc hMerge="1">
                  <a:txBody>
                    <a:bodyPr/>
                    <a:lstStyle/>
                    <a:p>
                      <a:endParaRPr lang="tr-TR"/>
                    </a:p>
                  </a:txBody>
                  <a:tcPr/>
                </a:tc>
              </a:tr>
              <a:tr h="720080">
                <a:tc vMerge="1">
                  <a:txBody>
                    <a:bodyPr/>
                    <a:lstStyle/>
                    <a:p>
                      <a:endParaRPr lang="tr-TR"/>
                    </a:p>
                  </a:txBody>
                  <a:tcPr/>
                </a:tc>
                <a:tc>
                  <a:txBody>
                    <a:bodyPr/>
                    <a:lstStyle/>
                    <a:p>
                      <a:pPr algn="ctr">
                        <a:lnSpc>
                          <a:spcPct val="115000"/>
                        </a:lnSpc>
                        <a:spcAft>
                          <a:spcPts val="0"/>
                        </a:spcAft>
                        <a:tabLst>
                          <a:tab pos="355600" algn="l"/>
                        </a:tabLst>
                      </a:pPr>
                      <a:r>
                        <a:rPr lang="tr-TR" sz="2000" b="1" dirty="0" smtClean="0">
                          <a:solidFill>
                            <a:schemeClr val="tx1"/>
                          </a:solidFill>
                          <a:effectLst/>
                          <a:latin typeface="Cambria" pitchFamily="18" charset="0"/>
                        </a:rPr>
                        <a:t>F</a:t>
                      </a:r>
                    </a:p>
                    <a:p>
                      <a:pPr algn="ctr">
                        <a:lnSpc>
                          <a:spcPct val="115000"/>
                        </a:lnSpc>
                        <a:spcAft>
                          <a:spcPts val="0"/>
                        </a:spcAft>
                        <a:tabLst>
                          <a:tab pos="355600" algn="l"/>
                        </a:tabLst>
                      </a:pPr>
                      <a:r>
                        <a:rPr lang="tr-TR" sz="2000" b="1" dirty="0" smtClean="0">
                          <a:solidFill>
                            <a:schemeClr val="tx1"/>
                          </a:solidFill>
                          <a:effectLst/>
                          <a:latin typeface="Cambria" pitchFamily="18" charset="0"/>
                        </a:rPr>
                        <a:t>(mm/</a:t>
                      </a:r>
                      <a:r>
                        <a:rPr lang="tr-TR" sz="2000" b="1" dirty="0" err="1" smtClean="0">
                          <a:solidFill>
                            <a:schemeClr val="tx1"/>
                          </a:solidFill>
                          <a:effectLst/>
                          <a:latin typeface="Cambria" pitchFamily="18" charset="0"/>
                        </a:rPr>
                        <a:t>rev</a:t>
                      </a:r>
                      <a:r>
                        <a:rPr lang="tr-TR" sz="2000" b="1" dirty="0" smtClean="0">
                          <a:solidFill>
                            <a:schemeClr val="tx1"/>
                          </a:solidFill>
                          <a:effectLst/>
                          <a:latin typeface="Cambria" pitchFamily="18" charset="0"/>
                        </a:rPr>
                        <a:t>)</a:t>
                      </a:r>
                    </a:p>
                    <a:p>
                      <a:pPr algn="ctr">
                        <a:lnSpc>
                          <a:spcPct val="115000"/>
                        </a:lnSpc>
                        <a:spcAft>
                          <a:spcPts val="0"/>
                        </a:spcAft>
                        <a:tabLst>
                          <a:tab pos="355600" algn="l"/>
                        </a:tabLst>
                      </a:pPr>
                      <a:endParaRPr lang="tr-TR" sz="2000" b="1" dirty="0" smtClean="0">
                        <a:solidFill>
                          <a:schemeClr val="tx1"/>
                        </a:solidFill>
                        <a:effectLst/>
                        <a:latin typeface="Cambria" pitchFamily="18" charset="0"/>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2000" b="1" dirty="0" smtClean="0">
                          <a:solidFill>
                            <a:schemeClr val="tx1"/>
                          </a:solidFill>
                          <a:effectLst/>
                          <a:latin typeface="Cambria" pitchFamily="18" charset="0"/>
                        </a:rPr>
                        <a:t>(A)</a:t>
                      </a:r>
                    </a:p>
                    <a:p>
                      <a:pPr algn="ctr">
                        <a:lnSpc>
                          <a:spcPct val="115000"/>
                        </a:lnSpc>
                        <a:spcAft>
                          <a:spcPts val="0"/>
                        </a:spcAft>
                        <a:tabLst>
                          <a:tab pos="355600" algn="l"/>
                        </a:tabLst>
                      </a:pPr>
                      <a:endParaRPr lang="tr-TR" sz="2000" b="1" dirty="0" smtClean="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rgbClr val="FFFF00"/>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2000" b="1" dirty="0" smtClean="0">
                          <a:solidFill>
                            <a:schemeClr val="tx1"/>
                          </a:solidFill>
                          <a:effectLst/>
                          <a:latin typeface="Cambria" pitchFamily="18" charset="0"/>
                        </a:rPr>
                        <a:t>V</a:t>
                      </a:r>
                      <a:r>
                        <a:rPr lang="tr-TR" sz="2000" b="1" baseline="-25000" dirty="0" smtClean="0">
                          <a:solidFill>
                            <a:schemeClr val="tx1"/>
                          </a:solidFill>
                          <a:effectLst/>
                          <a:latin typeface="Cambria" pitchFamily="18" charset="0"/>
                        </a:rPr>
                        <a:t>  </a:t>
                      </a: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2000" b="1" dirty="0" smtClean="0">
                          <a:solidFill>
                            <a:schemeClr val="tx1"/>
                          </a:solidFill>
                          <a:effectLst/>
                          <a:latin typeface="Cambria" pitchFamily="18" charset="0"/>
                        </a:rPr>
                        <a:t>(m/</a:t>
                      </a:r>
                      <a:r>
                        <a:rPr lang="tr-TR" sz="2000" b="1" dirty="0" err="1" smtClean="0">
                          <a:solidFill>
                            <a:schemeClr val="tx1"/>
                          </a:solidFill>
                          <a:effectLst/>
                          <a:latin typeface="Cambria" pitchFamily="18" charset="0"/>
                        </a:rPr>
                        <a:t>min</a:t>
                      </a:r>
                      <a:r>
                        <a:rPr lang="tr-TR" sz="2000" b="1" dirty="0" smtClean="0">
                          <a:solidFill>
                            <a:schemeClr val="tx1"/>
                          </a:solidFill>
                          <a:effectLst/>
                          <a:latin typeface="Cambria" pitchFamily="18" charset="0"/>
                        </a:rPr>
                        <a:t>)</a:t>
                      </a:r>
                      <a:endParaRPr lang="tr-TR" sz="2000" b="1" dirty="0" smtClean="0">
                        <a:solidFill>
                          <a:schemeClr val="tx1"/>
                        </a:solidFill>
                        <a:effectLst/>
                        <a:latin typeface="Cambria" pitchFamily="18" charset="0"/>
                        <a:ea typeface="Calibri"/>
                        <a:cs typeface="Times New Roman"/>
                      </a:endParaRPr>
                    </a:p>
                    <a:p>
                      <a:pPr algn="ctr">
                        <a:lnSpc>
                          <a:spcPct val="115000"/>
                        </a:lnSpc>
                        <a:spcAft>
                          <a:spcPts val="0"/>
                        </a:spcAft>
                        <a:tabLst>
                          <a:tab pos="355600" algn="l"/>
                        </a:tabLst>
                      </a:pPr>
                      <a:endParaRPr lang="tr-TR" sz="2000" b="1" dirty="0" smtClean="0">
                        <a:solidFill>
                          <a:schemeClr val="tx1"/>
                        </a:solidFill>
                        <a:effectLst/>
                        <a:latin typeface="Cambria" pitchFamily="18" charset="0"/>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2000" b="1" dirty="0" smtClean="0">
                          <a:solidFill>
                            <a:schemeClr val="tx1"/>
                          </a:solidFill>
                          <a:effectLst/>
                          <a:latin typeface="Cambria" pitchFamily="18" charset="0"/>
                        </a:rPr>
                        <a:t>(B)</a:t>
                      </a:r>
                    </a:p>
                    <a:p>
                      <a:pPr algn="ctr">
                        <a:lnSpc>
                          <a:spcPct val="115000"/>
                        </a:lnSpc>
                        <a:spcAft>
                          <a:spcPts val="0"/>
                        </a:spcAft>
                        <a:tabLst>
                          <a:tab pos="355600" algn="l"/>
                        </a:tabLst>
                      </a:pPr>
                      <a:endParaRPr lang="tr-TR" sz="2000" b="1"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rgbClr val="FFFF00"/>
                    </a:solidFill>
                  </a:tcPr>
                </a:tc>
                <a:tc>
                  <a:txBody>
                    <a:bodyPr/>
                    <a:lstStyle/>
                    <a:p>
                      <a:pPr algn="ctr">
                        <a:lnSpc>
                          <a:spcPct val="115000"/>
                        </a:lnSpc>
                        <a:spcAft>
                          <a:spcPts val="0"/>
                        </a:spcAft>
                        <a:tabLst>
                          <a:tab pos="355600" algn="l"/>
                        </a:tabLst>
                      </a:pPr>
                      <a:r>
                        <a:rPr lang="tr-TR" sz="2000" b="1" dirty="0" err="1" smtClean="0">
                          <a:solidFill>
                            <a:schemeClr val="tx1"/>
                          </a:solidFill>
                          <a:effectLst/>
                          <a:latin typeface="Cambria" pitchFamily="18" charset="0"/>
                        </a:rPr>
                        <a:t>Tool</a:t>
                      </a:r>
                      <a:endParaRPr lang="tr-TR" sz="2000" b="1" dirty="0" smtClean="0">
                        <a:solidFill>
                          <a:schemeClr val="tx1"/>
                        </a:solidFill>
                        <a:effectLst/>
                        <a:latin typeface="Cambria" pitchFamily="18" charset="0"/>
                      </a:endParaRPr>
                    </a:p>
                    <a:p>
                      <a:pPr algn="ctr">
                        <a:lnSpc>
                          <a:spcPct val="115000"/>
                        </a:lnSpc>
                        <a:spcAft>
                          <a:spcPts val="0"/>
                        </a:spcAft>
                        <a:tabLst>
                          <a:tab pos="355600" algn="l"/>
                        </a:tabLst>
                      </a:pPr>
                      <a:endParaRPr lang="tr-TR" sz="2000" b="1" dirty="0" smtClean="0">
                        <a:solidFill>
                          <a:schemeClr val="tx1"/>
                        </a:solidFill>
                        <a:effectLst/>
                        <a:latin typeface="Cambria" pitchFamily="18" charset="0"/>
                      </a:endParaRPr>
                    </a:p>
                    <a:p>
                      <a:pPr algn="ctr">
                        <a:lnSpc>
                          <a:spcPct val="115000"/>
                        </a:lnSpc>
                        <a:spcAft>
                          <a:spcPts val="0"/>
                        </a:spcAft>
                        <a:tabLst>
                          <a:tab pos="355600" algn="l"/>
                        </a:tabLst>
                      </a:pPr>
                      <a:endParaRPr lang="tr-TR" sz="2000" b="1" dirty="0" smtClean="0">
                        <a:solidFill>
                          <a:schemeClr val="tx1"/>
                        </a:solidFill>
                        <a:effectLst/>
                        <a:latin typeface="Cambria" pitchFamily="18" charset="0"/>
                      </a:endParaRPr>
                    </a:p>
                    <a:p>
                      <a:pPr algn="ctr">
                        <a:lnSpc>
                          <a:spcPct val="115000"/>
                        </a:lnSpc>
                        <a:spcAft>
                          <a:spcPts val="0"/>
                        </a:spcAft>
                        <a:tabLst>
                          <a:tab pos="355600" algn="l"/>
                        </a:tabLst>
                      </a:pPr>
                      <a:r>
                        <a:rPr lang="tr-TR" sz="2000" b="1" dirty="0" smtClean="0">
                          <a:solidFill>
                            <a:schemeClr val="tx1"/>
                          </a:solidFill>
                          <a:effectLst/>
                          <a:latin typeface="Cambria" pitchFamily="18" charset="0"/>
                        </a:rPr>
                        <a:t>(</a:t>
                      </a:r>
                      <a:r>
                        <a:rPr lang="tr-TR" sz="2000" b="1" baseline="0" dirty="0" smtClean="0">
                          <a:solidFill>
                            <a:schemeClr val="tx1"/>
                          </a:solidFill>
                          <a:effectLst/>
                          <a:latin typeface="Cambria" pitchFamily="18" charset="0"/>
                        </a:rPr>
                        <a:t>C)</a:t>
                      </a:r>
                      <a:endParaRPr lang="tr-TR" sz="2000" b="1" dirty="0" smtClean="0">
                        <a:solidFill>
                          <a:schemeClr val="tx1"/>
                        </a:solidFill>
                        <a:effectLst/>
                        <a:latin typeface="Cambria" pitchFamily="18" charset="0"/>
                      </a:endParaRPr>
                    </a:p>
                    <a:p>
                      <a:pPr algn="ctr">
                        <a:lnSpc>
                          <a:spcPct val="115000"/>
                        </a:lnSpc>
                        <a:spcAft>
                          <a:spcPts val="0"/>
                        </a:spcAft>
                        <a:tabLst>
                          <a:tab pos="355600" algn="l"/>
                        </a:tabLst>
                      </a:pPr>
                      <a:endParaRPr lang="tr-TR" sz="2000" b="1" dirty="0" smtClean="0">
                        <a:solidFill>
                          <a:schemeClr val="tx1"/>
                        </a:solidFill>
                        <a:effectLst/>
                        <a:latin typeface="Cambria" pitchFamily="18" charset="0"/>
                      </a:endParaRPr>
                    </a:p>
                  </a:txBody>
                  <a:tcPr marL="68580" marR="68580" marT="0" marB="0" anchor="ctr">
                    <a:cell3D prstMaterial="dkEdge">
                      <a:bevel w="25400" h="25400" prst="angle"/>
                      <a:lightRig rig="flood" dir="t"/>
                    </a:cell3D>
                    <a:solidFill>
                      <a:srgbClr val="FFFF00"/>
                    </a:solidFill>
                  </a:tcPr>
                </a:tc>
              </a:tr>
              <a:tr h="534526">
                <a:tc>
                  <a:txBody>
                    <a:bodyPr/>
                    <a:lstStyle/>
                    <a:p>
                      <a:pPr algn="ctr">
                        <a:lnSpc>
                          <a:spcPct val="115000"/>
                        </a:lnSpc>
                        <a:spcAft>
                          <a:spcPts val="0"/>
                        </a:spcAft>
                        <a:tabLst>
                          <a:tab pos="355600" algn="l"/>
                        </a:tabLst>
                      </a:pPr>
                      <a:r>
                        <a:rPr lang="tr-TR" sz="2000" b="1" dirty="0">
                          <a:solidFill>
                            <a:schemeClr val="tx1"/>
                          </a:solidFill>
                          <a:effectLst/>
                          <a:latin typeface="Cambria" pitchFamily="18" charset="0"/>
                        </a:rPr>
                        <a:t>1</a:t>
                      </a:r>
                      <a:endParaRPr lang="tr-TR" sz="2000" b="1"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0.1</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65</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K313</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r>
              <a:tr h="576064">
                <a:tc>
                  <a:txBody>
                    <a:bodyPr/>
                    <a:lstStyle/>
                    <a:p>
                      <a:pPr algn="ctr">
                        <a:lnSpc>
                          <a:spcPct val="115000"/>
                        </a:lnSpc>
                        <a:spcAft>
                          <a:spcPts val="0"/>
                        </a:spcAft>
                        <a:tabLst>
                          <a:tab pos="355600" algn="l"/>
                        </a:tabLst>
                      </a:pPr>
                      <a:r>
                        <a:rPr lang="tr-TR" sz="2000" b="1" dirty="0">
                          <a:solidFill>
                            <a:schemeClr val="tx1"/>
                          </a:solidFill>
                          <a:effectLst/>
                          <a:latin typeface="Cambria" pitchFamily="18" charset="0"/>
                        </a:rPr>
                        <a:t>2</a:t>
                      </a:r>
                      <a:endParaRPr lang="tr-TR" sz="2000" b="1"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0.15</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80</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KT315</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r>
              <a:tr h="504056">
                <a:tc>
                  <a:txBody>
                    <a:bodyPr/>
                    <a:lstStyle/>
                    <a:p>
                      <a:pPr algn="ctr">
                        <a:lnSpc>
                          <a:spcPct val="115000"/>
                        </a:lnSpc>
                        <a:spcAft>
                          <a:spcPts val="0"/>
                        </a:spcAft>
                        <a:tabLst>
                          <a:tab pos="355600" algn="l"/>
                        </a:tabLst>
                      </a:pPr>
                      <a:r>
                        <a:rPr lang="tr-TR" sz="2000" b="1" dirty="0">
                          <a:solidFill>
                            <a:schemeClr val="tx1"/>
                          </a:solidFill>
                          <a:effectLst/>
                          <a:latin typeface="Cambria" pitchFamily="18" charset="0"/>
                        </a:rPr>
                        <a:t>3</a:t>
                      </a:r>
                      <a:endParaRPr lang="tr-TR" sz="2000" b="1"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tcPr>
                </a:tc>
                <a:tc>
                  <a:txBody>
                    <a:bodyPr/>
                    <a:lstStyle/>
                    <a:p>
                      <a:pPr algn="ctr">
                        <a:lnSpc>
                          <a:spcPct val="115000"/>
                        </a:lnSpc>
                        <a:spcAft>
                          <a:spcPts val="0"/>
                        </a:spcAft>
                        <a:tabLst>
                          <a:tab pos="355600" algn="l"/>
                        </a:tabLst>
                      </a:pP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100</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355600" algn="l"/>
                        </a:tabLst>
                      </a:pPr>
                      <a:r>
                        <a:rPr lang="tr-TR" sz="2000" b="0" dirty="0" smtClean="0">
                          <a:solidFill>
                            <a:schemeClr val="tx1"/>
                          </a:solidFill>
                          <a:effectLst/>
                          <a:latin typeface="Cambria" pitchFamily="18" charset="0"/>
                          <a:ea typeface="Calibri"/>
                          <a:cs typeface="Times New Roman"/>
                        </a:rPr>
                        <a:t>KC9240</a:t>
                      </a:r>
                      <a:endParaRPr lang="tr-TR" sz="2000" b="0" dirty="0">
                        <a:solidFill>
                          <a:schemeClr val="tx1"/>
                        </a:solidFill>
                        <a:effectLst/>
                        <a:latin typeface="Cambria" pitchFamily="18" charset="0"/>
                        <a:ea typeface="Calibri"/>
                        <a:cs typeface="Times New Roman"/>
                      </a:endParaRPr>
                    </a:p>
                  </a:txBody>
                  <a:tcPr marL="68580" marR="68580" marT="0" marB="0" anchor="ctr">
                    <a:cell3D prstMaterial="dkEdge">
                      <a:bevel w="25400" h="25400" prst="angle"/>
                      <a:lightRig rig="flood" dir="t"/>
                    </a:cell3D>
                    <a:solidFill>
                      <a:schemeClr val="accent2">
                        <a:lumMod val="40000"/>
                        <a:lumOff val="60000"/>
                      </a:schemeClr>
                    </a:solidFill>
                  </a:tcPr>
                </a:tc>
              </a:tr>
            </a:tbl>
          </a:graphicData>
        </a:graphic>
      </p:graphicFrame>
    </p:spTree>
    <p:extLst>
      <p:ext uri="{BB962C8B-B14F-4D97-AF65-F5344CB8AC3E}">
        <p14:creationId xmlns="" xmlns:p14="http://schemas.microsoft.com/office/powerpoint/2010/main" val="7759988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81000" y="152400"/>
            <a:ext cx="8229600" cy="685800"/>
          </a:xfrm>
        </p:spPr>
        <p:txBody>
          <a:bodyPr>
            <a:normAutofit fontScale="90000"/>
          </a:bodyPr>
          <a:lstStyle/>
          <a:p>
            <a:r>
              <a:rPr lang="tr-TR" dirty="0" smtClean="0">
                <a:solidFill>
                  <a:srgbClr val="FF0000"/>
                </a:solidFill>
              </a:rPr>
              <a:t>The Experimental setup</a:t>
            </a:r>
            <a:br>
              <a:rPr lang="tr-TR" dirty="0" smtClean="0">
                <a:solidFill>
                  <a:srgbClr val="FF0000"/>
                </a:solidFill>
              </a:rPr>
            </a:br>
            <a:endParaRPr lang="tr-TR" sz="2000" dirty="0">
              <a:solidFill>
                <a:srgbClr val="FFFF00"/>
              </a:solidFill>
            </a:endParaRPr>
          </a:p>
        </p:txBody>
      </p:sp>
      <p:sp>
        <p:nvSpPr>
          <p:cNvPr id="4" name="3 Akış Çizelgesi: Öteki İşlem"/>
          <p:cNvSpPr/>
          <p:nvPr/>
        </p:nvSpPr>
        <p:spPr>
          <a:xfrm>
            <a:off x="914400" y="152400"/>
            <a:ext cx="7315200" cy="838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800" b="1" dirty="0" smtClean="0">
                <a:solidFill>
                  <a:srgbClr val="FF0000"/>
                </a:solidFill>
              </a:rPr>
              <a:t>The experimental setup</a:t>
            </a:r>
          </a:p>
          <a:p>
            <a:pPr algn="ctr"/>
            <a:r>
              <a:rPr lang="tr-TR" sz="2800" b="1" dirty="0" err="1" smtClean="0">
                <a:solidFill>
                  <a:srgbClr val="FFFF00"/>
                </a:solidFill>
              </a:rPr>
              <a:t>Orthogonal</a:t>
            </a:r>
            <a:r>
              <a:rPr lang="tr-TR" sz="2800" b="1" dirty="0" smtClean="0">
                <a:solidFill>
                  <a:srgbClr val="FFFF00"/>
                </a:solidFill>
              </a:rPr>
              <a:t> </a:t>
            </a:r>
            <a:r>
              <a:rPr lang="tr-TR" sz="2800" b="1" dirty="0" err="1" smtClean="0">
                <a:solidFill>
                  <a:srgbClr val="FFFF00"/>
                </a:solidFill>
              </a:rPr>
              <a:t>design</a:t>
            </a:r>
            <a:r>
              <a:rPr lang="tr-TR" sz="2800" b="1" dirty="0" smtClean="0">
                <a:solidFill>
                  <a:srgbClr val="FFFF00"/>
                </a:solidFill>
              </a:rPr>
              <a:t> L</a:t>
            </a:r>
            <a:r>
              <a:rPr lang="tr-TR" sz="1200" b="1" dirty="0" smtClean="0">
                <a:solidFill>
                  <a:srgbClr val="FFFF00"/>
                </a:solidFill>
              </a:rPr>
              <a:t>18 2x (3)³</a:t>
            </a:r>
            <a:endParaRPr lang="tr-TR" sz="2800" b="1" dirty="0">
              <a:solidFill>
                <a:srgbClr val="FF0000"/>
              </a:solidFill>
              <a:latin typeface="Cambria" pitchFamily="18" charset="0"/>
            </a:endParaRPr>
          </a:p>
        </p:txBody>
      </p:sp>
      <p:pic>
        <p:nvPicPr>
          <p:cNvPr id="7169" name="Picture 1"/>
          <p:cNvPicPr>
            <a:picLocks noGrp="1" noChangeAspect="1" noChangeArrowheads="1"/>
          </p:cNvPicPr>
          <p:nvPr>
            <p:ph idx="1"/>
          </p:nvPr>
        </p:nvPicPr>
        <p:blipFill>
          <a:blip r:embed="rId2"/>
          <a:srcRect/>
          <a:stretch>
            <a:fillRect/>
          </a:stretch>
        </p:blipFill>
        <p:spPr bwMode="auto">
          <a:xfrm>
            <a:off x="990600" y="1706562"/>
            <a:ext cx="7315200" cy="446563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5400" dirty="0" err="1" smtClean="0">
                <a:solidFill>
                  <a:srgbClr val="FFFF00"/>
                </a:solidFill>
              </a:rPr>
              <a:t>Types</a:t>
            </a:r>
            <a:r>
              <a:rPr lang="tr-TR" sz="5400" dirty="0" smtClean="0">
                <a:solidFill>
                  <a:srgbClr val="FFFF00"/>
                </a:solidFill>
              </a:rPr>
              <a:t> of </a:t>
            </a:r>
            <a:r>
              <a:rPr lang="tr-TR" sz="5400" dirty="0" err="1" smtClean="0">
                <a:solidFill>
                  <a:srgbClr val="FFFF00"/>
                </a:solidFill>
              </a:rPr>
              <a:t>cutting</a:t>
            </a:r>
            <a:r>
              <a:rPr lang="tr-TR" sz="5400" dirty="0" smtClean="0">
                <a:solidFill>
                  <a:srgbClr val="FFFF00"/>
                </a:solidFill>
              </a:rPr>
              <a:t> </a:t>
            </a:r>
            <a:r>
              <a:rPr lang="tr-TR" sz="5400" dirty="0" err="1" smtClean="0">
                <a:solidFill>
                  <a:srgbClr val="FFFF00"/>
                </a:solidFill>
              </a:rPr>
              <a:t>tools</a:t>
            </a:r>
            <a:endParaRPr lang="tr-TR" sz="5400" dirty="0">
              <a:solidFill>
                <a:srgbClr val="FFFF00"/>
              </a:solidFill>
            </a:endParaRPr>
          </a:p>
        </p:txBody>
      </p:sp>
      <p:graphicFrame>
        <p:nvGraphicFramePr>
          <p:cNvPr id="4" name="3 İçerik Yer Tutucusu"/>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Akış Çizelgesi: Öteki İşlem"/>
          <p:cNvSpPr/>
          <p:nvPr/>
        </p:nvSpPr>
        <p:spPr>
          <a:xfrm>
            <a:off x="914400" y="457200"/>
            <a:ext cx="7315200" cy="838200"/>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4400" b="1" dirty="0" err="1" smtClean="0">
                <a:solidFill>
                  <a:srgbClr val="FF0000"/>
                </a:solidFill>
              </a:rPr>
              <a:t>Types</a:t>
            </a:r>
            <a:r>
              <a:rPr lang="tr-TR" sz="4400" b="1" dirty="0" smtClean="0">
                <a:solidFill>
                  <a:srgbClr val="FF0000"/>
                </a:solidFill>
              </a:rPr>
              <a:t> of </a:t>
            </a:r>
            <a:r>
              <a:rPr lang="tr-TR" sz="4400" b="1" dirty="0" err="1" smtClean="0">
                <a:solidFill>
                  <a:srgbClr val="FF0000"/>
                </a:solidFill>
              </a:rPr>
              <a:t>cutting</a:t>
            </a:r>
            <a:r>
              <a:rPr lang="tr-TR" sz="4400" b="1" dirty="0" smtClean="0">
                <a:solidFill>
                  <a:srgbClr val="FF0000"/>
                </a:solidFill>
              </a:rPr>
              <a:t> </a:t>
            </a:r>
            <a:r>
              <a:rPr lang="tr-TR" sz="4400" b="1" dirty="0" err="1" smtClean="0">
                <a:solidFill>
                  <a:srgbClr val="FF0000"/>
                </a:solidFill>
              </a:rPr>
              <a:t>tools</a:t>
            </a:r>
            <a:endParaRPr lang="tr-TR" sz="4400" b="1" dirty="0">
              <a:solidFill>
                <a:srgbClr val="FF0000"/>
              </a:solidFill>
              <a:latin typeface="Cambria"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ikdörtgen 4"/>
          <p:cNvSpPr>
            <a:spLocks noGrp="1"/>
          </p:cNvSpPr>
          <p:nvPr>
            <p:ph type="title"/>
          </p:nvPr>
        </p:nvSpPr>
        <p:spPr>
          <a:xfrm>
            <a:off x="457200" y="0"/>
            <a:ext cx="8229600" cy="553998"/>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S/N </a:t>
            </a:r>
            <a:r>
              <a:rPr lang="tr-TR" sz="30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ratio</a:t>
            </a: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r>
              <a:rPr lang="tr-TR" sz="30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analysis</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aphicFrame>
        <p:nvGraphicFramePr>
          <p:cNvPr id="33796" name="Object 4"/>
          <p:cNvGraphicFramePr>
            <a:graphicFrameLocks noChangeAspect="1"/>
          </p:cNvGraphicFramePr>
          <p:nvPr/>
        </p:nvGraphicFramePr>
        <p:xfrm>
          <a:off x="3581400" y="609600"/>
          <a:ext cx="2219325" cy="762000"/>
        </p:xfrm>
        <a:graphic>
          <a:graphicData uri="http://schemas.openxmlformats.org/presentationml/2006/ole">
            <p:oleObj spid="_x0000_s33796" name="Equation" r:id="rId3" imgW="1040948" imgH="355446" progId="">
              <p:embed/>
            </p:oleObj>
          </a:graphicData>
        </a:graphic>
      </p:graphicFrame>
      <p:sp>
        <p:nvSpPr>
          <p:cNvPr id="8" name="9 Dikdörtgen"/>
          <p:cNvSpPr/>
          <p:nvPr/>
        </p:nvSpPr>
        <p:spPr bwMode="auto">
          <a:xfrm>
            <a:off x="2438400" y="762000"/>
            <a:ext cx="917997" cy="369888"/>
          </a:xfrm>
          <a:prstGeom prst="rect">
            <a:avLst/>
          </a:prstGeom>
          <a:ln>
            <a:solidFill>
              <a:srgbClr val="FF66FF"/>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defRPr/>
            </a:pPr>
            <a:r>
              <a:rPr lang="tr-TR" b="1" i="1" dirty="0"/>
              <a:t>S/N</a:t>
            </a:r>
            <a:r>
              <a:rPr lang="tr-TR" b="1" i="1" baseline="-25000" dirty="0"/>
              <a:t>SB</a:t>
            </a:r>
            <a:endParaRPr lang="tr-TR" dirty="0"/>
          </a:p>
        </p:txBody>
      </p:sp>
      <p:pic>
        <p:nvPicPr>
          <p:cNvPr id="33797" name="Picture 5"/>
          <p:cNvPicPr>
            <a:picLocks noGrp="1" noChangeAspect="1" noChangeArrowheads="1"/>
          </p:cNvPicPr>
          <p:nvPr>
            <p:ph idx="1"/>
          </p:nvPr>
        </p:nvPicPr>
        <p:blipFill>
          <a:blip r:embed="rId4"/>
          <a:srcRect/>
          <a:stretch>
            <a:fillRect/>
          </a:stretch>
        </p:blipFill>
        <p:spPr bwMode="auto">
          <a:xfrm>
            <a:off x="228600" y="1371600"/>
            <a:ext cx="8686800" cy="5181600"/>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ayt Numarası Yer Tutucusu 8"/>
          <p:cNvSpPr>
            <a:spLocks noGrp="1"/>
          </p:cNvSpPr>
          <p:nvPr>
            <p:ph type="sldNum" sz="quarter" idx="12"/>
          </p:nvPr>
        </p:nvSpPr>
        <p:spPr>
          <a:xfrm>
            <a:off x="3851920" y="6492875"/>
            <a:ext cx="1828800" cy="365125"/>
          </a:xfrm>
        </p:spPr>
        <p:txBody>
          <a:bodyPr/>
          <a:lstStyle/>
          <a:p>
            <a:pPr algn="ctr"/>
            <a:fld id="{C0D80110-7553-4BA3-99C2-1237388A202B}" type="slidenum">
              <a:rPr lang="tr-TR" smtClean="0"/>
              <a:pPr algn="ctr"/>
              <a:t>19</a:t>
            </a:fld>
            <a:endParaRPr lang="tr-TR" dirty="0"/>
          </a:p>
        </p:txBody>
      </p:sp>
      <p:sp>
        <p:nvSpPr>
          <p:cNvPr id="5" name="Dikdörtgen 4"/>
          <p:cNvSpPr/>
          <p:nvPr/>
        </p:nvSpPr>
        <p:spPr>
          <a:xfrm>
            <a:off x="1905000" y="381000"/>
            <a:ext cx="5791200" cy="1015663"/>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THE AVERAGE ANSWER SHEET (</a:t>
            </a:r>
            <a:r>
              <a:rPr lang="tr-TR" sz="30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Ra</a:t>
            </a: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aphicFrame>
        <p:nvGraphicFramePr>
          <p:cNvPr id="2" name="Tablo 1"/>
          <p:cNvGraphicFramePr>
            <a:graphicFrameLocks noGrp="1"/>
          </p:cNvGraphicFramePr>
          <p:nvPr>
            <p:extLst>
              <p:ext uri="{D42A27DB-BD31-4B8C-83A1-F6EECF244321}">
                <p14:modId xmlns="" xmlns:p14="http://schemas.microsoft.com/office/powerpoint/2010/main" val="910570723"/>
              </p:ext>
            </p:extLst>
          </p:nvPr>
        </p:nvGraphicFramePr>
        <p:xfrm>
          <a:off x="1907704" y="1628800"/>
          <a:ext cx="5788496" cy="4713908"/>
        </p:xfrm>
        <a:graphic>
          <a:graphicData uri="http://schemas.openxmlformats.org/drawingml/2006/table">
            <a:tbl>
              <a:tblPr firstRow="1" firstCol="1" bandRow="1">
                <a:tableStyleId>{5C22544A-7EE6-4342-B048-85BDC9FD1C3A}</a:tableStyleId>
              </a:tblPr>
              <a:tblGrid>
                <a:gridCol w="1116125"/>
                <a:gridCol w="730805"/>
                <a:gridCol w="782742"/>
                <a:gridCol w="782742"/>
                <a:gridCol w="782742"/>
                <a:gridCol w="782742"/>
                <a:gridCol w="810598"/>
              </a:tblGrid>
              <a:tr h="546181">
                <a:tc rowSpan="3">
                  <a:txBody>
                    <a:bodyPr/>
                    <a:lstStyle/>
                    <a:p>
                      <a:pPr algn="ctr">
                        <a:lnSpc>
                          <a:spcPct val="115000"/>
                        </a:lnSpc>
                        <a:spcAft>
                          <a:spcPts val="0"/>
                        </a:spcAft>
                        <a:tabLst>
                          <a:tab pos="175260" algn="l"/>
                        </a:tabLst>
                      </a:pPr>
                      <a:r>
                        <a:rPr lang="tr-TR" sz="1600" i="1" dirty="0" err="1" smtClean="0">
                          <a:solidFill>
                            <a:schemeClr val="bg1"/>
                          </a:solidFill>
                          <a:effectLst/>
                          <a:latin typeface="Cambria" pitchFamily="18" charset="0"/>
                        </a:rPr>
                        <a:t>Parameters</a:t>
                      </a:r>
                      <a:endParaRPr lang="tr-TR" sz="1600" i="1" dirty="0">
                        <a:solidFill>
                          <a:schemeClr val="bg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rgbClr val="00FF00"/>
                    </a:solidFill>
                  </a:tcPr>
                </a:tc>
                <a:tc gridSpan="6">
                  <a:txBody>
                    <a:bodyPr/>
                    <a:lstStyle/>
                    <a:p>
                      <a:pPr algn="ctr">
                        <a:lnSpc>
                          <a:spcPct val="115000"/>
                        </a:lnSpc>
                        <a:spcAft>
                          <a:spcPts val="0"/>
                        </a:spcAft>
                        <a:tabLst>
                          <a:tab pos="175260" algn="l"/>
                        </a:tabLst>
                      </a:pPr>
                      <a:r>
                        <a:rPr lang="tr-TR" sz="2000" i="1" dirty="0" err="1" smtClean="0">
                          <a:solidFill>
                            <a:schemeClr val="bg1"/>
                          </a:solidFill>
                          <a:effectLst/>
                          <a:latin typeface="Cambria" pitchFamily="18" charset="0"/>
                          <a:ea typeface="Calibri"/>
                          <a:cs typeface="Times New Roman"/>
                        </a:rPr>
                        <a:t>Average</a:t>
                      </a:r>
                      <a:r>
                        <a:rPr lang="tr-TR" sz="2000" i="1" baseline="0" dirty="0" smtClean="0">
                          <a:solidFill>
                            <a:schemeClr val="bg1"/>
                          </a:solidFill>
                          <a:effectLst/>
                          <a:latin typeface="Cambria" pitchFamily="18" charset="0"/>
                          <a:ea typeface="Calibri"/>
                          <a:cs typeface="Times New Roman"/>
                        </a:rPr>
                        <a:t> of </a:t>
                      </a:r>
                      <a:r>
                        <a:rPr lang="tr-TR" sz="2000" i="1" baseline="0" dirty="0" err="1" smtClean="0">
                          <a:solidFill>
                            <a:schemeClr val="bg1"/>
                          </a:solidFill>
                          <a:effectLst/>
                          <a:latin typeface="Cambria" pitchFamily="18" charset="0"/>
                          <a:ea typeface="Calibri"/>
                          <a:cs typeface="Times New Roman"/>
                        </a:rPr>
                        <a:t>levels</a:t>
                      </a:r>
                      <a:endParaRPr lang="tr-TR" sz="2000" i="1" dirty="0">
                        <a:solidFill>
                          <a:schemeClr val="bg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24523">
                <a:tc vMerge="1">
                  <a:txBody>
                    <a:bodyPr/>
                    <a:lstStyle/>
                    <a:p>
                      <a:endParaRPr lang="tr-TR"/>
                    </a:p>
                  </a:txBody>
                  <a:tcPr/>
                </a:tc>
                <a:tc gridSpan="3">
                  <a:txBody>
                    <a:bodyPr/>
                    <a:lstStyle/>
                    <a:p>
                      <a:pPr algn="ctr">
                        <a:lnSpc>
                          <a:spcPct val="115000"/>
                        </a:lnSpc>
                        <a:spcAft>
                          <a:spcPts val="0"/>
                        </a:spcAft>
                        <a:tabLst>
                          <a:tab pos="175260" algn="l"/>
                        </a:tabLst>
                      </a:pPr>
                      <a:r>
                        <a:rPr lang="tr-TR" sz="1800" b="1" dirty="0" smtClean="0">
                          <a:solidFill>
                            <a:schemeClr val="tx1"/>
                          </a:solidFill>
                          <a:effectLst/>
                          <a:latin typeface="Cambria" pitchFamily="18" charset="0"/>
                          <a:ea typeface="Calibri"/>
                          <a:cs typeface="Times New Roman"/>
                        </a:rPr>
                        <a:t>Inconel 600</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rgbClr val="FFFF00"/>
                    </a:solidFill>
                  </a:tcPr>
                </a:tc>
                <a:tc hMerge="1">
                  <a:txBody>
                    <a:bodyPr/>
                    <a:lstStyle/>
                    <a:p>
                      <a:endParaRPr lang="tr-TR"/>
                    </a:p>
                  </a:txBody>
                  <a:tcPr/>
                </a:tc>
                <a:tc hMerge="1">
                  <a:txBody>
                    <a:bodyPr/>
                    <a:lstStyle/>
                    <a:p>
                      <a:endParaRPr lang="tr-TR"/>
                    </a:p>
                  </a:txBody>
                  <a:tcPr/>
                </a:tc>
                <a:tc gridSpan="3">
                  <a:txBody>
                    <a:bodyPr/>
                    <a:lstStyle/>
                    <a:p>
                      <a:pPr algn="ctr">
                        <a:lnSpc>
                          <a:spcPct val="115000"/>
                        </a:lnSpc>
                        <a:spcAft>
                          <a:spcPts val="0"/>
                        </a:spcAft>
                        <a:tabLst>
                          <a:tab pos="175260" algn="l"/>
                        </a:tabLst>
                      </a:pPr>
                      <a:r>
                        <a:rPr lang="tr-TR" sz="1800" b="1" dirty="0" err="1" smtClean="0">
                          <a:solidFill>
                            <a:schemeClr val="tx1"/>
                          </a:solidFill>
                          <a:effectLst/>
                          <a:latin typeface="Cambria" pitchFamily="18" charset="0"/>
                          <a:ea typeface="Calibri"/>
                          <a:cs typeface="Times New Roman"/>
                        </a:rPr>
                        <a:t>Hastelloy</a:t>
                      </a:r>
                      <a:r>
                        <a:rPr lang="tr-TR" sz="1800" b="1" baseline="0" dirty="0" smtClean="0">
                          <a:solidFill>
                            <a:schemeClr val="tx1"/>
                          </a:solidFill>
                          <a:effectLst/>
                          <a:latin typeface="Cambria" pitchFamily="18" charset="0"/>
                          <a:ea typeface="Calibri"/>
                          <a:cs typeface="Times New Roman"/>
                        </a:rPr>
                        <a:t> X</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rgbClr val="FFFF00"/>
                    </a:solidFill>
                  </a:tcPr>
                </a:tc>
                <a:tc hMerge="1">
                  <a:txBody>
                    <a:bodyPr/>
                    <a:lstStyle/>
                    <a:p>
                      <a:endParaRPr lang="tr-TR"/>
                    </a:p>
                  </a:txBody>
                  <a:tcPr/>
                </a:tc>
                <a:tc hMerge="1">
                  <a:txBody>
                    <a:bodyPr/>
                    <a:lstStyle/>
                    <a:p>
                      <a:endParaRPr lang="tr-TR"/>
                    </a:p>
                  </a:txBody>
                  <a:tcPr/>
                </a:tc>
              </a:tr>
              <a:tr h="535794">
                <a:tc vMerge="1">
                  <a:txBody>
                    <a:bodyPr/>
                    <a:lstStyle/>
                    <a:p>
                      <a:endParaRPr lang="tr-TR"/>
                    </a:p>
                  </a:txBody>
                  <a:tcPr/>
                </a:tc>
                <a:tc>
                  <a:txBody>
                    <a:bodyPr/>
                    <a:lstStyle/>
                    <a:p>
                      <a:pPr algn="ctr">
                        <a:lnSpc>
                          <a:spcPct val="115000"/>
                        </a:lnSpc>
                        <a:spcAft>
                          <a:spcPts val="0"/>
                        </a:spcAft>
                        <a:tabLst>
                          <a:tab pos="175260" algn="l"/>
                        </a:tabLst>
                      </a:pPr>
                      <a:r>
                        <a:rPr lang="tr-TR" sz="1800" b="1" dirty="0">
                          <a:solidFill>
                            <a:schemeClr val="tx1"/>
                          </a:solidFill>
                          <a:effectLst/>
                          <a:latin typeface="Cambria" pitchFamily="18" charset="0"/>
                        </a:rPr>
                        <a:t>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dirty="0">
                          <a:solidFill>
                            <a:schemeClr val="tx1"/>
                          </a:solidFill>
                          <a:effectLst/>
                          <a:latin typeface="Cambria" pitchFamily="18" charset="0"/>
                        </a:rPr>
                        <a:t>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dirty="0">
                          <a:solidFill>
                            <a:schemeClr val="tx1"/>
                          </a:solidFill>
                          <a:effectLst/>
                          <a:latin typeface="Cambria" pitchFamily="18" charset="0"/>
                        </a:rPr>
                        <a:t>III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dirty="0">
                          <a:solidFill>
                            <a:schemeClr val="tx1"/>
                          </a:solidFill>
                          <a:effectLst/>
                          <a:latin typeface="Cambria" pitchFamily="18" charset="0"/>
                        </a:rPr>
                        <a:t>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dirty="0">
                          <a:solidFill>
                            <a:schemeClr val="tx1"/>
                          </a:solidFill>
                          <a:effectLst/>
                          <a:latin typeface="Cambria" pitchFamily="18" charset="0"/>
                        </a:rPr>
                        <a:t>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dirty="0">
                          <a:solidFill>
                            <a:schemeClr val="tx1"/>
                          </a:solidFill>
                          <a:effectLst/>
                          <a:latin typeface="Cambria" pitchFamily="18" charset="0"/>
                        </a:rPr>
                        <a:t>III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r h="654561">
                <a:tc>
                  <a:txBody>
                    <a:bodyPr/>
                    <a:lstStyle/>
                    <a:p>
                      <a:pPr marL="0" marR="0" indent="0" algn="ctr" defTabSz="914400" rtl="0" eaLnBrk="1" fontAlgn="auto" latinLnBrk="0" hangingPunct="1">
                        <a:lnSpc>
                          <a:spcPct val="115000"/>
                        </a:lnSpc>
                        <a:spcBef>
                          <a:spcPts val="0"/>
                        </a:spcBef>
                        <a:spcAft>
                          <a:spcPts val="0"/>
                        </a:spcAft>
                        <a:buClrTx/>
                        <a:buSzTx/>
                        <a:buFontTx/>
                        <a:buNone/>
                        <a:tabLst>
                          <a:tab pos="175260" algn="l"/>
                        </a:tabLst>
                        <a:defRPr/>
                      </a:pPr>
                      <a:endParaRPr lang="tr-TR" sz="1600" dirty="0" smtClean="0">
                        <a:solidFill>
                          <a:schemeClr val="tx1"/>
                        </a:solidFill>
                        <a:effectLst/>
                        <a:latin typeface="Cambria" pitchFamily="18" charset="0"/>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tab pos="175260" algn="l"/>
                        </a:tabLst>
                        <a:defRPr/>
                      </a:pPr>
                      <a:r>
                        <a:rPr lang="tr-TR" sz="1600" dirty="0" smtClean="0">
                          <a:solidFill>
                            <a:schemeClr val="tx1"/>
                          </a:solidFill>
                          <a:effectLst/>
                          <a:latin typeface="Cambria" pitchFamily="18" charset="0"/>
                          <a:ea typeface="Calibri"/>
                          <a:cs typeface="Times New Roman"/>
                        </a:rPr>
                        <a:t>A</a:t>
                      </a:r>
                    </a:p>
                    <a:p>
                      <a:pPr marL="0" marR="0" indent="0" algn="ctr" defTabSz="914400" rtl="0" eaLnBrk="1" fontAlgn="auto" latinLnBrk="0" hangingPunct="1">
                        <a:lnSpc>
                          <a:spcPct val="115000"/>
                        </a:lnSpc>
                        <a:spcBef>
                          <a:spcPts val="0"/>
                        </a:spcBef>
                        <a:spcAft>
                          <a:spcPts val="0"/>
                        </a:spcAft>
                        <a:buClrTx/>
                        <a:buSzTx/>
                        <a:buFontTx/>
                        <a:buNone/>
                        <a:tabLst>
                          <a:tab pos="175260" algn="l"/>
                        </a:tabLst>
                        <a:defRPr/>
                      </a:pPr>
                      <a:r>
                        <a:rPr lang="tr-TR" sz="1600" dirty="0" err="1" smtClean="0">
                          <a:solidFill>
                            <a:schemeClr val="tx1"/>
                          </a:solidFill>
                          <a:effectLst/>
                          <a:latin typeface="Cambria" pitchFamily="18" charset="0"/>
                          <a:ea typeface="Calibri"/>
                          <a:cs typeface="Times New Roman"/>
                        </a:rPr>
                        <a:t>Feedrate</a:t>
                      </a:r>
                      <a:r>
                        <a:rPr lang="tr-TR" sz="1600" baseline="0" dirty="0" smtClean="0">
                          <a:solidFill>
                            <a:schemeClr val="tx1"/>
                          </a:solidFill>
                          <a:effectLst/>
                          <a:latin typeface="Cambria" pitchFamily="18" charset="0"/>
                          <a:ea typeface="Calibri"/>
                          <a:cs typeface="Times New Roman"/>
                        </a:rPr>
                        <a:t> (F)</a:t>
                      </a:r>
                      <a:endParaRPr lang="tr-TR" sz="1600" dirty="0" smtClean="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a:txBody>
                    <a:bodyPr/>
                    <a:lstStyle/>
                    <a:p>
                      <a:pPr algn="ctr">
                        <a:lnSpc>
                          <a:spcPct val="115000"/>
                        </a:lnSpc>
                        <a:spcAft>
                          <a:spcPts val="0"/>
                        </a:spcAft>
                      </a:pPr>
                      <a:r>
                        <a:rPr lang="tr-TR" sz="1600" b="1" dirty="0" smtClean="0">
                          <a:solidFill>
                            <a:schemeClr val="tx1"/>
                          </a:solidFill>
                          <a:effectLst/>
                          <a:latin typeface="Cambria" pitchFamily="18" charset="0"/>
                          <a:ea typeface="Calibri"/>
                          <a:cs typeface="Times New Roman"/>
                        </a:rPr>
                        <a:t>-10.58</a:t>
                      </a:r>
                      <a:endParaRPr lang="tr-TR" sz="16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r>
                        <a:rPr lang="tr-TR" sz="1600" dirty="0" smtClean="0">
                          <a:solidFill>
                            <a:srgbClr val="FF0000"/>
                          </a:solidFill>
                          <a:effectLst/>
                          <a:latin typeface="Cambria" pitchFamily="18" charset="0"/>
                          <a:ea typeface="Calibri"/>
                          <a:cs typeface="Times New Roman"/>
                        </a:rPr>
                        <a:t>-5.046</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endParaRPr lang="tr-TR" sz="1600" dirty="0" smtClean="0">
                        <a:solidFill>
                          <a:schemeClr val="tx1"/>
                        </a:solidFill>
                        <a:effectLst/>
                        <a:latin typeface="Cambria" pitchFamily="18" charset="0"/>
                        <a:ea typeface="Calibri"/>
                        <a:cs typeface="Times New Roman"/>
                      </a:endParaRPr>
                    </a:p>
                    <a:p>
                      <a:pPr algn="ctr">
                        <a:lnSpc>
                          <a:spcPct val="115000"/>
                        </a:lnSpc>
                        <a:spcAft>
                          <a:spcPts val="0"/>
                        </a:spcAft>
                      </a:pP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r>
                        <a:rPr lang="tr-TR" sz="1600" dirty="0" smtClean="0">
                          <a:solidFill>
                            <a:srgbClr val="FF0000"/>
                          </a:solidFill>
                          <a:effectLst/>
                          <a:latin typeface="Cambria" pitchFamily="18" charset="0"/>
                          <a:ea typeface="Calibri"/>
                          <a:cs typeface="Times New Roman"/>
                        </a:rPr>
                        <a:t>-3.703</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r>
                        <a:rPr lang="tr-TR" sz="1600" dirty="0" smtClean="0">
                          <a:solidFill>
                            <a:schemeClr val="tx1"/>
                          </a:solidFill>
                          <a:effectLst/>
                          <a:latin typeface="Cambria" pitchFamily="18" charset="0"/>
                          <a:ea typeface="Calibri"/>
                          <a:cs typeface="Times New Roman"/>
                        </a:rPr>
                        <a:t>-7.002</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r h="683666">
                <a:tc>
                  <a:txBody>
                    <a:bodyPr/>
                    <a:lstStyle/>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1600" dirty="0" smtClean="0">
                          <a:solidFill>
                            <a:schemeClr val="tx1"/>
                          </a:solidFill>
                          <a:effectLst/>
                          <a:latin typeface="Cambria" pitchFamily="18" charset="0"/>
                          <a:ea typeface="Calibri"/>
                          <a:cs typeface="Times New Roman"/>
                        </a:rPr>
                        <a:t>B</a:t>
                      </a: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1600" dirty="0" err="1" smtClean="0">
                          <a:solidFill>
                            <a:schemeClr val="tx1"/>
                          </a:solidFill>
                          <a:effectLst/>
                          <a:latin typeface="Cambria" pitchFamily="18" charset="0"/>
                          <a:ea typeface="Calibri"/>
                          <a:cs typeface="Times New Roman"/>
                        </a:rPr>
                        <a:t>Cutting</a:t>
                      </a:r>
                      <a:r>
                        <a:rPr lang="tr-TR" sz="1600" dirty="0" smtClean="0">
                          <a:solidFill>
                            <a:schemeClr val="tx1"/>
                          </a:solidFill>
                          <a:effectLst/>
                          <a:latin typeface="Cambria" pitchFamily="18" charset="0"/>
                          <a:ea typeface="Calibri"/>
                          <a:cs typeface="Times New Roman"/>
                        </a:rPr>
                        <a:t> </a:t>
                      </a:r>
                      <a:r>
                        <a:rPr lang="tr-TR" sz="1600" dirty="0" err="1" smtClean="0">
                          <a:solidFill>
                            <a:schemeClr val="tx1"/>
                          </a:solidFill>
                          <a:effectLst/>
                          <a:latin typeface="Cambria" pitchFamily="18" charset="0"/>
                          <a:ea typeface="Calibri"/>
                          <a:cs typeface="Times New Roman"/>
                        </a:rPr>
                        <a:t>speed</a:t>
                      </a:r>
                      <a:endParaRPr lang="tr-TR" sz="1600" dirty="0" smtClean="0">
                        <a:solidFill>
                          <a:schemeClr val="tx1"/>
                        </a:solidFill>
                        <a:effectLst/>
                        <a:latin typeface="Cambria" pitchFamily="18" charset="0"/>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1600" dirty="0" smtClean="0">
                          <a:solidFill>
                            <a:schemeClr val="tx1"/>
                          </a:solidFill>
                          <a:effectLst/>
                          <a:latin typeface="Cambria" pitchFamily="18" charset="0"/>
                          <a:ea typeface="Calibri"/>
                          <a:cs typeface="Times New Roman"/>
                        </a:rPr>
                        <a:t> (V)</a:t>
                      </a: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endParaRPr lang="tr-TR" sz="1600" dirty="0" smtClean="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-6.889</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b="1" dirty="0" smtClean="0">
                          <a:solidFill>
                            <a:schemeClr val="tx1"/>
                          </a:solidFill>
                          <a:effectLst/>
                          <a:latin typeface="Cambria" pitchFamily="18" charset="0"/>
                          <a:ea typeface="Calibri"/>
                          <a:cs typeface="Times New Roman"/>
                        </a:rPr>
                        <a:t>-8.169</a:t>
                      </a:r>
                      <a:endParaRPr lang="tr-TR" sz="16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-9.593</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-5.870</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-4.834</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b="1" dirty="0" smtClean="0">
                          <a:solidFill>
                            <a:schemeClr val="tx1"/>
                          </a:solidFill>
                          <a:effectLst/>
                          <a:latin typeface="Cambria" pitchFamily="18" charset="0"/>
                          <a:ea typeface="Calibri"/>
                          <a:cs typeface="Times New Roman"/>
                        </a:rPr>
                        <a:t>-5.355</a:t>
                      </a:r>
                      <a:endParaRPr lang="tr-TR" sz="16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r h="683666">
                <a:tc>
                  <a:txBody>
                    <a:bodyPr/>
                    <a:lstStyle/>
                    <a:p>
                      <a:pPr algn="ctr">
                        <a:lnSpc>
                          <a:spcPct val="115000"/>
                        </a:lnSpc>
                        <a:spcAft>
                          <a:spcPts val="0"/>
                        </a:spcAft>
                        <a:tabLst>
                          <a:tab pos="355600" algn="l"/>
                        </a:tabLst>
                      </a:pPr>
                      <a:r>
                        <a:rPr lang="tr-TR" sz="1600" dirty="0" smtClean="0">
                          <a:solidFill>
                            <a:schemeClr val="tx1"/>
                          </a:solidFill>
                          <a:effectLst/>
                          <a:latin typeface="Cambria" pitchFamily="18" charset="0"/>
                          <a:ea typeface="Calibri"/>
                          <a:cs typeface="Times New Roman"/>
                        </a:rPr>
                        <a:t>C</a:t>
                      </a:r>
                    </a:p>
                    <a:p>
                      <a:pPr algn="ctr">
                        <a:lnSpc>
                          <a:spcPct val="115000"/>
                        </a:lnSpc>
                        <a:spcAft>
                          <a:spcPts val="0"/>
                        </a:spcAft>
                        <a:tabLst>
                          <a:tab pos="355600" algn="l"/>
                        </a:tabLst>
                      </a:pPr>
                      <a:r>
                        <a:rPr lang="tr-TR" sz="1600" dirty="0" err="1" smtClean="0">
                          <a:solidFill>
                            <a:schemeClr val="tx1"/>
                          </a:solidFill>
                          <a:effectLst/>
                          <a:latin typeface="Cambria" pitchFamily="18" charset="0"/>
                          <a:ea typeface="Calibri"/>
                          <a:cs typeface="Times New Roman"/>
                        </a:rPr>
                        <a:t>Tools</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-7.284</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-7.941</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-8.227</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-7.567</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-5.909</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a:t>
                      </a:r>
                      <a:r>
                        <a:rPr lang="tr-TR" sz="1600" dirty="0" smtClean="0">
                          <a:solidFill>
                            <a:srgbClr val="FF0000"/>
                          </a:solidFill>
                          <a:effectLst/>
                          <a:latin typeface="Cambria" pitchFamily="18" charset="0"/>
                          <a:ea typeface="Calibri"/>
                          <a:cs typeface="Times New Roman"/>
                        </a:rPr>
                        <a:t>2.592</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bl>
          </a:graphicData>
        </a:graphic>
      </p:graphicFrame>
    </p:spTree>
    <p:extLst>
      <p:ext uri="{BB962C8B-B14F-4D97-AF65-F5344CB8AC3E}">
        <p14:creationId xmlns="" xmlns:p14="http://schemas.microsoft.com/office/powerpoint/2010/main" val="32521474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487362"/>
          </a:xfrm>
        </p:spPr>
        <p:txBody>
          <a:bodyPr>
            <a:normAutofit fontScale="90000"/>
          </a:bodyPr>
          <a:lstStyle/>
          <a:p>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r>
            <a:b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b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THE AVERAGE ANSWER SHEET  </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dirty="0"/>
          </a:p>
        </p:txBody>
      </p:sp>
      <p:graphicFrame>
        <p:nvGraphicFramePr>
          <p:cNvPr id="5" name="Tablo 1"/>
          <p:cNvGraphicFramePr>
            <a:graphicFrameLocks noGrp="1"/>
          </p:cNvGraphicFramePr>
          <p:nvPr>
            <p:extLst>
              <p:ext uri="{D42A27DB-BD31-4B8C-83A1-F6EECF244321}">
                <p14:modId xmlns="" xmlns:p14="http://schemas.microsoft.com/office/powerpoint/2010/main" val="910570723"/>
              </p:ext>
            </p:extLst>
          </p:nvPr>
        </p:nvGraphicFramePr>
        <p:xfrm>
          <a:off x="1447802" y="1447800"/>
          <a:ext cx="6172198" cy="4153076"/>
        </p:xfrm>
        <a:graphic>
          <a:graphicData uri="http://schemas.openxmlformats.org/drawingml/2006/table">
            <a:tbl>
              <a:tblPr firstRow="1" firstCol="1" bandRow="1">
                <a:tableStyleId>{5C22544A-7EE6-4342-B048-85BDC9FD1C3A}</a:tableStyleId>
              </a:tblPr>
              <a:tblGrid>
                <a:gridCol w="990598"/>
                <a:gridCol w="927368"/>
                <a:gridCol w="812847"/>
                <a:gridCol w="812847"/>
                <a:gridCol w="812847"/>
                <a:gridCol w="945253"/>
                <a:gridCol w="870438"/>
              </a:tblGrid>
              <a:tr h="546181">
                <a:tc rowSpan="3">
                  <a:txBody>
                    <a:bodyPr/>
                    <a:lstStyle/>
                    <a:p>
                      <a:pPr algn="ctr">
                        <a:lnSpc>
                          <a:spcPct val="115000"/>
                        </a:lnSpc>
                        <a:spcAft>
                          <a:spcPts val="0"/>
                        </a:spcAft>
                        <a:tabLst>
                          <a:tab pos="175260" algn="l"/>
                        </a:tabLst>
                      </a:pPr>
                      <a:r>
                        <a:rPr lang="tr-TR" sz="1600" i="1" dirty="0" smtClean="0">
                          <a:solidFill>
                            <a:schemeClr val="bg1"/>
                          </a:solidFill>
                          <a:effectLst/>
                          <a:latin typeface="Cambria" pitchFamily="18" charset="0"/>
                        </a:rPr>
                        <a:t>Kesme Şartları</a:t>
                      </a:r>
                      <a:endParaRPr lang="tr-TR" sz="1600" i="1" dirty="0">
                        <a:solidFill>
                          <a:schemeClr val="bg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rgbClr val="00FF00"/>
                    </a:solidFill>
                  </a:tcPr>
                </a:tc>
                <a:tc gridSpan="6">
                  <a:txBody>
                    <a:bodyPr/>
                    <a:lstStyle/>
                    <a:p>
                      <a:pPr algn="ctr">
                        <a:lnSpc>
                          <a:spcPct val="115000"/>
                        </a:lnSpc>
                        <a:spcAft>
                          <a:spcPts val="0"/>
                        </a:spcAft>
                        <a:tabLst>
                          <a:tab pos="175260" algn="l"/>
                        </a:tabLst>
                      </a:pPr>
                      <a:r>
                        <a:rPr lang="tr-TR" sz="2000" i="1" dirty="0" err="1" smtClean="0">
                          <a:solidFill>
                            <a:schemeClr val="bg1"/>
                          </a:solidFill>
                          <a:effectLst/>
                          <a:latin typeface="Cambria" pitchFamily="18" charset="0"/>
                          <a:ea typeface="Calibri"/>
                          <a:cs typeface="Times New Roman"/>
                        </a:rPr>
                        <a:t>Average</a:t>
                      </a:r>
                      <a:r>
                        <a:rPr lang="tr-TR" sz="2000" i="1" baseline="0" dirty="0" smtClean="0">
                          <a:solidFill>
                            <a:schemeClr val="bg1"/>
                          </a:solidFill>
                          <a:effectLst/>
                          <a:latin typeface="Cambria" pitchFamily="18" charset="0"/>
                          <a:ea typeface="Calibri"/>
                          <a:cs typeface="Times New Roman"/>
                        </a:rPr>
                        <a:t> of </a:t>
                      </a:r>
                      <a:r>
                        <a:rPr lang="tr-TR" sz="2000" i="1" baseline="0" dirty="0" err="1" smtClean="0">
                          <a:solidFill>
                            <a:schemeClr val="bg1"/>
                          </a:solidFill>
                          <a:effectLst/>
                          <a:latin typeface="Cambria" pitchFamily="18" charset="0"/>
                          <a:ea typeface="Calibri"/>
                          <a:cs typeface="Times New Roman"/>
                        </a:rPr>
                        <a:t>levels</a:t>
                      </a:r>
                      <a:endParaRPr lang="tr-TR" sz="2000" i="1" dirty="0">
                        <a:solidFill>
                          <a:schemeClr val="bg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24523">
                <a:tc vMerge="1">
                  <a:txBody>
                    <a:bodyPr/>
                    <a:lstStyle/>
                    <a:p>
                      <a:endParaRPr lang="tr-TR"/>
                    </a:p>
                  </a:txBody>
                  <a:tcPr/>
                </a:tc>
                <a:tc gridSpan="3">
                  <a:txBody>
                    <a:bodyPr/>
                    <a:lstStyle/>
                    <a:p>
                      <a:pPr algn="ctr">
                        <a:lnSpc>
                          <a:spcPct val="115000"/>
                        </a:lnSpc>
                        <a:spcAft>
                          <a:spcPts val="0"/>
                        </a:spcAft>
                        <a:tabLst>
                          <a:tab pos="175260" algn="l"/>
                        </a:tabLst>
                      </a:pPr>
                      <a:r>
                        <a:rPr lang="tr-TR" sz="1800" b="1" dirty="0" smtClean="0">
                          <a:solidFill>
                            <a:schemeClr val="tx1"/>
                          </a:solidFill>
                          <a:effectLst/>
                          <a:latin typeface="Cambria" pitchFamily="18" charset="0"/>
                          <a:ea typeface="Calibri"/>
                          <a:cs typeface="Times New Roman"/>
                        </a:rPr>
                        <a:t>Inconel 600</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rgbClr val="FFFF00"/>
                    </a:solidFill>
                  </a:tcPr>
                </a:tc>
                <a:tc hMerge="1">
                  <a:txBody>
                    <a:bodyPr/>
                    <a:lstStyle/>
                    <a:p>
                      <a:endParaRPr lang="tr-TR"/>
                    </a:p>
                  </a:txBody>
                  <a:tcPr/>
                </a:tc>
                <a:tc hMerge="1">
                  <a:txBody>
                    <a:bodyPr/>
                    <a:lstStyle/>
                    <a:p>
                      <a:endParaRPr lang="tr-TR"/>
                    </a:p>
                  </a:txBody>
                  <a:tcPr/>
                </a:tc>
                <a:tc gridSpan="3">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ea typeface="Calibri"/>
                          <a:cs typeface="Times New Roman"/>
                        </a:rPr>
                        <a:t>Hastelloy</a:t>
                      </a:r>
                      <a:r>
                        <a:rPr lang="tr-TR" sz="1800" b="1" baseline="0" smtClean="0">
                          <a:solidFill>
                            <a:schemeClr val="tx1"/>
                          </a:solidFill>
                          <a:effectLst/>
                          <a:latin typeface="Cambria" pitchFamily="18" charset="0"/>
                          <a:ea typeface="Calibri"/>
                          <a:cs typeface="Times New Roman"/>
                        </a:rPr>
                        <a:t> X</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rgbClr val="FFFF00"/>
                    </a:solidFill>
                  </a:tcPr>
                </a:tc>
                <a:tc hMerge="1">
                  <a:txBody>
                    <a:bodyPr/>
                    <a:lstStyle/>
                    <a:p>
                      <a:endParaRPr lang="tr-TR"/>
                    </a:p>
                  </a:txBody>
                  <a:tcPr/>
                </a:tc>
                <a:tc hMerge="1">
                  <a:txBody>
                    <a:bodyPr/>
                    <a:lstStyle/>
                    <a:p>
                      <a:endParaRPr lang="tr-TR"/>
                    </a:p>
                  </a:txBody>
                  <a:tcPr/>
                </a:tc>
              </a:tr>
              <a:tr h="535794">
                <a:tc vMerge="1">
                  <a:txBody>
                    <a:bodyPr/>
                    <a:lstStyle/>
                    <a:p>
                      <a:endParaRPr lang="tr-TR"/>
                    </a:p>
                  </a:txBody>
                  <a:tcPr/>
                </a:tc>
                <a:tc>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rPr>
                        <a:t>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rPr>
                        <a:t>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rPr>
                        <a:t>III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rPr>
                        <a:t>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rPr>
                        <a:t>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800" b="1" smtClean="0">
                          <a:solidFill>
                            <a:schemeClr val="tx1"/>
                          </a:solidFill>
                          <a:effectLst/>
                          <a:latin typeface="Cambria" pitchFamily="18" charset="0"/>
                        </a:rPr>
                        <a:t>III</a:t>
                      </a:r>
                      <a:endParaRPr lang="tr-TR" sz="1800" b="1"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r h="654561">
                <a:tc>
                  <a:txBody>
                    <a:bodyPr/>
                    <a:lstStyle/>
                    <a:p>
                      <a:pPr marL="0" marR="0" indent="0" algn="ctr" defTabSz="914400" rtl="0" eaLnBrk="1" fontAlgn="auto" latinLnBrk="0" hangingPunct="1">
                        <a:lnSpc>
                          <a:spcPct val="115000"/>
                        </a:lnSpc>
                        <a:spcBef>
                          <a:spcPts val="0"/>
                        </a:spcBef>
                        <a:spcAft>
                          <a:spcPts val="0"/>
                        </a:spcAft>
                        <a:buClrTx/>
                        <a:buSzTx/>
                        <a:buFontTx/>
                        <a:buNone/>
                        <a:tabLst>
                          <a:tab pos="175260" algn="l"/>
                        </a:tabLst>
                        <a:defRPr/>
                      </a:pPr>
                      <a:r>
                        <a:rPr lang="tr-TR" sz="1600" smtClean="0">
                          <a:solidFill>
                            <a:schemeClr val="tx1"/>
                          </a:solidFill>
                          <a:effectLst/>
                          <a:latin typeface="Cambria" pitchFamily="18" charset="0"/>
                          <a:ea typeface="Calibri"/>
                          <a:cs typeface="Times New Roman"/>
                        </a:rPr>
                        <a:t>A</a:t>
                      </a:r>
                    </a:p>
                    <a:p>
                      <a:pPr marL="0" marR="0" indent="0" algn="ctr" defTabSz="914400" rtl="0" eaLnBrk="1" fontAlgn="auto" latinLnBrk="0" hangingPunct="1">
                        <a:lnSpc>
                          <a:spcPct val="115000"/>
                        </a:lnSpc>
                        <a:spcBef>
                          <a:spcPts val="0"/>
                        </a:spcBef>
                        <a:spcAft>
                          <a:spcPts val="0"/>
                        </a:spcAft>
                        <a:buClrTx/>
                        <a:buSzTx/>
                        <a:buFontTx/>
                        <a:buNone/>
                        <a:tabLst>
                          <a:tab pos="175260" algn="l"/>
                        </a:tabLst>
                        <a:defRPr/>
                      </a:pPr>
                      <a:r>
                        <a:rPr lang="tr-TR" sz="1600" smtClean="0">
                          <a:solidFill>
                            <a:schemeClr val="tx1"/>
                          </a:solidFill>
                          <a:effectLst/>
                          <a:latin typeface="Cambria" pitchFamily="18" charset="0"/>
                          <a:ea typeface="Calibri"/>
                          <a:cs typeface="Times New Roman"/>
                        </a:rPr>
                        <a:t>Feedrate</a:t>
                      </a:r>
                      <a:r>
                        <a:rPr lang="tr-TR" sz="1600" baseline="0" smtClean="0">
                          <a:solidFill>
                            <a:schemeClr val="tx1"/>
                          </a:solidFill>
                          <a:effectLst/>
                          <a:latin typeface="Cambria" pitchFamily="18" charset="0"/>
                          <a:ea typeface="Calibri"/>
                          <a:cs typeface="Times New Roman"/>
                        </a:rPr>
                        <a:t> (F)</a:t>
                      </a:r>
                      <a:endParaRPr lang="tr-TR" sz="1600" dirty="0" smtClean="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a:txBody>
                    <a:bodyPr/>
                    <a:lstStyle/>
                    <a:p>
                      <a:pPr algn="ctr">
                        <a:lnSpc>
                          <a:spcPct val="115000"/>
                        </a:lnSpc>
                        <a:spcAft>
                          <a:spcPts val="0"/>
                        </a:spcAft>
                      </a:pPr>
                      <a:r>
                        <a:rPr lang="tr-TR" sz="1600" b="1" dirty="0" smtClean="0">
                          <a:solidFill>
                            <a:srgbClr val="FF0000"/>
                          </a:solidFill>
                          <a:effectLst/>
                          <a:latin typeface="Cambria" pitchFamily="18" charset="0"/>
                          <a:ea typeface="Calibri"/>
                          <a:cs typeface="Times New Roman"/>
                        </a:rPr>
                        <a:t>-54.097</a:t>
                      </a:r>
                      <a:endParaRPr lang="tr-TR" sz="1600" b="1"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r>
                        <a:rPr lang="tr-TR" sz="1600" dirty="0" smtClean="0">
                          <a:solidFill>
                            <a:schemeClr val="tx1"/>
                          </a:solidFill>
                          <a:effectLst/>
                          <a:latin typeface="Cambria" pitchFamily="18" charset="0"/>
                          <a:ea typeface="Calibri"/>
                          <a:cs typeface="Times New Roman"/>
                        </a:rPr>
                        <a:t>-55.889</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r>
                        <a:rPr lang="tr-TR" sz="1600" dirty="0" smtClean="0">
                          <a:solidFill>
                            <a:srgbClr val="FF0000"/>
                          </a:solidFill>
                          <a:effectLst/>
                          <a:latin typeface="Cambria" pitchFamily="18" charset="0"/>
                          <a:ea typeface="Calibri"/>
                          <a:cs typeface="Times New Roman"/>
                        </a:rPr>
                        <a:t>-56.110</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r>
                        <a:rPr lang="tr-TR" sz="1600" dirty="0" smtClean="0">
                          <a:solidFill>
                            <a:schemeClr val="tx1"/>
                          </a:solidFill>
                          <a:effectLst/>
                          <a:latin typeface="Cambria" pitchFamily="18" charset="0"/>
                          <a:ea typeface="Calibri"/>
                          <a:cs typeface="Times New Roman"/>
                        </a:rPr>
                        <a:t>-58.460</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pP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r h="683666">
                <a:tc>
                  <a:txBody>
                    <a:bodyPr/>
                    <a:lstStyle/>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1600" smtClean="0">
                          <a:solidFill>
                            <a:schemeClr val="tx1"/>
                          </a:solidFill>
                          <a:effectLst/>
                          <a:latin typeface="Cambria" pitchFamily="18" charset="0"/>
                          <a:ea typeface="Calibri"/>
                          <a:cs typeface="Times New Roman"/>
                        </a:rPr>
                        <a:t>B</a:t>
                      </a: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1600" smtClean="0">
                          <a:solidFill>
                            <a:schemeClr val="tx1"/>
                          </a:solidFill>
                          <a:effectLst/>
                          <a:latin typeface="Cambria" pitchFamily="18" charset="0"/>
                          <a:ea typeface="Calibri"/>
                          <a:cs typeface="Times New Roman"/>
                        </a:rPr>
                        <a:t>Cutting speed</a:t>
                      </a:r>
                    </a:p>
                    <a:p>
                      <a:pPr marL="0" marR="0" indent="0" algn="ctr" defTabSz="914400" rtl="0" eaLnBrk="1" fontAlgn="auto" latinLnBrk="0" hangingPunct="1">
                        <a:lnSpc>
                          <a:spcPct val="115000"/>
                        </a:lnSpc>
                        <a:spcBef>
                          <a:spcPts val="0"/>
                        </a:spcBef>
                        <a:spcAft>
                          <a:spcPts val="0"/>
                        </a:spcAft>
                        <a:buClrTx/>
                        <a:buSzTx/>
                        <a:buFontTx/>
                        <a:buNone/>
                        <a:tabLst>
                          <a:tab pos="355600" algn="l"/>
                        </a:tabLst>
                        <a:defRPr/>
                      </a:pPr>
                      <a:r>
                        <a:rPr lang="tr-TR" sz="1600" smtClean="0">
                          <a:solidFill>
                            <a:schemeClr val="tx1"/>
                          </a:solidFill>
                          <a:effectLst/>
                          <a:latin typeface="Cambria" pitchFamily="18" charset="0"/>
                          <a:ea typeface="Calibri"/>
                          <a:cs typeface="Times New Roman"/>
                        </a:rPr>
                        <a:t> (V)</a:t>
                      </a:r>
                      <a:endParaRPr lang="tr-TR" sz="1600" dirty="0" smtClean="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-55.637</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b="0" dirty="0" smtClean="0">
                          <a:solidFill>
                            <a:schemeClr val="tx1"/>
                          </a:solidFill>
                          <a:effectLst/>
                          <a:latin typeface="Cambria" pitchFamily="18" charset="0"/>
                          <a:ea typeface="Calibri"/>
                          <a:cs typeface="Times New Roman"/>
                        </a:rPr>
                        <a:t>-55.004</a:t>
                      </a:r>
                      <a:endParaRPr lang="tr-TR" sz="1600" b="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-54.338</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-57.058</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-57.219</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-56.731</a:t>
                      </a:r>
                      <a:endParaRPr lang="tr-TR" sz="1600" b="1"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r h="683666">
                <a:tc>
                  <a:txBody>
                    <a:bodyPr/>
                    <a:lstStyle/>
                    <a:p>
                      <a:pPr algn="ctr">
                        <a:lnSpc>
                          <a:spcPct val="115000"/>
                        </a:lnSpc>
                        <a:spcAft>
                          <a:spcPts val="0"/>
                        </a:spcAft>
                        <a:tabLst>
                          <a:tab pos="355600" algn="l"/>
                        </a:tabLst>
                      </a:pPr>
                      <a:r>
                        <a:rPr lang="tr-TR" sz="1600" dirty="0" smtClean="0">
                          <a:solidFill>
                            <a:schemeClr val="tx1"/>
                          </a:solidFill>
                          <a:effectLst/>
                          <a:latin typeface="Cambria" pitchFamily="18" charset="0"/>
                          <a:ea typeface="Calibri"/>
                          <a:cs typeface="Times New Roman"/>
                        </a:rPr>
                        <a:t>C</a:t>
                      </a:r>
                    </a:p>
                    <a:p>
                      <a:pPr algn="ctr">
                        <a:lnSpc>
                          <a:spcPct val="115000"/>
                        </a:lnSpc>
                        <a:spcAft>
                          <a:spcPts val="0"/>
                        </a:spcAft>
                        <a:tabLst>
                          <a:tab pos="355600" algn="l"/>
                        </a:tabLst>
                      </a:pPr>
                      <a:r>
                        <a:rPr lang="tr-TR" sz="1600" dirty="0" err="1" smtClean="0">
                          <a:solidFill>
                            <a:schemeClr val="tx1"/>
                          </a:solidFill>
                          <a:effectLst/>
                          <a:latin typeface="Cambria" pitchFamily="18" charset="0"/>
                          <a:ea typeface="Calibri"/>
                          <a:cs typeface="Times New Roman"/>
                        </a:rPr>
                        <a:t>Tools</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-56.176</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-53.945</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-56.591</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-57.744</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chemeClr val="tx1"/>
                          </a:solidFill>
                          <a:effectLst/>
                          <a:latin typeface="Cambria" pitchFamily="18" charset="0"/>
                          <a:ea typeface="Calibri"/>
                          <a:cs typeface="Times New Roman"/>
                        </a:rPr>
                        <a:t>-57.121</a:t>
                      </a:r>
                      <a:endParaRPr lang="tr-TR" sz="1600" dirty="0">
                        <a:solidFill>
                          <a:schemeClr val="tx1"/>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c>
                  <a:txBody>
                    <a:bodyPr/>
                    <a:lstStyle/>
                    <a:p>
                      <a:pPr algn="ctr">
                        <a:lnSpc>
                          <a:spcPct val="115000"/>
                        </a:lnSpc>
                        <a:spcAft>
                          <a:spcPts val="0"/>
                        </a:spcAft>
                        <a:tabLst>
                          <a:tab pos="175260" algn="l"/>
                        </a:tabLst>
                      </a:pPr>
                      <a:r>
                        <a:rPr lang="tr-TR" sz="1600" dirty="0" smtClean="0">
                          <a:solidFill>
                            <a:srgbClr val="FF0000"/>
                          </a:solidFill>
                          <a:effectLst/>
                          <a:latin typeface="Cambria" pitchFamily="18" charset="0"/>
                          <a:ea typeface="Calibri"/>
                          <a:cs typeface="Times New Roman"/>
                        </a:rPr>
                        <a:t>-56.990</a:t>
                      </a:r>
                      <a:endParaRPr lang="tr-TR" sz="1600" dirty="0">
                        <a:solidFill>
                          <a:srgbClr val="FF0000"/>
                        </a:solidFill>
                        <a:effectLst/>
                        <a:latin typeface="Cambria" pitchFamily="18" charset="0"/>
                        <a:ea typeface="Calibri"/>
                        <a:cs typeface="Times New Roman"/>
                      </a:endParaRPr>
                    </a:p>
                  </a:txBody>
                  <a:tcPr marL="17780" marR="17780" marT="0" marB="0" anchor="ctr">
                    <a:cell3D prstMaterial="dkEdge">
                      <a:bevel w="25400" h="25400" prst="angle"/>
                      <a:lightRig rig="flood" dir="t"/>
                    </a:cell3D>
                    <a:solidFill>
                      <a:schemeClr val="accent2">
                        <a:lumMod val="40000"/>
                        <a:lumOff val="60000"/>
                      </a:schemeClr>
                    </a:solidFill>
                  </a:tcPr>
                </a:tc>
              </a:tr>
            </a:tbl>
          </a:graphicData>
        </a:graphic>
      </p:graphicFrame>
      <p:sp>
        <p:nvSpPr>
          <p:cNvPr id="7" name="Dikdörtgen 4"/>
          <p:cNvSpPr/>
          <p:nvPr/>
        </p:nvSpPr>
        <p:spPr>
          <a:xfrm>
            <a:off x="914400" y="304800"/>
            <a:ext cx="7620000" cy="553998"/>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THE AVERAGE ANSWER SHEET (</a:t>
            </a:r>
            <a:r>
              <a:rPr lang="tr-TR" sz="30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Fx</a:t>
            </a:r>
            <a:r>
              <a:rPr lang="tr-TR" sz="3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ANOVA ANALYSIS </a:t>
            </a:r>
            <a:r>
              <a:rPr lang="tr-TR"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Inconel</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600 (</a:t>
            </a:r>
            <a:r>
              <a:rPr lang="tr-TR"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Ra</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dirty="0"/>
          </a:p>
        </p:txBody>
      </p:sp>
      <p:sp>
        <p:nvSpPr>
          <p:cNvPr id="49155" name="Text Box 3"/>
          <p:cNvSpPr txBox="1">
            <a:spLocks noChangeArrowheads="1"/>
          </p:cNvSpPr>
          <p:nvPr/>
        </p:nvSpPr>
        <p:spPr bwMode="auto">
          <a:xfrm flipH="1">
            <a:off x="2286000" y="3429000"/>
            <a:ext cx="762000" cy="258286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Average</a:t>
            </a:r>
            <a:r>
              <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S/N </a:t>
            </a: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ratio</a:t>
            </a:r>
            <a:endParaRPr kumimoji="0" lang="tr-TR" sz="1800" b="0" i="0" u="none" strike="noStrike" cap="none" normalizeH="0" baseline="0" dirty="0" smtClean="0">
              <a:ln>
                <a:noFill/>
              </a:ln>
              <a:solidFill>
                <a:srgbClr val="FF0000"/>
              </a:solidFill>
              <a:effectLst/>
              <a:latin typeface="Arial" pitchFamily="34" charset="0"/>
              <a:cs typeface="Arial" pitchFamily="34" charset="0"/>
            </a:endParaRPr>
          </a:p>
        </p:txBody>
      </p:sp>
      <p:sp>
        <p:nvSpPr>
          <p:cNvPr id="49156" name="Rectangle 4"/>
          <p:cNvSpPr>
            <a:spLocks noChangeArrowheads="1"/>
          </p:cNvSpPr>
          <p:nvPr/>
        </p:nvSpPr>
        <p:spPr bwMode="auto">
          <a:xfrm>
            <a:off x="990600" y="3200400"/>
            <a:ext cx="1120820" cy="2462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tr-TR" sz="1000" i="1" dirty="0" err="1" smtClean="0">
                <a:latin typeface="Arial" pitchFamily="34" charset="0"/>
                <a:ea typeface="Calibri" pitchFamily="34" charset="0"/>
                <a:cs typeface="Arial" pitchFamily="34" charset="0"/>
              </a:rPr>
              <a:t>According</a:t>
            </a:r>
            <a:r>
              <a:rPr lang="tr-TR" sz="1000" i="1" dirty="0" smtClean="0">
                <a:latin typeface="Arial" pitchFamily="34" charset="0"/>
                <a:ea typeface="Calibri" pitchFamily="34" charset="0"/>
                <a:cs typeface="Arial" pitchFamily="34" charset="0"/>
              </a:rPr>
              <a:t> </a:t>
            </a:r>
            <a:r>
              <a:rPr lang="tr-TR" sz="1000" i="1" dirty="0" err="1" smtClean="0">
                <a:latin typeface="Arial" pitchFamily="34" charset="0"/>
                <a:ea typeface="Calibri" pitchFamily="34" charset="0"/>
                <a:cs typeface="Arial" pitchFamily="34" charset="0"/>
              </a:rPr>
              <a:t>to</a:t>
            </a:r>
            <a:r>
              <a:rPr lang="tr-TR" sz="1000" i="1" dirty="0" smtClean="0">
                <a:latin typeface="Arial" pitchFamily="34" charset="0"/>
                <a:ea typeface="Calibri" pitchFamily="34" charset="0"/>
                <a:cs typeface="Arial" pitchFamily="34" charset="0"/>
              </a:rPr>
              <a:t> </a:t>
            </a:r>
            <a:r>
              <a:rPr lang="tr-TR" sz="1000" i="1" dirty="0" err="1" smtClean="0">
                <a:latin typeface="Arial" pitchFamily="34" charset="0"/>
                <a:ea typeface="Calibri" pitchFamily="34" charset="0"/>
                <a:cs typeface="Arial" pitchFamily="34" charset="0"/>
              </a:rPr>
              <a:t>Ra</a:t>
            </a:r>
            <a:r>
              <a:rPr lang="tr-TR" sz="1000" i="1" dirty="0" smtClean="0">
                <a:latin typeface="Arial" pitchFamily="34" charset="0"/>
                <a:ea typeface="Calibri" pitchFamily="34" charset="0"/>
                <a:cs typeface="Arial" pitchFamily="34" charset="0"/>
              </a:rPr>
              <a:t>’</a:t>
            </a:r>
            <a:endParaRPr kumimoji="0" lang="tr-TR" sz="10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58" name="Rectangle 6"/>
          <p:cNvSpPr>
            <a:spLocks noChangeArrowheads="1"/>
          </p:cNvSpPr>
          <p:nvPr/>
        </p:nvSpPr>
        <p:spPr bwMode="auto">
          <a:xfrm>
            <a:off x="0" y="45720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tr-TR"/>
          </a:p>
        </p:txBody>
      </p:sp>
      <p:sp>
        <p:nvSpPr>
          <p:cNvPr id="49159" name="Rectangle 7"/>
          <p:cNvSpPr>
            <a:spLocks noChangeArrowheads="1"/>
          </p:cNvSpPr>
          <p:nvPr/>
        </p:nvSpPr>
        <p:spPr bwMode="auto">
          <a:xfrm>
            <a:off x="1143000" y="6172200"/>
            <a:ext cx="1593706" cy="276999"/>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200" b="0" i="0" u="none" strike="noStrike" cap="none" normalizeH="0" baseline="0" dirty="0" smtClean="0">
                <a:ln>
                  <a:noFill/>
                </a:ln>
                <a:solidFill>
                  <a:schemeClr val="tx1"/>
                </a:solidFill>
                <a:effectLst/>
                <a:latin typeface="Arial" pitchFamily="34" charset="0"/>
                <a:cs typeface="Arial" pitchFamily="34" charset="0"/>
              </a:rPr>
              <a:t>S/N </a:t>
            </a:r>
            <a:r>
              <a:rPr kumimoji="0" lang="tr-TR" sz="1200" b="0" i="0" u="none" strike="noStrike" cap="none" normalizeH="0" baseline="0" dirty="0" err="1" smtClean="0">
                <a:ln>
                  <a:noFill/>
                </a:ln>
                <a:solidFill>
                  <a:schemeClr val="tx1"/>
                </a:solidFill>
                <a:effectLst/>
                <a:latin typeface="Arial" pitchFamily="34" charset="0"/>
                <a:cs typeface="Arial" pitchFamily="34" charset="0"/>
              </a:rPr>
              <a:t>Smaller</a:t>
            </a:r>
            <a:r>
              <a:rPr kumimoji="0" lang="tr-TR" sz="1200" b="0" i="0" u="none" strike="noStrike" cap="none" normalizeH="0" baseline="0" dirty="0" smtClean="0">
                <a:ln>
                  <a:noFill/>
                </a:ln>
                <a:solidFill>
                  <a:schemeClr val="tx1"/>
                </a:solidFill>
                <a:effectLst/>
                <a:latin typeface="Arial" pitchFamily="34" charset="0"/>
                <a:cs typeface="Arial" pitchFamily="34" charset="0"/>
              </a:rPr>
              <a:t> is </a:t>
            </a:r>
            <a:r>
              <a:rPr kumimoji="0" lang="tr-TR" sz="1200" b="0" i="0" u="none" strike="noStrike" cap="none" normalizeH="0" baseline="0" dirty="0" err="1" smtClean="0">
                <a:ln>
                  <a:noFill/>
                </a:ln>
                <a:solidFill>
                  <a:schemeClr val="tx1"/>
                </a:solidFill>
                <a:effectLst/>
                <a:latin typeface="Arial" pitchFamily="34" charset="0"/>
                <a:cs typeface="Arial" pitchFamily="34" charset="0"/>
              </a:rPr>
              <a:t>better</a:t>
            </a:r>
            <a:endParaRPr kumimoji="0" lang="tr-TR"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8 Dikdörtgen"/>
          <p:cNvSpPr/>
          <p:nvPr/>
        </p:nvSpPr>
        <p:spPr>
          <a:xfrm>
            <a:off x="2819400" y="3200400"/>
            <a:ext cx="4267200" cy="246221"/>
          </a:xfrm>
          <a:prstGeom prst="rect">
            <a:avLst/>
          </a:prstGeom>
        </p:spPr>
        <p:txBody>
          <a:bodyPr wrap="square">
            <a:spAutoFit/>
          </a:bodyPr>
          <a:lstStyle/>
          <a:p>
            <a:pPr lvl="0" fontAlgn="base">
              <a:spcBef>
                <a:spcPct val="0"/>
              </a:spcBef>
              <a:spcAft>
                <a:spcPct val="0"/>
              </a:spcAft>
            </a:pPr>
            <a:r>
              <a:rPr lang="tr-TR" sz="1000" dirty="0" err="1" smtClean="0">
                <a:latin typeface="Arial" pitchFamily="34" charset="0"/>
                <a:cs typeface="Arial" pitchFamily="34" charset="0"/>
              </a:rPr>
              <a:t>Feed</a:t>
            </a:r>
            <a:r>
              <a:rPr lang="tr-TR" sz="1000" dirty="0" smtClean="0">
                <a:latin typeface="Arial" pitchFamily="34" charset="0"/>
                <a:cs typeface="Arial" pitchFamily="34" charset="0"/>
              </a:rPr>
              <a:t> rate		       </a:t>
            </a:r>
            <a:r>
              <a:rPr lang="tr-TR" sz="1000" dirty="0" err="1" smtClean="0">
                <a:latin typeface="Arial" pitchFamily="34" charset="0"/>
                <a:cs typeface="Arial" pitchFamily="34" charset="0"/>
              </a:rPr>
              <a:t>Cutting</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speed</a:t>
            </a:r>
            <a:endParaRPr lang="tr-TR" sz="1000" dirty="0" smtClean="0">
              <a:latin typeface="Arial" pitchFamily="34" charset="0"/>
              <a:cs typeface="Arial" pitchFamily="34" charset="0"/>
            </a:endParaRPr>
          </a:p>
        </p:txBody>
      </p:sp>
      <p:sp>
        <p:nvSpPr>
          <p:cNvPr id="10" name="9 Dikdörtgen"/>
          <p:cNvSpPr/>
          <p:nvPr/>
        </p:nvSpPr>
        <p:spPr>
          <a:xfrm>
            <a:off x="3352800" y="6019800"/>
            <a:ext cx="829073" cy="246221"/>
          </a:xfrm>
          <a:prstGeom prst="rect">
            <a:avLst/>
          </a:prstGeom>
        </p:spPr>
        <p:txBody>
          <a:bodyPr wrap="none">
            <a:spAutoFit/>
          </a:bodyPr>
          <a:lstStyle/>
          <a:p>
            <a:pPr lvl="0" fontAlgn="base">
              <a:spcBef>
                <a:spcPct val="0"/>
              </a:spcBef>
              <a:spcAft>
                <a:spcPct val="0"/>
              </a:spcAft>
            </a:pPr>
            <a:r>
              <a:rPr lang="tr-TR" sz="1000" i="1" dirty="0" err="1" smtClean="0">
                <a:latin typeface="Arial" pitchFamily="34" charset="0"/>
                <a:ea typeface="Calibri" pitchFamily="34" charset="0"/>
                <a:cs typeface="Arial" pitchFamily="34" charset="0"/>
              </a:rPr>
              <a:t>Cutting</a:t>
            </a:r>
            <a:r>
              <a:rPr lang="tr-TR" sz="1000" i="1" dirty="0" smtClean="0">
                <a:latin typeface="Arial" pitchFamily="34" charset="0"/>
                <a:ea typeface="Calibri" pitchFamily="34" charset="0"/>
                <a:cs typeface="Arial" pitchFamily="34" charset="0"/>
              </a:rPr>
              <a:t> </a:t>
            </a:r>
            <a:r>
              <a:rPr lang="tr-TR" sz="1000" i="1" dirty="0" err="1" smtClean="0">
                <a:latin typeface="Arial" pitchFamily="34" charset="0"/>
                <a:ea typeface="Calibri" pitchFamily="34" charset="0"/>
                <a:cs typeface="Arial" pitchFamily="34" charset="0"/>
              </a:rPr>
              <a:t>tool</a:t>
            </a:r>
            <a:endParaRPr lang="tr-TR" sz="1000" dirty="0" smtClean="0">
              <a:latin typeface="Arial" pitchFamily="34" charset="0"/>
              <a:cs typeface="Arial" pitchFamily="34" charset="0"/>
            </a:endParaRPr>
          </a:p>
        </p:txBody>
      </p:sp>
      <p:pic>
        <p:nvPicPr>
          <p:cNvPr id="66562" name="Picture 2"/>
          <p:cNvPicPr>
            <a:picLocks noChangeAspect="1" noChangeArrowheads="1"/>
          </p:cNvPicPr>
          <p:nvPr/>
        </p:nvPicPr>
        <p:blipFill>
          <a:blip r:embed="rId2"/>
          <a:srcRect/>
          <a:stretch>
            <a:fillRect/>
          </a:stretch>
        </p:blipFill>
        <p:spPr bwMode="auto">
          <a:xfrm>
            <a:off x="2971800" y="3505200"/>
            <a:ext cx="4038600" cy="2514600"/>
          </a:xfrm>
          <a:prstGeom prst="rect">
            <a:avLst/>
          </a:prstGeom>
          <a:noFill/>
          <a:ln w="9525">
            <a:noFill/>
            <a:miter lim="800000"/>
            <a:headEnd/>
            <a:tailEnd/>
          </a:ln>
          <a:effectLst/>
        </p:spPr>
      </p:pic>
      <p:sp>
        <p:nvSpPr>
          <p:cNvPr id="16" name="15 İçerik Yer Tutucusu"/>
          <p:cNvSpPr>
            <a:spLocks noGrp="1"/>
          </p:cNvSpPr>
          <p:nvPr>
            <p:ph idx="1"/>
          </p:nvPr>
        </p:nvSpPr>
        <p:spPr>
          <a:xfrm>
            <a:off x="304800" y="1676401"/>
            <a:ext cx="8229600" cy="762000"/>
          </a:xfrm>
        </p:spPr>
        <p:txBody>
          <a:bodyPr/>
          <a:lstStyle/>
          <a:p>
            <a:pPr>
              <a:buNone/>
            </a:pPr>
            <a:r>
              <a:rPr lang="tr-TR" dirty="0" smtClean="0"/>
              <a:t>.</a:t>
            </a:r>
            <a:endParaRPr lang="tr-TR" dirty="0"/>
          </a:p>
        </p:txBody>
      </p:sp>
      <p:graphicFrame>
        <p:nvGraphicFramePr>
          <p:cNvPr id="17" name="16 Tablo"/>
          <p:cNvGraphicFramePr>
            <a:graphicFrameLocks noGrp="1"/>
          </p:cNvGraphicFramePr>
          <p:nvPr/>
        </p:nvGraphicFramePr>
        <p:xfrm>
          <a:off x="609600" y="914400"/>
          <a:ext cx="7704857" cy="2261038"/>
        </p:xfrm>
        <a:graphic>
          <a:graphicData uri="http://schemas.openxmlformats.org/drawingml/2006/table">
            <a:tbl>
              <a:tblPr firstRow="1" firstCol="1" lastRow="1" lastCol="1" bandRow="1" bandCol="1">
                <a:tableStyleId>{5C22544A-7EE6-4342-B048-85BDC9FD1C3A}</a:tableStyleId>
              </a:tblPr>
              <a:tblGrid>
                <a:gridCol w="1897571"/>
                <a:gridCol w="1249350"/>
                <a:gridCol w="1249350"/>
                <a:gridCol w="853559"/>
                <a:gridCol w="834257"/>
                <a:gridCol w="697713"/>
                <a:gridCol w="923057"/>
              </a:tblGrid>
              <a:tr h="457200">
                <a:tc>
                  <a:txBody>
                    <a:bodyPr/>
                    <a:lstStyle/>
                    <a:p>
                      <a:pPr algn="ctr">
                        <a:spcAft>
                          <a:spcPts val="0"/>
                        </a:spcAft>
                      </a:pPr>
                      <a:r>
                        <a:rPr lang="sl-SI" sz="1600" b="1" dirty="0" smtClean="0">
                          <a:solidFill>
                            <a:schemeClr val="tx1"/>
                          </a:solidFill>
                          <a:latin typeface="Times New Roman"/>
                          <a:ea typeface="Calibri"/>
                          <a:cs typeface="Times New Roman"/>
                        </a:rPr>
                        <a:t>Taguchi Optimiza</a:t>
                      </a:r>
                      <a:r>
                        <a:rPr lang="tr-TR" sz="1600" b="1" dirty="0" err="1" smtClean="0">
                          <a:solidFill>
                            <a:schemeClr val="tx1"/>
                          </a:solidFill>
                          <a:latin typeface="Times New Roman"/>
                          <a:ea typeface="Calibri"/>
                          <a:cs typeface="Times New Roman"/>
                        </a:rPr>
                        <a:t>tion</a:t>
                      </a:r>
                      <a:endParaRPr lang="tr-TR" sz="1600" b="1" dirty="0">
                        <a:solidFill>
                          <a:schemeClr val="tx1"/>
                        </a:solidFill>
                        <a:latin typeface="Times New Roman"/>
                        <a:ea typeface="Calibri"/>
                        <a:cs typeface="Times New Roman"/>
                      </a:endParaRPr>
                    </a:p>
                  </a:txBody>
                  <a:tcPr marL="36195" marR="36195" marT="0" marB="0" anchor="ctr">
                    <a:cell3D prstMaterial="dkEdge">
                      <a:bevel w="25400" h="25400" prst="angle"/>
                      <a:lightRig rig="flood" dir="t"/>
                    </a:cell3D>
                    <a:solidFill>
                      <a:srgbClr val="00FF00"/>
                    </a:solidFill>
                  </a:tcPr>
                </a:tc>
                <a:tc gridSpan="3">
                  <a:txBody>
                    <a:bodyPr/>
                    <a:lstStyle/>
                    <a:p>
                      <a:pPr algn="ctr">
                        <a:spcAft>
                          <a:spcPts val="0"/>
                        </a:spcAft>
                      </a:pPr>
                      <a:r>
                        <a:rPr lang="tr-TR" sz="1600" b="1" dirty="0" smtClean="0">
                          <a:solidFill>
                            <a:schemeClr val="tx1"/>
                          </a:solidFill>
                          <a:latin typeface="Times New Roman"/>
                          <a:ea typeface="Calibri"/>
                          <a:cs typeface="Times New Roman"/>
                        </a:rPr>
                        <a:t>Predict</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gridSpan="3">
                  <a:txBody>
                    <a:bodyPr/>
                    <a:lstStyle/>
                    <a:p>
                      <a:pPr algn="ctr">
                        <a:spcAft>
                          <a:spcPts val="0"/>
                        </a:spcAft>
                      </a:pPr>
                      <a:r>
                        <a:rPr lang="tr-TR" sz="1600" b="1" dirty="0" smtClean="0">
                          <a:solidFill>
                            <a:schemeClr val="tx1"/>
                          </a:solidFill>
                          <a:latin typeface="Times New Roman"/>
                          <a:ea typeface="Calibri"/>
                          <a:cs typeface="Times New Roman"/>
                        </a:rPr>
                        <a:t>Correction </a:t>
                      </a:r>
                      <a:r>
                        <a:rPr lang="tr-TR" sz="1600" b="1" dirty="0" err="1" smtClean="0">
                          <a:solidFill>
                            <a:schemeClr val="tx1"/>
                          </a:solidFill>
                          <a:latin typeface="Times New Roman"/>
                          <a:ea typeface="Calibri"/>
                          <a:cs typeface="Times New Roman"/>
                        </a:rPr>
                        <a:t>experiment</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r>
              <a:tr h="381000">
                <a:tc>
                  <a:txBody>
                    <a:bodyPr/>
                    <a:lstStyle/>
                    <a:p>
                      <a:pPr algn="ctr">
                        <a:spcAft>
                          <a:spcPts val="0"/>
                        </a:spcAft>
                      </a:pPr>
                      <a:r>
                        <a:rPr lang="tr-TR" sz="1600" b="1" dirty="0" err="1" smtClean="0">
                          <a:solidFill>
                            <a:schemeClr val="tx1"/>
                          </a:solidFill>
                          <a:latin typeface="Times New Roman"/>
                          <a:ea typeface="Calibri"/>
                          <a:cs typeface="Times New Roman"/>
                        </a:rPr>
                        <a:t>Level</a:t>
                      </a:r>
                      <a:endParaRPr lang="tr-TR" sz="1600" b="1" dirty="0">
                        <a:solidFill>
                          <a:schemeClr val="tx1"/>
                        </a:solidFill>
                        <a:latin typeface="Times New Roman"/>
                        <a:ea typeface="Calibri"/>
                        <a:cs typeface="Times New Roman"/>
                      </a:endParaRPr>
                    </a:p>
                  </a:txBody>
                  <a:tcPr marL="36195" marR="36195" marT="0" marB="0" anchor="ctr">
                    <a:cell3D prstMaterial="dkEdge">
                      <a:bevel w="25400" h="25400" prst="angle"/>
                      <a:lightRig rig="flood" dir="t"/>
                    </a:cell3D>
                    <a:solidFill>
                      <a:srgbClr val="00FF00"/>
                    </a:solidFill>
                  </a:tcPr>
                </a:tc>
                <a:tc gridSpan="3">
                  <a:txBody>
                    <a:bodyPr/>
                    <a:lstStyle/>
                    <a:p>
                      <a:pPr algn="ctr">
                        <a:spcAft>
                          <a:spcPts val="0"/>
                        </a:spcAft>
                      </a:pPr>
                      <a:r>
                        <a:rPr lang="sl-SI" sz="1600" b="1" dirty="0" smtClean="0">
                          <a:solidFill>
                            <a:schemeClr val="tx1"/>
                          </a:solidFill>
                          <a:latin typeface="Times New Roman"/>
                          <a:ea typeface="Calibri"/>
                          <a:cs typeface="Times New Roman"/>
                        </a:rPr>
                        <a:t>A</a:t>
                      </a:r>
                      <a:r>
                        <a:rPr lang="tr-TR" sz="1600" b="1" dirty="0" smtClean="0">
                          <a:solidFill>
                            <a:schemeClr val="tx1"/>
                          </a:solidFill>
                          <a:latin typeface="Times New Roman"/>
                          <a:ea typeface="Calibri"/>
                          <a:cs typeface="Times New Roman"/>
                        </a:rPr>
                        <a:t>1</a:t>
                      </a:r>
                      <a:r>
                        <a:rPr lang="sl-SI" sz="1600" b="1" dirty="0" smtClean="0">
                          <a:solidFill>
                            <a:schemeClr val="tx1"/>
                          </a:solidFill>
                          <a:latin typeface="Times New Roman"/>
                          <a:ea typeface="Calibri"/>
                          <a:cs typeface="Times New Roman"/>
                        </a:rPr>
                        <a:t>B</a:t>
                      </a:r>
                      <a:r>
                        <a:rPr lang="tr-TR" sz="1600" b="1" dirty="0" smtClean="0">
                          <a:solidFill>
                            <a:schemeClr val="tx1"/>
                          </a:solidFill>
                          <a:latin typeface="Times New Roman"/>
                          <a:ea typeface="Calibri"/>
                          <a:cs typeface="Times New Roman"/>
                        </a:rPr>
                        <a:t>3</a:t>
                      </a:r>
                      <a:r>
                        <a:rPr lang="sl-SI" sz="1600" b="1" dirty="0" smtClean="0">
                          <a:solidFill>
                            <a:schemeClr val="tx1"/>
                          </a:solidFill>
                          <a:latin typeface="Times New Roman"/>
                          <a:ea typeface="Calibri"/>
                          <a:cs typeface="Times New Roman"/>
                        </a:rPr>
                        <a:t>C</a:t>
                      </a:r>
                      <a:r>
                        <a:rPr lang="tr-TR" sz="1600" b="1" dirty="0" smtClean="0">
                          <a:solidFill>
                            <a:schemeClr val="tx1"/>
                          </a:solidFill>
                          <a:latin typeface="Times New Roman"/>
                          <a:ea typeface="Calibri"/>
                          <a:cs typeface="Times New Roman"/>
                        </a:rPr>
                        <a:t>3</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gridSpan="3">
                  <a:txBody>
                    <a:bodyPr/>
                    <a:lstStyle/>
                    <a:p>
                      <a:pPr algn="ctr">
                        <a:spcAft>
                          <a:spcPts val="0"/>
                        </a:spcAft>
                      </a:pPr>
                      <a:r>
                        <a:rPr lang="sl-SI" sz="1600" b="1" dirty="0" smtClean="0">
                          <a:solidFill>
                            <a:schemeClr val="tx1"/>
                          </a:solidFill>
                          <a:latin typeface="Times New Roman"/>
                          <a:ea typeface="Calibri"/>
                          <a:cs typeface="Times New Roman"/>
                        </a:rPr>
                        <a:t>A</a:t>
                      </a:r>
                      <a:r>
                        <a:rPr lang="tr-TR" sz="1600" b="1" dirty="0" smtClean="0">
                          <a:solidFill>
                            <a:schemeClr val="tx1"/>
                          </a:solidFill>
                          <a:latin typeface="Times New Roman"/>
                          <a:ea typeface="Calibri"/>
                          <a:cs typeface="Times New Roman"/>
                        </a:rPr>
                        <a:t>1</a:t>
                      </a:r>
                      <a:r>
                        <a:rPr lang="sl-SI" sz="1600" b="1" dirty="0" smtClean="0">
                          <a:solidFill>
                            <a:schemeClr val="tx1"/>
                          </a:solidFill>
                          <a:latin typeface="Times New Roman"/>
                          <a:ea typeface="Calibri"/>
                          <a:cs typeface="Times New Roman"/>
                        </a:rPr>
                        <a:t>B</a:t>
                      </a:r>
                      <a:r>
                        <a:rPr lang="tr-TR" sz="1600" b="1" dirty="0" smtClean="0">
                          <a:solidFill>
                            <a:schemeClr val="tx1"/>
                          </a:solidFill>
                          <a:latin typeface="Times New Roman"/>
                          <a:ea typeface="Calibri"/>
                          <a:cs typeface="Times New Roman"/>
                        </a:rPr>
                        <a:t>3</a:t>
                      </a:r>
                      <a:r>
                        <a:rPr lang="sl-SI" sz="1600" b="1" dirty="0" smtClean="0">
                          <a:solidFill>
                            <a:schemeClr val="tx1"/>
                          </a:solidFill>
                          <a:latin typeface="Times New Roman"/>
                          <a:ea typeface="Calibri"/>
                          <a:cs typeface="Times New Roman"/>
                        </a:rPr>
                        <a:t>C</a:t>
                      </a:r>
                      <a:r>
                        <a:rPr lang="tr-TR" sz="1600" b="1" dirty="0" smtClean="0">
                          <a:solidFill>
                            <a:schemeClr val="tx1"/>
                          </a:solidFill>
                          <a:latin typeface="Times New Roman"/>
                          <a:ea typeface="Calibri"/>
                          <a:cs typeface="Times New Roman"/>
                        </a:rPr>
                        <a:t>3</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r>
              <a:tr h="457200">
                <a:tc>
                  <a:txBody>
                    <a:bodyPr/>
                    <a:lstStyle/>
                    <a:p>
                      <a:pPr algn="ctr">
                        <a:spcAft>
                          <a:spcPts val="0"/>
                        </a:spcAft>
                      </a:pPr>
                      <a:r>
                        <a:rPr lang="tr-TR" sz="1600" b="1" dirty="0" err="1" smtClean="0">
                          <a:solidFill>
                            <a:schemeClr val="tx1"/>
                          </a:solidFill>
                          <a:latin typeface="Times New Roman"/>
                          <a:ea typeface="Calibri"/>
                          <a:cs typeface="Times New Roman"/>
                        </a:rPr>
                        <a:t>Cutting</a:t>
                      </a:r>
                      <a:r>
                        <a:rPr lang="tr-TR" sz="1600" b="1" baseline="0" dirty="0" smtClean="0">
                          <a:solidFill>
                            <a:schemeClr val="tx1"/>
                          </a:solidFill>
                          <a:latin typeface="Times New Roman"/>
                          <a:ea typeface="Calibri"/>
                          <a:cs typeface="Times New Roman"/>
                        </a:rPr>
                        <a:t> </a:t>
                      </a:r>
                      <a:r>
                        <a:rPr lang="tr-TR" sz="1600" b="1" baseline="0" dirty="0" err="1" smtClean="0">
                          <a:solidFill>
                            <a:schemeClr val="tx1"/>
                          </a:solidFill>
                          <a:latin typeface="Times New Roman"/>
                          <a:ea typeface="Calibri"/>
                          <a:cs typeface="Times New Roman"/>
                        </a:rPr>
                        <a:t>conditions</a:t>
                      </a:r>
                      <a:endParaRPr lang="tr-TR" sz="1600" b="1" dirty="0">
                        <a:solidFill>
                          <a:schemeClr val="tx1"/>
                        </a:solidFill>
                        <a:latin typeface="Times New Roman"/>
                        <a:ea typeface="Calibri"/>
                        <a:cs typeface="Times New Roman"/>
                      </a:endParaRPr>
                    </a:p>
                  </a:txBody>
                  <a:tcPr marL="36195" marR="36195" marT="0" marB="0" anchor="ctr">
                    <a:cell3D prstMaterial="dkEdge">
                      <a:bevel w="25400" h="25400" prst="angle"/>
                      <a:lightRig rig="flood" dir="t"/>
                    </a:cell3D>
                    <a:solidFill>
                      <a:srgbClr val="00FF00"/>
                    </a:solidFill>
                  </a:tcPr>
                </a:tc>
                <a:tc>
                  <a:txBody>
                    <a:bodyPr/>
                    <a:lstStyle/>
                    <a:p>
                      <a:pPr algn="ctr">
                        <a:spcAft>
                          <a:spcPts val="0"/>
                        </a:spcAft>
                      </a:pPr>
                      <a:r>
                        <a:rPr lang="sl-SI" sz="1600" b="1" dirty="0" smtClean="0">
                          <a:solidFill>
                            <a:schemeClr val="tx1"/>
                          </a:solidFill>
                          <a:latin typeface="Times New Roman"/>
                          <a:ea typeface="Calibri"/>
                          <a:cs typeface="Times New Roman"/>
                        </a:rPr>
                        <a:t>0,1</a:t>
                      </a:r>
                      <a:r>
                        <a:rPr lang="tr-TR" sz="1600" b="1" dirty="0" smtClean="0">
                          <a:solidFill>
                            <a:schemeClr val="tx1"/>
                          </a:solidFill>
                          <a:latin typeface="Times New Roman"/>
                          <a:ea typeface="Calibri"/>
                          <a:cs typeface="Times New Roman"/>
                        </a:rPr>
                        <a:t>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tr-TR" sz="1600" b="1" dirty="0" smtClean="0">
                          <a:solidFill>
                            <a:schemeClr val="tx1"/>
                          </a:solidFill>
                          <a:latin typeface="Times New Roman"/>
                          <a:ea typeface="Calibri"/>
                          <a:cs typeface="Times New Roman"/>
                        </a:rPr>
                        <a:t>100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sl-SI" sz="1600" b="1" dirty="0" smtClean="0">
                          <a:solidFill>
                            <a:schemeClr val="tx1"/>
                          </a:solidFill>
                          <a:latin typeface="Times New Roman"/>
                          <a:ea typeface="Calibri"/>
                          <a:cs typeface="Times New Roman"/>
                        </a:rPr>
                        <a:t>K</a:t>
                      </a:r>
                      <a:r>
                        <a:rPr lang="tr-TR" sz="1600" b="1" dirty="0" smtClean="0">
                          <a:solidFill>
                            <a:schemeClr val="tx1"/>
                          </a:solidFill>
                          <a:latin typeface="Times New Roman"/>
                          <a:ea typeface="Calibri"/>
                          <a:cs typeface="Times New Roman"/>
                        </a:rPr>
                        <a:t>C940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sl-SI" sz="1600" b="1" dirty="0" smtClean="0">
                          <a:solidFill>
                            <a:schemeClr val="tx1"/>
                          </a:solidFill>
                          <a:latin typeface="Times New Roman"/>
                          <a:ea typeface="Calibri"/>
                          <a:cs typeface="Times New Roman"/>
                        </a:rPr>
                        <a:t>0,1</a:t>
                      </a:r>
                      <a:r>
                        <a:rPr lang="tr-TR" sz="1600" b="1" dirty="0" smtClean="0">
                          <a:solidFill>
                            <a:schemeClr val="tx1"/>
                          </a:solidFill>
                          <a:latin typeface="Times New Roman"/>
                          <a:ea typeface="Calibri"/>
                          <a:cs typeface="Times New Roman"/>
                        </a:rPr>
                        <a:t>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tr-TR" sz="1600" b="1" dirty="0" smtClean="0">
                          <a:solidFill>
                            <a:schemeClr val="tx1"/>
                          </a:solidFill>
                          <a:latin typeface="Times New Roman"/>
                          <a:ea typeface="Calibri"/>
                          <a:cs typeface="Times New Roman"/>
                        </a:rPr>
                        <a:t>100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sl-SI" sz="1600" b="1" dirty="0" smtClean="0">
                          <a:solidFill>
                            <a:schemeClr val="tx1"/>
                          </a:solidFill>
                          <a:latin typeface="Times New Roman"/>
                          <a:ea typeface="Calibri"/>
                          <a:cs typeface="Times New Roman"/>
                        </a:rPr>
                        <a:t>K</a:t>
                      </a:r>
                      <a:r>
                        <a:rPr lang="tr-TR" sz="1600" b="1" dirty="0" smtClean="0">
                          <a:solidFill>
                            <a:schemeClr val="tx1"/>
                          </a:solidFill>
                          <a:latin typeface="Times New Roman"/>
                          <a:ea typeface="Calibri"/>
                          <a:cs typeface="Times New Roman"/>
                        </a:rPr>
                        <a:t>C9240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r>
              <a:tr h="381000">
                <a:tc>
                  <a:txBody>
                    <a:bodyPr/>
                    <a:lstStyle/>
                    <a:p>
                      <a:pPr algn="ctr">
                        <a:spcAft>
                          <a:spcPts val="0"/>
                        </a:spcAft>
                      </a:pPr>
                      <a:r>
                        <a:rPr lang="tr-TR" sz="1600" b="1" dirty="0" err="1" smtClean="0">
                          <a:solidFill>
                            <a:schemeClr val="tx1"/>
                          </a:solidFill>
                          <a:latin typeface="Times New Roman"/>
                          <a:ea typeface="Calibri"/>
                          <a:cs typeface="Times New Roman"/>
                        </a:rPr>
                        <a:t>Surfage</a:t>
                      </a:r>
                      <a:r>
                        <a:rPr lang="tr-TR" sz="1600" b="1" dirty="0" smtClean="0">
                          <a:solidFill>
                            <a:schemeClr val="tx1"/>
                          </a:solidFill>
                          <a:latin typeface="Times New Roman"/>
                          <a:ea typeface="Calibri"/>
                          <a:cs typeface="Times New Roman"/>
                        </a:rPr>
                        <a:t> </a:t>
                      </a:r>
                      <a:r>
                        <a:rPr lang="tr-TR" sz="1600" b="1" dirty="0" err="1" smtClean="0">
                          <a:solidFill>
                            <a:schemeClr val="tx1"/>
                          </a:solidFill>
                          <a:latin typeface="Times New Roman"/>
                          <a:ea typeface="Calibri"/>
                          <a:cs typeface="Times New Roman"/>
                        </a:rPr>
                        <a:t>roughness</a:t>
                      </a:r>
                      <a:r>
                        <a:rPr lang="tr-TR" sz="1600" b="1" dirty="0" smtClean="0">
                          <a:solidFill>
                            <a:schemeClr val="tx1"/>
                          </a:solidFill>
                          <a:latin typeface="Times New Roman"/>
                          <a:ea typeface="Calibri"/>
                          <a:cs typeface="Times New Roman"/>
                        </a:rPr>
                        <a:t> (</a:t>
                      </a:r>
                      <a:r>
                        <a:rPr lang="tr-TR" sz="1600" b="1" dirty="0" err="1" smtClean="0">
                          <a:solidFill>
                            <a:schemeClr val="tx1"/>
                          </a:solidFill>
                          <a:latin typeface="Times New Roman"/>
                          <a:ea typeface="Calibri"/>
                          <a:cs typeface="Times New Roman"/>
                        </a:rPr>
                        <a:t>Ra</a:t>
                      </a:r>
                      <a:r>
                        <a:rPr lang="tr-TR" sz="1600" b="1" dirty="0" smtClean="0">
                          <a:solidFill>
                            <a:schemeClr val="tx1"/>
                          </a:solidFill>
                          <a:latin typeface="Times New Roman"/>
                          <a:ea typeface="Calibri"/>
                          <a:cs typeface="Times New Roman"/>
                        </a:rPr>
                        <a:t>)</a:t>
                      </a:r>
                      <a:endParaRPr lang="tr-TR" sz="1600" b="1" dirty="0">
                        <a:solidFill>
                          <a:schemeClr val="tx1"/>
                        </a:solidFill>
                        <a:latin typeface="Times New Roman"/>
                        <a:ea typeface="Calibri"/>
                        <a:cs typeface="Times New Roman"/>
                      </a:endParaRPr>
                    </a:p>
                  </a:txBody>
                  <a:tcPr marL="17780" marR="17780" marT="0" marB="0" anchor="b">
                    <a:cell3D prstMaterial="dkEdge">
                      <a:bevel w="25400" h="25400" prst="angle"/>
                      <a:lightRig rig="flood" dir="t"/>
                    </a:cell3D>
                  </a:tcPr>
                </a:tc>
                <a:tc gridSpan="3">
                  <a:txBody>
                    <a:bodyPr/>
                    <a:lstStyle/>
                    <a:p>
                      <a:pPr algn="ctr">
                        <a:spcAft>
                          <a:spcPts val="0"/>
                        </a:spcAft>
                      </a:pPr>
                      <a:r>
                        <a:rPr lang="tr-TR" sz="1600" b="1" dirty="0" smtClean="0">
                          <a:solidFill>
                            <a:schemeClr val="tx1"/>
                          </a:solidFill>
                          <a:latin typeface="Times New Roman"/>
                          <a:ea typeface="Calibri"/>
                          <a:cs typeface="Times New Roman"/>
                        </a:rPr>
                        <a:t>0.280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gridSpan="3">
                  <a:txBody>
                    <a:bodyPr/>
                    <a:lstStyle/>
                    <a:p>
                      <a:pPr algn="ctr">
                        <a:spcAft>
                          <a:spcPts val="0"/>
                        </a:spcAft>
                      </a:pPr>
                      <a:r>
                        <a:rPr lang="tr-TR" sz="1600" b="1" dirty="0" smtClean="0">
                          <a:solidFill>
                            <a:schemeClr val="tx1"/>
                          </a:solidFill>
                          <a:latin typeface="Times New Roman"/>
                          <a:ea typeface="Calibri"/>
                          <a:cs typeface="Times New Roman"/>
                        </a:rPr>
                        <a:t>0.179</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r>
              <a:tr h="447478">
                <a:tc>
                  <a:txBody>
                    <a:bodyPr/>
                    <a:lstStyle/>
                    <a:p>
                      <a:pPr algn="ctr">
                        <a:spcAft>
                          <a:spcPts val="0"/>
                        </a:spcAft>
                      </a:pPr>
                      <a:r>
                        <a:rPr lang="sl-SI" sz="1600" b="1" dirty="0" smtClean="0">
                          <a:solidFill>
                            <a:schemeClr val="tx1"/>
                          </a:solidFill>
                          <a:latin typeface="Times New Roman"/>
                          <a:ea typeface="Calibri"/>
                          <a:cs typeface="Times New Roman"/>
                        </a:rPr>
                        <a:t>S/N </a:t>
                      </a:r>
                      <a:r>
                        <a:rPr lang="tr-TR" sz="1600" b="1" dirty="0" err="1" smtClean="0">
                          <a:solidFill>
                            <a:schemeClr val="tx1"/>
                          </a:solidFill>
                          <a:latin typeface="Times New Roman"/>
                          <a:ea typeface="Calibri"/>
                          <a:cs typeface="Times New Roman"/>
                        </a:rPr>
                        <a:t>ratio</a:t>
                      </a:r>
                      <a:endParaRPr lang="tr-TR" sz="1600" b="1" dirty="0">
                        <a:solidFill>
                          <a:schemeClr val="tx1"/>
                        </a:solidFill>
                        <a:latin typeface="Times New Roman"/>
                        <a:ea typeface="Calibri"/>
                        <a:cs typeface="Times New Roman"/>
                      </a:endParaRPr>
                    </a:p>
                  </a:txBody>
                  <a:tcPr marL="17780" marR="17780" marT="0" marB="0" anchor="b">
                    <a:cell3D prstMaterial="dkEdge">
                      <a:bevel w="25400" h="25400" prst="angle"/>
                      <a:lightRig rig="flood" dir="t"/>
                    </a:cell3D>
                  </a:tcPr>
                </a:tc>
                <a:tc gridSpan="3">
                  <a:txBody>
                    <a:bodyPr/>
                    <a:lstStyle/>
                    <a:p>
                      <a:pPr algn="ctr">
                        <a:spcAft>
                          <a:spcPts val="0"/>
                        </a:spcAft>
                      </a:pPr>
                      <a:r>
                        <a:rPr lang="sl-SI" sz="1600" b="1" dirty="0" smtClean="0">
                          <a:solidFill>
                            <a:schemeClr val="tx1"/>
                          </a:solidFill>
                          <a:latin typeface="Times New Roman"/>
                          <a:ea typeface="Calibri"/>
                          <a:cs typeface="Times New Roman"/>
                        </a:rPr>
                        <a:t>-</a:t>
                      </a:r>
                      <a:r>
                        <a:rPr lang="tr-TR" sz="1600" b="1" dirty="0" smtClean="0">
                          <a:solidFill>
                            <a:schemeClr val="tx1"/>
                          </a:solidFill>
                          <a:latin typeface="Times New Roman"/>
                          <a:ea typeface="Calibri"/>
                          <a:cs typeface="Times New Roman"/>
                        </a:rPr>
                        <a:t>11.350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gridSpan="3">
                  <a:txBody>
                    <a:bodyPr/>
                    <a:lstStyle/>
                    <a:p>
                      <a:pPr algn="ctr">
                        <a:spcAft>
                          <a:spcPts val="0"/>
                        </a:spcAft>
                      </a:pPr>
                      <a:r>
                        <a:rPr lang="sl-SI" sz="1600" b="1" dirty="0" smtClean="0">
                          <a:solidFill>
                            <a:schemeClr val="tx1"/>
                          </a:solidFill>
                          <a:latin typeface="Times New Roman"/>
                          <a:ea typeface="Calibri"/>
                          <a:cs typeface="Times New Roman"/>
                        </a:rPr>
                        <a:t>-</a:t>
                      </a:r>
                      <a:r>
                        <a:rPr lang="tr-TR" sz="1600" b="1" dirty="0" smtClean="0">
                          <a:solidFill>
                            <a:schemeClr val="tx1"/>
                          </a:solidFill>
                          <a:latin typeface="Times New Roman"/>
                          <a:ea typeface="Calibri"/>
                          <a:cs typeface="Times New Roman"/>
                        </a:rPr>
                        <a:t>14.942</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ayt Numarası Yer Tutucusu 8"/>
          <p:cNvSpPr>
            <a:spLocks noGrp="1"/>
          </p:cNvSpPr>
          <p:nvPr>
            <p:ph type="sldNum" sz="quarter" idx="12"/>
          </p:nvPr>
        </p:nvSpPr>
        <p:spPr>
          <a:xfrm>
            <a:off x="3851920" y="6492875"/>
            <a:ext cx="1828800" cy="365125"/>
          </a:xfrm>
        </p:spPr>
        <p:txBody>
          <a:bodyPr/>
          <a:lstStyle/>
          <a:p>
            <a:pPr algn="ctr"/>
            <a:fld id="{C0D80110-7553-4BA3-99C2-1237388A202B}" type="slidenum">
              <a:rPr lang="tr-TR" smtClean="0"/>
              <a:pPr algn="ctr"/>
              <a:t>22</a:t>
            </a:fld>
            <a:endParaRPr lang="tr-TR" dirty="0"/>
          </a:p>
        </p:txBody>
      </p:sp>
      <p:sp>
        <p:nvSpPr>
          <p:cNvPr id="5" name="Dikdörtgen 4"/>
          <p:cNvSpPr/>
          <p:nvPr/>
        </p:nvSpPr>
        <p:spPr>
          <a:xfrm>
            <a:off x="1295400" y="0"/>
            <a:ext cx="6553200" cy="584775"/>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ANOVA ANALYSIS </a:t>
            </a:r>
            <a:r>
              <a:rPr lang="tr-TR" sz="32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Inconel</a:t>
            </a:r>
            <a:r>
              <a:rPr lang="tr-T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600 (</a:t>
            </a:r>
            <a:r>
              <a:rPr lang="tr-TR" sz="32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Fz</a:t>
            </a:r>
            <a:r>
              <a:rPr lang="tr-T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aphicFrame>
        <p:nvGraphicFramePr>
          <p:cNvPr id="2" name="Tablo 1"/>
          <p:cNvGraphicFramePr>
            <a:graphicFrameLocks noGrp="1"/>
          </p:cNvGraphicFramePr>
          <p:nvPr>
            <p:extLst>
              <p:ext uri="{D42A27DB-BD31-4B8C-83A1-F6EECF244321}">
                <p14:modId xmlns="" xmlns:p14="http://schemas.microsoft.com/office/powerpoint/2010/main" val="1147913643"/>
              </p:ext>
            </p:extLst>
          </p:nvPr>
        </p:nvGraphicFramePr>
        <p:xfrm>
          <a:off x="609600" y="914400"/>
          <a:ext cx="7704857" cy="2261038"/>
        </p:xfrm>
        <a:graphic>
          <a:graphicData uri="http://schemas.openxmlformats.org/drawingml/2006/table">
            <a:tbl>
              <a:tblPr firstRow="1" firstCol="1" lastRow="1" lastCol="1" bandRow="1" bandCol="1">
                <a:tableStyleId>{5C22544A-7EE6-4342-B048-85BDC9FD1C3A}</a:tableStyleId>
              </a:tblPr>
              <a:tblGrid>
                <a:gridCol w="1897571"/>
                <a:gridCol w="1249350"/>
                <a:gridCol w="1249350"/>
                <a:gridCol w="853559"/>
                <a:gridCol w="834257"/>
                <a:gridCol w="842279"/>
                <a:gridCol w="778491"/>
              </a:tblGrid>
              <a:tr h="457200">
                <a:tc>
                  <a:txBody>
                    <a:bodyPr/>
                    <a:lstStyle/>
                    <a:p>
                      <a:pPr algn="ctr">
                        <a:spcAft>
                          <a:spcPts val="0"/>
                        </a:spcAft>
                      </a:pPr>
                      <a:r>
                        <a:rPr lang="sl-SI" sz="1600" b="1" dirty="0" smtClean="0">
                          <a:solidFill>
                            <a:schemeClr val="tx1"/>
                          </a:solidFill>
                          <a:latin typeface="Times New Roman"/>
                          <a:ea typeface="Calibri"/>
                          <a:cs typeface="Times New Roman"/>
                        </a:rPr>
                        <a:t>Taguchi Optimiza</a:t>
                      </a:r>
                      <a:r>
                        <a:rPr lang="tr-TR" sz="1600" b="1" dirty="0" err="1" smtClean="0">
                          <a:solidFill>
                            <a:schemeClr val="tx1"/>
                          </a:solidFill>
                          <a:latin typeface="Times New Roman"/>
                          <a:ea typeface="Calibri"/>
                          <a:cs typeface="Times New Roman"/>
                        </a:rPr>
                        <a:t>tion</a:t>
                      </a:r>
                      <a:endParaRPr lang="tr-TR" sz="1600" b="1" dirty="0">
                        <a:solidFill>
                          <a:schemeClr val="tx1"/>
                        </a:solidFill>
                        <a:latin typeface="Times New Roman"/>
                        <a:ea typeface="Calibri"/>
                        <a:cs typeface="Times New Roman"/>
                      </a:endParaRPr>
                    </a:p>
                  </a:txBody>
                  <a:tcPr marL="36195" marR="36195" marT="0" marB="0" anchor="ctr">
                    <a:cell3D prstMaterial="dkEdge">
                      <a:bevel w="25400" h="25400" prst="angle"/>
                      <a:lightRig rig="flood" dir="t"/>
                    </a:cell3D>
                    <a:solidFill>
                      <a:srgbClr val="00FF00"/>
                    </a:solidFill>
                  </a:tcPr>
                </a:tc>
                <a:tc gridSpan="3">
                  <a:txBody>
                    <a:bodyPr/>
                    <a:lstStyle/>
                    <a:p>
                      <a:pPr algn="ctr">
                        <a:spcAft>
                          <a:spcPts val="0"/>
                        </a:spcAft>
                      </a:pPr>
                      <a:r>
                        <a:rPr lang="tr-TR" sz="1600" b="1" dirty="0" smtClean="0">
                          <a:solidFill>
                            <a:schemeClr val="tx1"/>
                          </a:solidFill>
                          <a:latin typeface="Times New Roman"/>
                          <a:ea typeface="Calibri"/>
                          <a:cs typeface="Times New Roman"/>
                        </a:rPr>
                        <a:t>Predict</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gridSpan="3">
                  <a:txBody>
                    <a:bodyPr/>
                    <a:lstStyle/>
                    <a:p>
                      <a:pPr algn="ctr">
                        <a:spcAft>
                          <a:spcPts val="0"/>
                        </a:spcAft>
                      </a:pPr>
                      <a:r>
                        <a:rPr lang="tr-TR" sz="1600" b="1" dirty="0" smtClean="0">
                          <a:solidFill>
                            <a:schemeClr val="tx1"/>
                          </a:solidFill>
                          <a:latin typeface="Times New Roman"/>
                          <a:ea typeface="Calibri"/>
                          <a:cs typeface="Times New Roman"/>
                        </a:rPr>
                        <a:t>Correction </a:t>
                      </a:r>
                      <a:r>
                        <a:rPr lang="tr-TR" sz="1600" b="1" dirty="0" err="1" smtClean="0">
                          <a:solidFill>
                            <a:schemeClr val="tx1"/>
                          </a:solidFill>
                          <a:latin typeface="Times New Roman"/>
                          <a:ea typeface="Calibri"/>
                          <a:cs typeface="Times New Roman"/>
                        </a:rPr>
                        <a:t>experiment</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r>
              <a:tr h="381000">
                <a:tc>
                  <a:txBody>
                    <a:bodyPr/>
                    <a:lstStyle/>
                    <a:p>
                      <a:pPr algn="ctr">
                        <a:spcAft>
                          <a:spcPts val="0"/>
                        </a:spcAft>
                      </a:pPr>
                      <a:r>
                        <a:rPr lang="tr-TR" sz="1600" b="1" dirty="0" err="1" smtClean="0">
                          <a:solidFill>
                            <a:schemeClr val="tx1"/>
                          </a:solidFill>
                          <a:latin typeface="Times New Roman"/>
                          <a:ea typeface="Calibri"/>
                          <a:cs typeface="Times New Roman"/>
                        </a:rPr>
                        <a:t>Level</a:t>
                      </a:r>
                      <a:endParaRPr lang="tr-TR" sz="1600" b="1" dirty="0">
                        <a:solidFill>
                          <a:schemeClr val="tx1"/>
                        </a:solidFill>
                        <a:latin typeface="Times New Roman"/>
                        <a:ea typeface="Calibri"/>
                        <a:cs typeface="Times New Roman"/>
                      </a:endParaRPr>
                    </a:p>
                  </a:txBody>
                  <a:tcPr marL="36195" marR="36195" marT="0" marB="0" anchor="ctr">
                    <a:cell3D prstMaterial="dkEdge">
                      <a:bevel w="25400" h="25400" prst="angle"/>
                      <a:lightRig rig="flood" dir="t"/>
                    </a:cell3D>
                    <a:solidFill>
                      <a:srgbClr val="00FF00"/>
                    </a:solidFill>
                  </a:tcPr>
                </a:tc>
                <a:tc gridSpan="3">
                  <a:txBody>
                    <a:bodyPr/>
                    <a:lstStyle/>
                    <a:p>
                      <a:pPr algn="ctr">
                        <a:spcAft>
                          <a:spcPts val="0"/>
                        </a:spcAft>
                      </a:pPr>
                      <a:r>
                        <a:rPr lang="sl-SI" sz="1600" b="1" dirty="0" smtClean="0">
                          <a:solidFill>
                            <a:schemeClr val="tx1"/>
                          </a:solidFill>
                          <a:latin typeface="Times New Roman"/>
                          <a:ea typeface="Calibri"/>
                          <a:cs typeface="Times New Roman"/>
                        </a:rPr>
                        <a:t>A</a:t>
                      </a:r>
                      <a:r>
                        <a:rPr lang="tr-TR" sz="1600" b="1" dirty="0" smtClean="0">
                          <a:solidFill>
                            <a:schemeClr val="tx1"/>
                          </a:solidFill>
                          <a:latin typeface="Times New Roman"/>
                          <a:ea typeface="Calibri"/>
                          <a:cs typeface="Times New Roman"/>
                        </a:rPr>
                        <a:t>1</a:t>
                      </a:r>
                      <a:r>
                        <a:rPr lang="sl-SI" sz="1600" b="1" dirty="0" smtClean="0">
                          <a:solidFill>
                            <a:schemeClr val="tx1"/>
                          </a:solidFill>
                          <a:latin typeface="Times New Roman"/>
                          <a:ea typeface="Calibri"/>
                          <a:cs typeface="Times New Roman"/>
                        </a:rPr>
                        <a:t>B</a:t>
                      </a:r>
                      <a:r>
                        <a:rPr lang="tr-TR" sz="1600" b="1" dirty="0" smtClean="0">
                          <a:solidFill>
                            <a:schemeClr val="tx1"/>
                          </a:solidFill>
                          <a:latin typeface="Times New Roman"/>
                          <a:ea typeface="Calibri"/>
                          <a:cs typeface="Times New Roman"/>
                        </a:rPr>
                        <a:t>3</a:t>
                      </a:r>
                      <a:r>
                        <a:rPr lang="sl-SI" sz="1600" b="1" dirty="0" smtClean="0">
                          <a:solidFill>
                            <a:schemeClr val="tx1"/>
                          </a:solidFill>
                          <a:latin typeface="Times New Roman"/>
                          <a:ea typeface="Calibri"/>
                          <a:cs typeface="Times New Roman"/>
                        </a:rPr>
                        <a:t>C</a:t>
                      </a:r>
                      <a:r>
                        <a:rPr lang="tr-TR" sz="1600" b="1" dirty="0" smtClean="0">
                          <a:solidFill>
                            <a:schemeClr val="tx1"/>
                          </a:solidFill>
                          <a:latin typeface="Times New Roman"/>
                          <a:ea typeface="Calibri"/>
                          <a:cs typeface="Times New Roman"/>
                        </a:rPr>
                        <a:t>2</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gridSpan="3">
                  <a:txBody>
                    <a:bodyPr/>
                    <a:lstStyle/>
                    <a:p>
                      <a:pPr algn="ctr">
                        <a:spcAft>
                          <a:spcPts val="0"/>
                        </a:spcAft>
                      </a:pPr>
                      <a:r>
                        <a:rPr lang="sl-SI" sz="1600" b="1" dirty="0" smtClean="0">
                          <a:solidFill>
                            <a:schemeClr val="tx1"/>
                          </a:solidFill>
                          <a:latin typeface="Times New Roman"/>
                          <a:ea typeface="Calibri"/>
                          <a:cs typeface="Times New Roman"/>
                        </a:rPr>
                        <a:t>A</a:t>
                      </a:r>
                      <a:r>
                        <a:rPr lang="tr-TR" sz="1600" b="1" dirty="0" smtClean="0">
                          <a:solidFill>
                            <a:schemeClr val="tx1"/>
                          </a:solidFill>
                          <a:latin typeface="Times New Roman"/>
                          <a:ea typeface="Calibri"/>
                          <a:cs typeface="Times New Roman"/>
                        </a:rPr>
                        <a:t>1</a:t>
                      </a:r>
                      <a:r>
                        <a:rPr lang="sl-SI" sz="1600" b="1" dirty="0" smtClean="0">
                          <a:solidFill>
                            <a:schemeClr val="tx1"/>
                          </a:solidFill>
                          <a:latin typeface="Times New Roman"/>
                          <a:ea typeface="Calibri"/>
                          <a:cs typeface="Times New Roman"/>
                        </a:rPr>
                        <a:t>B</a:t>
                      </a:r>
                      <a:r>
                        <a:rPr lang="tr-TR" sz="1600" b="1" dirty="0" smtClean="0">
                          <a:solidFill>
                            <a:schemeClr val="tx1"/>
                          </a:solidFill>
                          <a:latin typeface="Times New Roman"/>
                          <a:ea typeface="Calibri"/>
                          <a:cs typeface="Times New Roman"/>
                        </a:rPr>
                        <a:t>3</a:t>
                      </a:r>
                      <a:r>
                        <a:rPr lang="sl-SI" sz="1600" b="1" dirty="0" smtClean="0">
                          <a:solidFill>
                            <a:schemeClr val="tx1"/>
                          </a:solidFill>
                          <a:latin typeface="Times New Roman"/>
                          <a:ea typeface="Calibri"/>
                          <a:cs typeface="Times New Roman"/>
                        </a:rPr>
                        <a:t>C</a:t>
                      </a:r>
                      <a:r>
                        <a:rPr lang="tr-TR" sz="1600" b="1" dirty="0" smtClean="0">
                          <a:solidFill>
                            <a:schemeClr val="tx1"/>
                          </a:solidFill>
                          <a:latin typeface="Times New Roman"/>
                          <a:ea typeface="Calibri"/>
                          <a:cs typeface="Times New Roman"/>
                        </a:rPr>
                        <a:t>2</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c hMerge="1">
                  <a:txBody>
                    <a:bodyPr/>
                    <a:lstStyle/>
                    <a:p>
                      <a:endParaRPr lang="tr-TR"/>
                    </a:p>
                  </a:txBody>
                  <a:tcPr>
                    <a:cell3D prstMaterial="dkEdge">
                      <a:bevel w="25400" h="25400" prst="angle"/>
                      <a:lightRig rig="flood" dir="t"/>
                    </a:cell3D>
                    <a:solidFill>
                      <a:srgbClr val="FFFF00"/>
                    </a:solidFill>
                  </a:tcPr>
                </a:tc>
              </a:tr>
              <a:tr h="457200">
                <a:tc>
                  <a:txBody>
                    <a:bodyPr/>
                    <a:lstStyle/>
                    <a:p>
                      <a:pPr algn="ctr">
                        <a:spcAft>
                          <a:spcPts val="0"/>
                        </a:spcAft>
                      </a:pPr>
                      <a:r>
                        <a:rPr lang="tr-TR" sz="1600" b="1" dirty="0" err="1" smtClean="0">
                          <a:solidFill>
                            <a:schemeClr val="tx1"/>
                          </a:solidFill>
                          <a:latin typeface="Times New Roman"/>
                          <a:ea typeface="Calibri"/>
                          <a:cs typeface="Times New Roman"/>
                        </a:rPr>
                        <a:t>Cutting</a:t>
                      </a:r>
                      <a:r>
                        <a:rPr lang="tr-TR" sz="1600" b="1" baseline="0" dirty="0" smtClean="0">
                          <a:solidFill>
                            <a:schemeClr val="tx1"/>
                          </a:solidFill>
                          <a:latin typeface="Times New Roman"/>
                          <a:ea typeface="Calibri"/>
                          <a:cs typeface="Times New Roman"/>
                        </a:rPr>
                        <a:t> </a:t>
                      </a:r>
                      <a:r>
                        <a:rPr lang="tr-TR" sz="1600" b="1" baseline="0" dirty="0" err="1" smtClean="0">
                          <a:solidFill>
                            <a:schemeClr val="tx1"/>
                          </a:solidFill>
                          <a:latin typeface="Times New Roman"/>
                          <a:ea typeface="Calibri"/>
                          <a:cs typeface="Times New Roman"/>
                        </a:rPr>
                        <a:t>conditions</a:t>
                      </a:r>
                      <a:endParaRPr lang="tr-TR" sz="1600" b="1" dirty="0">
                        <a:solidFill>
                          <a:schemeClr val="tx1"/>
                        </a:solidFill>
                        <a:latin typeface="Times New Roman"/>
                        <a:ea typeface="Calibri"/>
                        <a:cs typeface="Times New Roman"/>
                      </a:endParaRPr>
                    </a:p>
                  </a:txBody>
                  <a:tcPr marL="36195" marR="36195" marT="0" marB="0" anchor="ctr">
                    <a:cell3D prstMaterial="dkEdge">
                      <a:bevel w="25400" h="25400" prst="angle"/>
                      <a:lightRig rig="flood" dir="t"/>
                    </a:cell3D>
                    <a:solidFill>
                      <a:srgbClr val="00FF00"/>
                    </a:solidFill>
                  </a:tcPr>
                </a:tc>
                <a:tc>
                  <a:txBody>
                    <a:bodyPr/>
                    <a:lstStyle/>
                    <a:p>
                      <a:pPr algn="ctr">
                        <a:spcAft>
                          <a:spcPts val="0"/>
                        </a:spcAft>
                      </a:pPr>
                      <a:r>
                        <a:rPr lang="sl-SI" sz="1600" b="1" dirty="0" smtClean="0">
                          <a:solidFill>
                            <a:schemeClr val="tx1"/>
                          </a:solidFill>
                          <a:latin typeface="Times New Roman"/>
                          <a:ea typeface="Calibri"/>
                          <a:cs typeface="Times New Roman"/>
                        </a:rPr>
                        <a:t>0,1</a:t>
                      </a:r>
                      <a:r>
                        <a:rPr lang="tr-TR" sz="1600" b="1" dirty="0" smtClean="0">
                          <a:solidFill>
                            <a:schemeClr val="tx1"/>
                          </a:solidFill>
                          <a:latin typeface="Times New Roman"/>
                          <a:ea typeface="Calibri"/>
                          <a:cs typeface="Times New Roman"/>
                        </a:rPr>
                        <a:t>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tr-TR" sz="1600" b="1" dirty="0" smtClean="0">
                          <a:solidFill>
                            <a:schemeClr val="tx1"/>
                          </a:solidFill>
                          <a:latin typeface="Times New Roman"/>
                          <a:ea typeface="Calibri"/>
                          <a:cs typeface="Times New Roman"/>
                        </a:rPr>
                        <a:t>100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sl-SI" sz="1600" b="1" dirty="0" smtClean="0">
                          <a:solidFill>
                            <a:schemeClr val="tx1"/>
                          </a:solidFill>
                          <a:latin typeface="Times New Roman"/>
                          <a:ea typeface="Calibri"/>
                          <a:cs typeface="Times New Roman"/>
                        </a:rPr>
                        <a:t>K</a:t>
                      </a:r>
                      <a:r>
                        <a:rPr lang="tr-TR" sz="1600" b="1" dirty="0" smtClean="0">
                          <a:solidFill>
                            <a:schemeClr val="tx1"/>
                          </a:solidFill>
                          <a:latin typeface="Times New Roman"/>
                          <a:ea typeface="Calibri"/>
                          <a:cs typeface="Times New Roman"/>
                        </a:rPr>
                        <a:t>T</a:t>
                      </a:r>
                      <a:r>
                        <a:rPr lang="sl-SI" sz="1600" b="1" dirty="0" smtClean="0">
                          <a:solidFill>
                            <a:schemeClr val="tx1"/>
                          </a:solidFill>
                          <a:latin typeface="Times New Roman"/>
                          <a:ea typeface="Calibri"/>
                          <a:cs typeface="Times New Roman"/>
                        </a:rPr>
                        <a:t>31</a:t>
                      </a:r>
                      <a:r>
                        <a:rPr lang="tr-TR" sz="1600" b="1" dirty="0" smtClean="0">
                          <a:solidFill>
                            <a:schemeClr val="tx1"/>
                          </a:solidFill>
                          <a:latin typeface="Times New Roman"/>
                          <a:ea typeface="Calibri"/>
                          <a:cs typeface="Times New Roman"/>
                        </a:rPr>
                        <a:t>5</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sl-SI" sz="1600" b="1" dirty="0" smtClean="0">
                          <a:solidFill>
                            <a:schemeClr val="tx1"/>
                          </a:solidFill>
                          <a:latin typeface="Times New Roman"/>
                          <a:ea typeface="Calibri"/>
                          <a:cs typeface="Times New Roman"/>
                        </a:rPr>
                        <a:t>0,1</a:t>
                      </a:r>
                      <a:r>
                        <a:rPr lang="tr-TR" sz="1600" b="1" dirty="0" smtClean="0">
                          <a:solidFill>
                            <a:schemeClr val="tx1"/>
                          </a:solidFill>
                          <a:latin typeface="Times New Roman"/>
                          <a:ea typeface="Calibri"/>
                          <a:cs typeface="Times New Roman"/>
                        </a:rPr>
                        <a:t>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tr-TR" sz="1600" b="1" dirty="0" smtClean="0">
                          <a:solidFill>
                            <a:schemeClr val="tx1"/>
                          </a:solidFill>
                          <a:latin typeface="Times New Roman"/>
                          <a:ea typeface="Calibri"/>
                          <a:cs typeface="Times New Roman"/>
                        </a:rPr>
                        <a:t>100</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c>
                  <a:txBody>
                    <a:bodyPr/>
                    <a:lstStyle/>
                    <a:p>
                      <a:pPr algn="ctr">
                        <a:spcAft>
                          <a:spcPts val="0"/>
                        </a:spcAft>
                      </a:pPr>
                      <a:r>
                        <a:rPr lang="sl-SI" sz="1600" b="1" dirty="0" smtClean="0">
                          <a:solidFill>
                            <a:schemeClr val="tx1"/>
                          </a:solidFill>
                          <a:latin typeface="Times New Roman"/>
                          <a:ea typeface="Calibri"/>
                          <a:cs typeface="Times New Roman"/>
                        </a:rPr>
                        <a:t>K</a:t>
                      </a:r>
                      <a:r>
                        <a:rPr lang="tr-TR" sz="1600" b="1" dirty="0" smtClean="0">
                          <a:solidFill>
                            <a:schemeClr val="tx1"/>
                          </a:solidFill>
                          <a:latin typeface="Times New Roman"/>
                          <a:ea typeface="Calibri"/>
                          <a:cs typeface="Times New Roman"/>
                        </a:rPr>
                        <a:t>T315</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rgbClr val="FFFF00"/>
                    </a:solidFill>
                  </a:tcPr>
                </a:tc>
              </a:tr>
              <a:tr h="381000">
                <a:tc>
                  <a:txBody>
                    <a:bodyPr/>
                    <a:lstStyle/>
                    <a:p>
                      <a:pPr algn="ctr">
                        <a:spcAft>
                          <a:spcPts val="0"/>
                        </a:spcAft>
                      </a:pPr>
                      <a:r>
                        <a:rPr lang="tr-TR" sz="1600" b="1" dirty="0" err="1" smtClean="0">
                          <a:solidFill>
                            <a:schemeClr val="tx1"/>
                          </a:solidFill>
                          <a:latin typeface="Times New Roman"/>
                          <a:ea typeface="Calibri"/>
                          <a:cs typeface="Times New Roman"/>
                        </a:rPr>
                        <a:t>Surfage</a:t>
                      </a:r>
                      <a:r>
                        <a:rPr lang="tr-TR" sz="1600" b="1" dirty="0" smtClean="0">
                          <a:solidFill>
                            <a:schemeClr val="tx1"/>
                          </a:solidFill>
                          <a:latin typeface="Times New Roman"/>
                          <a:ea typeface="Calibri"/>
                          <a:cs typeface="Times New Roman"/>
                        </a:rPr>
                        <a:t> </a:t>
                      </a:r>
                      <a:r>
                        <a:rPr lang="tr-TR" sz="1600" b="1" dirty="0" err="1" smtClean="0">
                          <a:solidFill>
                            <a:schemeClr val="tx1"/>
                          </a:solidFill>
                          <a:latin typeface="Times New Roman"/>
                          <a:ea typeface="Calibri"/>
                          <a:cs typeface="Times New Roman"/>
                        </a:rPr>
                        <a:t>roughness</a:t>
                      </a:r>
                      <a:r>
                        <a:rPr lang="tr-TR" sz="1600" b="1" dirty="0" smtClean="0">
                          <a:solidFill>
                            <a:schemeClr val="tx1"/>
                          </a:solidFill>
                          <a:latin typeface="Times New Roman"/>
                          <a:ea typeface="Calibri"/>
                          <a:cs typeface="Times New Roman"/>
                        </a:rPr>
                        <a:t> (</a:t>
                      </a:r>
                      <a:r>
                        <a:rPr lang="tr-TR" sz="1600" b="1" dirty="0" err="1" smtClean="0">
                          <a:solidFill>
                            <a:schemeClr val="tx1"/>
                          </a:solidFill>
                          <a:latin typeface="Times New Roman"/>
                          <a:ea typeface="Calibri"/>
                          <a:cs typeface="Times New Roman"/>
                        </a:rPr>
                        <a:t>Ra</a:t>
                      </a:r>
                      <a:r>
                        <a:rPr lang="tr-TR" sz="1600" b="1" dirty="0" smtClean="0">
                          <a:solidFill>
                            <a:schemeClr val="tx1"/>
                          </a:solidFill>
                          <a:latin typeface="Times New Roman"/>
                          <a:ea typeface="Calibri"/>
                          <a:cs typeface="Times New Roman"/>
                        </a:rPr>
                        <a:t>)</a:t>
                      </a:r>
                      <a:endParaRPr lang="tr-TR" sz="1600" b="1" dirty="0">
                        <a:solidFill>
                          <a:schemeClr val="tx1"/>
                        </a:solidFill>
                        <a:latin typeface="Times New Roman"/>
                        <a:ea typeface="Calibri"/>
                        <a:cs typeface="Times New Roman"/>
                      </a:endParaRPr>
                    </a:p>
                  </a:txBody>
                  <a:tcPr marL="17780" marR="17780" marT="0" marB="0" anchor="b">
                    <a:cell3D prstMaterial="dkEdge">
                      <a:bevel w="25400" h="25400" prst="angle"/>
                      <a:lightRig rig="flood" dir="t"/>
                    </a:cell3D>
                  </a:tcPr>
                </a:tc>
                <a:tc gridSpan="3">
                  <a:txBody>
                    <a:bodyPr/>
                    <a:lstStyle/>
                    <a:p>
                      <a:pPr algn="ctr">
                        <a:spcAft>
                          <a:spcPts val="0"/>
                        </a:spcAft>
                      </a:pPr>
                      <a:r>
                        <a:rPr lang="sl-SI" sz="1600" b="1" dirty="0" smtClean="0">
                          <a:solidFill>
                            <a:schemeClr val="tx1"/>
                          </a:solidFill>
                          <a:latin typeface="Times New Roman"/>
                          <a:ea typeface="Calibri"/>
                          <a:cs typeface="Times New Roman"/>
                        </a:rPr>
                        <a:t>780,389</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gridSpan="3">
                  <a:txBody>
                    <a:bodyPr/>
                    <a:lstStyle/>
                    <a:p>
                      <a:pPr algn="ctr">
                        <a:spcAft>
                          <a:spcPts val="0"/>
                        </a:spcAft>
                      </a:pPr>
                      <a:r>
                        <a:rPr lang="sl-SI" sz="1600" b="1" dirty="0">
                          <a:solidFill>
                            <a:schemeClr val="tx1"/>
                          </a:solidFill>
                          <a:latin typeface="Times New Roman"/>
                          <a:ea typeface="Calibri"/>
                          <a:cs typeface="Times New Roman"/>
                        </a:rPr>
                        <a:t>765</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r>
              <a:tr h="447478">
                <a:tc>
                  <a:txBody>
                    <a:bodyPr/>
                    <a:lstStyle/>
                    <a:p>
                      <a:pPr algn="ctr">
                        <a:spcAft>
                          <a:spcPts val="0"/>
                        </a:spcAft>
                      </a:pPr>
                      <a:r>
                        <a:rPr lang="sl-SI" sz="1600" b="1" dirty="0" smtClean="0">
                          <a:solidFill>
                            <a:schemeClr val="tx1"/>
                          </a:solidFill>
                          <a:latin typeface="Times New Roman"/>
                          <a:ea typeface="Calibri"/>
                          <a:cs typeface="Times New Roman"/>
                        </a:rPr>
                        <a:t>S/N </a:t>
                      </a:r>
                      <a:r>
                        <a:rPr lang="tr-TR" sz="1600" b="1" dirty="0" err="1" smtClean="0">
                          <a:solidFill>
                            <a:schemeClr val="tx1"/>
                          </a:solidFill>
                          <a:latin typeface="Times New Roman"/>
                          <a:ea typeface="Calibri"/>
                          <a:cs typeface="Times New Roman"/>
                        </a:rPr>
                        <a:t>ratio</a:t>
                      </a:r>
                      <a:endParaRPr lang="tr-TR" sz="1600" b="1" dirty="0">
                        <a:solidFill>
                          <a:schemeClr val="tx1"/>
                        </a:solidFill>
                        <a:latin typeface="Times New Roman"/>
                        <a:ea typeface="Calibri"/>
                        <a:cs typeface="Times New Roman"/>
                      </a:endParaRPr>
                    </a:p>
                  </a:txBody>
                  <a:tcPr marL="17780" marR="17780" marT="0" marB="0" anchor="b">
                    <a:cell3D prstMaterial="dkEdge">
                      <a:bevel w="25400" h="25400" prst="angle"/>
                      <a:lightRig rig="flood" dir="t"/>
                    </a:cell3D>
                  </a:tcPr>
                </a:tc>
                <a:tc gridSpan="3">
                  <a:txBody>
                    <a:bodyPr/>
                    <a:lstStyle/>
                    <a:p>
                      <a:pPr algn="ctr">
                        <a:spcAft>
                          <a:spcPts val="0"/>
                        </a:spcAft>
                      </a:pPr>
                      <a:r>
                        <a:rPr lang="sl-SI" sz="1600" b="1" dirty="0" smtClean="0">
                          <a:solidFill>
                            <a:schemeClr val="tx1"/>
                          </a:solidFill>
                          <a:latin typeface="Times New Roman"/>
                          <a:ea typeface="Calibri"/>
                          <a:cs typeface="Times New Roman"/>
                        </a:rPr>
                        <a:t>-57.717</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gridSpan="3">
                  <a:txBody>
                    <a:bodyPr/>
                    <a:lstStyle/>
                    <a:p>
                      <a:pPr algn="ctr">
                        <a:spcAft>
                          <a:spcPts val="0"/>
                        </a:spcAft>
                      </a:pPr>
                      <a:r>
                        <a:rPr lang="sl-SI" sz="1600" b="1" dirty="0">
                          <a:solidFill>
                            <a:schemeClr val="tx1"/>
                          </a:solidFill>
                          <a:latin typeface="Times New Roman"/>
                          <a:ea typeface="Calibri"/>
                          <a:cs typeface="Times New Roman"/>
                        </a:rPr>
                        <a:t>-57,673</a:t>
                      </a:r>
                      <a:endParaRPr lang="tr-TR" sz="1600" b="1" dirty="0">
                        <a:solidFill>
                          <a:schemeClr val="tx1"/>
                        </a:solidFill>
                        <a:latin typeface="Times New Roman"/>
                        <a:ea typeface="Calibri"/>
                        <a:cs typeface="Times New Roman"/>
                      </a:endParaRPr>
                    </a:p>
                  </a:txBody>
                  <a:tcPr marL="68580" marR="68580" marT="0" marB="0">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c hMerge="1">
                  <a:txBody>
                    <a:bodyPr/>
                    <a:lstStyle/>
                    <a:p>
                      <a:endParaRPr lang="tr-TR"/>
                    </a:p>
                  </a:txBody>
                  <a:tcPr>
                    <a:cell3D prstMaterial="dkEdge">
                      <a:bevel w="25400" h="25400" prst="angle"/>
                      <a:lightRig rig="flood" dir="t"/>
                    </a:cell3D>
                    <a:solidFill>
                      <a:schemeClr val="accent2">
                        <a:lumMod val="60000"/>
                        <a:lumOff val="40000"/>
                      </a:schemeClr>
                    </a:solidFill>
                  </a:tcPr>
                </a:tc>
              </a:tr>
            </a:tbl>
          </a:graphicData>
        </a:graphic>
      </p:graphicFrame>
      <p:sp>
        <p:nvSpPr>
          <p:cNvPr id="41987" name="Rectangle 3"/>
          <p:cNvSpPr>
            <a:spLocks noChangeArrowheads="1"/>
          </p:cNvSpPr>
          <p:nvPr/>
        </p:nvSpPr>
        <p:spPr bwMode="auto">
          <a:xfrm>
            <a:off x="1143000" y="3733800"/>
            <a:ext cx="152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000" b="0" i="0" u="none" strike="noStrike" cap="none" normalizeH="0" baseline="0" dirty="0" err="1" smtClean="0">
                <a:ln>
                  <a:noFill/>
                </a:ln>
                <a:solidFill>
                  <a:schemeClr val="tx1"/>
                </a:solidFill>
                <a:effectLst/>
                <a:latin typeface="Arial" pitchFamily="34" charset="0"/>
                <a:cs typeface="Arial" pitchFamily="34" charset="0"/>
              </a:rPr>
              <a:t>According</a:t>
            </a:r>
            <a:r>
              <a:rPr kumimoji="0" lang="tr-TR" sz="1000" b="0" i="0" u="none" strike="noStrike" cap="none" normalizeH="0" baseline="0" dirty="0" smtClean="0">
                <a:ln>
                  <a:noFill/>
                </a:ln>
                <a:solidFill>
                  <a:schemeClr val="tx1"/>
                </a:solidFill>
                <a:effectLst/>
                <a:latin typeface="Arial" pitchFamily="34" charset="0"/>
                <a:cs typeface="Arial" pitchFamily="34" charset="0"/>
              </a:rPr>
              <a:t> </a:t>
            </a:r>
            <a:r>
              <a:rPr kumimoji="0" lang="tr-TR" sz="1000" b="0" i="0" u="none" strike="noStrike" cap="none" normalizeH="0" baseline="0" dirty="0" err="1" smtClean="0">
                <a:ln>
                  <a:noFill/>
                </a:ln>
                <a:solidFill>
                  <a:schemeClr val="tx1"/>
                </a:solidFill>
                <a:effectLst/>
                <a:latin typeface="Arial" pitchFamily="34" charset="0"/>
                <a:cs typeface="Arial" pitchFamily="34" charset="0"/>
              </a:rPr>
              <a:t>to</a:t>
            </a:r>
            <a:r>
              <a:rPr kumimoji="0" lang="tr-TR" sz="1000" b="0" i="0" u="none" strike="noStrike" cap="none" normalizeH="0" baseline="0" dirty="0" smtClean="0">
                <a:ln>
                  <a:noFill/>
                </a:ln>
                <a:solidFill>
                  <a:schemeClr val="tx1"/>
                </a:solidFill>
                <a:effectLst/>
                <a:latin typeface="Arial" pitchFamily="34" charset="0"/>
                <a:cs typeface="Arial" pitchFamily="34" charset="0"/>
              </a:rPr>
              <a:t> </a:t>
            </a:r>
            <a:r>
              <a:rPr kumimoji="0" lang="tr-TR" sz="1000" b="0" i="0" u="none" strike="noStrike" cap="none" normalizeH="0" baseline="0" dirty="0" err="1" smtClean="0">
                <a:ln>
                  <a:noFill/>
                </a:ln>
                <a:solidFill>
                  <a:schemeClr val="tx1"/>
                </a:solidFill>
                <a:effectLst/>
                <a:latin typeface="Arial" pitchFamily="34" charset="0"/>
                <a:cs typeface="Arial" pitchFamily="34" charset="0"/>
              </a:rPr>
              <a:t>Fz</a:t>
            </a:r>
            <a:endParaRPr kumimoji="0" lang="tr-TR"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989" name="Rectangle 5"/>
          <p:cNvSpPr>
            <a:spLocks noChangeArrowheads="1"/>
          </p:cNvSpPr>
          <p:nvPr/>
        </p:nvSpPr>
        <p:spPr bwMode="auto">
          <a:xfrm>
            <a:off x="457200" y="663575"/>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sp>
        <p:nvSpPr>
          <p:cNvPr id="41990" name="Rectangle 6"/>
          <p:cNvSpPr>
            <a:spLocks noChangeArrowheads="1"/>
          </p:cNvSpPr>
          <p:nvPr/>
        </p:nvSpPr>
        <p:spPr bwMode="auto">
          <a:xfrm>
            <a:off x="1295400" y="6304002"/>
            <a:ext cx="1593706" cy="553998"/>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tr-TR" sz="1200" dirty="0" smtClean="0">
                <a:latin typeface="Arial" pitchFamily="34" charset="0"/>
                <a:cs typeface="Arial" pitchFamily="34" charset="0"/>
              </a:rPr>
              <a:t>S/N </a:t>
            </a:r>
            <a:r>
              <a:rPr lang="tr-TR" sz="1200" dirty="0" err="1" smtClean="0">
                <a:latin typeface="Arial" pitchFamily="34" charset="0"/>
                <a:cs typeface="Arial" pitchFamily="34" charset="0"/>
              </a:rPr>
              <a:t>Smaller</a:t>
            </a:r>
            <a:r>
              <a:rPr lang="tr-TR" sz="1200" dirty="0" smtClean="0">
                <a:latin typeface="Arial" pitchFamily="34" charset="0"/>
                <a:cs typeface="Arial" pitchFamily="34" charset="0"/>
              </a:rPr>
              <a:t> is </a:t>
            </a:r>
            <a:r>
              <a:rPr lang="tr-TR" sz="1200" dirty="0" err="1" smtClean="0">
                <a:latin typeface="Arial" pitchFamily="34" charset="0"/>
                <a:cs typeface="Arial" pitchFamily="34" charset="0"/>
              </a:rPr>
              <a:t>better</a:t>
            </a:r>
            <a:endParaRPr lang="tr-TR" sz="1200" dirty="0" smtClean="0">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 Box 3"/>
          <p:cNvSpPr txBox="1">
            <a:spLocks noChangeArrowheads="1"/>
          </p:cNvSpPr>
          <p:nvPr/>
        </p:nvSpPr>
        <p:spPr bwMode="auto">
          <a:xfrm flipH="1">
            <a:off x="2057400" y="3962400"/>
            <a:ext cx="762000" cy="228600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Average</a:t>
            </a:r>
            <a:r>
              <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S/N </a:t>
            </a: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ratio</a:t>
            </a:r>
            <a:endParaRPr kumimoji="0" lang="tr-TR" sz="1800" b="0" i="0" u="none" strike="noStrike" cap="none" normalizeH="0" baseline="0" dirty="0" smtClean="0">
              <a:ln>
                <a:noFill/>
              </a:ln>
              <a:solidFill>
                <a:srgbClr val="FF0000"/>
              </a:solidFill>
              <a:effectLst/>
              <a:latin typeface="Arial" pitchFamily="34" charset="0"/>
              <a:cs typeface="Arial" pitchFamily="34" charset="0"/>
            </a:endParaRPr>
          </a:p>
        </p:txBody>
      </p:sp>
      <p:sp>
        <p:nvSpPr>
          <p:cNvPr id="11" name="10 Dikdörtgen"/>
          <p:cNvSpPr/>
          <p:nvPr/>
        </p:nvSpPr>
        <p:spPr>
          <a:xfrm>
            <a:off x="3048000" y="3733800"/>
            <a:ext cx="3886200" cy="246221"/>
          </a:xfrm>
          <a:prstGeom prst="rect">
            <a:avLst/>
          </a:prstGeom>
        </p:spPr>
        <p:txBody>
          <a:bodyPr wrap="square">
            <a:spAutoFit/>
          </a:bodyPr>
          <a:lstStyle/>
          <a:p>
            <a:pPr lvl="0" fontAlgn="base">
              <a:spcBef>
                <a:spcPct val="0"/>
              </a:spcBef>
              <a:spcAft>
                <a:spcPct val="0"/>
              </a:spcAft>
            </a:pPr>
            <a:r>
              <a:rPr lang="tr-TR" sz="1000" dirty="0" err="1" smtClean="0">
                <a:latin typeface="Arial" pitchFamily="34" charset="0"/>
                <a:cs typeface="Arial" pitchFamily="34" charset="0"/>
              </a:rPr>
              <a:t>Feed</a:t>
            </a:r>
            <a:r>
              <a:rPr lang="tr-TR" sz="1000" dirty="0" smtClean="0">
                <a:latin typeface="Arial" pitchFamily="34" charset="0"/>
                <a:cs typeface="Arial" pitchFamily="34" charset="0"/>
              </a:rPr>
              <a:t> rate		</a:t>
            </a:r>
            <a:r>
              <a:rPr lang="tr-TR" sz="1000" dirty="0" err="1" smtClean="0">
                <a:latin typeface="Arial" pitchFamily="34" charset="0"/>
                <a:cs typeface="Arial" pitchFamily="34" charset="0"/>
              </a:rPr>
              <a:t>Cutting</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speed</a:t>
            </a:r>
            <a:endParaRPr lang="tr-TR" sz="1000" dirty="0" smtClean="0">
              <a:latin typeface="Arial" pitchFamily="34" charset="0"/>
              <a:cs typeface="Arial" pitchFamily="34" charset="0"/>
            </a:endParaRPr>
          </a:p>
        </p:txBody>
      </p:sp>
      <p:sp>
        <p:nvSpPr>
          <p:cNvPr id="12" name="11 Dikdörtgen"/>
          <p:cNvSpPr/>
          <p:nvPr/>
        </p:nvSpPr>
        <p:spPr>
          <a:xfrm>
            <a:off x="2971800" y="6248400"/>
            <a:ext cx="829073" cy="246221"/>
          </a:xfrm>
          <a:prstGeom prst="rect">
            <a:avLst/>
          </a:prstGeom>
        </p:spPr>
        <p:txBody>
          <a:bodyPr wrap="none">
            <a:spAutoFit/>
          </a:bodyPr>
          <a:lstStyle/>
          <a:p>
            <a:pPr lvl="0" fontAlgn="base">
              <a:spcBef>
                <a:spcPct val="0"/>
              </a:spcBef>
              <a:spcAft>
                <a:spcPct val="0"/>
              </a:spcAft>
            </a:pPr>
            <a:r>
              <a:rPr lang="tr-TR" sz="1000" dirty="0" err="1" smtClean="0">
                <a:latin typeface="Arial" pitchFamily="34" charset="0"/>
                <a:cs typeface="Arial" pitchFamily="34" charset="0"/>
              </a:rPr>
              <a:t>Cutting</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tool</a:t>
            </a:r>
            <a:endParaRPr lang="tr-TR" sz="1000" dirty="0" smtClean="0">
              <a:latin typeface="Arial" pitchFamily="34" charset="0"/>
              <a:cs typeface="Arial" pitchFamily="34" charset="0"/>
            </a:endParaRPr>
          </a:p>
        </p:txBody>
      </p:sp>
      <p:pic>
        <p:nvPicPr>
          <p:cNvPr id="65538" name="Picture 2"/>
          <p:cNvPicPr>
            <a:picLocks noChangeAspect="1" noChangeArrowheads="1"/>
          </p:cNvPicPr>
          <p:nvPr/>
        </p:nvPicPr>
        <p:blipFill>
          <a:blip r:embed="rId3"/>
          <a:srcRect/>
          <a:stretch>
            <a:fillRect/>
          </a:stretch>
        </p:blipFill>
        <p:spPr bwMode="auto">
          <a:xfrm>
            <a:off x="2819401" y="3962400"/>
            <a:ext cx="3505199" cy="2286000"/>
          </a:xfrm>
          <a:prstGeom prst="rect">
            <a:avLst/>
          </a:prstGeom>
          <a:noFill/>
          <a:ln w="9525">
            <a:noFill/>
            <a:miter lim="800000"/>
            <a:headEnd/>
            <a:tailEnd/>
          </a:ln>
          <a:effectLst/>
        </p:spPr>
      </p:pic>
    </p:spTree>
    <p:extLst>
      <p:ext uri="{BB962C8B-B14F-4D97-AF65-F5344CB8AC3E}">
        <p14:creationId xmlns="" xmlns:p14="http://schemas.microsoft.com/office/powerpoint/2010/main" val="29591709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p:cNvPicPr>
            <a:picLocks noGrp="1"/>
          </p:cNvPicPr>
          <p:nvPr>
            <p:ph idx="1"/>
          </p:nvPr>
        </p:nvPicPr>
        <p:blipFill>
          <a:blip r:embed="rId2" cstate="print"/>
          <a:srcRect/>
          <a:stretch>
            <a:fillRect/>
          </a:stretch>
        </p:blipFill>
        <p:spPr bwMode="auto">
          <a:xfrm>
            <a:off x="2590800" y="3505200"/>
            <a:ext cx="4191000" cy="2637400"/>
          </a:xfrm>
          <a:prstGeom prst="rect">
            <a:avLst/>
          </a:prstGeom>
          <a:noFill/>
          <a:ln w="9525">
            <a:noFill/>
            <a:miter lim="800000"/>
            <a:headEnd/>
            <a:tailEnd/>
          </a:ln>
        </p:spPr>
      </p:pic>
      <p:sp>
        <p:nvSpPr>
          <p:cNvPr id="5" name="Dikdörtgen 4"/>
          <p:cNvSpPr>
            <a:spLocks noGrp="1"/>
          </p:cNvSpPr>
          <p:nvPr>
            <p:ph type="title"/>
          </p:nvPr>
        </p:nvSpPr>
        <p:spPr>
          <a:xfrm>
            <a:off x="457200" y="274638"/>
            <a:ext cx="8229600" cy="584775"/>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tr-T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ANOVA ANALYSIS </a:t>
            </a:r>
            <a:r>
              <a:rPr lang="tr-TR" sz="32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Hastelloy</a:t>
            </a:r>
            <a:r>
              <a:rPr lang="tr-T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X (</a:t>
            </a:r>
            <a:r>
              <a:rPr lang="tr-TR" sz="32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Fx</a:t>
            </a:r>
            <a:r>
              <a:rPr lang="tr-T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endParaRPr lang="tr-TR" sz="3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aphicFrame>
        <p:nvGraphicFramePr>
          <p:cNvPr id="6" name="5 Tablo"/>
          <p:cNvGraphicFramePr>
            <a:graphicFrameLocks noGrp="1"/>
          </p:cNvGraphicFramePr>
          <p:nvPr/>
        </p:nvGraphicFramePr>
        <p:xfrm>
          <a:off x="838200" y="1600200"/>
          <a:ext cx="6095999" cy="1594052"/>
        </p:xfrm>
        <a:graphic>
          <a:graphicData uri="http://schemas.openxmlformats.org/drawingml/2006/table">
            <a:tbl>
              <a:tblPr/>
              <a:tblGrid>
                <a:gridCol w="1692221"/>
                <a:gridCol w="537069"/>
                <a:gridCol w="473212"/>
                <a:gridCol w="596161"/>
                <a:gridCol w="687182"/>
                <a:gridCol w="773914"/>
                <a:gridCol w="773914"/>
                <a:gridCol w="562326"/>
              </a:tblGrid>
              <a:tr h="343114">
                <a:tc>
                  <a:txBody>
                    <a:bodyPr/>
                    <a:lstStyle/>
                    <a:p>
                      <a:pPr algn="ctr">
                        <a:lnSpc>
                          <a:spcPct val="115000"/>
                        </a:lnSpc>
                        <a:spcAft>
                          <a:spcPts val="0"/>
                        </a:spcAft>
                      </a:pPr>
                      <a:r>
                        <a:rPr lang="sl-SI" sz="1200" b="1" kern="1200" dirty="0">
                          <a:solidFill>
                            <a:srgbClr val="000000"/>
                          </a:solidFill>
                          <a:latin typeface="Times New Roman"/>
                          <a:ea typeface="Calibri"/>
                          <a:cs typeface="Times New Roman"/>
                        </a:rPr>
                        <a:t>Taguchi Optimization </a:t>
                      </a:r>
                      <a:endParaRPr lang="tr-TR" sz="900" dirty="0">
                        <a:latin typeface="Calibri"/>
                        <a:ea typeface="Calibri"/>
                        <a:cs typeface="Times New Roman"/>
                      </a:endParaRPr>
                    </a:p>
                  </a:txBody>
                  <a:tcPr marL="27163" marR="27163" marT="571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FF00"/>
                    </a:solidFill>
                  </a:tcPr>
                </a:tc>
                <a:tc gridSpan="3">
                  <a:txBody>
                    <a:bodyPr/>
                    <a:lstStyle/>
                    <a:p>
                      <a:pPr algn="ctr">
                        <a:lnSpc>
                          <a:spcPct val="115000"/>
                        </a:lnSpc>
                        <a:spcAft>
                          <a:spcPts val="0"/>
                        </a:spcAft>
                      </a:pPr>
                      <a:r>
                        <a:rPr lang="sl-SI" sz="1200" b="1" kern="1200" dirty="0">
                          <a:solidFill>
                            <a:srgbClr val="000000"/>
                          </a:solidFill>
                          <a:latin typeface="Times New Roman"/>
                          <a:ea typeface="Calibri"/>
                          <a:cs typeface="Times New Roman"/>
                        </a:rPr>
                        <a:t>Predict </a:t>
                      </a:r>
                      <a:endParaRPr lang="tr-TR" sz="900" dirty="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gridSpan="4">
                  <a:txBody>
                    <a:bodyPr/>
                    <a:lstStyle/>
                    <a:p>
                      <a:pPr>
                        <a:lnSpc>
                          <a:spcPct val="115000"/>
                        </a:lnSpc>
                        <a:spcAft>
                          <a:spcPts val="0"/>
                        </a:spcAft>
                        <a:tabLst>
                          <a:tab pos="2319655" algn="l"/>
                        </a:tabLst>
                      </a:pPr>
                      <a:r>
                        <a:rPr lang="tr-TR" sz="1200" b="1" kern="1200" dirty="0">
                          <a:solidFill>
                            <a:srgbClr val="000000"/>
                          </a:solidFill>
                          <a:latin typeface="Times New Roman"/>
                          <a:ea typeface="Calibri"/>
                          <a:cs typeface="Times New Roman"/>
                        </a:rPr>
                        <a:t>  Correction </a:t>
                      </a:r>
                      <a:r>
                        <a:rPr lang="tr-TR" sz="1200" b="1" kern="1200" dirty="0" err="1">
                          <a:solidFill>
                            <a:srgbClr val="000000"/>
                          </a:solidFill>
                          <a:latin typeface="Times New Roman"/>
                          <a:ea typeface="Calibri"/>
                          <a:cs typeface="Times New Roman"/>
                        </a:rPr>
                        <a:t>experiment</a:t>
                      </a:r>
                      <a:r>
                        <a:rPr lang="tr-TR" sz="1200" b="1" kern="1200" dirty="0">
                          <a:solidFill>
                            <a:srgbClr val="000000"/>
                          </a:solidFill>
                          <a:latin typeface="Times New Roman"/>
                          <a:ea typeface="Calibri"/>
                          <a:cs typeface="Times New Roman"/>
                        </a:rPr>
                        <a:t> </a:t>
                      </a:r>
                      <a:endParaRPr lang="tr-TR" sz="900" dirty="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85929">
                <a:tc>
                  <a:txBody>
                    <a:bodyPr/>
                    <a:lstStyle/>
                    <a:p>
                      <a:pPr algn="ctr">
                        <a:lnSpc>
                          <a:spcPct val="115000"/>
                        </a:lnSpc>
                        <a:spcAft>
                          <a:spcPts val="0"/>
                        </a:spcAft>
                      </a:pPr>
                      <a:r>
                        <a:rPr lang="sl-SI" sz="1200" b="1" kern="1200">
                          <a:solidFill>
                            <a:srgbClr val="000000"/>
                          </a:solidFill>
                          <a:latin typeface="Times New Roman"/>
                          <a:ea typeface="Calibri"/>
                          <a:cs typeface="Times New Roman"/>
                        </a:rPr>
                        <a:t>Level </a:t>
                      </a:r>
                      <a:endParaRPr lang="tr-TR" sz="900">
                        <a:latin typeface="Calibri"/>
                        <a:ea typeface="Calibri"/>
                        <a:cs typeface="Times New Roman"/>
                      </a:endParaRPr>
                    </a:p>
                  </a:txBody>
                  <a:tcPr marL="27163" marR="27163" marT="571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FF00"/>
                    </a:solidFill>
                  </a:tcPr>
                </a:tc>
                <a:tc gridSpan="3">
                  <a:txBody>
                    <a:bodyPr/>
                    <a:lstStyle/>
                    <a:p>
                      <a:pPr algn="ctr">
                        <a:lnSpc>
                          <a:spcPct val="115000"/>
                        </a:lnSpc>
                        <a:spcAft>
                          <a:spcPts val="0"/>
                        </a:spcAft>
                      </a:pPr>
                      <a:r>
                        <a:rPr lang="en-US" sz="1200" b="1">
                          <a:solidFill>
                            <a:srgbClr val="000000"/>
                          </a:solidFill>
                          <a:latin typeface="Calibri"/>
                          <a:ea typeface="Calibri"/>
                          <a:cs typeface="Times New Roman"/>
                        </a:rPr>
                        <a:t>A1B3C2</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gridSpan="4">
                  <a:txBody>
                    <a:bodyPr/>
                    <a:lstStyle/>
                    <a:p>
                      <a:pPr algn="ctr">
                        <a:lnSpc>
                          <a:spcPct val="115000"/>
                        </a:lnSpc>
                        <a:spcAft>
                          <a:spcPts val="0"/>
                        </a:spcAft>
                      </a:pPr>
                      <a:r>
                        <a:rPr lang="en-US" sz="1200" b="1">
                          <a:solidFill>
                            <a:srgbClr val="000000"/>
                          </a:solidFill>
                          <a:latin typeface="Calibri"/>
                          <a:ea typeface="Calibri"/>
                          <a:cs typeface="Times New Roman"/>
                        </a:rPr>
                        <a:t>A1B3C2</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343114">
                <a:tc>
                  <a:txBody>
                    <a:bodyPr/>
                    <a:lstStyle/>
                    <a:p>
                      <a:pPr algn="ctr">
                        <a:lnSpc>
                          <a:spcPct val="115000"/>
                        </a:lnSpc>
                        <a:spcAft>
                          <a:spcPts val="0"/>
                        </a:spcAft>
                      </a:pPr>
                      <a:r>
                        <a:rPr lang="sl-SI" sz="1200" b="1" kern="1200">
                          <a:solidFill>
                            <a:srgbClr val="000000"/>
                          </a:solidFill>
                          <a:latin typeface="Times New Roman"/>
                          <a:ea typeface="Calibri"/>
                          <a:cs typeface="Times New Roman"/>
                        </a:rPr>
                        <a:t>Cutting conditions </a:t>
                      </a:r>
                      <a:endParaRPr lang="tr-TR" sz="900">
                        <a:latin typeface="Calibri"/>
                        <a:ea typeface="Calibri"/>
                        <a:cs typeface="Times New Roman"/>
                      </a:endParaRPr>
                    </a:p>
                  </a:txBody>
                  <a:tcPr marL="27163" marR="27163" marT="571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FF00"/>
                    </a:solidFill>
                  </a:tcPr>
                </a:tc>
                <a:tc>
                  <a:txBody>
                    <a:bodyPr/>
                    <a:lstStyle/>
                    <a:p>
                      <a:pPr>
                        <a:lnSpc>
                          <a:spcPct val="115000"/>
                        </a:lnSpc>
                        <a:spcAft>
                          <a:spcPts val="0"/>
                        </a:spcAft>
                      </a:pPr>
                      <a:r>
                        <a:rPr lang="en-US" sz="1200" b="1">
                          <a:latin typeface="Calibri"/>
                          <a:ea typeface="Calibri"/>
                          <a:cs typeface="Times New Roman"/>
                        </a:rPr>
                        <a:t>0.10</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a:latin typeface="Calibri"/>
                          <a:ea typeface="Calibri"/>
                          <a:cs typeface="Times New Roman"/>
                        </a:rPr>
                        <a:t>100</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dirty="0" smtClean="0">
                          <a:latin typeface="Calibri"/>
                          <a:ea typeface="Calibri"/>
                          <a:cs typeface="Times New Roman"/>
                        </a:rPr>
                        <a:t>K</a:t>
                      </a:r>
                      <a:r>
                        <a:rPr lang="tr-TR" sz="1200" b="1" dirty="0" smtClean="0">
                          <a:latin typeface="Calibri"/>
                          <a:ea typeface="Calibri"/>
                          <a:cs typeface="Times New Roman"/>
                        </a:rPr>
                        <a:t>C9240</a:t>
                      </a:r>
                      <a:endParaRPr lang="tr-TR" sz="900" dirty="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a:latin typeface="Calibri"/>
                          <a:ea typeface="Calibri"/>
                          <a:cs typeface="Times New Roman"/>
                        </a:rPr>
                        <a:t>0.10</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a:latin typeface="Calibri"/>
                          <a:ea typeface="Calibri"/>
                          <a:cs typeface="Times New Roman"/>
                        </a:rPr>
                        <a:t>100</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dirty="0" smtClean="0">
                          <a:latin typeface="Calibri"/>
                          <a:ea typeface="Calibri"/>
                          <a:cs typeface="Times New Roman"/>
                        </a:rPr>
                        <a:t>K</a:t>
                      </a:r>
                      <a:r>
                        <a:rPr lang="tr-TR" sz="1200" b="1" dirty="0" smtClean="0">
                          <a:latin typeface="Calibri"/>
                          <a:ea typeface="Calibri"/>
                          <a:cs typeface="Times New Roman"/>
                        </a:rPr>
                        <a:t>C9240</a:t>
                      </a:r>
                      <a:endParaRPr lang="tr-TR" sz="900" dirty="0">
                        <a:latin typeface="Calibri"/>
                        <a:ea typeface="Calibri"/>
                        <a:cs typeface="Times New Roman"/>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pPr>
                      <a:endParaRPr lang="tr-TR" sz="800">
                        <a:latin typeface="Calibri"/>
                        <a:ea typeface="Times New Roman"/>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r>
              <a:tr h="285929">
                <a:tc>
                  <a:txBody>
                    <a:bodyPr/>
                    <a:lstStyle/>
                    <a:p>
                      <a:pPr algn="ctr">
                        <a:lnSpc>
                          <a:spcPct val="115000"/>
                        </a:lnSpc>
                        <a:spcAft>
                          <a:spcPts val="0"/>
                        </a:spcAft>
                      </a:pPr>
                      <a:r>
                        <a:rPr lang="tr-TR" sz="1200" b="1" kern="1200">
                          <a:solidFill>
                            <a:srgbClr val="000000"/>
                          </a:solidFill>
                          <a:latin typeface="Times New Roman"/>
                          <a:ea typeface="Calibri"/>
                          <a:cs typeface="Times New Roman"/>
                        </a:rPr>
                        <a:t>Cutting force</a:t>
                      </a:r>
                      <a:endParaRPr lang="tr-TR" sz="900">
                        <a:latin typeface="Calibri"/>
                        <a:ea typeface="Calibri"/>
                        <a:cs typeface="Times New Roman"/>
                      </a:endParaRPr>
                    </a:p>
                  </a:txBody>
                  <a:tcPr marL="13343" marR="13343" marT="5719"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2DA2BF"/>
                    </a:solidFill>
                  </a:tcPr>
                </a:tc>
                <a:tc gridSpan="3">
                  <a:txBody>
                    <a:bodyPr/>
                    <a:lstStyle/>
                    <a:p>
                      <a:pPr algn="ctr">
                        <a:lnSpc>
                          <a:spcPct val="115000"/>
                        </a:lnSpc>
                        <a:spcAft>
                          <a:spcPts val="0"/>
                        </a:spcAft>
                      </a:pPr>
                      <a:r>
                        <a:rPr lang="en-US" sz="1200" b="1">
                          <a:solidFill>
                            <a:srgbClr val="000000"/>
                          </a:solidFill>
                          <a:latin typeface="Calibri"/>
                          <a:ea typeface="Calibri"/>
                          <a:cs typeface="Times New Roman"/>
                        </a:rPr>
                        <a:t>562</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gridSpan="4">
                  <a:txBody>
                    <a:bodyPr/>
                    <a:lstStyle/>
                    <a:p>
                      <a:pPr algn="ctr">
                        <a:lnSpc>
                          <a:spcPct val="115000"/>
                        </a:lnSpc>
                        <a:spcAft>
                          <a:spcPts val="0"/>
                        </a:spcAft>
                      </a:pPr>
                      <a:r>
                        <a:rPr lang="en-US" sz="1200" b="1">
                          <a:solidFill>
                            <a:srgbClr val="000000"/>
                          </a:solidFill>
                          <a:latin typeface="Calibri"/>
                          <a:ea typeface="Calibri"/>
                          <a:cs typeface="Times New Roman"/>
                        </a:rPr>
                        <a:t>598</a:t>
                      </a:r>
                      <a:endParaRPr lang="tr-TR" sz="900">
                        <a:latin typeface="Calibri"/>
                        <a:ea typeface="Calibri"/>
                        <a:cs typeface="Times New Roman"/>
                      </a:endParaRPr>
                    </a:p>
                  </a:txBody>
                  <a:tcPr marL="13343" marR="1334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335966">
                <a:tc>
                  <a:txBody>
                    <a:bodyPr/>
                    <a:lstStyle/>
                    <a:p>
                      <a:pPr algn="ctr">
                        <a:lnSpc>
                          <a:spcPct val="115000"/>
                        </a:lnSpc>
                        <a:spcAft>
                          <a:spcPts val="0"/>
                        </a:spcAft>
                      </a:pPr>
                      <a:r>
                        <a:rPr lang="sl-SI" sz="1200" b="1" kern="1200">
                          <a:solidFill>
                            <a:srgbClr val="000000"/>
                          </a:solidFill>
                          <a:latin typeface="Times New Roman"/>
                          <a:ea typeface="Calibri"/>
                          <a:cs typeface="Times New Roman"/>
                        </a:rPr>
                        <a:t>S/N ratio </a:t>
                      </a:r>
                      <a:endParaRPr lang="tr-TR" sz="900">
                        <a:latin typeface="Calibri"/>
                        <a:ea typeface="Calibri"/>
                        <a:cs typeface="Times New Roman"/>
                      </a:endParaRPr>
                    </a:p>
                  </a:txBody>
                  <a:tcPr marL="13343" marR="13343" marT="5719"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2DA2BF"/>
                    </a:solidFill>
                  </a:tcPr>
                </a:tc>
                <a:tc gridSpan="3">
                  <a:txBody>
                    <a:bodyPr/>
                    <a:lstStyle/>
                    <a:p>
                      <a:pPr algn="ctr">
                        <a:lnSpc>
                          <a:spcPct val="115000"/>
                        </a:lnSpc>
                        <a:spcAft>
                          <a:spcPts val="0"/>
                        </a:spcAft>
                      </a:pPr>
                      <a:r>
                        <a:rPr lang="en-US" sz="1200" b="1" dirty="0">
                          <a:solidFill>
                            <a:srgbClr val="000000"/>
                          </a:solidFill>
                          <a:latin typeface="Calibri"/>
                          <a:ea typeface="Calibri"/>
                          <a:cs typeface="Times New Roman"/>
                        </a:rPr>
                        <a:t>-54.99</a:t>
                      </a:r>
                      <a:endParaRPr lang="tr-TR" sz="900" dirty="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gridSpan="4">
                  <a:txBody>
                    <a:bodyPr/>
                    <a:lstStyle/>
                    <a:p>
                      <a:pPr algn="ctr">
                        <a:lnSpc>
                          <a:spcPct val="115000"/>
                        </a:lnSpc>
                        <a:spcAft>
                          <a:spcPts val="0"/>
                        </a:spcAft>
                      </a:pPr>
                      <a:r>
                        <a:rPr lang="en-US" sz="1200" b="1" dirty="0">
                          <a:solidFill>
                            <a:srgbClr val="000000"/>
                          </a:solidFill>
                          <a:latin typeface="Calibri"/>
                          <a:ea typeface="Calibri"/>
                          <a:cs typeface="Times New Roman"/>
                        </a:rPr>
                        <a:t>-55.53</a:t>
                      </a:r>
                      <a:endParaRPr lang="tr-TR" sz="900" dirty="0">
                        <a:latin typeface="Calibri"/>
                        <a:ea typeface="Calibri"/>
                        <a:cs typeface="Times New Roman"/>
                      </a:endParaRPr>
                    </a:p>
                  </a:txBody>
                  <a:tcPr marL="13343" marR="1334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hMerge="1">
                  <a:txBody>
                    <a:bodyPr/>
                    <a:lstStyle/>
                    <a:p>
                      <a:endParaRPr lang="tr-TR"/>
                    </a:p>
                  </a:txBody>
                  <a:tcPr/>
                </a:tc>
              </a:tr>
            </a:tbl>
          </a:graphicData>
        </a:graphic>
      </p:graphicFrame>
      <p:sp>
        <p:nvSpPr>
          <p:cNvPr id="8" name="7 Dikdörtgen"/>
          <p:cNvSpPr/>
          <p:nvPr/>
        </p:nvSpPr>
        <p:spPr>
          <a:xfrm>
            <a:off x="1981200" y="6324600"/>
            <a:ext cx="1593706" cy="276999"/>
          </a:xfrm>
          <a:prstGeom prst="rect">
            <a:avLst/>
          </a:prstGeom>
        </p:spPr>
        <p:txBody>
          <a:bodyPr wrap="none">
            <a:spAutoFit/>
          </a:bodyPr>
          <a:lstStyle/>
          <a:p>
            <a:pPr lvl="0" fontAlgn="base">
              <a:spcBef>
                <a:spcPct val="0"/>
              </a:spcBef>
              <a:spcAft>
                <a:spcPct val="0"/>
              </a:spcAft>
            </a:pPr>
            <a:r>
              <a:rPr lang="tr-TR" sz="1200" dirty="0" smtClean="0">
                <a:latin typeface="Arial" pitchFamily="34" charset="0"/>
                <a:cs typeface="Arial" pitchFamily="34" charset="0"/>
              </a:rPr>
              <a:t>S/N </a:t>
            </a:r>
            <a:r>
              <a:rPr lang="tr-TR" sz="1200" dirty="0" err="1" smtClean="0">
                <a:latin typeface="Arial" pitchFamily="34" charset="0"/>
                <a:cs typeface="Arial" pitchFamily="34" charset="0"/>
              </a:rPr>
              <a:t>Smaller</a:t>
            </a:r>
            <a:r>
              <a:rPr lang="tr-TR" sz="1200" dirty="0" smtClean="0">
                <a:latin typeface="Arial" pitchFamily="34" charset="0"/>
                <a:cs typeface="Arial" pitchFamily="34" charset="0"/>
              </a:rPr>
              <a:t> is </a:t>
            </a:r>
            <a:r>
              <a:rPr lang="tr-TR" sz="1200" dirty="0" err="1" smtClean="0">
                <a:latin typeface="Arial" pitchFamily="34" charset="0"/>
                <a:cs typeface="Arial" pitchFamily="34" charset="0"/>
              </a:rPr>
              <a:t>better</a:t>
            </a:r>
            <a:endParaRPr lang="tr-TR" sz="1200" dirty="0" smtClean="0">
              <a:latin typeface="Arial" pitchFamily="34" charset="0"/>
              <a:cs typeface="Arial" pitchFamily="34" charset="0"/>
            </a:endParaRPr>
          </a:p>
        </p:txBody>
      </p:sp>
      <p:sp>
        <p:nvSpPr>
          <p:cNvPr id="9" name="Text Box 3"/>
          <p:cNvSpPr txBox="1">
            <a:spLocks noChangeArrowheads="1"/>
          </p:cNvSpPr>
          <p:nvPr/>
        </p:nvSpPr>
        <p:spPr bwMode="auto">
          <a:xfrm flipH="1">
            <a:off x="1752600" y="3733800"/>
            <a:ext cx="838200" cy="22098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Average</a:t>
            </a:r>
            <a:r>
              <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S/N </a:t>
            </a: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ratio</a:t>
            </a:r>
            <a:endParaRPr kumimoji="0" lang="tr-TR" sz="1800" b="0" i="0" u="none" strike="noStrike" cap="none" normalizeH="0" baseline="0" dirty="0" smtClean="0">
              <a:ln>
                <a:noFill/>
              </a:ln>
              <a:solidFill>
                <a:srgbClr val="FF0000"/>
              </a:solidFill>
              <a:effectLst/>
              <a:latin typeface="Arial" pitchFamily="34" charset="0"/>
              <a:cs typeface="Arial" pitchFamily="34" charset="0"/>
            </a:endParaRPr>
          </a:p>
        </p:txBody>
      </p:sp>
      <p:sp>
        <p:nvSpPr>
          <p:cNvPr id="10" name="9 Dikdörtgen"/>
          <p:cNvSpPr/>
          <p:nvPr/>
        </p:nvSpPr>
        <p:spPr>
          <a:xfrm>
            <a:off x="685800" y="3276600"/>
            <a:ext cx="6477000" cy="861774"/>
          </a:xfrm>
          <a:prstGeom prst="rect">
            <a:avLst/>
          </a:prstGeom>
        </p:spPr>
        <p:txBody>
          <a:bodyPr wrap="square">
            <a:spAutoFit/>
          </a:bodyPr>
          <a:lstStyle/>
          <a:p>
            <a:pPr lvl="0" fontAlgn="base">
              <a:spcBef>
                <a:spcPct val="0"/>
              </a:spcBef>
              <a:spcAft>
                <a:spcPct val="0"/>
              </a:spcAft>
            </a:pPr>
            <a:r>
              <a:rPr lang="tr-TR" sz="1000" dirty="0" err="1" smtClean="0">
                <a:latin typeface="Arial" pitchFamily="34" charset="0"/>
                <a:cs typeface="Arial" pitchFamily="34" charset="0"/>
              </a:rPr>
              <a:t>According</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to</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Fz</a:t>
            </a:r>
            <a:endParaRPr lang="tr-TR" sz="1000" dirty="0" smtClean="0">
              <a:latin typeface="Arial" pitchFamily="34" charset="0"/>
              <a:cs typeface="Arial" pitchFamily="34" charset="0"/>
            </a:endParaRPr>
          </a:p>
          <a:p>
            <a:pPr lvl="0" eaLnBrk="0" fontAlgn="base" hangingPunct="0">
              <a:spcBef>
                <a:spcPct val="0"/>
              </a:spcBef>
              <a:spcAft>
                <a:spcPct val="0"/>
              </a:spcAft>
            </a:pPr>
            <a:endParaRPr lang="tr-TR" sz="4000" dirty="0" smtClean="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ANOVA ANALYSIS </a:t>
            </a:r>
            <a:r>
              <a:rPr lang="tr-TR"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Hastelloy</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X (</a:t>
            </a:r>
            <a:r>
              <a:rPr lang="tr-TR"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Ra</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mbria" pitchFamily="18" charset="0"/>
              </a:rPr>
              <a:t>) </a:t>
            </a:r>
            <a:endParaRPr lang="tr-TR" dirty="0"/>
          </a:p>
        </p:txBody>
      </p:sp>
      <p:pic>
        <p:nvPicPr>
          <p:cNvPr id="4" name="3 İçerik Yer Tutucusu"/>
          <p:cNvPicPr>
            <a:picLocks noGrp="1"/>
          </p:cNvPicPr>
          <p:nvPr>
            <p:ph idx="1"/>
          </p:nvPr>
        </p:nvPicPr>
        <p:blipFill>
          <a:blip r:embed="rId2" cstate="print"/>
          <a:srcRect/>
          <a:stretch>
            <a:fillRect/>
          </a:stretch>
        </p:blipFill>
        <p:spPr bwMode="auto">
          <a:xfrm>
            <a:off x="2667000" y="3124200"/>
            <a:ext cx="4342857" cy="2943636"/>
          </a:xfrm>
          <a:prstGeom prst="rect">
            <a:avLst/>
          </a:prstGeom>
          <a:noFill/>
          <a:ln w="9525">
            <a:noFill/>
            <a:miter lim="800000"/>
            <a:headEnd/>
            <a:tailEnd/>
          </a:ln>
        </p:spPr>
      </p:pic>
      <p:graphicFrame>
        <p:nvGraphicFramePr>
          <p:cNvPr id="5" name="4 Tablo"/>
          <p:cNvGraphicFramePr>
            <a:graphicFrameLocks noGrp="1"/>
          </p:cNvGraphicFramePr>
          <p:nvPr/>
        </p:nvGraphicFramePr>
        <p:xfrm>
          <a:off x="1600200" y="1447800"/>
          <a:ext cx="6095999" cy="1594052"/>
        </p:xfrm>
        <a:graphic>
          <a:graphicData uri="http://schemas.openxmlformats.org/drawingml/2006/table">
            <a:tbl>
              <a:tblPr/>
              <a:tblGrid>
                <a:gridCol w="1692221"/>
                <a:gridCol w="537069"/>
                <a:gridCol w="473212"/>
                <a:gridCol w="596161"/>
                <a:gridCol w="687182"/>
                <a:gridCol w="773914"/>
                <a:gridCol w="773914"/>
                <a:gridCol w="562326"/>
              </a:tblGrid>
              <a:tr h="343114">
                <a:tc>
                  <a:txBody>
                    <a:bodyPr/>
                    <a:lstStyle/>
                    <a:p>
                      <a:pPr algn="ctr">
                        <a:lnSpc>
                          <a:spcPct val="115000"/>
                        </a:lnSpc>
                        <a:spcAft>
                          <a:spcPts val="0"/>
                        </a:spcAft>
                      </a:pPr>
                      <a:r>
                        <a:rPr lang="sl-SI" sz="1200" b="1" kern="1200" dirty="0">
                          <a:solidFill>
                            <a:srgbClr val="000000"/>
                          </a:solidFill>
                          <a:latin typeface="Times New Roman"/>
                          <a:ea typeface="Calibri"/>
                          <a:cs typeface="Times New Roman"/>
                        </a:rPr>
                        <a:t>Taguchi Optimization </a:t>
                      </a:r>
                      <a:endParaRPr lang="tr-TR" sz="900" dirty="0">
                        <a:latin typeface="Calibri"/>
                        <a:ea typeface="Calibri"/>
                        <a:cs typeface="Times New Roman"/>
                      </a:endParaRPr>
                    </a:p>
                  </a:txBody>
                  <a:tcPr marL="27163" marR="27163" marT="571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FF00"/>
                    </a:solidFill>
                  </a:tcPr>
                </a:tc>
                <a:tc gridSpan="3">
                  <a:txBody>
                    <a:bodyPr/>
                    <a:lstStyle/>
                    <a:p>
                      <a:pPr algn="ctr">
                        <a:lnSpc>
                          <a:spcPct val="115000"/>
                        </a:lnSpc>
                        <a:spcAft>
                          <a:spcPts val="0"/>
                        </a:spcAft>
                      </a:pPr>
                      <a:r>
                        <a:rPr lang="sl-SI" sz="1200" b="1" kern="1200">
                          <a:solidFill>
                            <a:srgbClr val="000000"/>
                          </a:solidFill>
                          <a:latin typeface="Times New Roman"/>
                          <a:ea typeface="Calibri"/>
                          <a:cs typeface="Times New Roman"/>
                        </a:rPr>
                        <a:t>Predict </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gridSpan="4">
                  <a:txBody>
                    <a:bodyPr/>
                    <a:lstStyle/>
                    <a:p>
                      <a:pPr>
                        <a:lnSpc>
                          <a:spcPct val="115000"/>
                        </a:lnSpc>
                        <a:spcAft>
                          <a:spcPts val="0"/>
                        </a:spcAft>
                        <a:tabLst>
                          <a:tab pos="2319655" algn="l"/>
                        </a:tabLst>
                      </a:pPr>
                      <a:r>
                        <a:rPr lang="tr-TR" sz="1200" b="1" kern="1200" dirty="0">
                          <a:solidFill>
                            <a:srgbClr val="000000"/>
                          </a:solidFill>
                          <a:latin typeface="Times New Roman"/>
                          <a:ea typeface="Calibri"/>
                          <a:cs typeface="Times New Roman"/>
                        </a:rPr>
                        <a:t>  Correction </a:t>
                      </a:r>
                      <a:r>
                        <a:rPr lang="tr-TR" sz="1200" b="1" kern="1200" dirty="0" err="1">
                          <a:solidFill>
                            <a:srgbClr val="000000"/>
                          </a:solidFill>
                          <a:latin typeface="Times New Roman"/>
                          <a:ea typeface="Calibri"/>
                          <a:cs typeface="Times New Roman"/>
                        </a:rPr>
                        <a:t>experiment</a:t>
                      </a:r>
                      <a:r>
                        <a:rPr lang="tr-TR" sz="1200" b="1" kern="1200" dirty="0">
                          <a:solidFill>
                            <a:srgbClr val="000000"/>
                          </a:solidFill>
                          <a:latin typeface="Times New Roman"/>
                          <a:ea typeface="Calibri"/>
                          <a:cs typeface="Times New Roman"/>
                        </a:rPr>
                        <a:t> </a:t>
                      </a:r>
                      <a:endParaRPr lang="tr-TR" sz="900" dirty="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85929">
                <a:tc>
                  <a:txBody>
                    <a:bodyPr/>
                    <a:lstStyle/>
                    <a:p>
                      <a:pPr algn="ctr">
                        <a:lnSpc>
                          <a:spcPct val="115000"/>
                        </a:lnSpc>
                        <a:spcAft>
                          <a:spcPts val="0"/>
                        </a:spcAft>
                      </a:pPr>
                      <a:r>
                        <a:rPr lang="sl-SI" sz="1200" b="1" kern="1200">
                          <a:solidFill>
                            <a:srgbClr val="000000"/>
                          </a:solidFill>
                          <a:latin typeface="Times New Roman"/>
                          <a:ea typeface="Calibri"/>
                          <a:cs typeface="Times New Roman"/>
                        </a:rPr>
                        <a:t>Level </a:t>
                      </a:r>
                      <a:endParaRPr lang="tr-TR" sz="900">
                        <a:latin typeface="Calibri"/>
                        <a:ea typeface="Calibri"/>
                        <a:cs typeface="Times New Roman"/>
                      </a:endParaRPr>
                    </a:p>
                  </a:txBody>
                  <a:tcPr marL="27163" marR="27163" marT="571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FF00"/>
                    </a:solidFill>
                  </a:tcPr>
                </a:tc>
                <a:tc gridSpan="3">
                  <a:txBody>
                    <a:bodyPr/>
                    <a:lstStyle/>
                    <a:p>
                      <a:pPr algn="ctr">
                        <a:lnSpc>
                          <a:spcPct val="115000"/>
                        </a:lnSpc>
                        <a:spcAft>
                          <a:spcPts val="0"/>
                        </a:spcAft>
                      </a:pPr>
                      <a:r>
                        <a:rPr lang="tr-TR" sz="1200" b="1">
                          <a:latin typeface="Arial"/>
                          <a:ea typeface="Times New Roman"/>
                          <a:cs typeface="Times New Roman"/>
                        </a:rPr>
                        <a:t>A1B3C2</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gridSpan="4">
                  <a:txBody>
                    <a:bodyPr/>
                    <a:lstStyle/>
                    <a:p>
                      <a:pPr algn="ctr">
                        <a:lnSpc>
                          <a:spcPct val="115000"/>
                        </a:lnSpc>
                        <a:spcAft>
                          <a:spcPts val="0"/>
                        </a:spcAft>
                      </a:pPr>
                      <a:r>
                        <a:rPr lang="tr-TR" sz="1200" b="1">
                          <a:latin typeface="Arial"/>
                          <a:ea typeface="Times New Roman"/>
                          <a:cs typeface="Times New Roman"/>
                        </a:rPr>
                        <a:t>A1B3C2</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343114">
                <a:tc>
                  <a:txBody>
                    <a:bodyPr/>
                    <a:lstStyle/>
                    <a:p>
                      <a:pPr algn="ctr">
                        <a:lnSpc>
                          <a:spcPct val="115000"/>
                        </a:lnSpc>
                        <a:spcAft>
                          <a:spcPts val="0"/>
                        </a:spcAft>
                      </a:pPr>
                      <a:r>
                        <a:rPr lang="sl-SI" sz="1200" b="1" kern="1200">
                          <a:solidFill>
                            <a:srgbClr val="000000"/>
                          </a:solidFill>
                          <a:latin typeface="Times New Roman"/>
                          <a:ea typeface="Calibri"/>
                          <a:cs typeface="Times New Roman"/>
                        </a:rPr>
                        <a:t>Cutting conditions </a:t>
                      </a:r>
                      <a:endParaRPr lang="tr-TR" sz="900">
                        <a:latin typeface="Calibri"/>
                        <a:ea typeface="Calibri"/>
                        <a:cs typeface="Times New Roman"/>
                      </a:endParaRPr>
                    </a:p>
                  </a:txBody>
                  <a:tcPr marL="27163" marR="27163" marT="571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FF00"/>
                    </a:solidFill>
                  </a:tcPr>
                </a:tc>
                <a:tc>
                  <a:txBody>
                    <a:bodyPr/>
                    <a:lstStyle/>
                    <a:p>
                      <a:pPr>
                        <a:lnSpc>
                          <a:spcPct val="115000"/>
                        </a:lnSpc>
                        <a:spcAft>
                          <a:spcPts val="0"/>
                        </a:spcAft>
                      </a:pPr>
                      <a:r>
                        <a:rPr lang="en-US" sz="1200" b="1">
                          <a:latin typeface="Calibri"/>
                          <a:ea typeface="Calibri"/>
                          <a:cs typeface="Times New Roman"/>
                        </a:rPr>
                        <a:t>0.10</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a:latin typeface="Calibri"/>
                          <a:ea typeface="Calibri"/>
                          <a:cs typeface="Times New Roman"/>
                        </a:rPr>
                        <a:t>100</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dirty="0" smtClean="0">
                          <a:latin typeface="Calibri"/>
                          <a:ea typeface="Calibri"/>
                          <a:cs typeface="Times New Roman"/>
                        </a:rPr>
                        <a:t>K</a:t>
                      </a:r>
                      <a:r>
                        <a:rPr lang="tr-TR" sz="1200" b="1" dirty="0" smtClean="0">
                          <a:latin typeface="Calibri"/>
                          <a:ea typeface="Calibri"/>
                          <a:cs typeface="Times New Roman"/>
                        </a:rPr>
                        <a:t>C9240</a:t>
                      </a:r>
                      <a:endParaRPr lang="tr-TR" sz="900" dirty="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a:latin typeface="Calibri"/>
                          <a:ea typeface="Calibri"/>
                          <a:cs typeface="Times New Roman"/>
                        </a:rPr>
                        <a:t>0.10</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a:latin typeface="Calibri"/>
                          <a:ea typeface="Calibri"/>
                          <a:cs typeface="Times New Roman"/>
                        </a:rPr>
                        <a:t>100</a:t>
                      </a:r>
                      <a:endParaRPr lang="tr-TR" sz="900">
                        <a:latin typeface="Calibri"/>
                        <a:ea typeface="Calibri"/>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spcAft>
                          <a:spcPts val="0"/>
                        </a:spcAft>
                      </a:pPr>
                      <a:r>
                        <a:rPr lang="en-US" sz="1200" b="1" dirty="0" smtClean="0">
                          <a:latin typeface="Calibri"/>
                          <a:ea typeface="Calibri"/>
                          <a:cs typeface="Times New Roman"/>
                        </a:rPr>
                        <a:t>K</a:t>
                      </a:r>
                      <a:r>
                        <a:rPr lang="tr-TR" sz="1200" b="1" dirty="0" smtClean="0">
                          <a:latin typeface="Calibri"/>
                          <a:ea typeface="Calibri"/>
                          <a:cs typeface="Times New Roman"/>
                        </a:rPr>
                        <a:t>C9240</a:t>
                      </a:r>
                      <a:endParaRPr lang="tr-TR" sz="900" dirty="0">
                        <a:latin typeface="Calibri"/>
                        <a:ea typeface="Calibri"/>
                        <a:cs typeface="Times New Roman"/>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c>
                  <a:txBody>
                    <a:bodyPr/>
                    <a:lstStyle/>
                    <a:p>
                      <a:pPr>
                        <a:lnSpc>
                          <a:spcPct val="115000"/>
                        </a:lnSpc>
                      </a:pPr>
                      <a:endParaRPr lang="tr-TR" sz="800">
                        <a:latin typeface="Calibri"/>
                        <a:ea typeface="Times New Roman"/>
                        <a:cs typeface="Times New Roman"/>
                      </a:endParaRPr>
                    </a:p>
                  </a:txBody>
                  <a:tcPr marL="27163" marR="2716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00"/>
                    </a:solidFill>
                  </a:tcPr>
                </a:tc>
              </a:tr>
              <a:tr h="285929">
                <a:tc>
                  <a:txBody>
                    <a:bodyPr/>
                    <a:lstStyle/>
                    <a:p>
                      <a:pPr algn="ctr">
                        <a:lnSpc>
                          <a:spcPct val="115000"/>
                        </a:lnSpc>
                        <a:spcAft>
                          <a:spcPts val="0"/>
                        </a:spcAft>
                      </a:pPr>
                      <a:r>
                        <a:rPr lang="tr-TR" sz="1200" b="1" kern="1200">
                          <a:solidFill>
                            <a:srgbClr val="000000"/>
                          </a:solidFill>
                          <a:latin typeface="Times New Roman"/>
                          <a:ea typeface="Calibri"/>
                          <a:cs typeface="Times New Roman"/>
                        </a:rPr>
                        <a:t>Surface roughness </a:t>
                      </a:r>
                      <a:endParaRPr lang="tr-TR" sz="900">
                        <a:latin typeface="Calibri"/>
                        <a:ea typeface="Calibri"/>
                        <a:cs typeface="Times New Roman"/>
                      </a:endParaRPr>
                    </a:p>
                  </a:txBody>
                  <a:tcPr marL="13343" marR="13343" marT="5719"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2DA2BF"/>
                    </a:solidFill>
                  </a:tcPr>
                </a:tc>
                <a:tc gridSpan="3">
                  <a:txBody>
                    <a:bodyPr/>
                    <a:lstStyle/>
                    <a:p>
                      <a:pPr algn="ctr">
                        <a:lnSpc>
                          <a:spcPct val="115000"/>
                        </a:lnSpc>
                        <a:spcAft>
                          <a:spcPts val="0"/>
                        </a:spcAft>
                      </a:pPr>
                      <a:r>
                        <a:rPr lang="en-US" sz="1200" b="1">
                          <a:solidFill>
                            <a:srgbClr val="000000"/>
                          </a:solidFill>
                          <a:latin typeface="Calibri"/>
                          <a:ea typeface="Calibri"/>
                          <a:cs typeface="Times New Roman"/>
                        </a:rPr>
                        <a:t>1.050</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gridSpan="4">
                  <a:txBody>
                    <a:bodyPr/>
                    <a:lstStyle/>
                    <a:p>
                      <a:pPr algn="ctr">
                        <a:lnSpc>
                          <a:spcPct val="115000"/>
                        </a:lnSpc>
                        <a:spcAft>
                          <a:spcPts val="0"/>
                        </a:spcAft>
                      </a:pPr>
                      <a:r>
                        <a:rPr lang="en-US" sz="1200" b="1">
                          <a:solidFill>
                            <a:srgbClr val="000000"/>
                          </a:solidFill>
                          <a:latin typeface="Calibri"/>
                          <a:ea typeface="Calibri"/>
                          <a:cs typeface="Times New Roman"/>
                        </a:rPr>
                        <a:t>1.667</a:t>
                      </a:r>
                      <a:endParaRPr lang="tr-TR" sz="900">
                        <a:latin typeface="Calibri"/>
                        <a:ea typeface="Calibri"/>
                        <a:cs typeface="Times New Roman"/>
                      </a:endParaRPr>
                    </a:p>
                  </a:txBody>
                  <a:tcPr marL="13343" marR="1334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335966">
                <a:tc>
                  <a:txBody>
                    <a:bodyPr/>
                    <a:lstStyle/>
                    <a:p>
                      <a:pPr algn="ctr">
                        <a:lnSpc>
                          <a:spcPct val="115000"/>
                        </a:lnSpc>
                        <a:spcAft>
                          <a:spcPts val="0"/>
                        </a:spcAft>
                      </a:pPr>
                      <a:r>
                        <a:rPr lang="sl-SI" sz="1200" b="1" kern="1200" dirty="0">
                          <a:solidFill>
                            <a:srgbClr val="000000"/>
                          </a:solidFill>
                          <a:latin typeface="Times New Roman"/>
                          <a:ea typeface="Calibri"/>
                          <a:cs typeface="Times New Roman"/>
                        </a:rPr>
                        <a:t>S/N ratio </a:t>
                      </a:r>
                      <a:endParaRPr lang="tr-TR" sz="900" dirty="0">
                        <a:latin typeface="Calibri"/>
                        <a:ea typeface="Calibri"/>
                        <a:cs typeface="Times New Roman"/>
                      </a:endParaRPr>
                    </a:p>
                  </a:txBody>
                  <a:tcPr marL="13343" marR="13343" marT="5719"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2DA2BF"/>
                    </a:solidFill>
                  </a:tcPr>
                </a:tc>
                <a:tc gridSpan="3">
                  <a:txBody>
                    <a:bodyPr/>
                    <a:lstStyle/>
                    <a:p>
                      <a:pPr algn="ctr">
                        <a:lnSpc>
                          <a:spcPct val="115000"/>
                        </a:lnSpc>
                        <a:spcAft>
                          <a:spcPts val="0"/>
                        </a:spcAft>
                      </a:pPr>
                      <a:r>
                        <a:rPr lang="en-US" sz="1200" b="1">
                          <a:solidFill>
                            <a:srgbClr val="000000"/>
                          </a:solidFill>
                          <a:latin typeface="Calibri"/>
                          <a:ea typeface="Calibri"/>
                          <a:cs typeface="Times New Roman"/>
                        </a:rPr>
                        <a:t>-0.423</a:t>
                      </a:r>
                      <a:endParaRPr lang="tr-TR" sz="900">
                        <a:latin typeface="Calibri"/>
                        <a:ea typeface="Calibri"/>
                        <a:cs typeface="Times New Roman"/>
                      </a:endParaRPr>
                    </a:p>
                  </a:txBody>
                  <a:tcPr marL="51467" marR="51467"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gridSpan="4">
                  <a:txBody>
                    <a:bodyPr/>
                    <a:lstStyle/>
                    <a:p>
                      <a:pPr algn="ctr">
                        <a:lnSpc>
                          <a:spcPct val="115000"/>
                        </a:lnSpc>
                        <a:spcAft>
                          <a:spcPts val="0"/>
                        </a:spcAft>
                      </a:pPr>
                      <a:r>
                        <a:rPr lang="en-US" sz="1200" b="1" dirty="0">
                          <a:solidFill>
                            <a:srgbClr val="000000"/>
                          </a:solidFill>
                          <a:latin typeface="Calibri"/>
                          <a:ea typeface="Calibri"/>
                          <a:cs typeface="Times New Roman"/>
                        </a:rPr>
                        <a:t>-4.43</a:t>
                      </a:r>
                      <a:endParaRPr lang="tr-TR" sz="900" dirty="0">
                        <a:latin typeface="Calibri"/>
                        <a:ea typeface="Calibri"/>
                        <a:cs typeface="Times New Roman"/>
                      </a:endParaRPr>
                    </a:p>
                  </a:txBody>
                  <a:tcPr marL="13343" marR="13343" marT="571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C767C"/>
                    </a:solidFill>
                  </a:tcPr>
                </a:tc>
                <a:tc hMerge="1">
                  <a:txBody>
                    <a:bodyPr/>
                    <a:lstStyle/>
                    <a:p>
                      <a:endParaRPr lang="tr-TR"/>
                    </a:p>
                  </a:txBody>
                  <a:tcPr/>
                </a:tc>
                <a:tc hMerge="1">
                  <a:txBody>
                    <a:bodyPr/>
                    <a:lstStyle/>
                    <a:p>
                      <a:endParaRPr lang="tr-TR"/>
                    </a:p>
                  </a:txBody>
                  <a:tcPr/>
                </a:tc>
                <a:tc hMerge="1">
                  <a:txBody>
                    <a:bodyPr/>
                    <a:lstStyle/>
                    <a:p>
                      <a:endParaRPr lang="tr-TR"/>
                    </a:p>
                  </a:txBody>
                  <a:tcPr/>
                </a:tc>
              </a:tr>
            </a:tbl>
          </a:graphicData>
        </a:graphic>
      </p:graphicFrame>
      <p:sp>
        <p:nvSpPr>
          <p:cNvPr id="6" name="Text Box 3"/>
          <p:cNvSpPr txBox="1">
            <a:spLocks noChangeArrowheads="1"/>
          </p:cNvSpPr>
          <p:nvPr/>
        </p:nvSpPr>
        <p:spPr bwMode="auto">
          <a:xfrm flipH="1">
            <a:off x="1676400" y="3429000"/>
            <a:ext cx="762000" cy="25146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tr-TR" sz="1200" dirty="0" smtClean="0">
              <a:solidFill>
                <a:srgbClr val="FF0000"/>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Average</a:t>
            </a:r>
            <a:r>
              <a:rPr kumimoji="0" lang="tr-TR" sz="12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S/N </a:t>
            </a:r>
            <a:r>
              <a:rPr kumimoji="0" lang="tr-TR" sz="1200" b="0"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ratio</a:t>
            </a:r>
            <a:endParaRPr kumimoji="0" lang="tr-TR" sz="1800" b="0" i="0" u="none" strike="noStrike" cap="none" normalizeH="0" baseline="0" dirty="0" smtClean="0">
              <a:ln>
                <a:noFill/>
              </a:ln>
              <a:solidFill>
                <a:srgbClr val="FF0000"/>
              </a:solidFill>
              <a:effectLst/>
              <a:latin typeface="Arial" pitchFamily="34" charset="0"/>
              <a:cs typeface="Arial" pitchFamily="34" charset="0"/>
            </a:endParaRPr>
          </a:p>
        </p:txBody>
      </p:sp>
      <p:sp>
        <p:nvSpPr>
          <p:cNvPr id="7" name="6 Dikdörtgen"/>
          <p:cNvSpPr/>
          <p:nvPr/>
        </p:nvSpPr>
        <p:spPr>
          <a:xfrm>
            <a:off x="1371600" y="3124200"/>
            <a:ext cx="4572000" cy="246221"/>
          </a:xfrm>
          <a:prstGeom prst="rect">
            <a:avLst/>
          </a:prstGeom>
        </p:spPr>
        <p:txBody>
          <a:bodyPr wrap="square">
            <a:spAutoFit/>
          </a:bodyPr>
          <a:lstStyle/>
          <a:p>
            <a:pPr lvl="0" fontAlgn="base">
              <a:spcBef>
                <a:spcPct val="0"/>
              </a:spcBef>
              <a:spcAft>
                <a:spcPct val="0"/>
              </a:spcAft>
            </a:pPr>
            <a:r>
              <a:rPr lang="tr-TR" sz="1000" dirty="0" err="1" smtClean="0">
                <a:latin typeface="Arial" pitchFamily="34" charset="0"/>
                <a:cs typeface="Arial" pitchFamily="34" charset="0"/>
              </a:rPr>
              <a:t>According</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to</a:t>
            </a:r>
            <a:r>
              <a:rPr lang="tr-TR" sz="1000" dirty="0" smtClean="0">
                <a:latin typeface="Arial" pitchFamily="34" charset="0"/>
                <a:cs typeface="Arial" pitchFamily="34" charset="0"/>
              </a:rPr>
              <a:t>  </a:t>
            </a:r>
            <a:r>
              <a:rPr lang="tr-TR" sz="1000" dirty="0" err="1" smtClean="0">
                <a:latin typeface="Arial" pitchFamily="34" charset="0"/>
                <a:cs typeface="Arial" pitchFamily="34" charset="0"/>
              </a:rPr>
              <a:t>Ra</a:t>
            </a:r>
            <a:endParaRPr lang="tr-TR" sz="4000" dirty="0" smtClean="0">
              <a:latin typeface="Arial" pitchFamily="34" charset="0"/>
              <a:cs typeface="Arial" pitchFamily="34" charset="0"/>
            </a:endParaRPr>
          </a:p>
        </p:txBody>
      </p:sp>
      <p:sp>
        <p:nvSpPr>
          <p:cNvPr id="8" name="7 Dikdörtgen"/>
          <p:cNvSpPr/>
          <p:nvPr/>
        </p:nvSpPr>
        <p:spPr>
          <a:xfrm>
            <a:off x="1371600" y="6324600"/>
            <a:ext cx="1593706" cy="276999"/>
          </a:xfrm>
          <a:prstGeom prst="rect">
            <a:avLst/>
          </a:prstGeom>
        </p:spPr>
        <p:txBody>
          <a:bodyPr wrap="none">
            <a:spAutoFit/>
          </a:bodyPr>
          <a:lstStyle/>
          <a:p>
            <a:pPr fontAlgn="base">
              <a:spcBef>
                <a:spcPct val="0"/>
              </a:spcBef>
              <a:spcAft>
                <a:spcPct val="0"/>
              </a:spcAft>
            </a:pPr>
            <a:r>
              <a:rPr lang="tr-TR" sz="1200" dirty="0" smtClean="0">
                <a:latin typeface="Arial" pitchFamily="34" charset="0"/>
                <a:cs typeface="Arial" pitchFamily="34" charset="0"/>
              </a:rPr>
              <a:t>S/N </a:t>
            </a:r>
            <a:r>
              <a:rPr lang="tr-TR" sz="1200" dirty="0" err="1" smtClean="0">
                <a:latin typeface="Arial" pitchFamily="34" charset="0"/>
                <a:cs typeface="Arial" pitchFamily="34" charset="0"/>
              </a:rPr>
              <a:t>Smaller</a:t>
            </a:r>
            <a:r>
              <a:rPr lang="tr-TR" sz="1200" dirty="0" smtClean="0">
                <a:latin typeface="Arial" pitchFamily="34" charset="0"/>
                <a:cs typeface="Arial" pitchFamily="34" charset="0"/>
              </a:rPr>
              <a:t> is </a:t>
            </a:r>
            <a:r>
              <a:rPr lang="tr-TR" sz="1200" dirty="0" err="1" smtClean="0">
                <a:latin typeface="Arial" pitchFamily="34" charset="0"/>
                <a:cs typeface="Arial" pitchFamily="34" charset="0"/>
              </a:rPr>
              <a:t>better</a:t>
            </a:r>
            <a:endParaRPr lang="tr-TR" sz="1200" dirty="0" smtClean="0">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1219198" y="4648200"/>
          <a:ext cx="6248401" cy="1752601"/>
        </p:xfrm>
        <a:graphic>
          <a:graphicData uri="http://schemas.openxmlformats.org/drawingml/2006/table">
            <a:tbl>
              <a:tblPr/>
              <a:tblGrid>
                <a:gridCol w="1043169"/>
                <a:gridCol w="826862"/>
                <a:gridCol w="852983"/>
                <a:gridCol w="918282"/>
                <a:gridCol w="885632"/>
                <a:gridCol w="885632"/>
                <a:gridCol w="835841"/>
              </a:tblGrid>
              <a:tr h="543483">
                <a:tc>
                  <a:txBody>
                    <a:bodyPr/>
                    <a:lstStyle/>
                    <a:p>
                      <a:pPr algn="ctr">
                        <a:lnSpc>
                          <a:spcPct val="150000"/>
                        </a:lnSpc>
                        <a:spcAft>
                          <a:spcPts val="0"/>
                        </a:spcAft>
                      </a:pPr>
                      <a:r>
                        <a:rPr lang="tr-TR" sz="800" b="1" dirty="0" err="1" smtClean="0">
                          <a:latin typeface="Times New Roman"/>
                          <a:ea typeface="Calibri"/>
                          <a:cs typeface="Times New Roman"/>
                        </a:rPr>
                        <a:t>Parameters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Degree</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freedom</a:t>
                      </a:r>
                      <a:r>
                        <a:rPr lang="tr-TR" sz="800" b="1" dirty="0" smtClean="0">
                          <a:latin typeface="Times New Roman"/>
                          <a:ea typeface="Calibri"/>
                          <a:cs typeface="Times New Roman"/>
                        </a:rPr>
                        <a:t> </a:t>
                      </a:r>
                      <a:r>
                        <a:rPr lang="tr-TR" sz="800" b="1" dirty="0">
                          <a:latin typeface="Times New Roman"/>
                          <a:ea typeface="Calibri"/>
                          <a:cs typeface="Times New Roman"/>
                        </a:rPr>
                        <a:t>(</a:t>
                      </a:r>
                      <a:r>
                        <a:rPr lang="tr-TR" sz="800" b="1" dirty="0" err="1">
                          <a:latin typeface="Times New Roman"/>
                          <a:ea typeface="Calibri"/>
                          <a:cs typeface="Times New Roman"/>
                        </a:rPr>
                        <a:t>Dof</a:t>
                      </a:r>
                      <a:r>
                        <a:rPr lang="tr-TR" sz="800" b="1" dirty="0">
                          <a:latin typeface="Times New Roman"/>
                          <a:ea typeface="Calibri"/>
                          <a:cs typeface="Times New Roman"/>
                        </a:rPr>
                        <a:t>)</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Sum</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Means</a:t>
                      </a:r>
                      <a:r>
                        <a:rPr lang="tr-TR" sz="800" b="1" dirty="0" smtClean="0">
                          <a:latin typeface="Times New Roman"/>
                          <a:ea typeface="Calibri"/>
                          <a:cs typeface="Times New Roman"/>
                        </a:rPr>
                        <a:t> of </a:t>
                      </a:r>
                      <a:r>
                        <a:rPr lang="tr-TR" sz="800" b="1"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F</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P</a:t>
                      </a:r>
                      <a:endParaRPr lang="tr-TR" sz="1200" dirty="0">
                        <a:latin typeface="Times New Roman"/>
                        <a:ea typeface="Calibri"/>
                        <a:cs typeface="Times New Roman"/>
                      </a:endParaRPr>
                    </a:p>
                    <a:p>
                      <a:pPr algn="ctr">
                        <a:spcAft>
                          <a:spcPts val="0"/>
                        </a:spcAft>
                      </a:pPr>
                      <a:r>
                        <a:rPr lang="tr-TR" sz="800" b="1" dirty="0">
                          <a:latin typeface="Times New Roman"/>
                          <a:ea typeface="Calibri"/>
                          <a:cs typeface="Times New Roman"/>
                        </a:rPr>
                        <a:t>(p&lt;0.05)</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Effect</a:t>
                      </a:r>
                      <a:r>
                        <a:rPr lang="tr-TR" sz="800" b="1" dirty="0" smtClean="0">
                          <a:latin typeface="Times New Roman"/>
                          <a:ea typeface="Calibri"/>
                          <a:cs typeface="Times New Roman"/>
                        </a:rPr>
                        <a:t> of </a:t>
                      </a:r>
                      <a:r>
                        <a:rPr lang="tr-TR" sz="800" b="1" dirty="0" err="1" smtClean="0">
                          <a:latin typeface="Times New Roman"/>
                          <a:ea typeface="Calibri"/>
                          <a:cs typeface="Times New Roman"/>
                        </a:rPr>
                        <a:t>parameter</a:t>
                      </a:r>
                      <a:r>
                        <a:rPr lang="tr-TR" sz="800" b="1" dirty="0" smtClean="0">
                          <a:latin typeface="Times New Roman"/>
                          <a:ea typeface="Calibri"/>
                          <a:cs typeface="Times New Roman"/>
                        </a:rPr>
                        <a:t> </a:t>
                      </a:r>
                      <a:r>
                        <a:rPr lang="tr-TR" sz="800" b="1" dirty="0">
                          <a:latin typeface="Times New Roman"/>
                          <a:ea typeface="Calibri"/>
                          <a:cs typeface="Times New Roman"/>
                        </a:rPr>
                        <a:t>(%)</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714">
                <a:tc>
                  <a:txBody>
                    <a:bodyPr/>
                    <a:lstStyle/>
                    <a:p>
                      <a:pPr>
                        <a:spcAft>
                          <a:spcPts val="0"/>
                        </a:spcAft>
                      </a:pPr>
                      <a:r>
                        <a:rPr lang="tr-TR" sz="800" dirty="0" err="1" smtClean="0">
                          <a:latin typeface="Times New Roman"/>
                          <a:ea typeface="Calibri"/>
                          <a:cs typeface="Times New Roman"/>
                        </a:rPr>
                        <a:t>Feed</a:t>
                      </a:r>
                      <a:r>
                        <a:rPr lang="tr-TR" sz="800" baseline="0" dirty="0" smtClean="0">
                          <a:latin typeface="Times New Roman"/>
                          <a:ea typeface="Calibri"/>
                          <a:cs typeface="Times New Roman"/>
                        </a:rPr>
                        <a:t> rate</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1</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181805</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181805</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57.75</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0.002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65.99</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2722">
                <a:tc>
                  <a:txBody>
                    <a:bodyPr/>
                    <a:lstStyle/>
                    <a:p>
                      <a:pPr>
                        <a:spcAft>
                          <a:spcPts val="0"/>
                        </a:spcAft>
                      </a:pPr>
                      <a:r>
                        <a:rPr lang="tr-TR" sz="800" dirty="0" err="1" smtClean="0">
                          <a:latin typeface="Times New Roman"/>
                          <a:ea typeface="Calibri"/>
                          <a:cs typeface="Times New Roman"/>
                        </a:rPr>
                        <a:t>Cutting</a:t>
                      </a:r>
                      <a:r>
                        <a:rPr lang="tr-TR" sz="800" baseline="0" dirty="0" smtClean="0">
                          <a:latin typeface="Times New Roman"/>
                          <a:ea typeface="Calibri"/>
                          <a:cs typeface="Times New Roman"/>
                        </a:rPr>
                        <a:t> </a:t>
                      </a:r>
                      <a:r>
                        <a:rPr lang="tr-TR" sz="800" baseline="0" dirty="0" err="1" smtClean="0">
                          <a:latin typeface="Times New Roman"/>
                          <a:ea typeface="Calibri"/>
                          <a:cs typeface="Times New Roman"/>
                        </a:rPr>
                        <a:t>speed</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2</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30700</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15350</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4.88</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0.085</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11.14</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302">
                <a:tc>
                  <a:txBody>
                    <a:bodyPr/>
                    <a:lstStyle/>
                    <a:p>
                      <a:pPr>
                        <a:spcAft>
                          <a:spcPts val="0"/>
                        </a:spcAft>
                      </a:pPr>
                      <a:r>
                        <a:rPr lang="tr-TR" sz="800" dirty="0" err="1" smtClean="0">
                          <a:latin typeface="Times New Roman"/>
                          <a:ea typeface="Calibri"/>
                          <a:cs typeface="Times New Roman"/>
                        </a:rPr>
                        <a:t>Cutting</a:t>
                      </a:r>
                      <a:r>
                        <a:rPr lang="tr-TR" sz="800" baseline="0" dirty="0" smtClean="0">
                          <a:latin typeface="Times New Roman"/>
                          <a:ea typeface="Calibri"/>
                          <a:cs typeface="Times New Roman"/>
                        </a:rPr>
                        <a:t> </a:t>
                      </a:r>
                      <a:r>
                        <a:rPr lang="tr-TR" sz="800" baseline="0" dirty="0" err="1" smtClean="0">
                          <a:latin typeface="Times New Roman"/>
                          <a:ea typeface="Calibri"/>
                          <a:cs typeface="Times New Roman"/>
                        </a:rPr>
                        <a:t>tool</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2</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13213</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6607</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2.1</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0.238</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4.80</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322">
                <a:tc>
                  <a:txBody>
                    <a:bodyPr/>
                    <a:lstStyle/>
                    <a:p>
                      <a:pPr>
                        <a:spcAft>
                          <a:spcPts val="0"/>
                        </a:spcAft>
                      </a:pPr>
                      <a:r>
                        <a:rPr lang="tr-TR" sz="800" b="1" i="1" dirty="0" err="1" smtClean="0">
                          <a:latin typeface="Times New Roman"/>
                          <a:ea typeface="Calibri"/>
                          <a:cs typeface="Times New Roman"/>
                        </a:rPr>
                        <a:t>Error</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12592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3148</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4.57</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058">
                <a:tc>
                  <a:txBody>
                    <a:bodyPr/>
                    <a:lstStyle/>
                    <a:p>
                      <a:pPr>
                        <a:spcAft>
                          <a:spcPts val="0"/>
                        </a:spcAft>
                      </a:pPr>
                      <a:r>
                        <a:rPr lang="tr-TR" sz="800" b="1" i="1" dirty="0" smtClean="0">
                          <a:latin typeface="Times New Roman"/>
                          <a:ea typeface="Times New Roman"/>
                          <a:cs typeface="Times New Roman"/>
                        </a:rPr>
                        <a:t>Total</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17</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275517</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dirty="0">
                          <a:latin typeface="Times New Roman"/>
                          <a:ea typeface="Times New Roman"/>
                          <a:cs typeface="Times New Roman"/>
                        </a:rPr>
                        <a:t>100</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4 Tablo"/>
          <p:cNvGraphicFramePr>
            <a:graphicFrameLocks noGrp="1"/>
          </p:cNvGraphicFramePr>
          <p:nvPr/>
        </p:nvGraphicFramePr>
        <p:xfrm>
          <a:off x="1219200" y="1219200"/>
          <a:ext cx="6324601" cy="1752600"/>
        </p:xfrm>
        <a:graphic>
          <a:graphicData uri="http://schemas.openxmlformats.org/drawingml/2006/table">
            <a:tbl>
              <a:tblPr/>
              <a:tblGrid>
                <a:gridCol w="1132377"/>
                <a:gridCol w="819270"/>
                <a:gridCol w="832248"/>
                <a:gridCol w="906875"/>
                <a:gridCol w="747076"/>
                <a:gridCol w="836305"/>
                <a:gridCol w="1050450"/>
              </a:tblGrid>
              <a:tr h="505254">
                <a:tc>
                  <a:txBody>
                    <a:bodyPr/>
                    <a:lstStyle/>
                    <a:p>
                      <a:pPr algn="ctr">
                        <a:lnSpc>
                          <a:spcPct val="150000"/>
                        </a:lnSpc>
                        <a:spcAft>
                          <a:spcPts val="0"/>
                        </a:spcAft>
                      </a:pPr>
                      <a:r>
                        <a:rPr lang="tr-TR" sz="800" b="1" dirty="0" err="1" smtClean="0">
                          <a:latin typeface="Times New Roman"/>
                          <a:ea typeface="Calibri"/>
                          <a:cs typeface="Times New Roman"/>
                        </a:rPr>
                        <a:t>Parameters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Degree</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freedom</a:t>
                      </a:r>
                      <a:r>
                        <a:rPr lang="tr-TR" sz="800" b="1" dirty="0" smtClean="0">
                          <a:latin typeface="Times New Roman"/>
                          <a:ea typeface="Calibri"/>
                          <a:cs typeface="Times New Roman"/>
                        </a:rPr>
                        <a:t> </a:t>
                      </a:r>
                      <a:r>
                        <a:rPr lang="tr-TR" sz="800" b="1" dirty="0">
                          <a:latin typeface="Times New Roman"/>
                          <a:ea typeface="Calibri"/>
                          <a:cs typeface="Times New Roman"/>
                        </a:rPr>
                        <a:t>(</a:t>
                      </a:r>
                      <a:r>
                        <a:rPr lang="tr-TR" sz="800" b="1" dirty="0" err="1">
                          <a:latin typeface="Times New Roman"/>
                          <a:ea typeface="Calibri"/>
                          <a:cs typeface="Times New Roman"/>
                        </a:rPr>
                        <a:t>Dof</a:t>
                      </a:r>
                      <a:r>
                        <a:rPr lang="tr-TR" sz="800" b="1" dirty="0">
                          <a:latin typeface="Times New Roman"/>
                          <a:ea typeface="Calibri"/>
                          <a:cs typeface="Times New Roman"/>
                        </a:rPr>
                        <a:t>)</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Sum</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Means</a:t>
                      </a:r>
                      <a:r>
                        <a:rPr lang="tr-TR" sz="800" b="1" dirty="0" smtClean="0">
                          <a:latin typeface="Times New Roman"/>
                          <a:ea typeface="Calibri"/>
                          <a:cs typeface="Times New Roman"/>
                        </a:rPr>
                        <a:t> of </a:t>
                      </a:r>
                      <a:r>
                        <a:rPr lang="tr-TR" sz="800" b="1"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F</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P</a:t>
                      </a:r>
                      <a:endParaRPr lang="tr-TR" sz="1200" dirty="0">
                        <a:latin typeface="Times New Roman"/>
                        <a:ea typeface="Calibri"/>
                        <a:cs typeface="Times New Roman"/>
                      </a:endParaRPr>
                    </a:p>
                    <a:p>
                      <a:pPr algn="ctr">
                        <a:spcAft>
                          <a:spcPts val="0"/>
                        </a:spcAft>
                      </a:pPr>
                      <a:r>
                        <a:rPr lang="tr-TR" sz="800" b="1" dirty="0">
                          <a:latin typeface="Times New Roman"/>
                          <a:ea typeface="Calibri"/>
                          <a:cs typeface="Times New Roman"/>
                        </a:rPr>
                        <a:t>(p&lt;0.05)</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Effect</a:t>
                      </a:r>
                      <a:r>
                        <a:rPr lang="tr-TR" sz="800" b="1" dirty="0" smtClean="0">
                          <a:latin typeface="Times New Roman"/>
                          <a:ea typeface="Calibri"/>
                          <a:cs typeface="Times New Roman"/>
                        </a:rPr>
                        <a:t> of </a:t>
                      </a:r>
                      <a:r>
                        <a:rPr lang="tr-TR" sz="800" b="1" dirty="0" err="1" smtClean="0">
                          <a:latin typeface="Times New Roman"/>
                          <a:ea typeface="Calibri"/>
                          <a:cs typeface="Times New Roman"/>
                        </a:rPr>
                        <a:t>parameter</a:t>
                      </a:r>
                      <a:r>
                        <a:rPr lang="tr-TR" sz="800" b="1" dirty="0" smtClean="0">
                          <a:latin typeface="Times New Roman"/>
                          <a:ea typeface="Calibri"/>
                          <a:cs typeface="Times New Roman"/>
                        </a:rPr>
                        <a:t> </a:t>
                      </a:r>
                      <a:r>
                        <a:rPr lang="tr-TR" sz="800" b="1" dirty="0">
                          <a:latin typeface="Times New Roman"/>
                          <a:ea typeface="Calibri"/>
                          <a:cs typeface="Times New Roman"/>
                        </a:rPr>
                        <a:t>(%)</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1224">
                <a:tc>
                  <a:txBody>
                    <a:bodyPr/>
                    <a:lstStyle/>
                    <a:p>
                      <a:pPr>
                        <a:spcAft>
                          <a:spcPts val="0"/>
                        </a:spcAft>
                      </a:pPr>
                      <a:r>
                        <a:rPr lang="tr-TR" sz="800" dirty="0" err="1" smtClean="0">
                          <a:latin typeface="Times New Roman"/>
                          <a:ea typeface="Calibri"/>
                          <a:cs typeface="Times New Roman"/>
                        </a:rPr>
                        <a:t>Feed</a:t>
                      </a:r>
                      <a:r>
                        <a:rPr lang="tr-TR" sz="800" baseline="0" dirty="0" smtClean="0">
                          <a:latin typeface="Times New Roman"/>
                          <a:ea typeface="Calibri"/>
                          <a:cs typeface="Times New Roman"/>
                        </a:rPr>
                        <a:t> rate</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1</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4.1424</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4.1424</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56.56</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0.002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33.15</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66">
                <a:tc>
                  <a:txBody>
                    <a:bodyPr/>
                    <a:lstStyle/>
                    <a:p>
                      <a:pPr>
                        <a:spcAft>
                          <a:spcPts val="0"/>
                        </a:spcAft>
                      </a:pPr>
                      <a:r>
                        <a:rPr lang="tr-TR" sz="800" dirty="0" err="1" smtClean="0">
                          <a:latin typeface="Times New Roman"/>
                          <a:ea typeface="Calibri"/>
                          <a:cs typeface="Times New Roman"/>
                        </a:rPr>
                        <a:t>Cutting</a:t>
                      </a:r>
                      <a:r>
                        <a:rPr lang="tr-TR" sz="800" baseline="0" dirty="0" smtClean="0">
                          <a:latin typeface="Times New Roman"/>
                          <a:ea typeface="Calibri"/>
                          <a:cs typeface="Times New Roman"/>
                        </a:rPr>
                        <a:t> </a:t>
                      </a:r>
                      <a:r>
                        <a:rPr lang="tr-TR" sz="800" baseline="0" dirty="0" err="1" smtClean="0">
                          <a:latin typeface="Times New Roman"/>
                          <a:ea typeface="Calibri"/>
                          <a:cs typeface="Times New Roman"/>
                        </a:rPr>
                        <a:t>speed</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0.18817</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dirty="0">
                          <a:latin typeface="Times New Roman"/>
                          <a:ea typeface="Times New Roman"/>
                          <a:cs typeface="Times New Roman"/>
                        </a:rPr>
                        <a:t>0.09408</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1.28</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0.371</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1.51</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171">
                <a:tc>
                  <a:txBody>
                    <a:bodyPr/>
                    <a:lstStyle/>
                    <a:p>
                      <a:pPr>
                        <a:spcAft>
                          <a:spcPts val="0"/>
                        </a:spcAft>
                      </a:pPr>
                      <a:r>
                        <a:rPr lang="tr-TR" sz="800" dirty="0" err="1" smtClean="0">
                          <a:latin typeface="Times New Roman"/>
                          <a:ea typeface="Calibri"/>
                          <a:cs typeface="Times New Roman"/>
                        </a:rPr>
                        <a:t>Cutting</a:t>
                      </a:r>
                      <a:r>
                        <a:rPr lang="tr-TR" sz="800" baseline="0" dirty="0" smtClean="0">
                          <a:latin typeface="Times New Roman"/>
                          <a:ea typeface="Calibri"/>
                          <a:cs typeface="Times New Roman"/>
                        </a:rPr>
                        <a:t> </a:t>
                      </a:r>
                      <a:r>
                        <a:rPr lang="tr-TR" sz="800" baseline="0" dirty="0" err="1" smtClean="0">
                          <a:latin typeface="Times New Roman"/>
                          <a:ea typeface="Calibri"/>
                          <a:cs typeface="Times New Roman"/>
                        </a:rPr>
                        <a:t>tool</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5.04646</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2.52323</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34.45</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0.003</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40.38</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6838">
                <a:tc>
                  <a:txBody>
                    <a:bodyPr/>
                    <a:lstStyle/>
                    <a:p>
                      <a:pPr>
                        <a:spcAft>
                          <a:spcPts val="0"/>
                        </a:spcAft>
                      </a:pPr>
                      <a:r>
                        <a:rPr lang="tr-TR" sz="800" b="1" i="1" dirty="0" err="1" smtClean="0">
                          <a:latin typeface="Times New Roman"/>
                          <a:ea typeface="Calibri"/>
                          <a:cs typeface="Times New Roman"/>
                        </a:rPr>
                        <a:t>Error</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12</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0.29294</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0.07323</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a:latin typeface="Times New Roman"/>
                          <a:ea typeface="Times New Roman"/>
                          <a:cs typeface="Times New Roman"/>
                        </a:rPr>
                        <a:t>2.34</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347">
                <a:tc>
                  <a:txBody>
                    <a:bodyPr/>
                    <a:lstStyle/>
                    <a:p>
                      <a:pPr>
                        <a:spcAft>
                          <a:spcPts val="0"/>
                        </a:spcAft>
                      </a:pPr>
                      <a:r>
                        <a:rPr lang="tr-TR" sz="800" b="1" i="1" dirty="0" smtClean="0">
                          <a:latin typeface="Times New Roman"/>
                          <a:ea typeface="Times New Roman"/>
                          <a:cs typeface="Times New Roman"/>
                        </a:rPr>
                        <a:t>Total</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17</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a:latin typeface="Times New Roman"/>
                          <a:ea typeface="Times New Roman"/>
                          <a:cs typeface="Times New Roman"/>
                        </a:rPr>
                        <a:t>12.4974</a:t>
                      </a:r>
                      <a:endParaRPr lang="tr-TR" sz="12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tr-TR" sz="80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i="1" dirty="0">
                          <a:latin typeface="Times New Roman"/>
                          <a:ea typeface="Times New Roman"/>
                          <a:cs typeface="Times New Roman"/>
                        </a:rPr>
                        <a:t>100</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22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Table 6.</a:t>
            </a:r>
            <a:r>
              <a:rPr kumimoji="0" lang="en-GB" sz="1200" b="1" i="0" u="none" strike="noStrike" cap="none" normalizeH="0" baseline="0" smtClean="0">
                <a:ln>
                  <a:noFill/>
                </a:ln>
                <a:solidFill>
                  <a:srgbClr val="222222"/>
                </a:solidFill>
                <a:effectLst/>
                <a:latin typeface="Times New Roman" pitchFamily="18" charset="0"/>
                <a:ea typeface="Times New Roman" pitchFamily="18" charset="0"/>
                <a:cs typeface="Times New Roman" pitchFamily="18" charset="0"/>
              </a:rPr>
              <a:t> </a:t>
            </a:r>
            <a:r>
              <a:rPr kumimoji="0" lang="en-US" sz="1000" b="0" i="0" u="none" strike="noStrike" cap="none" normalizeH="0" baseline="0" smtClean="0">
                <a:ln>
                  <a:noFill/>
                </a:ln>
                <a:solidFill>
                  <a:srgbClr val="222222"/>
                </a:solidFill>
                <a:effectLst/>
                <a:latin typeface="Times New Roman" pitchFamily="18" charset="0"/>
                <a:ea typeface="Calibri" pitchFamily="34" charset="0"/>
                <a:cs typeface="Times New Roman" pitchFamily="18" charset="0"/>
              </a:rPr>
              <a:t>ANOVA results for the main cutting force (Fz) S/N ratio  in </a:t>
            </a:r>
            <a:r>
              <a:rPr kumimoji="0" lang="en-GB" sz="1000" b="0" i="0" u="none" strike="noStrike" cap="none" normalizeH="0" baseline="0" smtClean="0">
                <a:ln>
                  <a:noFill/>
                </a:ln>
                <a:solidFill>
                  <a:srgbClr val="000000"/>
                </a:solidFill>
                <a:effectLst/>
                <a:latin typeface="Times New Roman" pitchFamily="18" charset="0"/>
                <a:ea typeface="Calibri" pitchFamily="34" charset="0"/>
                <a:cs typeface="Times New Roman" pitchFamily="18" charset="0"/>
              </a:rPr>
              <a:t> Inconel 600</a:t>
            </a:r>
            <a:endParaRPr kumimoji="0" lang="tr-TR" sz="9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Dikdörtgen 3"/>
          <p:cNvSpPr>
            <a:spLocks noGrp="1"/>
          </p:cNvSpPr>
          <p:nvPr>
            <p:ph type="title"/>
          </p:nvPr>
        </p:nvSpPr>
        <p:spPr>
          <a:xfrm>
            <a:off x="762000" y="274638"/>
            <a:ext cx="7086600" cy="630942"/>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tr-TR" sz="35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Hastelloy</a:t>
            </a:r>
            <a:r>
              <a:rPr lang="tr-TR" sz="35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X</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tr-TR" sz="35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a:t>
            </a:r>
            <a:r>
              <a:rPr lang="tr-TR" sz="35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endParaRPr lang="tr-TR" sz="35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2" name="Dikdörtgen 3"/>
          <p:cNvSpPr/>
          <p:nvPr/>
        </p:nvSpPr>
        <p:spPr>
          <a:xfrm>
            <a:off x="914400" y="3810000"/>
            <a:ext cx="7010400" cy="630942"/>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5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Hastelloy</a:t>
            </a:r>
            <a:r>
              <a:rPr lang="tr-TR" sz="35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X</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tr-TR" sz="35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Fz</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endParaRPr lang="tr-TR" sz="35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a:xfrm>
            <a:off x="4549463" y="6237312"/>
            <a:ext cx="762000" cy="365125"/>
          </a:xfrm>
        </p:spPr>
        <p:txBody>
          <a:bodyPr/>
          <a:lstStyle/>
          <a:p>
            <a:pPr algn="ctr"/>
            <a:r>
              <a:rPr lang="tr-TR" dirty="0" smtClean="0"/>
              <a:t> </a:t>
            </a:r>
            <a:endParaRPr lang="tr-TR" dirty="0"/>
          </a:p>
        </p:txBody>
      </p:sp>
      <p:sp>
        <p:nvSpPr>
          <p:cNvPr id="4" name="Dikdörtgen 3"/>
          <p:cNvSpPr/>
          <p:nvPr/>
        </p:nvSpPr>
        <p:spPr>
          <a:xfrm>
            <a:off x="1219200" y="533400"/>
            <a:ext cx="6840760" cy="630942"/>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5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Inconel</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600 (</a:t>
            </a:r>
            <a:r>
              <a:rPr lang="tr-TR" sz="35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Fx</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endParaRPr lang="tr-TR" sz="35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aphicFrame>
        <p:nvGraphicFramePr>
          <p:cNvPr id="5" name="4 Tablo"/>
          <p:cNvGraphicFramePr>
            <a:graphicFrameLocks noGrp="1"/>
          </p:cNvGraphicFramePr>
          <p:nvPr/>
        </p:nvGraphicFramePr>
        <p:xfrm>
          <a:off x="1600200" y="4724400"/>
          <a:ext cx="5491480" cy="1386840"/>
        </p:xfrm>
        <a:graphic>
          <a:graphicData uri="http://schemas.openxmlformats.org/drawingml/2006/table">
            <a:tbl>
              <a:tblPr/>
              <a:tblGrid>
                <a:gridCol w="1097915"/>
                <a:gridCol w="770890"/>
                <a:gridCol w="900430"/>
                <a:gridCol w="1082040"/>
                <a:gridCol w="899160"/>
                <a:gridCol w="741045"/>
              </a:tblGrid>
              <a:tr h="0">
                <a:tc>
                  <a:txBody>
                    <a:bodyPr/>
                    <a:lstStyle/>
                    <a:p>
                      <a:pPr algn="ctr">
                        <a:lnSpc>
                          <a:spcPct val="150000"/>
                        </a:lnSpc>
                        <a:spcAft>
                          <a:spcPts val="0"/>
                        </a:spcAft>
                      </a:pPr>
                      <a:r>
                        <a:rPr lang="tr-TR" sz="800" b="1" dirty="0" err="1" smtClean="0">
                          <a:latin typeface="Times New Roman"/>
                          <a:ea typeface="Calibri"/>
                          <a:cs typeface="Times New Roman"/>
                        </a:rPr>
                        <a:t>Parameters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Degree</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freedom</a:t>
                      </a:r>
                      <a:r>
                        <a:rPr lang="tr-TR" sz="800" b="1" dirty="0" smtClean="0">
                          <a:latin typeface="Times New Roman"/>
                          <a:ea typeface="Calibri"/>
                          <a:cs typeface="Times New Roman"/>
                        </a:rPr>
                        <a:t> </a:t>
                      </a:r>
                      <a:r>
                        <a:rPr lang="tr-TR" sz="800" b="1" dirty="0">
                          <a:latin typeface="Times New Roman"/>
                          <a:ea typeface="Calibri"/>
                          <a:cs typeface="Times New Roman"/>
                        </a:rPr>
                        <a:t>(</a:t>
                      </a:r>
                      <a:r>
                        <a:rPr lang="tr-TR" sz="800" b="1" dirty="0" err="1">
                          <a:latin typeface="Times New Roman"/>
                          <a:ea typeface="Calibri"/>
                          <a:cs typeface="Times New Roman"/>
                        </a:rPr>
                        <a:t>Dof</a:t>
                      </a:r>
                      <a:r>
                        <a:rPr lang="tr-TR" sz="800" b="1" dirty="0">
                          <a:latin typeface="Times New Roman"/>
                          <a:ea typeface="Calibri"/>
                          <a:cs typeface="Times New Roman"/>
                        </a:rPr>
                        <a:t>)</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Sum</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Means</a:t>
                      </a:r>
                      <a:r>
                        <a:rPr lang="tr-TR" sz="800" b="1" dirty="0" smtClean="0">
                          <a:latin typeface="Times New Roman"/>
                          <a:ea typeface="Calibri"/>
                          <a:cs typeface="Times New Roman"/>
                        </a:rPr>
                        <a:t> of </a:t>
                      </a:r>
                      <a:r>
                        <a:rPr lang="tr-TR" sz="800" b="1"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F</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P</a:t>
                      </a:r>
                      <a:endParaRPr lang="tr-TR" sz="1200" dirty="0">
                        <a:latin typeface="Times New Roman"/>
                        <a:ea typeface="Calibri"/>
                        <a:cs typeface="Times New Roman"/>
                      </a:endParaRPr>
                    </a:p>
                    <a:p>
                      <a:pPr algn="ctr">
                        <a:spcAft>
                          <a:spcPts val="0"/>
                        </a:spcAft>
                      </a:pPr>
                      <a:r>
                        <a:rPr lang="tr-TR" sz="800" b="1" dirty="0">
                          <a:latin typeface="Times New Roman"/>
                          <a:ea typeface="Calibri"/>
                          <a:cs typeface="Times New Roman"/>
                        </a:rPr>
                        <a:t>(p&lt;0.05)</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Feed</a:t>
                      </a:r>
                      <a:r>
                        <a:rPr lang="tr-TR" sz="1000" b="1" baseline="0" dirty="0" smtClean="0">
                          <a:solidFill>
                            <a:srgbClr val="000000"/>
                          </a:solidFill>
                          <a:latin typeface="Calibri"/>
                          <a:ea typeface="Calibri"/>
                          <a:cs typeface="Times New Roman"/>
                        </a:rPr>
                        <a:t> rate</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1</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138,24289</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138,2429</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28,4011</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56,13</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Cutting</a:t>
                      </a:r>
                      <a:r>
                        <a:rPr lang="tr-TR" sz="1000" b="1" baseline="0" dirty="0" smtClean="0">
                          <a:solidFill>
                            <a:srgbClr val="000000"/>
                          </a:solidFill>
                          <a:latin typeface="Calibri"/>
                          <a:ea typeface="Calibri"/>
                          <a:cs typeface="Times New Roman"/>
                        </a:rPr>
                        <a:t> </a:t>
                      </a:r>
                      <a:r>
                        <a:rPr lang="tr-TR" sz="1000" b="1" baseline="0" dirty="0" err="1" smtClean="0">
                          <a:solidFill>
                            <a:srgbClr val="000000"/>
                          </a:solidFill>
                          <a:latin typeface="Calibri"/>
                          <a:ea typeface="Calibri"/>
                          <a:cs typeface="Times New Roman"/>
                        </a:rPr>
                        <a:t>speed</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2</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46,80772</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23,4039</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4,8082</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19,00</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Cutting</a:t>
                      </a:r>
                      <a:r>
                        <a:rPr lang="tr-TR" sz="1000" b="1" baseline="0" dirty="0" smtClean="0">
                          <a:solidFill>
                            <a:srgbClr val="000000"/>
                          </a:solidFill>
                          <a:latin typeface="Calibri"/>
                          <a:ea typeface="Calibri"/>
                          <a:cs typeface="Times New Roman"/>
                        </a:rPr>
                        <a:t> </a:t>
                      </a:r>
                      <a:r>
                        <a:rPr lang="tr-TR" sz="1000" b="1" baseline="0" dirty="0" err="1" smtClean="0">
                          <a:solidFill>
                            <a:srgbClr val="000000"/>
                          </a:solidFill>
                          <a:latin typeface="Calibri"/>
                          <a:ea typeface="Calibri"/>
                          <a:cs typeface="Times New Roman"/>
                        </a:rPr>
                        <a:t>tool</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2,80624</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1,4031</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0,2883</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01,13</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Error</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12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58,41029</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4,8675</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GB" sz="1000" dirty="0">
                        <a:solidFill>
                          <a:srgbClr val="00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23,71</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en-GB" sz="1000" b="1" dirty="0" smtClean="0">
                          <a:solidFill>
                            <a:srgbClr val="000000"/>
                          </a:solidFill>
                          <a:latin typeface="Calibri"/>
                          <a:ea typeface="Calibri"/>
                          <a:cs typeface="Times New Roman"/>
                        </a:rPr>
                        <a:t>To</a:t>
                      </a:r>
                      <a:r>
                        <a:rPr lang="tr-TR" sz="1000" b="1" dirty="0" err="1" smtClean="0">
                          <a:solidFill>
                            <a:srgbClr val="000000"/>
                          </a:solidFill>
                          <a:latin typeface="Calibri"/>
                          <a:ea typeface="Calibri"/>
                          <a:cs typeface="Times New Roman"/>
                        </a:rPr>
                        <a:t>tal</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17</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a:solidFill>
                            <a:srgbClr val="000000"/>
                          </a:solidFill>
                          <a:latin typeface="Calibri"/>
                          <a:ea typeface="Calibri"/>
                          <a:cs typeface="Times New Roman"/>
                        </a:rPr>
                        <a:t>246,26714</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GB" sz="1000">
                        <a:solidFill>
                          <a:srgbClr val="00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GB" sz="1000" dirty="0">
                        <a:solidFill>
                          <a:srgbClr val="00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000" dirty="0">
                          <a:solidFill>
                            <a:srgbClr val="000000"/>
                          </a:solidFill>
                          <a:latin typeface="Calibri"/>
                          <a:ea typeface="Calibri"/>
                          <a:cs typeface="Times New Roman"/>
                        </a:rPr>
                        <a:t>100,00</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 name="5 Tablo"/>
          <p:cNvGraphicFramePr>
            <a:graphicFrameLocks noGrp="1"/>
          </p:cNvGraphicFramePr>
          <p:nvPr/>
        </p:nvGraphicFramePr>
        <p:xfrm>
          <a:off x="1752600" y="1371600"/>
          <a:ext cx="5469255" cy="1615440"/>
        </p:xfrm>
        <a:graphic>
          <a:graphicData uri="http://schemas.openxmlformats.org/drawingml/2006/table">
            <a:tbl>
              <a:tblPr/>
              <a:tblGrid>
                <a:gridCol w="788670"/>
                <a:gridCol w="897255"/>
                <a:gridCol w="993140"/>
                <a:gridCol w="900430"/>
                <a:gridCol w="899795"/>
                <a:gridCol w="989965"/>
              </a:tblGrid>
              <a:tr h="0">
                <a:tc>
                  <a:txBody>
                    <a:bodyPr/>
                    <a:lstStyle/>
                    <a:p>
                      <a:pPr algn="ctr">
                        <a:lnSpc>
                          <a:spcPct val="150000"/>
                        </a:lnSpc>
                        <a:spcAft>
                          <a:spcPts val="0"/>
                        </a:spcAft>
                      </a:pPr>
                      <a:r>
                        <a:rPr lang="tr-TR" sz="800" b="1" dirty="0" err="1" smtClean="0">
                          <a:latin typeface="Times New Roman"/>
                          <a:ea typeface="Calibri"/>
                          <a:cs typeface="Times New Roman"/>
                        </a:rPr>
                        <a:t>Parameters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Degree</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freedom</a:t>
                      </a:r>
                      <a:r>
                        <a:rPr lang="tr-TR" sz="800" b="1" dirty="0" smtClean="0">
                          <a:latin typeface="Times New Roman"/>
                          <a:ea typeface="Calibri"/>
                          <a:cs typeface="Times New Roman"/>
                        </a:rPr>
                        <a:t> </a:t>
                      </a:r>
                      <a:r>
                        <a:rPr lang="tr-TR" sz="800" b="1" dirty="0">
                          <a:latin typeface="Times New Roman"/>
                          <a:ea typeface="Calibri"/>
                          <a:cs typeface="Times New Roman"/>
                        </a:rPr>
                        <a:t>(</a:t>
                      </a:r>
                      <a:r>
                        <a:rPr lang="tr-TR" sz="800" b="1" dirty="0" err="1">
                          <a:latin typeface="Times New Roman"/>
                          <a:ea typeface="Calibri"/>
                          <a:cs typeface="Times New Roman"/>
                        </a:rPr>
                        <a:t>Dof</a:t>
                      </a:r>
                      <a:r>
                        <a:rPr lang="tr-TR" sz="800" b="1" dirty="0">
                          <a:latin typeface="Times New Roman"/>
                          <a:ea typeface="Calibri"/>
                          <a:cs typeface="Times New Roman"/>
                        </a:rPr>
                        <a:t>)</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Sum</a:t>
                      </a:r>
                      <a:r>
                        <a:rPr lang="tr-TR" sz="800" b="1" baseline="0" dirty="0" smtClean="0">
                          <a:latin typeface="Times New Roman"/>
                          <a:ea typeface="Calibri"/>
                          <a:cs typeface="Times New Roman"/>
                        </a:rPr>
                        <a:t> of </a:t>
                      </a:r>
                      <a:r>
                        <a:rPr lang="tr-TR" sz="800" b="1" baseline="0"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err="1" smtClean="0">
                          <a:latin typeface="Times New Roman"/>
                          <a:ea typeface="Calibri"/>
                          <a:cs typeface="Times New Roman"/>
                        </a:rPr>
                        <a:t>Means</a:t>
                      </a:r>
                      <a:r>
                        <a:rPr lang="tr-TR" sz="800" b="1" dirty="0" smtClean="0">
                          <a:latin typeface="Times New Roman"/>
                          <a:ea typeface="Calibri"/>
                          <a:cs typeface="Times New Roman"/>
                        </a:rPr>
                        <a:t> of </a:t>
                      </a:r>
                      <a:r>
                        <a:rPr lang="tr-TR" sz="800" b="1" dirty="0" err="1" smtClean="0">
                          <a:latin typeface="Times New Roman"/>
                          <a:ea typeface="Calibri"/>
                          <a:cs typeface="Times New Roman"/>
                        </a:rPr>
                        <a:t>squares</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F</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tr-TR" sz="800" b="1" dirty="0">
                          <a:latin typeface="Times New Roman"/>
                          <a:ea typeface="Calibri"/>
                          <a:cs typeface="Times New Roman"/>
                        </a:rPr>
                        <a:t>P</a:t>
                      </a:r>
                      <a:endParaRPr lang="tr-TR" sz="1200" dirty="0">
                        <a:latin typeface="Times New Roman"/>
                        <a:ea typeface="Calibri"/>
                        <a:cs typeface="Times New Roman"/>
                      </a:endParaRPr>
                    </a:p>
                    <a:p>
                      <a:pPr algn="ctr">
                        <a:spcAft>
                          <a:spcPts val="0"/>
                        </a:spcAft>
                      </a:pPr>
                      <a:r>
                        <a:rPr lang="tr-TR" sz="800" b="1" dirty="0">
                          <a:latin typeface="Times New Roman"/>
                          <a:ea typeface="Calibri"/>
                          <a:cs typeface="Times New Roman"/>
                        </a:rPr>
                        <a:t>(p&lt;0.05)</a:t>
                      </a:r>
                      <a:endParaRPr lang="tr-TR" sz="1200" dirty="0">
                        <a:latin typeface="Times New Roman"/>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Feed</a:t>
                      </a:r>
                      <a:r>
                        <a:rPr lang="tr-TR" sz="1000" b="1" dirty="0" smtClean="0">
                          <a:solidFill>
                            <a:srgbClr val="000000"/>
                          </a:solidFill>
                          <a:latin typeface="Calibri"/>
                          <a:ea typeface="Calibri"/>
                          <a:cs typeface="Times New Roman"/>
                        </a:rPr>
                        <a:t> rate</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14.457</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14.4571</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24.44</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34.02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Cutting</a:t>
                      </a:r>
                      <a:r>
                        <a:rPr lang="tr-TR" sz="1000" b="1" baseline="0" dirty="0" smtClean="0">
                          <a:solidFill>
                            <a:srgbClr val="000000"/>
                          </a:solidFill>
                          <a:latin typeface="Calibri"/>
                          <a:ea typeface="Calibri"/>
                          <a:cs typeface="Times New Roman"/>
                        </a:rPr>
                        <a:t> </a:t>
                      </a:r>
                      <a:r>
                        <a:rPr lang="tr-TR" sz="1000" b="1" baseline="0" dirty="0" err="1" smtClean="0">
                          <a:solidFill>
                            <a:srgbClr val="000000"/>
                          </a:solidFill>
                          <a:latin typeface="Calibri"/>
                          <a:ea typeface="Calibri"/>
                          <a:cs typeface="Times New Roman"/>
                        </a:rPr>
                        <a:t>speed</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5.066</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2.533</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4.28</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11.92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Cutting</a:t>
                      </a:r>
                      <a:r>
                        <a:rPr lang="tr-TR" sz="1000" b="1" baseline="0" dirty="0" smtClean="0">
                          <a:solidFill>
                            <a:srgbClr val="000000"/>
                          </a:solidFill>
                          <a:latin typeface="Calibri"/>
                          <a:ea typeface="Calibri"/>
                          <a:cs typeface="Times New Roman"/>
                        </a:rPr>
                        <a:t> </a:t>
                      </a:r>
                      <a:r>
                        <a:rPr lang="tr-TR" sz="1000" b="1" baseline="0" dirty="0" err="1" smtClean="0">
                          <a:solidFill>
                            <a:srgbClr val="000000"/>
                          </a:solidFill>
                          <a:latin typeface="Calibri"/>
                          <a:ea typeface="Calibri"/>
                          <a:cs typeface="Times New Roman"/>
                        </a:rPr>
                        <a:t>tool</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15.872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dirty="0">
                          <a:solidFill>
                            <a:srgbClr val="000000"/>
                          </a:solidFill>
                          <a:latin typeface="Calibri"/>
                          <a:ea typeface="Calibri"/>
                          <a:cs typeface="Times New Roman"/>
                        </a:rPr>
                        <a:t>7.9361</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13.42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37.35</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err="1" smtClean="0">
                          <a:solidFill>
                            <a:srgbClr val="000000"/>
                          </a:solidFill>
                          <a:latin typeface="Calibri"/>
                          <a:ea typeface="Calibri"/>
                          <a:cs typeface="Times New Roman"/>
                        </a:rPr>
                        <a:t>Error</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12</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7.098</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0.5915</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tr-TR" sz="1000">
                        <a:solidFill>
                          <a:srgbClr val="00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16.70</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50000"/>
                        </a:lnSpc>
                        <a:spcAft>
                          <a:spcPts val="0"/>
                        </a:spcAft>
                      </a:pPr>
                      <a:r>
                        <a:rPr lang="tr-TR" sz="1000" b="1" dirty="0" smtClean="0">
                          <a:solidFill>
                            <a:srgbClr val="000000"/>
                          </a:solidFill>
                          <a:latin typeface="Calibri"/>
                          <a:ea typeface="Calibri"/>
                          <a:cs typeface="Times New Roman"/>
                        </a:rPr>
                        <a:t>Total</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17</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a:solidFill>
                            <a:srgbClr val="000000"/>
                          </a:solidFill>
                          <a:latin typeface="Calibri"/>
                          <a:ea typeface="Calibri"/>
                          <a:cs typeface="Times New Roman"/>
                        </a:rPr>
                        <a:t>42.294</a:t>
                      </a:r>
                      <a:endParaRPr lang="tr-TR" sz="12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tr-TR" sz="1000">
                        <a:solidFill>
                          <a:srgbClr val="00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tr-TR" sz="1000">
                        <a:solidFill>
                          <a:srgbClr val="00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000" dirty="0">
                          <a:solidFill>
                            <a:srgbClr val="000000"/>
                          </a:solidFill>
                          <a:latin typeface="Calibri"/>
                          <a:ea typeface="Calibri"/>
                          <a:cs typeface="Times New Roman"/>
                        </a:rPr>
                        <a:t>100.00</a:t>
                      </a:r>
                      <a:endParaRPr lang="tr-TR" sz="12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Dikdörtgen 3"/>
          <p:cNvSpPr/>
          <p:nvPr/>
        </p:nvSpPr>
        <p:spPr>
          <a:xfrm>
            <a:off x="1219200" y="3886200"/>
            <a:ext cx="6840760" cy="630942"/>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5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Inconel</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600 (</a:t>
            </a:r>
            <a:r>
              <a:rPr lang="tr-TR" sz="35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a:t>
            </a:r>
            <a:r>
              <a:rPr lang="tr-TR" sz="35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a:t>
            </a:r>
            <a:r>
              <a:rPr lang="tr-TR" sz="3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endParaRPr lang="tr-TR" sz="35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22218498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en-US" b="1" cap="all" dirty="0" smtClean="0">
                <a:solidFill>
                  <a:srgbClr val="00B050"/>
                </a:solidFill>
              </a:rPr>
              <a:t>  </a:t>
            </a:r>
            <a:r>
              <a:rPr lang="en-US" b="1" cap="all" dirty="0" err="1" smtClean="0">
                <a:solidFill>
                  <a:srgbClr val="00B050"/>
                </a:solidFill>
              </a:rPr>
              <a:t>ConclusIons</a:t>
            </a:r>
            <a:r>
              <a:rPr lang="en-US" dirty="0" smtClean="0">
                <a:solidFill>
                  <a:srgbClr val="00B050"/>
                </a:solidFill>
              </a:rPr>
              <a:t> </a:t>
            </a:r>
            <a:endParaRPr lang="tr-TR" dirty="0">
              <a:solidFill>
                <a:srgbClr val="00B050"/>
              </a:solidFill>
            </a:endParaRPr>
          </a:p>
        </p:txBody>
      </p:sp>
      <p:sp>
        <p:nvSpPr>
          <p:cNvPr id="3" name="2 İçerik Yer Tutucusu"/>
          <p:cNvSpPr>
            <a:spLocks noGrp="1"/>
          </p:cNvSpPr>
          <p:nvPr>
            <p:ph idx="1"/>
          </p:nvPr>
        </p:nvSpPr>
        <p:spPr/>
        <p:txBody>
          <a:bodyPr>
            <a:normAutofit fontScale="25000" lnSpcReduction="20000"/>
          </a:bodyPr>
          <a:lstStyle/>
          <a:p>
            <a:pPr marL="0" lvl="0" indent="0" algn="just" eaLnBrk="0" fontAlgn="base" hangingPunct="0">
              <a:spcBef>
                <a:spcPct val="0"/>
              </a:spcBef>
              <a:spcAft>
                <a:spcPct val="0"/>
              </a:spcAft>
              <a:buNone/>
            </a:pPr>
            <a:r>
              <a:rPr lang="en-US" sz="7200" b="1" dirty="0" smtClean="0">
                <a:solidFill>
                  <a:srgbClr val="002060"/>
                </a:solidFill>
                <a:ea typeface="Calibri" pitchFamily="34" charset="0"/>
                <a:cs typeface="Times New Roman" pitchFamily="18" charset="0"/>
              </a:rPr>
              <a:t>•</a:t>
            </a:r>
            <a:r>
              <a:rPr lang="en-US" sz="7200" b="1" dirty="0" smtClean="0">
                <a:solidFill>
                  <a:srgbClr val="002060"/>
                </a:solidFill>
                <a:latin typeface="Times New Roman" pitchFamily="18" charset="0"/>
                <a:ea typeface="Calibri" pitchFamily="34" charset="0"/>
                <a:cs typeface="Times New Roman" pitchFamily="18" charset="0"/>
              </a:rPr>
              <a:t> Array of parameters by the Taguchi method, the optimization of cutting parameters has been shown an efficient methodology.</a:t>
            </a:r>
            <a:endParaRPr lang="tr-TR" sz="7200" b="1" dirty="0" smtClean="0">
              <a:solidFill>
                <a:srgbClr val="002060"/>
              </a:solidFill>
              <a:latin typeface="Times New Roman" pitchFamily="18" charset="0"/>
              <a:ea typeface="Calibri" pitchFamily="34" charset="0"/>
              <a:cs typeface="Times New Roman" pitchFamily="18" charset="0"/>
            </a:endParaRPr>
          </a:p>
          <a:p>
            <a:pPr marL="0" lvl="0" indent="0" algn="just" eaLnBrk="0" fontAlgn="base" hangingPunct="0">
              <a:spcBef>
                <a:spcPct val="0"/>
              </a:spcBef>
              <a:spcAft>
                <a:spcPct val="0"/>
              </a:spcAft>
              <a:buNone/>
            </a:pPr>
            <a:r>
              <a:rPr lang="en-US" sz="7200" b="1" dirty="0" smtClean="0">
                <a:solidFill>
                  <a:srgbClr val="002060"/>
                </a:solidFill>
                <a:latin typeface="Times New Roman" pitchFamily="18" charset="0"/>
                <a:ea typeface="Calibri" pitchFamily="34" charset="0"/>
                <a:cs typeface="Times New Roman" pitchFamily="18" charset="0"/>
              </a:rPr>
              <a:t> </a:t>
            </a:r>
            <a:br>
              <a:rPr lang="en-US" sz="7200" b="1" dirty="0" smtClean="0">
                <a:solidFill>
                  <a:srgbClr val="002060"/>
                </a:solidFill>
                <a:latin typeface="Times New Roman" pitchFamily="18" charset="0"/>
                <a:ea typeface="Calibri" pitchFamily="34" charset="0"/>
                <a:cs typeface="Times New Roman" pitchFamily="18" charset="0"/>
              </a:rPr>
            </a:br>
            <a:r>
              <a:rPr lang="en-US" sz="7200" b="1" dirty="0" smtClean="0">
                <a:solidFill>
                  <a:srgbClr val="002060"/>
                </a:solidFill>
                <a:ea typeface="Calibri" pitchFamily="34" charset="0"/>
                <a:cs typeface="Times New Roman" pitchFamily="18" charset="0"/>
              </a:rPr>
              <a:t>•</a:t>
            </a:r>
            <a:r>
              <a:rPr lang="en-US" sz="7200" b="1" dirty="0" smtClean="0">
                <a:solidFill>
                  <a:srgbClr val="002060"/>
                </a:solidFill>
                <a:latin typeface="Times New Roman" pitchFamily="18" charset="0"/>
                <a:ea typeface="Calibri" pitchFamily="34" charset="0"/>
                <a:cs typeface="Times New Roman" pitchFamily="18" charset="0"/>
              </a:rPr>
              <a:t> </a:t>
            </a:r>
            <a:r>
              <a:rPr lang="tr-TR" sz="7200" b="1" dirty="0" err="1" smtClean="0">
                <a:solidFill>
                  <a:srgbClr val="002060"/>
                </a:solidFill>
                <a:latin typeface="Times New Roman" pitchFamily="18" charset="0"/>
                <a:ea typeface="Calibri" pitchFamily="34" charset="0"/>
                <a:cs typeface="Times New Roman" pitchFamily="18" charset="0"/>
              </a:rPr>
              <a:t>In</a:t>
            </a:r>
            <a:r>
              <a:rPr lang="tr-TR" sz="7200" b="1" dirty="0" smtClean="0">
                <a:solidFill>
                  <a:srgbClr val="002060"/>
                </a:solidFill>
                <a:latin typeface="Times New Roman" pitchFamily="18" charset="0"/>
                <a:ea typeface="Calibri" pitchFamily="34" charset="0"/>
                <a:cs typeface="Times New Roman" pitchFamily="18" charset="0"/>
              </a:rPr>
              <a:t> t</a:t>
            </a:r>
            <a:r>
              <a:rPr lang="en-US" sz="7200" b="1" dirty="0" err="1" smtClean="0">
                <a:solidFill>
                  <a:srgbClr val="002060"/>
                </a:solidFill>
                <a:latin typeface="Times New Roman" pitchFamily="18" charset="0"/>
                <a:ea typeface="Calibri" pitchFamily="34" charset="0"/>
                <a:cs typeface="Times New Roman" pitchFamily="18" charset="0"/>
              </a:rPr>
              <a:t>urning</a:t>
            </a:r>
            <a:r>
              <a:rPr lang="en-US" sz="7200" b="1" dirty="0" smtClean="0">
                <a:solidFill>
                  <a:srgbClr val="002060"/>
                </a:solidFill>
                <a:latin typeface="Times New Roman" pitchFamily="18" charset="0"/>
                <a:ea typeface="Calibri" pitchFamily="34" charset="0"/>
                <a:cs typeface="Times New Roman" pitchFamily="18" charset="0"/>
              </a:rPr>
              <a:t> </a:t>
            </a:r>
            <a:r>
              <a:rPr lang="tr-TR" sz="7200" b="1" dirty="0" err="1" smtClean="0">
                <a:solidFill>
                  <a:srgbClr val="002060"/>
                </a:solidFill>
                <a:latin typeface="Times New Roman" pitchFamily="18" charset="0"/>
                <a:ea typeface="Calibri" pitchFamily="34" charset="0"/>
                <a:cs typeface="Times New Roman" pitchFamily="18" charset="0"/>
              </a:rPr>
              <a:t>operations</a:t>
            </a:r>
            <a:r>
              <a:rPr lang="tr-TR" sz="7200" b="1" dirty="0" smtClean="0">
                <a:solidFill>
                  <a:srgbClr val="002060"/>
                </a:solidFill>
                <a:latin typeface="Times New Roman" pitchFamily="18" charset="0"/>
                <a:ea typeface="Calibri" pitchFamily="34" charset="0"/>
                <a:cs typeface="Times New Roman" pitchFamily="18" charset="0"/>
              </a:rPr>
              <a:t> </a:t>
            </a:r>
            <a:r>
              <a:rPr lang="en-US" sz="7200" b="1" dirty="0" smtClean="0">
                <a:solidFill>
                  <a:srgbClr val="002060"/>
                </a:solidFill>
                <a:latin typeface="Times New Roman" pitchFamily="18" charset="0"/>
                <a:ea typeface="Calibri" pitchFamily="34" charset="0"/>
                <a:cs typeface="Times New Roman" pitchFamily="18" charset="0"/>
              </a:rPr>
              <a:t>average surface roughness and cutting forces can be controlled by three factors (cut</a:t>
            </a:r>
            <a:r>
              <a:rPr lang="tr-TR" sz="7200" b="1" dirty="0" err="1" smtClean="0">
                <a:solidFill>
                  <a:srgbClr val="002060"/>
                </a:solidFill>
                <a:latin typeface="Times New Roman" pitchFamily="18" charset="0"/>
                <a:ea typeface="Calibri" pitchFamily="34" charset="0"/>
                <a:cs typeface="Times New Roman" pitchFamily="18" charset="0"/>
              </a:rPr>
              <a:t>ting</a:t>
            </a:r>
            <a:r>
              <a:rPr lang="tr-TR" sz="7200" b="1" dirty="0" smtClean="0">
                <a:solidFill>
                  <a:srgbClr val="002060"/>
                </a:solidFill>
                <a:latin typeface="Times New Roman" pitchFamily="18" charset="0"/>
                <a:ea typeface="Calibri" pitchFamily="34" charset="0"/>
                <a:cs typeface="Times New Roman" pitchFamily="18" charset="0"/>
              </a:rPr>
              <a:t> </a:t>
            </a:r>
            <a:r>
              <a:rPr lang="tr-TR" sz="7200" b="1" dirty="0" err="1" smtClean="0">
                <a:solidFill>
                  <a:srgbClr val="002060"/>
                </a:solidFill>
                <a:latin typeface="Times New Roman" pitchFamily="18" charset="0"/>
                <a:ea typeface="Calibri" pitchFamily="34" charset="0"/>
                <a:cs typeface="Times New Roman" pitchFamily="18" charset="0"/>
              </a:rPr>
              <a:t>tool</a:t>
            </a:r>
            <a:r>
              <a:rPr lang="en-US" sz="7200" b="1" dirty="0" smtClean="0">
                <a:solidFill>
                  <a:srgbClr val="002060"/>
                </a:solidFill>
                <a:latin typeface="Times New Roman" pitchFamily="18" charset="0"/>
                <a:ea typeface="Calibri" pitchFamily="34" charset="0"/>
                <a:cs typeface="Times New Roman" pitchFamily="18" charset="0"/>
              </a:rPr>
              <a:t>, cutting speed</a:t>
            </a:r>
            <a:r>
              <a:rPr lang="tr-TR" sz="7200" b="1" dirty="0" smtClean="0">
                <a:solidFill>
                  <a:srgbClr val="002060"/>
                </a:solidFill>
                <a:latin typeface="Times New Roman" pitchFamily="18" charset="0"/>
                <a:ea typeface="Calibri" pitchFamily="34" charset="0"/>
                <a:cs typeface="Times New Roman" pitchFamily="18" charset="0"/>
              </a:rPr>
              <a:t> </a:t>
            </a:r>
            <a:r>
              <a:rPr lang="tr-TR" sz="7200" b="1" dirty="0" err="1" smtClean="0">
                <a:solidFill>
                  <a:srgbClr val="002060"/>
                </a:solidFill>
                <a:latin typeface="Times New Roman" pitchFamily="18" charset="0"/>
                <a:ea typeface="Calibri" pitchFamily="34" charset="0"/>
                <a:cs typeface="Times New Roman" pitchFamily="18" charset="0"/>
              </a:rPr>
              <a:t>and</a:t>
            </a:r>
            <a:r>
              <a:rPr lang="tr-TR" sz="7200" b="1" dirty="0" smtClean="0">
                <a:solidFill>
                  <a:srgbClr val="002060"/>
                </a:solidFill>
                <a:latin typeface="Times New Roman" pitchFamily="18" charset="0"/>
                <a:ea typeface="Calibri" pitchFamily="34" charset="0"/>
                <a:cs typeface="Times New Roman" pitchFamily="18" charset="0"/>
              </a:rPr>
              <a:t> </a:t>
            </a:r>
            <a:r>
              <a:rPr lang="en-US" sz="7200" b="1" dirty="0" smtClean="0">
                <a:solidFill>
                  <a:srgbClr val="002060"/>
                </a:solidFill>
                <a:latin typeface="Times New Roman" pitchFamily="18" charset="0"/>
                <a:ea typeface="Calibri" pitchFamily="34" charset="0"/>
                <a:cs typeface="Times New Roman" pitchFamily="18" charset="0"/>
              </a:rPr>
              <a:t> feed rate)</a:t>
            </a:r>
            <a:r>
              <a:rPr lang="tr-TR" sz="7200" b="1" dirty="0" smtClean="0">
                <a:solidFill>
                  <a:srgbClr val="002060"/>
                </a:solidFill>
                <a:latin typeface="Times New Roman" pitchFamily="18" charset="0"/>
                <a:ea typeface="Calibri" pitchFamily="34" charset="0"/>
                <a:cs typeface="Times New Roman" pitchFamily="18" charset="0"/>
              </a:rPr>
              <a:t>.</a:t>
            </a:r>
          </a:p>
          <a:p>
            <a:pPr marL="0" lvl="0" indent="0" algn="just" eaLnBrk="0" fontAlgn="base" hangingPunct="0">
              <a:spcBef>
                <a:spcPct val="0"/>
              </a:spcBef>
              <a:spcAft>
                <a:spcPct val="0"/>
              </a:spcAft>
              <a:buNone/>
            </a:pPr>
            <a:endParaRPr lang="tr-TR" sz="7200" b="1" dirty="0" smtClean="0">
              <a:solidFill>
                <a:srgbClr val="002060"/>
              </a:solidFill>
              <a:latin typeface="Times New Roman" pitchFamily="18" charset="0"/>
              <a:ea typeface="Calibri" pitchFamily="34" charset="0"/>
              <a:cs typeface="Times New Roman" pitchFamily="18" charset="0"/>
            </a:endParaRPr>
          </a:p>
          <a:p>
            <a:pPr marL="0" indent="0" algn="just" eaLnBrk="0" fontAlgn="base" hangingPunct="0">
              <a:spcBef>
                <a:spcPct val="0"/>
              </a:spcBef>
              <a:spcAft>
                <a:spcPct val="0"/>
              </a:spcAft>
              <a:buNone/>
            </a:pPr>
            <a:r>
              <a:rPr lang="en-US" sz="7200" b="1" dirty="0" smtClean="0">
                <a:solidFill>
                  <a:srgbClr val="002060"/>
                </a:solidFill>
                <a:ea typeface="Calibri" pitchFamily="34" charset="0"/>
                <a:cs typeface="Times New Roman" pitchFamily="18" charset="0"/>
              </a:rPr>
              <a:t>•</a:t>
            </a:r>
            <a:r>
              <a:rPr lang="en-US" sz="7200" b="1" dirty="0" smtClean="0">
                <a:solidFill>
                  <a:srgbClr val="002060"/>
                </a:solidFill>
              </a:rPr>
              <a:t> Using results of analysis of variance (ANOVA) and signal-to–noise (S/N) ratio, effects of parameters on both average surface roughness and cutting forces were statistically investigated</a:t>
            </a:r>
            <a:r>
              <a:rPr lang="tr-TR" sz="7200" b="1" dirty="0" smtClean="0">
                <a:solidFill>
                  <a:srgbClr val="002060"/>
                </a:solidFill>
              </a:rPr>
              <a:t> </a:t>
            </a:r>
            <a:r>
              <a:rPr lang="en-US" sz="7200" b="1" dirty="0" smtClean="0">
                <a:solidFill>
                  <a:srgbClr val="002060"/>
                </a:solidFill>
              </a:rPr>
              <a:t>according to the "the smaller is better" approach.</a:t>
            </a:r>
            <a:endParaRPr lang="tr-TR" sz="7200" b="1" dirty="0" smtClean="0">
              <a:solidFill>
                <a:srgbClr val="002060"/>
              </a:solidFill>
            </a:endParaRPr>
          </a:p>
          <a:p>
            <a:pPr marL="0" indent="0" algn="just" eaLnBrk="0" fontAlgn="base" hangingPunct="0">
              <a:spcBef>
                <a:spcPct val="0"/>
              </a:spcBef>
              <a:spcAft>
                <a:spcPct val="0"/>
              </a:spcAft>
              <a:buNone/>
            </a:pPr>
            <a:endParaRPr lang="tr-TR" sz="7200" b="1" dirty="0" smtClean="0">
              <a:solidFill>
                <a:srgbClr val="002060"/>
              </a:solidFill>
            </a:endParaRPr>
          </a:p>
          <a:p>
            <a:pPr marL="0" indent="0" algn="just" eaLnBrk="0" fontAlgn="base" hangingPunct="0">
              <a:spcBef>
                <a:spcPct val="0"/>
              </a:spcBef>
              <a:spcAft>
                <a:spcPct val="0"/>
              </a:spcAft>
              <a:buNone/>
            </a:pPr>
            <a:r>
              <a:rPr lang="en-US" sz="7200" b="1" dirty="0" smtClean="0">
                <a:solidFill>
                  <a:srgbClr val="002060"/>
                </a:solidFill>
                <a:ea typeface="Calibri" pitchFamily="34" charset="0"/>
                <a:cs typeface="Times New Roman" pitchFamily="18" charset="0"/>
              </a:rPr>
              <a:t>• </a:t>
            </a:r>
            <a:r>
              <a:rPr lang="en-US" sz="7200" b="1" dirty="0" smtClean="0">
                <a:solidFill>
                  <a:srgbClr val="002060"/>
                </a:solidFill>
              </a:rPr>
              <a:t>It has seen that while cutting tool (37.35 %) and feed rate (34.02%)  has higher effect on cutting force in </a:t>
            </a:r>
            <a:r>
              <a:rPr lang="en-US" sz="7200" b="1" dirty="0" err="1" smtClean="0">
                <a:solidFill>
                  <a:srgbClr val="002060"/>
                </a:solidFill>
              </a:rPr>
              <a:t>Inconel</a:t>
            </a:r>
            <a:r>
              <a:rPr lang="en-US" sz="7200" b="1" dirty="0" smtClean="0">
                <a:solidFill>
                  <a:srgbClr val="002060"/>
                </a:solidFill>
              </a:rPr>
              <a:t> 600, the feed rate (65,99%) and cutting speed (11,14) has higher effect on cutting force in </a:t>
            </a:r>
            <a:r>
              <a:rPr lang="en-US" sz="7200" b="1" dirty="0" err="1" smtClean="0">
                <a:solidFill>
                  <a:srgbClr val="002060"/>
                </a:solidFill>
              </a:rPr>
              <a:t>Hastelloy</a:t>
            </a:r>
            <a:r>
              <a:rPr lang="en-US" sz="7200" b="1" dirty="0" smtClean="0">
                <a:solidFill>
                  <a:srgbClr val="002060"/>
                </a:solidFill>
              </a:rPr>
              <a:t> X.</a:t>
            </a:r>
            <a:endParaRPr lang="tr-TR" sz="7200" b="1" dirty="0" smtClean="0">
              <a:solidFill>
                <a:srgbClr val="002060"/>
              </a:solidFill>
            </a:endParaRPr>
          </a:p>
          <a:p>
            <a:pPr marL="0" indent="0" algn="just" eaLnBrk="0" fontAlgn="base" hangingPunct="0">
              <a:spcBef>
                <a:spcPct val="0"/>
              </a:spcBef>
              <a:spcAft>
                <a:spcPct val="0"/>
              </a:spcAft>
              <a:buNone/>
            </a:pPr>
            <a:r>
              <a:rPr lang="en-US" sz="7200" b="1" dirty="0" smtClean="0">
                <a:solidFill>
                  <a:srgbClr val="002060"/>
                </a:solidFill>
              </a:rPr>
              <a:t> </a:t>
            </a:r>
            <a:endParaRPr lang="tr-TR" sz="7200" b="1" dirty="0" smtClean="0">
              <a:solidFill>
                <a:srgbClr val="002060"/>
              </a:solidFill>
            </a:endParaRPr>
          </a:p>
          <a:p>
            <a:pPr marL="0" indent="0" algn="just" eaLnBrk="0" fontAlgn="base" hangingPunct="0">
              <a:spcBef>
                <a:spcPct val="0"/>
              </a:spcBef>
              <a:spcAft>
                <a:spcPct val="0"/>
              </a:spcAft>
              <a:buNone/>
            </a:pPr>
            <a:r>
              <a:rPr lang="en-US" sz="7200" b="1" dirty="0" smtClean="0">
                <a:solidFill>
                  <a:srgbClr val="002060"/>
                </a:solidFill>
                <a:ea typeface="Calibri" pitchFamily="34" charset="0"/>
                <a:cs typeface="Times New Roman" pitchFamily="18" charset="0"/>
              </a:rPr>
              <a:t>• </a:t>
            </a:r>
            <a:r>
              <a:rPr lang="tr-TR" sz="7200" b="1" dirty="0" err="1" smtClean="0">
                <a:solidFill>
                  <a:srgbClr val="002060"/>
                </a:solidFill>
              </a:rPr>
              <a:t>Wh</a:t>
            </a:r>
            <a:r>
              <a:rPr lang="en-US" sz="7200" b="1" dirty="0" err="1" smtClean="0">
                <a:solidFill>
                  <a:srgbClr val="002060"/>
                </a:solidFill>
              </a:rPr>
              <a:t>ile</a:t>
            </a:r>
            <a:r>
              <a:rPr lang="en-US" sz="7200" b="1" dirty="0" smtClean="0">
                <a:solidFill>
                  <a:srgbClr val="002060"/>
                </a:solidFill>
              </a:rPr>
              <a:t> feed rate (</a:t>
            </a:r>
            <a:r>
              <a:rPr lang="en-GB" sz="7200" b="1" dirty="0" smtClean="0">
                <a:solidFill>
                  <a:srgbClr val="002060"/>
                </a:solidFill>
              </a:rPr>
              <a:t>56.13%)</a:t>
            </a:r>
            <a:r>
              <a:rPr lang="en-US" sz="7200" b="1" dirty="0" smtClean="0">
                <a:solidFill>
                  <a:srgbClr val="002060"/>
                </a:solidFill>
              </a:rPr>
              <a:t> and cutting speed (</a:t>
            </a:r>
            <a:r>
              <a:rPr lang="en-GB" sz="7200" b="1" dirty="0" smtClean="0">
                <a:solidFill>
                  <a:srgbClr val="002060"/>
                </a:solidFill>
              </a:rPr>
              <a:t>19.00%) </a:t>
            </a:r>
            <a:r>
              <a:rPr lang="en-US" sz="7200" b="1" dirty="0" smtClean="0">
                <a:solidFill>
                  <a:srgbClr val="002060"/>
                </a:solidFill>
              </a:rPr>
              <a:t>has higher effect on average surface roughness </a:t>
            </a:r>
            <a:r>
              <a:rPr lang="en-US" sz="7200" b="1" dirty="0" err="1" smtClean="0">
                <a:solidFill>
                  <a:srgbClr val="002060"/>
                </a:solidFill>
              </a:rPr>
              <a:t>ın</a:t>
            </a:r>
            <a:r>
              <a:rPr lang="en-US" sz="7200" b="1" dirty="0" smtClean="0">
                <a:solidFill>
                  <a:srgbClr val="002060"/>
                </a:solidFill>
              </a:rPr>
              <a:t> </a:t>
            </a:r>
            <a:r>
              <a:rPr lang="en-US" sz="7200" b="1" dirty="0" err="1" smtClean="0">
                <a:solidFill>
                  <a:srgbClr val="002060"/>
                </a:solidFill>
              </a:rPr>
              <a:t>Inconel</a:t>
            </a:r>
            <a:r>
              <a:rPr lang="en-US" sz="7200" b="1" dirty="0" smtClean="0">
                <a:solidFill>
                  <a:srgbClr val="002060"/>
                </a:solidFill>
              </a:rPr>
              <a:t> 600, cutting tool (40,38 %),  and </a:t>
            </a:r>
            <a:r>
              <a:rPr lang="en-US" sz="7200" b="1" dirty="0" err="1" smtClean="0">
                <a:solidFill>
                  <a:srgbClr val="002060"/>
                </a:solidFill>
              </a:rPr>
              <a:t>feedrate</a:t>
            </a:r>
            <a:r>
              <a:rPr lang="en-US" sz="7200" b="1" dirty="0" smtClean="0">
                <a:solidFill>
                  <a:srgbClr val="002060"/>
                </a:solidFill>
              </a:rPr>
              <a:t> (33,15%) has higher effect on average surface roughness in </a:t>
            </a:r>
            <a:r>
              <a:rPr lang="en-US" sz="7200" b="1" dirty="0" err="1" smtClean="0">
                <a:solidFill>
                  <a:srgbClr val="002060"/>
                </a:solidFill>
              </a:rPr>
              <a:t>Hastelloy</a:t>
            </a:r>
            <a:r>
              <a:rPr lang="en-US" sz="7200" b="1" dirty="0" smtClean="0">
                <a:solidFill>
                  <a:srgbClr val="002060"/>
                </a:solidFill>
              </a:rPr>
              <a:t> X. </a:t>
            </a:r>
            <a:endParaRPr lang="tr-TR" sz="7200" b="1" dirty="0" smtClean="0">
              <a:solidFill>
                <a:srgbClr val="002060"/>
              </a:solidFill>
            </a:endParaRPr>
          </a:p>
          <a:p>
            <a:pPr marL="0" lvl="0" indent="0" algn="just" eaLnBrk="0" fontAlgn="base" hangingPunct="0">
              <a:spcBef>
                <a:spcPct val="0"/>
              </a:spcBef>
              <a:spcAft>
                <a:spcPct val="0"/>
              </a:spcAft>
              <a:buNone/>
            </a:pPr>
            <a:endParaRPr lang="tr-TR" dirty="0" smtClean="0">
              <a:solidFill>
                <a:srgbClr val="FF0000"/>
              </a:solidFill>
              <a:latin typeface="Times New Roman" pitchFamily="18" charset="0"/>
              <a:ea typeface="Calibri" pitchFamily="34" charset="0"/>
              <a:cs typeface="Times New Roman" pitchFamily="18" charset="0"/>
            </a:endParaRPr>
          </a:p>
          <a:p>
            <a:pPr marL="0" lvl="0" indent="0" algn="just" eaLnBrk="0" fontAlgn="base" hangingPunct="0">
              <a:spcBef>
                <a:spcPct val="0"/>
              </a:spcBef>
              <a:spcAft>
                <a:spcPct val="0"/>
              </a:spcAft>
              <a:buNone/>
            </a:pPr>
            <a:endParaRPr lang="tr-TR" dirty="0" smtClean="0">
              <a:solidFill>
                <a:srgbClr val="FF0000"/>
              </a:solidFill>
              <a:latin typeface="Times New Roman" pitchFamily="18" charset="0"/>
              <a:ea typeface="Calibri" pitchFamily="34" charset="0"/>
              <a:cs typeface="Times New Roman" pitchFamily="18" charset="0"/>
            </a:endParaRPr>
          </a:p>
          <a:p>
            <a:pPr marL="0" lvl="0" indent="0" algn="just" eaLnBrk="0" fontAlgn="base" hangingPunct="0">
              <a:spcBef>
                <a:spcPct val="0"/>
              </a:spcBef>
              <a:spcAft>
                <a:spcPct val="0"/>
              </a:spcAft>
              <a:buNone/>
            </a:pPr>
            <a:r>
              <a:rPr lang="en-US" dirty="0" smtClean="0">
                <a:solidFill>
                  <a:srgbClr val="FF0000"/>
                </a:solidFill>
                <a:latin typeface="Times New Roman" pitchFamily="18" charset="0"/>
                <a:ea typeface="Calibri" pitchFamily="34" charset="0"/>
                <a:cs typeface="Times New Roman" pitchFamily="18" charset="0"/>
              </a:rPr>
              <a:t/>
            </a:r>
            <a:br>
              <a:rPr lang="en-US" dirty="0" smtClean="0">
                <a:solidFill>
                  <a:srgbClr val="FF0000"/>
                </a:solidFill>
                <a:latin typeface="Times New Roman" pitchFamily="18" charset="0"/>
                <a:ea typeface="Calibri" pitchFamily="34" charset="0"/>
                <a:cs typeface="Times New Roman" pitchFamily="18" charset="0"/>
              </a:rPr>
            </a:br>
            <a:endParaRPr lang="tr-T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
            </a:r>
            <a:br>
              <a:rPr lang="tr-TR" b="1" dirty="0" smtClean="0"/>
            </a:br>
            <a:r>
              <a:rPr lang="tr-TR" b="1" dirty="0" smtClean="0"/>
              <a:t/>
            </a:r>
            <a:br>
              <a:rPr lang="tr-TR" b="1" dirty="0" smtClean="0"/>
            </a:br>
            <a:r>
              <a:rPr lang="en-US" b="1" dirty="0" smtClean="0">
                <a:solidFill>
                  <a:srgbClr val="00B050"/>
                </a:solidFill>
              </a:rPr>
              <a:t> REFERENCES</a:t>
            </a:r>
            <a:r>
              <a:rPr lang="tr-TR" dirty="0" smtClean="0"/>
              <a:t/>
            </a:r>
            <a:br>
              <a:rPr lang="tr-TR" dirty="0" smtClean="0"/>
            </a:br>
            <a:r>
              <a:rPr lang="en-US" baseline="30000" dirty="0" smtClean="0"/>
              <a:t> </a:t>
            </a:r>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25000" lnSpcReduction="20000"/>
          </a:bodyPr>
          <a:lstStyle/>
          <a:p>
            <a:pPr>
              <a:buNone/>
            </a:pPr>
            <a:r>
              <a:rPr lang="en-US" baseline="30000" dirty="0" smtClean="0"/>
              <a:t> </a:t>
            </a:r>
            <a:endParaRPr lang="tr-TR" sz="4400" dirty="0" smtClean="0"/>
          </a:p>
          <a:p>
            <a:r>
              <a:rPr lang="en-US" sz="4400" baseline="30000" dirty="0" smtClean="0">
                <a:solidFill>
                  <a:srgbClr val="002060"/>
                </a:solidFill>
              </a:rPr>
              <a:t> </a:t>
            </a:r>
            <a:r>
              <a:rPr lang="en-US" sz="4400" dirty="0" smtClean="0">
                <a:solidFill>
                  <a:srgbClr val="002060"/>
                </a:solidFill>
              </a:rPr>
              <a:t>1	P. </a:t>
            </a:r>
            <a:r>
              <a:rPr lang="en-US" sz="4400" dirty="0" err="1" smtClean="0">
                <a:solidFill>
                  <a:srgbClr val="002060"/>
                </a:solidFill>
              </a:rPr>
              <a:t>Ganesan</a:t>
            </a:r>
            <a:r>
              <a:rPr lang="en-US" sz="4400" dirty="0" smtClean="0">
                <a:solidFill>
                  <a:srgbClr val="002060"/>
                </a:solidFill>
              </a:rPr>
              <a:t>, C.M. </a:t>
            </a:r>
            <a:r>
              <a:rPr lang="en-US" sz="4400" dirty="0" err="1" smtClean="0">
                <a:solidFill>
                  <a:srgbClr val="002060"/>
                </a:solidFill>
              </a:rPr>
              <a:t>Renteria</a:t>
            </a:r>
            <a:r>
              <a:rPr lang="en-US" sz="4400" dirty="0" smtClean="0">
                <a:solidFill>
                  <a:srgbClr val="002060"/>
                </a:solidFill>
              </a:rPr>
              <a:t>, J.R. Crum, </a:t>
            </a:r>
            <a:r>
              <a:rPr lang="en-US" sz="4400" dirty="0" err="1" smtClean="0">
                <a:solidFill>
                  <a:srgbClr val="002060"/>
                </a:solidFill>
              </a:rPr>
              <a:t>Verstile</a:t>
            </a:r>
            <a:r>
              <a:rPr lang="en-US" sz="4400" dirty="0" smtClean="0">
                <a:solidFill>
                  <a:srgbClr val="002060"/>
                </a:solidFill>
              </a:rPr>
              <a:t> corrosion resistance of </a:t>
            </a:r>
            <a:r>
              <a:rPr lang="en-US" sz="4400" dirty="0" err="1" smtClean="0">
                <a:solidFill>
                  <a:srgbClr val="002060"/>
                </a:solidFill>
              </a:rPr>
              <a:t>Inconel</a:t>
            </a:r>
            <a:r>
              <a:rPr lang="en-US" sz="4400" dirty="0" smtClean="0">
                <a:solidFill>
                  <a:srgbClr val="002060"/>
                </a:solidFill>
              </a:rPr>
              <a:t> 625 in  various aqueous and chemical processing </a:t>
            </a:r>
            <a:r>
              <a:rPr lang="tr-TR" sz="4400" dirty="0" smtClean="0">
                <a:solidFill>
                  <a:srgbClr val="002060"/>
                </a:solidFill>
              </a:rPr>
              <a:t>	</a:t>
            </a:r>
            <a:r>
              <a:rPr lang="en-US" sz="4400" dirty="0" smtClean="0">
                <a:solidFill>
                  <a:srgbClr val="002060"/>
                </a:solidFill>
              </a:rPr>
              <a:t>environments, </a:t>
            </a:r>
            <a:r>
              <a:rPr lang="en-US" sz="4400" dirty="0" err="1" smtClean="0">
                <a:solidFill>
                  <a:srgbClr val="002060"/>
                </a:solidFill>
              </a:rPr>
              <a:t>TMSPittsburgh,Pennsylvania</a:t>
            </a:r>
            <a:r>
              <a:rPr lang="en-US" sz="4400" dirty="0" smtClean="0">
                <a:solidFill>
                  <a:srgbClr val="002060"/>
                </a:solidFill>
              </a:rPr>
              <a:t>, USA, 1991.</a:t>
            </a:r>
            <a:endParaRPr lang="tr-TR" sz="4400" dirty="0" smtClean="0">
              <a:solidFill>
                <a:srgbClr val="002060"/>
              </a:solidFill>
            </a:endParaRPr>
          </a:p>
          <a:p>
            <a:r>
              <a:rPr lang="en-US" sz="4400" dirty="0" smtClean="0">
                <a:solidFill>
                  <a:srgbClr val="002060"/>
                </a:solidFill>
              </a:rPr>
              <a:t> 2	Special Metals Corporation Products, INCONEL® alloy 625, www.specialmetals.com/products.</a:t>
            </a:r>
            <a:endParaRPr lang="tr-TR" sz="4400" dirty="0" smtClean="0">
              <a:solidFill>
                <a:srgbClr val="002060"/>
              </a:solidFill>
            </a:endParaRPr>
          </a:p>
          <a:p>
            <a:r>
              <a:rPr lang="en-US" sz="4400" dirty="0" smtClean="0">
                <a:solidFill>
                  <a:srgbClr val="002060"/>
                </a:solidFill>
              </a:rPr>
              <a:t> 3	H. </a:t>
            </a:r>
            <a:r>
              <a:rPr lang="en-US" sz="4400" dirty="0" err="1" smtClean="0">
                <a:solidFill>
                  <a:srgbClr val="002060"/>
                </a:solidFill>
              </a:rPr>
              <a:t>Bohm</a:t>
            </a:r>
            <a:r>
              <a:rPr lang="en-US" sz="4400" dirty="0" smtClean="0">
                <a:solidFill>
                  <a:srgbClr val="002060"/>
                </a:solidFill>
              </a:rPr>
              <a:t>, K. Ehrlich, K.H. Kramer, </a:t>
            </a:r>
            <a:r>
              <a:rPr lang="en-US" sz="4400" dirty="0" err="1" smtClean="0">
                <a:solidFill>
                  <a:srgbClr val="002060"/>
                </a:solidFill>
              </a:rPr>
              <a:t>Metall</a:t>
            </a:r>
            <a:r>
              <a:rPr lang="en-US" sz="4400" dirty="0" smtClean="0">
                <a:solidFill>
                  <a:srgbClr val="002060"/>
                </a:solidFill>
              </a:rPr>
              <a:t> 24 (1970) 139–144.</a:t>
            </a:r>
            <a:endParaRPr lang="tr-TR" sz="4400" dirty="0" smtClean="0">
              <a:solidFill>
                <a:srgbClr val="002060"/>
              </a:solidFill>
            </a:endParaRPr>
          </a:p>
          <a:p>
            <a:r>
              <a:rPr lang="en-US" sz="4400" dirty="0" smtClean="0">
                <a:solidFill>
                  <a:srgbClr val="002060"/>
                </a:solidFill>
              </a:rPr>
              <a:t> 4         </a:t>
            </a:r>
            <a:r>
              <a:rPr lang="tr-TR" sz="4400" dirty="0" smtClean="0">
                <a:solidFill>
                  <a:srgbClr val="002060"/>
                </a:solidFill>
              </a:rPr>
              <a:t>	</a:t>
            </a:r>
            <a:r>
              <a:rPr lang="en-US" sz="4400" dirty="0" smtClean="0">
                <a:solidFill>
                  <a:srgbClr val="002060"/>
                </a:solidFill>
              </a:rPr>
              <a:t> H.K. Kohl, K. </a:t>
            </a:r>
            <a:r>
              <a:rPr lang="en-US" sz="4400" dirty="0" err="1" smtClean="0">
                <a:solidFill>
                  <a:srgbClr val="002060"/>
                </a:solidFill>
              </a:rPr>
              <a:t>Peng</a:t>
            </a:r>
            <a:r>
              <a:rPr lang="en-US" sz="4400" dirty="0" smtClean="0">
                <a:solidFill>
                  <a:srgbClr val="002060"/>
                </a:solidFill>
              </a:rPr>
              <a:t>, J. </a:t>
            </a:r>
            <a:r>
              <a:rPr lang="en-US" sz="4400" dirty="0" err="1" smtClean="0">
                <a:solidFill>
                  <a:srgbClr val="002060"/>
                </a:solidFill>
              </a:rPr>
              <a:t>Nucl</a:t>
            </a:r>
            <a:r>
              <a:rPr lang="en-US" sz="4400" dirty="0" smtClean="0">
                <a:solidFill>
                  <a:srgbClr val="002060"/>
                </a:solidFill>
              </a:rPr>
              <a:t>. Mater. 101 (1981) 243–250.</a:t>
            </a:r>
            <a:endParaRPr lang="tr-TR" sz="4400" dirty="0" smtClean="0">
              <a:solidFill>
                <a:srgbClr val="002060"/>
              </a:solidFill>
            </a:endParaRPr>
          </a:p>
          <a:p>
            <a:r>
              <a:rPr lang="en-US" sz="4400" dirty="0" smtClean="0">
                <a:solidFill>
                  <a:srgbClr val="002060"/>
                </a:solidFill>
              </a:rPr>
              <a:t> 5	W.E. Quist, R. Taggart, D.G. </a:t>
            </a:r>
            <a:r>
              <a:rPr lang="en-US" sz="4400" dirty="0" err="1" smtClean="0">
                <a:solidFill>
                  <a:srgbClr val="002060"/>
                </a:solidFill>
              </a:rPr>
              <a:t>Polonis</a:t>
            </a:r>
            <a:r>
              <a:rPr lang="en-US" sz="4400" dirty="0" smtClean="0">
                <a:solidFill>
                  <a:srgbClr val="002060"/>
                </a:solidFill>
              </a:rPr>
              <a:t>, Metall. Trans. 2 (1971) 825–832.</a:t>
            </a:r>
            <a:endParaRPr lang="tr-TR" sz="4400" dirty="0" smtClean="0">
              <a:solidFill>
                <a:srgbClr val="002060"/>
              </a:solidFill>
            </a:endParaRPr>
          </a:p>
          <a:p>
            <a:r>
              <a:rPr lang="en-US" sz="4400" dirty="0" smtClean="0">
                <a:solidFill>
                  <a:srgbClr val="002060"/>
                </a:solidFill>
              </a:rPr>
              <a:t> 6	M. </a:t>
            </a:r>
            <a:r>
              <a:rPr lang="en-US" sz="4400" dirty="0" err="1" smtClean="0">
                <a:solidFill>
                  <a:srgbClr val="002060"/>
                </a:solidFill>
              </a:rPr>
              <a:t>Sundararaman</a:t>
            </a:r>
            <a:r>
              <a:rPr lang="en-US" sz="4400" dirty="0" smtClean="0">
                <a:solidFill>
                  <a:srgbClr val="002060"/>
                </a:solidFill>
              </a:rPr>
              <a:t>, P. </a:t>
            </a:r>
            <a:r>
              <a:rPr lang="en-US" sz="4400" dirty="0" err="1" smtClean="0">
                <a:solidFill>
                  <a:srgbClr val="002060"/>
                </a:solidFill>
              </a:rPr>
              <a:t>Mukhopadhyay</a:t>
            </a:r>
            <a:r>
              <a:rPr lang="en-US" sz="4400" dirty="0" smtClean="0">
                <a:solidFill>
                  <a:srgbClr val="002060"/>
                </a:solidFill>
              </a:rPr>
              <a:t>, S. </a:t>
            </a:r>
            <a:r>
              <a:rPr lang="en-US" sz="4400" dirty="0" err="1" smtClean="0">
                <a:solidFill>
                  <a:srgbClr val="002060"/>
                </a:solidFill>
              </a:rPr>
              <a:t>Banerjee</a:t>
            </a:r>
            <a:r>
              <a:rPr lang="en-US" sz="4400" dirty="0" smtClean="0">
                <a:solidFill>
                  <a:srgbClr val="002060"/>
                </a:solidFill>
              </a:rPr>
              <a:t>, Metall. Trans. A 19 (1988) 453–465.</a:t>
            </a:r>
            <a:endParaRPr lang="tr-TR" sz="4400" dirty="0" smtClean="0">
              <a:solidFill>
                <a:srgbClr val="002060"/>
              </a:solidFill>
            </a:endParaRPr>
          </a:p>
          <a:p>
            <a:r>
              <a:rPr lang="en-US" sz="4400" dirty="0" smtClean="0">
                <a:solidFill>
                  <a:srgbClr val="002060"/>
                </a:solidFill>
              </a:rPr>
              <a:t> 7	T. Charles, Int. J. Press. Vessels Piping 59 (1994) 41–49.</a:t>
            </a:r>
            <a:endParaRPr lang="tr-TR" sz="4400" dirty="0" smtClean="0">
              <a:solidFill>
                <a:srgbClr val="002060"/>
              </a:solidFill>
            </a:endParaRPr>
          </a:p>
          <a:p>
            <a:r>
              <a:rPr lang="en-US" sz="4400" dirty="0" smtClean="0">
                <a:solidFill>
                  <a:srgbClr val="002060"/>
                </a:solidFill>
              </a:rPr>
              <a:t> 8	V. Shankar, K. </a:t>
            </a:r>
            <a:r>
              <a:rPr lang="en-US" sz="4400" dirty="0" err="1" smtClean="0">
                <a:solidFill>
                  <a:srgbClr val="002060"/>
                </a:solidFill>
              </a:rPr>
              <a:t>Bhanu</a:t>
            </a:r>
            <a:r>
              <a:rPr lang="en-US" sz="4400" dirty="0" smtClean="0">
                <a:solidFill>
                  <a:srgbClr val="002060"/>
                </a:solidFill>
              </a:rPr>
              <a:t> </a:t>
            </a:r>
            <a:r>
              <a:rPr lang="en-US" sz="4400" dirty="0" err="1" smtClean="0">
                <a:solidFill>
                  <a:srgbClr val="002060"/>
                </a:solidFill>
              </a:rPr>
              <a:t>Sankar</a:t>
            </a:r>
            <a:r>
              <a:rPr lang="en-US" sz="4400" dirty="0" smtClean="0">
                <a:solidFill>
                  <a:srgbClr val="002060"/>
                </a:solidFill>
              </a:rPr>
              <a:t> </a:t>
            </a:r>
            <a:r>
              <a:rPr lang="en-US" sz="4400" dirty="0" err="1" smtClean="0">
                <a:solidFill>
                  <a:srgbClr val="002060"/>
                </a:solidFill>
              </a:rPr>
              <a:t>Rao</a:t>
            </a:r>
            <a:r>
              <a:rPr lang="en-US" sz="4400" dirty="0" smtClean="0">
                <a:solidFill>
                  <a:srgbClr val="002060"/>
                </a:solidFill>
              </a:rPr>
              <a:t>, S.L. </a:t>
            </a:r>
            <a:r>
              <a:rPr lang="en-US" sz="4400" dirty="0" err="1" smtClean="0">
                <a:solidFill>
                  <a:srgbClr val="002060"/>
                </a:solidFill>
              </a:rPr>
              <a:t>Mannan</a:t>
            </a:r>
            <a:r>
              <a:rPr lang="en-US" sz="4400" dirty="0" smtClean="0">
                <a:solidFill>
                  <a:srgbClr val="002060"/>
                </a:solidFill>
              </a:rPr>
              <a:t>, J. </a:t>
            </a:r>
            <a:r>
              <a:rPr lang="en-US" sz="4400" dirty="0" err="1" smtClean="0">
                <a:solidFill>
                  <a:srgbClr val="002060"/>
                </a:solidFill>
              </a:rPr>
              <a:t>Nucl</a:t>
            </a:r>
            <a:r>
              <a:rPr lang="en-US" sz="4400" dirty="0" smtClean="0">
                <a:solidFill>
                  <a:srgbClr val="002060"/>
                </a:solidFill>
              </a:rPr>
              <a:t>. Mater. 288 (2001) 222–232.</a:t>
            </a:r>
            <a:endParaRPr lang="tr-TR" sz="4400" dirty="0" smtClean="0">
              <a:solidFill>
                <a:srgbClr val="002060"/>
              </a:solidFill>
            </a:endParaRPr>
          </a:p>
          <a:p>
            <a:r>
              <a:rPr lang="en-US" sz="4400" dirty="0" smtClean="0">
                <a:solidFill>
                  <a:srgbClr val="002060"/>
                </a:solidFill>
              </a:rPr>
              <a:t> 9	L.E. Shoemaker, in: E.A. </a:t>
            </a:r>
            <a:r>
              <a:rPr lang="en-US" sz="4400" dirty="0" err="1" smtClean="0">
                <a:solidFill>
                  <a:srgbClr val="002060"/>
                </a:solidFill>
              </a:rPr>
              <a:t>Loria</a:t>
            </a:r>
            <a:r>
              <a:rPr lang="en-US" sz="4400" dirty="0" smtClean="0">
                <a:solidFill>
                  <a:srgbClr val="002060"/>
                </a:solidFill>
              </a:rPr>
              <a:t> (Ed.), </a:t>
            </a:r>
            <a:r>
              <a:rPr lang="en-US" sz="4400" dirty="0" err="1" smtClean="0">
                <a:solidFill>
                  <a:srgbClr val="002060"/>
                </a:solidFill>
              </a:rPr>
              <a:t>Superalloys</a:t>
            </a:r>
            <a:r>
              <a:rPr lang="en-US" sz="4400" dirty="0" smtClean="0">
                <a:solidFill>
                  <a:srgbClr val="002060"/>
                </a:solidFill>
              </a:rPr>
              <a:t> 718, 625, 706 and Various Derivatives, </a:t>
            </a:r>
            <a:r>
              <a:rPr lang="en-US" sz="4400" dirty="0" err="1" smtClean="0">
                <a:solidFill>
                  <a:srgbClr val="002060"/>
                </a:solidFill>
              </a:rPr>
              <a:t>TMS,Warrendale</a:t>
            </a:r>
            <a:r>
              <a:rPr lang="en-US" sz="4400" dirty="0" smtClean="0">
                <a:solidFill>
                  <a:srgbClr val="002060"/>
                </a:solidFill>
              </a:rPr>
              <a:t>, PA, 2005, pp. 409–418.</a:t>
            </a:r>
            <a:endParaRPr lang="tr-TR" sz="4400" dirty="0" smtClean="0">
              <a:solidFill>
                <a:srgbClr val="002060"/>
              </a:solidFill>
            </a:endParaRPr>
          </a:p>
          <a:p>
            <a:r>
              <a:rPr lang="en-US" sz="4400" baseline="30000" dirty="0" smtClean="0">
                <a:solidFill>
                  <a:srgbClr val="002060"/>
                </a:solidFill>
              </a:rPr>
              <a:t>	</a:t>
            </a:r>
            <a:r>
              <a:rPr lang="en-US" sz="4400" dirty="0" smtClean="0">
                <a:solidFill>
                  <a:srgbClr val="002060"/>
                </a:solidFill>
              </a:rPr>
              <a:t>G.H. </a:t>
            </a:r>
            <a:r>
              <a:rPr lang="en-US" sz="4400" dirty="0" err="1" smtClean="0">
                <a:solidFill>
                  <a:srgbClr val="002060"/>
                </a:solidFill>
              </a:rPr>
              <a:t>Gessinger</a:t>
            </a:r>
            <a:r>
              <a:rPr lang="en-US" sz="4400" dirty="0" smtClean="0">
                <a:solidFill>
                  <a:srgbClr val="002060"/>
                </a:solidFill>
              </a:rPr>
              <a:t>, Powder Metallurgy of </a:t>
            </a:r>
            <a:r>
              <a:rPr lang="en-US" sz="4400" dirty="0" err="1" smtClean="0">
                <a:solidFill>
                  <a:srgbClr val="002060"/>
                </a:solidFill>
              </a:rPr>
              <a:t>Superalloys</a:t>
            </a:r>
            <a:r>
              <a:rPr lang="en-US" sz="4400" dirty="0" smtClean="0">
                <a:solidFill>
                  <a:srgbClr val="002060"/>
                </a:solidFill>
              </a:rPr>
              <a:t>, Butterworth &amp; Co., London, 1984, pp. 3–15.</a:t>
            </a:r>
            <a:endParaRPr lang="tr-TR" sz="4400" dirty="0" smtClean="0">
              <a:solidFill>
                <a:srgbClr val="002060"/>
              </a:solidFill>
            </a:endParaRPr>
          </a:p>
          <a:p>
            <a:r>
              <a:rPr lang="en-US" sz="4400" dirty="0" smtClean="0">
                <a:solidFill>
                  <a:srgbClr val="002060"/>
                </a:solidFill>
              </a:rPr>
              <a:t>11	J.J. Valencia, J. </a:t>
            </a:r>
            <a:r>
              <a:rPr lang="en-US" sz="4400" dirty="0" err="1" smtClean="0">
                <a:solidFill>
                  <a:srgbClr val="002060"/>
                </a:solidFill>
              </a:rPr>
              <a:t>Spirko</a:t>
            </a:r>
            <a:r>
              <a:rPr lang="en-US" sz="4400" dirty="0" smtClean="0">
                <a:solidFill>
                  <a:srgbClr val="002060"/>
                </a:solidFill>
              </a:rPr>
              <a:t>, R. </a:t>
            </a:r>
            <a:r>
              <a:rPr lang="en-US" sz="4400" dirty="0" err="1" smtClean="0">
                <a:solidFill>
                  <a:srgbClr val="002060"/>
                </a:solidFill>
              </a:rPr>
              <a:t>Schmees</a:t>
            </a:r>
            <a:r>
              <a:rPr lang="en-US" sz="4400" dirty="0" smtClean="0">
                <a:solidFill>
                  <a:srgbClr val="002060"/>
                </a:solidFill>
              </a:rPr>
              <a:t>, in: E.A. </a:t>
            </a:r>
            <a:r>
              <a:rPr lang="en-US" sz="4400" dirty="0" err="1" smtClean="0">
                <a:solidFill>
                  <a:srgbClr val="002060"/>
                </a:solidFill>
              </a:rPr>
              <a:t>Loria</a:t>
            </a:r>
            <a:r>
              <a:rPr lang="en-US" sz="4400" dirty="0" smtClean="0">
                <a:solidFill>
                  <a:srgbClr val="002060"/>
                </a:solidFill>
              </a:rPr>
              <a:t> (Ed.), </a:t>
            </a:r>
            <a:r>
              <a:rPr lang="en-US" sz="4400" dirty="0" err="1" smtClean="0">
                <a:solidFill>
                  <a:srgbClr val="002060"/>
                </a:solidFill>
              </a:rPr>
              <a:t>Superalloys</a:t>
            </a:r>
            <a:r>
              <a:rPr lang="en-US" sz="4400" dirty="0" smtClean="0">
                <a:solidFill>
                  <a:srgbClr val="002060"/>
                </a:solidFill>
              </a:rPr>
              <a:t> 718, 625, 706 and Various Derivates, </a:t>
            </a:r>
            <a:r>
              <a:rPr lang="en-US" sz="4400" dirty="0" err="1" smtClean="0">
                <a:solidFill>
                  <a:srgbClr val="002060"/>
                </a:solidFill>
              </a:rPr>
              <a:t>TMS,Warrendale</a:t>
            </a:r>
            <a:r>
              <a:rPr lang="en-US" sz="4400" dirty="0" smtClean="0">
                <a:solidFill>
                  <a:srgbClr val="002060"/>
                </a:solidFill>
              </a:rPr>
              <a:t>, PA, 1997, pp. </a:t>
            </a:r>
            <a:r>
              <a:rPr lang="tr-TR" sz="4400" dirty="0" smtClean="0">
                <a:solidFill>
                  <a:srgbClr val="002060"/>
                </a:solidFill>
              </a:rPr>
              <a:t>	</a:t>
            </a:r>
            <a:r>
              <a:rPr lang="en-US" sz="4400" dirty="0" smtClean="0">
                <a:solidFill>
                  <a:srgbClr val="002060"/>
                </a:solidFill>
              </a:rPr>
              <a:t>753–762.</a:t>
            </a:r>
            <a:endParaRPr lang="tr-TR" sz="4400" dirty="0" smtClean="0">
              <a:solidFill>
                <a:srgbClr val="002060"/>
              </a:solidFill>
            </a:endParaRPr>
          </a:p>
          <a:p>
            <a:pPr>
              <a:buNone/>
            </a:pPr>
            <a:r>
              <a:rPr lang="tr-TR" sz="4400" dirty="0" smtClean="0">
                <a:solidFill>
                  <a:srgbClr val="002060"/>
                </a:solidFill>
              </a:rPr>
              <a:t>	</a:t>
            </a:r>
            <a:r>
              <a:rPr lang="en-US" sz="4400" dirty="0" smtClean="0">
                <a:solidFill>
                  <a:srgbClr val="002060"/>
                </a:solidFill>
              </a:rPr>
              <a:t> 12	S. Sun, M. Brandt, M.S. </a:t>
            </a:r>
            <a:r>
              <a:rPr lang="en-US" sz="4400" dirty="0" err="1" smtClean="0">
                <a:solidFill>
                  <a:srgbClr val="002060"/>
                </a:solidFill>
              </a:rPr>
              <a:t>Dargusch</a:t>
            </a:r>
            <a:r>
              <a:rPr lang="en-US" sz="4400" dirty="0" smtClean="0">
                <a:solidFill>
                  <a:srgbClr val="002060"/>
                </a:solidFill>
              </a:rPr>
              <a:t>, Characteristics of cutting forces and chi formation   in machining of titanium alloys, International Journal </a:t>
            </a:r>
            <a:r>
              <a:rPr lang="tr-TR" sz="4400" dirty="0" smtClean="0">
                <a:solidFill>
                  <a:srgbClr val="002060"/>
                </a:solidFill>
              </a:rPr>
              <a:t>	</a:t>
            </a:r>
            <a:r>
              <a:rPr lang="en-US" sz="4400" dirty="0" smtClean="0">
                <a:solidFill>
                  <a:srgbClr val="002060"/>
                </a:solidFill>
              </a:rPr>
              <a:t>of Machine Tools and Manufacture 49 (2009) 561–568.</a:t>
            </a:r>
            <a:endParaRPr lang="tr-TR" sz="4400" dirty="0" smtClean="0">
              <a:solidFill>
                <a:srgbClr val="002060"/>
              </a:solidFill>
            </a:endParaRPr>
          </a:p>
          <a:p>
            <a:pPr>
              <a:buNone/>
            </a:pPr>
            <a:r>
              <a:rPr lang="tr-TR" sz="4400" baseline="30000" dirty="0" smtClean="0">
                <a:solidFill>
                  <a:srgbClr val="002060"/>
                </a:solidFill>
              </a:rPr>
              <a:t>	</a:t>
            </a:r>
            <a:r>
              <a:rPr lang="en-US" sz="4400" baseline="30000" dirty="0" smtClean="0">
                <a:solidFill>
                  <a:srgbClr val="002060"/>
                </a:solidFill>
              </a:rPr>
              <a:t> </a:t>
            </a:r>
            <a:r>
              <a:rPr lang="en-US" sz="4400" dirty="0" smtClean="0">
                <a:solidFill>
                  <a:srgbClr val="002060"/>
                </a:solidFill>
              </a:rPr>
              <a:t>13	S. </a:t>
            </a:r>
            <a:r>
              <a:rPr lang="en-US" sz="4400" dirty="0" err="1" smtClean="0">
                <a:solidFill>
                  <a:srgbClr val="002060"/>
                </a:solidFill>
              </a:rPr>
              <a:t>Ranganath</a:t>
            </a:r>
            <a:r>
              <a:rPr lang="en-US" sz="4400" dirty="0" smtClean="0">
                <a:solidFill>
                  <a:srgbClr val="002060"/>
                </a:solidFill>
              </a:rPr>
              <a:t>, A.B. Campbell, D.W. </a:t>
            </a:r>
            <a:r>
              <a:rPr lang="en-US" sz="4400" dirty="0" err="1" smtClean="0">
                <a:solidFill>
                  <a:srgbClr val="002060"/>
                </a:solidFill>
              </a:rPr>
              <a:t>Gorkiewicz</a:t>
            </a:r>
            <a:r>
              <a:rPr lang="en-US" sz="4400" dirty="0" smtClean="0">
                <a:solidFill>
                  <a:srgbClr val="002060"/>
                </a:solidFill>
              </a:rPr>
              <a:t>, A model to calibrate and predict forces in machining with honed cutting tools or inserts, </a:t>
            </a:r>
            <a:r>
              <a:rPr lang="tr-TR" sz="4400" dirty="0" smtClean="0">
                <a:solidFill>
                  <a:srgbClr val="002060"/>
                </a:solidFill>
              </a:rPr>
              <a:t>	</a:t>
            </a:r>
            <a:r>
              <a:rPr lang="en-US" sz="4400" dirty="0" smtClean="0">
                <a:solidFill>
                  <a:srgbClr val="002060"/>
                </a:solidFill>
              </a:rPr>
              <a:t>International Journal of Machine Tools &amp; Manufacture 47 (2007) 820–840.</a:t>
            </a:r>
            <a:endParaRPr lang="tr-TR" sz="4400" dirty="0" smtClean="0">
              <a:solidFill>
                <a:srgbClr val="002060"/>
              </a:solidFill>
            </a:endParaRPr>
          </a:p>
          <a:p>
            <a:r>
              <a:rPr lang="en-US" sz="4400" dirty="0" smtClean="0">
                <a:solidFill>
                  <a:srgbClr val="002060"/>
                </a:solidFill>
              </a:rPr>
              <a:t>14	E.S. </a:t>
            </a:r>
            <a:r>
              <a:rPr lang="en-US" sz="4400" dirty="0" err="1" smtClean="0">
                <a:solidFill>
                  <a:srgbClr val="002060"/>
                </a:solidFill>
              </a:rPr>
              <a:t>Topal</a:t>
            </a:r>
            <a:r>
              <a:rPr lang="en-US" sz="4400" dirty="0" smtClean="0">
                <a:solidFill>
                  <a:srgbClr val="002060"/>
                </a:solidFill>
              </a:rPr>
              <a:t>, C. </a:t>
            </a:r>
            <a:r>
              <a:rPr lang="en-US" sz="4400" dirty="0" err="1" smtClean="0">
                <a:solidFill>
                  <a:srgbClr val="002060"/>
                </a:solidFill>
              </a:rPr>
              <a:t>Cogun</a:t>
            </a:r>
            <a:r>
              <a:rPr lang="en-US" sz="4400" dirty="0" smtClean="0">
                <a:solidFill>
                  <a:srgbClr val="002060"/>
                </a:solidFill>
              </a:rPr>
              <a:t>, A cutting force induced error elimination method for turning operations, Journal of Materials Processing Technology </a:t>
            </a:r>
            <a:r>
              <a:rPr lang="tr-TR" sz="4400" dirty="0" smtClean="0">
                <a:solidFill>
                  <a:srgbClr val="002060"/>
                </a:solidFill>
              </a:rPr>
              <a:t>	</a:t>
            </a:r>
            <a:r>
              <a:rPr lang="en-US" sz="4400" dirty="0" smtClean="0">
                <a:solidFill>
                  <a:srgbClr val="002060"/>
                </a:solidFill>
              </a:rPr>
              <a:t>170 (2005) 192–203.</a:t>
            </a:r>
            <a:endParaRPr lang="tr-TR" sz="4400" dirty="0" smtClean="0">
              <a:solidFill>
                <a:srgbClr val="002060"/>
              </a:solidFill>
            </a:endParaRPr>
          </a:p>
          <a:p>
            <a:r>
              <a:rPr lang="tr-TR" sz="4400" dirty="0" smtClean="0">
                <a:solidFill>
                  <a:srgbClr val="002060"/>
                </a:solidFill>
              </a:rPr>
              <a:t>15</a:t>
            </a:r>
            <a:r>
              <a:rPr lang="en-US" sz="4400" dirty="0" smtClean="0">
                <a:solidFill>
                  <a:srgbClr val="002060"/>
                </a:solidFill>
              </a:rPr>
              <a:t>  		Montgomery DC. Design and analysis of experiments. 4th ed. New York: Wiley; 1997.</a:t>
            </a:r>
            <a:endParaRPr lang="tr-TR" sz="4400" dirty="0" smtClean="0">
              <a:solidFill>
                <a:srgbClr val="002060"/>
              </a:solidFill>
            </a:endParaRPr>
          </a:p>
          <a:p>
            <a:r>
              <a:rPr lang="tr-TR" sz="4400" dirty="0" smtClean="0">
                <a:solidFill>
                  <a:srgbClr val="002060"/>
                </a:solidFill>
              </a:rPr>
              <a:t>16</a:t>
            </a:r>
            <a:r>
              <a:rPr lang="en-US" sz="4400" dirty="0" smtClean="0">
                <a:solidFill>
                  <a:srgbClr val="002060"/>
                </a:solidFill>
              </a:rPr>
              <a:t> 	</a:t>
            </a:r>
            <a:r>
              <a:rPr lang="en-US" sz="4400" dirty="0" err="1" smtClean="0">
                <a:solidFill>
                  <a:srgbClr val="002060"/>
                </a:solidFill>
              </a:rPr>
              <a:t>Yavaşkan</a:t>
            </a:r>
            <a:r>
              <a:rPr lang="en-US" sz="4400" dirty="0" smtClean="0">
                <a:solidFill>
                  <a:srgbClr val="002060"/>
                </a:solidFill>
              </a:rPr>
              <a:t>, </a:t>
            </a:r>
            <a:r>
              <a:rPr lang="en-US" sz="4400" dirty="0" err="1" smtClean="0">
                <a:solidFill>
                  <a:srgbClr val="002060"/>
                </a:solidFill>
              </a:rPr>
              <a:t>M.,Taptık</a:t>
            </a:r>
            <a:r>
              <a:rPr lang="en-US" sz="4400" dirty="0" smtClean="0">
                <a:solidFill>
                  <a:srgbClr val="002060"/>
                </a:solidFill>
              </a:rPr>
              <a:t>, Y </a:t>
            </a:r>
            <a:r>
              <a:rPr lang="en-US" sz="4400" dirty="0" err="1" smtClean="0">
                <a:solidFill>
                  <a:srgbClr val="002060"/>
                </a:solidFill>
              </a:rPr>
              <a:t>ve</a:t>
            </a:r>
            <a:r>
              <a:rPr lang="en-US" sz="4400" dirty="0" smtClean="0">
                <a:solidFill>
                  <a:srgbClr val="002060"/>
                </a:solidFill>
              </a:rPr>
              <a:t> </a:t>
            </a:r>
            <a:r>
              <a:rPr lang="en-US" sz="4400" dirty="0" err="1" smtClean="0">
                <a:solidFill>
                  <a:srgbClr val="002060"/>
                </a:solidFill>
              </a:rPr>
              <a:t>Urgen</a:t>
            </a:r>
            <a:r>
              <a:rPr lang="en-US" sz="4400" dirty="0" smtClean="0">
                <a:solidFill>
                  <a:srgbClr val="002060"/>
                </a:solidFill>
              </a:rPr>
              <a:t>, M., </a:t>
            </a:r>
            <a:r>
              <a:rPr lang="en-US" sz="4400" dirty="0" err="1" smtClean="0">
                <a:solidFill>
                  <a:srgbClr val="002060"/>
                </a:solidFill>
              </a:rPr>
              <a:t>Deney</a:t>
            </a:r>
            <a:r>
              <a:rPr lang="en-US" sz="4400" dirty="0" smtClean="0">
                <a:solidFill>
                  <a:srgbClr val="002060"/>
                </a:solidFill>
              </a:rPr>
              <a:t> </a:t>
            </a:r>
            <a:r>
              <a:rPr lang="en-US" sz="4400" dirty="0" err="1" smtClean="0">
                <a:solidFill>
                  <a:srgbClr val="002060"/>
                </a:solidFill>
              </a:rPr>
              <a:t>tasarımı</a:t>
            </a:r>
            <a:r>
              <a:rPr lang="en-US" sz="4400" dirty="0" smtClean="0">
                <a:solidFill>
                  <a:srgbClr val="002060"/>
                </a:solidFill>
              </a:rPr>
              <a:t> </a:t>
            </a:r>
            <a:r>
              <a:rPr lang="en-US" sz="4400" dirty="0" err="1" smtClean="0">
                <a:solidFill>
                  <a:srgbClr val="002060"/>
                </a:solidFill>
              </a:rPr>
              <a:t>yontemi</a:t>
            </a:r>
            <a:r>
              <a:rPr lang="en-US" sz="4400" dirty="0" smtClean="0">
                <a:solidFill>
                  <a:srgbClr val="002060"/>
                </a:solidFill>
              </a:rPr>
              <a:t> </a:t>
            </a:r>
            <a:r>
              <a:rPr lang="en-US" sz="4400" dirty="0" err="1" smtClean="0">
                <a:solidFill>
                  <a:srgbClr val="002060"/>
                </a:solidFill>
              </a:rPr>
              <a:t>ile</a:t>
            </a:r>
            <a:r>
              <a:rPr lang="en-US" sz="4400" dirty="0" smtClean="0">
                <a:solidFill>
                  <a:srgbClr val="002060"/>
                </a:solidFill>
              </a:rPr>
              <a:t> </a:t>
            </a:r>
            <a:r>
              <a:rPr lang="en-US" sz="4400" dirty="0" err="1" smtClean="0">
                <a:solidFill>
                  <a:srgbClr val="002060"/>
                </a:solidFill>
              </a:rPr>
              <a:t>matkap</a:t>
            </a:r>
            <a:r>
              <a:rPr lang="en-US" sz="4400" dirty="0" smtClean="0">
                <a:solidFill>
                  <a:srgbClr val="002060"/>
                </a:solidFill>
              </a:rPr>
              <a:t> </a:t>
            </a:r>
            <a:r>
              <a:rPr lang="en-US" sz="4400" dirty="0" err="1" smtClean="0">
                <a:solidFill>
                  <a:srgbClr val="002060"/>
                </a:solidFill>
              </a:rPr>
              <a:t>uclarında</a:t>
            </a:r>
            <a:r>
              <a:rPr lang="en-US" sz="4400" dirty="0" smtClean="0">
                <a:solidFill>
                  <a:srgbClr val="002060"/>
                </a:solidFill>
              </a:rPr>
              <a:t> </a:t>
            </a:r>
            <a:r>
              <a:rPr lang="en-US" sz="4400" dirty="0" err="1" smtClean="0">
                <a:solidFill>
                  <a:srgbClr val="002060"/>
                </a:solidFill>
              </a:rPr>
              <a:t>performans</a:t>
            </a:r>
            <a:r>
              <a:rPr lang="en-US" sz="4400" dirty="0" smtClean="0">
                <a:solidFill>
                  <a:srgbClr val="002060"/>
                </a:solidFill>
              </a:rPr>
              <a:t> </a:t>
            </a:r>
            <a:r>
              <a:rPr lang="en-US" sz="4400" dirty="0" err="1" smtClean="0">
                <a:solidFill>
                  <a:srgbClr val="002060"/>
                </a:solidFill>
              </a:rPr>
              <a:t>optimizasyonu</a:t>
            </a:r>
            <a:r>
              <a:rPr lang="en-US" sz="4400" dirty="0" smtClean="0">
                <a:solidFill>
                  <a:srgbClr val="002060"/>
                </a:solidFill>
              </a:rPr>
              <a:t>, İTÜ </a:t>
            </a:r>
            <a:r>
              <a:rPr lang="en-US" sz="4400" dirty="0" err="1" smtClean="0">
                <a:solidFill>
                  <a:srgbClr val="002060"/>
                </a:solidFill>
              </a:rPr>
              <a:t>Dergisi</a:t>
            </a:r>
            <a:r>
              <a:rPr lang="en-US" sz="4400" dirty="0" smtClean="0">
                <a:solidFill>
                  <a:srgbClr val="002060"/>
                </a:solidFill>
              </a:rPr>
              <a:t>/d, </a:t>
            </a:r>
            <a:r>
              <a:rPr lang="en-US" sz="4400" dirty="0" err="1" smtClean="0">
                <a:solidFill>
                  <a:srgbClr val="002060"/>
                </a:solidFill>
              </a:rPr>
              <a:t>Cilt</a:t>
            </a:r>
            <a:r>
              <a:rPr lang="en-US" sz="4400" dirty="0" smtClean="0">
                <a:solidFill>
                  <a:srgbClr val="002060"/>
                </a:solidFill>
              </a:rPr>
              <a:t> 3, no 6, </a:t>
            </a:r>
            <a:r>
              <a:rPr lang="tr-TR" sz="4400" dirty="0" smtClean="0">
                <a:solidFill>
                  <a:srgbClr val="002060"/>
                </a:solidFill>
              </a:rPr>
              <a:t>	</a:t>
            </a:r>
            <a:r>
              <a:rPr lang="en-US" sz="4400" dirty="0" smtClean="0">
                <a:solidFill>
                  <a:srgbClr val="002060"/>
                </a:solidFill>
              </a:rPr>
              <a:t>2004, 117-128</a:t>
            </a:r>
            <a:endParaRPr lang="tr-TR" sz="4400" dirty="0" smtClean="0">
              <a:solidFill>
                <a:srgbClr val="002060"/>
              </a:solidFill>
            </a:endParaRPr>
          </a:p>
          <a:p>
            <a:r>
              <a:rPr lang="tr-TR" sz="4400" dirty="0" smtClean="0">
                <a:solidFill>
                  <a:srgbClr val="002060"/>
                </a:solidFill>
              </a:rPr>
              <a:t>17</a:t>
            </a:r>
            <a:r>
              <a:rPr lang="en-US" sz="4400" dirty="0" smtClean="0">
                <a:solidFill>
                  <a:srgbClr val="002060"/>
                </a:solidFill>
              </a:rPr>
              <a:t> 	</a:t>
            </a:r>
            <a:r>
              <a:rPr lang="en-US" sz="4400" dirty="0" err="1" smtClean="0">
                <a:solidFill>
                  <a:srgbClr val="002060"/>
                </a:solidFill>
              </a:rPr>
              <a:t>Nalbant</a:t>
            </a:r>
            <a:r>
              <a:rPr lang="en-US" sz="4400" dirty="0" smtClean="0">
                <a:solidFill>
                  <a:srgbClr val="002060"/>
                </a:solidFill>
              </a:rPr>
              <a:t>, M., H. </a:t>
            </a:r>
            <a:r>
              <a:rPr lang="en-US" sz="4400" dirty="0" err="1" smtClean="0">
                <a:solidFill>
                  <a:srgbClr val="002060"/>
                </a:solidFill>
              </a:rPr>
              <a:t>Gokkaya</a:t>
            </a:r>
            <a:r>
              <a:rPr lang="en-US" sz="4400" dirty="0" smtClean="0">
                <a:solidFill>
                  <a:srgbClr val="002060"/>
                </a:solidFill>
              </a:rPr>
              <a:t>, G. </a:t>
            </a:r>
            <a:r>
              <a:rPr lang="en-US" sz="4400" dirty="0" err="1" smtClean="0">
                <a:solidFill>
                  <a:srgbClr val="002060"/>
                </a:solidFill>
              </a:rPr>
              <a:t>Sur.Application</a:t>
            </a:r>
            <a:r>
              <a:rPr lang="en-US" sz="4400" dirty="0" smtClean="0">
                <a:solidFill>
                  <a:srgbClr val="002060"/>
                </a:solidFill>
              </a:rPr>
              <a:t> of Taguchi method in the optimization of cutting parameters for surface roughness in turning. </a:t>
            </a:r>
            <a:r>
              <a:rPr lang="tr-TR" sz="4400" dirty="0" smtClean="0">
                <a:solidFill>
                  <a:srgbClr val="002060"/>
                </a:solidFill>
              </a:rPr>
              <a:t>	</a:t>
            </a:r>
            <a:r>
              <a:rPr lang="en-US" sz="4400" dirty="0" smtClean="0">
                <a:solidFill>
                  <a:srgbClr val="002060"/>
                </a:solidFill>
              </a:rPr>
              <a:t>Materials and Design 28 (2007): 1379–1385</a:t>
            </a:r>
            <a:endParaRPr lang="tr-TR" sz="4400" dirty="0" smtClean="0">
              <a:solidFill>
                <a:srgbClr val="002060"/>
              </a:solidFill>
            </a:endParaRPr>
          </a:p>
          <a:p>
            <a:r>
              <a:rPr lang="tr-TR" sz="4400" dirty="0" smtClean="0">
                <a:solidFill>
                  <a:srgbClr val="002060"/>
                </a:solidFill>
              </a:rPr>
              <a:t>18</a:t>
            </a:r>
            <a:r>
              <a:rPr lang="en-US" sz="4400" dirty="0" smtClean="0">
                <a:solidFill>
                  <a:srgbClr val="002060"/>
                </a:solidFill>
              </a:rPr>
              <a:t> 	Yang H, </a:t>
            </a:r>
            <a:r>
              <a:rPr lang="en-US" sz="4400" dirty="0" err="1" smtClean="0">
                <a:solidFill>
                  <a:srgbClr val="002060"/>
                </a:solidFill>
              </a:rPr>
              <a:t>Tarng</a:t>
            </a:r>
            <a:r>
              <a:rPr lang="en-US" sz="4400" dirty="0" smtClean="0">
                <a:solidFill>
                  <a:srgbClr val="002060"/>
                </a:solidFill>
              </a:rPr>
              <a:t> Y.S. Design optimization of cutting parameters for turning operations based on the Taguchi method. J Mater Process </a:t>
            </a:r>
            <a:endParaRPr lang="tr-TR" sz="4400" dirty="0" smtClean="0">
              <a:solidFill>
                <a:srgbClr val="002060"/>
              </a:solidFill>
            </a:endParaRPr>
          </a:p>
          <a:p>
            <a:r>
              <a:rPr lang="tr-TR" sz="4400" dirty="0" smtClean="0">
                <a:solidFill>
                  <a:srgbClr val="002060"/>
                </a:solidFill>
              </a:rPr>
              <a:t>19 	</a:t>
            </a:r>
            <a:r>
              <a:rPr lang="en-US" sz="4400" dirty="0" smtClean="0">
                <a:solidFill>
                  <a:srgbClr val="002060"/>
                </a:solidFill>
              </a:rPr>
              <a:t>R. K. Roy, A primer on the Taguchi method / </a:t>
            </a:r>
            <a:r>
              <a:rPr lang="en-US" sz="4400" dirty="0" err="1" smtClean="0">
                <a:solidFill>
                  <a:srgbClr val="002060"/>
                </a:solidFill>
              </a:rPr>
              <a:t>Ranjit</a:t>
            </a:r>
            <a:r>
              <a:rPr lang="en-US" sz="4400" dirty="0" smtClean="0">
                <a:solidFill>
                  <a:srgbClr val="002060"/>
                </a:solidFill>
              </a:rPr>
              <a:t> K. Roy, Van </a:t>
            </a:r>
            <a:r>
              <a:rPr lang="en-US" sz="4400" dirty="0" err="1" smtClean="0">
                <a:solidFill>
                  <a:srgbClr val="002060"/>
                </a:solidFill>
              </a:rPr>
              <a:t>Nostrand</a:t>
            </a:r>
            <a:r>
              <a:rPr lang="en-US" sz="4400" dirty="0" smtClean="0">
                <a:solidFill>
                  <a:srgbClr val="002060"/>
                </a:solidFill>
              </a:rPr>
              <a:t> Reinhold, New York, (1990) </a:t>
            </a:r>
            <a:endParaRPr lang="tr-TR" sz="4400" dirty="0" smtClean="0">
              <a:solidFill>
                <a:srgbClr val="002060"/>
              </a:solidFill>
            </a:endParaRPr>
          </a:p>
          <a:p>
            <a:r>
              <a:rPr lang="tr-TR" sz="4400" dirty="0" smtClean="0">
                <a:solidFill>
                  <a:srgbClr val="002060"/>
                </a:solidFill>
              </a:rPr>
              <a:t>20  	</a:t>
            </a:r>
            <a:r>
              <a:rPr lang="en-US" sz="4400" dirty="0" smtClean="0">
                <a:solidFill>
                  <a:srgbClr val="002060"/>
                </a:solidFill>
              </a:rPr>
              <a:t>G. </a:t>
            </a:r>
            <a:r>
              <a:rPr lang="en-US" sz="4400" dirty="0" err="1" smtClean="0">
                <a:solidFill>
                  <a:srgbClr val="002060"/>
                </a:solidFill>
              </a:rPr>
              <a:t>Tosun</a:t>
            </a:r>
            <a:r>
              <a:rPr lang="en-US" sz="4400" dirty="0" smtClean="0">
                <a:solidFill>
                  <a:srgbClr val="002060"/>
                </a:solidFill>
              </a:rPr>
              <a:t>, Statistical analysis of process parameters in drilling of AL/SIC P metal matrix composite, International Journal of Advanced </a:t>
            </a:r>
            <a:r>
              <a:rPr lang="tr-TR" sz="4400" dirty="0" smtClean="0">
                <a:solidFill>
                  <a:srgbClr val="002060"/>
                </a:solidFill>
              </a:rPr>
              <a:t>	</a:t>
            </a:r>
            <a:r>
              <a:rPr lang="en-US" sz="4400" dirty="0" smtClean="0">
                <a:solidFill>
                  <a:srgbClr val="002060"/>
                </a:solidFill>
              </a:rPr>
              <a:t>Manufacturing Technology, 55 (2011) 5–8, 477–485</a:t>
            </a:r>
            <a:endParaRPr lang="tr-TR" sz="4400" dirty="0" smtClean="0">
              <a:solidFill>
                <a:srgbClr val="002060"/>
              </a:solidFill>
            </a:endParaRPr>
          </a:p>
          <a:p>
            <a:endParaRPr lang="tr-TR" dirty="0">
              <a:solidFill>
                <a:srgbClr val="00206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6600" b="1" i="1" dirty="0" err="1" smtClean="0">
                <a:solidFill>
                  <a:srgbClr val="00B050"/>
                </a:solidFill>
              </a:rPr>
              <a:t>Thanks</a:t>
            </a:r>
            <a:endParaRPr lang="tr-TR" sz="6600" b="1" i="1" dirty="0">
              <a:solidFill>
                <a:srgbClr val="00B050"/>
              </a:solidFill>
            </a:endParaRPr>
          </a:p>
        </p:txBody>
      </p:sp>
      <p:sp>
        <p:nvSpPr>
          <p:cNvPr id="3" name="2 İçerik Yer Tutucusu"/>
          <p:cNvSpPr>
            <a:spLocks noGrp="1"/>
          </p:cNvSpPr>
          <p:nvPr>
            <p:ph idx="1"/>
          </p:nvPr>
        </p:nvSpPr>
        <p:spPr/>
        <p:txBody>
          <a:bodyPr>
            <a:normAutofit/>
          </a:bodyPr>
          <a:lstStyle/>
          <a:p>
            <a:pPr algn="ctr"/>
            <a:r>
              <a:rPr lang="tr-TR" sz="5400" b="1" dirty="0" err="1" smtClean="0">
                <a:solidFill>
                  <a:srgbClr val="FF0000"/>
                </a:solidFill>
              </a:rPr>
              <a:t>For</a:t>
            </a:r>
            <a:r>
              <a:rPr lang="tr-TR" sz="5400" b="1" dirty="0" smtClean="0">
                <a:solidFill>
                  <a:srgbClr val="FF0000"/>
                </a:solidFill>
              </a:rPr>
              <a:t> </a:t>
            </a:r>
            <a:r>
              <a:rPr lang="tr-TR" sz="5400" b="1" dirty="0" err="1" smtClean="0">
                <a:solidFill>
                  <a:srgbClr val="FF0000"/>
                </a:solidFill>
              </a:rPr>
              <a:t>listening</a:t>
            </a:r>
            <a:r>
              <a:rPr lang="tr-TR" sz="5400" b="1" dirty="0" smtClean="0">
                <a:solidFill>
                  <a:srgbClr val="FF0000"/>
                </a:solidFill>
              </a:rPr>
              <a:t> </a:t>
            </a:r>
            <a:r>
              <a:rPr lang="en-US" sz="5400" b="1" dirty="0" smtClean="0">
                <a:solidFill>
                  <a:srgbClr val="FF0000"/>
                </a:solidFill>
              </a:rPr>
              <a:t>to me</a:t>
            </a:r>
            <a:endParaRPr lang="tr-TR" sz="5400" b="1" dirty="0" smtClean="0">
              <a:solidFill>
                <a:srgbClr val="FF0000"/>
              </a:solidFill>
            </a:endParaRPr>
          </a:p>
          <a:p>
            <a:endParaRPr lang="tr-TR" sz="2400" dirty="0" smtClean="0">
              <a:solidFill>
                <a:srgbClr val="00B0F0"/>
              </a:solidFill>
            </a:endParaRPr>
          </a:p>
          <a:p>
            <a:r>
              <a:rPr lang="tr-TR" sz="2400" dirty="0" smtClean="0">
                <a:solidFill>
                  <a:srgbClr val="00B0F0"/>
                </a:solidFill>
              </a:rPr>
              <a:t>Dr. Abdullah ALTIN</a:t>
            </a:r>
          </a:p>
          <a:p>
            <a:r>
              <a:rPr lang="tr-TR" sz="2400" dirty="0" err="1" smtClean="0">
                <a:solidFill>
                  <a:srgbClr val="00B0F0"/>
                </a:solidFill>
              </a:rPr>
              <a:t>aaltin</a:t>
            </a:r>
            <a:r>
              <a:rPr lang="tr-TR" sz="2400" dirty="0" smtClean="0">
                <a:solidFill>
                  <a:srgbClr val="00B0F0"/>
                </a:solidFill>
              </a:rPr>
              <a:t>@</a:t>
            </a:r>
            <a:r>
              <a:rPr lang="tr-TR" sz="2400" dirty="0" err="1" smtClean="0">
                <a:solidFill>
                  <a:srgbClr val="00B0F0"/>
                </a:solidFill>
              </a:rPr>
              <a:t>gmail</a:t>
            </a:r>
            <a:r>
              <a:rPr lang="tr-TR" sz="2400" dirty="0" smtClean="0">
                <a:solidFill>
                  <a:srgbClr val="00B0F0"/>
                </a:solidFill>
              </a:rPr>
              <a:t>.com</a:t>
            </a:r>
          </a:p>
          <a:p>
            <a:r>
              <a:rPr lang="tr-TR" sz="2400" dirty="0" smtClean="0">
                <a:solidFill>
                  <a:srgbClr val="00B0F0"/>
                </a:solidFill>
              </a:rPr>
              <a:t>VAN/TURKEY</a:t>
            </a:r>
            <a:endParaRPr lang="tr-TR" sz="2400" dirty="0">
              <a:solidFill>
                <a:srgbClr val="00B0F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6600"/>
                </a:solidFill>
                <a:latin typeface="Baskerville Old Face" pitchFamily="18" charset="0"/>
                <a:ea typeface="ＭＳ Ｐゴシック" pitchFamily="50" charset="-128"/>
              </a:rPr>
              <a:t>Let Us Meet Again</a:t>
            </a:r>
            <a:endParaRPr lang="en-IN" dirty="0"/>
          </a:p>
        </p:txBody>
      </p:sp>
      <p:sp>
        <p:nvSpPr>
          <p:cNvPr id="4" name="Content Placeholder 2"/>
          <p:cNvSpPr>
            <a:spLocks noGrp="1"/>
          </p:cNvSpPr>
          <p:nvPr>
            <p:ph idx="1"/>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19050">
            <a:solidFill>
              <a:srgbClr val="002060"/>
            </a:solidFill>
          </a:ln>
        </p:spPr>
        <p:txBody>
          <a:bodyPr/>
          <a:lstStyle/>
          <a:p>
            <a:pPr algn="ctr">
              <a:buFont typeface="Arial" charset="0"/>
              <a:buNone/>
              <a:defRPr/>
            </a:pPr>
            <a:r>
              <a:rPr lang="en-US" dirty="0" smtClean="0">
                <a:effectLst>
                  <a:outerShdw blurRad="38100" dist="38100" dir="2700000" algn="tl">
                    <a:srgbClr val="000000">
                      <a:alpha val="43137"/>
                    </a:srgbClr>
                  </a:outerShdw>
                </a:effectLst>
                <a:latin typeface="Georgia" pitchFamily="18" charset="0"/>
              </a:rPr>
              <a:t>We welcome you all to our future conferences of OMICS Group International  </a:t>
            </a:r>
          </a:p>
          <a:p>
            <a:pPr algn="ctr">
              <a:buFont typeface="Arial" charset="0"/>
              <a:buNone/>
              <a:defRPr/>
            </a:pP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1800" dirty="0" smtClean="0">
                <a:effectLst>
                  <a:outerShdw blurRad="38100" dist="38100" dir="2700000" algn="tl">
                    <a:srgbClr val="000000">
                      <a:alpha val="43137"/>
                    </a:srgbClr>
                  </a:outerShdw>
                </a:effectLst>
                <a:latin typeface="Georgia" pitchFamily="18" charset="0"/>
              </a:rPr>
              <a:t>Please Visit:</a:t>
            </a:r>
            <a:r>
              <a:rPr lang="en-US" sz="2400" dirty="0" smtClean="0">
                <a:effectLst>
                  <a:outerShdw blurRad="38100" dist="38100" dir="2700000" algn="tl">
                    <a:srgbClr val="000000">
                      <a:alpha val="43137"/>
                    </a:srgbClr>
                  </a:outerShdw>
                </a:effectLst>
                <a:latin typeface="Georgia" pitchFamily="18" charset="0"/>
              </a:rPr>
              <a:t/>
            </a:r>
            <a:br>
              <a:rPr lang="en-US" sz="2400" dirty="0" smtClean="0">
                <a:effectLst>
                  <a:outerShdw blurRad="38100" dist="38100" dir="2700000" algn="tl">
                    <a:srgbClr val="000000">
                      <a:alpha val="43137"/>
                    </a:srgbClr>
                  </a:outerShdw>
                </a:effectLst>
                <a:latin typeface="Georgia" pitchFamily="18" charset="0"/>
              </a:rPr>
            </a:br>
            <a:r>
              <a:rPr lang="en-US" sz="2400" dirty="0" smtClean="0">
                <a:effectLst>
                  <a:outerShdw blurRad="38100" dist="38100" dir="2700000" algn="tl">
                    <a:srgbClr val="000000">
                      <a:alpha val="43137"/>
                    </a:srgbClr>
                  </a:outerShdw>
                </a:effectLst>
                <a:latin typeface="Georgia" pitchFamily="18" charset="0"/>
                <a:hlinkClick r:id="rId2"/>
              </a:rPr>
              <a:t>www.omicsgroup.com</a:t>
            </a: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2400" dirty="0" smtClean="0">
                <a:effectLst>
                  <a:outerShdw blurRad="38100" dist="38100" dir="2700000" algn="tl">
                    <a:srgbClr val="000000">
                      <a:alpha val="43137"/>
                    </a:srgbClr>
                  </a:outerShdw>
                </a:effectLst>
                <a:latin typeface="Georgia" pitchFamily="18" charset="0"/>
                <a:hlinkClick r:id="rId3"/>
              </a:rPr>
              <a:t>www.conferenceseries.com</a:t>
            </a: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2400" dirty="0" smtClean="0">
                <a:effectLst>
                  <a:outerShdw blurRad="38100" dist="38100" dir="2700000" algn="tl">
                    <a:srgbClr val="000000">
                      <a:alpha val="43137"/>
                    </a:srgbClr>
                  </a:outerShdw>
                </a:effectLst>
                <a:latin typeface="Georgia" pitchFamily="18" charset="0"/>
                <a:hlinkClick r:id="rId4"/>
              </a:rPr>
              <a:t>http://mechanical-aerospace.conferenceseries.com/</a:t>
            </a:r>
            <a:endParaRPr lang="en-US" sz="2400" dirty="0" smtClean="0">
              <a:effectLst>
                <a:outerShdw blurRad="38100" dist="38100" dir="2700000" algn="tl">
                  <a:srgbClr val="000000">
                    <a:alpha val="43137"/>
                  </a:srgbClr>
                </a:outerShdw>
              </a:effectLst>
              <a:latin typeface="Georgia" pitchFamily="18" charset="0"/>
            </a:endParaRPr>
          </a:p>
          <a:p>
            <a:pPr algn="just">
              <a:buFont typeface="Arial" charset="0"/>
              <a:buNone/>
              <a:defRPr/>
            </a:pPr>
            <a:endParaRPr lang="en-US" sz="2400" dirty="0" smtClean="0">
              <a:effectLst>
                <a:outerShdw blurRad="38100" dist="38100" dir="2700000" algn="tl">
                  <a:srgbClr val="000000">
                    <a:alpha val="43137"/>
                  </a:srgbClr>
                </a:outerShdw>
              </a:effectLst>
            </a:endParaRPr>
          </a:p>
          <a:p>
            <a:pPr algn="just">
              <a:buFont typeface="Arial" charset="0"/>
              <a:buNone/>
              <a:defRPr/>
            </a:pPr>
            <a:endParaRPr lang="en-US" sz="2400" dirty="0" smtClean="0">
              <a:effectLst>
                <a:outerShdw blurRad="38100" dist="38100" dir="2700000" algn="tl">
                  <a:srgbClr val="000000">
                    <a:alpha val="43137"/>
                  </a:srgbClr>
                </a:outerShdw>
              </a:effectLst>
            </a:endParaRPr>
          </a:p>
          <a:p>
            <a:pPr algn="just">
              <a:buFont typeface="Arial" charset="0"/>
              <a:buNone/>
              <a:defRPr/>
            </a:pPr>
            <a:endParaRPr lang="en-US" sz="2400" dirty="0">
              <a:effectLst>
                <a:outerShdw blurRad="38100" dist="38100" dir="2700000" algn="tl">
                  <a:srgbClr val="000000">
                    <a:alpha val="43137"/>
                  </a:srgbClr>
                </a:outerShdw>
              </a:effectLst>
            </a:endParaRPr>
          </a:p>
        </p:txBody>
      </p:sp>
    </p:spTree>
  </p:cSld>
  <p:clrMapOvr>
    <a:masterClrMapping/>
  </p:clrMapOvr>
</p:sld>
</file>

<file path=ppt/theme/theme1.xml><?xml version="1.0" encoding="utf-8"?>
<a:theme xmlns:a="http://schemas.openxmlformats.org/drawingml/2006/main" name="Ofis Teması">
  <a:themeElements>
    <a:clrScheme name="Kalabalı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3419201</TotalTime>
  <Words>1155</Words>
  <Application>Microsoft Office PowerPoint</Application>
  <PresentationFormat>On-screen Show (4:3)</PresentationFormat>
  <Paragraphs>539</Paragraphs>
  <Slides>30</Slides>
  <Notes>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Ofis Teması</vt:lpstr>
      <vt:lpstr>Equation</vt:lpstr>
      <vt:lpstr>About OMICS Group</vt:lpstr>
      <vt:lpstr>About OMICS Group Conferences</vt:lpstr>
      <vt:lpstr>  </vt:lpstr>
      <vt:lpstr>CONTENT</vt:lpstr>
      <vt:lpstr>TAGUCHI  METHOD</vt:lpstr>
      <vt:lpstr> Stages of Taguchi Method </vt:lpstr>
      <vt:lpstr>TAGUCHI  METHOD-I</vt:lpstr>
      <vt:lpstr>TAGUCHI  METHOD-II</vt:lpstr>
      <vt:lpstr>    </vt:lpstr>
      <vt:lpstr>An experimental study </vt:lpstr>
      <vt:lpstr>METHOD </vt:lpstr>
      <vt:lpstr>Slide 12</vt:lpstr>
      <vt:lpstr>MATERİALS </vt:lpstr>
      <vt:lpstr>Slide 14</vt:lpstr>
      <vt:lpstr>Slide 15</vt:lpstr>
      <vt:lpstr>The Experimental setup </vt:lpstr>
      <vt:lpstr>Types of cutting tools</vt:lpstr>
      <vt:lpstr>S/N ratio analysis</vt:lpstr>
      <vt:lpstr>Slide 19</vt:lpstr>
      <vt:lpstr> THE AVERAGE ANSWER SHEET   </vt:lpstr>
      <vt:lpstr>ANOVA ANALYSIS Inconel 600 (Ra)  </vt:lpstr>
      <vt:lpstr>Slide 22</vt:lpstr>
      <vt:lpstr>ANOVA ANALYSIS Hastelloy X (Fx) </vt:lpstr>
      <vt:lpstr>ANOVA ANALYSIS Hastelloy X (Ra) </vt:lpstr>
      <vt:lpstr>Hastelloy X (Ra)</vt:lpstr>
      <vt:lpstr>Slide 26</vt:lpstr>
      <vt:lpstr>  ConclusIons </vt:lpstr>
      <vt:lpstr>   REFERENCES   </vt:lpstr>
      <vt:lpstr>Thanks</vt:lpstr>
      <vt:lpstr>Let Us Meet Again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MECH AERO 2014 MECHANİCAL AEROSCOPE ENGİNEERİNG  SEPTEMBER 8-9-10 /2014 PHİLADELPHİA/USA</dc:title>
  <dc:creator>TOSHIBA</dc:creator>
  <cp:lastModifiedBy>omics009</cp:lastModifiedBy>
  <cp:revision>239</cp:revision>
  <dcterms:created xsi:type="dcterms:W3CDTF">2014-08-05T06:01:12Z</dcterms:created>
  <dcterms:modified xsi:type="dcterms:W3CDTF">2014-10-08T09:52:16Z</dcterms:modified>
</cp:coreProperties>
</file>