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0"/>
  </p:notesMasterIdLst>
  <p:sldIdLst>
    <p:sldId id="256" r:id="rId2"/>
    <p:sldId id="265" r:id="rId3"/>
    <p:sldId id="267" r:id="rId4"/>
    <p:sldId id="269" r:id="rId5"/>
    <p:sldId id="270" r:id="rId6"/>
    <p:sldId id="271" r:id="rId7"/>
    <p:sldId id="273" r:id="rId8"/>
    <p:sldId id="275" r:id="rId9"/>
    <p:sldId id="276" r:id="rId10"/>
    <p:sldId id="260" r:id="rId11"/>
    <p:sldId id="263" r:id="rId12"/>
    <p:sldId id="264" r:id="rId13"/>
    <p:sldId id="277" r:id="rId14"/>
    <p:sldId id="278" r:id="rId15"/>
    <p:sldId id="279" r:id="rId16"/>
    <p:sldId id="281" r:id="rId17"/>
    <p:sldId id="282" r:id="rId18"/>
    <p:sldId id="283" r:id="rId1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نمط ذو سمات 1 - تمييز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>
        <p:scale>
          <a:sx n="40" d="100"/>
          <a:sy n="40" d="100"/>
        </p:scale>
        <p:origin x="-828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E609E5D-0C11-45E3-9C22-6D580FC41338}" type="datetimeFigureOut">
              <a:rPr lang="ar-SA" smtClean="0"/>
              <a:pPr/>
              <a:t>5/21/1438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9FFD66E-DAA3-40BD-ADAC-1CC33ADBDD5F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FD66E-DAA3-40BD-ADAC-1CC33ADBDD5F}" type="slidenum">
              <a:rPr lang="ar-SA" smtClean="0"/>
              <a:pPr/>
              <a:t>2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804D2-85C6-49BE-85E7-9E94380DFC09}" type="datetime1">
              <a:rPr lang="ar-SA" smtClean="0"/>
              <a:pPr/>
              <a:t>5/21/1438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Abdulkarim Dakah</a:t>
            </a: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33569-BC34-4EC8-85C9-440F37D5CE48}" type="datetime1">
              <a:rPr lang="ar-SA" smtClean="0"/>
              <a:pPr/>
              <a:t>5/21/1438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Abdulkarim Dakah</a:t>
            </a: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DB9E-6A94-46AC-BFEF-47ADBA5286C4}" type="datetime1">
              <a:rPr lang="ar-SA" smtClean="0"/>
              <a:pPr/>
              <a:t>5/21/1438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Abdulkarim Dakah</a:t>
            </a: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732BC-4684-43E8-9FE3-D357A8D8E1B5}" type="datetime1">
              <a:rPr lang="ar-SA" smtClean="0"/>
              <a:pPr/>
              <a:t>5/21/1438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Abdulkarim Dakah</a:t>
            </a:r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A4406-82ED-4E89-8F60-D7CB68740BC0}" type="datetime1">
              <a:rPr lang="ar-SA" smtClean="0"/>
              <a:pPr/>
              <a:t>5/21/1438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Abdulkarim Dakah</a:t>
            </a:r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6005D-CCB6-41F2-8CAB-0DCE9E977856}" type="datetime1">
              <a:rPr lang="ar-SA" smtClean="0"/>
              <a:pPr/>
              <a:t>5/21/1438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Abdulkarim Dakah</a:t>
            </a:r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66B0A-2F22-4648-B956-4AFEDD8B97A8}" type="datetime1">
              <a:rPr lang="ar-SA" smtClean="0"/>
              <a:pPr/>
              <a:t>5/21/1438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Abdulkarim Dakah</a:t>
            </a:r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4AD61-8D0B-4AE1-B686-10121AF0622A}" type="datetime1">
              <a:rPr lang="ar-SA" smtClean="0"/>
              <a:pPr/>
              <a:t>5/21/1438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Abdulkarim Dakah</a:t>
            </a:r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0FC19-46ED-4D1E-A312-D063ECF3D064}" type="datetime1">
              <a:rPr lang="ar-SA" smtClean="0"/>
              <a:pPr/>
              <a:t>5/21/1438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Abdulkarim Dakah</a:t>
            </a:r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611B3-3EB6-474F-AB92-51FB4485306C}" type="datetime1">
              <a:rPr lang="ar-SA" smtClean="0"/>
              <a:pPr/>
              <a:t>5/21/1438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Abdulkarim Dakah</a:t>
            </a: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00563-D28B-4557-82BD-FD2200225498}" type="datetime1">
              <a:rPr lang="ar-SA" smtClean="0"/>
              <a:pPr/>
              <a:t>5/21/1438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Abdulkarim Dakah</a:t>
            </a: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D481E6-CD1B-49FD-88B1-90F873CCB3DF}" type="datetime1">
              <a:rPr lang="ar-SA" smtClean="0"/>
              <a:pPr/>
              <a:t>5/21/1438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Dr. Abdulkarim Dakah</a:t>
            </a: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abdu83alkarim@yahoo.com" TargetMode="External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5" Type="http://schemas.openxmlformats.org/officeDocument/2006/relationships/image" Target="../media/image8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6.wav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7.wav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8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9.wav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0.wav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1.wav"/><Relationship Id="rId5" Type="http://schemas.openxmlformats.org/officeDocument/2006/relationships/image" Target="../media/image8.pn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2.wav"/><Relationship Id="rId5" Type="http://schemas.openxmlformats.org/officeDocument/2006/relationships/image" Target="../media/image4.pn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3.wav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4.wav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5.wav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6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7.wav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14376" y="214290"/>
            <a:ext cx="7772400" cy="1928826"/>
          </a:xfrm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en-US" dirty="0" smtClean="0"/>
              <a:t>9 </a:t>
            </a:r>
            <a:r>
              <a:rPr lang="en-US" dirty="0" err="1" smtClean="0"/>
              <a:t>th</a:t>
            </a:r>
            <a:r>
              <a:rPr lang="en-US" dirty="0" smtClean="0"/>
              <a:t> International Congress on </a:t>
            </a:r>
            <a:br>
              <a:rPr lang="en-US" dirty="0" smtClean="0"/>
            </a:br>
            <a:r>
              <a:rPr lang="en-US" dirty="0" smtClean="0"/>
              <a:t>Nutrition and Health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71406" y="3643314"/>
            <a:ext cx="7572396" cy="2428892"/>
          </a:xfrm>
        </p:spPr>
        <p:txBody>
          <a:bodyPr>
            <a:noAutofit/>
          </a:bodyPr>
          <a:lstStyle/>
          <a:p>
            <a:pPr rtl="0"/>
            <a:r>
              <a:rPr lang="en-US" sz="3600" b="1" dirty="0" smtClean="0">
                <a:solidFill>
                  <a:srgbClr val="002060"/>
                </a:solidFill>
              </a:rPr>
              <a:t>Dr. </a:t>
            </a:r>
            <a:r>
              <a:rPr lang="en-US" sz="3600" b="1" dirty="0" err="1" smtClean="0">
                <a:solidFill>
                  <a:srgbClr val="002060"/>
                </a:solidFill>
              </a:rPr>
              <a:t>Abdulkarim</a:t>
            </a:r>
            <a:r>
              <a:rPr lang="en-US" sz="3600" b="1" dirty="0" smtClean="0">
                <a:solidFill>
                  <a:srgbClr val="002060"/>
                </a:solidFill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</a:rPr>
              <a:t>Dakah</a:t>
            </a:r>
            <a:endParaRPr lang="en-US" sz="3600" b="1" dirty="0" smtClean="0">
              <a:solidFill>
                <a:srgbClr val="002060"/>
              </a:solidFill>
            </a:endParaRPr>
          </a:p>
          <a:p>
            <a:pPr rtl="0"/>
            <a:r>
              <a:rPr lang="en-US" sz="2400" dirty="0" smtClean="0"/>
              <a:t>Researcher in TACT Company for food complements </a:t>
            </a:r>
          </a:p>
          <a:p>
            <a:pPr rtl="0"/>
            <a:r>
              <a:rPr lang="en-US" sz="2400" dirty="0" smtClean="0"/>
              <a:t>and plant oils.</a:t>
            </a:r>
          </a:p>
          <a:p>
            <a:pPr rtl="0"/>
            <a:r>
              <a:rPr lang="en-US" sz="2400" dirty="0" smtClean="0"/>
              <a:t>Associated professor in International University for </a:t>
            </a:r>
            <a:br>
              <a:rPr lang="en-US" sz="2400" dirty="0" smtClean="0"/>
            </a:br>
            <a:r>
              <a:rPr lang="en-US" sz="2400" dirty="0" smtClean="0"/>
              <a:t>Sciences and Technology</a:t>
            </a:r>
          </a:p>
          <a:p>
            <a:pPr algn="l" rtl="0"/>
            <a:r>
              <a:rPr lang="en-US" sz="2400" dirty="0" smtClean="0">
                <a:hlinkClick r:id="rId3"/>
              </a:rPr>
              <a:t>abdu83alkarim@yahoo.com</a:t>
            </a:r>
            <a:endParaRPr lang="en-US" sz="2400" dirty="0" smtClean="0"/>
          </a:p>
          <a:p>
            <a:pPr algn="l" rtl="0"/>
            <a:r>
              <a:rPr lang="en-US" sz="2400" dirty="0" smtClean="0"/>
              <a:t>00249990582592  </a:t>
            </a:r>
            <a:endParaRPr lang="ar-SA" sz="2400" dirty="0"/>
          </a:p>
        </p:txBody>
      </p:sp>
      <p:sp>
        <p:nvSpPr>
          <p:cNvPr id="4" name="مربع نص 3"/>
          <p:cNvSpPr txBox="1"/>
          <p:nvPr/>
        </p:nvSpPr>
        <p:spPr>
          <a:xfrm>
            <a:off x="214282" y="2329757"/>
            <a:ext cx="8358246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800" b="1" dirty="0" smtClean="0"/>
              <a:t>Evaluation of antioxidant activity of wild medicinal plant </a:t>
            </a:r>
            <a:r>
              <a:rPr lang="en-US" sz="2800" b="1" i="1" dirty="0" err="1" smtClean="0"/>
              <a:t>Ziziphora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tenuior</a:t>
            </a:r>
            <a:r>
              <a:rPr lang="en-US" sz="2800" b="1" dirty="0" smtClean="0"/>
              <a:t> L and using plant tissue culture to increase its activity</a:t>
            </a:r>
            <a:endParaRPr lang="en-US" sz="2800" dirty="0" smtClean="0"/>
          </a:p>
        </p:txBody>
      </p:sp>
      <p:pic>
        <p:nvPicPr>
          <p:cNvPr id="6" name="صورة 5" descr="mein-passfot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86644" y="4500754"/>
            <a:ext cx="1785918" cy="2285832"/>
          </a:xfrm>
          <a:prstGeom prst="rect">
            <a:avLst/>
          </a:prstGeom>
        </p:spPr>
      </p:pic>
      <p:pic>
        <p:nvPicPr>
          <p:cNvPr id="7" name="صوت مسجّل">
            <a:hlinkClick r:id="" action="ppaction://media"/>
          </p:cNvPr>
          <p:cNvPicPr>
            <a:picLocks noRot="1" noChangeAspect="1"/>
          </p:cNvPicPr>
          <p:nvPr>
            <a:wavAudioFile r:embed="rId1" name="صوت مسجّل"/>
          </p:nvPr>
        </p:nvPicPr>
        <p:blipFill>
          <a:blip r:embed="rId5"/>
          <a:stretch>
            <a:fillRect/>
          </a:stretch>
        </p:blipFill>
        <p:spPr>
          <a:xfrm>
            <a:off x="7786710" y="3500438"/>
            <a:ext cx="642942" cy="6429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09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143000"/>
          </a:xfr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4000" dirty="0" smtClean="0"/>
              <a:t>What are the Reactive oxygen species (ROS)?</a:t>
            </a:r>
            <a:endParaRPr lang="ar-SA" sz="4000" dirty="0"/>
          </a:p>
        </p:txBody>
      </p:sp>
      <p:pic>
        <p:nvPicPr>
          <p:cNvPr id="4" name="عنصر نائب للمحتوى 3" descr="الجذور الحرة.jpg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97806" y="1857364"/>
            <a:ext cx="7717531" cy="4357718"/>
          </a:xfrm>
        </p:spPr>
      </p:pic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Dr. </a:t>
            </a:r>
            <a:r>
              <a:rPr lang="en-US" dirty="0" err="1" smtClean="0"/>
              <a:t>Abdulkarim</a:t>
            </a:r>
            <a:r>
              <a:rPr lang="en-US" dirty="0" smtClean="0"/>
              <a:t> </a:t>
            </a:r>
            <a:r>
              <a:rPr lang="en-US" dirty="0" err="1" smtClean="0"/>
              <a:t>Dakah</a:t>
            </a:r>
            <a:endParaRPr lang="ar-SA" dirty="0"/>
          </a:p>
        </p:txBody>
      </p:sp>
      <p:pic>
        <p:nvPicPr>
          <p:cNvPr id="7" name="صوت مسجّل">
            <a:hlinkClick r:id="" action="ppaction://media"/>
          </p:cNvPr>
          <p:cNvPicPr>
            <a:picLocks noRot="1" noChangeAspect="1"/>
          </p:cNvPicPr>
          <p:nvPr>
            <a:wavAudioFile r:embed="rId1" name="صوت مسجّل"/>
          </p:nvPr>
        </p:nvPicPr>
        <p:blipFill>
          <a:blip r:embed="rId5"/>
          <a:stretch>
            <a:fillRect/>
          </a:stretch>
        </p:blipFill>
        <p:spPr>
          <a:xfrm>
            <a:off x="8277220" y="3714752"/>
            <a:ext cx="866780" cy="8667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6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عنصر نائب للمحتوى 4" descr="Free-radicals-oxygen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57291" y="-24"/>
            <a:ext cx="6429419" cy="5961271"/>
          </a:xfrm>
        </p:spPr>
      </p:pic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Abdulkarim Dakah</a:t>
            </a:r>
            <a:endParaRPr lang="ar-SA"/>
          </a:p>
        </p:txBody>
      </p:sp>
      <p:pic>
        <p:nvPicPr>
          <p:cNvPr id="7" name="صوت مسجّل">
            <a:hlinkClick r:id="" action="ppaction://media"/>
          </p:cNvPr>
          <p:cNvPicPr>
            <a:picLocks noRot="1" noChangeAspect="1"/>
          </p:cNvPicPr>
          <p:nvPr>
            <a:wavAudioFile r:embed="rId1" name="صوت مسجّل"/>
          </p:nvPr>
        </p:nvPicPr>
        <p:blipFill>
          <a:blip r:embed="rId4"/>
          <a:stretch>
            <a:fillRect/>
          </a:stretch>
        </p:blipFill>
        <p:spPr>
          <a:xfrm>
            <a:off x="8215338" y="3786190"/>
            <a:ext cx="1000132" cy="10001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6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عنصر نائب للمحتوى 4" descr="formation free radical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62819" y="971869"/>
            <a:ext cx="6609577" cy="5243213"/>
          </a:xfrm>
        </p:spPr>
      </p:pic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Abdulkarim Dakah</a:t>
            </a:r>
            <a:endParaRPr lang="ar-SA"/>
          </a:p>
        </p:txBody>
      </p:sp>
      <p:pic>
        <p:nvPicPr>
          <p:cNvPr id="7" name="صوت مسجّل">
            <a:hlinkClick r:id="" action="ppaction://media"/>
          </p:cNvPr>
          <p:cNvPicPr>
            <a:picLocks noRot="1" noChangeAspect="1"/>
          </p:cNvPicPr>
          <p:nvPr>
            <a:wavAudioFile r:embed="rId1" name="صوت مسجّل"/>
          </p:nvPr>
        </p:nvPicPr>
        <p:blipFill>
          <a:blip r:embed="rId4"/>
          <a:stretch>
            <a:fillRect/>
          </a:stretch>
        </p:blipFill>
        <p:spPr>
          <a:xfrm>
            <a:off x="7991500" y="3714752"/>
            <a:ext cx="1009656" cy="10096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عنصر نائب للمحتوى 4" descr="free-radicals-cartoon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14348" y="232796"/>
            <a:ext cx="7072362" cy="3910584"/>
          </a:xfrm>
        </p:spPr>
      </p:pic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Abdulkarim Dakah</a:t>
            </a:r>
            <a:endParaRPr lang="ar-SA"/>
          </a:p>
        </p:txBody>
      </p:sp>
      <p:pic>
        <p:nvPicPr>
          <p:cNvPr id="6" name="صورة 5" descr="av.jpg"/>
          <p:cNvPicPr>
            <a:picLocks noChangeAspect="1"/>
          </p:cNvPicPr>
          <p:nvPr/>
        </p:nvPicPr>
        <p:blipFill>
          <a:blip r:embed="rId4"/>
          <a:srcRect t="57818"/>
          <a:stretch>
            <a:fillRect/>
          </a:stretch>
        </p:blipFill>
        <p:spPr>
          <a:xfrm>
            <a:off x="1039189" y="4398100"/>
            <a:ext cx="6604645" cy="2296898"/>
          </a:xfrm>
          <a:prstGeom prst="rect">
            <a:avLst/>
          </a:prstGeom>
        </p:spPr>
      </p:pic>
      <p:sp>
        <p:nvSpPr>
          <p:cNvPr id="8" name="مربع نص 7"/>
          <p:cNvSpPr txBox="1"/>
          <p:nvPr/>
        </p:nvSpPr>
        <p:spPr>
          <a:xfrm>
            <a:off x="2143108" y="71414"/>
            <a:ext cx="5143536" cy="5232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1">
            <a:spAutoFit/>
          </a:bodyPr>
          <a:lstStyle/>
          <a:p>
            <a:pPr algn="ctr" rtl="0"/>
            <a:r>
              <a:rPr lang="en-US" sz="2800" dirty="0" smtClean="0"/>
              <a:t>What are the diseases by ROS?</a:t>
            </a:r>
            <a:endParaRPr lang="ar-SA" sz="2800" dirty="0"/>
          </a:p>
        </p:txBody>
      </p:sp>
      <p:pic>
        <p:nvPicPr>
          <p:cNvPr id="10" name="صوت مسجّل">
            <a:hlinkClick r:id="" action="ppaction://media"/>
          </p:cNvPr>
          <p:cNvPicPr>
            <a:picLocks noRot="1" noChangeAspect="1"/>
          </p:cNvPicPr>
          <p:nvPr>
            <a:wavAudioFile r:embed="rId1" name="صوت مسجّل"/>
          </p:nvPr>
        </p:nvPicPr>
        <p:blipFill>
          <a:blip r:embed="rId5"/>
          <a:stretch>
            <a:fillRect/>
          </a:stretch>
        </p:blipFill>
        <p:spPr>
          <a:xfrm>
            <a:off x="8001024" y="3500438"/>
            <a:ext cx="1081094" cy="10810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2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عنصر نائب للمحتوى 4" descr="download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00397" y="1714488"/>
            <a:ext cx="7957817" cy="3643338"/>
          </a:xfrm>
        </p:spPr>
      </p:pic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Abdulkarim Dakah</a:t>
            </a:r>
            <a:endParaRPr lang="ar-SA"/>
          </a:p>
        </p:txBody>
      </p:sp>
      <p:pic>
        <p:nvPicPr>
          <p:cNvPr id="7" name="صوت مسجّل">
            <a:hlinkClick r:id="" action="ppaction://media"/>
          </p:cNvPr>
          <p:cNvPicPr>
            <a:picLocks noRot="1" noChangeAspect="1"/>
          </p:cNvPicPr>
          <p:nvPr>
            <a:wavAudioFile r:embed="rId1" name="صوت مسجّل"/>
          </p:nvPr>
        </p:nvPicPr>
        <p:blipFill>
          <a:blip r:embed="rId4"/>
          <a:stretch>
            <a:fillRect/>
          </a:stretch>
        </p:blipFill>
        <p:spPr>
          <a:xfrm>
            <a:off x="8267728" y="3357562"/>
            <a:ext cx="804866" cy="804866"/>
          </a:xfrm>
          <a:prstGeom prst="rect">
            <a:avLst/>
          </a:prstGeom>
        </p:spPr>
      </p:pic>
      <p:sp>
        <p:nvSpPr>
          <p:cNvPr id="8" name="مربع نص 7"/>
          <p:cNvSpPr txBox="1"/>
          <p:nvPr/>
        </p:nvSpPr>
        <p:spPr>
          <a:xfrm>
            <a:off x="1142976" y="548326"/>
            <a:ext cx="6500858" cy="5232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1">
            <a:spAutoFit/>
          </a:bodyPr>
          <a:lstStyle/>
          <a:p>
            <a:pPr algn="ctr" rtl="0"/>
            <a:r>
              <a:rPr lang="en-US" sz="2800" dirty="0" smtClean="0"/>
              <a:t>How can we reduce ROS in our body?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2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عنصر نائب للمحتوى 4" descr="slide_4.jpg"/>
          <p:cNvPicPr>
            <a:picLocks noGrp="1" noChangeAspect="1"/>
          </p:cNvPicPr>
          <p:nvPr>
            <p:ph idx="1"/>
          </p:nvPr>
        </p:nvPicPr>
        <p:blipFill>
          <a:blip r:embed="rId3"/>
          <a:srcRect t="4740" b="16070"/>
          <a:stretch>
            <a:fillRect/>
          </a:stretch>
        </p:blipFill>
        <p:spPr>
          <a:xfrm>
            <a:off x="690130" y="1357298"/>
            <a:ext cx="7096580" cy="4214842"/>
          </a:xfrm>
        </p:spPr>
      </p:pic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Abdulkarim Dakah</a:t>
            </a:r>
            <a:endParaRPr lang="ar-SA"/>
          </a:p>
        </p:txBody>
      </p:sp>
      <p:pic>
        <p:nvPicPr>
          <p:cNvPr id="7" name="صوت مسجّل">
            <a:hlinkClick r:id="" action="ppaction://media"/>
          </p:cNvPr>
          <p:cNvPicPr>
            <a:picLocks noRot="1" noChangeAspect="1"/>
          </p:cNvPicPr>
          <p:nvPr>
            <a:wavAudioFile r:embed="rId1" name="صوت مسجّل"/>
          </p:nvPr>
        </p:nvPicPr>
        <p:blipFill>
          <a:blip r:embed="rId4"/>
          <a:stretch>
            <a:fillRect/>
          </a:stretch>
        </p:blipFill>
        <p:spPr>
          <a:xfrm>
            <a:off x="8053414" y="3571876"/>
            <a:ext cx="876304" cy="8763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Abdulkarim Dakah</a:t>
            </a:r>
            <a:endParaRPr lang="ar-SA"/>
          </a:p>
        </p:txBody>
      </p:sp>
      <p:grpSp>
        <p:nvGrpSpPr>
          <p:cNvPr id="5" name="مجموعة 4"/>
          <p:cNvGrpSpPr/>
          <p:nvPr/>
        </p:nvGrpSpPr>
        <p:grpSpPr>
          <a:xfrm>
            <a:off x="714348" y="1543008"/>
            <a:ext cx="7164072" cy="3600504"/>
            <a:chOff x="885617" y="3284984"/>
            <a:chExt cx="7164072" cy="3600504"/>
          </a:xfrm>
        </p:grpSpPr>
        <p:sp>
          <p:nvSpPr>
            <p:cNvPr id="6" name="مستطيل 5"/>
            <p:cNvSpPr/>
            <p:nvPr/>
          </p:nvSpPr>
          <p:spPr>
            <a:xfrm>
              <a:off x="4283968" y="3284984"/>
              <a:ext cx="323253" cy="23762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grpSp>
          <p:nvGrpSpPr>
            <p:cNvPr id="7" name="مجموعة 8"/>
            <p:cNvGrpSpPr/>
            <p:nvPr/>
          </p:nvGrpSpPr>
          <p:grpSpPr>
            <a:xfrm rot="564616">
              <a:off x="885617" y="4740039"/>
              <a:ext cx="7164072" cy="2145449"/>
              <a:chOff x="1131282" y="2996951"/>
              <a:chExt cx="7164072" cy="2145449"/>
            </a:xfrm>
          </p:grpSpPr>
          <p:sp>
            <p:nvSpPr>
              <p:cNvPr id="8" name="شكل بيضاوي 7"/>
              <p:cNvSpPr/>
              <p:nvPr/>
            </p:nvSpPr>
            <p:spPr>
              <a:xfrm>
                <a:off x="5391482" y="2996951"/>
                <a:ext cx="2903872" cy="2116725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en-US" sz="2800" b="1" dirty="0" smtClean="0"/>
                  <a:t>Free radical</a:t>
                </a:r>
                <a:endParaRPr lang="en-US" sz="2800" dirty="0" smtClean="0"/>
              </a:p>
            </p:txBody>
          </p:sp>
          <p:sp>
            <p:nvSpPr>
              <p:cNvPr id="9" name="شكل بيضاوي 8"/>
              <p:cNvSpPr/>
              <p:nvPr/>
            </p:nvSpPr>
            <p:spPr>
              <a:xfrm>
                <a:off x="1131282" y="2996952"/>
                <a:ext cx="2835694" cy="214544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en-US" sz="2800" b="1" dirty="0" smtClean="0"/>
                  <a:t>Antioxidant</a:t>
                </a:r>
                <a:endParaRPr lang="en-US" sz="2800" dirty="0" smtClean="0"/>
              </a:p>
            </p:txBody>
          </p:sp>
          <p:sp>
            <p:nvSpPr>
              <p:cNvPr id="10" name="مستطيل 9"/>
              <p:cNvSpPr/>
              <p:nvPr/>
            </p:nvSpPr>
            <p:spPr>
              <a:xfrm flipH="1">
                <a:off x="3824526" y="3861048"/>
                <a:ext cx="1638182" cy="28803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A"/>
              </a:p>
            </p:txBody>
          </p:sp>
        </p:grpSp>
      </p:grpSp>
      <p:pic>
        <p:nvPicPr>
          <p:cNvPr id="13" name="صوت مسجّل">
            <a:hlinkClick r:id="" action="ppaction://media"/>
          </p:cNvPr>
          <p:cNvPicPr>
            <a:picLocks noRot="1" noChangeAspect="1"/>
          </p:cNvPicPr>
          <p:nvPr>
            <a:wavAudioFile r:embed="rId1" name="صوت مسجّل"/>
          </p:nvPr>
        </p:nvPicPr>
        <p:blipFill>
          <a:blip r:embed="rId3"/>
          <a:stretch>
            <a:fillRect/>
          </a:stretch>
        </p:blipFill>
        <p:spPr>
          <a:xfrm>
            <a:off x="8134344" y="3857628"/>
            <a:ext cx="1009656" cy="10096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6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Abdulkarim Dakah</a:t>
            </a:r>
            <a:endParaRPr lang="ar-SA"/>
          </a:p>
        </p:txBody>
      </p:sp>
      <p:pic>
        <p:nvPicPr>
          <p:cNvPr id="5" name="صورة 4" descr="downloa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4480" y="1285860"/>
            <a:ext cx="4500562" cy="4500562"/>
          </a:xfrm>
          <a:prstGeom prst="rect">
            <a:avLst/>
          </a:prstGeom>
        </p:spPr>
      </p:pic>
      <p:pic>
        <p:nvPicPr>
          <p:cNvPr id="6" name="صوت مسجّل">
            <a:hlinkClick r:id="" action="ppaction://media"/>
          </p:cNvPr>
          <p:cNvPicPr>
            <a:picLocks noRot="1" noChangeAspect="1"/>
          </p:cNvPicPr>
          <p:nvPr>
            <a:wavAudioFile r:embed="rId1" name="صوت مسجّل"/>
          </p:nvPr>
        </p:nvPicPr>
        <p:blipFill>
          <a:blip r:embed="rId4"/>
          <a:stretch>
            <a:fillRect/>
          </a:stretch>
        </p:blipFill>
        <p:spPr>
          <a:xfrm>
            <a:off x="7572396" y="3143248"/>
            <a:ext cx="1223970" cy="12239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3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Abdulkarim Dakah</a:t>
            </a:r>
            <a:endParaRPr lang="ar-SA"/>
          </a:p>
        </p:txBody>
      </p:sp>
      <p:pic>
        <p:nvPicPr>
          <p:cNvPr id="5" name="صورة 4" descr="food-high-in-antioxidant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5984" y="1285860"/>
            <a:ext cx="4500594" cy="4343073"/>
          </a:xfrm>
          <a:prstGeom prst="rect">
            <a:avLst/>
          </a:prstGeom>
        </p:spPr>
      </p:pic>
      <p:pic>
        <p:nvPicPr>
          <p:cNvPr id="6" name="صوت مسجّل">
            <a:hlinkClick r:id="" action="ppaction://media"/>
          </p:cNvPr>
          <p:cNvPicPr>
            <a:picLocks noRot="1" noChangeAspect="1"/>
          </p:cNvPicPr>
          <p:nvPr>
            <a:wavAudioFile r:embed="rId1" name="صوت مسجّل"/>
          </p:nvPr>
        </p:nvPicPr>
        <p:blipFill>
          <a:blip r:embed="rId4"/>
          <a:stretch>
            <a:fillRect/>
          </a:stretch>
        </p:blipFill>
        <p:spPr>
          <a:xfrm>
            <a:off x="7858148" y="3071810"/>
            <a:ext cx="1000132" cy="10001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0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Abdulkarim Dakah</a:t>
            </a:r>
            <a:endParaRPr lang="ar-SA"/>
          </a:p>
        </p:txBody>
      </p:sp>
      <p:pic>
        <p:nvPicPr>
          <p:cNvPr id="5" name="صورة 4" descr="imag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4546" y="3429000"/>
            <a:ext cx="4452960" cy="2963242"/>
          </a:xfrm>
          <a:prstGeom prst="rect">
            <a:avLst/>
          </a:prstGeom>
        </p:spPr>
      </p:pic>
      <p:pic>
        <p:nvPicPr>
          <p:cNvPr id="6" name="صورة 5" descr="images (1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8926" y="1000108"/>
            <a:ext cx="3071834" cy="2171610"/>
          </a:xfrm>
          <a:prstGeom prst="rect">
            <a:avLst/>
          </a:prstGeom>
        </p:spPr>
      </p:pic>
      <p:sp>
        <p:nvSpPr>
          <p:cNvPr id="7" name="مربع نص 6"/>
          <p:cNvSpPr txBox="1"/>
          <p:nvPr/>
        </p:nvSpPr>
        <p:spPr>
          <a:xfrm>
            <a:off x="785786" y="262574"/>
            <a:ext cx="6715172" cy="5232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1">
            <a:spAutoFit/>
          </a:bodyPr>
          <a:lstStyle/>
          <a:p>
            <a:pPr algn="ctr" rtl="0"/>
            <a:r>
              <a:rPr lang="en-US" sz="2800" dirty="0" smtClean="0"/>
              <a:t>Plant tissue culture and medicinal plants</a:t>
            </a:r>
            <a:endParaRPr lang="ar-SA" sz="2800" dirty="0"/>
          </a:p>
        </p:txBody>
      </p:sp>
      <p:pic>
        <p:nvPicPr>
          <p:cNvPr id="10" name="صوت مسجّل">
            <a:hlinkClick r:id="" action="ppaction://media"/>
          </p:cNvPr>
          <p:cNvPicPr>
            <a:picLocks noRot="1" noChangeAspect="1"/>
          </p:cNvPicPr>
          <p:nvPr>
            <a:wavAudioFile r:embed="rId1" name="صوت مسجّل"/>
          </p:nvPr>
        </p:nvPicPr>
        <p:blipFill>
          <a:blip r:embed="rId5"/>
          <a:stretch>
            <a:fillRect/>
          </a:stretch>
        </p:blipFill>
        <p:spPr>
          <a:xfrm>
            <a:off x="7786710" y="2500306"/>
            <a:ext cx="1009656" cy="10096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9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Abdulkarim Dakah</a:t>
            </a:r>
            <a:endParaRPr lang="ar-SA"/>
          </a:p>
        </p:txBody>
      </p:sp>
      <p:pic>
        <p:nvPicPr>
          <p:cNvPr id="5" name="صورة 4" descr="Tissue culture Plant Growth Room (PGR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3306" y="1785926"/>
            <a:ext cx="4572000" cy="3429000"/>
          </a:xfrm>
          <a:prstGeom prst="rect">
            <a:avLst/>
          </a:prstGeom>
        </p:spPr>
      </p:pic>
      <p:pic>
        <p:nvPicPr>
          <p:cNvPr id="6" name="صورة 5" descr="download (1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20" y="1357298"/>
            <a:ext cx="3086115" cy="3974542"/>
          </a:xfrm>
          <a:prstGeom prst="rect">
            <a:avLst/>
          </a:prstGeom>
        </p:spPr>
      </p:pic>
      <p:sp>
        <p:nvSpPr>
          <p:cNvPr id="7" name="مربع نص 6"/>
          <p:cNvSpPr txBox="1"/>
          <p:nvPr/>
        </p:nvSpPr>
        <p:spPr>
          <a:xfrm>
            <a:off x="785786" y="262574"/>
            <a:ext cx="6715172" cy="5232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1">
            <a:spAutoFit/>
          </a:bodyPr>
          <a:lstStyle/>
          <a:p>
            <a:pPr algn="ctr" rtl="0"/>
            <a:r>
              <a:rPr lang="en-US" sz="2800" dirty="0" smtClean="0"/>
              <a:t>Importance </a:t>
            </a:r>
            <a:r>
              <a:rPr lang="en-US" sz="2800" dirty="0" smtClean="0"/>
              <a:t>of Plant tissue culture</a:t>
            </a:r>
            <a:endParaRPr lang="ar-SA" sz="2800" dirty="0"/>
          </a:p>
        </p:txBody>
      </p:sp>
      <p:pic>
        <p:nvPicPr>
          <p:cNvPr id="9" name="صوت مسجّل">
            <a:hlinkClick r:id="" action="ppaction://media"/>
          </p:cNvPr>
          <p:cNvPicPr>
            <a:picLocks noRot="1" noChangeAspect="1"/>
          </p:cNvPicPr>
          <p:nvPr>
            <a:wavAudioFile r:embed="rId1" name="صوت مسجّل"/>
          </p:nvPr>
        </p:nvPicPr>
        <p:blipFill>
          <a:blip r:embed="rId5"/>
          <a:stretch>
            <a:fillRect/>
          </a:stretch>
        </p:blipFill>
        <p:spPr>
          <a:xfrm>
            <a:off x="8286776" y="3714752"/>
            <a:ext cx="857224" cy="8572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71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Abdulkarim Dakah</a:t>
            </a:r>
            <a:endParaRPr lang="ar-SA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 l="2820" r="60526" b="72430"/>
          <a:stretch>
            <a:fillRect/>
          </a:stretch>
        </p:blipFill>
        <p:spPr bwMode="auto">
          <a:xfrm>
            <a:off x="2071670" y="1714488"/>
            <a:ext cx="4249953" cy="3857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مربع نص 4"/>
          <p:cNvSpPr txBox="1"/>
          <p:nvPr/>
        </p:nvSpPr>
        <p:spPr>
          <a:xfrm>
            <a:off x="2928926" y="428604"/>
            <a:ext cx="3000396" cy="5232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1">
            <a:spAutoFit/>
          </a:bodyPr>
          <a:lstStyle/>
          <a:p>
            <a:pPr algn="ctr" rtl="0"/>
            <a:r>
              <a:rPr lang="en-US" sz="2800" i="1" dirty="0" err="1" smtClean="0"/>
              <a:t>Ziziphora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tenuior</a:t>
            </a:r>
            <a:endParaRPr lang="ar-SA" sz="2800" i="1" dirty="0"/>
          </a:p>
        </p:txBody>
      </p:sp>
      <p:pic>
        <p:nvPicPr>
          <p:cNvPr id="7" name="صوت مسجّل">
            <a:hlinkClick r:id="" action="ppaction://media"/>
          </p:cNvPr>
          <p:cNvPicPr>
            <a:picLocks noRot="1" noChangeAspect="1"/>
          </p:cNvPicPr>
          <p:nvPr>
            <a:wavAudioFile r:embed="rId1" name="صوت مسجّل"/>
          </p:nvPr>
        </p:nvPicPr>
        <p:blipFill>
          <a:blip r:embed="rId4"/>
          <a:stretch>
            <a:fillRect/>
          </a:stretch>
        </p:blipFill>
        <p:spPr>
          <a:xfrm>
            <a:off x="8072462" y="3357562"/>
            <a:ext cx="723904" cy="7239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2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Abdulkarim Dakah</a:t>
            </a:r>
            <a:endParaRPr lang="ar-SA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 t="66355" r="51504"/>
          <a:stretch>
            <a:fillRect/>
          </a:stretch>
        </p:blipFill>
        <p:spPr bwMode="auto">
          <a:xfrm>
            <a:off x="2786050" y="1857364"/>
            <a:ext cx="3944118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مربع نص 4"/>
          <p:cNvSpPr txBox="1"/>
          <p:nvPr/>
        </p:nvSpPr>
        <p:spPr>
          <a:xfrm>
            <a:off x="2857488" y="428604"/>
            <a:ext cx="3643338" cy="5232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1">
            <a:spAutoFit/>
          </a:bodyPr>
          <a:lstStyle/>
          <a:p>
            <a:pPr algn="ctr" rtl="0"/>
            <a:r>
              <a:rPr lang="en-US" sz="2800" dirty="0" smtClean="0"/>
              <a:t>Why </a:t>
            </a:r>
            <a:r>
              <a:rPr lang="en-US" sz="2800" i="1" dirty="0" smtClean="0"/>
              <a:t>Z. </a:t>
            </a:r>
            <a:r>
              <a:rPr lang="en-US" sz="2800" i="1" dirty="0" err="1" smtClean="0"/>
              <a:t>tenuior</a:t>
            </a:r>
            <a:r>
              <a:rPr lang="en-US" sz="2800" dirty="0" smtClean="0"/>
              <a:t>?</a:t>
            </a:r>
            <a:endParaRPr lang="ar-SA" sz="2800" dirty="0"/>
          </a:p>
        </p:txBody>
      </p:sp>
      <p:pic>
        <p:nvPicPr>
          <p:cNvPr id="6" name="صوت مسجّل">
            <a:hlinkClick r:id="" action="ppaction://media"/>
          </p:cNvPr>
          <p:cNvPicPr>
            <a:picLocks noRot="1" noChangeAspect="1"/>
          </p:cNvPicPr>
          <p:nvPr>
            <a:wavAudioFile r:embed="rId1" name="صوت مسجّل"/>
          </p:nvPr>
        </p:nvPicPr>
        <p:blipFill>
          <a:blip r:embed="rId4"/>
          <a:stretch>
            <a:fillRect/>
          </a:stretch>
        </p:blipFill>
        <p:spPr>
          <a:xfrm>
            <a:off x="8062906" y="3286124"/>
            <a:ext cx="1081094" cy="10810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1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Abdulkarim Dakah</a:t>
            </a:r>
            <a:endParaRPr lang="ar-SA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 t="32710" b="32243"/>
          <a:stretch>
            <a:fillRect/>
          </a:stretch>
        </p:blipFill>
        <p:spPr bwMode="auto">
          <a:xfrm>
            <a:off x="0" y="1428736"/>
            <a:ext cx="9144000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صوت مسجّل">
            <a:hlinkClick r:id="" action="ppaction://media"/>
          </p:cNvPr>
          <p:cNvPicPr>
            <a:picLocks noRot="1" noChangeAspect="1"/>
          </p:cNvPicPr>
          <p:nvPr>
            <a:wavAudioFile r:embed="rId1" name="صوت مسجّل"/>
          </p:nvPr>
        </p:nvPicPr>
        <p:blipFill>
          <a:blip r:embed="rId4"/>
          <a:stretch>
            <a:fillRect/>
          </a:stretch>
        </p:blipFill>
        <p:spPr>
          <a:xfrm>
            <a:off x="8277220" y="5429264"/>
            <a:ext cx="866780" cy="8667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9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</p:nvPr>
        </p:nvGraphicFramePr>
        <p:xfrm>
          <a:off x="1500166" y="142852"/>
          <a:ext cx="5715040" cy="6677204"/>
        </p:xfrm>
        <a:graphic>
          <a:graphicData uri="http://schemas.openxmlformats.org/drawingml/2006/table">
            <a:tbl>
              <a:tblPr rtl="1">
                <a:tableStyleId>{35758FB7-9AC5-4552-8A53-C91805E547FA}</a:tableStyleId>
              </a:tblPr>
              <a:tblGrid>
                <a:gridCol w="2114967"/>
                <a:gridCol w="3600073"/>
              </a:tblGrid>
              <a:tr h="745462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/>
                        <a:t>IC</a:t>
                      </a:r>
                      <a:r>
                        <a:rPr lang="en-US" sz="1800" baseline="-25000" dirty="0"/>
                        <a:t>50</a:t>
                      </a:r>
                      <a:r>
                        <a:rPr lang="en-US" sz="1800" dirty="0"/>
                        <a:t> (mg</a:t>
                      </a:r>
                      <a:r>
                        <a:rPr lang="ar-SY" sz="1800" dirty="0"/>
                        <a:t>/</a:t>
                      </a:r>
                      <a:r>
                        <a:rPr lang="en-US" sz="1800" dirty="0"/>
                        <a:t>ml)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68" marR="64168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/>
                        <a:t>Extract type </a:t>
                      </a:r>
                      <a:endParaRPr lang="en-US" sz="1800" dirty="0"/>
                    </a:p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/>
                        <a:t>(Growth regulators combination)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68" marR="64168" marT="0" marB="0" anchor="ctr"/>
                </a:tc>
              </a:tr>
              <a:tr h="496975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/>
                        <a:t>9.229± 0.144 f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68" marR="64168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/>
                        <a:t>Methanol extract of wild plant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68" marR="64168" marT="0" marB="0" anchor="ctr"/>
                </a:tc>
              </a:tr>
              <a:tr h="496975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/>
                        <a:t>0.516± 0.001 b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68" marR="64168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/>
                        <a:t>Aqueous extract of 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dirty="0" smtClean="0"/>
                        <a:t>wild </a:t>
                      </a:r>
                      <a:r>
                        <a:rPr lang="en-US" sz="1800" dirty="0"/>
                        <a:t>plant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68" marR="64168" marT="0" marB="0" anchor="ctr"/>
                </a:tc>
              </a:tr>
              <a:tr h="617224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/>
                        <a:t>8.712± 0.016 e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68" marR="64168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/>
                        <a:t>Methanol extract of plant </a:t>
                      </a:r>
                    </a:p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/>
                        <a:t>(0.5 Kin + 0.1 NAA)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68" marR="64168" marT="0" marB="0" anchor="ctr"/>
                </a:tc>
              </a:tr>
              <a:tr h="617224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/>
                        <a:t>0.399± 0.011 ab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68" marR="64168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/>
                        <a:t>Aqueous extract of plant  </a:t>
                      </a:r>
                    </a:p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/>
                        <a:t>(0.5 Kin + 0.1 NAA)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68" marR="64168" marT="0" marB="0" anchor="b"/>
                </a:tc>
              </a:tr>
              <a:tr h="617224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/>
                        <a:t>8.452± 0.016 d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68" marR="64168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/>
                        <a:t>Methanol extract of plant </a:t>
                      </a:r>
                    </a:p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/>
                        <a:t>(1 Kin + 0.1 NAA)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68" marR="64168" marT="0" marB="0" anchor="ctr"/>
                </a:tc>
              </a:tr>
              <a:tr h="617224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/>
                        <a:t>0.369± 0.001 a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68" marR="64168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/>
                        <a:t>Aqueous extract of plant </a:t>
                      </a:r>
                    </a:p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/>
                        <a:t>(1 Kin + 0.1 NAA)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68" marR="64168" marT="0" marB="0" anchor="ctr"/>
                </a:tc>
              </a:tr>
              <a:tr h="617224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/>
                        <a:t>8.026± 0.013 c 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68" marR="64168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/>
                        <a:t>Methanol extract of plant </a:t>
                      </a:r>
                    </a:p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/>
                        <a:t>(1.5 Kin + 0.1 NAA)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68" marR="64168" marT="0" marB="0" anchor="ctr"/>
                </a:tc>
              </a:tr>
              <a:tr h="617224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/>
                        <a:t>0.307± 0.001 a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68" marR="64168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/>
                        <a:t>Aqueous extract of plant </a:t>
                      </a:r>
                    </a:p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/>
                        <a:t>(1.5 Kin + 0.1 NAA)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68" marR="64168" marT="0" marB="0" anchor="ctr">
                    <a:solidFill>
                      <a:srgbClr val="FFFF00"/>
                    </a:solidFill>
                  </a:tcPr>
                </a:tc>
              </a:tr>
              <a:tr h="617224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/>
                        <a:t>8.832± 0.035 e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68" marR="64168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/>
                        <a:t>Methanol extract of plant </a:t>
                      </a:r>
                    </a:p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/>
                        <a:t>(0 Kin + 0 NAA)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68" marR="64168" marT="0" marB="0" anchor="ctr"/>
                </a:tc>
              </a:tr>
              <a:tr h="617224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/>
                        <a:t>0.411± 0.007 ab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68" marR="64168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/>
                        <a:t>Aqueous extract of plant </a:t>
                      </a:r>
                    </a:p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/>
                        <a:t>(0 Kin + 0 NAA)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4168" marR="64168" marT="0" marB="0" anchor="ctr"/>
                </a:tc>
              </a:tr>
            </a:tbl>
          </a:graphicData>
        </a:graphic>
      </p:graphicFrame>
      <p:pic>
        <p:nvPicPr>
          <p:cNvPr id="8" name="صوت مسجّل">
            <a:hlinkClick r:id="" action="ppaction://media"/>
          </p:cNvPr>
          <p:cNvPicPr>
            <a:picLocks noRot="1" noChangeAspect="1"/>
          </p:cNvPicPr>
          <p:nvPr>
            <a:wavAudioFile r:embed="rId1" name="صوت مسجّل"/>
          </p:nvPr>
        </p:nvPicPr>
        <p:blipFill>
          <a:blip r:embed="rId3"/>
          <a:stretch>
            <a:fillRect/>
          </a:stretch>
        </p:blipFill>
        <p:spPr>
          <a:xfrm>
            <a:off x="8358182" y="3286124"/>
            <a:ext cx="785818" cy="7858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84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 smtClean="0"/>
              <a:t>Conclusions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760557"/>
            <a:ext cx="8229600" cy="4525963"/>
          </a:xfrm>
        </p:spPr>
        <p:txBody>
          <a:bodyPr/>
          <a:lstStyle/>
          <a:p>
            <a:pPr algn="l" rtl="0"/>
            <a:r>
              <a:rPr lang="en-US" dirty="0" smtClean="0"/>
              <a:t>we can use plant tissue culture to increase the active substance.</a:t>
            </a:r>
          </a:p>
          <a:p>
            <a:pPr algn="l" rtl="0"/>
            <a:r>
              <a:rPr lang="en-US" dirty="0" smtClean="0"/>
              <a:t>our results showed that the water extracts of </a:t>
            </a:r>
            <a:r>
              <a:rPr lang="en-US" i="1" dirty="0" smtClean="0"/>
              <a:t>in vitro </a:t>
            </a:r>
            <a:r>
              <a:rPr lang="en-US" dirty="0" smtClean="0"/>
              <a:t>produced plants showed an increase in antioxidant activity as compared to the starting material (wild plant).</a:t>
            </a:r>
            <a:endParaRPr lang="ar-SA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Abdulkarim Dakah</a:t>
            </a:r>
            <a:endParaRPr lang="ar-SA"/>
          </a:p>
        </p:txBody>
      </p:sp>
      <p:pic>
        <p:nvPicPr>
          <p:cNvPr id="5" name="صوت مسجّل">
            <a:hlinkClick r:id="" action="ppaction://media"/>
          </p:cNvPr>
          <p:cNvPicPr>
            <a:picLocks noRot="1" noChangeAspect="1"/>
          </p:cNvPicPr>
          <p:nvPr>
            <a:wavAudioFile r:embed="rId1" name="صوت مسجّل"/>
          </p:nvPr>
        </p:nvPicPr>
        <p:blipFill>
          <a:blip r:embed="rId3"/>
          <a:stretch>
            <a:fillRect/>
          </a:stretch>
        </p:blipFill>
        <p:spPr>
          <a:xfrm>
            <a:off x="7858148" y="4071942"/>
            <a:ext cx="714380" cy="714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91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Abdulkarim Dakah</a:t>
            </a:r>
            <a:endParaRPr lang="ar-SA"/>
          </a:p>
        </p:txBody>
      </p:sp>
      <p:pic>
        <p:nvPicPr>
          <p:cNvPr id="5" name="Picture 2" descr="D:\دكتوراه ملفات\دكتوراه\صور ziziphora نسج\z. teniour\في الطبيعة\DSC097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400" y="-19050"/>
            <a:ext cx="9169400" cy="6877050"/>
          </a:xfrm>
          <a:prstGeom prst="rect">
            <a:avLst/>
          </a:prstGeom>
          <a:noFill/>
        </p:spPr>
      </p:pic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 rot="19943840">
            <a:off x="-33" y="886430"/>
            <a:ext cx="4071966" cy="100013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en-US" sz="6600" dirty="0" smtClean="0">
                <a:solidFill>
                  <a:srgbClr val="00B0F0"/>
                </a:solidFill>
              </a:rPr>
              <a:t>Thank you</a:t>
            </a:r>
            <a:endParaRPr lang="ar-SA" sz="66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7095</TotalTime>
  <Words>351</Words>
  <PresentationFormat>عرض على الشاشة (3:4)‏</PresentationFormat>
  <Paragraphs>69</Paragraphs>
  <Slides>18</Slides>
  <Notes>1</Notes>
  <HiddenSlides>0</HiddenSlides>
  <MMClips>17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19" baseType="lpstr">
      <vt:lpstr>سمة Office</vt:lpstr>
      <vt:lpstr>9 th International Congress on  Nutrition and Health</vt:lpstr>
      <vt:lpstr>What are the Reactive oxygen species (ROS)?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Conclusions</vt:lpstr>
      <vt:lpstr>الشريحة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 th International Congress on  Nutrition and Health  </dc:title>
  <dc:creator>a</dc:creator>
  <cp:lastModifiedBy>a</cp:lastModifiedBy>
  <cp:revision>139</cp:revision>
  <dcterms:created xsi:type="dcterms:W3CDTF">2017-02-09T14:18:03Z</dcterms:created>
  <dcterms:modified xsi:type="dcterms:W3CDTF">2017-02-17T07:55:32Z</dcterms:modified>
</cp:coreProperties>
</file>