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7" r:id="rId2"/>
    <p:sldId id="258" r:id="rId3"/>
    <p:sldId id="260" r:id="rId4"/>
    <p:sldId id="262" r:id="rId5"/>
    <p:sldId id="263" r:id="rId6"/>
    <p:sldId id="272" r:id="rId7"/>
    <p:sldId id="273" r:id="rId8"/>
    <p:sldId id="274" r:id="rId9"/>
    <p:sldId id="264" r:id="rId10"/>
    <p:sldId id="261" r:id="rId11"/>
    <p:sldId id="268" r:id="rId12"/>
    <p:sldId id="265" r:id="rId13"/>
    <p:sldId id="266" r:id="rId14"/>
    <p:sldId id="269" r:id="rId15"/>
    <p:sldId id="267" r:id="rId16"/>
    <p:sldId id="275" r:id="rId17"/>
    <p:sldId id="276" r:id="rId18"/>
    <p:sldId id="270" r:id="rId19"/>
    <p:sldId id="271" r:id="rId20"/>
    <p:sldId id="259" r:id="rId21"/>
  </p:sldIdLst>
  <p:sldSz cx="12192000" cy="6858000"/>
  <p:notesSz cx="7315200" cy="96012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4" d="100"/>
          <a:sy n="74" d="100"/>
        </p:scale>
        <p:origin x="-378" y="-90"/>
      </p:cViewPr>
      <p:guideLst>
        <p:guide orient="horz" pos="2160"/>
        <p:guide pos="3840"/>
      </p:guideLst>
    </p:cSldViewPr>
  </p:slideViewPr>
  <p:notesTextViewPr>
    <p:cViewPr>
      <p:scale>
        <a:sx n="1" d="1"/>
        <a:sy n="1" d="1"/>
      </p:scale>
      <p:origin x="0" y="0"/>
    </p:cViewPr>
  </p:notesTextViewPr>
  <p:sorterViewPr>
    <p:cViewPr>
      <p:scale>
        <a:sx n="100" d="100"/>
        <a:sy n="100" d="100"/>
      </p:scale>
      <p:origin x="0" y="-220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s-MX"/>
          </a:p>
        </p:txBody>
      </p:sp>
      <p:sp>
        <p:nvSpPr>
          <p:cNvPr id="3" name="Marcador de fecha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C8A821E-2FD1-431F-A13E-480981CBF4C7}" type="datetimeFigureOut">
              <a:rPr lang="es-MX" smtClean="0"/>
              <a:t>07/08/2015</a:t>
            </a:fld>
            <a:endParaRPr lang="es-MX"/>
          </a:p>
        </p:txBody>
      </p:sp>
      <p:sp>
        <p:nvSpPr>
          <p:cNvPr id="4" name="Marcador de imagen de diapositiva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s-MX"/>
          </a:p>
        </p:txBody>
      </p:sp>
      <p:sp>
        <p:nvSpPr>
          <p:cNvPr id="5" name="Marcador de notas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Marcador de pie de página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s-MX"/>
          </a:p>
        </p:txBody>
      </p:sp>
      <p:sp>
        <p:nvSpPr>
          <p:cNvPr id="7" name="Marcador de número de diapositiva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052FA5D8-FF27-4F9A-9278-70120B2C25BA}" type="slidenum">
              <a:rPr lang="es-MX" smtClean="0"/>
              <a:t>‹#›</a:t>
            </a:fld>
            <a:endParaRPr lang="es-MX"/>
          </a:p>
        </p:txBody>
      </p:sp>
    </p:spTree>
    <p:extLst>
      <p:ext uri="{BB962C8B-B14F-4D97-AF65-F5344CB8AC3E}">
        <p14:creationId xmlns:p14="http://schemas.microsoft.com/office/powerpoint/2010/main" val="2265674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smtClean="0"/>
          </a:p>
        </p:txBody>
      </p:sp>
      <p:sp>
        <p:nvSpPr>
          <p:cNvPr id="17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3FFA0E-DD35-4E8E-8C43-3238AE2193EF}" type="slidenum">
              <a:rPr lang="es-ES" altLang="es-MX"/>
              <a:pPr eaLnBrk="1" hangingPunct="1"/>
              <a:t>2</a:t>
            </a:fld>
            <a:endParaRPr lang="es-ES" altLang="es-MX"/>
          </a:p>
        </p:txBody>
      </p:sp>
    </p:spTree>
    <p:extLst>
      <p:ext uri="{BB962C8B-B14F-4D97-AF65-F5344CB8AC3E}">
        <p14:creationId xmlns:p14="http://schemas.microsoft.com/office/powerpoint/2010/main" val="151916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1 Marcador de imagen de diapositiva"/>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2 Marcador de notas"/>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s-MX" altLang="es-MX" smtClean="0"/>
          </a:p>
        </p:txBody>
      </p:sp>
      <p:sp>
        <p:nvSpPr>
          <p:cNvPr id="17412" name="3 Marcador de número de diapositiva"/>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85372" indent="-302066" eaLnBrk="0" hangingPunct="0">
              <a:defRPr>
                <a:solidFill>
                  <a:schemeClr val="tx1"/>
                </a:solidFill>
                <a:latin typeface="Arial" panose="020B0604020202020204" pitchFamily="34" charset="0"/>
                <a:cs typeface="Arial" panose="020B0604020202020204" pitchFamily="34" charset="0"/>
              </a:defRPr>
            </a:lvl2pPr>
            <a:lvl3pPr marL="1208265" indent="-241653" eaLnBrk="0" hangingPunct="0">
              <a:defRPr>
                <a:solidFill>
                  <a:schemeClr val="tx1"/>
                </a:solidFill>
                <a:latin typeface="Arial" panose="020B0604020202020204" pitchFamily="34" charset="0"/>
                <a:cs typeface="Arial" panose="020B0604020202020204" pitchFamily="34" charset="0"/>
              </a:defRPr>
            </a:lvl3pPr>
            <a:lvl4pPr marL="1691571" indent="-241653" eaLnBrk="0" hangingPunct="0">
              <a:defRPr>
                <a:solidFill>
                  <a:schemeClr val="tx1"/>
                </a:solidFill>
                <a:latin typeface="Arial" panose="020B0604020202020204" pitchFamily="34" charset="0"/>
                <a:cs typeface="Arial" panose="020B0604020202020204" pitchFamily="34" charset="0"/>
              </a:defRPr>
            </a:lvl4pPr>
            <a:lvl5pPr marL="2174878" indent="-241653" eaLnBrk="0" hangingPunct="0">
              <a:defRPr>
                <a:solidFill>
                  <a:schemeClr val="tx1"/>
                </a:solidFill>
                <a:latin typeface="Arial" panose="020B0604020202020204" pitchFamily="34" charset="0"/>
                <a:cs typeface="Arial" panose="020B0604020202020204" pitchFamily="34" charset="0"/>
              </a:defRPr>
            </a:lvl5pPr>
            <a:lvl6pPr marL="2658184"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41490"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24796"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08102" indent="-241653"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C3FFA0E-DD35-4E8E-8C43-3238AE2193EF}" type="slidenum">
              <a:rPr lang="es-ES" altLang="es-MX"/>
              <a:pPr eaLnBrk="1" hangingPunct="1"/>
              <a:t>3</a:t>
            </a:fld>
            <a:endParaRPr lang="es-ES" altLang="es-MX"/>
          </a:p>
        </p:txBody>
      </p:sp>
    </p:spTree>
    <p:extLst>
      <p:ext uri="{BB962C8B-B14F-4D97-AF65-F5344CB8AC3E}">
        <p14:creationId xmlns:p14="http://schemas.microsoft.com/office/powerpoint/2010/main" val="366949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a:solidFill>
                  <a:schemeClr val="tx1"/>
                </a:solidFill>
                <a:latin typeface="Times New Roman" panose="02020603050405020304" pitchFamily="18" charset="0"/>
              </a:defRPr>
            </a:lvl1pPr>
            <a:lvl2pPr marL="785372" indent="-302066" eaLnBrk="0" hangingPunct="0">
              <a:defRPr sz="800">
                <a:solidFill>
                  <a:schemeClr val="tx1"/>
                </a:solidFill>
                <a:latin typeface="Times New Roman" panose="02020603050405020304" pitchFamily="18" charset="0"/>
              </a:defRPr>
            </a:lvl2pPr>
            <a:lvl3pPr marL="1208265" indent="-241653" eaLnBrk="0" hangingPunct="0">
              <a:defRPr sz="800">
                <a:solidFill>
                  <a:schemeClr val="tx1"/>
                </a:solidFill>
                <a:latin typeface="Times New Roman" panose="02020603050405020304" pitchFamily="18" charset="0"/>
              </a:defRPr>
            </a:lvl3pPr>
            <a:lvl4pPr marL="1691571" indent="-241653" eaLnBrk="0" hangingPunct="0">
              <a:defRPr sz="800">
                <a:solidFill>
                  <a:schemeClr val="tx1"/>
                </a:solidFill>
                <a:latin typeface="Times New Roman" panose="02020603050405020304" pitchFamily="18" charset="0"/>
              </a:defRPr>
            </a:lvl4pPr>
            <a:lvl5pPr marL="2174878" indent="-241653" eaLnBrk="0" hangingPunct="0">
              <a:defRPr sz="800">
                <a:solidFill>
                  <a:schemeClr val="tx1"/>
                </a:solidFill>
                <a:latin typeface="Times New Roman" panose="02020603050405020304" pitchFamily="18" charset="0"/>
              </a:defRPr>
            </a:lvl5pPr>
            <a:lvl6pPr marL="2658184" indent="-241653" eaLnBrk="0" fontAlgn="base" hangingPunct="0">
              <a:spcBef>
                <a:spcPct val="0"/>
              </a:spcBef>
              <a:spcAft>
                <a:spcPct val="0"/>
              </a:spcAft>
              <a:defRPr sz="800">
                <a:solidFill>
                  <a:schemeClr val="tx1"/>
                </a:solidFill>
                <a:latin typeface="Times New Roman" panose="02020603050405020304" pitchFamily="18" charset="0"/>
              </a:defRPr>
            </a:lvl6pPr>
            <a:lvl7pPr marL="3141490" indent="-241653" eaLnBrk="0" fontAlgn="base" hangingPunct="0">
              <a:spcBef>
                <a:spcPct val="0"/>
              </a:spcBef>
              <a:spcAft>
                <a:spcPct val="0"/>
              </a:spcAft>
              <a:defRPr sz="800">
                <a:solidFill>
                  <a:schemeClr val="tx1"/>
                </a:solidFill>
                <a:latin typeface="Times New Roman" panose="02020603050405020304" pitchFamily="18" charset="0"/>
              </a:defRPr>
            </a:lvl7pPr>
            <a:lvl8pPr marL="3624796" indent="-241653" eaLnBrk="0" fontAlgn="base" hangingPunct="0">
              <a:spcBef>
                <a:spcPct val="0"/>
              </a:spcBef>
              <a:spcAft>
                <a:spcPct val="0"/>
              </a:spcAft>
              <a:defRPr sz="800">
                <a:solidFill>
                  <a:schemeClr val="tx1"/>
                </a:solidFill>
                <a:latin typeface="Times New Roman" panose="02020603050405020304" pitchFamily="18" charset="0"/>
              </a:defRPr>
            </a:lvl8pPr>
            <a:lvl9pPr marL="4108102" indent="-241653"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fld id="{C5948158-9F53-4FF4-AC8D-1684B5AC09F8}" type="slidenum">
              <a:rPr lang="es-ES" altLang="es-MX" sz="1300">
                <a:latin typeface="Arial" panose="020B0604020202020204" pitchFamily="34" charset="0"/>
              </a:rPr>
              <a:pPr eaLnBrk="1" hangingPunct="1"/>
              <a:t>11</a:t>
            </a:fld>
            <a:endParaRPr lang="es-ES" altLang="es-MX" sz="1300">
              <a:latin typeface="Arial" panose="020B0604020202020204"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latin typeface="Arial" panose="020B0604020202020204" pitchFamily="34" charset="0"/>
            </a:endParaRPr>
          </a:p>
        </p:txBody>
      </p:sp>
    </p:spTree>
    <p:extLst>
      <p:ext uri="{BB962C8B-B14F-4D97-AF65-F5344CB8AC3E}">
        <p14:creationId xmlns:p14="http://schemas.microsoft.com/office/powerpoint/2010/main" val="36572287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800">
                <a:solidFill>
                  <a:schemeClr val="tx1"/>
                </a:solidFill>
                <a:latin typeface="Times New Roman" panose="02020603050405020304" pitchFamily="18" charset="0"/>
              </a:defRPr>
            </a:lvl1pPr>
            <a:lvl2pPr marL="785372" indent="-302066" eaLnBrk="0" hangingPunct="0">
              <a:defRPr sz="800">
                <a:solidFill>
                  <a:schemeClr val="tx1"/>
                </a:solidFill>
                <a:latin typeface="Times New Roman" panose="02020603050405020304" pitchFamily="18" charset="0"/>
              </a:defRPr>
            </a:lvl2pPr>
            <a:lvl3pPr marL="1208265" indent="-241653" eaLnBrk="0" hangingPunct="0">
              <a:defRPr sz="800">
                <a:solidFill>
                  <a:schemeClr val="tx1"/>
                </a:solidFill>
                <a:latin typeface="Times New Roman" panose="02020603050405020304" pitchFamily="18" charset="0"/>
              </a:defRPr>
            </a:lvl3pPr>
            <a:lvl4pPr marL="1691571" indent="-241653" eaLnBrk="0" hangingPunct="0">
              <a:defRPr sz="800">
                <a:solidFill>
                  <a:schemeClr val="tx1"/>
                </a:solidFill>
                <a:latin typeface="Times New Roman" panose="02020603050405020304" pitchFamily="18" charset="0"/>
              </a:defRPr>
            </a:lvl4pPr>
            <a:lvl5pPr marL="2174878" indent="-241653" eaLnBrk="0" hangingPunct="0">
              <a:defRPr sz="800">
                <a:solidFill>
                  <a:schemeClr val="tx1"/>
                </a:solidFill>
                <a:latin typeface="Times New Roman" panose="02020603050405020304" pitchFamily="18" charset="0"/>
              </a:defRPr>
            </a:lvl5pPr>
            <a:lvl6pPr marL="2658184" indent="-241653" eaLnBrk="0" fontAlgn="base" hangingPunct="0">
              <a:spcBef>
                <a:spcPct val="0"/>
              </a:spcBef>
              <a:spcAft>
                <a:spcPct val="0"/>
              </a:spcAft>
              <a:defRPr sz="800">
                <a:solidFill>
                  <a:schemeClr val="tx1"/>
                </a:solidFill>
                <a:latin typeface="Times New Roman" panose="02020603050405020304" pitchFamily="18" charset="0"/>
              </a:defRPr>
            </a:lvl6pPr>
            <a:lvl7pPr marL="3141490" indent="-241653" eaLnBrk="0" fontAlgn="base" hangingPunct="0">
              <a:spcBef>
                <a:spcPct val="0"/>
              </a:spcBef>
              <a:spcAft>
                <a:spcPct val="0"/>
              </a:spcAft>
              <a:defRPr sz="800">
                <a:solidFill>
                  <a:schemeClr val="tx1"/>
                </a:solidFill>
                <a:latin typeface="Times New Roman" panose="02020603050405020304" pitchFamily="18" charset="0"/>
              </a:defRPr>
            </a:lvl7pPr>
            <a:lvl8pPr marL="3624796" indent="-241653" eaLnBrk="0" fontAlgn="base" hangingPunct="0">
              <a:spcBef>
                <a:spcPct val="0"/>
              </a:spcBef>
              <a:spcAft>
                <a:spcPct val="0"/>
              </a:spcAft>
              <a:defRPr sz="800">
                <a:solidFill>
                  <a:schemeClr val="tx1"/>
                </a:solidFill>
                <a:latin typeface="Times New Roman" panose="02020603050405020304" pitchFamily="18" charset="0"/>
              </a:defRPr>
            </a:lvl8pPr>
            <a:lvl9pPr marL="4108102" indent="-241653"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fld id="{DEBDEEE6-2C71-4AB1-B19C-086A01E732FF}" type="slidenum">
              <a:rPr lang="es-ES" altLang="es-MX" sz="1300">
                <a:latin typeface="Arial" panose="020B0604020202020204" pitchFamily="34" charset="0"/>
              </a:rPr>
              <a:pPr eaLnBrk="1" hangingPunct="1"/>
              <a:t>14</a:t>
            </a:fld>
            <a:endParaRPr lang="es-ES" altLang="es-MX" sz="1300">
              <a:latin typeface="Arial" panose="020B0604020202020204" pitchFamily="34"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MX" altLang="es-MX" smtClean="0">
              <a:latin typeface="Arial" panose="020B0604020202020204" pitchFamily="34" charset="0"/>
            </a:endParaRPr>
          </a:p>
        </p:txBody>
      </p:sp>
    </p:spTree>
    <p:extLst>
      <p:ext uri="{BB962C8B-B14F-4D97-AF65-F5344CB8AC3E}">
        <p14:creationId xmlns:p14="http://schemas.microsoft.com/office/powerpoint/2010/main" val="30535917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MX"/>
          </a:p>
        </p:txBody>
      </p:sp>
      <p:sp>
        <p:nvSpPr>
          <p:cNvPr id="4" name="Marcador de fecha 3"/>
          <p:cNvSpPr>
            <a:spLocks noGrp="1"/>
          </p:cNvSpPr>
          <p:nvPr>
            <p:ph type="dt" sz="half" idx="10"/>
          </p:nvPr>
        </p:nvSpPr>
        <p:spPr/>
        <p:txBody>
          <a:bodyPr/>
          <a:lstStyle/>
          <a:p>
            <a:fld id="{0EFA1EDF-F57D-413E-8D7E-C5C4FA1D0C33}" type="datetimeFigureOut">
              <a:rPr lang="es-MX" smtClean="0"/>
              <a:t>07/08/2015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1593040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EFA1EDF-F57D-413E-8D7E-C5C4FA1D0C33}" type="datetimeFigureOut">
              <a:rPr lang="es-MX" smtClean="0"/>
              <a:t>07/08/2015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689139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0EFA1EDF-F57D-413E-8D7E-C5C4FA1D0C33}" type="datetimeFigureOut">
              <a:rPr lang="es-MX" smtClean="0"/>
              <a:t>07/08/2015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194399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fecha 4"/>
          <p:cNvSpPr>
            <a:spLocks noGrp="1"/>
          </p:cNvSpPr>
          <p:nvPr>
            <p:ph type="dt" sz="half" idx="10"/>
          </p:nvPr>
        </p:nvSpPr>
        <p:spPr/>
        <p:txBody>
          <a:bodyPr/>
          <a:lstStyle/>
          <a:p>
            <a:fld id="{0EFA1EDF-F57D-413E-8D7E-C5C4FA1D0C33}" type="datetimeFigureOut">
              <a:rPr lang="es-MX" smtClean="0"/>
              <a:t>07/08/2015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2489779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Marcador de fecha 6"/>
          <p:cNvSpPr>
            <a:spLocks noGrp="1"/>
          </p:cNvSpPr>
          <p:nvPr>
            <p:ph type="dt" sz="half" idx="10"/>
          </p:nvPr>
        </p:nvSpPr>
        <p:spPr/>
        <p:txBody>
          <a:bodyPr/>
          <a:lstStyle/>
          <a:p>
            <a:fld id="{0EFA1EDF-F57D-413E-8D7E-C5C4FA1D0C33}" type="datetimeFigureOut">
              <a:rPr lang="es-MX" smtClean="0"/>
              <a:t>07/08/2015</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3295772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fecha 2"/>
          <p:cNvSpPr>
            <a:spLocks noGrp="1"/>
          </p:cNvSpPr>
          <p:nvPr>
            <p:ph type="dt" sz="half" idx="10"/>
          </p:nvPr>
        </p:nvSpPr>
        <p:spPr/>
        <p:txBody>
          <a:bodyPr/>
          <a:lstStyle/>
          <a:p>
            <a:fld id="{0EFA1EDF-F57D-413E-8D7E-C5C4FA1D0C33}" type="datetimeFigureOut">
              <a:rPr lang="es-MX" smtClean="0"/>
              <a:t>07/08/2015</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3446405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EFA1EDF-F57D-413E-8D7E-C5C4FA1D0C33}" type="datetimeFigureOut">
              <a:rPr lang="es-MX" smtClean="0"/>
              <a:t>07/08/2015</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1829141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EFA1EDF-F57D-413E-8D7E-C5C4FA1D0C33}" type="datetimeFigureOut">
              <a:rPr lang="es-MX" smtClean="0"/>
              <a:t>07/08/2015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40057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EFA1EDF-F57D-413E-8D7E-C5C4FA1D0C33}" type="datetimeFigureOut">
              <a:rPr lang="es-MX" smtClean="0"/>
              <a:t>07/08/2015</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133038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EFA1EDF-F57D-413E-8D7E-C5C4FA1D0C33}" type="datetimeFigureOut">
              <a:rPr lang="es-MX" smtClean="0"/>
              <a:t>07/08/2015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689044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10"/>
          </p:nvPr>
        </p:nvSpPr>
        <p:spPr/>
        <p:txBody>
          <a:bodyPr/>
          <a:lstStyle/>
          <a:p>
            <a:fld id="{0EFA1EDF-F57D-413E-8D7E-C5C4FA1D0C33}" type="datetimeFigureOut">
              <a:rPr lang="es-MX" smtClean="0"/>
              <a:t>07/08/2015</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3F39033A-5BBE-41FC-8B6D-95D6412E53B4}" type="slidenum">
              <a:rPr lang="es-MX" smtClean="0"/>
              <a:t>‹#›</a:t>
            </a:fld>
            <a:endParaRPr lang="es-MX"/>
          </a:p>
        </p:txBody>
      </p:sp>
    </p:spTree>
    <p:extLst>
      <p:ext uri="{BB962C8B-B14F-4D97-AF65-F5344CB8AC3E}">
        <p14:creationId xmlns:p14="http://schemas.microsoft.com/office/powerpoint/2010/main" val="910613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A1EDF-F57D-413E-8D7E-C5C4FA1D0C33}" type="datetimeFigureOut">
              <a:rPr lang="es-MX" smtClean="0"/>
              <a:t>07/08/2015</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9033A-5BBE-41FC-8B6D-95D6412E53B4}" type="slidenum">
              <a:rPr lang="es-MX" smtClean="0"/>
              <a:t>‹#›</a:t>
            </a:fld>
            <a:endParaRPr lang="es-MX"/>
          </a:p>
        </p:txBody>
      </p:sp>
    </p:spTree>
    <p:extLst>
      <p:ext uri="{BB962C8B-B14F-4D97-AF65-F5344CB8AC3E}">
        <p14:creationId xmlns:p14="http://schemas.microsoft.com/office/powerpoint/2010/main" val="25047780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5 Imagen" descr="PyE 240106 002.jpg"/>
          <p:cNvPicPr>
            <a:picLocks noChangeAspect="1"/>
          </p:cNvPicPr>
          <p:nvPr/>
        </p:nvPicPr>
        <p:blipFill>
          <a:blip r:embed="rId2">
            <a:lum bright="20000" contrast="-70000"/>
            <a:extLst>
              <a:ext uri="{28A0092B-C50C-407E-A947-70E740481C1C}">
                <a14:useLocalDpi xmlns:a14="http://schemas.microsoft.com/office/drawing/2010/main"/>
              </a:ext>
            </a:extLst>
          </a:blip>
          <a:srcRect/>
          <a:stretch>
            <a:fillRect/>
          </a:stretch>
        </p:blipFill>
        <p:spPr bwMode="auto">
          <a:xfrm>
            <a:off x="2032000" y="381000"/>
            <a:ext cx="8128000" cy="609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Título"/>
          <p:cNvSpPr>
            <a:spLocks noGrp="1"/>
          </p:cNvSpPr>
          <p:nvPr>
            <p:ph type="ctrTitle"/>
          </p:nvPr>
        </p:nvSpPr>
        <p:spPr>
          <a:xfrm>
            <a:off x="2209800" y="1928814"/>
            <a:ext cx="7772400" cy="1470025"/>
          </a:xfrm>
        </p:spPr>
        <p:txBody>
          <a:bodyPr rtlCol="0">
            <a:noAutofit/>
          </a:bodyPr>
          <a:lstStyle/>
          <a:p>
            <a:pPr>
              <a:defRPr/>
            </a:pPr>
            <a:r>
              <a:rPr lang="en-US" sz="3600" b="1" dirty="0"/>
              <a:t>EFFECT OF ENDOMYCORRHIZA (</a:t>
            </a:r>
            <a:r>
              <a:rPr lang="en-US" sz="3600" b="1" i="1" dirty="0"/>
              <a:t>Glomus</a:t>
            </a:r>
            <a:r>
              <a:rPr lang="en-US" sz="3600" b="1" dirty="0"/>
              <a:t> sp.) AND ORGANIC MATTER ON CACTUS PEAR (</a:t>
            </a:r>
            <a:r>
              <a:rPr lang="en-US" sz="3600" b="1" i="1" dirty="0" err="1"/>
              <a:t>Opuntia</a:t>
            </a:r>
            <a:r>
              <a:rPr lang="en-US" sz="3600" b="1" i="1" dirty="0"/>
              <a:t> </a:t>
            </a:r>
            <a:r>
              <a:rPr lang="en-US" sz="3600" b="1" i="1" dirty="0" err="1"/>
              <a:t>albicarpa</a:t>
            </a:r>
            <a:r>
              <a:rPr lang="en-US" sz="3600" b="1" dirty="0"/>
              <a:t>) GROWTH IN TWO SOIL TYPES</a:t>
            </a:r>
            <a:endParaRPr lang="es-ES" sz="3600" b="1" dirty="0" smtClean="0"/>
          </a:p>
        </p:txBody>
      </p:sp>
      <p:sp>
        <p:nvSpPr>
          <p:cNvPr id="2052" name="2 Subtítulo"/>
          <p:cNvSpPr>
            <a:spLocks noGrp="1"/>
          </p:cNvSpPr>
          <p:nvPr>
            <p:ph type="subTitle" idx="1"/>
          </p:nvPr>
        </p:nvSpPr>
        <p:spPr>
          <a:xfrm>
            <a:off x="2895600" y="4248150"/>
            <a:ext cx="6400800" cy="1752600"/>
          </a:xfrm>
        </p:spPr>
        <p:txBody>
          <a:bodyPr/>
          <a:lstStyle/>
          <a:p>
            <a:r>
              <a:rPr lang="es-MX" b="1" i="1" dirty="0" err="1"/>
              <a:t>Gardezi</a:t>
            </a:r>
            <a:r>
              <a:rPr lang="es-MX" b="1" i="1" dirty="0"/>
              <a:t>, A. K</a:t>
            </a:r>
            <a:r>
              <a:rPr lang="es-MX" b="1" i="1" dirty="0" smtClean="0"/>
              <a:t>., </a:t>
            </a:r>
            <a:r>
              <a:rPr lang="es-MX" i="1" dirty="0"/>
              <a:t>Márquez-</a:t>
            </a:r>
            <a:r>
              <a:rPr lang="es-MX" i="1" dirty="0" err="1"/>
              <a:t>Berber</a:t>
            </a:r>
            <a:r>
              <a:rPr lang="es-MX" i="1" dirty="0"/>
              <a:t>, S. R</a:t>
            </a:r>
            <a:r>
              <a:rPr lang="es-MX" i="1" dirty="0" smtClean="0"/>
              <a:t>., </a:t>
            </a:r>
            <a:r>
              <a:rPr lang="es-MX" i="1" dirty="0"/>
              <a:t>Figueroa-Sandoval, B</a:t>
            </a:r>
            <a:r>
              <a:rPr lang="es-MX" i="1" dirty="0" smtClean="0"/>
              <a:t>., </a:t>
            </a:r>
            <a:r>
              <a:rPr lang="es-MX" i="1" dirty="0"/>
              <a:t>Flores-Magdaleno, </a:t>
            </a:r>
            <a:r>
              <a:rPr lang="es-MX" i="1" dirty="0" smtClean="0"/>
              <a:t>H., </a:t>
            </a:r>
            <a:r>
              <a:rPr lang="es-MX" i="1" dirty="0"/>
              <a:t>Martínez-Menes, </a:t>
            </a:r>
            <a:r>
              <a:rPr lang="es-MX" i="1" dirty="0" smtClean="0"/>
              <a:t>M; </a:t>
            </a:r>
            <a:r>
              <a:rPr lang="es-MX" i="1" dirty="0" err="1"/>
              <a:t>Larqué</a:t>
            </a:r>
            <a:r>
              <a:rPr lang="es-MX" i="1" dirty="0"/>
              <a:t>-Saavedra U.</a:t>
            </a:r>
            <a:r>
              <a:rPr lang="es-MX" i="1" baseline="30000" dirty="0"/>
              <a:t> </a:t>
            </a:r>
            <a:r>
              <a:rPr lang="es-MX" i="1" dirty="0" smtClean="0"/>
              <a:t>, </a:t>
            </a:r>
            <a:r>
              <a:rPr lang="es-MX" i="1" dirty="0"/>
              <a:t>Almaguer-Vargas, </a:t>
            </a:r>
            <a:r>
              <a:rPr lang="es-MX" i="1" dirty="0" smtClean="0"/>
              <a:t>G.</a:t>
            </a:r>
            <a:endParaRPr lang="es-ES" altLang="es-MX" dirty="0" smtClean="0">
              <a:solidFill>
                <a:srgbClr val="002060"/>
              </a:solidFill>
            </a:endParaRPr>
          </a:p>
        </p:txBody>
      </p:sp>
      <p:pic>
        <p:nvPicPr>
          <p:cNvPr id="2054"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l="12193" r="6505"/>
          <a:stretch>
            <a:fillRect/>
          </a:stretch>
        </p:blipFill>
        <p:spPr bwMode="auto">
          <a:xfrm>
            <a:off x="1090434" y="163514"/>
            <a:ext cx="142875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http://www.colpos.mx/web11/images/eventos/2012/invitacionfruticultura.jpg"/>
          <p:cNvPicPr>
            <a:picLocks noChangeAspect="1" noChangeArrowheads="1"/>
          </p:cNvPicPr>
          <p:nvPr/>
        </p:nvPicPr>
        <p:blipFill>
          <a:blip r:embed="rId4">
            <a:extLst>
              <a:ext uri="{28A0092B-C50C-407E-A947-70E740481C1C}">
                <a14:useLocalDpi xmlns:a14="http://schemas.microsoft.com/office/drawing/2010/main"/>
              </a:ext>
            </a:extLst>
          </a:blip>
          <a:srcRect l="81754" t="407" r="2371" b="90527"/>
          <a:stretch>
            <a:fillRect/>
          </a:stretch>
        </p:blipFill>
        <p:spPr bwMode="auto">
          <a:xfrm>
            <a:off x="9752236" y="381000"/>
            <a:ext cx="1512887"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93003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10 Grupo"/>
          <p:cNvGrpSpPr>
            <a:grpSpLocks/>
          </p:cNvGrpSpPr>
          <p:nvPr/>
        </p:nvGrpSpPr>
        <p:grpSpPr bwMode="auto">
          <a:xfrm>
            <a:off x="7700225" y="173039"/>
            <a:ext cx="3952875" cy="3643312"/>
            <a:chOff x="5619750" y="1714488"/>
            <a:chExt cx="3524250" cy="2786065"/>
          </a:xfrm>
        </p:grpSpPr>
        <p:pic>
          <p:nvPicPr>
            <p:cNvPr id="3078" name="Picture 11" descr="Las reparaciones del Cutzamala se harán en el Estado de Méxic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19750" y="1928802"/>
              <a:ext cx="3524250" cy="257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9" descr="http://yachtvalhalla.net/odyssey/peru/colca/tuna.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3768" y="1714488"/>
              <a:ext cx="1321604" cy="88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6" name="2 Marcador de contenido"/>
          <p:cNvSpPr>
            <a:spLocks noGrp="1"/>
          </p:cNvSpPr>
          <p:nvPr>
            <p:ph idx="1"/>
          </p:nvPr>
        </p:nvSpPr>
        <p:spPr>
          <a:xfrm>
            <a:off x="1881188" y="1500188"/>
            <a:ext cx="7808912" cy="4857750"/>
          </a:xfrm>
        </p:spPr>
        <p:txBody>
          <a:bodyPr/>
          <a:lstStyle/>
          <a:p>
            <a:r>
              <a:rPr lang="en-US" dirty="0"/>
              <a:t>There are over 360 species of </a:t>
            </a:r>
            <a:r>
              <a:rPr lang="en-US" i="1" dirty="0" err="1"/>
              <a:t>Opuntia</a:t>
            </a:r>
            <a:r>
              <a:rPr lang="en-US" i="1" dirty="0"/>
              <a:t> </a:t>
            </a:r>
            <a:r>
              <a:rPr lang="en-US" dirty="0" smtClean="0"/>
              <a:t>genus</a:t>
            </a:r>
            <a:r>
              <a:rPr lang="en-US" altLang="es-MX" dirty="0" smtClean="0"/>
              <a:t>.</a:t>
            </a:r>
          </a:p>
          <a:p>
            <a:r>
              <a:rPr lang="en-US" dirty="0"/>
              <a:t>They have a wide distribution in the </a:t>
            </a:r>
            <a:r>
              <a:rPr lang="en-US" dirty="0" smtClean="0"/>
              <a:t>Americas</a:t>
            </a:r>
            <a:r>
              <a:rPr lang="en-US" dirty="0"/>
              <a:t>.</a:t>
            </a:r>
            <a:endParaRPr lang="en-US" altLang="es-MX" dirty="0" smtClean="0"/>
          </a:p>
          <a:p>
            <a:r>
              <a:rPr lang="en-US" dirty="0"/>
              <a:t>Mexico is considered one of the two center of origin and dispersion of this genus, and it has the greatest number of species and cultivars of cactus pear in the world</a:t>
            </a:r>
            <a:r>
              <a:rPr lang="en-US" altLang="es-MX" dirty="0" smtClean="0"/>
              <a:t>.</a:t>
            </a:r>
          </a:p>
          <a:p>
            <a:r>
              <a:rPr lang="en-US" i="1" dirty="0" err="1"/>
              <a:t>Opuntia</a:t>
            </a:r>
            <a:r>
              <a:rPr lang="en-US" i="1" dirty="0"/>
              <a:t> </a:t>
            </a:r>
            <a:r>
              <a:rPr lang="en-US" dirty="0"/>
              <a:t>species are cultivated for different purposes.</a:t>
            </a:r>
            <a:endParaRPr lang="en-US" altLang="es-MX" dirty="0" smtClean="0"/>
          </a:p>
          <a:p>
            <a:pPr eaLnBrk="1" hangingPunct="1"/>
            <a:endParaRPr lang="en-US" altLang="es-MX" dirty="0" smtClean="0"/>
          </a:p>
        </p:txBody>
      </p:sp>
      <p:sp>
        <p:nvSpPr>
          <p:cNvPr id="3075" name="1 Título"/>
          <p:cNvSpPr>
            <a:spLocks noGrp="1"/>
          </p:cNvSpPr>
          <p:nvPr>
            <p:ph type="title"/>
          </p:nvPr>
        </p:nvSpPr>
        <p:spPr>
          <a:xfrm>
            <a:off x="1352282" y="453295"/>
            <a:ext cx="10001518" cy="1237393"/>
          </a:xfrm>
        </p:spPr>
        <p:txBody>
          <a:bodyPr/>
          <a:lstStyle/>
          <a:p>
            <a:pPr eaLnBrk="1" hangingPunct="1"/>
            <a:r>
              <a:rPr lang="en-US" altLang="es-MX" dirty="0" smtClean="0"/>
              <a:t>Introduction</a:t>
            </a:r>
          </a:p>
        </p:txBody>
      </p:sp>
    </p:spTree>
    <p:extLst>
      <p:ext uri="{BB962C8B-B14F-4D97-AF65-F5344CB8AC3E}">
        <p14:creationId xmlns:p14="http://schemas.microsoft.com/office/powerpoint/2010/main" val="35334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2 Marcador de contenido"/>
          <p:cNvSpPr>
            <a:spLocks noGrp="1"/>
          </p:cNvSpPr>
          <p:nvPr>
            <p:ph idx="1"/>
          </p:nvPr>
        </p:nvSpPr>
        <p:spPr>
          <a:xfrm>
            <a:off x="1881188" y="1500188"/>
            <a:ext cx="8229600" cy="4857750"/>
          </a:xfrm>
        </p:spPr>
        <p:txBody>
          <a:bodyPr>
            <a:normAutofit/>
          </a:bodyPr>
          <a:lstStyle/>
          <a:p>
            <a:pPr eaLnBrk="1" hangingPunct="1"/>
            <a:r>
              <a:rPr lang="en-US" altLang="es-MX" sz="3200" dirty="0"/>
              <a:t>I</a:t>
            </a:r>
            <a:r>
              <a:rPr lang="en-US" altLang="es-MX" sz="3200" dirty="0" smtClean="0"/>
              <a:t>mportant in Mexico.</a:t>
            </a:r>
          </a:p>
          <a:p>
            <a:pPr lvl="2" eaLnBrk="1" hangingPunct="1"/>
            <a:r>
              <a:rPr lang="en-US" altLang="es-MX" sz="2400" dirty="0" smtClean="0"/>
              <a:t>Culture</a:t>
            </a:r>
          </a:p>
          <a:p>
            <a:pPr lvl="2" eaLnBrk="1" hangingPunct="1"/>
            <a:r>
              <a:rPr lang="en-US" altLang="es-MX" sz="2400" dirty="0" smtClean="0"/>
              <a:t>Uses </a:t>
            </a:r>
          </a:p>
          <a:p>
            <a:pPr lvl="3" eaLnBrk="1" hangingPunct="1"/>
            <a:r>
              <a:rPr lang="en-US" altLang="es-MX" sz="2000" dirty="0" smtClean="0"/>
              <a:t>Food</a:t>
            </a:r>
          </a:p>
          <a:p>
            <a:pPr lvl="3" eaLnBrk="1" hangingPunct="1"/>
            <a:r>
              <a:rPr lang="en-US" altLang="es-MX" sz="2000" dirty="0" smtClean="0"/>
              <a:t>Medicinal</a:t>
            </a:r>
          </a:p>
          <a:p>
            <a:pPr lvl="3" eaLnBrk="1" hangingPunct="1"/>
            <a:r>
              <a:rPr lang="en-US" altLang="es-MX" sz="2000" dirty="0" smtClean="0"/>
              <a:t>Industrial</a:t>
            </a:r>
          </a:p>
          <a:p>
            <a:pPr lvl="3" eaLnBrk="1" hangingPunct="1"/>
            <a:endParaRPr lang="en-US" altLang="es-MX" sz="2000" dirty="0" smtClean="0"/>
          </a:p>
          <a:p>
            <a:pPr lvl="3" eaLnBrk="1" hangingPunct="1"/>
            <a:endParaRPr lang="en-US" altLang="es-MX" sz="2000" dirty="0" smtClean="0"/>
          </a:p>
          <a:p>
            <a:r>
              <a:rPr lang="en-US" altLang="es-MX" sz="3200" dirty="0" smtClean="0"/>
              <a:t>The State of Mexico is the main producer with 42% of the national production.</a:t>
            </a:r>
          </a:p>
          <a:p>
            <a:pPr eaLnBrk="1" hangingPunct="1"/>
            <a:endParaRPr lang="en-US" altLang="es-MX" sz="3200" dirty="0" smtClean="0"/>
          </a:p>
        </p:txBody>
      </p:sp>
      <p:grpSp>
        <p:nvGrpSpPr>
          <p:cNvPr id="3074" name="10 Grupo"/>
          <p:cNvGrpSpPr>
            <a:grpSpLocks/>
          </p:cNvGrpSpPr>
          <p:nvPr/>
        </p:nvGrpSpPr>
        <p:grpSpPr bwMode="auto">
          <a:xfrm>
            <a:off x="6779419" y="635795"/>
            <a:ext cx="3952875" cy="3643312"/>
            <a:chOff x="5619750" y="1714488"/>
            <a:chExt cx="3524250" cy="2786065"/>
          </a:xfrm>
        </p:grpSpPr>
        <p:pic>
          <p:nvPicPr>
            <p:cNvPr id="3078" name="Picture 11" descr="Las reparaciones del Cutzamala se harán en el Estado de México"/>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619750" y="1928802"/>
              <a:ext cx="3524250" cy="2571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9" descr="http://yachtvalhalla.net/odyssey/peru/colca/tuna.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43768" y="1714488"/>
              <a:ext cx="1321604" cy="88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075" name="1 Título"/>
          <p:cNvSpPr>
            <a:spLocks noGrp="1"/>
          </p:cNvSpPr>
          <p:nvPr>
            <p:ph type="title"/>
          </p:nvPr>
        </p:nvSpPr>
        <p:spPr>
          <a:xfrm>
            <a:off x="1133340" y="360609"/>
            <a:ext cx="10220459" cy="1330080"/>
          </a:xfrm>
        </p:spPr>
        <p:txBody>
          <a:bodyPr/>
          <a:lstStyle/>
          <a:p>
            <a:pPr eaLnBrk="1" hangingPunct="1"/>
            <a:r>
              <a:rPr lang="en-US" altLang="es-MX" dirty="0" smtClean="0"/>
              <a:t>Introduction</a:t>
            </a:r>
          </a:p>
        </p:txBody>
      </p:sp>
    </p:spTree>
    <p:extLst>
      <p:ext uri="{BB962C8B-B14F-4D97-AF65-F5344CB8AC3E}">
        <p14:creationId xmlns:p14="http://schemas.microsoft.com/office/powerpoint/2010/main" val="39213833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Título"/>
          <p:cNvSpPr>
            <a:spLocks noGrp="1"/>
          </p:cNvSpPr>
          <p:nvPr>
            <p:ph type="title"/>
          </p:nvPr>
        </p:nvSpPr>
        <p:spPr>
          <a:xfrm>
            <a:off x="1146220" y="412124"/>
            <a:ext cx="10207580" cy="1278564"/>
          </a:xfrm>
        </p:spPr>
        <p:txBody>
          <a:bodyPr/>
          <a:lstStyle/>
          <a:p>
            <a:pPr eaLnBrk="1" hangingPunct="1"/>
            <a:r>
              <a:rPr lang="en-US" altLang="es-MX" dirty="0" smtClean="0"/>
              <a:t>General Objective</a:t>
            </a:r>
          </a:p>
        </p:txBody>
      </p:sp>
      <p:sp>
        <p:nvSpPr>
          <p:cNvPr id="8195" name="2 Marcador de contenido"/>
          <p:cNvSpPr>
            <a:spLocks noGrp="1"/>
          </p:cNvSpPr>
          <p:nvPr>
            <p:ph idx="1"/>
          </p:nvPr>
        </p:nvSpPr>
        <p:spPr>
          <a:xfrm>
            <a:off x="1881188" y="2500313"/>
            <a:ext cx="8786812" cy="3630612"/>
          </a:xfrm>
        </p:spPr>
        <p:txBody>
          <a:bodyPr/>
          <a:lstStyle/>
          <a:p>
            <a:r>
              <a:rPr lang="en-US" altLang="es-MX" sz="3600"/>
              <a:t>To </a:t>
            </a:r>
            <a:r>
              <a:rPr lang="en-US" sz="3600" smtClean="0"/>
              <a:t>study </a:t>
            </a:r>
            <a:r>
              <a:rPr lang="en-US" sz="3600"/>
              <a:t>the effect of organic matter and endomycorrhiza on cactus pear (</a:t>
            </a:r>
            <a:r>
              <a:rPr lang="en-US" sz="3600" i="1"/>
              <a:t>Opuntia albicarpa</a:t>
            </a:r>
            <a:r>
              <a:rPr lang="en-US" sz="3600"/>
              <a:t>) growth in two soil types under greenhouse conditions</a:t>
            </a:r>
            <a:r>
              <a:rPr lang="en-US" sz="3600" smtClean="0"/>
              <a:t>.</a:t>
            </a:r>
            <a:endParaRPr lang="es-ES" altLang="es-MX" sz="3600"/>
          </a:p>
        </p:txBody>
      </p:sp>
    </p:spTree>
    <p:extLst>
      <p:ext uri="{BB962C8B-B14F-4D97-AF65-F5344CB8AC3E}">
        <p14:creationId xmlns:p14="http://schemas.microsoft.com/office/powerpoint/2010/main" val="36710170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Título"/>
          <p:cNvSpPr>
            <a:spLocks noGrp="1"/>
          </p:cNvSpPr>
          <p:nvPr>
            <p:ph type="title"/>
          </p:nvPr>
        </p:nvSpPr>
        <p:spPr>
          <a:xfrm>
            <a:off x="1146220" y="399245"/>
            <a:ext cx="10207580" cy="1291443"/>
          </a:xfrm>
        </p:spPr>
        <p:txBody>
          <a:bodyPr/>
          <a:lstStyle/>
          <a:p>
            <a:pPr eaLnBrk="1" hangingPunct="1"/>
            <a:r>
              <a:rPr lang="es-ES" altLang="es-MX" dirty="0" err="1" smtClean="0"/>
              <a:t>Materials</a:t>
            </a:r>
            <a:r>
              <a:rPr lang="es-ES" altLang="es-MX" dirty="0" smtClean="0"/>
              <a:t> and </a:t>
            </a:r>
            <a:r>
              <a:rPr lang="es-ES" altLang="es-MX" dirty="0" err="1" smtClean="0"/>
              <a:t>methods</a:t>
            </a:r>
            <a:endParaRPr lang="es-ES" altLang="es-MX" dirty="0" smtClean="0"/>
          </a:p>
        </p:txBody>
      </p:sp>
      <p:sp>
        <p:nvSpPr>
          <p:cNvPr id="9219" name="2 Marcador de contenido"/>
          <p:cNvSpPr>
            <a:spLocks noGrp="1"/>
          </p:cNvSpPr>
          <p:nvPr>
            <p:ph idx="1"/>
          </p:nvPr>
        </p:nvSpPr>
        <p:spPr>
          <a:xfrm>
            <a:off x="1184856" y="1867437"/>
            <a:ext cx="10168944" cy="4309526"/>
          </a:xfrm>
        </p:spPr>
        <p:txBody>
          <a:bodyPr/>
          <a:lstStyle/>
          <a:p>
            <a:pPr eaLnBrk="1" hangingPunct="1"/>
            <a:r>
              <a:rPr lang="en-US" altLang="es-MX" dirty="0" smtClean="0"/>
              <a:t>The present study was carried out using </a:t>
            </a:r>
            <a:r>
              <a:rPr lang="en-GB" altLang="es-MX" dirty="0" smtClean="0"/>
              <a:t>two soil types from San Luis Potosi State, Mexico. One red (</a:t>
            </a:r>
            <a:r>
              <a:rPr lang="en-GB" altLang="es-MX" dirty="0" err="1" smtClean="0"/>
              <a:t>xerosol</a:t>
            </a:r>
            <a:r>
              <a:rPr lang="en-GB" altLang="es-MX" dirty="0" smtClean="0"/>
              <a:t>) and another grey (</a:t>
            </a:r>
            <a:r>
              <a:rPr lang="en-GB" altLang="es-MX" dirty="0" err="1" smtClean="0"/>
              <a:t>litosol</a:t>
            </a:r>
            <a:r>
              <a:rPr lang="en-GB" altLang="es-MX" dirty="0" smtClean="0"/>
              <a:t>).</a:t>
            </a:r>
          </a:p>
          <a:p>
            <a:pPr eaLnBrk="1" hangingPunct="1"/>
            <a:r>
              <a:rPr lang="en-GB" altLang="es-MX" dirty="0" smtClean="0"/>
              <a:t>The study lasted 270 days from planting to harvest and was conducted under greenhouse conditions at </a:t>
            </a:r>
            <a:r>
              <a:rPr lang="en-GB" altLang="es-MX" dirty="0" err="1" smtClean="0"/>
              <a:t>Colegio</a:t>
            </a:r>
            <a:r>
              <a:rPr lang="en-GB" altLang="es-MX" dirty="0" smtClean="0"/>
              <a:t> de </a:t>
            </a:r>
            <a:r>
              <a:rPr lang="en-GB" altLang="es-MX" dirty="0" err="1" smtClean="0"/>
              <a:t>Postgraduados</a:t>
            </a:r>
            <a:r>
              <a:rPr lang="en-GB" altLang="es-MX" dirty="0" smtClean="0"/>
              <a:t>, </a:t>
            </a:r>
            <a:r>
              <a:rPr lang="en-GB" altLang="es-MX" dirty="0" err="1" smtClean="0"/>
              <a:t>Montecillo</a:t>
            </a:r>
            <a:r>
              <a:rPr lang="en-GB" altLang="es-MX" dirty="0" smtClean="0"/>
              <a:t> Campus, State of Mexico, in the spring of 2014.</a:t>
            </a:r>
            <a:endParaRPr lang="es-ES" altLang="es-MX" dirty="0" smtClean="0"/>
          </a:p>
          <a:p>
            <a:pPr eaLnBrk="1" hangingPunct="1"/>
            <a:endParaRPr lang="es-ES" altLang="es-MX" dirty="0" smtClean="0"/>
          </a:p>
        </p:txBody>
      </p:sp>
    </p:spTree>
    <p:extLst>
      <p:ext uri="{BB962C8B-B14F-4D97-AF65-F5344CB8AC3E}">
        <p14:creationId xmlns:p14="http://schemas.microsoft.com/office/powerpoint/2010/main" val="30811267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84856" y="463639"/>
            <a:ext cx="10168944" cy="1227049"/>
          </a:xfrm>
        </p:spPr>
        <p:txBody>
          <a:bodyPr/>
          <a:lstStyle/>
          <a:p>
            <a:r>
              <a:rPr lang="es-MX" dirty="0" err="1" smtClean="0"/>
              <a:t>Soil</a:t>
            </a:r>
            <a:r>
              <a:rPr lang="es-MX" dirty="0" smtClean="0"/>
              <a:t> and </a:t>
            </a:r>
            <a:r>
              <a:rPr lang="es-MX" dirty="0" err="1" smtClean="0"/>
              <a:t>Greenhouse</a:t>
            </a:r>
            <a:r>
              <a:rPr lang="es-MX" dirty="0" smtClean="0"/>
              <a:t> </a:t>
            </a:r>
            <a:endParaRPr lang="es-MX" dirty="0"/>
          </a:p>
        </p:txBody>
      </p:sp>
      <p:pic>
        <p:nvPicPr>
          <p:cNvPr id="4" name="Marcador de contenido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95108" y="1825625"/>
            <a:ext cx="5801784" cy="4351338"/>
          </a:xfrm>
        </p:spPr>
      </p:pic>
    </p:spTree>
    <p:extLst>
      <p:ext uri="{BB962C8B-B14F-4D97-AF65-F5344CB8AC3E}">
        <p14:creationId xmlns:p14="http://schemas.microsoft.com/office/powerpoint/2010/main" val="35415957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36372" y="476518"/>
            <a:ext cx="10117428" cy="1214170"/>
          </a:xfrm>
        </p:spPr>
        <p:txBody>
          <a:bodyPr/>
          <a:lstStyle/>
          <a:p>
            <a:r>
              <a:rPr lang="es-MX" dirty="0" smtClean="0"/>
              <a:t>Data </a:t>
            </a:r>
            <a:r>
              <a:rPr lang="es-MX" dirty="0" err="1" smtClean="0"/>
              <a:t>Collecting</a:t>
            </a:r>
            <a:endParaRPr lang="es-MX" dirty="0"/>
          </a:p>
        </p:txBody>
      </p:sp>
      <p:pic>
        <p:nvPicPr>
          <p:cNvPr id="4" name="Marcador de contenido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3195108" y="1825625"/>
            <a:ext cx="5801784" cy="4351338"/>
          </a:xfrm>
        </p:spPr>
      </p:pic>
    </p:spTree>
    <p:extLst>
      <p:ext uri="{BB962C8B-B14F-4D97-AF65-F5344CB8AC3E}">
        <p14:creationId xmlns:p14="http://schemas.microsoft.com/office/powerpoint/2010/main" val="38288373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00766" y="386366"/>
            <a:ext cx="10053034" cy="1304322"/>
          </a:xfrm>
        </p:spPr>
        <p:txBody>
          <a:bodyPr/>
          <a:lstStyle/>
          <a:p>
            <a:r>
              <a:rPr lang="es-MX" dirty="0" smtClean="0"/>
              <a:t>Experimental </a:t>
            </a:r>
            <a:r>
              <a:rPr lang="es-MX" dirty="0" err="1" smtClean="0"/>
              <a:t>Site</a:t>
            </a:r>
            <a:endParaRPr lang="es-MX" dirty="0"/>
          </a:p>
        </p:txBody>
      </p:sp>
      <p:pic>
        <p:nvPicPr>
          <p:cNvPr id="5" name="Marcador de contenido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379113" y="2058194"/>
            <a:ext cx="5181600" cy="3886200"/>
          </a:xfrm>
        </p:spPr>
      </p:pic>
      <p:pic>
        <p:nvPicPr>
          <p:cNvPr id="6" name="Marcador de contenido 5"/>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rot="16200000">
            <a:off x="6172200" y="2058194"/>
            <a:ext cx="5181600" cy="3886200"/>
          </a:xfrm>
        </p:spPr>
      </p:pic>
    </p:spTree>
    <p:extLst>
      <p:ext uri="{BB962C8B-B14F-4D97-AF65-F5344CB8AC3E}">
        <p14:creationId xmlns:p14="http://schemas.microsoft.com/office/powerpoint/2010/main" val="10539675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Título"/>
          <p:cNvSpPr>
            <a:spLocks noGrp="1"/>
          </p:cNvSpPr>
          <p:nvPr>
            <p:ph type="title"/>
          </p:nvPr>
        </p:nvSpPr>
        <p:spPr>
          <a:xfrm>
            <a:off x="2063750" y="333375"/>
            <a:ext cx="8229600" cy="1143000"/>
          </a:xfrm>
        </p:spPr>
        <p:txBody>
          <a:bodyPr/>
          <a:lstStyle/>
          <a:p>
            <a:r>
              <a:rPr lang="en-US" altLang="es-MX" smtClean="0"/>
              <a:t>San Luis Potosi State, Mexico.</a:t>
            </a:r>
            <a:endParaRPr lang="es-ES" altLang="es-MX" smtClean="0"/>
          </a:p>
        </p:txBody>
      </p:sp>
      <p:pic>
        <p:nvPicPr>
          <p:cNvPr id="10243" name="6 Marcador de contenido" descr="Map_San_Luis_Potosi_State_Mexico_2.jpg"/>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4359276" y="1484314"/>
            <a:ext cx="5768975" cy="5184775"/>
          </a:xfrm>
        </p:spPr>
      </p:pic>
      <p:sp>
        <p:nvSpPr>
          <p:cNvPr id="9" name="8 Elipse"/>
          <p:cNvSpPr/>
          <p:nvPr/>
        </p:nvSpPr>
        <p:spPr>
          <a:xfrm>
            <a:off x="5664200" y="4292601"/>
            <a:ext cx="215900" cy="288925"/>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1" name="10 Conector recto de flecha"/>
          <p:cNvCxnSpPr>
            <a:endCxn id="9" idx="2"/>
          </p:cNvCxnSpPr>
          <p:nvPr/>
        </p:nvCxnSpPr>
        <p:spPr>
          <a:xfrm>
            <a:off x="3792538" y="3644901"/>
            <a:ext cx="1871662" cy="7921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246" name="11 CuadroTexto"/>
          <p:cNvSpPr txBox="1">
            <a:spLocks noChangeArrowheads="1"/>
          </p:cNvSpPr>
          <p:nvPr/>
        </p:nvSpPr>
        <p:spPr bwMode="auto">
          <a:xfrm>
            <a:off x="1992313" y="3068639"/>
            <a:ext cx="19431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r>
              <a:rPr lang="en-US" altLang="es-MX" sz="3200"/>
              <a:t>Soil sampled area</a:t>
            </a:r>
          </a:p>
        </p:txBody>
      </p:sp>
    </p:spTree>
    <p:extLst>
      <p:ext uri="{BB962C8B-B14F-4D97-AF65-F5344CB8AC3E}">
        <p14:creationId xmlns:p14="http://schemas.microsoft.com/office/powerpoint/2010/main" val="30777735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8"/>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379789" y="1279526"/>
            <a:ext cx="6245225" cy="5045075"/>
          </a:xfrm>
          <a:noFill/>
        </p:spPr>
      </p:pic>
      <p:sp>
        <p:nvSpPr>
          <p:cNvPr id="10243" name="1 Título"/>
          <p:cNvSpPr>
            <a:spLocks noGrp="1"/>
          </p:cNvSpPr>
          <p:nvPr>
            <p:ph type="title"/>
          </p:nvPr>
        </p:nvSpPr>
        <p:spPr>
          <a:xfrm>
            <a:off x="2063750" y="333375"/>
            <a:ext cx="8229600" cy="1143000"/>
          </a:xfrm>
        </p:spPr>
        <p:txBody>
          <a:bodyPr/>
          <a:lstStyle/>
          <a:p>
            <a:r>
              <a:rPr lang="en-US" altLang="es-MX" smtClean="0"/>
              <a:t>Tulancingo, Hidalgo, Mexico.</a:t>
            </a:r>
            <a:endParaRPr lang="es-ES" altLang="es-MX" smtClean="0"/>
          </a:p>
        </p:txBody>
      </p:sp>
      <p:sp>
        <p:nvSpPr>
          <p:cNvPr id="9" name="8 Elipse"/>
          <p:cNvSpPr/>
          <p:nvPr/>
        </p:nvSpPr>
        <p:spPr>
          <a:xfrm>
            <a:off x="7464425" y="4797426"/>
            <a:ext cx="215900" cy="288925"/>
          </a:xfrm>
          <a:prstGeom prst="ellipse">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cxnSp>
        <p:nvCxnSpPr>
          <p:cNvPr id="11" name="10 Conector recto de flecha"/>
          <p:cNvCxnSpPr>
            <a:endCxn id="9" idx="2"/>
          </p:cNvCxnSpPr>
          <p:nvPr/>
        </p:nvCxnSpPr>
        <p:spPr>
          <a:xfrm>
            <a:off x="3143251" y="4149726"/>
            <a:ext cx="4321175" cy="792163"/>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0246" name="11 CuadroTexto"/>
          <p:cNvSpPr txBox="1">
            <a:spLocks noChangeArrowheads="1"/>
          </p:cNvSpPr>
          <p:nvPr/>
        </p:nvSpPr>
        <p:spPr bwMode="auto">
          <a:xfrm>
            <a:off x="1703388" y="3068639"/>
            <a:ext cx="194310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r>
              <a:rPr lang="en-US" altLang="es-MX" sz="3200" smtClean="0"/>
              <a:t>Cactus Pear Sampling </a:t>
            </a:r>
            <a:r>
              <a:rPr lang="en-US" altLang="es-MX" sz="3200" dirty="0"/>
              <a:t>Area</a:t>
            </a:r>
          </a:p>
        </p:txBody>
      </p:sp>
      <p:pic>
        <p:nvPicPr>
          <p:cNvPr id="10247" name="Picture 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896225" y="3502026"/>
            <a:ext cx="2736850" cy="174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12 Conector recto de flecha"/>
          <p:cNvCxnSpPr/>
          <p:nvPr/>
        </p:nvCxnSpPr>
        <p:spPr>
          <a:xfrm>
            <a:off x="3287713" y="3789363"/>
            <a:ext cx="6121400" cy="792162"/>
          </a:xfrm>
          <a:prstGeom prst="straightConnector1">
            <a:avLst/>
          </a:prstGeom>
          <a:ln w="381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0249" name="13 CuadroTexto"/>
          <p:cNvSpPr txBox="1">
            <a:spLocks noChangeArrowheads="1"/>
          </p:cNvSpPr>
          <p:nvPr/>
        </p:nvSpPr>
        <p:spPr bwMode="auto">
          <a:xfrm>
            <a:off x="7824789" y="5229225"/>
            <a:ext cx="2663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r>
              <a:rPr lang="es-ES" altLang="es-MX" sz="1800" b="1"/>
              <a:t>Irrigation District  028</a:t>
            </a:r>
          </a:p>
        </p:txBody>
      </p:sp>
    </p:spTree>
    <p:extLst>
      <p:ext uri="{BB962C8B-B14F-4D97-AF65-F5344CB8AC3E}">
        <p14:creationId xmlns:p14="http://schemas.microsoft.com/office/powerpoint/2010/main" val="25651409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2481264" y="247651"/>
            <a:ext cx="7939087" cy="733425"/>
          </a:xfrm>
          <a:prstGeom prst="rect">
            <a:avLst/>
          </a:prstGeom>
          <a:noFill/>
          <a:ln w="9525" algn="ctr">
            <a:noFill/>
            <a:miter lim="800000"/>
            <a:headEnd/>
            <a:tailEnd/>
          </a:ln>
          <a:effectLst/>
        </p:spPr>
        <p:txBody>
          <a:bodyPr anchor="ctr"/>
          <a:lstStyle/>
          <a:p>
            <a:pPr eaLnBrk="0" hangingPunct="0">
              <a:defRPr/>
            </a:pPr>
            <a:r>
              <a:rPr kumimoji="1" lang="es-MX" sz="3200" b="1">
                <a:solidFill>
                  <a:schemeClr val="tx2"/>
                </a:solidFill>
                <a:effectLst>
                  <a:outerShdw blurRad="38100" dist="38100" dir="2700000" algn="tl">
                    <a:srgbClr val="000000"/>
                  </a:outerShdw>
                </a:effectLst>
              </a:rPr>
              <a:t>Mycorrhizal Fungi</a:t>
            </a:r>
            <a:endParaRPr kumimoji="1" lang="es-ES" sz="3200" b="1">
              <a:solidFill>
                <a:schemeClr val="tx2"/>
              </a:solidFill>
              <a:effectLst>
                <a:outerShdw blurRad="38100" dist="38100" dir="2700000" algn="tl">
                  <a:srgbClr val="000000"/>
                </a:outerShdw>
              </a:effectLst>
            </a:endParaRPr>
          </a:p>
        </p:txBody>
      </p:sp>
      <p:grpSp>
        <p:nvGrpSpPr>
          <p:cNvPr id="19459" name="Group 3"/>
          <p:cNvGrpSpPr>
            <a:grpSpLocks/>
          </p:cNvGrpSpPr>
          <p:nvPr/>
        </p:nvGrpSpPr>
        <p:grpSpPr bwMode="auto">
          <a:xfrm>
            <a:off x="1524000" y="908050"/>
            <a:ext cx="9144000" cy="5949950"/>
            <a:chOff x="310" y="960"/>
            <a:chExt cx="5256" cy="3168"/>
          </a:xfrm>
        </p:grpSpPr>
        <p:pic>
          <p:nvPicPr>
            <p:cNvPr id="19460" name="Picture 4" descr="Diapositiva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t="19629"/>
            <a:stretch>
              <a:fillRect/>
            </a:stretch>
          </p:blipFill>
          <p:spPr bwMode="auto">
            <a:xfrm>
              <a:off x="310" y="960"/>
              <a:ext cx="5256"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Text Box 5"/>
            <p:cNvSpPr txBox="1">
              <a:spLocks noChangeArrowheads="1"/>
            </p:cNvSpPr>
            <p:nvPr/>
          </p:nvSpPr>
          <p:spPr bwMode="auto">
            <a:xfrm>
              <a:off x="431" y="3770"/>
              <a:ext cx="2404" cy="2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spcBef>
                  <a:spcPct val="50000"/>
                </a:spcBef>
              </a:pPr>
              <a:r>
                <a:rPr lang="es-MX" altLang="es-MX" sz="2000">
                  <a:solidFill>
                    <a:srgbClr val="FFFFFF"/>
                  </a:solidFill>
                </a:rPr>
                <a:t>Inoculant Components</a:t>
              </a:r>
              <a:endParaRPr lang="es-ES" altLang="es-MX" sz="2000">
                <a:solidFill>
                  <a:srgbClr val="FFFFFF"/>
                </a:solidFill>
              </a:endParaRPr>
            </a:p>
          </p:txBody>
        </p:sp>
        <p:sp>
          <p:nvSpPr>
            <p:cNvPr id="19462" name="Text Box 6"/>
            <p:cNvSpPr txBox="1">
              <a:spLocks noChangeArrowheads="1"/>
            </p:cNvSpPr>
            <p:nvPr/>
          </p:nvSpPr>
          <p:spPr bwMode="auto">
            <a:xfrm>
              <a:off x="3470" y="3748"/>
              <a:ext cx="1995" cy="21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spcBef>
                  <a:spcPct val="50000"/>
                </a:spcBef>
              </a:pPr>
              <a:r>
                <a:rPr lang="es-MX" altLang="es-MX" sz="2000">
                  <a:solidFill>
                    <a:srgbClr val="FFFFFF"/>
                  </a:solidFill>
                </a:rPr>
                <a:t>Inoculant</a:t>
              </a:r>
              <a:endParaRPr lang="es-ES" altLang="es-MX" sz="2000">
                <a:solidFill>
                  <a:srgbClr val="FFFFFF"/>
                </a:solidFill>
              </a:endParaRPr>
            </a:p>
          </p:txBody>
        </p:sp>
      </p:grpSp>
    </p:spTree>
    <p:extLst>
      <p:ext uri="{BB962C8B-B14F-4D97-AF65-F5344CB8AC3E}">
        <p14:creationId xmlns:p14="http://schemas.microsoft.com/office/powerpoint/2010/main" val="1442636189"/>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Título"/>
          <p:cNvSpPr>
            <a:spLocks noGrp="1"/>
          </p:cNvSpPr>
          <p:nvPr>
            <p:ph type="title"/>
          </p:nvPr>
        </p:nvSpPr>
        <p:spPr>
          <a:xfrm>
            <a:off x="1981200" y="115888"/>
            <a:ext cx="8229600" cy="1143000"/>
          </a:xfrm>
        </p:spPr>
        <p:txBody>
          <a:bodyPr/>
          <a:lstStyle/>
          <a:p>
            <a:r>
              <a:rPr lang="en-US" altLang="es-MX" smtClean="0"/>
              <a:t>Soil characteristics</a:t>
            </a:r>
          </a:p>
        </p:txBody>
      </p:sp>
      <p:sp>
        <p:nvSpPr>
          <p:cNvPr id="14339" name="2 Marcador de contenido"/>
          <p:cNvSpPr>
            <a:spLocks noGrp="1"/>
          </p:cNvSpPr>
          <p:nvPr>
            <p:ph idx="1"/>
          </p:nvPr>
        </p:nvSpPr>
        <p:spPr>
          <a:xfrm>
            <a:off x="1981200" y="1268414"/>
            <a:ext cx="8229600" cy="4389437"/>
          </a:xfrm>
        </p:spPr>
        <p:txBody>
          <a:bodyPr>
            <a:normAutofit fontScale="92500" lnSpcReduction="10000"/>
          </a:bodyPr>
          <a:lstStyle/>
          <a:p>
            <a:r>
              <a:rPr lang="en-US" altLang="es-MX" smtClean="0"/>
              <a:t>Both soil types were collected at the San Luis Potosi State, north Mexico. Grey soil is medium alkaline, the red one is neutral. Both have medium amounts of inorganic nitrogen and a low one of phosphorus. The contents of iron, manganese, and zinc are adequate. Grey soil is deficient in copper, but the red one has sufficient quantity.</a:t>
            </a:r>
          </a:p>
          <a:p>
            <a:r>
              <a:rPr lang="en-US" altLang="es-MX" smtClean="0"/>
              <a:t>The soil organic matter was determined using the Walkey and Black method, for phosphorus, Olsen was used. Interchangeable bases were measured utilizing ammonium acetate pH 7:1 Normal (CH</a:t>
            </a:r>
            <a:r>
              <a:rPr lang="en-US" altLang="es-MX" baseline="-25000" smtClean="0"/>
              <a:t>3</a:t>
            </a:r>
            <a:r>
              <a:rPr lang="en-US" altLang="es-MX" smtClean="0"/>
              <a:t>COONH</a:t>
            </a:r>
            <a:r>
              <a:rPr lang="en-US" altLang="es-MX" baseline="-25000" smtClean="0"/>
              <a:t>4</a:t>
            </a:r>
            <a:r>
              <a:rPr lang="en-US" altLang="es-MX" smtClean="0"/>
              <a:t>), and micronutrients with DTPA (from dietilen-triamino-pentaacetic acid).</a:t>
            </a:r>
            <a:endParaRPr lang="es-ES" altLang="es-MX" smtClean="0"/>
          </a:p>
        </p:txBody>
      </p:sp>
    </p:spTree>
    <p:extLst>
      <p:ext uri="{BB962C8B-B14F-4D97-AF65-F5344CB8AC3E}">
        <p14:creationId xmlns:p14="http://schemas.microsoft.com/office/powerpoint/2010/main" val="3548638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Título"/>
          <p:cNvSpPr>
            <a:spLocks noGrp="1"/>
          </p:cNvSpPr>
          <p:nvPr>
            <p:ph type="title"/>
          </p:nvPr>
        </p:nvSpPr>
        <p:spPr>
          <a:xfrm>
            <a:off x="1532586" y="502276"/>
            <a:ext cx="9821214" cy="1188412"/>
          </a:xfrm>
        </p:spPr>
        <p:txBody>
          <a:bodyPr/>
          <a:lstStyle/>
          <a:p>
            <a:pPr eaLnBrk="1" hangingPunct="1"/>
            <a:r>
              <a:rPr lang="en-US" altLang="es-MX" dirty="0" smtClean="0"/>
              <a:t>Soil characteristics</a:t>
            </a:r>
          </a:p>
        </p:txBody>
      </p:sp>
      <p:pic>
        <p:nvPicPr>
          <p:cNvPr id="15363" name="Picture 4"/>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424113" y="1916113"/>
            <a:ext cx="7421562" cy="1873250"/>
          </a:xfrm>
          <a:noFill/>
        </p:spPr>
      </p:pic>
      <p:pic>
        <p:nvPicPr>
          <p:cNvPr id="15364"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424113" y="3789363"/>
            <a:ext cx="7416800" cy="170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5" name="5 CuadroTexto"/>
          <p:cNvSpPr txBox="1">
            <a:spLocks noChangeArrowheads="1"/>
          </p:cNvSpPr>
          <p:nvPr/>
        </p:nvSpPr>
        <p:spPr bwMode="auto">
          <a:xfrm>
            <a:off x="2424114" y="5589588"/>
            <a:ext cx="74882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800">
                <a:solidFill>
                  <a:schemeClr val="tx1"/>
                </a:solidFill>
                <a:latin typeface="Times New Roman" panose="02020603050405020304" pitchFamily="18" charset="0"/>
              </a:defRPr>
            </a:lvl1pPr>
            <a:lvl2pPr marL="742950" indent="-285750" eaLnBrk="0" hangingPunct="0">
              <a:defRPr sz="800">
                <a:solidFill>
                  <a:schemeClr val="tx1"/>
                </a:solidFill>
                <a:latin typeface="Times New Roman" panose="02020603050405020304" pitchFamily="18" charset="0"/>
              </a:defRPr>
            </a:lvl2pPr>
            <a:lvl3pPr marL="1143000" indent="-228600" eaLnBrk="0" hangingPunct="0">
              <a:defRPr sz="800">
                <a:solidFill>
                  <a:schemeClr val="tx1"/>
                </a:solidFill>
                <a:latin typeface="Times New Roman" panose="02020603050405020304" pitchFamily="18" charset="0"/>
              </a:defRPr>
            </a:lvl3pPr>
            <a:lvl4pPr marL="1600200" indent="-228600" eaLnBrk="0" hangingPunct="0">
              <a:defRPr sz="800">
                <a:solidFill>
                  <a:schemeClr val="tx1"/>
                </a:solidFill>
                <a:latin typeface="Times New Roman" panose="02020603050405020304" pitchFamily="18" charset="0"/>
              </a:defRPr>
            </a:lvl4pPr>
            <a:lvl5pPr marL="2057400" indent="-228600" eaLnBrk="0" hangingPunct="0">
              <a:defRPr sz="800">
                <a:solidFill>
                  <a:schemeClr val="tx1"/>
                </a:solidFill>
                <a:latin typeface="Times New Roman" panose="02020603050405020304" pitchFamily="18" charset="0"/>
              </a:defRPr>
            </a:lvl5pPr>
            <a:lvl6pPr marL="2514600" indent="-228600" eaLnBrk="0" fontAlgn="base" hangingPunct="0">
              <a:spcBef>
                <a:spcPct val="0"/>
              </a:spcBef>
              <a:spcAft>
                <a:spcPct val="0"/>
              </a:spcAft>
              <a:defRPr sz="800">
                <a:solidFill>
                  <a:schemeClr val="tx1"/>
                </a:solidFill>
                <a:latin typeface="Times New Roman" panose="02020603050405020304" pitchFamily="18" charset="0"/>
              </a:defRPr>
            </a:lvl6pPr>
            <a:lvl7pPr marL="2971800" indent="-228600" eaLnBrk="0" fontAlgn="base" hangingPunct="0">
              <a:spcBef>
                <a:spcPct val="0"/>
              </a:spcBef>
              <a:spcAft>
                <a:spcPct val="0"/>
              </a:spcAft>
              <a:defRPr sz="800">
                <a:solidFill>
                  <a:schemeClr val="tx1"/>
                </a:solidFill>
                <a:latin typeface="Times New Roman" panose="02020603050405020304" pitchFamily="18" charset="0"/>
              </a:defRPr>
            </a:lvl7pPr>
            <a:lvl8pPr marL="3429000" indent="-228600" eaLnBrk="0" fontAlgn="base" hangingPunct="0">
              <a:spcBef>
                <a:spcPct val="0"/>
              </a:spcBef>
              <a:spcAft>
                <a:spcPct val="0"/>
              </a:spcAft>
              <a:defRPr sz="800">
                <a:solidFill>
                  <a:schemeClr val="tx1"/>
                </a:solidFill>
                <a:latin typeface="Times New Roman" panose="02020603050405020304" pitchFamily="18" charset="0"/>
              </a:defRPr>
            </a:lvl8pPr>
            <a:lvl9pPr marL="3886200" indent="-228600" eaLnBrk="0" fontAlgn="base" hangingPunct="0">
              <a:spcBef>
                <a:spcPct val="0"/>
              </a:spcBef>
              <a:spcAft>
                <a:spcPct val="0"/>
              </a:spcAft>
              <a:defRPr sz="800">
                <a:solidFill>
                  <a:schemeClr val="tx1"/>
                </a:solidFill>
                <a:latin typeface="Times New Roman" panose="02020603050405020304" pitchFamily="18" charset="0"/>
              </a:defRPr>
            </a:lvl9pPr>
          </a:lstStyle>
          <a:p>
            <a:pPr eaLnBrk="1" hangingPunct="1"/>
            <a:r>
              <a:rPr lang="en-US" altLang="es-MX" sz="2400"/>
              <a:t>Key: SP=Saturation point, EC=Electric conductivity, pH= Hydrogen potential, OM= Organic matter, N inorg= Inorganic nitrogen.</a:t>
            </a:r>
            <a:endParaRPr lang="es-ES" altLang="es-MX" sz="2400"/>
          </a:p>
        </p:txBody>
      </p:sp>
    </p:spTree>
    <p:extLst>
      <p:ext uri="{BB962C8B-B14F-4D97-AF65-F5344CB8AC3E}">
        <p14:creationId xmlns:p14="http://schemas.microsoft.com/office/powerpoint/2010/main" val="2869214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2135188" y="2997200"/>
            <a:ext cx="8229600" cy="749300"/>
          </a:xfrm>
        </p:spPr>
        <p:txBody>
          <a:bodyPr/>
          <a:lstStyle/>
          <a:p>
            <a:pPr algn="ctr" eaLnBrk="1" hangingPunct="1">
              <a:lnSpc>
                <a:spcPct val="90000"/>
              </a:lnSpc>
              <a:buFont typeface="Wingdings" panose="05000000000000000000" pitchFamily="2" charset="2"/>
              <a:buNone/>
            </a:pPr>
            <a:r>
              <a:rPr lang="es-MX" altLang="es-MX" sz="4400"/>
              <a:t>RESULTS AND DISCUSSION</a:t>
            </a:r>
            <a:r>
              <a:rPr lang="es-MX" altLang="es-MX"/>
              <a:t> </a:t>
            </a:r>
            <a:endParaRPr lang="es-ES" altLang="es-MX"/>
          </a:p>
        </p:txBody>
      </p:sp>
    </p:spTree>
    <p:extLst>
      <p:ext uri="{BB962C8B-B14F-4D97-AF65-F5344CB8AC3E}">
        <p14:creationId xmlns:p14="http://schemas.microsoft.com/office/powerpoint/2010/main" val="27534649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97734" y="399245"/>
            <a:ext cx="10156065" cy="1291443"/>
          </a:xfrm>
        </p:spPr>
        <p:txBody>
          <a:bodyPr>
            <a:normAutofit fontScale="90000"/>
          </a:bodyPr>
          <a:lstStyle/>
          <a:p>
            <a:r>
              <a:rPr lang="en-US" dirty="0"/>
              <a:t>Effect of the inoculation with </a:t>
            </a:r>
            <a:r>
              <a:rPr lang="en-US" i="1" dirty="0" err="1"/>
              <a:t>Glomus</a:t>
            </a:r>
            <a:r>
              <a:rPr lang="en-US" i="1" dirty="0"/>
              <a:t> </a:t>
            </a:r>
            <a:r>
              <a:rPr lang="en-US" i="1" dirty="0" err="1"/>
              <a:t>intrarradices</a:t>
            </a:r>
            <a:endParaRPr lang="es-MX" dirty="0"/>
          </a:p>
        </p:txBody>
      </p:sp>
      <p:pic>
        <p:nvPicPr>
          <p:cNvPr id="4" name="Marcador de contenido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412731" y="2073499"/>
            <a:ext cx="9987991" cy="4111400"/>
          </a:xfrm>
          <a:prstGeom prst="rect">
            <a:avLst/>
          </a:prstGeom>
        </p:spPr>
      </p:pic>
    </p:spTree>
    <p:extLst>
      <p:ext uri="{BB962C8B-B14F-4D97-AF65-F5344CB8AC3E}">
        <p14:creationId xmlns:p14="http://schemas.microsoft.com/office/powerpoint/2010/main" val="42615085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339402" y="450761"/>
            <a:ext cx="10014397" cy="1239927"/>
          </a:xfrm>
        </p:spPr>
        <p:txBody>
          <a:bodyPr>
            <a:normAutofit fontScale="90000"/>
          </a:bodyPr>
          <a:lstStyle/>
          <a:p>
            <a:r>
              <a:rPr lang="es-MX" b="1" dirty="0" err="1" smtClean="0"/>
              <a:t>Effect</a:t>
            </a:r>
            <a:r>
              <a:rPr lang="es-MX" b="1" dirty="0" smtClean="0"/>
              <a:t> of </a:t>
            </a:r>
            <a:r>
              <a:rPr lang="es-MX" b="1" dirty="0" err="1"/>
              <a:t>I</a:t>
            </a:r>
            <a:r>
              <a:rPr lang="es-MX" b="1" dirty="0" err="1" smtClean="0"/>
              <a:t>noculation</a:t>
            </a:r>
            <a:r>
              <a:rPr lang="es-MX" b="1" dirty="0" smtClean="0"/>
              <a:t> and </a:t>
            </a:r>
            <a:r>
              <a:rPr lang="es-MX" b="1" dirty="0" err="1" smtClean="0"/>
              <a:t>Organic</a:t>
            </a:r>
            <a:r>
              <a:rPr lang="es-MX" b="1" dirty="0" smtClean="0"/>
              <a:t> </a:t>
            </a:r>
            <a:r>
              <a:rPr lang="es-MX" b="1" dirty="0" err="1" smtClean="0"/>
              <a:t>Matter</a:t>
            </a:r>
            <a:endParaRPr lang="es-MX" b="1" dirty="0"/>
          </a:p>
        </p:txBody>
      </p:sp>
      <p:pic>
        <p:nvPicPr>
          <p:cNvPr id="5" name="Marcador de contenido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236372" y="1932189"/>
            <a:ext cx="4712152" cy="3757411"/>
          </a:xfrm>
          <a:prstGeom prst="rect">
            <a:avLst/>
          </a:prstGeom>
        </p:spPr>
      </p:pic>
      <p:pic>
        <p:nvPicPr>
          <p:cNvPr id="7" name="Marcador de contenido 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146800" y="1941931"/>
            <a:ext cx="4684008" cy="3734969"/>
          </a:xfrm>
          <a:prstGeom prst="rect">
            <a:avLst/>
          </a:prstGeom>
        </p:spPr>
      </p:pic>
      <p:sp>
        <p:nvSpPr>
          <p:cNvPr id="6" name="CuadroTexto 5"/>
          <p:cNvSpPr txBox="1"/>
          <p:nvPr/>
        </p:nvSpPr>
        <p:spPr>
          <a:xfrm>
            <a:off x="1236372" y="5689600"/>
            <a:ext cx="4485121" cy="1200329"/>
          </a:xfrm>
          <a:prstGeom prst="rect">
            <a:avLst/>
          </a:prstGeom>
          <a:noFill/>
        </p:spPr>
        <p:txBody>
          <a:bodyPr wrap="square" rtlCol="0">
            <a:spAutoFit/>
          </a:bodyPr>
          <a:lstStyle/>
          <a:p>
            <a:r>
              <a:rPr lang="en-US" dirty="0"/>
              <a:t>The treatments are from left to right: 0, 25, 50, and 75 t ha</a:t>
            </a:r>
            <a:r>
              <a:rPr lang="en-US" baseline="30000" dirty="0"/>
              <a:t>-1</a:t>
            </a:r>
            <a:r>
              <a:rPr lang="en-US" dirty="0"/>
              <a:t> of organic matter. GLUMUS=0: </a:t>
            </a:r>
            <a:r>
              <a:rPr lang="en-US" dirty="0" err="1"/>
              <a:t>Noninoculated</a:t>
            </a:r>
            <a:r>
              <a:rPr lang="en-US" dirty="0"/>
              <a:t>, GLUMUS=1: Inoculated with </a:t>
            </a:r>
            <a:r>
              <a:rPr lang="en-US" i="1" dirty="0"/>
              <a:t>Glomus </a:t>
            </a:r>
            <a:r>
              <a:rPr lang="en-US" i="1" dirty="0" err="1" smtClean="0"/>
              <a:t>intrarradices</a:t>
            </a:r>
            <a:r>
              <a:rPr lang="en-US" i="1" dirty="0"/>
              <a:t>.</a:t>
            </a:r>
            <a:endParaRPr lang="es-MX" dirty="0"/>
          </a:p>
        </p:txBody>
      </p:sp>
      <p:sp>
        <p:nvSpPr>
          <p:cNvPr id="8" name="CuadroTexto 7"/>
          <p:cNvSpPr txBox="1"/>
          <p:nvPr/>
        </p:nvSpPr>
        <p:spPr>
          <a:xfrm>
            <a:off x="6121400" y="5689600"/>
            <a:ext cx="4781693" cy="1200329"/>
          </a:xfrm>
          <a:prstGeom prst="rect">
            <a:avLst/>
          </a:prstGeom>
          <a:noFill/>
        </p:spPr>
        <p:txBody>
          <a:bodyPr wrap="square" rtlCol="0">
            <a:spAutoFit/>
          </a:bodyPr>
          <a:lstStyle/>
          <a:p>
            <a:r>
              <a:rPr lang="en-US" dirty="0"/>
              <a:t>The treatments are from left to right: 0, 25, 50, and 75 t ha</a:t>
            </a:r>
            <a:r>
              <a:rPr lang="en-US" baseline="30000" dirty="0"/>
              <a:t>-1</a:t>
            </a:r>
            <a:r>
              <a:rPr lang="en-US" dirty="0"/>
              <a:t> of organic matter. GLUMUS=0: </a:t>
            </a:r>
            <a:r>
              <a:rPr lang="en-US" dirty="0" err="1"/>
              <a:t>Noninoculated</a:t>
            </a:r>
            <a:r>
              <a:rPr lang="en-US" dirty="0"/>
              <a:t>, GLUMUS=1: Inoculated with </a:t>
            </a:r>
            <a:r>
              <a:rPr lang="en-US" i="1" dirty="0"/>
              <a:t>Glomus </a:t>
            </a:r>
            <a:r>
              <a:rPr lang="en-US" i="1" dirty="0" err="1" smtClean="0"/>
              <a:t>intrarradices</a:t>
            </a:r>
            <a:r>
              <a:rPr lang="en-US" i="1" dirty="0"/>
              <a:t>.</a:t>
            </a:r>
            <a:endParaRPr lang="es-MX" dirty="0"/>
          </a:p>
        </p:txBody>
      </p:sp>
    </p:spTree>
    <p:extLst>
      <p:ext uri="{BB962C8B-B14F-4D97-AF65-F5344CB8AC3E}">
        <p14:creationId xmlns:p14="http://schemas.microsoft.com/office/powerpoint/2010/main" val="40280951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16676" y="476518"/>
            <a:ext cx="9937124" cy="1214170"/>
          </a:xfrm>
        </p:spPr>
        <p:txBody>
          <a:bodyPr>
            <a:normAutofit fontScale="90000"/>
          </a:bodyPr>
          <a:lstStyle/>
          <a:p>
            <a:r>
              <a:rPr lang="es-MX" b="1" dirty="0" err="1"/>
              <a:t>Effect</a:t>
            </a:r>
            <a:r>
              <a:rPr lang="es-MX" b="1" dirty="0"/>
              <a:t> of </a:t>
            </a:r>
            <a:r>
              <a:rPr lang="es-MX" b="1" dirty="0" err="1"/>
              <a:t>Inoculation</a:t>
            </a:r>
            <a:r>
              <a:rPr lang="es-MX" b="1" dirty="0"/>
              <a:t> and </a:t>
            </a:r>
            <a:r>
              <a:rPr lang="es-MX" b="1" dirty="0" err="1"/>
              <a:t>Organic</a:t>
            </a:r>
            <a:r>
              <a:rPr lang="es-MX" b="1" dirty="0"/>
              <a:t> </a:t>
            </a:r>
            <a:r>
              <a:rPr lang="es-MX" b="1" dirty="0" err="1" smtClean="0"/>
              <a:t>Matter</a:t>
            </a:r>
            <a:r>
              <a:rPr lang="es-MX" b="1" dirty="0" smtClean="0"/>
              <a:t> 2</a:t>
            </a:r>
            <a:endParaRPr lang="es-MX" dirty="0"/>
          </a:p>
        </p:txBody>
      </p:sp>
      <p:pic>
        <p:nvPicPr>
          <p:cNvPr id="5" name="Marcador de contenido 4"/>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1211688" y="1899598"/>
            <a:ext cx="4737099" cy="3777302"/>
          </a:xfrm>
          <a:prstGeom prst="rect">
            <a:avLst/>
          </a:prstGeom>
        </p:spPr>
      </p:pic>
      <p:pic>
        <p:nvPicPr>
          <p:cNvPr id="7" name="Marcador de contenido 6"/>
          <p:cNvPicPr>
            <a:picLocks noGrp="1" noChangeAspect="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6471367" y="1894951"/>
            <a:ext cx="4583266" cy="3653886"/>
          </a:xfrm>
          <a:prstGeom prst="rect">
            <a:avLst/>
          </a:prstGeom>
        </p:spPr>
      </p:pic>
      <p:sp>
        <p:nvSpPr>
          <p:cNvPr id="6" name="CuadroTexto 5"/>
          <p:cNvSpPr txBox="1"/>
          <p:nvPr/>
        </p:nvSpPr>
        <p:spPr>
          <a:xfrm>
            <a:off x="1210256" y="5687096"/>
            <a:ext cx="4781693" cy="1200329"/>
          </a:xfrm>
          <a:prstGeom prst="rect">
            <a:avLst/>
          </a:prstGeom>
          <a:noFill/>
        </p:spPr>
        <p:txBody>
          <a:bodyPr wrap="square" rtlCol="0">
            <a:spAutoFit/>
          </a:bodyPr>
          <a:lstStyle/>
          <a:p>
            <a:r>
              <a:rPr lang="en-US" dirty="0"/>
              <a:t>The treatments are from left to right: 0, 25, 50, and 75 t ha</a:t>
            </a:r>
            <a:r>
              <a:rPr lang="en-US" baseline="30000" dirty="0"/>
              <a:t>-1</a:t>
            </a:r>
            <a:r>
              <a:rPr lang="en-US" dirty="0"/>
              <a:t> of organic matter. GLUMUS=0: </a:t>
            </a:r>
            <a:r>
              <a:rPr lang="en-US" dirty="0" err="1"/>
              <a:t>Noninoculated</a:t>
            </a:r>
            <a:r>
              <a:rPr lang="en-US" dirty="0"/>
              <a:t>, GLUMUS=1: Inoculated with </a:t>
            </a:r>
            <a:r>
              <a:rPr lang="en-US" i="1" dirty="0"/>
              <a:t>Glomus </a:t>
            </a:r>
            <a:r>
              <a:rPr lang="en-US" i="1" dirty="0" err="1" smtClean="0"/>
              <a:t>intrarradices</a:t>
            </a:r>
            <a:r>
              <a:rPr lang="en-US" i="1" dirty="0"/>
              <a:t>.</a:t>
            </a:r>
            <a:endParaRPr lang="es-MX" dirty="0"/>
          </a:p>
        </p:txBody>
      </p:sp>
      <p:sp>
        <p:nvSpPr>
          <p:cNvPr id="8" name="CuadroTexto 7"/>
          <p:cNvSpPr txBox="1"/>
          <p:nvPr/>
        </p:nvSpPr>
        <p:spPr>
          <a:xfrm>
            <a:off x="6413500" y="5549900"/>
            <a:ext cx="4781693" cy="1200329"/>
          </a:xfrm>
          <a:prstGeom prst="rect">
            <a:avLst/>
          </a:prstGeom>
          <a:noFill/>
        </p:spPr>
        <p:txBody>
          <a:bodyPr wrap="square" rtlCol="0">
            <a:spAutoFit/>
          </a:bodyPr>
          <a:lstStyle/>
          <a:p>
            <a:r>
              <a:rPr lang="en-US" dirty="0"/>
              <a:t>The treatments are from left to right: 0, 25, 50, and 75 t ha</a:t>
            </a:r>
            <a:r>
              <a:rPr lang="en-US" baseline="30000" dirty="0"/>
              <a:t>-1</a:t>
            </a:r>
            <a:r>
              <a:rPr lang="en-US" dirty="0"/>
              <a:t> of organic matter. GLUMUS=0: </a:t>
            </a:r>
            <a:r>
              <a:rPr lang="en-US" dirty="0" err="1"/>
              <a:t>Noninoculated</a:t>
            </a:r>
            <a:r>
              <a:rPr lang="en-US" dirty="0"/>
              <a:t>, GLUMUS=1: Inoculated with </a:t>
            </a:r>
            <a:r>
              <a:rPr lang="en-US" i="1" dirty="0"/>
              <a:t>Glomus </a:t>
            </a:r>
            <a:r>
              <a:rPr lang="en-US" i="1" dirty="0" err="1" smtClean="0"/>
              <a:t>intrarradices</a:t>
            </a:r>
            <a:r>
              <a:rPr lang="en-US" i="1" dirty="0"/>
              <a:t>.</a:t>
            </a:r>
            <a:endParaRPr lang="es-MX" dirty="0"/>
          </a:p>
        </p:txBody>
      </p:sp>
    </p:spTree>
    <p:extLst>
      <p:ext uri="{BB962C8B-B14F-4D97-AF65-F5344CB8AC3E}">
        <p14:creationId xmlns:p14="http://schemas.microsoft.com/office/powerpoint/2010/main" val="33398517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120462" y="412124"/>
            <a:ext cx="10233338" cy="1278564"/>
          </a:xfrm>
        </p:spPr>
        <p:txBody>
          <a:bodyPr/>
          <a:lstStyle/>
          <a:p>
            <a:r>
              <a:rPr lang="en-US" dirty="0"/>
              <a:t>Effect of organic matter</a:t>
            </a:r>
            <a:endParaRPr lang="es-MX" dirty="0"/>
          </a:p>
        </p:txBody>
      </p:sp>
      <p:pic>
        <p:nvPicPr>
          <p:cNvPr id="4" name="Marcador de contenido 3"/>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816100" y="1816982"/>
            <a:ext cx="9067800" cy="4824687"/>
          </a:xfrm>
          <a:prstGeom prst="rect">
            <a:avLst/>
          </a:prstGeom>
        </p:spPr>
      </p:pic>
    </p:spTree>
    <p:extLst>
      <p:ext uri="{BB962C8B-B14F-4D97-AF65-F5344CB8AC3E}">
        <p14:creationId xmlns:p14="http://schemas.microsoft.com/office/powerpoint/2010/main" val="20594882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Título"/>
          <p:cNvSpPr>
            <a:spLocks noGrp="1"/>
          </p:cNvSpPr>
          <p:nvPr>
            <p:ph type="title"/>
          </p:nvPr>
        </p:nvSpPr>
        <p:spPr>
          <a:xfrm>
            <a:off x="1249250" y="437882"/>
            <a:ext cx="10104549" cy="1252806"/>
          </a:xfrm>
        </p:spPr>
        <p:txBody>
          <a:bodyPr/>
          <a:lstStyle/>
          <a:p>
            <a:pPr eaLnBrk="1" hangingPunct="1"/>
            <a:r>
              <a:rPr lang="es-ES" altLang="es-MX" dirty="0" err="1" smtClean="0"/>
              <a:t>Conclusions</a:t>
            </a:r>
            <a:endParaRPr lang="es-ES" altLang="es-MX" dirty="0" smtClean="0"/>
          </a:p>
        </p:txBody>
      </p:sp>
      <p:sp>
        <p:nvSpPr>
          <p:cNvPr id="32771" name="2 Marcador de contenido"/>
          <p:cNvSpPr>
            <a:spLocks noGrp="1"/>
          </p:cNvSpPr>
          <p:nvPr>
            <p:ph idx="1"/>
          </p:nvPr>
        </p:nvSpPr>
        <p:spPr>
          <a:xfrm>
            <a:off x="1300766" y="1867437"/>
            <a:ext cx="10053034" cy="4309526"/>
          </a:xfrm>
        </p:spPr>
        <p:txBody>
          <a:bodyPr/>
          <a:lstStyle/>
          <a:p>
            <a:r>
              <a:rPr lang="en-US" sz="3200" dirty="0" err="1"/>
              <a:t>Mycorrhizal</a:t>
            </a:r>
            <a:r>
              <a:rPr lang="en-US" sz="3200" dirty="0"/>
              <a:t> inoculation provided higher cactus pear root growth and thus promoted better shoot development. The application of organic matter, as </a:t>
            </a:r>
            <a:r>
              <a:rPr lang="en-US" sz="3200" dirty="0" err="1"/>
              <a:t>vermicompost</a:t>
            </a:r>
            <a:r>
              <a:rPr lang="en-US" sz="3200" dirty="0"/>
              <a:t>, improved plant growth too. The soil type did not affect plant growth. Mycorrhiza can be useful to improve mineral nutrition. These fungi can increase yields, and reduce cost of production in cactus pear plantations. </a:t>
            </a:r>
            <a:r>
              <a:rPr lang="en-US" sz="3200" dirty="0" err="1"/>
              <a:t>Vermicompost</a:t>
            </a:r>
            <a:r>
              <a:rPr lang="en-US" sz="3200" dirty="0"/>
              <a:t> is a better alternative to apply organic matter in this crop.</a:t>
            </a:r>
            <a:endParaRPr lang="es-ES" altLang="es-MX" sz="3200" dirty="0"/>
          </a:p>
        </p:txBody>
      </p:sp>
    </p:spTree>
    <p:extLst>
      <p:ext uri="{BB962C8B-B14F-4D97-AF65-F5344CB8AC3E}">
        <p14:creationId xmlns:p14="http://schemas.microsoft.com/office/powerpoint/2010/main" val="37347679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3 Marcador de contenido" descr="PyE 240106 002.jpg"/>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1642969" y="1"/>
            <a:ext cx="9088531" cy="6815884"/>
          </a:xfrm>
        </p:spPr>
      </p:pic>
    </p:spTree>
    <p:extLst>
      <p:ext uri="{BB962C8B-B14F-4D97-AF65-F5344CB8AC3E}">
        <p14:creationId xmlns:p14="http://schemas.microsoft.com/office/powerpoint/2010/main" val="371364490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8448</TotalTime>
  <Words>645</Words>
  <Application>Microsoft Office PowerPoint</Application>
  <PresentationFormat>Custom</PresentationFormat>
  <Paragraphs>53</Paragraphs>
  <Slides>20</Slides>
  <Notes>4</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Tema de Office</vt:lpstr>
      <vt:lpstr>EFFECT OF ENDOMYCORRHIZA (Glomus sp.) AND ORGANIC MATTER ON CACTUS PEAR (Opuntia albicarpa) GROWTH IN TWO SOIL TYPES</vt:lpstr>
      <vt:lpstr>Introduction</vt:lpstr>
      <vt:lpstr>Introduction</vt:lpstr>
      <vt:lpstr>General Objective</vt:lpstr>
      <vt:lpstr>Materials and methods</vt:lpstr>
      <vt:lpstr>Soil and Greenhouse </vt:lpstr>
      <vt:lpstr>Data Collecting</vt:lpstr>
      <vt:lpstr>Experimental Site</vt:lpstr>
      <vt:lpstr>San Luis Potosi State, Mexico.</vt:lpstr>
      <vt:lpstr>Tulancingo, Hidalgo, Mexico.</vt:lpstr>
      <vt:lpstr>PowerPoint Presentation</vt:lpstr>
      <vt:lpstr>Soil characteristics</vt:lpstr>
      <vt:lpstr>Soil characteristics</vt:lpstr>
      <vt:lpstr>PowerPoint Presentation</vt:lpstr>
      <vt:lpstr>Effect of the inoculation with Glomus intrarradices</vt:lpstr>
      <vt:lpstr>Effect of Inoculation and Organic Matter</vt:lpstr>
      <vt:lpstr>Effect of Inoculation and Organic Matter 2</vt:lpstr>
      <vt:lpstr>Effect of organic matter</vt:lpstr>
      <vt:lpstr>Conclusions</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 OF ENDOMYCORRHIZA (Glomus sp.) AND ORGANIC MATTER ON CACTUS PEAR (Opuntia albicarpa) GROWTH IN TWO SOIL TYPES</dc:title>
  <dc:creator>Sergio R. Marquez</dc:creator>
  <cp:lastModifiedBy>Aparna</cp:lastModifiedBy>
  <cp:revision>15</cp:revision>
  <cp:lastPrinted>2015-08-07T08:15:44Z</cp:lastPrinted>
  <dcterms:created xsi:type="dcterms:W3CDTF">2015-04-17T18:49:20Z</dcterms:created>
  <dcterms:modified xsi:type="dcterms:W3CDTF">2015-08-07T08:16:20Z</dcterms:modified>
</cp:coreProperties>
</file>