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3"/>
  </p:notesMasterIdLst>
  <p:sldIdLst>
    <p:sldId id="256" r:id="rId2"/>
    <p:sldId id="261" r:id="rId3"/>
    <p:sldId id="262" r:id="rId4"/>
    <p:sldId id="258" r:id="rId5"/>
    <p:sldId id="259" r:id="rId6"/>
    <p:sldId id="263" r:id="rId7"/>
    <p:sldId id="265" r:id="rId8"/>
    <p:sldId id="266" r:id="rId9"/>
    <p:sldId id="267" r:id="rId10"/>
    <p:sldId id="268" r:id="rId11"/>
    <p:sldId id="269" r:id="rId12"/>
    <p:sldId id="270" r:id="rId13"/>
    <p:sldId id="272" r:id="rId14"/>
    <p:sldId id="273" r:id="rId15"/>
    <p:sldId id="274" r:id="rId16"/>
    <p:sldId id="275" r:id="rId17"/>
    <p:sldId id="276" r:id="rId18"/>
    <p:sldId id="283" r:id="rId19"/>
    <p:sldId id="286" r:id="rId20"/>
    <p:sldId id="287" r:id="rId21"/>
    <p:sldId id="288" r:id="rId2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46803E-BEC3-4083-8CA3-8C7D77F8C6F4}" type="datetimeFigureOut">
              <a:rPr lang="en-US" smtClean="0"/>
              <a:t>7/27/2016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B4BDC7-EC92-4B85-B2E6-DDE6FCCA9356}" type="slidenum">
              <a:rPr lang="en-US" smtClean="0"/>
              <a:t>‹#›</a:t>
            </a:fld>
            <a:endParaRPr lang="en-US"/>
          </a:p>
        </p:txBody>
      </p:sp>
    </p:spTree>
    <p:extLst>
      <p:ext uri="{BB962C8B-B14F-4D97-AF65-F5344CB8AC3E}">
        <p14:creationId xmlns:p14="http://schemas.microsoft.com/office/powerpoint/2010/main" val="1814716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B4BDC7-EC92-4B85-B2E6-DDE6FCCA9356}" type="slidenum">
              <a:rPr lang="en-US" smtClean="0"/>
              <a:t>9</a:t>
            </a:fld>
            <a:endParaRPr lang="en-US"/>
          </a:p>
        </p:txBody>
      </p:sp>
    </p:spTree>
    <p:extLst>
      <p:ext uri="{BB962C8B-B14F-4D97-AF65-F5344CB8AC3E}">
        <p14:creationId xmlns:p14="http://schemas.microsoft.com/office/powerpoint/2010/main" val="2835124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07A6E7-81E2-4F2E-8764-DCE899048354}" type="datetimeFigureOut">
              <a:rPr lang="fa-IR" smtClean="0"/>
              <a:t>1437/10/22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07A6E7-81E2-4F2E-8764-DCE899048354}" type="datetimeFigureOut">
              <a:rPr lang="fa-IR" smtClean="0"/>
              <a:t>1437/10/22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07A6E7-81E2-4F2E-8764-DCE899048354}" type="datetimeFigureOut">
              <a:rPr lang="fa-IR" smtClean="0"/>
              <a:t>1437/10/22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07A6E7-81E2-4F2E-8764-DCE899048354}" type="datetimeFigureOut">
              <a:rPr lang="fa-IR" smtClean="0"/>
              <a:t>1437/10/22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07A6E7-81E2-4F2E-8764-DCE899048354}" type="datetimeFigureOut">
              <a:rPr lang="fa-IR" smtClean="0"/>
              <a:t>1437/10/22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07A6E7-81E2-4F2E-8764-DCE899048354}" type="datetimeFigureOut">
              <a:rPr lang="fa-IR" smtClean="0"/>
              <a:t>1437/10/22</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7A6E7-81E2-4F2E-8764-DCE899048354}" type="datetimeFigureOut">
              <a:rPr lang="fa-IR" smtClean="0"/>
              <a:t>1437/10/22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07A6E7-81E2-4F2E-8764-DCE899048354}" type="datetimeFigureOut">
              <a:rPr lang="fa-IR" smtClean="0"/>
              <a:t>1437/10/22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6B847CB-29DB-49C1-9E6B-049D08051503}" type="slidenum">
              <a:rPr lang="fa-IR" smtClean="0"/>
              <a:t>‹#›</a:t>
            </a:fld>
            <a:endParaRPr lang="fa-I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D07A6E7-81E2-4F2E-8764-DCE899048354}" type="datetimeFigureOut">
              <a:rPr lang="fa-IR" smtClean="0"/>
              <a:t>1437/10/22</a:t>
            </a:fld>
            <a:endParaRPr lang="fa-IR"/>
          </a:p>
        </p:txBody>
      </p:sp>
      <p:sp>
        <p:nvSpPr>
          <p:cNvPr id="9" name="Slide Number Placeholder 8"/>
          <p:cNvSpPr>
            <a:spLocks noGrp="1"/>
          </p:cNvSpPr>
          <p:nvPr>
            <p:ph type="sldNum" sz="quarter" idx="11"/>
          </p:nvPr>
        </p:nvSpPr>
        <p:spPr/>
        <p:txBody>
          <a:bodyPr/>
          <a:lstStyle/>
          <a:p>
            <a:fld id="{76B847CB-29DB-49C1-9E6B-049D08051503}" type="slidenum">
              <a:rPr lang="fa-IR" smtClean="0"/>
              <a:t>‹#›</a:t>
            </a:fld>
            <a:endParaRPr lang="fa-IR"/>
          </a:p>
        </p:txBody>
      </p:sp>
      <p:sp>
        <p:nvSpPr>
          <p:cNvPr id="10" name="Footer Placeholder 9"/>
          <p:cNvSpPr>
            <a:spLocks noGrp="1"/>
          </p:cNvSpPr>
          <p:nvPr>
            <p:ph type="ftr" sz="quarter" idx="12"/>
          </p:nvPr>
        </p:nvSpPr>
        <p:spPr/>
        <p:txBody>
          <a:bodyPr/>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07A6E7-81E2-4F2E-8764-DCE899048354}" type="datetimeFigureOut">
              <a:rPr lang="fa-IR" smtClean="0"/>
              <a:t>1437/10/22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07A6E7-81E2-4F2E-8764-DCE899048354}" type="datetimeFigureOut">
              <a:rPr lang="fa-IR" smtClean="0"/>
              <a:t>1437/10/22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6B847CB-29DB-49C1-9E6B-049D08051503}"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76B847CB-29DB-49C1-9E6B-049D08051503}" type="slidenum">
              <a:rPr lang="fa-IR" smtClean="0"/>
              <a:t>‹#›</a:t>
            </a:fld>
            <a:endParaRPr lang="fa-I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fa-I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D07A6E7-81E2-4F2E-8764-DCE899048354}" type="datetimeFigureOut">
              <a:rPr lang="fa-IR" smtClean="0"/>
              <a:t>1437/10/22</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764704"/>
            <a:ext cx="7543800" cy="2366119"/>
          </a:xfrm>
        </p:spPr>
        <p:txBody>
          <a:bodyPr/>
          <a:lstStyle/>
          <a:p>
            <a:pPr algn="ctr"/>
            <a:r>
              <a:rPr lang="en-US" sz="3600" b="1" dirty="0">
                <a:solidFill>
                  <a:schemeClr val="tx1"/>
                </a:solidFill>
                <a:latin typeface="Times New Roman" pitchFamily="18" charset="0"/>
                <a:cs typeface="Times New Roman" pitchFamily="18" charset="0"/>
              </a:rPr>
              <a:t>Preparation and characterization of silk/</a:t>
            </a:r>
            <a:r>
              <a:rPr lang="en-US" sz="3600" b="1" dirty="0" err="1">
                <a:solidFill>
                  <a:schemeClr val="tx1"/>
                </a:solidFill>
                <a:latin typeface="Times New Roman" pitchFamily="18" charset="0"/>
                <a:cs typeface="Times New Roman" pitchFamily="18" charset="0"/>
              </a:rPr>
              <a:t>diopside</a:t>
            </a:r>
            <a:r>
              <a:rPr lang="en-US" sz="3600" b="1" dirty="0">
                <a:solidFill>
                  <a:schemeClr val="tx1"/>
                </a:solidFill>
                <a:latin typeface="Times New Roman" pitchFamily="18" charset="0"/>
                <a:cs typeface="Times New Roman" pitchFamily="18" charset="0"/>
              </a:rPr>
              <a:t> composite nanofibers via electrospinning for tissue engineering applications</a:t>
            </a:r>
            <a:endParaRPr lang="fa-IR" sz="3600" b="1" dirty="0">
              <a:solidFill>
                <a:schemeClr val="tx1"/>
              </a:solidFill>
              <a:latin typeface="Times New Roman" pitchFamily="18" charset="0"/>
              <a:cs typeface="Times New Roman" pitchFamily="18" charset="0"/>
            </a:endParaRPr>
          </a:p>
        </p:txBody>
      </p:sp>
      <p:sp>
        <p:nvSpPr>
          <p:cNvPr id="3" name="Subtitle 2"/>
          <p:cNvSpPr>
            <a:spLocks noGrp="1"/>
          </p:cNvSpPr>
          <p:nvPr>
            <p:ph type="subTitle" idx="1"/>
          </p:nvPr>
        </p:nvSpPr>
        <p:spPr>
          <a:xfrm>
            <a:off x="683568" y="3717032"/>
            <a:ext cx="7054552" cy="1521296"/>
          </a:xfrm>
        </p:spPr>
        <p:txBody>
          <a:bodyPr>
            <a:noAutofit/>
          </a:bodyPr>
          <a:lstStyle/>
          <a:p>
            <a:pPr algn="ctr"/>
            <a:r>
              <a:rPr lang="en-US" sz="2800" b="1" dirty="0">
                <a:solidFill>
                  <a:schemeClr val="tx1"/>
                </a:solidFill>
                <a:latin typeface="Times New Roman" pitchFamily="18" charset="0"/>
                <a:cs typeface="Times New Roman" pitchFamily="18" charset="0"/>
              </a:rPr>
              <a:t>Abbas </a:t>
            </a:r>
            <a:r>
              <a:rPr lang="en-US" sz="2800" b="1" dirty="0" err="1" smtClean="0">
                <a:solidFill>
                  <a:schemeClr val="tx1"/>
                </a:solidFill>
                <a:latin typeface="Times New Roman" pitchFamily="18" charset="0"/>
                <a:cs typeface="Times New Roman" pitchFamily="18" charset="0"/>
              </a:rPr>
              <a:t>Teimouri</a:t>
            </a:r>
            <a:endParaRPr lang="en-US" sz="2800" b="1" dirty="0">
              <a:solidFill>
                <a:schemeClr val="tx1"/>
              </a:solidFill>
              <a:latin typeface="Times New Roman" pitchFamily="18" charset="0"/>
              <a:cs typeface="Times New Roman" pitchFamily="18" charset="0"/>
            </a:endParaRPr>
          </a:p>
          <a:p>
            <a:pPr algn="ctr"/>
            <a:endParaRPr lang="en-US" sz="1800" dirty="0" smtClean="0">
              <a:solidFill>
                <a:schemeClr val="tx1"/>
              </a:solidFill>
              <a:latin typeface="Times New Roman" pitchFamily="18" charset="0"/>
              <a:cs typeface="Times New Roman" pitchFamily="18" charset="0"/>
            </a:endParaRPr>
          </a:p>
          <a:p>
            <a:pPr algn="ctr"/>
            <a:endParaRPr lang="en-US" sz="1800" dirty="0">
              <a:solidFill>
                <a:schemeClr val="tx1"/>
              </a:solidFill>
              <a:latin typeface="Times New Roman" pitchFamily="18" charset="0"/>
              <a:cs typeface="Times New Roman" pitchFamily="18" charset="0"/>
            </a:endParaRPr>
          </a:p>
          <a:p>
            <a:pPr algn="ctr"/>
            <a:endParaRPr lang="en-US" sz="1800" dirty="0" smtClean="0">
              <a:solidFill>
                <a:schemeClr val="tx1"/>
              </a:solidFill>
              <a:latin typeface="Times New Roman" pitchFamily="18" charset="0"/>
              <a:cs typeface="Times New Roman" pitchFamily="18" charset="0"/>
            </a:endParaRPr>
          </a:p>
          <a:p>
            <a:pPr algn="ctr"/>
            <a:endParaRPr lang="en-US" sz="1800" dirty="0">
              <a:solidFill>
                <a:schemeClr val="tx1"/>
              </a:solidFill>
              <a:latin typeface="Times New Roman" pitchFamily="18" charset="0"/>
              <a:cs typeface="Times New Roman" pitchFamily="18" charset="0"/>
            </a:endParaRPr>
          </a:p>
          <a:p>
            <a:pPr algn="ctr"/>
            <a:r>
              <a:rPr lang="en-US" sz="1800" dirty="0">
                <a:solidFill>
                  <a:schemeClr val="tx1"/>
                </a:solidFill>
                <a:latin typeface="Times New Roman" pitchFamily="18" charset="0"/>
                <a:cs typeface="Times New Roman" pitchFamily="18" charset="0"/>
              </a:rPr>
              <a:t>Department of Chemistry, </a:t>
            </a:r>
            <a:r>
              <a:rPr lang="en-US" sz="1800" dirty="0" err="1">
                <a:solidFill>
                  <a:schemeClr val="tx1"/>
                </a:solidFill>
                <a:latin typeface="Times New Roman" pitchFamily="18" charset="0"/>
                <a:cs typeface="Times New Roman" pitchFamily="18" charset="0"/>
              </a:rPr>
              <a:t>Payame</a:t>
            </a:r>
            <a:r>
              <a:rPr lang="en-US" sz="1800" dirty="0">
                <a:solidFill>
                  <a:schemeClr val="tx1"/>
                </a:solidFill>
                <a:latin typeface="Times New Roman" pitchFamily="18" charset="0"/>
                <a:cs typeface="Times New Roman" pitchFamily="18" charset="0"/>
              </a:rPr>
              <a:t> Noor </a:t>
            </a:r>
            <a:r>
              <a:rPr lang="en-US" sz="1800" dirty="0" smtClean="0">
                <a:solidFill>
                  <a:schemeClr val="tx1"/>
                </a:solidFill>
                <a:latin typeface="Times New Roman" pitchFamily="18" charset="0"/>
                <a:cs typeface="Times New Roman" pitchFamily="18" charset="0"/>
              </a:rPr>
              <a:t>University, </a:t>
            </a:r>
            <a:r>
              <a:rPr lang="en-US" sz="1800" dirty="0">
                <a:solidFill>
                  <a:schemeClr val="tx1"/>
                </a:solidFill>
                <a:latin typeface="Times New Roman" pitchFamily="18" charset="0"/>
                <a:cs typeface="Times New Roman" pitchFamily="18" charset="0"/>
              </a:rPr>
              <a:t>Tehran, Iran</a:t>
            </a:r>
          </a:p>
          <a:p>
            <a:pPr algn="ctr"/>
            <a:r>
              <a:rPr lang="en-US" sz="1800" b="1" dirty="0" smtClean="0">
                <a:solidFill>
                  <a:srgbClr val="0070C0"/>
                </a:solidFill>
                <a:latin typeface="Times New Roman" pitchFamily="18" charset="0"/>
                <a:cs typeface="Times New Roman" pitchFamily="18" charset="0"/>
              </a:rPr>
              <a:t>a_teimoory@yahoo.com</a:t>
            </a:r>
            <a:r>
              <a:rPr lang="en-US" sz="1800" b="1" dirty="0">
                <a:solidFill>
                  <a:srgbClr val="0070C0"/>
                </a:solidFill>
                <a:latin typeface="Times New Roman" pitchFamily="18" charset="0"/>
                <a:cs typeface="Times New Roman" pitchFamily="18" charset="0"/>
              </a:rPr>
              <a:t>, a_teimouri@pnu.ac.ir</a:t>
            </a:r>
          </a:p>
          <a:p>
            <a:pPr algn="ctr"/>
            <a:endParaRPr lang="fa-IR"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255687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7620000" cy="784443"/>
          </a:xfrm>
        </p:spPr>
        <p:txBody>
          <a:bodyPr/>
          <a:lstStyle/>
          <a:p>
            <a:r>
              <a:rPr lang="en-US" sz="5400" b="1" dirty="0">
                <a:solidFill>
                  <a:srgbClr val="0070C0"/>
                </a:solidFill>
                <a:latin typeface="Times New Roman" pitchFamily="18" charset="0"/>
                <a:cs typeface="Times New Roman" pitchFamily="18" charset="0"/>
              </a:rPr>
              <a:t>Introduction</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395536" y="973083"/>
            <a:ext cx="4032448" cy="5624269"/>
          </a:xfrm>
        </p:spPr>
        <p:txBody>
          <a:bodyPr>
            <a:noAutofit/>
          </a:bodyPr>
          <a:lstStyle/>
          <a:p>
            <a:pPr algn="l" rtl="0"/>
            <a:r>
              <a:rPr lang="en-US" sz="2800" b="1" dirty="0">
                <a:solidFill>
                  <a:srgbClr val="00B050"/>
                </a:solidFill>
                <a:latin typeface="Times New Roman" pitchFamily="18" charset="0"/>
                <a:cs typeface="Times New Roman" pitchFamily="18" charset="0"/>
              </a:rPr>
              <a:t>Tissue engineering </a:t>
            </a:r>
            <a:r>
              <a:rPr lang="en-US" sz="2800" dirty="0">
                <a:latin typeface="Times New Roman" pitchFamily="18" charset="0"/>
                <a:cs typeface="Times New Roman" pitchFamily="18" charset="0"/>
              </a:rPr>
              <a:t>involves the use of a scaffold for the formation of new viable tissue for a medical </a:t>
            </a:r>
            <a:r>
              <a:rPr lang="en-US" sz="2800" dirty="0" smtClean="0">
                <a:latin typeface="Times New Roman" pitchFamily="18" charset="0"/>
                <a:cs typeface="Times New Roman" pitchFamily="18" charset="0"/>
              </a:rPr>
              <a:t>purpose.</a:t>
            </a:r>
          </a:p>
          <a:p>
            <a:pPr algn="l" rtl="0"/>
            <a:r>
              <a:rPr lang="en-US" sz="2800" dirty="0">
                <a:latin typeface="Times New Roman" pitchFamily="18" charset="0"/>
                <a:cs typeface="Times New Roman" pitchFamily="18" charset="0"/>
              </a:rPr>
              <a:t>with applications that repair or replace portions of or whole tissues (i.e., bone, </a:t>
            </a:r>
            <a:r>
              <a:rPr lang="en-US" sz="2800" dirty="0" smtClean="0">
                <a:latin typeface="Times New Roman" pitchFamily="18" charset="0"/>
                <a:cs typeface="Times New Roman" pitchFamily="18" charset="0"/>
              </a:rPr>
              <a:t>etc</a:t>
            </a:r>
            <a:r>
              <a:rPr lang="en-US" sz="2800" dirty="0">
                <a:latin typeface="Times New Roman" pitchFamily="18" charset="0"/>
                <a:cs typeface="Times New Roman" pitchFamily="18" charset="0"/>
              </a:rPr>
              <a:t>.). </a:t>
            </a:r>
            <a:endParaRPr lang="fa-IR" sz="2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973083"/>
            <a:ext cx="4103687"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383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5616624" cy="5472608"/>
          </a:xfrm>
        </p:spPr>
        <p:txBody>
          <a:bodyPr/>
          <a:lstStyle/>
          <a:p>
            <a:pPr rtl="0"/>
            <a:r>
              <a:rPr lang="en-US" sz="2800" b="1" dirty="0">
                <a:solidFill>
                  <a:srgbClr val="00B050"/>
                </a:solidFill>
                <a:latin typeface="Times New Roman" pitchFamily="18" charset="0"/>
                <a:cs typeface="Times New Roman" pitchFamily="18" charset="0"/>
              </a:rPr>
              <a:t>Silk fibroin (SF) </a:t>
            </a:r>
            <a:r>
              <a:rPr lang="en-US" sz="2800" dirty="0">
                <a:solidFill>
                  <a:schemeClr val="tx1"/>
                </a:solidFill>
                <a:latin typeface="Times New Roman" pitchFamily="18" charset="0"/>
                <a:cs typeface="Times New Roman" pitchFamily="18" charset="0"/>
              </a:rPr>
              <a:t>is a kind of natural polymers with a great potential in biomedical application. </a:t>
            </a:r>
            <a:r>
              <a:rPr lang="en-US" sz="2800" dirty="0" smtClean="0">
                <a:solidFill>
                  <a:schemeClr val="tx1"/>
                </a:solidFill>
                <a:latin typeface="+mn-lt"/>
              </a:rPr>
              <a:t/>
            </a:r>
            <a:br>
              <a:rPr lang="en-US" sz="2800" dirty="0" smtClean="0">
                <a:solidFill>
                  <a:schemeClr val="tx1"/>
                </a:solidFill>
                <a:latin typeface="+mn-lt"/>
              </a:rPr>
            </a:br>
            <a:r>
              <a:rPr lang="en-US" sz="2800" dirty="0">
                <a:solidFill>
                  <a:schemeClr val="tx1"/>
                </a:solidFill>
                <a:latin typeface="+mn-lt"/>
              </a:rPr>
              <a:t/>
            </a:r>
            <a:br>
              <a:rPr lang="en-US" sz="2800" dirty="0">
                <a:solidFill>
                  <a:schemeClr val="tx1"/>
                </a:solidFill>
                <a:latin typeface="+mn-lt"/>
              </a:rPr>
            </a:br>
            <a:r>
              <a:rPr lang="en-US" sz="2800" dirty="0">
                <a:solidFill>
                  <a:schemeClr val="tx1"/>
                </a:solidFill>
                <a:latin typeface="+mn-lt"/>
              </a:rPr>
              <a:t/>
            </a:r>
            <a:br>
              <a:rPr lang="en-US" sz="2800" dirty="0">
                <a:solidFill>
                  <a:schemeClr val="tx1"/>
                </a:solidFill>
                <a:latin typeface="+mn-lt"/>
              </a:rPr>
            </a:br>
            <a:r>
              <a:rPr lang="en-US" sz="2800" dirty="0">
                <a:solidFill>
                  <a:schemeClr val="tx1"/>
                </a:solidFill>
                <a:latin typeface="Times New Roman" pitchFamily="18" charset="0"/>
                <a:cs typeface="Times New Roman" pitchFamily="18" charset="0"/>
              </a:rPr>
              <a:t>good biocompatibility,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biodegradability</a:t>
            </a:r>
            <a:r>
              <a:rPr lang="en-US" sz="2800" dirty="0">
                <a:solidFill>
                  <a:schemeClr val="tx1"/>
                </a:solidFill>
                <a:latin typeface="Times New Roman" pitchFamily="18" charset="0"/>
                <a:cs typeface="Times New Roman" pitchFamily="18" charset="0"/>
              </a:rPr>
              <a:t>,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high </a:t>
            </a:r>
            <a:r>
              <a:rPr lang="en-US" sz="2800" dirty="0">
                <a:solidFill>
                  <a:schemeClr val="tx1"/>
                </a:solidFill>
                <a:latin typeface="Times New Roman" pitchFamily="18" charset="0"/>
                <a:cs typeface="Times New Roman" pitchFamily="18" charset="0"/>
              </a:rPr>
              <a:t>tensile strength</a:t>
            </a:r>
            <a:r>
              <a:rPr lang="en-US" sz="2800" dirty="0" smtClean="0">
                <a:solidFill>
                  <a:schemeClr val="tx1"/>
                </a:solidFill>
                <a:latin typeface="Times New Roman" pitchFamily="18" charset="0"/>
                <a:cs typeface="Times New Roman" pitchFamily="18" charset="0"/>
              </a:rPr>
              <a:t>,</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hemostatic properties,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non-cytotoxicity</a:t>
            </a:r>
            <a:r>
              <a:rPr lang="en-US" sz="2800" dirty="0">
                <a:solidFill>
                  <a:schemeClr val="tx1"/>
                </a:solidFill>
                <a:latin typeface="Times New Roman" pitchFamily="18" charset="0"/>
                <a:cs typeface="Times New Roman" pitchFamily="18" charset="0"/>
              </a:rPr>
              <a:t>,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endParaRPr lang="fa-IR" sz="2800" dirty="0">
              <a:solidFill>
                <a:schemeClr val="tx1"/>
              </a:solidFill>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2492896"/>
            <a:ext cx="3541713" cy="5688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6804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55" y="476672"/>
            <a:ext cx="4690864" cy="6250706"/>
          </a:xfrm>
        </p:spPr>
        <p:txBody>
          <a:bodyPr/>
          <a:lstStyle/>
          <a:p>
            <a:pPr rtl="0"/>
            <a:r>
              <a:rPr lang="en-US" sz="2800" b="1" dirty="0" err="1">
                <a:solidFill>
                  <a:srgbClr val="00B050"/>
                </a:solidFill>
                <a:latin typeface="Times New Roman" pitchFamily="18" charset="0"/>
                <a:cs typeface="Times New Roman" pitchFamily="18" charset="0"/>
              </a:rPr>
              <a:t>Diopside</a:t>
            </a:r>
            <a:r>
              <a:rPr lang="en-US" sz="2800" dirty="0">
                <a:solidFill>
                  <a:schemeClr val="tx1"/>
                </a:solidFill>
                <a:latin typeface="Times New Roman" pitchFamily="18" charset="0"/>
                <a:cs typeface="Times New Roman" pitchFamily="18" charset="0"/>
              </a:rPr>
              <a:t> is advised as an excellent bioactive material for artificial bone and dental root, since it shows more potential of apatite formation ability and higher mechanical strength than hydroxyapatite.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r>
              <a:rPr lang="en-US" sz="2800" b="1" dirty="0" err="1" smtClean="0">
                <a:solidFill>
                  <a:srgbClr val="00B050"/>
                </a:solidFill>
                <a:latin typeface="Times New Roman" pitchFamily="18" charset="0"/>
                <a:cs typeface="Times New Roman" pitchFamily="18" charset="0"/>
              </a:rPr>
              <a:t>Diopside</a:t>
            </a:r>
            <a:r>
              <a:rPr lang="en-US" sz="2800" b="1" dirty="0" smtClean="0">
                <a:solidFill>
                  <a:srgbClr val="00B050"/>
                </a:solidFill>
                <a:latin typeface="Times New Roman" pitchFamily="18" charset="0"/>
                <a:cs typeface="Times New Roman" pitchFamily="18" charset="0"/>
              </a:rPr>
              <a:t> </a:t>
            </a:r>
            <a:r>
              <a:rPr lang="en-US" sz="2800" b="1" dirty="0">
                <a:solidFill>
                  <a:srgbClr val="00B050"/>
                </a:solidFill>
                <a:latin typeface="Times New Roman" pitchFamily="18" charset="0"/>
                <a:cs typeface="Times New Roman" pitchFamily="18" charset="0"/>
              </a:rPr>
              <a:t>(CaMgSi</a:t>
            </a:r>
            <a:r>
              <a:rPr lang="en-US" sz="2000" b="1" dirty="0">
                <a:solidFill>
                  <a:srgbClr val="00B050"/>
                </a:solidFill>
                <a:latin typeface="Times New Roman" pitchFamily="18" charset="0"/>
                <a:cs typeface="Times New Roman" pitchFamily="18" charset="0"/>
              </a:rPr>
              <a:t>2</a:t>
            </a:r>
            <a:r>
              <a:rPr lang="en-US" sz="2800" b="1" dirty="0">
                <a:solidFill>
                  <a:srgbClr val="00B050"/>
                </a:solidFill>
                <a:latin typeface="Times New Roman" pitchFamily="18" charset="0"/>
                <a:cs typeface="Times New Roman" pitchFamily="18" charset="0"/>
              </a:rPr>
              <a:t>O</a:t>
            </a:r>
            <a:r>
              <a:rPr lang="en-US" sz="1800" b="1" dirty="0">
                <a:solidFill>
                  <a:srgbClr val="00B050"/>
                </a:solidFill>
                <a:latin typeface="Times New Roman" pitchFamily="18" charset="0"/>
                <a:cs typeface="Times New Roman" pitchFamily="18" charset="0"/>
              </a:rPr>
              <a:t>6</a:t>
            </a:r>
            <a:r>
              <a:rPr lang="en-US" sz="2800" b="1" dirty="0">
                <a:solidFill>
                  <a:srgbClr val="00B050"/>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has a fairly high mechanical strength, good bioactivity, </a:t>
            </a: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excellent </a:t>
            </a:r>
            <a:r>
              <a:rPr lang="en-US" sz="2800" dirty="0">
                <a:solidFill>
                  <a:schemeClr val="tx1"/>
                </a:solidFill>
                <a:latin typeface="Times New Roman" pitchFamily="18" charset="0"/>
                <a:cs typeface="Times New Roman" pitchFamily="18" charset="0"/>
              </a:rPr>
              <a:t>bending strength and a good </a:t>
            </a:r>
            <a:r>
              <a:rPr lang="en-US" sz="2800" dirty="0" smtClean="0">
                <a:solidFill>
                  <a:schemeClr val="tx1"/>
                </a:solidFill>
                <a:latin typeface="Times New Roman" pitchFamily="18" charset="0"/>
                <a:cs typeface="Times New Roman" pitchFamily="18" charset="0"/>
              </a:rPr>
              <a:t>biocompatibility.</a:t>
            </a: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
            </a:r>
            <a:br>
              <a:rPr lang="en-US" sz="2800" dirty="0" smtClean="0">
                <a:solidFill>
                  <a:schemeClr val="tx1"/>
                </a:solidFill>
                <a:latin typeface="Times New Roman" pitchFamily="18" charset="0"/>
                <a:cs typeface="Times New Roman" pitchFamily="18" charset="0"/>
              </a:rPr>
            </a:br>
            <a:r>
              <a:rPr lang="en-US" sz="2800" dirty="0">
                <a:solidFill>
                  <a:schemeClr val="tx1"/>
                </a:solidFill>
                <a:latin typeface="Times New Roman" pitchFamily="18" charset="0"/>
                <a:cs typeface="Times New Roman" pitchFamily="18" charset="0"/>
              </a:rPr>
              <a:t/>
            </a:r>
            <a:br>
              <a:rPr lang="en-US" sz="2800" dirty="0">
                <a:solidFill>
                  <a:schemeClr val="tx1"/>
                </a:solidFill>
                <a:latin typeface="Times New Roman" pitchFamily="18" charset="0"/>
                <a:cs typeface="Times New Roman" pitchFamily="18" charset="0"/>
              </a:rPr>
            </a:br>
            <a:r>
              <a:rPr lang="en-US" sz="2800" dirty="0">
                <a:solidFill>
                  <a:schemeClr val="tx1"/>
                </a:solidFill>
                <a:latin typeface="Times New Roman" pitchFamily="18" charset="0"/>
                <a:cs typeface="Times New Roman" pitchFamily="18" charset="0"/>
              </a:rPr>
              <a:t>  </a:t>
            </a:r>
            <a:endParaRPr lang="fa-IR" sz="2800" dirty="0">
              <a:solidFill>
                <a:schemeClr val="tx1"/>
              </a:solidFill>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624960"/>
            <a:ext cx="3240361" cy="3014288"/>
          </a:xfrm>
          <a:prstGeom prst="rect">
            <a:avLst/>
          </a:prstGeom>
          <a:ln>
            <a:noFill/>
          </a:ln>
          <a:effectLst>
            <a:softEdge rad="112500"/>
          </a:effectLst>
        </p:spPr>
      </p:pic>
    </p:spTree>
    <p:extLst>
      <p:ext uri="{BB962C8B-B14F-4D97-AF65-F5344CB8AC3E}">
        <p14:creationId xmlns:p14="http://schemas.microsoft.com/office/powerpoint/2010/main" val="2762969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2362274"/>
          </a:xfrm>
        </p:spPr>
        <p:txBody>
          <a:bodyPr/>
          <a:lstStyle/>
          <a:p>
            <a:r>
              <a:rPr lang="en-US" sz="2800" b="1" dirty="0">
                <a:solidFill>
                  <a:srgbClr val="00B050"/>
                </a:solidFill>
                <a:latin typeface="Times New Roman" pitchFamily="18" charset="0"/>
                <a:cs typeface="Times New Roman" pitchFamily="18" charset="0"/>
              </a:rPr>
              <a:t>Electrospinning</a:t>
            </a:r>
            <a:r>
              <a:rPr lang="en-US" sz="2800" dirty="0">
                <a:solidFill>
                  <a:srgbClr val="00B050"/>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is a new technique to fabricate </a:t>
            </a:r>
            <a:r>
              <a:rPr lang="en-US" sz="2800" b="1" dirty="0" err="1">
                <a:solidFill>
                  <a:schemeClr val="tx1"/>
                </a:solidFill>
                <a:latin typeface="Times New Roman" pitchFamily="18" charset="0"/>
                <a:cs typeface="Times New Roman" pitchFamily="18" charset="0"/>
              </a:rPr>
              <a:t>nanofibrous</a:t>
            </a:r>
            <a:r>
              <a:rPr lang="en-US" sz="2800" b="1" dirty="0">
                <a:solidFill>
                  <a:schemeClr val="tx1"/>
                </a:solidFill>
                <a:latin typeface="Times New Roman" pitchFamily="18" charset="0"/>
                <a:cs typeface="Times New Roman" pitchFamily="18" charset="0"/>
              </a:rPr>
              <a:t> scaffolds </a:t>
            </a:r>
            <a:r>
              <a:rPr lang="en-US" sz="2800" dirty="0">
                <a:solidFill>
                  <a:schemeClr val="tx1"/>
                </a:solidFill>
                <a:latin typeface="Times New Roman" pitchFamily="18" charset="0"/>
                <a:cs typeface="Times New Roman" pitchFamily="18" charset="0"/>
              </a:rPr>
              <a:t>for </a:t>
            </a:r>
            <a:r>
              <a:rPr lang="en-US" sz="2800" b="1" dirty="0">
                <a:solidFill>
                  <a:srgbClr val="00B050"/>
                </a:solidFill>
                <a:latin typeface="Times New Roman" pitchFamily="18" charset="0"/>
                <a:cs typeface="Times New Roman" pitchFamily="18" charset="0"/>
              </a:rPr>
              <a:t>tissue engineering </a:t>
            </a:r>
            <a:r>
              <a:rPr lang="en-US" sz="2800" dirty="0" smtClean="0">
                <a:solidFill>
                  <a:schemeClr val="tx1"/>
                </a:solidFill>
                <a:latin typeface="Times New Roman" pitchFamily="18" charset="0"/>
                <a:cs typeface="Times New Roman" pitchFamily="18" charset="0"/>
              </a:rPr>
              <a:t>due</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to the large surface area to volume ratio, </a:t>
            </a:r>
            <a:r>
              <a:rPr lang="en-US" sz="2800" dirty="0" smtClean="0">
                <a:solidFill>
                  <a:schemeClr val="tx1"/>
                </a:solidFill>
                <a:latin typeface="Times New Roman" pitchFamily="18" charset="0"/>
                <a:cs typeface="Times New Roman" pitchFamily="18" charset="0"/>
              </a:rPr>
              <a:t>that</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influences the adhesion, migration, and </a:t>
            </a:r>
            <a:r>
              <a:rPr lang="en-US" sz="2800" dirty="0" smtClean="0">
                <a:solidFill>
                  <a:schemeClr val="tx1"/>
                </a:solidFill>
                <a:latin typeface="Times New Roman" pitchFamily="18" charset="0"/>
                <a:cs typeface="Times New Roman" pitchFamily="18" charset="0"/>
              </a:rPr>
              <a:t>growth</a:t>
            </a:r>
            <a:br>
              <a:rPr lang="en-US" sz="2800" dirty="0" smtClean="0">
                <a:solidFill>
                  <a:schemeClr val="tx1"/>
                </a:solidFill>
                <a:latin typeface="Times New Roman" pitchFamily="18" charset="0"/>
                <a:cs typeface="Times New Roman" pitchFamily="18" charset="0"/>
              </a:rPr>
            </a:b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of </a:t>
            </a:r>
            <a:r>
              <a:rPr lang="en-US" sz="2800" dirty="0" smtClean="0">
                <a:solidFill>
                  <a:schemeClr val="tx1"/>
                </a:solidFill>
                <a:latin typeface="Times New Roman" pitchFamily="18" charset="0"/>
                <a:cs typeface="Times New Roman" pitchFamily="18" charset="0"/>
              </a:rPr>
              <a:t>cells. </a:t>
            </a:r>
            <a:endParaRPr lang="fa-IR" sz="2800" dirty="0">
              <a:solidFill>
                <a:schemeClr val="tx1"/>
              </a:solidFill>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636912"/>
            <a:ext cx="7056784" cy="38333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81771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331968" cy="1152128"/>
          </a:xfrm>
        </p:spPr>
        <p:txBody>
          <a:bodyPr/>
          <a:lstStyle/>
          <a:p>
            <a:r>
              <a:rPr lang="en-US" sz="5400" b="1" dirty="0">
                <a:solidFill>
                  <a:srgbClr val="0070C0"/>
                </a:solidFill>
              </a:rPr>
              <a:t>Materials</a:t>
            </a:r>
            <a:r>
              <a:rPr lang="en-US" b="1" dirty="0">
                <a:solidFill>
                  <a:srgbClr val="0070C0"/>
                </a:solidFill>
              </a:rPr>
              <a:t/>
            </a:r>
            <a:br>
              <a:rPr lang="en-US" b="1" dirty="0">
                <a:solidFill>
                  <a:srgbClr val="0070C0"/>
                </a:solidFill>
              </a:rPr>
            </a:br>
            <a:endParaRPr lang="fa-IR" b="1" dirty="0">
              <a:solidFill>
                <a:srgbClr val="0070C0"/>
              </a:solidFill>
            </a:endParaRPr>
          </a:p>
        </p:txBody>
      </p:sp>
      <p:sp>
        <p:nvSpPr>
          <p:cNvPr id="3" name="Content Placeholder 2"/>
          <p:cNvSpPr>
            <a:spLocks noGrp="1"/>
          </p:cNvSpPr>
          <p:nvPr>
            <p:ph idx="1"/>
          </p:nvPr>
        </p:nvSpPr>
        <p:spPr>
          <a:xfrm>
            <a:off x="457200" y="1124744"/>
            <a:ext cx="7620000" cy="5276056"/>
          </a:xfrm>
        </p:spPr>
        <p:txBody>
          <a:bodyPr>
            <a:noAutofit/>
          </a:bodyPr>
          <a:lstStyle/>
          <a:p>
            <a:pPr algn="l" rtl="0"/>
            <a:r>
              <a:rPr lang="en-US" sz="2800" dirty="0" smtClean="0">
                <a:latin typeface="Times New Roman" pitchFamily="18" charset="0"/>
                <a:cs typeface="Times New Roman" pitchFamily="18" charset="0"/>
              </a:rPr>
              <a:t>cocoons </a:t>
            </a:r>
            <a:r>
              <a:rPr lang="en-US" sz="2800" dirty="0">
                <a:latin typeface="Times New Roman" pitchFamily="18" charset="0"/>
                <a:cs typeface="Times New Roman" pitchFamily="18" charset="0"/>
              </a:rPr>
              <a:t>of silkworm, </a:t>
            </a:r>
            <a:r>
              <a:rPr lang="en-US" sz="2800" dirty="0" err="1" smtClean="0">
                <a:latin typeface="Times New Roman" pitchFamily="18" charset="0"/>
                <a:cs typeface="Times New Roman" pitchFamily="18" charset="0"/>
              </a:rPr>
              <a:t>Bombyx</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mori</a:t>
            </a:r>
            <a:r>
              <a:rPr lang="en-US"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dialysis </a:t>
            </a:r>
            <a:r>
              <a:rPr lang="en-US" sz="2800" dirty="0">
                <a:latin typeface="Times New Roman" pitchFamily="18" charset="0"/>
                <a:cs typeface="Times New Roman" pitchFamily="18" charset="0"/>
              </a:rPr>
              <a:t>cassettes </a:t>
            </a:r>
            <a:endParaRPr lang="en-US" sz="2800" dirty="0" smtClean="0">
              <a:latin typeface="Times New Roman" pitchFamily="18" charset="0"/>
              <a:cs typeface="Times New Roman" pitchFamily="18" charset="0"/>
            </a:endParaRPr>
          </a:p>
          <a:p>
            <a:pPr algn="l" rtl="0"/>
            <a:r>
              <a:rPr lang="en-US" sz="2800" dirty="0">
                <a:latin typeface="Times New Roman" pitchFamily="18" charset="0"/>
                <a:cs typeface="Times New Roman" pitchFamily="18" charset="0"/>
              </a:rPr>
              <a:t>Calcium nitrate</a:t>
            </a:r>
          </a:p>
          <a:p>
            <a:pPr algn="l" rtl="0"/>
            <a:r>
              <a:rPr lang="en-US" sz="2800" dirty="0">
                <a:latin typeface="Times New Roman" pitchFamily="18" charset="0"/>
                <a:cs typeface="Times New Roman" pitchFamily="18" charset="0"/>
              </a:rPr>
              <a:t>magnesium chloride</a:t>
            </a:r>
          </a:p>
          <a:p>
            <a:pPr algn="l" rtl="0"/>
            <a:r>
              <a:rPr lang="en-US" sz="2800" dirty="0">
                <a:latin typeface="Times New Roman" pitchFamily="18" charset="0"/>
                <a:cs typeface="Times New Roman" pitchFamily="18" charset="0"/>
              </a:rPr>
              <a:t>TEOS </a:t>
            </a:r>
            <a:endParaRPr lang="en-US" sz="2800" dirty="0" smtClean="0">
              <a:latin typeface="Times New Roman" pitchFamily="18" charset="0"/>
              <a:cs typeface="Times New Roman" pitchFamily="18" charset="0"/>
            </a:endParaRPr>
          </a:p>
          <a:p>
            <a:pPr algn="l" rtl="0"/>
            <a:r>
              <a:rPr lang="en-US" sz="2800" dirty="0">
                <a:latin typeface="Times New Roman" pitchFamily="18" charset="0"/>
                <a:cs typeface="Times New Roman" pitchFamily="18" charset="0"/>
              </a:rPr>
              <a:t> Sodium </a:t>
            </a:r>
            <a:r>
              <a:rPr lang="en-US" sz="2800" dirty="0" smtClean="0">
                <a:latin typeface="Times New Roman" pitchFamily="18" charset="0"/>
                <a:cs typeface="Times New Roman" pitchFamily="18" charset="0"/>
              </a:rPr>
              <a:t>carbonate</a:t>
            </a:r>
          </a:p>
          <a:p>
            <a:pPr algn="l" rtl="0"/>
            <a:r>
              <a:rPr lang="en-US" sz="2800" dirty="0" err="1">
                <a:latin typeface="Times New Roman" pitchFamily="18" charset="0"/>
                <a:cs typeface="Times New Roman" pitchFamily="18" charset="0"/>
              </a:rPr>
              <a:t>LiBr</a:t>
            </a:r>
            <a:r>
              <a:rPr lang="en-US" sz="2800" dirty="0">
                <a:latin typeface="Times New Roman" pitchFamily="18" charset="0"/>
                <a:cs typeface="Times New Roman" pitchFamily="18" charset="0"/>
              </a:rPr>
              <a:t>, calcium </a:t>
            </a:r>
            <a:r>
              <a:rPr lang="en-US" sz="2800" dirty="0" smtClean="0">
                <a:latin typeface="Times New Roman" pitchFamily="18" charset="0"/>
                <a:cs typeface="Times New Roman" pitchFamily="18" charset="0"/>
              </a:rPr>
              <a:t>nitrate</a:t>
            </a:r>
          </a:p>
          <a:p>
            <a:pPr algn="l" rtl="0"/>
            <a:r>
              <a:rPr lang="en-US" sz="2800" dirty="0">
                <a:latin typeface="Times New Roman" pitchFamily="18" charset="0"/>
                <a:cs typeface="Times New Roman" pitchFamily="18" charset="0"/>
              </a:rPr>
              <a:t>magnesium </a:t>
            </a:r>
            <a:r>
              <a:rPr lang="en-US" sz="2800" dirty="0" smtClean="0">
                <a:latin typeface="Times New Roman" pitchFamily="18" charset="0"/>
                <a:cs typeface="Times New Roman" pitchFamily="18" charset="0"/>
              </a:rPr>
              <a:t>nitrate</a:t>
            </a:r>
          </a:p>
          <a:p>
            <a:pPr algn="l" rtl="0"/>
            <a:r>
              <a:rPr lang="en-US" sz="2800" dirty="0">
                <a:latin typeface="Times New Roman" pitchFamily="18" charset="0"/>
                <a:cs typeface="Times New Roman" pitchFamily="18" charset="0"/>
              </a:rPr>
              <a:t> and other solvents </a:t>
            </a:r>
            <a:endParaRPr lang="en-US" sz="2800" dirty="0" smtClean="0">
              <a:latin typeface="Times New Roman" pitchFamily="18" charset="0"/>
              <a:cs typeface="Times New Roman" pitchFamily="18" charset="0"/>
            </a:endParaRPr>
          </a:p>
          <a:p>
            <a:pPr algn="l" rtl="0"/>
            <a:endParaRPr lang="fa-IR" sz="2800" dirty="0">
              <a:latin typeface="Times New Roman" pitchFamily="18" charset="0"/>
              <a:cs typeface="Times New Roman"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2132856"/>
            <a:ext cx="3096344" cy="34563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3356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0070C0"/>
                </a:solidFill>
                <a:latin typeface="Times New Roman" pitchFamily="18" charset="0"/>
                <a:cs typeface="Times New Roman" pitchFamily="18" charset="0"/>
              </a:rPr>
              <a:t>Methods</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114300" indent="0" algn="l">
              <a:buNone/>
            </a:pPr>
            <a:r>
              <a:rPr lang="en-US" sz="2800" b="1" dirty="0">
                <a:solidFill>
                  <a:srgbClr val="00B050"/>
                </a:solidFill>
                <a:latin typeface="Times New Roman" pitchFamily="18" charset="0"/>
                <a:cs typeface="Times New Roman" pitchFamily="18" charset="0"/>
              </a:rPr>
              <a:t>Silk fibroin (SF) </a:t>
            </a:r>
            <a:r>
              <a:rPr lang="en-US" sz="2800" dirty="0">
                <a:latin typeface="Times New Roman" pitchFamily="18" charset="0"/>
                <a:cs typeface="Times New Roman" pitchFamily="18" charset="0"/>
              </a:rPr>
              <a:t>was extracted from silk cocoons </a:t>
            </a:r>
            <a:r>
              <a:rPr lang="en-US" sz="2800" dirty="0" smtClean="0">
                <a:latin typeface="Times New Roman" pitchFamily="18" charset="0"/>
                <a:cs typeface="Times New Roman" pitchFamily="18" charset="0"/>
              </a:rPr>
              <a:t>according </a:t>
            </a:r>
            <a:r>
              <a:rPr lang="en-US" sz="2800" dirty="0">
                <a:latin typeface="Times New Roman" pitchFamily="18" charset="0"/>
                <a:cs typeface="Times New Roman" pitchFamily="18" charset="0"/>
              </a:rPr>
              <a:t>to the protocol designed by </a:t>
            </a:r>
            <a:r>
              <a:rPr lang="en-US" sz="2800" dirty="0" smtClean="0">
                <a:latin typeface="Times New Roman" pitchFamily="18" charset="0"/>
                <a:cs typeface="Times New Roman" pitchFamily="18" charset="0"/>
              </a:rPr>
              <a:t>Kaplan </a:t>
            </a:r>
            <a:r>
              <a:rPr lang="en-US" sz="2800" dirty="0" smtClean="0">
                <a:latin typeface="Times New Roman" pitchFamily="18" charset="0"/>
                <a:cs typeface="Times New Roman" pitchFamily="18" charset="0"/>
              </a:rPr>
              <a:t>.</a:t>
            </a:r>
          </a:p>
          <a:p>
            <a:pPr marL="114300" indent="0" algn="l">
              <a:buNone/>
            </a:pPr>
            <a:r>
              <a:rPr lang="en-US" sz="2800" dirty="0" smtClean="0">
                <a:latin typeface="Times New Roman" pitchFamily="18" charset="0"/>
                <a:cs typeface="Times New Roman" pitchFamily="18" charset="0"/>
              </a:rPr>
              <a:t>This </a:t>
            </a:r>
            <a:r>
              <a:rPr lang="en-US" sz="2800" dirty="0">
                <a:latin typeface="Times New Roman" pitchFamily="18" charset="0"/>
                <a:cs typeface="Times New Roman" pitchFamily="18" charset="0"/>
              </a:rPr>
              <a:t>purified </a:t>
            </a:r>
            <a:r>
              <a:rPr lang="en-US" sz="2800" b="1" dirty="0">
                <a:solidFill>
                  <a:srgbClr val="00B050"/>
                </a:solidFill>
                <a:latin typeface="Times New Roman" pitchFamily="18" charset="0"/>
                <a:cs typeface="Times New Roman" pitchFamily="18" charset="0"/>
              </a:rPr>
              <a:t>silk fibroin </a:t>
            </a:r>
            <a:r>
              <a:rPr lang="en-US" sz="2800" dirty="0">
                <a:latin typeface="Times New Roman" pitchFamily="18" charset="0"/>
                <a:cs typeface="Times New Roman" pitchFamily="18" charset="0"/>
              </a:rPr>
              <a:t>was kept in the temperature of 4º C before use.</a:t>
            </a:r>
            <a:endParaRPr lang="fa-IR" sz="2800" dirty="0">
              <a:latin typeface="Times New Roman" pitchFamily="18" charset="0"/>
              <a:cs typeface="Times New Roman"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334" t="11333" r="5499" b="20889"/>
          <a:stretch/>
        </p:blipFill>
        <p:spPr>
          <a:xfrm>
            <a:off x="1403648" y="3501008"/>
            <a:ext cx="5184576" cy="27885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511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70C0"/>
                </a:solidFill>
                <a:latin typeface="Times New Roman" pitchFamily="18" charset="0"/>
                <a:cs typeface="Times New Roman" pitchFamily="18" charset="0"/>
              </a:rPr>
              <a:t>Nano </a:t>
            </a:r>
            <a:r>
              <a:rPr lang="en-US" sz="5400" b="1" dirty="0" err="1">
                <a:solidFill>
                  <a:srgbClr val="0070C0"/>
                </a:solidFill>
                <a:latin typeface="Times New Roman" pitchFamily="18" charset="0"/>
                <a:cs typeface="Times New Roman" pitchFamily="18" charset="0"/>
              </a:rPr>
              <a:t>diopside</a:t>
            </a:r>
            <a:r>
              <a:rPr lang="en-US" sz="5400" b="1" dirty="0">
                <a:solidFill>
                  <a:srgbClr val="0070C0"/>
                </a:solidFill>
                <a:latin typeface="Times New Roman" pitchFamily="18" charset="0"/>
                <a:cs typeface="Times New Roman" pitchFamily="18" charset="0"/>
              </a:rPr>
              <a:t> synthesis</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427984" y="1772816"/>
            <a:ext cx="3649216" cy="4392488"/>
          </a:xfrm>
        </p:spPr>
        <p:txBody>
          <a:bodyPr>
            <a:normAutofit/>
          </a:bodyPr>
          <a:lstStyle/>
          <a:p>
            <a:pPr marL="114300" indent="0" algn="l">
              <a:buNone/>
            </a:pPr>
            <a:r>
              <a:rPr lang="en-US" sz="2800" dirty="0">
                <a:latin typeface="Times New Roman" pitchFamily="18" charset="0"/>
                <a:cs typeface="Times New Roman" pitchFamily="18" charset="0"/>
              </a:rPr>
              <a:t>The </a:t>
            </a:r>
            <a:r>
              <a:rPr lang="en-US" sz="2800" b="1" dirty="0" err="1">
                <a:solidFill>
                  <a:srgbClr val="00B050"/>
                </a:solidFill>
                <a:latin typeface="Times New Roman" pitchFamily="18" charset="0"/>
                <a:cs typeface="Times New Roman" pitchFamily="18" charset="0"/>
              </a:rPr>
              <a:t>diopside</a:t>
            </a:r>
            <a:r>
              <a:rPr lang="en-US" sz="2800" b="1" dirty="0">
                <a:solidFill>
                  <a:srgbClr val="00B050"/>
                </a:solidFill>
                <a:latin typeface="Times New Roman" pitchFamily="18" charset="0"/>
                <a:cs typeface="Times New Roman" pitchFamily="18" charset="0"/>
              </a:rPr>
              <a:t> ceramic </a:t>
            </a:r>
            <a:r>
              <a:rPr lang="en-US" sz="2800" dirty="0">
                <a:latin typeface="Times New Roman" pitchFamily="18" charset="0"/>
                <a:cs typeface="Times New Roman" pitchFamily="18" charset="0"/>
              </a:rPr>
              <a:t>was prepared through a modified sol-gel method described somewhere </a:t>
            </a:r>
            <a:r>
              <a:rPr lang="en-US" sz="2800" dirty="0" smtClean="0">
                <a:latin typeface="Times New Roman" pitchFamily="18" charset="0"/>
                <a:cs typeface="Times New Roman" pitchFamily="18" charset="0"/>
              </a:rPr>
              <a:t>else.</a:t>
            </a:r>
            <a:endParaRPr lang="fa-IR" sz="2800" dirty="0">
              <a:latin typeface="Times New Roman" pitchFamily="18" charset="0"/>
              <a:cs typeface="Times New Roman" pitchFamily="18"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1852" t="27111" r="10297" b="27555"/>
          <a:stretch/>
        </p:blipFill>
        <p:spPr>
          <a:xfrm>
            <a:off x="571560" y="1772816"/>
            <a:ext cx="3489960" cy="3960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5787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560" y="0"/>
            <a:ext cx="8892480" cy="1440160"/>
          </a:xfrm>
        </p:spPr>
        <p:txBody>
          <a:bodyPr/>
          <a:lstStyle/>
          <a:p>
            <a:pPr algn="just"/>
            <a:r>
              <a:rPr lang="en-US" sz="4800" b="1" dirty="0">
                <a:solidFill>
                  <a:srgbClr val="0070C0"/>
                </a:solidFill>
                <a:latin typeface="Times New Roman" pitchFamily="18" charset="0"/>
                <a:cs typeface="Times New Roman" pitchFamily="18" charset="0"/>
              </a:rPr>
              <a:t>Electrospinning of SF </a:t>
            </a:r>
            <a:r>
              <a:rPr lang="en-US" sz="5400" b="1" dirty="0">
                <a:solidFill>
                  <a:srgbClr val="0070C0"/>
                </a:solidFill>
                <a:latin typeface="Times New Roman" pitchFamily="18" charset="0"/>
                <a:cs typeface="Times New Roman" pitchFamily="18" charset="0"/>
              </a:rPr>
              <a:t>nanofiber</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323528" y="1575277"/>
            <a:ext cx="4752528" cy="5166091"/>
          </a:xfrm>
        </p:spPr>
        <p:txBody>
          <a:bodyPr>
            <a:normAutofit lnSpcReduction="10000"/>
          </a:bodyPr>
          <a:lstStyle/>
          <a:p>
            <a:pPr marL="114300" indent="0" algn="l">
              <a:buNone/>
            </a:pPr>
            <a:r>
              <a:rPr lang="en-US" sz="2800" dirty="0">
                <a:latin typeface="Times New Roman" pitchFamily="18" charset="0"/>
                <a:cs typeface="Times New Roman" pitchFamily="18" charset="0"/>
              </a:rPr>
              <a:t>An </a:t>
            </a:r>
            <a:r>
              <a:rPr lang="en-US" sz="2800" b="1" dirty="0">
                <a:solidFill>
                  <a:srgbClr val="00B050"/>
                </a:solidFill>
                <a:latin typeface="Times New Roman" pitchFamily="18" charset="0"/>
                <a:cs typeface="Times New Roman" pitchFamily="18" charset="0"/>
              </a:rPr>
              <a:t>electrospinning</a:t>
            </a:r>
            <a:r>
              <a:rPr lang="en-US" sz="2800" dirty="0">
                <a:latin typeface="Times New Roman" pitchFamily="18" charset="0"/>
                <a:cs typeface="Times New Roman" pitchFamily="18" charset="0"/>
              </a:rPr>
              <a:t> apparatus manufactured was used, and was operated at room </a:t>
            </a:r>
            <a:r>
              <a:rPr lang="en-US" sz="2800" dirty="0" smtClean="0">
                <a:latin typeface="Times New Roman" pitchFamily="18" charset="0"/>
                <a:cs typeface="Times New Roman" pitchFamily="18" charset="0"/>
              </a:rPr>
              <a:t>temperature.</a:t>
            </a:r>
          </a:p>
          <a:p>
            <a:pPr marL="114300" indent="0" algn="l">
              <a:buNone/>
            </a:pPr>
            <a:r>
              <a:rPr lang="en-US" sz="2800" dirty="0" smtClean="0">
                <a:latin typeface="Times New Roman" pitchFamily="18" charset="0"/>
                <a:cs typeface="Times New Roman" pitchFamily="18" charset="0"/>
              </a:rPr>
              <a:t> </a:t>
            </a:r>
          </a:p>
          <a:p>
            <a:pPr marL="114300" indent="0" algn="l">
              <a:buNone/>
            </a:pPr>
            <a:r>
              <a:rPr lang="en-US" sz="2800" dirty="0" smtClean="0">
                <a:latin typeface="Times New Roman" pitchFamily="18" charset="0"/>
                <a:cs typeface="Times New Roman" pitchFamily="18" charset="0"/>
              </a:rPr>
              <a:t>All </a:t>
            </a:r>
            <a:r>
              <a:rPr lang="en-US" sz="2800" dirty="0">
                <a:latin typeface="Times New Roman" pitchFamily="18" charset="0"/>
                <a:cs typeface="Times New Roman" pitchFamily="18" charset="0"/>
              </a:rPr>
              <a:t>solutions were </a:t>
            </a:r>
            <a:r>
              <a:rPr lang="en-US" sz="2800" b="1" dirty="0" err="1">
                <a:latin typeface="Times New Roman" pitchFamily="18" charset="0"/>
                <a:cs typeface="Times New Roman" pitchFamily="18" charset="0"/>
              </a:rPr>
              <a:t>electrospun</a:t>
            </a:r>
            <a:r>
              <a:rPr lang="en-US" sz="2800" dirty="0">
                <a:latin typeface="Times New Roman" pitchFamily="18" charset="0"/>
                <a:cs typeface="Times New Roman" pitchFamily="18" charset="0"/>
              </a:rPr>
              <a:t> in the same processing conditions. These solutions were directly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electrospun</a:t>
            </a: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using a typical </a:t>
            </a:r>
            <a:r>
              <a:rPr lang="en-US" sz="2800" b="1" dirty="0" err="1">
                <a:solidFill>
                  <a:srgbClr val="00B050"/>
                </a:solidFill>
                <a:latin typeface="Times New Roman" pitchFamily="18" charset="0"/>
                <a:cs typeface="Times New Roman" pitchFamily="18" charset="0"/>
              </a:rPr>
              <a:t>electrospinning</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equipment.</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fa-IR"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1772816"/>
            <a:ext cx="3456385" cy="39560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638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7825680" cy="1786210"/>
          </a:xfrm>
        </p:spPr>
        <p:txBody>
          <a:bodyPr/>
          <a:lstStyle/>
          <a:p>
            <a:r>
              <a:rPr lang="en-US" sz="4800" b="1" dirty="0">
                <a:solidFill>
                  <a:srgbClr val="0070C0"/>
                </a:solidFill>
                <a:latin typeface="Times New Roman" pitchFamily="18" charset="0"/>
                <a:cs typeface="Times New Roman" pitchFamily="18" charset="0"/>
              </a:rPr>
              <a:t>Fabrication of silk fibroin/ </a:t>
            </a:r>
            <a:r>
              <a:rPr lang="en-US" sz="4800" b="1" dirty="0" err="1">
                <a:solidFill>
                  <a:srgbClr val="0070C0"/>
                </a:solidFill>
                <a:latin typeface="Times New Roman" pitchFamily="18" charset="0"/>
                <a:cs typeface="Times New Roman" pitchFamily="18" charset="0"/>
              </a:rPr>
              <a:t>nano</a:t>
            </a:r>
            <a:r>
              <a:rPr lang="en-US" sz="4800" b="1" dirty="0">
                <a:solidFill>
                  <a:srgbClr val="0070C0"/>
                </a:solidFill>
                <a:latin typeface="Times New Roman" pitchFamily="18" charset="0"/>
                <a:cs typeface="Times New Roman" pitchFamily="18" charset="0"/>
              </a:rPr>
              <a:t> </a:t>
            </a:r>
            <a:r>
              <a:rPr lang="en-US" sz="4800" b="1" dirty="0" err="1">
                <a:solidFill>
                  <a:srgbClr val="0070C0"/>
                </a:solidFill>
                <a:latin typeface="Times New Roman" pitchFamily="18" charset="0"/>
                <a:cs typeface="Times New Roman" pitchFamily="18" charset="0"/>
              </a:rPr>
              <a:t>diopside</a:t>
            </a:r>
            <a:r>
              <a:rPr lang="en-US" sz="4800" b="1" dirty="0">
                <a:solidFill>
                  <a:srgbClr val="0070C0"/>
                </a:solidFill>
                <a:latin typeface="Times New Roman" pitchFamily="18" charset="0"/>
                <a:cs typeface="Times New Roman" pitchFamily="18" charset="0"/>
              </a:rPr>
              <a:t> composite</a:t>
            </a:r>
            <a:endParaRPr lang="fa-IR" sz="48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0" y="2348880"/>
            <a:ext cx="3610744" cy="4176464"/>
          </a:xfrm>
        </p:spPr>
        <p:txBody>
          <a:bodyPr>
            <a:normAutofit/>
          </a:bodyPr>
          <a:lstStyle/>
          <a:p>
            <a:pPr marL="114300" indent="0" algn="l">
              <a:buNone/>
            </a:pPr>
            <a:r>
              <a:rPr lang="en-US" sz="2800" dirty="0">
                <a:latin typeface="Times New Roman" pitchFamily="18" charset="0"/>
                <a:cs typeface="Times New Roman" pitchFamily="18" charset="0"/>
              </a:rPr>
              <a:t>To form a </a:t>
            </a:r>
            <a:r>
              <a:rPr lang="en-US" sz="2800" b="1" dirty="0">
                <a:latin typeface="Times New Roman" pitchFamily="18" charset="0"/>
                <a:cs typeface="Times New Roman" pitchFamily="18" charset="0"/>
              </a:rPr>
              <a:t>composite</a:t>
            </a:r>
            <a:r>
              <a:rPr lang="en-US" sz="2800" dirty="0">
                <a:latin typeface="Times New Roman" pitchFamily="18" charset="0"/>
                <a:cs typeface="Times New Roman" pitchFamily="18" charset="0"/>
              </a:rPr>
              <a:t> of </a:t>
            </a:r>
            <a:r>
              <a:rPr lang="en-US" sz="2800" b="1" dirty="0">
                <a:solidFill>
                  <a:srgbClr val="00B050"/>
                </a:solidFill>
                <a:latin typeface="Times New Roman" pitchFamily="18" charset="0"/>
                <a:cs typeface="Times New Roman" pitchFamily="18" charset="0"/>
              </a:rPr>
              <a:t>SF nanofibers </a:t>
            </a:r>
            <a:r>
              <a:rPr lang="en-US" sz="2800" dirty="0">
                <a:latin typeface="Times New Roman" pitchFamily="18" charset="0"/>
                <a:cs typeface="Times New Roman" pitchFamily="18" charset="0"/>
              </a:rPr>
              <a:t>and </a:t>
            </a:r>
            <a:r>
              <a:rPr lang="en-US" sz="2800" b="1" dirty="0" err="1">
                <a:solidFill>
                  <a:srgbClr val="00B050"/>
                </a:solidFill>
                <a:latin typeface="Times New Roman" pitchFamily="18" charset="0"/>
                <a:cs typeface="Times New Roman" pitchFamily="18" charset="0"/>
              </a:rPr>
              <a:t>nano</a:t>
            </a:r>
            <a:r>
              <a:rPr lang="en-US" sz="2800" b="1" dirty="0">
                <a:solidFill>
                  <a:srgbClr val="00B050"/>
                </a:solidFill>
                <a:latin typeface="Times New Roman" pitchFamily="18" charset="0"/>
                <a:cs typeface="Times New Roman" pitchFamily="18" charset="0"/>
              </a:rPr>
              <a:t> </a:t>
            </a:r>
            <a:r>
              <a:rPr lang="en-US" sz="2800" b="1" dirty="0" err="1">
                <a:solidFill>
                  <a:srgbClr val="00B050"/>
                </a:solidFill>
                <a:latin typeface="Times New Roman" pitchFamily="18" charset="0"/>
                <a:cs typeface="Times New Roman" pitchFamily="18" charset="0"/>
              </a:rPr>
              <a:t>diopside</a:t>
            </a:r>
            <a:r>
              <a:rPr lang="en-US" sz="2800" dirty="0">
                <a:latin typeface="Times New Roman" pitchFamily="18" charset="0"/>
                <a:cs typeface="Times New Roman" pitchFamily="18" charset="0"/>
              </a:rPr>
              <a:t>, </a:t>
            </a:r>
            <a:r>
              <a:rPr lang="en-US" sz="2800" b="1" dirty="0">
                <a:solidFill>
                  <a:srgbClr val="00B050"/>
                </a:solidFill>
                <a:latin typeface="Times New Roman" pitchFamily="18" charset="0"/>
                <a:cs typeface="Times New Roman" pitchFamily="18" charset="0"/>
              </a:rPr>
              <a:t>SF</a:t>
            </a:r>
            <a:r>
              <a:rPr lang="en-US" sz="2800" dirty="0">
                <a:latin typeface="Times New Roman" pitchFamily="18" charset="0"/>
                <a:cs typeface="Times New Roman" pitchFamily="18" charset="0"/>
              </a:rPr>
              <a:t> </a:t>
            </a:r>
            <a:r>
              <a:rPr lang="en-US" sz="2800" b="1" dirty="0">
                <a:solidFill>
                  <a:srgbClr val="00B050"/>
                </a:solidFill>
                <a:latin typeface="Times New Roman" pitchFamily="18" charset="0"/>
                <a:cs typeface="Times New Roman" pitchFamily="18" charset="0"/>
              </a:rPr>
              <a:t>nanofibers</a:t>
            </a:r>
            <a:r>
              <a:rPr lang="en-US" sz="2800" dirty="0">
                <a:solidFill>
                  <a:srgbClr val="00B050"/>
                </a:solidFill>
                <a:latin typeface="Times New Roman" pitchFamily="18" charset="0"/>
                <a:cs typeface="Times New Roman" pitchFamily="18" charset="0"/>
              </a:rPr>
              <a:t> </a:t>
            </a:r>
            <a:r>
              <a:rPr lang="en-US" sz="2800" dirty="0">
                <a:latin typeface="Times New Roman" pitchFamily="18" charset="0"/>
                <a:cs typeface="Times New Roman" pitchFamily="18" charset="0"/>
              </a:rPr>
              <a:t>were immersed in pure methanol for 15 min, and were then dried at room temperature for 24 h. </a:t>
            </a:r>
            <a:endParaRPr lang="fa-IR" sz="2800"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592" y="2484904"/>
            <a:ext cx="4032448" cy="34906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25025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0070C0"/>
                </a:solidFill>
              </a:rPr>
              <a:t>Characterization</a:t>
            </a:r>
            <a:endParaRPr lang="fa-IR" sz="5400" b="1" dirty="0">
              <a:solidFill>
                <a:srgbClr val="0070C0"/>
              </a:solidFill>
            </a:endParaRPr>
          </a:p>
        </p:txBody>
      </p:sp>
      <p:sp>
        <p:nvSpPr>
          <p:cNvPr id="3" name="Content Placeholder 2"/>
          <p:cNvSpPr>
            <a:spLocks noGrp="1"/>
          </p:cNvSpPr>
          <p:nvPr>
            <p:ph idx="1"/>
          </p:nvPr>
        </p:nvSpPr>
        <p:spPr>
          <a:xfrm>
            <a:off x="457200" y="1844824"/>
            <a:ext cx="7620000" cy="4555976"/>
          </a:xfrm>
        </p:spPr>
        <p:txBody>
          <a:bodyPr>
            <a:normAutofit/>
          </a:bodyPr>
          <a:lstStyle/>
          <a:p>
            <a:pPr algn="l" rtl="0"/>
            <a:r>
              <a:rPr lang="en-US" sz="2800" dirty="0"/>
              <a:t>The morphologies of the composite scaffolds was evaluated by scanning electron microscope </a:t>
            </a:r>
            <a:r>
              <a:rPr lang="en-US" sz="2800" b="1" dirty="0"/>
              <a:t>(</a:t>
            </a:r>
            <a:r>
              <a:rPr lang="en-US" sz="2800" b="1" dirty="0" smtClean="0"/>
              <a:t>SEM</a:t>
            </a:r>
            <a:r>
              <a:rPr lang="fa-IR" sz="2800" b="1" dirty="0" smtClean="0"/>
              <a:t>(</a:t>
            </a:r>
          </a:p>
          <a:p>
            <a:pPr algn="l" rtl="0"/>
            <a:r>
              <a:rPr lang="en-US" sz="2800" dirty="0"/>
              <a:t>The samples were analyzed X-ray diffraction </a:t>
            </a:r>
            <a:r>
              <a:rPr lang="en-US" sz="2800" b="1" dirty="0"/>
              <a:t>(XRD</a:t>
            </a:r>
            <a:r>
              <a:rPr lang="en-US" sz="2800" b="1" dirty="0" smtClean="0"/>
              <a:t>)</a:t>
            </a:r>
          </a:p>
          <a:p>
            <a:pPr algn="l" rtl="0"/>
            <a:r>
              <a:rPr lang="en-US" sz="2800" b="1" dirty="0"/>
              <a:t>FT-IR</a:t>
            </a:r>
            <a:r>
              <a:rPr lang="en-US" sz="2800" dirty="0"/>
              <a:t> </a:t>
            </a:r>
            <a:r>
              <a:rPr lang="en-US" sz="2800" dirty="0" smtClean="0"/>
              <a:t>analysis</a:t>
            </a:r>
          </a:p>
          <a:p>
            <a:pPr algn="l" rtl="0"/>
            <a:r>
              <a:rPr lang="en-US" sz="2800" b="1" dirty="0" smtClean="0"/>
              <a:t>BET</a:t>
            </a:r>
            <a:endParaRPr lang="fa-IR" sz="2800" b="1" dirty="0"/>
          </a:p>
        </p:txBody>
      </p:sp>
    </p:spTree>
    <p:extLst>
      <p:ext uri="{BB962C8B-B14F-4D97-AF65-F5344CB8AC3E}">
        <p14:creationId xmlns:p14="http://schemas.microsoft.com/office/powerpoint/2010/main" val="825849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50106"/>
          </a:xfrm>
        </p:spPr>
        <p:txBody>
          <a:bodyPr/>
          <a:lstStyle/>
          <a:p>
            <a:r>
              <a:rPr lang="en-US" sz="5400" b="1" dirty="0">
                <a:solidFill>
                  <a:srgbClr val="0070C0"/>
                </a:solidFill>
              </a:rPr>
              <a:t>Results and discussion</a:t>
            </a:r>
            <a:endParaRPr lang="fa-IR" sz="5400" b="1" dirty="0">
              <a:solidFill>
                <a:srgbClr val="0070C0"/>
              </a:solidFill>
            </a:endParaRPr>
          </a:p>
        </p:txBody>
      </p:sp>
      <p:sp>
        <p:nvSpPr>
          <p:cNvPr id="3" name="Content Placeholder 2"/>
          <p:cNvSpPr>
            <a:spLocks noGrp="1"/>
          </p:cNvSpPr>
          <p:nvPr>
            <p:ph idx="1"/>
          </p:nvPr>
        </p:nvSpPr>
        <p:spPr>
          <a:xfrm>
            <a:off x="457200" y="1124744"/>
            <a:ext cx="3538736" cy="5472608"/>
          </a:xfrm>
        </p:spPr>
        <p:txBody>
          <a:bodyPr>
            <a:normAutofit fontScale="92500" lnSpcReduction="10000"/>
          </a:bodyPr>
          <a:lstStyle/>
          <a:p>
            <a:pPr marL="114300" indent="0" algn="l">
              <a:buNone/>
            </a:pPr>
            <a:r>
              <a:rPr lang="en-US" sz="4300" b="1" dirty="0">
                <a:solidFill>
                  <a:srgbClr val="00B0F0"/>
                </a:solidFill>
              </a:rPr>
              <a:t>SEM analysis</a:t>
            </a:r>
          </a:p>
          <a:p>
            <a:pPr marL="114300" indent="0" algn="l">
              <a:buNone/>
            </a:pPr>
            <a:r>
              <a:rPr lang="en-US" sz="3000" dirty="0" smtClean="0"/>
              <a:t>Fig </a:t>
            </a:r>
            <a:r>
              <a:rPr lang="en-US" sz="3000" dirty="0"/>
              <a:t>shows </a:t>
            </a:r>
            <a:r>
              <a:rPr lang="en-US" sz="3000" b="1" dirty="0"/>
              <a:t>SEM</a:t>
            </a:r>
            <a:r>
              <a:rPr lang="en-US" sz="3000" dirty="0"/>
              <a:t> micrographs of the </a:t>
            </a:r>
            <a:r>
              <a:rPr lang="en-US" sz="3000" b="1" dirty="0" err="1" smtClean="0">
                <a:solidFill>
                  <a:srgbClr val="00B050"/>
                </a:solidFill>
              </a:rPr>
              <a:t>nanofiber</a:t>
            </a:r>
            <a:r>
              <a:rPr lang="en-US" sz="3000" b="1" dirty="0" smtClean="0">
                <a:solidFill>
                  <a:srgbClr val="00B050"/>
                </a:solidFill>
              </a:rPr>
              <a:t> </a:t>
            </a:r>
            <a:r>
              <a:rPr lang="en-US" sz="3000" b="1" dirty="0" smtClean="0"/>
              <a:t>composite </a:t>
            </a:r>
            <a:r>
              <a:rPr lang="en-US" sz="3000" b="1" dirty="0"/>
              <a:t>scaffolds </a:t>
            </a:r>
            <a:r>
              <a:rPr lang="en-US" sz="3000" dirty="0"/>
              <a:t>containing </a:t>
            </a:r>
            <a:r>
              <a:rPr lang="en-US" sz="3000" b="1" dirty="0" smtClean="0"/>
              <a:t>20wt </a:t>
            </a:r>
            <a:r>
              <a:rPr lang="en-US" sz="3000" b="1" dirty="0"/>
              <a:t>% </a:t>
            </a:r>
            <a:r>
              <a:rPr lang="en-US" sz="3000" dirty="0"/>
              <a:t>of </a:t>
            </a:r>
            <a:r>
              <a:rPr lang="en-US" sz="3000" b="1" dirty="0" err="1">
                <a:solidFill>
                  <a:srgbClr val="00B050"/>
                </a:solidFill>
              </a:rPr>
              <a:t>nano</a:t>
            </a:r>
            <a:r>
              <a:rPr lang="en-US" sz="3000" b="1" dirty="0">
                <a:solidFill>
                  <a:srgbClr val="00B050"/>
                </a:solidFill>
              </a:rPr>
              <a:t> </a:t>
            </a:r>
            <a:r>
              <a:rPr lang="en-US" sz="3000" b="1" dirty="0" err="1">
                <a:solidFill>
                  <a:srgbClr val="00B050"/>
                </a:solidFill>
              </a:rPr>
              <a:t>diopside</a:t>
            </a:r>
            <a:r>
              <a:rPr lang="en-US" sz="3000" dirty="0"/>
              <a:t>.</a:t>
            </a:r>
          </a:p>
          <a:p>
            <a:pPr marL="114300" indent="0" algn="l">
              <a:buNone/>
            </a:pPr>
            <a:endParaRPr lang="en-US" sz="3000" dirty="0" smtClean="0"/>
          </a:p>
          <a:p>
            <a:pPr marL="114300" indent="0" algn="l">
              <a:buNone/>
            </a:pPr>
            <a:r>
              <a:rPr lang="en-US" sz="3000" dirty="0" smtClean="0"/>
              <a:t>The </a:t>
            </a:r>
            <a:r>
              <a:rPr lang="en-US" sz="3000" dirty="0"/>
              <a:t>average diameter of </a:t>
            </a:r>
            <a:r>
              <a:rPr lang="en-US" sz="3000" b="1" dirty="0">
                <a:solidFill>
                  <a:srgbClr val="00B050"/>
                </a:solidFill>
              </a:rPr>
              <a:t>pure SF nanofibers </a:t>
            </a:r>
            <a:r>
              <a:rPr lang="en-US" sz="3000" dirty="0"/>
              <a:t>was measured </a:t>
            </a:r>
            <a:r>
              <a:rPr lang="en-US" sz="3000" b="1" dirty="0"/>
              <a:t>108.20</a:t>
            </a:r>
            <a:r>
              <a:rPr lang="en-US" sz="3000" dirty="0"/>
              <a:t> </a:t>
            </a:r>
            <a:r>
              <a:rPr lang="en-US" sz="3000" b="1" dirty="0"/>
              <a:t>±</a:t>
            </a:r>
            <a:r>
              <a:rPr lang="en-US" sz="3000" dirty="0"/>
              <a:t> </a:t>
            </a:r>
            <a:r>
              <a:rPr lang="en-US" sz="3000" b="1" dirty="0"/>
              <a:t>53</a:t>
            </a:r>
            <a:r>
              <a:rPr lang="en-US" sz="3000" dirty="0"/>
              <a:t>nm. </a:t>
            </a:r>
          </a:p>
          <a:p>
            <a:pPr marL="114300" indent="0" algn="l">
              <a:buNone/>
            </a:pPr>
            <a:endParaRPr lang="fa-I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7944" y="1268760"/>
            <a:ext cx="3926210" cy="3140968"/>
          </a:xfrm>
          <a:prstGeom prst="rect">
            <a:avLst/>
          </a:prstGeom>
        </p:spPr>
      </p:pic>
    </p:spTree>
    <p:extLst>
      <p:ext uri="{BB962C8B-B14F-4D97-AF65-F5344CB8AC3E}">
        <p14:creationId xmlns:p14="http://schemas.microsoft.com/office/powerpoint/2010/main" val="2363173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70C0"/>
                </a:solidFill>
                <a:latin typeface="Times New Roman" pitchFamily="18" charset="0"/>
                <a:cs typeface="Times New Roman" pitchFamily="18" charset="0"/>
              </a:rPr>
              <a:t>FT-IR analysis</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293947" y="1354177"/>
            <a:ext cx="7620000" cy="4800600"/>
          </a:xfrm>
        </p:spPr>
        <p:txBody>
          <a:bodyPr>
            <a:normAutofit/>
          </a:bodyPr>
          <a:lstStyle/>
          <a:p>
            <a:pPr marL="114300" indent="0" algn="l">
              <a:buNone/>
            </a:pPr>
            <a:r>
              <a:rPr lang="en-US" sz="2800" b="1" dirty="0" smtClean="0">
                <a:latin typeface="Times New Roman" pitchFamily="18" charset="0"/>
                <a:cs typeface="Times New Roman" pitchFamily="18" charset="0"/>
              </a:rPr>
              <a:t>FTIR</a:t>
            </a:r>
            <a:r>
              <a:rPr lang="en-US" sz="2800" dirty="0" smtClean="0">
                <a:solidFill>
                  <a:schemeClr val="tx1">
                    <a:lumMod val="65000"/>
                    <a:lumOff val="35000"/>
                  </a:schemeClr>
                </a:solidFill>
                <a:latin typeface="Times New Roman" pitchFamily="18" charset="0"/>
                <a:cs typeface="Times New Roman" pitchFamily="18" charset="0"/>
              </a:rPr>
              <a:t> </a:t>
            </a:r>
            <a:r>
              <a:rPr lang="en-US" sz="2800" dirty="0">
                <a:latin typeface="Times New Roman" pitchFamily="18" charset="0"/>
                <a:cs typeface="Times New Roman" pitchFamily="18" charset="0"/>
              </a:rPr>
              <a:t>spectra of </a:t>
            </a:r>
            <a:r>
              <a:rPr lang="en-US" sz="2800" b="1" dirty="0">
                <a:solidFill>
                  <a:srgbClr val="00B050"/>
                </a:solidFill>
                <a:latin typeface="Times New Roman" pitchFamily="18" charset="0"/>
                <a:cs typeface="Times New Roman" pitchFamily="18" charset="0"/>
              </a:rPr>
              <a:t>pure SF</a:t>
            </a:r>
            <a:r>
              <a:rPr lang="en-US" sz="2800" dirty="0">
                <a:latin typeface="Times New Roman" pitchFamily="18" charset="0"/>
                <a:cs typeface="Times New Roman" pitchFamily="18" charset="0"/>
              </a:rPr>
              <a:t>, </a:t>
            </a:r>
            <a:r>
              <a:rPr lang="en-US" sz="2800" b="1" dirty="0">
                <a:solidFill>
                  <a:srgbClr val="00B050"/>
                </a:solidFill>
                <a:latin typeface="Times New Roman" pitchFamily="18" charset="0"/>
                <a:cs typeface="Times New Roman" pitchFamily="18" charset="0"/>
              </a:rPr>
              <a:t>pure</a:t>
            </a:r>
            <a:r>
              <a:rPr lang="en-US" sz="2800" dirty="0">
                <a:latin typeface="Times New Roman" pitchFamily="18" charset="0"/>
                <a:cs typeface="Times New Roman" pitchFamily="18" charset="0"/>
              </a:rPr>
              <a:t> </a:t>
            </a:r>
            <a:r>
              <a:rPr lang="en-US" sz="2800" b="1" dirty="0" err="1" smtClean="0">
                <a:solidFill>
                  <a:srgbClr val="00B050"/>
                </a:solidFill>
                <a:latin typeface="Times New Roman" pitchFamily="18" charset="0"/>
                <a:cs typeface="Times New Roman" pitchFamily="18" charset="0"/>
              </a:rPr>
              <a:t>nanodiopside</a:t>
            </a:r>
            <a:r>
              <a:rPr lang="en-US"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marL="114300" indent="0" algn="l">
              <a:buNone/>
            </a:pPr>
            <a:r>
              <a:rPr lang="en-US" sz="2800" dirty="0" smtClean="0">
                <a:latin typeface="Times New Roman" pitchFamily="18" charset="0"/>
                <a:cs typeface="Times New Roman" pitchFamily="18" charset="0"/>
              </a:rPr>
              <a:t>and </a:t>
            </a:r>
            <a:r>
              <a:rPr lang="en-US" sz="2800" b="1" dirty="0" smtClean="0">
                <a:solidFill>
                  <a:srgbClr val="00B050"/>
                </a:solidFill>
                <a:latin typeface="Times New Roman" pitchFamily="18" charset="0"/>
                <a:cs typeface="Times New Roman" pitchFamily="18" charset="0"/>
              </a:rPr>
              <a:t>Silk</a:t>
            </a:r>
            <a:r>
              <a:rPr lang="en-US" sz="2800" dirty="0" smtClean="0">
                <a:latin typeface="Times New Roman" pitchFamily="18" charset="0"/>
                <a:cs typeface="Times New Roman" pitchFamily="18" charset="0"/>
              </a:rPr>
              <a:t> </a:t>
            </a:r>
            <a:r>
              <a:rPr lang="en-US" sz="2800" b="1" dirty="0" smtClean="0">
                <a:solidFill>
                  <a:srgbClr val="00B050"/>
                </a:solidFill>
                <a:latin typeface="Times New Roman" pitchFamily="18" charset="0"/>
                <a:cs typeface="Times New Roman" pitchFamily="18" charset="0"/>
              </a:rPr>
              <a:t>fibroin</a:t>
            </a:r>
            <a:r>
              <a:rPr lang="en-US" sz="2800" dirty="0" smtClean="0">
                <a:latin typeface="Times New Roman" pitchFamily="18" charset="0"/>
                <a:cs typeface="Times New Roman" pitchFamily="18" charset="0"/>
              </a:rPr>
              <a:t>/</a:t>
            </a:r>
            <a:r>
              <a:rPr lang="en-US" sz="2800" b="1" dirty="0" err="1" smtClean="0">
                <a:solidFill>
                  <a:srgbClr val="00B050"/>
                </a:solidFill>
                <a:latin typeface="Times New Roman" pitchFamily="18" charset="0"/>
                <a:cs typeface="Times New Roman" pitchFamily="18" charset="0"/>
              </a:rPr>
              <a:t>nanodiopside</a:t>
            </a:r>
            <a:r>
              <a:rPr lang="en-US" sz="2800"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composite </a:t>
            </a:r>
            <a:r>
              <a:rPr lang="en-US" sz="2800" b="1" dirty="0" smtClean="0">
                <a:latin typeface="Times New Roman" pitchFamily="18" charset="0"/>
                <a:cs typeface="Times New Roman" pitchFamily="18" charset="0"/>
              </a:rPr>
              <a:t>scaffolds</a:t>
            </a:r>
            <a:endParaRPr lang="fa-IR" sz="2800" dirty="0">
              <a:latin typeface="Times New Roman" pitchFamily="18" charset="0"/>
              <a:cs typeface="Times New Roman" pitchFamily="18" charset="0"/>
            </a:endParaRPr>
          </a:p>
        </p:txBody>
      </p:sp>
      <p:sp>
        <p:nvSpPr>
          <p:cNvPr id="4" name="Rectangle 3"/>
          <p:cNvSpPr/>
          <p:nvPr/>
        </p:nvSpPr>
        <p:spPr>
          <a:xfrm>
            <a:off x="539552" y="5949280"/>
            <a:ext cx="7200800" cy="646331"/>
          </a:xfrm>
          <a:prstGeom prst="rect">
            <a:avLst/>
          </a:prstGeom>
        </p:spPr>
        <p:txBody>
          <a:bodyPr wrap="square">
            <a:spAutoFit/>
          </a:bodyPr>
          <a:lstStyle/>
          <a:p>
            <a:pPr algn="l"/>
            <a:r>
              <a:rPr lang="en-US" b="1" dirty="0">
                <a:solidFill>
                  <a:srgbClr val="0070C0"/>
                </a:solidFill>
                <a:latin typeface="Times New Roman" pitchFamily="18" charset="0"/>
                <a:cs typeface="Times New Roman" pitchFamily="18" charset="0"/>
              </a:rPr>
              <a:t>FT-IR spectra of pure SF (a), 20% </a:t>
            </a:r>
            <a:r>
              <a:rPr lang="en-US" b="1" dirty="0" err="1">
                <a:solidFill>
                  <a:srgbClr val="0070C0"/>
                </a:solidFill>
                <a:latin typeface="Times New Roman" pitchFamily="18" charset="0"/>
                <a:cs typeface="Times New Roman" pitchFamily="18" charset="0"/>
              </a:rPr>
              <a:t>diopside</a:t>
            </a:r>
            <a:r>
              <a:rPr lang="en-US" b="1" dirty="0">
                <a:solidFill>
                  <a:srgbClr val="0070C0"/>
                </a:solidFill>
                <a:latin typeface="Times New Roman" pitchFamily="18" charset="0"/>
                <a:cs typeface="Times New Roman" pitchFamily="18" charset="0"/>
              </a:rPr>
              <a:t>/SF </a:t>
            </a:r>
            <a:r>
              <a:rPr lang="en-US" b="1" dirty="0" err="1">
                <a:solidFill>
                  <a:srgbClr val="0070C0"/>
                </a:solidFill>
                <a:latin typeface="Times New Roman" pitchFamily="18" charset="0"/>
                <a:cs typeface="Times New Roman" pitchFamily="18" charset="0"/>
              </a:rPr>
              <a:t>nanofibrous</a:t>
            </a:r>
            <a:r>
              <a:rPr lang="en-US" b="1" dirty="0">
                <a:solidFill>
                  <a:srgbClr val="0070C0"/>
                </a:solidFill>
                <a:latin typeface="Times New Roman" pitchFamily="18" charset="0"/>
                <a:cs typeface="Times New Roman" pitchFamily="18" charset="0"/>
              </a:rPr>
              <a:t> (b) and </a:t>
            </a:r>
            <a:r>
              <a:rPr lang="en-US" b="1" dirty="0" err="1">
                <a:solidFill>
                  <a:srgbClr val="0070C0"/>
                </a:solidFill>
                <a:latin typeface="Times New Roman" pitchFamily="18" charset="0"/>
                <a:cs typeface="Times New Roman" pitchFamily="18" charset="0"/>
              </a:rPr>
              <a:t>diopside</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nanopowders</a:t>
            </a:r>
            <a:r>
              <a:rPr lang="en-US" b="1" dirty="0">
                <a:solidFill>
                  <a:srgbClr val="0070C0"/>
                </a:solidFill>
                <a:latin typeface="Times New Roman" pitchFamily="18" charset="0"/>
                <a:cs typeface="Times New Roman" pitchFamily="18" charset="0"/>
              </a:rPr>
              <a:t> (c)</a:t>
            </a:r>
            <a:endParaRPr lang="fa-IR" b="1" dirty="0">
              <a:solidFill>
                <a:srgbClr val="0070C0"/>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3212976"/>
            <a:ext cx="7200800" cy="2710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8521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948" y="1700808"/>
            <a:ext cx="7620000" cy="1440160"/>
          </a:xfrm>
        </p:spPr>
        <p:txBody>
          <a:bodyPr/>
          <a:lstStyle/>
          <a:p>
            <a:pPr rtl="0"/>
            <a:r>
              <a:rPr lang="en-US" sz="2800" dirty="0" smtClean="0">
                <a:solidFill>
                  <a:schemeClr val="tx1"/>
                </a:solidFill>
                <a:latin typeface="+mn-lt"/>
              </a:rPr>
              <a:t/>
            </a:r>
            <a:br>
              <a:rPr lang="en-US" sz="2800" dirty="0" smtClean="0">
                <a:solidFill>
                  <a:schemeClr val="tx1"/>
                </a:solidFill>
                <a:latin typeface="+mn-lt"/>
              </a:rPr>
            </a:br>
            <a:r>
              <a:rPr lang="en-US" sz="2800" dirty="0">
                <a:solidFill>
                  <a:schemeClr val="tx1"/>
                </a:solidFill>
                <a:latin typeface="+mn-lt"/>
              </a:rPr>
              <a:t/>
            </a:r>
            <a:br>
              <a:rPr lang="en-US" sz="2800" dirty="0">
                <a:solidFill>
                  <a:schemeClr val="tx1"/>
                </a:solidFill>
                <a:latin typeface="+mn-lt"/>
              </a:rPr>
            </a:br>
            <a:r>
              <a:rPr lang="en-US" sz="2800" dirty="0" smtClean="0">
                <a:solidFill>
                  <a:schemeClr val="tx1"/>
                </a:solidFill>
                <a:latin typeface="+mn-lt"/>
              </a:rPr>
              <a:t/>
            </a:r>
            <a:br>
              <a:rPr lang="en-US" sz="2800" dirty="0" smtClean="0">
                <a:solidFill>
                  <a:schemeClr val="tx1"/>
                </a:solidFill>
                <a:latin typeface="+mn-lt"/>
              </a:rPr>
            </a:br>
            <a:r>
              <a:rPr lang="en-US" sz="2800" dirty="0">
                <a:solidFill>
                  <a:schemeClr val="tx1"/>
                </a:solidFill>
                <a:latin typeface="+mn-lt"/>
              </a:rPr>
              <a:t/>
            </a:r>
            <a:br>
              <a:rPr lang="en-US" sz="2800" dirty="0">
                <a:solidFill>
                  <a:schemeClr val="tx1"/>
                </a:solidFill>
                <a:latin typeface="+mn-lt"/>
              </a:rPr>
            </a:br>
            <a:r>
              <a:rPr lang="en-US" sz="2800" dirty="0">
                <a:solidFill>
                  <a:schemeClr val="tx1"/>
                </a:solidFill>
                <a:latin typeface="+mn-lt"/>
              </a:rPr>
              <a:t/>
            </a:r>
            <a:br>
              <a:rPr lang="en-US" sz="2800" dirty="0">
                <a:solidFill>
                  <a:schemeClr val="tx1"/>
                </a:solidFill>
                <a:latin typeface="+mn-lt"/>
              </a:rPr>
            </a:br>
            <a:endParaRPr lang="fa-IR" sz="2800" dirty="0">
              <a:solidFill>
                <a:schemeClr val="tx1"/>
              </a:solidFill>
              <a:latin typeface="+mn-lt"/>
            </a:endParaRPr>
          </a:p>
        </p:txBody>
      </p:sp>
      <p:sp>
        <p:nvSpPr>
          <p:cNvPr id="4" name="Rectangle 3"/>
          <p:cNvSpPr/>
          <p:nvPr/>
        </p:nvSpPr>
        <p:spPr>
          <a:xfrm>
            <a:off x="611560" y="836712"/>
            <a:ext cx="7344816" cy="2677656"/>
          </a:xfrm>
          <a:prstGeom prst="rect">
            <a:avLst/>
          </a:prstGeom>
        </p:spPr>
        <p:txBody>
          <a:bodyPr wrap="square">
            <a:spAutoFit/>
          </a:bodyPr>
          <a:lstStyle/>
          <a:p>
            <a:pPr marL="285750" indent="-285750" algn="l" rtl="0">
              <a:buFont typeface="Arial" panose="020B0604020202020204" pitchFamily="34" charset="0"/>
              <a:buChar char="•"/>
            </a:pPr>
            <a:r>
              <a:rPr lang="en-US" sz="2800" dirty="0"/>
              <a:t>The </a:t>
            </a:r>
            <a:r>
              <a:rPr lang="en-US" sz="2800" b="1" dirty="0"/>
              <a:t>amide I </a:t>
            </a:r>
            <a:r>
              <a:rPr lang="en-US" sz="2800" dirty="0"/>
              <a:t>peak, which reflects the stretching of </a:t>
            </a:r>
            <a:r>
              <a:rPr lang="en-US" sz="2800" b="1" dirty="0"/>
              <a:t>C=O group </a:t>
            </a:r>
            <a:r>
              <a:rPr lang="en-US" sz="2800" dirty="0"/>
              <a:t>along the</a:t>
            </a:r>
            <a:r>
              <a:rPr lang="en-US" sz="2800" dirty="0">
                <a:solidFill>
                  <a:srgbClr val="00B050"/>
                </a:solidFill>
              </a:rPr>
              <a:t> </a:t>
            </a:r>
            <a:r>
              <a:rPr lang="en-US" sz="2800" b="1" dirty="0">
                <a:solidFill>
                  <a:srgbClr val="00B050"/>
                </a:solidFill>
              </a:rPr>
              <a:t>SF</a:t>
            </a:r>
            <a:r>
              <a:rPr lang="en-US" sz="2800" dirty="0">
                <a:solidFill>
                  <a:srgbClr val="00B050"/>
                </a:solidFill>
              </a:rPr>
              <a:t> </a:t>
            </a:r>
            <a:r>
              <a:rPr lang="en-US" sz="2800" dirty="0"/>
              <a:t>backbone, is shifted from </a:t>
            </a:r>
            <a:r>
              <a:rPr lang="en-US" sz="2800" b="1" dirty="0"/>
              <a:t>1655</a:t>
            </a:r>
            <a:r>
              <a:rPr lang="en-US" sz="2800" dirty="0"/>
              <a:t> to </a:t>
            </a:r>
            <a:r>
              <a:rPr lang="en-US" sz="2800" b="1" dirty="0"/>
              <a:t>1630</a:t>
            </a:r>
            <a:r>
              <a:rPr lang="en-US" sz="2800" dirty="0"/>
              <a:t> cm−1</a:t>
            </a:r>
            <a:r>
              <a:rPr lang="en-US" sz="2800" dirty="0" smtClean="0"/>
              <a:t>.</a:t>
            </a:r>
          </a:p>
          <a:p>
            <a:pPr marL="285750" indent="-285750" algn="l" rtl="0">
              <a:buFont typeface="Arial" panose="020B0604020202020204" pitchFamily="34" charset="0"/>
              <a:buChar char="•"/>
            </a:pPr>
            <a:r>
              <a:rPr lang="en-US" sz="2800" dirty="0" smtClean="0"/>
              <a:t> </a:t>
            </a:r>
            <a:r>
              <a:rPr lang="en-US" sz="2800" dirty="0"/>
              <a:t>The </a:t>
            </a:r>
            <a:r>
              <a:rPr lang="en-US" sz="2800" b="1" dirty="0"/>
              <a:t>amide II</a:t>
            </a:r>
            <a:r>
              <a:rPr lang="en-US" sz="2800" dirty="0"/>
              <a:t>, which originates from </a:t>
            </a:r>
            <a:r>
              <a:rPr lang="en-US" sz="2800" b="1" dirty="0"/>
              <a:t>N–H</a:t>
            </a:r>
            <a:r>
              <a:rPr lang="en-US" sz="2800" dirty="0"/>
              <a:t> deformation, is shifted from</a:t>
            </a:r>
            <a:r>
              <a:rPr lang="en-US" sz="2800" b="1" dirty="0"/>
              <a:t> 1544 </a:t>
            </a:r>
            <a:r>
              <a:rPr lang="en-US" sz="2800" dirty="0"/>
              <a:t>to </a:t>
            </a:r>
            <a:r>
              <a:rPr lang="en-US" sz="2800" b="1" dirty="0"/>
              <a:t>1536</a:t>
            </a:r>
            <a:r>
              <a:rPr lang="en-US" sz="2800" dirty="0"/>
              <a:t> cm−</a:t>
            </a:r>
            <a:r>
              <a:rPr lang="en-US" sz="2800" dirty="0" smtClean="0"/>
              <a:t>1.</a:t>
            </a:r>
            <a:endParaRPr lang="fa-IR" sz="2800" dirty="0"/>
          </a:p>
        </p:txBody>
      </p:sp>
    </p:spTree>
    <p:extLst>
      <p:ext uri="{BB962C8B-B14F-4D97-AF65-F5344CB8AC3E}">
        <p14:creationId xmlns:p14="http://schemas.microsoft.com/office/powerpoint/2010/main" val="209958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15303"/>
          </a:xfrm>
        </p:spPr>
        <p:txBody>
          <a:bodyPr/>
          <a:lstStyle/>
          <a:p>
            <a:r>
              <a:rPr lang="en-US" sz="5400" b="1" dirty="0">
                <a:solidFill>
                  <a:srgbClr val="0070C0"/>
                </a:solidFill>
                <a:latin typeface="Times New Roman" pitchFamily="18" charset="0"/>
                <a:cs typeface="Times New Roman" pitchFamily="18" charset="0"/>
              </a:rPr>
              <a:t>XRD analysis</a:t>
            </a:r>
            <a:endParaRPr lang="fa-IR" sz="5400" b="1" dirty="0">
              <a:solidFill>
                <a:srgbClr val="0070C0"/>
              </a:solidFill>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3005823"/>
            <a:ext cx="7219061" cy="29434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07504" y="1189941"/>
            <a:ext cx="7920880" cy="1384995"/>
          </a:xfrm>
          <a:prstGeom prst="rect">
            <a:avLst/>
          </a:prstGeom>
        </p:spPr>
        <p:txBody>
          <a:bodyPr wrap="square">
            <a:spAutoFit/>
          </a:bodyPr>
          <a:lstStyle/>
          <a:p>
            <a:pPr algn="l"/>
            <a:r>
              <a:rPr lang="en-US" sz="2800" dirty="0">
                <a:latin typeface="Times New Roman" pitchFamily="18" charset="0"/>
                <a:cs typeface="Times New Roman" pitchFamily="18" charset="0"/>
              </a:rPr>
              <a:t>The </a:t>
            </a:r>
            <a:r>
              <a:rPr lang="en-US" sz="2800" b="1" dirty="0">
                <a:latin typeface="Times New Roman" pitchFamily="18" charset="0"/>
                <a:cs typeface="Times New Roman" pitchFamily="18" charset="0"/>
              </a:rPr>
              <a:t>XRD</a:t>
            </a:r>
            <a:r>
              <a:rPr lang="en-US" sz="2800" dirty="0">
                <a:latin typeface="Times New Roman" pitchFamily="18" charset="0"/>
                <a:cs typeface="Times New Roman" pitchFamily="18" charset="0"/>
              </a:rPr>
              <a:t> patterns of the</a:t>
            </a:r>
            <a:r>
              <a:rPr lang="en-US" sz="2800" dirty="0">
                <a:solidFill>
                  <a:srgbClr val="00B050"/>
                </a:solidFill>
                <a:latin typeface="Times New Roman" pitchFamily="18" charset="0"/>
                <a:cs typeface="Times New Roman" pitchFamily="18" charset="0"/>
              </a:rPr>
              <a:t> </a:t>
            </a:r>
            <a:r>
              <a:rPr lang="en-US" sz="2800" b="1" dirty="0" err="1" smtClean="0">
                <a:solidFill>
                  <a:srgbClr val="00B050"/>
                </a:solidFill>
                <a:latin typeface="Times New Roman" pitchFamily="18" charset="0"/>
                <a:cs typeface="Times New Roman" pitchFamily="18" charset="0"/>
              </a:rPr>
              <a:t>nanodiopside</a:t>
            </a:r>
            <a:r>
              <a:rPr lang="en-US" sz="2800" dirty="0" smtClean="0">
                <a:solidFill>
                  <a:srgbClr val="00B050"/>
                </a:solidFill>
                <a:latin typeface="Times New Roman" pitchFamily="18" charset="0"/>
                <a:cs typeface="Times New Roman" pitchFamily="18" charset="0"/>
              </a:rPr>
              <a:t> </a:t>
            </a:r>
            <a:r>
              <a:rPr lang="en-US" sz="2800" dirty="0">
                <a:latin typeface="Times New Roman" pitchFamily="18" charset="0"/>
                <a:cs typeface="Times New Roman" pitchFamily="18" charset="0"/>
              </a:rPr>
              <a:t>powder, </a:t>
            </a:r>
            <a:r>
              <a:rPr lang="en-US" sz="2800" b="1" dirty="0">
                <a:solidFill>
                  <a:srgbClr val="00B050"/>
                </a:solidFill>
                <a:latin typeface="Times New Roman" pitchFamily="18" charset="0"/>
                <a:cs typeface="Times New Roman" pitchFamily="18" charset="0"/>
              </a:rPr>
              <a:t>pure SF </a:t>
            </a:r>
            <a:r>
              <a:rPr lang="en-US" sz="2800" dirty="0">
                <a:latin typeface="Times New Roman" pitchFamily="18" charset="0"/>
                <a:cs typeface="Times New Roman" pitchFamily="18" charset="0"/>
              </a:rPr>
              <a:t>and </a:t>
            </a:r>
            <a:r>
              <a:rPr lang="en-US" sz="2800" b="1" dirty="0">
                <a:solidFill>
                  <a:srgbClr val="00B050"/>
                </a:solidFill>
                <a:latin typeface="Times New Roman" pitchFamily="18" charset="0"/>
                <a:cs typeface="Times New Roman" pitchFamily="18" charset="0"/>
              </a:rPr>
              <a:t>Silk </a:t>
            </a:r>
            <a:r>
              <a:rPr lang="en-US" sz="2800" b="1" dirty="0" smtClean="0">
                <a:solidFill>
                  <a:srgbClr val="00B050"/>
                </a:solidFill>
                <a:latin typeface="Times New Roman" pitchFamily="18" charset="0"/>
                <a:cs typeface="Times New Roman" pitchFamily="18" charset="0"/>
              </a:rPr>
              <a:t>fibroin</a:t>
            </a:r>
            <a:r>
              <a:rPr lang="en-US" sz="2800" dirty="0" smtClean="0">
                <a:latin typeface="Times New Roman" pitchFamily="18" charset="0"/>
                <a:cs typeface="Times New Roman" pitchFamily="18" charset="0"/>
              </a:rPr>
              <a:t>/</a:t>
            </a:r>
            <a:r>
              <a:rPr lang="en-US" sz="2800" b="1" dirty="0" err="1" smtClean="0">
                <a:solidFill>
                  <a:srgbClr val="00B050"/>
                </a:solidFill>
                <a:latin typeface="Times New Roman" pitchFamily="18" charset="0"/>
                <a:cs typeface="Times New Roman" pitchFamily="18" charset="0"/>
              </a:rPr>
              <a:t>nanodiopside</a:t>
            </a:r>
            <a:r>
              <a:rPr lang="en-US" sz="2800"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composite scaffolds </a:t>
            </a:r>
            <a:r>
              <a:rPr lang="en-US" sz="2800" dirty="0">
                <a:latin typeface="Times New Roman" pitchFamily="18" charset="0"/>
                <a:cs typeface="Times New Roman" pitchFamily="18" charset="0"/>
              </a:rPr>
              <a:t>containing </a:t>
            </a:r>
            <a:r>
              <a:rPr lang="en-US" sz="2800" b="1" dirty="0" smtClean="0">
                <a:latin typeface="Times New Roman" pitchFamily="18" charset="0"/>
                <a:cs typeface="Times New Roman" pitchFamily="18" charset="0"/>
              </a:rPr>
              <a:t>20wt </a:t>
            </a: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of </a:t>
            </a:r>
            <a:r>
              <a:rPr lang="en-US" sz="2800" b="1" dirty="0" err="1">
                <a:solidFill>
                  <a:srgbClr val="00B050"/>
                </a:solidFill>
                <a:latin typeface="Times New Roman" pitchFamily="18" charset="0"/>
                <a:cs typeface="Times New Roman" pitchFamily="18" charset="0"/>
              </a:rPr>
              <a:t>nano</a:t>
            </a:r>
            <a:r>
              <a:rPr lang="en-US" sz="2800" b="1" dirty="0">
                <a:solidFill>
                  <a:srgbClr val="00B050"/>
                </a:solidFill>
                <a:latin typeface="Times New Roman" pitchFamily="18" charset="0"/>
                <a:cs typeface="Times New Roman" pitchFamily="18" charset="0"/>
              </a:rPr>
              <a:t> </a:t>
            </a:r>
            <a:r>
              <a:rPr lang="en-US" sz="2800" b="1" dirty="0" err="1" smtClean="0">
                <a:solidFill>
                  <a:srgbClr val="00B050"/>
                </a:solidFill>
                <a:latin typeface="Times New Roman" pitchFamily="18" charset="0"/>
                <a:cs typeface="Times New Roman" pitchFamily="18" charset="0"/>
              </a:rPr>
              <a:t>diopside</a:t>
            </a:r>
            <a:endParaRPr lang="fa-IR" sz="2800" dirty="0">
              <a:latin typeface="Times New Roman" pitchFamily="18" charset="0"/>
              <a:cs typeface="Times New Roman" pitchFamily="18" charset="0"/>
            </a:endParaRPr>
          </a:p>
        </p:txBody>
      </p:sp>
      <p:sp>
        <p:nvSpPr>
          <p:cNvPr id="5" name="Rectangle 4"/>
          <p:cNvSpPr/>
          <p:nvPr/>
        </p:nvSpPr>
        <p:spPr>
          <a:xfrm>
            <a:off x="971600" y="5939720"/>
            <a:ext cx="6912768" cy="646331"/>
          </a:xfrm>
          <a:prstGeom prst="rect">
            <a:avLst/>
          </a:prstGeom>
        </p:spPr>
        <p:txBody>
          <a:bodyPr wrap="square">
            <a:spAutoFit/>
          </a:bodyPr>
          <a:lstStyle/>
          <a:p>
            <a:pPr algn="l"/>
            <a:r>
              <a:rPr lang="en-US" b="1" dirty="0">
                <a:solidFill>
                  <a:srgbClr val="0070C0"/>
                </a:solidFill>
                <a:latin typeface="Times New Roman" pitchFamily="18" charset="0"/>
                <a:cs typeface="Times New Roman" pitchFamily="18" charset="0"/>
              </a:rPr>
              <a:t>(A) XRD patterns of pure SF (a), 20% </a:t>
            </a:r>
            <a:r>
              <a:rPr lang="en-US" b="1" dirty="0" err="1">
                <a:solidFill>
                  <a:srgbClr val="0070C0"/>
                </a:solidFill>
                <a:latin typeface="Times New Roman" pitchFamily="18" charset="0"/>
                <a:cs typeface="Times New Roman" pitchFamily="18" charset="0"/>
              </a:rPr>
              <a:t>diopside</a:t>
            </a:r>
            <a:r>
              <a:rPr lang="en-US" b="1" dirty="0">
                <a:solidFill>
                  <a:srgbClr val="0070C0"/>
                </a:solidFill>
                <a:latin typeface="Times New Roman" pitchFamily="18" charset="0"/>
                <a:cs typeface="Times New Roman" pitchFamily="18" charset="0"/>
              </a:rPr>
              <a:t>/SF </a:t>
            </a:r>
            <a:r>
              <a:rPr lang="en-US" b="1" dirty="0" err="1">
                <a:solidFill>
                  <a:srgbClr val="0070C0"/>
                </a:solidFill>
                <a:latin typeface="Times New Roman" pitchFamily="18" charset="0"/>
                <a:cs typeface="Times New Roman" pitchFamily="18" charset="0"/>
              </a:rPr>
              <a:t>nanofibrous</a:t>
            </a:r>
            <a:r>
              <a:rPr lang="en-US" b="1" dirty="0">
                <a:solidFill>
                  <a:srgbClr val="0070C0"/>
                </a:solidFill>
                <a:latin typeface="Times New Roman" pitchFamily="18" charset="0"/>
                <a:cs typeface="Times New Roman" pitchFamily="18" charset="0"/>
              </a:rPr>
              <a:t> and </a:t>
            </a:r>
            <a:r>
              <a:rPr lang="en-US" b="1" dirty="0" err="1">
                <a:solidFill>
                  <a:srgbClr val="0070C0"/>
                </a:solidFill>
                <a:latin typeface="Times New Roman" pitchFamily="18" charset="0"/>
                <a:cs typeface="Times New Roman" pitchFamily="18" charset="0"/>
              </a:rPr>
              <a:t>diopside</a:t>
            </a:r>
            <a:r>
              <a:rPr lang="en-US" b="1" dirty="0">
                <a:solidFill>
                  <a:srgbClr val="0070C0"/>
                </a:solidFill>
                <a:latin typeface="Times New Roman" pitchFamily="18" charset="0"/>
                <a:cs typeface="Times New Roman" pitchFamily="18" charset="0"/>
              </a:rPr>
              <a:t> </a:t>
            </a:r>
            <a:r>
              <a:rPr lang="en-US" b="1" dirty="0" err="1">
                <a:solidFill>
                  <a:srgbClr val="0070C0"/>
                </a:solidFill>
                <a:latin typeface="Times New Roman" pitchFamily="18" charset="0"/>
                <a:cs typeface="Times New Roman" pitchFamily="18" charset="0"/>
              </a:rPr>
              <a:t>nanopowders</a:t>
            </a:r>
            <a:r>
              <a:rPr lang="en-US" b="1" dirty="0">
                <a:solidFill>
                  <a:srgbClr val="0070C0"/>
                </a:solidFill>
                <a:latin typeface="Times New Roman" pitchFamily="18" charset="0"/>
                <a:cs typeface="Times New Roman" pitchFamily="18" charset="0"/>
              </a:rPr>
              <a:t> (c).</a:t>
            </a:r>
            <a:endParaRPr lang="fa-IR"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3485861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26448"/>
            <a:ext cx="7620000" cy="1143000"/>
          </a:xfrm>
        </p:spPr>
        <p:txBody>
          <a:bodyPr/>
          <a:lstStyle/>
          <a:p>
            <a:pPr marL="457200" indent="-457200" rtl="0">
              <a:buClr>
                <a:schemeClr val="tx1"/>
              </a:buClr>
              <a:buFont typeface="Arial" panose="020B0604020202020204" pitchFamily="34" charset="0"/>
              <a:buChar char="•"/>
            </a:pPr>
            <a:r>
              <a:rPr lang="en-US" sz="2800" b="1" dirty="0" err="1" smtClean="0">
                <a:solidFill>
                  <a:srgbClr val="00B050"/>
                </a:solidFill>
                <a:latin typeface="Times New Roman" pitchFamily="18" charset="0"/>
                <a:cs typeface="Times New Roman" pitchFamily="18" charset="0"/>
              </a:rPr>
              <a:t>nanodiopside</a:t>
            </a:r>
            <a:r>
              <a:rPr lang="en-US" sz="2800" dirty="0" smtClean="0">
                <a:solidFill>
                  <a:schemeClr val="tx1"/>
                </a:solidFill>
                <a:latin typeface="Times New Roman" pitchFamily="18" charset="0"/>
                <a:cs typeface="Times New Roman" pitchFamily="18" charset="0"/>
              </a:rPr>
              <a:t> </a:t>
            </a:r>
            <a:r>
              <a:rPr lang="en-US" sz="2800" dirty="0">
                <a:solidFill>
                  <a:schemeClr val="tx1"/>
                </a:solidFill>
                <a:latin typeface="Times New Roman" pitchFamily="18" charset="0"/>
                <a:cs typeface="Times New Roman" pitchFamily="18" charset="0"/>
              </a:rPr>
              <a:t>showed peaks at </a:t>
            </a:r>
            <a:r>
              <a:rPr lang="en-US" sz="2800" b="1" dirty="0">
                <a:solidFill>
                  <a:schemeClr val="tx1"/>
                </a:solidFill>
                <a:latin typeface="Times New Roman" pitchFamily="18" charset="0"/>
                <a:cs typeface="Times New Roman" pitchFamily="18" charset="0"/>
              </a:rPr>
              <a:t>29.9° </a:t>
            </a:r>
            <a:r>
              <a:rPr lang="en-US" sz="2800" dirty="0">
                <a:solidFill>
                  <a:schemeClr val="tx1"/>
                </a:solidFill>
                <a:latin typeface="Times New Roman" pitchFamily="18" charset="0"/>
                <a:cs typeface="Times New Roman" pitchFamily="18" charset="0"/>
              </a:rPr>
              <a:t>which are important </a:t>
            </a:r>
            <a:r>
              <a:rPr lang="en-US" sz="2800" dirty="0" smtClean="0">
                <a:solidFill>
                  <a:schemeClr val="tx1"/>
                </a:solidFill>
                <a:latin typeface="Times New Roman" pitchFamily="18" charset="0"/>
                <a:cs typeface="Times New Roman" pitchFamily="18" charset="0"/>
              </a:rPr>
              <a:t>peak. </a:t>
            </a:r>
            <a:br>
              <a:rPr lang="en-US" sz="2800" dirty="0" smtClean="0">
                <a:solidFill>
                  <a:schemeClr val="tx1"/>
                </a:solidFill>
                <a:latin typeface="Times New Roman" pitchFamily="18" charset="0"/>
                <a:cs typeface="Times New Roman" pitchFamily="18" charset="0"/>
              </a:rPr>
            </a:br>
            <a:endParaRPr lang="fa-IR" sz="2800" dirty="0">
              <a:solidFill>
                <a:schemeClr val="tx1"/>
              </a:solidFill>
              <a:latin typeface="Times New Roman" pitchFamily="18" charset="0"/>
              <a:cs typeface="Times New Roman" pitchFamily="18" charset="0"/>
            </a:endParaRPr>
          </a:p>
        </p:txBody>
      </p:sp>
      <p:sp>
        <p:nvSpPr>
          <p:cNvPr id="4" name="Rectangle 3"/>
          <p:cNvSpPr/>
          <p:nvPr/>
        </p:nvSpPr>
        <p:spPr>
          <a:xfrm>
            <a:off x="395536" y="1988840"/>
            <a:ext cx="7128792" cy="954107"/>
          </a:xfrm>
          <a:prstGeom prst="rect">
            <a:avLst/>
          </a:prstGeom>
        </p:spPr>
        <p:txBody>
          <a:bodyPr wrap="square">
            <a:spAutoFit/>
          </a:bodyPr>
          <a:lstStyle/>
          <a:p>
            <a:pPr marL="285750" indent="-285750" algn="l" rtl="0">
              <a:buClr>
                <a:schemeClr val="tx1"/>
              </a:buClr>
              <a:buFont typeface="Arial" panose="020B0604020202020204" pitchFamily="34" charset="0"/>
              <a:buChar char="•"/>
            </a:pPr>
            <a:r>
              <a:rPr lang="en-US" sz="2800" b="1" dirty="0" err="1" smtClean="0">
                <a:solidFill>
                  <a:srgbClr val="00B050"/>
                </a:solidFill>
                <a:latin typeface="Times New Roman" pitchFamily="18" charset="0"/>
                <a:cs typeface="Times New Roman" pitchFamily="18" charset="0"/>
              </a:rPr>
              <a:t>nanodiopside</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reveals had amorphous with little crystallinity.</a:t>
            </a:r>
            <a:endParaRPr lang="fa-IR" sz="2800" dirty="0">
              <a:latin typeface="Times New Roman" pitchFamily="18" charset="0"/>
              <a:cs typeface="Times New Roman" pitchFamily="18" charset="0"/>
            </a:endParaRPr>
          </a:p>
        </p:txBody>
      </p:sp>
      <p:sp>
        <p:nvSpPr>
          <p:cNvPr id="5" name="Rectangle 4"/>
          <p:cNvSpPr/>
          <p:nvPr/>
        </p:nvSpPr>
        <p:spPr>
          <a:xfrm>
            <a:off x="395536" y="3105835"/>
            <a:ext cx="7344816" cy="954107"/>
          </a:xfrm>
          <a:prstGeom prst="rect">
            <a:avLst/>
          </a:prstGeom>
        </p:spPr>
        <p:txBody>
          <a:bodyPr wrap="square">
            <a:spAutoFit/>
          </a:bodyPr>
          <a:lstStyle/>
          <a:p>
            <a:pPr marL="285750" indent="-285750" algn="l" rtl="0">
              <a:buFont typeface="Arial" panose="020B0604020202020204" pitchFamily="34" charset="0"/>
              <a:buChar char="•"/>
            </a:pPr>
            <a:r>
              <a:rPr lang="en-US" sz="2800" b="1" dirty="0">
                <a:latin typeface="Times New Roman" pitchFamily="18" charset="0"/>
                <a:cs typeface="Times New Roman" pitchFamily="18" charset="0"/>
              </a:rPr>
              <a:t>Diffraction peaks </a:t>
            </a:r>
            <a:r>
              <a:rPr lang="en-US" sz="2800" dirty="0">
                <a:latin typeface="Times New Roman" pitchFamily="18" charset="0"/>
                <a:cs typeface="Times New Roman" pitchFamily="18" charset="0"/>
              </a:rPr>
              <a:t>at about </a:t>
            </a:r>
            <a:r>
              <a:rPr lang="en-US" sz="2800" b="1" dirty="0">
                <a:latin typeface="Times New Roman" pitchFamily="18" charset="0"/>
                <a:cs typeface="Times New Roman" pitchFamily="18" charset="0"/>
              </a:rPr>
              <a:t>2θ=20°-30° </a:t>
            </a:r>
            <a:r>
              <a:rPr lang="en-US" sz="2800" dirty="0">
                <a:latin typeface="Times New Roman" pitchFamily="18" charset="0"/>
                <a:cs typeface="Times New Roman" pitchFamily="18" charset="0"/>
              </a:rPr>
              <a:t>could be attributed to </a:t>
            </a:r>
            <a:r>
              <a:rPr lang="en-US" sz="2800" b="1" dirty="0">
                <a:latin typeface="Times New Roman" pitchFamily="18" charset="0"/>
                <a:cs typeface="Times New Roman" pitchFamily="18" charset="0"/>
              </a:rPr>
              <a:t>β-sheet (silk II) structure</a:t>
            </a:r>
            <a:r>
              <a:rPr lang="en-US" sz="2800" dirty="0">
                <a:latin typeface="Times New Roman" pitchFamily="18" charset="0"/>
                <a:cs typeface="Times New Roman" pitchFamily="18" charset="0"/>
              </a:rPr>
              <a:t>.</a:t>
            </a:r>
            <a:endParaRPr lang="fa-IR" sz="2800" dirty="0">
              <a:latin typeface="Times New Roman" pitchFamily="18" charset="0"/>
              <a:cs typeface="Times New Roman" pitchFamily="18" charset="0"/>
            </a:endParaRPr>
          </a:p>
        </p:txBody>
      </p:sp>
      <p:sp>
        <p:nvSpPr>
          <p:cNvPr id="6" name="Rectangle 5"/>
          <p:cNvSpPr/>
          <p:nvPr/>
        </p:nvSpPr>
        <p:spPr>
          <a:xfrm>
            <a:off x="395536" y="4293096"/>
            <a:ext cx="3528392" cy="523220"/>
          </a:xfrm>
          <a:prstGeom prst="rect">
            <a:avLst/>
          </a:prstGeom>
        </p:spPr>
        <p:txBody>
          <a:bodyPr wrap="square">
            <a:spAutoFit/>
          </a:bodyPr>
          <a:lstStyle/>
          <a:p>
            <a:pPr algn="l" rtl="0"/>
            <a:r>
              <a:rPr lang="en-US" sz="2800" dirty="0" smtClean="0">
                <a:latin typeface="Times New Roman" pitchFamily="18" charset="0"/>
                <a:cs typeface="Times New Roman" pitchFamily="18" charset="0"/>
              </a:rPr>
              <a:t> </a:t>
            </a:r>
            <a:endParaRPr lang="fa-IR" sz="2800" dirty="0">
              <a:latin typeface="Times New Roman" pitchFamily="18" charset="0"/>
              <a:cs typeface="Times New Roman" pitchFamily="18" charset="0"/>
            </a:endParaRPr>
          </a:p>
        </p:txBody>
      </p:sp>
    </p:spTree>
    <p:extLst>
      <p:ext uri="{BB962C8B-B14F-4D97-AF65-F5344CB8AC3E}">
        <p14:creationId xmlns:p14="http://schemas.microsoft.com/office/powerpoint/2010/main" val="30026288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7715200" cy="1368152"/>
          </a:xfrm>
        </p:spPr>
        <p:txBody>
          <a:bodyPr/>
          <a:lstStyle/>
          <a:p>
            <a:r>
              <a:rPr lang="en-US" sz="5400" b="1" dirty="0" err="1">
                <a:solidFill>
                  <a:srgbClr val="0070C0"/>
                </a:solidFill>
                <a:latin typeface="Times New Roman" pitchFamily="18" charset="0"/>
                <a:cs typeface="Times New Roman" pitchFamily="18" charset="0"/>
              </a:rPr>
              <a:t>Invitro</a:t>
            </a:r>
            <a:r>
              <a:rPr lang="en-US" sz="5400" b="1" dirty="0">
                <a:solidFill>
                  <a:srgbClr val="0070C0"/>
                </a:solidFill>
                <a:latin typeface="Times New Roman" pitchFamily="18" charset="0"/>
                <a:cs typeface="Times New Roman" pitchFamily="18" charset="0"/>
              </a:rPr>
              <a:t> evaluation of cytotoxicity</a:t>
            </a:r>
            <a:endParaRPr lang="fa-IR" sz="5400" b="1" dirty="0">
              <a:solidFill>
                <a:srgbClr val="0070C0"/>
              </a:solidFill>
              <a:latin typeface="Times New Roman" pitchFamily="18" charset="0"/>
              <a:cs typeface="Times New Roman" pitchFamily="18" charset="0"/>
            </a:endParaRPr>
          </a:p>
        </p:txBody>
      </p:sp>
      <p:sp>
        <p:nvSpPr>
          <p:cNvPr id="6" name="Title 1"/>
          <p:cNvSpPr txBox="1">
            <a:spLocks/>
          </p:cNvSpPr>
          <p:nvPr/>
        </p:nvSpPr>
        <p:spPr>
          <a:xfrm>
            <a:off x="35496" y="1988840"/>
            <a:ext cx="4010352" cy="3672408"/>
          </a:xfrm>
          <a:prstGeom prst="rect">
            <a:avLst/>
          </a:prstGeom>
        </p:spPr>
        <p:txBody>
          <a:bodyPr vert="horz" lIns="91440" tIns="45720" rIns="91440" bIns="45720" rtlCol="0" anchor="ctr">
            <a:noAutofit/>
          </a:bodyPr>
          <a:lst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800" dirty="0" smtClean="0">
                <a:solidFill>
                  <a:schemeClr val="tx1"/>
                </a:solidFill>
                <a:latin typeface="Times New Roman" pitchFamily="18" charset="0"/>
                <a:cs typeface="Times New Roman" pitchFamily="18" charset="0"/>
              </a:rPr>
              <a:t>The proliferation of </a:t>
            </a:r>
            <a:r>
              <a:rPr lang="en-US" sz="2800" b="1" dirty="0" smtClean="0">
                <a:solidFill>
                  <a:schemeClr val="tx1"/>
                </a:solidFill>
                <a:latin typeface="Times New Roman" pitchFamily="18" charset="0"/>
                <a:cs typeface="Times New Roman" pitchFamily="18" charset="0"/>
              </a:rPr>
              <a:t>MC3T3-E1 cells </a:t>
            </a:r>
            <a:r>
              <a:rPr lang="en-US" sz="2800" dirty="0" smtClean="0">
                <a:solidFill>
                  <a:schemeClr val="tx1"/>
                </a:solidFill>
                <a:latin typeface="Times New Roman" pitchFamily="18" charset="0"/>
                <a:cs typeface="Times New Roman" pitchFamily="18" charset="0"/>
              </a:rPr>
              <a:t>in contact with nanofibers was assayed after </a:t>
            </a:r>
            <a:r>
              <a:rPr lang="en-US" sz="2800" b="1" dirty="0" smtClean="0">
                <a:solidFill>
                  <a:schemeClr val="tx1"/>
                </a:solidFill>
                <a:latin typeface="Times New Roman" pitchFamily="18" charset="0"/>
                <a:cs typeface="Times New Roman" pitchFamily="18" charset="0"/>
              </a:rPr>
              <a:t>1</a:t>
            </a:r>
            <a:r>
              <a:rPr lang="en-US" sz="2800" dirty="0" smtClean="0">
                <a:solidFill>
                  <a:schemeClr val="tx1"/>
                </a:solidFill>
                <a:latin typeface="Times New Roman" pitchFamily="18" charset="0"/>
                <a:cs typeface="Times New Roman" pitchFamily="18" charset="0"/>
              </a:rPr>
              <a:t>, </a:t>
            </a:r>
            <a:r>
              <a:rPr lang="en-US" sz="2800" b="1" dirty="0" smtClean="0">
                <a:solidFill>
                  <a:schemeClr val="tx1"/>
                </a:solidFill>
                <a:latin typeface="Times New Roman" pitchFamily="18" charset="0"/>
                <a:cs typeface="Times New Roman" pitchFamily="18" charset="0"/>
              </a:rPr>
              <a:t>3</a:t>
            </a:r>
            <a:r>
              <a:rPr lang="en-US" sz="2800" dirty="0" smtClean="0">
                <a:solidFill>
                  <a:schemeClr val="tx1"/>
                </a:solidFill>
                <a:latin typeface="Times New Roman" pitchFamily="18" charset="0"/>
                <a:cs typeface="Times New Roman" pitchFamily="18" charset="0"/>
              </a:rPr>
              <a:t> and </a:t>
            </a:r>
            <a:r>
              <a:rPr lang="en-US" sz="2800" b="1" dirty="0" smtClean="0">
                <a:solidFill>
                  <a:schemeClr val="tx1"/>
                </a:solidFill>
                <a:latin typeface="Times New Roman" pitchFamily="18" charset="0"/>
                <a:cs typeface="Times New Roman" pitchFamily="18" charset="0"/>
              </a:rPr>
              <a:t>7 days </a:t>
            </a:r>
            <a:r>
              <a:rPr lang="en-US" sz="2800" dirty="0" smtClean="0">
                <a:solidFill>
                  <a:schemeClr val="tx1"/>
                </a:solidFill>
                <a:latin typeface="Times New Roman" pitchFamily="18" charset="0"/>
                <a:cs typeface="Times New Roman" pitchFamily="18" charset="0"/>
              </a:rPr>
              <a:t>of culture period by   means of </a:t>
            </a:r>
            <a:r>
              <a:rPr lang="en-US" sz="2800" b="1" dirty="0" smtClean="0">
                <a:solidFill>
                  <a:schemeClr val="tx1"/>
                </a:solidFill>
                <a:latin typeface="Times New Roman" pitchFamily="18" charset="0"/>
                <a:cs typeface="Times New Roman" pitchFamily="18" charset="0"/>
              </a:rPr>
              <a:t>MTT </a:t>
            </a:r>
            <a:r>
              <a:rPr lang="en-US" sz="2800" b="1" dirty="0" smtClean="0">
                <a:solidFill>
                  <a:schemeClr val="tx1"/>
                </a:solidFill>
                <a:latin typeface="Times New Roman" pitchFamily="18" charset="0"/>
                <a:cs typeface="Times New Roman" pitchFamily="18" charset="0"/>
              </a:rPr>
              <a:t>test</a:t>
            </a:r>
            <a:endParaRPr lang="fa-IR" sz="2800" dirty="0">
              <a:solidFill>
                <a:schemeClr val="tx1"/>
              </a:solidFill>
              <a:latin typeface="Times New Roman" pitchFamily="18" charset="0"/>
              <a:cs typeface="Times New Roman" pitchFamily="18" charset="0"/>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8442" t="15573" b="16643"/>
          <a:stretch/>
        </p:blipFill>
        <p:spPr>
          <a:xfrm>
            <a:off x="4113110" y="2060849"/>
            <a:ext cx="4347322" cy="3600400"/>
          </a:xfrm>
          <a:prstGeom prst="rect">
            <a:avLst/>
          </a:prstGeom>
        </p:spPr>
      </p:pic>
    </p:spTree>
    <p:extLst>
      <p:ext uri="{BB962C8B-B14F-4D97-AF65-F5344CB8AC3E}">
        <p14:creationId xmlns:p14="http://schemas.microsoft.com/office/powerpoint/2010/main" val="3487827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0070C0"/>
                </a:solidFill>
                <a:latin typeface="Times New Roman" pitchFamily="18" charset="0"/>
                <a:cs typeface="Times New Roman" pitchFamily="18" charset="0"/>
              </a:rPr>
              <a:t>Conclusion</a:t>
            </a:r>
            <a:endParaRPr lang="fa-IR" sz="5400" b="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611560" y="1484784"/>
            <a:ext cx="7488832" cy="2304256"/>
          </a:xfrm>
        </p:spPr>
        <p:txBody>
          <a:bodyPr>
            <a:normAutofit/>
          </a:bodyPr>
          <a:lstStyle/>
          <a:p>
            <a:pPr marL="114300" indent="0" algn="l">
              <a:buNone/>
            </a:pPr>
            <a:r>
              <a:rPr lang="en-US" sz="2800" b="1" dirty="0">
                <a:latin typeface="Times New Roman" pitchFamily="18" charset="0"/>
                <a:cs typeface="Times New Roman" pitchFamily="18" charset="0"/>
              </a:rPr>
              <a:t>Composite</a:t>
            </a:r>
            <a:r>
              <a:rPr lang="en-US" sz="2800" dirty="0">
                <a:latin typeface="Times New Roman" pitchFamily="18" charset="0"/>
                <a:cs typeface="Times New Roman" pitchFamily="18" charset="0"/>
              </a:rPr>
              <a:t> </a:t>
            </a:r>
            <a:r>
              <a:rPr lang="en-US" sz="2800" b="1" dirty="0">
                <a:solidFill>
                  <a:srgbClr val="00B050"/>
                </a:solidFill>
                <a:latin typeface="Times New Roman" pitchFamily="18" charset="0"/>
                <a:cs typeface="Times New Roman" pitchFamily="18" charset="0"/>
              </a:rPr>
              <a:t>silk</a:t>
            </a:r>
            <a:r>
              <a:rPr lang="en-US" sz="2800" dirty="0">
                <a:latin typeface="Times New Roman" pitchFamily="18" charset="0"/>
                <a:cs typeface="Times New Roman" pitchFamily="18" charset="0"/>
              </a:rPr>
              <a:t>/</a:t>
            </a:r>
            <a:r>
              <a:rPr lang="en-US" sz="2800" b="1" dirty="0" err="1">
                <a:solidFill>
                  <a:srgbClr val="00B050"/>
                </a:solidFill>
                <a:latin typeface="Times New Roman" pitchFamily="18" charset="0"/>
                <a:cs typeface="Times New Roman" pitchFamily="18" charset="0"/>
              </a:rPr>
              <a:t>nano</a:t>
            </a:r>
            <a:r>
              <a:rPr lang="en-US" sz="2800" b="1" dirty="0">
                <a:solidFill>
                  <a:srgbClr val="00B050"/>
                </a:solidFill>
                <a:latin typeface="Times New Roman" pitchFamily="18" charset="0"/>
                <a:cs typeface="Times New Roman" pitchFamily="18" charset="0"/>
              </a:rPr>
              <a:t> </a:t>
            </a:r>
            <a:r>
              <a:rPr lang="en-US" sz="2800" b="1" dirty="0" err="1">
                <a:solidFill>
                  <a:srgbClr val="00B050"/>
                </a:solidFill>
                <a:latin typeface="Times New Roman" pitchFamily="18" charset="0"/>
                <a:cs typeface="Times New Roman" pitchFamily="18" charset="0"/>
              </a:rPr>
              <a:t>diopside</a:t>
            </a:r>
            <a:r>
              <a:rPr lang="en-US" sz="2800" b="1" dirty="0">
                <a:solidFill>
                  <a:srgbClr val="00B050"/>
                </a:solidFill>
                <a:latin typeface="Times New Roman" pitchFamily="18" charset="0"/>
                <a:cs typeface="Times New Roman" pitchFamily="18" charset="0"/>
              </a:rPr>
              <a:t> </a:t>
            </a:r>
            <a:r>
              <a:rPr lang="en-US" sz="2800" b="1" dirty="0" err="1">
                <a:latin typeface="Times New Roman" pitchFamily="18" charset="0"/>
                <a:cs typeface="Times New Roman" pitchFamily="18" charset="0"/>
              </a:rPr>
              <a:t>nanofibrous</a:t>
            </a:r>
            <a:r>
              <a:rPr lang="en-US" sz="2800" b="1" dirty="0">
                <a:latin typeface="Times New Roman" pitchFamily="18" charset="0"/>
                <a:cs typeface="Times New Roman" pitchFamily="18" charset="0"/>
              </a:rPr>
              <a:t> scaffold</a:t>
            </a:r>
            <a:r>
              <a:rPr lang="en-US" sz="2800" dirty="0">
                <a:latin typeface="Times New Roman" pitchFamily="18" charset="0"/>
                <a:cs typeface="Times New Roman" pitchFamily="18" charset="0"/>
              </a:rPr>
              <a:t> was successfully fabricated by </a:t>
            </a:r>
            <a:r>
              <a:rPr lang="en-US" sz="2800" b="1" dirty="0">
                <a:solidFill>
                  <a:srgbClr val="00B050"/>
                </a:solidFill>
                <a:latin typeface="Times New Roman" pitchFamily="18" charset="0"/>
                <a:cs typeface="Times New Roman" pitchFamily="18" charset="0"/>
              </a:rPr>
              <a:t>electrospinning</a:t>
            </a:r>
            <a:r>
              <a:rPr lang="en-US" sz="2800" dirty="0">
                <a:latin typeface="Times New Roman" pitchFamily="18" charset="0"/>
                <a:cs typeface="Times New Roman" pitchFamily="18" charset="0"/>
              </a:rPr>
              <a:t> method </a:t>
            </a:r>
            <a:endParaRPr lang="en-US" sz="2800" dirty="0" smtClean="0">
              <a:latin typeface="Times New Roman" pitchFamily="18" charset="0"/>
              <a:cs typeface="Times New Roman" pitchFamily="18" charset="0"/>
            </a:endParaRPr>
          </a:p>
        </p:txBody>
      </p:sp>
      <p:sp>
        <p:nvSpPr>
          <p:cNvPr id="5" name="Title 1"/>
          <p:cNvSpPr txBox="1">
            <a:spLocks/>
          </p:cNvSpPr>
          <p:nvPr/>
        </p:nvSpPr>
        <p:spPr>
          <a:xfrm>
            <a:off x="611560" y="3789040"/>
            <a:ext cx="7475984" cy="1800200"/>
          </a:xfrm>
          <a:prstGeom prst="rect">
            <a:avLst/>
          </a:prstGeom>
        </p:spPr>
        <p:txBody>
          <a:bodyPr vert="horz" lIns="91440" tIns="45720" rIns="91440" bIns="45720" rtlCol="0" anchor="ctr">
            <a:noAutofit/>
          </a:bodyPr>
          <a:lst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n-US" sz="2800" dirty="0" smtClean="0">
                <a:solidFill>
                  <a:schemeClr val="tx1"/>
                </a:solidFill>
                <a:latin typeface="Times New Roman" pitchFamily="18" charset="0"/>
                <a:cs typeface="Times New Roman" pitchFamily="18" charset="0"/>
              </a:rPr>
              <a:t>The </a:t>
            </a:r>
            <a:r>
              <a:rPr lang="en-US" sz="2800" b="1" dirty="0" err="1" smtClean="0">
                <a:solidFill>
                  <a:srgbClr val="00B050"/>
                </a:solidFill>
                <a:latin typeface="Times New Roman" pitchFamily="18" charset="0"/>
                <a:cs typeface="Times New Roman" pitchFamily="18" charset="0"/>
              </a:rPr>
              <a:t>nanodiopside</a:t>
            </a:r>
            <a:r>
              <a:rPr lang="en-US" sz="2800" b="1" dirty="0">
                <a:solidFill>
                  <a:schemeClr val="tx1"/>
                </a:solidFill>
                <a:latin typeface="Times New Roman" pitchFamily="18" charset="0"/>
                <a:cs typeface="Times New Roman" pitchFamily="18" charset="0"/>
              </a:rPr>
              <a:t>/</a:t>
            </a:r>
            <a:r>
              <a:rPr lang="en-US" sz="2800" b="1" dirty="0" smtClean="0">
                <a:solidFill>
                  <a:srgbClr val="FF0000"/>
                </a:solidFill>
                <a:latin typeface="Times New Roman" pitchFamily="18" charset="0"/>
                <a:cs typeface="Times New Roman" pitchFamily="18" charset="0"/>
              </a:rPr>
              <a:t> </a:t>
            </a:r>
            <a:r>
              <a:rPr lang="en-US" sz="2800" b="1" dirty="0" smtClean="0">
                <a:solidFill>
                  <a:srgbClr val="00B050"/>
                </a:solidFill>
                <a:latin typeface="Times New Roman" pitchFamily="18" charset="0"/>
                <a:cs typeface="Times New Roman" pitchFamily="18" charset="0"/>
              </a:rPr>
              <a:t>silk </a:t>
            </a:r>
            <a:r>
              <a:rPr lang="en-US" sz="2800" b="1" dirty="0" smtClean="0">
                <a:solidFill>
                  <a:schemeClr val="tx1"/>
                </a:solidFill>
                <a:latin typeface="Times New Roman" pitchFamily="18" charset="0"/>
                <a:cs typeface="Times New Roman" pitchFamily="18" charset="0"/>
              </a:rPr>
              <a:t>scaffolds</a:t>
            </a:r>
            <a:r>
              <a:rPr lang="en-US" sz="2800" dirty="0" smtClean="0">
                <a:solidFill>
                  <a:schemeClr val="tx1"/>
                </a:solidFill>
                <a:latin typeface="Times New Roman" pitchFamily="18" charset="0"/>
                <a:cs typeface="Times New Roman" pitchFamily="18" charset="0"/>
              </a:rPr>
              <a:t> supported the </a:t>
            </a:r>
            <a:r>
              <a:rPr lang="en-US" sz="2800" b="1" dirty="0" smtClean="0">
                <a:solidFill>
                  <a:schemeClr val="tx1"/>
                </a:solidFill>
                <a:latin typeface="Times New Roman" pitchFamily="18" charset="0"/>
                <a:cs typeface="Times New Roman" pitchFamily="18" charset="0"/>
              </a:rPr>
              <a:t>growth </a:t>
            </a:r>
            <a:r>
              <a:rPr lang="en-US" sz="2800" dirty="0" smtClean="0">
                <a:solidFill>
                  <a:schemeClr val="tx1"/>
                </a:solidFill>
                <a:latin typeface="Times New Roman" pitchFamily="18" charset="0"/>
                <a:cs typeface="Times New Roman" pitchFamily="18" charset="0"/>
              </a:rPr>
              <a:t>and </a:t>
            </a:r>
            <a:r>
              <a:rPr lang="en-US" sz="2800" b="1" dirty="0" smtClean="0">
                <a:solidFill>
                  <a:schemeClr val="tx1"/>
                </a:solidFill>
                <a:latin typeface="Times New Roman" pitchFamily="18" charset="0"/>
                <a:cs typeface="Times New Roman" pitchFamily="18" charset="0"/>
              </a:rPr>
              <a:t>expansion</a:t>
            </a:r>
            <a:r>
              <a:rPr lang="en-US" sz="2800" dirty="0" smtClean="0">
                <a:solidFill>
                  <a:schemeClr val="tx1"/>
                </a:solidFill>
                <a:latin typeface="Times New Roman" pitchFamily="18" charset="0"/>
                <a:cs typeface="Times New Roman" pitchFamily="18" charset="0"/>
              </a:rPr>
              <a:t> of cells based on </a:t>
            </a:r>
            <a:r>
              <a:rPr lang="en-US" sz="2800" b="1" dirty="0" smtClean="0">
                <a:solidFill>
                  <a:schemeClr val="tx1"/>
                </a:solidFill>
                <a:latin typeface="Times New Roman" pitchFamily="18" charset="0"/>
                <a:cs typeface="Times New Roman" pitchFamily="18" charset="0"/>
              </a:rPr>
              <a:t>cell adhesion</a:t>
            </a:r>
            <a:r>
              <a:rPr lang="en-US" sz="2800" dirty="0" smtClean="0">
                <a:solidFill>
                  <a:schemeClr val="tx1"/>
                </a:solidFill>
                <a:latin typeface="Times New Roman" pitchFamily="18" charset="0"/>
                <a:cs typeface="Times New Roman" pitchFamily="18" charset="0"/>
              </a:rPr>
              <a:t>, and </a:t>
            </a:r>
            <a:r>
              <a:rPr lang="en-US" sz="2800" b="1" dirty="0" smtClean="0">
                <a:solidFill>
                  <a:schemeClr val="tx1"/>
                </a:solidFill>
                <a:latin typeface="Times New Roman" pitchFamily="18" charset="0"/>
                <a:cs typeface="Times New Roman" pitchFamily="18" charset="0"/>
              </a:rPr>
              <a:t>morphology in vitro</a:t>
            </a:r>
            <a:r>
              <a:rPr lang="en-US" sz="2800" dirty="0" smtClean="0">
                <a:solidFill>
                  <a:schemeClr val="tx1"/>
                </a:solidFill>
                <a:latin typeface="Times New Roman" pitchFamily="18" charset="0"/>
                <a:cs typeface="Times New Roman" pitchFamily="18" charset="0"/>
              </a:rPr>
              <a:t>. </a:t>
            </a:r>
            <a:endParaRPr lang="fa-IR"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27810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50106"/>
          </a:xfrm>
        </p:spPr>
        <p:txBody>
          <a:bodyPr/>
          <a:lstStyle/>
          <a:p>
            <a:r>
              <a:rPr lang="en-US" sz="5400" b="1" dirty="0">
                <a:solidFill>
                  <a:srgbClr val="0070C0"/>
                </a:solidFill>
              </a:rPr>
              <a:t>References</a:t>
            </a:r>
            <a:endParaRPr lang="fa-IR" sz="5400" b="1" dirty="0">
              <a:solidFill>
                <a:srgbClr val="0070C0"/>
              </a:solidFill>
            </a:endParaRPr>
          </a:p>
        </p:txBody>
      </p:sp>
      <p:sp>
        <p:nvSpPr>
          <p:cNvPr id="3" name="Content Placeholder 2"/>
          <p:cNvSpPr>
            <a:spLocks noGrp="1"/>
          </p:cNvSpPr>
          <p:nvPr>
            <p:ph idx="1"/>
          </p:nvPr>
        </p:nvSpPr>
        <p:spPr>
          <a:xfrm>
            <a:off x="457200" y="1124744"/>
            <a:ext cx="7715200" cy="5276056"/>
          </a:xfrm>
        </p:spPr>
        <p:txBody>
          <a:bodyPr>
            <a:noAutofit/>
          </a:bodyPr>
          <a:lstStyle/>
          <a:p>
            <a:pPr marL="114300" indent="0" algn="l">
              <a:buNone/>
            </a:pPr>
            <a:r>
              <a:rPr lang="en-US" sz="2400" dirty="0" smtClean="0"/>
              <a:t>[</a:t>
            </a:r>
            <a:r>
              <a:rPr lang="en-US" sz="2400" dirty="0"/>
              <a:t>1] Q. Zhang, S. Yan, M. Li, Materials. Vol. 2 (2009), p. 2276.</a:t>
            </a:r>
          </a:p>
          <a:p>
            <a:pPr marL="114300" indent="0" algn="l">
              <a:buNone/>
            </a:pPr>
            <a:r>
              <a:rPr lang="en-US" sz="2400" dirty="0"/>
              <a:t>[2] T. C. </a:t>
            </a:r>
            <a:r>
              <a:rPr lang="en-US" sz="2400" dirty="0">
                <a:latin typeface="Times New Roman" pitchFamily="18" charset="0"/>
                <a:cs typeface="Times New Roman" pitchFamily="18" charset="0"/>
              </a:rPr>
              <a:t>Holmes</a:t>
            </a:r>
            <a:r>
              <a:rPr lang="en-US" sz="2400" dirty="0"/>
              <a:t>, Trends in Biotechnology. 20 (2002), p. 16.</a:t>
            </a:r>
          </a:p>
          <a:p>
            <a:pPr marL="114300" indent="0" algn="l">
              <a:buNone/>
            </a:pPr>
            <a:r>
              <a:rPr lang="en-US" sz="2400" dirty="0"/>
              <a:t>[3] </a:t>
            </a:r>
            <a:r>
              <a:rPr lang="en-US" sz="2400" dirty="0" err="1"/>
              <a:t>E.Wenk</a:t>
            </a:r>
            <a:r>
              <a:rPr lang="en-US" sz="2400" dirty="0"/>
              <a:t>, H. P. </a:t>
            </a:r>
            <a:r>
              <a:rPr lang="en-US" sz="2400" dirty="0" err="1"/>
              <a:t>Merkle</a:t>
            </a:r>
            <a:r>
              <a:rPr lang="en-US" sz="2400" dirty="0"/>
              <a:t>, L. </a:t>
            </a:r>
            <a:r>
              <a:rPr lang="en-US" sz="2400" dirty="0" err="1"/>
              <a:t>Meinel</a:t>
            </a:r>
            <a:r>
              <a:rPr lang="en-US" sz="2400" dirty="0"/>
              <a:t>, Journal of Controlled Release. Vol. 150 (2011), p. 128.</a:t>
            </a:r>
          </a:p>
          <a:p>
            <a:pPr marL="114300" indent="0" algn="l">
              <a:buNone/>
            </a:pPr>
            <a:r>
              <a:rPr lang="en-US" sz="2400" dirty="0"/>
              <a:t>[4] N. Bhardwaj, S.C. </a:t>
            </a:r>
            <a:r>
              <a:rPr lang="en-US" sz="2400" dirty="0" err="1"/>
              <a:t>Kundu</a:t>
            </a:r>
            <a:r>
              <a:rPr lang="en-US" sz="2400" dirty="0"/>
              <a:t>, Carbohydrate Polymers. Vol. 85 (2011), p. 325.</a:t>
            </a:r>
          </a:p>
          <a:p>
            <a:pPr marL="114300" indent="0" algn="l">
              <a:buNone/>
            </a:pPr>
            <a:r>
              <a:rPr lang="en-US" sz="2400" dirty="0"/>
              <a:t>[5] M. Peter, P.T.S. Kumar, N.S. </a:t>
            </a:r>
            <a:r>
              <a:rPr lang="en-US" sz="2400" dirty="0" err="1"/>
              <a:t>Binulal</a:t>
            </a:r>
            <a:r>
              <a:rPr lang="en-US" sz="2400" dirty="0"/>
              <a:t>, S.V. Nair, H. Tamura, R. Jayakumar, Carbohydrate Polymers, Vol. 78 (2009), p. 926.</a:t>
            </a:r>
          </a:p>
          <a:p>
            <a:pPr marL="114300" indent="0" algn="l">
              <a:buNone/>
            </a:pPr>
            <a:r>
              <a:rPr lang="en-US" sz="2400" dirty="0" smtClean="0"/>
              <a:t>[6] </a:t>
            </a:r>
            <a:r>
              <a:rPr lang="en-US" sz="2400" dirty="0"/>
              <a:t>R. Jayakumar, D. Menon, K. </a:t>
            </a:r>
            <a:r>
              <a:rPr lang="en-US" sz="2400" dirty="0" err="1"/>
              <a:t>Manzoor</a:t>
            </a:r>
            <a:r>
              <a:rPr lang="en-US" sz="2400" dirty="0"/>
              <a:t>, S. Nair, H. Tamura, Carbohydrate Polymers, Vol. 82 (2010), p. 227.</a:t>
            </a:r>
          </a:p>
          <a:p>
            <a:pPr marL="114300" indent="0" algn="l">
              <a:buNone/>
            </a:pPr>
            <a:r>
              <a:rPr lang="en-US" sz="2400" dirty="0" smtClean="0"/>
              <a:t>[7] </a:t>
            </a:r>
            <a:r>
              <a:rPr lang="en-US" sz="2400" dirty="0" err="1"/>
              <a:t>Venugopal</a:t>
            </a:r>
            <a:r>
              <a:rPr lang="en-US" sz="2400" dirty="0"/>
              <a:t> J, Ramakrishna S. </a:t>
            </a:r>
            <a:r>
              <a:rPr lang="en-US" sz="2400" dirty="0" err="1"/>
              <a:t>Appl</a:t>
            </a:r>
            <a:r>
              <a:rPr lang="en-US" sz="2400" dirty="0"/>
              <a:t> </a:t>
            </a:r>
            <a:r>
              <a:rPr lang="en-US" sz="2400" dirty="0" err="1"/>
              <a:t>Biochem</a:t>
            </a:r>
            <a:r>
              <a:rPr lang="en-US" sz="2400" dirty="0"/>
              <a:t> </a:t>
            </a:r>
            <a:r>
              <a:rPr lang="en-US" sz="2400" dirty="0" err="1"/>
              <a:t>Biotechnol</a:t>
            </a:r>
            <a:r>
              <a:rPr lang="en-US" sz="2400" dirty="0"/>
              <a:t>. Vol. 125 (2005), p.  147</a:t>
            </a:r>
            <a:r>
              <a:rPr lang="en-US" sz="2400" dirty="0" smtClean="0"/>
              <a:t>.</a:t>
            </a:r>
            <a:endParaRPr lang="fa-IR" sz="2400" dirty="0"/>
          </a:p>
        </p:txBody>
      </p:sp>
    </p:spTree>
    <p:extLst>
      <p:ext uri="{BB962C8B-B14F-4D97-AF65-F5344CB8AC3E}">
        <p14:creationId xmlns:p14="http://schemas.microsoft.com/office/powerpoint/2010/main" val="13776552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7620000" cy="5688632"/>
          </a:xfrm>
        </p:spPr>
        <p:txBody>
          <a:bodyPr/>
          <a:lstStyle/>
          <a:p>
            <a:r>
              <a:rPr lang="en-US" sz="2400" dirty="0" smtClean="0">
                <a:solidFill>
                  <a:schemeClr val="tx1"/>
                </a:solidFill>
                <a:latin typeface="+mn-lt"/>
              </a:rPr>
              <a:t>[8] </a:t>
            </a:r>
            <a:r>
              <a:rPr lang="en-US" sz="2400" dirty="0">
                <a:solidFill>
                  <a:schemeClr val="tx1"/>
                </a:solidFill>
                <a:latin typeface="+mn-lt"/>
              </a:rPr>
              <a:t>K.T. </a:t>
            </a:r>
            <a:r>
              <a:rPr lang="en-US" sz="2400" dirty="0" err="1">
                <a:solidFill>
                  <a:schemeClr val="tx1"/>
                </a:solidFill>
                <a:latin typeface="+mn-lt"/>
              </a:rPr>
              <a:t>Shalumon</a:t>
            </a:r>
            <a:r>
              <a:rPr lang="en-US" sz="2400" dirty="0">
                <a:solidFill>
                  <a:schemeClr val="tx1"/>
                </a:solidFill>
                <a:latin typeface="+mn-lt"/>
              </a:rPr>
              <a:t>, N.S. </a:t>
            </a:r>
            <a:r>
              <a:rPr lang="en-US" sz="2400" dirty="0" err="1">
                <a:solidFill>
                  <a:schemeClr val="tx1"/>
                </a:solidFill>
                <a:latin typeface="+mn-lt"/>
              </a:rPr>
              <a:t>Binulal</a:t>
            </a:r>
            <a:r>
              <a:rPr lang="en-US" sz="2400" dirty="0">
                <a:solidFill>
                  <a:schemeClr val="tx1"/>
                </a:solidFill>
                <a:latin typeface="+mn-lt"/>
              </a:rPr>
              <a:t>, N. </a:t>
            </a:r>
            <a:r>
              <a:rPr lang="en-US" sz="2400" dirty="0" err="1">
                <a:solidFill>
                  <a:schemeClr val="tx1"/>
                </a:solidFill>
                <a:latin typeface="+mn-lt"/>
              </a:rPr>
              <a:t>Selvamurugan</a:t>
            </a:r>
            <a:r>
              <a:rPr lang="en-US" sz="2400" dirty="0">
                <a:solidFill>
                  <a:schemeClr val="tx1"/>
                </a:solidFill>
                <a:latin typeface="+mn-lt"/>
              </a:rPr>
              <a:t>, S.V. Nair, D. Menon, T. </a:t>
            </a:r>
            <a:r>
              <a:rPr lang="en-US" sz="2400" dirty="0" err="1">
                <a:solidFill>
                  <a:schemeClr val="tx1"/>
                </a:solidFill>
                <a:latin typeface="+mn-lt"/>
              </a:rPr>
              <a:t>Furuike</a:t>
            </a:r>
            <a:r>
              <a:rPr lang="en-US" sz="2400" dirty="0">
                <a:solidFill>
                  <a:schemeClr val="tx1"/>
                </a:solidFill>
                <a:latin typeface="+mn-lt"/>
              </a:rPr>
              <a:t>, H. Tamura, R. Jayakumar, </a:t>
            </a:r>
            <a:r>
              <a:rPr lang="en-US" sz="2400" dirty="0" err="1">
                <a:solidFill>
                  <a:schemeClr val="tx1"/>
                </a:solidFill>
                <a:latin typeface="+mn-lt"/>
              </a:rPr>
              <a:t>Carbohyd</a:t>
            </a:r>
            <a:r>
              <a:rPr lang="en-US" sz="2400" dirty="0">
                <a:solidFill>
                  <a:schemeClr val="tx1"/>
                </a:solidFill>
                <a:latin typeface="+mn-lt"/>
              </a:rPr>
              <a:t>. </a:t>
            </a:r>
            <a:r>
              <a:rPr lang="en-US" sz="2400" dirty="0" err="1">
                <a:solidFill>
                  <a:schemeClr val="tx1"/>
                </a:solidFill>
                <a:latin typeface="+mn-lt"/>
              </a:rPr>
              <a:t>Polym</a:t>
            </a:r>
            <a:r>
              <a:rPr lang="en-US" sz="2400" dirty="0">
                <a:solidFill>
                  <a:schemeClr val="tx1"/>
                </a:solidFill>
                <a:latin typeface="+mn-lt"/>
              </a:rPr>
              <a:t>. Vol. 77 (2009), p. 863.</a:t>
            </a:r>
            <a:br>
              <a:rPr lang="en-US" sz="2400" dirty="0">
                <a:solidFill>
                  <a:schemeClr val="tx1"/>
                </a:solidFill>
                <a:latin typeface="+mn-lt"/>
              </a:rPr>
            </a:br>
            <a:r>
              <a:rPr lang="en-US" sz="2400" dirty="0" smtClean="0">
                <a:solidFill>
                  <a:schemeClr val="tx1"/>
                </a:solidFill>
                <a:latin typeface="+mn-lt"/>
              </a:rPr>
              <a:t>[9] </a:t>
            </a:r>
            <a:r>
              <a:rPr lang="en-US" sz="2400" dirty="0">
                <a:solidFill>
                  <a:schemeClr val="tx1"/>
                </a:solidFill>
                <a:latin typeface="+mn-lt"/>
              </a:rPr>
              <a:t>R. Jayakumar, M. </a:t>
            </a:r>
            <a:r>
              <a:rPr lang="en-US" sz="2400" dirty="0" err="1">
                <a:solidFill>
                  <a:schemeClr val="tx1"/>
                </a:solidFill>
                <a:latin typeface="+mn-lt"/>
              </a:rPr>
              <a:t>Prabaharan</a:t>
            </a:r>
            <a:r>
              <a:rPr lang="en-US" sz="2400" dirty="0">
                <a:solidFill>
                  <a:schemeClr val="tx1"/>
                </a:solidFill>
                <a:latin typeface="+mn-lt"/>
              </a:rPr>
              <a:t>, S.V. Nair, H. Tamura, </a:t>
            </a:r>
            <a:r>
              <a:rPr lang="en-US" sz="2400" dirty="0" err="1">
                <a:solidFill>
                  <a:schemeClr val="tx1"/>
                </a:solidFill>
                <a:latin typeface="+mn-lt"/>
              </a:rPr>
              <a:t>Biotechnol</a:t>
            </a:r>
            <a:r>
              <a:rPr lang="en-US" sz="2400" dirty="0">
                <a:solidFill>
                  <a:schemeClr val="tx1"/>
                </a:solidFill>
                <a:latin typeface="+mn-lt"/>
              </a:rPr>
              <a:t>. Adv. Vol. 28 (2010), p. 142.</a:t>
            </a:r>
            <a:br>
              <a:rPr lang="en-US" sz="2400" dirty="0">
                <a:solidFill>
                  <a:schemeClr val="tx1"/>
                </a:solidFill>
                <a:latin typeface="+mn-lt"/>
              </a:rPr>
            </a:br>
            <a:r>
              <a:rPr lang="en-US" sz="2400" dirty="0" smtClean="0">
                <a:solidFill>
                  <a:schemeClr val="tx1"/>
                </a:solidFill>
                <a:latin typeface="+mn-lt"/>
              </a:rPr>
              <a:t>[10] </a:t>
            </a:r>
            <a:r>
              <a:rPr lang="en-US" sz="2400" dirty="0">
                <a:solidFill>
                  <a:schemeClr val="tx1"/>
                </a:solidFill>
                <a:latin typeface="+mn-lt"/>
              </a:rPr>
              <a:t>A. Greiner, J.H. </a:t>
            </a:r>
            <a:r>
              <a:rPr lang="en-US" sz="2400" dirty="0">
                <a:solidFill>
                  <a:schemeClr val="tx1"/>
                </a:solidFill>
                <a:latin typeface="Times New Roman" pitchFamily="18" charset="0"/>
                <a:cs typeface="Times New Roman" pitchFamily="18" charset="0"/>
              </a:rPr>
              <a:t>Wendorff</a:t>
            </a:r>
            <a:r>
              <a:rPr lang="en-US" sz="2400" dirty="0">
                <a:solidFill>
                  <a:schemeClr val="tx1"/>
                </a:solidFill>
                <a:latin typeface="+mn-lt"/>
              </a:rPr>
              <a:t>, </a:t>
            </a:r>
            <a:r>
              <a:rPr lang="en-US" sz="2400" dirty="0" err="1">
                <a:solidFill>
                  <a:schemeClr val="tx1"/>
                </a:solidFill>
                <a:latin typeface="+mn-lt"/>
              </a:rPr>
              <a:t>Angew</a:t>
            </a:r>
            <a:r>
              <a:rPr lang="en-US" sz="2400" dirty="0">
                <a:solidFill>
                  <a:schemeClr val="tx1"/>
                </a:solidFill>
                <a:latin typeface="+mn-lt"/>
              </a:rPr>
              <a:t>. Chem. Int. Ed. Vol. 46 (2007), p.  5670–5703.</a:t>
            </a:r>
            <a:br>
              <a:rPr lang="en-US" sz="2400" dirty="0">
                <a:solidFill>
                  <a:schemeClr val="tx1"/>
                </a:solidFill>
                <a:latin typeface="+mn-lt"/>
              </a:rPr>
            </a:br>
            <a:r>
              <a:rPr lang="en-US" sz="2400" dirty="0" smtClean="0">
                <a:solidFill>
                  <a:schemeClr val="tx1"/>
                </a:solidFill>
                <a:latin typeface="+mn-lt"/>
              </a:rPr>
              <a:t>[11] </a:t>
            </a:r>
            <a:r>
              <a:rPr lang="en-US" sz="2400" dirty="0">
                <a:solidFill>
                  <a:schemeClr val="tx1"/>
                </a:solidFill>
                <a:latin typeface="+mn-lt"/>
              </a:rPr>
              <a:t>A. </a:t>
            </a:r>
            <a:r>
              <a:rPr lang="en-US" sz="2400" dirty="0" err="1">
                <a:solidFill>
                  <a:schemeClr val="tx1"/>
                </a:solidFill>
                <a:latin typeface="+mn-lt"/>
              </a:rPr>
              <a:t>Teimouri</a:t>
            </a:r>
            <a:r>
              <a:rPr lang="en-US" sz="2400" dirty="0">
                <a:solidFill>
                  <a:schemeClr val="tx1"/>
                </a:solidFill>
                <a:latin typeface="+mn-lt"/>
              </a:rPr>
              <a:t>, L. </a:t>
            </a:r>
            <a:r>
              <a:rPr lang="en-US" sz="2400" dirty="0" err="1">
                <a:solidFill>
                  <a:schemeClr val="tx1"/>
                </a:solidFill>
                <a:latin typeface="+mn-lt"/>
              </a:rPr>
              <a:t>Ghorbanian</a:t>
            </a:r>
            <a:r>
              <a:rPr lang="en-US" sz="2400" dirty="0">
                <a:solidFill>
                  <a:schemeClr val="tx1"/>
                </a:solidFill>
                <a:latin typeface="+mn-lt"/>
              </a:rPr>
              <a:t>, A.N. </a:t>
            </a:r>
            <a:r>
              <a:rPr lang="en-US" sz="2400" dirty="0" err="1">
                <a:solidFill>
                  <a:schemeClr val="tx1"/>
                </a:solidFill>
                <a:latin typeface="+mn-lt"/>
              </a:rPr>
              <a:t>Chermahini</a:t>
            </a:r>
            <a:r>
              <a:rPr lang="en-US" sz="2400" dirty="0">
                <a:solidFill>
                  <a:schemeClr val="tx1"/>
                </a:solidFill>
                <a:latin typeface="+mn-lt"/>
              </a:rPr>
              <a:t>, R. </a:t>
            </a:r>
            <a:r>
              <a:rPr lang="en-US" sz="2400" dirty="0" err="1">
                <a:solidFill>
                  <a:schemeClr val="tx1"/>
                </a:solidFill>
                <a:latin typeface="+mn-lt"/>
              </a:rPr>
              <a:t>Emadi</a:t>
            </a:r>
            <a:r>
              <a:rPr lang="en-US" sz="2400" dirty="0">
                <a:solidFill>
                  <a:schemeClr val="tx1"/>
                </a:solidFill>
                <a:latin typeface="+mn-lt"/>
              </a:rPr>
              <a:t>, Ceramics International, Vol. 40 (2014), p. 6405.</a:t>
            </a:r>
            <a:br>
              <a:rPr lang="en-US" sz="2400" dirty="0">
                <a:solidFill>
                  <a:schemeClr val="tx1"/>
                </a:solidFill>
                <a:latin typeface="+mn-lt"/>
              </a:rPr>
            </a:br>
            <a:r>
              <a:rPr lang="en-US" sz="2400" dirty="0" smtClean="0">
                <a:solidFill>
                  <a:schemeClr val="tx1"/>
                </a:solidFill>
                <a:latin typeface="+mn-lt"/>
              </a:rPr>
              <a:t>[12] </a:t>
            </a:r>
            <a:r>
              <a:rPr lang="en-US" sz="2400" dirty="0">
                <a:solidFill>
                  <a:schemeClr val="tx1"/>
                </a:solidFill>
                <a:latin typeface="+mn-lt"/>
              </a:rPr>
              <a:t>L. </a:t>
            </a:r>
            <a:r>
              <a:rPr lang="en-US" sz="2400" dirty="0" err="1">
                <a:solidFill>
                  <a:schemeClr val="tx1"/>
                </a:solidFill>
                <a:latin typeface="+mn-lt"/>
              </a:rPr>
              <a:t>Ghorbanian</a:t>
            </a:r>
            <a:r>
              <a:rPr lang="en-US" sz="2400" dirty="0">
                <a:solidFill>
                  <a:schemeClr val="tx1"/>
                </a:solidFill>
                <a:latin typeface="+mn-lt"/>
              </a:rPr>
              <a:t>, R. </a:t>
            </a:r>
            <a:r>
              <a:rPr lang="en-US" sz="2400" dirty="0" err="1">
                <a:solidFill>
                  <a:schemeClr val="tx1"/>
                </a:solidFill>
                <a:latin typeface="+mn-lt"/>
              </a:rPr>
              <a:t>Emadi</a:t>
            </a:r>
            <a:r>
              <a:rPr lang="en-US" sz="2400" dirty="0">
                <a:solidFill>
                  <a:schemeClr val="tx1"/>
                </a:solidFill>
                <a:latin typeface="+mn-lt"/>
              </a:rPr>
              <a:t>, S.M. </a:t>
            </a:r>
            <a:r>
              <a:rPr lang="en-US" sz="2400" dirty="0" err="1">
                <a:solidFill>
                  <a:schemeClr val="tx1"/>
                </a:solidFill>
                <a:latin typeface="+mn-lt"/>
              </a:rPr>
              <a:t>Razavi</a:t>
            </a:r>
            <a:r>
              <a:rPr lang="en-US" sz="2400" dirty="0">
                <a:solidFill>
                  <a:schemeClr val="tx1"/>
                </a:solidFill>
                <a:latin typeface="+mn-lt"/>
              </a:rPr>
              <a:t>, H. Shin, A. </a:t>
            </a:r>
            <a:r>
              <a:rPr lang="en-US" sz="2400" dirty="0" err="1">
                <a:solidFill>
                  <a:schemeClr val="tx1"/>
                </a:solidFill>
                <a:latin typeface="+mn-lt"/>
              </a:rPr>
              <a:t>Teimouri</a:t>
            </a:r>
            <a:r>
              <a:rPr lang="en-US" sz="2400" dirty="0">
                <a:solidFill>
                  <a:schemeClr val="tx1"/>
                </a:solidFill>
                <a:latin typeface="+mn-lt"/>
              </a:rPr>
              <a:t>, International journal of biological macromolecules, Vol. 58 (2013), p. 275.</a:t>
            </a:r>
            <a:br>
              <a:rPr lang="en-US" sz="2400" dirty="0">
                <a:solidFill>
                  <a:schemeClr val="tx1"/>
                </a:solidFill>
                <a:latin typeface="+mn-lt"/>
              </a:rPr>
            </a:br>
            <a:r>
              <a:rPr lang="en-US" sz="2400" dirty="0" smtClean="0">
                <a:solidFill>
                  <a:schemeClr val="tx1"/>
                </a:solidFill>
                <a:latin typeface="+mn-lt"/>
              </a:rPr>
              <a:t>[13] </a:t>
            </a:r>
            <a:r>
              <a:rPr lang="en-US" sz="2400" dirty="0">
                <a:solidFill>
                  <a:schemeClr val="tx1"/>
                </a:solidFill>
                <a:latin typeface="+mn-lt"/>
              </a:rPr>
              <a:t>Li G, Li P, Yang XP. Compos </a:t>
            </a:r>
            <a:r>
              <a:rPr lang="en-US" sz="2400" dirty="0" err="1">
                <a:solidFill>
                  <a:schemeClr val="tx1"/>
                </a:solidFill>
                <a:latin typeface="+mn-lt"/>
              </a:rPr>
              <a:t>Sci</a:t>
            </a:r>
            <a:r>
              <a:rPr lang="en-US" sz="2400" dirty="0">
                <a:solidFill>
                  <a:schemeClr val="tx1"/>
                </a:solidFill>
                <a:latin typeface="+mn-lt"/>
              </a:rPr>
              <a:t> Tech. Vol. 68(3-4) (2008), p. 987.</a:t>
            </a:r>
            <a:endParaRPr lang="fa-IR" sz="2400" dirty="0">
              <a:solidFill>
                <a:schemeClr val="tx1"/>
              </a:solidFill>
              <a:latin typeface="+mn-lt"/>
            </a:endParaRPr>
          </a:p>
        </p:txBody>
      </p:sp>
    </p:spTree>
    <p:extLst>
      <p:ext uri="{BB962C8B-B14F-4D97-AF65-F5344CB8AC3E}">
        <p14:creationId xmlns:p14="http://schemas.microsoft.com/office/powerpoint/2010/main" val="37739670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6336704"/>
          </a:xfrm>
        </p:spPr>
        <p:txBody>
          <a:bodyPr/>
          <a:lstStyle/>
          <a:p>
            <a:r>
              <a:rPr lang="en-US" sz="4400" b="1" dirty="0">
                <a:solidFill>
                  <a:srgbClr val="0070C0"/>
                </a:solidFill>
                <a:latin typeface="Times New Roman" pitchFamily="18" charset="0"/>
                <a:cs typeface="Times New Roman" pitchFamily="18" charset="0"/>
              </a:rPr>
              <a:t>Biography</a:t>
            </a: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Abbas </a:t>
            </a:r>
            <a:r>
              <a:rPr lang="en-US" sz="2400" dirty="0" err="1">
                <a:solidFill>
                  <a:schemeClr val="tx1"/>
                </a:solidFill>
                <a:latin typeface="Times New Roman" pitchFamily="18" charset="0"/>
                <a:cs typeface="Times New Roman" pitchFamily="18" charset="0"/>
              </a:rPr>
              <a:t>Teimouri</a:t>
            </a:r>
            <a:r>
              <a:rPr lang="en-US" sz="2400" dirty="0">
                <a:solidFill>
                  <a:schemeClr val="tx1"/>
                </a:solidFill>
                <a:latin typeface="Times New Roman" pitchFamily="18" charset="0"/>
                <a:cs typeface="Times New Roman" pitchFamily="18" charset="0"/>
              </a:rPr>
              <a:t> has completed his PhD at the age of </a:t>
            </a:r>
            <a:r>
              <a:rPr lang="en-US" sz="2400" dirty="0" smtClean="0">
                <a:solidFill>
                  <a:schemeClr val="tx1"/>
                </a:solidFill>
                <a:latin typeface="Times New Roman" pitchFamily="18" charset="0"/>
                <a:cs typeface="Times New Roman" pitchFamily="18" charset="0"/>
              </a:rPr>
              <a:t>41 </a:t>
            </a:r>
            <a:r>
              <a:rPr lang="en-US" sz="2400" dirty="0">
                <a:solidFill>
                  <a:schemeClr val="tx1"/>
                </a:solidFill>
                <a:latin typeface="Times New Roman" pitchFamily="18" charset="0"/>
                <a:cs typeface="Times New Roman" pitchFamily="18" charset="0"/>
              </a:rPr>
              <a:t>years from Isfahan University of Technology, Isfahan, Iran. He is the associate professor of organic chemistry in </a:t>
            </a:r>
            <a:r>
              <a:rPr lang="en-US" sz="2400" dirty="0" err="1">
                <a:solidFill>
                  <a:schemeClr val="tx1"/>
                </a:solidFill>
                <a:latin typeface="Times New Roman" pitchFamily="18" charset="0"/>
                <a:cs typeface="Times New Roman" pitchFamily="18" charset="0"/>
              </a:rPr>
              <a:t>Payame</a:t>
            </a:r>
            <a:r>
              <a:rPr lang="en-US" sz="2400" dirty="0">
                <a:solidFill>
                  <a:schemeClr val="tx1"/>
                </a:solidFill>
                <a:latin typeface="Times New Roman" pitchFamily="18" charset="0"/>
                <a:cs typeface="Times New Roman" pitchFamily="18" charset="0"/>
              </a:rPr>
              <a:t> Noor University (PNU), Isfahan, Iran. He has published more than 75 papers in reputed journals.</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4400" b="1" dirty="0">
                <a:solidFill>
                  <a:srgbClr val="0070C0"/>
                </a:solidFill>
                <a:latin typeface="Times New Roman" pitchFamily="18" charset="0"/>
                <a:cs typeface="Times New Roman" pitchFamily="18" charset="0"/>
              </a:rPr>
              <a:t>Presenting author details </a:t>
            </a: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Full name: Abbas </a:t>
            </a:r>
            <a:r>
              <a:rPr lang="en-US" sz="2400" dirty="0" err="1">
                <a:solidFill>
                  <a:schemeClr val="tx1"/>
                </a:solidFill>
                <a:latin typeface="Times New Roman" pitchFamily="18" charset="0"/>
                <a:cs typeface="Times New Roman" pitchFamily="18" charset="0"/>
              </a:rPr>
              <a:t>Teimouri</a:t>
            </a: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Contact number: Tel. 0098-31-33521804-6, Fax: 0098-31-33521802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Linked In account: Abbas </a:t>
            </a:r>
            <a:r>
              <a:rPr lang="en-US" sz="2400" dirty="0" err="1">
                <a:solidFill>
                  <a:schemeClr val="tx1"/>
                </a:solidFill>
                <a:latin typeface="Times New Roman" pitchFamily="18" charset="0"/>
                <a:cs typeface="Times New Roman" pitchFamily="18" charset="0"/>
              </a:rPr>
              <a:t>Teimouri</a:t>
            </a:r>
            <a:r>
              <a:rPr lang="en-US" sz="2400" dirty="0">
                <a:solidFill>
                  <a:schemeClr val="tx1"/>
                </a:solidFill>
                <a:latin typeface="Times New Roman" pitchFamily="18" charset="0"/>
                <a:cs typeface="Times New Roman" pitchFamily="18" charset="0"/>
              </a:rPr>
              <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Session name/ number:</a:t>
            </a:r>
            <a:br>
              <a:rPr lang="en-US" sz="2400" dirty="0">
                <a:solidFill>
                  <a:schemeClr val="tx1"/>
                </a:solidFill>
                <a:latin typeface="Times New Roman" pitchFamily="18" charset="0"/>
                <a:cs typeface="Times New Roman" pitchFamily="18" charset="0"/>
              </a:rPr>
            </a:br>
            <a:r>
              <a:rPr lang="en-US" sz="2400" dirty="0">
                <a:solidFill>
                  <a:schemeClr val="tx1"/>
                </a:solidFill>
                <a:latin typeface="Times New Roman" pitchFamily="18" charset="0"/>
                <a:cs typeface="Times New Roman" pitchFamily="18" charset="0"/>
              </a:rPr>
              <a:t>Category: (Oral presentation) Biopolymer for tissue engineering</a:t>
            </a:r>
            <a:endParaRPr lang="fa-IR"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9973130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624</TotalTime>
  <Words>811</Words>
  <Application>Microsoft Office PowerPoint</Application>
  <PresentationFormat>On-screen Show (4:3)</PresentationFormat>
  <Paragraphs>75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Adjacency</vt:lpstr>
      <vt:lpstr>Preparation and characterization of silk/diopside composite nanofibers via electrospinning for tissue engineering applications</vt:lpstr>
      <vt:lpstr>Introduction</vt:lpstr>
      <vt:lpstr>Silk fibroin (SF) is a kind of natural polymers with a great potential in biomedical application.    good biocompatibility,  biodegradability,  high tensile strength,  hemostatic properties,  non-cytotoxicity,  </vt:lpstr>
      <vt:lpstr>Diopside is advised as an excellent bioactive material for artificial bone and dental root, since it shows more potential of apatite formation ability and higher mechanical strength than hydroxyapatite.   Diopside (CaMgSi2O6) has a fairly high mechanical strength, good bioactivity,  excellent bending strength and a good biocompatibility.     </vt:lpstr>
      <vt:lpstr>Electrospinning is a new technique to fabricate nanofibrous scaffolds for tissue engineering due  to the large surface area to volume ratio, that  influences the adhesion, migration, and growth  of cells. </vt:lpstr>
      <vt:lpstr>Materials </vt:lpstr>
      <vt:lpstr>Methods</vt:lpstr>
      <vt:lpstr>Nano diopside synthesis</vt:lpstr>
      <vt:lpstr>Electrospinning of SF nanofiber</vt:lpstr>
      <vt:lpstr>Fabrication of silk fibroin/ nano diopside composite</vt:lpstr>
      <vt:lpstr>Characterization</vt:lpstr>
      <vt:lpstr>Results and discussion</vt:lpstr>
      <vt:lpstr>FT-IR analysis</vt:lpstr>
      <vt:lpstr>     </vt:lpstr>
      <vt:lpstr>XRD analysis</vt:lpstr>
      <vt:lpstr>nanodiopside showed peaks at 29.9° which are important peak.  </vt:lpstr>
      <vt:lpstr>Invitro evaluation of cytotoxicity</vt:lpstr>
      <vt:lpstr>Conclusion</vt:lpstr>
      <vt:lpstr>References</vt:lpstr>
      <vt:lpstr>[8] K.T. Shalumon, N.S. Binulal, N. Selvamurugan, S.V. Nair, D. Menon, T. Furuike, H. Tamura, R. Jayakumar, Carbohyd. Polym. Vol. 77 (2009), p. 863. [9] R. Jayakumar, M. Prabaharan, S.V. Nair, H. Tamura, Biotechnol. Adv. Vol. 28 (2010), p. 142. [10] A. Greiner, J.H. Wendorff, Angew. Chem. Int. Ed. Vol. 46 (2007), p.  5670–5703. [11] A. Teimouri, L. Ghorbanian, A.N. Chermahini, R. Emadi, Ceramics International, Vol. 40 (2014), p. 6405. [12] L. Ghorbanian, R. Emadi, S.M. Razavi, H. Shin, A. Teimouri, International journal of biological macromolecules, Vol. 58 (2013), p. 275. [13] Li G, Li P, Yang XP. Compos Sci Tech. Vol. 68(3-4) (2008), p. 987.</vt:lpstr>
      <vt:lpstr>Biography  Abbas Teimouri has completed his PhD at the age of 41 years from Isfahan University of Technology, Isfahan, Iran. He is the associate professor of organic chemistry in Payame Noor University (PNU), Isfahan, Iran. He has published more than 75 papers in reputed journals.  Presenting author details  Full name: Abbas Teimouri Contact number: Tel. 0098-31-33521804-6, Fax: 0098-31-33521802  Linked In account: Abbas Teimouri Session name/ number: Category: (Oral presentation) Biopolymer for tissue engineering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and characterization of silk/diopside composite nanofibers via electrospinning for tissue engineering applications</dc:title>
  <dc:creator>HP</dc:creator>
  <cp:lastModifiedBy>a</cp:lastModifiedBy>
  <cp:revision>84</cp:revision>
  <dcterms:created xsi:type="dcterms:W3CDTF">2016-07-02T19:58:56Z</dcterms:created>
  <dcterms:modified xsi:type="dcterms:W3CDTF">2016-07-27T08:17:12Z</dcterms:modified>
</cp:coreProperties>
</file>