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3.xml" ContentType="application/vnd.openxmlformats-officedocument.drawingml.diagramLayout+xml"/>
  <Override PartName="/ppt/diagrams/data4.xml" ContentType="application/vnd.openxmlformats-officedocument.drawingml.diagramData+xml"/>
  <Override PartName="/ppt/diagrams/data5.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diagrams/colors4.xml" ContentType="application/vnd.openxmlformats-officedocument.drawingml.diagramColor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diagrams/layout4.xml" ContentType="application/vnd.openxmlformats-officedocument.drawingml.diagram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4" r:id="rId1"/>
  </p:sldMasterIdLst>
  <p:sldIdLst>
    <p:sldId id="256" r:id="rId2"/>
    <p:sldId id="309" r:id="rId3"/>
    <p:sldId id="310" r:id="rId4"/>
    <p:sldId id="316" r:id="rId5"/>
    <p:sldId id="313" r:id="rId6"/>
    <p:sldId id="314" r:id="rId7"/>
    <p:sldId id="317" r:id="rId8"/>
    <p:sldId id="312" r:id="rId9"/>
    <p:sldId id="311" r:id="rId10"/>
    <p:sldId id="263" r:id="rId11"/>
    <p:sldId id="264" r:id="rId12"/>
    <p:sldId id="315" r:id="rId13"/>
    <p:sldId id="273" r:id="rId14"/>
    <p:sldId id="274" r:id="rId15"/>
    <p:sldId id="275" r:id="rId16"/>
    <p:sldId id="277" r:id="rId17"/>
    <p:sldId id="278" r:id="rId18"/>
    <p:sldId id="281" r:id="rId19"/>
    <p:sldId id="282" r:id="rId20"/>
    <p:sldId id="299" r:id="rId21"/>
    <p:sldId id="284" r:id="rId22"/>
    <p:sldId id="287" r:id="rId23"/>
    <p:sldId id="288" r:id="rId24"/>
    <p:sldId id="289" r:id="rId25"/>
    <p:sldId id="290" r:id="rId26"/>
    <p:sldId id="318" r:id="rId27"/>
    <p:sldId id="319" r:id="rId28"/>
    <p:sldId id="292" r:id="rId29"/>
    <p:sldId id="293" r:id="rId30"/>
    <p:sldId id="295" r:id="rId31"/>
    <p:sldId id="296" r:id="rId32"/>
    <p:sldId id="297" r:id="rId33"/>
    <p:sldId id="320" r:id="rId34"/>
    <p:sldId id="321" r:id="rId35"/>
    <p:sldId id="298"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65" d="100"/>
          <a:sy n="65" d="100"/>
        </p:scale>
        <p:origin x="-666" y="33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4CB49D6-1078-484D-B16E-990327BC6BB8}" type="doc">
      <dgm:prSet loTypeId="urn:microsoft.com/office/officeart/2005/8/layout/radial5" loCatId="cycle" qsTypeId="urn:microsoft.com/office/officeart/2005/8/quickstyle/simple1" qsCatId="simple" csTypeId="urn:microsoft.com/office/officeart/2005/8/colors/accent1_2" csCatId="accent1" phldr="1"/>
      <dgm:spPr/>
      <dgm:t>
        <a:bodyPr/>
        <a:lstStyle/>
        <a:p>
          <a:endParaRPr lang="en-US"/>
        </a:p>
      </dgm:t>
    </dgm:pt>
    <dgm:pt modelId="{7DDD0C5E-C85E-4042-A5AC-9D57A4BE62CD}">
      <dgm:prSet phldrT="[Text]"/>
      <dgm:spPr/>
      <dgm:t>
        <a:bodyPr/>
        <a:lstStyle/>
        <a:p>
          <a:r>
            <a:rPr lang="en-US" dirty="0" smtClean="0"/>
            <a:t>LUTS</a:t>
          </a:r>
          <a:endParaRPr lang="en-US" dirty="0"/>
        </a:p>
      </dgm:t>
    </dgm:pt>
    <dgm:pt modelId="{867DE677-DE62-4002-B90C-3175E861ACC6}" type="parTrans" cxnId="{B306A708-490D-42A5-8BA2-5A3CE80E74ED}">
      <dgm:prSet/>
      <dgm:spPr/>
      <dgm:t>
        <a:bodyPr/>
        <a:lstStyle/>
        <a:p>
          <a:endParaRPr lang="en-US"/>
        </a:p>
      </dgm:t>
    </dgm:pt>
    <dgm:pt modelId="{58358CAD-2C34-42A3-9E5D-2DEE47A15DF5}" type="sibTrans" cxnId="{B306A708-490D-42A5-8BA2-5A3CE80E74ED}">
      <dgm:prSet/>
      <dgm:spPr/>
      <dgm:t>
        <a:bodyPr/>
        <a:lstStyle/>
        <a:p>
          <a:endParaRPr lang="en-US"/>
        </a:p>
      </dgm:t>
    </dgm:pt>
    <dgm:pt modelId="{019624DB-9044-47F8-B65F-D292D1018942}">
      <dgm:prSet phldrT="[Text]"/>
      <dgm:spPr/>
      <dgm:t>
        <a:bodyPr/>
        <a:lstStyle/>
        <a:p>
          <a:r>
            <a:rPr lang="en-US" dirty="0" smtClean="0"/>
            <a:t>urinary hesitancy</a:t>
          </a:r>
          <a:endParaRPr lang="en-US" dirty="0"/>
        </a:p>
      </dgm:t>
    </dgm:pt>
    <dgm:pt modelId="{D367E435-936F-4247-ADDB-ADF79E68AB00}" type="parTrans" cxnId="{937A083A-7B06-483A-B9E4-542104C7E052}">
      <dgm:prSet/>
      <dgm:spPr/>
      <dgm:t>
        <a:bodyPr/>
        <a:lstStyle/>
        <a:p>
          <a:endParaRPr lang="en-US"/>
        </a:p>
      </dgm:t>
    </dgm:pt>
    <dgm:pt modelId="{C8B40E99-D2BD-44A2-9ABF-213E2A39B8B2}" type="sibTrans" cxnId="{937A083A-7B06-483A-B9E4-542104C7E052}">
      <dgm:prSet/>
      <dgm:spPr/>
      <dgm:t>
        <a:bodyPr/>
        <a:lstStyle/>
        <a:p>
          <a:endParaRPr lang="en-US"/>
        </a:p>
      </dgm:t>
    </dgm:pt>
    <dgm:pt modelId="{A2DBEE91-83AC-46F6-8CAB-479CB429F4B5}">
      <dgm:prSet phldrT="[Text]"/>
      <dgm:spPr/>
      <dgm:t>
        <a:bodyPr/>
        <a:lstStyle/>
        <a:p>
          <a:r>
            <a:rPr lang="en-US" dirty="0" smtClean="0"/>
            <a:t>urinary retention* </a:t>
          </a:r>
          <a:endParaRPr lang="en-US" dirty="0"/>
        </a:p>
      </dgm:t>
    </dgm:pt>
    <dgm:pt modelId="{7FB91589-3515-4233-AF6F-ECCF2B4E4423}" type="parTrans" cxnId="{278DC8D4-ED45-4890-8083-5BF6516F8F26}">
      <dgm:prSet/>
      <dgm:spPr/>
      <dgm:t>
        <a:bodyPr/>
        <a:lstStyle/>
        <a:p>
          <a:endParaRPr lang="en-US"/>
        </a:p>
      </dgm:t>
    </dgm:pt>
    <dgm:pt modelId="{A5264B96-53BC-45E0-A706-23180970C206}" type="sibTrans" cxnId="{278DC8D4-ED45-4890-8083-5BF6516F8F26}">
      <dgm:prSet/>
      <dgm:spPr/>
      <dgm:t>
        <a:bodyPr/>
        <a:lstStyle/>
        <a:p>
          <a:endParaRPr lang="en-US"/>
        </a:p>
      </dgm:t>
    </dgm:pt>
    <dgm:pt modelId="{0AF81327-E99F-4759-A20B-B1230C1142A3}">
      <dgm:prSet phldrT="[Text]"/>
      <dgm:spPr/>
      <dgm:t>
        <a:bodyPr/>
        <a:lstStyle/>
        <a:p>
          <a:r>
            <a:rPr lang="en-US" dirty="0" err="1" smtClean="0"/>
            <a:t>dysuria</a:t>
          </a:r>
          <a:endParaRPr lang="en-US" dirty="0"/>
        </a:p>
      </dgm:t>
    </dgm:pt>
    <dgm:pt modelId="{C6CA5F5B-34BD-497A-9AC3-068DDF382D17}" type="parTrans" cxnId="{8AC84B2E-82E3-451E-87B2-75A8B8696A55}">
      <dgm:prSet/>
      <dgm:spPr/>
      <dgm:t>
        <a:bodyPr/>
        <a:lstStyle/>
        <a:p>
          <a:endParaRPr lang="en-US"/>
        </a:p>
      </dgm:t>
    </dgm:pt>
    <dgm:pt modelId="{9C543118-A4A6-4DC1-8984-C21C34867713}" type="sibTrans" cxnId="{8AC84B2E-82E3-451E-87B2-75A8B8696A55}">
      <dgm:prSet/>
      <dgm:spPr/>
      <dgm:t>
        <a:bodyPr/>
        <a:lstStyle/>
        <a:p>
          <a:endParaRPr lang="en-US"/>
        </a:p>
      </dgm:t>
    </dgm:pt>
    <dgm:pt modelId="{E6849FC1-3065-431C-8127-70CA8B493E72}">
      <dgm:prSet phldrT="[Text]"/>
      <dgm:spPr/>
      <dgm:t>
        <a:bodyPr/>
        <a:lstStyle/>
        <a:p>
          <a:r>
            <a:rPr lang="en-US" dirty="0" smtClean="0"/>
            <a:t>frequent urination</a:t>
          </a:r>
          <a:endParaRPr lang="en-US" dirty="0"/>
        </a:p>
      </dgm:t>
    </dgm:pt>
    <dgm:pt modelId="{7078BAEF-C3C4-46DA-83F4-93639E144581}" type="parTrans" cxnId="{0440ACBC-BBE1-4D24-9D8E-32A5E8CC4875}">
      <dgm:prSet/>
      <dgm:spPr/>
      <dgm:t>
        <a:bodyPr/>
        <a:lstStyle/>
        <a:p>
          <a:endParaRPr lang="en-US"/>
        </a:p>
      </dgm:t>
    </dgm:pt>
    <dgm:pt modelId="{4AD2AF05-A187-4B32-90E2-7CC8B3F217AE}" type="sibTrans" cxnId="{0440ACBC-BBE1-4D24-9D8E-32A5E8CC4875}">
      <dgm:prSet/>
      <dgm:spPr/>
      <dgm:t>
        <a:bodyPr/>
        <a:lstStyle/>
        <a:p>
          <a:endParaRPr lang="en-US"/>
        </a:p>
      </dgm:t>
    </dgm:pt>
    <dgm:pt modelId="{330C7C7C-0C8B-4CC3-97AD-49186BFB0FE0}" type="pres">
      <dgm:prSet presAssocID="{F4CB49D6-1078-484D-B16E-990327BC6BB8}" presName="Name0" presStyleCnt="0">
        <dgm:presLayoutVars>
          <dgm:chMax val="1"/>
          <dgm:dir/>
          <dgm:animLvl val="ctr"/>
          <dgm:resizeHandles val="exact"/>
        </dgm:presLayoutVars>
      </dgm:prSet>
      <dgm:spPr/>
      <dgm:t>
        <a:bodyPr/>
        <a:lstStyle/>
        <a:p>
          <a:endParaRPr lang="en-US"/>
        </a:p>
      </dgm:t>
    </dgm:pt>
    <dgm:pt modelId="{9F3DC1EB-FEA7-411B-8145-63E0383825C8}" type="pres">
      <dgm:prSet presAssocID="{7DDD0C5E-C85E-4042-A5AC-9D57A4BE62CD}" presName="centerShape" presStyleLbl="node0" presStyleIdx="0" presStyleCnt="1"/>
      <dgm:spPr/>
      <dgm:t>
        <a:bodyPr/>
        <a:lstStyle/>
        <a:p>
          <a:endParaRPr lang="en-US"/>
        </a:p>
      </dgm:t>
    </dgm:pt>
    <dgm:pt modelId="{EC3B8CD3-3495-45DA-A40A-D2BB5C714751}" type="pres">
      <dgm:prSet presAssocID="{D367E435-936F-4247-ADDB-ADF79E68AB00}" presName="parTrans" presStyleLbl="sibTrans2D1" presStyleIdx="0" presStyleCnt="4"/>
      <dgm:spPr/>
      <dgm:t>
        <a:bodyPr/>
        <a:lstStyle/>
        <a:p>
          <a:endParaRPr lang="en-US"/>
        </a:p>
      </dgm:t>
    </dgm:pt>
    <dgm:pt modelId="{654F05FE-26FF-440E-82FE-23E10A6E5C87}" type="pres">
      <dgm:prSet presAssocID="{D367E435-936F-4247-ADDB-ADF79E68AB00}" presName="connectorText" presStyleLbl="sibTrans2D1" presStyleIdx="0" presStyleCnt="4"/>
      <dgm:spPr/>
      <dgm:t>
        <a:bodyPr/>
        <a:lstStyle/>
        <a:p>
          <a:endParaRPr lang="en-US"/>
        </a:p>
      </dgm:t>
    </dgm:pt>
    <dgm:pt modelId="{B59F0A3B-D0F9-4E21-A734-5F986B52CEDE}" type="pres">
      <dgm:prSet presAssocID="{019624DB-9044-47F8-B65F-D292D1018942}" presName="node" presStyleLbl="node1" presStyleIdx="0" presStyleCnt="4">
        <dgm:presLayoutVars>
          <dgm:bulletEnabled val="1"/>
        </dgm:presLayoutVars>
      </dgm:prSet>
      <dgm:spPr/>
      <dgm:t>
        <a:bodyPr/>
        <a:lstStyle/>
        <a:p>
          <a:endParaRPr lang="en-US"/>
        </a:p>
      </dgm:t>
    </dgm:pt>
    <dgm:pt modelId="{E835C1A4-49EC-4F09-91CA-8D546AD93074}" type="pres">
      <dgm:prSet presAssocID="{7FB91589-3515-4233-AF6F-ECCF2B4E4423}" presName="parTrans" presStyleLbl="sibTrans2D1" presStyleIdx="1" presStyleCnt="4"/>
      <dgm:spPr/>
      <dgm:t>
        <a:bodyPr/>
        <a:lstStyle/>
        <a:p>
          <a:endParaRPr lang="en-US"/>
        </a:p>
      </dgm:t>
    </dgm:pt>
    <dgm:pt modelId="{4A69E952-C151-42BF-A6F6-38F75498642D}" type="pres">
      <dgm:prSet presAssocID="{7FB91589-3515-4233-AF6F-ECCF2B4E4423}" presName="connectorText" presStyleLbl="sibTrans2D1" presStyleIdx="1" presStyleCnt="4"/>
      <dgm:spPr/>
      <dgm:t>
        <a:bodyPr/>
        <a:lstStyle/>
        <a:p>
          <a:endParaRPr lang="en-US"/>
        </a:p>
      </dgm:t>
    </dgm:pt>
    <dgm:pt modelId="{321D2125-9E38-41E2-B809-107575F2F8EE}" type="pres">
      <dgm:prSet presAssocID="{A2DBEE91-83AC-46F6-8CAB-479CB429F4B5}" presName="node" presStyleLbl="node1" presStyleIdx="1" presStyleCnt="4">
        <dgm:presLayoutVars>
          <dgm:bulletEnabled val="1"/>
        </dgm:presLayoutVars>
      </dgm:prSet>
      <dgm:spPr/>
      <dgm:t>
        <a:bodyPr/>
        <a:lstStyle/>
        <a:p>
          <a:endParaRPr lang="en-US"/>
        </a:p>
      </dgm:t>
    </dgm:pt>
    <dgm:pt modelId="{03BB5169-00E7-4973-84F5-15BBF2BF5D11}" type="pres">
      <dgm:prSet presAssocID="{C6CA5F5B-34BD-497A-9AC3-068DDF382D17}" presName="parTrans" presStyleLbl="sibTrans2D1" presStyleIdx="2" presStyleCnt="4"/>
      <dgm:spPr/>
      <dgm:t>
        <a:bodyPr/>
        <a:lstStyle/>
        <a:p>
          <a:endParaRPr lang="en-US"/>
        </a:p>
      </dgm:t>
    </dgm:pt>
    <dgm:pt modelId="{04A4CFE1-FEED-484C-A0B6-16F1F122E847}" type="pres">
      <dgm:prSet presAssocID="{C6CA5F5B-34BD-497A-9AC3-068DDF382D17}" presName="connectorText" presStyleLbl="sibTrans2D1" presStyleIdx="2" presStyleCnt="4"/>
      <dgm:spPr/>
      <dgm:t>
        <a:bodyPr/>
        <a:lstStyle/>
        <a:p>
          <a:endParaRPr lang="en-US"/>
        </a:p>
      </dgm:t>
    </dgm:pt>
    <dgm:pt modelId="{C965F093-03FC-4B53-A240-B01AE7375EB6}" type="pres">
      <dgm:prSet presAssocID="{0AF81327-E99F-4759-A20B-B1230C1142A3}" presName="node" presStyleLbl="node1" presStyleIdx="2" presStyleCnt="4">
        <dgm:presLayoutVars>
          <dgm:bulletEnabled val="1"/>
        </dgm:presLayoutVars>
      </dgm:prSet>
      <dgm:spPr/>
      <dgm:t>
        <a:bodyPr/>
        <a:lstStyle/>
        <a:p>
          <a:endParaRPr lang="en-US"/>
        </a:p>
      </dgm:t>
    </dgm:pt>
    <dgm:pt modelId="{922CA0A1-A9E6-44BE-A829-4E06AF12607A}" type="pres">
      <dgm:prSet presAssocID="{7078BAEF-C3C4-46DA-83F4-93639E144581}" presName="parTrans" presStyleLbl="sibTrans2D1" presStyleIdx="3" presStyleCnt="4"/>
      <dgm:spPr/>
      <dgm:t>
        <a:bodyPr/>
        <a:lstStyle/>
        <a:p>
          <a:endParaRPr lang="en-US"/>
        </a:p>
      </dgm:t>
    </dgm:pt>
    <dgm:pt modelId="{35333270-CDFA-4970-9C65-CD7E7DE74539}" type="pres">
      <dgm:prSet presAssocID="{7078BAEF-C3C4-46DA-83F4-93639E144581}" presName="connectorText" presStyleLbl="sibTrans2D1" presStyleIdx="3" presStyleCnt="4"/>
      <dgm:spPr/>
      <dgm:t>
        <a:bodyPr/>
        <a:lstStyle/>
        <a:p>
          <a:endParaRPr lang="en-US"/>
        </a:p>
      </dgm:t>
    </dgm:pt>
    <dgm:pt modelId="{52890EA8-54C8-4AB1-9381-9C7AFFCA6AF4}" type="pres">
      <dgm:prSet presAssocID="{E6849FC1-3065-431C-8127-70CA8B493E72}" presName="node" presStyleLbl="node1" presStyleIdx="3" presStyleCnt="4">
        <dgm:presLayoutVars>
          <dgm:bulletEnabled val="1"/>
        </dgm:presLayoutVars>
      </dgm:prSet>
      <dgm:spPr/>
      <dgm:t>
        <a:bodyPr/>
        <a:lstStyle/>
        <a:p>
          <a:endParaRPr lang="en-US"/>
        </a:p>
      </dgm:t>
    </dgm:pt>
  </dgm:ptLst>
  <dgm:cxnLst>
    <dgm:cxn modelId="{8711BE40-A2F7-4B88-9BB8-F993B6D92564}" type="presOf" srcId="{7DDD0C5E-C85E-4042-A5AC-9D57A4BE62CD}" destId="{9F3DC1EB-FEA7-411B-8145-63E0383825C8}" srcOrd="0" destOrd="0" presId="urn:microsoft.com/office/officeart/2005/8/layout/radial5"/>
    <dgm:cxn modelId="{8AC84B2E-82E3-451E-87B2-75A8B8696A55}" srcId="{7DDD0C5E-C85E-4042-A5AC-9D57A4BE62CD}" destId="{0AF81327-E99F-4759-A20B-B1230C1142A3}" srcOrd="2" destOrd="0" parTransId="{C6CA5F5B-34BD-497A-9AC3-068DDF382D17}" sibTransId="{9C543118-A4A6-4DC1-8984-C21C34867713}"/>
    <dgm:cxn modelId="{278DC8D4-ED45-4890-8083-5BF6516F8F26}" srcId="{7DDD0C5E-C85E-4042-A5AC-9D57A4BE62CD}" destId="{A2DBEE91-83AC-46F6-8CAB-479CB429F4B5}" srcOrd="1" destOrd="0" parTransId="{7FB91589-3515-4233-AF6F-ECCF2B4E4423}" sibTransId="{A5264B96-53BC-45E0-A706-23180970C206}"/>
    <dgm:cxn modelId="{0440ACBC-BBE1-4D24-9D8E-32A5E8CC4875}" srcId="{7DDD0C5E-C85E-4042-A5AC-9D57A4BE62CD}" destId="{E6849FC1-3065-431C-8127-70CA8B493E72}" srcOrd="3" destOrd="0" parTransId="{7078BAEF-C3C4-46DA-83F4-93639E144581}" sibTransId="{4AD2AF05-A187-4B32-90E2-7CC8B3F217AE}"/>
    <dgm:cxn modelId="{937A083A-7B06-483A-B9E4-542104C7E052}" srcId="{7DDD0C5E-C85E-4042-A5AC-9D57A4BE62CD}" destId="{019624DB-9044-47F8-B65F-D292D1018942}" srcOrd="0" destOrd="0" parTransId="{D367E435-936F-4247-ADDB-ADF79E68AB00}" sibTransId="{C8B40E99-D2BD-44A2-9ABF-213E2A39B8B2}"/>
    <dgm:cxn modelId="{B306A708-490D-42A5-8BA2-5A3CE80E74ED}" srcId="{F4CB49D6-1078-484D-B16E-990327BC6BB8}" destId="{7DDD0C5E-C85E-4042-A5AC-9D57A4BE62CD}" srcOrd="0" destOrd="0" parTransId="{867DE677-DE62-4002-B90C-3175E861ACC6}" sibTransId="{58358CAD-2C34-42A3-9E5D-2DEE47A15DF5}"/>
    <dgm:cxn modelId="{19686350-2772-4C7A-B261-8CEA80AD5C96}" type="presOf" srcId="{D367E435-936F-4247-ADDB-ADF79E68AB00}" destId="{654F05FE-26FF-440E-82FE-23E10A6E5C87}" srcOrd="1" destOrd="0" presId="urn:microsoft.com/office/officeart/2005/8/layout/radial5"/>
    <dgm:cxn modelId="{26E3EAF6-AD61-40E2-B445-ADA10360D6FC}" type="presOf" srcId="{A2DBEE91-83AC-46F6-8CAB-479CB429F4B5}" destId="{321D2125-9E38-41E2-B809-107575F2F8EE}" srcOrd="0" destOrd="0" presId="urn:microsoft.com/office/officeart/2005/8/layout/radial5"/>
    <dgm:cxn modelId="{9E535734-25D4-44C0-A5E8-2B4532345256}" type="presOf" srcId="{E6849FC1-3065-431C-8127-70CA8B493E72}" destId="{52890EA8-54C8-4AB1-9381-9C7AFFCA6AF4}" srcOrd="0" destOrd="0" presId="urn:microsoft.com/office/officeart/2005/8/layout/radial5"/>
    <dgm:cxn modelId="{996B7A30-06B9-4250-BB39-F3A6E79D0100}" type="presOf" srcId="{7078BAEF-C3C4-46DA-83F4-93639E144581}" destId="{35333270-CDFA-4970-9C65-CD7E7DE74539}" srcOrd="1" destOrd="0" presId="urn:microsoft.com/office/officeart/2005/8/layout/radial5"/>
    <dgm:cxn modelId="{CEC95935-642F-4353-BB20-6D23422C4FEC}" type="presOf" srcId="{D367E435-936F-4247-ADDB-ADF79E68AB00}" destId="{EC3B8CD3-3495-45DA-A40A-D2BB5C714751}" srcOrd="0" destOrd="0" presId="urn:microsoft.com/office/officeart/2005/8/layout/radial5"/>
    <dgm:cxn modelId="{5B480BC7-A09A-4010-82ED-9D92DCEDCDDD}" type="presOf" srcId="{7FB91589-3515-4233-AF6F-ECCF2B4E4423}" destId="{4A69E952-C151-42BF-A6F6-38F75498642D}" srcOrd="1" destOrd="0" presId="urn:microsoft.com/office/officeart/2005/8/layout/radial5"/>
    <dgm:cxn modelId="{DEDB6C43-D9D3-4FDC-96B7-2EB09C4504F0}" type="presOf" srcId="{0AF81327-E99F-4759-A20B-B1230C1142A3}" destId="{C965F093-03FC-4B53-A240-B01AE7375EB6}" srcOrd="0" destOrd="0" presId="urn:microsoft.com/office/officeart/2005/8/layout/radial5"/>
    <dgm:cxn modelId="{F86CCADA-1AC0-4D0C-A41A-67F2294FD21F}" type="presOf" srcId="{7FB91589-3515-4233-AF6F-ECCF2B4E4423}" destId="{E835C1A4-49EC-4F09-91CA-8D546AD93074}" srcOrd="0" destOrd="0" presId="urn:microsoft.com/office/officeart/2005/8/layout/radial5"/>
    <dgm:cxn modelId="{FB612D60-A81E-4615-BAB5-657A4B89385E}" type="presOf" srcId="{C6CA5F5B-34BD-497A-9AC3-068DDF382D17}" destId="{03BB5169-00E7-4973-84F5-15BBF2BF5D11}" srcOrd="0" destOrd="0" presId="urn:microsoft.com/office/officeart/2005/8/layout/radial5"/>
    <dgm:cxn modelId="{084F217B-D227-4B0D-A288-55756B108B9D}" type="presOf" srcId="{F4CB49D6-1078-484D-B16E-990327BC6BB8}" destId="{330C7C7C-0C8B-4CC3-97AD-49186BFB0FE0}" srcOrd="0" destOrd="0" presId="urn:microsoft.com/office/officeart/2005/8/layout/radial5"/>
    <dgm:cxn modelId="{D15892CF-047A-4524-BAB1-69B052A39DEF}" type="presOf" srcId="{7078BAEF-C3C4-46DA-83F4-93639E144581}" destId="{922CA0A1-A9E6-44BE-A829-4E06AF12607A}" srcOrd="0" destOrd="0" presId="urn:microsoft.com/office/officeart/2005/8/layout/radial5"/>
    <dgm:cxn modelId="{C2166526-E0A4-40C9-A72C-5F5406414EAF}" type="presOf" srcId="{019624DB-9044-47F8-B65F-D292D1018942}" destId="{B59F0A3B-D0F9-4E21-A734-5F986B52CEDE}" srcOrd="0" destOrd="0" presId="urn:microsoft.com/office/officeart/2005/8/layout/radial5"/>
    <dgm:cxn modelId="{DC5EE73E-D5A7-4CFD-8284-3410F597FE40}" type="presOf" srcId="{C6CA5F5B-34BD-497A-9AC3-068DDF382D17}" destId="{04A4CFE1-FEED-484C-A0B6-16F1F122E847}" srcOrd="1" destOrd="0" presId="urn:microsoft.com/office/officeart/2005/8/layout/radial5"/>
    <dgm:cxn modelId="{A04C0341-1F7E-4810-A796-F1E8D4672A86}" type="presParOf" srcId="{330C7C7C-0C8B-4CC3-97AD-49186BFB0FE0}" destId="{9F3DC1EB-FEA7-411B-8145-63E0383825C8}" srcOrd="0" destOrd="0" presId="urn:microsoft.com/office/officeart/2005/8/layout/radial5"/>
    <dgm:cxn modelId="{CB5868AC-6C45-4AE6-B5B3-140BEF1789F6}" type="presParOf" srcId="{330C7C7C-0C8B-4CC3-97AD-49186BFB0FE0}" destId="{EC3B8CD3-3495-45DA-A40A-D2BB5C714751}" srcOrd="1" destOrd="0" presId="urn:microsoft.com/office/officeart/2005/8/layout/radial5"/>
    <dgm:cxn modelId="{87DBCAF9-53D5-4CCF-A578-9C040BC2B3E0}" type="presParOf" srcId="{EC3B8CD3-3495-45DA-A40A-D2BB5C714751}" destId="{654F05FE-26FF-440E-82FE-23E10A6E5C87}" srcOrd="0" destOrd="0" presId="urn:microsoft.com/office/officeart/2005/8/layout/radial5"/>
    <dgm:cxn modelId="{7761921E-E12E-4957-9044-670C27910179}" type="presParOf" srcId="{330C7C7C-0C8B-4CC3-97AD-49186BFB0FE0}" destId="{B59F0A3B-D0F9-4E21-A734-5F986B52CEDE}" srcOrd="2" destOrd="0" presId="urn:microsoft.com/office/officeart/2005/8/layout/radial5"/>
    <dgm:cxn modelId="{C1F128A6-BC37-4D72-B39E-2AE9A2BAF3F3}" type="presParOf" srcId="{330C7C7C-0C8B-4CC3-97AD-49186BFB0FE0}" destId="{E835C1A4-49EC-4F09-91CA-8D546AD93074}" srcOrd="3" destOrd="0" presId="urn:microsoft.com/office/officeart/2005/8/layout/radial5"/>
    <dgm:cxn modelId="{52998DD2-6147-4A75-B0B5-FAFA2098B56A}" type="presParOf" srcId="{E835C1A4-49EC-4F09-91CA-8D546AD93074}" destId="{4A69E952-C151-42BF-A6F6-38F75498642D}" srcOrd="0" destOrd="0" presId="urn:microsoft.com/office/officeart/2005/8/layout/radial5"/>
    <dgm:cxn modelId="{345A12F4-533F-4BB8-BF04-1962CCF917BA}" type="presParOf" srcId="{330C7C7C-0C8B-4CC3-97AD-49186BFB0FE0}" destId="{321D2125-9E38-41E2-B809-107575F2F8EE}" srcOrd="4" destOrd="0" presId="urn:microsoft.com/office/officeart/2005/8/layout/radial5"/>
    <dgm:cxn modelId="{4E520EA0-8413-491C-9276-96AA71851CC3}" type="presParOf" srcId="{330C7C7C-0C8B-4CC3-97AD-49186BFB0FE0}" destId="{03BB5169-00E7-4973-84F5-15BBF2BF5D11}" srcOrd="5" destOrd="0" presId="urn:microsoft.com/office/officeart/2005/8/layout/radial5"/>
    <dgm:cxn modelId="{5C6FC895-F634-422F-94D1-FEFEE89B0534}" type="presParOf" srcId="{03BB5169-00E7-4973-84F5-15BBF2BF5D11}" destId="{04A4CFE1-FEED-484C-A0B6-16F1F122E847}" srcOrd="0" destOrd="0" presId="urn:microsoft.com/office/officeart/2005/8/layout/radial5"/>
    <dgm:cxn modelId="{0379F171-15BB-431A-A460-3ECBF7D9F799}" type="presParOf" srcId="{330C7C7C-0C8B-4CC3-97AD-49186BFB0FE0}" destId="{C965F093-03FC-4B53-A240-B01AE7375EB6}" srcOrd="6" destOrd="0" presId="urn:microsoft.com/office/officeart/2005/8/layout/radial5"/>
    <dgm:cxn modelId="{7B5EE575-E067-47DE-93A4-567FB1E09499}" type="presParOf" srcId="{330C7C7C-0C8B-4CC3-97AD-49186BFB0FE0}" destId="{922CA0A1-A9E6-44BE-A829-4E06AF12607A}" srcOrd="7" destOrd="0" presId="urn:microsoft.com/office/officeart/2005/8/layout/radial5"/>
    <dgm:cxn modelId="{C43DCA53-A9C3-46BB-89E7-4CD1A9BDAF40}" type="presParOf" srcId="{922CA0A1-A9E6-44BE-A829-4E06AF12607A}" destId="{35333270-CDFA-4970-9C65-CD7E7DE74539}" srcOrd="0" destOrd="0" presId="urn:microsoft.com/office/officeart/2005/8/layout/radial5"/>
    <dgm:cxn modelId="{8599ABCA-8DA5-4241-BC3F-855EF311DFBA}" type="presParOf" srcId="{330C7C7C-0C8B-4CC3-97AD-49186BFB0FE0}" destId="{52890EA8-54C8-4AB1-9381-9C7AFFCA6AF4}" srcOrd="8" destOrd="0" presId="urn:microsoft.com/office/officeart/2005/8/layout/radial5"/>
  </dgm:cxnLst>
  <dgm:bg/>
  <dgm:whole/>
</dgm:dataModel>
</file>

<file path=ppt/diagrams/data2.xml><?xml version="1.0" encoding="utf-8"?>
<dgm:dataModel xmlns:dgm="http://schemas.openxmlformats.org/drawingml/2006/diagram" xmlns:a="http://schemas.openxmlformats.org/drawingml/2006/main">
  <dgm:ptLst>
    <dgm:pt modelId="{659F8509-2733-4C5E-8654-B1DE54734D77}"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en-US"/>
        </a:p>
      </dgm:t>
    </dgm:pt>
    <dgm:pt modelId="{B2B0445A-2A19-430E-BBFF-0346EBB8E1EF}">
      <dgm:prSet phldrT="[Text]"/>
      <dgm:spPr/>
      <dgm:t>
        <a:bodyPr/>
        <a:lstStyle/>
        <a:p>
          <a:r>
            <a:rPr lang="en-US" dirty="0" smtClean="0"/>
            <a:t>BPH</a:t>
          </a:r>
          <a:endParaRPr lang="en-US" dirty="0"/>
        </a:p>
      </dgm:t>
    </dgm:pt>
    <dgm:pt modelId="{743730A4-4544-4B7A-8FF2-4642AFC9CBD0}" type="parTrans" cxnId="{CE624228-A8DA-40FD-976E-CCF1E338EADE}">
      <dgm:prSet/>
      <dgm:spPr/>
      <dgm:t>
        <a:bodyPr/>
        <a:lstStyle/>
        <a:p>
          <a:endParaRPr lang="en-US"/>
        </a:p>
      </dgm:t>
    </dgm:pt>
    <dgm:pt modelId="{FC6A08DC-65F0-4A2E-8A9C-9FD72FF5A049}" type="sibTrans" cxnId="{CE624228-A8DA-40FD-976E-CCF1E338EADE}">
      <dgm:prSet/>
      <dgm:spPr/>
      <dgm:t>
        <a:bodyPr/>
        <a:lstStyle/>
        <a:p>
          <a:endParaRPr lang="en-US"/>
        </a:p>
      </dgm:t>
    </dgm:pt>
    <dgm:pt modelId="{48EDD5D8-7B38-4ABB-92A4-84B526EFCBF4}">
      <dgm:prSet phldrT="[Text]"/>
      <dgm:spPr/>
      <dgm:t>
        <a:bodyPr/>
        <a:lstStyle/>
        <a:p>
          <a:r>
            <a:rPr lang="en-US" dirty="0" smtClean="0"/>
            <a:t>systemic and local hormonal and vascular alterations </a:t>
          </a:r>
          <a:endParaRPr lang="en-US" dirty="0"/>
        </a:p>
      </dgm:t>
    </dgm:pt>
    <dgm:pt modelId="{EF9078D6-C495-47B8-8CEC-65456E9B1AAA}" type="parTrans" cxnId="{EE538901-D675-48B9-9989-2BF158AB9BC9}">
      <dgm:prSet/>
      <dgm:spPr/>
      <dgm:t>
        <a:bodyPr/>
        <a:lstStyle/>
        <a:p>
          <a:endParaRPr lang="en-US"/>
        </a:p>
      </dgm:t>
    </dgm:pt>
    <dgm:pt modelId="{B2697231-84A2-434E-AAC2-F55EC50634B5}" type="sibTrans" cxnId="{EE538901-D675-48B9-9989-2BF158AB9BC9}">
      <dgm:prSet/>
      <dgm:spPr/>
      <dgm:t>
        <a:bodyPr/>
        <a:lstStyle/>
        <a:p>
          <a:endParaRPr lang="en-US"/>
        </a:p>
      </dgm:t>
    </dgm:pt>
    <dgm:pt modelId="{3C638856-68A9-46B7-92D6-4012A35300EC}">
      <dgm:prSet phldrT="[Text]"/>
      <dgm:spPr/>
      <dgm:t>
        <a:bodyPr/>
        <a:lstStyle/>
        <a:p>
          <a:r>
            <a:rPr lang="en-US" dirty="0" smtClean="0"/>
            <a:t>prostatic inflammation</a:t>
          </a:r>
          <a:endParaRPr lang="en-US" dirty="0"/>
        </a:p>
      </dgm:t>
    </dgm:pt>
    <dgm:pt modelId="{681BB8E4-8565-44FE-91C8-D3754257C762}" type="parTrans" cxnId="{6C5F8607-3970-4B65-A9A4-2200621E0E58}">
      <dgm:prSet/>
      <dgm:spPr/>
      <dgm:t>
        <a:bodyPr/>
        <a:lstStyle/>
        <a:p>
          <a:endParaRPr lang="en-US"/>
        </a:p>
      </dgm:t>
    </dgm:pt>
    <dgm:pt modelId="{3EC88685-05C8-4927-8F78-4CA4B9EF1E08}" type="sibTrans" cxnId="{6C5F8607-3970-4B65-A9A4-2200621E0E58}">
      <dgm:prSet/>
      <dgm:spPr/>
      <dgm:t>
        <a:bodyPr/>
        <a:lstStyle/>
        <a:p>
          <a:endParaRPr lang="en-US"/>
        </a:p>
      </dgm:t>
    </dgm:pt>
    <dgm:pt modelId="{2B2FB556-30D3-43A7-B99A-1B45CAD6E398}">
      <dgm:prSet phldrT="[Text]"/>
      <dgm:spPr/>
      <dgm:t>
        <a:bodyPr/>
        <a:lstStyle/>
        <a:p>
          <a:r>
            <a:rPr lang="en-US" dirty="0" smtClean="0"/>
            <a:t>age</a:t>
          </a:r>
          <a:endParaRPr lang="en-US" dirty="0"/>
        </a:p>
      </dgm:t>
    </dgm:pt>
    <dgm:pt modelId="{40B2020A-7416-4C6B-B7A1-6E6D1D175B7D}" type="parTrans" cxnId="{1A475B71-F91F-456D-A1DE-7DB2103F5192}">
      <dgm:prSet/>
      <dgm:spPr/>
      <dgm:t>
        <a:bodyPr/>
        <a:lstStyle/>
        <a:p>
          <a:endParaRPr lang="en-US"/>
        </a:p>
      </dgm:t>
    </dgm:pt>
    <dgm:pt modelId="{589EB684-027D-4704-832B-3BE796BBE736}" type="sibTrans" cxnId="{1A475B71-F91F-456D-A1DE-7DB2103F5192}">
      <dgm:prSet/>
      <dgm:spPr/>
      <dgm:t>
        <a:bodyPr/>
        <a:lstStyle/>
        <a:p>
          <a:endParaRPr lang="en-US"/>
        </a:p>
      </dgm:t>
    </dgm:pt>
    <dgm:pt modelId="{71504C94-8A87-40BA-9AF3-942681968E5C}">
      <dgm:prSet/>
      <dgm:spPr/>
      <dgm:t>
        <a:bodyPr/>
        <a:lstStyle/>
        <a:p>
          <a:endParaRPr lang="en-US"/>
        </a:p>
      </dgm:t>
    </dgm:pt>
    <dgm:pt modelId="{2FF1AF2E-6563-49C1-9AC6-4211016EAAA3}" type="parTrans" cxnId="{2EBCA0AA-D97C-4AC0-91F4-B57AFD1FC6BF}">
      <dgm:prSet/>
      <dgm:spPr/>
      <dgm:t>
        <a:bodyPr/>
        <a:lstStyle/>
        <a:p>
          <a:endParaRPr lang="en-US"/>
        </a:p>
      </dgm:t>
    </dgm:pt>
    <dgm:pt modelId="{BAF1B77B-F1DA-458A-8484-558B78FBDDEF}" type="sibTrans" cxnId="{2EBCA0AA-D97C-4AC0-91F4-B57AFD1FC6BF}">
      <dgm:prSet/>
      <dgm:spPr/>
      <dgm:t>
        <a:bodyPr/>
        <a:lstStyle/>
        <a:p>
          <a:endParaRPr lang="en-US"/>
        </a:p>
      </dgm:t>
    </dgm:pt>
    <dgm:pt modelId="{893EBB03-31A7-4481-864C-9EAEA5B8D58C}" type="pres">
      <dgm:prSet presAssocID="{659F8509-2733-4C5E-8654-B1DE54734D77}" presName="cycle" presStyleCnt="0">
        <dgm:presLayoutVars>
          <dgm:chMax val="1"/>
          <dgm:dir/>
          <dgm:animLvl val="ctr"/>
          <dgm:resizeHandles val="exact"/>
        </dgm:presLayoutVars>
      </dgm:prSet>
      <dgm:spPr/>
      <dgm:t>
        <a:bodyPr/>
        <a:lstStyle/>
        <a:p>
          <a:endParaRPr lang="en-US"/>
        </a:p>
      </dgm:t>
    </dgm:pt>
    <dgm:pt modelId="{C80C616A-8BA8-4080-A2E2-54A5473E701C}" type="pres">
      <dgm:prSet presAssocID="{B2B0445A-2A19-430E-BBFF-0346EBB8E1EF}" presName="centerShape" presStyleLbl="node0" presStyleIdx="0" presStyleCnt="1"/>
      <dgm:spPr/>
      <dgm:t>
        <a:bodyPr/>
        <a:lstStyle/>
        <a:p>
          <a:endParaRPr lang="en-US"/>
        </a:p>
      </dgm:t>
    </dgm:pt>
    <dgm:pt modelId="{13F2CFA6-C4AE-40FA-B5C7-A666F6C3B5DC}" type="pres">
      <dgm:prSet presAssocID="{EF9078D6-C495-47B8-8CEC-65456E9B1AAA}" presName="parTrans" presStyleLbl="bgSibTrans2D1" presStyleIdx="0" presStyleCnt="3"/>
      <dgm:spPr/>
      <dgm:t>
        <a:bodyPr/>
        <a:lstStyle/>
        <a:p>
          <a:endParaRPr lang="en-US"/>
        </a:p>
      </dgm:t>
    </dgm:pt>
    <dgm:pt modelId="{C66AEEDE-9064-411B-A3AB-3001E4EBE78B}" type="pres">
      <dgm:prSet presAssocID="{48EDD5D8-7B38-4ABB-92A4-84B526EFCBF4}" presName="node" presStyleLbl="node1" presStyleIdx="0" presStyleCnt="3">
        <dgm:presLayoutVars>
          <dgm:bulletEnabled val="1"/>
        </dgm:presLayoutVars>
      </dgm:prSet>
      <dgm:spPr/>
      <dgm:t>
        <a:bodyPr/>
        <a:lstStyle/>
        <a:p>
          <a:endParaRPr lang="en-US"/>
        </a:p>
      </dgm:t>
    </dgm:pt>
    <dgm:pt modelId="{BA3B41EE-63DC-48A5-939B-88ADA0F2F53B}" type="pres">
      <dgm:prSet presAssocID="{681BB8E4-8565-44FE-91C8-D3754257C762}" presName="parTrans" presStyleLbl="bgSibTrans2D1" presStyleIdx="1" presStyleCnt="3"/>
      <dgm:spPr/>
      <dgm:t>
        <a:bodyPr/>
        <a:lstStyle/>
        <a:p>
          <a:endParaRPr lang="en-US"/>
        </a:p>
      </dgm:t>
    </dgm:pt>
    <dgm:pt modelId="{6101279F-0E3F-47F6-B6E5-EA2E6A2B1E7A}" type="pres">
      <dgm:prSet presAssocID="{3C638856-68A9-46B7-92D6-4012A35300EC}" presName="node" presStyleLbl="node1" presStyleIdx="1" presStyleCnt="3">
        <dgm:presLayoutVars>
          <dgm:bulletEnabled val="1"/>
        </dgm:presLayoutVars>
      </dgm:prSet>
      <dgm:spPr/>
      <dgm:t>
        <a:bodyPr/>
        <a:lstStyle/>
        <a:p>
          <a:endParaRPr lang="en-US"/>
        </a:p>
      </dgm:t>
    </dgm:pt>
    <dgm:pt modelId="{998EA777-E320-4F0D-BB0E-18996755BE9C}" type="pres">
      <dgm:prSet presAssocID="{40B2020A-7416-4C6B-B7A1-6E6D1D175B7D}" presName="parTrans" presStyleLbl="bgSibTrans2D1" presStyleIdx="2" presStyleCnt="3"/>
      <dgm:spPr/>
      <dgm:t>
        <a:bodyPr/>
        <a:lstStyle/>
        <a:p>
          <a:endParaRPr lang="en-US"/>
        </a:p>
      </dgm:t>
    </dgm:pt>
    <dgm:pt modelId="{6DC49691-80E1-4F12-A095-6FCCE2EAE04B}" type="pres">
      <dgm:prSet presAssocID="{2B2FB556-30D3-43A7-B99A-1B45CAD6E398}" presName="node" presStyleLbl="node1" presStyleIdx="2" presStyleCnt="3" custRadScaleRad="104197" custRadScaleInc="2667">
        <dgm:presLayoutVars>
          <dgm:bulletEnabled val="1"/>
        </dgm:presLayoutVars>
      </dgm:prSet>
      <dgm:spPr/>
      <dgm:t>
        <a:bodyPr/>
        <a:lstStyle/>
        <a:p>
          <a:endParaRPr lang="en-US"/>
        </a:p>
      </dgm:t>
    </dgm:pt>
  </dgm:ptLst>
  <dgm:cxnLst>
    <dgm:cxn modelId="{C6808155-272A-4BF8-B0DC-750E49AEAF51}" type="presOf" srcId="{2B2FB556-30D3-43A7-B99A-1B45CAD6E398}" destId="{6DC49691-80E1-4F12-A095-6FCCE2EAE04B}" srcOrd="0" destOrd="0" presId="urn:microsoft.com/office/officeart/2005/8/layout/radial4"/>
    <dgm:cxn modelId="{1A475B71-F91F-456D-A1DE-7DB2103F5192}" srcId="{B2B0445A-2A19-430E-BBFF-0346EBB8E1EF}" destId="{2B2FB556-30D3-43A7-B99A-1B45CAD6E398}" srcOrd="2" destOrd="0" parTransId="{40B2020A-7416-4C6B-B7A1-6E6D1D175B7D}" sibTransId="{589EB684-027D-4704-832B-3BE796BBE736}"/>
    <dgm:cxn modelId="{F1A69489-3BC3-44AD-8881-35BF18460818}" type="presOf" srcId="{48EDD5D8-7B38-4ABB-92A4-84B526EFCBF4}" destId="{C66AEEDE-9064-411B-A3AB-3001E4EBE78B}" srcOrd="0" destOrd="0" presId="urn:microsoft.com/office/officeart/2005/8/layout/radial4"/>
    <dgm:cxn modelId="{3F190BA6-79AA-4228-9BF0-1F289FF96498}" type="presOf" srcId="{3C638856-68A9-46B7-92D6-4012A35300EC}" destId="{6101279F-0E3F-47F6-B6E5-EA2E6A2B1E7A}" srcOrd="0" destOrd="0" presId="urn:microsoft.com/office/officeart/2005/8/layout/radial4"/>
    <dgm:cxn modelId="{4C6F944F-D2E9-4C8F-9B47-8CF40D83521D}" type="presOf" srcId="{B2B0445A-2A19-430E-BBFF-0346EBB8E1EF}" destId="{C80C616A-8BA8-4080-A2E2-54A5473E701C}" srcOrd="0" destOrd="0" presId="urn:microsoft.com/office/officeart/2005/8/layout/radial4"/>
    <dgm:cxn modelId="{CE624228-A8DA-40FD-976E-CCF1E338EADE}" srcId="{659F8509-2733-4C5E-8654-B1DE54734D77}" destId="{B2B0445A-2A19-430E-BBFF-0346EBB8E1EF}" srcOrd="0" destOrd="0" parTransId="{743730A4-4544-4B7A-8FF2-4642AFC9CBD0}" sibTransId="{FC6A08DC-65F0-4A2E-8A9C-9FD72FF5A049}"/>
    <dgm:cxn modelId="{5AD7F73E-1CEB-4006-AA70-077A16F5A2E9}" type="presOf" srcId="{EF9078D6-C495-47B8-8CEC-65456E9B1AAA}" destId="{13F2CFA6-C4AE-40FA-B5C7-A666F6C3B5DC}" srcOrd="0" destOrd="0" presId="urn:microsoft.com/office/officeart/2005/8/layout/radial4"/>
    <dgm:cxn modelId="{6C5F8607-3970-4B65-A9A4-2200621E0E58}" srcId="{B2B0445A-2A19-430E-BBFF-0346EBB8E1EF}" destId="{3C638856-68A9-46B7-92D6-4012A35300EC}" srcOrd="1" destOrd="0" parTransId="{681BB8E4-8565-44FE-91C8-D3754257C762}" sibTransId="{3EC88685-05C8-4927-8F78-4CA4B9EF1E08}"/>
    <dgm:cxn modelId="{F9BE586A-3E86-4A08-B1DC-1FAC690DAF73}" type="presOf" srcId="{40B2020A-7416-4C6B-B7A1-6E6D1D175B7D}" destId="{998EA777-E320-4F0D-BB0E-18996755BE9C}" srcOrd="0" destOrd="0" presId="urn:microsoft.com/office/officeart/2005/8/layout/radial4"/>
    <dgm:cxn modelId="{EE538901-D675-48B9-9989-2BF158AB9BC9}" srcId="{B2B0445A-2A19-430E-BBFF-0346EBB8E1EF}" destId="{48EDD5D8-7B38-4ABB-92A4-84B526EFCBF4}" srcOrd="0" destOrd="0" parTransId="{EF9078D6-C495-47B8-8CEC-65456E9B1AAA}" sibTransId="{B2697231-84A2-434E-AAC2-F55EC50634B5}"/>
    <dgm:cxn modelId="{2EBCA0AA-D97C-4AC0-91F4-B57AFD1FC6BF}" srcId="{659F8509-2733-4C5E-8654-B1DE54734D77}" destId="{71504C94-8A87-40BA-9AF3-942681968E5C}" srcOrd="1" destOrd="0" parTransId="{2FF1AF2E-6563-49C1-9AC6-4211016EAAA3}" sibTransId="{BAF1B77B-F1DA-458A-8484-558B78FBDDEF}"/>
    <dgm:cxn modelId="{34C47D6F-C165-4003-8BF8-E083F0423E7E}" type="presOf" srcId="{681BB8E4-8565-44FE-91C8-D3754257C762}" destId="{BA3B41EE-63DC-48A5-939B-88ADA0F2F53B}" srcOrd="0" destOrd="0" presId="urn:microsoft.com/office/officeart/2005/8/layout/radial4"/>
    <dgm:cxn modelId="{CE0B17B3-0C54-48CF-B671-BC59E706DF3E}" type="presOf" srcId="{659F8509-2733-4C5E-8654-B1DE54734D77}" destId="{893EBB03-31A7-4481-864C-9EAEA5B8D58C}" srcOrd="0" destOrd="0" presId="urn:microsoft.com/office/officeart/2005/8/layout/radial4"/>
    <dgm:cxn modelId="{450CD7B2-CD64-49DB-9FDE-591F88C7B073}" type="presParOf" srcId="{893EBB03-31A7-4481-864C-9EAEA5B8D58C}" destId="{C80C616A-8BA8-4080-A2E2-54A5473E701C}" srcOrd="0" destOrd="0" presId="urn:microsoft.com/office/officeart/2005/8/layout/radial4"/>
    <dgm:cxn modelId="{A61C909C-652B-4ED6-B935-31C35C078973}" type="presParOf" srcId="{893EBB03-31A7-4481-864C-9EAEA5B8D58C}" destId="{13F2CFA6-C4AE-40FA-B5C7-A666F6C3B5DC}" srcOrd="1" destOrd="0" presId="urn:microsoft.com/office/officeart/2005/8/layout/radial4"/>
    <dgm:cxn modelId="{CCEBBF3B-82E2-442B-A6E4-F4FA8CDABDD2}" type="presParOf" srcId="{893EBB03-31A7-4481-864C-9EAEA5B8D58C}" destId="{C66AEEDE-9064-411B-A3AB-3001E4EBE78B}" srcOrd="2" destOrd="0" presId="urn:microsoft.com/office/officeart/2005/8/layout/radial4"/>
    <dgm:cxn modelId="{E4A9C6BB-C46D-4A49-9B02-3754BC1EDB2F}" type="presParOf" srcId="{893EBB03-31A7-4481-864C-9EAEA5B8D58C}" destId="{BA3B41EE-63DC-48A5-939B-88ADA0F2F53B}" srcOrd="3" destOrd="0" presId="urn:microsoft.com/office/officeart/2005/8/layout/radial4"/>
    <dgm:cxn modelId="{93F3BDC4-CF15-41A6-A2B8-9DAC7C5B009E}" type="presParOf" srcId="{893EBB03-31A7-4481-864C-9EAEA5B8D58C}" destId="{6101279F-0E3F-47F6-B6E5-EA2E6A2B1E7A}" srcOrd="4" destOrd="0" presId="urn:microsoft.com/office/officeart/2005/8/layout/radial4"/>
    <dgm:cxn modelId="{C6D83696-2045-44C0-A5E5-E6A4CC8E6131}" type="presParOf" srcId="{893EBB03-31A7-4481-864C-9EAEA5B8D58C}" destId="{998EA777-E320-4F0D-BB0E-18996755BE9C}" srcOrd="5" destOrd="0" presId="urn:microsoft.com/office/officeart/2005/8/layout/radial4"/>
    <dgm:cxn modelId="{988293E8-022E-4E38-A27D-9A128D9D1AA7}" type="presParOf" srcId="{893EBB03-31A7-4481-864C-9EAEA5B8D58C}" destId="{6DC49691-80E1-4F12-A095-6FCCE2EAE04B}" srcOrd="6" destOrd="0" presId="urn:microsoft.com/office/officeart/2005/8/layout/radial4"/>
  </dgm:cxnLst>
  <dgm:bg/>
  <dgm:whole/>
</dgm:dataModel>
</file>

<file path=ppt/diagrams/data3.xml><?xml version="1.0" encoding="utf-8"?>
<dgm:dataModel xmlns:dgm="http://schemas.openxmlformats.org/drawingml/2006/diagram" xmlns:a="http://schemas.openxmlformats.org/drawingml/2006/main">
  <dgm:ptLst>
    <dgm:pt modelId="{659F8509-2733-4C5E-8654-B1DE54734D77}"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en-US"/>
        </a:p>
      </dgm:t>
    </dgm:pt>
    <dgm:pt modelId="{B2B0445A-2A19-430E-BBFF-0346EBB8E1EF}">
      <dgm:prSet phldrT="[Text]"/>
      <dgm:spPr/>
      <dgm:t>
        <a:bodyPr/>
        <a:lstStyle/>
        <a:p>
          <a:r>
            <a:rPr lang="en-US" dirty="0" smtClean="0"/>
            <a:t>BPH</a:t>
          </a:r>
          <a:endParaRPr lang="en-US" dirty="0"/>
        </a:p>
      </dgm:t>
    </dgm:pt>
    <dgm:pt modelId="{743730A4-4544-4B7A-8FF2-4642AFC9CBD0}" type="parTrans" cxnId="{CE624228-A8DA-40FD-976E-CCF1E338EADE}">
      <dgm:prSet/>
      <dgm:spPr/>
      <dgm:t>
        <a:bodyPr/>
        <a:lstStyle/>
        <a:p>
          <a:endParaRPr lang="en-US"/>
        </a:p>
      </dgm:t>
    </dgm:pt>
    <dgm:pt modelId="{FC6A08DC-65F0-4A2E-8A9C-9FD72FF5A049}" type="sibTrans" cxnId="{CE624228-A8DA-40FD-976E-CCF1E338EADE}">
      <dgm:prSet/>
      <dgm:spPr/>
      <dgm:t>
        <a:bodyPr/>
        <a:lstStyle/>
        <a:p>
          <a:endParaRPr lang="en-US"/>
        </a:p>
      </dgm:t>
    </dgm:pt>
    <dgm:pt modelId="{48EDD5D8-7B38-4ABB-92A4-84B526EFCBF4}">
      <dgm:prSet phldrT="[Text]"/>
      <dgm:spPr/>
      <dgm:t>
        <a:bodyPr/>
        <a:lstStyle/>
        <a:p>
          <a:r>
            <a:rPr lang="en-US" dirty="0" smtClean="0"/>
            <a:t>systemic and local hormonal and vascular alterations </a:t>
          </a:r>
          <a:endParaRPr lang="en-US" dirty="0"/>
        </a:p>
      </dgm:t>
    </dgm:pt>
    <dgm:pt modelId="{EF9078D6-C495-47B8-8CEC-65456E9B1AAA}" type="parTrans" cxnId="{EE538901-D675-48B9-9989-2BF158AB9BC9}">
      <dgm:prSet/>
      <dgm:spPr/>
      <dgm:t>
        <a:bodyPr/>
        <a:lstStyle/>
        <a:p>
          <a:endParaRPr lang="en-US"/>
        </a:p>
      </dgm:t>
    </dgm:pt>
    <dgm:pt modelId="{B2697231-84A2-434E-AAC2-F55EC50634B5}" type="sibTrans" cxnId="{EE538901-D675-48B9-9989-2BF158AB9BC9}">
      <dgm:prSet/>
      <dgm:spPr/>
      <dgm:t>
        <a:bodyPr/>
        <a:lstStyle/>
        <a:p>
          <a:endParaRPr lang="en-US"/>
        </a:p>
      </dgm:t>
    </dgm:pt>
    <dgm:pt modelId="{3C638856-68A9-46B7-92D6-4012A35300EC}">
      <dgm:prSet phldrT="[Text]"/>
      <dgm:spPr/>
      <dgm:t>
        <a:bodyPr/>
        <a:lstStyle/>
        <a:p>
          <a:r>
            <a:rPr lang="en-US" dirty="0" smtClean="0"/>
            <a:t>prostatic inflammation</a:t>
          </a:r>
          <a:endParaRPr lang="en-US" dirty="0"/>
        </a:p>
      </dgm:t>
    </dgm:pt>
    <dgm:pt modelId="{681BB8E4-8565-44FE-91C8-D3754257C762}" type="parTrans" cxnId="{6C5F8607-3970-4B65-A9A4-2200621E0E58}">
      <dgm:prSet/>
      <dgm:spPr/>
      <dgm:t>
        <a:bodyPr/>
        <a:lstStyle/>
        <a:p>
          <a:endParaRPr lang="en-US"/>
        </a:p>
      </dgm:t>
    </dgm:pt>
    <dgm:pt modelId="{3EC88685-05C8-4927-8F78-4CA4B9EF1E08}" type="sibTrans" cxnId="{6C5F8607-3970-4B65-A9A4-2200621E0E58}">
      <dgm:prSet/>
      <dgm:spPr/>
      <dgm:t>
        <a:bodyPr/>
        <a:lstStyle/>
        <a:p>
          <a:endParaRPr lang="en-US"/>
        </a:p>
      </dgm:t>
    </dgm:pt>
    <dgm:pt modelId="{2B2FB556-30D3-43A7-B99A-1B45CAD6E398}">
      <dgm:prSet phldrT="[Text]"/>
      <dgm:spPr/>
      <dgm:t>
        <a:bodyPr/>
        <a:lstStyle/>
        <a:p>
          <a:r>
            <a:rPr lang="en-US" dirty="0" smtClean="0"/>
            <a:t>age</a:t>
          </a:r>
          <a:endParaRPr lang="en-US" dirty="0"/>
        </a:p>
      </dgm:t>
    </dgm:pt>
    <dgm:pt modelId="{40B2020A-7416-4C6B-B7A1-6E6D1D175B7D}" type="parTrans" cxnId="{1A475B71-F91F-456D-A1DE-7DB2103F5192}">
      <dgm:prSet/>
      <dgm:spPr/>
      <dgm:t>
        <a:bodyPr/>
        <a:lstStyle/>
        <a:p>
          <a:endParaRPr lang="en-US"/>
        </a:p>
      </dgm:t>
    </dgm:pt>
    <dgm:pt modelId="{589EB684-027D-4704-832B-3BE796BBE736}" type="sibTrans" cxnId="{1A475B71-F91F-456D-A1DE-7DB2103F5192}">
      <dgm:prSet/>
      <dgm:spPr/>
      <dgm:t>
        <a:bodyPr/>
        <a:lstStyle/>
        <a:p>
          <a:endParaRPr lang="en-US"/>
        </a:p>
      </dgm:t>
    </dgm:pt>
    <dgm:pt modelId="{71504C94-8A87-40BA-9AF3-942681968E5C}">
      <dgm:prSet/>
      <dgm:spPr/>
      <dgm:t>
        <a:bodyPr/>
        <a:lstStyle/>
        <a:p>
          <a:endParaRPr lang="en-US" dirty="0"/>
        </a:p>
      </dgm:t>
    </dgm:pt>
    <dgm:pt modelId="{2FF1AF2E-6563-49C1-9AC6-4211016EAAA3}" type="parTrans" cxnId="{2EBCA0AA-D97C-4AC0-91F4-B57AFD1FC6BF}">
      <dgm:prSet/>
      <dgm:spPr/>
      <dgm:t>
        <a:bodyPr/>
        <a:lstStyle/>
        <a:p>
          <a:endParaRPr lang="en-US"/>
        </a:p>
      </dgm:t>
    </dgm:pt>
    <dgm:pt modelId="{BAF1B77B-F1DA-458A-8484-558B78FBDDEF}" type="sibTrans" cxnId="{2EBCA0AA-D97C-4AC0-91F4-B57AFD1FC6BF}">
      <dgm:prSet/>
      <dgm:spPr/>
      <dgm:t>
        <a:bodyPr/>
        <a:lstStyle/>
        <a:p>
          <a:endParaRPr lang="en-US"/>
        </a:p>
      </dgm:t>
    </dgm:pt>
    <dgm:pt modelId="{893EBB03-31A7-4481-864C-9EAEA5B8D58C}" type="pres">
      <dgm:prSet presAssocID="{659F8509-2733-4C5E-8654-B1DE54734D77}" presName="cycle" presStyleCnt="0">
        <dgm:presLayoutVars>
          <dgm:chMax val="1"/>
          <dgm:dir/>
          <dgm:animLvl val="ctr"/>
          <dgm:resizeHandles val="exact"/>
        </dgm:presLayoutVars>
      </dgm:prSet>
      <dgm:spPr/>
      <dgm:t>
        <a:bodyPr/>
        <a:lstStyle/>
        <a:p>
          <a:endParaRPr lang="en-US"/>
        </a:p>
      </dgm:t>
    </dgm:pt>
    <dgm:pt modelId="{C80C616A-8BA8-4080-A2E2-54A5473E701C}" type="pres">
      <dgm:prSet presAssocID="{B2B0445A-2A19-430E-BBFF-0346EBB8E1EF}" presName="centerShape" presStyleLbl="node0" presStyleIdx="0" presStyleCnt="1"/>
      <dgm:spPr/>
      <dgm:t>
        <a:bodyPr/>
        <a:lstStyle/>
        <a:p>
          <a:endParaRPr lang="en-US"/>
        </a:p>
      </dgm:t>
    </dgm:pt>
    <dgm:pt modelId="{13F2CFA6-C4AE-40FA-B5C7-A666F6C3B5DC}" type="pres">
      <dgm:prSet presAssocID="{EF9078D6-C495-47B8-8CEC-65456E9B1AAA}" presName="parTrans" presStyleLbl="bgSibTrans2D1" presStyleIdx="0" presStyleCnt="3"/>
      <dgm:spPr/>
      <dgm:t>
        <a:bodyPr/>
        <a:lstStyle/>
        <a:p>
          <a:endParaRPr lang="en-US"/>
        </a:p>
      </dgm:t>
    </dgm:pt>
    <dgm:pt modelId="{C66AEEDE-9064-411B-A3AB-3001E4EBE78B}" type="pres">
      <dgm:prSet presAssocID="{48EDD5D8-7B38-4ABB-92A4-84B526EFCBF4}" presName="node" presStyleLbl="node1" presStyleIdx="0" presStyleCnt="3">
        <dgm:presLayoutVars>
          <dgm:bulletEnabled val="1"/>
        </dgm:presLayoutVars>
      </dgm:prSet>
      <dgm:spPr/>
      <dgm:t>
        <a:bodyPr/>
        <a:lstStyle/>
        <a:p>
          <a:endParaRPr lang="en-US"/>
        </a:p>
      </dgm:t>
    </dgm:pt>
    <dgm:pt modelId="{BA3B41EE-63DC-48A5-939B-88ADA0F2F53B}" type="pres">
      <dgm:prSet presAssocID="{681BB8E4-8565-44FE-91C8-D3754257C762}" presName="parTrans" presStyleLbl="bgSibTrans2D1" presStyleIdx="1" presStyleCnt="3"/>
      <dgm:spPr/>
      <dgm:t>
        <a:bodyPr/>
        <a:lstStyle/>
        <a:p>
          <a:endParaRPr lang="en-US"/>
        </a:p>
      </dgm:t>
    </dgm:pt>
    <dgm:pt modelId="{6101279F-0E3F-47F6-B6E5-EA2E6A2B1E7A}" type="pres">
      <dgm:prSet presAssocID="{3C638856-68A9-46B7-92D6-4012A35300EC}" presName="node" presStyleLbl="node1" presStyleIdx="1" presStyleCnt="3">
        <dgm:presLayoutVars>
          <dgm:bulletEnabled val="1"/>
        </dgm:presLayoutVars>
      </dgm:prSet>
      <dgm:spPr/>
      <dgm:t>
        <a:bodyPr/>
        <a:lstStyle/>
        <a:p>
          <a:endParaRPr lang="en-US"/>
        </a:p>
      </dgm:t>
    </dgm:pt>
    <dgm:pt modelId="{998EA777-E320-4F0D-BB0E-18996755BE9C}" type="pres">
      <dgm:prSet presAssocID="{40B2020A-7416-4C6B-B7A1-6E6D1D175B7D}" presName="parTrans" presStyleLbl="bgSibTrans2D1" presStyleIdx="2" presStyleCnt="3"/>
      <dgm:spPr/>
      <dgm:t>
        <a:bodyPr/>
        <a:lstStyle/>
        <a:p>
          <a:endParaRPr lang="en-US"/>
        </a:p>
      </dgm:t>
    </dgm:pt>
    <dgm:pt modelId="{6DC49691-80E1-4F12-A095-6FCCE2EAE04B}" type="pres">
      <dgm:prSet presAssocID="{2B2FB556-30D3-43A7-B99A-1B45CAD6E398}" presName="node" presStyleLbl="node1" presStyleIdx="2" presStyleCnt="3" custRadScaleRad="104197" custRadScaleInc="2667">
        <dgm:presLayoutVars>
          <dgm:bulletEnabled val="1"/>
        </dgm:presLayoutVars>
      </dgm:prSet>
      <dgm:spPr/>
      <dgm:t>
        <a:bodyPr/>
        <a:lstStyle/>
        <a:p>
          <a:endParaRPr lang="en-US"/>
        </a:p>
      </dgm:t>
    </dgm:pt>
  </dgm:ptLst>
  <dgm:cxnLst>
    <dgm:cxn modelId="{2776E82A-B35F-4EF0-BB3E-6138A89C69DC}" type="presOf" srcId="{48EDD5D8-7B38-4ABB-92A4-84B526EFCBF4}" destId="{C66AEEDE-9064-411B-A3AB-3001E4EBE78B}" srcOrd="0" destOrd="0" presId="urn:microsoft.com/office/officeart/2005/8/layout/radial4"/>
    <dgm:cxn modelId="{1A475B71-F91F-456D-A1DE-7DB2103F5192}" srcId="{B2B0445A-2A19-430E-BBFF-0346EBB8E1EF}" destId="{2B2FB556-30D3-43A7-B99A-1B45CAD6E398}" srcOrd="2" destOrd="0" parTransId="{40B2020A-7416-4C6B-B7A1-6E6D1D175B7D}" sibTransId="{589EB684-027D-4704-832B-3BE796BBE736}"/>
    <dgm:cxn modelId="{D6533311-33B7-4832-AA40-51202FA94632}" type="presOf" srcId="{659F8509-2733-4C5E-8654-B1DE54734D77}" destId="{893EBB03-31A7-4481-864C-9EAEA5B8D58C}" srcOrd="0" destOrd="0" presId="urn:microsoft.com/office/officeart/2005/8/layout/radial4"/>
    <dgm:cxn modelId="{BAC1B5B1-03DC-4F39-B72B-98EF23E74FF2}" type="presOf" srcId="{40B2020A-7416-4C6B-B7A1-6E6D1D175B7D}" destId="{998EA777-E320-4F0D-BB0E-18996755BE9C}" srcOrd="0" destOrd="0" presId="urn:microsoft.com/office/officeart/2005/8/layout/radial4"/>
    <dgm:cxn modelId="{850B2D14-749C-408E-BE8B-A2AE7D6DC0DD}" type="presOf" srcId="{2B2FB556-30D3-43A7-B99A-1B45CAD6E398}" destId="{6DC49691-80E1-4F12-A095-6FCCE2EAE04B}" srcOrd="0" destOrd="0" presId="urn:microsoft.com/office/officeart/2005/8/layout/radial4"/>
    <dgm:cxn modelId="{EA3D0ECE-2923-482B-9C5C-DFFBC32FC724}" type="presOf" srcId="{EF9078D6-C495-47B8-8CEC-65456E9B1AAA}" destId="{13F2CFA6-C4AE-40FA-B5C7-A666F6C3B5DC}" srcOrd="0" destOrd="0" presId="urn:microsoft.com/office/officeart/2005/8/layout/radial4"/>
    <dgm:cxn modelId="{B3D9E2E4-29E7-4DAA-836B-98F65B241593}" type="presOf" srcId="{681BB8E4-8565-44FE-91C8-D3754257C762}" destId="{BA3B41EE-63DC-48A5-939B-88ADA0F2F53B}" srcOrd="0" destOrd="0" presId="urn:microsoft.com/office/officeart/2005/8/layout/radial4"/>
    <dgm:cxn modelId="{CE624228-A8DA-40FD-976E-CCF1E338EADE}" srcId="{659F8509-2733-4C5E-8654-B1DE54734D77}" destId="{B2B0445A-2A19-430E-BBFF-0346EBB8E1EF}" srcOrd="0" destOrd="0" parTransId="{743730A4-4544-4B7A-8FF2-4642AFC9CBD0}" sibTransId="{FC6A08DC-65F0-4A2E-8A9C-9FD72FF5A049}"/>
    <dgm:cxn modelId="{6C5F8607-3970-4B65-A9A4-2200621E0E58}" srcId="{B2B0445A-2A19-430E-BBFF-0346EBB8E1EF}" destId="{3C638856-68A9-46B7-92D6-4012A35300EC}" srcOrd="1" destOrd="0" parTransId="{681BB8E4-8565-44FE-91C8-D3754257C762}" sibTransId="{3EC88685-05C8-4927-8F78-4CA4B9EF1E08}"/>
    <dgm:cxn modelId="{EE538901-D675-48B9-9989-2BF158AB9BC9}" srcId="{B2B0445A-2A19-430E-BBFF-0346EBB8E1EF}" destId="{48EDD5D8-7B38-4ABB-92A4-84B526EFCBF4}" srcOrd="0" destOrd="0" parTransId="{EF9078D6-C495-47B8-8CEC-65456E9B1AAA}" sibTransId="{B2697231-84A2-434E-AAC2-F55EC50634B5}"/>
    <dgm:cxn modelId="{2EBCA0AA-D97C-4AC0-91F4-B57AFD1FC6BF}" srcId="{659F8509-2733-4C5E-8654-B1DE54734D77}" destId="{71504C94-8A87-40BA-9AF3-942681968E5C}" srcOrd="1" destOrd="0" parTransId="{2FF1AF2E-6563-49C1-9AC6-4211016EAAA3}" sibTransId="{BAF1B77B-F1DA-458A-8484-558B78FBDDEF}"/>
    <dgm:cxn modelId="{DF01C90A-A60A-4CB6-B4E8-8CE612EE806D}" type="presOf" srcId="{B2B0445A-2A19-430E-BBFF-0346EBB8E1EF}" destId="{C80C616A-8BA8-4080-A2E2-54A5473E701C}" srcOrd="0" destOrd="0" presId="urn:microsoft.com/office/officeart/2005/8/layout/radial4"/>
    <dgm:cxn modelId="{A1BED724-9F3C-4997-A045-72C7FB0EBE09}" type="presOf" srcId="{3C638856-68A9-46B7-92D6-4012A35300EC}" destId="{6101279F-0E3F-47F6-B6E5-EA2E6A2B1E7A}" srcOrd="0" destOrd="0" presId="urn:microsoft.com/office/officeart/2005/8/layout/radial4"/>
    <dgm:cxn modelId="{D9C10D21-FBA3-40DE-B0C2-5D00ABB0945D}" type="presParOf" srcId="{893EBB03-31A7-4481-864C-9EAEA5B8D58C}" destId="{C80C616A-8BA8-4080-A2E2-54A5473E701C}" srcOrd="0" destOrd="0" presId="urn:microsoft.com/office/officeart/2005/8/layout/radial4"/>
    <dgm:cxn modelId="{E1BF486A-1F37-48CE-B80B-F87365B20501}" type="presParOf" srcId="{893EBB03-31A7-4481-864C-9EAEA5B8D58C}" destId="{13F2CFA6-C4AE-40FA-B5C7-A666F6C3B5DC}" srcOrd="1" destOrd="0" presId="urn:microsoft.com/office/officeart/2005/8/layout/radial4"/>
    <dgm:cxn modelId="{88E1B42E-A23C-4FB8-9C56-334F64C14778}" type="presParOf" srcId="{893EBB03-31A7-4481-864C-9EAEA5B8D58C}" destId="{C66AEEDE-9064-411B-A3AB-3001E4EBE78B}" srcOrd="2" destOrd="0" presId="urn:microsoft.com/office/officeart/2005/8/layout/radial4"/>
    <dgm:cxn modelId="{7599D245-7F87-42A4-93AC-D4BF7C3390E1}" type="presParOf" srcId="{893EBB03-31A7-4481-864C-9EAEA5B8D58C}" destId="{BA3B41EE-63DC-48A5-939B-88ADA0F2F53B}" srcOrd="3" destOrd="0" presId="urn:microsoft.com/office/officeart/2005/8/layout/radial4"/>
    <dgm:cxn modelId="{FCE0447A-FEBC-49EE-9411-F3F822172B02}" type="presParOf" srcId="{893EBB03-31A7-4481-864C-9EAEA5B8D58C}" destId="{6101279F-0E3F-47F6-B6E5-EA2E6A2B1E7A}" srcOrd="4" destOrd="0" presId="urn:microsoft.com/office/officeart/2005/8/layout/radial4"/>
    <dgm:cxn modelId="{34FDD515-63C7-416F-948C-B05EBD74FD21}" type="presParOf" srcId="{893EBB03-31A7-4481-864C-9EAEA5B8D58C}" destId="{998EA777-E320-4F0D-BB0E-18996755BE9C}" srcOrd="5" destOrd="0" presId="urn:microsoft.com/office/officeart/2005/8/layout/radial4"/>
    <dgm:cxn modelId="{222A6704-4AA7-416C-884D-898ED9475396}" type="presParOf" srcId="{893EBB03-31A7-4481-864C-9EAEA5B8D58C}" destId="{6DC49691-80E1-4F12-A095-6FCCE2EAE04B}" srcOrd="6" destOrd="0" presId="urn:microsoft.com/office/officeart/2005/8/layout/radial4"/>
  </dgm:cxnLst>
  <dgm:bg/>
  <dgm:whole/>
</dgm:dataModel>
</file>

<file path=ppt/diagrams/data4.xml><?xml version="1.0" encoding="utf-8"?>
<dgm:dataModel xmlns:dgm="http://schemas.openxmlformats.org/drawingml/2006/diagram" xmlns:a="http://schemas.openxmlformats.org/drawingml/2006/main">
  <dgm:ptLst>
    <dgm:pt modelId="{2BF2C05D-08CB-4A17-840C-BFFB7DCFD371}"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en-US"/>
        </a:p>
      </dgm:t>
    </dgm:pt>
    <dgm:pt modelId="{B465D951-CFA5-418A-8BFF-1A45854999D7}">
      <dgm:prSet phldrT="[Text]" custT="1"/>
      <dgm:spPr/>
      <dgm:t>
        <a:bodyPr/>
        <a:lstStyle/>
        <a:p>
          <a:r>
            <a:rPr lang="en-US" sz="2400" dirty="0" smtClean="0"/>
            <a:t>invasive therapies </a:t>
          </a:r>
          <a:endParaRPr lang="en-US" sz="2400" dirty="0"/>
        </a:p>
      </dgm:t>
    </dgm:pt>
    <dgm:pt modelId="{93798C65-4667-410C-A276-69F42F4A9C31}" type="parTrans" cxnId="{CE1BD6F9-CF2F-4B42-8146-5514C9655AD8}">
      <dgm:prSet/>
      <dgm:spPr/>
      <dgm:t>
        <a:bodyPr/>
        <a:lstStyle/>
        <a:p>
          <a:endParaRPr lang="en-US"/>
        </a:p>
      </dgm:t>
    </dgm:pt>
    <dgm:pt modelId="{AFE136D0-7DB9-4A57-9DAF-371898AB36AE}" type="sibTrans" cxnId="{CE1BD6F9-CF2F-4B42-8146-5514C9655AD8}">
      <dgm:prSet/>
      <dgm:spPr/>
      <dgm:t>
        <a:bodyPr/>
        <a:lstStyle/>
        <a:p>
          <a:endParaRPr lang="en-US"/>
        </a:p>
      </dgm:t>
    </dgm:pt>
    <dgm:pt modelId="{43BBDF1D-5CA3-4DC8-AFB4-A873AB569F67}">
      <dgm:prSet phldrT="[Text]"/>
      <dgm:spPr/>
      <dgm:t>
        <a:bodyPr/>
        <a:lstStyle/>
        <a:p>
          <a:r>
            <a:rPr lang="en-US" dirty="0" smtClean="0"/>
            <a:t>surgery</a:t>
          </a:r>
          <a:endParaRPr lang="en-US" dirty="0"/>
        </a:p>
      </dgm:t>
    </dgm:pt>
    <dgm:pt modelId="{FE3D6B1F-DC5E-4176-9C0D-FD567989F886}" type="parTrans" cxnId="{5323CB63-E80F-4748-8442-649B3ECEFE46}">
      <dgm:prSet/>
      <dgm:spPr/>
      <dgm:t>
        <a:bodyPr/>
        <a:lstStyle/>
        <a:p>
          <a:endParaRPr lang="en-US"/>
        </a:p>
      </dgm:t>
    </dgm:pt>
    <dgm:pt modelId="{FE5A56DD-268C-4D7B-999E-1F8B40ABF170}" type="sibTrans" cxnId="{5323CB63-E80F-4748-8442-649B3ECEFE46}">
      <dgm:prSet/>
      <dgm:spPr/>
      <dgm:t>
        <a:bodyPr/>
        <a:lstStyle/>
        <a:p>
          <a:endParaRPr lang="en-US"/>
        </a:p>
      </dgm:t>
    </dgm:pt>
    <dgm:pt modelId="{A6CDA656-F313-4E0C-ABD8-B5D0D0E9C417}">
      <dgm:prSet phldrT="[Text]" custT="1"/>
      <dgm:spPr/>
      <dgm:t>
        <a:bodyPr/>
        <a:lstStyle/>
        <a:p>
          <a:r>
            <a:rPr lang="en-US" sz="2400" dirty="0" smtClean="0"/>
            <a:t>chemotherapy</a:t>
          </a:r>
          <a:endParaRPr lang="en-US" sz="2400" dirty="0"/>
        </a:p>
      </dgm:t>
    </dgm:pt>
    <dgm:pt modelId="{FC2B42E2-8A1E-4D37-9BE7-020244266383}" type="parTrans" cxnId="{BEC642B2-11F5-48FB-9511-08F825148EFE}">
      <dgm:prSet/>
      <dgm:spPr/>
      <dgm:t>
        <a:bodyPr/>
        <a:lstStyle/>
        <a:p>
          <a:endParaRPr lang="en-US"/>
        </a:p>
      </dgm:t>
    </dgm:pt>
    <dgm:pt modelId="{0A4F8487-484B-40CB-ABC8-BCF498961692}" type="sibTrans" cxnId="{BEC642B2-11F5-48FB-9511-08F825148EFE}">
      <dgm:prSet/>
      <dgm:spPr/>
      <dgm:t>
        <a:bodyPr/>
        <a:lstStyle/>
        <a:p>
          <a:endParaRPr lang="en-US"/>
        </a:p>
      </dgm:t>
    </dgm:pt>
    <dgm:pt modelId="{18FEF93F-989D-4B11-A703-171C85E0432F}">
      <dgm:prSet phldrT="[Text]"/>
      <dgm:spPr/>
      <dgm:t>
        <a:bodyPr/>
        <a:lstStyle/>
        <a:p>
          <a:r>
            <a:rPr lang="en-US" dirty="0" smtClean="0"/>
            <a:t>alpha blockers </a:t>
          </a:r>
          <a:endParaRPr lang="en-US" dirty="0"/>
        </a:p>
      </dgm:t>
    </dgm:pt>
    <dgm:pt modelId="{59E6EF9D-DA45-48B3-AA46-7F31D5B171DD}" type="parTrans" cxnId="{25296E39-7865-4AA0-A882-B09EB66E09C4}">
      <dgm:prSet/>
      <dgm:spPr/>
      <dgm:t>
        <a:bodyPr/>
        <a:lstStyle/>
        <a:p>
          <a:endParaRPr lang="en-US"/>
        </a:p>
      </dgm:t>
    </dgm:pt>
    <dgm:pt modelId="{CEE78EF4-52F9-4E96-AD93-5895C8C1CC8A}" type="sibTrans" cxnId="{25296E39-7865-4AA0-A882-B09EB66E09C4}">
      <dgm:prSet/>
      <dgm:spPr/>
      <dgm:t>
        <a:bodyPr/>
        <a:lstStyle/>
        <a:p>
          <a:endParaRPr lang="en-US"/>
        </a:p>
      </dgm:t>
    </dgm:pt>
    <dgm:pt modelId="{B63E046D-0E41-4631-B9D0-1A35BF34EADB}">
      <dgm:prSet phldrT="[Text]"/>
      <dgm:spPr/>
      <dgm:t>
        <a:bodyPr/>
        <a:lstStyle/>
        <a:p>
          <a:r>
            <a:rPr lang="en-US" dirty="0" smtClean="0"/>
            <a:t>5</a:t>
          </a:r>
          <a:r>
            <a:rPr lang="en-US" dirty="0" smtClean="0">
              <a:sym typeface="Symbol"/>
            </a:rPr>
            <a:t></a:t>
          </a:r>
          <a:r>
            <a:rPr lang="en-US" dirty="0" smtClean="0"/>
            <a:t>-</a:t>
          </a:r>
          <a:r>
            <a:rPr lang="en-US" dirty="0" err="1" smtClean="0"/>
            <a:t>reductase</a:t>
          </a:r>
          <a:r>
            <a:rPr lang="en-US" dirty="0" smtClean="0"/>
            <a:t> inhibitors</a:t>
          </a:r>
          <a:endParaRPr lang="en-US" dirty="0"/>
        </a:p>
      </dgm:t>
    </dgm:pt>
    <dgm:pt modelId="{4FAFBFAB-0B33-475B-8F52-57C497E1C41E}" type="parTrans" cxnId="{4B08EA15-2A9D-4D77-93BB-9A06E73DEBEA}">
      <dgm:prSet/>
      <dgm:spPr/>
      <dgm:t>
        <a:bodyPr/>
        <a:lstStyle/>
        <a:p>
          <a:endParaRPr lang="en-US"/>
        </a:p>
      </dgm:t>
    </dgm:pt>
    <dgm:pt modelId="{BFBC942B-1569-439B-A080-98AE4E48DC46}" type="sibTrans" cxnId="{4B08EA15-2A9D-4D77-93BB-9A06E73DEBEA}">
      <dgm:prSet/>
      <dgm:spPr/>
      <dgm:t>
        <a:bodyPr/>
        <a:lstStyle/>
        <a:p>
          <a:endParaRPr lang="en-US"/>
        </a:p>
      </dgm:t>
    </dgm:pt>
    <dgm:pt modelId="{A1EA5967-F5C9-496F-84B2-96DE18D5C06D}">
      <dgm:prSet phldrT="[Text]"/>
      <dgm:spPr/>
      <dgm:t>
        <a:bodyPr/>
        <a:lstStyle/>
        <a:p>
          <a:r>
            <a:rPr lang="en-US" dirty="0" smtClean="0"/>
            <a:t>transurethral microwave thermotherapy, TUMT</a:t>
          </a:r>
          <a:endParaRPr lang="en-US" dirty="0"/>
        </a:p>
      </dgm:t>
    </dgm:pt>
    <dgm:pt modelId="{C4116198-0B93-439F-982C-FAEFF25F6CB8}" type="parTrans" cxnId="{B1F64967-5A45-47C2-B10B-3149776163DC}">
      <dgm:prSet/>
      <dgm:spPr/>
    </dgm:pt>
    <dgm:pt modelId="{A9004B15-8E1D-4203-94FC-32599713E728}" type="sibTrans" cxnId="{B1F64967-5A45-47C2-B10B-3149776163DC}">
      <dgm:prSet/>
      <dgm:spPr/>
    </dgm:pt>
    <dgm:pt modelId="{23DC064F-ED10-46E7-A186-485BF5E3E83F}">
      <dgm:prSet phldrT="[Text]"/>
      <dgm:spPr/>
      <dgm:t>
        <a:bodyPr/>
        <a:lstStyle/>
        <a:p>
          <a:r>
            <a:rPr lang="en-US" dirty="0" smtClean="0"/>
            <a:t> transurethral needle ablation, TUNA</a:t>
          </a:r>
          <a:endParaRPr lang="en-US" dirty="0"/>
        </a:p>
      </dgm:t>
    </dgm:pt>
    <dgm:pt modelId="{91F56FD4-D584-46B7-B059-39C9C2C96BFC}" type="parTrans" cxnId="{CDC2C2C2-9B00-4F7A-91A0-5D096FC98A22}">
      <dgm:prSet/>
      <dgm:spPr/>
    </dgm:pt>
    <dgm:pt modelId="{C6AAACB4-C9A8-40F6-9CF4-1559BC230CCE}" type="sibTrans" cxnId="{CDC2C2C2-9B00-4F7A-91A0-5D096FC98A22}">
      <dgm:prSet/>
      <dgm:spPr/>
    </dgm:pt>
    <dgm:pt modelId="{81E36E88-B581-486C-8548-AC8ECDAF0E70}">
      <dgm:prSet phldrT="[Text]"/>
      <dgm:spPr/>
      <dgm:t>
        <a:bodyPr/>
        <a:lstStyle/>
        <a:p>
          <a:r>
            <a:rPr lang="en-US" dirty="0" smtClean="0"/>
            <a:t>Transurethral resection of the </a:t>
          </a:r>
          <a:r>
            <a:rPr lang="en-US" dirty="0" err="1" smtClean="0"/>
            <a:t>prostate,TURP</a:t>
          </a:r>
          <a:endParaRPr lang="en-US" dirty="0"/>
        </a:p>
      </dgm:t>
    </dgm:pt>
    <dgm:pt modelId="{EF420F1C-A800-4D33-AFD1-4EE902232205}" type="parTrans" cxnId="{D2E68ECB-9078-4FB6-B3B3-5ABAC392E577}">
      <dgm:prSet/>
      <dgm:spPr/>
    </dgm:pt>
    <dgm:pt modelId="{88E3B696-7E65-442A-AC35-8E5C2DBED393}" type="sibTrans" cxnId="{D2E68ECB-9078-4FB6-B3B3-5ABAC392E577}">
      <dgm:prSet/>
      <dgm:spPr/>
    </dgm:pt>
    <dgm:pt modelId="{6150C180-D721-4080-B73F-8A17DC6C58AB}">
      <dgm:prSet phldrT="[Text]"/>
      <dgm:spPr/>
      <dgm:t>
        <a:bodyPr/>
        <a:lstStyle/>
        <a:p>
          <a:endParaRPr lang="en-US" dirty="0"/>
        </a:p>
      </dgm:t>
    </dgm:pt>
    <dgm:pt modelId="{4128C498-8B97-4C78-A502-8F7DBF03B342}" type="parTrans" cxnId="{C60E9E66-584E-4F69-8DBA-C40276AFCAAC}">
      <dgm:prSet/>
      <dgm:spPr/>
    </dgm:pt>
    <dgm:pt modelId="{EA2A4053-F658-4EA3-9B6A-A4D5A6446D36}" type="sibTrans" cxnId="{C60E9E66-584E-4F69-8DBA-C40276AFCAAC}">
      <dgm:prSet/>
      <dgm:spPr/>
    </dgm:pt>
    <dgm:pt modelId="{82FD0BB6-609F-4C62-8CAF-A1CDE7B25EBD}">
      <dgm:prSet phldrT="[Text]"/>
      <dgm:spPr/>
      <dgm:t>
        <a:bodyPr/>
        <a:lstStyle/>
        <a:p>
          <a:endParaRPr lang="en-US" dirty="0"/>
        </a:p>
      </dgm:t>
    </dgm:pt>
    <dgm:pt modelId="{6D80C563-A56B-4B9C-9579-2AC06BF5BA95}" type="parTrans" cxnId="{8D15A638-9B0A-4DA1-9D34-1FA3DFEF7A23}">
      <dgm:prSet/>
      <dgm:spPr/>
    </dgm:pt>
    <dgm:pt modelId="{F6AB8126-39BF-485F-B82D-37E32B56F735}" type="sibTrans" cxnId="{8D15A638-9B0A-4DA1-9D34-1FA3DFEF7A23}">
      <dgm:prSet/>
      <dgm:spPr/>
    </dgm:pt>
    <dgm:pt modelId="{01606D41-A84A-41C3-9002-2C01BEF3E954}">
      <dgm:prSet phldrT="[Text]"/>
      <dgm:spPr/>
      <dgm:t>
        <a:bodyPr/>
        <a:lstStyle/>
        <a:p>
          <a:endParaRPr lang="en-US" dirty="0"/>
        </a:p>
      </dgm:t>
    </dgm:pt>
    <dgm:pt modelId="{2A5C40C8-79E7-4A1A-B99F-2A66A4122F28}" type="parTrans" cxnId="{D7763A4E-F405-46BB-B902-F235C06EB990}">
      <dgm:prSet/>
      <dgm:spPr/>
    </dgm:pt>
    <dgm:pt modelId="{318CFF71-7A80-4A73-A6B5-6FEA1ADBE207}" type="sibTrans" cxnId="{D7763A4E-F405-46BB-B902-F235C06EB990}">
      <dgm:prSet/>
      <dgm:spPr/>
    </dgm:pt>
    <dgm:pt modelId="{FE225B5D-8E8D-4B8E-ACA4-D97C927FC347}" type="pres">
      <dgm:prSet presAssocID="{2BF2C05D-08CB-4A17-840C-BFFB7DCFD371}" presName="Name0" presStyleCnt="0">
        <dgm:presLayoutVars>
          <dgm:dir/>
          <dgm:animLvl val="lvl"/>
          <dgm:resizeHandles/>
        </dgm:presLayoutVars>
      </dgm:prSet>
      <dgm:spPr/>
      <dgm:t>
        <a:bodyPr/>
        <a:lstStyle/>
        <a:p>
          <a:endParaRPr lang="en-US"/>
        </a:p>
      </dgm:t>
    </dgm:pt>
    <dgm:pt modelId="{0C748065-26DB-4E88-AA33-9F8D8E1E971A}" type="pres">
      <dgm:prSet presAssocID="{B465D951-CFA5-418A-8BFF-1A45854999D7}" presName="linNode" presStyleCnt="0"/>
      <dgm:spPr/>
    </dgm:pt>
    <dgm:pt modelId="{C6A7F304-6309-4257-B0E9-19BE7CE52F14}" type="pres">
      <dgm:prSet presAssocID="{B465D951-CFA5-418A-8BFF-1A45854999D7}" presName="parentShp" presStyleLbl="node1" presStyleIdx="0" presStyleCnt="2">
        <dgm:presLayoutVars>
          <dgm:bulletEnabled val="1"/>
        </dgm:presLayoutVars>
      </dgm:prSet>
      <dgm:spPr/>
      <dgm:t>
        <a:bodyPr/>
        <a:lstStyle/>
        <a:p>
          <a:endParaRPr lang="en-US"/>
        </a:p>
      </dgm:t>
    </dgm:pt>
    <dgm:pt modelId="{2A891558-8E9F-4428-A371-4CE2BF052B9A}" type="pres">
      <dgm:prSet presAssocID="{B465D951-CFA5-418A-8BFF-1A45854999D7}" presName="childShp" presStyleLbl="bgAccFollowNode1" presStyleIdx="0" presStyleCnt="2">
        <dgm:presLayoutVars>
          <dgm:bulletEnabled val="1"/>
        </dgm:presLayoutVars>
      </dgm:prSet>
      <dgm:spPr/>
      <dgm:t>
        <a:bodyPr/>
        <a:lstStyle/>
        <a:p>
          <a:endParaRPr lang="en-US"/>
        </a:p>
      </dgm:t>
    </dgm:pt>
    <dgm:pt modelId="{60067EB0-C998-4377-BAA5-A706E2B90A3E}" type="pres">
      <dgm:prSet presAssocID="{AFE136D0-7DB9-4A57-9DAF-371898AB36AE}" presName="spacing" presStyleCnt="0"/>
      <dgm:spPr/>
    </dgm:pt>
    <dgm:pt modelId="{71867611-2A26-4FD4-A94D-6491C0705F43}" type="pres">
      <dgm:prSet presAssocID="{A6CDA656-F313-4E0C-ABD8-B5D0D0E9C417}" presName="linNode" presStyleCnt="0"/>
      <dgm:spPr/>
    </dgm:pt>
    <dgm:pt modelId="{BCA65A3B-E0F7-497B-925D-97D754A15D28}" type="pres">
      <dgm:prSet presAssocID="{A6CDA656-F313-4E0C-ABD8-B5D0D0E9C417}" presName="parentShp" presStyleLbl="node1" presStyleIdx="1" presStyleCnt="2">
        <dgm:presLayoutVars>
          <dgm:bulletEnabled val="1"/>
        </dgm:presLayoutVars>
      </dgm:prSet>
      <dgm:spPr/>
      <dgm:t>
        <a:bodyPr/>
        <a:lstStyle/>
        <a:p>
          <a:endParaRPr lang="en-US"/>
        </a:p>
      </dgm:t>
    </dgm:pt>
    <dgm:pt modelId="{E7360356-7AD6-4355-A013-1B26CFEDD608}" type="pres">
      <dgm:prSet presAssocID="{A6CDA656-F313-4E0C-ABD8-B5D0D0E9C417}" presName="childShp" presStyleLbl="bgAccFollowNode1" presStyleIdx="1" presStyleCnt="2">
        <dgm:presLayoutVars>
          <dgm:bulletEnabled val="1"/>
        </dgm:presLayoutVars>
      </dgm:prSet>
      <dgm:spPr/>
      <dgm:t>
        <a:bodyPr/>
        <a:lstStyle/>
        <a:p>
          <a:endParaRPr lang="en-US"/>
        </a:p>
      </dgm:t>
    </dgm:pt>
  </dgm:ptLst>
  <dgm:cxnLst>
    <dgm:cxn modelId="{D4A14218-6E03-496D-B703-D30192B87FB7}" type="presOf" srcId="{01606D41-A84A-41C3-9002-2C01BEF3E954}" destId="{E7360356-7AD6-4355-A013-1B26CFEDD608}" srcOrd="0" destOrd="3" presId="urn:microsoft.com/office/officeart/2005/8/layout/vList6"/>
    <dgm:cxn modelId="{8D15A638-9B0A-4DA1-9D34-1FA3DFEF7A23}" srcId="{A6CDA656-F313-4E0C-ABD8-B5D0D0E9C417}" destId="{82FD0BB6-609F-4C62-8CAF-A1CDE7B25EBD}" srcOrd="1" destOrd="0" parTransId="{6D80C563-A56B-4B9C-9579-2AC06BF5BA95}" sibTransId="{F6AB8126-39BF-485F-B82D-37E32B56F735}"/>
    <dgm:cxn modelId="{5A29D957-5C5A-42BE-A5F9-E758228F098F}" type="presOf" srcId="{A6CDA656-F313-4E0C-ABD8-B5D0D0E9C417}" destId="{BCA65A3B-E0F7-497B-925D-97D754A15D28}" srcOrd="0" destOrd="0" presId="urn:microsoft.com/office/officeart/2005/8/layout/vList6"/>
    <dgm:cxn modelId="{CDC2C2C2-9B00-4F7A-91A0-5D096FC98A22}" srcId="{B465D951-CFA5-418A-8BFF-1A45854999D7}" destId="{23DC064F-ED10-46E7-A186-485BF5E3E83F}" srcOrd="2" destOrd="0" parTransId="{91F56FD4-D584-46B7-B059-39C9C2C96BFC}" sibTransId="{C6AAACB4-C9A8-40F6-9CF4-1559BC230CCE}"/>
    <dgm:cxn modelId="{C27F3B61-D3C0-45A0-AEEE-143381B77D86}" type="presOf" srcId="{81E36E88-B581-486C-8548-AC8ECDAF0E70}" destId="{2A891558-8E9F-4428-A371-4CE2BF052B9A}" srcOrd="0" destOrd="3" presId="urn:microsoft.com/office/officeart/2005/8/layout/vList6"/>
    <dgm:cxn modelId="{941F0C7C-9F47-4E49-AEAD-C62401CD4136}" type="presOf" srcId="{82FD0BB6-609F-4C62-8CAF-A1CDE7B25EBD}" destId="{E7360356-7AD6-4355-A013-1B26CFEDD608}" srcOrd="0" destOrd="1" presId="urn:microsoft.com/office/officeart/2005/8/layout/vList6"/>
    <dgm:cxn modelId="{4B08EA15-2A9D-4D77-93BB-9A06E73DEBEA}" srcId="{A6CDA656-F313-4E0C-ABD8-B5D0D0E9C417}" destId="{B63E046D-0E41-4631-B9D0-1A35BF34EADB}" srcOrd="4" destOrd="0" parTransId="{4FAFBFAB-0B33-475B-8F52-57C497E1C41E}" sibTransId="{BFBC942B-1569-439B-A080-98AE4E48DC46}"/>
    <dgm:cxn modelId="{B1F64967-5A45-47C2-B10B-3149776163DC}" srcId="{B465D951-CFA5-418A-8BFF-1A45854999D7}" destId="{A1EA5967-F5C9-496F-84B2-96DE18D5C06D}" srcOrd="1" destOrd="0" parTransId="{C4116198-0B93-439F-982C-FAEFF25F6CB8}" sibTransId="{A9004B15-8E1D-4203-94FC-32599713E728}"/>
    <dgm:cxn modelId="{F2CBDAEA-4D9F-47EC-92A9-42F894BF245B}" type="presOf" srcId="{23DC064F-ED10-46E7-A186-485BF5E3E83F}" destId="{2A891558-8E9F-4428-A371-4CE2BF052B9A}" srcOrd="0" destOrd="2" presId="urn:microsoft.com/office/officeart/2005/8/layout/vList6"/>
    <dgm:cxn modelId="{C60E9E66-584E-4F69-8DBA-C40276AFCAAC}" srcId="{A6CDA656-F313-4E0C-ABD8-B5D0D0E9C417}" destId="{6150C180-D721-4080-B73F-8A17DC6C58AB}" srcOrd="0" destOrd="0" parTransId="{4128C498-8B97-4C78-A502-8F7DBF03B342}" sibTransId="{EA2A4053-F658-4EA3-9B6A-A4D5A6446D36}"/>
    <dgm:cxn modelId="{CE1BD6F9-CF2F-4B42-8146-5514C9655AD8}" srcId="{2BF2C05D-08CB-4A17-840C-BFFB7DCFD371}" destId="{B465D951-CFA5-418A-8BFF-1A45854999D7}" srcOrd="0" destOrd="0" parTransId="{93798C65-4667-410C-A276-69F42F4A9C31}" sibTransId="{AFE136D0-7DB9-4A57-9DAF-371898AB36AE}"/>
    <dgm:cxn modelId="{D2E68ECB-9078-4FB6-B3B3-5ABAC392E577}" srcId="{B465D951-CFA5-418A-8BFF-1A45854999D7}" destId="{81E36E88-B581-486C-8548-AC8ECDAF0E70}" srcOrd="3" destOrd="0" parTransId="{EF420F1C-A800-4D33-AFD1-4EE902232205}" sibTransId="{88E3B696-7E65-442A-AC35-8E5C2DBED393}"/>
    <dgm:cxn modelId="{BEC642B2-11F5-48FB-9511-08F825148EFE}" srcId="{2BF2C05D-08CB-4A17-840C-BFFB7DCFD371}" destId="{A6CDA656-F313-4E0C-ABD8-B5D0D0E9C417}" srcOrd="1" destOrd="0" parTransId="{FC2B42E2-8A1E-4D37-9BE7-020244266383}" sibTransId="{0A4F8487-484B-40CB-ABC8-BCF498961692}"/>
    <dgm:cxn modelId="{A474DDC1-262C-4C86-9723-8DE24122328F}" type="presOf" srcId="{6150C180-D721-4080-B73F-8A17DC6C58AB}" destId="{E7360356-7AD6-4355-A013-1B26CFEDD608}" srcOrd="0" destOrd="0" presId="urn:microsoft.com/office/officeart/2005/8/layout/vList6"/>
    <dgm:cxn modelId="{BF0E23DA-18D6-49E7-9BB6-D93227E83B67}" type="presOf" srcId="{B465D951-CFA5-418A-8BFF-1A45854999D7}" destId="{C6A7F304-6309-4257-B0E9-19BE7CE52F14}" srcOrd="0" destOrd="0" presId="urn:microsoft.com/office/officeart/2005/8/layout/vList6"/>
    <dgm:cxn modelId="{5A6FA58E-BEB9-4705-BAB2-B56166470E4F}" type="presOf" srcId="{A1EA5967-F5C9-496F-84B2-96DE18D5C06D}" destId="{2A891558-8E9F-4428-A371-4CE2BF052B9A}" srcOrd="0" destOrd="1" presId="urn:microsoft.com/office/officeart/2005/8/layout/vList6"/>
    <dgm:cxn modelId="{25296E39-7865-4AA0-A882-B09EB66E09C4}" srcId="{A6CDA656-F313-4E0C-ABD8-B5D0D0E9C417}" destId="{18FEF93F-989D-4B11-A703-171C85E0432F}" srcOrd="2" destOrd="0" parTransId="{59E6EF9D-DA45-48B3-AA46-7F31D5B171DD}" sibTransId="{CEE78EF4-52F9-4E96-AD93-5895C8C1CC8A}"/>
    <dgm:cxn modelId="{5323CB63-E80F-4748-8442-649B3ECEFE46}" srcId="{B465D951-CFA5-418A-8BFF-1A45854999D7}" destId="{43BBDF1D-5CA3-4DC8-AFB4-A873AB569F67}" srcOrd="0" destOrd="0" parTransId="{FE3D6B1F-DC5E-4176-9C0D-FD567989F886}" sibTransId="{FE5A56DD-268C-4D7B-999E-1F8B40ABF170}"/>
    <dgm:cxn modelId="{6E411037-C4B5-4035-A7C9-1C7BC200105C}" type="presOf" srcId="{B63E046D-0E41-4631-B9D0-1A35BF34EADB}" destId="{E7360356-7AD6-4355-A013-1B26CFEDD608}" srcOrd="0" destOrd="4" presId="urn:microsoft.com/office/officeart/2005/8/layout/vList6"/>
    <dgm:cxn modelId="{F3092978-AD75-49D5-8E1B-4E7B6C478B33}" type="presOf" srcId="{43BBDF1D-5CA3-4DC8-AFB4-A873AB569F67}" destId="{2A891558-8E9F-4428-A371-4CE2BF052B9A}" srcOrd="0" destOrd="0" presId="urn:microsoft.com/office/officeart/2005/8/layout/vList6"/>
    <dgm:cxn modelId="{A94C12F7-0966-4F92-AEB3-12BE0C9EEC04}" type="presOf" srcId="{18FEF93F-989D-4B11-A703-171C85E0432F}" destId="{E7360356-7AD6-4355-A013-1B26CFEDD608}" srcOrd="0" destOrd="2" presId="urn:microsoft.com/office/officeart/2005/8/layout/vList6"/>
    <dgm:cxn modelId="{D7763A4E-F405-46BB-B902-F235C06EB990}" srcId="{A6CDA656-F313-4E0C-ABD8-B5D0D0E9C417}" destId="{01606D41-A84A-41C3-9002-2C01BEF3E954}" srcOrd="3" destOrd="0" parTransId="{2A5C40C8-79E7-4A1A-B99F-2A66A4122F28}" sibTransId="{318CFF71-7A80-4A73-A6B5-6FEA1ADBE207}"/>
    <dgm:cxn modelId="{53E33483-9B44-4542-B838-17102647E85F}" type="presOf" srcId="{2BF2C05D-08CB-4A17-840C-BFFB7DCFD371}" destId="{FE225B5D-8E8D-4B8E-ACA4-D97C927FC347}" srcOrd="0" destOrd="0" presId="urn:microsoft.com/office/officeart/2005/8/layout/vList6"/>
    <dgm:cxn modelId="{0D274D26-4BC3-4EC6-AE8D-D9CA70432C32}" type="presParOf" srcId="{FE225B5D-8E8D-4B8E-ACA4-D97C927FC347}" destId="{0C748065-26DB-4E88-AA33-9F8D8E1E971A}" srcOrd="0" destOrd="0" presId="urn:microsoft.com/office/officeart/2005/8/layout/vList6"/>
    <dgm:cxn modelId="{D2ECE051-D9D8-478E-B891-A28EC6961D5A}" type="presParOf" srcId="{0C748065-26DB-4E88-AA33-9F8D8E1E971A}" destId="{C6A7F304-6309-4257-B0E9-19BE7CE52F14}" srcOrd="0" destOrd="0" presId="urn:microsoft.com/office/officeart/2005/8/layout/vList6"/>
    <dgm:cxn modelId="{A7916954-E430-4E8D-8C23-4652D5CDCF5B}" type="presParOf" srcId="{0C748065-26DB-4E88-AA33-9F8D8E1E971A}" destId="{2A891558-8E9F-4428-A371-4CE2BF052B9A}" srcOrd="1" destOrd="0" presId="urn:microsoft.com/office/officeart/2005/8/layout/vList6"/>
    <dgm:cxn modelId="{BA77CB19-68F5-462D-8471-D0D9EB4A5CB7}" type="presParOf" srcId="{FE225B5D-8E8D-4B8E-ACA4-D97C927FC347}" destId="{60067EB0-C998-4377-BAA5-A706E2B90A3E}" srcOrd="1" destOrd="0" presId="urn:microsoft.com/office/officeart/2005/8/layout/vList6"/>
    <dgm:cxn modelId="{359E7DE0-F116-4FDF-945E-A22B51C142AE}" type="presParOf" srcId="{FE225B5D-8E8D-4B8E-ACA4-D97C927FC347}" destId="{71867611-2A26-4FD4-A94D-6491C0705F43}" srcOrd="2" destOrd="0" presId="urn:microsoft.com/office/officeart/2005/8/layout/vList6"/>
    <dgm:cxn modelId="{11ACD21E-F0B0-48C7-B9F3-1A5D630D37C4}" type="presParOf" srcId="{71867611-2A26-4FD4-A94D-6491C0705F43}" destId="{BCA65A3B-E0F7-497B-925D-97D754A15D28}" srcOrd="0" destOrd="0" presId="urn:microsoft.com/office/officeart/2005/8/layout/vList6"/>
    <dgm:cxn modelId="{FD9782C8-02C8-4501-A9A9-58B7E1E523F6}" type="presParOf" srcId="{71867611-2A26-4FD4-A94D-6491C0705F43}" destId="{E7360356-7AD6-4355-A013-1B26CFEDD608}" srcOrd="1" destOrd="0" presId="urn:microsoft.com/office/officeart/2005/8/layout/vList6"/>
  </dgm:cxnLst>
  <dgm:bg/>
  <dgm:whole/>
</dgm:dataModel>
</file>

<file path=ppt/diagrams/data5.xml><?xml version="1.0" encoding="utf-8"?>
<dgm:dataModel xmlns:dgm="http://schemas.openxmlformats.org/drawingml/2006/diagram" xmlns:a="http://schemas.openxmlformats.org/drawingml/2006/main">
  <dgm:ptLst>
    <dgm:pt modelId="{62E22431-9B8A-40AE-9701-EDA2B8A30BF1}" type="doc">
      <dgm:prSet loTypeId="urn:microsoft.com/office/officeart/2005/8/layout/target1" loCatId="relationship" qsTypeId="urn:microsoft.com/office/officeart/2005/8/quickstyle/simple1" qsCatId="simple" csTypeId="urn:microsoft.com/office/officeart/2005/8/colors/accent1_2" csCatId="accent1" phldr="1"/>
      <dgm:spPr/>
    </dgm:pt>
    <dgm:pt modelId="{9E7008D1-FC68-4883-9F4F-8BCCE652C4E9}">
      <dgm:prSet phldrT="[Text]" custT="1"/>
      <dgm:spPr/>
      <dgm:t>
        <a:bodyPr/>
        <a:lstStyle/>
        <a:p>
          <a:r>
            <a:rPr lang="en-US" sz="3200" dirty="0" err="1" smtClean="0"/>
            <a:t>Phytochemistry</a:t>
          </a:r>
          <a:endParaRPr lang="en-US" sz="3200" dirty="0"/>
        </a:p>
      </dgm:t>
    </dgm:pt>
    <dgm:pt modelId="{082A78F6-FF44-415A-A54A-919775FA8E04}" type="parTrans" cxnId="{C17EECC1-E3E5-43CE-AA71-B215DC7A78ED}">
      <dgm:prSet/>
      <dgm:spPr/>
      <dgm:t>
        <a:bodyPr/>
        <a:lstStyle/>
        <a:p>
          <a:endParaRPr lang="en-US"/>
        </a:p>
      </dgm:t>
    </dgm:pt>
    <dgm:pt modelId="{0B86DB07-CEA3-4212-942B-329D941C9753}" type="sibTrans" cxnId="{C17EECC1-E3E5-43CE-AA71-B215DC7A78ED}">
      <dgm:prSet/>
      <dgm:spPr/>
      <dgm:t>
        <a:bodyPr/>
        <a:lstStyle/>
        <a:p>
          <a:endParaRPr lang="en-US"/>
        </a:p>
      </dgm:t>
    </dgm:pt>
    <dgm:pt modelId="{5AC980AE-C016-4B53-93D5-7966EB581042}">
      <dgm:prSet phldrT="[Text]"/>
      <dgm:spPr/>
      <dgm:t>
        <a:bodyPr/>
        <a:lstStyle/>
        <a:p>
          <a:r>
            <a:rPr lang="en-US" dirty="0" smtClean="0"/>
            <a:t>Lethality</a:t>
          </a:r>
          <a:endParaRPr lang="en-US" dirty="0"/>
        </a:p>
      </dgm:t>
    </dgm:pt>
    <dgm:pt modelId="{56C11736-5EC7-4991-99D9-38D40AA5764C}" type="parTrans" cxnId="{3E687D12-684A-4B97-924C-4B3FD8D340B5}">
      <dgm:prSet/>
      <dgm:spPr/>
      <dgm:t>
        <a:bodyPr/>
        <a:lstStyle/>
        <a:p>
          <a:endParaRPr lang="en-US"/>
        </a:p>
      </dgm:t>
    </dgm:pt>
    <dgm:pt modelId="{0821C029-A5C9-41F4-81F2-8623661F82A9}" type="sibTrans" cxnId="{3E687D12-684A-4B97-924C-4B3FD8D340B5}">
      <dgm:prSet/>
      <dgm:spPr/>
      <dgm:t>
        <a:bodyPr/>
        <a:lstStyle/>
        <a:p>
          <a:endParaRPr lang="en-US"/>
        </a:p>
      </dgm:t>
    </dgm:pt>
    <dgm:pt modelId="{0BAE95BD-4C7F-44B4-9989-A59CA7849041}">
      <dgm:prSet phldrT="[Text]"/>
      <dgm:spPr/>
      <dgm:t>
        <a:bodyPr/>
        <a:lstStyle/>
        <a:p>
          <a:r>
            <a:rPr lang="en-US" dirty="0" smtClean="0"/>
            <a:t>   Anti-tumor</a:t>
          </a:r>
          <a:endParaRPr lang="en-US" dirty="0"/>
        </a:p>
      </dgm:t>
    </dgm:pt>
    <dgm:pt modelId="{5BBD1F60-0D9D-4F9B-AF80-594A1C08C1D0}" type="parTrans" cxnId="{889CB95F-9E14-438C-A78A-5BDA20D49F56}">
      <dgm:prSet/>
      <dgm:spPr/>
      <dgm:t>
        <a:bodyPr/>
        <a:lstStyle/>
        <a:p>
          <a:endParaRPr lang="en-US"/>
        </a:p>
      </dgm:t>
    </dgm:pt>
    <dgm:pt modelId="{C42EA9C3-BBEC-4716-9CF6-4317196275BE}" type="sibTrans" cxnId="{889CB95F-9E14-438C-A78A-5BDA20D49F56}">
      <dgm:prSet/>
      <dgm:spPr/>
      <dgm:t>
        <a:bodyPr/>
        <a:lstStyle/>
        <a:p>
          <a:endParaRPr lang="en-US"/>
        </a:p>
      </dgm:t>
    </dgm:pt>
    <dgm:pt modelId="{2566E508-A702-4E2D-B17D-C84C0DA76B84}" type="pres">
      <dgm:prSet presAssocID="{62E22431-9B8A-40AE-9701-EDA2B8A30BF1}" presName="composite" presStyleCnt="0">
        <dgm:presLayoutVars>
          <dgm:chMax val="5"/>
          <dgm:dir/>
          <dgm:resizeHandles val="exact"/>
        </dgm:presLayoutVars>
      </dgm:prSet>
      <dgm:spPr/>
    </dgm:pt>
    <dgm:pt modelId="{C79E6B9A-D054-4982-8BA9-35CD322A1784}" type="pres">
      <dgm:prSet presAssocID="{9E7008D1-FC68-4883-9F4F-8BCCE652C4E9}" presName="circle1" presStyleLbl="lnNode1" presStyleIdx="0" presStyleCnt="3"/>
      <dgm:spPr/>
    </dgm:pt>
    <dgm:pt modelId="{F0469B59-7FA6-4E2D-9F6A-87A094033E2D}" type="pres">
      <dgm:prSet presAssocID="{9E7008D1-FC68-4883-9F4F-8BCCE652C4E9}" presName="text1" presStyleLbl="revTx" presStyleIdx="0" presStyleCnt="3" custScaleX="251668">
        <dgm:presLayoutVars>
          <dgm:bulletEnabled val="1"/>
        </dgm:presLayoutVars>
      </dgm:prSet>
      <dgm:spPr/>
      <dgm:t>
        <a:bodyPr/>
        <a:lstStyle/>
        <a:p>
          <a:endParaRPr lang="en-US"/>
        </a:p>
      </dgm:t>
    </dgm:pt>
    <dgm:pt modelId="{3E4545F4-6C4F-4464-9021-A2E55B5550F6}" type="pres">
      <dgm:prSet presAssocID="{9E7008D1-FC68-4883-9F4F-8BCCE652C4E9}" presName="line1" presStyleLbl="callout" presStyleIdx="0" presStyleCnt="6"/>
      <dgm:spPr/>
    </dgm:pt>
    <dgm:pt modelId="{3472849E-121F-4C46-84FC-9E86336130B0}" type="pres">
      <dgm:prSet presAssocID="{9E7008D1-FC68-4883-9F4F-8BCCE652C4E9}" presName="d1" presStyleLbl="callout" presStyleIdx="1" presStyleCnt="6"/>
      <dgm:spPr/>
    </dgm:pt>
    <dgm:pt modelId="{D2CE9B05-AB17-4609-8E10-D9F1D8AAE3A0}" type="pres">
      <dgm:prSet presAssocID="{5AC980AE-C016-4B53-93D5-7966EB581042}" presName="circle2" presStyleLbl="lnNode1" presStyleIdx="1" presStyleCnt="3" custLinFactNeighborX="1169" custLinFactNeighborY="-6382"/>
      <dgm:spPr/>
    </dgm:pt>
    <dgm:pt modelId="{A278AEAF-DA0F-4772-8446-78DFCCB44057}" type="pres">
      <dgm:prSet presAssocID="{5AC980AE-C016-4B53-93D5-7966EB581042}" presName="text2" presStyleLbl="revTx" presStyleIdx="1" presStyleCnt="3">
        <dgm:presLayoutVars>
          <dgm:bulletEnabled val="1"/>
        </dgm:presLayoutVars>
      </dgm:prSet>
      <dgm:spPr/>
      <dgm:t>
        <a:bodyPr/>
        <a:lstStyle/>
        <a:p>
          <a:endParaRPr lang="en-US"/>
        </a:p>
      </dgm:t>
    </dgm:pt>
    <dgm:pt modelId="{CA0C1FB7-F780-4037-A703-61C3D7E42C4B}" type="pres">
      <dgm:prSet presAssocID="{5AC980AE-C016-4B53-93D5-7966EB581042}" presName="line2" presStyleLbl="callout" presStyleIdx="2" presStyleCnt="6"/>
      <dgm:spPr/>
    </dgm:pt>
    <dgm:pt modelId="{76DDF4DA-5F6D-4CC5-B453-D0EA58D9DCA9}" type="pres">
      <dgm:prSet presAssocID="{5AC980AE-C016-4B53-93D5-7966EB581042}" presName="d2" presStyleLbl="callout" presStyleIdx="3" presStyleCnt="6"/>
      <dgm:spPr/>
    </dgm:pt>
    <dgm:pt modelId="{E5D91C99-7E4E-4152-8DCD-22B2FBBD128F}" type="pres">
      <dgm:prSet presAssocID="{0BAE95BD-4C7F-44B4-9989-A59CA7849041}" presName="circle3" presStyleLbl="lnNode1" presStyleIdx="2" presStyleCnt="3" custLinFactNeighborX="18868" custLinFactNeighborY="-3997"/>
      <dgm:spPr/>
    </dgm:pt>
    <dgm:pt modelId="{DE34A8A8-3E65-41B4-8D3A-8F13DA36855B}" type="pres">
      <dgm:prSet presAssocID="{0BAE95BD-4C7F-44B4-9989-A59CA7849041}" presName="text3" presStyleLbl="revTx" presStyleIdx="2" presStyleCnt="3" custScaleX="117525" custScaleY="90909">
        <dgm:presLayoutVars>
          <dgm:bulletEnabled val="1"/>
        </dgm:presLayoutVars>
      </dgm:prSet>
      <dgm:spPr/>
      <dgm:t>
        <a:bodyPr/>
        <a:lstStyle/>
        <a:p>
          <a:endParaRPr lang="en-US"/>
        </a:p>
      </dgm:t>
    </dgm:pt>
    <dgm:pt modelId="{7DF2F9DA-59DE-473B-BCB5-409BD9B14875}" type="pres">
      <dgm:prSet presAssocID="{0BAE95BD-4C7F-44B4-9989-A59CA7849041}" presName="line3" presStyleLbl="callout" presStyleIdx="4" presStyleCnt="6"/>
      <dgm:spPr/>
    </dgm:pt>
    <dgm:pt modelId="{CB2E83EC-714E-4A9D-9274-2231F5687131}" type="pres">
      <dgm:prSet presAssocID="{0BAE95BD-4C7F-44B4-9989-A59CA7849041}" presName="d3" presStyleLbl="callout" presStyleIdx="5" presStyleCnt="6"/>
      <dgm:spPr/>
    </dgm:pt>
  </dgm:ptLst>
  <dgm:cxnLst>
    <dgm:cxn modelId="{C17EECC1-E3E5-43CE-AA71-B215DC7A78ED}" srcId="{62E22431-9B8A-40AE-9701-EDA2B8A30BF1}" destId="{9E7008D1-FC68-4883-9F4F-8BCCE652C4E9}" srcOrd="0" destOrd="0" parTransId="{082A78F6-FF44-415A-A54A-919775FA8E04}" sibTransId="{0B86DB07-CEA3-4212-942B-329D941C9753}"/>
    <dgm:cxn modelId="{36D3C032-8F70-4E8B-95B0-B1E62019BFE4}" type="presOf" srcId="{9E7008D1-FC68-4883-9F4F-8BCCE652C4E9}" destId="{F0469B59-7FA6-4E2D-9F6A-87A094033E2D}" srcOrd="0" destOrd="0" presId="urn:microsoft.com/office/officeart/2005/8/layout/target1"/>
    <dgm:cxn modelId="{B16805D5-5BEF-4FEC-A671-CCB9B16C11D6}" type="presOf" srcId="{62E22431-9B8A-40AE-9701-EDA2B8A30BF1}" destId="{2566E508-A702-4E2D-B17D-C84C0DA76B84}" srcOrd="0" destOrd="0" presId="urn:microsoft.com/office/officeart/2005/8/layout/target1"/>
    <dgm:cxn modelId="{3E687D12-684A-4B97-924C-4B3FD8D340B5}" srcId="{62E22431-9B8A-40AE-9701-EDA2B8A30BF1}" destId="{5AC980AE-C016-4B53-93D5-7966EB581042}" srcOrd="1" destOrd="0" parTransId="{56C11736-5EC7-4991-99D9-38D40AA5764C}" sibTransId="{0821C029-A5C9-41F4-81F2-8623661F82A9}"/>
    <dgm:cxn modelId="{A46C82D0-D428-4A56-A081-BCBD6A1129E1}" type="presOf" srcId="{0BAE95BD-4C7F-44B4-9989-A59CA7849041}" destId="{DE34A8A8-3E65-41B4-8D3A-8F13DA36855B}" srcOrd="0" destOrd="0" presId="urn:microsoft.com/office/officeart/2005/8/layout/target1"/>
    <dgm:cxn modelId="{5F9E8154-93C7-4684-8C83-3769BF9FC03D}" type="presOf" srcId="{5AC980AE-C016-4B53-93D5-7966EB581042}" destId="{A278AEAF-DA0F-4772-8446-78DFCCB44057}" srcOrd="0" destOrd="0" presId="urn:microsoft.com/office/officeart/2005/8/layout/target1"/>
    <dgm:cxn modelId="{889CB95F-9E14-438C-A78A-5BDA20D49F56}" srcId="{62E22431-9B8A-40AE-9701-EDA2B8A30BF1}" destId="{0BAE95BD-4C7F-44B4-9989-A59CA7849041}" srcOrd="2" destOrd="0" parTransId="{5BBD1F60-0D9D-4F9B-AF80-594A1C08C1D0}" sibTransId="{C42EA9C3-BBEC-4716-9CF6-4317196275BE}"/>
    <dgm:cxn modelId="{926887AC-50B1-40D0-9AAA-D4C892933C2C}" type="presParOf" srcId="{2566E508-A702-4E2D-B17D-C84C0DA76B84}" destId="{C79E6B9A-D054-4982-8BA9-35CD322A1784}" srcOrd="0" destOrd="0" presId="urn:microsoft.com/office/officeart/2005/8/layout/target1"/>
    <dgm:cxn modelId="{458030B1-5D88-4905-ABB1-C32C2D76ECB7}" type="presParOf" srcId="{2566E508-A702-4E2D-B17D-C84C0DA76B84}" destId="{F0469B59-7FA6-4E2D-9F6A-87A094033E2D}" srcOrd="1" destOrd="0" presId="urn:microsoft.com/office/officeart/2005/8/layout/target1"/>
    <dgm:cxn modelId="{B2BB0823-44D8-43A3-A1B8-08113BCAB337}" type="presParOf" srcId="{2566E508-A702-4E2D-B17D-C84C0DA76B84}" destId="{3E4545F4-6C4F-4464-9021-A2E55B5550F6}" srcOrd="2" destOrd="0" presId="urn:microsoft.com/office/officeart/2005/8/layout/target1"/>
    <dgm:cxn modelId="{E80B0A89-A6CC-42E9-A02E-1ECCB57A0C47}" type="presParOf" srcId="{2566E508-A702-4E2D-B17D-C84C0DA76B84}" destId="{3472849E-121F-4C46-84FC-9E86336130B0}" srcOrd="3" destOrd="0" presId="urn:microsoft.com/office/officeart/2005/8/layout/target1"/>
    <dgm:cxn modelId="{B934267A-5968-49DB-82DC-224508052D2F}" type="presParOf" srcId="{2566E508-A702-4E2D-B17D-C84C0DA76B84}" destId="{D2CE9B05-AB17-4609-8E10-D9F1D8AAE3A0}" srcOrd="4" destOrd="0" presId="urn:microsoft.com/office/officeart/2005/8/layout/target1"/>
    <dgm:cxn modelId="{9AE11B97-1809-47E0-91E3-76C7607CB8EB}" type="presParOf" srcId="{2566E508-A702-4E2D-B17D-C84C0DA76B84}" destId="{A278AEAF-DA0F-4772-8446-78DFCCB44057}" srcOrd="5" destOrd="0" presId="urn:microsoft.com/office/officeart/2005/8/layout/target1"/>
    <dgm:cxn modelId="{397E07C1-200E-4990-BD34-5B5A14D6711B}" type="presParOf" srcId="{2566E508-A702-4E2D-B17D-C84C0DA76B84}" destId="{CA0C1FB7-F780-4037-A703-61C3D7E42C4B}" srcOrd="6" destOrd="0" presId="urn:microsoft.com/office/officeart/2005/8/layout/target1"/>
    <dgm:cxn modelId="{96785476-CD3A-4218-ABA1-88D569703BD5}" type="presParOf" srcId="{2566E508-A702-4E2D-B17D-C84C0DA76B84}" destId="{76DDF4DA-5F6D-4CC5-B453-D0EA58D9DCA9}" srcOrd="7" destOrd="0" presId="urn:microsoft.com/office/officeart/2005/8/layout/target1"/>
    <dgm:cxn modelId="{6BD3FD71-9214-4C5B-B7F2-DFA5D7FE5E01}" type="presParOf" srcId="{2566E508-A702-4E2D-B17D-C84C0DA76B84}" destId="{E5D91C99-7E4E-4152-8DCD-22B2FBBD128F}" srcOrd="8" destOrd="0" presId="urn:microsoft.com/office/officeart/2005/8/layout/target1"/>
    <dgm:cxn modelId="{DD81DAE6-14C1-41C7-BFC1-05B8AC654314}" type="presParOf" srcId="{2566E508-A702-4E2D-B17D-C84C0DA76B84}" destId="{DE34A8A8-3E65-41B4-8D3A-8F13DA36855B}" srcOrd="9" destOrd="0" presId="urn:microsoft.com/office/officeart/2005/8/layout/target1"/>
    <dgm:cxn modelId="{C49E628D-BEA6-4981-89FD-A934BE0188A2}" type="presParOf" srcId="{2566E508-A702-4E2D-B17D-C84C0DA76B84}" destId="{7DF2F9DA-59DE-473B-BCB5-409BD9B14875}" srcOrd="10" destOrd="0" presId="urn:microsoft.com/office/officeart/2005/8/layout/target1"/>
    <dgm:cxn modelId="{FB85D301-DC89-4E9C-8EC3-79079A0ECD6A}" type="presParOf" srcId="{2566E508-A702-4E2D-B17D-C84C0DA76B84}" destId="{CB2E83EC-714E-4A9D-9274-2231F5687131}" srcOrd="11" destOrd="0" presId="urn:microsoft.com/office/officeart/2005/8/layout/target1"/>
  </dgm:cxnLst>
  <dgm:bg/>
  <dgm:whole/>
</dgm:dataModel>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target1">
  <dgm:title val=""/>
  <dgm:desc val=""/>
  <dgm:catLst>
    <dgm:cat type="relationship" pri="25000"/>
    <dgm:cat type="convert" pri="2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resizeHandles val="exact"/>
    </dgm:varLst>
    <dgm:alg type="composite">
      <dgm:param type="ar" val="1.25"/>
    </dgm:alg>
    <dgm:shape xmlns:r="http://schemas.openxmlformats.org/officeDocument/2006/relationships" r:blip="">
      <dgm:adjLst/>
    </dgm:shape>
    <dgm:presOf/>
    <dgm:choose name="Name0">
      <dgm:if name="Name1" func="var" arg="dir" op="equ" val="norm">
        <dgm:choose name="Name2">
          <dgm:if name="Name3" axis="ch" ptType="node" func="cnt" op="equ" val="0">
            <dgm:constrLst/>
          </dgm:if>
          <dgm:if name="Name4"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r" for="ch" forName="line1" refType="l" refFor="ch" refForName="text1"/>
              <dgm:constr type="h" for="ch" forName="line1"/>
              <dgm:constr type="l" for="ch" forName="d1" refType="w" fact="0.3"/>
              <dgm:constr type="b" for="ch" forName="d1" refType="h" fact="0.625"/>
              <dgm:constr type="w" for="ch" forName="d1" refType="w" fact="0.32475"/>
              <dgm:constr type="h" for="ch" forName="d1" refType="h" fact="0.469"/>
            </dgm:constrLst>
          </dgm:if>
          <dgm:if name="Name5"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312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44325"/>
              <dgm:constr type="b" for="ch" forName="d2" refType="h" fact="0.7975"/>
              <dgm:constr type="w" for="ch" forName="d2" refType="w" fact="0.1815"/>
              <dgm:constr type="h" for="ch" forName="d2" refType="h" fact="0.3283"/>
            </dgm:constrLst>
          </dgm:if>
          <dgm:if name="Name6"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2187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2187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86"/>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7175"/>
              <dgm:constr type="b" for="ch" forName="d3" refType="h" fact="0.83375"/>
              <dgm:constr type="w" for="ch" forName="d3" refType="w" fact="0.1527"/>
              <dgm:constr type="h" for="ch" forName="d3" refType="h" fact="0.287"/>
            </dgm:constrLst>
          </dgm:if>
          <dgm:if name="Name7"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7938"/>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29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7938"/>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662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25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r" for="ch" forName="text4" refType="w"/>
              <dgm:constr type="t" for="ch" forName="text4" refType="b" refFor="ch" refForName="text3"/>
              <dgm:constr type="l" for="ch" forName="line4" refType="w" fact="0.625"/>
              <dgm:constr type="ctrY" for="ch" forName="line4" refType="ctrY" refFor="ch" refForName="text4"/>
              <dgm:constr type="w" for="ch" forName="line4" refType="w" fact="0.075"/>
              <dgm:constr type="h" for="ch" forName="line4"/>
              <dgm:constr type="l" for="ch" forName="d4" refType="w" fact="0.48525"/>
              <dgm:constr type="b" for="ch" forName="d4" refType="h" fact="0.85594"/>
              <dgm:constr type="w" for="ch" forName="d4" refType="w" fact="0.1394"/>
              <dgm:constr type="h" for="ch" forName="d4" refType="h" fact="0.2282"/>
            </dgm:constrLst>
          </dgm:if>
          <dgm:if name="Name8"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324"/>
              <dgm:constr type="r" for="ch" forName="text1" refType="w"/>
              <dgm:constr type="ctrY" for="ch" forName="text1" refType="h" fact="0.13"/>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324"/>
              <dgm:constr type="r" for="ch" forName="text2" refType="w"/>
              <dgm:constr type="ctrY" for="ch" forName="text2" refType="h" fact="0.27"/>
              <dgm:constr type="l" for="ch" forName="line2" refType="w" fact="0.625"/>
              <dgm:constr type="ctrY" for="ch" forName="line2" refType="ctrY" refFor="ch" refForName="text2"/>
              <dgm:constr type="w" for="ch" forName="line2" refType="w" fact="0.075"/>
              <dgm:constr type="h" for="ch" forName="line2"/>
              <dgm:constr type="l" for="ch" forName="d2" refType="w" fact="0.3498"/>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r" for="ch" forName="text3" refType="w"/>
              <dgm:constr type="ctrY" for="ch" forName="text3" refType="h" fact="0.41"/>
              <dgm:constr type="l" for="ch" forName="line3" refType="w" fact="0.625"/>
              <dgm:constr type="ctrY" for="ch" forName="line3" refType="ctrY" refFor="ch" refForName="text3"/>
              <dgm:constr type="w" for="ch" forName="line3" refType="w" fact="0.075"/>
              <dgm:constr type="h" for="ch" forName="line3"/>
              <dgm:constr type="l" for="ch" forName="d3" refType="w" fact="0.394"/>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r" for="ch" forName="text4" refType="w"/>
              <dgm:constr type="ctrY" for="ch" forName="text4" refType="h" fact="0.547"/>
              <dgm:constr type="l" for="ch" forName="line4" refType="w" fact="0.625"/>
              <dgm:constr type="ctrY" for="ch" forName="line4" refType="ctrY" refFor="ch" refForName="text4"/>
              <dgm:constr type="w" for="ch" forName="line4" refType="w" fact="0.075"/>
              <dgm:constr type="h" for="ch" forName="line4"/>
              <dgm:constr type="l" for="ch" forName="d4" refType="w" fact="0.446"/>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r" for="ch" forName="text5" refType="w"/>
              <dgm:constr type="ctrY" for="ch" forName="text5" refType="h" fact="0.68"/>
              <dgm:constr type="l" for="ch" forName="line5" refType="w" fact="0.625"/>
              <dgm:constr type="ctrY" for="ch" forName="line5" refType="ctrY" refFor="ch" refForName="text5"/>
              <dgm:constr type="w" for="ch" forName="line5" refType="w" fact="0.075"/>
              <dgm:constr type="h" for="ch" forName="line5"/>
              <dgm:constr type="l" for="ch" forName="d5" refType="w" fact="0.495"/>
              <dgm:constr type="b" for="ch" forName="d5" refType="h" fact="0.855"/>
              <dgm:constr type="w" for="ch" forName="d5" refType="w" fact="0.13"/>
              <dgm:constr type="h" for="ch" forName="d5" refType="h" fact="0.175"/>
            </dgm:constrLst>
          </dgm:if>
          <dgm:else name="Name9"/>
        </dgm:choose>
      </dgm:if>
      <dgm:else name="Name10">
        <dgm:choose name="Name11">
          <dgm:if name="Name12" axis="ch" ptType="node" func="cnt" op="equ" val="0">
            <dgm:constrLst/>
          </dgm:if>
          <dgm:if name="Name13"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Lst>
          </dgm:if>
          <dgm:if name="Name14"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312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55675"/>
              <dgm:constr type="b" for="ch" forName="d2" refType="h" fact="0.7975"/>
              <dgm:constr type="w" for="ch" forName="d2" refType="w" fact="0.1815"/>
              <dgm:constr type="h" for="ch" forName="d2" refType="h" fact="0.3283"/>
            </dgm:constrLst>
          </dgm:if>
          <dgm:if name="Name15"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2187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2187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14"/>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2825"/>
              <dgm:constr type="b" for="ch" forName="d3" refType="h" fact="0.83375"/>
              <dgm:constr type="w" for="ch" forName="d3" refType="w" fact="0.1527"/>
              <dgm:constr type="h" for="ch" forName="d3" refType="h" fact="0.287"/>
            </dgm:constrLst>
          </dgm:if>
          <dgm:if name="Name16"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7938"/>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0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7938"/>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337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74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l" for="ch" forName="text4"/>
              <dgm:constr type="t" for="ch" forName="text4" refType="b" refFor="ch" refForName="text3"/>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1475"/>
              <dgm:constr type="b" for="ch" forName="d4" refType="h" fact="0.85594"/>
              <dgm:constr type="w" for="ch" forName="d4" refType="w" fact="0.1394"/>
              <dgm:constr type="h" for="ch" forName="d4" refType="h" fact="0.2282"/>
            </dgm:constrLst>
          </dgm:if>
          <dgm:if name="Name17"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324"/>
              <dgm:constr type="l" for="ch" forName="text1"/>
              <dgm:constr type="ctrY" for="ch" forName="text1" refType="h" fact="0.13"/>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324"/>
              <dgm:constr type="l" for="ch" forName="text2"/>
              <dgm:constr type="ctrY" for="ch" forName="text2" refType="h" fact="0.27"/>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502"/>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l" for="ch" forName="text3"/>
              <dgm:constr type="ctrY" for="ch" forName="text3" refType="h" fact="0.41"/>
              <dgm:constr type="l" for="ch" forName="line3" refType="r" refFor="ch" refForName="text3"/>
              <dgm:constr type="ctrY" for="ch" forName="line3" refType="ctrY" refFor="ch" refForName="text3"/>
              <dgm:constr type="r" for="ch" forName="line3" refType="w" fact="0.375"/>
              <dgm:constr type="h" for="ch" forName="line3"/>
              <dgm:constr type="r" for="ch" forName="d3" refType="w" fact="0.606"/>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l" for="ch" forName="text4"/>
              <dgm:constr type="ctrY" for="ch" forName="text4" refType="h" fact="0.547"/>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54"/>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l" for="ch" forName="text5"/>
              <dgm:constr type="ctrY" for="ch" forName="text5" refType="h" fact="0.68"/>
              <dgm:constr type="l" for="ch" forName="line5" refType="r" refFor="ch" refForName="text5"/>
              <dgm:constr type="ctrY" for="ch" forName="line5" refType="ctrY" refFor="ch" refForName="text5"/>
              <dgm:constr type="r" for="ch" forName="line5" refType="w" fact="0.375"/>
              <dgm:constr type="h" for="ch" forName="line5"/>
              <dgm:constr type="r" for="ch" forName="d5" refType="w" fact="0.505"/>
              <dgm:constr type="b" for="ch" forName="d5" refType="h" fact="0.855"/>
              <dgm:constr type="w" for="ch" forName="d5" refType="w" fact="0.13"/>
              <dgm:constr type="h" for="ch" forName="d5" refType="h" fact="0.175"/>
            </dgm:constrLst>
          </dgm:if>
          <dgm:else name="Name18"/>
        </dgm:choose>
      </dgm:else>
    </dgm:choose>
    <dgm:ruleLst/>
    <dgm:forEach name="Name19" axis="ch" ptType="node" cnt="1">
      <dgm:layoutNode name="circle1" styleLbl="lnNode1">
        <dgm:alg type="sp"/>
        <dgm:shape xmlns:r="http://schemas.openxmlformats.org/officeDocument/2006/relationships" type="ellipse" r:blip="">
          <dgm:adjLst/>
        </dgm:shape>
        <dgm:presOf/>
        <dgm:constrLst/>
        <dgm:ruleLst/>
      </dgm:layoutNode>
      <dgm:layoutNode name="text1" styleLbl="revTx">
        <dgm:varLst>
          <dgm:bulletEnabled val="1"/>
        </dgm:varLst>
        <dgm:choose name="Name20">
          <dgm:if name="Name21" func="var" arg="dir" op="equ" val="norm">
            <dgm:choose name="Name22">
              <dgm:if name="Name23" axis="root des" ptType="all node" func="maxDepth" op="gt" val="1">
                <dgm:alg type="tx">
                  <dgm:param type="parTxLTRAlign" val="l"/>
                  <dgm:param type="parTxRTLAlign" val="r"/>
                </dgm:alg>
              </dgm:if>
              <dgm:else name="Name24">
                <dgm:alg type="tx">
                  <dgm:param type="parTxLTRAlign" val="l"/>
                  <dgm:param type="parTxRTLAlign" val="l"/>
                </dgm:alg>
              </dgm:else>
            </dgm:choose>
          </dgm:if>
          <dgm:else name="Name25">
            <dgm:choose name="Name26">
              <dgm:if name="Name27" axis="root des" ptType="all node" func="maxDepth" op="gt" val="1">
                <dgm:alg type="tx">
                  <dgm:param type="parTxLTRAlign" val="l"/>
                  <dgm:param type="parTxRTLAlign" val="r"/>
                </dgm:alg>
              </dgm:if>
              <dgm:else name="Name28">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29">
          <dgm:if name="Name30" func="var" arg="dir" op="equ" val="norm">
            <dgm:constrLst>
              <dgm:constr type="tMarg" refType="primFontSz" fact="0.1"/>
              <dgm:constr type="bMarg" refType="primFontSz" fact="0.1"/>
              <dgm:constr type="rMarg" refType="primFontSz" fact="0.1"/>
            </dgm:constrLst>
          </dgm:if>
          <dgm:else name="Name31">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1" styleLbl="callout">
        <dgm:alg type="sp"/>
        <dgm:shape xmlns:r="http://schemas.openxmlformats.org/officeDocument/2006/relationships" type="line" r:blip="">
          <dgm:adjLst/>
        </dgm:shape>
        <dgm:presOf/>
        <dgm:constrLst/>
        <dgm:ruleLst/>
      </dgm:layoutNode>
      <dgm:layoutNode name="d1" styleLbl="callout">
        <dgm:alg type="sp"/>
        <dgm:choose name="Name32">
          <dgm:if name="Name33" func="var" arg="dir" op="equ" val="norm">
            <dgm:shape xmlns:r="http://schemas.openxmlformats.org/officeDocument/2006/relationships" rot="90" type="line" r:blip="">
              <dgm:adjLst/>
            </dgm:shape>
          </dgm:if>
          <dgm:else name="Name34">
            <dgm:shape xmlns:r="http://schemas.openxmlformats.org/officeDocument/2006/relationships" rot="180" type="line" r:blip="">
              <dgm:adjLst/>
            </dgm:shape>
          </dgm:else>
        </dgm:choose>
        <dgm:presOf/>
        <dgm:constrLst/>
        <dgm:ruleLst/>
      </dgm:layoutNode>
    </dgm:forEach>
    <dgm:forEach name="Name35" axis="ch" ptType="node" st="2" cnt="1">
      <dgm:layoutNode name="circle2" styleLbl="lnNode1">
        <dgm:alg type="sp"/>
        <dgm:shape xmlns:r="http://schemas.openxmlformats.org/officeDocument/2006/relationships" type="ellipse" r:blip="" zOrderOff="-5">
          <dgm:adjLst/>
        </dgm:shape>
        <dgm:presOf/>
        <dgm:constrLst/>
        <dgm:ruleLst/>
      </dgm:layoutNode>
      <dgm:layoutNode name="text2" styleLbl="revTx">
        <dgm:varLst>
          <dgm:bulletEnabled val="1"/>
        </dgm:varLst>
        <dgm:choose name="Name36">
          <dgm:if name="Name37" func="var" arg="dir" op="equ" val="norm">
            <dgm:choose name="Name38">
              <dgm:if name="Name39" axis="root des" ptType="all node" func="maxDepth" op="gt" val="1">
                <dgm:alg type="tx">
                  <dgm:param type="parTxLTRAlign" val="l"/>
                  <dgm:param type="parTxRTLAlign" val="r"/>
                </dgm:alg>
              </dgm:if>
              <dgm:else name="Name40">
                <dgm:alg type="tx">
                  <dgm:param type="parTxLTRAlign" val="l"/>
                  <dgm:param type="parTxRTLAlign" val="l"/>
                </dgm:alg>
              </dgm:else>
            </dgm:choose>
          </dgm:if>
          <dgm:else name="Name41">
            <dgm:choose name="Name42">
              <dgm:if name="Name43" axis="root des" ptType="all node" func="maxDepth" op="gt" val="1">
                <dgm:alg type="tx">
                  <dgm:param type="parTxLTRAlign" val="l"/>
                  <dgm:param type="parTxRTLAlign" val="r"/>
                </dgm:alg>
              </dgm:if>
              <dgm:else name="Name44">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45">
          <dgm:if name="Name46" func="var" arg="dir" op="equ" val="norm">
            <dgm:constrLst>
              <dgm:constr type="tMarg" refType="primFontSz" fact="0.1"/>
              <dgm:constr type="bMarg" refType="primFontSz" fact="0.1"/>
              <dgm:constr type="rMarg" refType="primFontSz" fact="0.1"/>
            </dgm:constrLst>
          </dgm:if>
          <dgm:else name="Name47">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2" styleLbl="callout">
        <dgm:alg type="sp"/>
        <dgm:shape xmlns:r="http://schemas.openxmlformats.org/officeDocument/2006/relationships" type="line" r:blip="">
          <dgm:adjLst/>
        </dgm:shape>
        <dgm:presOf/>
        <dgm:constrLst/>
        <dgm:ruleLst/>
      </dgm:layoutNode>
      <dgm:layoutNode name="d2" styleLbl="callout">
        <dgm:alg type="sp"/>
        <dgm:choose name="Name48">
          <dgm:if name="Name49" func="var" arg="dir" op="equ" val="norm">
            <dgm:shape xmlns:r="http://schemas.openxmlformats.org/officeDocument/2006/relationships" rot="90" type="line" r:blip="">
              <dgm:adjLst/>
            </dgm:shape>
          </dgm:if>
          <dgm:else name="Name50">
            <dgm:shape xmlns:r="http://schemas.openxmlformats.org/officeDocument/2006/relationships" rot="180" type="line" r:blip="">
              <dgm:adjLst/>
            </dgm:shape>
          </dgm:else>
        </dgm:choose>
        <dgm:presOf/>
        <dgm:constrLst/>
        <dgm:ruleLst/>
      </dgm:layoutNode>
    </dgm:forEach>
    <dgm:forEach name="Name51" axis="ch" ptType="node" st="3" cnt="1">
      <dgm:layoutNode name="circle3" styleLbl="lnNode1">
        <dgm:alg type="sp"/>
        <dgm:shape xmlns:r="http://schemas.openxmlformats.org/officeDocument/2006/relationships" type="ellipse" r:blip="" zOrderOff="-10">
          <dgm:adjLst/>
        </dgm:shape>
        <dgm:presOf/>
        <dgm:constrLst/>
        <dgm:ruleLst/>
      </dgm:layoutNode>
      <dgm:layoutNode name="text3" styleLbl="revTx">
        <dgm:varLst>
          <dgm:bulletEnabled val="1"/>
        </dgm:varLst>
        <dgm:choose name="Name52">
          <dgm:if name="Name53" func="var" arg="dir" op="equ" val="norm">
            <dgm:choose name="Name54">
              <dgm:if name="Name55" axis="root des" ptType="all node" func="maxDepth" op="gt" val="1">
                <dgm:alg type="tx">
                  <dgm:param type="parTxLTRAlign" val="l"/>
                  <dgm:param type="parTxRTLAlign" val="r"/>
                </dgm:alg>
              </dgm:if>
              <dgm:else name="Name56">
                <dgm:alg type="tx">
                  <dgm:param type="parTxLTRAlign" val="l"/>
                  <dgm:param type="parTxRTLAlign" val="l"/>
                </dgm:alg>
              </dgm:else>
            </dgm:choose>
          </dgm:if>
          <dgm:else name="Name57">
            <dgm:choose name="Name58">
              <dgm:if name="Name59" axis="root des" ptType="all node" func="maxDepth" op="gt" val="1">
                <dgm:alg type="tx">
                  <dgm:param type="parTxLTRAlign" val="l"/>
                  <dgm:param type="parTxRTLAlign" val="r"/>
                </dgm:alg>
              </dgm:if>
              <dgm:else name="Name60">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61">
          <dgm:if name="Name62" func="var" arg="dir" op="equ" val="norm">
            <dgm:constrLst>
              <dgm:constr type="tMarg" refType="primFontSz" fact="0.1"/>
              <dgm:constr type="bMarg" refType="primFontSz" fact="0.1"/>
              <dgm:constr type="rMarg" refType="primFontSz" fact="0.1"/>
            </dgm:constrLst>
          </dgm:if>
          <dgm:else name="Name63">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3" styleLbl="callout">
        <dgm:alg type="sp"/>
        <dgm:shape xmlns:r="http://schemas.openxmlformats.org/officeDocument/2006/relationships" type="line" r:blip="">
          <dgm:adjLst/>
        </dgm:shape>
        <dgm:presOf/>
        <dgm:constrLst/>
        <dgm:ruleLst/>
      </dgm:layoutNode>
      <dgm:layoutNode name="d3" styleLbl="callout">
        <dgm:alg type="sp"/>
        <dgm:choose name="Name64">
          <dgm:if name="Name65" func="var" arg="dir" op="equ" val="norm">
            <dgm:shape xmlns:r="http://schemas.openxmlformats.org/officeDocument/2006/relationships" rot="90" type="line" r:blip="">
              <dgm:adjLst/>
            </dgm:shape>
          </dgm:if>
          <dgm:else name="Name66">
            <dgm:shape xmlns:r="http://schemas.openxmlformats.org/officeDocument/2006/relationships" rot="180" type="line" r:blip="">
              <dgm:adjLst/>
            </dgm:shape>
          </dgm:else>
        </dgm:choose>
        <dgm:presOf/>
        <dgm:constrLst/>
        <dgm:ruleLst/>
      </dgm:layoutNode>
    </dgm:forEach>
    <dgm:forEach name="Name67" axis="ch" ptType="node" st="4" cnt="1">
      <dgm:layoutNode name="circle4" styleLbl="lnNode1">
        <dgm:alg type="sp"/>
        <dgm:shape xmlns:r="http://schemas.openxmlformats.org/officeDocument/2006/relationships" type="ellipse" r:blip="" zOrderOff="-15">
          <dgm:adjLst/>
        </dgm:shape>
        <dgm:presOf/>
        <dgm:constrLst/>
        <dgm:ruleLst/>
      </dgm:layoutNode>
      <dgm:layoutNode name="text4" styleLbl="revTx">
        <dgm:varLst>
          <dgm:bulletEnabled val="1"/>
        </dgm:varLst>
        <dgm:choose name="Name68">
          <dgm:if name="Name69" func="var" arg="dir" op="equ" val="norm">
            <dgm:choose name="Name70">
              <dgm:if name="Name71" axis="root des" ptType="all node" func="maxDepth" op="gt" val="1">
                <dgm:alg type="tx">
                  <dgm:param type="parTxLTRAlign" val="l"/>
                  <dgm:param type="parTxRTLAlign" val="r"/>
                </dgm:alg>
              </dgm:if>
              <dgm:else name="Name72">
                <dgm:alg type="tx">
                  <dgm:param type="parTxLTRAlign" val="l"/>
                  <dgm:param type="parTxRTLAlign" val="l"/>
                </dgm:alg>
              </dgm:else>
            </dgm:choose>
          </dgm:if>
          <dgm:else name="Name73">
            <dgm:choose name="Name74">
              <dgm:if name="Name75" axis="root des" ptType="all node" func="maxDepth" op="gt" val="1">
                <dgm:alg type="tx">
                  <dgm:param type="parTxLTRAlign" val="l"/>
                  <dgm:param type="parTxRTLAlign" val="r"/>
                </dgm:alg>
              </dgm:if>
              <dgm:else name="Name76">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77">
          <dgm:if name="Name78" func="var" arg="dir" op="equ" val="norm">
            <dgm:constrLst>
              <dgm:constr type="tMarg" refType="primFontSz" fact="0.1"/>
              <dgm:constr type="bMarg" refType="primFontSz" fact="0.1"/>
              <dgm:constr type="rMarg" refType="primFontSz" fact="0.1"/>
            </dgm:constrLst>
          </dgm:if>
          <dgm:else name="Name79">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4" styleLbl="callout">
        <dgm:alg type="sp"/>
        <dgm:shape xmlns:r="http://schemas.openxmlformats.org/officeDocument/2006/relationships" type="line" r:blip="">
          <dgm:adjLst/>
        </dgm:shape>
        <dgm:presOf/>
        <dgm:constrLst/>
        <dgm:ruleLst/>
      </dgm:layoutNode>
      <dgm:layoutNode name="d4" styleLbl="callout">
        <dgm:alg type="sp"/>
        <dgm:choose name="Name80">
          <dgm:if name="Name81" func="var" arg="dir" op="equ" val="norm">
            <dgm:shape xmlns:r="http://schemas.openxmlformats.org/officeDocument/2006/relationships" rot="90" type="line" r:blip="">
              <dgm:adjLst/>
            </dgm:shape>
          </dgm:if>
          <dgm:else name="Name82">
            <dgm:shape xmlns:r="http://schemas.openxmlformats.org/officeDocument/2006/relationships" rot="180" type="line" r:blip="">
              <dgm:adjLst/>
            </dgm:shape>
          </dgm:else>
        </dgm:choose>
        <dgm:presOf/>
        <dgm:constrLst/>
        <dgm:ruleLst/>
      </dgm:layoutNode>
    </dgm:forEach>
    <dgm:forEach name="Name83" axis="ch" ptType="node" st="5" cnt="1">
      <dgm:layoutNode name="circle5" styleLbl="lnNode1">
        <dgm:alg type="sp"/>
        <dgm:shape xmlns:r="http://schemas.openxmlformats.org/officeDocument/2006/relationships" type="ellipse" r:blip="" zOrderOff="-20">
          <dgm:adjLst/>
        </dgm:shape>
        <dgm:presOf/>
        <dgm:constrLst/>
        <dgm:ruleLst/>
      </dgm:layoutNode>
      <dgm:layoutNode name="text5" styleLbl="revTx">
        <dgm:varLst>
          <dgm:bulletEnabled val="1"/>
        </dgm:varLst>
        <dgm:choose name="Name84">
          <dgm:if name="Name85" func="var" arg="dir" op="equ" val="norm">
            <dgm:choose name="Name86">
              <dgm:if name="Name87" axis="root des" ptType="all node" func="maxDepth" op="gt" val="1">
                <dgm:alg type="tx">
                  <dgm:param type="parTxLTRAlign" val="l"/>
                  <dgm:param type="parTxRTLAlign" val="r"/>
                </dgm:alg>
              </dgm:if>
              <dgm:else name="Name88">
                <dgm:alg type="tx">
                  <dgm:param type="parTxLTRAlign" val="l"/>
                  <dgm:param type="parTxRTLAlign" val="l"/>
                </dgm:alg>
              </dgm:else>
            </dgm:choose>
          </dgm:if>
          <dgm:else name="Name89">
            <dgm:choose name="Name90">
              <dgm:if name="Name91" axis="root des" ptType="all node" func="maxDepth" op="gt" val="1">
                <dgm:alg type="tx">
                  <dgm:param type="parTxLTRAlign" val="l"/>
                  <dgm:param type="parTxRTLAlign" val="r"/>
                </dgm:alg>
              </dgm:if>
              <dgm:else name="Name92">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tMarg" refType="primFontSz" fact="0.1"/>
              <dgm:constr type="bMarg" refType="primFontSz" fact="0.1"/>
              <dgm:constr type="rMarg" refType="primFontSz" fact="0.1"/>
            </dgm:constrLst>
          </dgm:if>
          <dgm:else name="Name95">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5" styleLbl="callout">
        <dgm:alg type="sp"/>
        <dgm:shape xmlns:r="http://schemas.openxmlformats.org/officeDocument/2006/relationships" type="line" r:blip="">
          <dgm:adjLst/>
        </dgm:shape>
        <dgm:presOf/>
        <dgm:constrLst/>
        <dgm:ruleLst/>
      </dgm:layoutNode>
      <dgm:layoutNode name="d5" styleLbl="callout">
        <dgm:alg type="sp"/>
        <dgm:choose name="Name96">
          <dgm:if name="Name97" func="var" arg="dir" op="equ" val="norm">
            <dgm:shape xmlns:r="http://schemas.openxmlformats.org/officeDocument/2006/relationships" rot="90" type="line" r:blip="">
              <dgm:adjLst/>
            </dgm:shape>
          </dgm:if>
          <dgm:else name="Name98">
            <dgm:shape xmlns:r="http://schemas.openxmlformats.org/officeDocument/2006/relationships" rot="180" type="line" r:blip="">
              <dgm:adjLst/>
            </dgm:shape>
          </dgm:else>
        </dgm:choose>
        <dgm:presOf/>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7DA9577F-FD94-4E5C-AE03-86C172DC97E9}" type="datetimeFigureOut">
              <a:rPr lang="en-US" smtClean="0"/>
              <a:pPr/>
              <a:t>7/11/2016</a:t>
            </a:fld>
            <a:endParaRPr lang="en-US"/>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US"/>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B2FEBBA1-D793-465A-B1DA-5E2AF11C1DF9}"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DA9577F-FD94-4E5C-AE03-86C172DC97E9}" type="datetimeFigureOut">
              <a:rPr lang="en-US" smtClean="0"/>
              <a:pPr/>
              <a:t>7/11/2016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2FEBBA1-D793-465A-B1DA-5E2AF11C1DF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7DA9577F-FD94-4E5C-AE03-86C172DC97E9}" type="datetimeFigureOut">
              <a:rPr lang="en-US" smtClean="0"/>
              <a:pPr/>
              <a:t>7/11/2016</a:t>
            </a:fld>
            <a:endParaRPr lang="en-US"/>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a:p>
        </p:txBody>
      </p:sp>
      <p:sp>
        <p:nvSpPr>
          <p:cNvPr id="6" name="Slide Number Placeholder 5"/>
          <p:cNvSpPr>
            <a:spLocks noGrp="1"/>
          </p:cNvSpPr>
          <p:nvPr>
            <p:ph type="sldNum" sz="quarter" idx="12"/>
          </p:nvPr>
        </p:nvSpPr>
        <p:spPr>
          <a:xfrm>
            <a:off x="6733952" y="6555112"/>
            <a:ext cx="588336" cy="228600"/>
          </a:xfrm>
        </p:spPr>
        <p:txBody>
          <a:bodyPr/>
          <a:lstStyle>
            <a:extLst/>
          </a:lstStyle>
          <a:p>
            <a:fld id="{B2FEBBA1-D793-465A-B1DA-5E2AF11C1DF9}"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7DA9577F-FD94-4E5C-AE03-86C172DC97E9}" type="datetimeFigureOut">
              <a:rPr lang="en-US" smtClean="0"/>
              <a:pPr/>
              <a:t>7/11/2016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2FEBBA1-D793-465A-B1DA-5E2AF11C1DF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7DA9577F-FD94-4E5C-AE03-86C172DC97E9}" type="datetimeFigureOut">
              <a:rPr lang="en-US" smtClean="0"/>
              <a:pPr/>
              <a:t>7/11/2016</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2FEBBA1-D793-465A-B1DA-5E2AF11C1DF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7DA9577F-FD94-4E5C-AE03-86C172DC97E9}" type="datetimeFigureOut">
              <a:rPr lang="en-US" smtClean="0"/>
              <a:pPr/>
              <a:t>7/11/2016</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2FEBBA1-D793-465A-B1DA-5E2AF11C1DF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7DA9577F-FD94-4E5C-AE03-86C172DC97E9}" type="datetimeFigureOut">
              <a:rPr lang="en-US" smtClean="0"/>
              <a:pPr/>
              <a:t>7/11/2016</a:t>
            </a:fld>
            <a:endParaRPr lang="en-US"/>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US"/>
          </a:p>
        </p:txBody>
      </p:sp>
      <p:sp>
        <p:nvSpPr>
          <p:cNvPr id="4" name="Slide Number Placeholder 3"/>
          <p:cNvSpPr>
            <a:spLocks noGrp="1"/>
          </p:cNvSpPr>
          <p:nvPr>
            <p:ph type="sldNum" sz="quarter" idx="12"/>
          </p:nvPr>
        </p:nvSpPr>
        <p:spPr/>
        <p:txBody>
          <a:bodyPr/>
          <a:lstStyle>
            <a:extLst/>
          </a:lstStyle>
          <a:p>
            <a:fld id="{B2FEBBA1-D793-465A-B1DA-5E2AF11C1DF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7DA9577F-FD94-4E5C-AE03-86C172DC97E9}" type="datetimeFigureOut">
              <a:rPr lang="en-US" smtClean="0"/>
              <a:pPr/>
              <a:t>7/11/2016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2FEBBA1-D793-465A-B1DA-5E2AF11C1DF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7DA9577F-FD94-4E5C-AE03-86C172DC97E9}" type="datetimeFigureOut">
              <a:rPr lang="en-US" smtClean="0"/>
              <a:pPr/>
              <a:t>7/11/2016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2FEBBA1-D793-465A-B1DA-5E2AF11C1DF9}" type="slidenum">
              <a:rPr lang="en-US" smtClean="0"/>
              <a:pPr/>
              <a:t>‹#›</a:t>
            </a:fld>
            <a:endParaRPr lang="en-US"/>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DA9577F-FD94-4E5C-AE03-86C172DC97E9}" type="datetimeFigureOut">
              <a:rPr lang="en-US" smtClean="0"/>
              <a:pPr/>
              <a:t>7/11/2016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2FEBBA1-D793-465A-B1DA-5E2AF11C1DF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7DA9577F-FD94-4E5C-AE03-86C172DC97E9}" type="datetimeFigureOut">
              <a:rPr lang="en-US" smtClean="0"/>
              <a:pPr/>
              <a:t>7/11/2016</a:t>
            </a:fld>
            <a:endParaRPr lang="en-US"/>
          </a:p>
        </p:txBody>
      </p:sp>
      <p:sp>
        <p:nvSpPr>
          <p:cNvPr id="5" name="Footer Placeholder 4"/>
          <p:cNvSpPr>
            <a:spLocks noGrp="1"/>
          </p:cNvSpPr>
          <p:nvPr>
            <p:ph type="ftr" sz="quarter" idx="11"/>
          </p:nvPr>
        </p:nvSpPr>
        <p:spPr>
          <a:xfrm>
            <a:off x="457200" y="6556248"/>
            <a:ext cx="3657600" cy="228600"/>
          </a:xfrm>
        </p:spPr>
        <p:txBody>
          <a:bodyPr/>
          <a:lstStyle>
            <a:extLst/>
          </a:lstStyle>
          <a:p>
            <a:endParaRPr lang="en-US"/>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B2FEBBA1-D793-465A-B1DA-5E2AF11C1DF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7DA9577F-FD94-4E5C-AE03-86C172DC97E9}" type="datetimeFigureOut">
              <a:rPr lang="en-US" smtClean="0"/>
              <a:pPr/>
              <a:t>7/11/2016</a:t>
            </a:fld>
            <a:endParaRPr lang="en-US"/>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B2FEBBA1-D793-465A-B1DA-5E2AF11C1DF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openxmlformats.org/officeDocument/2006/relationships/image" Target="../media/image4.png"/><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4.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1800" dirty="0" err="1" smtClean="0"/>
              <a:t>Phytochemical</a:t>
            </a:r>
            <a:r>
              <a:rPr lang="en-US" sz="1800" dirty="0" smtClean="0"/>
              <a:t> screening, proximate analysis, lethality studies and anti-tumor potential of </a:t>
            </a:r>
            <a:r>
              <a:rPr lang="en-US" sz="1800" i="1" dirty="0" err="1" smtClean="0"/>
              <a:t>Annona</a:t>
            </a:r>
            <a:r>
              <a:rPr lang="en-US" sz="1800" i="1" dirty="0" smtClean="0"/>
              <a:t> </a:t>
            </a:r>
            <a:r>
              <a:rPr lang="en-US" sz="1800" i="1" dirty="0" err="1" smtClean="0"/>
              <a:t>muricata</a:t>
            </a:r>
            <a:r>
              <a:rPr lang="en-US" sz="1800" dirty="0" smtClean="0"/>
              <a:t> L. (soursop) fruit extract in </a:t>
            </a:r>
            <a:r>
              <a:rPr lang="en-US" sz="1800" i="1" dirty="0" err="1" smtClean="0"/>
              <a:t>Rattus</a:t>
            </a:r>
            <a:r>
              <a:rPr lang="en-US" sz="1800" i="1" dirty="0" smtClean="0"/>
              <a:t> </a:t>
            </a:r>
            <a:r>
              <a:rPr lang="en-US" sz="1800" i="1" dirty="0" err="1" smtClean="0"/>
              <a:t>novergicus</a:t>
            </a:r>
            <a:r>
              <a:rPr lang="en-US" sz="1800" dirty="0" smtClean="0"/>
              <a:t/>
            </a:r>
            <a:br>
              <a:rPr lang="en-US" sz="1800" dirty="0" smtClean="0"/>
            </a:br>
            <a:r>
              <a:rPr lang="en-US" sz="1800" dirty="0" smtClean="0"/>
              <a:t/>
            </a:r>
            <a:br>
              <a:rPr lang="en-US" sz="1800" dirty="0" smtClean="0"/>
            </a:br>
            <a:r>
              <a:rPr lang="en-US" sz="1800" dirty="0" smtClean="0"/>
              <a:t/>
            </a:r>
            <a:br>
              <a:rPr lang="en-US" sz="1800" dirty="0" smtClean="0"/>
            </a:br>
            <a:r>
              <a:rPr lang="en-US" sz="1400" dirty="0" err="1" smtClean="0"/>
              <a:t>Abbah</a:t>
            </a:r>
            <a:r>
              <a:rPr lang="en-US" sz="1400" dirty="0" smtClean="0"/>
              <a:t> </a:t>
            </a:r>
            <a:r>
              <a:rPr lang="en-US" sz="1400" dirty="0" err="1" smtClean="0"/>
              <a:t>Okpachi</a:t>
            </a:r>
            <a:r>
              <a:rPr lang="en-US" sz="1400" dirty="0" smtClean="0"/>
              <a:t> Christopher, m.sc.</a:t>
            </a:r>
            <a:br>
              <a:rPr lang="en-US" sz="1400" dirty="0" smtClean="0"/>
            </a:br>
            <a:r>
              <a:rPr lang="en-US" sz="1400" dirty="0" smtClean="0"/>
              <a:t>lecturer</a:t>
            </a:r>
            <a:br>
              <a:rPr lang="en-US" sz="1400" dirty="0" smtClean="0"/>
            </a:br>
            <a:r>
              <a:rPr lang="en-US" sz="1400" dirty="0" smtClean="0"/>
              <a:t>Department of Biochemistry, </a:t>
            </a:r>
            <a:br>
              <a:rPr lang="en-US" sz="1400" dirty="0" smtClean="0"/>
            </a:br>
            <a:r>
              <a:rPr lang="en-US" sz="1400" dirty="0" smtClean="0"/>
              <a:t>Kogi State University, </a:t>
            </a:r>
            <a:br>
              <a:rPr lang="en-US" sz="1400" dirty="0" smtClean="0"/>
            </a:br>
            <a:r>
              <a:rPr lang="en-US" sz="1400" dirty="0" err="1" smtClean="0"/>
              <a:t>Anyigba</a:t>
            </a:r>
            <a:r>
              <a:rPr lang="en-US" sz="1400" dirty="0" smtClean="0"/>
              <a:t>, Nigeria</a:t>
            </a:r>
            <a:br>
              <a:rPr lang="en-US" sz="1400" dirty="0" smtClean="0"/>
            </a:br>
            <a:endParaRPr lang="en-US" sz="1400" dirty="0"/>
          </a:p>
        </p:txBody>
      </p:sp>
      <p:sp>
        <p:nvSpPr>
          <p:cNvPr id="3" name="Subtitle 2"/>
          <p:cNvSpPr>
            <a:spLocks noGrp="1"/>
          </p:cNvSpPr>
          <p:nvPr>
            <p:ph type="subTitle" idx="1"/>
          </p:nvPr>
        </p:nvSpPr>
        <p:spPr/>
        <p:txBody>
          <a:bodyPr>
            <a:noAutofit/>
          </a:bodyPr>
          <a:lstStyle/>
          <a:p>
            <a:r>
              <a:rPr lang="en-US" sz="1400" dirty="0" smtClean="0"/>
              <a:t>Conference presentation at</a:t>
            </a:r>
          </a:p>
          <a:p>
            <a:r>
              <a:rPr lang="en-US" sz="1400" dirty="0" smtClean="0"/>
              <a:t>6</a:t>
            </a:r>
            <a:r>
              <a:rPr lang="en-US" sz="1400" baseline="30000" dirty="0" smtClean="0"/>
              <a:t>th</a:t>
            </a:r>
            <a:r>
              <a:rPr lang="en-US" sz="1400" dirty="0" smtClean="0"/>
              <a:t> Asia-</a:t>
            </a:r>
            <a:r>
              <a:rPr lang="en-US" sz="1400" dirty="0" err="1" smtClean="0"/>
              <a:t>PacificPharma</a:t>
            </a:r>
            <a:r>
              <a:rPr lang="en-US" sz="1400" dirty="0" smtClean="0"/>
              <a:t>  Congress</a:t>
            </a:r>
          </a:p>
          <a:p>
            <a:r>
              <a:rPr lang="en-US" sz="1400" dirty="0" smtClean="0"/>
              <a:t>Ramada Plaza, Kuala Lumpur</a:t>
            </a:r>
          </a:p>
          <a:p>
            <a:r>
              <a:rPr lang="en-US" sz="1400" dirty="0" smtClean="0"/>
              <a:t>Malaysia</a:t>
            </a:r>
          </a:p>
          <a:p>
            <a:r>
              <a:rPr lang="en-US" sz="1400" dirty="0" smtClean="0"/>
              <a:t>July 11</a:t>
            </a:r>
            <a:r>
              <a:rPr lang="en-US" sz="1400" baseline="30000" dirty="0" smtClean="0"/>
              <a:t>th</a:t>
            </a:r>
            <a:r>
              <a:rPr lang="en-US" sz="1400" dirty="0" smtClean="0"/>
              <a:t> , 2016</a:t>
            </a:r>
            <a:endParaRPr lang="en-US" sz="1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Introduction			</a:t>
            </a:r>
            <a:r>
              <a:rPr lang="en-US" sz="1600" dirty="0" err="1" smtClean="0"/>
              <a:t>bph</a:t>
            </a:r>
            <a:endParaRPr lang="en-US" dirty="0"/>
          </a:p>
        </p:txBody>
      </p:sp>
      <p:sp>
        <p:nvSpPr>
          <p:cNvPr id="5" name="Content Placeholder 4"/>
          <p:cNvSpPr>
            <a:spLocks noGrp="1"/>
          </p:cNvSpPr>
          <p:nvPr>
            <p:ph sz="half" idx="1"/>
          </p:nvPr>
        </p:nvSpPr>
        <p:spPr/>
        <p:txBody>
          <a:bodyPr>
            <a:normAutofit fontScale="70000" lnSpcReduction="20000"/>
          </a:bodyPr>
          <a:lstStyle/>
          <a:p>
            <a:r>
              <a:rPr lang="en-US" dirty="0" smtClean="0"/>
              <a:t>Benign prostate hyperplasia (BPH) which results in the enlargement of the prostate as men get older is characterized by hyperplasia of prostatic </a:t>
            </a:r>
            <a:r>
              <a:rPr lang="en-US" dirty="0" err="1" smtClean="0"/>
              <a:t>stromal</a:t>
            </a:r>
            <a:r>
              <a:rPr lang="en-US" dirty="0" smtClean="0"/>
              <a:t> and epithelial cells. </a:t>
            </a:r>
          </a:p>
          <a:p>
            <a:endParaRPr lang="en-US" dirty="0" smtClean="0"/>
          </a:p>
          <a:p>
            <a:r>
              <a:rPr lang="en-US" dirty="0" smtClean="0"/>
              <a:t>As the prostate enlarges in BPH, it can squeeze down on the urethra, causing partial or complete obstruction of the urethra. </a:t>
            </a:r>
          </a:p>
          <a:p>
            <a:endParaRPr lang="en-US" dirty="0"/>
          </a:p>
        </p:txBody>
      </p:sp>
      <p:pic>
        <p:nvPicPr>
          <p:cNvPr id="7" name="Content Placeholder 6" descr="NF-Prostate-vs.-plants-1024x444 urethra to tap.jpg"/>
          <p:cNvPicPr>
            <a:picLocks noGrp="1" noChangeAspect="1"/>
          </p:cNvPicPr>
          <p:nvPr>
            <p:ph sz="half" idx="2"/>
          </p:nvPr>
        </p:nvPicPr>
        <p:blipFill>
          <a:blip r:embed="rId2"/>
          <a:stretch>
            <a:fillRect/>
          </a:stretch>
        </p:blipFill>
        <p:spPr>
          <a:xfrm>
            <a:off x="4178300" y="3099823"/>
            <a:ext cx="3521075" cy="1526716"/>
          </a:xfr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1" name="Picture 5" descr="C:\Users\USER\Desktop\Malaysia\stat 2.jpg"/>
          <p:cNvPicPr>
            <a:picLocks noChangeAspect="1" noChangeArrowheads="1"/>
          </p:cNvPicPr>
          <p:nvPr/>
        </p:nvPicPr>
        <p:blipFill>
          <a:blip r:embed="rId2"/>
          <a:srcRect/>
          <a:stretch>
            <a:fillRect/>
          </a:stretch>
        </p:blipFill>
        <p:spPr bwMode="auto">
          <a:xfrm>
            <a:off x="1600199" y="2273840"/>
            <a:ext cx="5943602" cy="4431760"/>
          </a:xfrm>
          <a:prstGeom prst="rect">
            <a:avLst/>
          </a:prstGeom>
          <a:noFill/>
        </p:spPr>
      </p:pic>
      <p:sp>
        <p:nvSpPr>
          <p:cNvPr id="5" name="Title 4"/>
          <p:cNvSpPr>
            <a:spLocks noGrp="1"/>
          </p:cNvSpPr>
          <p:nvPr>
            <p:ph type="title"/>
          </p:nvPr>
        </p:nvSpPr>
        <p:spPr/>
        <p:txBody>
          <a:bodyPr/>
          <a:lstStyle/>
          <a:p>
            <a:r>
              <a:rPr lang="en-US" sz="2400" dirty="0" smtClean="0"/>
              <a:t>Introduction				</a:t>
            </a:r>
            <a:r>
              <a:rPr lang="en-US" sz="1600" dirty="0" smtClean="0"/>
              <a:t>some statistics</a:t>
            </a:r>
            <a:endParaRPr lang="en-US" dirty="0"/>
          </a:p>
        </p:txBody>
      </p:sp>
      <p:sp>
        <p:nvSpPr>
          <p:cNvPr id="6" name="Content Placeholder 5"/>
          <p:cNvSpPr>
            <a:spLocks noGrp="1"/>
          </p:cNvSpPr>
          <p:nvPr>
            <p:ph idx="1"/>
          </p:nvPr>
        </p:nvSpPr>
        <p:spPr/>
        <p:txBody>
          <a:bodyPr/>
          <a:lstStyle/>
          <a:p>
            <a:endParaRPr lang="en-US" dirty="0" smtClean="0"/>
          </a:p>
          <a:p>
            <a:r>
              <a:rPr lang="en-US" dirty="0" smtClean="0"/>
              <a:t>By 2010, BPH was reported to affect about 260 million men globally (</a:t>
            </a:r>
            <a:r>
              <a:rPr lang="en-US" dirty="0" err="1" smtClean="0"/>
              <a:t>Vos</a:t>
            </a:r>
            <a:r>
              <a:rPr lang="en-US" dirty="0" smtClean="0"/>
              <a:t> </a:t>
            </a:r>
            <a:r>
              <a:rPr lang="en-US" i="1" dirty="0" smtClean="0"/>
              <a:t>et al., </a:t>
            </a:r>
            <a:r>
              <a:rPr lang="en-US" dirty="0" smtClean="0"/>
              <a:t>2010) </a:t>
            </a:r>
          </a:p>
          <a:p>
            <a:pPr>
              <a:buNone/>
            </a:pPr>
            <a:endParaRPr lang="en-US" dirty="0" smtClean="0"/>
          </a:p>
        </p:txBody>
      </p:sp>
      <p:sp>
        <p:nvSpPr>
          <p:cNvPr id="4098" name="AutoShape 2" descr="data:image/jpeg;base64,/9j/4AAQSkZJRgABAQAAAQABAAD/2wCEAAkGBxMTEBUSEhIWFhUXFRUWFRUVFRcXFxUVFRYXFxUVFRUYHSggGBolHRUVITEhJSkrLi4uFx8zODMtNygtLisBCgoKDg0OGhAQGi0lHyUtLS0tKystLS0tLSstLS0tLS0tLS0tLS0wLS0tLS0tLS0tKy0tLS0tLS0tLS0tLS0tLv/AABEIAMkA+wMBEQACEQEDEQH/xAAcAAAABwEBAAAAAAAAAAAAAAAAAQIDBAUGBwj/xABJEAABAgIFCQUECAMGBgMAAAABAAIDEQQFITFBBhJRYXGBkbHBEyJSofAHMtHhI0JicpKissIUY7MzU4Kj4vEVdIOTw9IkNEP/xAAaAQEAAgMBAAAAAAAAAAAAAAAABAUBAgMG/8QANxEAAgECAwUHAwMEAgMBAAAAAAECAxEEITEFEjJBURMiYXGBsdGRoeEzwfAUIzRCUvEVQ3IG/9oADAMBAAIRAxEAPwDuCACACAJABAGgCw9aUAaAJAGgCQBoAkAaACAJAAoAIAIA0AEAEAEAEAEAEAEAEAEAEAEAEASACACACAAQAwQAKANABAEEAEAEAEAEAEAEAEAEAEAAgKXKHKJtEzTEhuzHEARJgMDjc1zvqk4TsOFqi4nESox3lByXgScPQjVdnNLzK92VrsIHF/8ApCpXt98qf3/BZLZEedT7fkYflTHNzIY2zP7lxlt2vyil9fk6rZdBayb+nwMvyhpJ+u1uxo6zXCW2cVLRpeS+bnWOzsMuTfqSKqrilOiBgLYk8HNAkMTNspDipGD2ljKlRQVpX6q1vG6OOJweFjByacbdH8mvXqSgDQBFAGgCQBoAIAkAEAEACgAUACgAUADh6wQAKABQAKACACACABQAKABQAQAQAQFZlDTKMyC5tKLTDe0gscM7PBvAZeVxrV6dJd9najRqVH3EciqSt82kOo7GRXUfO+gc/vRIbcGRCJzaMDeBKc715jH0aUr1aeXVdfz4F7h5TjaE8/E06qGTBcKGXODWiZJkAMSs04SnJRirtmJSUU5S0NtU1WCCzS8+87oNQXtMBgo4WnbWT1f7eR5zF4p15eC0RxT2z13HbWhZCjxGNZAhAtZEc1ucc95JaDKcnN4BXNFLduVdeTvZGFbW8Z5AdFiGZlbEceZUmLWliLJSte46+G4+8Z7SSuxwuy8qbKmnUWQg0p4aPqOOeyWgNfMDdJc5UoS1R1jWnHRnU/Z3l7Hpsc0eNBYHCG6IYkMuAk1zWyLDO/PFs8LlDrUFBXTJlCu5uzR0FRiSBABAAIADSgAEAMUADegAcPWBQAd8OaADrkAZQBXoABAAIABABAEgDQACAZpNJZDbnPcGjXyGvUudSrClHem7I3p051JbsFdmWrXKwmbaO2X23C3/AAtw38F5/Fbbb7tBer/ZfP0LvDbJS71Z+i/d/H1MzFoZiuLoriSbyTMneVSyrzlLek7stO5FbsVkR65rGFQYTXuY4B88wNbbELZTtNkhnC0nFdqOErV7Pl1enp+CLVxEKeuvREyrKSYsGHEzZF7GuzQZyzgDKcrb1Gq092o4LOzt5nWErxUmbmoKp7Jue8fSEfhGjbpXq9l7P/p478+N/ZdPkosdi+1e7HhX3/nIuFbFeeY/apGz65pZ+2xv4IMNp82lTKfCiHW4jNUFs4g38l1hxHGfCXBUgjhFAdQ9htG+kpUXQ2EwH7xe5w/K1Q8W8kibhFqzrShE0CACAB0IAOKAAQAagAL0ADggA65AGgCbd6wQBA4b0AMUAbkAEAAgCBwQAuQGcrjKcMcWQQHOFhcfdB1DE+rVR47bEaTcKSu+vL8lvhNluaU6rsunP8GZjxIkV2fEcSdfQXALzdavUrS3qjuy6hGnRju01YlVfVr4hlDbPS43Daei6YbCVcQ7U168vqcK+JhTV5v0NNV+T8NlsTvu1+6N2O9ekwmxqVLvVO8/t9Pkpa+0ak8oZL7mf9qeSManQoToBaXQe0+jNheH5nuuuBGZcbDO8Y2Nak5JbvIjUaijdS5k/IeojCo8F8ZsnthsAYb2kNAJI8WrDlWYDZ25VlXqrO7sumevn06e0vF4zegqUNLZv9jVhXRWgQHk3KyP2lPpb/FSY5GztXS8pKdHhRBqcTIlWDv7Aei609TlUeRZrscAkB2v2LUXNoD4n95HcR91jWN5hyr8U+/bwLHCq0LnQFGJIEAEAAEAWOz162oA3GxAGgCb1+SABvG/ogA4WHYgDQCQbT69YoAHT6t9BAGQgACgCF6ABHqxAGgM1lVXnZgwYZ75HecD7oOA0OPlwVJtXaHZLsqb7z18F8lxszA9o+1mslp4/gy9Eo91lpsA29V5ZJt2WrLqrUXoa2r8nAJOimZ8AuG04+r16XCbEjG0q+b6cvXr7eZRV9pN5UsvEvYbABIAAC4ASkr2MYxW7FWRVuTk7sVtWxgzVa5aQYEZ8Ew4jnMIBIzJWtDrCTPHQpdLCSnFSuiFWx0acnFxeXl8le/2hw/qwHna8DkCuv8AQP8A5HF7Tjyixh/tG0Ub/N/0LP8AQL/l9vya/wDk3/w+/wCDTVPlJApDC5jpOaC50N1j2gX2YjWJhRKtCdN5/UnUcRCqu68+nM8ovjF5Lze4lx2uMzzUojyTuTKrHvHZ1XSnzONTkTyupyCKA9Dezai9nVVGHiYYh/6rnP5OCq67vUZa0FamjSrkdQIAsUAZKADQgBj69aUAZQCWXIAG8bD0QCvVyATDuGwIAY+vWlAKIQBNNiASTI7deKAMhABp9SQFRlFXAo7JNtiOHdHh+2dXM71XbRx6w0LLienyT8BgniJ3fCtfgxECGXEvcZkkm28k3krxspOTcmelnJRW7E2WT1VZo7R47590H6oOO0+S9PsnZ/Zrtqi7z0XRfL+x57HYvffZw05+P4LwiWzkrwrAEepoAT2IDjWVz506Of5hHAAdFb0cqcSixGdWXmMVdQBEZnEkWys2D4qXTjvK7IFWe67ImiqmaXcR8F07NHLtWLbVrAZic9M5HReE7OLyYVWSd0cfr+GxlLjMhDNY2I5rRozbCLdYKqqllNpF/RblTi5a2H6rHcJ19AulPQ51dSWuhzEu1LIPUlWUYQoEKFcGQ2MH+FoHRU0ndtlzFWViSsGQcUAAEARvlv8Ah61IBUkAlulAB93lxsQCpoBM7dyANAEy7jzQAf1+SAVJAIxw0/HogDNuKADXICDW9ZNgQ882m5rcXHD5nQouLxUcNTc5ei6sk4XDSxFTdj6vojAve6NEMSIZkm3oBoC8VWrTrTc5vNnqlGNGChA02TtVZxEV47v1BpIx2DBXOydn77VeosuS6+Pl0+pTY/F7v9uGvN/saYtXpilA3YgCu2ckAd+KA4jXz50qOdMaL+t0lc0+BeSKCq71Jeb9ywqcfRDWTzl0UylwldX4yaupxDCA4TWMXOjxXeKLEd+J5PVUc3eTfiepgrQS8F7FpVwlDG8+akU+Ei1OIkFbmhYZN0XtaZR4fijwgfu54zvKa1qO0W/A3pq80vE9NzVQW4EANx4oA0AlgxlegA+71fggFAIBLzdtQBz1oBIv3DqgFoBLMdp+KANwmEAG2ickAl+nRyx9akApARqZSmwmmI90mgW7cANZu4LnVqxpQc5vJHSlSlVmoR1Zz+sKa+kxS91gFgGDW6Nq8TjMXPE1N6WnJdEeroUIYanurX3Zb1FVfaOm4Sht/MdA6qVszZ7xEt6fAvu+nz9CBjcX2SsuJ/bx+DYZolIbpYbF69K2SPP3ueeMp8vqxbTaTCbS3tYykRmMa0MEmsiOaADmzsAxU2FODSuiHOpNNlHGyvp7/eptI3Rnt/SQuihHocu0n1IzK/pYcHilR85pDgTGeZEGYMnEg71ndj0HaS6ndvZxl6yns7OJJlJYJvZcIgF8WFq0twnolOHUpOOfIm06imjndLpGdFiHS954uJVpF5JFJNd5vxNDVglCbsPmSVNp8KK2txskrochukxc1jneFrncAStZOyubRV5JHBGKiPVSNFRWyY3YFMjoiDLVi1uamr9ldF7StYOhgiRDuY5o/M5q4Yh2ps74ZXqI9A2qsLMG9AFPX5oAO0epIA+PmgCdeOPr1ggD3IBP1rrhzPyKAWgEi87B1QCkA211ptx6BAKzkATThr17eqATFe0Al0gMSbBxKxKSirydkZjFydkrlLSspoDBITiOu7t34j0mquvtjD08ovefh8/Fywo7Lrzzl3V4/BmK3raJSXNBGa0XNBsn4icSvPY3aE8U1dWS5F3hcJTwsW1m3z/YlVPVhiOzRY0Wud6xKxgcFLFVN1ZJav8AnM44vFKlHeevJG0hwQ1oa0ABtwXtKdONOKhBWSPNzm5ycpasdYZrc1PJ2VNtZUrXTKR/XepsdEQ6urJH8KwfV5qXuog7zD7FvhHBZsjG8zSezlg/4pRjIWOiOu8MGI7ouVdf22dsO32iIkOIZhbXzOCXdNxQB9Ez7jeSsYcKKmpxvzH1ucyryni5tCpDv5MQDaWkDmuVZ2py8jvhY3rQXijirAqZHpGaSWCmkAIrJg6P7D6JnUuPF8EEM3xHg/8AiKiYt91ImYNd5s7LPV5KATw5akAJnQgCZp4bEApAJbid3D5zQBy1oBLbzboHlPqgFWafNAJEpncgFEjR5IBoHvGzAdUBCrKuoUGx5JdKea20y14DeVCxWPo4bKbz6LUl4fBVa+cVl1ZnablXEcT2TQwHE9523QOBVHX27VllSVvF5v49y2o7IpxzqO/2XyVEZ8WKZvcT943bBgqirXq1nepJssIRpUlaCS8g4VEmZWuOgfAWrnGLk7RV34CVayvoXFEqCK68Bg+1f+EdZK0obHxNTOS3V46/T5sV1XaNKOju/D5NLQ6M2E0MbdiZ2l2JO3ovU4bDQw9NU4f9vqUlatKrPekSJhdzkECAbrDqx9dEB5Rr+2sKR/zcf+u5T4aL0IVXVk4lSiAJWTBpPZ9ZTc/wQKS/ZKC4T/MuNfht4o74fjv0TK1l6cznyOgwWya0aGgeStVoUsndsWsmpncv4ubV8X7Rht4xGz8gVGxTtSZMwEb116+xyeitm9o1jmquGqL6o8maBTSCJQwdj9htFlRqRFAtdGazaIbA7nFKgYt95IsMGu62dLDlEJYJHDggCzvUigFAIAn2CaAJoAEp+aAOxAJhGzecNdiAXPUgEMNrtvQIAOJ9FAUlf10IHdbIxCLBg3QXcblWbR2jHDR3Y5yf28WWGBwLrvellH38EZBsMvJe8kkmZnedZXj5zlOTlJ3bPROUYJRgskWdEqeI6UmZoP1nWfNTaGzMTW0jZdXl+fsQa2OpQ1lfwWf4Lqi5OsHvuLjoHdHx5K5obCpRzqycvBZL5+5XVdpzfArfcshR2MHcaGytsxlftsmrilQp0lanFLyK+pVnUd5O5lMtq+jUeJDbBeGhzCT3WutDiLyDqVnhKMJp7yKvHV6lNpQdjKxcqaWb47twa39ICmrD0l/qV7xVd/7+xEjV5SXX0iL/ANx45FbdlTX+q+ho61V6yf1Zv8gq87eAYUQziQhIkm10M+64k3kXHYDiqzF0tyV1oy3wVffhuvVex52rV06dG/5qL/WcutPl6GK2VyeVLIASA0eQ/v0s6KBSfPMb+5cav+vmjtS0l/8ALIEETeBrRamsskdDVsUQSAyHtPjSojG+KM3gGvPOSh419xeZY7Mjeq30X7o51VrZxBv5KBSXeLas+6y5KlkMCA7/AOyejZlVQbJF5iRDrBiODT+ENVZiHeoy0w6tTRry3WuB3C2lAKkgAQEA2+UwLL58PnJAOZyAS98gToCADLABLDUgDt9FANgnvbegQFNX9eCAM1pBiEWCVjRpd0Cq9o7Rjho7sc5v7eLLHA4B13vS4ffyMhDYXOL3kkkztvJ0leQnOU5OUnds9DKSityGSRq6mqjNlEiDvXtb4dZ18l6XZmy+ztVrLvcl08X4+3mUGMxu9/bp6c31/BbxRYb7LccLVfFYHMC0yA0lAMQ6XDJzWvYSLSA5pIGsApYwYL2jCcaAJ/Vc38wl5EKwwWj8ys2jqvJlK2pNL+DfmrXsyldXwHBU7MXO8lns0a9qy5yWobYdKhuYTM5zTbeC0zBs1A7go2Lpx7GTJWAqy/qIrz9jhlLdOmxddIiH/McVAp6ouq+jLUqYVwSA0mR9kKnP0UUM/wC5FhjouNXWK8TtS4ZvwIdWtnGYPtt5hbU85I5VXaD8jfK0KUCAwPtVjWUdmkxHcMwD9RUDHPhXmW2y48T8v3MbVQ7xOr4KLRWZPrvItVJIoRKA9NZM0QwqDRoRvZAhA/eDBM8ZqoqO8my5grRSLME4nfLmtDYVm6+SALs9Z4oBUggENcJm3V1PPyQC85ANxXWS0kDzt8kAvO1ckAWcdHn8kBn68r3sQWtkYhJsvzRpOvQFV7R2jHDR3Y5zf28WWOAwDrvelw+5lIUMuOe+ZJM7bSScSvISlKct6WbZ6GUlFbsckjVVPVWZmxInvTsHhsJmdd2xen2ZsvsrVaq73JdPz7Hn8Zjd/uU9Ob6/j3HcpHvFDpBY5zXiBGLHNJBDhDcWkSuM5K+jqirlozzdFyjpb/epdIdtjxD5Zyn7seiIG/LqV8aO55m9xcdLiSfNZ0Nbs0vswrX+HrOCSQGxZwX7Iks384YudZXidqMrSOl+0aIO3ousP8nQz1Kzgnr6HHaKyXkxJV0edCWTBOqM/wDyIe0/pKi4z9CX85kzZ/8Akw9fZnAXGdLef5rz+Yqtp6ovq/Cy4UwrhKGDR5OCVDpx1UZvGK4/tXGpxx9fYkQVqcvT3G6ibOkM+8DwtXSjxoj4h2ps3KsinAgOZ+1GNOkwmeGFP8b3f+irMa++l4F3syNqbfj7f9mfqlvvHZ1XOjzJFd6Fgu5HH6vo3axocL+8iMZ+Nwb1WsnZNm0FeSR6ha83SGq1U5cjgJ1c0AACMbNAF2yaAUNvL4IAyABOSAEISA03nabSgAXDSEA094JG82W3CXVAQqdXcGFMOfN3haJnYcBvkoWI2hh6GUpZ9Fm/55kuhgq1bOKy6vJfzyM5WGVUR1kNoYNJ7zvgFRYjblWeVJbq66v4LehsmnHOo7v6IqIUMk5zplxM7bSScTrVPJynK7zbLCUlFbsckjUVTVmZJ7/ewHh+fJen2ZsxUrVaq73JdPz7Hn8Zjd/uQ069fwWkdxAFuIw0mXVXZWkanNzoT2z95jhhi0hZMHmGj1dNrTnXgG7SNqtFTKqVTN5D4q5viPks7iNO0YttEa3vAmYtBncRaCs7iHaSWaOq+0qLN9DdriefZFRMK7N+aJWNV0vJ/sPlXx5gJATKndKOw7f0lRcZ+hL090Tdn/5MfX2ZwKCZ0kn7bz5lVtLiReV+FlwphXBgLBulY0VUGVX0g+KNAb+FsRy4z/UXkztH9N+aDyabOkN1Zx/KV2w/GiJin/bZs1YlSBAcm9ocXOp7x4WQ2/lzv3qpxbvVZ6DZ6tQXjf8An2INVjuHb0CzR4TNZ94mLqcTQez2j9pWdGBuDy8/9NrnjzaFxru1NnXDq9RHoTPB/wBj0VWWwpsSV89t3GaAdDjo4lAAtn9VvrcgDituGk6TcLTylvQAiua0TdIAXkyAG8rWUoxV5OyMxi5O0VdlHT8qYTLIYLzqsbxx3BVGI21Qp5U+8/t9SzobKqzzn3V9zOU6u48U2ukPCywS1m8qixG1MRWyvZdFl+S3o4GhRztd9WQmUc42KvsSXUXIn0OrnO91tnidYPWxTcPgK9fOEcuryX88rkKvjKdPil6L+e4zSa3bRIpaYfaPAEiXZrRPQJG3WvX7K/8Az8Ka7Wcry8tPLP7nmNpbblvdlGOXnr9hqLl3E+rCYNpc7lJXqwMObZTvaU+UUV9Jy1pLsWDYzRaLyVusHSXX6nN4+s+n0NzQqUXw4b7O8xjvxNB6qsmrSaLmEt6KfVHn3s82bfCS38Jl0VpB3iiomu8/MC2MCXmwojDOhZfOnCojtfNrD0UGhlJk/FZxRZFX55YJDJIoB+kG/wDSVFxv6EvT3RM2d/kx9fZnA6AZxgdJJ8iq6lxIu63Ay9AUohJWAhkvaG6VXuGmk/phf6lxl+p6fudP/X6/sS8k2/TT0Nd0HVSMNxELFvuGuU8rQIDjGVkXOp1IP8wt/AAz9qpq7vUl5npMKrUIrw98xygCUMb+a60+FHGq+8x8rocjcex+jk098SX9nBcd7nNaPLOUXFPuW8SXg132ztUN81XliOgoAwZbOXyQC+0GkcUBlaflW4n6JoFhAc4W24hs9QXm8Rt16UY+r+C9obISzqv0XyUdIpEWKZvcXbTYNguG5UdbEVazvUk2WlOnSoq0EkCFRZmVpOgLnGDk7LN9EJVbK+hcUKo3utMmDXabNXxVvh9i16mc+6vHN/T5ZW1tpU48Pef2+pawKthQ7hnHS63gLgr3DbLw9HO131ef4+xV1sbVqZXsuiJLoisSGcryujE0yJsZ5saeqtsL+kikxudZ+nsVLQTcpOZDyHRRHm5juBTdZjfiuZ0KpI0qNCDrCGNBH3bOipsRG1WS8T0OGknRi10ONVkJUiONEeOOEV4U6lnBECtlUZGJXU5CXIYZucsIk6JRT9zzhhQKXGywr8Ef5yLyavzy4SAdo7pOnqPJRcb+i/T3Juzv8iPr7M4NVH9o3Yf0lV1PiLuvwsvlKIQEBcwzKhMGmLEdwDWrg+N+SOr4F5stMkG995+zLiR8FLwqzZX4191I1KmleAIDhVPi50eK/wAUSI78TyeqopO8m/E9TBWgl0S9i1gCTGjUOSlx0RBm7yYtbGp0z2Ow5CkRNJhsH+EOcf1NUHFvNIn4NZNnTGuxBOyy1QyaSIbgdPEoB5stA4IBWaNe4kIDB0Wguce40u1ys43LwNDC1a7tTi37fXQ9ZWxMaa77sXVFqIXxHH7rQfNxCvMPsLnWl6L5/HqVVXafKmvV/BYOjQaO23MhA4vc1s5facbVeUMLSoq1KNvf66lZVrzqO83cqImWlBY22lwJ3ybFDjM23NnpUrs5dDhvx6lPSPaTQBdHLvuwYvMgBbdjPoa9tDqWlR5QQ6XC7aCXZucW95oBm2WFukLSUXF2ZtGSkroqqfCb2mdmiZa0kyE/dAv3K6wNnRXqed2l3a78Uvj9hlTCvAsmCwokeTANvNUWNVqz9PY9Ns53w8fX3OUZQiVMpA/muP4pO/cu9D9NHHE/qMr12OARQGvygizoFGOqF/TUGH6kv5zJ9TOnH+cjSi5Xx5gNAN0iMGMc46D52BRMd+i/T3J2zv8AIXr7HEapaREAN4BB2gSVfS4i5r8JdqUQwEoC5hTdRGAfULzuc63kFHbtUa8jtu3pp+Zc5HCyIfuj9SnYValZjXoaRTCCJiuk0nQCeAWsnaLZtCN5JHFK0q0wniQOY73dX2TrC8/Doeql1LEBWBWAWTB1L2aQy2iTH1oj3cJN/aq3FO9QtMIrUzdwH6xxUckkprsRfsMigJMOLO4Hy+KAczzoHH5IBvPAEhIDQFhJJWWhltt3Y1EjLJg4x7aqwz6XBhf3cIu3xHfCG3ipeHWTZExDzSOd5ykEYIlYB0n2TViBAjwyfdjBwtwfDaObColbiJtLgRrY8QENI8IHBWWzn3GvEptrR/uRl4e3/YzNWJUhIZINOrYQiGHRMcSOiptoR/u38C/2XL+y14/Bgq3pHaUmK8XOc0jdDYOYKzhuA2xXH6ERSCMESgLKJS3PgBhuYBLdZymoOlRk550onQYR7o2Dkr5aHmnqKWTBW5Rf/XdLS3mFExv6L9Cds79devsc1pVELKTnSseCd9md0O9VtDiLmvwjpKlkMKayYNhk/VjnQGmUpzvsUCo++ydCPcRd1HUz4WeM2wuEjuu4lWGFrwUXvMqsZh5ymt1ZF2yqohwA2ld3ioEdYOo+gI9TuzDNwuI42LjVxScGktSRQwTU4yb0dympuSsKI3NeLLJkXiVzhrCqldMunZqw3DyHozb2udtcei7utM4KjDoWVFyWow//AAZvE+a1c5dTZU49C/olGawSawADAAAS1a1HlmyTHJFjCOhaWNrklhSxm4vWL+eooBYjjEgaiZFAV0SknVx+SwZIVIpssRw+aA4plqHxqfGeSJTa0TODWtHxO9WFGHcRXV6i32imFXnF3ku24cO0FirxiSm4O0ZMyccYUSNmk2lo3ZpPVQqytKxOoyvBM31SUkumCcBLcpuznnJFbtVXjF+Zaq1KYCAy+VsEmJDI8LhwI+KqtoLvRZdbKfdkvFGWpcMtdbiB5T+S5YbhZ3xS7yYxNSSKPQqJEddDedjSeiw5JczdQb5GiqrJ6I5neaQSDYQZ71Am++2iwjH+2kbejVZEzQJC4XnUrdYqnYoXgql3oSP+EuxcP91q8YuSN1gZc2N06pmlki6dowsUXEYhzhu2JmEwqpz3rlbHyagRJB7JytEiRbuKhwbi7osJpSVmJbk3R23QWTwmJ81u5y6nPcj0J1HoLAO6xo2ABa3Nixo0GzeVqbFhAg92RW8TnPUUxuBw9Are5pYRSx3Du5rWTyNoLMYgMtXM7MebClZgbtWpZMDrYKAKGJLizuPNeBaDtA5hYMkhr9EzuPVAOtcdHEjpNALmdA4/JYMmeixFgyVdOcZLJg5tlIyVIJ8QB6dFY4Z3gVmKVqnmVWcpBGuOw6M93usedjSeQWu8lzNt19C6qSoInfe9hbO6Yvk1QsQ05XRPw6ajZmwq2pnB3d0EW2aD0W+EqqnO76HHHUHUp2XUt2VQ7FwHFWLxi5Iq1gJc2Oipxi87gubxkuSOiwEebZDp1UsJBlORIE9YBUPE1ZVLXLDCUY0r7vMimo4LrXQ2uIuJAK4QbWhJqRUtUPwqtY33WNGxoW12a2sOmjyIOuXH5yWASIUK1a8zbkWbYdg2LsmcGg3MmJLNzFiPSBNlukT2i9aTeRvTWY1Ch2rRHVinQVk1G2wZGWm0bcfjxQD8FoAt181g2ZYQJZunZbyW60OUlmHEbiATLVKYxFqyYsMUtpLRIXnTq1LWTyN4LMagwzq4T6rRHRkkQZ3k+SyYFNh2EGcxrNo0yWHoZWolsEaBwXM6j7AgFDu7OWvYsGR8BAKkgM+6EdXNamwxEo0/9gsgrYtRQojyXw2uIkASJ6zzC605tZJnGpBSzaHIVTMb7sNo2ALbebOaikSmVfqS5mwuk0STNxWsjeKJVEhSePV6xF5iavEsTBXe5FsIMJLixEpkG/8Aw/uHRaT0OtNZjEGFetInSQswFuaiIkCw8eFqGA2gZ14u06lpzN+RYtAkL7tBXVHFrMGb9k+XxQxYjUphAlIWkG/ccNi1nobwWY3BhHSOHzWqN2O9jrPl0WxqJiUaY13iZJQDlHhDNBAv1LVGzLGCywLdPI5vUcDEuYIVNZIgYGZG3EdeK1kzpBBQYa1Rsx5rVkxYEaHZZeLvhsWJaG0dRMO0c9RWhuONCwBwBDIhrw0ymJYW3atiAdzxr/C74ICD2K1NgjR0A3R4MpmV5PkZDktk7GrVxwt1LO8a7gWadCbw3UN0lk226uYS5lKwbJAi0XhEHoWhbqPA9V2uRhOYfDxklwRaZCNtgFg13Hd4lrLQ3hqRYMEzv4D4zWkTpJDv8PpJ4y5Lc0C/hhontt5oBujQrZaJjhZ0WvM25FqyHYNi6I4sHZrIIlZMkwHQ4cLQfjuWstDeGo3CYtUbNDuYsmLALEFhMFkjLAiY24jrvKwZepYsbYNi2ucmLksXBBrACciZWabjO9YbOkFkN0eICNeMgTaiMseB+yfIdVkAiA6BxJ6LWRtEacwjvT2yGGm2dq0Nx0Q9ZO+XKSAUITdE9tvNAOBolKViALNcLARLXOaAItGDTwlzkudzcS5lk5XW2n4TS4G4dHcGgTFwwJ6rNzFhX8MfFwl8Fm4sF/C7eJS5iw1Ho4l7o95uH2gs3AssWTBPMVsr1tc47rG3Uhuvgm8NxkakRpkCV4Iv1tPRGzaMLO4mEy1YRtLQe7NbnMLMQDEOH9KRsPEEftKxzN/9SxYywLNziw8xZuLEenMGbbdPoVq2bw1IVFcJSnMiyy27GxEbMfB0NJ3S5yWxqBwPhG8/AFYMoDoTiLCJi0WY7Z7t6AmsZMA5x8hyCxc5i+xGIntJPNLgiR4YzrABcsHWOgksl3vxbNO74rZGGP5qCwiIFrI3iEGrU2ENbmmWBu1HRs9aEA8GoBQCAOSAk9mNK5Zm9xuPAm0id9nGxYvYysxRgLNzAkwClwJMI6EuBiO277zec1kwLLUAkwws3Ah0FZTMWGYsO1u0/pK2MCmubO8cVlamHoOl418D1WxpYSX6uJHSaXRmzI8SfaNNgvGJ16tBWreZlLIs2wzL3juAWbnJoPshr4lLmLDFLhCQsF+jUUubQ1I8Nsn/AHh5j5cllGzJElkwE5tiw9DKWY4GWoYHGCRIwNo6jrvWDWw4sCxEiDvHasnVaCw2xbGomE2Xd4bNG74IYEuFq0Z0WgYCwZA9olbcgGocYXEzI0WzGmzFAO5+hpO6XOSAObvCOPyQDy0NhmLh95vNZBMhrRmRa1ACgERMNoWrMobirdGoytgBDJUVh742reJqyfB90LJgCABQDUa9v3v2uQFo24LJxDQDNKuG3oUMxIz72/e/a5bIyx5ZATrlh6GUPYoagiXt2n9JWqMDiwCI687StjpyHgtjUbie83af0lYARvWputAjcsGSsb/aICyf7zN/JAOhDIpDB//Z"/>
          <p:cNvSpPr>
            <a:spLocks noChangeAspect="1" noChangeArrowheads="1"/>
          </p:cNvSpPr>
          <p:nvPr/>
        </p:nvSpPr>
        <p:spPr bwMode="auto">
          <a:xfrm>
            <a:off x="155575" y="-1744663"/>
            <a:ext cx="4552950" cy="3648076"/>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1" name="Picture 5" descr="C:\Users\USER\Desktop\Malaysia\stat 2.jpg"/>
          <p:cNvPicPr>
            <a:picLocks noChangeAspect="1" noChangeArrowheads="1"/>
          </p:cNvPicPr>
          <p:nvPr/>
        </p:nvPicPr>
        <p:blipFill>
          <a:blip r:embed="rId2"/>
          <a:srcRect/>
          <a:stretch>
            <a:fillRect/>
          </a:stretch>
        </p:blipFill>
        <p:spPr bwMode="auto">
          <a:xfrm>
            <a:off x="1600199" y="2273840"/>
            <a:ext cx="5943602" cy="4431760"/>
          </a:xfrm>
          <a:prstGeom prst="rect">
            <a:avLst/>
          </a:prstGeom>
          <a:noFill/>
        </p:spPr>
      </p:pic>
      <p:sp>
        <p:nvSpPr>
          <p:cNvPr id="5" name="Title 4"/>
          <p:cNvSpPr>
            <a:spLocks noGrp="1"/>
          </p:cNvSpPr>
          <p:nvPr>
            <p:ph type="title"/>
          </p:nvPr>
        </p:nvSpPr>
        <p:spPr/>
        <p:txBody>
          <a:bodyPr/>
          <a:lstStyle/>
          <a:p>
            <a:r>
              <a:rPr lang="en-US" sz="2400" dirty="0" smtClean="0"/>
              <a:t>Introduction				</a:t>
            </a:r>
            <a:r>
              <a:rPr lang="en-US" sz="1600" dirty="0" smtClean="0"/>
              <a:t>some statistics</a:t>
            </a:r>
            <a:endParaRPr lang="en-US" dirty="0"/>
          </a:p>
        </p:txBody>
      </p:sp>
      <p:sp>
        <p:nvSpPr>
          <p:cNvPr id="6" name="Content Placeholder 5"/>
          <p:cNvSpPr>
            <a:spLocks noGrp="1"/>
          </p:cNvSpPr>
          <p:nvPr>
            <p:ph idx="1"/>
          </p:nvPr>
        </p:nvSpPr>
        <p:spPr/>
        <p:txBody>
          <a:bodyPr/>
          <a:lstStyle/>
          <a:p>
            <a:endParaRPr lang="en-US" dirty="0" smtClean="0"/>
          </a:p>
          <a:p>
            <a:r>
              <a:rPr lang="en-US" dirty="0" smtClean="0"/>
              <a:t>By 2010, BPH was reported to affect about 260 million men globally (</a:t>
            </a:r>
            <a:r>
              <a:rPr lang="en-US" dirty="0" err="1" smtClean="0"/>
              <a:t>Vos</a:t>
            </a:r>
            <a:r>
              <a:rPr lang="en-US" dirty="0" smtClean="0"/>
              <a:t> </a:t>
            </a:r>
            <a:r>
              <a:rPr lang="en-US" i="1" dirty="0" smtClean="0"/>
              <a:t>et al., </a:t>
            </a:r>
            <a:r>
              <a:rPr lang="en-US" dirty="0" smtClean="0"/>
              <a:t>2010) </a:t>
            </a:r>
          </a:p>
          <a:p>
            <a:endParaRPr lang="en-US" dirty="0" smtClean="0"/>
          </a:p>
          <a:p>
            <a:r>
              <a:rPr lang="en-US" dirty="0" smtClean="0"/>
              <a:t>and it has also been reported to be one of the 10 most costly diseases of men 50 years or above in the United States (</a:t>
            </a:r>
            <a:r>
              <a:rPr lang="en-US" dirty="0" err="1" smtClean="0"/>
              <a:t>Fenter</a:t>
            </a:r>
            <a:r>
              <a:rPr lang="en-US" dirty="0" smtClean="0"/>
              <a:t>, 2006).</a:t>
            </a:r>
          </a:p>
          <a:p>
            <a:endParaRPr lang="en-US" dirty="0"/>
          </a:p>
        </p:txBody>
      </p:sp>
      <p:sp>
        <p:nvSpPr>
          <p:cNvPr id="4098" name="AutoShape 2" descr="data:image/jpeg;base64,/9j/4AAQSkZJRgABAQAAAQABAAD/2wCEAAkGBxMTEBUSEhIWFhUXFRUWFRUVFRcXFxUVFRYXFxUVFRUYHSggGBolHRUVITEhJSkrLi4uFx8zODMtNygtLisBCgoKDg0OGhAQGi0lHyUtLS0tKystLS0tLSstLS0tLS0tLS0tLS0wLS0tLS0tLS0tKy0tLS0tLS0tLS0tLS0tLv/AABEIAMkA+wMBEQACEQEDEQH/xAAcAAAABwEBAAAAAAAAAAAAAAAAAQIDBAUGBwj/xABJEAABAgIFCQUECAMGBgMAAAABAAIDEQQFITFBBhJRYXGBkbHBEyJSofAHMtHhI0JicpKissIUY7MzU4Kj4vEVdIOTw9IkNEP/xAAaAQEAAgMBAAAAAAAAAAAAAAAABAUBAgMG/8QANxEAAgECAwUHAwMEAgMBAAAAAAECAxEEITEFEjJBURMiYXGBsdGRoeEzwfAUIzRCUvEVQ3IG/9oADAMBAAIRAxEAPwDuCACACAJABAGgCw9aUAaAJAGgCQBoAkAaACAJAAoAIAIA0AEAEAEAEAEAEAEAEAEAEAEAEASACACACAAQAwQAKANABAEEAEAEAEAEAEAEAEAEAEAAgKXKHKJtEzTEhuzHEARJgMDjc1zvqk4TsOFqi4nESox3lByXgScPQjVdnNLzK92VrsIHF/8ApCpXt98qf3/BZLZEedT7fkYflTHNzIY2zP7lxlt2vyil9fk6rZdBayb+nwMvyhpJ+u1uxo6zXCW2cVLRpeS+bnWOzsMuTfqSKqrilOiBgLYk8HNAkMTNspDipGD2ljKlRQVpX6q1vG6OOJweFjByacbdH8mvXqSgDQBFAGgCQBoAIAkAEAEACgAUACgAUADh6wQAKABQAKACACACABQAKABQAQAQAQFZlDTKMyC5tKLTDe0gscM7PBvAZeVxrV6dJd9najRqVH3EciqSt82kOo7GRXUfO+gc/vRIbcGRCJzaMDeBKc715jH0aUr1aeXVdfz4F7h5TjaE8/E06qGTBcKGXODWiZJkAMSs04SnJRirtmJSUU5S0NtU1WCCzS8+87oNQXtMBgo4WnbWT1f7eR5zF4p15eC0RxT2z13HbWhZCjxGNZAhAtZEc1ucc95JaDKcnN4BXNFLduVdeTvZGFbW8Z5AdFiGZlbEceZUmLWliLJSte46+G4+8Z7SSuxwuy8qbKmnUWQg0p4aPqOOeyWgNfMDdJc5UoS1R1jWnHRnU/Z3l7Hpsc0eNBYHCG6IYkMuAk1zWyLDO/PFs8LlDrUFBXTJlCu5uzR0FRiSBABAAIADSgAEAMUADegAcPWBQAd8OaADrkAZQBXoABAAIABABAEgDQACAZpNJZDbnPcGjXyGvUudSrClHem7I3p051JbsFdmWrXKwmbaO2X23C3/AAtw38F5/Fbbb7tBer/ZfP0LvDbJS71Z+i/d/H1MzFoZiuLoriSbyTMneVSyrzlLek7stO5FbsVkR65rGFQYTXuY4B88wNbbELZTtNkhnC0nFdqOErV7Pl1enp+CLVxEKeuvREyrKSYsGHEzZF7GuzQZyzgDKcrb1Gq092o4LOzt5nWErxUmbmoKp7Jue8fSEfhGjbpXq9l7P/p478+N/ZdPkosdi+1e7HhX3/nIuFbFeeY/apGz65pZ+2xv4IMNp82lTKfCiHW4jNUFs4g38l1hxHGfCXBUgjhFAdQ9htG+kpUXQ2EwH7xe5w/K1Q8W8kibhFqzrShE0CACAB0IAOKAAQAagAL0ADggA65AGgCbd6wQBA4b0AMUAbkAEAAgCBwQAuQGcrjKcMcWQQHOFhcfdB1DE+rVR47bEaTcKSu+vL8lvhNluaU6rsunP8GZjxIkV2fEcSdfQXALzdavUrS3qjuy6hGnRju01YlVfVr4hlDbPS43Daei6YbCVcQ7U168vqcK+JhTV5v0NNV+T8NlsTvu1+6N2O9ekwmxqVLvVO8/t9Pkpa+0ak8oZL7mf9qeSManQoToBaXQe0+jNheH5nuuuBGZcbDO8Y2Nak5JbvIjUaijdS5k/IeojCo8F8ZsnthsAYb2kNAJI8WrDlWYDZ25VlXqrO7sumevn06e0vF4zegqUNLZv9jVhXRWgQHk3KyP2lPpb/FSY5GztXS8pKdHhRBqcTIlWDv7Aei609TlUeRZrscAkB2v2LUXNoD4n95HcR91jWN5hyr8U+/bwLHCq0LnQFGJIEAEAAEAWOz162oA3GxAGgCb1+SABvG/ogA4WHYgDQCQbT69YoAHT6t9BAGQgACgCF6ABHqxAGgM1lVXnZgwYZ75HecD7oOA0OPlwVJtXaHZLsqb7z18F8lxszA9o+1mslp4/gy9Eo91lpsA29V5ZJt2WrLqrUXoa2r8nAJOimZ8AuG04+r16XCbEjG0q+b6cvXr7eZRV9pN5UsvEvYbABIAAC4ASkr2MYxW7FWRVuTk7sVtWxgzVa5aQYEZ8Ew4jnMIBIzJWtDrCTPHQpdLCSnFSuiFWx0acnFxeXl8le/2hw/qwHna8DkCuv8AQP8A5HF7Tjyixh/tG0Ub/N/0LP8AQL/l9vya/wDk3/w+/wCDTVPlJApDC5jpOaC50N1j2gX2YjWJhRKtCdN5/UnUcRCqu68+nM8ovjF5Lze4lx2uMzzUojyTuTKrHvHZ1XSnzONTkTyupyCKA9Dezai9nVVGHiYYh/6rnP5OCq67vUZa0FamjSrkdQIAsUAZKADQgBj69aUAZQCWXIAG8bD0QCvVyATDuGwIAY+vWlAKIQBNNiASTI7deKAMhABp9SQFRlFXAo7JNtiOHdHh+2dXM71XbRx6w0LLienyT8BgniJ3fCtfgxECGXEvcZkkm28k3krxspOTcmelnJRW7E2WT1VZo7R47590H6oOO0+S9PsnZ/Zrtqi7z0XRfL+x57HYvffZw05+P4LwiWzkrwrAEepoAT2IDjWVz506Of5hHAAdFb0cqcSixGdWXmMVdQBEZnEkWys2D4qXTjvK7IFWe67ImiqmaXcR8F07NHLtWLbVrAZic9M5HReE7OLyYVWSd0cfr+GxlLjMhDNY2I5rRozbCLdYKqqllNpF/RblTi5a2H6rHcJ19AulPQ51dSWuhzEu1LIPUlWUYQoEKFcGQ2MH+FoHRU0ndtlzFWViSsGQcUAAEARvlv8Ah61IBUkAlulAB93lxsQCpoBM7dyANAEy7jzQAf1+SAVJAIxw0/HogDNuKADXICDW9ZNgQ882m5rcXHD5nQouLxUcNTc5ei6sk4XDSxFTdj6vojAve6NEMSIZkm3oBoC8VWrTrTc5vNnqlGNGChA02TtVZxEV47v1BpIx2DBXOydn77VeosuS6+Pl0+pTY/F7v9uGvN/saYtXpilA3YgCu2ckAd+KA4jXz50qOdMaL+t0lc0+BeSKCq71Jeb9ywqcfRDWTzl0UylwldX4yaupxDCA4TWMXOjxXeKLEd+J5PVUc3eTfiepgrQS8F7FpVwlDG8+akU+Ei1OIkFbmhYZN0XtaZR4fijwgfu54zvKa1qO0W/A3pq80vE9NzVQW4EANx4oA0AlgxlegA+71fggFAIBLzdtQBz1oBIv3DqgFoBLMdp+KANwmEAG2ickAl+nRyx9akApARqZSmwmmI90mgW7cANZu4LnVqxpQc5vJHSlSlVmoR1Zz+sKa+kxS91gFgGDW6Nq8TjMXPE1N6WnJdEeroUIYanurX3Zb1FVfaOm4Sht/MdA6qVszZ7xEt6fAvu+nz9CBjcX2SsuJ/bx+DYZolIbpYbF69K2SPP3ueeMp8vqxbTaTCbS3tYykRmMa0MEmsiOaADmzsAxU2FODSuiHOpNNlHGyvp7/eptI3Rnt/SQuihHocu0n1IzK/pYcHilR85pDgTGeZEGYMnEg71ndj0HaS6ndvZxl6yns7OJJlJYJvZcIgF8WFq0twnolOHUpOOfIm06imjndLpGdFiHS954uJVpF5JFJNd5vxNDVglCbsPmSVNp8KK2txskrochukxc1jneFrncAStZOyubRV5JHBGKiPVSNFRWyY3YFMjoiDLVi1uamr9ldF7StYOhgiRDuY5o/M5q4Yh2ps74ZXqI9A2qsLMG9AFPX5oAO0epIA+PmgCdeOPr1ggD3IBP1rrhzPyKAWgEi87B1QCkA211ptx6BAKzkATThr17eqATFe0Al0gMSbBxKxKSirydkZjFydkrlLSspoDBITiOu7t34j0mquvtjD08ovefh8/Fywo7Lrzzl3V4/BmK3raJSXNBGa0XNBsn4icSvPY3aE8U1dWS5F3hcJTwsW1m3z/YlVPVhiOzRY0Wud6xKxgcFLFVN1ZJav8AnM44vFKlHeevJG0hwQ1oa0ABtwXtKdONOKhBWSPNzm5ycpasdYZrc1PJ2VNtZUrXTKR/XepsdEQ6urJH8KwfV5qXuog7zD7FvhHBZsjG8zSezlg/4pRjIWOiOu8MGI7ouVdf22dsO32iIkOIZhbXzOCXdNxQB9Ez7jeSsYcKKmpxvzH1ucyryni5tCpDv5MQDaWkDmuVZ2py8jvhY3rQXijirAqZHpGaSWCmkAIrJg6P7D6JnUuPF8EEM3xHg/8AiKiYt91ImYNd5s7LPV5KATw5akAJnQgCZp4bEApAJbid3D5zQBy1oBLbzboHlPqgFWafNAJEpncgFEjR5IBoHvGzAdUBCrKuoUGx5JdKea20y14DeVCxWPo4bKbz6LUl4fBVa+cVl1ZnablXEcT2TQwHE9523QOBVHX27VllSVvF5v49y2o7IpxzqO/2XyVEZ8WKZvcT943bBgqirXq1nepJssIRpUlaCS8g4VEmZWuOgfAWrnGLk7RV34CVayvoXFEqCK68Bg+1f+EdZK0obHxNTOS3V46/T5sV1XaNKOju/D5NLQ6M2E0MbdiZ2l2JO3ovU4bDQw9NU4f9vqUlatKrPekSJhdzkECAbrDqx9dEB5Rr+2sKR/zcf+u5T4aL0IVXVk4lSiAJWTBpPZ9ZTc/wQKS/ZKC4T/MuNfht4o74fjv0TK1l6cznyOgwWya0aGgeStVoUsndsWsmpncv4ubV8X7Rht4xGz8gVGxTtSZMwEb116+xyeitm9o1jmquGqL6o8maBTSCJQwdj9htFlRqRFAtdGazaIbA7nFKgYt95IsMGu62dLDlEJYJHDggCzvUigFAIAn2CaAJoAEp+aAOxAJhGzecNdiAXPUgEMNrtvQIAOJ9FAUlf10IHdbIxCLBg3QXcblWbR2jHDR3Y5yf28WWGBwLrvellH38EZBsMvJe8kkmZnedZXj5zlOTlJ3bPROUYJRgskWdEqeI6UmZoP1nWfNTaGzMTW0jZdXl+fsQa2OpQ1lfwWf4Lqi5OsHvuLjoHdHx5K5obCpRzqycvBZL5+5XVdpzfArfcshR2MHcaGytsxlftsmrilQp0lanFLyK+pVnUd5O5lMtq+jUeJDbBeGhzCT3WutDiLyDqVnhKMJp7yKvHV6lNpQdjKxcqaWb47twa39ICmrD0l/qV7xVd/7+xEjV5SXX0iL/ANx45FbdlTX+q+ho61V6yf1Zv8gq87eAYUQziQhIkm10M+64k3kXHYDiqzF0tyV1oy3wVffhuvVex52rV06dG/5qL/WcutPl6GK2VyeVLIASA0eQ/v0s6KBSfPMb+5cav+vmjtS0l/8ALIEETeBrRamsskdDVsUQSAyHtPjSojG+KM3gGvPOSh419xeZY7Mjeq30X7o51VrZxBv5KBSXeLas+6y5KlkMCA7/AOyejZlVQbJF5iRDrBiODT+ENVZiHeoy0w6tTRry3WuB3C2lAKkgAQEA2+UwLL58PnJAOZyAS98gToCADLABLDUgDt9FANgnvbegQFNX9eCAM1pBiEWCVjRpd0Cq9o7Rjho7sc5v7eLLHA4B13vS4ffyMhDYXOL3kkkztvJ0leQnOU5OUnds9DKSityGSRq6mqjNlEiDvXtb4dZ18l6XZmy+ztVrLvcl08X4+3mUGMxu9/bp6c31/BbxRYb7LccLVfFYHMC0yA0lAMQ6XDJzWvYSLSA5pIGsApYwYL2jCcaAJ/Vc38wl5EKwwWj8ys2jqvJlK2pNL+DfmrXsyldXwHBU7MXO8lns0a9qy5yWobYdKhuYTM5zTbeC0zBs1A7go2Lpx7GTJWAqy/qIrz9jhlLdOmxddIiH/McVAp6ouq+jLUqYVwSA0mR9kKnP0UUM/wC5FhjouNXWK8TtS4ZvwIdWtnGYPtt5hbU85I5VXaD8jfK0KUCAwPtVjWUdmkxHcMwD9RUDHPhXmW2y48T8v3MbVQ7xOr4KLRWZPrvItVJIoRKA9NZM0QwqDRoRvZAhA/eDBM8ZqoqO8my5grRSLME4nfLmtDYVm6+SALs9Z4oBUggENcJm3V1PPyQC85ANxXWS0kDzt8kAvO1ckAWcdHn8kBn68r3sQWtkYhJsvzRpOvQFV7R2jHDR3Y5zf28WWOAwDrvelw+5lIUMuOe+ZJM7bSScSvISlKct6WbZ6GUlFbsckjVVPVWZmxInvTsHhsJmdd2xen2ZsvsrVaq73JdPz7Hn8Zjd/uU9Ob6/j3HcpHvFDpBY5zXiBGLHNJBDhDcWkSuM5K+jqirlozzdFyjpb/epdIdtjxD5Zyn7seiIG/LqV8aO55m9xcdLiSfNZ0Nbs0vswrX+HrOCSQGxZwX7Iks384YudZXidqMrSOl+0aIO3ousP8nQz1Kzgnr6HHaKyXkxJV0edCWTBOqM/wDyIe0/pKi4z9CX85kzZ/8Akw9fZnAXGdLef5rz+Yqtp6ovq/Cy4UwrhKGDR5OCVDpx1UZvGK4/tXGpxx9fYkQVqcvT3G6ibOkM+8DwtXSjxoj4h2ps3KsinAgOZ+1GNOkwmeGFP8b3f+irMa++l4F3syNqbfj7f9mfqlvvHZ1XOjzJFd6Fgu5HH6vo3axocL+8iMZ+Nwb1WsnZNm0FeSR6ha83SGq1U5cjgJ1c0AACMbNAF2yaAUNvL4IAyABOSAEISA03nabSgAXDSEA094JG82W3CXVAQqdXcGFMOfN3haJnYcBvkoWI2hh6GUpZ9Fm/55kuhgq1bOKy6vJfzyM5WGVUR1kNoYNJ7zvgFRYjblWeVJbq66v4LehsmnHOo7v6IqIUMk5zplxM7bSScTrVPJynK7zbLCUlFbsckjUVTVmZJ7/ewHh+fJen2ZsxUrVaq73JdPz7Hn8Zjd/uQ069fwWkdxAFuIw0mXVXZWkanNzoT2z95jhhi0hZMHmGj1dNrTnXgG7SNqtFTKqVTN5D4q5viPks7iNO0YttEa3vAmYtBncRaCs7iHaSWaOq+0qLN9DdriefZFRMK7N+aJWNV0vJ/sPlXx5gJATKndKOw7f0lRcZ+hL090Tdn/5MfX2ZwKCZ0kn7bz5lVtLiReV+FlwphXBgLBulY0VUGVX0g+KNAb+FsRy4z/UXkztH9N+aDyabOkN1Zx/KV2w/GiJin/bZs1YlSBAcm9ocXOp7x4WQ2/lzv3qpxbvVZ6DZ6tQXjf8An2INVjuHb0CzR4TNZ94mLqcTQez2j9pWdGBuDy8/9NrnjzaFxru1NnXDq9RHoTPB/wBj0VWWwpsSV89t3GaAdDjo4lAAtn9VvrcgDituGk6TcLTylvQAiua0TdIAXkyAG8rWUoxV5OyMxi5O0VdlHT8qYTLIYLzqsbxx3BVGI21Qp5U+8/t9SzobKqzzn3V9zOU6u48U2ukPCywS1m8qixG1MRWyvZdFl+S3o4GhRztd9WQmUc42KvsSXUXIn0OrnO91tnidYPWxTcPgK9fOEcuryX88rkKvjKdPil6L+e4zSa3bRIpaYfaPAEiXZrRPQJG3WvX7K/8Az8Ka7Wcry8tPLP7nmNpbblvdlGOXnr9hqLl3E+rCYNpc7lJXqwMObZTvaU+UUV9Jy1pLsWDYzRaLyVusHSXX6nN4+s+n0NzQqUXw4b7O8xjvxNB6qsmrSaLmEt6KfVHn3s82bfCS38Jl0VpB3iiomu8/MC2MCXmwojDOhZfOnCojtfNrD0UGhlJk/FZxRZFX55YJDJIoB+kG/wDSVFxv6EvT3RM2d/kx9fZnA6AZxgdJJ8iq6lxIu63Ay9AUohJWAhkvaG6VXuGmk/phf6lxl+p6fudP/X6/sS8k2/TT0Nd0HVSMNxELFvuGuU8rQIDjGVkXOp1IP8wt/AAz9qpq7vUl5npMKrUIrw98xygCUMb+a60+FHGq+8x8rocjcex+jk098SX9nBcd7nNaPLOUXFPuW8SXg132ztUN81XliOgoAwZbOXyQC+0GkcUBlaflW4n6JoFhAc4W24hs9QXm8Rt16UY+r+C9obISzqv0XyUdIpEWKZvcXbTYNguG5UdbEVazvUk2WlOnSoq0EkCFRZmVpOgLnGDk7LN9EJVbK+hcUKo3utMmDXabNXxVvh9i16mc+6vHN/T5ZW1tpU48Pef2+pawKthQ7hnHS63gLgr3DbLw9HO131ef4+xV1sbVqZXsuiJLoisSGcryujE0yJsZ5saeqtsL+kikxudZ+nsVLQTcpOZDyHRRHm5juBTdZjfiuZ0KpI0qNCDrCGNBH3bOipsRG1WS8T0OGknRi10ONVkJUiONEeOOEV4U6lnBECtlUZGJXU5CXIYZucsIk6JRT9zzhhQKXGywr8Ef5yLyavzy4SAdo7pOnqPJRcb+i/T3Juzv8iPr7M4NVH9o3Yf0lV1PiLuvwsvlKIQEBcwzKhMGmLEdwDWrg+N+SOr4F5stMkG995+zLiR8FLwqzZX4191I1KmleAIDhVPi50eK/wAUSI78TyeqopO8m/E9TBWgl0S9i1gCTGjUOSlx0RBm7yYtbGp0z2Ow5CkRNJhsH+EOcf1NUHFvNIn4NZNnTGuxBOyy1QyaSIbgdPEoB5stA4IBWaNe4kIDB0Wguce40u1ys43LwNDC1a7tTi37fXQ9ZWxMaa77sXVFqIXxHH7rQfNxCvMPsLnWl6L5/HqVVXafKmvV/BYOjQaO23MhA4vc1s5facbVeUMLSoq1KNvf66lZVrzqO83cqImWlBY22lwJ3ybFDjM23NnpUrs5dDhvx6lPSPaTQBdHLvuwYvMgBbdjPoa9tDqWlR5QQ6XC7aCXZucW95oBm2WFukLSUXF2ZtGSkroqqfCb2mdmiZa0kyE/dAv3K6wNnRXqed2l3a78Uvj9hlTCvAsmCwokeTANvNUWNVqz9PY9Ns53w8fX3OUZQiVMpA/muP4pO/cu9D9NHHE/qMr12OARQGvygizoFGOqF/TUGH6kv5zJ9TOnH+cjSi5Xx5gNAN0iMGMc46D52BRMd+i/T3J2zv8AIXr7HEapaREAN4BB2gSVfS4i5r8JdqUQwEoC5hTdRGAfULzuc63kFHbtUa8jtu3pp+Zc5HCyIfuj9SnYValZjXoaRTCCJiuk0nQCeAWsnaLZtCN5JHFK0q0wniQOY73dX2TrC8/Doeql1LEBWBWAWTB1L2aQy2iTH1oj3cJN/aq3FO9QtMIrUzdwH6xxUckkprsRfsMigJMOLO4Hy+KAczzoHH5IBvPAEhIDQFhJJWWhltt3Y1EjLJg4x7aqwz6XBhf3cIu3xHfCG3ipeHWTZExDzSOd5ykEYIlYB0n2TViBAjwyfdjBwtwfDaObColbiJtLgRrY8QENI8IHBWWzn3GvEptrR/uRl4e3/YzNWJUhIZINOrYQiGHRMcSOiptoR/u38C/2XL+y14/Bgq3pHaUmK8XOc0jdDYOYKzhuA2xXH6ERSCMESgLKJS3PgBhuYBLdZymoOlRk550onQYR7o2Dkr5aHmnqKWTBW5Rf/XdLS3mFExv6L9Cds79devsc1pVELKTnSseCd9md0O9VtDiLmvwjpKlkMKayYNhk/VjnQGmUpzvsUCo++ydCPcRd1HUz4WeM2wuEjuu4lWGFrwUXvMqsZh5ymt1ZF2yqohwA2ld3ioEdYOo+gI9TuzDNwuI42LjVxScGktSRQwTU4yb0dympuSsKI3NeLLJkXiVzhrCqldMunZqw3DyHozb2udtcei7utM4KjDoWVFyWow//AAZvE+a1c5dTZU49C/olGawSawADAAAS1a1HlmyTHJFjCOhaWNrklhSxm4vWL+eooBYjjEgaiZFAV0SknVx+SwZIVIpssRw+aA4plqHxqfGeSJTa0TODWtHxO9WFGHcRXV6i32imFXnF3ku24cO0FirxiSm4O0ZMyccYUSNmk2lo3ZpPVQqytKxOoyvBM31SUkumCcBLcpuznnJFbtVXjF+Zaq1KYCAy+VsEmJDI8LhwI+KqtoLvRZdbKfdkvFGWpcMtdbiB5T+S5YbhZ3xS7yYxNSSKPQqJEddDedjSeiw5JczdQb5GiqrJ6I5neaQSDYQZ71Am++2iwjH+2kbejVZEzQJC4XnUrdYqnYoXgql3oSP+EuxcP91q8YuSN1gZc2N06pmlki6dowsUXEYhzhu2JmEwqpz3rlbHyagRJB7JytEiRbuKhwbi7osJpSVmJbk3R23QWTwmJ81u5y6nPcj0J1HoLAO6xo2ABa3Nixo0GzeVqbFhAg92RW8TnPUUxuBw9Are5pYRSx3Du5rWTyNoLMYgMtXM7MebClZgbtWpZMDrYKAKGJLizuPNeBaDtA5hYMkhr9EzuPVAOtcdHEjpNALmdA4/JYMmeixFgyVdOcZLJg5tlIyVIJ8QB6dFY4Z3gVmKVqnmVWcpBGuOw6M93usedjSeQWu8lzNt19C6qSoInfe9hbO6Yvk1QsQ05XRPw6ajZmwq2pnB3d0EW2aD0W+EqqnO76HHHUHUp2XUt2VQ7FwHFWLxi5Iq1gJc2Oipxi87gubxkuSOiwEebZDp1UsJBlORIE9YBUPE1ZVLXLDCUY0r7vMimo4LrXQ2uIuJAK4QbWhJqRUtUPwqtY33WNGxoW12a2sOmjyIOuXH5yWASIUK1a8zbkWbYdg2LsmcGg3MmJLNzFiPSBNlukT2i9aTeRvTWY1Ch2rRHVinQVk1G2wZGWm0bcfjxQD8FoAt181g2ZYQJZunZbyW60OUlmHEbiATLVKYxFqyYsMUtpLRIXnTq1LWTyN4LMagwzq4T6rRHRkkQZ3k+SyYFNh2EGcxrNo0yWHoZWolsEaBwXM6j7AgFDu7OWvYsGR8BAKkgM+6EdXNamwxEo0/9gsgrYtRQojyXw2uIkASJ6zzC605tZJnGpBSzaHIVTMb7sNo2ALbebOaikSmVfqS5mwuk0STNxWsjeKJVEhSePV6xF5iavEsTBXe5FsIMJLixEpkG/8Aw/uHRaT0OtNZjEGFetInSQswFuaiIkCw8eFqGA2gZ14u06lpzN+RYtAkL7tBXVHFrMGb9k+XxQxYjUphAlIWkG/ccNi1nobwWY3BhHSOHzWqN2O9jrPl0WxqJiUaY13iZJQDlHhDNBAv1LVGzLGCywLdPI5vUcDEuYIVNZIgYGZG3EdeK1kzpBBQYa1Rsx5rVkxYEaHZZeLvhsWJaG0dRMO0c9RWhuONCwBwBDIhrw0ymJYW3atiAdzxr/C74ICD2K1NgjR0A3R4MpmV5PkZDktk7GrVxwt1LO8a7gWadCbw3UN0lk226uYS5lKwbJAi0XhEHoWhbqPA9V2uRhOYfDxklwRaZCNtgFg13Hd4lrLQ3hqRYMEzv4D4zWkTpJDv8PpJ4y5Lc0C/hhontt5oBujQrZaJjhZ0WvM25FqyHYNi6I4sHZrIIlZMkwHQ4cLQfjuWstDeGo3CYtUbNDuYsmLALEFhMFkjLAiY24jrvKwZepYsbYNi2ucmLksXBBrACciZWabjO9YbOkFkN0eICNeMgTaiMseB+yfIdVkAiA6BxJ6LWRtEacwjvT2yGGm2dq0Nx0Q9ZO+XKSAUITdE9tvNAOBolKViALNcLARLXOaAItGDTwlzkudzcS5lk5XW2n4TS4G4dHcGgTFwwJ6rNzFhX8MfFwl8Fm4sF/C7eJS5iw1Ho4l7o95uH2gs3AssWTBPMVsr1tc47rG3Uhuvgm8NxkakRpkCV4Iv1tPRGzaMLO4mEy1YRtLQe7NbnMLMQDEOH9KRsPEEftKxzN/9SxYywLNziw8xZuLEenMGbbdPoVq2bw1IVFcJSnMiyy27GxEbMfB0NJ3S5yWxqBwPhG8/AFYMoDoTiLCJi0WY7Z7t6AmsZMA5x8hyCxc5i+xGIntJPNLgiR4YzrABcsHWOgksl3vxbNO74rZGGP5qCwiIFrI3iEGrU2ENbmmWBu1HRs9aEA8GoBQCAOSAk9mNK5Zm9xuPAm0id9nGxYvYysxRgLNzAkwClwJMI6EuBiO277zec1kwLLUAkwws3Ah0FZTMWGYsO1u0/pK2MCmubO8cVlamHoOl418D1WxpYSX6uJHSaXRmzI8SfaNNgvGJ16tBWreZlLIs2wzL3juAWbnJoPshr4lLmLDFLhCQsF+jUUubQ1I8Nsn/AHh5j5cllGzJElkwE5tiw9DKWY4GWoYHGCRIwNo6jrvWDWw4sCxEiDvHasnVaCw2xbGomE2Xd4bNG74IYEuFq0Z0WgYCwZA9olbcgGocYXEzI0WzGmzFAO5+hpO6XOSAObvCOPyQDy0NhmLh95vNZBMhrRmRa1ACgERMNoWrMobirdGoytgBDJUVh742reJqyfB90LJgCABQDUa9v3v2uQFo24LJxDQDNKuG3oUMxIz72/e/a5bIyx5ZATrlh6GUPYoagiXt2n9JWqMDiwCI687StjpyHgtjUbie83af0lYARvWputAjcsGSsb/aICyf7zN/JAOhDIpDB//Z"/>
          <p:cNvSpPr>
            <a:spLocks noChangeAspect="1" noChangeArrowheads="1"/>
          </p:cNvSpPr>
          <p:nvPr/>
        </p:nvSpPr>
        <p:spPr bwMode="auto">
          <a:xfrm>
            <a:off x="155575" y="-1744663"/>
            <a:ext cx="4552950" cy="3648076"/>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320040"/>
            <a:ext cx="7242048" cy="670560"/>
          </a:xfrm>
        </p:spPr>
        <p:txBody>
          <a:bodyPr>
            <a:normAutofit/>
          </a:bodyPr>
          <a:lstStyle/>
          <a:p>
            <a:r>
              <a:rPr lang="en-US" sz="2000" dirty="0" smtClean="0"/>
              <a:t>Introduction				</a:t>
            </a:r>
            <a:r>
              <a:rPr lang="en-US" sz="1600" dirty="0" smtClean="0"/>
              <a:t>symptoms</a:t>
            </a:r>
            <a:endParaRPr lang="en-US" sz="2000" dirty="0"/>
          </a:p>
        </p:txBody>
      </p:sp>
      <p:sp>
        <p:nvSpPr>
          <p:cNvPr id="5" name="Text Placeholder 4"/>
          <p:cNvSpPr>
            <a:spLocks noGrp="1"/>
          </p:cNvSpPr>
          <p:nvPr>
            <p:ph type="body" idx="1"/>
          </p:nvPr>
        </p:nvSpPr>
        <p:spPr>
          <a:xfrm>
            <a:off x="457200" y="5638800"/>
            <a:ext cx="3520440" cy="838200"/>
          </a:xfrm>
        </p:spPr>
        <p:txBody>
          <a:bodyPr>
            <a:normAutofit fontScale="85000" lnSpcReduction="20000"/>
          </a:bodyPr>
          <a:lstStyle/>
          <a:p>
            <a:pPr algn="l"/>
            <a:r>
              <a:rPr lang="en-US" dirty="0" smtClean="0"/>
              <a:t>*at which point a catheter will be required to be inserted in the bladder to drain the retained urine away. </a:t>
            </a:r>
          </a:p>
        </p:txBody>
      </p:sp>
      <p:sp>
        <p:nvSpPr>
          <p:cNvPr id="7" name="Text Placeholder 6"/>
          <p:cNvSpPr>
            <a:spLocks noGrp="1"/>
          </p:cNvSpPr>
          <p:nvPr>
            <p:ph type="body" sz="half" idx="3"/>
          </p:nvPr>
        </p:nvSpPr>
        <p:spPr>
          <a:xfrm>
            <a:off x="4178808" y="4800600"/>
            <a:ext cx="3520440" cy="1676400"/>
          </a:xfrm>
        </p:spPr>
        <p:txBody>
          <a:bodyPr>
            <a:normAutofit fontScale="85000" lnSpcReduction="10000"/>
          </a:bodyPr>
          <a:lstStyle/>
          <a:p>
            <a:endParaRPr lang="en-US" dirty="0" smtClean="0"/>
          </a:p>
          <a:p>
            <a:pPr algn="just"/>
            <a:r>
              <a:rPr lang="en-US" dirty="0" smtClean="0"/>
              <a:t>This condition, which has been described as preventive and predictable, has the gravity of being a life altering urinary condition that requires medical intervention (Marks </a:t>
            </a:r>
            <a:r>
              <a:rPr lang="en-US" i="1" dirty="0" smtClean="0"/>
              <a:t>et al.</a:t>
            </a:r>
            <a:r>
              <a:rPr lang="en-US" dirty="0" smtClean="0"/>
              <a:t>, 2006).</a:t>
            </a:r>
          </a:p>
          <a:p>
            <a:endParaRPr lang="en-US" dirty="0"/>
          </a:p>
        </p:txBody>
      </p:sp>
      <p:graphicFrame>
        <p:nvGraphicFramePr>
          <p:cNvPr id="9" name="Content Placeholder 8"/>
          <p:cNvGraphicFramePr>
            <a:graphicFrameLocks noGrp="1"/>
          </p:cNvGraphicFramePr>
          <p:nvPr>
            <p:ph sz="quarter" idx="2"/>
          </p:nvPr>
        </p:nvGraphicFramePr>
        <p:xfrm>
          <a:off x="457200" y="1524000"/>
          <a:ext cx="3521075" cy="4114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 name="Content Placeholder 9" descr="male-toilet-sign-hi.png"/>
          <p:cNvPicPr>
            <a:picLocks noGrp="1" noChangeAspect="1"/>
          </p:cNvPicPr>
          <p:nvPr>
            <p:ph sz="quarter" idx="4"/>
          </p:nvPr>
        </p:nvPicPr>
        <p:blipFill>
          <a:blip r:embed="rId6"/>
          <a:stretch>
            <a:fillRect/>
          </a:stretch>
        </p:blipFill>
        <p:spPr>
          <a:xfrm>
            <a:off x="5257800" y="1295400"/>
            <a:ext cx="2441575" cy="3200401"/>
          </a:xfr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US" sz="2400" dirty="0" smtClean="0"/>
              <a:t>Introduction</a:t>
            </a:r>
            <a:r>
              <a:rPr lang="en-US" sz="2000" dirty="0" smtClean="0"/>
              <a:t>				</a:t>
            </a:r>
            <a:r>
              <a:rPr lang="en-US" sz="1600" dirty="0" smtClean="0"/>
              <a:t>etiology</a:t>
            </a:r>
            <a:endParaRPr lang="en-US" sz="2000" dirty="0"/>
          </a:p>
        </p:txBody>
      </p:sp>
      <p:sp>
        <p:nvSpPr>
          <p:cNvPr id="8" name="Content Placeholder 7"/>
          <p:cNvSpPr>
            <a:spLocks noGrp="1"/>
          </p:cNvSpPr>
          <p:nvPr>
            <p:ph sz="half" idx="1"/>
          </p:nvPr>
        </p:nvSpPr>
        <p:spPr/>
        <p:txBody>
          <a:bodyPr>
            <a:normAutofit/>
          </a:bodyPr>
          <a:lstStyle/>
          <a:p>
            <a:endParaRPr lang="en-US" dirty="0"/>
          </a:p>
        </p:txBody>
      </p:sp>
      <p:graphicFrame>
        <p:nvGraphicFramePr>
          <p:cNvPr id="10" name="Content Placeholder 9"/>
          <p:cNvGraphicFramePr>
            <a:graphicFrameLocks noGrp="1"/>
          </p:cNvGraphicFramePr>
          <p:nvPr>
            <p:ph sz="half" idx="2"/>
          </p:nvPr>
        </p:nvGraphicFramePr>
        <p:xfrm>
          <a:off x="4178300" y="1600200"/>
          <a:ext cx="3521075"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Rectangle 10"/>
          <p:cNvSpPr/>
          <p:nvPr/>
        </p:nvSpPr>
        <p:spPr>
          <a:xfrm>
            <a:off x="5638800" y="6412468"/>
            <a:ext cx="2593980" cy="369332"/>
          </a:xfrm>
          <a:prstGeom prst="rect">
            <a:avLst/>
          </a:prstGeom>
        </p:spPr>
        <p:txBody>
          <a:bodyPr wrap="square">
            <a:spAutoFit/>
          </a:bodyPr>
          <a:lstStyle/>
          <a:p>
            <a:r>
              <a:rPr lang="en-US" dirty="0" err="1" smtClean="0"/>
              <a:t>Briganti</a:t>
            </a:r>
            <a:r>
              <a:rPr lang="en-US" dirty="0" smtClean="0"/>
              <a:t> </a:t>
            </a:r>
            <a:r>
              <a:rPr lang="en-US" i="1" dirty="0" smtClean="0"/>
              <a:t>et al</a:t>
            </a:r>
            <a:r>
              <a:rPr lang="en-US" dirty="0" smtClean="0"/>
              <a:t>., 2009</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US" sz="2400" dirty="0" smtClean="0"/>
              <a:t>Introduction</a:t>
            </a:r>
            <a:r>
              <a:rPr lang="en-US" sz="2000" dirty="0" smtClean="0"/>
              <a:t>				</a:t>
            </a:r>
            <a:r>
              <a:rPr lang="en-US" sz="1600" dirty="0" smtClean="0"/>
              <a:t>etiology</a:t>
            </a:r>
            <a:endParaRPr lang="en-US" sz="2000" dirty="0"/>
          </a:p>
        </p:txBody>
      </p:sp>
      <p:sp>
        <p:nvSpPr>
          <p:cNvPr id="8" name="Content Placeholder 7"/>
          <p:cNvSpPr>
            <a:spLocks noGrp="1"/>
          </p:cNvSpPr>
          <p:nvPr>
            <p:ph sz="half" idx="1"/>
          </p:nvPr>
        </p:nvSpPr>
        <p:spPr/>
        <p:txBody>
          <a:bodyPr>
            <a:normAutofit/>
          </a:bodyPr>
          <a:lstStyle/>
          <a:p>
            <a:r>
              <a:rPr lang="en-US" sz="2400" dirty="0" smtClean="0"/>
              <a:t>Of these, androgen-estrogen imbalance is the most implicated. </a:t>
            </a:r>
          </a:p>
          <a:p>
            <a:r>
              <a:rPr lang="en-US" sz="2400" dirty="0" smtClean="0"/>
              <a:t>With increase in age, ratio of serum levels of T:E ranges from 120:1 to 80:1 </a:t>
            </a:r>
          </a:p>
          <a:p>
            <a:r>
              <a:rPr lang="en-US" sz="2400" dirty="0" smtClean="0"/>
              <a:t>while it reaches down to 8:1 in the prostate (Griffiths </a:t>
            </a:r>
            <a:r>
              <a:rPr lang="en-US" sz="2400" i="1" dirty="0" smtClean="0"/>
              <a:t>et al.</a:t>
            </a:r>
            <a:r>
              <a:rPr lang="en-US" sz="2400" dirty="0" smtClean="0"/>
              <a:t>, 1995). </a:t>
            </a:r>
          </a:p>
          <a:p>
            <a:endParaRPr lang="en-US" dirty="0"/>
          </a:p>
        </p:txBody>
      </p:sp>
      <p:graphicFrame>
        <p:nvGraphicFramePr>
          <p:cNvPr id="10" name="Content Placeholder 9"/>
          <p:cNvGraphicFramePr>
            <a:graphicFrameLocks noGrp="1"/>
          </p:cNvGraphicFramePr>
          <p:nvPr>
            <p:ph sz="half" idx="2"/>
          </p:nvPr>
        </p:nvGraphicFramePr>
        <p:xfrm>
          <a:off x="4178300" y="1600200"/>
          <a:ext cx="3521075"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Rectangle 10"/>
          <p:cNvSpPr/>
          <p:nvPr/>
        </p:nvSpPr>
        <p:spPr>
          <a:xfrm>
            <a:off x="5638800" y="6412468"/>
            <a:ext cx="2593980" cy="369332"/>
          </a:xfrm>
          <a:prstGeom prst="rect">
            <a:avLst/>
          </a:prstGeom>
        </p:spPr>
        <p:txBody>
          <a:bodyPr wrap="square">
            <a:spAutoFit/>
          </a:bodyPr>
          <a:lstStyle/>
          <a:p>
            <a:r>
              <a:rPr lang="en-US" dirty="0" err="1" smtClean="0"/>
              <a:t>Briganti</a:t>
            </a:r>
            <a:r>
              <a:rPr lang="en-US" dirty="0" smtClean="0"/>
              <a:t> </a:t>
            </a:r>
            <a:r>
              <a:rPr lang="en-US" i="1" dirty="0" smtClean="0"/>
              <a:t>et al</a:t>
            </a:r>
            <a:r>
              <a:rPr lang="en-US" dirty="0" smtClean="0"/>
              <a:t>., 2009</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Introduction			</a:t>
            </a:r>
            <a:r>
              <a:rPr lang="en-US" sz="1600" dirty="0" smtClean="0"/>
              <a:t>treatment options</a:t>
            </a:r>
            <a:r>
              <a:rPr lang="en-US" sz="2400" dirty="0" smtClean="0"/>
              <a:t>	</a:t>
            </a:r>
            <a:endParaRPr lang="en-US" sz="2400" dirty="0"/>
          </a:p>
        </p:txBody>
      </p:sp>
      <p:graphicFrame>
        <p:nvGraphicFramePr>
          <p:cNvPr id="4" name="Content Placeholder 3"/>
          <p:cNvGraphicFramePr>
            <a:graphicFrameLocks noGrp="1"/>
          </p:cNvGraphicFramePr>
          <p:nvPr>
            <p:ph idx="1"/>
          </p:nvPr>
        </p:nvGraphicFramePr>
        <p:xfrm>
          <a:off x="457200" y="1609725"/>
          <a:ext cx="7239000" cy="48466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t>Introduction			</a:t>
            </a:r>
            <a:r>
              <a:rPr lang="en-US" sz="1600" dirty="0" smtClean="0"/>
              <a:t>treatment options</a:t>
            </a:r>
            <a:r>
              <a:rPr lang="en-US" dirty="0" smtClean="0"/>
              <a:t>	</a:t>
            </a:r>
            <a:endParaRPr lang="en-US" dirty="0"/>
          </a:p>
        </p:txBody>
      </p:sp>
      <p:sp>
        <p:nvSpPr>
          <p:cNvPr id="3" name="Content Placeholder 2"/>
          <p:cNvSpPr>
            <a:spLocks noGrp="1"/>
          </p:cNvSpPr>
          <p:nvPr>
            <p:ph idx="1"/>
          </p:nvPr>
        </p:nvSpPr>
        <p:spPr/>
        <p:txBody>
          <a:bodyPr/>
          <a:lstStyle/>
          <a:p>
            <a:r>
              <a:rPr lang="en-US" dirty="0" smtClean="0"/>
              <a:t>The trauma, </a:t>
            </a:r>
          </a:p>
          <a:p>
            <a:r>
              <a:rPr lang="en-US" dirty="0" smtClean="0"/>
              <a:t>discomfort, </a:t>
            </a:r>
          </a:p>
          <a:p>
            <a:r>
              <a:rPr lang="en-US" dirty="0" smtClean="0"/>
              <a:t>cost and </a:t>
            </a:r>
          </a:p>
          <a:p>
            <a:r>
              <a:rPr lang="en-US" dirty="0" smtClean="0"/>
              <a:t>side effects of these conventional approaches have informed the search by both sufferers and researchers for alternatives with better risk-benefit profile.</a:t>
            </a: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9" name="Picture 7" descr="http://www.localfreshfoods.net/wp-content/uploads/2016/01/Red-Onions-health-benefits-almighty.jpg"/>
          <p:cNvPicPr>
            <a:picLocks noChangeAspect="1" noChangeArrowheads="1"/>
          </p:cNvPicPr>
          <p:nvPr/>
        </p:nvPicPr>
        <p:blipFill>
          <a:blip r:embed="rId2" cstate="print"/>
          <a:srcRect/>
          <a:stretch>
            <a:fillRect/>
          </a:stretch>
        </p:blipFill>
        <p:spPr bwMode="auto">
          <a:xfrm>
            <a:off x="5686426" y="5813306"/>
            <a:ext cx="1933574" cy="1425694"/>
          </a:xfrm>
          <a:prstGeom prst="rect">
            <a:avLst/>
          </a:prstGeom>
          <a:noFill/>
        </p:spPr>
      </p:pic>
      <p:pic>
        <p:nvPicPr>
          <p:cNvPr id="44035" name="Picture 3" descr="http://naturalguru.net/wp-content/uploads/2015/08/GarlicCloves.jpg"/>
          <p:cNvPicPr>
            <a:picLocks noChangeAspect="1" noChangeArrowheads="1"/>
          </p:cNvPicPr>
          <p:nvPr/>
        </p:nvPicPr>
        <p:blipFill>
          <a:blip r:embed="rId3" cstate="print"/>
          <a:srcRect/>
          <a:stretch>
            <a:fillRect/>
          </a:stretch>
        </p:blipFill>
        <p:spPr bwMode="auto">
          <a:xfrm>
            <a:off x="6099804" y="2962274"/>
            <a:ext cx="2129796" cy="1762126"/>
          </a:xfrm>
          <a:prstGeom prst="rect">
            <a:avLst/>
          </a:prstGeom>
          <a:noFill/>
        </p:spPr>
      </p:pic>
      <p:pic>
        <p:nvPicPr>
          <p:cNvPr id="44033" name="Picture 1" descr="C:\Users\USER\Desktop\Malaysia\tomatoes-_natalyka_-_Fotolia.com_large.jpg"/>
          <p:cNvPicPr>
            <a:picLocks noChangeAspect="1" noChangeArrowheads="1"/>
          </p:cNvPicPr>
          <p:nvPr/>
        </p:nvPicPr>
        <p:blipFill>
          <a:blip r:embed="rId4">
            <a:lum bright="40000" contrast="-30000"/>
          </a:blip>
          <a:srcRect/>
          <a:stretch>
            <a:fillRect/>
          </a:stretch>
        </p:blipFill>
        <p:spPr bwMode="auto">
          <a:xfrm>
            <a:off x="5415586" y="1399250"/>
            <a:ext cx="2814014" cy="1877350"/>
          </a:xfrm>
          <a:prstGeom prst="rect">
            <a:avLst/>
          </a:prstGeom>
          <a:noFill/>
        </p:spPr>
      </p:pic>
      <p:sp>
        <p:nvSpPr>
          <p:cNvPr id="2" name="Title 1"/>
          <p:cNvSpPr>
            <a:spLocks noGrp="1"/>
          </p:cNvSpPr>
          <p:nvPr>
            <p:ph type="title"/>
          </p:nvPr>
        </p:nvSpPr>
        <p:spPr>
          <a:xfrm>
            <a:off x="457200" y="320040"/>
            <a:ext cx="7239000" cy="746760"/>
          </a:xfrm>
        </p:spPr>
        <p:txBody>
          <a:bodyPr>
            <a:normAutofit/>
          </a:bodyPr>
          <a:lstStyle/>
          <a:p>
            <a:r>
              <a:rPr lang="en-US" sz="2400" dirty="0" smtClean="0"/>
              <a:t>Introduction			</a:t>
            </a:r>
            <a:r>
              <a:rPr lang="en-US" sz="1600" dirty="0" smtClean="0"/>
              <a:t>dietary approach</a:t>
            </a:r>
            <a:endParaRPr lang="en-US" sz="2400" dirty="0"/>
          </a:p>
        </p:txBody>
      </p:sp>
      <p:sp>
        <p:nvSpPr>
          <p:cNvPr id="3" name="Content Placeholder 2"/>
          <p:cNvSpPr>
            <a:spLocks noGrp="1"/>
          </p:cNvSpPr>
          <p:nvPr>
            <p:ph idx="1"/>
          </p:nvPr>
        </p:nvSpPr>
        <p:spPr>
          <a:xfrm>
            <a:off x="457200" y="1143000"/>
            <a:ext cx="7239000" cy="5312736"/>
          </a:xfrm>
        </p:spPr>
        <p:txBody>
          <a:bodyPr>
            <a:normAutofit fontScale="85000" lnSpcReduction="10000"/>
          </a:bodyPr>
          <a:lstStyle/>
          <a:p>
            <a:r>
              <a:rPr lang="en-US" dirty="0" smtClean="0"/>
              <a:t>A number of fruits and dietary supplements have been found useful in the prevention and management of prostate pathologies, especially BPH. </a:t>
            </a:r>
          </a:p>
          <a:p>
            <a:r>
              <a:rPr lang="en-US" dirty="0" smtClean="0"/>
              <a:t>They include coconut (</a:t>
            </a:r>
            <a:r>
              <a:rPr lang="en-US" dirty="0" err="1" smtClean="0"/>
              <a:t>Olapade</a:t>
            </a:r>
            <a:r>
              <a:rPr lang="en-US" dirty="0" smtClean="0"/>
              <a:t>, 2003; </a:t>
            </a:r>
            <a:r>
              <a:rPr lang="en-US" dirty="0" err="1" smtClean="0"/>
              <a:t>Elom</a:t>
            </a:r>
            <a:r>
              <a:rPr lang="en-US" dirty="0" smtClean="0"/>
              <a:t> </a:t>
            </a:r>
            <a:r>
              <a:rPr lang="en-US" i="1" dirty="0" smtClean="0"/>
              <a:t>et al.,</a:t>
            </a:r>
            <a:r>
              <a:rPr lang="en-US" dirty="0" smtClean="0"/>
              <a:t> 2007), </a:t>
            </a:r>
          </a:p>
          <a:p>
            <a:pPr>
              <a:buNone/>
            </a:pPr>
            <a:r>
              <a:rPr lang="en-US" dirty="0" smtClean="0"/>
              <a:t>		tomato, garlic, onions and </a:t>
            </a:r>
            <a:r>
              <a:rPr lang="en-US" dirty="0" err="1" smtClean="0"/>
              <a:t>bitterleaf</a:t>
            </a:r>
            <a:r>
              <a:rPr lang="en-US" dirty="0" smtClean="0"/>
              <a:t> extracts (Cohen </a:t>
            </a:r>
            <a:r>
              <a:rPr lang="en-US" i="1" dirty="0" smtClean="0"/>
              <a:t>et al., </a:t>
            </a:r>
            <a:r>
              <a:rPr lang="en-US" dirty="0" smtClean="0"/>
              <a:t>2000; </a:t>
            </a:r>
            <a:r>
              <a:rPr lang="en-US" dirty="0" err="1" smtClean="0"/>
              <a:t>Elom</a:t>
            </a:r>
            <a:r>
              <a:rPr lang="en-US" dirty="0" smtClean="0"/>
              <a:t> and </a:t>
            </a:r>
            <a:r>
              <a:rPr lang="en-US" dirty="0" err="1" smtClean="0"/>
              <a:t>Obidoa</a:t>
            </a:r>
            <a:r>
              <a:rPr lang="en-US" dirty="0" smtClean="0"/>
              <a:t>, 2006; </a:t>
            </a:r>
            <a:r>
              <a:rPr lang="en-US" dirty="0" err="1" smtClean="0"/>
              <a:t>Elom</a:t>
            </a:r>
            <a:r>
              <a:rPr lang="en-US" dirty="0" smtClean="0"/>
              <a:t> and </a:t>
            </a:r>
            <a:r>
              <a:rPr lang="en-US" dirty="0" err="1" smtClean="0"/>
              <a:t>Obidoa</a:t>
            </a:r>
            <a:r>
              <a:rPr lang="en-US" dirty="0" smtClean="0"/>
              <a:t>, 2007), </a:t>
            </a:r>
          </a:p>
          <a:p>
            <a:pPr>
              <a:buNone/>
            </a:pPr>
            <a:r>
              <a:rPr lang="en-US" dirty="0" smtClean="0"/>
              <a:t>		and fluted pumpkin seeds (</a:t>
            </a:r>
            <a:r>
              <a:rPr lang="en-US" dirty="0" err="1" smtClean="0"/>
              <a:t>Ejike</a:t>
            </a:r>
            <a:r>
              <a:rPr lang="en-US" dirty="0" smtClean="0"/>
              <a:t> and </a:t>
            </a:r>
            <a:r>
              <a:rPr lang="en-US" dirty="0" err="1" smtClean="0"/>
              <a:t>Ezeanyika</a:t>
            </a:r>
            <a:r>
              <a:rPr lang="en-US" dirty="0" smtClean="0"/>
              <a:t>, 2011). </a:t>
            </a:r>
          </a:p>
          <a:p>
            <a:r>
              <a:rPr lang="en-US" dirty="0" smtClean="0"/>
              <a:t>The Chinese, Japanese and Koreans have been reported to have better prostate and reproductive health than Westerners (Katz, 2002). Numerous studies have hinged this positive finding on diet, especially daily consumption of soy products (Messina, 1994; Kennedy, 1995). </a:t>
            </a:r>
            <a:endParaRPr lang="en-US" dirty="0"/>
          </a:p>
        </p:txBody>
      </p:sp>
      <p:pic>
        <p:nvPicPr>
          <p:cNvPr id="44037" name="Picture 5" descr="http://www.nairaland.com/attachments/1548145_bitterleaf1_small_jpeg86292ed016d12c0ba0ad388e67523549"/>
          <p:cNvPicPr>
            <a:picLocks noChangeAspect="1" noChangeArrowheads="1"/>
          </p:cNvPicPr>
          <p:nvPr/>
        </p:nvPicPr>
        <p:blipFill>
          <a:blip r:embed="rId5"/>
          <a:srcRect/>
          <a:stretch>
            <a:fillRect/>
          </a:stretch>
        </p:blipFill>
        <p:spPr bwMode="auto">
          <a:xfrm>
            <a:off x="7092350" y="4686299"/>
            <a:ext cx="2127850" cy="1409702"/>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Introduction			</a:t>
            </a:r>
            <a:r>
              <a:rPr lang="en-US" i="1" dirty="0" smtClean="0"/>
              <a:t> 	</a:t>
            </a:r>
            <a:r>
              <a:rPr lang="en-US" sz="1600" i="1" dirty="0" err="1" smtClean="0"/>
              <a:t>A.muricata</a:t>
            </a:r>
            <a:endParaRPr lang="en-US" dirty="0"/>
          </a:p>
        </p:txBody>
      </p:sp>
      <p:sp>
        <p:nvSpPr>
          <p:cNvPr id="3" name="Content Placeholder 2"/>
          <p:cNvSpPr>
            <a:spLocks noGrp="1"/>
          </p:cNvSpPr>
          <p:nvPr>
            <p:ph sz="half" idx="1"/>
          </p:nvPr>
        </p:nvSpPr>
        <p:spPr/>
        <p:txBody>
          <a:bodyPr>
            <a:normAutofit fontScale="85000" lnSpcReduction="20000"/>
          </a:bodyPr>
          <a:lstStyle/>
          <a:p>
            <a:r>
              <a:rPr lang="en-US" dirty="0" smtClean="0"/>
              <a:t>Although all the morphological parts of the plant have been claimed to be useful in traditional medicine, little attention has been paid to the study of the pulp of </a:t>
            </a:r>
            <a:r>
              <a:rPr lang="en-US" i="1" dirty="0" err="1" smtClean="0"/>
              <a:t>A.muricata</a:t>
            </a:r>
            <a:r>
              <a:rPr lang="en-US" dirty="0" smtClean="0"/>
              <a:t> </a:t>
            </a:r>
            <a:r>
              <a:rPr lang="en-US" i="1" dirty="0" smtClean="0"/>
              <a:t>L.</a:t>
            </a:r>
            <a:r>
              <a:rPr lang="en-US" dirty="0" smtClean="0"/>
              <a:t> fruit</a:t>
            </a:r>
          </a:p>
          <a:p>
            <a:pPr>
              <a:buNone/>
            </a:pPr>
            <a:r>
              <a:rPr lang="en-US" dirty="0" smtClean="0"/>
              <a:t> </a:t>
            </a:r>
          </a:p>
          <a:p>
            <a:r>
              <a:rPr lang="en-US" dirty="0" smtClean="0"/>
              <a:t>which is mostly consumed as the delicious part.</a:t>
            </a:r>
            <a:r>
              <a:rPr lang="en-US" b="1" dirty="0" smtClean="0"/>
              <a:t> </a:t>
            </a:r>
          </a:p>
          <a:p>
            <a:pPr>
              <a:buNone/>
            </a:pPr>
            <a:endParaRPr lang="en-US" dirty="0" smtClean="0"/>
          </a:p>
        </p:txBody>
      </p:sp>
      <p:pic>
        <p:nvPicPr>
          <p:cNvPr id="5" name="Content Placeholder 4" descr="soursop.jpg"/>
          <p:cNvPicPr>
            <a:picLocks noGrp="1" noChangeAspect="1"/>
          </p:cNvPicPr>
          <p:nvPr>
            <p:ph sz="half" idx="2"/>
          </p:nvPr>
        </p:nvPicPr>
        <p:blipFill>
          <a:blip r:embed="rId2"/>
          <a:stretch>
            <a:fillRect/>
          </a:stretch>
        </p:blipFill>
        <p:spPr>
          <a:xfrm>
            <a:off x="4178300" y="2441547"/>
            <a:ext cx="3521075" cy="2843268"/>
          </a:xfr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AIM</a:t>
            </a:r>
            <a:endParaRPr lang="en-US" dirty="0"/>
          </a:p>
        </p:txBody>
      </p:sp>
      <p:sp>
        <p:nvSpPr>
          <p:cNvPr id="3" name="Content Placeholder 2"/>
          <p:cNvSpPr>
            <a:spLocks noGrp="1"/>
          </p:cNvSpPr>
          <p:nvPr>
            <p:ph sz="half" idx="1"/>
          </p:nvPr>
        </p:nvSpPr>
        <p:spPr/>
        <p:txBody>
          <a:bodyPr>
            <a:normAutofit fontScale="70000" lnSpcReduction="20000"/>
          </a:bodyPr>
          <a:lstStyle/>
          <a:p>
            <a:r>
              <a:rPr lang="en-US" dirty="0" smtClean="0"/>
              <a:t>The study was set out to undertake </a:t>
            </a:r>
            <a:r>
              <a:rPr lang="en-US" dirty="0" err="1" smtClean="0"/>
              <a:t>phytochemical</a:t>
            </a:r>
            <a:r>
              <a:rPr lang="en-US" dirty="0" smtClean="0"/>
              <a:t> screening and proximate analysis of the pulp of </a:t>
            </a:r>
            <a:r>
              <a:rPr lang="en-US" i="1" dirty="0" smtClean="0"/>
              <a:t>A. </a:t>
            </a:r>
            <a:r>
              <a:rPr lang="en-US" i="1" dirty="0" err="1" smtClean="0"/>
              <a:t>muricata</a:t>
            </a:r>
            <a:r>
              <a:rPr lang="en-US" i="1" dirty="0" smtClean="0"/>
              <a:t> </a:t>
            </a:r>
            <a:r>
              <a:rPr lang="en-US" dirty="0" smtClean="0"/>
              <a:t>fruit - </a:t>
            </a:r>
            <a:r>
              <a:rPr lang="en-US" dirty="0" err="1" smtClean="0"/>
              <a:t>soursop</a:t>
            </a:r>
            <a:r>
              <a:rPr lang="en-US" dirty="0" smtClean="0"/>
              <a:t>;</a:t>
            </a:r>
          </a:p>
          <a:p>
            <a:pPr>
              <a:buNone/>
            </a:pPr>
            <a:r>
              <a:rPr lang="en-US" dirty="0" smtClean="0"/>
              <a:t> </a:t>
            </a:r>
          </a:p>
          <a:p>
            <a:r>
              <a:rPr lang="en-US" dirty="0" smtClean="0"/>
              <a:t>to determine the acute toxicity of the fruit pulp extract and</a:t>
            </a:r>
          </a:p>
          <a:p>
            <a:pPr>
              <a:buNone/>
            </a:pPr>
            <a:r>
              <a:rPr lang="en-US" dirty="0" smtClean="0"/>
              <a:t> </a:t>
            </a:r>
          </a:p>
          <a:p>
            <a:r>
              <a:rPr lang="en-US" dirty="0" smtClean="0"/>
              <a:t>its effect on male albino </a:t>
            </a:r>
            <a:r>
              <a:rPr lang="en-US" dirty="0" err="1" smtClean="0"/>
              <a:t>Wistar</a:t>
            </a:r>
            <a:r>
              <a:rPr lang="en-US" dirty="0" smtClean="0"/>
              <a:t> rats with concurrent induction of experimental benign prostate hyperplasia (BPH).</a:t>
            </a:r>
          </a:p>
          <a:p>
            <a:endParaRPr lang="en-US" dirty="0"/>
          </a:p>
        </p:txBody>
      </p:sp>
      <p:sp>
        <p:nvSpPr>
          <p:cNvPr id="6" name="Content Placeholder 5"/>
          <p:cNvSpPr>
            <a:spLocks noGrp="1"/>
          </p:cNvSpPr>
          <p:nvPr>
            <p:ph sz="half" idx="2"/>
          </p:nvPr>
        </p:nvSpPr>
        <p:spPr/>
        <p:txBody>
          <a:bodyPr>
            <a:normAutofit fontScale="70000" lnSpcReduction="20000"/>
          </a:bodyPr>
          <a:lstStyle/>
          <a:p>
            <a:endParaRPr lang="en-US"/>
          </a:p>
        </p:txBody>
      </p:sp>
      <p:sp>
        <p:nvSpPr>
          <p:cNvPr id="65538" name="AutoShape 2" descr="https://image.freepik.com/free-icon/man-throwing-a-dart_318-29125.png"/>
          <p:cNvSpPr>
            <a:spLocks noChangeAspect="1" noChangeArrowheads="1"/>
          </p:cNvSpPr>
          <p:nvPr/>
        </p:nvSpPr>
        <p:spPr bwMode="auto">
          <a:xfrm>
            <a:off x="155575" y="-1790700"/>
            <a:ext cx="3743325" cy="37433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65540" name="Picture 4" descr="https://image.freepik.com/free-icon/man-throwing-a-dart_318-29125.png"/>
          <p:cNvPicPr>
            <a:picLocks noChangeAspect="1" noChangeArrowheads="1"/>
          </p:cNvPicPr>
          <p:nvPr/>
        </p:nvPicPr>
        <p:blipFill>
          <a:blip r:embed="rId2"/>
          <a:srcRect/>
          <a:stretch>
            <a:fillRect/>
          </a:stretch>
        </p:blipFill>
        <p:spPr bwMode="auto">
          <a:xfrm>
            <a:off x="4800600" y="1905000"/>
            <a:ext cx="2895600" cy="419100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a:t>
            </a:r>
            <a:endParaRPr lang="en-US" dirty="0"/>
          </a:p>
        </p:txBody>
      </p:sp>
      <p:sp>
        <p:nvSpPr>
          <p:cNvPr id="3" name="Content Placeholder 2"/>
          <p:cNvSpPr>
            <a:spLocks noGrp="1"/>
          </p:cNvSpPr>
          <p:nvPr>
            <p:ph idx="1"/>
          </p:nvPr>
        </p:nvSpPr>
        <p:spPr/>
        <p:txBody>
          <a:bodyPr>
            <a:normAutofit fontScale="55000" lnSpcReduction="20000"/>
          </a:bodyPr>
          <a:lstStyle/>
          <a:p>
            <a:pPr>
              <a:buNone/>
            </a:pPr>
            <a:r>
              <a:rPr lang="en-US" b="1" dirty="0" smtClean="0"/>
              <a:t>Table 1: </a:t>
            </a:r>
            <a:r>
              <a:rPr lang="en-US" b="1" dirty="0" err="1" smtClean="0"/>
              <a:t>Phytochemical</a:t>
            </a:r>
            <a:r>
              <a:rPr lang="en-US" b="1" dirty="0" smtClean="0"/>
              <a:t> constituents of aqueous and n-hexane extracts of </a:t>
            </a:r>
            <a:r>
              <a:rPr lang="en-US" b="1" i="1" dirty="0" err="1" smtClean="0"/>
              <a:t>Annona</a:t>
            </a:r>
            <a:r>
              <a:rPr lang="en-US" b="1" i="1" dirty="0" smtClean="0"/>
              <a:t> </a:t>
            </a:r>
            <a:r>
              <a:rPr lang="en-US" b="1" i="1" dirty="0" err="1" smtClean="0"/>
              <a:t>muricata</a:t>
            </a:r>
            <a:r>
              <a:rPr lang="en-US" b="1" i="1" dirty="0" smtClean="0"/>
              <a:t> </a:t>
            </a:r>
            <a:r>
              <a:rPr lang="en-US" b="1" dirty="0" smtClean="0"/>
              <a:t>fruit pulp.</a:t>
            </a:r>
            <a:endParaRPr lang="en-US" dirty="0" smtClean="0"/>
          </a:p>
          <a:p>
            <a:pPr>
              <a:buNone/>
            </a:pPr>
            <a:endParaRPr lang="en-US" dirty="0" smtClean="0"/>
          </a:p>
          <a:p>
            <a:pPr>
              <a:buNone/>
            </a:pPr>
            <a:r>
              <a:rPr lang="en-US" b="1" dirty="0" smtClean="0"/>
              <a:t>	  </a:t>
            </a:r>
            <a:r>
              <a:rPr lang="en-US" b="1" dirty="0" err="1" smtClean="0"/>
              <a:t>Phytochemical</a:t>
            </a:r>
            <a:r>
              <a:rPr lang="en-US" b="1" dirty="0" smtClean="0"/>
              <a:t>		Aqueous extract	N – Hexane extract </a:t>
            </a:r>
          </a:p>
          <a:p>
            <a:r>
              <a:rPr lang="en-US" dirty="0" smtClean="0"/>
              <a:t>  Alkaloid 			-		+		</a:t>
            </a:r>
          </a:p>
          <a:p>
            <a:r>
              <a:rPr lang="en-US" dirty="0" smtClean="0"/>
              <a:t>  Tannins			+		++		</a:t>
            </a:r>
          </a:p>
          <a:p>
            <a:r>
              <a:rPr lang="en-US" dirty="0" smtClean="0"/>
              <a:t>  </a:t>
            </a:r>
            <a:r>
              <a:rPr lang="en-US" dirty="0" err="1" smtClean="0"/>
              <a:t>Flavonoids</a:t>
            </a:r>
            <a:r>
              <a:rPr lang="en-US" dirty="0" smtClean="0"/>
              <a:t> 			-		+</a:t>
            </a:r>
          </a:p>
          <a:p>
            <a:r>
              <a:rPr lang="en-US" dirty="0" smtClean="0"/>
              <a:t>  </a:t>
            </a:r>
            <a:r>
              <a:rPr lang="en-US" dirty="0" err="1" smtClean="0"/>
              <a:t>Saponins</a:t>
            </a:r>
            <a:r>
              <a:rPr lang="en-US" dirty="0" smtClean="0"/>
              <a:t>			-		-		</a:t>
            </a:r>
          </a:p>
          <a:p>
            <a:r>
              <a:rPr lang="en-US" dirty="0" smtClean="0"/>
              <a:t>  </a:t>
            </a:r>
            <a:r>
              <a:rPr lang="en-US" dirty="0" err="1" smtClean="0"/>
              <a:t>Phenolic</a:t>
            </a:r>
            <a:r>
              <a:rPr lang="en-US" dirty="0" smtClean="0"/>
              <a:t> compounds		++		++</a:t>
            </a:r>
          </a:p>
          <a:p>
            <a:r>
              <a:rPr lang="en-US" dirty="0" smtClean="0"/>
              <a:t>  Resins			-			+</a:t>
            </a:r>
          </a:p>
          <a:p>
            <a:r>
              <a:rPr lang="en-US" dirty="0" smtClean="0"/>
              <a:t>  Steroids			+		+</a:t>
            </a:r>
          </a:p>
          <a:p>
            <a:r>
              <a:rPr lang="en-US" dirty="0" smtClean="0"/>
              <a:t>  </a:t>
            </a:r>
            <a:r>
              <a:rPr lang="en-US" dirty="0" err="1" smtClean="0"/>
              <a:t>Terpenoids</a:t>
            </a:r>
            <a:r>
              <a:rPr lang="en-US" dirty="0" smtClean="0"/>
              <a:t>			+		+</a:t>
            </a:r>
          </a:p>
          <a:p>
            <a:pPr>
              <a:buNone/>
            </a:pPr>
            <a:r>
              <a:rPr lang="en-US" dirty="0" smtClean="0"/>
              <a:t>				 </a:t>
            </a:r>
          </a:p>
          <a:p>
            <a:pPr>
              <a:buNone/>
            </a:pPr>
            <a:r>
              <a:rPr lang="en-US" dirty="0" smtClean="0"/>
              <a:t>KEY</a:t>
            </a:r>
          </a:p>
          <a:p>
            <a:pPr>
              <a:buNone/>
            </a:pPr>
            <a:r>
              <a:rPr lang="en-US" dirty="0" smtClean="0"/>
              <a:t>+   =  Present</a:t>
            </a:r>
          </a:p>
          <a:p>
            <a:pPr>
              <a:buNone/>
            </a:pPr>
            <a:r>
              <a:rPr lang="en-US" dirty="0" smtClean="0"/>
              <a:t>++ =  Present (relatively more)</a:t>
            </a:r>
          </a:p>
          <a:p>
            <a:pPr>
              <a:buNone/>
            </a:pPr>
            <a:r>
              <a:rPr lang="en-US" dirty="0" smtClean="0"/>
              <a:t>-    =  Absent</a:t>
            </a:r>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670560"/>
          </a:xfrm>
        </p:spPr>
        <p:txBody>
          <a:bodyPr/>
          <a:lstStyle/>
          <a:p>
            <a:r>
              <a:rPr lang="en-US" sz="2800" dirty="0" smtClean="0"/>
              <a:t>results</a:t>
            </a:r>
            <a:endParaRPr lang="en-US" dirty="0"/>
          </a:p>
        </p:txBody>
      </p:sp>
      <p:sp>
        <p:nvSpPr>
          <p:cNvPr id="3" name="Content Placeholder 2"/>
          <p:cNvSpPr>
            <a:spLocks noGrp="1"/>
          </p:cNvSpPr>
          <p:nvPr>
            <p:ph idx="1"/>
          </p:nvPr>
        </p:nvSpPr>
        <p:spPr>
          <a:xfrm>
            <a:off x="457200" y="1143000"/>
            <a:ext cx="7239000" cy="5312736"/>
          </a:xfrm>
        </p:spPr>
        <p:txBody>
          <a:bodyPr>
            <a:normAutofit fontScale="62500" lnSpcReduction="20000"/>
          </a:bodyPr>
          <a:lstStyle/>
          <a:p>
            <a:r>
              <a:rPr lang="en-US" b="1" dirty="0" smtClean="0"/>
              <a:t>Tables 2:</a:t>
            </a:r>
            <a:r>
              <a:rPr lang="en-US" dirty="0" smtClean="0"/>
              <a:t> </a:t>
            </a:r>
            <a:r>
              <a:rPr lang="en-US" b="1" dirty="0" smtClean="0"/>
              <a:t>Proximate composition of </a:t>
            </a:r>
            <a:r>
              <a:rPr lang="en-US" b="1" i="1" dirty="0" err="1" smtClean="0"/>
              <a:t>Annona</a:t>
            </a:r>
            <a:r>
              <a:rPr lang="en-US" b="1" i="1" dirty="0" smtClean="0"/>
              <a:t> </a:t>
            </a:r>
            <a:r>
              <a:rPr lang="en-US" b="1" i="1" dirty="0" err="1" smtClean="0"/>
              <a:t>muricata</a:t>
            </a:r>
            <a:r>
              <a:rPr lang="en-US" b="1" i="1" dirty="0" smtClean="0"/>
              <a:t> </a:t>
            </a:r>
            <a:r>
              <a:rPr lang="en-US" b="1" dirty="0" smtClean="0"/>
              <a:t>fruit pulp.</a:t>
            </a:r>
            <a:endParaRPr lang="en-US" dirty="0" smtClean="0"/>
          </a:p>
          <a:p>
            <a:r>
              <a:rPr lang="en-US" b="1" dirty="0" smtClean="0"/>
              <a:t>	Content		Sample 		Percentage</a:t>
            </a:r>
            <a:endParaRPr lang="en-US" dirty="0" smtClean="0"/>
          </a:p>
          <a:p>
            <a:r>
              <a:rPr lang="en-US" dirty="0" smtClean="0"/>
              <a:t>	Moisture		Fresh Soursop	76.95</a:t>
            </a:r>
          </a:p>
          <a:p>
            <a:r>
              <a:rPr lang="en-US" dirty="0" smtClean="0"/>
              <a:t>			Dry Soursop	13.00</a:t>
            </a:r>
          </a:p>
          <a:p>
            <a:r>
              <a:rPr lang="en-US" dirty="0" smtClean="0"/>
              <a:t>	Ash		Fresh Soursop	0.50</a:t>
            </a:r>
          </a:p>
          <a:p>
            <a:r>
              <a:rPr lang="en-US" dirty="0" smtClean="0"/>
              <a:t>			Dry Soursop	1.00</a:t>
            </a:r>
          </a:p>
          <a:p>
            <a:r>
              <a:rPr lang="en-US" dirty="0" smtClean="0"/>
              <a:t>	Crude </a:t>
            </a:r>
            <a:r>
              <a:rPr lang="en-US" dirty="0" err="1" smtClean="0"/>
              <a:t>fibre</a:t>
            </a:r>
            <a:r>
              <a:rPr lang="en-US" dirty="0" smtClean="0"/>
              <a:t>	Fresh Soursop	1.00</a:t>
            </a:r>
          </a:p>
          <a:p>
            <a:r>
              <a:rPr lang="en-US" dirty="0" smtClean="0"/>
              <a:t>			Dry Soursop	2.20</a:t>
            </a:r>
          </a:p>
          <a:p>
            <a:r>
              <a:rPr lang="en-US" dirty="0" smtClean="0"/>
              <a:t>	Protein		Fresh Soursop	2.89</a:t>
            </a:r>
          </a:p>
          <a:p>
            <a:r>
              <a:rPr lang="en-US" dirty="0" smtClean="0"/>
              <a:t>			Dry Soursop	7.04</a:t>
            </a:r>
          </a:p>
          <a:p>
            <a:r>
              <a:rPr lang="en-US" b="1" dirty="0" smtClean="0"/>
              <a:t>	</a:t>
            </a:r>
            <a:r>
              <a:rPr lang="en-US" dirty="0" smtClean="0"/>
              <a:t>Fat		Fresh Soursop	2.20</a:t>
            </a:r>
          </a:p>
          <a:p>
            <a:r>
              <a:rPr lang="en-US" dirty="0" smtClean="0"/>
              <a:t>			Dry Soursop	3.60</a:t>
            </a:r>
          </a:p>
          <a:p>
            <a:r>
              <a:rPr lang="en-US" b="1" dirty="0" smtClean="0"/>
              <a:t>	</a:t>
            </a:r>
            <a:r>
              <a:rPr lang="en-US" dirty="0" smtClean="0"/>
              <a:t>Carbohydrate	Fresh Soursop	16.61</a:t>
            </a:r>
          </a:p>
          <a:p>
            <a:r>
              <a:rPr lang="en-US" dirty="0" smtClean="0"/>
              <a:t>			Dry Soursop	73.16</a:t>
            </a:r>
          </a:p>
          <a:p>
            <a:pPr>
              <a:buNone/>
            </a:pPr>
            <a:r>
              <a:rPr lang="en-US" dirty="0" smtClean="0"/>
              <a:t>Each values is an average of three determinations</a:t>
            </a:r>
          </a:p>
          <a:p>
            <a:endParaRPr lang="en-US" dirty="0" smtClean="0"/>
          </a:p>
          <a:p>
            <a:pPr>
              <a:buNone/>
            </a:pPr>
            <a:r>
              <a:rPr lang="en-US" dirty="0" smtClean="0"/>
              <a:t>	From Table 2 above, only moisture content was found to be higher in fresh soursop sample compared to the dry sample; ash, crude </a:t>
            </a:r>
            <a:r>
              <a:rPr lang="en-US" dirty="0" err="1" smtClean="0"/>
              <a:t>fibre</a:t>
            </a:r>
            <a:r>
              <a:rPr lang="en-US" dirty="0" smtClean="0"/>
              <a:t>, protein, fat and carbohydrate were higher in the dry sample.</a:t>
            </a: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670560"/>
          </a:xfrm>
        </p:spPr>
        <p:txBody>
          <a:bodyPr/>
          <a:lstStyle/>
          <a:p>
            <a:r>
              <a:rPr lang="en-US" sz="2800" dirty="0" smtClean="0"/>
              <a:t>results</a:t>
            </a:r>
            <a:endParaRPr lang="en-US" dirty="0"/>
          </a:p>
        </p:txBody>
      </p:sp>
      <p:sp>
        <p:nvSpPr>
          <p:cNvPr id="3" name="Content Placeholder 2"/>
          <p:cNvSpPr>
            <a:spLocks noGrp="1"/>
          </p:cNvSpPr>
          <p:nvPr>
            <p:ph idx="1"/>
          </p:nvPr>
        </p:nvSpPr>
        <p:spPr>
          <a:xfrm>
            <a:off x="457200" y="990600"/>
            <a:ext cx="7239000" cy="5465136"/>
          </a:xfrm>
        </p:spPr>
        <p:txBody>
          <a:bodyPr>
            <a:normAutofit/>
          </a:bodyPr>
          <a:lstStyle/>
          <a:p>
            <a:pPr>
              <a:buNone/>
            </a:pPr>
            <a:r>
              <a:rPr lang="en-US" b="1" dirty="0" smtClean="0"/>
              <a:t>Table 3: Result of median lethal dose (LD</a:t>
            </a:r>
            <a:r>
              <a:rPr lang="en-US" b="1" baseline="-25000" dirty="0" smtClean="0"/>
              <a:t>50</a:t>
            </a:r>
            <a:r>
              <a:rPr lang="en-US" b="1" dirty="0" smtClean="0"/>
              <a:t>) determination of the aqueous extract of soursop fruit pulp in rats</a:t>
            </a:r>
            <a:endParaRPr lang="en-US" dirty="0" smtClean="0"/>
          </a:p>
          <a:p>
            <a:pPr>
              <a:buNone/>
            </a:pPr>
            <a:r>
              <a:rPr lang="en-US" b="1" dirty="0" smtClean="0"/>
              <a:t>Dose (mg/Kg)		Number of deaths</a:t>
            </a:r>
            <a:endParaRPr lang="en-US" dirty="0" smtClean="0"/>
          </a:p>
          <a:p>
            <a:r>
              <a:rPr lang="en-US" b="1" dirty="0" smtClean="0"/>
              <a:t>	</a:t>
            </a:r>
            <a:r>
              <a:rPr lang="en-US" dirty="0" smtClean="0"/>
              <a:t>10				Nil</a:t>
            </a:r>
          </a:p>
          <a:p>
            <a:r>
              <a:rPr lang="en-US" dirty="0" smtClean="0"/>
              <a:t>	100				Nil</a:t>
            </a:r>
          </a:p>
          <a:p>
            <a:r>
              <a:rPr lang="en-US" dirty="0" smtClean="0"/>
              <a:t>	1000				Nil</a:t>
            </a:r>
          </a:p>
          <a:p>
            <a:r>
              <a:rPr lang="en-US" dirty="0" smtClean="0"/>
              <a:t>	1600				Nil</a:t>
            </a:r>
          </a:p>
          <a:p>
            <a:r>
              <a:rPr lang="en-US" dirty="0" smtClean="0"/>
              <a:t>	3200				Nil</a:t>
            </a:r>
          </a:p>
          <a:p>
            <a:r>
              <a:rPr lang="en-US" b="1" dirty="0" smtClean="0"/>
              <a:t>	</a:t>
            </a:r>
            <a:r>
              <a:rPr lang="en-US" dirty="0" smtClean="0"/>
              <a:t>5000				Nil</a:t>
            </a:r>
          </a:p>
          <a:p>
            <a:pPr>
              <a:buNone/>
            </a:pPr>
            <a:r>
              <a:rPr lang="en-US" dirty="0" smtClean="0"/>
              <a:t>n = 3</a:t>
            </a:r>
          </a:p>
          <a:p>
            <a:pPr>
              <a:buNone/>
            </a:pP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670560"/>
          </a:xfrm>
        </p:spPr>
        <p:txBody>
          <a:bodyPr/>
          <a:lstStyle/>
          <a:p>
            <a:r>
              <a:rPr lang="en-US" sz="2800" dirty="0" smtClean="0"/>
              <a:t>results</a:t>
            </a:r>
            <a:endParaRPr lang="en-US" dirty="0"/>
          </a:p>
        </p:txBody>
      </p:sp>
      <p:sp>
        <p:nvSpPr>
          <p:cNvPr id="3" name="Content Placeholder 2"/>
          <p:cNvSpPr>
            <a:spLocks noGrp="1"/>
          </p:cNvSpPr>
          <p:nvPr>
            <p:ph idx="1"/>
          </p:nvPr>
        </p:nvSpPr>
        <p:spPr>
          <a:xfrm>
            <a:off x="152400" y="1066800"/>
            <a:ext cx="8153400" cy="5388936"/>
          </a:xfrm>
        </p:spPr>
        <p:txBody>
          <a:bodyPr>
            <a:noAutofit/>
          </a:bodyPr>
          <a:lstStyle/>
          <a:p>
            <a:r>
              <a:rPr lang="en-US" sz="1050" b="1" dirty="0" smtClean="0"/>
              <a:t>Table 4: Testosterone, Estradiol, PSA levels and Relative prostate weight from Preventive Studies</a:t>
            </a:r>
            <a:r>
              <a:rPr lang="en-US" sz="1050" dirty="0" smtClean="0"/>
              <a:t> </a:t>
            </a:r>
          </a:p>
          <a:p>
            <a:pPr>
              <a:buNone/>
            </a:pPr>
            <a:r>
              <a:rPr lang="en-US" sz="1050" b="1" dirty="0" smtClean="0"/>
              <a:t>	</a:t>
            </a:r>
            <a:r>
              <a:rPr lang="en-US" sz="1100" b="1" dirty="0" smtClean="0"/>
              <a:t>		TG	HC	VC	SC	VS</a:t>
            </a:r>
            <a:endParaRPr lang="en-US" sz="1100" dirty="0" smtClean="0"/>
          </a:p>
          <a:p>
            <a:pPr>
              <a:buNone/>
            </a:pPr>
            <a:r>
              <a:rPr lang="en-US" sz="1100" dirty="0" smtClean="0"/>
              <a:t> </a:t>
            </a:r>
          </a:p>
          <a:p>
            <a:r>
              <a:rPr lang="en-US" sz="1100" dirty="0" smtClean="0"/>
              <a:t>Testosterone T (</a:t>
            </a:r>
            <a:r>
              <a:rPr lang="en-US" sz="1100" dirty="0" err="1" smtClean="0"/>
              <a:t>ng</a:t>
            </a:r>
            <a:r>
              <a:rPr lang="en-US" sz="1100" dirty="0" smtClean="0"/>
              <a:t>/ml)	5.594±1.097	 5.572±1.207	0.382±0.138*	0.512±0.120*	0.322±0.107*</a:t>
            </a:r>
          </a:p>
          <a:p>
            <a:r>
              <a:rPr lang="en-US" sz="1100" dirty="0" smtClean="0"/>
              <a:t>Estradiol E2 (</a:t>
            </a:r>
            <a:r>
              <a:rPr lang="en-US" sz="1100" dirty="0" err="1" smtClean="0"/>
              <a:t>ng</a:t>
            </a:r>
            <a:r>
              <a:rPr lang="en-US" sz="1100" dirty="0" smtClean="0"/>
              <a:t>/ml)	1.748 ±0.149	2.058±0.687	0.370±0.031	0.580±0.342	0.518±0.354</a:t>
            </a:r>
          </a:p>
          <a:p>
            <a:r>
              <a:rPr lang="en-US" sz="1100" dirty="0" smtClean="0"/>
              <a:t>T : E2 ratio 	3.486±1.017	2.726±2.195     1.058±0.339	0.880±0.860	0.742±0.941    </a:t>
            </a:r>
          </a:p>
          <a:p>
            <a:r>
              <a:rPr lang="en-US" sz="1100" dirty="0" smtClean="0"/>
              <a:t>PSA (</a:t>
            </a:r>
            <a:r>
              <a:rPr lang="en-US" sz="1100" dirty="0" err="1" smtClean="0"/>
              <a:t>ng</a:t>
            </a:r>
            <a:r>
              <a:rPr lang="en-US" sz="1100" dirty="0" smtClean="0"/>
              <a:t>/ml)	0.055±0.017   	0.194±0.068* 	0.033±0.008	0.022±0.011	0.026±0.006</a:t>
            </a:r>
          </a:p>
          <a:p>
            <a:r>
              <a:rPr lang="en-US" sz="1100" dirty="0" err="1" smtClean="0"/>
              <a:t>R.p.w</a:t>
            </a:r>
            <a:r>
              <a:rPr lang="en-US" sz="1100" dirty="0" smtClean="0"/>
              <a:t>.		0.006±0.001	 0.010±0.003*	0.002±0.001	0.004±0.002	0.002±0.001</a:t>
            </a:r>
          </a:p>
          <a:p>
            <a:endParaRPr lang="en-US" sz="1050" dirty="0" smtClean="0"/>
          </a:p>
          <a:p>
            <a:endParaRPr lang="en-US" sz="1050" dirty="0" smtClean="0"/>
          </a:p>
          <a:p>
            <a:endParaRPr lang="en-US" sz="1050" dirty="0" smtClean="0"/>
          </a:p>
          <a:p>
            <a:endParaRPr lang="en-US" sz="1050" dirty="0" smtClean="0"/>
          </a:p>
          <a:p>
            <a:r>
              <a:rPr lang="en-US" sz="1050" dirty="0" smtClean="0"/>
              <a:t>Values are expressed as mean ± SEM of 5 rats per groups. *Significantly different (p&lt; 0.05) compared to the test group (TG) using </a:t>
            </a:r>
            <a:r>
              <a:rPr lang="en-US" sz="1050" dirty="0" err="1" smtClean="0"/>
              <a:t>Dunnett’s</a:t>
            </a:r>
            <a:r>
              <a:rPr lang="en-US" sz="1050" dirty="0" smtClean="0"/>
              <a:t> test.</a:t>
            </a:r>
          </a:p>
          <a:p>
            <a:r>
              <a:rPr lang="en-US" sz="1050" dirty="0" smtClean="0"/>
              <a:t>PSA = Prostate specific antigen</a:t>
            </a:r>
          </a:p>
          <a:p>
            <a:r>
              <a:rPr lang="en-US" sz="1050" dirty="0" err="1" smtClean="0"/>
              <a:t>R.p.w</a:t>
            </a:r>
            <a:r>
              <a:rPr lang="en-US" sz="1050" dirty="0" smtClean="0"/>
              <a:t>. = Relative prostate weight</a:t>
            </a:r>
          </a:p>
          <a:p>
            <a:pPr>
              <a:buNone/>
            </a:pPr>
            <a:endParaRPr lang="en-US" sz="1050" dirty="0" smtClean="0"/>
          </a:p>
          <a:p>
            <a:r>
              <a:rPr lang="en-US" sz="1050" dirty="0" smtClean="0"/>
              <a:t>Key:</a:t>
            </a:r>
          </a:p>
          <a:p>
            <a:r>
              <a:rPr lang="en-US" sz="1050" dirty="0" smtClean="0"/>
              <a:t>TG	Test Group		Inducer  + Soursop			</a:t>
            </a:r>
          </a:p>
          <a:p>
            <a:r>
              <a:rPr lang="en-US" sz="1050" dirty="0" smtClean="0"/>
              <a:t>HC	</a:t>
            </a:r>
            <a:r>
              <a:rPr lang="en-US" sz="1050" smtClean="0"/>
              <a:t>Hormone Control</a:t>
            </a:r>
            <a:r>
              <a:rPr lang="en-US" sz="1050" dirty="0" smtClean="0"/>
              <a:t>	Inducer Only</a:t>
            </a:r>
          </a:p>
          <a:p>
            <a:r>
              <a:rPr lang="en-US" sz="1050" dirty="0" smtClean="0"/>
              <a:t>VC	Vehicle Control	Vehicle Only		</a:t>
            </a:r>
          </a:p>
          <a:p>
            <a:r>
              <a:rPr lang="en-US" sz="1050" dirty="0" smtClean="0"/>
              <a:t>SC	Soursop Control	Soursop Only</a:t>
            </a:r>
          </a:p>
          <a:p>
            <a:r>
              <a:rPr lang="en-US" sz="1050" dirty="0" smtClean="0"/>
              <a:t>VS	Vehicle + Soursop	Vehicle + Soursop</a:t>
            </a:r>
          </a:p>
          <a:p>
            <a:pPr>
              <a:buNone/>
            </a:pPr>
            <a:endParaRPr lang="en-US" sz="105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609600"/>
          </a:xfrm>
        </p:spPr>
        <p:txBody>
          <a:bodyPr/>
          <a:lstStyle/>
          <a:p>
            <a:r>
              <a:rPr lang="en-US" sz="2800" dirty="0" smtClean="0"/>
              <a:t>results</a:t>
            </a:r>
            <a:endParaRPr lang="en-US" dirty="0"/>
          </a:p>
        </p:txBody>
      </p:sp>
      <p:pic>
        <p:nvPicPr>
          <p:cNvPr id="4" name="Content Placeholder 3" descr="D:\JULIUS\5 HC BIG GRP 3.JPG"/>
          <p:cNvPicPr>
            <a:picLocks noGrp="1"/>
          </p:cNvPicPr>
          <p:nvPr>
            <p:ph idx="1"/>
          </p:nvPr>
        </p:nvPicPr>
        <p:blipFill>
          <a:blip r:embed="rId2" cstate="print"/>
          <a:srcRect/>
          <a:stretch>
            <a:fillRect/>
          </a:stretch>
        </p:blipFill>
        <p:spPr bwMode="auto">
          <a:xfrm>
            <a:off x="838200" y="980902"/>
            <a:ext cx="1857895" cy="1533698"/>
          </a:xfrm>
          <a:prstGeom prst="rect">
            <a:avLst/>
          </a:prstGeom>
          <a:noFill/>
          <a:ln w="9525">
            <a:noFill/>
            <a:miter lim="800000"/>
            <a:headEnd/>
            <a:tailEnd/>
          </a:ln>
        </p:spPr>
      </p:pic>
      <p:sp>
        <p:nvSpPr>
          <p:cNvPr id="5" name="Rectangle 4"/>
          <p:cNvSpPr/>
          <p:nvPr/>
        </p:nvSpPr>
        <p:spPr>
          <a:xfrm>
            <a:off x="533400" y="2590800"/>
            <a:ext cx="2667000" cy="307777"/>
          </a:xfrm>
          <a:prstGeom prst="rect">
            <a:avLst/>
          </a:prstGeom>
        </p:spPr>
        <p:txBody>
          <a:bodyPr wrap="square">
            <a:spAutoFit/>
          </a:bodyPr>
          <a:lstStyle/>
          <a:p>
            <a:r>
              <a:rPr lang="en-US" sz="1400" dirty="0" smtClean="0"/>
              <a:t>Image A: Hormone Control, HC</a:t>
            </a:r>
            <a:endParaRPr lang="en-US" sz="1400" dirty="0"/>
          </a:p>
        </p:txBody>
      </p:sp>
      <p:pic>
        <p:nvPicPr>
          <p:cNvPr id="6" name="Picture 5" descr="D:\JULIUS\10 TG TAIL GRP 5.JPG"/>
          <p:cNvPicPr/>
          <p:nvPr/>
        </p:nvPicPr>
        <p:blipFill>
          <a:blip r:embed="rId3" cstate="print"/>
          <a:srcRect/>
          <a:stretch>
            <a:fillRect/>
          </a:stretch>
        </p:blipFill>
        <p:spPr bwMode="auto">
          <a:xfrm>
            <a:off x="3690937" y="990600"/>
            <a:ext cx="1762125" cy="1485347"/>
          </a:xfrm>
          <a:prstGeom prst="rect">
            <a:avLst/>
          </a:prstGeom>
          <a:noFill/>
          <a:ln w="9525">
            <a:noFill/>
            <a:miter lim="800000"/>
            <a:headEnd/>
            <a:tailEnd/>
          </a:ln>
        </p:spPr>
      </p:pic>
      <p:sp>
        <p:nvSpPr>
          <p:cNvPr id="7" name="Rectangle 6"/>
          <p:cNvSpPr/>
          <p:nvPr/>
        </p:nvSpPr>
        <p:spPr>
          <a:xfrm>
            <a:off x="3505200" y="2590800"/>
            <a:ext cx="2143472" cy="307777"/>
          </a:xfrm>
          <a:prstGeom prst="rect">
            <a:avLst/>
          </a:prstGeom>
        </p:spPr>
        <p:txBody>
          <a:bodyPr wrap="none">
            <a:spAutoFit/>
          </a:bodyPr>
          <a:lstStyle/>
          <a:p>
            <a:r>
              <a:rPr lang="en-US" sz="1400" dirty="0" smtClean="0"/>
              <a:t>Image B: Test Group, TG</a:t>
            </a:r>
            <a:endParaRPr lang="en-US" dirty="0"/>
          </a:p>
        </p:txBody>
      </p:sp>
      <p:pic>
        <p:nvPicPr>
          <p:cNvPr id="8" name="Picture 7" descr="D:\JULIUS\2 VC TAIL GRP 1.JPG"/>
          <p:cNvPicPr/>
          <p:nvPr/>
        </p:nvPicPr>
        <p:blipFill>
          <a:blip r:embed="rId4" cstate="print"/>
          <a:srcRect/>
          <a:stretch>
            <a:fillRect/>
          </a:stretch>
        </p:blipFill>
        <p:spPr bwMode="auto">
          <a:xfrm>
            <a:off x="838200" y="3124200"/>
            <a:ext cx="1952625" cy="1474863"/>
          </a:xfrm>
          <a:prstGeom prst="rect">
            <a:avLst/>
          </a:prstGeom>
          <a:noFill/>
          <a:ln w="9525">
            <a:noFill/>
            <a:miter lim="800000"/>
            <a:headEnd/>
            <a:tailEnd/>
          </a:ln>
        </p:spPr>
      </p:pic>
      <p:sp>
        <p:nvSpPr>
          <p:cNvPr id="9" name="Rectangle 8"/>
          <p:cNvSpPr/>
          <p:nvPr/>
        </p:nvSpPr>
        <p:spPr>
          <a:xfrm>
            <a:off x="609600" y="4721423"/>
            <a:ext cx="2487861" cy="307777"/>
          </a:xfrm>
          <a:prstGeom prst="rect">
            <a:avLst/>
          </a:prstGeom>
        </p:spPr>
        <p:txBody>
          <a:bodyPr wrap="none">
            <a:spAutoFit/>
          </a:bodyPr>
          <a:lstStyle/>
          <a:p>
            <a:r>
              <a:rPr lang="en-US" sz="1400" dirty="0" smtClean="0"/>
              <a:t>Image C: Vehicle control, VC</a:t>
            </a:r>
            <a:endParaRPr lang="en-US" dirty="0"/>
          </a:p>
        </p:txBody>
      </p:sp>
      <p:pic>
        <p:nvPicPr>
          <p:cNvPr id="10" name="Picture 9" descr="D:\JULIUS\4 SC TAIL GRP 2.JPG"/>
          <p:cNvPicPr/>
          <p:nvPr/>
        </p:nvPicPr>
        <p:blipFill>
          <a:blip r:embed="rId5" cstate="print"/>
          <a:srcRect/>
          <a:stretch>
            <a:fillRect/>
          </a:stretch>
        </p:blipFill>
        <p:spPr bwMode="auto">
          <a:xfrm>
            <a:off x="3648075" y="3154287"/>
            <a:ext cx="1847850" cy="1417713"/>
          </a:xfrm>
          <a:prstGeom prst="rect">
            <a:avLst/>
          </a:prstGeom>
          <a:noFill/>
          <a:ln w="9525">
            <a:noFill/>
            <a:miter lim="800000"/>
            <a:headEnd/>
            <a:tailEnd/>
          </a:ln>
        </p:spPr>
      </p:pic>
      <p:sp>
        <p:nvSpPr>
          <p:cNvPr id="11" name="Rectangle 10"/>
          <p:cNvSpPr/>
          <p:nvPr/>
        </p:nvSpPr>
        <p:spPr>
          <a:xfrm>
            <a:off x="3413740" y="4648200"/>
            <a:ext cx="2529860" cy="307777"/>
          </a:xfrm>
          <a:prstGeom prst="rect">
            <a:avLst/>
          </a:prstGeom>
        </p:spPr>
        <p:txBody>
          <a:bodyPr wrap="none">
            <a:spAutoFit/>
          </a:bodyPr>
          <a:lstStyle/>
          <a:p>
            <a:r>
              <a:rPr lang="en-US" sz="1400" dirty="0" smtClean="0"/>
              <a:t>Image D: </a:t>
            </a:r>
            <a:r>
              <a:rPr lang="en-US" sz="1400" dirty="0" err="1" smtClean="0"/>
              <a:t>Soursop</a:t>
            </a:r>
            <a:r>
              <a:rPr lang="en-US" sz="1400" dirty="0" smtClean="0"/>
              <a:t> Control, SC</a:t>
            </a:r>
            <a:endParaRPr lang="en-US" dirty="0"/>
          </a:p>
        </p:txBody>
      </p:sp>
      <p:pic>
        <p:nvPicPr>
          <p:cNvPr id="12" name="Picture 11" descr="D:\JULIUS\8 V + S TAIL GRP 4.JPG"/>
          <p:cNvPicPr/>
          <p:nvPr/>
        </p:nvPicPr>
        <p:blipFill>
          <a:blip r:embed="rId6" cstate="print"/>
          <a:srcRect/>
          <a:stretch>
            <a:fillRect/>
          </a:stretch>
        </p:blipFill>
        <p:spPr bwMode="auto">
          <a:xfrm>
            <a:off x="990600" y="5105400"/>
            <a:ext cx="1762125" cy="1416445"/>
          </a:xfrm>
          <a:prstGeom prst="rect">
            <a:avLst/>
          </a:prstGeom>
          <a:noFill/>
          <a:ln w="9525">
            <a:noFill/>
            <a:miter lim="800000"/>
            <a:headEnd/>
            <a:tailEnd/>
          </a:ln>
        </p:spPr>
      </p:pic>
      <p:sp>
        <p:nvSpPr>
          <p:cNvPr id="13" name="Rectangle 12"/>
          <p:cNvSpPr/>
          <p:nvPr/>
        </p:nvSpPr>
        <p:spPr>
          <a:xfrm>
            <a:off x="284022" y="6550223"/>
            <a:ext cx="3297378" cy="307777"/>
          </a:xfrm>
          <a:prstGeom prst="rect">
            <a:avLst/>
          </a:prstGeom>
        </p:spPr>
        <p:txBody>
          <a:bodyPr wrap="none">
            <a:spAutoFit/>
          </a:bodyPr>
          <a:lstStyle/>
          <a:p>
            <a:r>
              <a:rPr lang="en-US" sz="1400" dirty="0" smtClean="0"/>
              <a:t>Image E: Vehicle + </a:t>
            </a:r>
            <a:r>
              <a:rPr lang="en-US" sz="1400" dirty="0" err="1" smtClean="0"/>
              <a:t>Soursop</a:t>
            </a:r>
            <a:r>
              <a:rPr lang="en-US" sz="1400" dirty="0" smtClean="0"/>
              <a:t> Control, VS</a:t>
            </a:r>
            <a:endParaRPr lang="en-US" dirty="0"/>
          </a:p>
        </p:txBody>
      </p:sp>
      <p:sp>
        <p:nvSpPr>
          <p:cNvPr id="14" name="Rectangle 13"/>
          <p:cNvSpPr/>
          <p:nvPr/>
        </p:nvSpPr>
        <p:spPr>
          <a:xfrm>
            <a:off x="3429000" y="5553670"/>
            <a:ext cx="4572000" cy="369332"/>
          </a:xfrm>
          <a:prstGeom prst="rect">
            <a:avLst/>
          </a:prstGeom>
        </p:spPr>
        <p:txBody>
          <a:bodyPr wrap="square">
            <a:spAutoFit/>
          </a:bodyPr>
          <a:lstStyle/>
          <a:p>
            <a:r>
              <a:rPr lang="en-US" dirty="0" smtClean="0"/>
              <a:t>Micrograph  (x100) of prostate tissues</a:t>
            </a:r>
            <a:endParaRPr lang="en-US" dirty="0"/>
          </a:p>
        </p:txBody>
      </p:sp>
      <p:sp>
        <p:nvSpPr>
          <p:cNvPr id="15" name="Rectangle 14"/>
          <p:cNvSpPr/>
          <p:nvPr/>
        </p:nvSpPr>
        <p:spPr>
          <a:xfrm>
            <a:off x="5791200" y="304800"/>
            <a:ext cx="2209800" cy="5447645"/>
          </a:xfrm>
          <a:prstGeom prst="rect">
            <a:avLst/>
          </a:prstGeom>
        </p:spPr>
        <p:txBody>
          <a:bodyPr wrap="square">
            <a:spAutoFit/>
          </a:bodyPr>
          <a:lstStyle/>
          <a:p>
            <a:r>
              <a:rPr lang="en-US" dirty="0" smtClean="0"/>
              <a:t>A: </a:t>
            </a:r>
            <a:r>
              <a:rPr lang="en-US" sz="1600" dirty="0" smtClean="0"/>
              <a:t>enlarged glands with lumen distended by secretions – Prostatic Hyperplasia.</a:t>
            </a:r>
            <a:endParaRPr lang="en-US" dirty="0" smtClean="0"/>
          </a:p>
          <a:p>
            <a:endParaRPr lang="en-US" dirty="0" smtClean="0"/>
          </a:p>
          <a:p>
            <a:r>
              <a:rPr lang="en-US" dirty="0" smtClean="0"/>
              <a:t>B: </a:t>
            </a:r>
            <a:r>
              <a:rPr lang="en-US" sz="1600" dirty="0" smtClean="0"/>
              <a:t>Treatment was found to reduce the distension and amount of luminal secretions in TG.</a:t>
            </a:r>
            <a:endParaRPr lang="en-US" dirty="0" smtClean="0"/>
          </a:p>
          <a:p>
            <a:endParaRPr lang="en-US" dirty="0" smtClean="0"/>
          </a:p>
          <a:p>
            <a:r>
              <a:rPr lang="en-US" dirty="0" smtClean="0"/>
              <a:t>C-E: </a:t>
            </a:r>
            <a:r>
              <a:rPr lang="en-US" sz="1600" dirty="0" smtClean="0"/>
              <a:t>normal sized glands lined by epithelium and enclosing moderate amount of luminal secretions. The surrounding </a:t>
            </a:r>
            <a:r>
              <a:rPr lang="en-US" sz="1600" dirty="0" err="1" smtClean="0"/>
              <a:t>stroma</a:t>
            </a:r>
            <a:r>
              <a:rPr lang="en-US" sz="1600" dirty="0" smtClean="0"/>
              <a:t> is fibro muscular</a:t>
            </a:r>
            <a:r>
              <a:rPr lang="en-US" sz="1600" b="1" dirty="0" smtClean="0"/>
              <a:t>-</a:t>
            </a:r>
            <a:r>
              <a:rPr lang="en-US" sz="1600" dirty="0" smtClean="0"/>
              <a:t> Normal prostate.</a:t>
            </a:r>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594360"/>
          </a:xfrm>
        </p:spPr>
        <p:txBody>
          <a:bodyPr/>
          <a:lstStyle/>
          <a:p>
            <a:r>
              <a:rPr lang="en-US" sz="2800" dirty="0" smtClean="0"/>
              <a:t>DISCUSSION</a:t>
            </a:r>
            <a:endParaRPr lang="en-US" dirty="0"/>
          </a:p>
        </p:txBody>
      </p:sp>
      <p:graphicFrame>
        <p:nvGraphicFramePr>
          <p:cNvPr id="4" name="Content Placeholder 3"/>
          <p:cNvGraphicFramePr>
            <a:graphicFrameLocks noGrp="1"/>
          </p:cNvGraphicFramePr>
          <p:nvPr>
            <p:ph idx="1"/>
          </p:nvPr>
        </p:nvGraphicFramePr>
        <p:xfrm>
          <a:off x="457200" y="914400"/>
          <a:ext cx="7239000" cy="55413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Discussion				</a:t>
            </a:r>
            <a:r>
              <a:rPr lang="en-US" dirty="0" smtClean="0"/>
              <a:t> </a:t>
            </a:r>
            <a:r>
              <a:rPr lang="en-US" sz="1600" dirty="0" smtClean="0"/>
              <a:t>Bioactive compounds </a:t>
            </a:r>
            <a:endParaRPr lang="en-US" dirty="0"/>
          </a:p>
        </p:txBody>
      </p:sp>
      <p:sp>
        <p:nvSpPr>
          <p:cNvPr id="3" name="Content Placeholder 2"/>
          <p:cNvSpPr>
            <a:spLocks noGrp="1"/>
          </p:cNvSpPr>
          <p:nvPr>
            <p:ph idx="1"/>
          </p:nvPr>
        </p:nvSpPr>
        <p:spPr/>
        <p:txBody>
          <a:bodyPr>
            <a:normAutofit fontScale="92500" lnSpcReduction="20000"/>
          </a:bodyPr>
          <a:lstStyle/>
          <a:p>
            <a:r>
              <a:rPr lang="en-US" dirty="0" err="1" smtClean="0"/>
              <a:t>Theseare</a:t>
            </a:r>
            <a:r>
              <a:rPr lang="en-US" dirty="0" smtClean="0"/>
              <a:t> non-nutritive compounds of plants which occur in thousands of forms and structures with many health benefits to man. </a:t>
            </a:r>
          </a:p>
          <a:p>
            <a:pPr>
              <a:buNone/>
            </a:pPr>
            <a:endParaRPr lang="en-US" dirty="0" smtClean="0"/>
          </a:p>
          <a:p>
            <a:r>
              <a:rPr lang="en-US" dirty="0" smtClean="0"/>
              <a:t>Research into elucidating these </a:t>
            </a:r>
            <a:r>
              <a:rPr lang="en-US" dirty="0" err="1" smtClean="0"/>
              <a:t>phytotherapeutic</a:t>
            </a:r>
            <a:r>
              <a:rPr lang="en-US" dirty="0" smtClean="0"/>
              <a:t> agents is intensifying.</a:t>
            </a:r>
          </a:p>
          <a:p>
            <a:pPr>
              <a:buNone/>
            </a:pPr>
            <a:r>
              <a:rPr lang="en-US" dirty="0" smtClean="0"/>
              <a:t> </a:t>
            </a:r>
          </a:p>
          <a:p>
            <a:r>
              <a:rPr lang="en-US" dirty="0" err="1" smtClean="0"/>
              <a:t>Terpenoids</a:t>
            </a:r>
            <a:r>
              <a:rPr lang="en-US" dirty="0" smtClean="0"/>
              <a:t> and </a:t>
            </a:r>
            <a:r>
              <a:rPr lang="en-US" dirty="0" err="1" smtClean="0"/>
              <a:t>polyphenols</a:t>
            </a:r>
            <a:r>
              <a:rPr lang="en-US" dirty="0" smtClean="0"/>
              <a:t> which were among the </a:t>
            </a:r>
            <a:r>
              <a:rPr lang="en-US" dirty="0" err="1" smtClean="0"/>
              <a:t>phytochemicals</a:t>
            </a:r>
            <a:r>
              <a:rPr lang="en-US" dirty="0" smtClean="0"/>
              <a:t> found in </a:t>
            </a:r>
            <a:r>
              <a:rPr lang="en-US" dirty="0" err="1" smtClean="0"/>
              <a:t>soursop</a:t>
            </a:r>
            <a:r>
              <a:rPr lang="en-US" dirty="0" smtClean="0"/>
              <a:t> fruit extract have both been reported to have antioxidant and anti-tumor properties (</a:t>
            </a:r>
            <a:r>
              <a:rPr lang="en-US" dirty="0" err="1" smtClean="0"/>
              <a:t>Grabmann</a:t>
            </a:r>
            <a:r>
              <a:rPr lang="en-US" dirty="0" smtClean="0"/>
              <a:t>, 2005) and </a:t>
            </a:r>
            <a:r>
              <a:rPr lang="en-US" i="1" dirty="0" smtClean="0"/>
              <a:t>in vitro</a:t>
            </a:r>
            <a:r>
              <a:rPr lang="en-US" dirty="0" smtClean="0"/>
              <a:t> anti-</a:t>
            </a:r>
            <a:r>
              <a:rPr lang="en-US" dirty="0" err="1" smtClean="0"/>
              <a:t>prolifirative</a:t>
            </a:r>
            <a:r>
              <a:rPr lang="en-US" dirty="0" smtClean="0"/>
              <a:t> effect on cancer cell lines (de </a:t>
            </a:r>
            <a:r>
              <a:rPr lang="en-US" dirty="0" err="1" smtClean="0"/>
              <a:t>Oliverio</a:t>
            </a:r>
            <a:r>
              <a:rPr lang="en-US" dirty="0" smtClean="0"/>
              <a:t> </a:t>
            </a:r>
            <a:r>
              <a:rPr lang="en-US" i="1" dirty="0" smtClean="0"/>
              <a:t>et al.</a:t>
            </a:r>
            <a:r>
              <a:rPr lang="en-US" dirty="0" smtClean="0"/>
              <a:t>, 2013).</a:t>
            </a:r>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28600"/>
            <a:ext cx="6629400" cy="1173480"/>
          </a:xfrm>
        </p:spPr>
        <p:txBody>
          <a:bodyPr/>
          <a:lstStyle/>
          <a:p>
            <a:r>
              <a:t>Discussion			</a:t>
            </a:r>
            <a:r>
              <a:rPr/>
              <a:t>	</a:t>
            </a:r>
            <a:r>
              <a:rPr sz="1600" smtClean="0"/>
              <a:t>lethality</a:t>
            </a:r>
            <a:endParaRPr lang="en-US" dirty="0"/>
          </a:p>
        </p:txBody>
      </p:sp>
      <p:sp>
        <p:nvSpPr>
          <p:cNvPr id="6" name="Text Placeholder 5"/>
          <p:cNvSpPr>
            <a:spLocks noGrp="1"/>
          </p:cNvSpPr>
          <p:nvPr>
            <p:ph type="body" idx="2"/>
          </p:nvPr>
        </p:nvSpPr>
        <p:spPr>
          <a:xfrm>
            <a:off x="457200" y="1497416"/>
            <a:ext cx="5897880" cy="2160184"/>
          </a:xfrm>
        </p:spPr>
        <p:txBody>
          <a:bodyPr>
            <a:normAutofit fontScale="92500" lnSpcReduction="10000"/>
          </a:bodyPr>
          <a:lstStyle/>
          <a:p>
            <a:r>
              <a:rPr lang="en-US" sz="2000" dirty="0" smtClean="0"/>
              <a:t>The LD</a:t>
            </a:r>
            <a:r>
              <a:rPr lang="en-US" sz="2000" baseline="-25000" dirty="0" smtClean="0"/>
              <a:t>50</a:t>
            </a:r>
            <a:r>
              <a:rPr lang="en-US" sz="2000" dirty="0" smtClean="0"/>
              <a:t> of aqueous extracts of </a:t>
            </a:r>
            <a:r>
              <a:rPr lang="en-US" sz="2000" dirty="0" err="1" smtClean="0"/>
              <a:t>soursop</a:t>
            </a:r>
            <a:r>
              <a:rPr lang="en-US" sz="2000" dirty="0" smtClean="0"/>
              <a:t> fruit pulp was found to be &gt;5000mg/kg in albino </a:t>
            </a:r>
            <a:r>
              <a:rPr lang="en-US" sz="2000" dirty="0" err="1" smtClean="0"/>
              <a:t>Wistar</a:t>
            </a:r>
            <a:r>
              <a:rPr lang="en-US" sz="2000" dirty="0" smtClean="0"/>
              <a:t> rats and as such may be generally regarded as safe (</a:t>
            </a:r>
            <a:r>
              <a:rPr lang="en-US" sz="2000" dirty="0" err="1" smtClean="0"/>
              <a:t>Lorke</a:t>
            </a:r>
            <a:r>
              <a:rPr lang="en-US" sz="2000" dirty="0" smtClean="0"/>
              <a:t>, 1983; USEPA, 1998). </a:t>
            </a:r>
          </a:p>
          <a:p>
            <a:endParaRPr lang="en-US" sz="2000" dirty="0" smtClean="0"/>
          </a:p>
          <a:p>
            <a:r>
              <a:rPr lang="en-US" sz="2000" dirty="0" smtClean="0"/>
              <a:t>It is possible that the fruit extract may combine efficacy with little or no toxicity at the dose used and in the species studied.</a:t>
            </a:r>
            <a:endParaRPr lang="en-US" sz="2000" dirty="0"/>
          </a:p>
        </p:txBody>
      </p:sp>
      <p:pic>
        <p:nvPicPr>
          <p:cNvPr id="7" name="Content Placeholder 6" descr="stock-photo-28346922-albino-dead-mouse.jpg"/>
          <p:cNvPicPr>
            <a:picLocks noGrp="1" noChangeAspect="1"/>
          </p:cNvPicPr>
          <p:nvPr>
            <p:ph sz="half" idx="1"/>
          </p:nvPr>
        </p:nvPicPr>
        <p:blipFill>
          <a:blip r:embed="rId2"/>
          <a:stretch>
            <a:fillRect/>
          </a:stretch>
        </p:blipFill>
        <p:spPr>
          <a:xfrm>
            <a:off x="5130800" y="3352800"/>
            <a:ext cx="2717800" cy="1802330"/>
          </a:xfrm>
        </p:spPr>
      </p:pic>
      <p:pic>
        <p:nvPicPr>
          <p:cNvPr id="1026" name="Picture 2" descr="C:\Users\USER\Desktop\Malaysia\white-laboratory-rat-isolated-on-grey-background-Stock-Photo-mouse.jpg"/>
          <p:cNvPicPr>
            <a:picLocks noChangeAspect="1" noChangeArrowheads="1"/>
          </p:cNvPicPr>
          <p:nvPr/>
        </p:nvPicPr>
        <p:blipFill>
          <a:blip r:embed="rId3" cstate="print"/>
          <a:srcRect/>
          <a:stretch>
            <a:fillRect/>
          </a:stretch>
        </p:blipFill>
        <p:spPr bwMode="auto">
          <a:xfrm>
            <a:off x="1066800" y="3810000"/>
            <a:ext cx="2895600" cy="1817546"/>
          </a:xfrm>
          <a:prstGeom prst="rect">
            <a:avLst/>
          </a:prstGeom>
          <a:noFill/>
        </p:spPr>
      </p:pic>
      <p:sp>
        <p:nvSpPr>
          <p:cNvPr id="9" name="Rectangle 8"/>
          <p:cNvSpPr/>
          <p:nvPr/>
        </p:nvSpPr>
        <p:spPr>
          <a:xfrm>
            <a:off x="762000" y="5791200"/>
            <a:ext cx="7848600" cy="923330"/>
          </a:xfrm>
          <a:prstGeom prst="rect">
            <a:avLst/>
          </a:prstGeom>
        </p:spPr>
        <p:txBody>
          <a:bodyPr wrap="square">
            <a:spAutoFit/>
          </a:bodyPr>
          <a:lstStyle/>
          <a:p>
            <a:r>
              <a:rPr lang="en-US" dirty="0" smtClean="0"/>
              <a:t>Efficacy with low or no toxicity is a desired property in </a:t>
            </a:r>
            <a:r>
              <a:rPr lang="en-US" dirty="0" err="1" smtClean="0"/>
              <a:t>ethnopharmacology</a:t>
            </a:r>
            <a:r>
              <a:rPr lang="en-US" dirty="0" smtClean="0"/>
              <a:t>, and some medicinal plants have been screened as combining these two desired qualities (</a:t>
            </a:r>
            <a:r>
              <a:rPr lang="en-US" dirty="0" err="1" smtClean="0"/>
              <a:t>Omale</a:t>
            </a:r>
            <a:r>
              <a:rPr lang="en-US" dirty="0" smtClean="0"/>
              <a:t> and </a:t>
            </a:r>
            <a:r>
              <a:rPr lang="en-US" dirty="0" err="1" smtClean="0"/>
              <a:t>Okafor</a:t>
            </a:r>
            <a:r>
              <a:rPr lang="en-US" dirty="0" smtClean="0"/>
              <a:t>, 2009).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ttp://www.cancercenter.com/%7E/media/Images/Others/Blog/blog-psa-test-prostate.jpg"/>
          <p:cNvPicPr>
            <a:picLocks noChangeAspect="1" noChangeArrowheads="1"/>
          </p:cNvPicPr>
          <p:nvPr/>
        </p:nvPicPr>
        <p:blipFill>
          <a:blip r:embed="rId2"/>
          <a:srcRect/>
          <a:stretch>
            <a:fillRect/>
          </a:stretch>
        </p:blipFill>
        <p:spPr bwMode="auto">
          <a:xfrm>
            <a:off x="0" y="5086349"/>
            <a:ext cx="2667000" cy="1619251"/>
          </a:xfrm>
          <a:prstGeom prst="rect">
            <a:avLst/>
          </a:prstGeom>
          <a:noFill/>
        </p:spPr>
      </p:pic>
      <p:sp>
        <p:nvSpPr>
          <p:cNvPr id="2" name="Title 1"/>
          <p:cNvSpPr>
            <a:spLocks noGrp="1"/>
          </p:cNvSpPr>
          <p:nvPr>
            <p:ph type="title"/>
          </p:nvPr>
        </p:nvSpPr>
        <p:spPr/>
        <p:txBody>
          <a:bodyPr>
            <a:normAutofit/>
          </a:bodyPr>
          <a:lstStyle/>
          <a:p>
            <a:r>
              <a:rPr lang="en-US" sz="2400" dirty="0" smtClean="0"/>
              <a:t>Discussion</a:t>
            </a:r>
            <a:r>
              <a:rPr lang="en-US" dirty="0" smtClean="0"/>
              <a:t>		</a:t>
            </a:r>
            <a:r>
              <a:rPr lang="en-US" sz="1600" dirty="0" smtClean="0"/>
              <a:t>prostate enlargement</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study reveals a potential of </a:t>
            </a:r>
            <a:r>
              <a:rPr lang="en-US" dirty="0" err="1" smtClean="0"/>
              <a:t>soursop</a:t>
            </a:r>
            <a:r>
              <a:rPr lang="en-US" dirty="0" smtClean="0"/>
              <a:t> fruit to prevent enlargement of the prostate experimentally, </a:t>
            </a:r>
          </a:p>
          <a:p>
            <a:pPr>
              <a:buNone/>
            </a:pPr>
            <a:r>
              <a:rPr lang="en-US" dirty="0" smtClean="0"/>
              <a:t>	</a:t>
            </a:r>
            <a:r>
              <a:rPr lang="en-US" sz="2200" dirty="0" smtClean="0"/>
              <a:t>from the significant reduction (p&lt;0.05) in prostate weight in the treated group, an observation corroborated with by the significant decrease (p&lt;0.05) in serum PSA levels.</a:t>
            </a:r>
          </a:p>
          <a:p>
            <a:pPr>
              <a:buNone/>
            </a:pPr>
            <a:r>
              <a:rPr lang="en-US" sz="2200" dirty="0" smtClean="0"/>
              <a:t> </a:t>
            </a:r>
          </a:p>
          <a:p>
            <a:r>
              <a:rPr lang="en-US" dirty="0" smtClean="0"/>
              <a:t>In the current study, treatment significantly reduced (p&lt;0.05) the number of cells produced (as evident in the prostate weight) thereby (also) reducing significantly (p&lt;0.05) the serum PSA (Table 4).</a:t>
            </a:r>
            <a:r>
              <a:rPr lang="en-US" sz="2200" dirty="0" smtClean="0"/>
              <a:t> </a:t>
            </a:r>
          </a:p>
          <a:p>
            <a:r>
              <a:rPr lang="en-US" sz="2200" dirty="0" smtClean="0"/>
              <a:t>This prostate size–PSA level interrelationship has been well documented (</a:t>
            </a:r>
            <a:r>
              <a:rPr lang="en-US" sz="2200" dirty="0" err="1" smtClean="0"/>
              <a:t>Girman</a:t>
            </a:r>
            <a:r>
              <a:rPr lang="en-US" sz="2200" dirty="0" smtClean="0"/>
              <a:t>, 1998; Praveen, 2013).</a:t>
            </a:r>
          </a:p>
          <a:p>
            <a:endParaRPr lang="en-US" dirty="0"/>
          </a:p>
        </p:txBody>
      </p:sp>
      <p:pic>
        <p:nvPicPr>
          <p:cNvPr id="16386" name="Picture 2" descr="http://hybridrastamama.com/wp-content/uploads/2014/05/Enlarged-Prostate-2.jpg"/>
          <p:cNvPicPr>
            <a:picLocks noChangeAspect="1" noChangeArrowheads="1"/>
          </p:cNvPicPr>
          <p:nvPr/>
        </p:nvPicPr>
        <p:blipFill>
          <a:blip r:embed="rId3"/>
          <a:srcRect/>
          <a:stretch>
            <a:fillRect/>
          </a:stretch>
        </p:blipFill>
        <p:spPr bwMode="auto">
          <a:xfrm>
            <a:off x="5715000" y="76200"/>
            <a:ext cx="2286000" cy="1434466"/>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746760"/>
          </a:xfrm>
        </p:spPr>
        <p:txBody>
          <a:bodyPr>
            <a:normAutofit/>
          </a:bodyPr>
          <a:lstStyle/>
          <a:p>
            <a:r>
              <a:rPr lang="en-US" sz="2400" dirty="0" smtClean="0"/>
              <a:t>Discussion				</a:t>
            </a:r>
            <a:r>
              <a:rPr lang="en-US" sz="1600" dirty="0" smtClean="0"/>
              <a:t>T:E…AGE</a:t>
            </a:r>
            <a:endParaRPr lang="en-US" dirty="0"/>
          </a:p>
        </p:txBody>
      </p:sp>
      <p:sp>
        <p:nvSpPr>
          <p:cNvPr id="3" name="Content Placeholder 2"/>
          <p:cNvSpPr>
            <a:spLocks noGrp="1"/>
          </p:cNvSpPr>
          <p:nvPr>
            <p:ph idx="1"/>
          </p:nvPr>
        </p:nvSpPr>
        <p:spPr/>
        <p:txBody>
          <a:bodyPr>
            <a:normAutofit/>
          </a:bodyPr>
          <a:lstStyle/>
          <a:p>
            <a:endParaRPr lang="en-US" dirty="0" smtClean="0"/>
          </a:p>
          <a:p>
            <a:endParaRPr lang="en-US" dirty="0" smtClean="0"/>
          </a:p>
          <a:p>
            <a:endParaRPr lang="en-US" dirty="0" smtClean="0"/>
          </a:p>
          <a:p>
            <a:endParaRPr lang="en-US" dirty="0" smtClean="0"/>
          </a:p>
          <a:p>
            <a:endParaRPr lang="en-US" sz="2400" dirty="0" smtClean="0"/>
          </a:p>
          <a:p>
            <a:r>
              <a:rPr lang="en-US" sz="2400" dirty="0" smtClean="0"/>
              <a:t>As men age T levels drop while E2 levels go up. This imbalance between the androgenic and non-androgenic hormones has been reported as the cause of BPH (</a:t>
            </a:r>
            <a:r>
              <a:rPr lang="en-US" sz="2400" dirty="0" err="1" smtClean="0"/>
              <a:t>Briganti</a:t>
            </a:r>
            <a:r>
              <a:rPr lang="en-US" sz="2400" dirty="0" smtClean="0"/>
              <a:t> </a:t>
            </a:r>
            <a:r>
              <a:rPr lang="en-US" sz="2400" i="1" dirty="0" smtClean="0"/>
              <a:t>et al</a:t>
            </a:r>
            <a:r>
              <a:rPr lang="en-US" sz="2400" dirty="0" smtClean="0"/>
              <a:t>., 2009) and it has been found to be so in BPH patients from clinical studies (Tan </a:t>
            </a:r>
            <a:r>
              <a:rPr lang="en-US" sz="2400" i="1" dirty="0" smtClean="0"/>
              <a:t>et al, 2003; </a:t>
            </a:r>
            <a:r>
              <a:rPr lang="en-US" sz="2400" dirty="0" smtClean="0"/>
              <a:t>Xiang-</a:t>
            </a:r>
            <a:r>
              <a:rPr lang="en-US" sz="2400" dirty="0" err="1" smtClean="0"/>
              <a:t>Yhu</a:t>
            </a:r>
            <a:r>
              <a:rPr lang="en-US" sz="2400" dirty="0" smtClean="0"/>
              <a:t> </a:t>
            </a:r>
            <a:r>
              <a:rPr lang="en-US" sz="2400" i="1" dirty="0" smtClean="0"/>
              <a:t>et al.,</a:t>
            </a:r>
            <a:r>
              <a:rPr lang="en-US" sz="2400" dirty="0" smtClean="0"/>
              <a:t> 2010). </a:t>
            </a:r>
            <a:endParaRPr lang="en-US" sz="2400" dirty="0"/>
          </a:p>
        </p:txBody>
      </p:sp>
      <p:pic>
        <p:nvPicPr>
          <p:cNvPr id="13313" name="Picture 1" descr="C:\Users\USER\Desktop\Malaysia\6a00d8341bf7f753ef00e54f391fc68834-800wi.jpg"/>
          <p:cNvPicPr>
            <a:picLocks noChangeAspect="1" noChangeArrowheads="1"/>
          </p:cNvPicPr>
          <p:nvPr/>
        </p:nvPicPr>
        <p:blipFill>
          <a:blip r:embed="rId2"/>
          <a:srcRect/>
          <a:stretch>
            <a:fillRect/>
          </a:stretch>
        </p:blipFill>
        <p:spPr bwMode="auto">
          <a:xfrm>
            <a:off x="1524000" y="1274064"/>
            <a:ext cx="4876800" cy="2535936"/>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Discussion				</a:t>
            </a:r>
            <a:r>
              <a:rPr lang="en-US" sz="1800" dirty="0" smtClean="0"/>
              <a:t>T:E…AGE</a:t>
            </a:r>
            <a:endParaRPr lang="en-US" dirty="0"/>
          </a:p>
        </p:txBody>
      </p:sp>
      <p:sp>
        <p:nvSpPr>
          <p:cNvPr id="3" name="Content Placeholder 2"/>
          <p:cNvSpPr>
            <a:spLocks noGrp="1"/>
          </p:cNvSpPr>
          <p:nvPr>
            <p:ph idx="1"/>
          </p:nvPr>
        </p:nvSpPr>
        <p:spPr/>
        <p:txBody>
          <a:bodyPr>
            <a:normAutofit fontScale="92500"/>
          </a:bodyPr>
          <a:lstStyle/>
          <a:p>
            <a:r>
              <a:rPr lang="en-US" dirty="0" smtClean="0"/>
              <a:t>In this study, it was observed that</a:t>
            </a:r>
            <a:r>
              <a:rPr lang="en-US" i="1" dirty="0" smtClean="0"/>
              <a:t> A. </a:t>
            </a:r>
            <a:r>
              <a:rPr lang="en-US" i="1" dirty="0" err="1" smtClean="0"/>
              <a:t>muricata</a:t>
            </a:r>
            <a:r>
              <a:rPr lang="en-US" i="1" dirty="0" smtClean="0"/>
              <a:t> </a:t>
            </a:r>
            <a:r>
              <a:rPr lang="en-US" dirty="0" smtClean="0"/>
              <a:t>administration to the group that received concurrent tumor induction improved the T:E2 by not only</a:t>
            </a:r>
            <a:r>
              <a:rPr lang="en-US" i="1" dirty="0" smtClean="0"/>
              <a:t> </a:t>
            </a:r>
            <a:r>
              <a:rPr lang="en-US" dirty="0" smtClean="0"/>
              <a:t>decreasing serum E levels but also increasing  the T levels</a:t>
            </a:r>
            <a:r>
              <a:rPr lang="en-US" dirty="0" smtClean="0"/>
              <a:t>.</a:t>
            </a:r>
          </a:p>
          <a:p>
            <a:pPr>
              <a:buNone/>
            </a:pPr>
            <a:endParaRPr lang="en-US" dirty="0" smtClean="0"/>
          </a:p>
          <a:p>
            <a:r>
              <a:rPr lang="en-US" dirty="0" smtClean="0"/>
              <a:t> Although HC and TG both received exogenous hormones, it is possible that the slight increase in T levels in the test group may have been due to the ability of the fruit to block the conversion of T to DHT (</a:t>
            </a:r>
            <a:r>
              <a:rPr lang="en-US" dirty="0" err="1" smtClean="0"/>
              <a:t>Dihydrotestosterone</a:t>
            </a:r>
            <a:r>
              <a:rPr lang="en-US" dirty="0" smtClean="0"/>
              <a:t>) by enzyme 5α-reductase (5αR) (Table 4). </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Discussion				</a:t>
            </a:r>
            <a:r>
              <a:rPr lang="en-US" sz="1600" dirty="0" err="1" smtClean="0"/>
              <a:t>dht</a:t>
            </a:r>
            <a:endParaRPr lang="en-US" dirty="0"/>
          </a:p>
        </p:txBody>
      </p:sp>
      <p:sp>
        <p:nvSpPr>
          <p:cNvPr id="3" name="Content Placeholder 2"/>
          <p:cNvSpPr>
            <a:spLocks noGrp="1"/>
          </p:cNvSpPr>
          <p:nvPr>
            <p:ph idx="1"/>
          </p:nvPr>
        </p:nvSpPr>
        <p:spPr/>
        <p:txBody>
          <a:bodyPr>
            <a:normAutofit lnSpcReduction="10000"/>
          </a:bodyPr>
          <a:lstStyle/>
          <a:p>
            <a:r>
              <a:rPr lang="en-US" dirty="0" smtClean="0"/>
              <a:t>DHT is 10× more potent than T and is the androgen form that is most implicated in the etiology of BPH (Marks </a:t>
            </a:r>
            <a:r>
              <a:rPr lang="en-US" i="1" dirty="0" smtClean="0"/>
              <a:t>et al</a:t>
            </a:r>
            <a:r>
              <a:rPr lang="en-US" dirty="0" smtClean="0"/>
              <a:t>., 2006; Praveen, 2013).</a:t>
            </a:r>
          </a:p>
          <a:p>
            <a:endParaRPr lang="en-US" dirty="0" smtClean="0"/>
          </a:p>
          <a:p>
            <a:r>
              <a:rPr lang="en-US" dirty="0" smtClean="0"/>
              <a:t>This inhibitory property has been found in a number of nutrients and </a:t>
            </a:r>
            <a:r>
              <a:rPr lang="en-US" dirty="0" err="1" smtClean="0"/>
              <a:t>phytochemicals</a:t>
            </a:r>
            <a:r>
              <a:rPr lang="en-US" dirty="0" smtClean="0"/>
              <a:t> (</a:t>
            </a:r>
            <a:r>
              <a:rPr lang="en-US" dirty="0" err="1" smtClean="0"/>
              <a:t>Hennenfront</a:t>
            </a:r>
            <a:r>
              <a:rPr lang="en-US" dirty="0" smtClean="0"/>
              <a:t>, 1995; Murray, 1995). </a:t>
            </a:r>
          </a:p>
          <a:p>
            <a:endParaRPr lang="en-US" dirty="0" smtClean="0"/>
          </a:p>
          <a:p>
            <a:r>
              <a:rPr lang="en-US" dirty="0" smtClean="0"/>
              <a:t>It is important to note that DHT build up is a stimulant for prostate cell proliferation (</a:t>
            </a:r>
            <a:r>
              <a:rPr lang="en-US" dirty="0" err="1" smtClean="0"/>
              <a:t>Elom</a:t>
            </a:r>
            <a:r>
              <a:rPr lang="en-US" dirty="0" smtClean="0"/>
              <a:t> </a:t>
            </a:r>
            <a:r>
              <a:rPr lang="en-US" i="1" dirty="0" smtClean="0"/>
              <a:t>et al.</a:t>
            </a:r>
            <a:r>
              <a:rPr lang="en-US" dirty="0" smtClean="0"/>
              <a:t>, 2006).</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Discussion			</a:t>
            </a:r>
            <a:r>
              <a:rPr lang="en-US" sz="1600" dirty="0" err="1" smtClean="0"/>
              <a:t>dht</a:t>
            </a:r>
            <a:r>
              <a:rPr lang="en-US" sz="1600" dirty="0" smtClean="0"/>
              <a:t> deprivation</a:t>
            </a:r>
            <a:endParaRPr lang="en-US" dirty="0"/>
          </a:p>
        </p:txBody>
      </p:sp>
      <p:sp>
        <p:nvSpPr>
          <p:cNvPr id="3" name="Content Placeholder 2"/>
          <p:cNvSpPr>
            <a:spLocks noGrp="1"/>
          </p:cNvSpPr>
          <p:nvPr>
            <p:ph idx="1"/>
          </p:nvPr>
        </p:nvSpPr>
        <p:spPr/>
        <p:txBody>
          <a:bodyPr>
            <a:normAutofit/>
          </a:bodyPr>
          <a:lstStyle/>
          <a:p>
            <a:r>
              <a:rPr lang="en-US" dirty="0" smtClean="0"/>
              <a:t>The drugs of choice for BPH </a:t>
            </a:r>
          </a:p>
          <a:p>
            <a:pPr>
              <a:buNone/>
            </a:pPr>
            <a:r>
              <a:rPr lang="en-US" dirty="0" err="1" smtClean="0"/>
              <a:t>F</a:t>
            </a:r>
            <a:r>
              <a:rPr lang="en-US" dirty="0" err="1" smtClean="0"/>
              <a:t>inasteride</a:t>
            </a:r>
            <a:r>
              <a:rPr lang="en-US" dirty="0" smtClean="0"/>
              <a:t> </a:t>
            </a:r>
            <a:r>
              <a:rPr lang="en-US" dirty="0" smtClean="0"/>
              <a:t>and </a:t>
            </a:r>
          </a:p>
          <a:p>
            <a:pPr>
              <a:buNone/>
            </a:pPr>
            <a:r>
              <a:rPr lang="en-US" dirty="0" err="1" smtClean="0"/>
              <a:t>Dutasteride</a:t>
            </a:r>
            <a:endParaRPr lang="en-US" dirty="0" smtClean="0"/>
          </a:p>
          <a:p>
            <a:pPr>
              <a:buNone/>
            </a:pPr>
            <a:endParaRPr lang="en-US" dirty="0"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Discussion			</a:t>
            </a:r>
            <a:r>
              <a:rPr lang="en-US" sz="1600" dirty="0" err="1" smtClean="0"/>
              <a:t>dht</a:t>
            </a:r>
            <a:r>
              <a:rPr lang="en-US" sz="1600" dirty="0" smtClean="0"/>
              <a:t> deprivation</a:t>
            </a:r>
            <a:endParaRPr lang="en-US" dirty="0"/>
          </a:p>
        </p:txBody>
      </p:sp>
      <p:sp>
        <p:nvSpPr>
          <p:cNvPr id="3" name="Content Placeholder 2"/>
          <p:cNvSpPr>
            <a:spLocks noGrp="1"/>
          </p:cNvSpPr>
          <p:nvPr>
            <p:ph idx="1"/>
          </p:nvPr>
        </p:nvSpPr>
        <p:spPr/>
        <p:txBody>
          <a:bodyPr>
            <a:normAutofit/>
          </a:bodyPr>
          <a:lstStyle/>
          <a:p>
            <a:r>
              <a:rPr lang="en-US" dirty="0" smtClean="0"/>
              <a:t>The drugs of choice for BPH </a:t>
            </a:r>
          </a:p>
          <a:p>
            <a:pPr>
              <a:buNone/>
            </a:pPr>
            <a:r>
              <a:rPr lang="en-US" dirty="0" err="1" smtClean="0"/>
              <a:t>finasteride</a:t>
            </a:r>
            <a:r>
              <a:rPr lang="en-US" dirty="0" smtClean="0"/>
              <a:t> and </a:t>
            </a:r>
          </a:p>
          <a:p>
            <a:pPr>
              <a:buNone/>
            </a:pPr>
            <a:r>
              <a:rPr lang="en-US" dirty="0" err="1" smtClean="0"/>
              <a:t>Dutasteride</a:t>
            </a:r>
            <a:endParaRPr lang="en-US" dirty="0" smtClean="0"/>
          </a:p>
          <a:p>
            <a:pPr>
              <a:buNone/>
            </a:pPr>
            <a:endParaRPr lang="en-US" dirty="0" smtClean="0"/>
          </a:p>
          <a:p>
            <a:pPr>
              <a:buNone/>
            </a:pPr>
            <a:r>
              <a:rPr lang="en-US" dirty="0" smtClean="0"/>
              <a:t>	better alternatives are being sought as a result of side effects which include </a:t>
            </a:r>
          </a:p>
          <a:p>
            <a:pPr>
              <a:buNone/>
            </a:pPr>
            <a:r>
              <a:rPr lang="en-US" dirty="0" smtClean="0"/>
              <a:t>libido loss, </a:t>
            </a:r>
          </a:p>
          <a:p>
            <a:pPr>
              <a:buNone/>
            </a:pPr>
            <a:r>
              <a:rPr lang="en-US" dirty="0" smtClean="0"/>
              <a:t>hair loss, </a:t>
            </a:r>
          </a:p>
          <a:p>
            <a:pPr>
              <a:buNone/>
            </a:pPr>
            <a:r>
              <a:rPr lang="en-US" dirty="0" err="1" smtClean="0"/>
              <a:t>gynaecomastia</a:t>
            </a:r>
            <a:r>
              <a:rPr lang="en-US" dirty="0" smtClean="0"/>
              <a:t> and </a:t>
            </a:r>
          </a:p>
          <a:p>
            <a:pPr>
              <a:buNone/>
            </a:pPr>
            <a:r>
              <a:rPr lang="en-US" dirty="0" smtClean="0"/>
              <a:t>rash (Nickel, 2004) </a:t>
            </a:r>
          </a:p>
          <a:p>
            <a:pPr>
              <a:buNone/>
            </a:pPr>
            <a:endParaRPr lang="en-US" dirty="0" smtClean="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Discussion				</a:t>
            </a:r>
            <a:r>
              <a:rPr lang="en-US" sz="1600" dirty="0" err="1" smtClean="0"/>
              <a:t>dht</a:t>
            </a:r>
            <a:r>
              <a:rPr lang="en-US" sz="1600" dirty="0" smtClean="0"/>
              <a:t> deprivation</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The drugs of choice for BPH </a:t>
            </a:r>
          </a:p>
          <a:p>
            <a:pPr>
              <a:buNone/>
            </a:pPr>
            <a:r>
              <a:rPr lang="en-US" dirty="0" err="1" smtClean="0"/>
              <a:t>finasteride</a:t>
            </a:r>
            <a:r>
              <a:rPr lang="en-US" dirty="0" smtClean="0"/>
              <a:t> and </a:t>
            </a:r>
          </a:p>
          <a:p>
            <a:pPr>
              <a:buNone/>
            </a:pPr>
            <a:r>
              <a:rPr lang="en-US" dirty="0" err="1" smtClean="0"/>
              <a:t>Dutasteride</a:t>
            </a:r>
            <a:endParaRPr lang="en-US" dirty="0" smtClean="0"/>
          </a:p>
          <a:p>
            <a:pPr>
              <a:buNone/>
            </a:pPr>
            <a:endParaRPr lang="en-US" dirty="0" smtClean="0"/>
          </a:p>
          <a:p>
            <a:pPr>
              <a:buNone/>
            </a:pPr>
            <a:r>
              <a:rPr lang="en-US" dirty="0" smtClean="0"/>
              <a:t>better alternatives are being sought as a result of side effects which include </a:t>
            </a:r>
          </a:p>
          <a:p>
            <a:pPr>
              <a:buNone/>
            </a:pPr>
            <a:r>
              <a:rPr lang="en-US" dirty="0" smtClean="0"/>
              <a:t>libido loss, </a:t>
            </a:r>
          </a:p>
          <a:p>
            <a:pPr>
              <a:buNone/>
            </a:pPr>
            <a:r>
              <a:rPr lang="en-US" dirty="0" smtClean="0"/>
              <a:t>hair loss, </a:t>
            </a:r>
          </a:p>
          <a:p>
            <a:pPr>
              <a:buNone/>
            </a:pPr>
            <a:r>
              <a:rPr lang="en-US" dirty="0" err="1" smtClean="0"/>
              <a:t>gynaecomastia</a:t>
            </a:r>
            <a:r>
              <a:rPr lang="en-US" dirty="0" smtClean="0"/>
              <a:t> and </a:t>
            </a:r>
          </a:p>
          <a:p>
            <a:pPr>
              <a:buNone/>
            </a:pPr>
            <a:r>
              <a:rPr lang="en-US" dirty="0" smtClean="0"/>
              <a:t>rash (Nickel, 2004) </a:t>
            </a:r>
          </a:p>
          <a:p>
            <a:pPr>
              <a:buNone/>
            </a:pPr>
            <a:endParaRPr lang="en-US" dirty="0" smtClean="0"/>
          </a:p>
          <a:p>
            <a:pPr>
              <a:buNone/>
            </a:pPr>
            <a:r>
              <a:rPr lang="en-US" dirty="0" smtClean="0"/>
              <a:t>are in the 5α-reductase inhibitors class of drugs</a:t>
            </a:r>
            <a:r>
              <a:rPr lang="en-US" dirty="0" smtClean="0"/>
              <a:t>, </a:t>
            </a:r>
          </a:p>
          <a:p>
            <a:pPr>
              <a:buNone/>
            </a:pPr>
            <a:endParaRPr lang="en-US" dirty="0" smtClean="0"/>
          </a:p>
          <a:p>
            <a:pPr>
              <a:buNone/>
            </a:pPr>
            <a:r>
              <a:rPr lang="en-US" dirty="0" smtClean="0"/>
              <a:t>are </a:t>
            </a:r>
            <a:r>
              <a:rPr lang="en-US" dirty="0" smtClean="0"/>
              <a:t>well known to effect their pharmacological action by depriving prostatic cells of DHT (Marks </a:t>
            </a:r>
            <a:r>
              <a:rPr lang="en-US" i="1" dirty="0" smtClean="0"/>
              <a:t>et al</a:t>
            </a:r>
            <a:r>
              <a:rPr lang="en-US" dirty="0" smtClean="0"/>
              <a:t>., 2006</a:t>
            </a:r>
            <a:r>
              <a:rPr lang="en-US" dirty="0" smtClean="0"/>
              <a:t>)</a:t>
            </a:r>
          </a:p>
          <a:p>
            <a:pPr>
              <a:buNone/>
            </a:pPr>
            <a:r>
              <a:rPr lang="en-US" dirty="0" smtClean="0"/>
              <a:t> </a:t>
            </a:r>
            <a:endParaRPr lang="en-US" dirty="0" smtClean="0"/>
          </a:p>
          <a:p>
            <a:pPr>
              <a:buNone/>
            </a:pPr>
            <a:r>
              <a:rPr lang="en-US" dirty="0" smtClean="0"/>
              <a:t>are </a:t>
            </a:r>
            <a:r>
              <a:rPr lang="en-US" dirty="0" smtClean="0"/>
              <a:t>usually prescribed as preventive treatment for disease progression.</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Discussion			</a:t>
            </a:r>
            <a:r>
              <a:rPr lang="en-US" sz="1600" dirty="0" smtClean="0"/>
              <a:t>e2 reduction</a:t>
            </a:r>
            <a:endParaRPr lang="en-US" dirty="0"/>
          </a:p>
        </p:txBody>
      </p:sp>
      <p:sp>
        <p:nvSpPr>
          <p:cNvPr id="3" name="Content Placeholder 2"/>
          <p:cNvSpPr>
            <a:spLocks noGrp="1"/>
          </p:cNvSpPr>
          <p:nvPr>
            <p:ph idx="1"/>
          </p:nvPr>
        </p:nvSpPr>
        <p:spPr/>
        <p:txBody>
          <a:bodyPr>
            <a:normAutofit fontScale="92500"/>
          </a:bodyPr>
          <a:lstStyle/>
          <a:p>
            <a:r>
              <a:rPr lang="en-US" dirty="0" smtClean="0"/>
              <a:t>In addition, the reduction in E2 in the treated group is quite an exciting observation.</a:t>
            </a:r>
          </a:p>
          <a:p>
            <a:pPr>
              <a:buNone/>
            </a:pPr>
            <a:r>
              <a:rPr lang="en-US" dirty="0" smtClean="0"/>
              <a:t> </a:t>
            </a:r>
          </a:p>
          <a:p>
            <a:r>
              <a:rPr lang="en-US" dirty="0" smtClean="0"/>
              <a:t>It has been reported that the prostate is an E2 target, where it directly or indirectly promotes prostate growth (Nicholson and </a:t>
            </a:r>
            <a:r>
              <a:rPr lang="en-US" dirty="0" err="1" smtClean="0"/>
              <a:t>Ricke</a:t>
            </a:r>
            <a:r>
              <a:rPr lang="en-US" dirty="0" smtClean="0"/>
              <a:t>, 2011) </a:t>
            </a:r>
          </a:p>
          <a:p>
            <a:endParaRPr lang="en-US" dirty="0" smtClean="0"/>
          </a:p>
          <a:p>
            <a:r>
              <a:rPr lang="en-US" dirty="0" smtClean="0"/>
              <a:t>and there is ample evidence on its role in the development and management of BPH particularly by various tissue or cell-specific receptors (</a:t>
            </a:r>
            <a:r>
              <a:rPr lang="en-US" dirty="0" err="1" smtClean="0"/>
              <a:t>Garg</a:t>
            </a:r>
            <a:r>
              <a:rPr lang="en-US" dirty="0" smtClean="0"/>
              <a:t> </a:t>
            </a:r>
            <a:r>
              <a:rPr lang="en-US" i="1" dirty="0" smtClean="0"/>
              <a:t>et al.</a:t>
            </a:r>
            <a:r>
              <a:rPr lang="en-US" dirty="0" smtClean="0"/>
              <a:t>, 2013). </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t>Discussion						</a:t>
            </a:r>
            <a:r>
              <a:rPr lang="en-US" sz="1600" dirty="0" err="1" smtClean="0"/>
              <a:t>serm</a:t>
            </a:r>
            <a:endParaRPr lang="en-US" dirty="0"/>
          </a:p>
        </p:txBody>
      </p:sp>
      <p:sp>
        <p:nvSpPr>
          <p:cNvPr id="3" name="Content Placeholder 2"/>
          <p:cNvSpPr>
            <a:spLocks noGrp="1"/>
          </p:cNvSpPr>
          <p:nvPr>
            <p:ph idx="1"/>
          </p:nvPr>
        </p:nvSpPr>
        <p:spPr>
          <a:xfrm>
            <a:off x="457200" y="1630680"/>
            <a:ext cx="7239000" cy="4846320"/>
          </a:xfrm>
        </p:spPr>
        <p:txBody>
          <a:bodyPr>
            <a:normAutofit/>
          </a:bodyPr>
          <a:lstStyle/>
          <a:p>
            <a:r>
              <a:rPr lang="en-US" dirty="0" smtClean="0"/>
              <a:t>Selective estrogen receptor modulators (SERM) have been shown through </a:t>
            </a:r>
            <a:r>
              <a:rPr lang="en-US" i="1" dirty="0" smtClean="0"/>
              <a:t>in vitro </a:t>
            </a:r>
            <a:r>
              <a:rPr lang="en-US" dirty="0" smtClean="0"/>
              <a:t>and </a:t>
            </a:r>
            <a:r>
              <a:rPr lang="en-US" i="1" dirty="0" smtClean="0"/>
              <a:t>in vivo </a:t>
            </a:r>
            <a:r>
              <a:rPr lang="en-US" dirty="0" smtClean="0"/>
              <a:t>studies to have pro-apoptotic, anti-proliferative and anti-inflammatory mechanisms in BPH. </a:t>
            </a:r>
            <a:endParaRPr lang="en-US" dirty="0" smtClean="0"/>
          </a:p>
          <a:p>
            <a:endParaRPr lang="en-US" dirty="0" smtClean="0"/>
          </a:p>
          <a:p>
            <a:r>
              <a:rPr lang="en-US" dirty="0" smtClean="0"/>
              <a:t>They </a:t>
            </a:r>
            <a:r>
              <a:rPr lang="en-US" dirty="0" smtClean="0"/>
              <a:t>also inhibit different growth factors, </a:t>
            </a:r>
            <a:endParaRPr lang="en-US" dirty="0" smtClean="0"/>
          </a:p>
          <a:p>
            <a:endParaRPr lang="en-US" dirty="0" smtClean="0"/>
          </a:p>
          <a:p>
            <a:r>
              <a:rPr lang="en-US" dirty="0" smtClean="0"/>
              <a:t>This </a:t>
            </a:r>
            <a:r>
              <a:rPr lang="en-US" dirty="0" smtClean="0"/>
              <a:t>approach being a very recent one for the management of BPH through targeting E2 reduction mechanisms (</a:t>
            </a:r>
            <a:r>
              <a:rPr lang="en-US" dirty="0" err="1" smtClean="0"/>
              <a:t>Garg</a:t>
            </a:r>
            <a:r>
              <a:rPr lang="en-US" dirty="0" smtClean="0"/>
              <a:t> </a:t>
            </a:r>
            <a:r>
              <a:rPr lang="en-US" i="1" dirty="0" smtClean="0"/>
              <a:t>et al.</a:t>
            </a:r>
            <a:r>
              <a:rPr lang="en-US" dirty="0" smtClean="0"/>
              <a:t>, 2013). </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Discussion					</a:t>
            </a:r>
            <a:r>
              <a:rPr lang="en-US" sz="1600" dirty="0" smtClean="0"/>
              <a:t>T-E2 ratio</a:t>
            </a:r>
            <a:endParaRPr lang="en-US" sz="1600" dirty="0"/>
          </a:p>
        </p:txBody>
      </p:sp>
      <p:sp>
        <p:nvSpPr>
          <p:cNvPr id="3" name="Content Placeholder 2"/>
          <p:cNvSpPr>
            <a:spLocks noGrp="1"/>
          </p:cNvSpPr>
          <p:nvPr>
            <p:ph idx="1"/>
          </p:nvPr>
        </p:nvSpPr>
        <p:spPr/>
        <p:txBody>
          <a:bodyPr>
            <a:normAutofit fontScale="77500" lnSpcReduction="20000"/>
          </a:bodyPr>
          <a:lstStyle/>
          <a:p>
            <a:r>
              <a:rPr lang="en-US" dirty="0" smtClean="0"/>
              <a:t>Elevation or improvement in T-E2 ratio is a much desired effect in BPH treatment, like in the result with </a:t>
            </a:r>
            <a:r>
              <a:rPr lang="en-US" dirty="0" err="1" smtClean="0"/>
              <a:t>Qianliening</a:t>
            </a:r>
            <a:r>
              <a:rPr lang="en-US" dirty="0" smtClean="0"/>
              <a:t> capsules, a traditional Chinese medicinal formulation for BPH (Zhou, 2012).</a:t>
            </a:r>
          </a:p>
          <a:p>
            <a:endParaRPr lang="en-US" dirty="0" smtClean="0"/>
          </a:p>
          <a:p>
            <a:r>
              <a:rPr lang="en-US" dirty="0" smtClean="0"/>
              <a:t> The role of this ratio in BPH development and management has been argued. Younger men have higher T:E2 than older men 50 years or above; no evidence of BPH is seen in men below 30 years and this age range usually has the highest T:E2 ratio.</a:t>
            </a:r>
          </a:p>
          <a:p>
            <a:r>
              <a:rPr lang="en-US" dirty="0" smtClean="0"/>
              <a:t> </a:t>
            </a:r>
          </a:p>
          <a:p>
            <a:r>
              <a:rPr lang="en-US" dirty="0" smtClean="0"/>
              <a:t>The current study observed that although not statistically significant (p&gt;0.05) at the dose administered, </a:t>
            </a:r>
            <a:r>
              <a:rPr lang="en-US" i="1" dirty="0" smtClean="0"/>
              <a:t>A. </a:t>
            </a:r>
            <a:r>
              <a:rPr lang="en-US" i="1" dirty="0" err="1" smtClean="0"/>
              <a:t>muricata</a:t>
            </a:r>
            <a:r>
              <a:rPr lang="en-US" dirty="0" smtClean="0"/>
              <a:t> led to an elevation of T:E2 ratio in the group that received both hormones and </a:t>
            </a:r>
            <a:r>
              <a:rPr lang="en-US" i="1" dirty="0" smtClean="0"/>
              <a:t>A. </a:t>
            </a:r>
            <a:r>
              <a:rPr lang="en-US" i="1" dirty="0" err="1" smtClean="0"/>
              <a:t>muricata</a:t>
            </a:r>
            <a:r>
              <a:rPr lang="en-US" i="1" dirty="0" smtClean="0"/>
              <a:t> </a:t>
            </a:r>
            <a:r>
              <a:rPr lang="en-US" dirty="0" smtClean="0"/>
              <a:t>showing a potential to improve this important parameter in BPH management. </a:t>
            </a:r>
          </a:p>
          <a:p>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t>Discussion				</a:t>
            </a:r>
            <a:r>
              <a:rPr lang="en-US" sz="1600" dirty="0" smtClean="0"/>
              <a:t>histopathology</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The preventive property of </a:t>
            </a:r>
            <a:r>
              <a:rPr lang="en-US" dirty="0" err="1" smtClean="0"/>
              <a:t>soursop</a:t>
            </a:r>
            <a:r>
              <a:rPr lang="en-US" dirty="0" smtClean="0"/>
              <a:t> against BPH was corroborated by histological evidence in this study (Images A-E). </a:t>
            </a:r>
            <a:endParaRPr lang="en-US" dirty="0" smtClean="0"/>
          </a:p>
          <a:p>
            <a:pPr>
              <a:buNone/>
            </a:pPr>
            <a:endParaRPr lang="en-US" dirty="0" smtClean="0"/>
          </a:p>
          <a:p>
            <a:r>
              <a:rPr lang="en-US" dirty="0" smtClean="0"/>
              <a:t>Hyperplasia was reduced in the tissue of the Test Group: recall that earlier we observed that prostate weight in this group was significantly reduced by </a:t>
            </a:r>
            <a:r>
              <a:rPr lang="en-US" i="1" dirty="0" smtClean="0"/>
              <a:t>A. </a:t>
            </a:r>
            <a:r>
              <a:rPr lang="en-US" i="1" dirty="0" err="1" smtClean="0"/>
              <a:t>muricata</a:t>
            </a:r>
            <a:r>
              <a:rPr lang="en-US" i="1" dirty="0" smtClean="0"/>
              <a:t> </a:t>
            </a:r>
            <a:r>
              <a:rPr lang="en-US" dirty="0" smtClean="0"/>
              <a:t>administration, so also PSA</a:t>
            </a:r>
            <a:r>
              <a:rPr lang="en-US" dirty="0" smtClean="0"/>
              <a:t>.</a:t>
            </a:r>
            <a:endParaRPr lang="en-US" smtClean="0"/>
          </a:p>
          <a:p>
            <a:pPr>
              <a:buNone/>
            </a:pPr>
            <a:r>
              <a:rPr lang="en-US" smtClean="0"/>
              <a:t> </a:t>
            </a:r>
            <a:endParaRPr lang="en-US" dirty="0" smtClean="0"/>
          </a:p>
          <a:p>
            <a:r>
              <a:rPr lang="en-US" dirty="0" smtClean="0"/>
              <a:t>Treatment was found to reduce the distension and amount of luminal secretions, making the histological picture of TG closer to the other controls (that were given no hormones) than HC.</a:t>
            </a:r>
          </a:p>
          <a:p>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Conclusion</a:t>
            </a:r>
            <a:endParaRPr lang="en-US" dirty="0"/>
          </a:p>
        </p:txBody>
      </p:sp>
      <p:sp>
        <p:nvSpPr>
          <p:cNvPr id="3" name="Content Placeholder 2"/>
          <p:cNvSpPr>
            <a:spLocks noGrp="1"/>
          </p:cNvSpPr>
          <p:nvPr>
            <p:ph idx="1"/>
          </p:nvPr>
        </p:nvSpPr>
        <p:spPr/>
        <p:txBody>
          <a:bodyPr>
            <a:normAutofit/>
          </a:bodyPr>
          <a:lstStyle/>
          <a:p>
            <a:pPr algn="just"/>
            <a:r>
              <a:rPr lang="en-US" dirty="0" smtClean="0"/>
              <a:t>As BPH continues to be one of the leading causes of male urinary disorder in the geriatric population and current treatments are suboptimal, the search for better alternatives is more intensified than ever.</a:t>
            </a:r>
          </a:p>
          <a:p>
            <a:pPr algn="just">
              <a:buNone/>
            </a:pPr>
            <a:r>
              <a:rPr lang="en-US" dirty="0" smtClean="0"/>
              <a:t> </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Conclusion</a:t>
            </a:r>
            <a:endParaRPr lang="en-US" dirty="0"/>
          </a:p>
        </p:txBody>
      </p:sp>
      <p:sp>
        <p:nvSpPr>
          <p:cNvPr id="3" name="Content Placeholder 2"/>
          <p:cNvSpPr>
            <a:spLocks noGrp="1"/>
          </p:cNvSpPr>
          <p:nvPr>
            <p:ph idx="1"/>
          </p:nvPr>
        </p:nvSpPr>
        <p:spPr/>
        <p:txBody>
          <a:bodyPr>
            <a:normAutofit/>
          </a:bodyPr>
          <a:lstStyle/>
          <a:p>
            <a:pPr algn="just"/>
            <a:r>
              <a:rPr lang="en-US" dirty="0" smtClean="0"/>
              <a:t>As BPH continues to be one of the leading causes of male urinary disorder in the geriatric population and current treatments are suboptimal, the search for better alternatives is more intensified than ever.</a:t>
            </a:r>
          </a:p>
          <a:p>
            <a:pPr algn="just">
              <a:buNone/>
            </a:pPr>
            <a:r>
              <a:rPr lang="en-US" dirty="0" smtClean="0"/>
              <a:t> </a:t>
            </a:r>
          </a:p>
          <a:p>
            <a:pPr algn="just"/>
            <a:r>
              <a:rPr lang="en-US" dirty="0" smtClean="0"/>
              <a:t>In this study, </a:t>
            </a:r>
            <a:r>
              <a:rPr lang="en-US" dirty="0" err="1" smtClean="0"/>
              <a:t>soursop</a:t>
            </a:r>
            <a:r>
              <a:rPr lang="en-US" dirty="0" smtClean="0"/>
              <a:t> (</a:t>
            </a:r>
            <a:r>
              <a:rPr lang="en-US" i="1" dirty="0" smtClean="0"/>
              <a:t>A. </a:t>
            </a:r>
            <a:r>
              <a:rPr lang="en-US" i="1" dirty="0" err="1" smtClean="0"/>
              <a:t>muricata</a:t>
            </a:r>
            <a:r>
              <a:rPr lang="en-US" dirty="0" smtClean="0"/>
              <a:t>) fruit has shown a significant potential to prevent experimental non-malignant prostatic hyperplasia in rats.</a:t>
            </a:r>
          </a:p>
          <a:p>
            <a:pPr algn="just">
              <a:buNone/>
            </a:pPr>
            <a:r>
              <a:rPr lang="en-US" dirty="0" smtClean="0"/>
              <a:t> </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Conclusion</a:t>
            </a:r>
            <a:endParaRPr lang="en-US" dirty="0"/>
          </a:p>
        </p:txBody>
      </p:sp>
      <p:sp>
        <p:nvSpPr>
          <p:cNvPr id="3" name="Content Placeholder 2"/>
          <p:cNvSpPr>
            <a:spLocks noGrp="1"/>
          </p:cNvSpPr>
          <p:nvPr>
            <p:ph idx="1"/>
          </p:nvPr>
        </p:nvSpPr>
        <p:spPr/>
        <p:txBody>
          <a:bodyPr>
            <a:normAutofit fontScale="92500" lnSpcReduction="20000"/>
          </a:bodyPr>
          <a:lstStyle/>
          <a:p>
            <a:pPr algn="just"/>
            <a:r>
              <a:rPr lang="en-US" dirty="0" smtClean="0"/>
              <a:t>As BPH continues to be one of the leading causes of male urinary disorder in the geriatric population and current treatments are suboptimal, the search for better alternatives is more intensified than ever.</a:t>
            </a:r>
          </a:p>
          <a:p>
            <a:pPr algn="just">
              <a:buNone/>
            </a:pPr>
            <a:r>
              <a:rPr lang="en-US" dirty="0" smtClean="0"/>
              <a:t> </a:t>
            </a:r>
          </a:p>
          <a:p>
            <a:pPr algn="just"/>
            <a:r>
              <a:rPr lang="en-US" dirty="0" smtClean="0"/>
              <a:t>In this study, </a:t>
            </a:r>
            <a:r>
              <a:rPr lang="en-US" dirty="0" err="1" smtClean="0"/>
              <a:t>soursop</a:t>
            </a:r>
            <a:r>
              <a:rPr lang="en-US" dirty="0" smtClean="0"/>
              <a:t> (</a:t>
            </a:r>
            <a:r>
              <a:rPr lang="en-US" i="1" dirty="0" smtClean="0"/>
              <a:t>A. </a:t>
            </a:r>
            <a:r>
              <a:rPr lang="en-US" i="1" dirty="0" err="1" smtClean="0"/>
              <a:t>muricata</a:t>
            </a:r>
            <a:r>
              <a:rPr lang="en-US" dirty="0" smtClean="0"/>
              <a:t>) fruit has shown a significant potential to prevent experimental non-malignant prostatic hyperplasia in rats.</a:t>
            </a:r>
          </a:p>
          <a:p>
            <a:pPr algn="just">
              <a:buNone/>
            </a:pPr>
            <a:r>
              <a:rPr lang="en-US" dirty="0" smtClean="0"/>
              <a:t> </a:t>
            </a:r>
          </a:p>
          <a:p>
            <a:pPr algn="just"/>
            <a:r>
              <a:rPr lang="en-US" dirty="0" smtClean="0"/>
              <a:t>The mechanism by which it effects this action is a subject for further studies, especially DHT deprivation, E2 reduction and effect of selective estrogen receptor modulators.</a:t>
            </a:r>
          </a:p>
          <a:p>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t>Trimakase</a:t>
            </a:r>
            <a:r>
              <a:rPr lang="en-US" dirty="0" smtClean="0"/>
              <a:t>!!</a:t>
            </a:r>
            <a:endParaRPr lang="en-US" dirty="0"/>
          </a:p>
        </p:txBody>
      </p:sp>
      <p:sp>
        <p:nvSpPr>
          <p:cNvPr id="3" name="Content Placeholder 2"/>
          <p:cNvSpPr>
            <a:spLocks noGrp="1"/>
          </p:cNvSpPr>
          <p:nvPr>
            <p:ph idx="1"/>
          </p:nvPr>
        </p:nvSpPr>
        <p:spPr/>
        <p:txBody>
          <a:bodyPr/>
          <a:lstStyle/>
          <a:p>
            <a:pPr>
              <a:buNone/>
            </a:pPr>
            <a:r>
              <a:rPr lang="en-US" sz="1600" dirty="0" smtClean="0"/>
              <a:t>(Malay)</a:t>
            </a:r>
            <a:endParaRPr lang="en-US" dirty="0" smtClean="0"/>
          </a:p>
          <a:p>
            <a:pPr>
              <a:buNone/>
            </a:pPr>
            <a:r>
              <a:rPr lang="en-US" dirty="0" smtClean="0"/>
              <a:t>						</a:t>
            </a:r>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r>
              <a:rPr lang="en-US" dirty="0" smtClean="0"/>
              <a:t>						Thank you!</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10565</TotalTime>
  <Words>1762</Words>
  <Application>Microsoft Office PowerPoint</Application>
  <PresentationFormat>On-screen Show (4:3)</PresentationFormat>
  <Paragraphs>267</Paragraphs>
  <Slides>35</Slides>
  <Notes>0</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Opulent</vt:lpstr>
      <vt:lpstr>Phytochemical screening, proximate analysis, lethality studies and anti-tumor potential of Annona muricata L. (soursop) fruit extract in Rattus novergicus   Abbah Okpachi Christopher, m.sc. lecturer Department of Biochemistry,  Kogi State University,  Anyigba, Nigeria </vt:lpstr>
      <vt:lpstr>Introduction   bph</vt:lpstr>
      <vt:lpstr>Introduction    some statistics</vt:lpstr>
      <vt:lpstr>Introduction    some statistics</vt:lpstr>
      <vt:lpstr>Introduction    symptoms</vt:lpstr>
      <vt:lpstr>Introduction    etiology</vt:lpstr>
      <vt:lpstr>Introduction    etiology</vt:lpstr>
      <vt:lpstr>Introduction   treatment options </vt:lpstr>
      <vt:lpstr>Introduction   treatment options </vt:lpstr>
      <vt:lpstr>Introduction   dietary approach</vt:lpstr>
      <vt:lpstr>Introduction     A.muricata</vt:lpstr>
      <vt:lpstr>AIM</vt:lpstr>
      <vt:lpstr>results</vt:lpstr>
      <vt:lpstr>results</vt:lpstr>
      <vt:lpstr>results</vt:lpstr>
      <vt:lpstr>results</vt:lpstr>
      <vt:lpstr>results</vt:lpstr>
      <vt:lpstr>DISCUSSION</vt:lpstr>
      <vt:lpstr>Discussion     Bioactive compounds </vt:lpstr>
      <vt:lpstr>Discussion    lethality</vt:lpstr>
      <vt:lpstr>Discussion  prostate enlargement</vt:lpstr>
      <vt:lpstr>Discussion    T:E…AGE</vt:lpstr>
      <vt:lpstr>Discussion    T:E…AGE</vt:lpstr>
      <vt:lpstr>Discussion    dht</vt:lpstr>
      <vt:lpstr>Discussion   dht deprivation</vt:lpstr>
      <vt:lpstr>Discussion   dht deprivation</vt:lpstr>
      <vt:lpstr>Discussion    dht deprivation</vt:lpstr>
      <vt:lpstr>Discussion   e2 reduction</vt:lpstr>
      <vt:lpstr>Discussion      serm</vt:lpstr>
      <vt:lpstr>Discussion     T-E2 ratio</vt:lpstr>
      <vt:lpstr>Discussion    histopathology</vt:lpstr>
      <vt:lpstr>Conclusion</vt:lpstr>
      <vt:lpstr>Conclusion</vt:lpstr>
      <vt:lpstr>Conclusion</vt:lpstr>
      <vt:lpstr>Trimakase!!</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Phytochemical screening, proximate analysis, lethality studies and anti-tumor potential of Annona muricata L. (soursop) fruit extract in Rattus novergicus Abbah O.C., Obidoa O. and Omale J. Department of Biochemistry, Kogi State University, Anyigba, Nigeria </dc:title>
  <dc:creator>BCH</dc:creator>
  <cp:lastModifiedBy>USER</cp:lastModifiedBy>
  <cp:revision>40</cp:revision>
  <dcterms:created xsi:type="dcterms:W3CDTF">2015-10-27T12:01:20Z</dcterms:created>
  <dcterms:modified xsi:type="dcterms:W3CDTF">2016-07-11T07:13:28Z</dcterms:modified>
</cp:coreProperties>
</file>