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33" r:id="rId1"/>
    <p:sldMasterId id="2147484345" r:id="rId2"/>
    <p:sldMasterId id="2147484381" r:id="rId3"/>
    <p:sldMasterId id="2147484393" r:id="rId4"/>
  </p:sldMasterIdLst>
  <p:notesMasterIdLst>
    <p:notesMasterId r:id="rId45"/>
  </p:notesMasterIdLst>
  <p:sldIdLst>
    <p:sldId id="425" r:id="rId5"/>
    <p:sldId id="443" r:id="rId6"/>
    <p:sldId id="368" r:id="rId7"/>
    <p:sldId id="441" r:id="rId8"/>
    <p:sldId id="452" r:id="rId9"/>
    <p:sldId id="448" r:id="rId10"/>
    <p:sldId id="449" r:id="rId11"/>
    <p:sldId id="450" r:id="rId12"/>
    <p:sldId id="329" r:id="rId13"/>
    <p:sldId id="348" r:id="rId14"/>
    <p:sldId id="446" r:id="rId15"/>
    <p:sldId id="278" r:id="rId16"/>
    <p:sldId id="258" r:id="rId17"/>
    <p:sldId id="445" r:id="rId18"/>
    <p:sldId id="432" r:id="rId19"/>
    <p:sldId id="260" r:id="rId20"/>
    <p:sldId id="357" r:id="rId21"/>
    <p:sldId id="287" r:id="rId22"/>
    <p:sldId id="318" r:id="rId23"/>
    <p:sldId id="377" r:id="rId24"/>
    <p:sldId id="386" r:id="rId25"/>
    <p:sldId id="436" r:id="rId26"/>
    <p:sldId id="397" r:id="rId27"/>
    <p:sldId id="398" r:id="rId28"/>
    <p:sldId id="438" r:id="rId29"/>
    <p:sldId id="399" r:id="rId30"/>
    <p:sldId id="400" r:id="rId31"/>
    <p:sldId id="440" r:id="rId32"/>
    <p:sldId id="434" r:id="rId33"/>
    <p:sldId id="412" r:id="rId34"/>
    <p:sldId id="414" r:id="rId35"/>
    <p:sldId id="451" r:id="rId36"/>
    <p:sldId id="417" r:id="rId37"/>
    <p:sldId id="429" r:id="rId38"/>
    <p:sldId id="421" r:id="rId39"/>
    <p:sldId id="442" r:id="rId40"/>
    <p:sldId id="423" r:id="rId41"/>
    <p:sldId id="439" r:id="rId42"/>
    <p:sldId id="424" r:id="rId43"/>
    <p:sldId id="454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6F2B65A-7A75-4F7E-B06C-89688D1A7F6C}">
          <p14:sldIdLst>
            <p14:sldId id="425"/>
            <p14:sldId id="443"/>
            <p14:sldId id="368"/>
            <p14:sldId id="441"/>
            <p14:sldId id="452"/>
            <p14:sldId id="448"/>
            <p14:sldId id="449"/>
            <p14:sldId id="450"/>
            <p14:sldId id="329"/>
            <p14:sldId id="348"/>
            <p14:sldId id="446"/>
            <p14:sldId id="278"/>
            <p14:sldId id="258"/>
            <p14:sldId id="445"/>
            <p14:sldId id="432"/>
            <p14:sldId id="260"/>
            <p14:sldId id="357"/>
            <p14:sldId id="287"/>
            <p14:sldId id="318"/>
            <p14:sldId id="377"/>
            <p14:sldId id="386"/>
            <p14:sldId id="436"/>
            <p14:sldId id="397"/>
            <p14:sldId id="398"/>
            <p14:sldId id="438"/>
            <p14:sldId id="399"/>
            <p14:sldId id="400"/>
            <p14:sldId id="440"/>
            <p14:sldId id="434"/>
            <p14:sldId id="412"/>
            <p14:sldId id="414"/>
            <p14:sldId id="451"/>
            <p14:sldId id="417"/>
            <p14:sldId id="429"/>
            <p14:sldId id="421"/>
          </p14:sldIdLst>
        </p14:section>
        <p14:section name="Untitled Section" id="{5C1D9DCE-00D3-4A29-B8CB-C24F9B91BF35}">
          <p14:sldIdLst>
            <p14:sldId id="442"/>
            <p14:sldId id="423"/>
            <p14:sldId id="439"/>
            <p14:sldId id="424"/>
            <p14:sldId id="45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of. Lerner,Aaron" initials="PL" lastIdx="1" clrIdx="0">
    <p:extLst>
      <p:ext uri="{19B8F6BF-5375-455C-9EA6-DF929625EA0E}">
        <p15:presenceInfo xmlns:p15="http://schemas.microsoft.com/office/powerpoint/2012/main" userId="S-1-5-21-265247693-3629258713-3404703334-43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Designformatvorlage 1 - Akz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43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75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470"/>
    </p:cViewPr>
  </p:sorterViewPr>
  <p:notesViewPr>
    <p:cSldViewPr snapToGrid="0">
      <p:cViewPr varScale="1">
        <p:scale>
          <a:sx n="71" d="100"/>
          <a:sy n="71" d="100"/>
        </p:scale>
        <p:origin x="3029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Tabelle1!$A$7</c:f>
              <c:strCache>
                <c:ptCount val="1"/>
                <c:pt idx="0">
                  <c:v>tTg neo-epitope  IgA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0000"/>
                    <a:shade val="51000"/>
                    <a:satMod val="130000"/>
                  </a:schemeClr>
                </a:gs>
                <a:gs pos="80000">
                  <a:schemeClr val="accent3">
                    <a:shade val="50000"/>
                    <a:shade val="93000"/>
                    <a:satMod val="130000"/>
                  </a:schemeClr>
                </a:gs>
                <a:gs pos="100000">
                  <a:schemeClr val="accent3">
                    <a:shade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24833743092981431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plus"/>
            <c:errValType val="cust"/>
            <c:noEndCap val="0"/>
            <c:plus>
              <c:numRef>
                <c:f>Tabelle1!$I$7</c:f>
                <c:numCache>
                  <c:formatCode>General</c:formatCode>
                  <c:ptCount val="1"/>
                  <c:pt idx="0">
                    <c:v>96.595332674191354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strRef>
              <c:f>Tabelle1!$H$2</c:f>
              <c:strCache>
                <c:ptCount val="1"/>
                <c:pt idx="0">
                  <c:v>Antibodies</c:v>
                </c:pt>
              </c:strCache>
            </c:strRef>
          </c:cat>
          <c:val>
            <c:numRef>
              <c:f>Tabelle1!$H$7</c:f>
              <c:numCache>
                <c:formatCode>0</c:formatCode>
                <c:ptCount val="1"/>
                <c:pt idx="0">
                  <c:v>202.01082399182027</c:v>
                </c:pt>
              </c:numCache>
            </c:numRef>
          </c:val>
        </c:ser>
        <c:ser>
          <c:idx val="3"/>
          <c:order val="1"/>
          <c:tx>
            <c:strRef>
              <c:f>Tabelle1!$A$10</c:f>
              <c:strCache>
                <c:ptCount val="1"/>
                <c:pt idx="0">
                  <c:v>tTg IgA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0000"/>
                    <a:shade val="51000"/>
                    <a:satMod val="130000"/>
                  </a:schemeClr>
                </a:gs>
                <a:gs pos="80000">
                  <a:schemeClr val="accent3">
                    <a:tint val="90000"/>
                    <a:shade val="93000"/>
                    <a:satMod val="130000"/>
                  </a:schemeClr>
                </a:gs>
                <a:gs pos="100000">
                  <a:schemeClr val="accent3">
                    <a:tint val="9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0902859751451817E-17"/>
                  <c:y val="-0.1119104716227018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plus"/>
            <c:errValType val="cust"/>
            <c:noEndCap val="0"/>
            <c:plus>
              <c:numRef>
                <c:f>Tabelle1!$I$10</c:f>
                <c:numCache>
                  <c:formatCode>General</c:formatCode>
                  <c:ptCount val="1"/>
                  <c:pt idx="0">
                    <c:v>44.370903197482463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strRef>
              <c:f>Tabelle1!$H$2</c:f>
              <c:strCache>
                <c:ptCount val="1"/>
                <c:pt idx="0">
                  <c:v>Antibodies</c:v>
                </c:pt>
              </c:strCache>
            </c:strRef>
          </c:cat>
          <c:val>
            <c:numRef>
              <c:f>Tabelle1!$H$10</c:f>
              <c:numCache>
                <c:formatCode>0</c:formatCode>
                <c:ptCount val="1"/>
                <c:pt idx="0">
                  <c:v>63.717027761216727</c:v>
                </c:pt>
              </c:numCache>
            </c:numRef>
          </c:val>
        </c:ser>
        <c:ser>
          <c:idx val="1"/>
          <c:order val="2"/>
          <c:tx>
            <c:strRef>
              <c:f>Tabelle1!$A$8</c:f>
              <c:strCache>
                <c:ptCount val="1"/>
                <c:pt idx="0">
                  <c:v>tTg neo-epitope IgG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70000"/>
                    <a:shade val="51000"/>
                    <a:satMod val="130000"/>
                  </a:schemeClr>
                </a:gs>
                <a:gs pos="80000">
                  <a:schemeClr val="accent3">
                    <a:shade val="70000"/>
                    <a:shade val="93000"/>
                    <a:satMod val="130000"/>
                  </a:schemeClr>
                </a:gs>
                <a:gs pos="100000">
                  <a:schemeClr val="accent3">
                    <a:shade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9.9120703437250199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plus"/>
            <c:errValType val="cust"/>
            <c:noEndCap val="0"/>
            <c:plus>
              <c:numRef>
                <c:f>Tabelle1!$I$8</c:f>
                <c:numCache>
                  <c:formatCode>General</c:formatCode>
                  <c:ptCount val="1"/>
                  <c:pt idx="0">
                    <c:v>40.052287976691595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strRef>
              <c:f>Tabelle1!$H$2</c:f>
              <c:strCache>
                <c:ptCount val="1"/>
                <c:pt idx="0">
                  <c:v>Antibodies</c:v>
                </c:pt>
              </c:strCache>
            </c:strRef>
          </c:cat>
          <c:val>
            <c:numRef>
              <c:f>Tabelle1!$H$8</c:f>
              <c:numCache>
                <c:formatCode>0</c:formatCode>
                <c:ptCount val="1"/>
                <c:pt idx="0">
                  <c:v>59.893480527945407</c:v>
                </c:pt>
              </c:numCache>
            </c:numRef>
          </c:val>
        </c:ser>
        <c:ser>
          <c:idx val="4"/>
          <c:order val="3"/>
          <c:tx>
            <c:strRef>
              <c:f>Tabelle1!$A$11</c:f>
              <c:strCache>
                <c:ptCount val="1"/>
                <c:pt idx="0">
                  <c:v>tTg IgG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70000"/>
                    <a:shade val="51000"/>
                    <a:satMod val="130000"/>
                  </a:schemeClr>
                </a:gs>
                <a:gs pos="80000">
                  <a:schemeClr val="accent3">
                    <a:tint val="70000"/>
                    <a:shade val="93000"/>
                    <a:satMod val="130000"/>
                  </a:schemeClr>
                </a:gs>
                <a:gs pos="100000">
                  <a:schemeClr val="accent3">
                    <a:tint val="7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892944038929369E-3"/>
                  <c:y val="-1.876282441819085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plus"/>
            <c:errValType val="cust"/>
            <c:noEndCap val="0"/>
            <c:plus>
              <c:numRef>
                <c:f>Tabelle1!$I$11</c:f>
                <c:numCache>
                  <c:formatCode>General</c:formatCode>
                  <c:ptCount val="1"/>
                  <c:pt idx="0">
                    <c:v>5.4064385368427068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strRef>
              <c:f>Tabelle1!$H$2</c:f>
              <c:strCache>
                <c:ptCount val="1"/>
                <c:pt idx="0">
                  <c:v>Antibodies</c:v>
                </c:pt>
              </c:strCache>
            </c:strRef>
          </c:cat>
          <c:val>
            <c:numRef>
              <c:f>Tabelle1!$H$11</c:f>
              <c:numCache>
                <c:formatCode>0</c:formatCode>
                <c:ptCount val="1"/>
                <c:pt idx="0">
                  <c:v>8.6353570830896302</c:v>
                </c:pt>
              </c:numCache>
            </c:numRef>
          </c:val>
        </c:ser>
        <c:ser>
          <c:idx val="2"/>
          <c:order val="4"/>
          <c:tx>
            <c:strRef>
              <c:f>Tabelle1!$A$9</c:f>
              <c:strCache>
                <c:ptCount val="1"/>
                <c:pt idx="0">
                  <c:v>tTg neo-epitope check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90000"/>
                    <a:shade val="51000"/>
                    <a:satMod val="130000"/>
                  </a:schemeClr>
                </a:gs>
                <a:gs pos="80000">
                  <a:schemeClr val="accent3">
                    <a:shade val="90000"/>
                    <a:shade val="93000"/>
                    <a:satMod val="130000"/>
                  </a:schemeClr>
                </a:gs>
                <a:gs pos="100000">
                  <a:schemeClr val="accent3">
                    <a:shade val="9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6.1805719502903633E-17"/>
                  <c:y val="-0.23341326938449239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plus"/>
            <c:errValType val="cust"/>
            <c:noEndCap val="0"/>
            <c:plus>
              <c:numRef>
                <c:f>Tabelle1!$I$9</c:f>
                <c:numCache>
                  <c:formatCode>General</c:formatCode>
                  <c:ptCount val="1"/>
                  <c:pt idx="0">
                    <c:v>92.926891963697159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strRef>
              <c:f>Tabelle1!$H$2</c:f>
              <c:strCache>
                <c:ptCount val="1"/>
                <c:pt idx="0">
                  <c:v>Antibodies</c:v>
                </c:pt>
              </c:strCache>
            </c:strRef>
          </c:cat>
          <c:val>
            <c:numRef>
              <c:f>Tabelle1!$H$9</c:f>
              <c:numCache>
                <c:formatCode>0</c:formatCode>
                <c:ptCount val="1"/>
                <c:pt idx="0">
                  <c:v>226.14764134023159</c:v>
                </c:pt>
              </c:numCache>
            </c:numRef>
          </c:val>
        </c:ser>
        <c:ser>
          <c:idx val="5"/>
          <c:order val="5"/>
          <c:tx>
            <c:strRef>
              <c:f>Tabelle1!$A$12</c:f>
              <c:strCache>
                <c:ptCount val="1"/>
                <c:pt idx="0">
                  <c:v>tTg Check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hade val="51000"/>
                    <a:satMod val="130000"/>
                  </a:schemeClr>
                </a:gs>
                <a:gs pos="80000">
                  <a:schemeClr val="accent3">
                    <a:tint val="50000"/>
                    <a:shade val="93000"/>
                    <a:satMod val="130000"/>
                  </a:schemeClr>
                </a:gs>
                <a:gs pos="100000">
                  <a:schemeClr val="accent3">
                    <a:tint val="5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856300042140751E-3"/>
                  <c:y val="-0.2494004796163069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plus"/>
            <c:errValType val="cust"/>
            <c:noEndCap val="0"/>
            <c:plus>
              <c:numRef>
                <c:f>Tabelle1!$I$12</c:f>
                <c:numCache>
                  <c:formatCode>General</c:formatCode>
                  <c:ptCount val="1"/>
                  <c:pt idx="0">
                    <c:v>91.311908406831989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>
                <a:solidFill>
                  <a:schemeClr val="tx2">
                    <a:lumMod val="75000"/>
                    <a:lumOff val="25000"/>
                  </a:schemeClr>
                </a:solidFill>
                <a:round/>
              </a:ln>
              <a:effectLst/>
            </c:spPr>
          </c:errBars>
          <c:cat>
            <c:strRef>
              <c:f>Tabelle1!$H$2</c:f>
              <c:strCache>
                <c:ptCount val="1"/>
                <c:pt idx="0">
                  <c:v>Antibodies</c:v>
                </c:pt>
              </c:strCache>
            </c:strRef>
          </c:cat>
          <c:val>
            <c:numRef>
              <c:f>Tabelle1!$H$12</c:f>
              <c:numCache>
                <c:formatCode>0</c:formatCode>
                <c:ptCount val="1"/>
                <c:pt idx="0">
                  <c:v>144.89395694944983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9927256"/>
        <c:axId val="149928040"/>
      </c:barChart>
      <c:catAx>
        <c:axId val="1499272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8040"/>
        <c:crosses val="autoZero"/>
        <c:auto val="1"/>
        <c:lblAlgn val="ctr"/>
        <c:lblOffset val="100"/>
        <c:noMultiLvlLbl val="0"/>
      </c:catAx>
      <c:valAx>
        <c:axId val="14992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U/ml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27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475389176345183"/>
          <c:y val="0.26705297195452882"/>
          <c:w val="0.25657274988341372"/>
          <c:h val="0.323850748829573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Tabelle2!$I$1</c:f>
              <c:strCache>
                <c:ptCount val="1"/>
                <c:pt idx="0">
                  <c:v>fold net increase /year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(Tabelle2!$K$5,Tabelle2!$K$9,Tabelle2!$K$15,Tabelle2!$K$19,Tabelle2!$K$23,Tabelle2!$K$27,Tabelle2!$K$34)</c:f>
                <c:numCache>
                  <c:formatCode>General</c:formatCode>
                  <c:ptCount val="7"/>
                  <c:pt idx="0">
                    <c:v>9.310239285622874</c:v>
                  </c:pt>
                  <c:pt idx="1">
                    <c:v>0.41247895569215171</c:v>
                  </c:pt>
                  <c:pt idx="2">
                    <c:v>2.8170817417633556</c:v>
                  </c:pt>
                  <c:pt idx="3">
                    <c:v>8.3571880792879494</c:v>
                  </c:pt>
                  <c:pt idx="4">
                    <c:v>5.2579735011307376</c:v>
                  </c:pt>
                  <c:pt idx="5">
                    <c:v>7.4246212024587521</c:v>
                  </c:pt>
                  <c:pt idx="6">
                    <c:v>21.541089074569054</c:v>
                  </c:pt>
                </c:numCache>
              </c:numRef>
            </c:plus>
            <c:minus>
              <c:numRef>
                <c:f>(Tabelle2!$K$5,Tabelle2!$K$9,Tabelle2!$K$15,Tabelle2!$K$18,Tabelle2!$K$19,Tabelle2!$K$23,Tabelle2!$K$27,Tabelle2!$K$34)</c:f>
                <c:numCache>
                  <c:formatCode>General</c:formatCode>
                  <c:ptCount val="8"/>
                  <c:pt idx="0">
                    <c:v>9.310239285622874</c:v>
                  </c:pt>
                  <c:pt idx="1">
                    <c:v>0.41247895569215171</c:v>
                  </c:pt>
                  <c:pt idx="2">
                    <c:v>2.8170817417633556</c:v>
                  </c:pt>
                  <c:pt idx="3">
                    <c:v>0.42426406871192812</c:v>
                  </c:pt>
                  <c:pt idx="4">
                    <c:v>8.3571880792879494</c:v>
                  </c:pt>
                  <c:pt idx="5">
                    <c:v>5.2579735011307376</c:v>
                  </c:pt>
                  <c:pt idx="6">
                    <c:v>7.4246212024587521</c:v>
                  </c:pt>
                  <c:pt idx="7">
                    <c:v>21.541089074569054</c:v>
                  </c:pt>
                </c:numCache>
              </c:numRef>
            </c:minus>
          </c:errBars>
          <c:cat>
            <c:strRef>
              <c:f>(Tabelle2!$G$5,Tabelle2!$G$9,Tabelle2!$G$15,Tabelle2!$G$19,Tabelle2!$G$23,Tabelle2!$G$27,Tabelle2!$G$34)</c:f>
              <c:strCache>
                <c:ptCount val="7"/>
                <c:pt idx="0">
                  <c:v>organic solvents</c:v>
                </c:pt>
                <c:pt idx="1">
                  <c:v>wheat</c:v>
                </c:pt>
                <c:pt idx="2">
                  <c:v>sugar</c:v>
                </c:pt>
                <c:pt idx="3">
                  <c:v>emulsifiers</c:v>
                </c:pt>
                <c:pt idx="4">
                  <c:v>salt</c:v>
                </c:pt>
                <c:pt idx="5">
                  <c:v>enzymes</c:v>
                </c:pt>
                <c:pt idx="6">
                  <c:v>nano-technology</c:v>
                </c:pt>
              </c:strCache>
            </c:strRef>
          </c:cat>
          <c:val>
            <c:numRef>
              <c:f>(Tabelle2!$I$5,Tabelle2!$I$9,Tabelle2!$I$15,Tabelle2!$I$19,Tabelle2!$I$23,Tabelle2!$I$27,Tabelle2!$I$34)</c:f>
              <c:numCache>
                <c:formatCode>General</c:formatCode>
                <c:ptCount val="7"/>
                <c:pt idx="0">
                  <c:v>-2.916666666666667</c:v>
                </c:pt>
                <c:pt idx="1">
                  <c:v>1.7916666666666672</c:v>
                </c:pt>
                <c:pt idx="2">
                  <c:v>2.9188461538461543</c:v>
                </c:pt>
                <c:pt idx="3">
                  <c:v>6.0000000000000018</c:v>
                </c:pt>
                <c:pt idx="4">
                  <c:v>7.0512820512820511</c:v>
                </c:pt>
                <c:pt idx="5">
                  <c:v>21.9</c:v>
                </c:pt>
                <c:pt idx="6">
                  <c:v>25.833333333333336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280720"/>
        <c:axId val="214281112"/>
      </c:barChart>
      <c:catAx>
        <c:axId val="214280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380000" vert="horz" anchor="b" anchorCtr="1"/>
          <a:lstStyle/>
          <a:p>
            <a:pPr>
              <a:defRPr sz="7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14281112"/>
        <c:crosses val="autoZero"/>
        <c:auto val="0"/>
        <c:lblAlgn val="ctr"/>
        <c:lblOffset val="100"/>
        <c:noMultiLvlLbl val="0"/>
      </c:catAx>
      <c:valAx>
        <c:axId val="2142811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1">
                    <a:latin typeface="Arial" panose="020B0604020202020204" pitchFamily="34" charset="0"/>
                    <a:cs typeface="Arial" panose="020B0604020202020204" pitchFamily="34" charset="0"/>
                  </a:rPr>
                  <a:t>net increase %</a:t>
                </a:r>
                <a:r>
                  <a:rPr lang="en-US" sz="1400" b="1" baseline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b="1">
                    <a:latin typeface="Arial" panose="020B0604020202020204" pitchFamily="34" charset="0"/>
                    <a:cs typeface="Arial" panose="020B0604020202020204" pitchFamily="34" charset="0"/>
                  </a:rPr>
                  <a:t>/ year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14280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 sz="1100">
                <a:latin typeface="Arial Black" panose="020B0A04020102020204" pitchFamily="34" charset="0"/>
                <a:cs typeface="Arial" panose="020B0604020202020204" pitchFamily="34" charset="0"/>
              </a:defRPr>
            </a:pPr>
            <a:r>
              <a:rPr lang="de-DE" sz="11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Neo-</a:t>
            </a:r>
            <a:r>
              <a:rPr lang="de-DE" sz="110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epitope</a:t>
            </a:r>
            <a:r>
              <a:rPr lang="de-DE" sz="11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de-DE" sz="1100" baseline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similarity</a:t>
            </a:r>
            <a:endParaRPr lang="de-DE" sz="11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gliadine</c:v>
          </c:tx>
          <c:spPr>
            <a:ln w="22225"/>
          </c:spPr>
          <c:xVal>
            <c:numRef>
              <c:f>'1011'!$B$39:$B$43</c:f>
              <c:numCache>
                <c:formatCode>General</c:formatCode>
                <c:ptCount val="5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0.75</c:v>
                </c:pt>
              </c:numCache>
            </c:numRef>
          </c:xVal>
          <c:yVal>
            <c:numRef>
              <c:f>'1011'!$D$39:$D$43</c:f>
              <c:numCache>
                <c:formatCode>General</c:formatCode>
                <c:ptCount val="5"/>
                <c:pt idx="0">
                  <c:v>100</c:v>
                </c:pt>
                <c:pt idx="1">
                  <c:v>91.127772571071546</c:v>
                </c:pt>
                <c:pt idx="2">
                  <c:v>95.501405810684176</c:v>
                </c:pt>
                <c:pt idx="3">
                  <c:v>92.127460168697297</c:v>
                </c:pt>
                <c:pt idx="4">
                  <c:v>91.56513589503281</c:v>
                </c:pt>
              </c:numCache>
            </c:numRef>
          </c:yVal>
          <c:smooth val="0"/>
        </c:ser>
        <c:ser>
          <c:idx val="2"/>
          <c:order val="1"/>
          <c:tx>
            <c:v>DGP</c:v>
          </c:tx>
          <c:spPr>
            <a:ln w="22225"/>
          </c:spPr>
          <c:xVal>
            <c:numRef>
              <c:f>'1011'!$I$39:$I$43</c:f>
              <c:numCache>
                <c:formatCode>General</c:formatCode>
                <c:ptCount val="5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0.75</c:v>
                </c:pt>
              </c:numCache>
            </c:numRef>
          </c:xVal>
          <c:yVal>
            <c:numRef>
              <c:f>'1011'!$E$39:$E$43</c:f>
              <c:numCache>
                <c:formatCode>General</c:formatCode>
                <c:ptCount val="5"/>
                <c:pt idx="0">
                  <c:v>100</c:v>
                </c:pt>
                <c:pt idx="1">
                  <c:v>87.941268353639501</c:v>
                </c:pt>
                <c:pt idx="2">
                  <c:v>94.501718213058439</c:v>
                </c:pt>
                <c:pt idx="3">
                  <c:v>83.380193689472051</c:v>
                </c:pt>
                <c:pt idx="4">
                  <c:v>84.004998437988121</c:v>
                </c:pt>
              </c:numCache>
            </c:numRef>
          </c:yVal>
          <c:smooth val="0"/>
        </c:ser>
        <c:ser>
          <c:idx val="4"/>
          <c:order val="2"/>
          <c:tx>
            <c:v>TG2</c:v>
          </c:tx>
          <c:spPr>
            <a:ln w="22225">
              <a:prstDash val="sysDash"/>
            </a:ln>
          </c:spPr>
          <c:xVal>
            <c:numRef>
              <c:f>'1011'!$I$39:$I$43</c:f>
              <c:numCache>
                <c:formatCode>General</c:formatCode>
                <c:ptCount val="5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0.75</c:v>
                </c:pt>
              </c:numCache>
            </c:numRef>
          </c:xVal>
          <c:yVal>
            <c:numRef>
              <c:f>'1011'!$C$39:$C$43</c:f>
              <c:numCache>
                <c:formatCode>General</c:formatCode>
                <c:ptCount val="5"/>
                <c:pt idx="0">
                  <c:v>100</c:v>
                </c:pt>
                <c:pt idx="1">
                  <c:v>99.437675726335499</c:v>
                </c:pt>
                <c:pt idx="2">
                  <c:v>100.37488284910965</c:v>
                </c:pt>
                <c:pt idx="3">
                  <c:v>88.878475476413612</c:v>
                </c:pt>
                <c:pt idx="4">
                  <c:v>84.754764136207442</c:v>
                </c:pt>
              </c:numCache>
            </c:numRef>
          </c:yVal>
          <c:smooth val="0"/>
        </c:ser>
        <c:ser>
          <c:idx val="3"/>
          <c:order val="3"/>
          <c:tx>
            <c:v>mTg-neo-epitope</c:v>
          </c:tx>
          <c:spPr>
            <a:ln w="22225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c:spPr>
          <c:marker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marker>
          <c:xVal>
            <c:numRef>
              <c:f>'1011'!$I$39:$I$43</c:f>
              <c:numCache>
                <c:formatCode>General</c:formatCode>
                <c:ptCount val="5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0.75</c:v>
                </c:pt>
              </c:numCache>
            </c:numRef>
          </c:xVal>
          <c:yVal>
            <c:numRef>
              <c:f>'1011'!$G$39:$G$43</c:f>
              <c:numCache>
                <c:formatCode>General</c:formatCode>
                <c:ptCount val="5"/>
                <c:pt idx="0">
                  <c:v>100</c:v>
                </c:pt>
                <c:pt idx="1">
                  <c:v>63.511402686660432</c:v>
                </c:pt>
                <c:pt idx="2">
                  <c:v>57.013433302093098</c:v>
                </c:pt>
                <c:pt idx="3">
                  <c:v>53.951890034364254</c:v>
                </c:pt>
                <c:pt idx="4">
                  <c:v>42.892845985629492</c:v>
                </c:pt>
              </c:numCache>
            </c:numRef>
          </c:yVal>
          <c:smooth val="0"/>
        </c:ser>
        <c:ser>
          <c:idx val="5"/>
          <c:order val="4"/>
          <c:tx>
            <c:v>tTg-neo-epitope</c:v>
          </c:tx>
          <c:spPr>
            <a:ln w="22225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c:spPr>
          </c:marker>
          <c:xVal>
            <c:numRef>
              <c:f>'1011'!$I$39:$I$43</c:f>
              <c:numCache>
                <c:formatCode>General</c:formatCode>
                <c:ptCount val="5"/>
                <c:pt idx="0">
                  <c:v>0</c:v>
                </c:pt>
                <c:pt idx="1">
                  <c:v>0.125</c:v>
                </c:pt>
                <c:pt idx="2">
                  <c:v>0.25</c:v>
                </c:pt>
                <c:pt idx="3">
                  <c:v>0.5</c:v>
                </c:pt>
                <c:pt idx="4">
                  <c:v>0.75</c:v>
                </c:pt>
              </c:numCache>
            </c:numRef>
          </c:xVal>
          <c:yVal>
            <c:numRef>
              <c:f>'1011'!$H$39:$H$43</c:f>
              <c:numCache>
                <c:formatCode>General</c:formatCode>
                <c:ptCount val="5"/>
                <c:pt idx="0">
                  <c:v>100</c:v>
                </c:pt>
                <c:pt idx="1">
                  <c:v>65.407673860911288</c:v>
                </c:pt>
                <c:pt idx="2">
                  <c:v>59.592326139088733</c:v>
                </c:pt>
                <c:pt idx="3">
                  <c:v>54.856115107913674</c:v>
                </c:pt>
                <c:pt idx="4">
                  <c:v>47.122302158273385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281896"/>
        <c:axId val="214282288"/>
      </c:scatterChart>
      <c:valAx>
        <c:axId val="214281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defRPr>
                </a:pPr>
                <a:r>
                  <a:rPr lang="de-DE" sz="11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Conc</a:t>
                </a:r>
                <a:r>
                  <a:rPr lang="de-DE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de-DE" sz="11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of</a:t>
                </a:r>
                <a:r>
                  <a:rPr lang="de-DE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1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single</a:t>
                </a:r>
                <a:r>
                  <a:rPr lang="de-DE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100" dirty="0" err="1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components</a:t>
                </a:r>
                <a:r>
                  <a:rPr lang="de-DE" sz="11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  [µg/ml</a:t>
                </a:r>
                <a:r>
                  <a:rPr lang="de-DE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]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4282288"/>
        <c:crosses val="autoZero"/>
        <c:crossBetween val="midCat"/>
      </c:valAx>
      <c:valAx>
        <c:axId val="214282288"/>
        <c:scaling>
          <c:orientation val="minMax"/>
          <c:min val="2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defRPr>
                </a:pPr>
                <a:r>
                  <a:rPr lang="en-US" sz="1100" baseline="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Black" panose="020B0A04020102020204" pitchFamily="34" charset="0"/>
                    <a:cs typeface="Arial" panose="020B0604020202020204" pitchFamily="34" charset="0"/>
                  </a:rPr>
                  <a:t> change in competition (%)</a:t>
                </a:r>
                <a:endPara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2142818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5564245151934162"/>
          <c:y val="0.32749300994058345"/>
          <c:w val="0.2357592262141858"/>
          <c:h val="0.45839854283022796"/>
        </c:manualLayout>
      </c:layout>
      <c:overlay val="0"/>
      <c:spPr>
        <a:solidFill>
          <a:schemeClr val="lt1"/>
        </a:solidFill>
        <a:ln w="25400" cap="flat" cmpd="sng" algn="ctr">
          <a:noFill/>
          <a:prstDash val="solid"/>
        </a:ln>
        <a:effectLst/>
      </c:spPr>
      <c:txPr>
        <a:bodyPr/>
        <a:lstStyle/>
        <a:p>
          <a:pPr>
            <a:defRPr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563B9-FB96-4A79-924F-4A780720DD7C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89194-9292-43FA-BB80-C67475AB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03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591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996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95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20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46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56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05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49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257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756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15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655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05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94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174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338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632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25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61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1309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B761-FBC9-4D67-AD51-CBC27C2C5146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C1257-C2D7-45BC-910D-0DD262592C3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0880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F2472-96F9-4F49-9EBF-C8AF063C1894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53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ED3E-2870-4819-B757-CBE8D26444A2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446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DD48-22B6-4ED1-BB32-804F52F73DF9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09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9085-0FD1-45D9-B489-293787E18569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0073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D93D0-EFBB-49B3-8E0A-914E9A9EA33D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8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A02B-4BA7-4100-ACBF-BF98A72CFC22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0494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3943-08CD-4888-86FD-22EA705C226A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5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95ECC-EA70-422D-BF45-0FB27B23519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0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32B24-EE26-4887-9A11-1B6400775DDD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138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68CA0-CAA7-4886-971B-10D7244683EF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692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24BE5-85D0-4A52-9DF5-06E33469CCFE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9446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1312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2899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833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2626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082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514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524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139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0161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869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0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3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  <p:sldLayoutId id="2147484339" r:id="rId6"/>
    <p:sldLayoutId id="2147484340" r:id="rId7"/>
    <p:sldLayoutId id="2147484341" r:id="rId8"/>
    <p:sldLayoutId id="2147484342" r:id="rId9"/>
    <p:sldLayoutId id="2147484343" r:id="rId10"/>
    <p:sldLayoutId id="21474843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86DED0C6-5104-4684-8BDE-E1BCD2425DC5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 rtl="1"/>
              <a:t>י"ד/תמוז/תשע"ו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3AE078E3-E155-41BF-B5BD-7BD06F1582C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59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1FBAF-9B1E-4EA4-ACDC-BA4C751D60F4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20.07.2016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88350-8612-4D48-9AA1-EB1B5C97E6DF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9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2" r:id="rId1"/>
    <p:sldLayoutId id="2147484383" r:id="rId2"/>
    <p:sldLayoutId id="2147484384" r:id="rId3"/>
    <p:sldLayoutId id="2147484385" r:id="rId4"/>
    <p:sldLayoutId id="2147484386" r:id="rId5"/>
    <p:sldLayoutId id="2147484387" r:id="rId6"/>
    <p:sldLayoutId id="2147484388" r:id="rId7"/>
    <p:sldLayoutId id="2147484389" r:id="rId8"/>
    <p:sldLayoutId id="2147484390" r:id="rId9"/>
    <p:sldLayoutId id="2147484391" r:id="rId10"/>
    <p:sldLayoutId id="214748439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993D8-EC6A-459E-812E-54E763AE50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7/20/2016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7368C-B44E-4122-825D-5F8AA3F6F2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28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96" r:id="rId3"/>
    <p:sldLayoutId id="2147484397" r:id="rId4"/>
    <p:sldLayoutId id="2147484398" r:id="rId5"/>
    <p:sldLayoutId id="2147484399" r:id="rId6"/>
    <p:sldLayoutId id="2147484400" r:id="rId7"/>
    <p:sldLayoutId id="2147484401" r:id="rId8"/>
    <p:sldLayoutId id="2147484402" r:id="rId9"/>
    <p:sldLayoutId id="2147484403" r:id="rId10"/>
    <p:sldLayoutId id="21474844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mc/articles/PMC3971462/#CR61" TargetMode="External"/><Relationship Id="rId3" Type="http://schemas.openxmlformats.org/officeDocument/2006/relationships/hyperlink" Target="http://www.ncbi.nlm.nih.gov/pmc/articles/PMC3971462/#CR59" TargetMode="External"/><Relationship Id="rId7" Type="http://schemas.openxmlformats.org/officeDocument/2006/relationships/hyperlink" Target="http://www.ncbi.nlm.nih.gov/pmc/articles/PMC3971462/#CR69" TargetMode="External"/><Relationship Id="rId2" Type="http://schemas.openxmlformats.org/officeDocument/2006/relationships/hyperlink" Target="http://www.ncbi.nlm.nih.gov/pmc/articles/PMC3971462/#CR3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mc/articles/PMC3971462/#CR38" TargetMode="External"/><Relationship Id="rId11" Type="http://schemas.openxmlformats.org/officeDocument/2006/relationships/image" Target="../media/image26.emf"/><Relationship Id="rId5" Type="http://schemas.openxmlformats.org/officeDocument/2006/relationships/hyperlink" Target="http://www.ncbi.nlm.nih.gov/pmc/articles/PMC3971462/#CR77" TargetMode="External"/><Relationship Id="rId10" Type="http://schemas.openxmlformats.org/officeDocument/2006/relationships/hyperlink" Target="http://www.ncbi.nlm.nih.gov/pmc/articles/PMC3971462/#CR22" TargetMode="External"/><Relationship Id="rId4" Type="http://schemas.openxmlformats.org/officeDocument/2006/relationships/hyperlink" Target="http://www.ncbi.nlm.nih.gov/pmc/articles/PMC3971462/#CR78" TargetMode="External"/><Relationship Id="rId9" Type="http://schemas.openxmlformats.org/officeDocument/2006/relationships/hyperlink" Target="http://www.ncbi.nlm.nih.gov/pmc/articles/PMC3971462/#CR21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ias@aesku.com" TargetMode="External"/><Relationship Id="rId2" Type="http://schemas.openxmlformats.org/officeDocument/2006/relationships/hyperlink" Target="mailto:aaronlerner1948@gmail.com" TargetMode="Externa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" t="1420"/>
          <a:stretch/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0" y="2060848"/>
            <a:ext cx="9144000" cy="266429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" y="2278505"/>
            <a:ext cx="9143999" cy="2158584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New serological biomarkers of </a:t>
            </a:r>
            <a:r>
              <a:rPr lang="en-US" sz="4000" b="1" dirty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celiac </a:t>
            </a:r>
            <a:r>
              <a:rPr lang="en-US" sz="4000" b="1" dirty="0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disease: The neo-epitope </a:t>
            </a:r>
            <a:r>
              <a:rPr lang="en-US" sz="4000" b="1" dirty="0" err="1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4000" b="1" dirty="0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4000" b="1" dirty="0" err="1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4000" b="1" dirty="0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story</a:t>
            </a:r>
            <a:br>
              <a:rPr lang="en-US" sz="4000" b="1" dirty="0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solidFill>
                  <a:srgbClr val="9ABB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Prof</a:t>
            </a:r>
            <a:r>
              <a:rPr lang="en-US" sz="2200" u="sng" dirty="0">
                <a:latin typeface="Arial" panose="020B0604020202020204" pitchFamily="34" charset="0"/>
                <a:cs typeface="Arial" panose="020B0604020202020204" pitchFamily="34" charset="0"/>
              </a:rPr>
              <a:t>. Aaron Lerner</a:t>
            </a:r>
            <a:r>
              <a:rPr lang="en-US" sz="22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US" sz="2200" u="sng" dirty="0">
                <a:latin typeface="Arial" panose="020B0604020202020204" pitchFamily="34" charset="0"/>
                <a:cs typeface="Arial" panose="020B0604020202020204" pitchFamily="34" charset="0"/>
              </a:rPr>
              <a:t>, Dr. Torsten Matthias</a:t>
            </a:r>
            <a:r>
              <a:rPr lang="en-US" sz="22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3200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200" b="1" baseline="30000" dirty="0" smtClean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200" b="1" dirty="0" smtClean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European Immunology Conference</a:t>
            </a:r>
            <a:r>
              <a:rPr lang="en-US" sz="2000" b="1" dirty="0" smtClean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July 21-23, Berlin, Germany</a:t>
            </a:r>
            <a:r>
              <a:rPr lang="en-US" sz="2000" b="1" dirty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9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102870" y="5781048"/>
            <a:ext cx="7535693" cy="45634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Rappaport School of Medicine,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Technion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-Israel institute of Technology, Haifa, Israel. 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aaronlerner1948@gmail.com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AESKU.Kipp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Institute, Wendelsheim, Germany.  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matthias@aesku.com</a:t>
            </a:r>
          </a:p>
        </p:txBody>
      </p:sp>
    </p:spTree>
    <p:extLst>
      <p:ext uri="{BB962C8B-B14F-4D97-AF65-F5344CB8AC3E}">
        <p14:creationId xmlns:p14="http://schemas.microsoft.com/office/powerpoint/2010/main" val="182000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61" y="692696"/>
            <a:ext cx="3065293" cy="515719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2776" y="6381328"/>
            <a:ext cx="4131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adapted</a:t>
            </a:r>
            <a:r>
              <a:rPr lang="de-DE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modified</a:t>
            </a:r>
            <a:r>
              <a:rPr lang="de-DE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www.zedira.de]</a:t>
            </a:r>
            <a:endParaRPr lang="de-DE" sz="16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338441" y="3355423"/>
            <a:ext cx="2511510" cy="135770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Autoimmune </a:t>
            </a:r>
            <a:r>
              <a:rPr lang="de-DE" sz="1600" u="sng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Diseases</a:t>
            </a:r>
            <a:endParaRPr lang="de-DE" sz="1600" u="sng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600" u="sng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Celiac</a:t>
            </a:r>
            <a:r>
              <a:rPr lang="de-DE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endParaRPr lang="de-DE" sz="1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Dermatitis </a:t>
            </a:r>
            <a:r>
              <a:rPr lang="de-DE" sz="1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Herpetiformis</a:t>
            </a:r>
            <a:endParaRPr lang="de-DE" sz="14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Gluten </a:t>
            </a:r>
            <a:r>
              <a:rPr lang="de-DE" sz="1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Ataxia</a:t>
            </a:r>
            <a:endParaRPr lang="de-DE" sz="14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37139" y="1401258"/>
            <a:ext cx="3329763" cy="32689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u="sng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TG </a:t>
            </a:r>
            <a:r>
              <a:rPr lang="de-DE" sz="1600" u="sng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de-DE" sz="1600" u="sng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600" u="sng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TG1: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keratinocyte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endParaRPr lang="de-DE" sz="140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TG2: </a:t>
            </a:r>
            <a:r>
              <a:rPr lang="de-DE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de-DE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endParaRPr lang="de-DE" sz="14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TG3: epidermal </a:t>
            </a:r>
            <a:r>
              <a:rPr lang="de-DE" sz="1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endParaRPr lang="de-DE" sz="14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TG4: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prostate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endParaRPr lang="de-DE" sz="140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TG5: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</a:p>
          <a:p>
            <a:pPr algn="ctr"/>
            <a:r>
              <a:rPr lang="de-DE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TG6: neuronal </a:t>
            </a:r>
            <a:r>
              <a:rPr lang="de-DE" sz="1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endParaRPr lang="de-DE" sz="14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TG7: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</a:t>
            </a:r>
          </a:p>
          <a:p>
            <a:pPr algn="ctr"/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FXIII: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coagulation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XIII</a:t>
            </a:r>
          </a:p>
          <a:p>
            <a:pPr algn="ctr"/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B4.2: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inactive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structural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endParaRPr lang="de-DE" sz="140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14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809876" y="1320620"/>
            <a:ext cx="2443629" cy="163449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u="sng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endParaRPr lang="de-DE" sz="1600" u="sng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translational modifier of proteins:</a:t>
            </a:r>
            <a:endParaRPr lang="de-DE" sz="1600" u="sng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Cross-linking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Deamidation</a:t>
            </a:r>
          </a:p>
          <a:p>
            <a:pPr algn="ctr"/>
            <a:endParaRPr lang="de-DE" sz="140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40617" y="210466"/>
            <a:ext cx="38524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 dirty="0" smtClean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Transglutaminase Family </a:t>
            </a:r>
            <a:endParaRPr lang="de-DE" b="1" dirty="0">
              <a:solidFill>
                <a:srgbClr val="9AB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04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161" y="1106742"/>
            <a:ext cx="6432714" cy="459051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40677" y="21082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Tissue Transglutaminase (TG2) :central role in biological processes and diseases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-58615" y="6334780"/>
            <a:ext cx="726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Lerner </a:t>
            </a: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A, Neidhöfer S, Matthias T. </a:t>
            </a:r>
            <a:r>
              <a:rPr lang="pt-B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 2 and anti transglutaminase 2 autoantibodies in celiac disease and beyond: Part A: TG2 double-edged sword: gut and extraintestinal involvement. </a:t>
            </a: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Immunome </a:t>
            </a:r>
            <a:r>
              <a:rPr lang="pt-B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Research, 2015;11:101-105</a:t>
            </a: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542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3698" y="1203882"/>
            <a:ext cx="5617242" cy="4549966"/>
          </a:xfrm>
          <a:prstGeom prst="rect">
            <a:avLst/>
          </a:prstGeom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40617" y="210466"/>
            <a:ext cx="70839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(inactive) and extended (active) conformations of </a:t>
            </a:r>
            <a:r>
              <a:rPr lang="en-US" b="1" dirty="0" err="1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endParaRPr lang="de-DE" b="1" dirty="0">
              <a:solidFill>
                <a:srgbClr val="9AB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56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44" y="1095167"/>
            <a:ext cx="6626012" cy="4732866"/>
          </a:xfrm>
        </p:spPr>
      </p:pic>
      <p:sp>
        <p:nvSpPr>
          <p:cNvPr id="3" name="Abgerundetes Rechteck 2"/>
          <p:cNvSpPr/>
          <p:nvPr/>
        </p:nvSpPr>
        <p:spPr>
          <a:xfrm>
            <a:off x="1752602" y="1095167"/>
            <a:ext cx="609599" cy="31693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endParaRPr lang="de-DE" sz="1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1453" y="6396616"/>
            <a:ext cx="4851401" cy="33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Adapted and modified from: </a:t>
            </a:r>
            <a:r>
              <a:rPr lang="en-US" sz="1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Sanz</a:t>
            </a:r>
            <a:r>
              <a:rPr lang="en-US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Y. Microbiome and Gluten. </a:t>
            </a:r>
            <a:r>
              <a:rPr lang="de-DE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 </a:t>
            </a:r>
            <a:r>
              <a:rPr lang="de-DE" sz="1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</a:t>
            </a:r>
            <a:r>
              <a:rPr lang="de-DE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Metab</a:t>
            </a:r>
            <a:r>
              <a:rPr lang="de-DE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2015;67 </a:t>
            </a:r>
            <a:r>
              <a:rPr lang="de-DE" sz="1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2:28-41</a:t>
            </a:r>
            <a:endParaRPr lang="en-US" sz="1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43053" y="25439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CD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pathogenesis</a:t>
            </a:r>
            <a:endParaRPr lang="de-DE" b="1" dirty="0">
              <a:solidFill>
                <a:srgbClr val="9BBB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Line 18"/>
          <p:cNvSpPr>
            <a:spLocks noChangeShapeType="1"/>
          </p:cNvSpPr>
          <p:nvPr/>
        </p:nvSpPr>
        <p:spPr bwMode="auto">
          <a:xfrm>
            <a:off x="4687582" y="2434472"/>
            <a:ext cx="1896" cy="555717"/>
          </a:xfrm>
          <a:prstGeom prst="line">
            <a:avLst/>
          </a:prstGeom>
          <a:noFill/>
          <a:ln w="0">
            <a:solidFill>
              <a:srgbClr val="4D4D4D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de-DE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19"/>
          <p:cNvSpPr>
            <a:spLocks noChangeArrowheads="1"/>
          </p:cNvSpPr>
          <p:nvPr/>
        </p:nvSpPr>
        <p:spPr bwMode="auto">
          <a:xfrm>
            <a:off x="4759647" y="2586409"/>
            <a:ext cx="50975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100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Enzyme</a:t>
            </a:r>
            <a:endParaRPr lang="en-GB" sz="2400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4235070" y="4594433"/>
            <a:ext cx="121026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300" b="1" dirty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Gliadin p</a:t>
            </a:r>
            <a:r>
              <a:rPr lang="en-GB" sz="1300" b="1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eptide</a:t>
            </a:r>
            <a:endParaRPr lang="en-GB" sz="2400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21"/>
          <p:cNvSpPr>
            <a:spLocks noChangeArrowheads="1"/>
          </p:cNvSpPr>
          <p:nvPr/>
        </p:nvSpPr>
        <p:spPr bwMode="auto">
          <a:xfrm>
            <a:off x="4324431" y="4821034"/>
            <a:ext cx="90890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100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Glutamine rich</a:t>
            </a:r>
            <a:endParaRPr lang="en-GB" sz="2400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22"/>
          <p:cNvSpPr>
            <a:spLocks noChangeArrowheads="1"/>
          </p:cNvSpPr>
          <p:nvPr/>
        </p:nvSpPr>
        <p:spPr bwMode="auto">
          <a:xfrm>
            <a:off x="4475182" y="4134926"/>
            <a:ext cx="43120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10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</a:t>
            </a:r>
            <a:endParaRPr lang="en-GB" sz="240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6588" y="3053721"/>
            <a:ext cx="1264130" cy="15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uppieren 7"/>
          <p:cNvGrpSpPr/>
          <p:nvPr/>
        </p:nvGrpSpPr>
        <p:grpSpPr>
          <a:xfrm>
            <a:off x="397624" y="2898220"/>
            <a:ext cx="3451535" cy="1858637"/>
            <a:chOff x="496119" y="2845643"/>
            <a:chExt cx="2889273" cy="1417638"/>
          </a:xfrm>
        </p:grpSpPr>
        <p:grpSp>
          <p:nvGrpSpPr>
            <p:cNvPr id="29" name="Gruppieren 28"/>
            <p:cNvGrpSpPr/>
            <p:nvPr/>
          </p:nvGrpSpPr>
          <p:grpSpPr>
            <a:xfrm>
              <a:off x="1847609" y="3564189"/>
              <a:ext cx="1537783" cy="129113"/>
              <a:chOff x="1847609" y="3564189"/>
              <a:chExt cx="1537783" cy="129113"/>
            </a:xfrm>
          </p:grpSpPr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847609" y="3564189"/>
                <a:ext cx="1537783" cy="129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1100" dirty="0">
                    <a:solidFill>
                      <a:srgbClr val="68686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(glutamic acid        glutamine)</a:t>
                </a:r>
              </a:p>
            </p:txBody>
          </p:sp>
          <p:sp>
            <p:nvSpPr>
              <p:cNvPr id="34" name="Line 16"/>
              <p:cNvSpPr>
                <a:spLocks noChangeShapeType="1"/>
              </p:cNvSpPr>
              <p:nvPr/>
            </p:nvSpPr>
            <p:spPr bwMode="auto">
              <a:xfrm>
                <a:off x="2606249" y="3635286"/>
                <a:ext cx="161925" cy="1588"/>
              </a:xfrm>
              <a:prstGeom prst="line">
                <a:avLst/>
              </a:prstGeom>
              <a:noFill/>
              <a:ln w="0">
                <a:solidFill>
                  <a:srgbClr val="4D4D4D"/>
                </a:solidFill>
                <a:round/>
                <a:headEnd type="arrow" w="med" len="med"/>
                <a:tailEnd/>
              </a:ln>
            </p:spPr>
            <p:txBody>
              <a:bodyPr/>
              <a:lstStyle/>
              <a:p>
                <a:endParaRPr lang="de-DE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" name="Picture 38" descr="deamidate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6119" y="2845643"/>
              <a:ext cx="1050925" cy="1417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282524" y="240134"/>
            <a:ext cx="7596202" cy="3708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 smtClean="0">
                <a:solidFill>
                  <a:srgbClr val="9ABB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n-US" sz="1800" b="1" dirty="0" smtClean="0">
                <a:solidFill>
                  <a:srgbClr val="9ABB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1800" b="1" dirty="0" smtClean="0">
                <a:solidFill>
                  <a:srgbClr val="9ABB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Antibodies in Celiac Disease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0" y="6304002"/>
            <a:ext cx="64870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Courtesy</a:t>
            </a:r>
            <a:r>
              <a:rPr lang="de-DE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Christian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Meesters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AESKU.KIPP Institute 2012//</a:t>
            </a:r>
          </a:p>
          <a:p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Lerner et al.,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epitope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complexed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gliadin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anti-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pediatric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celiac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disese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(Journal of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immunological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429 (2016) 15-20)</a:t>
            </a:r>
            <a:endParaRPr lang="de-DE" sz="1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211460" y="4351419"/>
            <a:ext cx="160316" cy="66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uppieren 45"/>
          <p:cNvGrpSpPr/>
          <p:nvPr/>
        </p:nvGrpSpPr>
        <p:grpSpPr>
          <a:xfrm>
            <a:off x="879174" y="2415686"/>
            <a:ext cx="412444" cy="701464"/>
            <a:chOff x="1263490" y="4857286"/>
            <a:chExt cx="803523" cy="998208"/>
          </a:xfrm>
        </p:grpSpPr>
        <p:cxnSp>
          <p:nvCxnSpPr>
            <p:cNvPr id="4" name="Gerade Verbindung 3"/>
            <p:cNvCxnSpPr/>
            <p:nvPr/>
          </p:nvCxnSpPr>
          <p:spPr>
            <a:xfrm>
              <a:off x="1626919" y="4857286"/>
              <a:ext cx="0" cy="593488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/>
          </p:nvCxnSpPr>
          <p:spPr>
            <a:xfrm flipH="1">
              <a:off x="1340644" y="5438899"/>
              <a:ext cx="286275" cy="416595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>
              <a:off x="1733797" y="4857286"/>
              <a:ext cx="0" cy="593488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>
              <a:off x="1733797" y="5440726"/>
              <a:ext cx="249784" cy="40472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43"/>
            <p:cNvCxnSpPr/>
            <p:nvPr/>
          </p:nvCxnSpPr>
          <p:spPr>
            <a:xfrm flipH="1">
              <a:off x="1263490" y="5391706"/>
              <a:ext cx="276225" cy="397139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44"/>
            <p:cNvCxnSpPr/>
            <p:nvPr/>
          </p:nvCxnSpPr>
          <p:spPr>
            <a:xfrm>
              <a:off x="1819015" y="5398630"/>
              <a:ext cx="247998" cy="383289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2645491" y="1182213"/>
            <a:ext cx="412444" cy="701464"/>
            <a:chOff x="1263490" y="4857286"/>
            <a:chExt cx="803523" cy="998208"/>
          </a:xfrm>
        </p:grpSpPr>
        <p:cxnSp>
          <p:nvCxnSpPr>
            <p:cNvPr id="48" name="Gerade Verbindung 47"/>
            <p:cNvCxnSpPr/>
            <p:nvPr/>
          </p:nvCxnSpPr>
          <p:spPr>
            <a:xfrm>
              <a:off x="1626919" y="4857286"/>
              <a:ext cx="0" cy="5934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 flipH="1">
              <a:off x="1340644" y="5438899"/>
              <a:ext cx="286275" cy="41659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>
              <a:off x="1733797" y="4857286"/>
              <a:ext cx="0" cy="5934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/>
          </p:nvCxnSpPr>
          <p:spPr>
            <a:xfrm>
              <a:off x="1733797" y="5440726"/>
              <a:ext cx="249784" cy="40472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/>
          </p:nvCxnSpPr>
          <p:spPr>
            <a:xfrm flipH="1">
              <a:off x="1263490" y="5391706"/>
              <a:ext cx="276225" cy="39713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/>
          </p:nvCxnSpPr>
          <p:spPr>
            <a:xfrm>
              <a:off x="1819015" y="5398630"/>
              <a:ext cx="247998" cy="38328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feld 60"/>
          <p:cNvSpPr txBox="1"/>
          <p:nvPr/>
        </p:nvSpPr>
        <p:spPr>
          <a:xfrm>
            <a:off x="253197" y="2111552"/>
            <a:ext cx="1703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Anti-DGP 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2099191" y="878364"/>
            <a:ext cx="1703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feil nach rechts 2"/>
          <p:cNvSpPr/>
          <p:nvPr/>
        </p:nvSpPr>
        <p:spPr>
          <a:xfrm>
            <a:off x="5310718" y="3428537"/>
            <a:ext cx="2069593" cy="456663"/>
          </a:xfrm>
          <a:prstGeom prst="rightArrow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Crosslinking</a:t>
            </a:r>
            <a:endParaRPr lang="de-DE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432621" y="3478011"/>
            <a:ext cx="1325508" cy="374571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17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Neo-</a:t>
            </a:r>
            <a:r>
              <a:rPr lang="de-DE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epitope</a:t>
            </a:r>
            <a:endParaRPr lang="de-DE" sz="16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63731" y="5044115"/>
            <a:ext cx="64633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039509" y="5044115"/>
            <a:ext cx="64633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126" y="1697133"/>
            <a:ext cx="1429390" cy="104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55" name="Gruppieren 54"/>
          <p:cNvGrpSpPr/>
          <p:nvPr/>
        </p:nvGrpSpPr>
        <p:grpSpPr>
          <a:xfrm>
            <a:off x="7664608" y="1096527"/>
            <a:ext cx="492044" cy="550822"/>
            <a:chOff x="1263490" y="4857286"/>
            <a:chExt cx="803523" cy="998208"/>
          </a:xfrm>
        </p:grpSpPr>
        <p:cxnSp>
          <p:nvCxnSpPr>
            <p:cNvPr id="56" name="Gerade Verbindung 54"/>
            <p:cNvCxnSpPr/>
            <p:nvPr/>
          </p:nvCxnSpPr>
          <p:spPr>
            <a:xfrm>
              <a:off x="1626919" y="4857286"/>
              <a:ext cx="0" cy="5934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5"/>
            <p:cNvCxnSpPr/>
            <p:nvPr/>
          </p:nvCxnSpPr>
          <p:spPr>
            <a:xfrm flipH="1">
              <a:off x="1340644" y="5438899"/>
              <a:ext cx="286275" cy="41659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6"/>
            <p:cNvCxnSpPr/>
            <p:nvPr/>
          </p:nvCxnSpPr>
          <p:spPr>
            <a:xfrm>
              <a:off x="1733797" y="4857286"/>
              <a:ext cx="0" cy="5934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7"/>
            <p:cNvCxnSpPr/>
            <p:nvPr/>
          </p:nvCxnSpPr>
          <p:spPr>
            <a:xfrm>
              <a:off x="1733797" y="5440726"/>
              <a:ext cx="249784" cy="4047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8"/>
            <p:cNvCxnSpPr/>
            <p:nvPr/>
          </p:nvCxnSpPr>
          <p:spPr>
            <a:xfrm flipH="1">
              <a:off x="1263490" y="5391706"/>
              <a:ext cx="276225" cy="39713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59"/>
            <p:cNvCxnSpPr/>
            <p:nvPr/>
          </p:nvCxnSpPr>
          <p:spPr>
            <a:xfrm>
              <a:off x="1819015" y="5398630"/>
              <a:ext cx="247998" cy="38328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feld 63"/>
          <p:cNvSpPr txBox="1"/>
          <p:nvPr/>
        </p:nvSpPr>
        <p:spPr>
          <a:xfrm>
            <a:off x="6609281" y="717765"/>
            <a:ext cx="2380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epitope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Line 9"/>
          <p:cNvSpPr>
            <a:spLocks noChangeShapeType="1"/>
          </p:cNvSpPr>
          <p:nvPr/>
        </p:nvSpPr>
        <p:spPr bwMode="auto">
          <a:xfrm rot="19098111">
            <a:off x="5583102" y="2890699"/>
            <a:ext cx="1773932" cy="154373"/>
          </a:xfrm>
          <a:prstGeom prst="line">
            <a:avLst/>
          </a:prstGeom>
          <a:ln>
            <a:headEnd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/>
          <a:lstStyle/>
          <a:p>
            <a:endParaRPr lang="de-DE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10"/>
          <p:cNvSpPr>
            <a:spLocks noChangeArrowheads="1"/>
          </p:cNvSpPr>
          <p:nvPr/>
        </p:nvSpPr>
        <p:spPr bwMode="auto">
          <a:xfrm rot="19355097">
            <a:off x="5765556" y="2836268"/>
            <a:ext cx="119423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000" b="1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Crosslinking by </a:t>
            </a:r>
            <a:r>
              <a:rPr lang="en-GB" sz="1000" b="1" dirty="0" err="1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endParaRPr lang="en-GB" b="1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" t="33685" b="31754"/>
          <a:stretch/>
        </p:blipFill>
        <p:spPr>
          <a:xfrm rot="4340227">
            <a:off x="2099632" y="2183906"/>
            <a:ext cx="1855822" cy="810215"/>
          </a:xfrm>
          <a:prstGeom prst="rect">
            <a:avLst/>
          </a:prstGeom>
        </p:spPr>
      </p:pic>
      <p:sp>
        <p:nvSpPr>
          <p:cNvPr id="16" name="Abgerundetes Rechteck 15"/>
          <p:cNvSpPr/>
          <p:nvPr/>
        </p:nvSpPr>
        <p:spPr>
          <a:xfrm>
            <a:off x="4219005" y="1972103"/>
            <a:ext cx="902508" cy="356168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Gliadin</a:t>
            </a:r>
            <a:endParaRPr lang="de-DE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243785" y="3095491"/>
            <a:ext cx="8451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solidFill>
                  <a:prstClr val="black"/>
                </a:solidFill>
              </a:rPr>
              <a:t>[PDB ID 2Q3Z]</a:t>
            </a:r>
            <a:endParaRPr lang="de-DE" sz="900" dirty="0">
              <a:solidFill>
                <a:prstClr val="black"/>
              </a:solidFill>
            </a:endParaRPr>
          </a:p>
        </p:txBody>
      </p:sp>
      <p:sp>
        <p:nvSpPr>
          <p:cNvPr id="67" name="Pfeil nach rechts 66"/>
          <p:cNvSpPr/>
          <p:nvPr/>
        </p:nvSpPr>
        <p:spPr>
          <a:xfrm flipH="1">
            <a:off x="1553397" y="3432506"/>
            <a:ext cx="2535553" cy="456663"/>
          </a:xfrm>
          <a:prstGeom prst="rightArrow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Deamidation</a:t>
            </a:r>
            <a:endParaRPr lang="de-DE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Grafik 6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" t="33685" b="31754"/>
          <a:stretch/>
        </p:blipFill>
        <p:spPr>
          <a:xfrm rot="8158927">
            <a:off x="5878282" y="2461642"/>
            <a:ext cx="876352" cy="3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0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2970" y="5427145"/>
            <a:ext cx="79601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u="sng" dirty="0" smtClean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significantly higher OD activity was detected for </a:t>
            </a:r>
            <a:r>
              <a:rPr lang="en-US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neo-epitope IgA, IgG and IgA+ IgG than for </a:t>
            </a:r>
            <a:r>
              <a:rPr lang="en-US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1633890" y="731001"/>
            <a:ext cx="5498430" cy="4696148"/>
            <a:chOff x="3445825" y="817224"/>
            <a:chExt cx="6524625" cy="5980252"/>
          </a:xfrm>
        </p:grpSpPr>
        <p:graphicFrame>
          <p:nvGraphicFramePr>
            <p:cNvPr id="14" name="Diagramm 13"/>
            <p:cNvGraphicFramePr>
              <a:graphicFrameLocks/>
            </p:cNvGraphicFramePr>
            <p:nvPr>
              <p:extLst/>
            </p:nvPr>
          </p:nvGraphicFramePr>
          <p:xfrm>
            <a:off x="3445825" y="1382513"/>
            <a:ext cx="6524625" cy="54149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7" name="Gruppieren 6"/>
            <p:cNvGrpSpPr/>
            <p:nvPr/>
          </p:nvGrpSpPr>
          <p:grpSpPr>
            <a:xfrm>
              <a:off x="5112110" y="1088397"/>
              <a:ext cx="977900" cy="637016"/>
              <a:chOff x="1695613" y="1615010"/>
              <a:chExt cx="977900" cy="637016"/>
            </a:xfrm>
          </p:grpSpPr>
          <p:sp>
            <p:nvSpPr>
              <p:cNvPr id="5" name="Geschweifte Klammer rechts 4"/>
              <p:cNvSpPr/>
              <p:nvPr/>
            </p:nvSpPr>
            <p:spPr>
              <a:xfrm rot="16200000">
                <a:off x="2013113" y="1591626"/>
                <a:ext cx="342900" cy="977900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Textfeld 5"/>
              <p:cNvSpPr txBox="1"/>
              <p:nvPr/>
            </p:nvSpPr>
            <p:spPr>
              <a:xfrm>
                <a:off x="1763292" y="1615010"/>
                <a:ext cx="842540" cy="338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50" dirty="0">
                    <a:solidFill>
                      <a:prstClr val="black"/>
                    </a:solidFill>
                  </a:rPr>
                  <a:t>p&lt;0.001</a:t>
                </a:r>
                <a:endParaRPr lang="en-GB" sz="105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8" name="Gruppieren 7"/>
            <p:cNvGrpSpPr/>
            <p:nvPr/>
          </p:nvGrpSpPr>
          <p:grpSpPr>
            <a:xfrm>
              <a:off x="6708136" y="3751437"/>
              <a:ext cx="940519" cy="681457"/>
              <a:chOff x="1598495" y="1444061"/>
              <a:chExt cx="940519" cy="681457"/>
            </a:xfrm>
          </p:grpSpPr>
          <p:sp>
            <p:nvSpPr>
              <p:cNvPr id="9" name="Geschweifte Klammer rechts 8"/>
              <p:cNvSpPr/>
              <p:nvPr/>
            </p:nvSpPr>
            <p:spPr>
              <a:xfrm rot="16200000">
                <a:off x="1897305" y="1483808"/>
                <a:ext cx="342900" cy="940519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Textfeld 9"/>
              <p:cNvSpPr txBox="1"/>
              <p:nvPr/>
            </p:nvSpPr>
            <p:spPr>
              <a:xfrm>
                <a:off x="1647484" y="1444061"/>
                <a:ext cx="8425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50" dirty="0">
                    <a:solidFill>
                      <a:prstClr val="black"/>
                    </a:solidFill>
                  </a:rPr>
                  <a:t>p&lt;0.001</a:t>
                </a:r>
                <a:endParaRPr lang="en-GB" sz="105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" name="Gruppieren 10"/>
            <p:cNvGrpSpPr/>
            <p:nvPr/>
          </p:nvGrpSpPr>
          <p:grpSpPr>
            <a:xfrm>
              <a:off x="8320595" y="817224"/>
              <a:ext cx="880717" cy="654236"/>
              <a:chOff x="1653930" y="1614964"/>
              <a:chExt cx="880717" cy="654236"/>
            </a:xfrm>
          </p:grpSpPr>
          <p:sp>
            <p:nvSpPr>
              <p:cNvPr id="12" name="Geschweifte Klammer rechts 11"/>
              <p:cNvSpPr/>
              <p:nvPr/>
            </p:nvSpPr>
            <p:spPr>
              <a:xfrm rot="16200000">
                <a:off x="1922839" y="1657391"/>
                <a:ext cx="342900" cy="880717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Textfeld 12"/>
              <p:cNvSpPr txBox="1"/>
              <p:nvPr/>
            </p:nvSpPr>
            <p:spPr>
              <a:xfrm>
                <a:off x="1655409" y="1614964"/>
                <a:ext cx="842538" cy="338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50" dirty="0">
                    <a:solidFill>
                      <a:prstClr val="black"/>
                    </a:solidFill>
                  </a:rPr>
                  <a:t>p&lt;0.001</a:t>
                </a:r>
                <a:endParaRPr lang="en-GB" sz="105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5" name="Title 1"/>
          <p:cNvSpPr txBox="1">
            <a:spLocks/>
          </p:cNvSpPr>
          <p:nvPr/>
        </p:nvSpPr>
        <p:spPr>
          <a:xfrm>
            <a:off x="282524" y="240134"/>
            <a:ext cx="7596202" cy="370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 smtClean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immunoreactivity in PCD patients</a:t>
            </a:r>
            <a:r>
              <a:rPr lang="en-US" sz="1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0" y="6353164"/>
            <a:ext cx="6487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Lerner et al.,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epitope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complexed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gliadin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anti-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pediatric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celiac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disese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(Journal of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immunological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429 (2016) 15-20)</a:t>
            </a:r>
            <a:endParaRPr lang="de-DE" sz="1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02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011197" y="1146082"/>
            <a:ext cx="6799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i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n=198 </a:t>
            </a:r>
            <a:r>
              <a:rPr lang="de-DE" sz="1400" b="1" i="1" u="sng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pediatric</a:t>
            </a:r>
            <a:r>
              <a:rPr lang="de-DE" sz="1400" b="1" i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i="1" u="sng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r>
              <a:rPr lang="de-DE" sz="1400" b="1" i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i="1" u="sng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b="1" i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DE" sz="1400" b="1" i="1" u="sng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actual</a:t>
            </a:r>
            <a:r>
              <a:rPr lang="de-DE" sz="1400" b="1" i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i="1" u="sng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endParaRPr lang="de-DE" sz="1400" b="1" i="1" u="sng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124066" y="5108035"/>
            <a:ext cx="6911924" cy="4154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i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4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showed the highest sensitivity in its combined version IgA + IgG (Check)</a:t>
            </a:r>
            <a:endParaRPr lang="de-DE" sz="1400" b="1" i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19984"/>
              </p:ext>
            </p:extLst>
          </p:nvPr>
        </p:nvGraphicFramePr>
        <p:xfrm>
          <a:off x="855406" y="1789470"/>
          <a:ext cx="7180585" cy="3087327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744833"/>
                <a:gridCol w="1308854"/>
                <a:gridCol w="1469122"/>
                <a:gridCol w="854762"/>
                <a:gridCol w="1033666"/>
                <a:gridCol w="769348"/>
              </a:tblGrid>
              <a:tr h="472543"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ELISA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sensitivity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specificity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Correlation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hTG2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12.12</a:t>
                      </a:r>
                      <a:endParaRPr lang="de-D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.0.2601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hTG2 IgA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58.59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0.4692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IgG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77.78</a:t>
                      </a:r>
                      <a:endParaRPr lang="de-DE" sz="1400" b="1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97.98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0.5334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hTG2 Check 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0.6093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 neo IgA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86.87</a:t>
                      </a:r>
                      <a:endParaRPr lang="de-DE" sz="1400" b="1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0.6165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 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97.98</a:t>
                      </a:r>
                      <a:endParaRPr lang="de-DE" sz="1400" b="1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0.6492</a:t>
                      </a:r>
                      <a:endParaRPr lang="de-DE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 </a:t>
                      </a:r>
                      <a:r>
                        <a:rPr lang="de-DE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IgA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90.2</a:t>
                      </a:r>
                      <a:endParaRPr lang="de-DE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0.8098</a:t>
                      </a:r>
                      <a:endParaRPr lang="de-DE" sz="14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</a:tr>
              <a:tr h="32684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 </a:t>
                      </a:r>
                      <a:r>
                        <a:rPr lang="de-DE" sz="1400" b="0" i="0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IgG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55.7</a:t>
                      </a:r>
                      <a:endParaRPr lang="de-DE" sz="14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99.3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0.5996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&lt;0.001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" marR="5715" marT="5715" marB="0" anchor="ctr"/>
                </a:tc>
              </a:tr>
            </a:tbl>
          </a:graphicData>
        </a:graphic>
      </p:graphicFrame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051" y="5632419"/>
            <a:ext cx="2089879" cy="368331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282524" y="240134"/>
            <a:ext cx="7596202" cy="3708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b="1" dirty="0">
                <a:solidFill>
                  <a:srgbClr val="9A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 power of neo-epitopes</a:t>
            </a:r>
            <a:endParaRPr lang="en-US" sz="1800" b="1" dirty="0" smtClean="0">
              <a:solidFill>
                <a:srgbClr val="9AB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0" y="6353164"/>
            <a:ext cx="6487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Lerner et al.,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epitope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complexed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gliadin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anti-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pediatric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celiac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disese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(Journal of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immunological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429 (2016) 15-20)</a:t>
            </a:r>
            <a:endParaRPr lang="de-DE" sz="1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58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334" y="881388"/>
            <a:ext cx="7757862" cy="514891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51520" y="239304"/>
            <a:ext cx="5957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genetic environmental balance in autoimmunity</a:t>
            </a:r>
            <a:endParaRPr lang="pt-BR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193800" y="973667"/>
            <a:ext cx="1989667" cy="584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548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dicine.emory.edu/images/research-microbio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448" y="953542"/>
            <a:ext cx="6185712" cy="44227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251520" y="239304"/>
            <a:ext cx="5957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human microbiome</a:t>
            </a:r>
            <a:endParaRPr lang="pt-BR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0" y="6413995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://www.longevityreporter.org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65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77252" y="836286"/>
            <a:ext cx="866038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de-DE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PDB ID: 1IU4</a:t>
            </a:r>
          </a:p>
          <a:p>
            <a:pPr>
              <a:lnSpc>
                <a:spcPct val="150000"/>
              </a:lnSpc>
            </a:pPr>
            <a:endParaRPr lang="de-DE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6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Molecular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</a:t>
            </a:r>
            <a:r>
              <a:rPr lang="de-DE" sz="14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de-DE" sz="1400" b="1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mTgs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derived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i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Streptomycetes</a:t>
            </a:r>
            <a:r>
              <a:rPr lang="de-DE" sz="1400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ubiquitary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microorganisms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Comparable enzymatic activity as </a:t>
            </a:r>
            <a:r>
              <a:rPr lang="de-DE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de-DE" sz="1400" baseline="30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2+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endParaRPr lang="de-DE" sz="140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substrate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specificity</a:t>
            </a:r>
            <a:r>
              <a:rPr lang="de-DE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de-DE" sz="160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2425" y="222878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Microbiological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b="1" dirty="0">
              <a:solidFill>
                <a:srgbClr val="9BBB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-32150" y="6392167"/>
            <a:ext cx="6544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Andou</a:t>
            </a:r>
            <a:r>
              <a:rPr lang="de-DE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de-DE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1993, </a:t>
            </a:r>
            <a:r>
              <a:rPr lang="de-DE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 et al</a:t>
            </a:r>
            <a:r>
              <a:rPr lang="de-DE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1998, </a:t>
            </a:r>
            <a:r>
              <a:rPr lang="de-DE" sz="100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Pasternack</a:t>
            </a:r>
            <a:r>
              <a:rPr lang="de-DE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1998, </a:t>
            </a:r>
            <a:r>
              <a:rPr lang="de-DE" sz="1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Umezawa</a:t>
            </a:r>
            <a:r>
              <a:rPr lang="de-DE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de-DE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2002, </a:t>
            </a:r>
            <a:r>
              <a:rPr lang="de-DE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 et al</a:t>
            </a:r>
            <a:r>
              <a:rPr lang="de-DE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2006, </a:t>
            </a:r>
            <a:r>
              <a:rPr lang="de-DE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Liu et al</a:t>
            </a:r>
            <a:r>
              <a:rPr lang="de-DE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2006, </a:t>
            </a:r>
            <a:r>
              <a:rPr lang="de-DE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Langston et al</a:t>
            </a:r>
            <a:r>
              <a:rPr lang="de-DE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2007, </a:t>
            </a:r>
            <a:r>
              <a:rPr lang="it-IT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 et al</a:t>
            </a:r>
            <a:r>
              <a:rPr lang="it-IT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it-IT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2007, </a:t>
            </a:r>
            <a:r>
              <a:rPr lang="da-DK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Horiguchi </a:t>
            </a:r>
            <a:r>
              <a:rPr lang="da-DK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da-DK" sz="100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a-DK" sz="100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1997, </a:t>
            </a:r>
            <a:r>
              <a:rPr lang="da-DK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Schmidt et al. </a:t>
            </a:r>
            <a:r>
              <a:rPr lang="da-DK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1998</a:t>
            </a:r>
            <a:endParaRPr lang="de-DE" sz="10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530" y="592210"/>
            <a:ext cx="3744416" cy="299079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700751" y="3456217"/>
            <a:ext cx="54620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1" dirty="0" err="1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de-DE" sz="1100" b="1" dirty="0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b="1" dirty="0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publications</a:t>
            </a:r>
            <a:r>
              <a:rPr lang="de-DE" sz="1100" b="1" dirty="0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1100" b="1" dirty="0" err="1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100" b="1" dirty="0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``</a:t>
            </a:r>
            <a:r>
              <a:rPr lang="de-DE" sz="1100" b="1" dirty="0" err="1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microbial</a:t>
            </a:r>
            <a:r>
              <a:rPr lang="de-DE" sz="1100" b="1" dirty="0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b="1" dirty="0" err="1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r>
              <a:rPr lang="de-DE" sz="1100" b="1" dirty="0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`` after </a:t>
            </a:r>
            <a:r>
              <a:rPr lang="de-DE" sz="1100" b="1" dirty="0" err="1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discovery</a:t>
            </a:r>
            <a:r>
              <a:rPr lang="de-DE" sz="1100" b="1" dirty="0" smtClean="0">
                <a:solidFill>
                  <a:srgbClr val="9BBB59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1989. </a:t>
            </a:r>
            <a:endParaRPr lang="de-DE" sz="1100" b="1" dirty="0">
              <a:solidFill>
                <a:srgbClr val="9BBB59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6" t="8062" r="2015" b="11325"/>
          <a:stretch/>
        </p:blipFill>
        <p:spPr>
          <a:xfrm>
            <a:off x="1174413" y="575897"/>
            <a:ext cx="314096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54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70973"/>
            <a:ext cx="7068790" cy="687027"/>
          </a:xfrm>
        </p:spPr>
        <p:txBody>
          <a:bodyPr>
            <a:normAutofit/>
          </a:bodyPr>
          <a:lstStyle/>
          <a:p>
            <a:pPr algn="l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Lerner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 et al. </a:t>
            </a:r>
            <a:r>
              <a:rPr lang="en-U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Dysbiosis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may trigger autoimmune diseases via inappropriate posttranslational modification of host proteins.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Frontiers in Microbiology,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2016. // Lerner A et al.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Intestinal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dysbiotic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transglutaminases are potential environmental drivers of systemic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autoimmunogenesis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Submitted,  Frontiers in Microbiology, 2016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915" t="12163" r="49714" b="-682"/>
          <a:stretch/>
        </p:blipFill>
        <p:spPr>
          <a:xfrm>
            <a:off x="2722193" y="870356"/>
            <a:ext cx="3721876" cy="530061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51520" y="239304"/>
            <a:ext cx="769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Intestinal enzymatic events that post translationally modify proteins</a:t>
            </a:r>
            <a:endParaRPr lang="pt-BR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67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7884" y="704495"/>
            <a:ext cx="5689782" cy="603426"/>
          </a:xfrm>
        </p:spPr>
        <p:txBody>
          <a:bodyPr>
            <a:normAutofit/>
          </a:bodyPr>
          <a:lstStyle/>
          <a:p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400" u="sng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reactions </a:t>
            </a:r>
            <a:r>
              <a:rPr lang="en-US" sz="1400" u="sng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catalysed</a:t>
            </a:r>
            <a:r>
              <a:rPr lang="en-US" sz="1400" u="sng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transglutaminase </a:t>
            </a:r>
            <a:r>
              <a:rPr lang="en-US" sz="1400" u="sng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include: </a:t>
            </a:r>
            <a:endParaRPr lang="en-US" sz="1400" u="sng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3"/>
          <a:stretch/>
        </p:blipFill>
        <p:spPr>
          <a:xfrm>
            <a:off x="534984" y="4092888"/>
            <a:ext cx="5495918" cy="876834"/>
          </a:xfrm>
        </p:spPr>
      </p:pic>
      <p:sp>
        <p:nvSpPr>
          <p:cNvPr id="5" name="Textfeld 4"/>
          <p:cNvSpPr txBox="1"/>
          <p:nvPr/>
        </p:nvSpPr>
        <p:spPr>
          <a:xfrm>
            <a:off x="251520" y="239304"/>
            <a:ext cx="769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Reactions catalyzed by transglutaminase </a:t>
            </a:r>
            <a:endParaRPr lang="pt-BR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161" y="6183800"/>
            <a:ext cx="5399840" cy="674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Folia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(Praha). 2014; 59(3): 241–250. </a:t>
            </a:r>
            <a:b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Microbial transglutaminase and its application in the food industry. A review</a:t>
            </a:r>
            <a:b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Marek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Kieliszek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Anna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Misiewicz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203699" y="2192864"/>
            <a:ext cx="2223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acyl-transfer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reaction;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61"/>
          <a:stretch/>
        </p:blipFill>
        <p:spPr>
          <a:xfrm>
            <a:off x="467783" y="1410629"/>
            <a:ext cx="5495918" cy="719351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46" b="31821"/>
          <a:stretch/>
        </p:blipFill>
        <p:spPr>
          <a:xfrm>
            <a:off x="534984" y="2575540"/>
            <a:ext cx="5495918" cy="107178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203699" y="3793790"/>
            <a:ext cx="4847168" cy="418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cross-linking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reaction between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and Lys residues of proteins or peptides. </a:t>
            </a:r>
            <a:b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161367" y="5003743"/>
            <a:ext cx="1700735" cy="422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1400" b="1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deamidation</a:t>
            </a:r>
            <a:endParaRPr lang="en-US" sz="1400" b="1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Line 18"/>
          <p:cNvSpPr>
            <a:spLocks noChangeShapeType="1"/>
          </p:cNvSpPr>
          <p:nvPr/>
        </p:nvSpPr>
        <p:spPr bwMode="auto">
          <a:xfrm>
            <a:off x="4687582" y="2434472"/>
            <a:ext cx="1896" cy="555717"/>
          </a:xfrm>
          <a:prstGeom prst="line">
            <a:avLst/>
          </a:prstGeom>
          <a:noFill/>
          <a:ln w="0">
            <a:solidFill>
              <a:srgbClr val="4D4D4D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de-DE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19"/>
          <p:cNvSpPr>
            <a:spLocks noChangeArrowheads="1"/>
          </p:cNvSpPr>
          <p:nvPr/>
        </p:nvSpPr>
        <p:spPr bwMode="auto">
          <a:xfrm>
            <a:off x="4759647" y="2586409"/>
            <a:ext cx="50975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100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Enzyme</a:t>
            </a:r>
            <a:endParaRPr lang="en-GB" sz="2400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4235070" y="4594433"/>
            <a:ext cx="121026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300" b="1" dirty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Gliadin p</a:t>
            </a:r>
            <a:r>
              <a:rPr lang="en-GB" sz="1300" b="1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eptide</a:t>
            </a:r>
            <a:endParaRPr lang="en-GB" sz="2400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21"/>
          <p:cNvSpPr>
            <a:spLocks noChangeArrowheads="1"/>
          </p:cNvSpPr>
          <p:nvPr/>
        </p:nvSpPr>
        <p:spPr bwMode="auto">
          <a:xfrm>
            <a:off x="4324431" y="4821034"/>
            <a:ext cx="90890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100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Glutamine rich</a:t>
            </a:r>
            <a:endParaRPr lang="en-GB" sz="2400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22"/>
          <p:cNvSpPr>
            <a:spLocks noChangeArrowheads="1"/>
          </p:cNvSpPr>
          <p:nvPr/>
        </p:nvSpPr>
        <p:spPr bwMode="auto">
          <a:xfrm>
            <a:off x="4475182" y="4134926"/>
            <a:ext cx="43120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sz="110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</a:t>
            </a:r>
            <a:endParaRPr lang="en-GB" sz="240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6588" y="3053721"/>
            <a:ext cx="1264130" cy="15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uppieren 7"/>
          <p:cNvGrpSpPr/>
          <p:nvPr/>
        </p:nvGrpSpPr>
        <p:grpSpPr>
          <a:xfrm>
            <a:off x="397624" y="2898220"/>
            <a:ext cx="3451535" cy="1858637"/>
            <a:chOff x="496119" y="2845643"/>
            <a:chExt cx="2889273" cy="1417638"/>
          </a:xfrm>
        </p:grpSpPr>
        <p:grpSp>
          <p:nvGrpSpPr>
            <p:cNvPr id="29" name="Gruppieren 28"/>
            <p:cNvGrpSpPr/>
            <p:nvPr/>
          </p:nvGrpSpPr>
          <p:grpSpPr>
            <a:xfrm>
              <a:off x="1847609" y="3564189"/>
              <a:ext cx="1537783" cy="129113"/>
              <a:chOff x="1847609" y="3564189"/>
              <a:chExt cx="1537783" cy="129113"/>
            </a:xfrm>
          </p:grpSpPr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1847609" y="3564189"/>
                <a:ext cx="1537783" cy="129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GB" sz="1100" dirty="0">
                    <a:solidFill>
                      <a:srgbClr val="68686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(glutamic acid        glutamine)</a:t>
                </a:r>
              </a:p>
            </p:txBody>
          </p:sp>
          <p:sp>
            <p:nvSpPr>
              <p:cNvPr id="34" name="Line 16"/>
              <p:cNvSpPr>
                <a:spLocks noChangeShapeType="1"/>
              </p:cNvSpPr>
              <p:nvPr/>
            </p:nvSpPr>
            <p:spPr bwMode="auto">
              <a:xfrm>
                <a:off x="2606249" y="3635286"/>
                <a:ext cx="161925" cy="1588"/>
              </a:xfrm>
              <a:prstGeom prst="line">
                <a:avLst/>
              </a:prstGeom>
              <a:noFill/>
              <a:ln w="0">
                <a:solidFill>
                  <a:srgbClr val="4D4D4D"/>
                </a:solidFill>
                <a:round/>
                <a:headEnd type="arrow" w="med" len="med"/>
                <a:tailEnd/>
              </a:ln>
            </p:spPr>
            <p:txBody>
              <a:bodyPr/>
              <a:lstStyle/>
              <a:p>
                <a:endParaRPr lang="de-DE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0" name="Picture 38" descr="deamidated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6119" y="2845643"/>
              <a:ext cx="1050925" cy="1417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64741"/>
          </a:xfrm>
        </p:spPr>
        <p:txBody>
          <a:bodyPr>
            <a:noAutofit/>
          </a:bodyPr>
          <a:lstStyle/>
          <a:p>
            <a:pPr algn="l"/>
            <a:r>
              <a:rPr lang="en-US" sz="1800" b="1" dirty="0" smtClean="0">
                <a:solidFill>
                  <a:srgbClr val="9ABB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n-US" sz="1800" b="1" dirty="0" smtClean="0">
                <a:solidFill>
                  <a:srgbClr val="9ABB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22210" y="6441256"/>
            <a:ext cx="45660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Courtesy</a:t>
            </a:r>
            <a:r>
              <a:rPr lang="de-DE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Dr. </a:t>
            </a:r>
            <a:r>
              <a:rPr lang="de-DE" sz="100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 </a:t>
            </a:r>
            <a:r>
              <a:rPr lang="de-DE" sz="100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Meesters,  </a:t>
            </a:r>
            <a:r>
              <a:rPr lang="de-DE" sz="1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AESKU.KIPP Institut 2012</a:t>
            </a:r>
            <a:endParaRPr lang="de-DE" sz="10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211460" y="4351419"/>
            <a:ext cx="160316" cy="66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uppieren 45"/>
          <p:cNvGrpSpPr/>
          <p:nvPr/>
        </p:nvGrpSpPr>
        <p:grpSpPr>
          <a:xfrm>
            <a:off x="879174" y="2415686"/>
            <a:ext cx="412444" cy="701464"/>
            <a:chOff x="1263490" y="4857286"/>
            <a:chExt cx="803523" cy="998208"/>
          </a:xfrm>
        </p:grpSpPr>
        <p:cxnSp>
          <p:nvCxnSpPr>
            <p:cNvPr id="4" name="Gerade Verbindung 3"/>
            <p:cNvCxnSpPr/>
            <p:nvPr/>
          </p:nvCxnSpPr>
          <p:spPr>
            <a:xfrm>
              <a:off x="1626919" y="4857286"/>
              <a:ext cx="0" cy="593488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/>
          </p:nvCxnSpPr>
          <p:spPr>
            <a:xfrm flipH="1">
              <a:off x="1340644" y="5438899"/>
              <a:ext cx="286275" cy="416595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>
              <a:off x="1733797" y="4857286"/>
              <a:ext cx="0" cy="593488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>
              <a:off x="1733797" y="5440726"/>
              <a:ext cx="249784" cy="40472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43"/>
            <p:cNvCxnSpPr/>
            <p:nvPr/>
          </p:nvCxnSpPr>
          <p:spPr>
            <a:xfrm flipH="1">
              <a:off x="1263490" y="5391706"/>
              <a:ext cx="276225" cy="397139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44"/>
            <p:cNvCxnSpPr/>
            <p:nvPr/>
          </p:nvCxnSpPr>
          <p:spPr>
            <a:xfrm>
              <a:off x="1819015" y="5398630"/>
              <a:ext cx="247998" cy="383289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uppieren 46"/>
          <p:cNvGrpSpPr/>
          <p:nvPr/>
        </p:nvGrpSpPr>
        <p:grpSpPr>
          <a:xfrm>
            <a:off x="2645491" y="1503783"/>
            <a:ext cx="412444" cy="661469"/>
            <a:chOff x="1263490" y="4857286"/>
            <a:chExt cx="803523" cy="998208"/>
          </a:xfrm>
        </p:grpSpPr>
        <p:cxnSp>
          <p:nvCxnSpPr>
            <p:cNvPr id="48" name="Gerade Verbindung 47"/>
            <p:cNvCxnSpPr/>
            <p:nvPr/>
          </p:nvCxnSpPr>
          <p:spPr>
            <a:xfrm>
              <a:off x="1626919" y="4857286"/>
              <a:ext cx="0" cy="5934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 flipH="1">
              <a:off x="1340644" y="5438899"/>
              <a:ext cx="286275" cy="41659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>
              <a:off x="1733797" y="4857286"/>
              <a:ext cx="0" cy="5934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/>
          </p:nvCxnSpPr>
          <p:spPr>
            <a:xfrm>
              <a:off x="1733797" y="5440726"/>
              <a:ext cx="249784" cy="40472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/>
          </p:nvCxnSpPr>
          <p:spPr>
            <a:xfrm flipH="1">
              <a:off x="1263490" y="5391706"/>
              <a:ext cx="276225" cy="39713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/>
          </p:nvCxnSpPr>
          <p:spPr>
            <a:xfrm>
              <a:off x="1819015" y="5398630"/>
              <a:ext cx="247998" cy="38328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feld 60"/>
          <p:cNvSpPr txBox="1"/>
          <p:nvPr/>
        </p:nvSpPr>
        <p:spPr>
          <a:xfrm>
            <a:off x="253197" y="2111552"/>
            <a:ext cx="1703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Anti-DGP 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1812898" y="957874"/>
            <a:ext cx="2233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508871" y="5203739"/>
            <a:ext cx="64633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962950" y="5199161"/>
            <a:ext cx="64633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126" y="1957835"/>
            <a:ext cx="1429390" cy="109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55" name="Gruppieren 54"/>
          <p:cNvGrpSpPr/>
          <p:nvPr/>
        </p:nvGrpSpPr>
        <p:grpSpPr>
          <a:xfrm>
            <a:off x="7674087" y="1297068"/>
            <a:ext cx="595269" cy="814484"/>
            <a:chOff x="1263490" y="4857286"/>
            <a:chExt cx="803523" cy="998208"/>
          </a:xfrm>
        </p:grpSpPr>
        <p:cxnSp>
          <p:nvCxnSpPr>
            <p:cNvPr id="56" name="Gerade Verbindung 54"/>
            <p:cNvCxnSpPr/>
            <p:nvPr/>
          </p:nvCxnSpPr>
          <p:spPr>
            <a:xfrm>
              <a:off x="1626919" y="4857286"/>
              <a:ext cx="0" cy="5934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5"/>
            <p:cNvCxnSpPr/>
            <p:nvPr/>
          </p:nvCxnSpPr>
          <p:spPr>
            <a:xfrm flipH="1">
              <a:off x="1340644" y="5438899"/>
              <a:ext cx="286275" cy="41659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6"/>
            <p:cNvCxnSpPr/>
            <p:nvPr/>
          </p:nvCxnSpPr>
          <p:spPr>
            <a:xfrm>
              <a:off x="1733797" y="4857286"/>
              <a:ext cx="0" cy="5934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7"/>
            <p:cNvCxnSpPr/>
            <p:nvPr/>
          </p:nvCxnSpPr>
          <p:spPr>
            <a:xfrm>
              <a:off x="1733797" y="5440726"/>
              <a:ext cx="249784" cy="40472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8"/>
            <p:cNvCxnSpPr/>
            <p:nvPr/>
          </p:nvCxnSpPr>
          <p:spPr>
            <a:xfrm flipH="1">
              <a:off x="1263490" y="5391706"/>
              <a:ext cx="276225" cy="39713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59"/>
            <p:cNvCxnSpPr/>
            <p:nvPr/>
          </p:nvCxnSpPr>
          <p:spPr>
            <a:xfrm>
              <a:off x="1819015" y="5398630"/>
              <a:ext cx="247998" cy="38328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feld 63"/>
          <p:cNvSpPr txBox="1"/>
          <p:nvPr/>
        </p:nvSpPr>
        <p:spPr>
          <a:xfrm>
            <a:off x="6609281" y="948382"/>
            <a:ext cx="2380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epitope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Line 9"/>
          <p:cNvSpPr>
            <a:spLocks noChangeShapeType="1"/>
          </p:cNvSpPr>
          <p:nvPr/>
        </p:nvSpPr>
        <p:spPr bwMode="auto">
          <a:xfrm rot="19098111">
            <a:off x="5689032" y="2889429"/>
            <a:ext cx="1671338" cy="433790"/>
          </a:xfrm>
          <a:prstGeom prst="line">
            <a:avLst/>
          </a:prstGeom>
          <a:ln>
            <a:headEnd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/>
          <a:lstStyle/>
          <a:p>
            <a:endParaRPr lang="de-DE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10"/>
          <p:cNvSpPr>
            <a:spLocks noChangeArrowheads="1"/>
          </p:cNvSpPr>
          <p:nvPr/>
        </p:nvSpPr>
        <p:spPr bwMode="auto">
          <a:xfrm rot="19920000">
            <a:off x="5784310" y="2886132"/>
            <a:ext cx="121620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GB" sz="1000" b="1" dirty="0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Crosslinking by </a:t>
            </a:r>
            <a:r>
              <a:rPr lang="en-GB" sz="1000" b="1" dirty="0" err="1" smtClean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endParaRPr lang="en-GB" b="1" dirty="0">
              <a:solidFill>
                <a:srgbClr val="6868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" t="33685" b="31754"/>
          <a:stretch/>
        </p:blipFill>
        <p:spPr>
          <a:xfrm rot="4340227">
            <a:off x="2356778" y="2409369"/>
            <a:ext cx="1461249" cy="810215"/>
          </a:xfrm>
          <a:prstGeom prst="rect">
            <a:avLst/>
          </a:prstGeom>
        </p:spPr>
      </p:pic>
      <p:sp>
        <p:nvSpPr>
          <p:cNvPr id="16" name="Abgerundetes Rechteck 15"/>
          <p:cNvSpPr/>
          <p:nvPr/>
        </p:nvSpPr>
        <p:spPr>
          <a:xfrm>
            <a:off x="4219005" y="1972103"/>
            <a:ext cx="902508" cy="356168"/>
          </a:xfrm>
          <a:prstGeom prst="roundRect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Gliadin</a:t>
            </a:r>
            <a:endParaRPr lang="de-DE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243785" y="3095491"/>
            <a:ext cx="8451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solidFill>
                  <a:prstClr val="black"/>
                </a:solidFill>
              </a:rPr>
              <a:t>[PDB ID 2Q3Z]</a:t>
            </a:r>
            <a:endParaRPr lang="de-DE" sz="900" dirty="0">
              <a:solidFill>
                <a:prstClr val="black"/>
              </a:solidFill>
            </a:endParaRPr>
          </a:p>
        </p:txBody>
      </p:sp>
      <p:sp>
        <p:nvSpPr>
          <p:cNvPr id="67" name="Pfeil nach rechts 66"/>
          <p:cNvSpPr/>
          <p:nvPr/>
        </p:nvSpPr>
        <p:spPr>
          <a:xfrm flipH="1">
            <a:off x="1553397" y="3432506"/>
            <a:ext cx="2535553" cy="456663"/>
          </a:xfrm>
          <a:prstGeom prst="rightArrow">
            <a:avLst/>
          </a:prstGeom>
          <a:gradFill>
            <a:gsLst>
              <a:gs pos="0">
                <a:schemeClr val="accent3">
                  <a:shade val="51000"/>
                  <a:satMod val="130000"/>
                  <a:alpha val="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Deamidation</a:t>
            </a:r>
            <a:endParaRPr lang="de-DE" sz="1200" dirty="0">
              <a:solidFill>
                <a:prstClr val="black">
                  <a:lumMod val="85000"/>
                  <a:lumOff val="1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8" name="Gruppieren 67"/>
          <p:cNvGrpSpPr/>
          <p:nvPr/>
        </p:nvGrpSpPr>
        <p:grpSpPr>
          <a:xfrm rot="1800391">
            <a:off x="5562227" y="4061333"/>
            <a:ext cx="1505441" cy="242853"/>
            <a:chOff x="5303758" y="3513981"/>
            <a:chExt cx="1611164" cy="115809"/>
          </a:xfrm>
        </p:grpSpPr>
        <p:sp>
          <p:nvSpPr>
            <p:cNvPr id="69" name="Line 9"/>
            <p:cNvSpPr>
              <a:spLocks noChangeShapeType="1"/>
            </p:cNvSpPr>
            <p:nvPr/>
          </p:nvSpPr>
          <p:spPr bwMode="auto">
            <a:xfrm>
              <a:off x="5306243" y="3513981"/>
              <a:ext cx="1608679" cy="17938"/>
            </a:xfrm>
            <a:prstGeom prst="line">
              <a:avLst/>
            </a:prstGeom>
            <a:ln>
              <a:headEnd/>
              <a:tailEnd type="arrow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/>
            <a:lstStyle/>
            <a:p>
              <a:endParaRPr lang="de-DE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ectangle 10"/>
            <p:cNvSpPr>
              <a:spLocks noChangeArrowheads="1"/>
            </p:cNvSpPr>
            <p:nvPr/>
          </p:nvSpPr>
          <p:spPr bwMode="auto">
            <a:xfrm>
              <a:off x="5303758" y="3556406"/>
              <a:ext cx="1353591" cy="73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GB" sz="1000" b="1" dirty="0" smtClean="0">
                  <a:solidFill>
                    <a:srgbClr val="6868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Crosslinking by </a:t>
              </a:r>
              <a:r>
                <a:rPr lang="en-GB" sz="1000" b="1" dirty="0" err="1" smtClean="0">
                  <a:solidFill>
                    <a:srgbClr val="68686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mTg</a:t>
              </a:r>
              <a:endParaRPr lang="en-GB" b="1" dirty="0">
                <a:solidFill>
                  <a:srgbClr val="68686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1" name="Picture 2" descr="C:\Users\neidhoefer\AppData\Local\Microsoft\Windows\Temporary Internet Files\Content.Outlook\2A0YOW4G\wie auch imme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126" y="3939894"/>
            <a:ext cx="1573167" cy="120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2" name="Gruppieren 71"/>
          <p:cNvGrpSpPr/>
          <p:nvPr/>
        </p:nvGrpSpPr>
        <p:grpSpPr>
          <a:xfrm rot="10800000">
            <a:off x="7624360" y="5148078"/>
            <a:ext cx="478921" cy="515088"/>
            <a:chOff x="1263490" y="4857286"/>
            <a:chExt cx="803523" cy="998208"/>
          </a:xfrm>
        </p:grpSpPr>
        <p:cxnSp>
          <p:nvCxnSpPr>
            <p:cNvPr id="73" name="Gerade Verbindung 68"/>
            <p:cNvCxnSpPr/>
            <p:nvPr/>
          </p:nvCxnSpPr>
          <p:spPr>
            <a:xfrm>
              <a:off x="1626919" y="4857286"/>
              <a:ext cx="0" cy="5934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69"/>
            <p:cNvCxnSpPr/>
            <p:nvPr/>
          </p:nvCxnSpPr>
          <p:spPr>
            <a:xfrm flipH="1">
              <a:off x="1340644" y="5438899"/>
              <a:ext cx="286275" cy="416595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0"/>
            <p:cNvCxnSpPr/>
            <p:nvPr/>
          </p:nvCxnSpPr>
          <p:spPr>
            <a:xfrm>
              <a:off x="1733797" y="4857286"/>
              <a:ext cx="0" cy="5934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1"/>
            <p:cNvCxnSpPr/>
            <p:nvPr/>
          </p:nvCxnSpPr>
          <p:spPr>
            <a:xfrm>
              <a:off x="1733797" y="5440726"/>
              <a:ext cx="249784" cy="40472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2"/>
            <p:cNvCxnSpPr/>
            <p:nvPr/>
          </p:nvCxnSpPr>
          <p:spPr>
            <a:xfrm flipH="1">
              <a:off x="1263490" y="5391706"/>
              <a:ext cx="276225" cy="39713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3"/>
            <p:cNvCxnSpPr/>
            <p:nvPr/>
          </p:nvCxnSpPr>
          <p:spPr>
            <a:xfrm>
              <a:off x="1819015" y="5398630"/>
              <a:ext cx="247998" cy="38328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feld 78"/>
          <p:cNvSpPr txBox="1"/>
          <p:nvPr/>
        </p:nvSpPr>
        <p:spPr>
          <a:xfrm>
            <a:off x="6821133" y="5714133"/>
            <a:ext cx="222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epitope</a:t>
            </a:r>
            <a:r>
              <a:rPr lang="de-DE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sz="12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Grafik 7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6" t="8062" r="2015" b="11325"/>
          <a:stretch/>
        </p:blipFill>
        <p:spPr>
          <a:xfrm>
            <a:off x="5773806" y="4243255"/>
            <a:ext cx="696262" cy="638484"/>
          </a:xfrm>
          <a:prstGeom prst="rect">
            <a:avLst/>
          </a:prstGeom>
        </p:spPr>
      </p:pic>
      <p:pic>
        <p:nvPicPr>
          <p:cNvPr id="81" name="Grafik 8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" t="33685" b="31754"/>
          <a:stretch/>
        </p:blipFill>
        <p:spPr>
          <a:xfrm rot="8158927">
            <a:off x="5878282" y="2461642"/>
            <a:ext cx="876352" cy="3825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20" y="3721"/>
            <a:ext cx="9129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 schematic presentation of the interplay between </a:t>
            </a:r>
            <a:r>
              <a:rPr lang="en-US" sz="1400" dirty="0" err="1"/>
              <a:t>gliadin</a:t>
            </a:r>
            <a:r>
              <a:rPr lang="en-US" sz="1400" dirty="0"/>
              <a:t>, </a:t>
            </a:r>
            <a:r>
              <a:rPr lang="en-US" sz="1400" dirty="0" err="1"/>
              <a:t>tTg</a:t>
            </a:r>
            <a:r>
              <a:rPr lang="en-US" sz="1400" dirty="0"/>
              <a:t> and </a:t>
            </a:r>
            <a:r>
              <a:rPr lang="en-US" sz="1400" dirty="0" err="1"/>
              <a:t>mTg</a:t>
            </a:r>
            <a:r>
              <a:rPr lang="en-US" sz="1400" dirty="0"/>
              <a:t> enzymes and their corresponding complexes and specific antibodies. </a:t>
            </a:r>
            <a:br>
              <a:rPr lang="en-US" sz="1400" dirty="0"/>
            </a:br>
            <a:r>
              <a:rPr lang="en-US" sz="1200" dirty="0"/>
              <a:t>A Lerner, P Jeremias, S Neidhöfer, T Matthias. Antibodies against neo-epitope </a:t>
            </a:r>
            <a:r>
              <a:rPr lang="en-US" sz="1200" dirty="0" err="1"/>
              <a:t>tTg</a:t>
            </a:r>
            <a:r>
              <a:rPr lang="en-US" sz="1200" dirty="0"/>
              <a:t> </a:t>
            </a:r>
            <a:r>
              <a:rPr lang="en-US" sz="1200" dirty="0" err="1"/>
              <a:t>complexed</a:t>
            </a:r>
            <a:r>
              <a:rPr lang="en-US" sz="1200" dirty="0"/>
              <a:t> to </a:t>
            </a:r>
            <a:r>
              <a:rPr lang="en-US" sz="1200" dirty="0" err="1"/>
              <a:t>gliadin</a:t>
            </a:r>
            <a:r>
              <a:rPr lang="en-US" sz="1200" dirty="0"/>
              <a:t> are different and more reliable then anti-</a:t>
            </a:r>
            <a:r>
              <a:rPr lang="en-US" sz="1200" dirty="0" err="1"/>
              <a:t>tTg</a:t>
            </a:r>
            <a:r>
              <a:rPr lang="en-US" sz="1200" dirty="0"/>
              <a:t> for the diagnosis of pediatric celiac disease. </a:t>
            </a:r>
            <a:r>
              <a:rPr lang="en-US" sz="1200" b="1" dirty="0"/>
              <a:t>J </a:t>
            </a:r>
            <a:r>
              <a:rPr lang="en-US" sz="1200" b="1" dirty="0" err="1"/>
              <a:t>Immunol</a:t>
            </a:r>
            <a:r>
              <a:rPr lang="en-US" sz="1200" b="1" dirty="0"/>
              <a:t> Methods. 2016;429:15-20</a:t>
            </a:r>
            <a:r>
              <a:rPr lang="en-US" sz="1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9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 rot="726419">
            <a:off x="7226188" y="2184850"/>
            <a:ext cx="1003412" cy="1700387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3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3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133" y="1597729"/>
            <a:ext cx="3245816" cy="3044377"/>
          </a:xfrm>
          <a:prstGeom prst="rect">
            <a:avLst/>
          </a:prstGeom>
        </p:spPr>
      </p:pic>
      <p:grpSp>
        <p:nvGrpSpPr>
          <p:cNvPr id="23" name="Gruppieren 22"/>
          <p:cNvGrpSpPr/>
          <p:nvPr/>
        </p:nvGrpSpPr>
        <p:grpSpPr>
          <a:xfrm>
            <a:off x="87117" y="1085158"/>
            <a:ext cx="8760515" cy="4724049"/>
            <a:chOff x="27557" y="622521"/>
            <a:chExt cx="11891047" cy="6375786"/>
          </a:xfrm>
        </p:grpSpPr>
        <p:grpSp>
          <p:nvGrpSpPr>
            <p:cNvPr id="13" name="Gruppieren 12"/>
            <p:cNvGrpSpPr/>
            <p:nvPr/>
          </p:nvGrpSpPr>
          <p:grpSpPr>
            <a:xfrm>
              <a:off x="521769" y="622521"/>
              <a:ext cx="11001145" cy="5049773"/>
              <a:chOff x="724969" y="1079721"/>
              <a:chExt cx="11001145" cy="5049773"/>
            </a:xfrm>
          </p:grpSpPr>
          <p:sp>
            <p:nvSpPr>
              <p:cNvPr id="4" name="Abgerundetes Rechteck 3"/>
              <p:cNvSpPr/>
              <p:nvPr/>
            </p:nvSpPr>
            <p:spPr>
              <a:xfrm>
                <a:off x="8914054" y="1125415"/>
                <a:ext cx="1125416" cy="442127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de-DE" sz="1350" b="1" dirty="0" err="1"/>
                  <a:t>mTg</a:t>
                </a:r>
                <a:endParaRPr lang="de-DE" sz="1350" b="1" dirty="0"/>
              </a:p>
            </p:txBody>
          </p:sp>
          <p:sp>
            <p:nvSpPr>
              <p:cNvPr id="6" name="Abgerundetes Rechteck 5"/>
              <p:cNvSpPr/>
              <p:nvPr/>
            </p:nvSpPr>
            <p:spPr>
              <a:xfrm>
                <a:off x="3370784" y="1079721"/>
                <a:ext cx="1125416" cy="442127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de-DE" sz="1350" b="1" dirty="0" err="1"/>
                  <a:t>tTg</a:t>
                </a:r>
                <a:endParaRPr lang="de-DE" sz="1350" b="1" dirty="0"/>
              </a:p>
            </p:txBody>
          </p:sp>
          <p:sp>
            <p:nvSpPr>
              <p:cNvPr id="9" name="Rechteck 8"/>
              <p:cNvSpPr/>
              <p:nvPr/>
            </p:nvSpPr>
            <p:spPr>
              <a:xfrm>
                <a:off x="7045685" y="1125415"/>
                <a:ext cx="45719" cy="5004079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350"/>
              </a:p>
            </p:txBody>
          </p:sp>
          <p:sp>
            <p:nvSpPr>
              <p:cNvPr id="10" name="Rechteck 9"/>
              <p:cNvSpPr/>
              <p:nvPr/>
            </p:nvSpPr>
            <p:spPr>
              <a:xfrm flipV="1">
                <a:off x="7358183" y="1646471"/>
                <a:ext cx="4367931" cy="4627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350"/>
              </a:p>
            </p:txBody>
          </p:sp>
          <p:sp>
            <p:nvSpPr>
              <p:cNvPr id="11" name="Rechteck 10"/>
              <p:cNvSpPr/>
              <p:nvPr/>
            </p:nvSpPr>
            <p:spPr>
              <a:xfrm>
                <a:off x="724969" y="1602448"/>
                <a:ext cx="6053938" cy="4627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350"/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6034695" y="3074795"/>
                <a:ext cx="171293" cy="21101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350"/>
              </a:p>
            </p:txBody>
          </p:sp>
        </p:grpSp>
        <p:sp>
          <p:nvSpPr>
            <p:cNvPr id="15" name="Abgerundetes Rechteck 14"/>
            <p:cNvSpPr/>
            <p:nvPr/>
          </p:nvSpPr>
          <p:spPr>
            <a:xfrm>
              <a:off x="841319" y="5297367"/>
              <a:ext cx="2650898" cy="65256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de-DE" sz="1050" b="1" dirty="0"/>
                <a:t>Nucleotide-bond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de-DE" sz="1050" b="1" dirty="0" err="1"/>
                <a:t>Crosslinking</a:t>
              </a:r>
              <a:r>
                <a:rPr lang="de-DE" sz="1050" b="1" dirty="0"/>
                <a:t> </a:t>
              </a:r>
              <a:r>
                <a:rPr lang="de-DE" sz="1050" b="1" dirty="0" err="1"/>
                <a:t>deficient</a:t>
              </a:r>
              <a:endParaRPr lang="de-DE" sz="1050" b="1" dirty="0"/>
            </a:p>
          </p:txBody>
        </p:sp>
        <p:sp>
          <p:nvSpPr>
            <p:cNvPr id="16" name="Abgerundetes Rechteck 15"/>
            <p:cNvSpPr/>
            <p:nvPr/>
          </p:nvSpPr>
          <p:spPr>
            <a:xfrm>
              <a:off x="3972979" y="5287501"/>
              <a:ext cx="2339189" cy="637014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de-DE" sz="1050" b="1" dirty="0"/>
                <a:t>Nucleotide-</a:t>
              </a:r>
              <a:r>
                <a:rPr lang="de-DE" sz="1050" b="1" dirty="0" err="1"/>
                <a:t>free</a:t>
              </a:r>
              <a:endParaRPr lang="de-DE" sz="1050" b="1" dirty="0"/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de-DE" sz="1050" b="1" dirty="0" err="1"/>
                <a:t>Crosslinking</a:t>
              </a:r>
              <a:r>
                <a:rPr lang="de-DE" sz="1050" b="1" dirty="0"/>
                <a:t> </a:t>
              </a:r>
              <a:r>
                <a:rPr lang="de-DE" sz="1050" b="1" dirty="0" err="1"/>
                <a:t>active</a:t>
              </a:r>
              <a:endParaRPr lang="de-DE" sz="1050" b="1" dirty="0"/>
            </a:p>
          </p:txBody>
        </p:sp>
        <p:sp>
          <p:nvSpPr>
            <p:cNvPr id="17" name="Abgerundetes Rechteck 16"/>
            <p:cNvSpPr/>
            <p:nvPr/>
          </p:nvSpPr>
          <p:spPr>
            <a:xfrm>
              <a:off x="8165973" y="5068535"/>
              <a:ext cx="2996403" cy="1090491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de-DE" sz="1200" b="1" dirty="0" err="1"/>
                <a:t>Crosslinking</a:t>
              </a:r>
              <a:endParaRPr lang="de-DE" sz="1200" b="1" dirty="0"/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de-DE" sz="1200" b="1" dirty="0"/>
                <a:t>Ca</a:t>
              </a:r>
              <a:r>
                <a:rPr lang="de-DE" sz="1200" b="1" baseline="30000" dirty="0"/>
                <a:t>2+ </a:t>
              </a:r>
              <a:r>
                <a:rPr lang="de-DE" sz="1200" b="1" dirty="0" err="1"/>
                <a:t>independent</a:t>
              </a:r>
              <a:endParaRPr lang="de-DE" sz="1200" b="1" dirty="0"/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de-DE" sz="1200" b="1" dirty="0"/>
                <a:t>Nucleotide </a:t>
              </a:r>
              <a:r>
                <a:rPr lang="de-DE" sz="1200" b="1" dirty="0" err="1"/>
                <a:t>independent</a:t>
              </a:r>
              <a:endParaRPr lang="de-DE" sz="1200" b="1" dirty="0"/>
            </a:p>
          </p:txBody>
        </p:sp>
        <p:sp>
          <p:nvSpPr>
            <p:cNvPr id="19" name="Rechteck 18"/>
            <p:cNvSpPr/>
            <p:nvPr/>
          </p:nvSpPr>
          <p:spPr>
            <a:xfrm>
              <a:off x="948943" y="6382956"/>
              <a:ext cx="2435647" cy="61535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050" b="1" dirty="0"/>
                <a:t>PROMOTES CELL GROWTH AND SURVIVAL</a:t>
              </a:r>
            </a:p>
          </p:txBody>
        </p:sp>
        <p:sp>
          <p:nvSpPr>
            <p:cNvPr id="20" name="Rechteck 19"/>
            <p:cNvSpPr/>
            <p:nvPr/>
          </p:nvSpPr>
          <p:spPr>
            <a:xfrm>
              <a:off x="4196882" y="6320963"/>
              <a:ext cx="1914844" cy="61349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050" b="1" dirty="0"/>
                <a:t>INDUCES CELL DEATH</a:t>
              </a:r>
            </a:p>
          </p:txBody>
        </p:sp>
        <p:sp>
          <p:nvSpPr>
            <p:cNvPr id="21" name="Rechteck 20"/>
            <p:cNvSpPr/>
            <p:nvPr/>
          </p:nvSpPr>
          <p:spPr>
            <a:xfrm rot="16200000">
              <a:off x="-678811" y="3033564"/>
              <a:ext cx="1686115" cy="27338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500" b="1" dirty="0"/>
                <a:t>4 DOMAINS</a:t>
              </a:r>
            </a:p>
          </p:txBody>
        </p:sp>
        <p:sp>
          <p:nvSpPr>
            <p:cNvPr id="22" name="Rechteck 21"/>
            <p:cNvSpPr/>
            <p:nvPr/>
          </p:nvSpPr>
          <p:spPr>
            <a:xfrm rot="5400000">
              <a:off x="10877701" y="3035242"/>
              <a:ext cx="1686115" cy="39569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500" b="1" dirty="0"/>
                <a:t>1 DOMAIN</a:t>
              </a:r>
            </a:p>
          </p:txBody>
        </p:sp>
        <p:sp>
          <p:nvSpPr>
            <p:cNvPr id="18" name="Geschweifte Klammer links 17"/>
            <p:cNvSpPr/>
            <p:nvPr/>
          </p:nvSpPr>
          <p:spPr>
            <a:xfrm rot="16200000">
              <a:off x="5016470" y="5025262"/>
              <a:ext cx="275671" cy="2315731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  <p:sp>
          <p:nvSpPr>
            <p:cNvPr id="14" name="Geschweifte Klammer links 13"/>
            <p:cNvSpPr/>
            <p:nvPr/>
          </p:nvSpPr>
          <p:spPr>
            <a:xfrm rot="16200000">
              <a:off x="2026227" y="4840992"/>
              <a:ext cx="240960" cy="2650898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1350"/>
            </a:p>
          </p:txBody>
        </p:sp>
      </p:grpSp>
      <p:pic>
        <p:nvPicPr>
          <p:cNvPr id="32" name="Grafik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031" y="1993851"/>
            <a:ext cx="1880353" cy="1880353"/>
          </a:xfrm>
          <a:prstGeom prst="rect">
            <a:avLst/>
          </a:prstGeom>
        </p:spPr>
      </p:pic>
      <p:sp>
        <p:nvSpPr>
          <p:cNvPr id="33" name="Rechteck 32"/>
          <p:cNvSpPr/>
          <p:nvPr/>
        </p:nvSpPr>
        <p:spPr>
          <a:xfrm>
            <a:off x="5874043" y="3757608"/>
            <a:ext cx="7232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PDB ID: 1IU4</a:t>
            </a:r>
          </a:p>
        </p:txBody>
      </p:sp>
      <p:grpSp>
        <p:nvGrpSpPr>
          <p:cNvPr id="25" name="Gruppieren 24"/>
          <p:cNvGrpSpPr/>
          <p:nvPr/>
        </p:nvGrpSpPr>
        <p:grpSpPr>
          <a:xfrm>
            <a:off x="7288853" y="2507959"/>
            <a:ext cx="856818" cy="1157873"/>
            <a:chOff x="9629064" y="2054846"/>
            <a:chExt cx="1142424" cy="1543831"/>
          </a:xfrm>
        </p:grpSpPr>
        <p:sp>
          <p:nvSpPr>
            <p:cNvPr id="7" name="Textfeld 6"/>
            <p:cNvSpPr txBox="1"/>
            <p:nvPr/>
          </p:nvSpPr>
          <p:spPr>
            <a:xfrm>
              <a:off x="9629064" y="2557570"/>
              <a:ext cx="75277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50" dirty="0">
                  <a:sym typeface="Symbol" panose="05050102010706020507" pitchFamily="18" charset="2"/>
                </a:rPr>
                <a:t>-</a:t>
              </a:r>
              <a:r>
                <a:rPr lang="de-DE" sz="1350" dirty="0" err="1">
                  <a:sym typeface="Symbol" panose="05050102010706020507" pitchFamily="18" charset="2"/>
                </a:rPr>
                <a:t>hel</a:t>
              </a:r>
              <a:endParaRPr lang="de-DE" sz="1350" dirty="0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10018718" y="2054846"/>
              <a:ext cx="75277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50" dirty="0">
                  <a:sym typeface="Symbol" panose="05050102010706020507" pitchFamily="18" charset="2"/>
                </a:rPr>
                <a:t>-</a:t>
              </a:r>
              <a:r>
                <a:rPr lang="de-DE" sz="1350" dirty="0" err="1">
                  <a:sym typeface="Symbol" panose="05050102010706020507" pitchFamily="18" charset="2"/>
                </a:rPr>
                <a:t>hel</a:t>
              </a:r>
              <a:endParaRPr lang="de-DE" sz="1350" dirty="0"/>
            </a:p>
          </p:txBody>
        </p:sp>
        <p:sp>
          <p:nvSpPr>
            <p:cNvPr id="28" name="Textfeld 27"/>
            <p:cNvSpPr txBox="1"/>
            <p:nvPr/>
          </p:nvSpPr>
          <p:spPr>
            <a:xfrm>
              <a:off x="9716723" y="3198568"/>
              <a:ext cx="75277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50" dirty="0">
                  <a:sym typeface="Symbol" panose="05050102010706020507" pitchFamily="18" charset="2"/>
                </a:rPr>
                <a:t>-</a:t>
              </a:r>
              <a:r>
                <a:rPr lang="de-DE" sz="1350" dirty="0" err="1">
                  <a:sym typeface="Symbol" panose="05050102010706020507" pitchFamily="18" charset="2"/>
                </a:rPr>
                <a:t>hel</a:t>
              </a:r>
              <a:endParaRPr lang="de-DE" sz="1350" dirty="0"/>
            </a:p>
          </p:txBody>
        </p:sp>
        <p:sp>
          <p:nvSpPr>
            <p:cNvPr id="29" name="Textfeld 28"/>
            <p:cNvSpPr txBox="1"/>
            <p:nvPr/>
          </p:nvSpPr>
          <p:spPr>
            <a:xfrm>
              <a:off x="9975647" y="2862585"/>
              <a:ext cx="60700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50" dirty="0">
                  <a:sym typeface="Symbol" panose="05050102010706020507" pitchFamily="18" charset="2"/>
                </a:rPr>
                <a:t>-</a:t>
              </a:r>
              <a:r>
                <a:rPr lang="de-DE" sz="1350" dirty="0" err="1">
                  <a:sym typeface="Symbol" panose="05050102010706020507" pitchFamily="18" charset="2"/>
                </a:rPr>
                <a:t>st</a:t>
              </a:r>
              <a:endParaRPr lang="de-DE" sz="1350" dirty="0"/>
            </a:p>
          </p:txBody>
        </p:sp>
      </p:grpSp>
      <p:pic>
        <p:nvPicPr>
          <p:cNvPr id="26" name="Grafik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78658" y="2065311"/>
            <a:ext cx="870652" cy="2267044"/>
          </a:xfrm>
          <a:prstGeom prst="rect">
            <a:avLst/>
          </a:prstGeom>
        </p:spPr>
      </p:pic>
      <p:sp>
        <p:nvSpPr>
          <p:cNvPr id="34" name="Textfeld 33"/>
          <p:cNvSpPr txBox="1"/>
          <p:nvPr/>
        </p:nvSpPr>
        <p:spPr>
          <a:xfrm>
            <a:off x="251519" y="239304"/>
            <a:ext cx="859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different conformational states of </a:t>
            </a:r>
            <a:r>
              <a:rPr lang="en-US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their effects on cells</a:t>
            </a:r>
            <a:endParaRPr lang="pt-BR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" t="22336" r="10336" b="26040"/>
          <a:stretch/>
        </p:blipFill>
        <p:spPr>
          <a:xfrm rot="16200000" flipH="1" flipV="1">
            <a:off x="23796" y="2591915"/>
            <a:ext cx="1623826" cy="962818"/>
          </a:xfrm>
          <a:prstGeom prst="rect">
            <a:avLst/>
          </a:prstGeom>
        </p:spPr>
      </p:pic>
      <p:sp>
        <p:nvSpPr>
          <p:cNvPr id="31" name="Textfeld 30"/>
          <p:cNvSpPr txBox="1"/>
          <p:nvPr/>
        </p:nvSpPr>
        <p:spPr>
          <a:xfrm>
            <a:off x="363426" y="3870311"/>
            <a:ext cx="7473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PDBID: 4PYG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4363064" y="4296066"/>
            <a:ext cx="73289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PDBID: 2Q3Z</a:t>
            </a:r>
            <a:endParaRPr lang="de-DE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9750" y="6403054"/>
            <a:ext cx="70996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Singh,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Jingwen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Zhang,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Yilun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Ma,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Richard A.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Cerione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Marc A.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Antonyak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; The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Different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Conformational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States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Transglutaminase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Opposing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Affects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Viability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Garima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JBC Papers in Press on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18, 2016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88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148" y="3959917"/>
            <a:ext cx="3423192" cy="590204"/>
          </a:xfrm>
        </p:spPr>
        <p:txBody>
          <a:bodyPr>
            <a:noAutofit/>
          </a:bodyPr>
          <a:lstStyle/>
          <a:p>
            <a:pPr algn="l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Folia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Praha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). 2014; 59(3): 241–250. 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Microbial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and its application in the food industry. A 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Marek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Kieliszek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Anna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Misiewicz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413552"/>
              </p:ext>
            </p:extLst>
          </p:nvPr>
        </p:nvGraphicFramePr>
        <p:xfrm>
          <a:off x="401148" y="915657"/>
          <a:ext cx="7249819" cy="2974938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933441"/>
                <a:gridCol w="2209358"/>
                <a:gridCol w="2384076"/>
                <a:gridCol w="1722944"/>
              </a:tblGrid>
              <a:tr h="234178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</a:p>
                  </a:txBody>
                  <a:tcPr marL="59336" marR="59336" marT="29669" marB="29669" anchor="ctr"/>
                </a:tc>
              </a:tr>
              <a:tr h="66819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Meat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Restructured meat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Restructured meat texture and appearance, increased hardness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Kuraishi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 (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1997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 Motoki and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Seguro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1998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Trespalacios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2007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7201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Fish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Fish paste, restructured product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 hardness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Téllez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-Luis et al. (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2002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9336" marR="59336" marT="29669" marB="29669" anchor="ctr"/>
                </a:tc>
              </a:tr>
              <a:tr h="417201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Milk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Cream, deserts, milk drinks, dressings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 quality and texture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Lauber et al. (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2000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 Şanlı et al. (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2011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54454"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Casein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 linked protein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Allergenicity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reduction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Lauber et al. (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2000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); Ozer et al. (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2007</a:t>
                      </a:r>
                      <a:r>
                        <a:rPr lang="da-DK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9336" marR="59336" marT="29669" marB="29669" anchor="ctr"/>
                </a:tc>
              </a:tr>
              <a:tr h="291707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Wheat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Baked foods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 texture and high volume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Gerrard et al. (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9"/>
                        </a:rPr>
                        <a:t>2001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9336" marR="59336" marT="29669" marB="2966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7201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Gelatin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Sweet foods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calorie foods with good texture and elasticity</a:t>
                      </a:r>
                    </a:p>
                  </a:txBody>
                  <a:tcPr marL="59336" marR="59336" marT="29669" marB="2966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Giosafatto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 al. (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10"/>
                        </a:rPr>
                        <a:t>2012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59336" marR="59336" marT="29669" marB="29669" anchor="ctr"/>
                </a:tc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51520" y="239304"/>
            <a:ext cx="769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</a:t>
            </a:r>
            <a:r>
              <a:rPr lang="en-US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mTgase</a:t>
            </a:r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food processing </a:t>
            </a:r>
            <a:endParaRPr lang="pt-BR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377746">
            <a:off x="4168542" y="3811999"/>
            <a:ext cx="4380807" cy="2236867"/>
          </a:xfrm>
          <a:prstGeom prst="rect">
            <a:avLst/>
          </a:prstGeom>
        </p:spPr>
      </p:pic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2771397" y="5799852"/>
            <a:ext cx="16426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Mahta</a:t>
            </a:r>
            <a:r>
              <a:rPr lang="de-DE" altLang="de-DE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10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Mirzaei</a:t>
            </a:r>
            <a:r>
              <a:rPr lang="de-DE" altLang="de-DE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de-DE" altLang="de-DE" sz="1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// M</a:t>
            </a:r>
            <a:r>
              <a:rPr lang="de-DE" altLang="de-DE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Griffin et al. 2002</a:t>
            </a:r>
          </a:p>
        </p:txBody>
      </p:sp>
    </p:spTree>
    <p:extLst>
      <p:ext uri="{BB962C8B-B14F-4D97-AF65-F5344CB8AC3E}">
        <p14:creationId xmlns:p14="http://schemas.microsoft.com/office/powerpoint/2010/main" val="162401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/>
        </p:nvSpPr>
        <p:spPr>
          <a:xfrm>
            <a:off x="251520" y="239304"/>
            <a:ext cx="769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</a:t>
            </a:r>
            <a:r>
              <a:rPr lang="en-US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application </a:t>
            </a:r>
            <a:r>
              <a:rPr lang="en-US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versality</a:t>
            </a:r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01625" y="6356157"/>
            <a:ext cx="3605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Pavel Strop. Versatility of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Microbial Transglutaminase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Bioconjugate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. Chem. 2014, 25, 855−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862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971314" y="756768"/>
            <a:ext cx="5673326" cy="5328489"/>
            <a:chOff x="445534" y="718668"/>
            <a:chExt cx="5673326" cy="5328489"/>
          </a:xfrm>
        </p:grpSpPr>
        <p:pic>
          <p:nvPicPr>
            <p:cNvPr id="10" name="Content Placeholder 3"/>
            <p:cNvPicPr>
              <a:picLocks noChangeAspect="1"/>
            </p:cNvPicPr>
            <p:nvPr/>
          </p:nvPicPr>
          <p:blipFill rotWithShape="1">
            <a:blip r:embed="rId2"/>
            <a:srcRect l="8479" t="1878"/>
            <a:stretch/>
          </p:blipFill>
          <p:spPr>
            <a:xfrm>
              <a:off x="2628900" y="1027670"/>
              <a:ext cx="3489960" cy="50194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Textfeld 13"/>
            <p:cNvSpPr txBox="1"/>
            <p:nvPr/>
          </p:nvSpPr>
          <p:spPr>
            <a:xfrm>
              <a:off x="2626015" y="718668"/>
              <a:ext cx="187262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Acyl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Donor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+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Acyl</a:t>
              </a:r>
              <a:r>
                <a:rPr lang="de-DE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Acceptor</a:t>
              </a:r>
              <a:endParaRPr lang="de-DE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feld 14"/>
            <p:cNvSpPr txBox="1"/>
            <p:nvPr/>
          </p:nvSpPr>
          <p:spPr>
            <a:xfrm>
              <a:off x="4960710" y="718668"/>
              <a:ext cx="66877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0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Product</a:t>
              </a:r>
              <a:endParaRPr lang="de-DE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feld 2"/>
            <p:cNvSpPr txBox="1"/>
            <p:nvPr/>
          </p:nvSpPr>
          <p:spPr>
            <a:xfrm>
              <a:off x="666750" y="1312040"/>
              <a:ext cx="16754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Arial Black" panose="020B0A04020102020204" pitchFamily="34" charset="0"/>
                </a:rPr>
                <a:t>Food </a:t>
              </a:r>
              <a:r>
                <a:rPr lang="de-DE" sz="1200" dirty="0" err="1" smtClean="0">
                  <a:latin typeface="Arial Black" panose="020B0A04020102020204" pitchFamily="34" charset="0"/>
                </a:rPr>
                <a:t>applications</a:t>
              </a:r>
              <a:endParaRPr lang="de-DE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906624" y="2105387"/>
              <a:ext cx="1213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Arial Black" panose="020B0A04020102020204" pitchFamily="34" charset="0"/>
                </a:rPr>
                <a:t>Protein-DNA</a:t>
              </a:r>
              <a:endParaRPr lang="de-DE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739910" y="2898734"/>
              <a:ext cx="1529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Arial Black" panose="020B0A04020102020204" pitchFamily="34" charset="0"/>
                </a:rPr>
                <a:t>Protein-Polymer</a:t>
              </a:r>
              <a:endParaRPr lang="de-DE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76458" y="3623128"/>
              <a:ext cx="14560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Arial Black" panose="020B0A04020102020204" pitchFamily="34" charset="0"/>
                </a:rPr>
                <a:t>Protein-Protein</a:t>
              </a:r>
              <a:endParaRPr lang="de-DE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445534" y="4485428"/>
              <a:ext cx="21178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err="1" smtClean="0">
                  <a:latin typeface="Arial Black" panose="020B0A04020102020204" pitchFamily="34" charset="0"/>
                </a:rPr>
                <a:t>Antibody</a:t>
              </a:r>
              <a:endParaRPr lang="de-DE" sz="1200" dirty="0" smtClean="0">
                <a:latin typeface="Arial Black" panose="020B0A04020102020204" pitchFamily="34" charset="0"/>
              </a:endParaRPr>
            </a:p>
            <a:p>
              <a:pPr algn="ctr"/>
              <a:r>
                <a:rPr lang="de-DE" sz="1200" dirty="0" err="1" smtClean="0">
                  <a:latin typeface="Arial Black" panose="020B0A04020102020204" pitchFamily="34" charset="0"/>
                </a:rPr>
                <a:t>radioimmunoconjugate</a:t>
              </a:r>
              <a:endParaRPr lang="de-DE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814063" y="5420792"/>
              <a:ext cx="13808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 err="1" smtClean="0">
                  <a:latin typeface="Arial Black" panose="020B0A04020102020204" pitchFamily="34" charset="0"/>
                </a:rPr>
                <a:t>Antibody</a:t>
              </a:r>
              <a:r>
                <a:rPr lang="de-DE" sz="1200" dirty="0" smtClean="0">
                  <a:latin typeface="Arial Black" panose="020B0A04020102020204" pitchFamily="34" charset="0"/>
                </a:rPr>
                <a:t> Drug</a:t>
              </a:r>
            </a:p>
            <a:p>
              <a:pPr algn="ctr"/>
              <a:r>
                <a:rPr lang="de-DE" sz="1200" dirty="0" err="1" smtClean="0">
                  <a:latin typeface="Arial Black" panose="020B0A04020102020204" pitchFamily="34" charset="0"/>
                </a:rPr>
                <a:t>conjugate</a:t>
              </a:r>
              <a:endParaRPr lang="de-DE" sz="1200" dirty="0">
                <a:latin typeface="Arial Black" panose="020B0A04020102020204" pitchFamily="34" charset="0"/>
              </a:endParaRPr>
            </a:p>
          </p:txBody>
        </p:sp>
        <p:sp>
          <p:nvSpPr>
            <p:cNvPr id="4" name="Pfeil nach rechts 3"/>
            <p:cNvSpPr/>
            <p:nvPr/>
          </p:nvSpPr>
          <p:spPr>
            <a:xfrm>
              <a:off x="4498644" y="823930"/>
              <a:ext cx="180126" cy="45719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48789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images1.ynet.co.il/PicServer4/2016/02/05/6800319/Untitled-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346" y="956052"/>
            <a:ext cx="8566688" cy="499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feld 1"/>
          <p:cNvSpPr txBox="1"/>
          <p:nvPr/>
        </p:nvSpPr>
        <p:spPr>
          <a:xfrm>
            <a:off x="0" y="6468533"/>
            <a:ext cx="16594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/>
              <a:t>www.onegreenplanet.org</a:t>
            </a:r>
            <a:endParaRPr lang="de-DE" sz="1100" dirty="0"/>
          </a:p>
        </p:txBody>
      </p:sp>
      <p:sp>
        <p:nvSpPr>
          <p:cNvPr id="5" name="Textfeld 4"/>
          <p:cNvSpPr txBox="1"/>
          <p:nvPr/>
        </p:nvSpPr>
        <p:spPr>
          <a:xfrm>
            <a:off x="188646" y="218310"/>
            <a:ext cx="738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de-DE" b="1" dirty="0">
              <a:solidFill>
                <a:srgbClr val="9BBB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1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1" descr="us-food-consum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552" y="1109133"/>
            <a:ext cx="5895647" cy="460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42240" y="6465054"/>
            <a:ext cx="23342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http://draxe.com/charts-american-diet/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8646" y="218310"/>
            <a:ext cx="738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hange 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CD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de-DE" b="1" dirty="0">
              <a:solidFill>
                <a:srgbClr val="9BBB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625600" y="4461933"/>
            <a:ext cx="2658533" cy="61806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2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266719"/>
              </p:ext>
            </p:extLst>
          </p:nvPr>
        </p:nvGraphicFramePr>
        <p:xfrm>
          <a:off x="-5358607" y="-1880248"/>
          <a:ext cx="18012400" cy="10385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45238"/>
            <a:ext cx="7128933" cy="402695"/>
          </a:xfrm>
        </p:spPr>
        <p:txBody>
          <a:bodyPr>
            <a:normAutofit/>
          </a:bodyPr>
          <a:lstStyle/>
          <a:p>
            <a:pPr algn="l"/>
            <a:r>
              <a:rPr lang="en-US" sz="1000" dirty="0"/>
              <a:t>Lerner A, Matthias T. </a:t>
            </a:r>
            <a:r>
              <a:rPr lang="en-US" sz="1000" b="1" dirty="0"/>
              <a:t>Changes in intestinal tight junction permeability associated with industrial food additives explain the rising incidence of autoimmune disease.</a:t>
            </a:r>
            <a:r>
              <a:rPr lang="en-US" sz="1000" dirty="0"/>
              <a:t> </a:t>
            </a:r>
            <a:r>
              <a:rPr lang="en-US" sz="1000" dirty="0" err="1"/>
              <a:t>Autoimmun</a:t>
            </a:r>
            <a:r>
              <a:rPr lang="en-US" sz="1000" dirty="0"/>
              <a:t> Rev. 2015;14:479-89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8646" y="218310"/>
            <a:ext cx="8305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in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b="1" dirty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ADs?</a:t>
            </a:r>
            <a:endParaRPr lang="de-DE" b="1" dirty="0">
              <a:solidFill>
                <a:srgbClr val="9BBB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375" y="2805616"/>
            <a:ext cx="4588625" cy="342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87793"/>
              </p:ext>
            </p:extLst>
          </p:nvPr>
        </p:nvGraphicFramePr>
        <p:xfrm>
          <a:off x="243841" y="793656"/>
          <a:ext cx="8615680" cy="5322662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391919"/>
                <a:gridCol w="1452880"/>
                <a:gridCol w="5770881"/>
              </a:tblGrid>
              <a:tr h="4395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additives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% increase/year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Mechanism of TJ integrity breaching 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43951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Glucose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2.9±2.8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 in distribution of ZO-1, claudin-1, E cadherin.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Perijunctional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cytoskeleton condensation.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4879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Salt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7.1±5.3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 phosphorylation of myosin light chain, contraction of the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perijunctional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actomyosin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ring, loss of function of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claudin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and 15.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43951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Organic solvents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-2.9±9.3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Alterations in TJ proteins, dissociates the PTP1B-E-cadherin-beta-catenin complex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6592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Emulsifiers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6±8.4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P-glycoprotein inhibition, decrease the hydrophobicity of the mucus layer,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actine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disbandment and structural separation of TJ, change the distribution of ZO-1 and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actine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13185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Gluten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1.8±0.4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Rearrangement of the cytoskeleton through the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zonulin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pathway, reduces F-actin content, interaction between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occludin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Zo-1 is compromised,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zonulin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release is leading to PKC-mediated cytoskeleton reorganization,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zonulin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release by binding to the CXCR3 receptor in intestinal cells, in a MYD88-dependent pathway and subsequent transactivation of EGFR by PAR2.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6592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Microbial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transglutaminase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21.9±7.4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Increases luminal microbial load, 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Hypothesis:</a:t>
                      </a:r>
                      <a:r>
                        <a:rPr lang="en-U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cross-linking 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TJ proteins, imitating emulsifiers and nanoparticles functions.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8790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Nanoparticles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25.8±21.5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Redistribution of ZO-1 TJ proteins, clustering of integrin α(V)β(3) along the cell border, F-actin reorganization and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claudin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down regulation, open epithelial TJ via C-Jun Nh2-terminal kinase-dependent pathway, TJ electrostatic interactions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188646" y="218310"/>
            <a:ext cx="8305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Mechanisms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additives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intestinal </a:t>
            </a:r>
            <a:r>
              <a:rPr lang="de-DE" b="1" dirty="0" err="1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permeability</a:t>
            </a:r>
            <a:endParaRPr lang="de-DE" b="1" dirty="0">
              <a:solidFill>
                <a:srgbClr val="9BBB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426" y="6348334"/>
            <a:ext cx="7037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Lerner A, Matthias T. </a:t>
            </a:r>
            <a:r>
              <a:rPr lang="en-US" sz="1200" b="1" dirty="0"/>
              <a:t>Changes in intestinal tight junction permeability associated with industrial food additives explain the rising incidence of autoimmune disease. </a:t>
            </a:r>
            <a:r>
              <a:rPr lang="en-US" sz="1000" dirty="0"/>
              <a:t>Autoimmun Rev. 2015;14:479-89 </a:t>
            </a:r>
          </a:p>
        </p:txBody>
      </p:sp>
    </p:spTree>
    <p:extLst>
      <p:ext uri="{BB962C8B-B14F-4D97-AF65-F5344CB8AC3E}">
        <p14:creationId xmlns:p14="http://schemas.microsoft.com/office/powerpoint/2010/main" val="47510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19458" y="3309639"/>
            <a:ext cx="4064510" cy="2841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Average CD incidence net increase in western countries/ year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64957" y="19916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Microbial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Celiac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051720" y="835486"/>
            <a:ext cx="3016843" cy="27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Increase of baked goods enzyme cost/year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-7962" y="6294756"/>
            <a:ext cx="66967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Lerner </a:t>
            </a:r>
            <a:r>
              <a: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A,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Matthias T. Possible association between celiac disease and bacterial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transglutaminase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in food processing: a hypothesis. 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Nutr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Rev. 2015; 73: 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544-552. // </a:t>
            </a:r>
            <a:r>
              <a:rPr lang="en-US" sz="1000" smtClean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t>Lerner A, </a:t>
            </a: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t>Matthias T. Possible association between celiac disease and bacterial transglutaminase in food processing: a hypothesis. </a:t>
            </a:r>
            <a:r>
              <a:rPr lang="en-US" sz="100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t>Nutr</a:t>
            </a:r>
            <a:r>
              <a:rPr lang="en-US" sz="1000" dirty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t> Rev. 2015; 73: 544-552</a:t>
            </a:r>
            <a:r>
              <a:rPr lang="en-US" sz="100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itchFamily="34" charset="0"/>
              </a:rPr>
              <a:t>.</a:t>
            </a:r>
            <a:endParaRPr lang="de-DE" sz="1000" dirty="0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sp>
        <p:nvSpPr>
          <p:cNvPr id="3" name="Nach unten gekrümmter Pfeil 2"/>
          <p:cNvSpPr/>
          <p:nvPr/>
        </p:nvSpPr>
        <p:spPr>
          <a:xfrm rot="6581395">
            <a:off x="4818724" y="1225108"/>
            <a:ext cx="624482" cy="260207"/>
          </a:xfrm>
          <a:prstGeom prst="curved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" name="Nach unten gekrümmter Pfeil 3"/>
          <p:cNvSpPr/>
          <p:nvPr/>
        </p:nvSpPr>
        <p:spPr>
          <a:xfrm rot="19413441">
            <a:off x="19751" y="2752314"/>
            <a:ext cx="1003789" cy="30634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98699">
            <a:off x="5544964" y="2663703"/>
            <a:ext cx="3330697" cy="266038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11" name="Abgerundetes Rechteck 10"/>
          <p:cNvSpPr/>
          <p:nvPr/>
        </p:nvSpPr>
        <p:spPr>
          <a:xfrm>
            <a:off x="3496174" y="5301208"/>
            <a:ext cx="5140522" cy="80215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Increased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consumption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food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industry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mTg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may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explain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surge</a:t>
            </a:r>
            <a:r>
              <a:rPr lang="de-DE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 CD </a:t>
            </a:r>
            <a:r>
              <a:rPr lang="de-DE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incidence</a:t>
            </a:r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7391"/>
            <a:ext cx="5863316" cy="230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2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2147"/>
            <a:ext cx="9144000" cy="5714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 of IgG, IgA, IgM antibodies (ELISA units) against raw and processed food antigens</a:t>
            </a:r>
            <a:r>
              <a:rPr lang="en-US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921146"/>
              </p:ext>
            </p:extLst>
          </p:nvPr>
        </p:nvGraphicFramePr>
        <p:xfrm>
          <a:off x="1244183" y="1505541"/>
          <a:ext cx="6138472" cy="393392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421251"/>
                <a:gridCol w="880510"/>
                <a:gridCol w="466824"/>
                <a:gridCol w="1095568"/>
                <a:gridCol w="465375"/>
                <a:gridCol w="1283767"/>
                <a:gridCol w="525177"/>
              </a:tblGrid>
              <a:tr h="2679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Processed/raw</a:t>
                      </a:r>
                      <a:endParaRPr lang="en-US" sz="105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IgG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IgA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IgM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338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processed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processed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processed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Doughnut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wheat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barley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yeast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Cake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wheat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egg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milk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Cereal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wheat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oat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corn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rice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barley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  <a:tr h="19372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milk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9706" marR="29706" marT="0" marB="0"/>
                </a:tc>
              </a:tr>
            </a:tbl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264957" y="19916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processed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6351964"/>
            <a:ext cx="6716684" cy="385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Vojdani A. </a:t>
            </a:r>
            <a:r>
              <a:rPr lang="en-US" sz="1000" b="1" smtClean="0">
                <a:latin typeface="Arial" panose="020B0604020202020204" pitchFamily="34" charset="0"/>
                <a:cs typeface="Arial" panose="020B0604020202020204" pitchFamily="34" charset="0"/>
              </a:rPr>
              <a:t>Detection of IgE, IgG, IgA and IgM antibodies against raw and processed food antigens</a:t>
            </a:r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. Nutr Metab (Lond). 2009;6:22. </a:t>
            </a:r>
            <a:b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12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21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89"/>
          <a:stretch/>
        </p:blipFill>
        <p:spPr bwMode="auto">
          <a:xfrm>
            <a:off x="791007" y="1170999"/>
            <a:ext cx="7611534" cy="4931531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264956" y="199164"/>
            <a:ext cx="73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Similarity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between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mTg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and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tTg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?</a:t>
            </a:r>
            <a:endParaRPr lang="de-DE" b="1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460499" y="773842"/>
            <a:ext cx="30395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3D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structure alignment of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943140" y="4974097"/>
            <a:ext cx="2032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Structural alignment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catalytical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triade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0" y="6382586"/>
            <a:ext cx="552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[Pictures produced </a:t>
            </a:r>
            <a:r>
              <a:rPr lang="en-US" sz="1000" dirty="0"/>
              <a:t>with </a:t>
            </a:r>
            <a:r>
              <a:rPr lang="en-US" sz="1000" dirty="0" smtClean="0"/>
              <a:t>YASARA, Courtesy </a:t>
            </a:r>
            <a:r>
              <a:rPr lang="en-US" sz="1000" dirty="0"/>
              <a:t>of Dr. Christian </a:t>
            </a:r>
            <a:r>
              <a:rPr lang="en-US" sz="1000" dirty="0" err="1"/>
              <a:t>Meesters</a:t>
            </a:r>
            <a:r>
              <a:rPr lang="en-US" sz="1000" dirty="0"/>
              <a:t>, </a:t>
            </a:r>
            <a:r>
              <a:rPr lang="en-US" sz="1000" dirty="0" smtClean="0"/>
              <a:t>AESKU.KIPP Institute 2012]</a:t>
            </a:r>
            <a:endParaRPr lang="de-DE" sz="1000" dirty="0"/>
          </a:p>
        </p:txBody>
      </p:sp>
      <p:sp>
        <p:nvSpPr>
          <p:cNvPr id="4" name="Rechteck 3"/>
          <p:cNvSpPr/>
          <p:nvPr/>
        </p:nvSpPr>
        <p:spPr>
          <a:xfrm>
            <a:off x="7232755" y="5092818"/>
            <a:ext cx="18117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err="1">
                <a:solidFill>
                  <a:srgbClr val="CC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Cys</a:t>
            </a:r>
            <a:r>
              <a:rPr lang="en-US" sz="1000" b="1" dirty="0">
                <a:solidFill>
                  <a:srgbClr val="CC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64 – Asp 255 – His 274</a:t>
            </a:r>
            <a:endParaRPr lang="de-DE" sz="1000" b="1" dirty="0">
              <a:solidFill>
                <a:srgbClr val="CC3399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7232755" y="5479877"/>
            <a:ext cx="19607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Cys</a:t>
            </a:r>
            <a:r>
              <a:rPr lang="en-US" sz="1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277 – His 335 – Asp - 358</a:t>
            </a:r>
            <a:endParaRPr lang="de-DE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228413" y="884421"/>
            <a:ext cx="2417566" cy="283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Yellow=conserved segments.</a:t>
            </a:r>
          </a:p>
        </p:txBody>
      </p:sp>
      <p:sp>
        <p:nvSpPr>
          <p:cNvPr id="12" name="Rechteck 11"/>
          <p:cNvSpPr/>
          <p:nvPr/>
        </p:nvSpPr>
        <p:spPr>
          <a:xfrm>
            <a:off x="1534886" y="1689889"/>
            <a:ext cx="481693" cy="284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3829050" y="4343400"/>
            <a:ext cx="359229" cy="465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925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50" y="5401419"/>
            <a:ext cx="7374466" cy="701322"/>
          </a:xfrm>
        </p:spPr>
        <p:txBody>
          <a:bodyPr>
            <a:no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Docking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gliadin peptide (PDB-ID: 1NNA) with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(left side) and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(right side). The arisen complexes got stained among their electrostatic profile; 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 =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negative charges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21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18"/>
          <a:stretch/>
        </p:blipFill>
        <p:spPr bwMode="auto">
          <a:xfrm>
            <a:off x="81643" y="1029341"/>
            <a:ext cx="7005915" cy="4326153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264956" y="199164"/>
            <a:ext cx="73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Similarity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between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mTg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and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tTg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?</a:t>
            </a:r>
            <a:endParaRPr lang="de-DE" b="1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0" y="6500544"/>
            <a:ext cx="55287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[Pictures produced </a:t>
            </a:r>
            <a:r>
              <a:rPr lang="en-US" sz="1000" dirty="0"/>
              <a:t>with </a:t>
            </a:r>
            <a:r>
              <a:rPr lang="en-US" sz="1000" dirty="0" smtClean="0"/>
              <a:t>YASARA, Courtesy </a:t>
            </a:r>
            <a:r>
              <a:rPr lang="en-US" sz="1000" dirty="0"/>
              <a:t>of Dr. Christian </a:t>
            </a:r>
            <a:r>
              <a:rPr lang="en-US" sz="1000" dirty="0" err="1"/>
              <a:t>Meesters</a:t>
            </a:r>
            <a:r>
              <a:rPr lang="en-US" sz="1000" dirty="0"/>
              <a:t>, </a:t>
            </a:r>
            <a:r>
              <a:rPr lang="en-US" sz="1000" dirty="0" smtClean="0"/>
              <a:t>AESKU.KIPP Institute 2012]</a:t>
            </a:r>
            <a:endParaRPr lang="de-DE" sz="1000" dirty="0"/>
          </a:p>
        </p:txBody>
      </p:sp>
      <p:sp>
        <p:nvSpPr>
          <p:cNvPr id="4" name="Rechteck 3"/>
          <p:cNvSpPr/>
          <p:nvPr/>
        </p:nvSpPr>
        <p:spPr>
          <a:xfrm>
            <a:off x="4384483" y="686492"/>
            <a:ext cx="2807620" cy="1057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2645229" y="1355271"/>
            <a:ext cx="489857" cy="389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1600200" y="3290207"/>
            <a:ext cx="547007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13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96" y="4683453"/>
            <a:ext cx="8229600" cy="1143000"/>
          </a:xfrm>
        </p:spPr>
        <p:txBody>
          <a:bodyPr>
            <a:normAutofit/>
          </a:bodyPr>
          <a:lstStyle/>
          <a:p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Immunoreactivity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the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neo-epitope anti IgA and IgG and the single compounds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gliadin (not complexed to gliadin complexes) anti IgA and IgG.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BF49-F0C7-4919-BA72-44B9B5908C0B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7/20/2016</a:t>
            </a:fld>
            <a:endParaRPr lang="de-DE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white">
                    <a:lumMod val="50000"/>
                  </a:prstClr>
                </a:solidFill>
              </a:rPr>
              <a:t>Tanja Barth</a:t>
            </a:r>
            <a:endParaRPr lang="de-DE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64956" y="199164"/>
            <a:ext cx="73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Sera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immunoreactivity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of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the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neo-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epitopes</a:t>
            </a:r>
            <a:endParaRPr lang="de-DE" b="1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56" y="1232554"/>
            <a:ext cx="4297331" cy="322299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775" y="1232554"/>
            <a:ext cx="4317225" cy="3237919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524000" y="964716"/>
            <a:ext cx="2284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IgA</a:t>
            </a:r>
            <a:r>
              <a:rPr lang="de-DE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sera</a:t>
            </a:r>
            <a:r>
              <a:rPr lang="de-DE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immunoreactivity</a:t>
            </a:r>
            <a:r>
              <a:rPr lang="de-DE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5520472" y="958742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r>
              <a:rPr lang="de-DE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sera</a:t>
            </a:r>
            <a:r>
              <a:rPr lang="de-DE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immunoreactivity</a:t>
            </a:r>
            <a:r>
              <a:rPr lang="de-DE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0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264956" y="199164"/>
            <a:ext cx="73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Antibodies`activity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in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relation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to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the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degree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of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intestinal </a:t>
            </a:r>
            <a:r>
              <a:rPr lang="de-DE" b="1" dirty="0" err="1" smtClean="0">
                <a:solidFill>
                  <a:schemeClr val="accent3"/>
                </a:solidFill>
                <a:cs typeface="Arial" panose="020B0604020202020204" pitchFamily="34" charset="0"/>
              </a:rPr>
              <a:t>damage</a:t>
            </a:r>
            <a:r>
              <a:rPr lang="de-DE" b="1" dirty="0" smtClean="0">
                <a:solidFill>
                  <a:schemeClr val="accent3"/>
                </a:solidFill>
                <a:cs typeface="Arial" panose="020B0604020202020204" pitchFamily="34" charset="0"/>
              </a:rPr>
              <a:t> in CD</a:t>
            </a:r>
            <a:endParaRPr lang="de-DE" b="1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733381"/>
              </p:ext>
            </p:extLst>
          </p:nvPr>
        </p:nvGraphicFramePr>
        <p:xfrm>
          <a:off x="5873827" y="1714180"/>
          <a:ext cx="2782494" cy="306705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990612"/>
                <a:gridCol w="931336"/>
                <a:gridCol w="860546"/>
              </a:tblGrid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Antibody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Correlation coefficient </a:t>
                      </a:r>
                      <a:r>
                        <a:rPr lang="en-US" sz="1200" u="none" strike="noStrike" dirty="0" smtClean="0">
                          <a:effectLst/>
                        </a:rPr>
                        <a:t>r 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P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tTg neo check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0.6492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&lt;0.0001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tTg neo IgA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0.6165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&lt;0.0001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mTg neo IgG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0.5633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&lt;0.0001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tTg neo IgG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0.5334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&lt;0.0001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mTg neo check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0.5127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&lt;0.0001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mTg neo IgA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0.3018</a:t>
                      </a:r>
                      <a:endParaRPr lang="de-DE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0.003</a:t>
                      </a:r>
                      <a:endParaRPr lang="de-DE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pSp>
        <p:nvGrpSpPr>
          <p:cNvPr id="9" name="Gruppieren 8"/>
          <p:cNvGrpSpPr/>
          <p:nvPr/>
        </p:nvGrpSpPr>
        <p:grpSpPr>
          <a:xfrm>
            <a:off x="155053" y="746671"/>
            <a:ext cx="5718774" cy="5309846"/>
            <a:chOff x="200773" y="685711"/>
            <a:chExt cx="5718774" cy="5309846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0861" y="685711"/>
              <a:ext cx="5488686" cy="5002069"/>
            </a:xfrm>
            <a:prstGeom prst="rect">
              <a:avLst/>
            </a:prstGeom>
          </p:spPr>
        </p:pic>
        <p:sp>
          <p:nvSpPr>
            <p:cNvPr id="5" name="Textfeld 4"/>
            <p:cNvSpPr txBox="1"/>
            <p:nvPr/>
          </p:nvSpPr>
          <p:spPr>
            <a:xfrm rot="16200000">
              <a:off x="77983" y="3086197"/>
              <a:ext cx="553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U/ml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3013921" y="5687780"/>
              <a:ext cx="15969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Intestinal </a:t>
              </a:r>
              <a:r>
                <a:rPr lang="de-DE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damage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155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1478147" y="5085184"/>
            <a:ext cx="6624792" cy="9194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Competition to the “IgA neo-epitope” showed a decrease in response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if transglutaminases complexed with gliadin peptides were added</a:t>
            </a: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92423" y="188640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Competition ELISA (human IgA)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Nach rechts gekrümmter Pfeil 7"/>
          <p:cNvSpPr/>
          <p:nvPr/>
        </p:nvSpPr>
        <p:spPr>
          <a:xfrm>
            <a:off x="872617" y="4581128"/>
            <a:ext cx="504056" cy="1228491"/>
          </a:xfrm>
          <a:prstGeom prst="curvedRightArrow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158093" y="1057673"/>
            <a:ext cx="8862194" cy="3595463"/>
            <a:chOff x="153529" y="1196752"/>
            <a:chExt cx="8862194" cy="3456384"/>
          </a:xfrm>
        </p:grpSpPr>
        <p:graphicFrame>
          <p:nvGraphicFramePr>
            <p:cNvPr id="10" name="Diagramm 9"/>
            <p:cNvGraphicFramePr>
              <a:graphicFrameLocks/>
            </p:cNvGraphicFramePr>
            <p:nvPr>
              <p:extLst/>
            </p:nvPr>
          </p:nvGraphicFramePr>
          <p:xfrm>
            <a:off x="153529" y="1196752"/>
            <a:ext cx="8862194" cy="34563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Textfeld 10"/>
            <p:cNvSpPr txBox="1"/>
            <p:nvPr/>
          </p:nvSpPr>
          <p:spPr>
            <a:xfrm>
              <a:off x="7208662" y="2299568"/>
              <a:ext cx="1779426" cy="185659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de-DE" sz="105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Gliadin</a:t>
              </a:r>
              <a:endParaRPr lang="de-DE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de-DE" sz="105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DGP</a:t>
              </a: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de-DE" sz="105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tTg</a:t>
              </a:r>
              <a:endParaRPr lang="de-DE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de-DE" sz="105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mTg</a:t>
              </a:r>
              <a:r>
                <a:rPr lang="de-DE" sz="105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neo-</a:t>
              </a:r>
              <a:r>
                <a:rPr lang="de-DE" sz="105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epitope</a:t>
              </a:r>
              <a:endParaRPr lang="de-DE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de-DE" sz="105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tTg</a:t>
              </a:r>
              <a:r>
                <a:rPr lang="de-DE" sz="105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neo-</a:t>
              </a:r>
              <a:r>
                <a:rPr lang="de-DE" sz="1050" b="1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epitope</a:t>
              </a:r>
              <a:endParaRPr lang="de-DE" sz="105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endParaRPr lang="de-DE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6228184" y="301687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*</a:t>
            </a:r>
          </a:p>
          <a:p>
            <a:r>
              <a:rPr lang="de-DE" dirty="0" smtClean="0"/>
              <a:t>**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92423" y="6309320"/>
            <a:ext cx="1436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* p&lt;0.05 // ** p&lt; 0.005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82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79512" y="196072"/>
            <a:ext cx="782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 power of neo-epitopes</a:t>
            </a:r>
            <a:endParaRPr lang="en-US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0" y="837003"/>
            <a:ext cx="90660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6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=198 pediatric samples (CD=99 , N=99) </a:t>
            </a:r>
          </a:p>
        </p:txBody>
      </p:sp>
      <p:sp>
        <p:nvSpPr>
          <p:cNvPr id="9" name="Rechteck 8"/>
          <p:cNvSpPr/>
          <p:nvPr/>
        </p:nvSpPr>
        <p:spPr>
          <a:xfrm>
            <a:off x="806866" y="4757785"/>
            <a:ext cx="74523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neo-epitope IgG had higher sensitivity than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neo-epitope IgG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neo-epitope showed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highest sensitivity in its combined version IgA + IgG (Check)</a:t>
            </a:r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554230"/>
              </p:ext>
            </p:extLst>
          </p:nvPr>
        </p:nvGraphicFramePr>
        <p:xfrm>
          <a:off x="1975387" y="1731289"/>
          <a:ext cx="5115318" cy="2840096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911785"/>
                <a:gridCol w="1214243"/>
                <a:gridCol w="1291747"/>
                <a:gridCol w="697543"/>
              </a:tblGrid>
              <a:tr h="355012"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ELISA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sensitivity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specificity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AUC</a:t>
                      </a:r>
                      <a:endParaRPr lang="de-DE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5501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IgA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64.65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5501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 neo IgG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77.78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98.0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5501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mTg neo Check</a:t>
                      </a:r>
                      <a:endParaRPr lang="de-DE" sz="14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90.91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87.88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5501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hTG2 Check 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79.8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5501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IgA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88.89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5501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94.96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93.94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55012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tTg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</a:t>
                      </a:r>
                      <a:r>
                        <a:rPr lang="de-DE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check </a:t>
                      </a:r>
                      <a:endParaRPr lang="de-DE" sz="14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97.98</a:t>
                      </a:r>
                      <a:endParaRPr lang="de-DE" sz="14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98.99</a:t>
                      </a:r>
                      <a:endParaRPr lang="de-DE" sz="14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4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  <a:endParaRPr lang="de-DE" sz="14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74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44" y="1095167"/>
            <a:ext cx="6626012" cy="4732866"/>
          </a:xfrm>
        </p:spPr>
      </p:pic>
      <p:sp>
        <p:nvSpPr>
          <p:cNvPr id="3" name="Abgerundetes Rechteck 2"/>
          <p:cNvSpPr/>
          <p:nvPr/>
        </p:nvSpPr>
        <p:spPr>
          <a:xfrm>
            <a:off x="1752602" y="1095167"/>
            <a:ext cx="609599" cy="31693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endParaRPr lang="de-DE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1453" y="6396616"/>
            <a:ext cx="4851401" cy="33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Adapted and modified from: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Sanz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Y. Microbiome and Gluten. 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Ann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Nutr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2015;67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2:28-41</a:t>
            </a:r>
            <a:endParaRPr lang="en-US" sz="1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43053" y="25439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CD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pathogenesis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6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264" y="869237"/>
            <a:ext cx="7520176" cy="380854"/>
          </a:xfrm>
        </p:spPr>
        <p:txBody>
          <a:bodyPr>
            <a:normAutofit fontScale="90000"/>
          </a:bodyPr>
          <a:lstStyle/>
          <a:p>
            <a:r>
              <a:rPr lang="en-US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Luminal </a:t>
            </a:r>
            <a:r>
              <a:rPr 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500" b="1" u="sng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) and systemic (</a:t>
            </a:r>
            <a:r>
              <a:rPr lang="en-US" sz="15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) effects of the </a:t>
            </a:r>
            <a:r>
              <a:rPr lang="en-US" sz="15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500" b="1" u="sng" dirty="0">
                <a:latin typeface="Arial" panose="020B0604020202020204" pitchFamily="34" charset="0"/>
                <a:cs typeface="Arial" panose="020B0604020202020204" pitchFamily="34" charset="0"/>
              </a:rPr>
              <a:t> that might drive autoimmunity</a:t>
            </a:r>
          </a:p>
        </p:txBody>
      </p:sp>
      <p:sp>
        <p:nvSpPr>
          <p:cNvPr id="6" name="Rechteck 5"/>
          <p:cNvSpPr/>
          <p:nvPr/>
        </p:nvSpPr>
        <p:spPr>
          <a:xfrm>
            <a:off x="251520" y="309259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might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autoimmunity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0" y="6304002"/>
            <a:ext cx="63184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Intestinal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dysbiotic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transglutaminases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potential environmental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drivers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systemic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autoimmunogenesis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Aaron Lerner, Rustam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Aminov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, Torsten Matthias. Frontiers in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Microbiology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, 2016</a:t>
            </a:r>
            <a:b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3163" b="11679"/>
          <a:stretch/>
        </p:blipFill>
        <p:spPr>
          <a:xfrm>
            <a:off x="1095468" y="1373891"/>
            <a:ext cx="6898741" cy="480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0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71188"/>
            <a:ext cx="7160079" cy="372110"/>
          </a:xfrm>
        </p:spPr>
        <p:txBody>
          <a:bodyPr>
            <a:noAutofit/>
          </a:bodyPr>
          <a:lstStyle/>
          <a:p>
            <a:pPr algn="l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Yew SE et al.. Development of a probiotic delivery system from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agrowastes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soy protein isolate, and microbial transglutaminase. J Food Sci. 2011;76:H108-15.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//Lerner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A, Matthias T. Possible association between celiac disease and bacterial transglutaminase in food processing: a hypothesis.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Nutr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Rev.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2015;73:544-552.// Intestinal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dysbiotic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transglutaminases are potential environmental drivers of systemic </a:t>
            </a:r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autoimmunogenesis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Lerner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A,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Aminov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R, Matthias T. Front in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2016 submitted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23118"/>
            <a:ext cx="8381677" cy="4620432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tempting to estimate the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amount and activity of </a:t>
            </a:r>
            <a:r>
              <a:rPr lang="en-US" sz="1400" dirty="0" err="1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 reside in the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human gut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during daily life. Three sources can be envision: from the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industrial processed food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from the ingestion of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probiotic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from the 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micro/</a:t>
            </a:r>
            <a:r>
              <a:rPr lang="en-US" sz="1400" dirty="0" err="1" smtClean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dysbiota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luminal residents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Based on the following observations, a hypothetical estimate can be suggested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Each kilogram of food treated with microbial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transglutaminase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contains about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50–100mg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microbial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transglutaminase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57175" indent="-257175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Examples of the mean yield of bacteria used by the industries for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production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 </a:t>
            </a:r>
            <a:r>
              <a:rPr lang="en-US" sz="14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Streptoverticillium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1.43 unit/ml,  </a:t>
            </a:r>
            <a:r>
              <a:rPr lang="en-US" sz="1400" b="1" i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Streptoverticillium</a:t>
            </a:r>
            <a:r>
              <a:rPr lang="en-US" sz="1400" b="1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mobaraense</a:t>
            </a:r>
            <a:r>
              <a:rPr lang="en-US" sz="1400" b="1" i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ajinomoto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“wild type”)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1.25unit/ml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or 22 unit/mg and  </a:t>
            </a:r>
            <a:r>
              <a:rPr lang="en-US" sz="1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Escherichia coli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19.55 unit/mg. </a:t>
            </a:r>
          </a:p>
          <a:p>
            <a:pPr marL="257175" indent="-257175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information to my knowledge, is available, on the amount of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Tg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secreted in the human gut lumen, however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Tgase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activity is depicted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the human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jejunum.</a:t>
            </a:r>
            <a:endParaRPr lang="en-U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57175" indent="-257175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a result of the increasing use of microbial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transglutaminase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the food industry, the common Western diet now contains large amounts of microbial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transglutaminase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the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maximum daily intake ranging up to 15 mg. </a:t>
            </a:r>
          </a:p>
          <a:p>
            <a:pPr marL="257175" indent="-257175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Assuming additive effect of a daily intake of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US" sz="1400" b="1" baseline="30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viable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human originated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probiota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Bifidobacterium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bifidum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longum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adolescentis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infantis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, as probiotics, that secret </a:t>
            </a:r>
            <a:r>
              <a:rPr lang="en-US" sz="1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the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 trillion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bacteria constituting the human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microbiome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with their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load, one can reach a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substantial continuous </a:t>
            </a:r>
            <a:r>
              <a:rPr lang="en-US" sz="14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activity residing constantly in the human intestinal lumen. 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Interestingly enough, </a:t>
            </a:r>
            <a:r>
              <a:rPr lang="en-U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crosslinking can be used as a new probiotic carrier for enhanced gastrointestinal transit and </a:t>
            </a:r>
            <a:r>
              <a:rPr lang="en-U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storage.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51520" y="309259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9BBB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of mTg that might drive autoimmunity </a:t>
            </a:r>
            <a:endParaRPr lang="de-DE" b="1" dirty="0">
              <a:solidFill>
                <a:srgbClr val="9BBB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69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403" y="1136837"/>
            <a:ext cx="8542867" cy="48998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is the autoantigen of CD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plays a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pivotal role in PTM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of the gliadin and CD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autoimmunogenesis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essential for human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bacterial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are capable to </a:t>
            </a: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deamidate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and crosslink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proteins, including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gliadin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is Ca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+2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independent, less substrate specific, secreted by the luminal microbes and is a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heavily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used industrial food additive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CD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patients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immunoreactive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to the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neo-epitopes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Both antibodies represents 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bio-markers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 CD diagnosis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21040" y="27710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2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07806" y="231821"/>
            <a:ext cx="73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True/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reality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imagination</a:t>
            </a:r>
            <a:r>
              <a:rPr lang="de-DE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interplay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723844"/>
              </p:ext>
            </p:extLst>
          </p:nvPr>
        </p:nvGraphicFramePr>
        <p:xfrm>
          <a:off x="883918" y="1793240"/>
          <a:ext cx="7122160" cy="31006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80540"/>
                <a:gridCol w="1780540"/>
                <a:gridCol w="1780540"/>
                <a:gridCol w="1780540"/>
              </a:tblGrid>
              <a:tr h="81069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mTg</a:t>
                      </a:r>
                      <a:r>
                        <a:rPr lang="de-D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parameters</a:t>
                      </a:r>
                      <a:endParaRPr lang="de-DE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Industrial </a:t>
                      </a:r>
                      <a:r>
                        <a:rPr lang="de-DE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producers</a:t>
                      </a:r>
                      <a:endParaRPr lang="de-DE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Processed</a:t>
                      </a:r>
                      <a:r>
                        <a:rPr lang="de-D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</a:t>
                      </a:r>
                      <a:r>
                        <a:rPr lang="de-D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products</a:t>
                      </a:r>
                      <a:endParaRPr lang="de-DE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 </a:t>
                      </a:r>
                      <a:r>
                        <a:rPr lang="de-DE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effects</a:t>
                      </a:r>
                      <a:endParaRPr lang="de-DE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6439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Activity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None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Intestinal luman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69685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Immunogenic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69685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Allergic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69685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pathogenic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85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160486"/>
            <a:ext cx="6990080" cy="627681"/>
          </a:xfrm>
        </p:spPr>
        <p:txBody>
          <a:bodyPr>
            <a:normAutofit/>
          </a:bodyPr>
          <a:lstStyle/>
          <a:p>
            <a:pPr algn="l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Lerner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A, Matthias T.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Possible association between celiac disease and bacterial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transglutaminase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in food processing: a hypothesis.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Nutr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Rev. 2015;73:544-552.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93" y="1442720"/>
            <a:ext cx="8657104" cy="4273515"/>
          </a:xfrm>
        </p:spPr>
      </p:pic>
      <p:sp>
        <p:nvSpPr>
          <p:cNvPr id="4" name="Textfeld 3"/>
          <p:cNvSpPr txBox="1"/>
          <p:nvPr/>
        </p:nvSpPr>
        <p:spPr>
          <a:xfrm>
            <a:off x="264956" y="199165"/>
            <a:ext cx="844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and pathophysiological aspects involving </a:t>
            </a:r>
            <a:r>
              <a:rPr lang="en-US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tTg</a:t>
            </a:r>
            <a:r>
              <a:rPr lang="en-US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b="1" dirty="0" err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</a:t>
            </a:r>
            <a:r>
              <a:rPr lang="en-US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6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93" y="973541"/>
            <a:ext cx="8431078" cy="474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6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68227"/>
            <a:ext cx="7315200" cy="682052"/>
          </a:xfrm>
        </p:spPr>
        <p:txBody>
          <a:bodyPr>
            <a:noAutofit/>
          </a:bodyPr>
          <a:lstStyle/>
          <a:p>
            <a:pPr algn="l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Lerner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 et al.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Rheumatoid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arthritis-celiac disease relationship: joints get that gut feeling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Autoimm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Rev.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2015:14:1038-47. </a:t>
            </a:r>
            <a:b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Lerner A et al.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Gut-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bone cross talks and implications in celiac disease.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Internat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J of Celiac disease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2016;4:19-23 </a:t>
            </a:r>
            <a:b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Lerner A et al.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gut-gut 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axis:// Cohabitation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of celiac, Crohn’s disease and IgA deficiency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dirty="0" err="1">
                <a:latin typeface="Arial" panose="020B0604020202020204" pitchFamily="34" charset="0"/>
                <a:cs typeface="Arial" panose="020B0604020202020204" pitchFamily="34" charset="0"/>
              </a:rPr>
              <a:t>Internat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J Celiac Dis.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2016;4:68-70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Lerner A et al.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GUT-the Trojan horse in remote organs’ autoimmunity. 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Journal of Clinical &amp; Cellular Immunology, 2016;7:401.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240" y="1209344"/>
            <a:ext cx="8630659" cy="461233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64956" y="199164"/>
            <a:ext cx="8218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Gut-Systemic autoimmunity Axis </a:t>
            </a:r>
            <a:endParaRPr lang="de-DE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13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/>
          <p:cNvGrpSpPr/>
          <p:nvPr/>
        </p:nvGrpSpPr>
        <p:grpSpPr>
          <a:xfrm>
            <a:off x="283714" y="847653"/>
            <a:ext cx="8650330" cy="5059144"/>
            <a:chOff x="242150" y="1124744"/>
            <a:chExt cx="8650330" cy="5059144"/>
          </a:xfrm>
        </p:grpSpPr>
        <p:sp>
          <p:nvSpPr>
            <p:cNvPr id="6" name="Textfeld 5"/>
            <p:cNvSpPr txBox="1"/>
            <p:nvPr/>
          </p:nvSpPr>
          <p:spPr>
            <a:xfrm>
              <a:off x="7200480" y="2697500"/>
              <a:ext cx="1692000" cy="830997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600"/>
              </a:lvl1pPr>
            </a:lstStyle>
            <a:p>
              <a:pPr algn="ctr"/>
              <a:r>
                <a:rPr lang="de-DE" dirty="0" smtClean="0"/>
                <a:t>Intestinal </a:t>
              </a:r>
              <a:r>
                <a:rPr lang="de-DE" dirty="0" err="1" smtClean="0"/>
                <a:t>permeability</a:t>
              </a:r>
              <a:r>
                <a:rPr lang="de-DE" dirty="0" smtClean="0"/>
                <a:t> </a:t>
              </a:r>
              <a:r>
                <a:rPr lang="de-DE" smtClean="0"/>
                <a:t>and</a:t>
              </a:r>
              <a:endParaRPr lang="de-DE" dirty="0" smtClean="0"/>
            </a:p>
            <a:p>
              <a:pPr algn="ctr"/>
              <a:r>
                <a:rPr lang="de-DE" dirty="0" smtClean="0"/>
                <a:t>TJ </a:t>
              </a:r>
              <a:r>
                <a:rPr lang="de-DE" dirty="0" err="1" smtClean="0"/>
                <a:t>functions</a:t>
              </a:r>
              <a:endParaRPr lang="de-DE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1698066" y="1124745"/>
              <a:ext cx="1190356" cy="58477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600"/>
              </a:lvl1pPr>
            </a:lstStyle>
            <a:p>
              <a:pPr algn="ctr"/>
              <a:r>
                <a:rPr lang="de-DE" dirty="0" smtClean="0"/>
                <a:t>Small </a:t>
              </a:r>
              <a:r>
                <a:rPr lang="de-DE" dirty="0" err="1" smtClean="0"/>
                <a:t>bowel</a:t>
              </a:r>
              <a:r>
                <a:rPr lang="de-DE" dirty="0" smtClean="0"/>
                <a:t> </a:t>
              </a:r>
              <a:r>
                <a:rPr lang="de-DE" dirty="0" err="1" smtClean="0"/>
                <a:t>organoid</a:t>
              </a:r>
              <a:endParaRPr lang="de-DE" dirty="0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3042076" y="1124744"/>
              <a:ext cx="1118348" cy="58477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600"/>
              </a:lvl1pPr>
            </a:lstStyle>
            <a:p>
              <a:pPr algn="ctr"/>
              <a:r>
                <a:rPr lang="de-DE" dirty="0" smtClean="0"/>
                <a:t>CD </a:t>
              </a:r>
              <a:r>
                <a:rPr lang="de-DE" dirty="0" err="1" smtClean="0"/>
                <a:t>animal</a:t>
              </a:r>
              <a:r>
                <a:rPr lang="de-DE" dirty="0" smtClean="0"/>
                <a:t> </a:t>
              </a:r>
              <a:r>
                <a:rPr lang="de-DE" dirty="0" err="1" smtClean="0"/>
                <a:t>model</a:t>
              </a:r>
              <a:endParaRPr lang="de-DE" dirty="0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242150" y="2697500"/>
              <a:ext cx="1692188" cy="830997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sz="1600" dirty="0" smtClean="0"/>
                <a:t>HLA </a:t>
              </a:r>
              <a:r>
                <a:rPr lang="de-DE" sz="1600" dirty="0" err="1" smtClean="0"/>
                <a:t>presentation</a:t>
              </a:r>
              <a:r>
                <a:rPr lang="de-DE" sz="1600" dirty="0" smtClean="0"/>
                <a:t> </a:t>
              </a:r>
              <a:r>
                <a:rPr lang="de-DE" sz="1600" dirty="0" err="1" smtClean="0"/>
                <a:t>of</a:t>
              </a:r>
              <a:r>
                <a:rPr lang="de-DE" sz="1600" dirty="0" smtClean="0"/>
                <a:t> </a:t>
              </a:r>
              <a:r>
                <a:rPr lang="de-DE" sz="1600" dirty="0" err="1" smtClean="0"/>
                <a:t>mTg</a:t>
              </a:r>
              <a:r>
                <a:rPr lang="de-DE" sz="1600" dirty="0" smtClean="0"/>
                <a:t> </a:t>
              </a:r>
              <a:r>
                <a:rPr lang="de-DE" sz="1600" dirty="0" err="1" smtClean="0"/>
                <a:t>treated</a:t>
              </a:r>
              <a:r>
                <a:rPr lang="de-DE" sz="1600" dirty="0" smtClean="0"/>
                <a:t> </a:t>
              </a:r>
              <a:r>
                <a:rPr lang="de-DE" sz="1600" dirty="0" err="1" smtClean="0"/>
                <a:t>peptides</a:t>
              </a:r>
              <a:endParaRPr lang="de-DE" sz="1600" dirty="0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4319480" y="1124745"/>
              <a:ext cx="1440160" cy="58477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600"/>
              </a:lvl1pPr>
            </a:lstStyle>
            <a:p>
              <a:pPr algn="ctr"/>
              <a:r>
                <a:rPr lang="de-DE" dirty="0" err="1" smtClean="0"/>
                <a:t>Subepithelial</a:t>
              </a:r>
              <a:r>
                <a:rPr lang="de-DE" dirty="0" smtClean="0"/>
                <a:t> </a:t>
              </a:r>
              <a:r>
                <a:rPr lang="de-DE" dirty="0" err="1" smtClean="0"/>
                <a:t>mTg</a:t>
              </a:r>
              <a:r>
                <a:rPr lang="de-DE" dirty="0" smtClean="0"/>
                <a:t> </a:t>
              </a:r>
              <a:r>
                <a:rPr lang="de-DE" dirty="0" err="1" smtClean="0"/>
                <a:t>deposits</a:t>
              </a:r>
              <a:endParaRPr lang="de-DE" dirty="0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5929306" y="1124745"/>
              <a:ext cx="1518075" cy="58477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600"/>
              </a:lvl1pPr>
            </a:lstStyle>
            <a:p>
              <a:pPr algn="ctr"/>
              <a:r>
                <a:rPr lang="de-DE" dirty="0" err="1" smtClean="0"/>
                <a:t>Reactive</a:t>
              </a:r>
              <a:r>
                <a:rPr lang="de-DE" dirty="0" smtClean="0"/>
                <a:t>, </a:t>
              </a:r>
              <a:r>
                <a:rPr lang="de-DE" dirty="0" err="1" smtClean="0"/>
                <a:t>innate</a:t>
              </a:r>
              <a:r>
                <a:rPr lang="de-DE" dirty="0" smtClean="0"/>
                <a:t> </a:t>
              </a:r>
              <a:r>
                <a:rPr lang="de-DE" dirty="0" err="1" smtClean="0"/>
                <a:t>immunity</a:t>
              </a:r>
              <a:endParaRPr lang="de-DE" dirty="0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963728" y="1925479"/>
              <a:ext cx="1616227" cy="58477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600"/>
              </a:lvl1pPr>
            </a:lstStyle>
            <a:p>
              <a:pPr algn="ctr"/>
              <a:r>
                <a:rPr lang="de-DE" dirty="0" err="1" smtClean="0"/>
                <a:t>Immunogenicity</a:t>
              </a:r>
              <a:r>
                <a:rPr lang="de-DE" dirty="0" smtClean="0"/>
                <a:t> </a:t>
              </a:r>
              <a:r>
                <a:rPr lang="de-DE" dirty="0" err="1" smtClean="0"/>
                <a:t>of</a:t>
              </a:r>
              <a:r>
                <a:rPr lang="de-DE" dirty="0" smtClean="0"/>
                <a:t> </a:t>
              </a:r>
              <a:r>
                <a:rPr lang="de-DE" dirty="0" err="1" smtClean="0"/>
                <a:t>mTg</a:t>
              </a:r>
              <a:r>
                <a:rPr lang="de-DE" dirty="0" smtClean="0"/>
                <a:t> </a:t>
              </a:r>
              <a:r>
                <a:rPr lang="de-DE" dirty="0" err="1" smtClean="0"/>
                <a:t>products</a:t>
              </a:r>
              <a:endParaRPr lang="de-DE" dirty="0"/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6480400" y="1925479"/>
              <a:ext cx="1692000" cy="58477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de-DE"/>
              </a:defPPr>
              <a:lvl1pPr>
                <a:defRPr sz="1600"/>
              </a:lvl1pPr>
            </a:lstStyle>
            <a:p>
              <a:pPr algn="ctr"/>
              <a:r>
                <a:rPr lang="de-DE" dirty="0" smtClean="0"/>
                <a:t>ADs </a:t>
              </a:r>
              <a:r>
                <a:rPr lang="de-DE" dirty="0" err="1" smtClean="0"/>
                <a:t>serum</a:t>
              </a:r>
              <a:r>
                <a:rPr lang="de-DE" dirty="0" smtClean="0"/>
                <a:t> </a:t>
              </a:r>
              <a:r>
                <a:rPr lang="de-DE" dirty="0" err="1" smtClean="0"/>
                <a:t>biobanks</a:t>
              </a:r>
              <a:endParaRPr lang="de-DE" dirty="0"/>
            </a:p>
          </p:txBody>
        </p:sp>
        <p:cxnSp>
          <p:nvCxnSpPr>
            <p:cNvPr id="14" name="Gerade Verbindung mit Pfeil 13"/>
            <p:cNvCxnSpPr/>
            <p:nvPr/>
          </p:nvCxnSpPr>
          <p:spPr>
            <a:xfrm flipH="1" flipV="1">
              <a:off x="2011763" y="3112998"/>
              <a:ext cx="2560237" cy="53572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Gerade Verbindung mit Pfeil 14"/>
            <p:cNvCxnSpPr/>
            <p:nvPr/>
          </p:nvCxnSpPr>
          <p:spPr>
            <a:xfrm flipH="1" flipV="1">
              <a:off x="2686476" y="2331125"/>
              <a:ext cx="1894402" cy="133535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Gerade Verbindung mit Pfeil 15"/>
            <p:cNvCxnSpPr/>
            <p:nvPr/>
          </p:nvCxnSpPr>
          <p:spPr>
            <a:xfrm flipH="1" flipV="1">
              <a:off x="2888422" y="1844824"/>
              <a:ext cx="1674701" cy="182165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Gerade Verbindung mit Pfeil 16"/>
            <p:cNvCxnSpPr/>
            <p:nvPr/>
          </p:nvCxnSpPr>
          <p:spPr>
            <a:xfrm flipV="1">
              <a:off x="4580878" y="1772816"/>
              <a:ext cx="351162" cy="18847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Gerade Verbindung mit Pfeil 17"/>
            <p:cNvCxnSpPr/>
            <p:nvPr/>
          </p:nvCxnSpPr>
          <p:spPr>
            <a:xfrm flipH="1" flipV="1">
              <a:off x="3851920" y="1772816"/>
              <a:ext cx="737835" cy="189366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9" name="Gerade Verbindung mit Pfeil 18"/>
            <p:cNvCxnSpPr/>
            <p:nvPr/>
          </p:nvCxnSpPr>
          <p:spPr>
            <a:xfrm flipV="1">
              <a:off x="4572000" y="1844824"/>
              <a:ext cx="1584176" cy="179502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Gerade Verbindung mit Pfeil 19"/>
            <p:cNvCxnSpPr/>
            <p:nvPr/>
          </p:nvCxnSpPr>
          <p:spPr>
            <a:xfrm flipV="1">
              <a:off x="4572000" y="2331124"/>
              <a:ext cx="1800200" cy="129984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1" name="Gerade Verbindung mit Pfeil 20"/>
            <p:cNvCxnSpPr/>
            <p:nvPr/>
          </p:nvCxnSpPr>
          <p:spPr>
            <a:xfrm flipV="1">
              <a:off x="4554245" y="3112998"/>
              <a:ext cx="2544949" cy="53572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itel 1"/>
            <p:cNvSpPr txBox="1">
              <a:spLocks/>
            </p:cNvSpPr>
            <p:nvPr/>
          </p:nvSpPr>
          <p:spPr>
            <a:xfrm>
              <a:off x="1899810" y="3687167"/>
              <a:ext cx="5328592" cy="147002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2800" smtClean="0"/>
                <a:t>Looking for scientific cooperation</a:t>
              </a:r>
              <a:endParaRPr lang="de-DE" sz="2800" dirty="0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2771800" y="5445224"/>
              <a:ext cx="36004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 smtClean="0">
                  <a:hlinkClick r:id="rId2"/>
                </a:rPr>
                <a:t>aaronlerner1948@gmail.com</a:t>
              </a:r>
              <a:endParaRPr lang="de-DE" sz="1400" dirty="0" smtClean="0"/>
            </a:p>
            <a:p>
              <a:pPr algn="ctr"/>
              <a:r>
                <a:rPr lang="de-DE" sz="1400" dirty="0" smtClean="0">
                  <a:hlinkClick r:id="rId3"/>
                </a:rPr>
                <a:t>matthias@aesku.com</a:t>
              </a:r>
              <a:endParaRPr lang="de-DE" sz="1400" dirty="0" smtClean="0"/>
            </a:p>
            <a:p>
              <a:pPr algn="ctr"/>
              <a:r>
                <a:rPr lang="de-DE" sz="1400" dirty="0" smtClean="0"/>
                <a:t>+49-6734-9622-0</a:t>
              </a:r>
              <a:endParaRPr lang="de-DE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443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7" r="14507"/>
          <a:stretch/>
        </p:blipFill>
        <p:spPr bwMode="auto">
          <a:xfrm>
            <a:off x="3107158" y="1478827"/>
            <a:ext cx="5572019" cy="3727846"/>
          </a:xfrm>
          <a:prstGeom prst="flowChartMerg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r="7877"/>
          <a:stretch/>
        </p:blipFill>
        <p:spPr bwMode="auto">
          <a:xfrm>
            <a:off x="330482" y="1482256"/>
            <a:ext cx="5562686" cy="3720987"/>
          </a:xfrm>
          <a:prstGeom prst="flowChartExtra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26046" y="332048"/>
            <a:ext cx="45934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>
                <a:solidFill>
                  <a:prstClr val="black"/>
                </a:solidFill>
              </a:rPr>
              <a:t>The AESKU.KIPP Institute</a:t>
            </a:r>
            <a:r>
              <a:rPr lang="de-DE" sz="1400" b="1" i="1" dirty="0">
                <a:solidFill>
                  <a:prstClr val="black"/>
                </a:solidFill>
              </a:rPr>
              <a:t>, </a:t>
            </a:r>
            <a:r>
              <a:rPr lang="de-DE" sz="1400" b="1" i="1" dirty="0" err="1">
                <a:solidFill>
                  <a:prstClr val="black"/>
                </a:solidFill>
              </a:rPr>
              <a:t>Wendelsheim</a:t>
            </a:r>
            <a:r>
              <a:rPr lang="de-DE" sz="1400" b="1" i="1" dirty="0">
                <a:solidFill>
                  <a:prstClr val="black"/>
                </a:solidFill>
              </a:rPr>
              <a:t>, Germany</a:t>
            </a:r>
          </a:p>
          <a:p>
            <a:r>
              <a:rPr lang="de-DE" sz="1400" b="1" i="1" dirty="0">
                <a:solidFill>
                  <a:prstClr val="black"/>
                </a:solidFill>
              </a:rPr>
              <a:t>Dr. T. </a:t>
            </a:r>
            <a:r>
              <a:rPr lang="de-DE" sz="1400" b="1" i="1" dirty="0" smtClean="0">
                <a:solidFill>
                  <a:prstClr val="black"/>
                </a:solidFill>
              </a:rPr>
              <a:t>Matthias</a:t>
            </a:r>
          </a:p>
          <a:p>
            <a:r>
              <a:rPr lang="de-DE" sz="1400" b="1" i="1" dirty="0">
                <a:solidFill>
                  <a:prstClr val="black"/>
                </a:solidFill>
              </a:rPr>
              <a:t>Dr. S. Neidhöfer</a:t>
            </a:r>
          </a:p>
          <a:p>
            <a:r>
              <a:rPr lang="de-DE" sz="1400" b="1" i="1" dirty="0" smtClean="0">
                <a:solidFill>
                  <a:prstClr val="black"/>
                </a:solidFill>
              </a:rPr>
              <a:t>P. </a:t>
            </a:r>
            <a:r>
              <a:rPr lang="de-DE" sz="1400" b="1" i="1" dirty="0">
                <a:solidFill>
                  <a:prstClr val="black"/>
                </a:solidFill>
              </a:rPr>
              <a:t>Jeremias</a:t>
            </a:r>
          </a:p>
          <a:p>
            <a:r>
              <a:rPr lang="de-DE" sz="1400" b="1" i="1" dirty="0" smtClean="0">
                <a:solidFill>
                  <a:prstClr val="black"/>
                </a:solidFill>
              </a:rPr>
              <a:t>T. Barth</a:t>
            </a:r>
            <a:endParaRPr lang="de-DE" sz="1400" b="1" i="1" dirty="0">
              <a:solidFill>
                <a:prstClr val="black"/>
              </a:solidFill>
            </a:endParaRPr>
          </a:p>
          <a:p>
            <a:r>
              <a:rPr lang="de-DE" sz="1400" b="1" i="1" dirty="0">
                <a:solidFill>
                  <a:prstClr val="black"/>
                </a:solidFill>
              </a:rPr>
              <a:t>Dr. S. Reuter</a:t>
            </a:r>
          </a:p>
          <a:p>
            <a:r>
              <a:rPr lang="de-DE" sz="1400" b="1" i="1" dirty="0">
                <a:solidFill>
                  <a:prstClr val="black"/>
                </a:solidFill>
              </a:rPr>
              <a:t>Dr. P. Trinder</a:t>
            </a:r>
          </a:p>
          <a:p>
            <a:r>
              <a:rPr lang="de-DE" sz="1400" b="1" i="1" dirty="0">
                <a:solidFill>
                  <a:prstClr val="black"/>
                </a:solidFill>
              </a:rPr>
              <a:t>Dr. K. </a:t>
            </a:r>
            <a:r>
              <a:rPr lang="de-DE" sz="1400" b="1" i="1" dirty="0" smtClean="0">
                <a:solidFill>
                  <a:prstClr val="black"/>
                </a:solidFill>
              </a:rPr>
              <a:t>Prager</a:t>
            </a:r>
          </a:p>
          <a:p>
            <a:r>
              <a:rPr lang="de-DE" sz="1400" b="1" i="1" dirty="0" smtClean="0">
                <a:solidFill>
                  <a:prstClr val="black"/>
                </a:solidFill>
              </a:rPr>
              <a:t>A. Neu</a:t>
            </a:r>
            <a:endParaRPr lang="de-DE" sz="1400" b="1" i="1" dirty="0">
              <a:solidFill>
                <a:prstClr val="black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653888" y="5245741"/>
            <a:ext cx="34901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i="1" dirty="0">
                <a:solidFill>
                  <a:prstClr val="black"/>
                </a:solidFill>
              </a:rPr>
              <a:t>Carmel Medical Center, </a:t>
            </a:r>
          </a:p>
          <a:p>
            <a:r>
              <a:rPr lang="de-DE" sz="1600" b="1" i="1" dirty="0">
                <a:solidFill>
                  <a:prstClr val="black"/>
                </a:solidFill>
              </a:rPr>
              <a:t>Technion-Israel Institute of Technology</a:t>
            </a:r>
          </a:p>
          <a:p>
            <a:r>
              <a:rPr lang="de-DE" sz="1600" b="1" i="1" dirty="0">
                <a:solidFill>
                  <a:prstClr val="black"/>
                </a:solidFill>
              </a:rPr>
              <a:t>B. Rappaport School of Medicine</a:t>
            </a:r>
          </a:p>
          <a:p>
            <a:r>
              <a:rPr lang="de-DE" sz="1600" b="1" i="1" dirty="0">
                <a:solidFill>
                  <a:prstClr val="black"/>
                </a:solidFill>
              </a:rPr>
              <a:t>Haifa, Israel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740997" y="2865261"/>
            <a:ext cx="33566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THANKS TO</a:t>
            </a:r>
          </a:p>
        </p:txBody>
      </p:sp>
    </p:spTree>
    <p:extLst>
      <p:ext uri="{BB962C8B-B14F-4D97-AF65-F5344CB8AC3E}">
        <p14:creationId xmlns:p14="http://schemas.microsoft.com/office/powerpoint/2010/main" val="341808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4811842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u="sng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4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-neo-epitope check   diagnostic performance in CD and other ADs, compare to controls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</a:t>
            </a:r>
            <a:r>
              <a:rPr lang="en-US" sz="1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Diseases</a:t>
            </a:r>
            <a:r>
              <a:rPr lang="en-US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</a:t>
            </a:r>
            <a:r>
              <a:rPr lang="en-US" sz="1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 </a:t>
            </a:r>
            <a:r>
              <a:rPr lang="en-US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Tested	                                            </a:t>
            </a:r>
            <a:r>
              <a:rPr lang="en-US" sz="1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 </a:t>
            </a:r>
            <a:r>
              <a:rPr lang="en-US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positive AESKULISA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Celiac Disease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99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 97 (97.9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%)</a:t>
            </a:r>
            <a:b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Celiac 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Disease (GFD)	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   0 (0%)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Disease control (total)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1037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87 (8.4%)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IBD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52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  7 (13.5%)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Rheumatoid Arthritis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575	                                                             54 (9.4%)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Vasculitis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58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  5 (8.6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%)</a:t>
            </a:r>
            <a:b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Adult Healthy donors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264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  7 (2.7%)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Pediatric 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Healthy Donors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88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14 (15.9%)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en-US" sz="1600" b="1" u="sng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6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-neo-epitope check</a:t>
            </a:r>
            <a:r>
              <a:rPr lang="en-US" sz="16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diagnostic performance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                     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Total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AESKULISA </a:t>
            </a:r>
            <a:r>
              <a:rPr lang="en-US" sz="1200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mTg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-neo-epitope check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97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2	            99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87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950	        1037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                                      Total          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184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</a:t>
            </a:r>
            <a:r>
              <a:rPr lang="en-US" sz="120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952</a:t>
            </a:r>
            <a:r>
              <a:rPr lang="en-US" sz="120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1136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Area under the Curve:      0.95                     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Sensitivity:                     97.98 %               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Specificity:                     91.61 % </a:t>
            </a:r>
            <a:r>
              <a:rPr lang="en-US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811844"/>
            <a:ext cx="9144000" cy="1314320"/>
          </a:xfrm>
        </p:spPr>
        <p:txBody>
          <a:bodyPr>
            <a:normAutofit/>
          </a:bodyPr>
          <a:lstStyle/>
          <a:p>
            <a:r>
              <a:rPr lang="en-US" sz="1200" dirty="0"/>
              <a:t>The </a:t>
            </a:r>
            <a:r>
              <a:rPr lang="en-US" sz="1200" dirty="0" err="1"/>
              <a:t>mTg-gliadin</a:t>
            </a:r>
            <a:r>
              <a:rPr lang="en-US" sz="1200" dirty="0"/>
              <a:t> complexes were separated by </a:t>
            </a:r>
            <a:r>
              <a:rPr lang="en-US" sz="1200" b="1" dirty="0"/>
              <a:t>size fractionation</a:t>
            </a:r>
            <a:r>
              <a:rPr lang="en-US" sz="1200" dirty="0"/>
              <a:t>. </a:t>
            </a:r>
            <a:endParaRPr lang="en-US" sz="1200" dirty="0" smtClean="0"/>
          </a:p>
          <a:p>
            <a:r>
              <a:rPr lang="en-US" sz="1200" dirty="0" err="1" smtClean="0"/>
              <a:t>Defolding</a:t>
            </a:r>
            <a:r>
              <a:rPr lang="en-US" sz="1200" dirty="0" smtClean="0"/>
              <a:t> </a:t>
            </a:r>
            <a:r>
              <a:rPr lang="en-US" sz="1200" dirty="0"/>
              <a:t>and digesting experiments were performed to prove the </a:t>
            </a:r>
            <a:r>
              <a:rPr lang="en-US" sz="1200" b="1" dirty="0"/>
              <a:t>complex formation </a:t>
            </a:r>
            <a:r>
              <a:rPr lang="en-US" sz="1200" dirty="0"/>
              <a:t>as well as the </a:t>
            </a:r>
            <a:r>
              <a:rPr lang="en-US" sz="1200" b="1" dirty="0"/>
              <a:t>stability</a:t>
            </a:r>
            <a:r>
              <a:rPr lang="en-US" sz="1200" dirty="0"/>
              <a:t> of the </a:t>
            </a:r>
            <a:r>
              <a:rPr lang="en-US" sz="1200" dirty="0" err="1"/>
              <a:t>immunopotent</a:t>
            </a:r>
            <a:r>
              <a:rPr lang="en-US" sz="1200" dirty="0"/>
              <a:t> epitopes after treatment of the complexes. </a:t>
            </a:r>
            <a:endParaRPr lang="en-US" sz="1200" dirty="0" smtClean="0"/>
          </a:p>
          <a:p>
            <a:r>
              <a:rPr lang="en-US" sz="1200" dirty="0" smtClean="0"/>
              <a:t>The </a:t>
            </a:r>
            <a:r>
              <a:rPr lang="en-US" sz="1200" dirty="0"/>
              <a:t>ELISA antigenic complexes are not linear and the </a:t>
            </a:r>
            <a:r>
              <a:rPr lang="en-US" sz="1200" b="1" dirty="0"/>
              <a:t>3D confirmation carry the antigenic epitopes</a:t>
            </a:r>
            <a:r>
              <a:rPr lang="en-US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9762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SKU Group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SKU Group" id="{BC7D9397-85E9-420E-BAC5-DDB46BBBA544}" vid="{623C8ED3-B051-4356-B642-82F0BFF65015}"/>
    </a:ext>
  </a:extLst>
</a:theme>
</file>

<file path=ppt/theme/theme2.xml><?xml version="1.0" encoding="utf-8"?>
<a:theme xmlns:a="http://schemas.openxmlformats.org/drawingml/2006/main" name="1_AESKU Group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SKU Group" id="{BC7D9397-85E9-420E-BAC5-DDB46BBBA544}" vid="{623C8ED3-B051-4356-B642-82F0BFF65015}"/>
    </a:ext>
  </a:extLst>
</a:theme>
</file>

<file path=ppt/theme/theme3.xml><?xml version="1.0" encoding="utf-8"?>
<a:theme xmlns:a="http://schemas.openxmlformats.org/drawingml/2006/main" name="2_AESKU Group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SKU Group" id="{BC7D9397-85E9-420E-BAC5-DDB46BBBA544}" vid="{623C8ED3-B051-4356-B642-82F0BFF65015}"/>
    </a:ext>
  </a:extLst>
</a:theme>
</file>

<file path=ppt/theme/theme4.xml><?xml version="1.0" encoding="utf-8"?>
<a:theme xmlns:a="http://schemas.openxmlformats.org/drawingml/2006/main" name="3_AESKU Group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ESKU Group" id="{BC7D9397-85E9-420E-BAC5-DDB46BBBA544}" vid="{623C8ED3-B051-4356-B642-82F0BFF6501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2683</Words>
  <Application>Microsoft Office PowerPoint</Application>
  <PresentationFormat>On-screen Show (4:3)</PresentationFormat>
  <Paragraphs>579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Black</vt:lpstr>
      <vt:lpstr>Calibri</vt:lpstr>
      <vt:lpstr>Symbol</vt:lpstr>
      <vt:lpstr>Wingdings</vt:lpstr>
      <vt:lpstr>AESKU Group</vt:lpstr>
      <vt:lpstr>1_AESKU Group</vt:lpstr>
      <vt:lpstr>2_AESKU Group</vt:lpstr>
      <vt:lpstr>3_AESKU Group</vt:lpstr>
      <vt:lpstr>New serological biomarkers of celiac disease: The neo-epitope tTg/mTg story  Prof. Aaron Lerner1,2, Dr. Torsten Matthias2 5th European Immunology Conference, July 21-23, Berlin, Germany </vt:lpstr>
      <vt:lpstr>PowerPoint Presentation</vt:lpstr>
      <vt:lpstr>PowerPoint Presentation</vt:lpstr>
      <vt:lpstr>PowerPoint Presentation</vt:lpstr>
      <vt:lpstr>PowerPoint Presentation</vt:lpstr>
      <vt:lpstr> Antibodies in Celiac Disease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Lerner A et al. Dysbiosis may trigger autoimmune diseases via inappropriate posttranslational modification of host proteins. Frontiers in Microbiology, 2016. // Lerner A et al. Intestinal dysbiotic transglutaminases are potential environmental drivers of systemic autoimmunogenesis. Submitted,  Frontiers in Microbiology, 2016.</vt:lpstr>
      <vt:lpstr>The reactions catalysed by transglutaminase include: </vt:lpstr>
      <vt:lpstr> </vt:lpstr>
      <vt:lpstr>PowerPoint Presentation</vt:lpstr>
      <vt:lpstr>Folia Microbiol (Praha). 2014; 59(3): 241–250.  Microbial transglutaminase and its application in the food industry. A review Marek Kieliszek, Anna Misiewicz.</vt:lpstr>
      <vt:lpstr>PowerPoint Presentation</vt:lpstr>
      <vt:lpstr>PowerPoint Presentation</vt:lpstr>
      <vt:lpstr>PowerPoint Presentation</vt:lpstr>
      <vt:lpstr>Lerner A, Matthias T. Changes in intestinal tight junction permeability associated with industrial food additives explain the rising incidence of autoimmune disease. Autoimmun Rev. 2015;14:479-89 </vt:lpstr>
      <vt:lpstr>PowerPoint Presentation</vt:lpstr>
      <vt:lpstr>PowerPoint Presentation</vt:lpstr>
      <vt:lpstr>  Levels of IgG, IgA, IgM antibodies (ELISA units) against raw and processed food antigens </vt:lpstr>
      <vt:lpstr>PowerPoint Presentation</vt:lpstr>
      <vt:lpstr>Docking of gliadin peptide (PDB-ID: 1NNA) with mTg (left side) and tTg (right side). The arisen complexes got stained among their electrostatic profile;  red = negative charges.</vt:lpstr>
      <vt:lpstr>Immunoreactivity of the mTg/ tTg  neo-epitope anti IgA and IgG and the single compounds mTg, tTg and gliadin (not complexed to gliadin complexes) anti IgA and IgG.</vt:lpstr>
      <vt:lpstr>PowerPoint Presentation</vt:lpstr>
      <vt:lpstr>PowerPoint Presentation</vt:lpstr>
      <vt:lpstr>PowerPoint Presentation</vt:lpstr>
      <vt:lpstr>PowerPoint Presentation</vt:lpstr>
      <vt:lpstr>Luminal (green) and systemic (red) effects of the mTg that might drive autoimmunity</vt:lpstr>
      <vt:lpstr>Yew SE et al.. Development of a probiotic delivery system from agrowastes, soy protein isolate, and microbial transglutaminase. J Food Sci. 2011;76:H108-15. //Lerner A, Matthias T. Possible association between celiac disease and bacterial transglutaminase in food processing: a hypothesis. Nutr Rev. 2015;73:544-552.// Intestinal dysbiotic transglutaminases are potential environmental drivers of systemic autoimmunogenesis Lerner A, Aminov R, Matthias T. Front in Microbiol, 2016 submitted.</vt:lpstr>
      <vt:lpstr>PowerPoint Presentation</vt:lpstr>
      <vt:lpstr>PowerPoint Presentation</vt:lpstr>
      <vt:lpstr>Lerner A, Matthias T. Possible association between celiac disease and bacterial transglutaminase in food processing: a hypothesis. Nutr Rev. 2015;73:544-552.</vt:lpstr>
      <vt:lpstr>PowerPoint Presentation</vt:lpstr>
      <vt:lpstr>Lerner A et al. Rheumatoid arthritis-celiac disease relationship: joints get that gut feeling. Autoimm Rev. 2015:14:1038-47.  Lerner A et al. Gut- bone cross talks and implications in celiac disease. Internat J of Celiac disease 2016;4:19-23  Lerner A et al. The gut-gut axis:// Cohabitation of celiac, Crohn’s disease and IgA deficiency. Internat J Celiac Dis. 2016;4:68-70. Lerner A et al. GUT-the Trojan horse in remote organs’ autoimmunity. Journal of Clinical &amp; Cellular Immunology, 2016;7:401.</vt:lpstr>
      <vt:lpstr>PowerPoint Presentation</vt:lpstr>
      <vt:lpstr>PowerPoint Presentation</vt:lpstr>
      <vt:lpstr>mTg-neo-epitope check   diagnostic performance in CD and other ADs, compare to controls                   Diseases                  # Tested                                             # positive AESKULISA Celiac Disease                                  99                                                               97 (97.9%) Celiac Disease (GFD)       5                                                                 0 (0%)    Disease control (total)  1037                                                              87 (8.4%)  IBD                                  52                                                                7 (13.5%) Rheumatoid Arthritis     575                                                              54 (9.4%) Vasculitis                                 58                                                                5 (8.6%)  Adult Healthy donors     264                                                                7 (2.7%)  Pediatric Healthy Donors        88                                                              14 (15.9%)                                   mTg-neo-epitope check diagnostic performance                                                                                  Pos                Neg          Total AESKULISA mTg-neo-epitope check      Pos   97                     2             99                                                            Neg   87                 950         1037                                                            Total            184                 952         1136 Area under the Curve:      0.95                       Sensitivity:                     97.98 %                 Specificity:                     91.61 %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mTg</dc:title>
  <dc:creator>Prof. Lerner,Aaron</dc:creator>
  <cp:lastModifiedBy>Prof. Lerner,Aaron</cp:lastModifiedBy>
  <cp:revision>248</cp:revision>
  <dcterms:created xsi:type="dcterms:W3CDTF">2015-11-22T12:21:50Z</dcterms:created>
  <dcterms:modified xsi:type="dcterms:W3CDTF">2016-07-20T08:08:55Z</dcterms:modified>
</cp:coreProperties>
</file>