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2" r:id="rId3"/>
    <p:sldId id="266" r:id="rId4"/>
    <p:sldId id="274" r:id="rId5"/>
    <p:sldId id="273" r:id="rId6"/>
    <p:sldId id="275" r:id="rId7"/>
    <p:sldId id="267" r:id="rId8"/>
    <p:sldId id="276" r:id="rId9"/>
    <p:sldId id="268" r:id="rId10"/>
    <p:sldId id="270" r:id="rId11"/>
    <p:sldId id="269" r:id="rId12"/>
    <p:sldId id="271" r:id="rId13"/>
    <p:sldId id="278" r:id="rId14"/>
    <p:sldId id="257" r:id="rId15"/>
    <p:sldId id="279" r:id="rId16"/>
    <p:sldId id="262" r:id="rId17"/>
    <p:sldId id="280" r:id="rId18"/>
    <p:sldId id="258" r:id="rId19"/>
    <p:sldId id="260" r:id="rId20"/>
    <p:sldId id="277" r:id="rId21"/>
    <p:sldId id="25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114F"/>
    <a:srgbClr val="0DB4E6"/>
    <a:srgbClr val="D65E06"/>
    <a:srgbClr val="005C73"/>
    <a:srgbClr val="8D8C8D"/>
    <a:srgbClr val="1A2A4F"/>
    <a:srgbClr val="BBA461"/>
    <a:srgbClr val="4A4A49"/>
    <a:srgbClr val="752343"/>
    <a:srgbClr val="357E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56" autoAdjust="0"/>
    <p:restoredTop sz="70557" autoAdjust="0"/>
  </p:normalViewPr>
  <p:slideViewPr>
    <p:cSldViewPr>
      <p:cViewPr varScale="1">
        <p:scale>
          <a:sx n="52" d="100"/>
          <a:sy n="52" d="100"/>
        </p:scale>
        <p:origin x="160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34117A-BB96-4AD1-8185-CB834AFB45C4}" type="doc">
      <dgm:prSet loTypeId="urn:microsoft.com/office/officeart/2005/8/layout/vProcess5" loCatId="process" qsTypeId="urn:microsoft.com/office/officeart/2005/8/quickstyle/3d3" qsCatId="3D" csTypeId="urn:microsoft.com/office/officeart/2005/8/colors/colorful5" csCatId="colorful" phldr="1"/>
      <dgm:spPr/>
      <dgm:t>
        <a:bodyPr/>
        <a:lstStyle/>
        <a:p>
          <a:endParaRPr lang="en-GB"/>
        </a:p>
      </dgm:t>
    </dgm:pt>
    <dgm:pt modelId="{0AF114EF-C972-4C45-BADF-AEB87652BA3D}">
      <dgm:prSet phldrT="[Text]"/>
      <dgm:spPr>
        <a:solidFill>
          <a:srgbClr val="C7114F"/>
        </a:solidFill>
      </dgm:spPr>
      <dgm:t>
        <a:bodyPr/>
        <a:lstStyle/>
        <a:p>
          <a:r>
            <a:rPr lang="en-GB" dirty="0" smtClean="0"/>
            <a:t>Identify the hand hygiene behaviours of the general population</a:t>
          </a:r>
          <a:endParaRPr lang="en-GB" dirty="0"/>
        </a:p>
      </dgm:t>
    </dgm:pt>
    <dgm:pt modelId="{B2488D20-4902-491E-9478-48FD7CB775D2}" type="parTrans" cxnId="{E92CE6B9-B108-4600-BFAA-738203AC31F0}">
      <dgm:prSet/>
      <dgm:spPr/>
      <dgm:t>
        <a:bodyPr/>
        <a:lstStyle/>
        <a:p>
          <a:endParaRPr lang="en-GB"/>
        </a:p>
      </dgm:t>
    </dgm:pt>
    <dgm:pt modelId="{27EDFF7E-68A6-405D-87CE-AE363876D946}" type="sibTrans" cxnId="{E92CE6B9-B108-4600-BFAA-738203AC31F0}">
      <dgm:prSet/>
      <dgm:spPr/>
      <dgm:t>
        <a:bodyPr/>
        <a:lstStyle/>
        <a:p>
          <a:endParaRPr lang="en-GB"/>
        </a:p>
      </dgm:t>
    </dgm:pt>
    <dgm:pt modelId="{C6A3B2E6-34D8-4828-B6E6-295F748D1565}">
      <dgm:prSet phldrT="[Text]"/>
      <dgm:spPr>
        <a:solidFill>
          <a:srgbClr val="C7114F"/>
        </a:solidFill>
      </dgm:spPr>
      <dgm:t>
        <a:bodyPr/>
        <a:lstStyle/>
        <a:p>
          <a:r>
            <a:rPr lang="en-GB" dirty="0" smtClean="0"/>
            <a:t>Examine the usage of public restrooms by the general population</a:t>
          </a:r>
        </a:p>
      </dgm:t>
    </dgm:pt>
    <dgm:pt modelId="{77F299F1-2E69-47A0-8F0E-985A2D9FDFFE}" type="parTrans" cxnId="{824B70A7-25C4-46CD-9A8C-531E42079916}">
      <dgm:prSet/>
      <dgm:spPr/>
      <dgm:t>
        <a:bodyPr/>
        <a:lstStyle/>
        <a:p>
          <a:endParaRPr lang="en-GB"/>
        </a:p>
      </dgm:t>
    </dgm:pt>
    <dgm:pt modelId="{DD691A11-4FA8-4784-BE1D-FD4795B75BA6}" type="sibTrans" cxnId="{824B70A7-25C4-46CD-9A8C-531E42079916}">
      <dgm:prSet/>
      <dgm:spPr/>
      <dgm:t>
        <a:bodyPr/>
        <a:lstStyle/>
        <a:p>
          <a:endParaRPr lang="en-GB"/>
        </a:p>
      </dgm:t>
    </dgm:pt>
    <dgm:pt modelId="{F4253AD1-611F-477E-A640-23E419FE8DC1}">
      <dgm:prSet phldrT="[Text]"/>
      <dgm:spPr>
        <a:solidFill>
          <a:srgbClr val="C7114F"/>
        </a:solidFill>
      </dgm:spPr>
      <dgm:t>
        <a:bodyPr/>
        <a:lstStyle/>
        <a:p>
          <a:r>
            <a:rPr lang="en-GB" dirty="0" smtClean="0"/>
            <a:t>Identify barriers to hand hygiene compliance by the general population</a:t>
          </a:r>
        </a:p>
      </dgm:t>
    </dgm:pt>
    <dgm:pt modelId="{80E27088-AD06-439F-B389-1E0AA5BA3EA1}" type="parTrans" cxnId="{11FD35D6-8AD6-4ADA-93A5-C99D7940C306}">
      <dgm:prSet/>
      <dgm:spPr/>
      <dgm:t>
        <a:bodyPr/>
        <a:lstStyle/>
        <a:p>
          <a:endParaRPr lang="en-GB"/>
        </a:p>
      </dgm:t>
    </dgm:pt>
    <dgm:pt modelId="{6AE41D3C-AF54-4597-A6B9-0CC0315A7C23}" type="sibTrans" cxnId="{11FD35D6-8AD6-4ADA-93A5-C99D7940C306}">
      <dgm:prSet/>
      <dgm:spPr/>
      <dgm:t>
        <a:bodyPr/>
        <a:lstStyle/>
        <a:p>
          <a:endParaRPr lang="en-GB"/>
        </a:p>
      </dgm:t>
    </dgm:pt>
    <dgm:pt modelId="{AA264298-DF65-4E34-8140-6531986630BD}">
      <dgm:prSet phldrT="[Text]"/>
      <dgm:spPr>
        <a:solidFill>
          <a:srgbClr val="C7114F"/>
        </a:solidFill>
      </dgm:spPr>
      <dgm:t>
        <a:bodyPr/>
        <a:lstStyle/>
        <a:p>
          <a:r>
            <a:rPr lang="en-GB" dirty="0" smtClean="0"/>
            <a:t>Determine the effectiveness of specific hand hygiene interventions using case studies</a:t>
          </a:r>
        </a:p>
      </dgm:t>
    </dgm:pt>
    <dgm:pt modelId="{28ECCB10-1544-47F3-B655-97869817F059}" type="parTrans" cxnId="{25E21F42-946C-4D20-A43A-D4E76302E00B}">
      <dgm:prSet/>
      <dgm:spPr/>
      <dgm:t>
        <a:bodyPr/>
        <a:lstStyle/>
        <a:p>
          <a:endParaRPr lang="en-GB"/>
        </a:p>
      </dgm:t>
    </dgm:pt>
    <dgm:pt modelId="{461C2F4A-40E8-4181-B369-C4062C52AFCE}" type="sibTrans" cxnId="{25E21F42-946C-4D20-A43A-D4E76302E00B}">
      <dgm:prSet/>
      <dgm:spPr/>
      <dgm:t>
        <a:bodyPr/>
        <a:lstStyle/>
        <a:p>
          <a:endParaRPr lang="en-GB"/>
        </a:p>
      </dgm:t>
    </dgm:pt>
    <dgm:pt modelId="{F156C0BA-6D36-400D-A3C2-DB4FFD0A58AF}">
      <dgm:prSet phldrT="[Text]"/>
      <dgm:spPr>
        <a:solidFill>
          <a:srgbClr val="C7114F"/>
        </a:solidFill>
      </dgm:spPr>
      <dgm:t>
        <a:bodyPr/>
        <a:lstStyle/>
        <a:p>
          <a:r>
            <a:rPr lang="en-GB" dirty="0" smtClean="0"/>
            <a:t>Theorise on factors that could improve hand hygiene compliance</a:t>
          </a:r>
        </a:p>
      </dgm:t>
    </dgm:pt>
    <dgm:pt modelId="{100AB208-8AA8-47A8-B3F7-699DF379C401}" type="parTrans" cxnId="{73D14CB9-AFA5-4433-88F7-D046A9FE56CE}">
      <dgm:prSet/>
      <dgm:spPr/>
      <dgm:t>
        <a:bodyPr/>
        <a:lstStyle/>
        <a:p>
          <a:endParaRPr lang="en-GB"/>
        </a:p>
      </dgm:t>
    </dgm:pt>
    <dgm:pt modelId="{7A2FFE4B-49C1-4036-BFDE-AF86AE88F9BD}" type="sibTrans" cxnId="{73D14CB9-AFA5-4433-88F7-D046A9FE56CE}">
      <dgm:prSet/>
      <dgm:spPr/>
      <dgm:t>
        <a:bodyPr/>
        <a:lstStyle/>
        <a:p>
          <a:endParaRPr lang="en-GB"/>
        </a:p>
      </dgm:t>
    </dgm:pt>
    <dgm:pt modelId="{40AB8D23-6532-4D8D-A007-2E3231B1AA01}" type="pres">
      <dgm:prSet presAssocID="{BD34117A-BB96-4AD1-8185-CB834AFB45C4}" presName="outerComposite" presStyleCnt="0">
        <dgm:presLayoutVars>
          <dgm:chMax val="5"/>
          <dgm:dir/>
          <dgm:resizeHandles val="exact"/>
        </dgm:presLayoutVars>
      </dgm:prSet>
      <dgm:spPr/>
      <dgm:t>
        <a:bodyPr/>
        <a:lstStyle/>
        <a:p>
          <a:endParaRPr lang="en-GB"/>
        </a:p>
      </dgm:t>
    </dgm:pt>
    <dgm:pt modelId="{5B11D762-AE84-4529-BC71-202123E654C1}" type="pres">
      <dgm:prSet presAssocID="{BD34117A-BB96-4AD1-8185-CB834AFB45C4}" presName="dummyMaxCanvas" presStyleCnt="0">
        <dgm:presLayoutVars/>
      </dgm:prSet>
      <dgm:spPr/>
      <dgm:t>
        <a:bodyPr/>
        <a:lstStyle/>
        <a:p>
          <a:endParaRPr lang="en-GB"/>
        </a:p>
      </dgm:t>
    </dgm:pt>
    <dgm:pt modelId="{2F38AC6C-7917-49C5-945C-5865C0E11BEA}" type="pres">
      <dgm:prSet presAssocID="{BD34117A-BB96-4AD1-8185-CB834AFB45C4}" presName="FiveNodes_1" presStyleLbl="node1" presStyleIdx="0" presStyleCnt="5">
        <dgm:presLayoutVars>
          <dgm:bulletEnabled val="1"/>
        </dgm:presLayoutVars>
      </dgm:prSet>
      <dgm:spPr/>
      <dgm:t>
        <a:bodyPr/>
        <a:lstStyle/>
        <a:p>
          <a:endParaRPr lang="en-GB"/>
        </a:p>
      </dgm:t>
    </dgm:pt>
    <dgm:pt modelId="{3049BA3B-8536-40CB-A7C8-30B39842DEFD}" type="pres">
      <dgm:prSet presAssocID="{BD34117A-BB96-4AD1-8185-CB834AFB45C4}" presName="FiveNodes_2" presStyleLbl="node1" presStyleIdx="1" presStyleCnt="5">
        <dgm:presLayoutVars>
          <dgm:bulletEnabled val="1"/>
        </dgm:presLayoutVars>
      </dgm:prSet>
      <dgm:spPr/>
      <dgm:t>
        <a:bodyPr/>
        <a:lstStyle/>
        <a:p>
          <a:endParaRPr lang="en-GB"/>
        </a:p>
      </dgm:t>
    </dgm:pt>
    <dgm:pt modelId="{961F7FBA-3E99-4B50-A239-5176EC457857}" type="pres">
      <dgm:prSet presAssocID="{BD34117A-BB96-4AD1-8185-CB834AFB45C4}" presName="FiveNodes_3" presStyleLbl="node1" presStyleIdx="2" presStyleCnt="5">
        <dgm:presLayoutVars>
          <dgm:bulletEnabled val="1"/>
        </dgm:presLayoutVars>
      </dgm:prSet>
      <dgm:spPr/>
      <dgm:t>
        <a:bodyPr/>
        <a:lstStyle/>
        <a:p>
          <a:endParaRPr lang="en-GB"/>
        </a:p>
      </dgm:t>
    </dgm:pt>
    <dgm:pt modelId="{4079D3A7-49E4-4B0B-A4EA-2ED6CFD9A1F6}" type="pres">
      <dgm:prSet presAssocID="{BD34117A-BB96-4AD1-8185-CB834AFB45C4}" presName="FiveNodes_4" presStyleLbl="node1" presStyleIdx="3" presStyleCnt="5">
        <dgm:presLayoutVars>
          <dgm:bulletEnabled val="1"/>
        </dgm:presLayoutVars>
      </dgm:prSet>
      <dgm:spPr/>
      <dgm:t>
        <a:bodyPr/>
        <a:lstStyle/>
        <a:p>
          <a:endParaRPr lang="en-GB"/>
        </a:p>
      </dgm:t>
    </dgm:pt>
    <dgm:pt modelId="{3D61F750-E674-4D02-9A23-5C54A411F038}" type="pres">
      <dgm:prSet presAssocID="{BD34117A-BB96-4AD1-8185-CB834AFB45C4}" presName="FiveNodes_5" presStyleLbl="node1" presStyleIdx="4" presStyleCnt="5">
        <dgm:presLayoutVars>
          <dgm:bulletEnabled val="1"/>
        </dgm:presLayoutVars>
      </dgm:prSet>
      <dgm:spPr/>
      <dgm:t>
        <a:bodyPr/>
        <a:lstStyle/>
        <a:p>
          <a:endParaRPr lang="en-GB"/>
        </a:p>
      </dgm:t>
    </dgm:pt>
    <dgm:pt modelId="{C5C4DD90-E186-4291-9453-A62731E52152}" type="pres">
      <dgm:prSet presAssocID="{BD34117A-BB96-4AD1-8185-CB834AFB45C4}" presName="FiveConn_1-2" presStyleLbl="fgAccFollowNode1" presStyleIdx="0" presStyleCnt="4">
        <dgm:presLayoutVars>
          <dgm:bulletEnabled val="1"/>
        </dgm:presLayoutVars>
      </dgm:prSet>
      <dgm:spPr/>
      <dgm:t>
        <a:bodyPr/>
        <a:lstStyle/>
        <a:p>
          <a:endParaRPr lang="en-GB"/>
        </a:p>
      </dgm:t>
    </dgm:pt>
    <dgm:pt modelId="{C98D1934-646E-4DBE-A288-420E590A768F}" type="pres">
      <dgm:prSet presAssocID="{BD34117A-BB96-4AD1-8185-CB834AFB45C4}" presName="FiveConn_2-3" presStyleLbl="fgAccFollowNode1" presStyleIdx="1" presStyleCnt="4">
        <dgm:presLayoutVars>
          <dgm:bulletEnabled val="1"/>
        </dgm:presLayoutVars>
      </dgm:prSet>
      <dgm:spPr/>
    </dgm:pt>
    <dgm:pt modelId="{34035554-BB21-4B9D-AAA8-1DFDCE15AA73}" type="pres">
      <dgm:prSet presAssocID="{BD34117A-BB96-4AD1-8185-CB834AFB45C4}" presName="FiveConn_3-4" presStyleLbl="fgAccFollowNode1" presStyleIdx="2" presStyleCnt="4">
        <dgm:presLayoutVars>
          <dgm:bulletEnabled val="1"/>
        </dgm:presLayoutVars>
      </dgm:prSet>
      <dgm:spPr/>
    </dgm:pt>
    <dgm:pt modelId="{DD3AA9B9-6135-413F-9E56-41C24B68FE0E}" type="pres">
      <dgm:prSet presAssocID="{BD34117A-BB96-4AD1-8185-CB834AFB45C4}" presName="FiveConn_4-5" presStyleLbl="fgAccFollowNode1" presStyleIdx="3" presStyleCnt="4">
        <dgm:presLayoutVars>
          <dgm:bulletEnabled val="1"/>
        </dgm:presLayoutVars>
      </dgm:prSet>
      <dgm:spPr/>
    </dgm:pt>
    <dgm:pt modelId="{59729E52-EE26-46E3-A44A-2A2DCC5B478F}" type="pres">
      <dgm:prSet presAssocID="{BD34117A-BB96-4AD1-8185-CB834AFB45C4}" presName="FiveNodes_1_text" presStyleLbl="node1" presStyleIdx="4" presStyleCnt="5">
        <dgm:presLayoutVars>
          <dgm:bulletEnabled val="1"/>
        </dgm:presLayoutVars>
      </dgm:prSet>
      <dgm:spPr/>
      <dgm:t>
        <a:bodyPr/>
        <a:lstStyle/>
        <a:p>
          <a:endParaRPr lang="en-GB"/>
        </a:p>
      </dgm:t>
    </dgm:pt>
    <dgm:pt modelId="{5E8E993B-1168-45C4-8CC8-39FB21D4639B}" type="pres">
      <dgm:prSet presAssocID="{BD34117A-BB96-4AD1-8185-CB834AFB45C4}" presName="FiveNodes_2_text" presStyleLbl="node1" presStyleIdx="4" presStyleCnt="5">
        <dgm:presLayoutVars>
          <dgm:bulletEnabled val="1"/>
        </dgm:presLayoutVars>
      </dgm:prSet>
      <dgm:spPr/>
      <dgm:t>
        <a:bodyPr/>
        <a:lstStyle/>
        <a:p>
          <a:endParaRPr lang="en-GB"/>
        </a:p>
      </dgm:t>
    </dgm:pt>
    <dgm:pt modelId="{C4278C9D-08E8-4BE1-B88A-8ED594A0CBE4}" type="pres">
      <dgm:prSet presAssocID="{BD34117A-BB96-4AD1-8185-CB834AFB45C4}" presName="FiveNodes_3_text" presStyleLbl="node1" presStyleIdx="4" presStyleCnt="5">
        <dgm:presLayoutVars>
          <dgm:bulletEnabled val="1"/>
        </dgm:presLayoutVars>
      </dgm:prSet>
      <dgm:spPr/>
      <dgm:t>
        <a:bodyPr/>
        <a:lstStyle/>
        <a:p>
          <a:endParaRPr lang="en-GB"/>
        </a:p>
      </dgm:t>
    </dgm:pt>
    <dgm:pt modelId="{344224B6-A9DD-430F-9056-522C7BEC7CB1}" type="pres">
      <dgm:prSet presAssocID="{BD34117A-BB96-4AD1-8185-CB834AFB45C4}" presName="FiveNodes_4_text" presStyleLbl="node1" presStyleIdx="4" presStyleCnt="5">
        <dgm:presLayoutVars>
          <dgm:bulletEnabled val="1"/>
        </dgm:presLayoutVars>
      </dgm:prSet>
      <dgm:spPr/>
      <dgm:t>
        <a:bodyPr/>
        <a:lstStyle/>
        <a:p>
          <a:endParaRPr lang="en-GB"/>
        </a:p>
      </dgm:t>
    </dgm:pt>
    <dgm:pt modelId="{FEA52DCA-446E-491B-9622-8427CEFAD4FE}" type="pres">
      <dgm:prSet presAssocID="{BD34117A-BB96-4AD1-8185-CB834AFB45C4}" presName="FiveNodes_5_text" presStyleLbl="node1" presStyleIdx="4" presStyleCnt="5">
        <dgm:presLayoutVars>
          <dgm:bulletEnabled val="1"/>
        </dgm:presLayoutVars>
      </dgm:prSet>
      <dgm:spPr/>
      <dgm:t>
        <a:bodyPr/>
        <a:lstStyle/>
        <a:p>
          <a:endParaRPr lang="en-GB"/>
        </a:p>
      </dgm:t>
    </dgm:pt>
  </dgm:ptLst>
  <dgm:cxnLst>
    <dgm:cxn modelId="{BBB92F8B-84C4-4E26-A838-E3E0D4132FFD}" type="presOf" srcId="{F4253AD1-611F-477E-A640-23E419FE8DC1}" destId="{C4278C9D-08E8-4BE1-B88A-8ED594A0CBE4}" srcOrd="1" destOrd="0" presId="urn:microsoft.com/office/officeart/2005/8/layout/vProcess5"/>
    <dgm:cxn modelId="{824B70A7-25C4-46CD-9A8C-531E42079916}" srcId="{BD34117A-BB96-4AD1-8185-CB834AFB45C4}" destId="{C6A3B2E6-34D8-4828-B6E6-295F748D1565}" srcOrd="1" destOrd="0" parTransId="{77F299F1-2E69-47A0-8F0E-985A2D9FDFFE}" sibTransId="{DD691A11-4FA8-4784-BE1D-FD4795B75BA6}"/>
    <dgm:cxn modelId="{74DE544C-BD7A-4779-BFDD-0547E1B0AA8D}" type="presOf" srcId="{6AE41D3C-AF54-4597-A6B9-0CC0315A7C23}" destId="{34035554-BB21-4B9D-AAA8-1DFDCE15AA73}" srcOrd="0" destOrd="0" presId="urn:microsoft.com/office/officeart/2005/8/layout/vProcess5"/>
    <dgm:cxn modelId="{C501A5BB-14FB-4B0A-A5D0-205F42A610B3}" type="presOf" srcId="{0AF114EF-C972-4C45-BADF-AEB87652BA3D}" destId="{59729E52-EE26-46E3-A44A-2A2DCC5B478F}" srcOrd="1" destOrd="0" presId="urn:microsoft.com/office/officeart/2005/8/layout/vProcess5"/>
    <dgm:cxn modelId="{D8DE4117-26AF-43BC-A659-7D36E135C6A4}" type="presOf" srcId="{AA264298-DF65-4E34-8140-6531986630BD}" destId="{344224B6-A9DD-430F-9056-522C7BEC7CB1}" srcOrd="1" destOrd="0" presId="urn:microsoft.com/office/officeart/2005/8/layout/vProcess5"/>
    <dgm:cxn modelId="{43ED4744-2CC1-48EF-BF22-F5E1171D873A}" type="presOf" srcId="{BD34117A-BB96-4AD1-8185-CB834AFB45C4}" destId="{40AB8D23-6532-4D8D-A007-2E3231B1AA01}" srcOrd="0" destOrd="0" presId="urn:microsoft.com/office/officeart/2005/8/layout/vProcess5"/>
    <dgm:cxn modelId="{05833789-461C-455C-8B2B-657962B6D7CE}" type="presOf" srcId="{F156C0BA-6D36-400D-A3C2-DB4FFD0A58AF}" destId="{FEA52DCA-446E-491B-9622-8427CEFAD4FE}" srcOrd="1" destOrd="0" presId="urn:microsoft.com/office/officeart/2005/8/layout/vProcess5"/>
    <dgm:cxn modelId="{81B054D4-0C5F-440C-8656-E2916FB72611}" type="presOf" srcId="{C6A3B2E6-34D8-4828-B6E6-295F748D1565}" destId="{3049BA3B-8536-40CB-A7C8-30B39842DEFD}" srcOrd="0" destOrd="0" presId="urn:microsoft.com/office/officeart/2005/8/layout/vProcess5"/>
    <dgm:cxn modelId="{BF268262-D55C-41BD-8A7B-04AA4D0B975E}" type="presOf" srcId="{C6A3B2E6-34D8-4828-B6E6-295F748D1565}" destId="{5E8E993B-1168-45C4-8CC8-39FB21D4639B}" srcOrd="1" destOrd="0" presId="urn:microsoft.com/office/officeart/2005/8/layout/vProcess5"/>
    <dgm:cxn modelId="{064AE70A-C44A-4823-8656-898BD326A9D2}" type="presOf" srcId="{0AF114EF-C972-4C45-BADF-AEB87652BA3D}" destId="{2F38AC6C-7917-49C5-945C-5865C0E11BEA}" srcOrd="0" destOrd="0" presId="urn:microsoft.com/office/officeart/2005/8/layout/vProcess5"/>
    <dgm:cxn modelId="{75A41E8E-8121-4AC3-94C7-E00EDF21D1E0}" type="presOf" srcId="{27EDFF7E-68A6-405D-87CE-AE363876D946}" destId="{C5C4DD90-E186-4291-9453-A62731E52152}" srcOrd="0" destOrd="0" presId="urn:microsoft.com/office/officeart/2005/8/layout/vProcess5"/>
    <dgm:cxn modelId="{61F5BE1E-EB34-439C-82C9-090665F328BC}" type="presOf" srcId="{F156C0BA-6D36-400D-A3C2-DB4FFD0A58AF}" destId="{3D61F750-E674-4D02-9A23-5C54A411F038}" srcOrd="0" destOrd="0" presId="urn:microsoft.com/office/officeart/2005/8/layout/vProcess5"/>
    <dgm:cxn modelId="{73D14CB9-AFA5-4433-88F7-D046A9FE56CE}" srcId="{BD34117A-BB96-4AD1-8185-CB834AFB45C4}" destId="{F156C0BA-6D36-400D-A3C2-DB4FFD0A58AF}" srcOrd="4" destOrd="0" parTransId="{100AB208-8AA8-47A8-B3F7-699DF379C401}" sibTransId="{7A2FFE4B-49C1-4036-BFDE-AF86AE88F9BD}"/>
    <dgm:cxn modelId="{333BDC5E-CB24-4C02-B3E3-9CE65541C91A}" type="presOf" srcId="{DD691A11-4FA8-4784-BE1D-FD4795B75BA6}" destId="{C98D1934-646E-4DBE-A288-420E590A768F}" srcOrd="0" destOrd="0" presId="urn:microsoft.com/office/officeart/2005/8/layout/vProcess5"/>
    <dgm:cxn modelId="{25E21F42-946C-4D20-A43A-D4E76302E00B}" srcId="{BD34117A-BB96-4AD1-8185-CB834AFB45C4}" destId="{AA264298-DF65-4E34-8140-6531986630BD}" srcOrd="3" destOrd="0" parTransId="{28ECCB10-1544-47F3-B655-97869817F059}" sibTransId="{461C2F4A-40E8-4181-B369-C4062C52AFCE}"/>
    <dgm:cxn modelId="{E92CE6B9-B108-4600-BFAA-738203AC31F0}" srcId="{BD34117A-BB96-4AD1-8185-CB834AFB45C4}" destId="{0AF114EF-C972-4C45-BADF-AEB87652BA3D}" srcOrd="0" destOrd="0" parTransId="{B2488D20-4902-491E-9478-48FD7CB775D2}" sibTransId="{27EDFF7E-68A6-405D-87CE-AE363876D946}"/>
    <dgm:cxn modelId="{11FD35D6-8AD6-4ADA-93A5-C99D7940C306}" srcId="{BD34117A-BB96-4AD1-8185-CB834AFB45C4}" destId="{F4253AD1-611F-477E-A640-23E419FE8DC1}" srcOrd="2" destOrd="0" parTransId="{80E27088-AD06-439F-B389-1E0AA5BA3EA1}" sibTransId="{6AE41D3C-AF54-4597-A6B9-0CC0315A7C23}"/>
    <dgm:cxn modelId="{FD57DF42-09CB-4798-BDF7-3D1434DA08DD}" type="presOf" srcId="{461C2F4A-40E8-4181-B369-C4062C52AFCE}" destId="{DD3AA9B9-6135-413F-9E56-41C24B68FE0E}" srcOrd="0" destOrd="0" presId="urn:microsoft.com/office/officeart/2005/8/layout/vProcess5"/>
    <dgm:cxn modelId="{4321EEB0-A1A6-494B-A5C7-16B56AE04A23}" type="presOf" srcId="{AA264298-DF65-4E34-8140-6531986630BD}" destId="{4079D3A7-49E4-4B0B-A4EA-2ED6CFD9A1F6}" srcOrd="0" destOrd="0" presId="urn:microsoft.com/office/officeart/2005/8/layout/vProcess5"/>
    <dgm:cxn modelId="{0B929EA6-532C-430D-9BBD-D05024AA7BE9}" type="presOf" srcId="{F4253AD1-611F-477E-A640-23E419FE8DC1}" destId="{961F7FBA-3E99-4B50-A239-5176EC457857}" srcOrd="0" destOrd="0" presId="urn:microsoft.com/office/officeart/2005/8/layout/vProcess5"/>
    <dgm:cxn modelId="{6A440AEF-A73A-4651-BB9A-24D07BDA52DD}" type="presParOf" srcId="{40AB8D23-6532-4D8D-A007-2E3231B1AA01}" destId="{5B11D762-AE84-4529-BC71-202123E654C1}" srcOrd="0" destOrd="0" presId="urn:microsoft.com/office/officeart/2005/8/layout/vProcess5"/>
    <dgm:cxn modelId="{7B4D06F9-AE01-4BD5-B449-45FC6C131720}" type="presParOf" srcId="{40AB8D23-6532-4D8D-A007-2E3231B1AA01}" destId="{2F38AC6C-7917-49C5-945C-5865C0E11BEA}" srcOrd="1" destOrd="0" presId="urn:microsoft.com/office/officeart/2005/8/layout/vProcess5"/>
    <dgm:cxn modelId="{6CFF447E-A5B0-4C97-893D-6184AD6625B3}" type="presParOf" srcId="{40AB8D23-6532-4D8D-A007-2E3231B1AA01}" destId="{3049BA3B-8536-40CB-A7C8-30B39842DEFD}" srcOrd="2" destOrd="0" presId="urn:microsoft.com/office/officeart/2005/8/layout/vProcess5"/>
    <dgm:cxn modelId="{B02B6947-A6F7-4894-BD6E-6B421B3329B6}" type="presParOf" srcId="{40AB8D23-6532-4D8D-A007-2E3231B1AA01}" destId="{961F7FBA-3E99-4B50-A239-5176EC457857}" srcOrd="3" destOrd="0" presId="urn:microsoft.com/office/officeart/2005/8/layout/vProcess5"/>
    <dgm:cxn modelId="{5F03079F-50AA-4BFA-8349-B8666BEF4BBE}" type="presParOf" srcId="{40AB8D23-6532-4D8D-A007-2E3231B1AA01}" destId="{4079D3A7-49E4-4B0B-A4EA-2ED6CFD9A1F6}" srcOrd="4" destOrd="0" presId="urn:microsoft.com/office/officeart/2005/8/layout/vProcess5"/>
    <dgm:cxn modelId="{8A3E8718-CF65-4601-BB48-E299F0FE3DAE}" type="presParOf" srcId="{40AB8D23-6532-4D8D-A007-2E3231B1AA01}" destId="{3D61F750-E674-4D02-9A23-5C54A411F038}" srcOrd="5" destOrd="0" presId="urn:microsoft.com/office/officeart/2005/8/layout/vProcess5"/>
    <dgm:cxn modelId="{0793B509-1063-45E7-9956-60BDBB83E130}" type="presParOf" srcId="{40AB8D23-6532-4D8D-A007-2E3231B1AA01}" destId="{C5C4DD90-E186-4291-9453-A62731E52152}" srcOrd="6" destOrd="0" presId="urn:microsoft.com/office/officeart/2005/8/layout/vProcess5"/>
    <dgm:cxn modelId="{DB8E3571-09E4-4132-8E0D-25BFD81AC363}" type="presParOf" srcId="{40AB8D23-6532-4D8D-A007-2E3231B1AA01}" destId="{C98D1934-646E-4DBE-A288-420E590A768F}" srcOrd="7" destOrd="0" presId="urn:microsoft.com/office/officeart/2005/8/layout/vProcess5"/>
    <dgm:cxn modelId="{76C76522-6243-4909-BB39-8D6B9D52F6FE}" type="presParOf" srcId="{40AB8D23-6532-4D8D-A007-2E3231B1AA01}" destId="{34035554-BB21-4B9D-AAA8-1DFDCE15AA73}" srcOrd="8" destOrd="0" presId="urn:microsoft.com/office/officeart/2005/8/layout/vProcess5"/>
    <dgm:cxn modelId="{B1E80F48-1E5D-4D9C-8F90-10BA18DE1F35}" type="presParOf" srcId="{40AB8D23-6532-4D8D-A007-2E3231B1AA01}" destId="{DD3AA9B9-6135-413F-9E56-41C24B68FE0E}" srcOrd="9" destOrd="0" presId="urn:microsoft.com/office/officeart/2005/8/layout/vProcess5"/>
    <dgm:cxn modelId="{630FFAA5-E223-4B01-AD9B-6D308F119546}" type="presParOf" srcId="{40AB8D23-6532-4D8D-A007-2E3231B1AA01}" destId="{59729E52-EE26-46E3-A44A-2A2DCC5B478F}" srcOrd="10" destOrd="0" presId="urn:microsoft.com/office/officeart/2005/8/layout/vProcess5"/>
    <dgm:cxn modelId="{3BEB13E0-9DAF-4370-9B7C-72476D549616}" type="presParOf" srcId="{40AB8D23-6532-4D8D-A007-2E3231B1AA01}" destId="{5E8E993B-1168-45C4-8CC8-39FB21D4639B}" srcOrd="11" destOrd="0" presId="urn:microsoft.com/office/officeart/2005/8/layout/vProcess5"/>
    <dgm:cxn modelId="{31F7A6D1-5281-496C-9CE9-8B680B933C9D}" type="presParOf" srcId="{40AB8D23-6532-4D8D-A007-2E3231B1AA01}" destId="{C4278C9D-08E8-4BE1-B88A-8ED594A0CBE4}" srcOrd="12" destOrd="0" presId="urn:microsoft.com/office/officeart/2005/8/layout/vProcess5"/>
    <dgm:cxn modelId="{97AEA500-AC9E-414F-968A-54F1222717FD}" type="presParOf" srcId="{40AB8D23-6532-4D8D-A007-2E3231B1AA01}" destId="{344224B6-A9DD-430F-9056-522C7BEC7CB1}" srcOrd="13" destOrd="0" presId="urn:microsoft.com/office/officeart/2005/8/layout/vProcess5"/>
    <dgm:cxn modelId="{C40E47D5-E502-4FAD-8D86-3B539FA2E636}" type="presParOf" srcId="{40AB8D23-6532-4D8D-A007-2E3231B1AA01}" destId="{FEA52DCA-446E-491B-9622-8427CEFAD4FE}"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8AC6C-7917-49C5-945C-5865C0E11BEA}">
      <dsp:nvSpPr>
        <dsp:cNvPr id="0" name=""/>
        <dsp:cNvSpPr/>
      </dsp:nvSpPr>
      <dsp:spPr>
        <a:xfrm>
          <a:off x="0" y="0"/>
          <a:ext cx="6538332" cy="842493"/>
        </a:xfrm>
        <a:prstGeom prst="roundRect">
          <a:avLst>
            <a:gd name="adj" fmla="val 10000"/>
          </a:avLst>
        </a:prstGeom>
        <a:solidFill>
          <a:srgbClr val="C7114F"/>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GB" sz="2200" kern="1200" dirty="0" smtClean="0"/>
            <a:t>Identify the hand hygiene behaviours of the general population</a:t>
          </a:r>
          <a:endParaRPr lang="en-GB" sz="2200" kern="1200" dirty="0"/>
        </a:p>
      </dsp:txBody>
      <dsp:txXfrm>
        <a:off x="24676" y="24676"/>
        <a:ext cx="5530644" cy="793141"/>
      </dsp:txXfrm>
    </dsp:sp>
    <dsp:sp modelId="{3049BA3B-8536-40CB-A7C8-30B39842DEFD}">
      <dsp:nvSpPr>
        <dsp:cNvPr id="0" name=""/>
        <dsp:cNvSpPr/>
      </dsp:nvSpPr>
      <dsp:spPr>
        <a:xfrm>
          <a:off x="488252" y="959506"/>
          <a:ext cx="6538332" cy="842493"/>
        </a:xfrm>
        <a:prstGeom prst="roundRect">
          <a:avLst>
            <a:gd name="adj" fmla="val 10000"/>
          </a:avLst>
        </a:prstGeom>
        <a:solidFill>
          <a:srgbClr val="C7114F"/>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GB" sz="2200" kern="1200" dirty="0" smtClean="0"/>
            <a:t>Examine the usage of public restrooms by the general population</a:t>
          </a:r>
        </a:p>
      </dsp:txBody>
      <dsp:txXfrm>
        <a:off x="512928" y="984182"/>
        <a:ext cx="5453107" cy="793141"/>
      </dsp:txXfrm>
    </dsp:sp>
    <dsp:sp modelId="{961F7FBA-3E99-4B50-A239-5176EC457857}">
      <dsp:nvSpPr>
        <dsp:cNvPr id="0" name=""/>
        <dsp:cNvSpPr/>
      </dsp:nvSpPr>
      <dsp:spPr>
        <a:xfrm>
          <a:off x="976504" y="1919013"/>
          <a:ext cx="6538332" cy="842493"/>
        </a:xfrm>
        <a:prstGeom prst="roundRect">
          <a:avLst>
            <a:gd name="adj" fmla="val 10000"/>
          </a:avLst>
        </a:prstGeom>
        <a:solidFill>
          <a:srgbClr val="C7114F"/>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GB" sz="2200" kern="1200" dirty="0" smtClean="0"/>
            <a:t>Identify barriers to hand hygiene compliance by the general population</a:t>
          </a:r>
        </a:p>
      </dsp:txBody>
      <dsp:txXfrm>
        <a:off x="1001180" y="1943689"/>
        <a:ext cx="5453107" cy="793141"/>
      </dsp:txXfrm>
    </dsp:sp>
    <dsp:sp modelId="{4079D3A7-49E4-4B0B-A4EA-2ED6CFD9A1F6}">
      <dsp:nvSpPr>
        <dsp:cNvPr id="0" name=""/>
        <dsp:cNvSpPr/>
      </dsp:nvSpPr>
      <dsp:spPr>
        <a:xfrm>
          <a:off x="1464756" y="2878519"/>
          <a:ext cx="6538332" cy="842493"/>
        </a:xfrm>
        <a:prstGeom prst="roundRect">
          <a:avLst>
            <a:gd name="adj" fmla="val 10000"/>
          </a:avLst>
        </a:prstGeom>
        <a:solidFill>
          <a:srgbClr val="C7114F"/>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GB" sz="2200" kern="1200" dirty="0" smtClean="0"/>
            <a:t>Determine the effectiveness of specific hand hygiene interventions using case studies</a:t>
          </a:r>
        </a:p>
      </dsp:txBody>
      <dsp:txXfrm>
        <a:off x="1489432" y="2903195"/>
        <a:ext cx="5453107" cy="793141"/>
      </dsp:txXfrm>
    </dsp:sp>
    <dsp:sp modelId="{3D61F750-E674-4D02-9A23-5C54A411F038}">
      <dsp:nvSpPr>
        <dsp:cNvPr id="0" name=""/>
        <dsp:cNvSpPr/>
      </dsp:nvSpPr>
      <dsp:spPr>
        <a:xfrm>
          <a:off x="1953008" y="3838026"/>
          <a:ext cx="6538332" cy="842493"/>
        </a:xfrm>
        <a:prstGeom prst="roundRect">
          <a:avLst>
            <a:gd name="adj" fmla="val 10000"/>
          </a:avLst>
        </a:prstGeom>
        <a:solidFill>
          <a:srgbClr val="C7114F"/>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a:lnSpc>
              <a:spcPct val="90000"/>
            </a:lnSpc>
            <a:spcBef>
              <a:spcPct val="0"/>
            </a:spcBef>
            <a:spcAft>
              <a:spcPct val="35000"/>
            </a:spcAft>
          </a:pPr>
          <a:r>
            <a:rPr lang="en-GB" sz="2200" kern="1200" dirty="0" smtClean="0"/>
            <a:t>Theorise on factors that could improve hand hygiene compliance</a:t>
          </a:r>
        </a:p>
      </dsp:txBody>
      <dsp:txXfrm>
        <a:off x="1977684" y="3862702"/>
        <a:ext cx="5453107" cy="793141"/>
      </dsp:txXfrm>
    </dsp:sp>
    <dsp:sp modelId="{C5C4DD90-E186-4291-9453-A62731E52152}">
      <dsp:nvSpPr>
        <dsp:cNvPr id="0" name=""/>
        <dsp:cNvSpPr/>
      </dsp:nvSpPr>
      <dsp:spPr>
        <a:xfrm>
          <a:off x="5990711" y="615488"/>
          <a:ext cx="547620" cy="547620"/>
        </a:xfrm>
        <a:prstGeom prst="downArrow">
          <a:avLst>
            <a:gd name="adj1" fmla="val 55000"/>
            <a:gd name="adj2" fmla="val 45000"/>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GB" sz="2400" kern="1200"/>
        </a:p>
      </dsp:txBody>
      <dsp:txXfrm>
        <a:off x="6113926" y="615488"/>
        <a:ext cx="301191" cy="412084"/>
      </dsp:txXfrm>
    </dsp:sp>
    <dsp:sp modelId="{C98D1934-646E-4DBE-A288-420E590A768F}">
      <dsp:nvSpPr>
        <dsp:cNvPr id="0" name=""/>
        <dsp:cNvSpPr/>
      </dsp:nvSpPr>
      <dsp:spPr>
        <a:xfrm>
          <a:off x="6478963" y="1574994"/>
          <a:ext cx="547620" cy="547620"/>
        </a:xfrm>
        <a:prstGeom prst="downArrow">
          <a:avLst>
            <a:gd name="adj1" fmla="val 55000"/>
            <a:gd name="adj2" fmla="val 45000"/>
          </a:avLst>
        </a:prstGeom>
        <a:solidFill>
          <a:schemeClr val="accent5">
            <a:tint val="40000"/>
            <a:alpha val="90000"/>
            <a:hueOff val="-3580161"/>
            <a:satOff val="16084"/>
            <a:lumOff val="1106"/>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GB" sz="2400" kern="1200"/>
        </a:p>
      </dsp:txBody>
      <dsp:txXfrm>
        <a:off x="6602178" y="1574994"/>
        <a:ext cx="301191" cy="412084"/>
      </dsp:txXfrm>
    </dsp:sp>
    <dsp:sp modelId="{34035554-BB21-4B9D-AAA8-1DFDCE15AA73}">
      <dsp:nvSpPr>
        <dsp:cNvPr id="0" name=""/>
        <dsp:cNvSpPr/>
      </dsp:nvSpPr>
      <dsp:spPr>
        <a:xfrm>
          <a:off x="6967215" y="2520460"/>
          <a:ext cx="547620" cy="547620"/>
        </a:xfrm>
        <a:prstGeom prst="downArrow">
          <a:avLst>
            <a:gd name="adj1" fmla="val 55000"/>
            <a:gd name="adj2" fmla="val 45000"/>
          </a:avLst>
        </a:prstGeom>
        <a:solidFill>
          <a:schemeClr val="accent5">
            <a:tint val="40000"/>
            <a:alpha val="90000"/>
            <a:hueOff val="-7160321"/>
            <a:satOff val="32169"/>
            <a:lumOff val="2211"/>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GB" sz="2400" kern="1200"/>
        </a:p>
      </dsp:txBody>
      <dsp:txXfrm>
        <a:off x="7090430" y="2520460"/>
        <a:ext cx="301191" cy="412084"/>
      </dsp:txXfrm>
    </dsp:sp>
    <dsp:sp modelId="{DD3AA9B9-6135-413F-9E56-41C24B68FE0E}">
      <dsp:nvSpPr>
        <dsp:cNvPr id="0" name=""/>
        <dsp:cNvSpPr/>
      </dsp:nvSpPr>
      <dsp:spPr>
        <a:xfrm>
          <a:off x="7455468" y="3489327"/>
          <a:ext cx="547620" cy="547620"/>
        </a:xfrm>
        <a:prstGeom prst="downArrow">
          <a:avLst>
            <a:gd name="adj1" fmla="val 55000"/>
            <a:gd name="adj2" fmla="val 45000"/>
          </a:avLst>
        </a:prstGeom>
        <a:solidFill>
          <a:schemeClr val="accent5">
            <a:tint val="40000"/>
            <a:alpha val="90000"/>
            <a:hueOff val="-10740482"/>
            <a:satOff val="48253"/>
            <a:lumOff val="3317"/>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GB" sz="2400" kern="1200"/>
        </a:p>
      </dsp:txBody>
      <dsp:txXfrm>
        <a:off x="7578683" y="3489327"/>
        <a:ext cx="301191" cy="41208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C8536-EDDB-4D51-BCDF-2DE369F0E21A}" type="datetimeFigureOut">
              <a:rPr lang="en-GB" smtClean="0"/>
              <a:pPr/>
              <a:t>25/11/2016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84E12-0A11-4874-B53F-2B0F0AA630B6}" type="slidenum">
              <a:rPr lang="en-GB" smtClean="0"/>
              <a:pPr/>
              <a:t>‹#›</a:t>
            </a:fld>
            <a:endParaRPr lang="en-GB"/>
          </a:p>
        </p:txBody>
      </p:sp>
    </p:spTree>
    <p:extLst>
      <p:ext uri="{BB962C8B-B14F-4D97-AF65-F5344CB8AC3E}">
        <p14:creationId xmlns:p14="http://schemas.microsoft.com/office/powerpoint/2010/main" val="827459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 afternoon ladies</a:t>
            </a:r>
            <a:r>
              <a:rPr lang="en-GB" baseline="0" dirty="0" smtClean="0"/>
              <a:t> and gentleman, my name is Aaron Lawson and I am here today to present to you my systematic literature review which is titled; “public awareness of hand hygiene as a simple measure in preventing the spread of communicable diseases.” I am a current doctoral student at Ulster University based in Northern Ireland and my background is in Environmental Health. Now I will begin the presentation.</a:t>
            </a:r>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1</a:t>
            </a:fld>
            <a:endParaRPr lang="en-GB"/>
          </a:p>
        </p:txBody>
      </p:sp>
    </p:spTree>
    <p:extLst>
      <p:ext uri="{BB962C8B-B14F-4D97-AF65-F5344CB8AC3E}">
        <p14:creationId xmlns:p14="http://schemas.microsoft.com/office/powerpoint/2010/main" val="3156743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to begin, I want to give an outline of todays presentation</a:t>
            </a:r>
            <a:r>
              <a:rPr lang="en-GB" baseline="0" dirty="0" smtClean="0"/>
              <a:t> and </a:t>
            </a:r>
            <a:r>
              <a:rPr lang="en-GB" dirty="0" smtClean="0"/>
              <a:t>I will cover:</a:t>
            </a:r>
          </a:p>
          <a:p>
            <a:endParaRPr lang="en-GB" dirty="0" smtClean="0"/>
          </a:p>
          <a:p>
            <a:r>
              <a:rPr lang="en-GB" dirty="0" smtClean="0"/>
              <a:t>An introduction</a:t>
            </a:r>
            <a:r>
              <a:rPr lang="en-GB" baseline="0" dirty="0" smtClean="0"/>
              <a:t> to hand hygiene and its role in preventing the spread of communicable diseases</a:t>
            </a:r>
            <a:r>
              <a:rPr lang="en-GB" dirty="0" smtClean="0"/>
              <a:t>,</a:t>
            </a:r>
          </a:p>
          <a:p>
            <a:r>
              <a:rPr lang="en-GB" dirty="0" smtClean="0"/>
              <a:t>The systematic literature review methodology,</a:t>
            </a:r>
          </a:p>
          <a:p>
            <a:r>
              <a:rPr lang="en-GB" dirty="0" smtClean="0"/>
              <a:t>The main findings</a:t>
            </a:r>
            <a:r>
              <a:rPr lang="en-GB" baseline="0" dirty="0" smtClean="0"/>
              <a:t> that had arisen from the review of the literature including; </a:t>
            </a:r>
          </a:p>
          <a:p>
            <a:pPr marL="228600" indent="-228600">
              <a:buAutoNum type="arabicPeriod"/>
            </a:pPr>
            <a:r>
              <a:rPr lang="en-GB" baseline="0" dirty="0" smtClean="0"/>
              <a:t>the general populations behaviour, knowledge, practice with regards to hand hygiene, </a:t>
            </a:r>
          </a:p>
          <a:p>
            <a:pPr marL="0" indent="0">
              <a:buNone/>
            </a:pPr>
            <a:r>
              <a:rPr lang="en-GB" baseline="0" dirty="0" smtClean="0"/>
              <a:t>2. how hand hygiene compliance by the general population varies across gender and how compliance remains low in general across the globe, </a:t>
            </a:r>
          </a:p>
          <a:p>
            <a:pPr marL="0" indent="0">
              <a:buNone/>
            </a:pPr>
            <a:r>
              <a:rPr lang="en-GB" baseline="0" dirty="0" smtClean="0"/>
              <a:t>3. the role of the built environment in influencing behaviour and compliance, </a:t>
            </a:r>
          </a:p>
          <a:p>
            <a:pPr marL="0" indent="0">
              <a:buNone/>
            </a:pPr>
            <a:r>
              <a:rPr lang="en-GB" baseline="0" dirty="0" smtClean="0"/>
              <a:t>4. designing effective hand hygiene interventions and </a:t>
            </a:r>
          </a:p>
          <a:p>
            <a:pPr marL="0" indent="0">
              <a:buNone/>
            </a:pPr>
            <a:r>
              <a:rPr lang="en-GB" baseline="0" dirty="0" smtClean="0"/>
              <a:t>5. final conclusions.</a:t>
            </a:r>
            <a:r>
              <a:rPr lang="en-GB" dirty="0" smtClean="0"/>
              <a:t/>
            </a:r>
            <a:br>
              <a:rPr lang="en-GB" dirty="0" smtClean="0"/>
            </a:br>
            <a:endParaRPr lang="en-GB" dirty="0" smtClean="0"/>
          </a:p>
          <a:p>
            <a:pPr marL="0" indent="0">
              <a:buNone/>
            </a:pPr>
            <a:r>
              <a:rPr lang="en-GB" baseline="0" dirty="0" smtClean="0"/>
              <a:t>I will then discuss my current research and how this links to this review,</a:t>
            </a:r>
          </a:p>
          <a:p>
            <a:r>
              <a:rPr lang="en-GB" baseline="0" dirty="0" smtClean="0"/>
              <a:t>References used in this presentation, </a:t>
            </a:r>
          </a:p>
          <a:p>
            <a:r>
              <a:rPr lang="en-GB" baseline="0" dirty="0" smtClean="0"/>
              <a:t>And finally, questions that you may have about this project.</a:t>
            </a:r>
            <a:br>
              <a:rPr lang="en-GB" baseline="0" dirty="0" smtClean="0"/>
            </a:br>
            <a:endParaRPr lang="en-GB" dirty="0"/>
          </a:p>
        </p:txBody>
      </p:sp>
      <p:sp>
        <p:nvSpPr>
          <p:cNvPr id="4" name="Slide Number Placeholder 3"/>
          <p:cNvSpPr>
            <a:spLocks noGrp="1"/>
          </p:cNvSpPr>
          <p:nvPr>
            <p:ph type="sldNum" sz="quarter" idx="10"/>
          </p:nvPr>
        </p:nvSpPr>
        <p:spPr/>
        <p:txBody>
          <a:bodyPr/>
          <a:lstStyle/>
          <a:p>
            <a:fld id="{C0531C93-05B5-47E1-876E-308A196486B6}" type="slidenum">
              <a:rPr lang="en-GB" smtClean="0"/>
              <a:pPr/>
              <a:t>2</a:t>
            </a:fld>
            <a:endParaRPr lang="en-GB"/>
          </a:p>
        </p:txBody>
      </p:sp>
    </p:spTree>
    <p:extLst>
      <p:ext uri="{BB962C8B-B14F-4D97-AF65-F5344CB8AC3E}">
        <p14:creationId xmlns:p14="http://schemas.microsoft.com/office/powerpoint/2010/main" val="558125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 known that communicable</a:t>
            </a:r>
            <a:r>
              <a:rPr lang="en-GB" baseline="0" dirty="0" smtClean="0"/>
              <a:t> diseases are one of the leading causes of death worldwide</a:t>
            </a:r>
          </a:p>
          <a:p>
            <a:endParaRPr lang="en-GB" baseline="0" dirty="0" smtClean="0"/>
          </a:p>
          <a:p>
            <a:r>
              <a:rPr lang="en-GB" baseline="0" dirty="0" smtClean="0"/>
              <a:t>There are a number of socio-demographic factors which contribute to their spread, one of the main reasons being Poor Hygiene and Sanitation within a population.</a:t>
            </a:r>
          </a:p>
          <a:p>
            <a:endParaRPr lang="en-GB" baseline="0" dirty="0" smtClean="0"/>
          </a:p>
          <a:p>
            <a:r>
              <a:rPr lang="en-GB" baseline="0" dirty="0" smtClean="0"/>
              <a:t>Hygiene-related communicable diseases such as diarrhoea and influenza pose a major threat as they target the most vulnerable sections of the population such as the elderly and children.</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3</a:t>
            </a:fld>
            <a:endParaRPr lang="en-GB"/>
          </a:p>
        </p:txBody>
      </p:sp>
    </p:spTree>
    <p:extLst>
      <p:ext uri="{BB962C8B-B14F-4D97-AF65-F5344CB8AC3E}">
        <p14:creationId xmlns:p14="http://schemas.microsoft.com/office/powerpoint/2010/main" val="3198240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what do</a:t>
            </a:r>
            <a:r>
              <a:rPr lang="en-GB" baseline="0" dirty="0" smtClean="0"/>
              <a:t> hygiene-related communicable diseases have to do with good hand hygiene? Well, the practice of good hand hygiene is cited by a number of authors as the best simple measure in reducing the prevalence of, and thus preventing the spread of such diseases.</a:t>
            </a:r>
          </a:p>
          <a:p>
            <a:endParaRPr lang="en-GB" baseline="0" dirty="0" smtClean="0"/>
          </a:p>
          <a:p>
            <a:r>
              <a:rPr lang="en-GB" baseline="0" dirty="0" smtClean="0"/>
              <a:t>However despite the wealth of literature on the benefit of good hand hygiene practice; compliance remains poor across the globe and this has been found in a number of studies over the years.</a:t>
            </a:r>
          </a:p>
          <a:p>
            <a:endParaRPr lang="en-GB" baseline="0" dirty="0" smtClean="0"/>
          </a:p>
          <a:p>
            <a:r>
              <a:rPr lang="en-GB" baseline="0" dirty="0" smtClean="0"/>
              <a:t>In fact globally, it was estimated by </a:t>
            </a:r>
            <a:r>
              <a:rPr lang="en-GB" i="1" baseline="0" dirty="0" err="1" smtClean="0"/>
              <a:t>Biran</a:t>
            </a:r>
            <a:r>
              <a:rPr lang="en-GB" i="1" baseline="0" dirty="0" smtClean="0"/>
              <a:t> </a:t>
            </a:r>
            <a:r>
              <a:rPr lang="en-GB" baseline="0" dirty="0" smtClean="0"/>
              <a:t>and </a:t>
            </a:r>
            <a:r>
              <a:rPr lang="en-GB" i="1" baseline="0" dirty="0" smtClean="0"/>
              <a:t>Freeman</a:t>
            </a:r>
            <a:r>
              <a:rPr lang="en-GB" baseline="0" dirty="0" smtClean="0"/>
              <a:t> that approximately 19-20% of the general public wash their hand with soap after contact with faeces, despite them knowing the benefits of hand hygiene in disease prevention and control.</a:t>
            </a:r>
          </a:p>
        </p:txBody>
      </p:sp>
      <p:sp>
        <p:nvSpPr>
          <p:cNvPr id="4" name="Slide Number Placeholder 3"/>
          <p:cNvSpPr>
            <a:spLocks noGrp="1"/>
          </p:cNvSpPr>
          <p:nvPr>
            <p:ph type="sldNum" sz="quarter" idx="10"/>
          </p:nvPr>
        </p:nvSpPr>
        <p:spPr/>
        <p:txBody>
          <a:bodyPr/>
          <a:lstStyle/>
          <a:p>
            <a:fld id="{7B584E12-0A11-4874-B53F-2B0F0AA630B6}" type="slidenum">
              <a:rPr lang="en-GB" smtClean="0"/>
              <a:pPr/>
              <a:t>4</a:t>
            </a:fld>
            <a:endParaRPr lang="en-GB"/>
          </a:p>
        </p:txBody>
      </p:sp>
    </p:spTree>
    <p:extLst>
      <p:ext uri="{BB962C8B-B14F-4D97-AF65-F5344CB8AC3E}">
        <p14:creationId xmlns:p14="http://schemas.microsoft.com/office/powerpoint/2010/main" val="3496244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is this</a:t>
            </a:r>
            <a:r>
              <a:rPr lang="en-GB" baseline="0" dirty="0" smtClean="0"/>
              <a:t> reported</a:t>
            </a:r>
            <a:r>
              <a:rPr lang="en-GB" dirty="0" smtClean="0"/>
              <a:t> lack of hand hygiene compliance</a:t>
            </a:r>
            <a:r>
              <a:rPr lang="en-GB" baseline="0" dirty="0" smtClean="0"/>
              <a:t> which made me carry out this review into public awareness of hand hygiene as a simple measure in the prevention of communicable diseases,</a:t>
            </a:r>
          </a:p>
          <a:p>
            <a:endParaRPr lang="en-GB" baseline="0" dirty="0" smtClean="0"/>
          </a:p>
          <a:p>
            <a:r>
              <a:rPr lang="en-GB" baseline="0" dirty="0" smtClean="0"/>
              <a:t>I wanted to examine first of all what was known with regards to the general publics hand hygiene behaviours, knowledge and practice of good hand hygiene,</a:t>
            </a:r>
          </a:p>
          <a:p>
            <a:r>
              <a:rPr lang="en-GB" baseline="0" dirty="0" smtClean="0"/>
              <a:t>Secondly to look at the apparent lack of compliance across the globe,</a:t>
            </a:r>
          </a:p>
          <a:p>
            <a:endParaRPr lang="en-GB" baseline="0" dirty="0" smtClean="0"/>
          </a:p>
          <a:p>
            <a:r>
              <a:rPr lang="en-GB" baseline="0" dirty="0" smtClean="0"/>
              <a:t>How the built environment which includes the provision of hygiene facilities such as restrooms influences the previous factors,</a:t>
            </a:r>
          </a:p>
          <a:p>
            <a:endParaRPr lang="en-GB" baseline="0" dirty="0" smtClean="0"/>
          </a:p>
          <a:p>
            <a:r>
              <a:rPr lang="en-GB" baseline="0" dirty="0" smtClean="0"/>
              <a:t>Then examine the role and effectiveness of previous hand hygiene intervention strategies, and how previous findings can influence more effective future intervention strategies,</a:t>
            </a:r>
          </a:p>
          <a:p>
            <a:endParaRPr lang="en-GB" baseline="0" dirty="0" smtClean="0"/>
          </a:p>
          <a:p>
            <a:r>
              <a:rPr lang="en-GB" baseline="0" dirty="0" smtClean="0">
                <a:solidFill>
                  <a:srgbClr val="FF0000"/>
                </a:solidFill>
              </a:rPr>
              <a:t>And finally make conclusions from the review of the literature.</a:t>
            </a:r>
          </a:p>
          <a:p>
            <a:endParaRPr lang="en-GB" baseline="0" dirty="0" smtClean="0">
              <a:solidFill>
                <a:srgbClr val="FF0000"/>
              </a:solidFill>
            </a:endParaRPr>
          </a:p>
          <a:p>
            <a:r>
              <a:rPr lang="en-GB" baseline="0" dirty="0" smtClean="0">
                <a:solidFill>
                  <a:srgbClr val="FF0000"/>
                </a:solidFill>
              </a:rPr>
              <a:t>With regards to the methodological approach; an online search of the SCOPUS, Science Direct and PubMed databases took place in April 2016 using key terms related to hand hygiene behaviours and compliance among the general population. </a:t>
            </a:r>
          </a:p>
          <a:p>
            <a:endParaRPr lang="en-GB" baseline="0" dirty="0" smtClean="0">
              <a:solidFill>
                <a:srgbClr val="FF0000"/>
              </a:solidFill>
            </a:endParaRPr>
          </a:p>
          <a:p>
            <a:r>
              <a:rPr lang="en-GB" dirty="0" smtClean="0">
                <a:solidFill>
                  <a:srgbClr val="FF0000"/>
                </a:solidFill>
              </a:rPr>
              <a:t>The inclusion criteria keywords which are listed on the screen (point to screen) included the following; “hand hygiene”, “hand washing”, “public” and “knowledge”, whereas the exclusion criteria keywords were “healthcare”, “hospital” and “nursing”. </a:t>
            </a:r>
          </a:p>
          <a:p>
            <a:endParaRPr lang="en-GB" dirty="0">
              <a:solidFill>
                <a:srgbClr val="FF0000"/>
              </a:solidFill>
            </a:endParaRPr>
          </a:p>
        </p:txBody>
      </p:sp>
      <p:sp>
        <p:nvSpPr>
          <p:cNvPr id="4" name="Slide Number Placeholder 3"/>
          <p:cNvSpPr>
            <a:spLocks noGrp="1"/>
          </p:cNvSpPr>
          <p:nvPr>
            <p:ph type="sldNum" sz="quarter" idx="10"/>
          </p:nvPr>
        </p:nvSpPr>
        <p:spPr/>
        <p:txBody>
          <a:bodyPr/>
          <a:lstStyle/>
          <a:p>
            <a:fld id="{7B584E12-0A11-4874-B53F-2B0F0AA630B6}" type="slidenum">
              <a:rPr lang="en-GB" smtClean="0"/>
              <a:pPr/>
              <a:t>5</a:t>
            </a:fld>
            <a:endParaRPr lang="en-GB"/>
          </a:p>
        </p:txBody>
      </p:sp>
    </p:spTree>
    <p:extLst>
      <p:ext uri="{BB962C8B-B14F-4D97-AF65-F5344CB8AC3E}">
        <p14:creationId xmlns:p14="http://schemas.microsoft.com/office/powerpoint/2010/main" val="663951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were 99 initial document results ranging from 1987 to 2016 of which 94 were included in the final review. </a:t>
            </a:r>
          </a:p>
          <a:p>
            <a:endParaRPr lang="en-GB" dirty="0" smtClean="0"/>
          </a:p>
          <a:p>
            <a:r>
              <a:rPr lang="en-GB" dirty="0" smtClean="0"/>
              <a:t>The majority of these have been published in the last five years (54) demonstrating that most of the knowledge and understanding regarding hand hygiene and its importance in the prevention of the spread of communicable diseases is relatively new in research terms. The studies reviewed were carried out across six continents with the majority taking place in Bangladesh (34), India (31) and Kenya (28) as shown on the map. </a:t>
            </a:r>
          </a:p>
          <a:p>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6</a:t>
            </a:fld>
            <a:endParaRPr lang="en-GB"/>
          </a:p>
        </p:txBody>
      </p:sp>
    </p:spTree>
    <p:extLst>
      <p:ext uri="{BB962C8B-B14F-4D97-AF65-F5344CB8AC3E}">
        <p14:creationId xmlns:p14="http://schemas.microsoft.com/office/powerpoint/2010/main" val="2779954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Influencing behaviour is not easy, with past efforts based upon health education being met with limited success.</a:t>
            </a:r>
          </a:p>
          <a:p>
            <a:endParaRPr lang="en-GB" dirty="0" smtClean="0"/>
          </a:p>
          <a:p>
            <a:r>
              <a:rPr lang="en-GB" dirty="0" smtClean="0"/>
              <a:t>Prior studies have exposed gaps in individual knowledge like individuals having</a:t>
            </a:r>
            <a:r>
              <a:rPr lang="en-GB" baseline="0" dirty="0" smtClean="0"/>
              <a:t> a</a:t>
            </a:r>
            <a:r>
              <a:rPr lang="en-GB" dirty="0" smtClean="0"/>
              <a:t> lack</a:t>
            </a:r>
            <a:r>
              <a:rPr lang="en-GB" baseline="0" dirty="0" smtClean="0"/>
              <a:t> of knowledge on the importance of hygiene practices like good hand hygiene on preventing the spread of communicable diseases.</a:t>
            </a:r>
          </a:p>
          <a:p>
            <a:endParaRPr lang="en-GB" baseline="0" dirty="0" smtClean="0"/>
          </a:p>
          <a:p>
            <a:r>
              <a:rPr lang="en-GB" baseline="0" dirty="0" smtClean="0"/>
              <a:t>This leads to false perceptions as to what causes illness; previous studies showed that mothers who did not perceive babies faeces to be important in causing diarrhoea had a greater risk of getting diarrhoea than those whose mothers recognised the relationship, and the risk with food was found to be even greater (Al </a:t>
            </a:r>
            <a:r>
              <a:rPr lang="en-GB" baseline="0" dirty="0" err="1" smtClean="0"/>
              <a:t>Khatib</a:t>
            </a:r>
            <a:r>
              <a:rPr lang="en-GB" baseline="0" dirty="0" smtClean="0"/>
              <a:t>, 2011; Fisher et al, 2011; Greenland et al, 2013). </a:t>
            </a:r>
          </a:p>
          <a:p>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7</a:t>
            </a:fld>
            <a:endParaRPr lang="en-GB"/>
          </a:p>
        </p:txBody>
      </p:sp>
    </p:spTree>
    <p:extLst>
      <p:ext uri="{BB962C8B-B14F-4D97-AF65-F5344CB8AC3E}">
        <p14:creationId xmlns:p14="http://schemas.microsoft.com/office/powerpoint/2010/main" val="3498509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terms of poor practice, two main findings emerged</a:t>
            </a:r>
            <a:r>
              <a:rPr lang="en-GB" baseline="0" dirty="0" smtClean="0"/>
              <a:t> from the review; number one being </a:t>
            </a:r>
            <a:r>
              <a:rPr lang="en-GB" dirty="0" smtClean="0"/>
              <a:t>that a number of studies showed that hand hygiene practice at key times by individuals (such as before and after food preparation and cooking, before and after cleaning a child who defecated) was poorly adhered too</a:t>
            </a:r>
          </a:p>
          <a:p>
            <a:endParaRPr lang="en-GB" dirty="0" smtClean="0"/>
          </a:p>
          <a:p>
            <a:r>
              <a:rPr lang="en-GB" dirty="0" smtClean="0"/>
              <a:t>Furthermore, a number of studies found that</a:t>
            </a:r>
            <a:r>
              <a:rPr lang="en-GB" baseline="0" dirty="0" smtClean="0"/>
              <a:t> </a:t>
            </a:r>
            <a:r>
              <a:rPr lang="en-GB" dirty="0" smtClean="0"/>
              <a:t>handwashing with water alone was more common than with soap, and this type of practice was more prevalent in poorer, more rural areas</a:t>
            </a:r>
            <a:r>
              <a:rPr lang="en-GB" baseline="0" dirty="0" smtClean="0"/>
              <a:t> due to the lack of hygiene infrastructure and lack of knowledge on the benefit of good hand hygiene in preventing the spread of infection and disease.</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8</a:t>
            </a:fld>
            <a:endParaRPr lang="en-GB"/>
          </a:p>
        </p:txBody>
      </p:sp>
    </p:spTree>
    <p:extLst>
      <p:ext uri="{BB962C8B-B14F-4D97-AF65-F5344CB8AC3E}">
        <p14:creationId xmlns:p14="http://schemas.microsoft.com/office/powerpoint/2010/main" val="2824263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leads us onto hand</a:t>
            </a:r>
            <a:r>
              <a:rPr lang="en-GB" baseline="0" dirty="0" smtClean="0"/>
              <a:t> hygiene compliance, where we have found that </a:t>
            </a:r>
            <a:r>
              <a:rPr lang="en-GB" u="sng" baseline="0" dirty="0" smtClean="0"/>
              <a:t>g</a:t>
            </a:r>
            <a:r>
              <a:rPr lang="en-GB" u="sng" dirty="0" smtClean="0"/>
              <a:t>ender</a:t>
            </a:r>
            <a:r>
              <a:rPr lang="en-GB" dirty="0" smtClean="0"/>
              <a:t> plays a role here. Females typically outperforming males. This ‘gender gap’ was echoed in both </a:t>
            </a:r>
            <a:r>
              <a:rPr lang="en-GB" dirty="0" err="1" smtClean="0"/>
              <a:t>Halder’s</a:t>
            </a:r>
            <a:r>
              <a:rPr lang="en-GB" dirty="0" smtClean="0"/>
              <a:t> (2010) study on randomly selected adults in rural Bangladesh and in </a:t>
            </a:r>
            <a:r>
              <a:rPr lang="en-GB" dirty="0" err="1" smtClean="0"/>
              <a:t>Mariwah</a:t>
            </a:r>
            <a:r>
              <a:rPr lang="en-GB" dirty="0" smtClean="0"/>
              <a:t> et </a:t>
            </a:r>
            <a:r>
              <a:rPr lang="en-GB" dirty="0" err="1" smtClean="0"/>
              <a:t>als</a:t>
            </a:r>
            <a:r>
              <a:rPr lang="en-GB" dirty="0" smtClean="0"/>
              <a:t> (2012) study on handwashing behaviour of students in Ghana. They found that overall hand hygiene compliance after using the toilet was low for both genders. </a:t>
            </a:r>
          </a:p>
          <a:p>
            <a:endParaRPr lang="en-GB" dirty="0" smtClean="0"/>
          </a:p>
          <a:p>
            <a:r>
              <a:rPr lang="en-GB" dirty="0" smtClean="0"/>
              <a:t>Other studies have shown that good handwashing behaviour and compliance was positively associated with individuals from better social, economic and educational backgrounds (</a:t>
            </a:r>
            <a:r>
              <a:rPr lang="en-GB" dirty="0" err="1" smtClean="0"/>
              <a:t>Hoque</a:t>
            </a:r>
            <a:r>
              <a:rPr lang="en-GB" dirty="0" smtClean="0"/>
              <a:t> et al., 1995; </a:t>
            </a:r>
            <a:r>
              <a:rPr lang="en-GB" dirty="0" err="1" smtClean="0"/>
              <a:t>Tuzun</a:t>
            </a:r>
            <a:r>
              <a:rPr lang="en-GB" dirty="0" smtClean="0"/>
              <a:t> et al, 2015) whereas in contrast, individuals from poorer, less well-educated backgrounds complied with good hand hygiene the least.</a:t>
            </a:r>
          </a:p>
          <a:p>
            <a:endParaRPr lang="en-GB" dirty="0" smtClean="0"/>
          </a:p>
          <a:p>
            <a:r>
              <a:rPr lang="en-GB" dirty="0" smtClean="0"/>
              <a:t>The reason behind this is that </a:t>
            </a:r>
            <a:r>
              <a:rPr lang="en-GB" u="sng" dirty="0" smtClean="0"/>
              <a:t>poor education leads to poor personal hygiene practices</a:t>
            </a:r>
            <a:r>
              <a:rPr lang="en-GB" dirty="0" smtClean="0"/>
              <a:t>, suggesting the need to consider psycho-social and economic factors when examining potential influences on hygiene behaviour to ensure effective interventions are implemented (Arnold et al, 2009; </a:t>
            </a:r>
            <a:r>
              <a:rPr lang="en-GB" dirty="0" err="1" smtClean="0"/>
              <a:t>Biran</a:t>
            </a:r>
            <a:r>
              <a:rPr lang="en-GB" dirty="0" smtClean="0"/>
              <a:t> et al, 2009).</a:t>
            </a:r>
          </a:p>
          <a:p>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9</a:t>
            </a:fld>
            <a:endParaRPr lang="en-GB"/>
          </a:p>
        </p:txBody>
      </p:sp>
    </p:spTree>
    <p:extLst>
      <p:ext uri="{BB962C8B-B14F-4D97-AF65-F5344CB8AC3E}">
        <p14:creationId xmlns:p14="http://schemas.microsoft.com/office/powerpoint/2010/main" val="216823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provision and usage of hygiene facilities (such as restrooms) play a key role in influencing hand hygiene behaviours and compliance;</a:t>
            </a:r>
            <a:r>
              <a:rPr lang="en-GB" baseline="0" dirty="0" smtClean="0"/>
              <a:t> this was a relationship recognised by Jenkins in 2013 and Lawrence in 2016 who found in their studies that households instructed by health promoters had higher knowledge levels and practiced better behaviour in areas of water storage, food preparation, latrine maintenance, and handwashing than those not receiving instruction. </a:t>
            </a:r>
            <a:endParaRPr lang="en-GB" dirty="0" smtClean="0"/>
          </a:p>
          <a:p>
            <a:endParaRPr lang="en-GB" dirty="0" smtClean="0"/>
          </a:p>
          <a:p>
            <a:r>
              <a:rPr lang="en-GB" dirty="0" smtClean="0"/>
              <a:t>As such,</a:t>
            </a:r>
            <a:r>
              <a:rPr lang="en-GB" baseline="0" dirty="0" smtClean="0"/>
              <a:t> </a:t>
            </a:r>
            <a:r>
              <a:rPr lang="en-GB" b="1" baseline="0" dirty="0" smtClean="0"/>
              <a:t>p</a:t>
            </a:r>
            <a:r>
              <a:rPr lang="en-GB" b="1" dirty="0" smtClean="0"/>
              <a:t>oor sanitation, and a lack of proper hygiene facilities </a:t>
            </a:r>
            <a:r>
              <a:rPr lang="en-GB" dirty="0" smtClean="0"/>
              <a:t>lead to a low compliance rate and poor hand hygiene practices by the general population</a:t>
            </a:r>
            <a:r>
              <a:rPr lang="en-GB" baseline="0" dirty="0" smtClean="0"/>
              <a:t> which is demonstrated in a number of studies from this review.</a:t>
            </a:r>
          </a:p>
          <a:p>
            <a:endParaRPr lang="en-GB" baseline="0" dirty="0" smtClean="0"/>
          </a:p>
          <a:p>
            <a:r>
              <a:rPr lang="en-GB" dirty="0" smtClean="0"/>
              <a:t>Specific examples of built environment factors which influence behaviour and compliance</a:t>
            </a:r>
            <a:r>
              <a:rPr lang="en-GB" baseline="0" dirty="0" smtClean="0"/>
              <a:t> is the availability of </a:t>
            </a:r>
            <a:r>
              <a:rPr lang="en-GB" dirty="0" smtClean="0"/>
              <a:t>amenities essential for practicing good hand hygiene –</a:t>
            </a:r>
            <a:r>
              <a:rPr lang="en-GB" baseline="0" dirty="0" smtClean="0"/>
              <a:t> like the </a:t>
            </a:r>
            <a:r>
              <a:rPr lang="en-GB" dirty="0" smtClean="0"/>
              <a:t>availability of water, soap,  and a means</a:t>
            </a:r>
            <a:r>
              <a:rPr lang="en-GB" baseline="0" dirty="0" smtClean="0"/>
              <a:t> for </a:t>
            </a:r>
            <a:r>
              <a:rPr lang="en-GB" dirty="0" smtClean="0"/>
              <a:t>drying. Previous studies have shown that a lack of one, or all of these can negatively impact</a:t>
            </a:r>
            <a:r>
              <a:rPr lang="en-GB" baseline="0" dirty="0" smtClean="0"/>
              <a:t> upon compliance.</a:t>
            </a:r>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10</a:t>
            </a:fld>
            <a:endParaRPr lang="en-GB"/>
          </a:p>
        </p:txBody>
      </p:sp>
    </p:spTree>
    <p:extLst>
      <p:ext uri="{BB962C8B-B14F-4D97-AF65-F5344CB8AC3E}">
        <p14:creationId xmlns:p14="http://schemas.microsoft.com/office/powerpoint/2010/main" val="1032300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author </a:t>
            </a:r>
            <a:r>
              <a:rPr lang="en-GB" dirty="0" err="1" smtClean="0"/>
              <a:t>Biran</a:t>
            </a:r>
            <a:r>
              <a:rPr lang="en-GB" baseline="0" dirty="0" smtClean="0"/>
              <a:t> in 2012 concluded that “</a:t>
            </a:r>
            <a:r>
              <a:rPr lang="en-GB" dirty="0" smtClean="0"/>
              <a:t>When designing an effective</a:t>
            </a:r>
            <a:r>
              <a:rPr lang="en-GB" baseline="0" dirty="0" smtClean="0"/>
              <a:t> hand hygiene intervention it is important to consider human and environmental factors such as age, gender, educational background, job status and demographics. </a:t>
            </a:r>
          </a:p>
          <a:p>
            <a:endParaRPr lang="en-GB" baseline="0" dirty="0" smtClean="0"/>
          </a:p>
          <a:p>
            <a:r>
              <a:rPr lang="en-GB" baseline="0" dirty="0" smtClean="0"/>
              <a:t>As such, most authors have stated that a multimodal approach when designing a hand hygiene intervention is the most effective in improving overall compliance rather than a single-level intervention.</a:t>
            </a:r>
          </a:p>
          <a:p>
            <a:endParaRPr lang="en-GB" baseline="0" dirty="0" smtClean="0"/>
          </a:p>
          <a:p>
            <a:r>
              <a:rPr lang="en-GB" baseline="0" dirty="0" smtClean="0"/>
              <a:t>Previous research has shown that </a:t>
            </a:r>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11</a:t>
            </a:fld>
            <a:endParaRPr lang="en-GB"/>
          </a:p>
        </p:txBody>
      </p:sp>
    </p:spTree>
    <p:extLst>
      <p:ext uri="{BB962C8B-B14F-4D97-AF65-F5344CB8AC3E}">
        <p14:creationId xmlns:p14="http://schemas.microsoft.com/office/powerpoint/2010/main" val="3477661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is a general lack of knowledge and understanding of the benefit of good hand hygiene behaviour in preventing the spread of communicable diseases and this has arisen from differences in self-reported behaviour and actual behaviour meaning the extent of the problem has not been explored in detail. This has also resulted in a lack of compliance and subsequent spread of disease particularly amongst the most vulnerable in the population. There is also evidence of mal-practice through the likes of not washing hands before and after the preparation of food or after handling a child who had defecated. Social-demographic factors show that level of education and societal class influence hand hygiene behaviours; with those from a lower-class, less-educated background being more likely to have poor knowledge and compliance with hand hygiene. This is compounded by the fact that those from a poorer background repeat bad practice such as open defecation which leads to the further spread of diseases such as diarrhoea.</a:t>
            </a:r>
          </a:p>
          <a:p>
            <a:r>
              <a:rPr lang="en-GB" dirty="0" smtClean="0"/>
              <a:t>As such, the built environment plays a major role in influencing hand hygiene behaviour and compliance; with the provision of clean, accessible restrooms along with the provision of amenities like warm water, soap and a means for drying essential when practicing proper hand hygiene. Various intervention strategies are discussed and we can conclude that the most effective approach is a multimodal one which is tailored to the specific audience and setting. Hygiene education from a young age, reinforced by role models such as parents, teachers and work superiors is also recommended throughout a number of the studies as promoting positive change. However, as overall public awareness of good hand hygiene as a simple, effective measure in preventing the spread of communicable diseases remains low, more research is needed into the behavioural, cultural and social drivers that influence the public’s knowledge and perceptions of hand hygiene, as well as further examining the effectiveness of specific hygiene interventions in improving behaviour and compliance. </a:t>
            </a:r>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12</a:t>
            </a:fld>
            <a:endParaRPr lang="en-GB"/>
          </a:p>
        </p:txBody>
      </p:sp>
    </p:spTree>
    <p:extLst>
      <p:ext uri="{BB962C8B-B14F-4D97-AF65-F5344CB8AC3E}">
        <p14:creationId xmlns:p14="http://schemas.microsoft.com/office/powerpoint/2010/main" val="3180803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is a general lack of knowledge and understanding of the benefit of good hand hygiene behaviour in preventing the spread of communicable diseases and this has arisen from differences in self-reported behaviour and actual behaviour meaning the extent of the problem has not been explored in detail. This has also resulted in a lack of compliance and subsequent spread of disease particularly amongst the most vulnerable in the population. There is also evidence of mal-practice through the likes of not washing hands before and after the preparation of food or after handling a child who had defecated. Social-demographic factors show that level of education and societal class influence hand hygiene behaviours; with those from a lower-class, less-educated background being more likely to have poor knowledge and compliance with hand hygiene. This is compounded by the fact that those from a poorer background repeat bad practice such as open defecation which leads to the further spread of diseases such as diarrhoea.</a:t>
            </a:r>
          </a:p>
          <a:p>
            <a:r>
              <a:rPr lang="en-GB" dirty="0" smtClean="0"/>
              <a:t>As such, the built environment plays a major role in influencing hand hygiene behaviour and compliance; with the provision of clean, accessible restrooms along with the provision of amenities like warm water, soap and a means for drying essential when practicing proper hand hygiene. Various intervention strategies are discussed and we can conclude that the most effective approach is a multimodal one which is tailored to the specific audience and setting. Hygiene education from a young age, reinforced by role models such as parents, teachers and work superiors is also recommended throughout a number of the studies as promoting positive change. However, as overall public awareness of good hand hygiene as a simple, effective measure in preventing the spread of communicable diseases remains low, more research is needed into the behavioural, cultural and social drivers that influence the public’s knowledge and perceptions of hand hygiene, as well as further examining the effectiveness of specific hygiene interventions in improving behaviour and compliance. </a:t>
            </a:r>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13</a:t>
            </a:fld>
            <a:endParaRPr lang="en-GB"/>
          </a:p>
        </p:txBody>
      </p:sp>
    </p:spTree>
    <p:extLst>
      <p:ext uri="{BB962C8B-B14F-4D97-AF65-F5344CB8AC3E}">
        <p14:creationId xmlns:p14="http://schemas.microsoft.com/office/powerpoint/2010/main" val="737701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Now I would like to speak a little about my own research, which is “an investigation into </a:t>
            </a:r>
            <a:r>
              <a:rPr lang="en-GB" baseline="0" dirty="0" smtClean="0"/>
              <a:t>the </a:t>
            </a:r>
            <a:r>
              <a:rPr lang="en-GB" baseline="0" dirty="0" smtClean="0"/>
              <a:t>hand hygiene behaviours of the general population when using public </a:t>
            </a:r>
            <a:r>
              <a:rPr lang="en-GB" baseline="0" dirty="0" smtClean="0"/>
              <a:t>restrooms”</a:t>
            </a:r>
          </a:p>
          <a:p>
            <a:r>
              <a:rPr lang="en-GB" baseline="0" dirty="0" smtClean="0"/>
              <a:t>From the review of the literature we can see that there has been some research done on the general population in terms of their hand hygiene behaviour and compliance, however no study to date has comprehensively looked at the general population’s usage of public restrooms using an unobtrusive, observational monitoring method, and how human factors (personal, behavioural, environmental, social) affect hand hygiene behaviours and compliance while using public restrooms, the barriers to hand hygiene compliance nor the effectiveness of simple intervention strategies for improving hand hygiene compliance.</a:t>
            </a:r>
          </a:p>
          <a:p>
            <a:r>
              <a:rPr lang="en-GB" baseline="0" dirty="0" smtClean="0"/>
              <a:t>My research therefore is examining how human behaviour and attitudes towards hand hygiene affects their usage of public restrooms and their amenities. It will also look at how built environment factors (design and layout of public restrooms) influence hand hygiene amongst the general population, and which interventions would be most effective in improving hand hygiene compliance.</a:t>
            </a:r>
          </a:p>
          <a:p>
            <a:endParaRPr lang="en-GB" baseline="0" dirty="0" smtClean="0"/>
          </a:p>
          <a:p>
            <a:endParaRPr lang="en-GB" baseline="0" dirty="0" smtClean="0"/>
          </a:p>
        </p:txBody>
      </p:sp>
      <p:sp>
        <p:nvSpPr>
          <p:cNvPr id="4" name="Slide Number Placeholder 3"/>
          <p:cNvSpPr>
            <a:spLocks noGrp="1"/>
          </p:cNvSpPr>
          <p:nvPr>
            <p:ph type="sldNum" sz="quarter" idx="10"/>
          </p:nvPr>
        </p:nvSpPr>
        <p:spPr/>
        <p:txBody>
          <a:bodyPr/>
          <a:lstStyle/>
          <a:p>
            <a:fld id="{7B584E12-0A11-4874-B53F-2B0F0AA630B6}" type="slidenum">
              <a:rPr lang="en-GB" smtClean="0"/>
              <a:pPr/>
              <a:t>14</a:t>
            </a:fld>
            <a:endParaRPr lang="en-GB"/>
          </a:p>
        </p:txBody>
      </p:sp>
    </p:spTree>
    <p:extLst>
      <p:ext uri="{BB962C8B-B14F-4D97-AF65-F5344CB8AC3E}">
        <p14:creationId xmlns:p14="http://schemas.microsoft.com/office/powerpoint/2010/main" val="784537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such, we have identified five main research aims</a:t>
            </a:r>
          </a:p>
          <a:p>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15</a:t>
            </a:fld>
            <a:endParaRPr lang="en-GB"/>
          </a:p>
        </p:txBody>
      </p:sp>
    </p:spTree>
    <p:extLst>
      <p:ext uri="{BB962C8B-B14F-4D97-AF65-F5344CB8AC3E}">
        <p14:creationId xmlns:p14="http://schemas.microsoft.com/office/powerpoint/2010/main" val="35645334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order to fulfil these aims,</a:t>
            </a:r>
            <a:r>
              <a:rPr lang="en-GB" baseline="0" dirty="0" smtClean="0"/>
              <a:t> I have recently began to carry out two different studies; an observational study and a survey study and we will carry out both studies simultaneously to maintain research reliability.</a:t>
            </a:r>
          </a:p>
          <a:p>
            <a:endParaRPr lang="en-GB" baseline="0" dirty="0" smtClean="0"/>
          </a:p>
          <a:p>
            <a:r>
              <a:rPr lang="en-GB" baseline="0" dirty="0" smtClean="0"/>
              <a:t>We hope to carry out both studies in a number of city and town centres across Northern Ireland and possibly overseas.</a:t>
            </a:r>
          </a:p>
          <a:p>
            <a:endParaRPr lang="en-GB" baseline="0" dirty="0" smtClean="0"/>
          </a:p>
          <a:p>
            <a:r>
              <a:rPr lang="en-GB" baseline="0" dirty="0" smtClean="0"/>
              <a:t>The methodology for the observational study involves the use of thermal-imaging cameras to record the hand hygiene behaviours and compliance of the general public when using the pre-selected, public restrooms chosen. </a:t>
            </a:r>
          </a:p>
          <a:p>
            <a:endParaRPr lang="en-GB" baseline="0" dirty="0" smtClean="0"/>
          </a:p>
          <a:p>
            <a:r>
              <a:rPr lang="en-GB" baseline="0" dirty="0" smtClean="0"/>
              <a:t>The survey study will also be distributed to members of the general public at random around the same location as the observational study is taking place, in order to gather information on their hand hygiene knowledge, behaviours and compliance in relation to their usage of public restrooms.</a:t>
            </a:r>
          </a:p>
          <a:p>
            <a:endParaRPr lang="en-GB" baseline="0" dirty="0" smtClean="0"/>
          </a:p>
          <a:p>
            <a:r>
              <a:rPr lang="en-GB" baseline="0" dirty="0" smtClean="0"/>
              <a:t>We will then compare the reported behaviour from the survey response to the actual, observed behaviour and from this, fulfil our aims and objectives.</a:t>
            </a:r>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16</a:t>
            </a:fld>
            <a:endParaRPr lang="en-GB"/>
          </a:p>
        </p:txBody>
      </p:sp>
    </p:spTree>
    <p:extLst>
      <p:ext uri="{BB962C8B-B14F-4D97-AF65-F5344CB8AC3E}">
        <p14:creationId xmlns:p14="http://schemas.microsoft.com/office/powerpoint/2010/main" val="3556709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Findings from this research will have relevance in public health and the understanding of the spread of hygiene-related communicable diseases. They can be used to inform government and key public policy-makers by highlighting the importance of good hand hygiene as a simple, unobtrusive method in the control of hygiene-related communicable diseases. The findings hope to inform how government policy could achieve better hand-hygiene standard through either changes in the built environment (design and layout of public restrooms), changes in education intervention to the public on hand hygiene, or influencing a cultural shift.</a:t>
            </a:r>
          </a:p>
          <a:p>
            <a:r>
              <a:rPr lang="en-GB" dirty="0" smtClean="0"/>
              <a:t>Findings could also influence other sectors such as within the business community, the manufacturing and food industry to improve the health of the general population and reduce economic downturn (days lost at work due to illness; skill loss) by reducing hygiene-related communicable diseases.</a:t>
            </a:r>
          </a:p>
          <a:p>
            <a:r>
              <a:rPr lang="en-GB" dirty="0" smtClean="0"/>
              <a:t>While the scope of the problem is vast, new improvements in public health can be achieved through new understandings of hand hygiene and the transmission pathways of communicable disease via our hands. This research will hopefully advance that goal.</a:t>
            </a:r>
          </a:p>
        </p:txBody>
      </p:sp>
      <p:sp>
        <p:nvSpPr>
          <p:cNvPr id="4" name="Slide Number Placeholder 3"/>
          <p:cNvSpPr>
            <a:spLocks noGrp="1"/>
          </p:cNvSpPr>
          <p:nvPr>
            <p:ph type="sldNum" sz="quarter" idx="10"/>
          </p:nvPr>
        </p:nvSpPr>
        <p:spPr/>
        <p:txBody>
          <a:bodyPr/>
          <a:lstStyle/>
          <a:p>
            <a:fld id="{7B584E12-0A11-4874-B53F-2B0F0AA630B6}" type="slidenum">
              <a:rPr lang="en-GB" smtClean="0"/>
              <a:pPr/>
              <a:t>17</a:t>
            </a:fld>
            <a:endParaRPr lang="en-GB"/>
          </a:p>
        </p:txBody>
      </p:sp>
    </p:spTree>
    <p:extLst>
      <p:ext uri="{BB962C8B-B14F-4D97-AF65-F5344CB8AC3E}">
        <p14:creationId xmlns:p14="http://schemas.microsoft.com/office/powerpoint/2010/main" val="887619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Here are a list of the references used in this presentation.</a:t>
            </a:r>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18</a:t>
            </a:fld>
            <a:endParaRPr lang="en-GB"/>
          </a:p>
        </p:txBody>
      </p:sp>
    </p:spTree>
    <p:extLst>
      <p:ext uri="{BB962C8B-B14F-4D97-AF65-F5344CB8AC3E}">
        <p14:creationId xmlns:p14="http://schemas.microsoft.com/office/powerpoint/2010/main" val="4085270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And now that we have reached the end of the presentation, I</a:t>
            </a:r>
            <a:r>
              <a:rPr lang="en-GB" baseline="0" dirty="0" smtClean="0"/>
              <a:t> would like to welcome forward any questions?</a:t>
            </a:r>
            <a:endParaRPr lang="en-GB" dirty="0"/>
          </a:p>
        </p:txBody>
      </p:sp>
      <p:sp>
        <p:nvSpPr>
          <p:cNvPr id="4" name="Slide Number Placeholder 3"/>
          <p:cNvSpPr>
            <a:spLocks noGrp="1"/>
          </p:cNvSpPr>
          <p:nvPr>
            <p:ph type="sldNum" sz="quarter" idx="10"/>
          </p:nvPr>
        </p:nvSpPr>
        <p:spPr/>
        <p:txBody>
          <a:bodyPr/>
          <a:lstStyle/>
          <a:p>
            <a:fld id="{7B584E12-0A11-4874-B53F-2B0F0AA630B6}" type="slidenum">
              <a:rPr lang="en-GB" smtClean="0"/>
              <a:pPr/>
              <a:t>21</a:t>
            </a:fld>
            <a:endParaRPr lang="en-GB"/>
          </a:p>
        </p:txBody>
      </p:sp>
    </p:spTree>
    <p:extLst>
      <p:ext uri="{BB962C8B-B14F-4D97-AF65-F5344CB8AC3E}">
        <p14:creationId xmlns:p14="http://schemas.microsoft.com/office/powerpoint/2010/main" val="1711635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rporate Titl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3568" y="2708920"/>
            <a:ext cx="7992888"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smtClean="0"/>
              <a:t>Title</a:t>
            </a:r>
            <a:endParaRPr lang="en-GB" dirty="0"/>
          </a:p>
        </p:txBody>
      </p:sp>
      <p:sp>
        <p:nvSpPr>
          <p:cNvPr id="3" name="Subtitle 2"/>
          <p:cNvSpPr>
            <a:spLocks noGrp="1"/>
          </p:cNvSpPr>
          <p:nvPr>
            <p:ph type="subTitle" idx="1" hasCustomPrompt="1"/>
          </p:nvPr>
        </p:nvSpPr>
        <p:spPr>
          <a:xfrm>
            <a:off x="683568" y="3933056"/>
            <a:ext cx="7992888" cy="1656184"/>
          </a:xfrm>
        </p:spPr>
        <p:txBody>
          <a:bodyPr>
            <a:normAutofit/>
          </a:bodyPr>
          <a:lstStyle>
            <a:lvl1pPr marL="0" indent="0" algn="l">
              <a:buNone/>
              <a:defRPr sz="3600" b="1">
                <a:solidFill>
                  <a:srgbClr val="BBA46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Text</a:t>
            </a:r>
            <a:endParaRPr lang="en-GB" dirty="0"/>
          </a:p>
        </p:txBody>
      </p:sp>
      <p:sp>
        <p:nvSpPr>
          <p:cNvPr id="12" name="Subtitle 2"/>
          <p:cNvSpPr txBox="1">
            <a:spLocks/>
          </p:cNvSpPr>
          <p:nvPr userDrawn="1"/>
        </p:nvSpPr>
        <p:spPr>
          <a:xfrm>
            <a:off x="611560" y="5949280"/>
            <a:ext cx="2583904"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smtClean="0"/>
              <a:t>ulster.ac.uk</a:t>
            </a:r>
            <a:endParaRPr lang="en-GB" dirty="0"/>
          </a:p>
        </p:txBody>
      </p:sp>
    </p:spTree>
    <p:extLst>
      <p:ext uri="{BB962C8B-B14F-4D97-AF65-F5344CB8AC3E}">
        <p14:creationId xmlns:p14="http://schemas.microsoft.com/office/powerpoint/2010/main" val="3363841432"/>
      </p:ext>
    </p:extLst>
  </p:cSld>
  <p:clrMapOvr>
    <a:masterClrMapping/>
  </p:clrMapOvr>
  <p:transition spd="slow">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Corporate Divi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3861048"/>
            <a:ext cx="7772400" cy="1362075"/>
          </a:xfrm>
        </p:spPr>
        <p:txBody>
          <a:bodyPr anchor="t"/>
          <a:lstStyle>
            <a:lvl1pPr algn="l">
              <a:defRPr sz="4000" b="1" cap="none" baseline="0">
                <a:solidFill>
                  <a:srgbClr val="BBA461"/>
                </a:solidFill>
                <a:latin typeface="Arial" panose="020B0604020202020204" pitchFamily="34" charset="0"/>
                <a:cs typeface="Arial" panose="020B0604020202020204" pitchFamily="34" charset="0"/>
              </a:defRPr>
            </a:lvl1pPr>
          </a:lstStyle>
          <a:p>
            <a:r>
              <a:rPr lang="en-GB" cap="none" baseline="0" dirty="0" smtClean="0"/>
              <a:t>Divider Title</a:t>
            </a:r>
            <a:endParaRPr lang="en-GB" dirty="0"/>
          </a:p>
        </p:txBody>
      </p:sp>
      <p:sp>
        <p:nvSpPr>
          <p:cNvPr id="3" name="Text Placeholder 2"/>
          <p:cNvSpPr>
            <a:spLocks noGrp="1"/>
          </p:cNvSpPr>
          <p:nvPr>
            <p:ph type="body" idx="1" hasCustomPrompt="1"/>
          </p:nvPr>
        </p:nvSpPr>
        <p:spPr>
          <a:xfrm>
            <a:off x="722313" y="4593109"/>
            <a:ext cx="7772400" cy="1500187"/>
          </a:xfrm>
        </p:spPr>
        <p:txBody>
          <a:bodyPr anchor="t"/>
          <a:lstStyle>
            <a:lvl1pPr marL="0" indent="0">
              <a:buNone/>
              <a:defRPr sz="2000">
                <a:solidFill>
                  <a:schemeClr val="bg1"/>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 Head</a:t>
            </a:r>
          </a:p>
        </p:txBody>
      </p:sp>
    </p:spTree>
    <p:extLst>
      <p:ext uri="{BB962C8B-B14F-4D97-AF65-F5344CB8AC3E}">
        <p14:creationId xmlns:p14="http://schemas.microsoft.com/office/powerpoint/2010/main" val="1096415210"/>
      </p:ext>
    </p:extLst>
  </p:cSld>
  <p:clrMapOvr>
    <a:masterClrMapping/>
  </p:clrMapOvr>
  <p:transition spd="slow">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Corporate Content 1">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solidFill>
                  <a:srgbClr val="4A4A49"/>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2050" name="Picture 2" descr="C:\Users\MDunne\Desktop\UU Corporate 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7544" y="5736199"/>
            <a:ext cx="1310000"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473491"/>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rporate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512" y="1"/>
            <a:ext cx="6286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8" name="Picture 2" descr="C:\Users\MDunne\Desktop\UU Corporate 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7544" y="5736199"/>
            <a:ext cx="131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8219256"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Tree>
    <p:extLst>
      <p:ext uri="{BB962C8B-B14F-4D97-AF65-F5344CB8AC3E}">
        <p14:creationId xmlns:p14="http://schemas.microsoft.com/office/powerpoint/2010/main" val="1207762004"/>
      </p:ext>
    </p:extLst>
  </p:cSld>
  <p:clrMapOvr>
    <a:masterClrMapping/>
  </p:clrMapOvr>
  <p:transition spd="slow">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Corporate Image Layout">
    <p:spTree>
      <p:nvGrpSpPr>
        <p:cNvPr id="1" name=""/>
        <p:cNvGrpSpPr/>
        <p:nvPr/>
      </p:nvGrpSpPr>
      <p:grpSpPr>
        <a:xfrm>
          <a:off x="0" y="0"/>
          <a:ext cx="0" cy="0"/>
          <a:chOff x="0" y="0"/>
          <a:chExt cx="0" cy="0"/>
        </a:xfrm>
      </p:grpSpPr>
      <p:pic>
        <p:nvPicPr>
          <p:cNvPr id="8" name="Picture 7"/>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07704" y="-27385"/>
            <a:ext cx="8397146" cy="6885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513" y="-27384"/>
            <a:ext cx="6264139"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4474840"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952128"/>
            <a:ext cx="4464496"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4464496"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6" name="Picture 2" descr="C:\Users\MDunne\Desktop\UU Corporate Logo.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67544" y="5736199"/>
            <a:ext cx="1310000"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655333"/>
      </p:ext>
    </p:extLst>
  </p:cSld>
  <p:clrMapOvr>
    <a:masterClrMapping/>
  </p:clrMapOvr>
  <p:transition spd="slow">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Corporate Chart">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8" name="Picture 2" descr="C:\Users\MDunne\Desktop\UU Corporate 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7544" y="5736199"/>
            <a:ext cx="131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274638"/>
            <a:ext cx="8219256"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Tree>
    <p:extLst>
      <p:ext uri="{BB962C8B-B14F-4D97-AF65-F5344CB8AC3E}">
        <p14:creationId xmlns:p14="http://schemas.microsoft.com/office/powerpoint/2010/main" val="1364736831"/>
      </p:ext>
    </p:extLst>
  </p:cSld>
  <p:clrMapOvr>
    <a:masterClrMapping/>
  </p:clrMapOvr>
  <p:transition spd="slow">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DBE Faculty Titl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3568" y="3140968"/>
            <a:ext cx="7992888"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smtClean="0"/>
              <a:t>Title</a:t>
            </a:r>
            <a:endParaRPr lang="en-GB" dirty="0"/>
          </a:p>
        </p:txBody>
      </p:sp>
      <p:sp>
        <p:nvSpPr>
          <p:cNvPr id="3" name="Subtitle 2"/>
          <p:cNvSpPr>
            <a:spLocks noGrp="1"/>
          </p:cNvSpPr>
          <p:nvPr>
            <p:ph type="subTitle" idx="1" hasCustomPrompt="1"/>
          </p:nvPr>
        </p:nvSpPr>
        <p:spPr>
          <a:xfrm>
            <a:off x="683568" y="4437112"/>
            <a:ext cx="7992888" cy="1656184"/>
          </a:xfrm>
        </p:spPr>
        <p:txBody>
          <a:bodyPr anchor="t">
            <a:normAutofit/>
          </a:bodyPr>
          <a:lstStyle>
            <a:lvl1pPr marL="0" indent="0" algn="l">
              <a:buNone/>
              <a:defRPr sz="3600" b="1">
                <a:solidFill>
                  <a:srgbClr val="C711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Text</a:t>
            </a:r>
            <a:endParaRPr lang="en-GB" dirty="0"/>
          </a:p>
        </p:txBody>
      </p:sp>
      <p:sp>
        <p:nvSpPr>
          <p:cNvPr id="12" name="Subtitle 2"/>
          <p:cNvSpPr txBox="1">
            <a:spLocks/>
          </p:cNvSpPr>
          <p:nvPr userDrawn="1"/>
        </p:nvSpPr>
        <p:spPr>
          <a:xfrm>
            <a:off x="611560" y="5949280"/>
            <a:ext cx="2583904"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smtClean="0">
                <a:solidFill>
                  <a:srgbClr val="C7114F"/>
                </a:solidFill>
              </a:rPr>
              <a:t>ulster.ac.uk</a:t>
            </a:r>
            <a:endParaRPr lang="en-GB" dirty="0">
              <a:solidFill>
                <a:srgbClr val="C7114F"/>
              </a:solidFill>
            </a:endParaRPr>
          </a:p>
        </p:txBody>
      </p:sp>
    </p:spTree>
    <p:extLst>
      <p:ext uri="{BB962C8B-B14F-4D97-AF65-F5344CB8AC3E}">
        <p14:creationId xmlns:p14="http://schemas.microsoft.com/office/powerpoint/2010/main" val="4242935973"/>
      </p:ext>
    </p:extLst>
  </p:cSld>
  <p:clrMapOvr>
    <a:masterClrMapping/>
  </p:clrMapOvr>
  <p:transition spd="slow">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Arts, Design, Built Env Faculty Content 1">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noAutofit/>
          </a:bodyPr>
          <a:lstStyle>
            <a:lvl1pPr algn="l">
              <a:defRPr sz="3600" b="1">
                <a:solidFill>
                  <a:srgbClr val="C711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7" name="Picture 11" descr="UU Arts&amp;Design Logo.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7544" y="5733256"/>
            <a:ext cx="131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468665"/>
      </p:ext>
    </p:extLst>
  </p:cSld>
  <p:clrMapOvr>
    <a:overrideClrMapping bg1="lt1" tx1="dk1" bg2="lt2" tx2="dk2" accent1="accent1" accent2="accent2" accent3="accent3" accent4="accent4" accent5="accent5" accent6="accent6" hlink="hlink" folHlink="folHlink"/>
  </p:clrMapOvr>
  <p:transition spd="slow">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Arts, Design, Built Env Faculty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512" y="1"/>
            <a:ext cx="6286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457200" y="274638"/>
            <a:ext cx="8219256" cy="562074"/>
          </a:xfrm>
        </p:spPr>
        <p:txBody>
          <a:bodyPr>
            <a:noAutofit/>
          </a:bodyPr>
          <a:lstStyle>
            <a:lvl1pPr algn="l">
              <a:defRPr sz="3600" b="1">
                <a:solidFill>
                  <a:srgbClr val="C711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7" name="Picture 11" descr="UU Arts&amp;Design Logo.pn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7544" y="5733256"/>
            <a:ext cx="131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5568455"/>
      </p:ext>
    </p:extLst>
  </p:cSld>
  <p:clrMapOvr>
    <a:masterClrMapping/>
  </p:clrMapOvr>
  <p:transition spd="slow">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Arts, Design, Built Env Faculty Image Layout">
    <p:spTree>
      <p:nvGrpSpPr>
        <p:cNvPr id="1" name=""/>
        <p:cNvGrpSpPr/>
        <p:nvPr/>
      </p:nvGrpSpPr>
      <p:grpSpPr>
        <a:xfrm>
          <a:off x="0" y="0"/>
          <a:ext cx="0" cy="0"/>
          <a:chOff x="0" y="0"/>
          <a:chExt cx="0" cy="0"/>
        </a:xfrm>
      </p:grpSpPr>
      <p:pic>
        <p:nvPicPr>
          <p:cNvPr id="12" name="Picture 7"/>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07704" y="-27385"/>
            <a:ext cx="8397146" cy="6885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513" y="-27384"/>
            <a:ext cx="6264139"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4474840" cy="562074"/>
          </a:xfrm>
        </p:spPr>
        <p:txBody>
          <a:bodyPr>
            <a:noAutofit/>
          </a:bodyPr>
          <a:lstStyle>
            <a:lvl1pPr algn="l">
              <a:defRPr sz="3600" b="1">
                <a:solidFill>
                  <a:srgbClr val="C711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952128"/>
            <a:ext cx="446449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4464496"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7" name="Picture 11" descr="UU Arts&amp;Design Logo.png"/>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67544" y="5733256"/>
            <a:ext cx="131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916923"/>
      </p:ext>
    </p:extLst>
  </p:cSld>
  <p:clrMapOvr>
    <a:masterClrMapping/>
  </p:clrMapOvr>
  <p:transition spd="slow">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Arts, Design, Built Env Faculty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noAutofit/>
          </a:bodyPr>
          <a:lstStyle>
            <a:lvl1pPr algn="l">
              <a:defRPr sz="3600" b="1">
                <a:solidFill>
                  <a:srgbClr val="C7114F"/>
                </a:solidFill>
                <a:latin typeface="Arial" panose="020B0604020202020204" pitchFamily="34" charset="0"/>
                <a:cs typeface="Arial" panose="020B0604020202020204" pitchFamily="34" charset="0"/>
              </a:defRPr>
            </a:lvl1pPr>
          </a:lstStyle>
          <a:p>
            <a:r>
              <a:rPr lang="en-US" dirty="0" smtClean="0"/>
              <a:t>Click to edit Master title style</a:t>
            </a:r>
            <a:endParaRPr lang="en-GB" dirty="0"/>
          </a:p>
        </p:txBody>
      </p:sp>
      <p:sp>
        <p:nvSpPr>
          <p:cNvPr id="3" name="Content Placeholder 2"/>
          <p:cNvSpPr>
            <a:spLocks noGrp="1"/>
          </p:cNvSpPr>
          <p:nvPr>
            <p:ph sz="half" idx="1" hasCustomPrompt="1"/>
          </p:nvPr>
        </p:nvSpPr>
        <p:spPr>
          <a:xfrm>
            <a:off x="467544" y="764704"/>
            <a:ext cx="8208912"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Sub Head</a:t>
            </a:r>
            <a:endParaRPr lang="en-GB" dirty="0"/>
          </a:p>
        </p:txBody>
      </p:sp>
      <p:sp>
        <p:nvSpPr>
          <p:cNvPr id="4" name="Content Placeholder 3"/>
          <p:cNvSpPr>
            <a:spLocks noGrp="1"/>
          </p:cNvSpPr>
          <p:nvPr>
            <p:ph sz="half" idx="2" hasCustomPrompt="1"/>
          </p:nvPr>
        </p:nvSpPr>
        <p:spPr>
          <a:xfrm>
            <a:off x="467544" y="1600201"/>
            <a:ext cx="8280920"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smtClean="0"/>
              <a:t>Text</a:t>
            </a:r>
            <a:endParaRPr lang="en-GB" dirty="0"/>
          </a:p>
        </p:txBody>
      </p:sp>
      <p:pic>
        <p:nvPicPr>
          <p:cNvPr id="7" name="Picture 11" descr="UU Arts&amp;Design Logo.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67544" y="5733256"/>
            <a:ext cx="131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052846"/>
      </p:ext>
    </p:extLst>
  </p:cSld>
  <p:clrMapOvr>
    <a:masterClrMapping/>
  </p:clrMapOvr>
  <p:transition spd="slow">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C6AE1-2333-4445-AAE9-F4505DEEB201}" type="datetimeFigureOut">
              <a:rPr lang="en-GB" smtClean="0"/>
              <a:pPr/>
              <a:t>25/11/2016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5DD6A-4F4B-48C0-931C-A060E8E98EED}" type="slidenum">
              <a:rPr lang="en-GB" smtClean="0"/>
              <a:pPr/>
              <a:t>‹#›</a:t>
            </a:fld>
            <a:endParaRPr lang="en-GB"/>
          </a:p>
        </p:txBody>
      </p:sp>
    </p:spTree>
    <p:extLst>
      <p:ext uri="{BB962C8B-B14F-4D97-AF65-F5344CB8AC3E}">
        <p14:creationId xmlns:p14="http://schemas.microsoft.com/office/powerpoint/2010/main" val="268446480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75" r:id="rId3"/>
    <p:sldLayoutId id="2147483676" r:id="rId4"/>
    <p:sldLayoutId id="2147483683" r:id="rId5"/>
    <p:sldLayoutId id="2147483677" r:id="rId6"/>
    <p:sldLayoutId id="2147483661" r:id="rId7"/>
    <p:sldLayoutId id="2147483669" r:id="rId8"/>
    <p:sldLayoutId id="2147483670" r:id="rId9"/>
    <p:sldLayoutId id="2147483684" r:id="rId10"/>
    <p:sldLayoutId id="2147483678" r:id="rId11"/>
  </p:sldLayoutIdLst>
  <p:transition spd="slow">
    <p:wip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2.emf"/><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068960"/>
            <a:ext cx="7992888" cy="1470025"/>
          </a:xfrm>
        </p:spPr>
        <p:txBody>
          <a:bodyPr>
            <a:noAutofit/>
          </a:bodyPr>
          <a:lstStyle/>
          <a:p>
            <a:r>
              <a:rPr lang="en-GB" sz="3600" dirty="0" smtClean="0"/>
              <a:t>Public awareness of hand hygiene as a simple measure in preventing the spread of communicable diseases</a:t>
            </a:r>
            <a:endParaRPr lang="en-GB" sz="3600" dirty="0"/>
          </a:p>
        </p:txBody>
      </p:sp>
      <p:sp>
        <p:nvSpPr>
          <p:cNvPr id="3" name="Subtitle 2"/>
          <p:cNvSpPr>
            <a:spLocks noGrp="1"/>
          </p:cNvSpPr>
          <p:nvPr>
            <p:ph type="subTitle" idx="1"/>
          </p:nvPr>
        </p:nvSpPr>
        <p:spPr>
          <a:xfrm>
            <a:off x="683568" y="4538984"/>
            <a:ext cx="7992888" cy="1482303"/>
          </a:xfrm>
        </p:spPr>
        <p:txBody>
          <a:bodyPr>
            <a:normAutofit fontScale="92500" lnSpcReduction="10000"/>
          </a:bodyPr>
          <a:lstStyle/>
          <a:p>
            <a:r>
              <a:rPr lang="en-GB" sz="3200" dirty="0" smtClean="0"/>
              <a:t>World Congress on Infection Prevention and Control 2016</a:t>
            </a:r>
          </a:p>
          <a:p>
            <a:r>
              <a:rPr lang="en-GB" sz="3200" dirty="0" smtClean="0"/>
              <a:t>Aaron Lawson, Neale Blair, Marie Vaganay</a:t>
            </a:r>
            <a:endParaRPr lang="en-GB" sz="3200" dirty="0"/>
          </a:p>
        </p:txBody>
      </p:sp>
    </p:spTree>
    <p:extLst>
      <p:ext uri="{BB962C8B-B14F-4D97-AF65-F5344CB8AC3E}">
        <p14:creationId xmlns:p14="http://schemas.microsoft.com/office/powerpoint/2010/main" val="3203038525"/>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Presentation</a:t>
            </a:r>
            <a:r>
              <a:rPr lang="en-GB" dirty="0" smtClean="0"/>
              <a:t> Outline</a:t>
            </a:r>
            <a:endParaRPr lang="en-GB" dirty="0"/>
          </a:p>
        </p:txBody>
      </p:sp>
      <p:sp>
        <p:nvSpPr>
          <p:cNvPr id="4" name="Content Placeholder 3"/>
          <p:cNvSpPr>
            <a:spLocks noGrp="1"/>
          </p:cNvSpPr>
          <p:nvPr>
            <p:ph sz="half" idx="2"/>
          </p:nvPr>
        </p:nvSpPr>
        <p:spPr>
          <a:xfrm>
            <a:off x="467544" y="980728"/>
            <a:ext cx="8280920" cy="4536505"/>
          </a:xfrm>
        </p:spPr>
        <p:txBody>
          <a:bodyPr>
            <a:normAutofit fontScale="92500" lnSpcReduction="20000"/>
          </a:bodyPr>
          <a:lstStyle/>
          <a:p>
            <a:pPr marL="342900" indent="-342900">
              <a:buFont typeface="Wingdings" panose="05000000000000000000" pitchFamily="2" charset="2"/>
              <a:buChar char="Ø"/>
            </a:pPr>
            <a:r>
              <a:rPr lang="en-GB" dirty="0" smtClean="0"/>
              <a:t>Introduction</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Review Methodology</a:t>
            </a:r>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smtClean="0"/>
              <a:t>Review of the Literature</a:t>
            </a:r>
          </a:p>
          <a:p>
            <a:endParaRPr lang="en-GB" dirty="0" smtClean="0"/>
          </a:p>
          <a:p>
            <a:pPr marL="342900" indent="-342900">
              <a:buFont typeface="Wingdings" panose="05000000000000000000" pitchFamily="2" charset="2"/>
              <a:buChar char="Ø"/>
            </a:pPr>
            <a:r>
              <a:rPr lang="en-GB" dirty="0" smtClean="0"/>
              <a:t>Conclusions</a:t>
            </a:r>
          </a:p>
          <a:p>
            <a:endParaRPr lang="en-GB" dirty="0"/>
          </a:p>
          <a:p>
            <a:pPr marL="342900" indent="-342900">
              <a:buFont typeface="Wingdings" panose="05000000000000000000" pitchFamily="2" charset="2"/>
              <a:buChar char="Ø"/>
            </a:pPr>
            <a:r>
              <a:rPr lang="en-GB" smtClean="0"/>
              <a:t>Current </a:t>
            </a:r>
            <a:r>
              <a:rPr lang="en-GB" smtClean="0"/>
              <a:t>Doctoral </a:t>
            </a:r>
            <a:r>
              <a:rPr lang="en-GB" dirty="0" smtClean="0"/>
              <a:t>Research</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References</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Questions</a:t>
            </a:r>
            <a:endParaRPr lang="en-GB" dirty="0"/>
          </a:p>
        </p:txBody>
      </p:sp>
    </p:spTree>
    <p:extLst>
      <p:ext uri="{BB962C8B-B14F-4D97-AF65-F5344CB8AC3E}">
        <p14:creationId xmlns:p14="http://schemas.microsoft.com/office/powerpoint/2010/main" val="138313247"/>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Introduction</a:t>
            </a:r>
            <a:endParaRPr lang="en-GB" sz="3200" dirty="0"/>
          </a:p>
        </p:txBody>
      </p:sp>
      <p:sp>
        <p:nvSpPr>
          <p:cNvPr id="3" name="Content Placeholder 2"/>
          <p:cNvSpPr>
            <a:spLocks noGrp="1"/>
          </p:cNvSpPr>
          <p:nvPr>
            <p:ph sz="half" idx="1"/>
          </p:nvPr>
        </p:nvSpPr>
        <p:spPr>
          <a:xfrm>
            <a:off x="467544" y="836712"/>
            <a:ext cx="8208912" cy="460648"/>
          </a:xfrm>
        </p:spPr>
        <p:txBody>
          <a:bodyPr/>
          <a:lstStyle/>
          <a:p>
            <a:r>
              <a:rPr lang="en-GB" sz="2400" dirty="0" smtClean="0"/>
              <a:t>Communicable Diseases</a:t>
            </a:r>
            <a:endParaRPr lang="en-GB" sz="2400" dirty="0"/>
          </a:p>
        </p:txBody>
      </p:sp>
      <p:sp>
        <p:nvSpPr>
          <p:cNvPr id="4" name="Content Placeholder 3"/>
          <p:cNvSpPr>
            <a:spLocks noGrp="1"/>
          </p:cNvSpPr>
          <p:nvPr>
            <p:ph sz="half" idx="2"/>
          </p:nvPr>
        </p:nvSpPr>
        <p:spPr>
          <a:xfrm>
            <a:off x="467544" y="1398786"/>
            <a:ext cx="5544616" cy="4406478"/>
          </a:xfrm>
        </p:spPr>
        <p:txBody>
          <a:bodyPr>
            <a:normAutofit fontScale="70000" lnSpcReduction="20000"/>
          </a:bodyPr>
          <a:lstStyle/>
          <a:p>
            <a:pPr marL="342900" indent="-342900">
              <a:buFont typeface="Wingdings" panose="05000000000000000000" pitchFamily="2" charset="2"/>
              <a:buChar char="Ø"/>
            </a:pPr>
            <a:r>
              <a:rPr lang="en-GB" dirty="0"/>
              <a:t>Communicable diseases are one of the leading causes of death worldwide (</a:t>
            </a:r>
            <a:r>
              <a:rPr lang="en-GB" i="1" dirty="0"/>
              <a:t>Lozano et al, 2013; </a:t>
            </a:r>
            <a:r>
              <a:rPr lang="en-GB" i="1" dirty="0" err="1"/>
              <a:t>Seimetz</a:t>
            </a:r>
            <a:r>
              <a:rPr lang="en-GB" i="1" dirty="0"/>
              <a:t>, 2016</a:t>
            </a:r>
            <a:r>
              <a:rPr lang="en-GB" dirty="0" smtClean="0"/>
              <a:t>)</a:t>
            </a:r>
          </a:p>
          <a:p>
            <a:endParaRPr lang="en-GB" dirty="0" smtClean="0"/>
          </a:p>
          <a:p>
            <a:pPr marL="342900" indent="-342900">
              <a:buFont typeface="Wingdings" panose="05000000000000000000" pitchFamily="2" charset="2"/>
              <a:buChar char="Ø"/>
            </a:pPr>
            <a:r>
              <a:rPr lang="en-GB" dirty="0" smtClean="0"/>
              <a:t>Result of poor hygiene behaviours </a:t>
            </a:r>
            <a:r>
              <a:rPr lang="en-GB" dirty="0"/>
              <a:t>and sanitation (</a:t>
            </a:r>
            <a:r>
              <a:rPr lang="en-GB" i="1" dirty="0"/>
              <a:t>Banda et al, 2007; Lawrence et al., </a:t>
            </a:r>
            <a:r>
              <a:rPr lang="en-GB" i="1" dirty="0" smtClean="0"/>
              <a:t>2016)</a:t>
            </a:r>
          </a:p>
          <a:p>
            <a:endParaRPr lang="en-GB" i="1" dirty="0"/>
          </a:p>
          <a:p>
            <a:pPr marL="342900" indent="-342900">
              <a:buFont typeface="Wingdings" panose="05000000000000000000" pitchFamily="2" charset="2"/>
              <a:buChar char="Ø"/>
            </a:pPr>
            <a:r>
              <a:rPr lang="en-GB" dirty="0" smtClean="0"/>
              <a:t>Hygiene-related communicable diseases like diarrhoeal disease in particular are a major threat because they target the most vulnerable groups in society like children and the very elderly </a:t>
            </a:r>
            <a:r>
              <a:rPr lang="en-GB" i="1" dirty="0" smtClean="0"/>
              <a:t>(</a:t>
            </a:r>
            <a:r>
              <a:rPr lang="en-GB" i="1" dirty="0" err="1"/>
              <a:t>Luby</a:t>
            </a:r>
            <a:r>
              <a:rPr lang="en-GB" i="1" dirty="0"/>
              <a:t> et </a:t>
            </a:r>
            <a:r>
              <a:rPr lang="en-GB" i="1" dirty="0" smtClean="0"/>
              <a:t>al</a:t>
            </a:r>
            <a:r>
              <a:rPr lang="en-GB" i="1" dirty="0"/>
              <a:t>, 2009; Fisher et al, 2011; Arnold et al, 2013; Freeman et al, 2014). </a:t>
            </a:r>
            <a:endParaRPr lang="en-GB" i="1" dirty="0" smtClean="0"/>
          </a:p>
          <a:p>
            <a:endParaRPr lang="en-GB" i="1" dirty="0" smtClean="0"/>
          </a:p>
          <a:p>
            <a:pPr marL="342900" indent="-342900">
              <a:buFont typeface="Wingdings" panose="05000000000000000000" pitchFamily="2" charset="2"/>
              <a:buChar char="Ø"/>
            </a:pPr>
            <a:r>
              <a:rPr lang="en-GB" i="1" dirty="0"/>
              <a:t>Diarrhoeal </a:t>
            </a:r>
            <a:r>
              <a:rPr lang="en-GB" i="1" dirty="0" smtClean="0"/>
              <a:t>disease is </a:t>
            </a:r>
            <a:r>
              <a:rPr lang="en-GB" i="1" dirty="0"/>
              <a:t>one of the largest causes of mortality worldwide (Scott et al, 2007; </a:t>
            </a:r>
            <a:r>
              <a:rPr lang="en-GB" i="1" dirty="0" err="1"/>
              <a:t>Biran</a:t>
            </a:r>
            <a:r>
              <a:rPr lang="en-GB" i="1" dirty="0"/>
              <a:t> et al, 2014; </a:t>
            </a:r>
            <a:r>
              <a:rPr lang="en-GB" i="1" dirty="0" err="1"/>
              <a:t>Contzen</a:t>
            </a:r>
            <a:r>
              <a:rPr lang="en-GB" i="1" dirty="0"/>
              <a:t> et al, 2015) </a:t>
            </a:r>
          </a:p>
        </p:txBody>
      </p:sp>
      <p:pic>
        <p:nvPicPr>
          <p:cNvPr id="5" name="Picture 4"/>
          <p:cNvPicPr>
            <a:picLocks noChangeAspect="1"/>
          </p:cNvPicPr>
          <p:nvPr/>
        </p:nvPicPr>
        <p:blipFill>
          <a:blip r:embed="rId3" cstate="print"/>
          <a:stretch>
            <a:fillRect/>
          </a:stretch>
        </p:blipFill>
        <p:spPr>
          <a:xfrm>
            <a:off x="6012160" y="1279140"/>
            <a:ext cx="3029975" cy="3054361"/>
          </a:xfrm>
          <a:prstGeom prst="rect">
            <a:avLst/>
          </a:prstGeom>
        </p:spPr>
      </p:pic>
    </p:spTree>
    <p:extLst>
      <p:ext uri="{BB962C8B-B14F-4D97-AF65-F5344CB8AC3E}">
        <p14:creationId xmlns:p14="http://schemas.microsoft.com/office/powerpoint/2010/main" val="1684395265"/>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Introduction</a:t>
            </a:r>
            <a:endParaRPr lang="en-GB" sz="3200" dirty="0"/>
          </a:p>
        </p:txBody>
      </p:sp>
      <p:sp>
        <p:nvSpPr>
          <p:cNvPr id="3" name="Content Placeholder 2"/>
          <p:cNvSpPr>
            <a:spLocks noGrp="1"/>
          </p:cNvSpPr>
          <p:nvPr>
            <p:ph sz="half" idx="1"/>
          </p:nvPr>
        </p:nvSpPr>
        <p:spPr>
          <a:xfrm>
            <a:off x="467544" y="836712"/>
            <a:ext cx="8208912" cy="460648"/>
          </a:xfrm>
        </p:spPr>
        <p:txBody>
          <a:bodyPr/>
          <a:lstStyle/>
          <a:p>
            <a:r>
              <a:rPr lang="en-GB" sz="2400" dirty="0" smtClean="0"/>
              <a:t>Role of Good Hand Hygiene </a:t>
            </a:r>
            <a:endParaRPr lang="en-GB" sz="2400" dirty="0"/>
          </a:p>
        </p:txBody>
      </p:sp>
      <p:sp>
        <p:nvSpPr>
          <p:cNvPr id="4" name="Content Placeholder 3"/>
          <p:cNvSpPr>
            <a:spLocks noGrp="1"/>
          </p:cNvSpPr>
          <p:nvPr>
            <p:ph sz="half" idx="2"/>
          </p:nvPr>
        </p:nvSpPr>
        <p:spPr>
          <a:xfrm>
            <a:off x="467544" y="1398786"/>
            <a:ext cx="5328592" cy="4334470"/>
          </a:xfrm>
        </p:spPr>
        <p:txBody>
          <a:bodyPr>
            <a:normAutofit fontScale="77500" lnSpcReduction="20000"/>
          </a:bodyPr>
          <a:lstStyle/>
          <a:p>
            <a:pPr marL="342900" indent="-342900">
              <a:buFont typeface="Wingdings" panose="05000000000000000000" pitchFamily="2" charset="2"/>
              <a:buChar char="Ø"/>
            </a:pPr>
            <a:r>
              <a:rPr lang="en-GB" dirty="0"/>
              <a:t>Good hand hygiene is known to reduce the prevalence and spread of communicable diseases </a:t>
            </a:r>
            <a:r>
              <a:rPr lang="en-GB" i="1" dirty="0"/>
              <a:t>(Scott et al, 2007; </a:t>
            </a:r>
            <a:r>
              <a:rPr lang="en-GB" i="1" dirty="0" err="1"/>
              <a:t>Luby</a:t>
            </a:r>
            <a:r>
              <a:rPr lang="en-GB" i="1" dirty="0"/>
              <a:t> et al., 2009; </a:t>
            </a:r>
            <a:r>
              <a:rPr lang="en-GB" i="1" dirty="0" err="1"/>
              <a:t>Blencowe</a:t>
            </a:r>
            <a:r>
              <a:rPr lang="en-GB" i="1" dirty="0"/>
              <a:t> et al., 2011; Bolton, 2011; Massey et al, 2011; Hirai et al, 2016</a:t>
            </a:r>
            <a:r>
              <a:rPr lang="en-GB" i="1" dirty="0" smtClean="0"/>
              <a:t>)</a:t>
            </a:r>
          </a:p>
          <a:p>
            <a:pPr marL="342900" indent="-342900">
              <a:buFont typeface="Wingdings" panose="05000000000000000000" pitchFamily="2" charset="2"/>
              <a:buChar char="Ø"/>
            </a:pPr>
            <a:endParaRPr lang="en-GB" i="1" dirty="0" smtClean="0"/>
          </a:p>
          <a:p>
            <a:pPr marL="342900" indent="-342900">
              <a:buFont typeface="Wingdings" panose="05000000000000000000" pitchFamily="2" charset="2"/>
              <a:buChar char="Ø"/>
            </a:pPr>
            <a:r>
              <a:rPr lang="en-GB" dirty="0" smtClean="0"/>
              <a:t>Good hand hygiene compliance is generally poor </a:t>
            </a:r>
            <a:r>
              <a:rPr lang="en-GB" i="1" dirty="0" smtClean="0"/>
              <a:t>(Cairncross </a:t>
            </a:r>
            <a:r>
              <a:rPr lang="en-GB" i="1" dirty="0"/>
              <a:t>et al, 2005; </a:t>
            </a:r>
            <a:r>
              <a:rPr lang="en-GB" i="1" dirty="0" err="1"/>
              <a:t>Okojie</a:t>
            </a:r>
            <a:r>
              <a:rPr lang="en-GB" i="1" dirty="0"/>
              <a:t> et al, 2005; Scott et al, 2007; </a:t>
            </a:r>
            <a:r>
              <a:rPr lang="en-GB" i="1" dirty="0" err="1"/>
              <a:t>Odo</a:t>
            </a:r>
            <a:r>
              <a:rPr lang="en-GB" i="1" dirty="0"/>
              <a:t> et al, 2015; </a:t>
            </a:r>
            <a:r>
              <a:rPr lang="en-GB" i="1" dirty="0" err="1"/>
              <a:t>Seimetz</a:t>
            </a:r>
            <a:r>
              <a:rPr lang="en-GB" i="1" dirty="0"/>
              <a:t> et al, 2016</a:t>
            </a:r>
            <a:r>
              <a:rPr lang="en-GB" i="1" dirty="0" smtClean="0"/>
              <a:t>)</a:t>
            </a:r>
          </a:p>
          <a:p>
            <a:pPr marL="342900" indent="-342900">
              <a:buFont typeface="Wingdings" panose="05000000000000000000" pitchFamily="2" charset="2"/>
              <a:buChar char="Ø"/>
            </a:pPr>
            <a:endParaRPr lang="en-GB" i="1" dirty="0" smtClean="0"/>
          </a:p>
          <a:p>
            <a:pPr marL="342900" indent="-342900">
              <a:buFont typeface="Wingdings" panose="05000000000000000000" pitchFamily="2" charset="2"/>
              <a:buChar char="Ø"/>
            </a:pPr>
            <a:r>
              <a:rPr lang="en-GB" dirty="0" smtClean="0"/>
              <a:t>Globally, it is </a:t>
            </a:r>
            <a:r>
              <a:rPr lang="en-GB" b="1" dirty="0" smtClean="0"/>
              <a:t>estimated</a:t>
            </a:r>
            <a:r>
              <a:rPr lang="en-GB" dirty="0" smtClean="0"/>
              <a:t> that approximately 19 – 20% of the general public wash their hands with soap after contact with faeces, despite them knowing the benefits of hand hygiene in disease prevention and control </a:t>
            </a:r>
            <a:r>
              <a:rPr lang="en-GB" i="1" dirty="0" smtClean="0"/>
              <a:t>(</a:t>
            </a:r>
            <a:r>
              <a:rPr lang="en-GB" i="1" dirty="0" err="1" smtClean="0"/>
              <a:t>Biran</a:t>
            </a:r>
            <a:r>
              <a:rPr lang="en-GB" i="1" dirty="0" smtClean="0"/>
              <a:t> et al, 2012; Freeman et al, 2014</a:t>
            </a:r>
            <a:r>
              <a:rPr lang="en-GB" i="1" dirty="0" smtClean="0"/>
              <a:t>)</a:t>
            </a:r>
            <a:endParaRPr lang="en-GB" i="1" dirty="0" smtClean="0"/>
          </a:p>
        </p:txBody>
      </p:sp>
      <p:pic>
        <p:nvPicPr>
          <p:cNvPr id="5" name="Picture 4"/>
          <p:cNvPicPr>
            <a:picLocks noChangeAspect="1"/>
          </p:cNvPicPr>
          <p:nvPr/>
        </p:nvPicPr>
        <p:blipFill>
          <a:blip r:embed="rId3" cstate="print"/>
          <a:stretch>
            <a:fillRect/>
          </a:stretch>
        </p:blipFill>
        <p:spPr>
          <a:xfrm>
            <a:off x="5796136" y="1297360"/>
            <a:ext cx="3182388" cy="3377477"/>
          </a:xfrm>
          <a:prstGeom prst="rect">
            <a:avLst/>
          </a:prstGeom>
        </p:spPr>
      </p:pic>
    </p:spTree>
    <p:extLst>
      <p:ext uri="{BB962C8B-B14F-4D97-AF65-F5344CB8AC3E}">
        <p14:creationId xmlns:p14="http://schemas.microsoft.com/office/powerpoint/2010/main" val="3369444083"/>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Review Methodology</a:t>
            </a:r>
            <a:endParaRPr lang="en-GB" sz="3200" dirty="0"/>
          </a:p>
        </p:txBody>
      </p:sp>
      <p:sp>
        <p:nvSpPr>
          <p:cNvPr id="4" name="Content Placeholder 3"/>
          <p:cNvSpPr>
            <a:spLocks noGrp="1"/>
          </p:cNvSpPr>
          <p:nvPr>
            <p:ph sz="half" idx="2"/>
          </p:nvPr>
        </p:nvSpPr>
        <p:spPr>
          <a:xfrm>
            <a:off x="467544" y="1052736"/>
            <a:ext cx="5904656" cy="4464497"/>
          </a:xfrm>
        </p:spPr>
        <p:txBody>
          <a:bodyPr>
            <a:normAutofit lnSpcReduction="10000"/>
          </a:bodyPr>
          <a:lstStyle/>
          <a:p>
            <a:pPr marL="342900" indent="-342900">
              <a:buFont typeface="Wingdings" panose="05000000000000000000" pitchFamily="2" charset="2"/>
              <a:buChar char="Ø"/>
            </a:pPr>
            <a:r>
              <a:rPr lang="en-GB" dirty="0"/>
              <a:t>An online systematic search of the SCOPUS, Science Direct and PubMed databases took place in April 2016 using key terms related to hand hygiene behaviours and compliance among the general population. </a:t>
            </a:r>
            <a:endParaRPr lang="en-GB" dirty="0" smtClean="0"/>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a:t>The inclusion criteria keywords were “hand hygiene”, “hand washing”, “public” and “knowledge”, </a:t>
            </a:r>
            <a:r>
              <a:rPr lang="en-GB" dirty="0" smtClean="0"/>
              <a:t>whereas </a:t>
            </a:r>
            <a:r>
              <a:rPr lang="en-GB" dirty="0"/>
              <a:t>the exclusion criteria keywords were “healthcare”, “hospital” and “nursing”. </a:t>
            </a:r>
          </a:p>
        </p:txBody>
      </p:sp>
      <p:pic>
        <p:nvPicPr>
          <p:cNvPr id="5" name="Picture 4"/>
          <p:cNvPicPr>
            <a:picLocks noChangeAspect="1"/>
          </p:cNvPicPr>
          <p:nvPr/>
        </p:nvPicPr>
        <p:blipFill>
          <a:blip r:embed="rId3" cstate="print"/>
          <a:stretch>
            <a:fillRect/>
          </a:stretch>
        </p:blipFill>
        <p:spPr>
          <a:xfrm>
            <a:off x="6444208" y="1052737"/>
            <a:ext cx="1584176" cy="15261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cstate="print"/>
          <a:stretch>
            <a:fillRect/>
          </a:stretch>
        </p:blipFill>
        <p:spPr>
          <a:xfrm>
            <a:off x="6444208" y="4919676"/>
            <a:ext cx="2232248" cy="7876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5" cstate="print"/>
          <a:stretch>
            <a:fillRect/>
          </a:stretch>
        </p:blipFill>
        <p:spPr>
          <a:xfrm>
            <a:off x="6408204" y="2933662"/>
            <a:ext cx="1620180" cy="1631246"/>
          </a:xfrm>
          <a:prstGeom prst="rect">
            <a:avLst/>
          </a:prstGeom>
        </p:spPr>
      </p:pic>
    </p:spTree>
    <p:extLst>
      <p:ext uri="{BB962C8B-B14F-4D97-AF65-F5344CB8AC3E}">
        <p14:creationId xmlns:p14="http://schemas.microsoft.com/office/powerpoint/2010/main" val="3215834886"/>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Review Methodology</a:t>
            </a:r>
            <a:endParaRPr lang="en-GB" sz="3200" dirty="0"/>
          </a:p>
        </p:txBody>
      </p:sp>
      <p:pic>
        <p:nvPicPr>
          <p:cNvPr id="5" name="Content Placeholder 4"/>
          <p:cNvPicPr>
            <a:picLocks noGrp="1" noChangeAspect="1"/>
          </p:cNvPicPr>
          <p:nvPr>
            <p:ph sz="half" idx="2"/>
          </p:nvPr>
        </p:nvPicPr>
        <p:blipFill>
          <a:blip r:embed="rId3" cstate="print"/>
          <a:stretch>
            <a:fillRect/>
          </a:stretch>
        </p:blipFill>
        <p:spPr>
          <a:xfrm>
            <a:off x="323528" y="836713"/>
            <a:ext cx="8645748" cy="4032448"/>
          </a:xfrm>
          <a:prstGeom prst="rect">
            <a:avLst/>
          </a:prstGeom>
        </p:spPr>
      </p:pic>
      <p:sp>
        <p:nvSpPr>
          <p:cNvPr id="7" name="Oval 6"/>
          <p:cNvSpPr/>
          <p:nvPr/>
        </p:nvSpPr>
        <p:spPr>
          <a:xfrm>
            <a:off x="5652120" y="2896850"/>
            <a:ext cx="648072" cy="5040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31</a:t>
            </a:r>
            <a:endParaRPr lang="en-GB" dirty="0">
              <a:solidFill>
                <a:schemeClr val="tx1"/>
              </a:solidFill>
            </a:endParaRPr>
          </a:p>
        </p:txBody>
      </p:sp>
      <p:sp>
        <p:nvSpPr>
          <p:cNvPr id="8" name="Oval 7"/>
          <p:cNvSpPr/>
          <p:nvPr/>
        </p:nvSpPr>
        <p:spPr>
          <a:xfrm>
            <a:off x="4322366" y="3400906"/>
            <a:ext cx="648072" cy="5040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28</a:t>
            </a:r>
            <a:endParaRPr lang="en-GB" dirty="0">
              <a:solidFill>
                <a:schemeClr val="tx1"/>
              </a:solidFill>
            </a:endParaRPr>
          </a:p>
        </p:txBody>
      </p:sp>
      <p:sp>
        <p:nvSpPr>
          <p:cNvPr id="9" name="Oval 8"/>
          <p:cNvSpPr/>
          <p:nvPr/>
        </p:nvSpPr>
        <p:spPr>
          <a:xfrm>
            <a:off x="6660232" y="2216966"/>
            <a:ext cx="648072" cy="50405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34</a:t>
            </a:r>
            <a:endParaRPr lang="en-GB" dirty="0">
              <a:solidFill>
                <a:schemeClr val="tx1"/>
              </a:solidFill>
            </a:endParaRPr>
          </a:p>
        </p:txBody>
      </p:sp>
      <p:sp>
        <p:nvSpPr>
          <p:cNvPr id="11" name="TextBox 10"/>
          <p:cNvSpPr txBox="1"/>
          <p:nvPr/>
        </p:nvSpPr>
        <p:spPr>
          <a:xfrm>
            <a:off x="457200" y="4869161"/>
            <a:ext cx="8363272" cy="864095"/>
          </a:xfrm>
          <a:prstGeom prst="rect">
            <a:avLst/>
          </a:prstGeom>
        </p:spPr>
        <p:txBody>
          <a:bodyPr vert="horz" wrap="square" lIns="91440" tIns="45720" rIns="91440" bIns="45720" rtlCol="0" anchor="ctr">
            <a:normAutofit/>
          </a:bodyPr>
          <a:lstStyle/>
          <a:p>
            <a:endParaRPr lang="en-GB" dirty="0" smtClean="0"/>
          </a:p>
        </p:txBody>
      </p:sp>
      <p:sp>
        <p:nvSpPr>
          <p:cNvPr id="12" name="Rectangle 11"/>
          <p:cNvSpPr/>
          <p:nvPr/>
        </p:nvSpPr>
        <p:spPr>
          <a:xfrm>
            <a:off x="468450" y="4809926"/>
            <a:ext cx="8352021" cy="769441"/>
          </a:xfrm>
          <a:prstGeom prst="rect">
            <a:avLst/>
          </a:prstGeom>
        </p:spPr>
        <p:txBody>
          <a:bodyPr wrap="square">
            <a:spAutoFit/>
          </a:bodyPr>
          <a:lstStyle/>
          <a:p>
            <a:pPr marL="285750" indent="-285750">
              <a:buFont typeface="Wingdings" panose="05000000000000000000" pitchFamily="2" charset="2"/>
              <a:buChar char="Ø"/>
            </a:pPr>
            <a:r>
              <a:rPr lang="en-GB" sz="1100" dirty="0" smtClean="0"/>
              <a:t>There were 99 </a:t>
            </a:r>
            <a:r>
              <a:rPr lang="en-GB" sz="1100" dirty="0"/>
              <a:t>initial document results ranging from 1987 to 2016 of which 94 were included in the final </a:t>
            </a:r>
            <a:r>
              <a:rPr lang="en-GB" sz="1100" dirty="0" smtClean="0"/>
              <a:t>review</a:t>
            </a:r>
          </a:p>
          <a:p>
            <a:endParaRPr lang="en-GB" sz="1100" dirty="0" smtClean="0"/>
          </a:p>
          <a:p>
            <a:pPr marL="285750" indent="-285750">
              <a:buFont typeface="Wingdings" panose="05000000000000000000" pitchFamily="2" charset="2"/>
              <a:buChar char="Ø"/>
            </a:pPr>
            <a:r>
              <a:rPr lang="en-GB" sz="1100" dirty="0"/>
              <a:t>The majority of these have been published in the last five years (54) demonstrating that most of the knowledge and understanding regarding hand hygiene and its importance in the prevention of the spread of communicable diseases is relatively new in research terms. </a:t>
            </a:r>
          </a:p>
        </p:txBody>
      </p:sp>
      <p:cxnSp>
        <p:nvCxnSpPr>
          <p:cNvPr id="16" name="Straight Arrow Connector 15"/>
          <p:cNvCxnSpPr>
            <a:stCxn id="7" idx="0"/>
          </p:cNvCxnSpPr>
          <p:nvPr/>
        </p:nvCxnSpPr>
        <p:spPr>
          <a:xfrm flipV="1">
            <a:off x="5976156" y="2468994"/>
            <a:ext cx="0" cy="42785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p:cNvCxnSpPr/>
          <p:nvPr/>
        </p:nvCxnSpPr>
        <p:spPr>
          <a:xfrm flipV="1">
            <a:off x="4646402" y="3148878"/>
            <a:ext cx="324036" cy="25202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p:cNvCxnSpPr>
            <a:stCxn id="9" idx="2"/>
          </p:cNvCxnSpPr>
          <p:nvPr/>
        </p:nvCxnSpPr>
        <p:spPr>
          <a:xfrm flipH="1">
            <a:off x="6300192" y="2468994"/>
            <a:ext cx="360040" cy="2390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440196022"/>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lstStyle/>
          <a:p>
            <a:r>
              <a:rPr lang="en-GB" sz="3200" dirty="0" smtClean="0"/>
              <a:t>Review of the Literature</a:t>
            </a:r>
            <a:endParaRPr lang="en-GB" sz="3200" dirty="0"/>
          </a:p>
        </p:txBody>
      </p:sp>
      <p:sp>
        <p:nvSpPr>
          <p:cNvPr id="3" name="Content Placeholder 2"/>
          <p:cNvSpPr>
            <a:spLocks noGrp="1"/>
          </p:cNvSpPr>
          <p:nvPr>
            <p:ph sz="half" idx="1"/>
          </p:nvPr>
        </p:nvSpPr>
        <p:spPr/>
        <p:txBody>
          <a:bodyPr/>
          <a:lstStyle/>
          <a:p>
            <a:r>
              <a:rPr lang="en-GB" sz="2400" dirty="0"/>
              <a:t>Behaviours, Knowledge and Practice</a:t>
            </a:r>
          </a:p>
        </p:txBody>
      </p:sp>
      <p:sp>
        <p:nvSpPr>
          <p:cNvPr id="4" name="Content Placeholder 3"/>
          <p:cNvSpPr>
            <a:spLocks noGrp="1"/>
          </p:cNvSpPr>
          <p:nvPr>
            <p:ph sz="half" idx="2"/>
          </p:nvPr>
        </p:nvSpPr>
        <p:spPr>
          <a:xfrm>
            <a:off x="467544" y="1326778"/>
            <a:ext cx="8280920" cy="4478485"/>
          </a:xfrm>
        </p:spPr>
        <p:txBody>
          <a:bodyPr>
            <a:normAutofit fontScale="77500" lnSpcReduction="20000"/>
          </a:bodyPr>
          <a:lstStyle/>
          <a:p>
            <a:pPr marL="342900" indent="-342900">
              <a:buFont typeface="Wingdings" panose="05000000000000000000" pitchFamily="2" charset="2"/>
              <a:buChar char="Ø"/>
            </a:pPr>
            <a:r>
              <a:rPr lang="en-GB" dirty="0"/>
              <a:t>Influencing behaviour is not easy, with past efforts based upon health education being met with limited success (</a:t>
            </a:r>
            <a:r>
              <a:rPr lang="en-GB" i="1" dirty="0"/>
              <a:t>Scott et al., 2007; Arnold et al, </a:t>
            </a:r>
            <a:r>
              <a:rPr lang="en-GB" i="1" dirty="0" smtClean="0"/>
              <a:t>2009</a:t>
            </a:r>
            <a:r>
              <a:rPr lang="en-GB" dirty="0" smtClean="0"/>
              <a:t>)</a:t>
            </a:r>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a:t>Prior studies have exposed gaps in individual knowledge (</a:t>
            </a:r>
            <a:r>
              <a:rPr lang="en-GB" i="1" dirty="0" err="1"/>
              <a:t>Biran</a:t>
            </a:r>
            <a:r>
              <a:rPr lang="en-GB" i="1" dirty="0"/>
              <a:t> et al, 2009; McMahon et al, 2011; </a:t>
            </a:r>
            <a:r>
              <a:rPr lang="en-GB" i="1" dirty="0" err="1"/>
              <a:t>Tuzun</a:t>
            </a:r>
            <a:r>
              <a:rPr lang="en-GB" i="1" dirty="0"/>
              <a:t> et al., 2015</a:t>
            </a:r>
            <a:r>
              <a:rPr lang="en-GB" dirty="0" smtClean="0"/>
              <a:t>) </a:t>
            </a:r>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smtClean="0"/>
              <a:t>Other authors have cited a ‘lack </a:t>
            </a:r>
            <a:r>
              <a:rPr lang="en-GB" dirty="0" smtClean="0"/>
              <a:t>of </a:t>
            </a:r>
            <a:r>
              <a:rPr lang="en-GB" dirty="0" smtClean="0"/>
              <a:t>proper hygiene knowledge’ as contributing to poor hand hygiene behaviour and compliance (</a:t>
            </a:r>
            <a:r>
              <a:rPr lang="en-GB" i="1" dirty="0" err="1"/>
              <a:t>C</a:t>
            </a:r>
            <a:r>
              <a:rPr lang="en-GB" i="1" dirty="0" err="1" smtClean="0"/>
              <a:t>ontzen</a:t>
            </a:r>
            <a:r>
              <a:rPr lang="en-GB" i="1" dirty="0" smtClean="0"/>
              <a:t> </a:t>
            </a:r>
            <a:r>
              <a:rPr lang="en-GB" i="1" dirty="0"/>
              <a:t>et al., 2015; </a:t>
            </a:r>
            <a:r>
              <a:rPr lang="en-GB" i="1" dirty="0" err="1"/>
              <a:t>Vujcic</a:t>
            </a:r>
            <a:r>
              <a:rPr lang="en-GB" i="1" dirty="0"/>
              <a:t> et al., 2015</a:t>
            </a:r>
            <a:r>
              <a:rPr lang="en-GB" dirty="0" smtClean="0"/>
              <a:t>)</a:t>
            </a:r>
          </a:p>
          <a:p>
            <a:endParaRPr lang="en-GB" dirty="0" smtClean="0"/>
          </a:p>
          <a:p>
            <a:pPr marL="342900" indent="-342900">
              <a:buFont typeface="Wingdings" panose="05000000000000000000" pitchFamily="2" charset="2"/>
              <a:buChar char="Ø"/>
            </a:pPr>
            <a:r>
              <a:rPr lang="en-GB" dirty="0" smtClean="0"/>
              <a:t>Leads to false perceptions on the causes of common diseases like diarrhoea; shown in previous studies </a:t>
            </a:r>
            <a:r>
              <a:rPr lang="en-GB" dirty="0"/>
              <a:t>where mothers who did not perceive babies faeces to be important in causing diarrhoea had a greater risk of getting diarrhoea than those whose mothers recognised the relationship, and the risk with food was found to be even greater (</a:t>
            </a:r>
            <a:r>
              <a:rPr lang="en-GB" i="1" dirty="0"/>
              <a:t>Al </a:t>
            </a:r>
            <a:r>
              <a:rPr lang="en-GB" i="1" dirty="0" err="1"/>
              <a:t>Khatib</a:t>
            </a:r>
            <a:r>
              <a:rPr lang="en-GB" i="1" dirty="0"/>
              <a:t>, 2011; Fisher et al, 2011; Greenland et al, 2013</a:t>
            </a:r>
            <a:r>
              <a:rPr lang="en-GB" dirty="0"/>
              <a:t>). </a:t>
            </a:r>
          </a:p>
        </p:txBody>
      </p:sp>
    </p:spTree>
    <p:extLst>
      <p:ext uri="{BB962C8B-B14F-4D97-AF65-F5344CB8AC3E}">
        <p14:creationId xmlns:p14="http://schemas.microsoft.com/office/powerpoint/2010/main" val="201389847"/>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lstStyle/>
          <a:p>
            <a:r>
              <a:rPr lang="en-GB" sz="3200" dirty="0" smtClean="0"/>
              <a:t>Review of the Literature</a:t>
            </a:r>
            <a:endParaRPr lang="en-GB" sz="3200" dirty="0"/>
          </a:p>
        </p:txBody>
      </p:sp>
      <p:sp>
        <p:nvSpPr>
          <p:cNvPr id="3" name="Content Placeholder 2"/>
          <p:cNvSpPr>
            <a:spLocks noGrp="1"/>
          </p:cNvSpPr>
          <p:nvPr>
            <p:ph sz="half" idx="1"/>
          </p:nvPr>
        </p:nvSpPr>
        <p:spPr>
          <a:xfrm>
            <a:off x="467544" y="851421"/>
            <a:ext cx="8208912" cy="460648"/>
          </a:xfrm>
        </p:spPr>
        <p:txBody>
          <a:bodyPr/>
          <a:lstStyle/>
          <a:p>
            <a:r>
              <a:rPr lang="en-GB" sz="2400" dirty="0"/>
              <a:t>Behaviours, Knowledge and Practice</a:t>
            </a:r>
          </a:p>
        </p:txBody>
      </p:sp>
      <p:sp>
        <p:nvSpPr>
          <p:cNvPr id="4" name="Content Placeholder 3"/>
          <p:cNvSpPr>
            <a:spLocks noGrp="1"/>
          </p:cNvSpPr>
          <p:nvPr>
            <p:ph sz="half" idx="2"/>
          </p:nvPr>
        </p:nvSpPr>
        <p:spPr>
          <a:xfrm>
            <a:off x="467544" y="1326778"/>
            <a:ext cx="5040560" cy="4190455"/>
          </a:xfrm>
        </p:spPr>
        <p:txBody>
          <a:bodyPr>
            <a:normAutofit fontScale="85000" lnSpcReduction="20000"/>
          </a:bodyPr>
          <a:lstStyle/>
          <a:p>
            <a:pPr marL="342900" indent="-342900">
              <a:buFont typeface="Wingdings" panose="05000000000000000000" pitchFamily="2" charset="2"/>
              <a:buChar char="Ø"/>
            </a:pPr>
            <a:r>
              <a:rPr lang="en-GB" dirty="0"/>
              <a:t>H</a:t>
            </a:r>
            <a:r>
              <a:rPr lang="en-GB" dirty="0" smtClean="0"/>
              <a:t>and </a:t>
            </a:r>
            <a:r>
              <a:rPr lang="en-GB" dirty="0"/>
              <a:t>hygiene practice at key times by individuals (before and after food preparation and cooking, before and after cleaning a child who </a:t>
            </a:r>
            <a:r>
              <a:rPr lang="en-GB" dirty="0" smtClean="0"/>
              <a:t>defecated, before and after toilet use) </a:t>
            </a:r>
            <a:r>
              <a:rPr lang="en-GB" dirty="0"/>
              <a:t>was poorly adhered too (</a:t>
            </a:r>
            <a:r>
              <a:rPr lang="en-GB" i="1" dirty="0"/>
              <a:t>Halder et al., 2010; Greenland et al., 2013; </a:t>
            </a:r>
            <a:r>
              <a:rPr lang="en-GB" i="1" dirty="0" err="1"/>
              <a:t>Psutka</a:t>
            </a:r>
            <a:r>
              <a:rPr lang="en-GB" i="1" dirty="0"/>
              <a:t> et al., 2013; Phillips et al, 2015</a:t>
            </a:r>
            <a:r>
              <a:rPr lang="en-GB" dirty="0" smtClean="0"/>
              <a:t>)</a:t>
            </a:r>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smtClean="0"/>
              <a:t>Handwashing </a:t>
            </a:r>
            <a:r>
              <a:rPr lang="en-GB" dirty="0"/>
              <a:t>with water alone was more common than with soap, and </a:t>
            </a:r>
            <a:r>
              <a:rPr lang="en-GB" dirty="0" smtClean="0"/>
              <a:t>this </a:t>
            </a:r>
            <a:r>
              <a:rPr lang="en-GB" dirty="0"/>
              <a:t>type of practice was more prevalent in poorer, more rural areas (</a:t>
            </a:r>
            <a:r>
              <a:rPr lang="en-GB" i="1" dirty="0" err="1"/>
              <a:t>Biran</a:t>
            </a:r>
            <a:r>
              <a:rPr lang="en-GB" i="1" dirty="0"/>
              <a:t> et al., 2009; Halder et al., 2010; </a:t>
            </a:r>
            <a:r>
              <a:rPr lang="en-GB" i="1" dirty="0" err="1"/>
              <a:t>Luby</a:t>
            </a:r>
            <a:r>
              <a:rPr lang="en-GB" i="1" dirty="0"/>
              <a:t> et al, 2011; </a:t>
            </a:r>
            <a:r>
              <a:rPr lang="en-GB" i="1" dirty="0" err="1"/>
              <a:t>Phuanukoonnon</a:t>
            </a:r>
            <a:r>
              <a:rPr lang="en-GB" i="1" dirty="0"/>
              <a:t>, et al., 2013; Bruhn, 2014; Phillips et al., 2015</a:t>
            </a:r>
            <a:r>
              <a:rPr lang="en-GB" dirty="0"/>
              <a:t>)</a:t>
            </a:r>
          </a:p>
        </p:txBody>
      </p:sp>
      <p:pic>
        <p:nvPicPr>
          <p:cNvPr id="5" name="Picture 4"/>
          <p:cNvPicPr>
            <a:picLocks noChangeAspect="1"/>
          </p:cNvPicPr>
          <p:nvPr/>
        </p:nvPicPr>
        <p:blipFill>
          <a:blip r:embed="rId3" cstate="print"/>
          <a:stretch>
            <a:fillRect/>
          </a:stretch>
        </p:blipFill>
        <p:spPr>
          <a:xfrm>
            <a:off x="5364088" y="1300781"/>
            <a:ext cx="3639627" cy="2676376"/>
          </a:xfrm>
          <a:prstGeom prst="rect">
            <a:avLst/>
          </a:prstGeom>
        </p:spPr>
      </p:pic>
    </p:spTree>
    <p:extLst>
      <p:ext uri="{BB962C8B-B14F-4D97-AF65-F5344CB8AC3E}">
        <p14:creationId xmlns:p14="http://schemas.microsoft.com/office/powerpoint/2010/main" val="2576316049"/>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lstStyle/>
          <a:p>
            <a:r>
              <a:rPr lang="en-GB" sz="3200" dirty="0" smtClean="0"/>
              <a:t>Review of the Literature</a:t>
            </a:r>
            <a:endParaRPr lang="en-GB" sz="3200" dirty="0"/>
          </a:p>
        </p:txBody>
      </p:sp>
      <p:sp>
        <p:nvSpPr>
          <p:cNvPr id="3" name="Content Placeholder 2"/>
          <p:cNvSpPr>
            <a:spLocks noGrp="1"/>
          </p:cNvSpPr>
          <p:nvPr>
            <p:ph sz="half" idx="1"/>
          </p:nvPr>
        </p:nvSpPr>
        <p:spPr>
          <a:xfrm>
            <a:off x="467544" y="836712"/>
            <a:ext cx="8208912" cy="562074"/>
          </a:xfrm>
        </p:spPr>
        <p:txBody>
          <a:bodyPr/>
          <a:lstStyle/>
          <a:p>
            <a:r>
              <a:rPr lang="en-GB" sz="2400" dirty="0" smtClean="0"/>
              <a:t>Hand Hygiene Compliance</a:t>
            </a:r>
            <a:endParaRPr lang="en-GB" sz="2400" dirty="0"/>
          </a:p>
        </p:txBody>
      </p:sp>
      <p:sp>
        <p:nvSpPr>
          <p:cNvPr id="4" name="Content Placeholder 3"/>
          <p:cNvSpPr>
            <a:spLocks noGrp="1"/>
          </p:cNvSpPr>
          <p:nvPr>
            <p:ph sz="half" idx="2"/>
          </p:nvPr>
        </p:nvSpPr>
        <p:spPr>
          <a:xfrm>
            <a:off x="467544" y="1398786"/>
            <a:ext cx="8280920" cy="4334470"/>
          </a:xfrm>
        </p:spPr>
        <p:txBody>
          <a:bodyPr>
            <a:normAutofit fontScale="70000" lnSpcReduction="20000"/>
          </a:bodyPr>
          <a:lstStyle/>
          <a:p>
            <a:pPr marL="342900" indent="-342900">
              <a:buFont typeface="Wingdings" panose="05000000000000000000" pitchFamily="2" charset="2"/>
              <a:buChar char="Ø"/>
            </a:pPr>
            <a:r>
              <a:rPr lang="en-GB" dirty="0" smtClean="0"/>
              <a:t>Compliance differs between males </a:t>
            </a:r>
            <a:r>
              <a:rPr lang="en-GB" dirty="0"/>
              <a:t>and females </a:t>
            </a:r>
            <a:r>
              <a:rPr lang="en-GB" dirty="0" smtClean="0"/>
              <a:t>(</a:t>
            </a:r>
            <a:r>
              <a:rPr lang="en-GB" i="1" dirty="0" smtClean="0"/>
              <a:t>Cairncross </a:t>
            </a:r>
            <a:r>
              <a:rPr lang="en-GB" i="1" dirty="0"/>
              <a:t>et al, 2005; </a:t>
            </a:r>
            <a:r>
              <a:rPr lang="en-GB" i="1" dirty="0" err="1"/>
              <a:t>Garayoa</a:t>
            </a:r>
            <a:r>
              <a:rPr lang="en-GB" i="1" dirty="0"/>
              <a:t> et al, 2005; Tran et al., 2006; Garbutt et al, </a:t>
            </a:r>
            <a:r>
              <a:rPr lang="en-GB" i="1" dirty="0" smtClean="0"/>
              <a:t>2007; Halder et al, 2010; </a:t>
            </a:r>
            <a:r>
              <a:rPr lang="en-GB" i="1" dirty="0" err="1" smtClean="0"/>
              <a:t>Mariwah</a:t>
            </a:r>
            <a:r>
              <a:rPr lang="en-GB" i="1" dirty="0" smtClean="0"/>
              <a:t> et al, 2012</a:t>
            </a:r>
            <a:r>
              <a:rPr lang="en-GB" dirty="0" smtClean="0"/>
              <a:t>)</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Females typically perform better with regards to hand hygiene compliance compared to their male counterparts (</a:t>
            </a:r>
            <a:r>
              <a:rPr lang="da-DK" i="1" dirty="0"/>
              <a:t>Halder et al, 2010; Mariwah et al, </a:t>
            </a:r>
            <a:r>
              <a:rPr lang="da-DK" i="1" dirty="0" smtClean="0"/>
              <a:t>2012</a:t>
            </a:r>
            <a:r>
              <a:rPr lang="da-DK" dirty="0" smtClean="0"/>
              <a:t>)</a:t>
            </a:r>
          </a:p>
          <a:p>
            <a:endParaRPr lang="en-GB" dirty="0" smtClean="0"/>
          </a:p>
          <a:p>
            <a:pPr marL="342900" indent="-342900">
              <a:buFont typeface="Wingdings" panose="05000000000000000000" pitchFamily="2" charset="2"/>
              <a:buChar char="Ø"/>
            </a:pPr>
            <a:r>
              <a:rPr lang="en-GB" dirty="0" smtClean="0"/>
              <a:t>Individuals </a:t>
            </a:r>
            <a:r>
              <a:rPr lang="en-GB" dirty="0"/>
              <a:t>from poorer, less well-educated backgrounds complied with good hand hygiene the least (</a:t>
            </a:r>
            <a:r>
              <a:rPr lang="en-GB" i="1" dirty="0"/>
              <a:t>Schmidt et al., 2009; </a:t>
            </a:r>
            <a:r>
              <a:rPr lang="en-GB" i="1" dirty="0" err="1"/>
              <a:t>Sibiyia</a:t>
            </a:r>
            <a:r>
              <a:rPr lang="en-GB" i="1" dirty="0"/>
              <a:t> &amp; Gumbo, 2013</a:t>
            </a:r>
            <a:r>
              <a:rPr lang="en-GB" dirty="0" smtClean="0"/>
              <a:t>)</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Poor </a:t>
            </a:r>
            <a:r>
              <a:rPr lang="en-GB" dirty="0"/>
              <a:t>education leads to poor personal hygiene </a:t>
            </a:r>
            <a:r>
              <a:rPr lang="en-GB" dirty="0" smtClean="0"/>
              <a:t>practices - need </a:t>
            </a:r>
            <a:r>
              <a:rPr lang="en-GB" dirty="0"/>
              <a:t>to </a:t>
            </a:r>
            <a:r>
              <a:rPr lang="en-GB" dirty="0" smtClean="0"/>
              <a:t>consider the </a:t>
            </a:r>
            <a:r>
              <a:rPr lang="en-GB" dirty="0"/>
              <a:t>psycho-social and economic factors when examining potential influences on hygiene behaviour to ensure effective interventions are implemented (</a:t>
            </a:r>
            <a:r>
              <a:rPr lang="en-GB" i="1" dirty="0" smtClean="0"/>
              <a:t>Al-</a:t>
            </a:r>
            <a:r>
              <a:rPr lang="en-GB" i="1" dirty="0" err="1" smtClean="0"/>
              <a:t>Khatib</a:t>
            </a:r>
            <a:r>
              <a:rPr lang="en-GB" i="1" dirty="0" smtClean="0"/>
              <a:t> &amp; Al-</a:t>
            </a:r>
            <a:r>
              <a:rPr lang="en-GB" i="1" dirty="0" err="1" smtClean="0"/>
              <a:t>Mitwalli</a:t>
            </a:r>
            <a:r>
              <a:rPr lang="en-GB" i="1" dirty="0" smtClean="0"/>
              <a:t>, 2009; Arnold </a:t>
            </a:r>
            <a:r>
              <a:rPr lang="en-GB" i="1" dirty="0"/>
              <a:t>et al, 2009; </a:t>
            </a:r>
            <a:r>
              <a:rPr lang="en-GB" i="1" dirty="0" err="1"/>
              <a:t>Biran</a:t>
            </a:r>
            <a:r>
              <a:rPr lang="en-GB" i="1" dirty="0"/>
              <a:t> et al, 2009</a:t>
            </a:r>
            <a:r>
              <a:rPr lang="en-GB" dirty="0"/>
              <a:t>).</a:t>
            </a:r>
            <a:endParaRPr lang="en-GB" dirty="0" smtClean="0"/>
          </a:p>
          <a:p>
            <a:endParaRPr lang="en-GB" dirty="0"/>
          </a:p>
          <a:p>
            <a:endParaRPr lang="en-GB" dirty="0"/>
          </a:p>
        </p:txBody>
      </p:sp>
    </p:spTree>
    <p:extLst>
      <p:ext uri="{BB962C8B-B14F-4D97-AF65-F5344CB8AC3E}">
        <p14:creationId xmlns:p14="http://schemas.microsoft.com/office/powerpoint/2010/main" val="90950756"/>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lstStyle/>
          <a:p>
            <a:r>
              <a:rPr lang="en-GB" sz="3200" dirty="0" smtClean="0"/>
              <a:t>Review of the Literature</a:t>
            </a:r>
            <a:endParaRPr lang="en-GB" sz="3200" dirty="0"/>
          </a:p>
        </p:txBody>
      </p:sp>
      <p:sp>
        <p:nvSpPr>
          <p:cNvPr id="3" name="Content Placeholder 2"/>
          <p:cNvSpPr>
            <a:spLocks noGrp="1"/>
          </p:cNvSpPr>
          <p:nvPr>
            <p:ph sz="half" idx="1"/>
          </p:nvPr>
        </p:nvSpPr>
        <p:spPr>
          <a:xfrm>
            <a:off x="467544" y="836712"/>
            <a:ext cx="8208912" cy="460648"/>
          </a:xfrm>
        </p:spPr>
        <p:txBody>
          <a:bodyPr/>
          <a:lstStyle/>
          <a:p>
            <a:r>
              <a:rPr lang="en-GB" sz="2400" dirty="0"/>
              <a:t>Built Environment</a:t>
            </a:r>
          </a:p>
        </p:txBody>
      </p:sp>
      <p:sp>
        <p:nvSpPr>
          <p:cNvPr id="4" name="Content Placeholder 3"/>
          <p:cNvSpPr>
            <a:spLocks noGrp="1"/>
          </p:cNvSpPr>
          <p:nvPr>
            <p:ph sz="half" idx="2"/>
          </p:nvPr>
        </p:nvSpPr>
        <p:spPr>
          <a:xfrm>
            <a:off x="467544" y="1398786"/>
            <a:ext cx="8280920" cy="4118447"/>
          </a:xfrm>
        </p:spPr>
        <p:txBody>
          <a:bodyPr>
            <a:normAutofit fontScale="85000" lnSpcReduction="20000"/>
          </a:bodyPr>
          <a:lstStyle/>
          <a:p>
            <a:pPr marL="342900" indent="-342900">
              <a:buFont typeface="Wingdings" panose="05000000000000000000" pitchFamily="2" charset="2"/>
              <a:buChar char="Ø"/>
            </a:pPr>
            <a:r>
              <a:rPr lang="en-GB" dirty="0" smtClean="0"/>
              <a:t>The provision </a:t>
            </a:r>
            <a:r>
              <a:rPr lang="en-GB" dirty="0"/>
              <a:t>and usage of hygiene facilities (such as restrooms) play a key role in </a:t>
            </a:r>
            <a:r>
              <a:rPr lang="en-GB" dirty="0" smtClean="0"/>
              <a:t>influencing hand </a:t>
            </a:r>
            <a:r>
              <a:rPr lang="en-GB" dirty="0"/>
              <a:t>hygiene behaviours and compliance (</a:t>
            </a:r>
            <a:r>
              <a:rPr lang="en-GB" i="1" dirty="0"/>
              <a:t>Lang, 2012</a:t>
            </a:r>
            <a:r>
              <a:rPr lang="en-GB" i="1" dirty="0" smtClean="0"/>
              <a:t>; Miller et al, 2012; Jenkins </a:t>
            </a:r>
            <a:r>
              <a:rPr lang="en-GB" i="1" dirty="0"/>
              <a:t>et al., </a:t>
            </a:r>
            <a:r>
              <a:rPr lang="en-GB" i="1" dirty="0" smtClean="0"/>
              <a:t>2013</a:t>
            </a:r>
            <a:r>
              <a:rPr lang="en-GB" dirty="0" smtClean="0"/>
              <a:t>).</a:t>
            </a:r>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smtClean="0"/>
              <a:t>Poor </a:t>
            </a:r>
            <a:r>
              <a:rPr lang="en-GB" dirty="0"/>
              <a:t>sanitation, and a lack of proper hygiene facilities lead to a low compliance rate and poor hand hygiene practices (</a:t>
            </a:r>
            <a:r>
              <a:rPr lang="en-GB" i="1" dirty="0" err="1"/>
              <a:t>Okojie</a:t>
            </a:r>
            <a:r>
              <a:rPr lang="en-GB" i="1" dirty="0"/>
              <a:t> et al, 2005; Blanton et al., 2010; </a:t>
            </a:r>
            <a:r>
              <a:rPr lang="en-GB" i="1" dirty="0" err="1"/>
              <a:t>Contzen</a:t>
            </a:r>
            <a:r>
              <a:rPr lang="en-GB" i="1" dirty="0"/>
              <a:t> et al., 2013; </a:t>
            </a:r>
            <a:r>
              <a:rPr lang="en-GB" i="1" dirty="0" err="1"/>
              <a:t>Sibiya</a:t>
            </a:r>
            <a:r>
              <a:rPr lang="en-GB" i="1" dirty="0"/>
              <a:t> &amp; Gumbo, 2013; Alexander et al, 2014; </a:t>
            </a:r>
            <a:r>
              <a:rPr lang="en-GB" i="1" dirty="0" err="1"/>
              <a:t>Pfadenhauer</a:t>
            </a:r>
            <a:r>
              <a:rPr lang="en-GB" i="1" dirty="0"/>
              <a:t>, 2015; Phillips et al, 2015; Lawrence et al, 2016</a:t>
            </a:r>
            <a:r>
              <a:rPr lang="en-GB" dirty="0" smtClean="0"/>
              <a:t>)</a:t>
            </a:r>
          </a:p>
          <a:p>
            <a:endParaRPr lang="en-GB" dirty="0" smtClean="0"/>
          </a:p>
          <a:p>
            <a:pPr marL="342900" indent="-342900">
              <a:buFont typeface="Wingdings" panose="05000000000000000000" pitchFamily="2" charset="2"/>
              <a:buChar char="Ø"/>
            </a:pPr>
            <a:r>
              <a:rPr lang="en-GB" dirty="0" smtClean="0"/>
              <a:t>Lack of amenities (availability of water, </a:t>
            </a:r>
            <a:r>
              <a:rPr lang="en-GB" dirty="0"/>
              <a:t>soap, </a:t>
            </a:r>
            <a:r>
              <a:rPr lang="en-GB" dirty="0" smtClean="0"/>
              <a:t>drying) essential for handwashing have shown to result in low hand hygiene compliance (</a:t>
            </a:r>
            <a:r>
              <a:rPr lang="en-GB" i="1" dirty="0" smtClean="0"/>
              <a:t>Gilman et al, 1993; </a:t>
            </a:r>
            <a:r>
              <a:rPr lang="en-GB" i="1" dirty="0" err="1" smtClean="0"/>
              <a:t>Luby</a:t>
            </a:r>
            <a:r>
              <a:rPr lang="en-GB" i="1" dirty="0" smtClean="0"/>
              <a:t> </a:t>
            </a:r>
            <a:r>
              <a:rPr lang="en-GB" i="1" dirty="0"/>
              <a:t>et al., 2009; Greenland et al., 2013; Hirai et al, </a:t>
            </a:r>
            <a:r>
              <a:rPr lang="en-GB" i="1" dirty="0" smtClean="0"/>
              <a:t>2016</a:t>
            </a:r>
            <a:r>
              <a:rPr lang="en-GB" dirty="0" smtClean="0"/>
              <a:t>)</a:t>
            </a:r>
            <a:endParaRPr lang="en-GB" dirty="0"/>
          </a:p>
        </p:txBody>
      </p:sp>
    </p:spTree>
    <p:extLst>
      <p:ext uri="{BB962C8B-B14F-4D97-AF65-F5344CB8AC3E}">
        <p14:creationId xmlns:p14="http://schemas.microsoft.com/office/powerpoint/2010/main" val="1082548419"/>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lstStyle/>
          <a:p>
            <a:r>
              <a:rPr lang="en-GB" sz="3200" dirty="0" smtClean="0"/>
              <a:t>Review of the Literature</a:t>
            </a:r>
            <a:endParaRPr lang="en-GB" sz="3200" dirty="0"/>
          </a:p>
        </p:txBody>
      </p:sp>
      <p:sp>
        <p:nvSpPr>
          <p:cNvPr id="3" name="Content Placeholder 2"/>
          <p:cNvSpPr>
            <a:spLocks noGrp="1"/>
          </p:cNvSpPr>
          <p:nvPr>
            <p:ph sz="half" idx="1"/>
          </p:nvPr>
        </p:nvSpPr>
        <p:spPr>
          <a:xfrm>
            <a:off x="467544" y="844744"/>
            <a:ext cx="8208912" cy="460648"/>
          </a:xfrm>
        </p:spPr>
        <p:txBody>
          <a:bodyPr/>
          <a:lstStyle/>
          <a:p>
            <a:r>
              <a:rPr lang="en-GB" sz="2400" dirty="0" smtClean="0"/>
              <a:t>Hand Hygiene Interventions</a:t>
            </a:r>
            <a:endParaRPr lang="en-GB" sz="2400" dirty="0"/>
          </a:p>
        </p:txBody>
      </p:sp>
      <p:sp>
        <p:nvSpPr>
          <p:cNvPr id="4" name="Content Placeholder 3"/>
          <p:cNvSpPr>
            <a:spLocks noGrp="1"/>
          </p:cNvSpPr>
          <p:nvPr>
            <p:ph sz="half" idx="2"/>
          </p:nvPr>
        </p:nvSpPr>
        <p:spPr>
          <a:xfrm>
            <a:off x="467544" y="1484784"/>
            <a:ext cx="8280920" cy="4032449"/>
          </a:xfrm>
        </p:spPr>
        <p:txBody>
          <a:bodyPr>
            <a:normAutofit fontScale="85000" lnSpcReduction="10000"/>
          </a:bodyPr>
          <a:lstStyle/>
          <a:p>
            <a:pPr marL="342900" indent="-342900">
              <a:buFont typeface="Wingdings" panose="05000000000000000000" pitchFamily="2" charset="2"/>
              <a:buChar char="Ø"/>
            </a:pPr>
            <a:r>
              <a:rPr lang="en-GB" dirty="0" smtClean="0"/>
              <a:t>Multimodal approach is the most effective method when designing a successful hand hygiene intervention </a:t>
            </a:r>
            <a:r>
              <a:rPr lang="en-GB" dirty="0"/>
              <a:t>(</a:t>
            </a:r>
            <a:r>
              <a:rPr lang="en-GB" i="1" dirty="0"/>
              <a:t>York et al, 2009; Ram et al, 2011; </a:t>
            </a:r>
            <a:r>
              <a:rPr lang="en-GB" i="1" dirty="0" err="1"/>
              <a:t>Pincock</a:t>
            </a:r>
            <a:r>
              <a:rPr lang="en-GB" i="1" dirty="0"/>
              <a:t> et al, 2012; </a:t>
            </a:r>
            <a:r>
              <a:rPr lang="en-GB" i="1" dirty="0" err="1"/>
              <a:t>Seimetz</a:t>
            </a:r>
            <a:r>
              <a:rPr lang="en-GB" i="1" dirty="0"/>
              <a:t> et al., 2016</a:t>
            </a:r>
            <a:r>
              <a:rPr lang="en-GB" dirty="0" smtClean="0"/>
              <a:t>)</a:t>
            </a:r>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smtClean="0"/>
              <a:t>Proper hygiene education reinforced from an early age is strongly associated with good behaviour and compliance in later life </a:t>
            </a:r>
            <a:r>
              <a:rPr lang="da-DK" dirty="0"/>
              <a:t>(</a:t>
            </a:r>
            <a:r>
              <a:rPr lang="da-DK" i="1" dirty="0"/>
              <a:t>Kaltenthaler &amp; Drašar, 1996; Wyler et al, 2012; Phuanukoonnon, et al., </a:t>
            </a:r>
            <a:r>
              <a:rPr lang="da-DK" i="1" dirty="0" smtClean="0"/>
              <a:t>2013; </a:t>
            </a:r>
            <a:r>
              <a:rPr lang="da-DK" i="1" dirty="0"/>
              <a:t>Chaifetz et al., 2015; Contzen et al, 2015</a:t>
            </a:r>
            <a:r>
              <a:rPr lang="da-DK" dirty="0"/>
              <a:t>). </a:t>
            </a:r>
            <a:endParaRPr lang="en-GB" dirty="0" smtClean="0"/>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smtClean="0"/>
              <a:t>Role models such as parents, teachers and work colleagues are influential when determining hand hygiene behaviour </a:t>
            </a:r>
            <a:r>
              <a:rPr lang="en-GB" dirty="0"/>
              <a:t>and compliance </a:t>
            </a:r>
            <a:r>
              <a:rPr lang="en-GB" dirty="0" smtClean="0"/>
              <a:t>(</a:t>
            </a:r>
            <a:r>
              <a:rPr lang="en-GB" i="1" dirty="0" smtClean="0"/>
              <a:t>Pinfold</a:t>
            </a:r>
            <a:r>
              <a:rPr lang="en-GB" i="1" dirty="0"/>
              <a:t>, 1999; Green et al, 2005; Eves et al, 2010; Patel et al., 2012; Greenland et al, </a:t>
            </a:r>
            <a:r>
              <a:rPr lang="en-GB" i="1" dirty="0" smtClean="0"/>
              <a:t>2013</a:t>
            </a:r>
            <a:r>
              <a:rPr lang="en-GB" dirty="0" smtClean="0"/>
              <a:t>)</a:t>
            </a:r>
            <a:endParaRPr lang="en-GB" dirty="0"/>
          </a:p>
        </p:txBody>
      </p:sp>
    </p:spTree>
    <p:extLst>
      <p:ext uri="{BB962C8B-B14F-4D97-AF65-F5344CB8AC3E}">
        <p14:creationId xmlns:p14="http://schemas.microsoft.com/office/powerpoint/2010/main" val="171242519"/>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lstStyle/>
          <a:p>
            <a:r>
              <a:rPr lang="en-GB" sz="3200" dirty="0" smtClean="0"/>
              <a:t>Review of the Literature</a:t>
            </a:r>
            <a:endParaRPr lang="en-GB" sz="3200" dirty="0"/>
          </a:p>
        </p:txBody>
      </p:sp>
      <p:sp>
        <p:nvSpPr>
          <p:cNvPr id="3" name="Content Placeholder 2"/>
          <p:cNvSpPr>
            <a:spLocks noGrp="1"/>
          </p:cNvSpPr>
          <p:nvPr>
            <p:ph sz="half" idx="1"/>
          </p:nvPr>
        </p:nvSpPr>
        <p:spPr/>
        <p:txBody>
          <a:bodyPr/>
          <a:lstStyle/>
          <a:p>
            <a:r>
              <a:rPr lang="en-GB" sz="2400" dirty="0" smtClean="0"/>
              <a:t>Conclusions</a:t>
            </a:r>
            <a:endParaRPr lang="en-GB" sz="2400" dirty="0"/>
          </a:p>
        </p:txBody>
      </p:sp>
      <p:sp>
        <p:nvSpPr>
          <p:cNvPr id="4" name="Content Placeholder 3"/>
          <p:cNvSpPr>
            <a:spLocks noGrp="1"/>
          </p:cNvSpPr>
          <p:nvPr>
            <p:ph sz="half" idx="2"/>
          </p:nvPr>
        </p:nvSpPr>
        <p:spPr>
          <a:xfrm>
            <a:off x="467544" y="1326778"/>
            <a:ext cx="8280920" cy="4406478"/>
          </a:xfrm>
        </p:spPr>
        <p:txBody>
          <a:bodyPr>
            <a:normAutofit fontScale="70000" lnSpcReduction="20000"/>
          </a:bodyPr>
          <a:lstStyle/>
          <a:p>
            <a:pPr marL="342900" indent="-342900">
              <a:buFont typeface="Wingdings" panose="05000000000000000000" pitchFamily="2" charset="2"/>
              <a:buChar char="Ø"/>
            </a:pPr>
            <a:r>
              <a:rPr lang="en-GB" dirty="0"/>
              <a:t>There is a general lack of knowledge and understanding of the benefit of good hand hygiene behaviour in preventing the spread of communicable </a:t>
            </a:r>
            <a:r>
              <a:rPr lang="en-GB" dirty="0" smtClean="0"/>
              <a:t>diseases</a:t>
            </a:r>
          </a:p>
          <a:p>
            <a:endParaRPr lang="en-GB" dirty="0" smtClean="0"/>
          </a:p>
          <a:p>
            <a:pPr marL="342900" indent="-342900">
              <a:buFont typeface="Wingdings" panose="05000000000000000000" pitchFamily="2" charset="2"/>
              <a:buChar char="Ø"/>
            </a:pPr>
            <a:r>
              <a:rPr lang="en-GB" dirty="0"/>
              <a:t>D</a:t>
            </a:r>
            <a:r>
              <a:rPr lang="en-GB" dirty="0" smtClean="0"/>
              <a:t>ifferences </a:t>
            </a:r>
            <a:r>
              <a:rPr lang="en-GB" dirty="0"/>
              <a:t>in self-reported behaviour and actual behaviour meaning the extent of the problem has not been explored in </a:t>
            </a:r>
            <a:r>
              <a:rPr lang="en-GB" dirty="0" smtClean="0"/>
              <a:t>detail</a:t>
            </a:r>
          </a:p>
          <a:p>
            <a:endParaRPr lang="en-GB" dirty="0" smtClean="0"/>
          </a:p>
          <a:p>
            <a:pPr marL="342900" indent="-342900">
              <a:buFont typeface="Wingdings" panose="05000000000000000000" pitchFamily="2" charset="2"/>
              <a:buChar char="Ø"/>
            </a:pPr>
            <a:r>
              <a:rPr lang="en-GB" dirty="0" smtClean="0"/>
              <a:t>Lack </a:t>
            </a:r>
            <a:r>
              <a:rPr lang="en-GB" dirty="0"/>
              <a:t>of compliance and subsequent spread of disease particularly amongst the most vulnerable in the population. There is also evidence of mal-practice through the likes of not washing hands before and after the preparation of food or after handling a child who had </a:t>
            </a:r>
            <a:r>
              <a:rPr lang="en-GB" dirty="0" smtClean="0"/>
              <a:t>defecated</a:t>
            </a:r>
            <a:endParaRPr lang="en-GB" dirty="0"/>
          </a:p>
          <a:p>
            <a:endParaRPr lang="en-GB" dirty="0" smtClean="0"/>
          </a:p>
          <a:p>
            <a:pPr marL="342900" indent="-342900">
              <a:buFont typeface="Wingdings" panose="05000000000000000000" pitchFamily="2" charset="2"/>
              <a:buChar char="Ø"/>
            </a:pPr>
            <a:r>
              <a:rPr lang="en-GB" dirty="0" smtClean="0"/>
              <a:t>Social-demographic </a:t>
            </a:r>
            <a:r>
              <a:rPr lang="en-GB" dirty="0"/>
              <a:t>factors show that level of education and societal class influence hand hygiene behaviours; with those from a lower-class, less-educated background being more likely to have poor knowledge and compliance with hand hygiene. This is compounded by the fact that those from a poorer background repeat bad practice such as open defecation which leads to the further spread of diseases such as </a:t>
            </a:r>
            <a:r>
              <a:rPr lang="en-GB" dirty="0" smtClean="0"/>
              <a:t>diarrhoea</a:t>
            </a:r>
            <a:endParaRPr lang="en-GB" dirty="0"/>
          </a:p>
        </p:txBody>
      </p:sp>
    </p:spTree>
    <p:extLst>
      <p:ext uri="{BB962C8B-B14F-4D97-AF65-F5344CB8AC3E}">
        <p14:creationId xmlns:p14="http://schemas.microsoft.com/office/powerpoint/2010/main" val="1884240363"/>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562074"/>
          </a:xfrm>
        </p:spPr>
        <p:txBody>
          <a:bodyPr/>
          <a:lstStyle/>
          <a:p>
            <a:r>
              <a:rPr lang="en-GB" sz="3200" dirty="0" smtClean="0"/>
              <a:t>Review of the Literature</a:t>
            </a:r>
            <a:endParaRPr lang="en-GB" sz="3200" dirty="0"/>
          </a:p>
        </p:txBody>
      </p:sp>
      <p:sp>
        <p:nvSpPr>
          <p:cNvPr id="3" name="Content Placeholder 2"/>
          <p:cNvSpPr>
            <a:spLocks noGrp="1"/>
          </p:cNvSpPr>
          <p:nvPr>
            <p:ph sz="half" idx="1"/>
          </p:nvPr>
        </p:nvSpPr>
        <p:spPr/>
        <p:txBody>
          <a:bodyPr/>
          <a:lstStyle/>
          <a:p>
            <a:r>
              <a:rPr lang="en-GB" sz="2400" dirty="0" smtClean="0"/>
              <a:t>Conclusions</a:t>
            </a:r>
            <a:endParaRPr lang="en-GB" sz="2400" dirty="0"/>
          </a:p>
        </p:txBody>
      </p:sp>
      <p:sp>
        <p:nvSpPr>
          <p:cNvPr id="4" name="Content Placeholder 3"/>
          <p:cNvSpPr>
            <a:spLocks noGrp="1"/>
          </p:cNvSpPr>
          <p:nvPr>
            <p:ph sz="half" idx="2"/>
          </p:nvPr>
        </p:nvSpPr>
        <p:spPr>
          <a:xfrm>
            <a:off x="467544" y="1326778"/>
            <a:ext cx="8280920" cy="4406478"/>
          </a:xfrm>
        </p:spPr>
        <p:txBody>
          <a:bodyPr>
            <a:normAutofit fontScale="70000" lnSpcReduction="20000"/>
          </a:bodyPr>
          <a:lstStyle/>
          <a:p>
            <a:pPr marL="342900" indent="-342900">
              <a:buFont typeface="Wingdings" panose="05000000000000000000" pitchFamily="2" charset="2"/>
              <a:buChar char="Ø"/>
            </a:pPr>
            <a:r>
              <a:rPr lang="en-GB" dirty="0"/>
              <a:t>Built environment plays a major role in influencing hand hygiene behaviour and compliance; with the provision of clean, accessible restrooms along with the provision of amenities like warm water, soap and a means for drying essential when practicing proper hand </a:t>
            </a:r>
            <a:r>
              <a:rPr lang="en-GB" dirty="0" smtClean="0"/>
              <a:t>hygiene</a:t>
            </a:r>
          </a:p>
          <a:p>
            <a:endParaRPr lang="en-GB" dirty="0"/>
          </a:p>
          <a:p>
            <a:pPr marL="342900" indent="-342900">
              <a:buFont typeface="Wingdings" panose="05000000000000000000" pitchFamily="2" charset="2"/>
              <a:buChar char="Ø"/>
            </a:pPr>
            <a:r>
              <a:rPr lang="en-GB" dirty="0"/>
              <a:t>Various intervention strategies are discussed and we can conclude that the most effective approach is a multimodal one which is tailored to the specific audience and </a:t>
            </a:r>
            <a:r>
              <a:rPr lang="en-GB" dirty="0" smtClean="0"/>
              <a:t>setting</a:t>
            </a:r>
          </a:p>
          <a:p>
            <a:endParaRPr lang="en-GB" dirty="0"/>
          </a:p>
          <a:p>
            <a:pPr marL="342900" indent="-342900">
              <a:buFont typeface="Wingdings" panose="05000000000000000000" pitchFamily="2" charset="2"/>
              <a:buChar char="Ø"/>
            </a:pPr>
            <a:r>
              <a:rPr lang="en-GB" dirty="0"/>
              <a:t>Hygiene education from a young age, reinforced by role models such as parents, teachers and work colleagues is recommended throughout a number of the studies as promoting positive </a:t>
            </a:r>
            <a:r>
              <a:rPr lang="en-GB" dirty="0" smtClean="0"/>
              <a:t>change</a:t>
            </a:r>
          </a:p>
          <a:p>
            <a:endParaRPr lang="en-GB" dirty="0"/>
          </a:p>
          <a:p>
            <a:pPr marL="342900" indent="-342900">
              <a:buFont typeface="Wingdings" panose="05000000000000000000" pitchFamily="2" charset="2"/>
              <a:buChar char="Ø"/>
            </a:pPr>
            <a:r>
              <a:rPr lang="en-GB" dirty="0"/>
              <a:t>However, as overall public awareness of good hand hygiene as a simple, effective measure in preventing the spread of communicable diseases remains low, more research is needed into the behavioural, </a:t>
            </a:r>
            <a:r>
              <a:rPr lang="en-GB" dirty="0" smtClean="0"/>
              <a:t>cultural </a:t>
            </a:r>
            <a:r>
              <a:rPr lang="en-GB" dirty="0"/>
              <a:t>and social drivers that influence the public’s knowledge and perceptions of hand hygiene, as well as further examining the effectiveness of specific hygiene interventions in improving behaviour and </a:t>
            </a:r>
            <a:r>
              <a:rPr lang="en-GB" dirty="0" smtClean="0"/>
              <a:t>compliance</a:t>
            </a:r>
            <a:endParaRPr lang="en-GB" dirty="0"/>
          </a:p>
        </p:txBody>
      </p:sp>
    </p:spTree>
    <p:extLst>
      <p:ext uri="{BB962C8B-B14F-4D97-AF65-F5344CB8AC3E}">
        <p14:creationId xmlns:p14="http://schemas.microsoft.com/office/powerpoint/2010/main" val="1698347036"/>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Current </a:t>
            </a:r>
            <a:r>
              <a:rPr lang="en-GB" sz="3200" dirty="0" smtClean="0"/>
              <a:t>Doctoral </a:t>
            </a:r>
            <a:r>
              <a:rPr lang="en-GB" sz="3200" dirty="0" smtClean="0"/>
              <a:t>Research</a:t>
            </a:r>
            <a:endParaRPr lang="en-GB" sz="3200" dirty="0"/>
          </a:p>
        </p:txBody>
      </p:sp>
      <p:sp>
        <p:nvSpPr>
          <p:cNvPr id="3" name="Content Placeholder 2"/>
          <p:cNvSpPr>
            <a:spLocks noGrp="1"/>
          </p:cNvSpPr>
          <p:nvPr>
            <p:ph sz="half" idx="1"/>
          </p:nvPr>
        </p:nvSpPr>
        <p:spPr/>
        <p:txBody>
          <a:bodyPr/>
          <a:lstStyle/>
          <a:p>
            <a:r>
              <a:rPr lang="en-GB" sz="2400" dirty="0" smtClean="0"/>
              <a:t>“An investigation of the hand hygiene behaviours of the general population when using public restrooms”</a:t>
            </a:r>
            <a:endParaRPr lang="en-GB" sz="2400" dirty="0"/>
          </a:p>
        </p:txBody>
      </p:sp>
      <p:sp>
        <p:nvSpPr>
          <p:cNvPr id="4" name="Content Placeholder 3"/>
          <p:cNvSpPr>
            <a:spLocks noGrp="1"/>
          </p:cNvSpPr>
          <p:nvPr>
            <p:ph sz="half" idx="2"/>
          </p:nvPr>
        </p:nvSpPr>
        <p:spPr>
          <a:xfrm>
            <a:off x="467544" y="1628799"/>
            <a:ext cx="8280920" cy="3888433"/>
          </a:xfrm>
        </p:spPr>
        <p:txBody>
          <a:bodyPr>
            <a:normAutofit fontScale="85000" lnSpcReduction="20000"/>
          </a:bodyPr>
          <a:lstStyle/>
          <a:p>
            <a:pPr marL="342900" indent="-342900">
              <a:buFont typeface="Wingdings" panose="05000000000000000000" pitchFamily="2" charset="2"/>
              <a:buChar char="Ø"/>
            </a:pPr>
            <a:r>
              <a:rPr lang="en-GB" dirty="0" smtClean="0"/>
              <a:t>No </a:t>
            </a:r>
            <a:r>
              <a:rPr lang="en-GB" dirty="0"/>
              <a:t>study to date has comprehensively looked at the general population’s usage of public restrooms using an unobtrusive, observational monitoring method, how human factors (personal, behavioural, environmental, social) affect hand hygiene behaviours and compliance while using public restrooms the barriers to hand hygiene compliance nor the effectiveness of simple intervention strategies for improving hand hygiene </a:t>
            </a:r>
            <a:r>
              <a:rPr lang="en-GB" dirty="0" smtClean="0"/>
              <a:t>compliance</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a:t>This research therefore will examine how human behaviour and attitudes towards hand hygiene affects their usage of public restrooms and their amenities. It will also look at how built environment factors (design and layout of public restrooms) influence hand hygiene amongst the general population, and which interventions would be most </a:t>
            </a:r>
            <a:r>
              <a:rPr lang="en-GB" dirty="0" smtClean="0"/>
              <a:t>effective </a:t>
            </a:r>
            <a:r>
              <a:rPr lang="en-GB" dirty="0"/>
              <a:t>in improving hand hygiene </a:t>
            </a:r>
            <a:r>
              <a:rPr lang="en-GB" dirty="0" smtClean="0"/>
              <a:t>compliance</a:t>
            </a:r>
          </a:p>
          <a:p>
            <a:pPr marL="342900" indent="-342900">
              <a:buFont typeface="Wingdings" panose="05000000000000000000" pitchFamily="2" charset="2"/>
              <a:buChar char="Ø"/>
            </a:pPr>
            <a:endParaRPr lang="en-GB" dirty="0" smtClean="0"/>
          </a:p>
          <a:p>
            <a:endParaRPr lang="en-GB" dirty="0"/>
          </a:p>
          <a:p>
            <a:endParaRPr lang="en-GB" dirty="0"/>
          </a:p>
        </p:txBody>
      </p:sp>
    </p:spTree>
    <p:extLst>
      <p:ext uri="{BB962C8B-B14F-4D97-AF65-F5344CB8AC3E}">
        <p14:creationId xmlns:p14="http://schemas.microsoft.com/office/powerpoint/2010/main" val="2300880372"/>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Current Doctoral Research</a:t>
            </a:r>
            <a:endParaRPr lang="en-GB" dirty="0"/>
          </a:p>
        </p:txBody>
      </p:sp>
      <p:sp>
        <p:nvSpPr>
          <p:cNvPr id="3" name="Content Placeholder 2"/>
          <p:cNvSpPr>
            <a:spLocks noGrp="1"/>
          </p:cNvSpPr>
          <p:nvPr>
            <p:ph sz="half" idx="1"/>
          </p:nvPr>
        </p:nvSpPr>
        <p:spPr/>
        <p:txBody>
          <a:bodyPr/>
          <a:lstStyle/>
          <a:p>
            <a:r>
              <a:rPr lang="en-GB" dirty="0" smtClean="0"/>
              <a:t>Aims</a:t>
            </a:r>
            <a:endParaRPr lang="en-GB" dirty="0"/>
          </a:p>
        </p:txBody>
      </p:sp>
      <p:graphicFrame>
        <p:nvGraphicFramePr>
          <p:cNvPr id="5" name="Diagram 4"/>
          <p:cNvGraphicFramePr/>
          <p:nvPr>
            <p:extLst>
              <p:ext uri="{D42A27DB-BD31-4B8C-83A1-F6EECF244321}">
                <p14:modId xmlns:p14="http://schemas.microsoft.com/office/powerpoint/2010/main" val="3364484698"/>
              </p:ext>
            </p:extLst>
          </p:nvPr>
        </p:nvGraphicFramePr>
        <p:xfrm>
          <a:off x="467544" y="1484784"/>
          <a:ext cx="8491341" cy="468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2693568"/>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Current </a:t>
            </a:r>
            <a:r>
              <a:rPr lang="en-GB" sz="3200" dirty="0" smtClean="0"/>
              <a:t>Doctoral </a:t>
            </a:r>
            <a:r>
              <a:rPr lang="en-GB" sz="3200" dirty="0" smtClean="0"/>
              <a:t>Research</a:t>
            </a:r>
            <a:endParaRPr lang="en-GB" sz="3200" dirty="0"/>
          </a:p>
        </p:txBody>
      </p:sp>
      <p:sp>
        <p:nvSpPr>
          <p:cNvPr id="3" name="Content Placeholder 2"/>
          <p:cNvSpPr>
            <a:spLocks noGrp="1"/>
          </p:cNvSpPr>
          <p:nvPr>
            <p:ph sz="half" idx="1"/>
          </p:nvPr>
        </p:nvSpPr>
        <p:spPr>
          <a:xfrm>
            <a:off x="467544" y="836712"/>
            <a:ext cx="8208912" cy="460648"/>
          </a:xfrm>
        </p:spPr>
        <p:txBody>
          <a:bodyPr/>
          <a:lstStyle/>
          <a:p>
            <a:r>
              <a:rPr lang="en-GB" sz="2400" dirty="0" smtClean="0"/>
              <a:t>“An investigation of the hand hygiene behaviours of the general population when using public restrooms”</a:t>
            </a:r>
            <a:endParaRPr lang="en-GB" sz="2400" dirty="0"/>
          </a:p>
        </p:txBody>
      </p:sp>
      <p:sp>
        <p:nvSpPr>
          <p:cNvPr id="4" name="Content Placeholder 3"/>
          <p:cNvSpPr>
            <a:spLocks noGrp="1"/>
          </p:cNvSpPr>
          <p:nvPr>
            <p:ph sz="half" idx="2"/>
          </p:nvPr>
        </p:nvSpPr>
        <p:spPr>
          <a:xfrm>
            <a:off x="467544" y="1859434"/>
            <a:ext cx="6048672" cy="4017838"/>
          </a:xfrm>
        </p:spPr>
        <p:txBody>
          <a:bodyPr>
            <a:normAutofit fontScale="77500" lnSpcReduction="20000"/>
          </a:bodyPr>
          <a:lstStyle/>
          <a:p>
            <a:pPr marL="342900" indent="-342900">
              <a:buFont typeface="Wingdings" panose="05000000000000000000" pitchFamily="2" charset="2"/>
              <a:buChar char="Ø"/>
            </a:pPr>
            <a:r>
              <a:rPr lang="en-GB" sz="2200" dirty="0" smtClean="0"/>
              <a:t>Twin studies being carried out – survey vs observational</a:t>
            </a:r>
          </a:p>
          <a:p>
            <a:pPr marL="342900" indent="-342900">
              <a:buFont typeface="Wingdings" panose="05000000000000000000" pitchFamily="2" charset="2"/>
              <a:buChar char="Ø"/>
            </a:pPr>
            <a:endParaRPr lang="en-GB" sz="2200" dirty="0" smtClean="0"/>
          </a:p>
          <a:p>
            <a:pPr marL="342900" indent="-342900">
              <a:buFont typeface="Wingdings" panose="05000000000000000000" pitchFamily="2" charset="2"/>
              <a:buChar char="Ø"/>
            </a:pPr>
            <a:r>
              <a:rPr lang="en-GB" sz="2200" dirty="0" smtClean="0"/>
              <a:t>Various locations</a:t>
            </a:r>
          </a:p>
          <a:p>
            <a:pPr marL="342900" indent="-342900">
              <a:buFont typeface="Wingdings" panose="05000000000000000000" pitchFamily="2" charset="2"/>
              <a:buChar char="Ø"/>
            </a:pPr>
            <a:endParaRPr lang="en-GB" sz="2200" dirty="0" smtClean="0"/>
          </a:p>
          <a:p>
            <a:pPr marL="342900" indent="-342900">
              <a:buFont typeface="Wingdings" panose="05000000000000000000" pitchFamily="2" charset="2"/>
              <a:buChar char="Ø"/>
            </a:pPr>
            <a:r>
              <a:rPr lang="en-GB" sz="2200" dirty="0" smtClean="0"/>
              <a:t>Observational study – use of thermal imaging cameras</a:t>
            </a:r>
          </a:p>
          <a:p>
            <a:pPr marL="342900" indent="-342900">
              <a:buFont typeface="Wingdings" panose="05000000000000000000" pitchFamily="2" charset="2"/>
              <a:buChar char="Ø"/>
            </a:pPr>
            <a:endParaRPr lang="en-GB" sz="2200" dirty="0" smtClean="0"/>
          </a:p>
          <a:p>
            <a:pPr marL="342900" indent="-342900">
              <a:buFont typeface="Wingdings" panose="05000000000000000000" pitchFamily="2" charset="2"/>
              <a:buChar char="Ø"/>
            </a:pPr>
            <a:r>
              <a:rPr lang="en-GB" sz="2200" dirty="0" smtClean="0"/>
              <a:t>Survey study – sample the general population on their hand hygiene attitudes, behaviour, compliance and knowledge</a:t>
            </a:r>
          </a:p>
          <a:p>
            <a:pPr marL="342900" indent="-342900">
              <a:buFont typeface="Wingdings" panose="05000000000000000000" pitchFamily="2" charset="2"/>
              <a:buChar char="Ø"/>
            </a:pPr>
            <a:endParaRPr lang="en-GB" sz="2200" dirty="0" smtClean="0"/>
          </a:p>
          <a:p>
            <a:pPr marL="342900" indent="-342900">
              <a:buFont typeface="Wingdings" panose="05000000000000000000" pitchFamily="2" charset="2"/>
              <a:buChar char="Ø"/>
            </a:pPr>
            <a:r>
              <a:rPr lang="en-GB" sz="2200" dirty="0" smtClean="0"/>
              <a:t>Use feedback to compare and contrast views and help inform the design of an effective hand hygiene intervention</a:t>
            </a:r>
            <a:endParaRPr lang="en-GB" sz="2200" dirty="0"/>
          </a:p>
        </p:txBody>
      </p:sp>
      <p:pic>
        <p:nvPicPr>
          <p:cNvPr id="5" name="Picture 4"/>
          <p:cNvPicPr>
            <a:picLocks noChangeAspect="1"/>
          </p:cNvPicPr>
          <p:nvPr/>
        </p:nvPicPr>
        <p:blipFill>
          <a:blip r:embed="rId3" cstate="print"/>
          <a:stretch>
            <a:fillRect/>
          </a:stretch>
        </p:blipFill>
        <p:spPr>
          <a:xfrm>
            <a:off x="6495873" y="1859434"/>
            <a:ext cx="2389108" cy="1519473"/>
          </a:xfrm>
          <a:prstGeom prst="rect">
            <a:avLst/>
          </a:prstGeom>
        </p:spPr>
      </p:pic>
      <p:pic>
        <p:nvPicPr>
          <p:cNvPr id="6" name="Picture 5"/>
          <p:cNvPicPr>
            <a:picLocks noChangeAspect="1"/>
          </p:cNvPicPr>
          <p:nvPr/>
        </p:nvPicPr>
        <p:blipFill>
          <a:blip r:embed="rId4" cstate="print"/>
          <a:stretch>
            <a:fillRect/>
          </a:stretch>
        </p:blipFill>
        <p:spPr>
          <a:xfrm>
            <a:off x="6462954" y="3940981"/>
            <a:ext cx="2344705" cy="1388183"/>
          </a:xfrm>
          <a:prstGeom prst="rect">
            <a:avLst/>
          </a:prstGeom>
        </p:spPr>
      </p:pic>
    </p:spTree>
    <p:extLst>
      <p:ext uri="{BB962C8B-B14F-4D97-AF65-F5344CB8AC3E}">
        <p14:creationId xmlns:p14="http://schemas.microsoft.com/office/powerpoint/2010/main" val="2374737632"/>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Current </a:t>
            </a:r>
            <a:r>
              <a:rPr lang="en-GB" sz="3200" dirty="0" smtClean="0"/>
              <a:t>Doctoral </a:t>
            </a:r>
            <a:r>
              <a:rPr lang="en-GB" sz="3200" dirty="0" smtClean="0"/>
              <a:t>Research</a:t>
            </a:r>
            <a:endParaRPr lang="en-GB" sz="3200" dirty="0"/>
          </a:p>
        </p:txBody>
      </p:sp>
      <p:sp>
        <p:nvSpPr>
          <p:cNvPr id="3" name="Content Placeholder 2"/>
          <p:cNvSpPr>
            <a:spLocks noGrp="1"/>
          </p:cNvSpPr>
          <p:nvPr>
            <p:ph sz="half" idx="1"/>
          </p:nvPr>
        </p:nvSpPr>
        <p:spPr/>
        <p:txBody>
          <a:bodyPr/>
          <a:lstStyle/>
          <a:p>
            <a:r>
              <a:rPr lang="en-GB" sz="2400" dirty="0" smtClean="0"/>
              <a:t>“An investigation of the hand hygiene behaviours of the general population when using public restrooms”</a:t>
            </a:r>
            <a:endParaRPr lang="en-GB" sz="2400" dirty="0"/>
          </a:p>
        </p:txBody>
      </p:sp>
      <p:sp>
        <p:nvSpPr>
          <p:cNvPr id="4" name="Content Placeholder 3"/>
          <p:cNvSpPr>
            <a:spLocks noGrp="1"/>
          </p:cNvSpPr>
          <p:nvPr>
            <p:ph sz="half" idx="2"/>
          </p:nvPr>
        </p:nvSpPr>
        <p:spPr>
          <a:xfrm>
            <a:off x="467544" y="1628799"/>
            <a:ext cx="8280920" cy="4320481"/>
          </a:xfrm>
        </p:spPr>
        <p:txBody>
          <a:bodyPr>
            <a:normAutofit fontScale="62500" lnSpcReduction="20000"/>
          </a:bodyPr>
          <a:lstStyle/>
          <a:p>
            <a:pPr marL="342900" indent="-342900">
              <a:buFont typeface="Wingdings" panose="05000000000000000000" pitchFamily="2" charset="2"/>
              <a:buChar char="Ø"/>
            </a:pPr>
            <a:r>
              <a:rPr lang="en-GB" dirty="0"/>
              <a:t>Findings from this research </a:t>
            </a:r>
            <a:r>
              <a:rPr lang="en-GB" dirty="0" smtClean="0"/>
              <a:t>will have </a:t>
            </a:r>
            <a:r>
              <a:rPr lang="en-GB" dirty="0"/>
              <a:t>relevance in public health and the understanding of the spread of </a:t>
            </a:r>
            <a:r>
              <a:rPr lang="en-GB" dirty="0" smtClean="0"/>
              <a:t>hygiene-related communicable diseases</a:t>
            </a:r>
            <a:endParaRPr lang="en-GB" dirty="0"/>
          </a:p>
          <a:p>
            <a:endParaRPr lang="en-GB" dirty="0" smtClean="0"/>
          </a:p>
          <a:p>
            <a:pPr marL="342900" indent="-342900">
              <a:buFont typeface="Wingdings" panose="05000000000000000000" pitchFamily="2" charset="2"/>
              <a:buChar char="Ø"/>
            </a:pPr>
            <a:r>
              <a:rPr lang="en-GB" dirty="0" smtClean="0"/>
              <a:t>Used to </a:t>
            </a:r>
            <a:r>
              <a:rPr lang="en-GB" dirty="0"/>
              <a:t>inform government and key public policy-makers by highlighting the importance of good hand hygiene as a simple, unobtrusive method in the control of hygiene-related communicable diseases. </a:t>
            </a:r>
            <a:endParaRPr lang="en-GB" dirty="0" smtClean="0"/>
          </a:p>
          <a:p>
            <a:endParaRPr lang="en-GB" dirty="0" smtClean="0"/>
          </a:p>
          <a:p>
            <a:pPr marL="342900" indent="-342900">
              <a:buFont typeface="Wingdings" panose="05000000000000000000" pitchFamily="2" charset="2"/>
              <a:buChar char="Ø"/>
            </a:pPr>
            <a:r>
              <a:rPr lang="en-GB" dirty="0" smtClean="0"/>
              <a:t>The </a:t>
            </a:r>
            <a:r>
              <a:rPr lang="en-GB" dirty="0"/>
              <a:t>findings hope to inform how government policy could achieve better hand-hygiene standard through either changes in the built environment (design and layout of public restrooms), changes in education intervention to the public on hand hygiene, or influencing a cultural shift</a:t>
            </a:r>
            <a:r>
              <a:rPr lang="en-GB" dirty="0" smtClean="0"/>
              <a:t>.</a:t>
            </a:r>
          </a:p>
          <a:p>
            <a:endParaRPr lang="en-GB" dirty="0"/>
          </a:p>
          <a:p>
            <a:pPr marL="342900" indent="-342900">
              <a:buFont typeface="Wingdings" panose="05000000000000000000" pitchFamily="2" charset="2"/>
              <a:buChar char="Ø"/>
            </a:pPr>
            <a:r>
              <a:rPr lang="en-GB" dirty="0"/>
              <a:t>Findings could also influence other sectors such as within the business community, the manufacturing and food industry to improve the health of the general population and reduce economic downturn (days lost at work due to illness; skill loss) by reducing hygiene-related communicable diseases</a:t>
            </a:r>
            <a:r>
              <a:rPr lang="en-GB" dirty="0" smtClean="0"/>
              <a:t>.</a:t>
            </a:r>
          </a:p>
          <a:p>
            <a:endParaRPr lang="en-GB" dirty="0"/>
          </a:p>
          <a:p>
            <a:pPr marL="342900" indent="-342900">
              <a:buFont typeface="Wingdings" panose="05000000000000000000" pitchFamily="2" charset="2"/>
              <a:buChar char="Ø"/>
            </a:pPr>
            <a:r>
              <a:rPr lang="en-GB" dirty="0"/>
              <a:t>While the scope of the problem is vast, new improvements in public health can be achieved through new understandings of hand hygiene and the transmission pathways of communicable disease via our hands. This research will hopefully advance that goal.</a:t>
            </a:r>
          </a:p>
          <a:p>
            <a:pPr marL="342900" indent="-342900">
              <a:buFont typeface="Wingdings" panose="05000000000000000000" pitchFamily="2" charset="2"/>
              <a:buChar char="Ø"/>
            </a:pPr>
            <a:endParaRPr lang="en-GB" dirty="0" smtClean="0"/>
          </a:p>
          <a:p>
            <a:endParaRPr lang="en-GB" dirty="0"/>
          </a:p>
          <a:p>
            <a:endParaRPr lang="en-GB" dirty="0"/>
          </a:p>
        </p:txBody>
      </p:sp>
    </p:spTree>
    <p:extLst>
      <p:ext uri="{BB962C8B-B14F-4D97-AF65-F5344CB8AC3E}">
        <p14:creationId xmlns:p14="http://schemas.microsoft.com/office/powerpoint/2010/main" val="628075878"/>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References</a:t>
            </a:r>
            <a:endParaRPr lang="en-GB" sz="3200" dirty="0"/>
          </a:p>
        </p:txBody>
      </p:sp>
      <p:sp>
        <p:nvSpPr>
          <p:cNvPr id="4" name="Content Placeholder 3"/>
          <p:cNvSpPr>
            <a:spLocks noGrp="1"/>
          </p:cNvSpPr>
          <p:nvPr>
            <p:ph sz="half" idx="2"/>
          </p:nvPr>
        </p:nvSpPr>
        <p:spPr>
          <a:xfrm>
            <a:off x="467544" y="836712"/>
            <a:ext cx="8280920" cy="5040560"/>
          </a:xfrm>
        </p:spPr>
        <p:txBody>
          <a:bodyPr>
            <a:noAutofit/>
          </a:bodyPr>
          <a:lstStyle/>
          <a:p>
            <a:pPr marL="342900" indent="-342900">
              <a:buFont typeface="Wingdings" panose="05000000000000000000" pitchFamily="2" charset="2"/>
              <a:buChar char="Ø"/>
            </a:pPr>
            <a:r>
              <a:rPr lang="en-GB" sz="700" dirty="0" smtClean="0"/>
              <a:t>ALEXANDER</a:t>
            </a:r>
            <a:r>
              <a:rPr lang="en-GB" sz="700" dirty="0"/>
              <a:t>, K.T., DREIBELBIS, R., FREEMAN, M.C., OJENY, B., RHEINGANS, R. (2013) Improving service delivery of water, sanitation, and hygiene in primary schools: A cluster-randomized trial in western Kenya. Journal of Water and Health; 11 (3), pp. 507-519.</a:t>
            </a:r>
          </a:p>
          <a:p>
            <a:pPr marL="342900" indent="-3429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ALEXANDER</a:t>
            </a:r>
            <a:r>
              <a:rPr lang="en-GB" sz="700" dirty="0"/>
              <a:t>, K.T., ODUOUR, C., NYOTHACH, E., (...), QUICK, R., PHILLIPS-HOWARD, P.A. (2014) Water, sanitation and hygiene conditions in Kenyan rural schools: Are schools meeting the needs of menstruating girls? Water (Switzerland); 6 (5), pp. </a:t>
            </a:r>
            <a:r>
              <a:rPr lang="en-GB" sz="700" dirty="0" smtClean="0"/>
              <a:t>1453-1466.</a:t>
            </a:r>
          </a:p>
          <a:p>
            <a:pPr marL="342900" indent="-3429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AL-KHATIB</a:t>
            </a:r>
            <a:r>
              <a:rPr lang="en-GB" sz="700" dirty="0"/>
              <a:t>, I.A., Al-MITWALLI, S.M. (2009) Food sanitation practices in restaurants of Ramallah and Al-</a:t>
            </a:r>
            <a:r>
              <a:rPr lang="en-GB" sz="700" dirty="0" err="1"/>
              <a:t>Bireh</a:t>
            </a:r>
            <a:r>
              <a:rPr lang="en-GB" sz="700" dirty="0"/>
              <a:t> district of Palestine. Eastern Mediterranean Health Journal; 15 (4), pp. 951-958.</a:t>
            </a:r>
          </a:p>
          <a:p>
            <a:endParaRPr lang="en-GB" sz="700" dirty="0"/>
          </a:p>
          <a:p>
            <a:pPr marL="342900" indent="-342900">
              <a:buFont typeface="Wingdings" panose="05000000000000000000" pitchFamily="2" charset="2"/>
              <a:buChar char="Ø"/>
            </a:pPr>
            <a:r>
              <a:rPr lang="en-GB" sz="700" dirty="0" smtClean="0"/>
              <a:t>ARNOLD</a:t>
            </a:r>
            <a:r>
              <a:rPr lang="en-GB" sz="700" dirty="0"/>
              <a:t>, B., ARANA, B., MAUSEZAHL, D., HUBBARD, A., COLFORD Jr., J.M. (2009) Evaluation of a pre-existing, 3-year household water treatment and handwashing intervention in rural Guatemala. International Journal of Epidemiology; 38 (6), dyp241, pp. 1651-1661.</a:t>
            </a:r>
          </a:p>
          <a:p>
            <a:pPr marL="342900" indent="-3429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ARNOLD</a:t>
            </a:r>
            <a:r>
              <a:rPr lang="en-GB" sz="700" dirty="0"/>
              <a:t>, B.F., NULL, C., LUBY, S.P., (...), WINCH, P.J., COLFORD Jr., J.M. (2013) Cluster-randomised controlled trials of individual and combined water, sanitation, hygiene and nutritional interventions in rural Bangladesh and Kenya: The WASH benefits study design and rationale. BMJ Open; 3 (8), e003476. </a:t>
            </a:r>
          </a:p>
          <a:p>
            <a:pPr marL="342900" indent="-342900">
              <a:buFont typeface="Wingdings" panose="05000000000000000000" pitchFamily="2" charset="2"/>
              <a:buChar char="Ø"/>
            </a:pPr>
            <a:endParaRPr lang="en-GB" sz="700" dirty="0" smtClean="0"/>
          </a:p>
          <a:p>
            <a:pPr marL="342900" indent="-342900">
              <a:buFont typeface="Wingdings" panose="05000000000000000000" pitchFamily="2" charset="2"/>
              <a:buChar char="Ø"/>
            </a:pPr>
            <a:r>
              <a:rPr lang="en-GB" sz="700" dirty="0" smtClean="0"/>
              <a:t>BIRAN</a:t>
            </a:r>
            <a:r>
              <a:rPr lang="en-GB" sz="700" dirty="0"/>
              <a:t>, A., SCHMIDT, W.-P., ZELEKE, L., (...), PARKER, J., PEPRAH, D. (2012) Hygiene and sanitation practices amongst residents of three long-term refugee camps in Thailand, Ethiopia and Kenya. Tropical Medicine and International Health; 17 (9), pp. 1133-1141</a:t>
            </a:r>
            <a:r>
              <a:rPr lang="en-GB" sz="700" dirty="0" smtClean="0"/>
              <a:t>.</a:t>
            </a:r>
          </a:p>
          <a:p>
            <a:pPr marL="457200" indent="-4572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BIRAN</a:t>
            </a:r>
            <a:r>
              <a:rPr lang="en-GB" sz="700" dirty="0"/>
              <a:t>, A., SCHMIDT, W.-P., VARADHARAJAN, K.S., (...), AUNGER, R., CURTIS, V. (2014) Effect of a behaviour-change intervention on handwashing with soap in India (</a:t>
            </a:r>
            <a:r>
              <a:rPr lang="en-GB" sz="700" dirty="0" err="1"/>
              <a:t>SuperAmma</a:t>
            </a:r>
            <a:r>
              <a:rPr lang="en-GB" sz="700" dirty="0"/>
              <a:t>): A cluster-randomised trial. The Lancet Global Health; 2 (3), pp. 145-154</a:t>
            </a:r>
            <a:r>
              <a:rPr lang="en-GB" sz="700" dirty="0" smtClean="0"/>
              <a:t>.</a:t>
            </a:r>
          </a:p>
          <a:p>
            <a:endParaRPr lang="en-GB" sz="700" dirty="0"/>
          </a:p>
          <a:p>
            <a:pPr marL="342900" indent="-342900">
              <a:buFont typeface="Wingdings" panose="05000000000000000000" pitchFamily="2" charset="2"/>
              <a:buChar char="Ø"/>
            </a:pPr>
            <a:r>
              <a:rPr lang="en-GB" sz="700" dirty="0" smtClean="0"/>
              <a:t>BLENCOWE</a:t>
            </a:r>
            <a:r>
              <a:rPr lang="en-GB" sz="700" dirty="0"/>
              <a:t>, H., Cousens, S., </a:t>
            </a:r>
            <a:r>
              <a:rPr lang="en-GB" sz="700" dirty="0" err="1"/>
              <a:t>Mullany</a:t>
            </a:r>
            <a:r>
              <a:rPr lang="en-GB" sz="700" dirty="0"/>
              <a:t>, L.C., (...), Darmstadt, G.L., Lawn, J.E. (2011) Clean birth and postnatal care practices to reduce neonatal deaths from sepsis and tetanus: A systematic review and Delphi estimation of mortality effect. BMC Public Health; 11 (SUPPL. 3), S11</a:t>
            </a:r>
            <a:r>
              <a:rPr lang="en-GB" sz="700" dirty="0" smtClean="0"/>
              <a:t>.</a:t>
            </a:r>
          </a:p>
          <a:p>
            <a:pPr marL="342900" indent="-3429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BOLTON</a:t>
            </a:r>
            <a:r>
              <a:rPr lang="en-GB" sz="700" dirty="0"/>
              <a:t>, M. (2011) Hand Hygiene. Infectious Disease Clinics of North America. 25: 1. Pp.21-43.</a:t>
            </a:r>
            <a:endParaRPr lang="en-GB" sz="700" dirty="0" smtClean="0"/>
          </a:p>
          <a:p>
            <a:pPr marL="342900" indent="-3429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BRUHN</a:t>
            </a:r>
            <a:r>
              <a:rPr lang="en-GB" sz="700" dirty="0"/>
              <a:t>, C.M. (2014) Chicken preparation in the home: An observational study. Food Protection Trends; 34 (5), pp. 318-330</a:t>
            </a:r>
            <a:r>
              <a:rPr lang="en-GB" sz="700" dirty="0" smtClean="0"/>
              <a:t>.</a:t>
            </a:r>
          </a:p>
          <a:p>
            <a:pPr marL="342900" indent="-3429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CAIRNCROSS</a:t>
            </a:r>
            <a:r>
              <a:rPr lang="en-GB" sz="700" dirty="0"/>
              <a:t>, S., HUNT, C., BOISSON, S., BOSTOEN, K., CURTIS, V., FUNG, I.C. and SCHMIDT, W. (2010) Water, sanitation and hygiene for the prevention of diarrhoea. International journal of epidemiology, 39(SUPPL. 1).</a:t>
            </a:r>
            <a:endParaRPr lang="en-GB" sz="700" dirty="0" smtClean="0"/>
          </a:p>
          <a:p>
            <a:pPr marL="342900" indent="-3429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CONTZEN</a:t>
            </a:r>
            <a:r>
              <a:rPr lang="en-GB" sz="700" dirty="0"/>
              <a:t>, N. and MOSLER, H. (2013) Impact of different promotional channels on handwashing behaviour in an emergency context: Haiti post-earthquake public health promotions and cholera response. Journal of Public Health (Germany), 21(6), pp. 559-573</a:t>
            </a:r>
            <a:r>
              <a:rPr lang="en-GB" sz="700" dirty="0" smtClean="0"/>
              <a:t>.</a:t>
            </a:r>
          </a:p>
          <a:p>
            <a:pPr marL="342900" indent="-3429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CONTZEN</a:t>
            </a:r>
            <a:r>
              <a:rPr lang="en-GB" sz="700" dirty="0"/>
              <a:t>, N., MEILI, I.H. and MOSLER, H. (2015) Changing handwashing behaviour in southern Ethiopia: A longitudinal study on infrastructural and commitment interventions. Social Science and Medicine, 124, pp. 103-114</a:t>
            </a:r>
            <a:r>
              <a:rPr lang="en-GB" sz="700" dirty="0" smtClean="0"/>
              <a:t>.</a:t>
            </a:r>
          </a:p>
          <a:p>
            <a:pPr marL="342900" indent="-342900">
              <a:buFont typeface="Wingdings" panose="05000000000000000000" pitchFamily="2" charset="2"/>
              <a:buChar char="Ø"/>
            </a:pPr>
            <a:endParaRPr lang="en-GB" sz="700" dirty="0"/>
          </a:p>
          <a:p>
            <a:pPr marL="342900" indent="-342900">
              <a:buFont typeface="Wingdings" panose="05000000000000000000" pitchFamily="2" charset="2"/>
              <a:buChar char="Ø"/>
            </a:pPr>
            <a:r>
              <a:rPr lang="en-GB" sz="700" dirty="0" smtClean="0"/>
              <a:t>CURTIS</a:t>
            </a:r>
            <a:r>
              <a:rPr lang="en-GB" sz="700" dirty="0"/>
              <a:t>, V., AUNGER, R. (2012) Motivational mismatch: Evolved motives as the source of-and solution to-global public health problems (   Book Chapter). Applied Evolutionary Psychology</a:t>
            </a:r>
            <a:r>
              <a:rPr lang="en-GB" sz="700" dirty="0" smtClean="0"/>
              <a:t>.</a:t>
            </a:r>
          </a:p>
        </p:txBody>
      </p:sp>
    </p:spTree>
    <p:extLst>
      <p:ext uri="{BB962C8B-B14F-4D97-AF65-F5344CB8AC3E}">
        <p14:creationId xmlns:p14="http://schemas.microsoft.com/office/powerpoint/2010/main" val="3673442441"/>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References</a:t>
            </a:r>
            <a:endParaRPr lang="en-GB" sz="3200" dirty="0"/>
          </a:p>
        </p:txBody>
      </p:sp>
      <p:sp>
        <p:nvSpPr>
          <p:cNvPr id="4" name="Content Placeholder 3"/>
          <p:cNvSpPr>
            <a:spLocks noGrp="1"/>
          </p:cNvSpPr>
          <p:nvPr>
            <p:ph sz="half" idx="2"/>
          </p:nvPr>
        </p:nvSpPr>
        <p:spPr>
          <a:xfrm>
            <a:off x="457200" y="836712"/>
            <a:ext cx="8280920" cy="5328592"/>
          </a:xfrm>
        </p:spPr>
        <p:txBody>
          <a:bodyPr>
            <a:normAutofit fontScale="25000" lnSpcReduction="20000"/>
          </a:bodyPr>
          <a:lstStyle/>
          <a:p>
            <a:pPr marL="342900" indent="-342900">
              <a:buFont typeface="Wingdings" panose="05000000000000000000" pitchFamily="2" charset="2"/>
              <a:buChar char="Ø"/>
            </a:pPr>
            <a:r>
              <a:rPr lang="en-GB" sz="2800" dirty="0"/>
              <a:t>EKPO, U.F., ODOEMENE, S.N., MAFIANA, C.F., SAM-WOBO, S.O. (2008) Helminthiasis and hygiene conditions of schools in </a:t>
            </a:r>
            <a:r>
              <a:rPr lang="en-GB" sz="2800" dirty="0" err="1"/>
              <a:t>Ikenne</a:t>
            </a:r>
            <a:r>
              <a:rPr lang="en-GB" sz="2800" dirty="0"/>
              <a:t>, Ogun State, Nigeria. </a:t>
            </a:r>
            <a:r>
              <a:rPr lang="en-GB" sz="2800" dirty="0" err="1"/>
              <a:t>PLos</a:t>
            </a:r>
            <a:r>
              <a:rPr lang="en-GB" sz="2800" dirty="0"/>
              <a:t> Neglected Tropical Diseases; 2 (1), e146.</a:t>
            </a:r>
          </a:p>
          <a:p>
            <a:pPr marL="342900" indent="-3429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a:t>EVES, A., BIELBY, G., EGAN, B., LUMBERS, M., RAATS, M., ADAMS, M. (2010) Food safety knowledge and behaviours of children (5-7 years). Health Education Journal; 69 (1), pp. 21-30.</a:t>
            </a:r>
          </a:p>
          <a:p>
            <a:pPr marL="342900" indent="-3429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a:t>FISHER, S., KABIR, B., LAHIFF, E., MACLACHLAN, M. (2011) Knowledge, attitudes, practices and implications of safe water management and good hygiene in rural Bangladesh: Assessing the impact and scope of the BRAC WASH programme. Journal of Water and Health; 9 (1), pp. 80-93.</a:t>
            </a:r>
          </a:p>
          <a:p>
            <a:pPr marL="342900" indent="-3429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a:t>FREEMAN, M.C., STOCKS, M.E., CUMMING, O., JEANDRON, A., HIGGINS, J.P.T., WOLF, J., PRÜSS-USTÜN, A., BONJOUR, S., HUNTER, P.R., FEWTRELL, L. and CURTIS, V. (2014) Systematic review: Hygiene and health: Systematic review of handwashing practices worldwide and update of health effects. Tropical Medicine and International Health, 19 (8), pp. 906-916</a:t>
            </a:r>
            <a:r>
              <a:rPr lang="en-GB" sz="2800" dirty="0" smtClean="0"/>
              <a:t>.</a:t>
            </a:r>
            <a:endParaRPr lang="en-GB" sz="2800" dirty="0"/>
          </a:p>
          <a:p>
            <a:endParaRPr lang="en-GB" sz="2800" dirty="0" smtClean="0"/>
          </a:p>
          <a:p>
            <a:pPr marL="342900" indent="-342900">
              <a:buFont typeface="Wingdings" panose="05000000000000000000" pitchFamily="2" charset="2"/>
              <a:buChar char="Ø"/>
            </a:pPr>
            <a:r>
              <a:rPr lang="en-GB" sz="2800" dirty="0" smtClean="0"/>
              <a:t>GREEN</a:t>
            </a:r>
            <a:r>
              <a:rPr lang="en-GB" sz="2800" dirty="0"/>
              <a:t>, L., SELMAN, C., BANERJEE, A., (...), RADKE, V., BUCHANAN, S. (2005) Food service workers' self-reported food preparation practices: An EHS-Net study. International Journal of Hygiene and Environmental Health; 208 (1-2), pp. 27-35.</a:t>
            </a:r>
          </a:p>
          <a:p>
            <a:pPr marL="342900" indent="-3429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a:t>GREELAND, K., IRADATI, E., ATI, A., MASKOEN, Y.Y., AUNGER, R. (2013) The context and practice of handwashing among new mothers in </a:t>
            </a:r>
            <a:r>
              <a:rPr lang="en-GB" sz="2800" dirty="0" err="1"/>
              <a:t>Serang</a:t>
            </a:r>
            <a:r>
              <a:rPr lang="en-GB" sz="2800" dirty="0"/>
              <a:t>, Indonesia: A formative research study. BMC Public Health; 13 (1), pp. 830.</a:t>
            </a:r>
          </a:p>
          <a:p>
            <a:pPr marL="342900" indent="-3429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a:t>HALDER, A.K., TRONCHET, C., AKHTER, S., BHUIYA, A., JOHNSTON, R., LUBY, S.P. (2010) Observed hand cleanliness and other measures of handwashing </a:t>
            </a:r>
            <a:r>
              <a:rPr lang="en-GB" sz="2800" dirty="0" err="1"/>
              <a:t>behavior</a:t>
            </a:r>
            <a:r>
              <a:rPr lang="en-GB" sz="2800" dirty="0"/>
              <a:t> in rural Bangladesh. BMC Public Health; 10, 545.</a:t>
            </a:r>
          </a:p>
          <a:p>
            <a:pPr marL="342900" indent="-342900">
              <a:buFont typeface="Wingdings" panose="05000000000000000000" pitchFamily="2" charset="2"/>
              <a:buChar char="Ø"/>
            </a:pPr>
            <a:endParaRPr lang="en-GB" sz="2800" dirty="0" smtClean="0"/>
          </a:p>
          <a:p>
            <a:pPr marL="342900" indent="-342900">
              <a:buFont typeface="Wingdings" panose="05000000000000000000" pitchFamily="2" charset="2"/>
              <a:buChar char="Ø"/>
            </a:pPr>
            <a:r>
              <a:rPr lang="en-GB" sz="2800" dirty="0" smtClean="0"/>
              <a:t>HIRAI</a:t>
            </a:r>
            <a:r>
              <a:rPr lang="en-GB" sz="2800" dirty="0"/>
              <a:t>, M., GRAHAM, J.P., MATTSON, K.D., (...), MUKHERJI, S., CRONIN, A.A. (2016) Exploring Determinants of Handwashing with Soap in Indonesia: A Quantitative Analysis. International Journal of Environmental Research and Public Health; 13 (9), 868</a:t>
            </a:r>
            <a:r>
              <a:rPr lang="en-GB" sz="2800" dirty="0" smtClean="0"/>
              <a:t>.</a:t>
            </a:r>
          </a:p>
          <a:p>
            <a:pPr marL="457200" indent="-4572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smtClean="0"/>
              <a:t>JENKINS</a:t>
            </a:r>
            <a:r>
              <a:rPr lang="en-GB" sz="2800" dirty="0"/>
              <a:t>, M.W., ANAND, A.R., REVELL, G., SOBSEY, M.D. (2013) Opportunities to improve domestic hygiene practices through new enabling products: A study of handwashing practices and equipment in rural Cambodia. International Health; 5 (4), iht026, pp. 295-301</a:t>
            </a:r>
            <a:r>
              <a:rPr lang="en-GB" sz="2800" dirty="0" smtClean="0"/>
              <a:t>.</a:t>
            </a:r>
          </a:p>
          <a:p>
            <a:pPr marL="342900" indent="-3429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smtClean="0"/>
              <a:t>LANG</a:t>
            </a:r>
            <a:r>
              <a:rPr lang="en-GB" sz="2800" dirty="0"/>
              <a:t>, M. (2012) Implementation of an evidence-based hand hygiene program in elementary schools in Ghana, as part of a city-to-city partnership between Ottawa public health and KEEA health directorate. Family and Community Health, 35(3), pp. 203-211</a:t>
            </a:r>
            <a:r>
              <a:rPr lang="en-GB" sz="2800" dirty="0" smtClean="0"/>
              <a:t>.</a:t>
            </a:r>
          </a:p>
          <a:p>
            <a:pPr marL="342900" indent="-3429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smtClean="0"/>
              <a:t>LOZANO</a:t>
            </a:r>
            <a:r>
              <a:rPr lang="en-GB" sz="2800" dirty="0"/>
              <a:t>, R., NAGHAVI, M., FOREMAN, K., </a:t>
            </a:r>
            <a:r>
              <a:rPr lang="en-GB" sz="2800" dirty="0" smtClean="0"/>
              <a:t>(…), WATT</a:t>
            </a:r>
            <a:r>
              <a:rPr lang="en-GB" sz="2800" dirty="0"/>
              <a:t>, K., WEINSTOCK, M.A., WEINTRAUB, R., WILKINSON, J.D., WOOLF, A.D., WULF, S., YEH, P., YIP, P., ZABETIAN, A., ZHENG, Z., LOPEZ, A.D. and MURRAY, C.J. (2010) Global and regional mortality from 235 causes of death for 20 age groups in 1990 and 2010: a systematic analysis for the Global Burden of Disease Study 2010. The Lancet, 380(9859), pp. 2095-2128</a:t>
            </a:r>
            <a:r>
              <a:rPr lang="en-GB" sz="2800" dirty="0" smtClean="0"/>
              <a:t>.</a:t>
            </a:r>
          </a:p>
          <a:p>
            <a:pPr marL="342900" indent="-342900">
              <a:buFont typeface="Wingdings" panose="05000000000000000000" pitchFamily="2" charset="2"/>
              <a:buChar char="Ø"/>
            </a:pPr>
            <a:endParaRPr lang="en-GB" sz="2800" dirty="0" smtClean="0"/>
          </a:p>
          <a:p>
            <a:pPr marL="342900" indent="-342900">
              <a:buFont typeface="Wingdings" panose="05000000000000000000" pitchFamily="2" charset="2"/>
              <a:buChar char="Ø"/>
            </a:pPr>
            <a:r>
              <a:rPr lang="en-GB" sz="2800" dirty="0" smtClean="0"/>
              <a:t>LUBY</a:t>
            </a:r>
            <a:r>
              <a:rPr lang="en-GB" sz="2800" dirty="0"/>
              <a:t>, S.P., HALDER, A.K., TRONCHET, C., AHKHTER, S., BHUIYA, A., JOHNSTON, R.B. (2009) Household characteristics associated with handwashing with soap in rural Bangladesh. American Journal of Tropical Medicine and Hygiene; 81(5), pp. 882-887.</a:t>
            </a:r>
          </a:p>
          <a:p>
            <a:pPr marL="342900" indent="-3429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smtClean="0"/>
              <a:t>LUBY</a:t>
            </a:r>
            <a:r>
              <a:rPr lang="en-GB" sz="2800" dirty="0"/>
              <a:t>, S.P., AEBOATWALLA, M., BOWEN, A., KENAH, E., SHARKER, Y., HOEKSTRA, R.M.  Difficulties in maintaining improved handwashing </a:t>
            </a:r>
            <a:r>
              <a:rPr lang="en-GB" sz="2800" dirty="0" err="1"/>
              <a:t>behavior</a:t>
            </a:r>
            <a:r>
              <a:rPr lang="en-GB" sz="2800" dirty="0"/>
              <a:t>, Karachi, Pakistan. (2009) American Journal of Tropical Medicine and Hygiene; 81 (1), pp. 140-145.</a:t>
            </a:r>
          </a:p>
          <a:p>
            <a:pPr marL="342900" indent="-342900">
              <a:buFont typeface="Wingdings" panose="05000000000000000000" pitchFamily="2" charset="2"/>
              <a:buChar char="Ø"/>
            </a:pPr>
            <a:endParaRPr lang="en-GB" sz="2800" dirty="0"/>
          </a:p>
          <a:p>
            <a:pPr marL="342900" indent="-342900">
              <a:buFont typeface="Wingdings" panose="05000000000000000000" pitchFamily="2" charset="2"/>
              <a:buChar char="Ø"/>
            </a:pPr>
            <a:r>
              <a:rPr lang="en-GB" sz="2800" dirty="0" smtClean="0"/>
              <a:t>LUBY</a:t>
            </a:r>
            <a:r>
              <a:rPr lang="en-GB" sz="2800" dirty="0"/>
              <a:t>, S.P., HALDER, A.K., HUDA, T., UNICOMB, L., JOHNSTON, R.B. (2011) The effect of handwashing at recommended times with water alone and with soap on child </a:t>
            </a:r>
            <a:r>
              <a:rPr lang="en-GB" sz="2800" dirty="0" err="1"/>
              <a:t>diarrhea</a:t>
            </a:r>
            <a:r>
              <a:rPr lang="en-GB" sz="2800" dirty="0"/>
              <a:t> in rural Bangladesh: An observational study. </a:t>
            </a:r>
            <a:r>
              <a:rPr lang="en-GB" sz="2800" dirty="0" err="1"/>
              <a:t>PLoS</a:t>
            </a:r>
            <a:r>
              <a:rPr lang="en-GB" sz="2800" dirty="0"/>
              <a:t> Medicine; 8 (6), e1001052</a:t>
            </a:r>
            <a:r>
              <a:rPr lang="en-GB" sz="2800" dirty="0" smtClean="0"/>
              <a:t>.</a:t>
            </a:r>
          </a:p>
          <a:p>
            <a:pPr marL="342900" indent="-342900">
              <a:buFont typeface="Wingdings" panose="05000000000000000000" pitchFamily="2" charset="2"/>
              <a:buChar char="Ø"/>
            </a:pPr>
            <a:endParaRPr lang="en-GB" sz="2800" dirty="0" smtClean="0"/>
          </a:p>
          <a:p>
            <a:pPr marL="342900" indent="-342900">
              <a:buFont typeface="Wingdings" panose="05000000000000000000" pitchFamily="2" charset="2"/>
              <a:buChar char="Ø"/>
            </a:pPr>
            <a:r>
              <a:rPr lang="en-GB" sz="2800" dirty="0" smtClean="0"/>
              <a:t>MILLER</a:t>
            </a:r>
            <a:r>
              <a:rPr lang="en-GB" sz="2800" dirty="0"/>
              <a:t>, S., YARDLEY, L., LITTLE, P. (2012) Development of an intervention to reduce transmission of respiratory infections and pandemic flu: Measuring and predicting hand-washing intentions. Psychology, Health and Medicine; 17 (1), pp. 59-81.</a:t>
            </a:r>
          </a:p>
          <a:p>
            <a:pPr marL="342900" indent="-342900">
              <a:buFont typeface="Wingdings" panose="05000000000000000000" pitchFamily="2" charset="2"/>
              <a:buChar char="Ø"/>
            </a:pPr>
            <a:endParaRPr lang="en-GB" dirty="0"/>
          </a:p>
        </p:txBody>
      </p:sp>
    </p:spTree>
    <p:extLst>
      <p:ext uri="{BB962C8B-B14F-4D97-AF65-F5344CB8AC3E}">
        <p14:creationId xmlns:p14="http://schemas.microsoft.com/office/powerpoint/2010/main" val="3360602177"/>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References</a:t>
            </a:r>
            <a:endParaRPr lang="en-GB" sz="3200" dirty="0"/>
          </a:p>
        </p:txBody>
      </p:sp>
      <p:sp>
        <p:nvSpPr>
          <p:cNvPr id="4" name="Content Placeholder 3"/>
          <p:cNvSpPr>
            <a:spLocks noGrp="1"/>
          </p:cNvSpPr>
          <p:nvPr>
            <p:ph sz="half" idx="2"/>
          </p:nvPr>
        </p:nvSpPr>
        <p:spPr>
          <a:xfrm>
            <a:off x="457200" y="855778"/>
            <a:ext cx="8280920" cy="4877478"/>
          </a:xfrm>
        </p:spPr>
        <p:txBody>
          <a:bodyPr>
            <a:normAutofit fontScale="25000" lnSpcReduction="20000"/>
          </a:bodyPr>
          <a:lstStyle/>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a:t>OKOJIE, O.H., WAGBATSOMA, V.A. and IGHOROGE, A.D. (2005) An assessment of food hygiene among food handlers in a Nigerian university campus. The Nigerian postgraduate medical journal, 12(2), pp. 93-96.</a:t>
            </a:r>
          </a:p>
          <a:p>
            <a:endParaRPr lang="en-GB" dirty="0" smtClean="0"/>
          </a:p>
          <a:p>
            <a:pPr marL="342900" indent="-342900">
              <a:buFont typeface="Wingdings" panose="05000000000000000000" pitchFamily="2" charset="2"/>
              <a:buChar char="Ø"/>
            </a:pPr>
            <a:r>
              <a:rPr lang="en-GB" dirty="0" smtClean="0"/>
              <a:t>PATEL, </a:t>
            </a:r>
            <a:r>
              <a:rPr lang="en-GB" dirty="0"/>
              <a:t>M.K., HARRIS, J.R., JULIAO, P., NYGREN, B., WERE, V., KOLA, S., SADUMAH, I., FAITH, S.H., OTIENO, R., OURE, A., HOEKSTRA, R.M., QUICK, R. (2012) Impact of a hygiene curriculum and the installation of simple handwashing and drinking water stations in rural Kenyan primary schools on student health and hygiene practices. American Journal of Tropical Medicine and Hygiene; 87 (4), pp. 594-601</a:t>
            </a:r>
            <a:r>
              <a:rPr lang="en-GB" dirty="0" smtClean="0"/>
              <a:t>.</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PFADENHAUER</a:t>
            </a:r>
            <a:r>
              <a:rPr lang="en-GB" dirty="0"/>
              <a:t>, L.M., REHFUESS, E. (2015) Towards Effective and Socio-Culturally Appropriate Sanitation and Hygiene Interventions in the Philippines: A Mixed Method Approach. International Journal of Environmental Research and Public Health; 12 (2), pp. 1902-1927.</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PHILLIPS</a:t>
            </a:r>
            <a:r>
              <a:rPr lang="en-GB" dirty="0"/>
              <a:t>, R.M., VUJCIC, J., BOSCOE, A., HANDZEL, T., ANINYASI, M., COOKSON, S.T., BLANTON, C., BLUM, L.S., RAM, P.K. (2015) Soap is not enough: Handwashing practices and knowledge in refugee camps, </a:t>
            </a:r>
            <a:r>
              <a:rPr lang="en-GB" dirty="0" err="1"/>
              <a:t>Maban</a:t>
            </a:r>
            <a:r>
              <a:rPr lang="en-GB" dirty="0"/>
              <a:t> County, South Sudan. Conflict and Health; 9 (1), 65</a:t>
            </a:r>
            <a:r>
              <a:rPr lang="en-GB" dirty="0" smtClean="0"/>
              <a:t>.</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PHUANUKOONNON</a:t>
            </a:r>
            <a:r>
              <a:rPr lang="en-GB" dirty="0"/>
              <a:t>, S., NAMOSHA, E., KUA, L., SIBA, P.M. and GREENHILL, A.R. (2013) Evaluation of a WASH intervention demonstrates the potential for improved hygiene practices in </a:t>
            </a:r>
            <a:r>
              <a:rPr lang="en-GB" dirty="0" err="1"/>
              <a:t>Hiri</a:t>
            </a:r>
            <a:r>
              <a:rPr lang="en-GB" dirty="0"/>
              <a:t> District, Central Province. Papua and New Guinea medical journal, 56(3-4), pp. 126-135.</a:t>
            </a:r>
            <a:endParaRPr lang="en-GB" dirty="0" smtClean="0"/>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smtClean="0"/>
              <a:t>PINCOCK</a:t>
            </a:r>
            <a:r>
              <a:rPr lang="en-GB" dirty="0"/>
              <a:t>, T., BERNSTEIN, P., WARTHMAN, S. and HOLST, E. (2012) Bundling hand hygiene interventions and measurement to decrease health care-associated infections. American Journal of Infection Control, 40(4 SUPPL.), pp. S18-S27</a:t>
            </a:r>
            <a:r>
              <a:rPr lang="en-GB" dirty="0" smtClean="0"/>
              <a:t>.</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PINFOLD</a:t>
            </a:r>
            <a:r>
              <a:rPr lang="en-GB" dirty="0"/>
              <a:t>, J.V.  (1999)  Analysis of different communication channels for promoting hygiene behaviour. Health Education Research; 14 (5), pp. 629-639</a:t>
            </a:r>
            <a:r>
              <a:rPr lang="en-GB" dirty="0" smtClean="0"/>
              <a:t>.</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PSUTKA</a:t>
            </a:r>
            <a:r>
              <a:rPr lang="en-GB" dirty="0"/>
              <a:t>, R., PRIEST, P., DAVIES, T., RAKUNUEA, T., IDDINGS, S., REIFFER, A. (2013) Assessing the demographic, behavioural and environmental characteristics and the potential effectiveness of a household water filter in the Republic of Kiribati. Journal of Water Sanitation and Hygiene for Development; 3 (4), pp. 530-540</a:t>
            </a:r>
            <a:r>
              <a:rPr lang="en-GB" dirty="0" smtClean="0"/>
              <a:t>.</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SCOTT</a:t>
            </a:r>
            <a:r>
              <a:rPr lang="en-GB" dirty="0"/>
              <a:t>, B., CURTIS, V., RABIE, T., GARBRAH-AIDOO, N. (2007) Health in our hands, but not in our heads: Understanding hygiene motivation in Ghana. Health Policy and Planning; 22 (4), pp. 225-233</a:t>
            </a:r>
            <a:r>
              <a:rPr lang="en-GB" dirty="0" smtClean="0"/>
              <a:t>.</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SEIMETZ</a:t>
            </a:r>
            <a:r>
              <a:rPr lang="en-GB" dirty="0"/>
              <a:t>, E., BOYAYO, A.-M., MOSLER, H.-J. (2016) The influence of contextual and psychosocial factors on handwashing. American Journal of Tropical Medicine and Hygiene; 94 (6), pp. 1407-1417.</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SEIMETZ</a:t>
            </a:r>
            <a:r>
              <a:rPr lang="en-GB" dirty="0"/>
              <a:t>, E., KUMAR, S., MOSLER, H.-J. (2016)  Effects of an awareness raising campaign on intention and behavioural determinants for handwashing. Health Education Research; 31 (2), pp. </a:t>
            </a:r>
            <a:r>
              <a:rPr lang="en-GB" dirty="0" smtClean="0"/>
              <a:t>109-120.</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SIBIYA</a:t>
            </a:r>
            <a:r>
              <a:rPr lang="en-GB" dirty="0"/>
              <a:t>, J.E., GUMBO, J.R. (2013) Knowledge, attitude and practices (KAP) survey on water, sanitation and hygiene in selected schools in Vhembe District, Limpopo, South Africa. International journal of environmental research and public health; 10 (6), pp. 2282-2295.</a:t>
            </a:r>
            <a:endParaRPr lang="en-GB" dirty="0" smtClean="0"/>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smtClean="0"/>
              <a:t>RAM</a:t>
            </a:r>
            <a:r>
              <a:rPr lang="en-GB" dirty="0"/>
              <a:t>, P.K., JAHID, I., HALDER, A.K., (...), MOLYNEAUX, J.W., LUBY, S.P. (2011) Variability in hand contamination based on serial measurements: Implications for assessment of hand-cleansing </a:t>
            </a:r>
            <a:r>
              <a:rPr lang="en-GB" dirty="0" err="1"/>
              <a:t>behavior</a:t>
            </a:r>
            <a:r>
              <a:rPr lang="en-GB" dirty="0"/>
              <a:t> and disease risk. American Journal of Tropical Medicine and Hygiene; 84 (4), pp. 510-516</a:t>
            </a:r>
            <a:r>
              <a:rPr lang="en-GB" dirty="0" smtClean="0"/>
              <a:t>.</a:t>
            </a:r>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r>
              <a:rPr lang="en-GB" dirty="0" smtClean="0"/>
              <a:t>YORK</a:t>
            </a:r>
            <a:r>
              <a:rPr lang="en-GB" dirty="0"/>
              <a:t>, V.K., BRANNON, L.A., </a:t>
            </a:r>
            <a:r>
              <a:rPr lang="en-GB" dirty="0" smtClean="0"/>
              <a:t>SHANKLIN</a:t>
            </a:r>
            <a:r>
              <a:rPr lang="en-GB" dirty="0"/>
              <a:t>, C.W., (...), HOWELLS, A.D., BARRETT, E.B. (2009) Foodservice Employees Benefit from Interventions Targeting Barriers to Food Safety. Journal of the American Dietetic </a:t>
            </a:r>
            <a:r>
              <a:rPr lang="en-GB" dirty="0" smtClean="0"/>
              <a:t>Association; </a:t>
            </a:r>
            <a:r>
              <a:rPr lang="en-GB" dirty="0"/>
              <a:t>109 (9), pp. </a:t>
            </a:r>
            <a:r>
              <a:rPr lang="en-GB" dirty="0" smtClean="0"/>
              <a:t>1576-1581.</a:t>
            </a:r>
          </a:p>
          <a:p>
            <a:endParaRPr lang="en-GB" dirty="0" smtClean="0"/>
          </a:p>
          <a:p>
            <a:pPr marL="342900" indent="-342900">
              <a:buFont typeface="Wingdings" panose="05000000000000000000" pitchFamily="2" charset="2"/>
              <a:buChar char="Ø"/>
            </a:pPr>
            <a:r>
              <a:rPr lang="en-GB" dirty="0"/>
              <a:t>MASSEY, P.D., POLKINGHORNE, B.G., DURRHEIM, D.N., LOWER, T., SPEARE, R. (2011) Blood, guts and knife cuts: Reducing the risk of swine brucellosis in feral pig hunters in north-west New South Wales, Australia. Rural and Remote Health; 11 (4), pp. 1793.</a:t>
            </a:r>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r>
              <a:rPr lang="en-GB" dirty="0"/>
              <a:t>ODO, N.U., RAYNOR, P.C., BEAUDOIN, A., (...), DONAHUE, J.G., BENDER, J.B. (2015) Personal protective equipment use and handwashing among animal farmers: A multi-site assessment. Journal of Occupational and Environmental Hygiene; 12 (6), pp. 363-368.</a:t>
            </a:r>
          </a:p>
          <a:p>
            <a:pPr marL="342900" indent="-342900">
              <a:buFont typeface="Wingdings" panose="05000000000000000000" pitchFamily="2" charset="2"/>
              <a:buChar char="Ø"/>
            </a:pPr>
            <a:endParaRPr lang="en-GB" dirty="0" smtClean="0"/>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endParaRPr lang="en-GB" dirty="0"/>
          </a:p>
          <a:p>
            <a:pPr marL="342900" indent="-342900">
              <a:buFont typeface="Wingdings" panose="05000000000000000000" pitchFamily="2" charset="2"/>
              <a:buChar char="Ø"/>
            </a:pPr>
            <a:endParaRPr lang="en-GB" dirty="0"/>
          </a:p>
        </p:txBody>
      </p:sp>
    </p:spTree>
    <p:extLst>
      <p:ext uri="{BB962C8B-B14F-4D97-AF65-F5344CB8AC3E}">
        <p14:creationId xmlns:p14="http://schemas.microsoft.com/office/powerpoint/2010/main" val="1906237381"/>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1560" y="2636912"/>
            <a:ext cx="4464496" cy="964703"/>
          </a:xfrm>
        </p:spPr>
        <p:txBody>
          <a:bodyPr>
            <a:normAutofit/>
          </a:bodyPr>
          <a:lstStyle/>
          <a:p>
            <a:pPr algn="ctr"/>
            <a:r>
              <a:rPr lang="en-GB" sz="4800" b="1" dirty="0" smtClean="0"/>
              <a:t>QUESTIONS?</a:t>
            </a:r>
            <a:endParaRPr lang="en-GB" sz="4800" b="1" dirty="0"/>
          </a:p>
        </p:txBody>
      </p:sp>
    </p:spTree>
    <p:extLst>
      <p:ext uri="{BB962C8B-B14F-4D97-AF65-F5344CB8AC3E}">
        <p14:creationId xmlns:p14="http://schemas.microsoft.com/office/powerpoint/2010/main" val="2487711068"/>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8734</TotalTime>
  <Words>7112</Words>
  <Application>Microsoft Office PowerPoint</Application>
  <PresentationFormat>On-screen Show (4:3)</PresentationFormat>
  <Paragraphs>334</Paragraphs>
  <Slides>21</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Wingdings</vt:lpstr>
      <vt:lpstr>Office Theme</vt:lpstr>
      <vt:lpstr>Public awareness of hand hygiene as a simple measure in preventing the spread of communicable diseases</vt:lpstr>
      <vt:lpstr>Presentation Outline</vt:lpstr>
      <vt:lpstr>Introduction</vt:lpstr>
      <vt:lpstr>Introduction</vt:lpstr>
      <vt:lpstr>Review Methodology</vt:lpstr>
      <vt:lpstr>Review Methodology</vt:lpstr>
      <vt:lpstr>Review of the Literature</vt:lpstr>
      <vt:lpstr>Review of the Literature</vt:lpstr>
      <vt:lpstr>Review of the Literature</vt:lpstr>
      <vt:lpstr>Review of the Literature</vt:lpstr>
      <vt:lpstr>Review of the Literature</vt:lpstr>
      <vt:lpstr>Review of the Literature</vt:lpstr>
      <vt:lpstr>Review of the Literature</vt:lpstr>
      <vt:lpstr>Current Doctoral Research</vt:lpstr>
      <vt:lpstr>Current Doctoral Research</vt:lpstr>
      <vt:lpstr>Current Doctoral Research</vt:lpstr>
      <vt:lpstr>Current Doctoral Research</vt:lpstr>
      <vt:lpstr>References</vt:lpstr>
      <vt:lpstr>References</vt:lpstr>
      <vt:lpstr>References</vt:lpstr>
      <vt:lpstr>PowerPoint Presentation</vt:lpstr>
    </vt:vector>
  </TitlesOfParts>
  <Company>AV Browne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Dunne</dc:creator>
  <cp:lastModifiedBy>Aaron Lawson</cp:lastModifiedBy>
  <cp:revision>108</cp:revision>
  <dcterms:created xsi:type="dcterms:W3CDTF">2014-09-11T16:30:39Z</dcterms:created>
  <dcterms:modified xsi:type="dcterms:W3CDTF">2016-11-25T15:41:13Z</dcterms:modified>
</cp:coreProperties>
</file>