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509" r:id="rId2"/>
    <p:sldId id="510" r:id="rId3"/>
    <p:sldId id="544" r:id="rId4"/>
    <p:sldId id="545" r:id="rId5"/>
    <p:sldId id="583" r:id="rId6"/>
    <p:sldId id="553" r:id="rId7"/>
    <p:sldId id="601" r:id="rId8"/>
    <p:sldId id="600" r:id="rId9"/>
    <p:sldId id="568" r:id="rId10"/>
    <p:sldId id="565" r:id="rId11"/>
    <p:sldId id="571" r:id="rId12"/>
    <p:sldId id="574" r:id="rId13"/>
    <p:sldId id="518" r:id="rId14"/>
    <p:sldId id="520" r:id="rId15"/>
    <p:sldId id="590" r:id="rId16"/>
    <p:sldId id="523" r:id="rId17"/>
    <p:sldId id="526" r:id="rId18"/>
    <p:sldId id="529" r:id="rId19"/>
    <p:sldId id="598" r:id="rId20"/>
    <p:sldId id="591" r:id="rId21"/>
    <p:sldId id="588" r:id="rId22"/>
    <p:sldId id="577" r:id="rId23"/>
    <p:sldId id="599" r:id="rId24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172"/>
    <a:srgbClr val="D0DCE4"/>
    <a:srgbClr val="FFFF99"/>
    <a:srgbClr val="FFFFCC"/>
    <a:srgbClr val="1D08B8"/>
    <a:srgbClr val="008080"/>
    <a:srgbClr val="7F7F7F"/>
    <a:srgbClr val="3F9C35"/>
    <a:srgbClr val="FFFFFF"/>
    <a:srgbClr val="34B2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8034E78-7F5D-4C2E-B375-FC64B27BC917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Stijl, licht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FD4443E-F989-4FC4-A0C8-D5A2AF1F390B}" styleName="Stijl, donker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ijl, donker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jl, donker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tijl, donker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tijl, donker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Stijl, gemiddeld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-888" y="-60"/>
      </p:cViewPr>
      <p:guideLst>
        <p:guide orient="horz" pos="1219"/>
        <p:guide orient="horz" pos="147"/>
        <p:guide orient="horz"/>
        <p:guide orient="horz" pos="3756"/>
        <p:guide pos="339"/>
        <p:guide pos="56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273637709253306E-2"/>
          <c:y val="0.11641504896959141"/>
          <c:w val="0.8366533864541833"/>
          <c:h val="0.829443447037702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Sheet1!$D$19</c:f>
              <c:strCache>
                <c:ptCount val="1"/>
                <c:pt idx="0">
                  <c:v>Primary production</c:v>
                </c:pt>
              </c:strCache>
            </c:strRef>
          </c:tx>
          <c:spPr>
            <a:solidFill>
              <a:srgbClr val="800000"/>
            </a:solidFill>
            <a:ln w="1108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Sheet1!$E$18:$G$18</c:f>
              <c:strCache>
                <c:ptCount val="3"/>
                <c:pt idx="0">
                  <c:v>Pork</c:v>
                </c:pt>
                <c:pt idx="1">
                  <c:v>NPF</c:v>
                </c:pt>
                <c:pt idx="2">
                  <c:v>Pea soup</c:v>
                </c:pt>
              </c:strCache>
            </c:strRef>
          </c:cat>
          <c:val>
            <c:numRef>
              <c:f>Sheet1!$E$19:$G$19</c:f>
              <c:numCache>
                <c:formatCode>General</c:formatCode>
                <c:ptCount val="3"/>
                <c:pt idx="0">
                  <c:v>11</c:v>
                </c:pt>
                <c:pt idx="1">
                  <c:v>3.2</c:v>
                </c:pt>
                <c:pt idx="2">
                  <c:v>0.4</c:v>
                </c:pt>
              </c:numCache>
            </c:numRef>
          </c:val>
        </c:ser>
        <c:ser>
          <c:idx val="1"/>
          <c:order val="1"/>
          <c:tx>
            <c:strRef>
              <c:f>Sheet1!$D$20</c:f>
              <c:strCache>
                <c:ptCount val="1"/>
                <c:pt idx="0">
                  <c:v>Ingredient preparation</c:v>
                </c:pt>
              </c:strCache>
            </c:strRef>
          </c:tx>
          <c:spPr>
            <a:solidFill>
              <a:srgbClr val="FF6600"/>
            </a:solidFill>
            <a:ln w="1108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Sheet1!$E$18:$G$18</c:f>
              <c:strCache>
                <c:ptCount val="3"/>
                <c:pt idx="0">
                  <c:v>Pork</c:v>
                </c:pt>
                <c:pt idx="1">
                  <c:v>NPF</c:v>
                </c:pt>
                <c:pt idx="2">
                  <c:v>Pea soup</c:v>
                </c:pt>
              </c:strCache>
            </c:strRef>
          </c:cat>
          <c:val>
            <c:numRef>
              <c:f>Sheet1!$E$20:$G$20</c:f>
              <c:numCache>
                <c:formatCode>General</c:formatCode>
                <c:ptCount val="3"/>
                <c:pt idx="0">
                  <c:v>0.9</c:v>
                </c:pt>
                <c:pt idx="1">
                  <c:v>4.2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Sheet1!$D$21</c:f>
              <c:strCache>
                <c:ptCount val="1"/>
                <c:pt idx="0">
                  <c:v>Product processing</c:v>
                </c:pt>
              </c:strCache>
            </c:strRef>
          </c:tx>
          <c:spPr>
            <a:solidFill>
              <a:srgbClr val="0000FF"/>
            </a:solidFill>
            <a:ln w="1108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Sheet1!$E$18:$G$18</c:f>
              <c:strCache>
                <c:ptCount val="3"/>
                <c:pt idx="0">
                  <c:v>Pork</c:v>
                </c:pt>
                <c:pt idx="1">
                  <c:v>NPF</c:v>
                </c:pt>
                <c:pt idx="2">
                  <c:v>Pea soup</c:v>
                </c:pt>
              </c:strCache>
            </c:strRef>
          </c:cat>
          <c:val>
            <c:numRef>
              <c:f>Sheet1!$E$21:$G$21</c:f>
              <c:numCache>
                <c:formatCode>General</c:formatCode>
                <c:ptCount val="3"/>
                <c:pt idx="0">
                  <c:v>3.8</c:v>
                </c:pt>
                <c:pt idx="1">
                  <c:v>8.1</c:v>
                </c:pt>
                <c:pt idx="2">
                  <c:v>0.1</c:v>
                </c:pt>
              </c:numCache>
            </c:numRef>
          </c:val>
        </c:ser>
        <c:ser>
          <c:idx val="3"/>
          <c:order val="3"/>
          <c:tx>
            <c:strRef>
              <c:f>Sheet1!$D$22</c:f>
              <c:strCache>
                <c:ptCount val="1"/>
                <c:pt idx="0">
                  <c:v>Distribution, retail</c:v>
                </c:pt>
              </c:strCache>
            </c:strRef>
          </c:tx>
          <c:spPr>
            <a:solidFill>
              <a:srgbClr val="99CC00"/>
            </a:solidFill>
            <a:ln w="1108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Sheet1!$E$18:$G$18</c:f>
              <c:strCache>
                <c:ptCount val="3"/>
                <c:pt idx="0">
                  <c:v>Pork</c:v>
                </c:pt>
                <c:pt idx="1">
                  <c:v>NPF</c:v>
                </c:pt>
                <c:pt idx="2">
                  <c:v>Pea soup</c:v>
                </c:pt>
              </c:strCache>
            </c:strRef>
          </c:cat>
          <c:val>
            <c:numRef>
              <c:f>Sheet1!$E$22:$G$22</c:f>
              <c:numCache>
                <c:formatCode>General</c:formatCode>
                <c:ptCount val="3"/>
                <c:pt idx="0">
                  <c:v>1.8</c:v>
                </c:pt>
                <c:pt idx="1">
                  <c:v>1.8</c:v>
                </c:pt>
                <c:pt idx="2">
                  <c:v>1</c:v>
                </c:pt>
              </c:numCache>
            </c:numRef>
          </c:val>
        </c:ser>
        <c:ser>
          <c:idx val="4"/>
          <c:order val="4"/>
          <c:tx>
            <c:strRef>
              <c:f>Sheet1!$D$23</c:f>
              <c:strCache>
                <c:ptCount val="1"/>
                <c:pt idx="0">
                  <c:v>Consumer processing</c:v>
                </c:pt>
              </c:strCache>
            </c:strRef>
          </c:tx>
          <c:spPr>
            <a:solidFill>
              <a:srgbClr val="FFFF99"/>
            </a:solidFill>
            <a:ln w="1108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Sheet1!$E$18:$G$18</c:f>
              <c:strCache>
                <c:ptCount val="3"/>
                <c:pt idx="0">
                  <c:v>Pork</c:v>
                </c:pt>
                <c:pt idx="1">
                  <c:v>NPF</c:v>
                </c:pt>
                <c:pt idx="2">
                  <c:v>Pea soup</c:v>
                </c:pt>
              </c:strCache>
            </c:strRef>
          </c:cat>
          <c:val>
            <c:numRef>
              <c:f>Sheet1!$E$23:$G$23</c:f>
              <c:numCache>
                <c:formatCode>General</c:formatCode>
                <c:ptCount val="3"/>
                <c:pt idx="0">
                  <c:v>6.3</c:v>
                </c:pt>
                <c:pt idx="1">
                  <c:v>6.1</c:v>
                </c:pt>
                <c:pt idx="2">
                  <c:v>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501952"/>
        <c:axId val="53503488"/>
      </c:barChart>
      <c:catAx>
        <c:axId val="53501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7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47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35034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3503488"/>
        <c:scaling>
          <c:orientation val="minMax"/>
          <c:max val="30"/>
        </c:scaling>
        <c:delete val="0"/>
        <c:axPos val="l"/>
        <c:title>
          <c:tx>
            <c:rich>
              <a:bodyPr/>
              <a:lstStyle/>
              <a:p>
                <a:pPr>
                  <a:defRPr sz="1047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/>
                  <a:t>GJ Exergy needed per kg product</a:t>
                </a:r>
              </a:p>
            </c:rich>
          </c:tx>
          <c:layout>
            <c:manualLayout>
              <c:xMode val="edge"/>
              <c:yMode val="edge"/>
              <c:x val="1.3280212483399735E-2"/>
              <c:y val="0.22262118491921004"/>
            </c:manualLayout>
          </c:layout>
          <c:overlay val="0"/>
          <c:spPr>
            <a:noFill/>
            <a:ln w="2216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77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47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3501952"/>
        <c:crosses val="autoZero"/>
        <c:crossBetween val="between"/>
        <c:majorUnit val="10"/>
      </c:valAx>
      <c:spPr>
        <a:noFill/>
        <a:ln w="11080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2151394422310757"/>
          <c:y val="0.10771992818671454"/>
          <c:w val="0.27091633466135456"/>
          <c:h val="0.23518850987432674"/>
        </c:manualLayout>
      </c:layout>
      <c:overlay val="0"/>
      <c:spPr>
        <a:solidFill>
          <a:srgbClr val="FFFFFF"/>
        </a:solidFill>
        <a:ln w="2770">
          <a:solidFill>
            <a:srgbClr val="000000"/>
          </a:solidFill>
          <a:prstDash val="solid"/>
        </a:ln>
      </c:spPr>
      <c:txPr>
        <a:bodyPr/>
        <a:lstStyle/>
        <a:p>
          <a:pPr>
            <a:defRPr sz="106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807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BFFEC-F777-40D7-9994-983572641FAB}" type="datetimeFigureOut">
              <a:rPr lang="nl-NL" smtClean="0"/>
              <a:t>10-8-2015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0EA8C2-7017-4D36-A626-E52B06C766A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7353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09FC7-F4E3-4762-956C-62C641D85751}" type="slidenum">
              <a:rPr lang="en-GB"/>
              <a:pPr/>
              <a:t>6</a:t>
            </a:fld>
            <a:endParaRPr lang="en-GB"/>
          </a:p>
        </p:txBody>
      </p:sp>
      <p:sp>
        <p:nvSpPr>
          <p:cNvPr id="53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30588"/>
          </a:xfrm>
          <a:ln/>
        </p:spPr>
      </p:sp>
      <p:sp>
        <p:nvSpPr>
          <p:cNvPr id="539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610" y="4342192"/>
            <a:ext cx="5488781" cy="4115405"/>
          </a:xfrm>
        </p:spPr>
        <p:txBody>
          <a:bodyPr/>
          <a:lstStyle/>
          <a:p>
            <a:endParaRPr lang="nl-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934626-34FF-447C-8BFB-B782F0DAA705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408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88AF2-75AD-4604-9752-B950E462E35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420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39787"/>
          </a:xfrm>
        </p:spPr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 marL="531813" indent="-258763">
              <a:buClr>
                <a:schemeClr val="bg2"/>
              </a:buClr>
              <a:defRPr>
                <a:latin typeface="Calibri" pitchFamily="34" charset="0"/>
                <a:cs typeface="Calibri" pitchFamily="34" charset="0"/>
              </a:defRPr>
            </a:lvl2pPr>
            <a:lvl3pPr marL="804863" indent="-273050">
              <a:defRPr>
                <a:latin typeface="Calibri" pitchFamily="34" charset="0"/>
                <a:cs typeface="Calibri" pitchFamily="34" charset="0"/>
              </a:defRPr>
            </a:lvl3pPr>
            <a:lvl4pPr marL="1077913" indent="-273050">
              <a:defRPr>
                <a:latin typeface="Calibri" pitchFamily="34" charset="0"/>
                <a:cs typeface="Calibri" pitchFamily="34" charset="0"/>
              </a:defRPr>
            </a:lvl4pPr>
            <a:lvl5pPr marL="1350963" indent="-273050"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33010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351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18027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9"/>
            <a:ext cx="8442796" cy="578704"/>
          </a:xfrm>
        </p:spPr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smtClean="0"/>
              <a:t>Klik om de stijl te 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 marL="539750" indent="-269875">
              <a:buClr>
                <a:schemeClr val="bg2"/>
              </a:buClr>
              <a:defRPr>
                <a:latin typeface="Calibri" pitchFamily="34" charset="0"/>
                <a:cs typeface="Calibri" pitchFamily="34" charset="0"/>
              </a:defRPr>
            </a:lvl2pPr>
            <a:lvl3pPr marL="809625" indent="-269875">
              <a:defRPr>
                <a:latin typeface="Calibri" pitchFamily="34" charset="0"/>
                <a:cs typeface="Calibri" pitchFamily="34" charset="0"/>
              </a:defRPr>
            </a:lvl3pPr>
            <a:lvl4pPr marL="1077913" indent="-268288">
              <a:defRPr>
                <a:latin typeface="Calibri" pitchFamily="34" charset="0"/>
                <a:cs typeface="Calibri" pitchFamily="34" charset="0"/>
              </a:defRPr>
            </a:lvl4pPr>
            <a:lvl5pPr marL="1347788" indent="-269875"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GB" smtClean="0"/>
              <a:t>Klik om de modelstijlen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4186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92828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512961"/>
          </a:xfrm>
        </p:spPr>
        <p:txBody>
          <a:bodyPr bIns="0"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11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9"/>
            <a:ext cx="8442796" cy="555258"/>
          </a:xfrm>
        </p:spPr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smtClean="0"/>
              <a:t>Klik om de stijl te 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78633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Auteursnaam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67537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ga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smtClean="0"/>
              <a:t>Klik om de stijl te bewerken</a:t>
            </a:r>
            <a:endParaRPr lang="en-GB"/>
          </a:p>
        </p:txBody>
      </p:sp>
      <p:sp>
        <p:nvSpPr>
          <p:cNvPr id="8" name="Tijdelijke aanduiding voor SmartArt 7"/>
          <p:cNvSpPr>
            <a:spLocks noGrp="1"/>
          </p:cNvSpPr>
          <p:nvPr>
            <p:ph type="dgm" sz="quarter" idx="10"/>
          </p:nvPr>
        </p:nvSpPr>
        <p:spPr>
          <a:xfrm>
            <a:off x="538163" y="1828800"/>
            <a:ext cx="8404225" cy="4133850"/>
          </a:xfrm>
        </p:spPr>
        <p:txBody>
          <a:bodyPr/>
          <a:lstStyle>
            <a:lvl1pPr>
              <a:defRPr sz="2000">
                <a:latin typeface="Calibri" pitchFamily="34" charset="0"/>
                <a:cs typeface="Calibri" pitchFamily="34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1347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2" y="230188"/>
            <a:ext cx="8442796" cy="512961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  <a:extLst/>
        </p:spPr>
        <p:txBody>
          <a:bodyPr vert="horz" wrap="square" lIns="1800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dirty="0" smtClean="0"/>
              <a:t>Klik om de stijl te bewerken</a:t>
            </a:r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0" y="1843200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</a:p>
          <a:p>
            <a:pPr lvl="4"/>
            <a:endParaRPr lang="nl-NL" dirty="0" smtClean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4" r:id="rId3"/>
    <p:sldLayoutId id="2147483677" r:id="rId4"/>
    <p:sldLayoutId id="2147483679" r:id="rId5"/>
    <p:sldLayoutId id="2147483680" r:id="rId6"/>
    <p:sldLayoutId id="2147483681" r:id="rId7"/>
    <p:sldLayoutId id="2147483682" r:id="rId8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ts val="4000"/>
        </a:lnSpc>
        <a:spcBef>
          <a:spcPct val="0"/>
        </a:spcBef>
        <a:spcAft>
          <a:spcPct val="0"/>
        </a:spcAft>
        <a:defRPr sz="3000" kern="1200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500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00" kern="1200">
          <a:solidFill>
            <a:schemeClr val="bg2"/>
          </a:solidFill>
          <a:latin typeface="Calibri" panose="020F0502020204030204" pitchFamily="34" charset="0"/>
          <a:ea typeface="+mn-ea"/>
          <a:cs typeface="+mn-cs"/>
        </a:defRPr>
      </a:lvl1pPr>
      <a:lvl2pPr marL="982663" indent="-285750" algn="l" rtl="0" fontAlgn="base">
        <a:lnSpc>
          <a:spcPts val="2500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Calibri" panose="020F0502020204030204" pitchFamily="34" charset="0"/>
          <a:ea typeface="+mn-ea"/>
          <a:cs typeface="+mn-cs"/>
        </a:defRPr>
      </a:lvl2pPr>
      <a:lvl3pPr marL="1879600" indent="-319088" algn="l" rtl="0" fontAlgn="base">
        <a:lnSpc>
          <a:spcPts val="2500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Calibri" panose="020F0502020204030204" pitchFamily="34" charset="0"/>
          <a:ea typeface="+mn-ea"/>
          <a:cs typeface="+mn-cs"/>
        </a:defRPr>
      </a:lvl3pPr>
      <a:lvl4pPr marL="2692400" indent="-360363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 baseline="0">
          <a:solidFill>
            <a:schemeClr val="bg2"/>
          </a:solidFill>
          <a:latin typeface="Calibri" panose="020F0502020204030204" pitchFamily="34" charset="0"/>
          <a:ea typeface="+mn-ea"/>
          <a:cs typeface="+mn-cs"/>
        </a:defRPr>
      </a:lvl4pPr>
      <a:lvl5pPr marL="3405188" indent="-352425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0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wmf"/><Relationship Id="rId10" Type="http://schemas.openxmlformats.org/officeDocument/2006/relationships/image" Target="../media/image25.png"/><Relationship Id="rId4" Type="http://schemas.microsoft.com/office/2007/relationships/hdphoto" Target="../media/hdphoto1.wdp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en.wikipedia.org/wiki/File:Soybean.USDA.jpg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hyperlink" Target="http://en.wikipedia.org/wiki/File:Wheat_close-up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png"/><Relationship Id="rId7" Type="http://schemas.openxmlformats.org/officeDocument/2006/relationships/hyperlink" Target="mailto:Atzejan.vandergoot@wur.nl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wageningenur.nl/foodstructuring" TargetMode="Externa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Placeholder 3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ln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Tijdelijke aanduiding voor afbeelding 19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7" name="Tijdelijke aanduiding voor afbeelding 16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33" name="Picture Placeholder 32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12" name="Text Placeholder 11"/>
          <p:cNvSpPr>
            <a:spLocks noGrp="1"/>
          </p:cNvSpPr>
          <p:nvPr>
            <p:ph type="body" sz="quarter" idx="17"/>
          </p:nvPr>
        </p:nvSpPr>
        <p:spPr>
          <a:xfrm>
            <a:off x="337352" y="541241"/>
            <a:ext cx="8744504" cy="1583783"/>
          </a:xfrm>
        </p:spPr>
        <p:txBody>
          <a:bodyPr/>
          <a:lstStyle/>
          <a:p>
            <a:pPr algn="just">
              <a:lnSpc>
                <a:spcPts val="3600"/>
              </a:lnSpc>
              <a:spcBef>
                <a:spcPts val="0"/>
              </a:spcBef>
            </a:pPr>
            <a:r>
              <a:rPr lang="en-GB" sz="1600" dirty="0" smtClean="0">
                <a:solidFill>
                  <a:srgbClr val="FF0000"/>
                </a:solidFill>
              </a:rPr>
              <a:t>4</a:t>
            </a:r>
            <a:r>
              <a:rPr lang="en-GB" sz="1600" baseline="30000" dirty="0" smtClean="0">
                <a:solidFill>
                  <a:srgbClr val="FF0000"/>
                </a:solidFill>
              </a:rPr>
              <a:t>th</a:t>
            </a:r>
            <a:r>
              <a:rPr lang="en-GB" sz="1600" dirty="0" smtClean="0">
                <a:solidFill>
                  <a:srgbClr val="FF0000"/>
                </a:solidFill>
              </a:rPr>
              <a:t> international conference on Food Processing and Technology</a:t>
            </a:r>
            <a:endParaRPr lang="en-GB" sz="1600" dirty="0">
              <a:solidFill>
                <a:srgbClr val="FF0000"/>
              </a:solidFill>
            </a:endParaRPr>
          </a:p>
          <a:p>
            <a:pPr algn="just">
              <a:lnSpc>
                <a:spcPts val="3600"/>
              </a:lnSpc>
              <a:spcBef>
                <a:spcPts val="0"/>
              </a:spcBef>
            </a:pPr>
            <a:r>
              <a:rPr lang="en-US" sz="2800" dirty="0" smtClean="0">
                <a:solidFill>
                  <a:srgbClr val="005172"/>
                </a:solidFill>
              </a:rPr>
              <a:t>Concepts for</a:t>
            </a:r>
            <a:r>
              <a:rPr lang="en-US" sz="2800" dirty="0">
                <a:solidFill>
                  <a:srgbClr val="005172"/>
                </a:solidFill>
              </a:rPr>
              <a:t> </a:t>
            </a:r>
            <a:r>
              <a:rPr lang="en-US" sz="2800" dirty="0" smtClean="0">
                <a:solidFill>
                  <a:srgbClr val="005172"/>
                </a:solidFill>
              </a:rPr>
              <a:t>m</a:t>
            </a:r>
            <a:r>
              <a:rPr lang="en-US" sz="2800" dirty="0" smtClean="0">
                <a:solidFill>
                  <a:srgbClr val="005172"/>
                </a:solidFill>
              </a:rPr>
              <a:t>ore </a:t>
            </a:r>
            <a:r>
              <a:rPr lang="en-US" sz="2800" dirty="0" smtClean="0">
                <a:solidFill>
                  <a:srgbClr val="005172"/>
                </a:solidFill>
              </a:rPr>
              <a:t>healthy and </a:t>
            </a:r>
            <a:endParaRPr lang="en-US" sz="2800" dirty="0" smtClean="0">
              <a:solidFill>
                <a:srgbClr val="005172"/>
              </a:solidFill>
            </a:endParaRPr>
          </a:p>
          <a:p>
            <a:pPr algn="just">
              <a:lnSpc>
                <a:spcPts val="3600"/>
              </a:lnSpc>
              <a:spcBef>
                <a:spcPts val="0"/>
              </a:spcBef>
            </a:pPr>
            <a:r>
              <a:rPr lang="en-US" sz="2800" dirty="0" smtClean="0">
                <a:solidFill>
                  <a:srgbClr val="005172"/>
                </a:solidFill>
              </a:rPr>
              <a:t>sustainable food (ingredients)</a:t>
            </a:r>
            <a:endParaRPr lang="en-US" sz="2800" dirty="0">
              <a:solidFill>
                <a:srgbClr val="005172"/>
              </a:solidFill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372497" y="2113440"/>
            <a:ext cx="2935127" cy="371475"/>
          </a:xfrm>
        </p:spPr>
        <p:txBody>
          <a:bodyPr/>
          <a:lstStyle/>
          <a:p>
            <a:r>
              <a:rPr lang="nl-NL" sz="2400" dirty="0" smtClean="0">
                <a:solidFill>
                  <a:srgbClr val="FF0000"/>
                </a:solidFill>
              </a:rPr>
              <a:t>Atze Jan van der Goot</a:t>
            </a:r>
            <a:endParaRPr lang="nl-NL" sz="24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478" y="1005840"/>
            <a:ext cx="4460522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jdelijke aanduiding voor tekst 4"/>
          <p:cNvSpPr txBox="1">
            <a:spLocks/>
          </p:cNvSpPr>
          <p:nvPr/>
        </p:nvSpPr>
        <p:spPr bwMode="auto">
          <a:xfrm>
            <a:off x="408773" y="2633641"/>
            <a:ext cx="293512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45720" rIns="90000" bIns="45720" numCol="1" anchor="t" anchorCtr="0" compatLnSpc="1">
            <a:prstTxWarp prst="textNoShape">
              <a:avLst/>
            </a:prstTxWarp>
          </a:bodyPr>
          <a:lstStyle>
            <a:lvl1pPr marL="0" indent="0" algn="l" rtl="0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Clr>
                <a:schemeClr val="bg2"/>
              </a:buClr>
              <a:buSzPct val="140000"/>
              <a:buFont typeface="Wingdings" pitchFamily="2" charset="2"/>
              <a:buNone/>
              <a:defRPr sz="2200" kern="1200">
                <a:solidFill>
                  <a:schemeClr val="bg2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82663" indent="-285750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Clr>
                <a:schemeClr val="bg2"/>
              </a:buClr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2pPr>
            <a:lvl3pPr marL="1879600" indent="-319088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3pPr>
            <a:lvl4pPr marL="2692400" indent="-360363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 baseline="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4pPr>
            <a:lvl5pPr marL="3405188" indent="-352425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800" dirty="0" smtClean="0">
                <a:solidFill>
                  <a:srgbClr val="005172"/>
                </a:solidFill>
              </a:rPr>
              <a:t>London, 11 August 2015</a:t>
            </a:r>
            <a:endParaRPr lang="nl-NL" sz="1800" dirty="0">
              <a:solidFill>
                <a:srgbClr val="0051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9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29498" y="230188"/>
            <a:ext cx="8442796" cy="486287"/>
          </a:xfrm>
        </p:spPr>
        <p:txBody>
          <a:bodyPr/>
          <a:lstStyle/>
          <a:p>
            <a:r>
              <a:rPr lang="en-US" sz="3000" dirty="0" smtClean="0">
                <a:latin typeface="Calibri" pitchFamily="34" charset="0"/>
                <a:cs typeface="Calibri" pitchFamily="34" charset="0"/>
              </a:rPr>
              <a:t>Food production today</a:t>
            </a:r>
            <a:endParaRPr lang="en-US" sz="3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1585" y="976438"/>
            <a:ext cx="4153072" cy="38481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 smtClean="0">
                <a:cs typeface="Calibri" pitchFamily="34" charset="0"/>
              </a:rPr>
              <a:t>Food industry</a:t>
            </a:r>
            <a:r>
              <a:rPr lang="en-US" sz="2400" baseline="30000" dirty="0" smtClean="0">
                <a:cs typeface="Calibri" pitchFamily="34" charset="0"/>
              </a:rPr>
              <a:t>1</a:t>
            </a:r>
          </a:p>
          <a:p>
            <a:pPr lvl="1">
              <a:lnSpc>
                <a:spcPct val="100000"/>
              </a:lnSpc>
            </a:pPr>
            <a:r>
              <a:rPr lang="en-US" sz="1800" dirty="0" smtClean="0">
                <a:cs typeface="Calibri" pitchFamily="34" charset="0"/>
              </a:rPr>
              <a:t>14% of all energy use</a:t>
            </a:r>
          </a:p>
          <a:p>
            <a:pPr lvl="1">
              <a:lnSpc>
                <a:spcPct val="100000"/>
              </a:lnSpc>
            </a:pPr>
            <a:r>
              <a:rPr lang="en-US" sz="1800" dirty="0" smtClean="0">
                <a:cs typeface="Calibri" pitchFamily="34" charset="0"/>
              </a:rPr>
              <a:t>10% of all water</a:t>
            </a:r>
          </a:p>
          <a:p>
            <a:pPr lvl="1">
              <a:lnSpc>
                <a:spcPct val="100000"/>
              </a:lnSpc>
            </a:pPr>
            <a:r>
              <a:rPr lang="en-US" sz="1800" dirty="0" smtClean="0">
                <a:cs typeface="Calibri" pitchFamily="34" charset="0"/>
              </a:rPr>
              <a:t>Produces 10% of all waste</a:t>
            </a:r>
            <a:endParaRPr lang="en-US" sz="2400" dirty="0" smtClean="0">
              <a:cs typeface="Calibri" pitchFamily="34" charset="0"/>
            </a:endParaRPr>
          </a:p>
          <a:p>
            <a:pPr>
              <a:lnSpc>
                <a:spcPct val="100000"/>
              </a:lnSpc>
            </a:pPr>
            <a:endParaRPr lang="en-US" sz="2400" dirty="0" smtClean="0">
              <a:cs typeface="Calibri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dirty="0" smtClean="0">
                <a:cs typeface="Calibri" pitchFamily="34" charset="0"/>
              </a:rPr>
              <a:t>Diet becomes more inefficient with increasing welfare </a:t>
            </a:r>
            <a:r>
              <a:rPr lang="en-US" sz="2400" dirty="0" smtClean="0">
                <a:cs typeface="Calibri" pitchFamily="34" charset="0"/>
              </a:rPr>
              <a:t>with respect to energy consumption and raw material use</a:t>
            </a:r>
            <a:endParaRPr lang="en-US" sz="2400" dirty="0" smtClean="0">
              <a:cs typeface="Calibri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400" dirty="0">
              <a:cs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67375" y="6083056"/>
            <a:ext cx="14595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nl-NL" sz="1600" b="0" i="0" baseline="30000" dirty="0" smtClean="0">
                <a:solidFill>
                  <a:schemeClr val="tx1">
                    <a:lumMod val="50000"/>
                  </a:schemeClr>
                </a:solidFill>
                <a:cs typeface="Calibri" pitchFamily="34" charset="0"/>
              </a:rPr>
              <a:t>1</a:t>
            </a:r>
            <a:r>
              <a:rPr lang="nl-NL" sz="1600" b="0" i="0" dirty="0" smtClean="0">
                <a:solidFill>
                  <a:schemeClr val="tx1">
                    <a:lumMod val="50000"/>
                  </a:schemeClr>
                </a:solidFill>
                <a:cs typeface="Calibri" pitchFamily="34" charset="0"/>
              </a:rPr>
              <a:t>Poynton, 2006</a:t>
            </a:r>
          </a:p>
        </p:txBody>
      </p:sp>
      <p:pic>
        <p:nvPicPr>
          <p:cNvPr id="8" name="Picture 2" descr="http://image.made-in-china.com/2f0j00kCdEKWahhYuB/Frozen-Organic-Sweet-Corn-Granu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990" y="163344"/>
            <a:ext cx="2245767" cy="199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tze  Jan\AppData\Local\Microsoft\Windows\Temporary Internet Files\Content.IE5\QCHUI40E\MM900234710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878" y="4685677"/>
            <a:ext cx="2138903" cy="217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814" y="2096692"/>
            <a:ext cx="3864943" cy="2657148"/>
          </a:xfrm>
          <a:prstGeom prst="rect">
            <a:avLst/>
          </a:prstGeom>
        </p:spPr>
      </p:pic>
      <p:sp>
        <p:nvSpPr>
          <p:cNvPr id="9" name="Tekstvak 5"/>
          <p:cNvSpPr txBox="1"/>
          <p:nvPr/>
        </p:nvSpPr>
        <p:spPr>
          <a:xfrm>
            <a:off x="7445024" y="5756031"/>
            <a:ext cx="13740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nl-NL" sz="1400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  <a:t>Tilman</a:t>
            </a:r>
            <a:r>
              <a:rPr lang="nl-NL" sz="14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  <a:t>, 2011</a:t>
            </a:r>
          </a:p>
        </p:txBody>
      </p:sp>
      <p:cxnSp>
        <p:nvCxnSpPr>
          <p:cNvPr id="4" name="Rechte verbindingslijn 3"/>
          <p:cNvCxnSpPr/>
          <p:nvPr/>
        </p:nvCxnSpPr>
        <p:spPr>
          <a:xfrm>
            <a:off x="5943600" y="3954523"/>
            <a:ext cx="2710543" cy="8165"/>
          </a:xfrm>
          <a:prstGeom prst="line">
            <a:avLst/>
          </a:prstGeom>
          <a:ln w="38100" cmpd="tri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91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486287"/>
          </a:xfrm>
        </p:spPr>
        <p:txBody>
          <a:bodyPr/>
          <a:lstStyle/>
          <a:p>
            <a:r>
              <a:rPr lang="en-US" dirty="0" smtClean="0"/>
              <a:t>Causes of inefficiencies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09106" y="983179"/>
            <a:ext cx="8521188" cy="4089600"/>
          </a:xfrm>
        </p:spPr>
        <p:txBody>
          <a:bodyPr/>
          <a:lstStyle/>
          <a:p>
            <a:r>
              <a:rPr lang="en-GB" dirty="0" smtClean="0"/>
              <a:t>Consumption of animal products and use of components from animal origin</a:t>
            </a:r>
          </a:p>
          <a:p>
            <a:pPr lvl="1"/>
            <a:r>
              <a:rPr lang="en-GB" dirty="0" smtClean="0"/>
              <a:t>Protein conversion from plant to animal is not efficient</a:t>
            </a:r>
          </a:p>
          <a:p>
            <a:pPr lvl="1"/>
            <a:endParaRPr lang="en-GB" dirty="0"/>
          </a:p>
          <a:p>
            <a:r>
              <a:rPr lang="en-GB" dirty="0" smtClean="0"/>
              <a:t>Production of highly refined ingredients</a:t>
            </a:r>
          </a:p>
          <a:p>
            <a:pPr lvl="1"/>
            <a:r>
              <a:rPr lang="en-GB" dirty="0" smtClean="0"/>
              <a:t>Low yield (60%), energy, water and chemicals consumption</a:t>
            </a:r>
          </a:p>
          <a:p>
            <a:pPr lvl="1"/>
            <a:endParaRPr lang="en-GB" dirty="0"/>
          </a:p>
          <a:p>
            <a:r>
              <a:rPr lang="en-GB" dirty="0" smtClean="0"/>
              <a:t>Waste production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909" y="5072779"/>
            <a:ext cx="2688091" cy="178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642" y="5077219"/>
            <a:ext cx="2589267" cy="1780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70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486287"/>
          </a:xfrm>
        </p:spPr>
        <p:txBody>
          <a:bodyPr/>
          <a:lstStyle/>
          <a:p>
            <a:r>
              <a:rPr lang="en-US" dirty="0" smtClean="0"/>
              <a:t>Solutions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9307" y="892425"/>
            <a:ext cx="8521188" cy="4089600"/>
          </a:xfrm>
        </p:spPr>
        <p:txBody>
          <a:bodyPr/>
          <a:lstStyle/>
          <a:p>
            <a:r>
              <a:rPr lang="en-GB" dirty="0" smtClean="0"/>
              <a:t>Towards reduced consumption of products from animal origin</a:t>
            </a:r>
          </a:p>
          <a:p>
            <a:pPr lvl="1"/>
            <a:r>
              <a:rPr lang="en-GB" dirty="0" smtClean="0"/>
              <a:t>Direct replacement by plant-products</a:t>
            </a:r>
          </a:p>
          <a:p>
            <a:pPr lvl="1"/>
            <a:r>
              <a:rPr lang="en-GB" dirty="0" smtClean="0"/>
              <a:t>Role of structured plant-based products</a:t>
            </a:r>
          </a:p>
          <a:p>
            <a:pPr lvl="1"/>
            <a:endParaRPr lang="en-GB" dirty="0"/>
          </a:p>
          <a:p>
            <a:r>
              <a:rPr lang="en-GB" dirty="0" smtClean="0"/>
              <a:t>Towards ingredient production with higher efficiency</a:t>
            </a:r>
          </a:p>
          <a:p>
            <a:pPr lvl="1"/>
            <a:r>
              <a:rPr lang="en-GB" dirty="0" smtClean="0"/>
              <a:t>Reduced use of energy, water and chemicals</a:t>
            </a:r>
          </a:p>
          <a:p>
            <a:pPr lvl="1"/>
            <a:r>
              <a:rPr lang="en-GB" dirty="0" smtClean="0"/>
              <a:t>Making the right ingredients instead of ingredients with general applicability</a:t>
            </a:r>
          </a:p>
          <a:p>
            <a:pPr lvl="1"/>
            <a:r>
              <a:rPr lang="en-GB" dirty="0" smtClean="0"/>
              <a:t>Smaller and dedicated processes</a:t>
            </a:r>
          </a:p>
          <a:p>
            <a:pPr lvl="1"/>
            <a:endParaRPr lang="en-GB" dirty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Producing less waste </a:t>
            </a:r>
          </a:p>
          <a:p>
            <a:pPr lvl="1"/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presenting food in a different manner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828" y="5752674"/>
            <a:ext cx="1597479" cy="106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615" y="5759654"/>
            <a:ext cx="1777033" cy="1061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5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9"/>
            <a:ext cx="8442796" cy="486287"/>
          </a:xfrm>
        </p:spPr>
        <p:txBody>
          <a:bodyPr/>
          <a:lstStyle/>
          <a:p>
            <a:r>
              <a:rPr lang="en-US" dirty="0" smtClean="0"/>
              <a:t>A fibrous materials to mimic meat</a:t>
            </a:r>
            <a:endParaRPr lang="en-US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355123" y="1037780"/>
            <a:ext cx="3569685" cy="4089600"/>
          </a:xfrm>
        </p:spPr>
        <p:txBody>
          <a:bodyPr/>
          <a:lstStyle/>
          <a:p>
            <a:r>
              <a:rPr lang="en-US" dirty="0" smtClean="0"/>
              <a:t>Extrusion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Alginate technology</a:t>
            </a:r>
          </a:p>
          <a:p>
            <a:pPr lvl="1"/>
            <a:r>
              <a:rPr lang="en-US" dirty="0" smtClean="0"/>
              <a:t>CaCl</a:t>
            </a:r>
            <a:r>
              <a:rPr lang="en-US" baseline="-25000" dirty="0" smtClean="0"/>
              <a:t>2</a:t>
            </a:r>
            <a:r>
              <a:rPr lang="en-US" dirty="0" smtClean="0"/>
              <a:t> addition upon mixing</a:t>
            </a:r>
          </a:p>
          <a:p>
            <a:pPr lvl="1"/>
            <a:endParaRPr lang="en-US" dirty="0"/>
          </a:p>
          <a:p>
            <a:r>
              <a:rPr lang="en-US" dirty="0" smtClean="0"/>
              <a:t>Methods based on mixing process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C00000"/>
                </a:solidFill>
              </a:rPr>
              <a:t>Making structures is not the same as mixing ingredients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297" y="1037780"/>
            <a:ext cx="1890873" cy="1739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976" y="1655259"/>
            <a:ext cx="25241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047" y="3714530"/>
            <a:ext cx="2524125" cy="168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912" y="4059757"/>
            <a:ext cx="1863606" cy="1863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005" y="4374378"/>
            <a:ext cx="4164013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492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6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347" y="2579405"/>
            <a:ext cx="2942938" cy="196963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4C78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5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19" y="2357438"/>
            <a:ext cx="2279734" cy="34242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4C78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8" descr="D2X_5177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753" y="1446440"/>
            <a:ext cx="2060798" cy="310259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548" y="4928170"/>
            <a:ext cx="1647799" cy="150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766" y="4549038"/>
            <a:ext cx="1940519" cy="2265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1025922"/>
          </a:xfrm>
        </p:spPr>
        <p:txBody>
          <a:bodyPr/>
          <a:lstStyle/>
          <a:p>
            <a:r>
              <a:rPr lang="en-US" dirty="0" smtClean="0"/>
              <a:t>Shear-induced structuring is a tool to make fibrous protein structures</a:t>
            </a:r>
            <a:endParaRPr lang="en-GB" dirty="0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935" y="1078262"/>
            <a:ext cx="2282350" cy="1501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209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486287"/>
          </a:xfrm>
        </p:spPr>
        <p:txBody>
          <a:bodyPr/>
          <a:lstStyle/>
          <a:p>
            <a:r>
              <a:rPr lang="en-GB" dirty="0" smtClean="0"/>
              <a:t>Summary production meat alternatives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type="body" sz="quarter" idx="10"/>
          </p:nvPr>
        </p:nvSpPr>
        <p:spPr>
          <a:xfrm>
            <a:off x="322925" y="988582"/>
            <a:ext cx="8521188" cy="4089600"/>
          </a:xfrm>
        </p:spPr>
        <p:txBody>
          <a:bodyPr/>
          <a:lstStyle/>
          <a:p>
            <a:r>
              <a:rPr lang="en-GB" dirty="0" smtClean="0"/>
              <a:t>Current products made by extrusion are </a:t>
            </a:r>
            <a:r>
              <a:rPr lang="en-GB" dirty="0" smtClean="0"/>
              <a:t>of high quality</a:t>
            </a:r>
            <a:endParaRPr lang="en-GB" dirty="0" smtClean="0"/>
          </a:p>
          <a:p>
            <a:pPr lvl="2"/>
            <a:r>
              <a:rPr lang="en-GB" dirty="0" smtClean="0"/>
              <a:t>Structure resembles meat already </a:t>
            </a:r>
          </a:p>
          <a:p>
            <a:r>
              <a:rPr lang="en-GB" dirty="0" smtClean="0"/>
              <a:t>Shear-induced </a:t>
            </a:r>
            <a:r>
              <a:rPr lang="en-GB" dirty="0" smtClean="0"/>
              <a:t>structuring is a promising method to make anisotropic and fibrous materials from dairy and plant proteins</a:t>
            </a:r>
          </a:p>
          <a:p>
            <a:pPr lvl="1"/>
            <a:r>
              <a:rPr lang="en-US" dirty="0" smtClean="0"/>
              <a:t>Energy </a:t>
            </a:r>
            <a:r>
              <a:rPr lang="en-US" dirty="0" smtClean="0"/>
              <a:t>efficient</a:t>
            </a:r>
          </a:p>
          <a:p>
            <a:pPr lvl="2"/>
            <a:r>
              <a:rPr lang="en-US" dirty="0" smtClean="0"/>
              <a:t>Structuring rather </a:t>
            </a:r>
            <a:r>
              <a:rPr lang="en-US" dirty="0" smtClean="0"/>
              <a:t>than modifying a mixing process</a:t>
            </a:r>
          </a:p>
          <a:p>
            <a:pPr lvl="2"/>
            <a:r>
              <a:rPr lang="en-US" dirty="0" smtClean="0"/>
              <a:t>Mild process</a:t>
            </a:r>
            <a:endParaRPr lang="en-GB" dirty="0" smtClean="0"/>
          </a:p>
          <a:p>
            <a:endParaRPr lang="en-US" dirty="0" smtClean="0"/>
          </a:p>
          <a:p>
            <a:r>
              <a:rPr lang="en-US" dirty="0" smtClean="0"/>
              <a:t>Not </a:t>
            </a:r>
            <a:r>
              <a:rPr lang="en-US" dirty="0" smtClean="0"/>
              <a:t>all ingredients have good structuring potential (also for extrusion)</a:t>
            </a:r>
            <a:endParaRPr lang="en-GB" dirty="0" smtClean="0"/>
          </a:p>
          <a:p>
            <a:pPr lvl="1"/>
            <a:r>
              <a:rPr lang="en-GB" dirty="0" smtClean="0"/>
              <a:t>SPC 	soy protein concentrate</a:t>
            </a:r>
          </a:p>
          <a:p>
            <a:pPr lvl="1"/>
            <a:r>
              <a:rPr lang="en-US" dirty="0" smtClean="0"/>
              <a:t>SPI-WG 	soy protein isolate – wheat gluten</a:t>
            </a:r>
            <a:endParaRPr lang="en-GB" dirty="0" smtClean="0"/>
          </a:p>
          <a:p>
            <a:pPr marL="696913" lvl="1" indent="0">
              <a:buNone/>
            </a:pPr>
            <a:endParaRPr lang="en-GB" dirty="0" smtClean="0"/>
          </a:p>
          <a:p>
            <a:endParaRPr lang="en-GB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0" y="5322082"/>
            <a:ext cx="1236204" cy="1447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087" y="127340"/>
            <a:ext cx="149542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391" y="970523"/>
            <a:ext cx="1021292" cy="1021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81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482035"/>
              </p:ext>
            </p:extLst>
          </p:nvPr>
        </p:nvGraphicFramePr>
        <p:xfrm>
          <a:off x="2785835" y="1484533"/>
          <a:ext cx="6240463" cy="4616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dirty="0" smtClean="0">
                <a:latin typeface="Calibri" pitchFamily="34" charset="0"/>
                <a:cs typeface="Calibri" pitchFamily="34" charset="0"/>
              </a:rPr>
              <a:t>Are plant </a:t>
            </a:r>
            <a:r>
              <a:rPr lang="nl-NL" dirty="0" err="1" smtClean="0">
                <a:latin typeface="Calibri" pitchFamily="34" charset="0"/>
                <a:cs typeface="Calibri" pitchFamily="34" charset="0"/>
              </a:rPr>
              <a:t>based</a:t>
            </a:r>
            <a:r>
              <a:rPr lang="nl-NL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nl-NL" dirty="0" err="1" smtClean="0">
                <a:latin typeface="Calibri" pitchFamily="34" charset="0"/>
                <a:cs typeface="Calibri" pitchFamily="34" charset="0"/>
              </a:rPr>
              <a:t>protein</a:t>
            </a:r>
            <a:r>
              <a:rPr lang="nl-NL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nl-NL" dirty="0" err="1" smtClean="0">
                <a:latin typeface="Calibri" pitchFamily="34" charset="0"/>
                <a:cs typeface="Calibri" pitchFamily="34" charset="0"/>
              </a:rPr>
              <a:t>foods</a:t>
            </a:r>
            <a:r>
              <a:rPr lang="nl-NL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nl-NL" dirty="0" err="1" smtClean="0">
                <a:latin typeface="Calibri" pitchFamily="34" charset="0"/>
                <a:cs typeface="Calibri" pitchFamily="34" charset="0"/>
              </a:rPr>
              <a:t>sustainable</a:t>
            </a:r>
            <a:r>
              <a:rPr lang="nl-NL" dirty="0" smtClean="0">
                <a:latin typeface="Calibri" pitchFamily="34" charset="0"/>
                <a:cs typeface="Calibri" pitchFamily="34" charset="0"/>
              </a:rPr>
              <a:t>?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44928" y="1272826"/>
            <a:ext cx="2593975" cy="3408362"/>
          </a:xfrm>
        </p:spPr>
        <p:txBody>
          <a:bodyPr/>
          <a:lstStyle/>
          <a:p>
            <a:pPr eaLnBrk="1" hangingPunct="1"/>
            <a:r>
              <a:rPr lang="en-GB" sz="2000" i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Exergy</a:t>
            </a:r>
            <a:r>
              <a:rPr lang="en-GB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consumption in production of 1 kg</a:t>
            </a:r>
          </a:p>
          <a:p>
            <a:r>
              <a:rPr lang="en-GB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 meat analogue is not always more sustainable than meat</a:t>
            </a:r>
          </a:p>
          <a:p>
            <a:r>
              <a:rPr lang="en-US" sz="2000" dirty="0" smtClean="0">
                <a:solidFill>
                  <a:schemeClr val="tx1"/>
                </a:solidFill>
                <a:cs typeface="Calibri" pitchFamily="34" charset="0"/>
              </a:rPr>
              <a:t>Outcomes confirmed in other studies</a:t>
            </a:r>
            <a:endParaRPr lang="en-GB" sz="20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6931257" y="6453335"/>
            <a:ext cx="165526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ct val="20000"/>
              </a:spcAft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nl-NL" sz="1400" b="0" dirty="0" smtClean="0">
                <a:cs typeface="Calibri" pitchFamily="34" charset="0"/>
              </a:rPr>
              <a:t>(</a:t>
            </a:r>
            <a:r>
              <a:rPr lang="nl-NL" sz="1400" b="0" dirty="0" err="1" smtClean="0">
                <a:cs typeface="Calibri" pitchFamily="34" charset="0"/>
              </a:rPr>
              <a:t>Apaiah</a:t>
            </a:r>
            <a:r>
              <a:rPr lang="nl-NL" sz="1400" b="0" dirty="0" smtClean="0">
                <a:cs typeface="Calibri" pitchFamily="34" charset="0"/>
              </a:rPr>
              <a:t> et al., 2006)</a:t>
            </a:r>
            <a:endParaRPr lang="nl-NL" sz="1400" dirty="0">
              <a:cs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330" y="510446"/>
            <a:ext cx="1919968" cy="1436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429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91642" y="230188"/>
            <a:ext cx="8442796" cy="512961"/>
          </a:xfrm>
        </p:spPr>
        <p:txBody>
          <a:bodyPr/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Plant materials as a source for ingredients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427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73050" y="1235536"/>
            <a:ext cx="3962400" cy="3200400"/>
          </a:xfrm>
        </p:spPr>
        <p:txBody>
          <a:bodyPr/>
          <a:lstStyle/>
          <a:p>
            <a:r>
              <a:rPr lang="en-US" sz="2000" dirty="0" smtClean="0">
                <a:latin typeface="Calibri" panose="020F0502020204030204" pitchFamily="34" charset="0"/>
              </a:rPr>
              <a:t>Plant materials contain a wide variety of ingredients</a:t>
            </a:r>
            <a:r>
              <a:rPr lang="en-US" sz="2000" dirty="0" smtClean="0">
                <a:latin typeface="Calibri" panose="020F0502020204030204" pitchFamily="34" charset="0"/>
              </a:rPr>
              <a:t>.</a:t>
            </a:r>
          </a:p>
          <a:p>
            <a:r>
              <a:rPr lang="en-US" sz="2000" dirty="0" smtClean="0"/>
              <a:t>Animal products: protein-fat</a:t>
            </a:r>
            <a:endParaRPr lang="en-US" sz="2000" dirty="0">
              <a:latin typeface="Calibri" panose="020F0502020204030204" pitchFamily="34" charset="0"/>
            </a:endParaRPr>
          </a:p>
        </p:txBody>
      </p:sp>
      <p:pic>
        <p:nvPicPr>
          <p:cNvPr id="542725" name="Picture 5" descr="240px-Soybea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373" y="5234096"/>
            <a:ext cx="1063241" cy="158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959" name="Picture 239" descr="250px-Wheat_close-up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76" y="5566297"/>
            <a:ext cx="1660690" cy="124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Group 2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3345178"/>
              </p:ext>
            </p:extLst>
          </p:nvPr>
        </p:nvGraphicFramePr>
        <p:xfrm>
          <a:off x="4185005" y="1189608"/>
          <a:ext cx="4543425" cy="3816078"/>
        </p:xfrm>
        <a:graphic>
          <a:graphicData uri="http://schemas.openxmlformats.org/drawingml/2006/table">
            <a:tbl>
              <a:tblPr/>
              <a:tblGrid>
                <a:gridCol w="1120775"/>
                <a:gridCol w="823912"/>
                <a:gridCol w="1127125"/>
                <a:gridCol w="741363"/>
                <a:gridCol w="730250"/>
              </a:tblGrid>
              <a:tr h="6918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Crop, DM%</a:t>
                      </a:r>
                      <a:endParaRPr kumimoji="0" lang="en-US" altLang="zh-TW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Protein</a:t>
                      </a:r>
                      <a:endParaRPr kumimoji="0" lang="en-US" altLang="zh-TW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Carbohydr.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Lipids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Ash</a:t>
                      </a:r>
                      <a:endParaRPr kumimoji="0" lang="en-US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Lupine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40.4%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45.1%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10.9%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3.7%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Soybean</a:t>
                      </a:r>
                      <a:endParaRPr kumimoji="0" lang="en-GB" altLang="zh-TW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39.9%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33.0%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21.8%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5.3%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Fababean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29.3%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65.5%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1.7%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3.5%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Mung bean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28.3%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66.1%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1.8%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3.8%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Cowpea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26.7%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68.2%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1.4%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3.7%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Pea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25.6%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68.4%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1.9%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4.1%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Wheat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15.4%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79.9%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2.8%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2.0%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Maize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10.5%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82.9%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5.3%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1.3%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Potato</a:t>
                      </a:r>
                      <a:endParaRPr kumimoji="0" lang="en-GB" altLang="zh-TW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9.8%</a:t>
                      </a:r>
                      <a:endParaRPr kumimoji="0" lang="en-GB" altLang="zh-TW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84.6%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0.4%</a:t>
                      </a:r>
                      <a:endParaRPr kumimoji="0" lang="en-GB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TW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PMingLiU" pitchFamily="18" charset="-120"/>
                          <a:cs typeface="Arial" pitchFamily="34" charset="0"/>
                        </a:rPr>
                        <a:t>5.2%</a:t>
                      </a:r>
                      <a:endParaRPr kumimoji="0" lang="en-GB" altLang="zh-TW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PMingLiU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46" y="2500775"/>
            <a:ext cx="4805947" cy="3778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794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162" y="280989"/>
            <a:ext cx="8442796" cy="512961"/>
          </a:xfrm>
        </p:spPr>
        <p:txBody>
          <a:bodyPr/>
          <a:lstStyle/>
          <a:p>
            <a:r>
              <a:rPr lang="nl-NL" dirty="0" smtClean="0"/>
              <a:t>(</a:t>
            </a:r>
            <a:r>
              <a:rPr lang="nl-NL" dirty="0" err="1" smtClean="0"/>
              <a:t>Ingredient</a:t>
            </a:r>
            <a:r>
              <a:rPr lang="nl-NL" dirty="0" smtClean="0"/>
              <a:t>) </a:t>
            </a:r>
            <a:r>
              <a:rPr lang="nl-NL" dirty="0" err="1" smtClean="0"/>
              <a:t>production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421200" y="961292"/>
            <a:ext cx="4531800" cy="4811157"/>
          </a:xfrm>
        </p:spPr>
        <p:txBody>
          <a:bodyPr/>
          <a:lstStyle/>
          <a:p>
            <a:r>
              <a:rPr lang="en-GB" dirty="0" smtClean="0"/>
              <a:t>1</a:t>
            </a:r>
            <a:r>
              <a:rPr lang="en-GB" baseline="30000" dirty="0" smtClean="0"/>
              <a:t>e</a:t>
            </a:r>
            <a:r>
              <a:rPr lang="en-GB" dirty="0" smtClean="0"/>
              <a:t> generation</a:t>
            </a:r>
            <a:br>
              <a:rPr lang="en-GB" dirty="0" smtClean="0"/>
            </a:br>
            <a:r>
              <a:rPr lang="en-GB" dirty="0" smtClean="0"/>
              <a:t>Production of one single ingredient; remaining materials was waste</a:t>
            </a:r>
          </a:p>
          <a:p>
            <a:endParaRPr lang="en-GB" dirty="0" smtClean="0"/>
          </a:p>
          <a:p>
            <a:r>
              <a:rPr lang="en-GB" dirty="0" smtClean="0"/>
              <a:t>Advantages</a:t>
            </a:r>
          </a:p>
          <a:p>
            <a:pPr lvl="1"/>
            <a:r>
              <a:rPr lang="en-GB" dirty="0" smtClean="0"/>
              <a:t>Well-defined ingredients</a:t>
            </a:r>
          </a:p>
          <a:p>
            <a:pPr lvl="1"/>
            <a:r>
              <a:rPr lang="en-GB" dirty="0" smtClean="0"/>
              <a:t>Global sourcing and exchangeability</a:t>
            </a:r>
          </a:p>
          <a:p>
            <a:pPr lvl="1"/>
            <a:r>
              <a:rPr lang="en-GB" dirty="0" smtClean="0"/>
              <a:t>Safe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</p:txBody>
      </p:sp>
      <p:pic>
        <p:nvPicPr>
          <p:cNvPr id="6150" name="Picture 6" descr="http://www.starch.dk/isi/energy/img/bio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0857" y="355074"/>
            <a:ext cx="2353541" cy="3536440"/>
          </a:xfrm>
          <a:prstGeom prst="rect">
            <a:avLst/>
          </a:prstGeom>
          <a:noFill/>
          <a:ln w="19050"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5276" y="4302762"/>
            <a:ext cx="3836193" cy="255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99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http://www.runnersworld.com/sites/default/files/rt/images/200107/gels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4065014"/>
            <a:ext cx="2717243" cy="279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162" y="280989"/>
            <a:ext cx="8442796" cy="486287"/>
          </a:xfrm>
        </p:spPr>
        <p:txBody>
          <a:bodyPr/>
          <a:lstStyle/>
          <a:p>
            <a:r>
              <a:rPr lang="en-US" dirty="0" smtClean="0"/>
              <a:t>Ingredient 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331392" y="1042934"/>
            <a:ext cx="4999886" cy="4811157"/>
          </a:xfrm>
        </p:spPr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generation</a:t>
            </a:r>
            <a:br>
              <a:rPr lang="en-US" dirty="0" smtClean="0"/>
            </a:br>
            <a:r>
              <a:rPr lang="en-US" dirty="0" smtClean="0"/>
              <a:t>Production of single ingredient; rest is waste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generation</a:t>
            </a:r>
            <a:br>
              <a:rPr lang="en-US" dirty="0" smtClean="0"/>
            </a:br>
            <a:r>
              <a:rPr lang="en-US" dirty="0" smtClean="0"/>
              <a:t>Production of single ingredient + waste (water) treatment)</a:t>
            </a:r>
          </a:p>
          <a:p>
            <a:r>
              <a:rPr lang="en-US" dirty="0" smtClean="0">
                <a:solidFill>
                  <a:schemeClr val="accent6"/>
                </a:solidFill>
              </a:rPr>
              <a:t>3</a:t>
            </a:r>
            <a:r>
              <a:rPr lang="en-US" baseline="30000" dirty="0" smtClean="0">
                <a:solidFill>
                  <a:schemeClr val="accent6"/>
                </a:solidFill>
              </a:rPr>
              <a:t>rd</a:t>
            </a:r>
            <a:r>
              <a:rPr lang="en-US" dirty="0" smtClean="0">
                <a:solidFill>
                  <a:schemeClr val="accent6"/>
                </a:solidFill>
              </a:rPr>
              <a:t> generation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Use of all (at least more) ingredients from one single source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Starch and proteins</a:t>
            </a:r>
          </a:p>
        </p:txBody>
      </p:sp>
      <p:pic>
        <p:nvPicPr>
          <p:cNvPr id="6150" name="Picture 6" descr="http://www.starch.dk/isi/energy/img/bio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4000" y="355074"/>
            <a:ext cx="2353541" cy="3536440"/>
          </a:xfrm>
          <a:prstGeom prst="rect">
            <a:avLst/>
          </a:prstGeom>
          <a:noFill/>
          <a:ln w="19050"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www.bioscienceinc.com/wp-content/uploads/2012/08/before-df-food-processing-1024x76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9696" y="2343989"/>
            <a:ext cx="2524610" cy="1893458"/>
          </a:xfrm>
          <a:prstGeom prst="rect">
            <a:avLst/>
          </a:prstGeom>
          <a:noFill/>
          <a:ln w="952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453" y="4957923"/>
            <a:ext cx="2402147" cy="1634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ttp://www.alifarma.com/ftp/logo_solanic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1192" y="5332521"/>
            <a:ext cx="2540825" cy="60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86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486287"/>
          </a:xfrm>
        </p:spPr>
        <p:txBody>
          <a:bodyPr/>
          <a:lstStyle/>
          <a:p>
            <a:r>
              <a:rPr lang="en-US" sz="3000" dirty="0" smtClean="0"/>
              <a:t>But still: focus on purity</a:t>
            </a:r>
            <a:endParaRPr lang="en-GB" sz="3000" dirty="0"/>
          </a:p>
        </p:txBody>
      </p:sp>
      <p:pic>
        <p:nvPicPr>
          <p:cNvPr id="2050" name="Picture 2" descr="C:\Users\Atze  Jan\AppData\Local\Microsoft\Windows\Temporary Internet Files\Content.Outlook\9OZHR6CO\Drawing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743" y="860214"/>
            <a:ext cx="6705600" cy="599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80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486287"/>
          </a:xfrm>
        </p:spPr>
        <p:txBody>
          <a:bodyPr/>
          <a:lstStyle/>
          <a:p>
            <a:r>
              <a:rPr lang="en-US" sz="3000" dirty="0" smtClean="0"/>
              <a:t>Do we need pure ingredients for food production?</a:t>
            </a:r>
            <a:endParaRPr lang="en-US" sz="3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67934" y="1177368"/>
            <a:ext cx="8521188" cy="4089600"/>
          </a:xfrm>
        </p:spPr>
        <p:txBody>
          <a:bodyPr/>
          <a:lstStyle/>
          <a:p>
            <a:r>
              <a:rPr lang="en-US" dirty="0" smtClean="0"/>
              <a:t>It is convenient during production</a:t>
            </a:r>
          </a:p>
          <a:p>
            <a:pPr lvl="1"/>
            <a:r>
              <a:rPr lang="en-US" dirty="0" smtClean="0"/>
              <a:t>Well defined, stable ingredients</a:t>
            </a:r>
          </a:p>
          <a:p>
            <a:pPr lvl="1"/>
            <a:r>
              <a:rPr lang="en-US" dirty="0" smtClean="0"/>
              <a:t>Quality control</a:t>
            </a:r>
          </a:p>
          <a:p>
            <a:pPr lvl="1"/>
            <a:r>
              <a:rPr lang="en-US" dirty="0" smtClean="0"/>
              <a:t>Supply chain management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But:</a:t>
            </a:r>
          </a:p>
          <a:p>
            <a:pPr lvl="1"/>
            <a:r>
              <a:rPr lang="en-US" dirty="0" smtClean="0"/>
              <a:t>Hardly any food product consists of 1 single pure ingredient</a:t>
            </a:r>
          </a:p>
          <a:p>
            <a:pPr lvl="1"/>
            <a:r>
              <a:rPr lang="en-US" dirty="0" smtClean="0"/>
              <a:t>Structures present in natural materials and presence of complex molecules might possess  interesting properties</a:t>
            </a:r>
          </a:p>
          <a:p>
            <a:pPr lvl="2"/>
            <a:r>
              <a:rPr lang="en-US" dirty="0" smtClean="0"/>
              <a:t>Carbohydrate-protein complexes for emulsification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685" y="5672334"/>
            <a:ext cx="1457886" cy="116630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571" y="5672334"/>
            <a:ext cx="3089429" cy="1139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71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486287"/>
          </a:xfrm>
        </p:spPr>
        <p:txBody>
          <a:bodyPr/>
          <a:lstStyle/>
          <a:p>
            <a:r>
              <a:rPr lang="en-US" sz="3000" dirty="0" smtClean="0"/>
              <a:t>Towards functional ingredients</a:t>
            </a:r>
            <a:endParaRPr lang="en-US" sz="3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79" y="1286556"/>
            <a:ext cx="7620000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42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512961"/>
          </a:xfrm>
        </p:spPr>
        <p:txBody>
          <a:bodyPr/>
          <a:lstStyle/>
          <a:p>
            <a:r>
              <a:rPr lang="en-US" dirty="0" smtClean="0"/>
              <a:t>A closer look at the meat alternative ingredients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54" y="1068197"/>
            <a:ext cx="7782395" cy="4089600"/>
          </a:xfrm>
        </p:spPr>
        <p:txBody>
          <a:bodyPr/>
          <a:lstStyle/>
          <a:p>
            <a:r>
              <a:rPr lang="en-US" dirty="0" smtClean="0"/>
              <a:t>SPC </a:t>
            </a:r>
            <a:r>
              <a:rPr lang="en-US" dirty="0" smtClean="0"/>
              <a:t> (65% protein+35 % carbohydrates) + water</a:t>
            </a:r>
            <a:endParaRPr lang="en-US" dirty="0" smtClean="0"/>
          </a:p>
          <a:p>
            <a:pPr lvl="1"/>
            <a:r>
              <a:rPr lang="en-US" dirty="0" smtClean="0"/>
              <a:t>Obtained through removal of oil and soluble ingredients</a:t>
            </a:r>
          </a:p>
          <a:p>
            <a:pPr lvl="1"/>
            <a:r>
              <a:rPr lang="en-US" dirty="0" smtClean="0"/>
              <a:t>Fibrous structures in shearing device and extruders</a:t>
            </a:r>
          </a:p>
          <a:p>
            <a:endParaRPr lang="en-US" dirty="0" smtClean="0"/>
          </a:p>
          <a:p>
            <a:r>
              <a:rPr lang="en-US" dirty="0" smtClean="0"/>
              <a:t>SPI </a:t>
            </a:r>
            <a:r>
              <a:rPr lang="en-US" dirty="0" smtClean="0"/>
              <a:t>(&gt;90% protein)+ water</a:t>
            </a:r>
            <a:endParaRPr lang="en-US" dirty="0" smtClean="0"/>
          </a:p>
          <a:p>
            <a:pPr lvl="1"/>
            <a:r>
              <a:rPr lang="en-US" dirty="0" smtClean="0"/>
              <a:t>Extensive purification procedure</a:t>
            </a:r>
          </a:p>
          <a:p>
            <a:pPr lvl="1"/>
            <a:r>
              <a:rPr lang="en-US" dirty="0" smtClean="0"/>
              <a:t>Does not give fibrous structures in shearing device or extruder</a:t>
            </a:r>
          </a:p>
          <a:p>
            <a:pPr lvl="1"/>
            <a:r>
              <a:rPr lang="en-US" dirty="0" smtClean="0"/>
              <a:t>Functional properties for structuring are less good than SPC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kstvak 3"/>
          <p:cNvSpPr txBox="1"/>
          <p:nvPr/>
        </p:nvSpPr>
        <p:spPr>
          <a:xfrm>
            <a:off x="2367643" y="5230246"/>
            <a:ext cx="6294993" cy="56400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dirty="0" smtClean="0">
                <a:solidFill>
                  <a:srgbClr val="C00000"/>
                </a:solidFill>
              </a:rPr>
              <a:t>Less purified ingredients have better functional properties </a:t>
            </a:r>
          </a:p>
          <a:p>
            <a:pPr>
              <a:lnSpc>
                <a:spcPts val="1800"/>
              </a:lnSpc>
            </a:pPr>
            <a:r>
              <a:rPr lang="en-US" sz="2000" dirty="0" smtClean="0">
                <a:solidFill>
                  <a:srgbClr val="C00000"/>
                </a:solidFill>
              </a:rPr>
              <a:t>for making  meat alternatives!</a:t>
            </a:r>
            <a:endParaRPr lang="en-GB" sz="2000" dirty="0" err="1" smtClean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730" y="2588079"/>
            <a:ext cx="1448269" cy="127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972" y="760640"/>
            <a:ext cx="1339192" cy="182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10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91642" y="230188"/>
            <a:ext cx="8442796" cy="512961"/>
          </a:xfrm>
        </p:spPr>
        <p:txBody>
          <a:bodyPr/>
          <a:lstStyle/>
          <a:p>
            <a:r>
              <a:rPr lang="en-US" dirty="0" smtClean="0">
                <a:cs typeface="Calibri" pitchFamily="34" charset="0"/>
              </a:rPr>
              <a:t>Less focus on purity: new processing options</a:t>
            </a:r>
            <a:endParaRPr lang="en-US" sz="3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8322" y="1376636"/>
            <a:ext cx="8229600" cy="4343400"/>
          </a:xfrm>
        </p:spPr>
        <p:txBody>
          <a:bodyPr/>
          <a:lstStyle/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High in water and thus in energy</a:t>
            </a:r>
          </a:p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Part of flour lost in waste water </a:t>
            </a:r>
            <a:r>
              <a:rPr lang="en-US" sz="20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 waste water treatment and loss of raw material</a:t>
            </a:r>
            <a:endParaRPr lang="en-US" sz="20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072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894" y="2488972"/>
            <a:ext cx="6607394" cy="4321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806" y="4238555"/>
            <a:ext cx="193708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i="1" dirty="0" smtClean="0">
                <a:cs typeface="Calibri" pitchFamily="34" charset="0"/>
              </a:rPr>
              <a:t>Simplified process lay-out</a:t>
            </a:r>
          </a:p>
          <a:p>
            <a:pPr algn="r">
              <a:spcBef>
                <a:spcPts val="600"/>
              </a:spcBef>
            </a:pPr>
            <a:r>
              <a:rPr lang="en-US" sz="1600" b="0" i="1" dirty="0" smtClean="0">
                <a:cs typeface="Calibri" pitchFamily="34" charset="0"/>
              </a:rPr>
              <a:t>Width of the arrows indicates size of the streams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78234" y="6436431"/>
            <a:ext cx="335098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nl-NL" sz="1200" dirty="0" smtClean="0">
                <a:cs typeface="Calibri" pitchFamily="34" charset="0"/>
              </a:rPr>
              <a:t>E. Van der Zalm, PhD thesis, Wageningen </a:t>
            </a:r>
            <a:r>
              <a:rPr lang="nl-NL" sz="1200" dirty="0" err="1" smtClean="0">
                <a:cs typeface="Calibri" pitchFamily="34" charset="0"/>
              </a:rPr>
              <a:t>un</a:t>
            </a:r>
            <a:r>
              <a:rPr lang="nl-NL" sz="1200" dirty="0" smtClean="0">
                <a:cs typeface="Calibri" pitchFamily="34" charset="0"/>
              </a:rPr>
              <a:t>., 2011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31809" y="1048412"/>
            <a:ext cx="322658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2400" dirty="0" smtClean="0">
                <a:solidFill>
                  <a:srgbClr val="C00000"/>
                </a:solidFill>
                <a:latin typeface="Verdana" pitchFamily="34" charset="0"/>
              </a:rPr>
              <a:t>Wheat fractionation</a:t>
            </a:r>
            <a:endParaRPr lang="en-GB" sz="2400" dirty="0" smtClean="0">
              <a:solidFill>
                <a:srgbClr val="C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55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91642" y="230188"/>
            <a:ext cx="8442796" cy="486287"/>
          </a:xfrm>
        </p:spPr>
        <p:txBody>
          <a:bodyPr/>
          <a:lstStyle/>
          <a:p>
            <a:r>
              <a:rPr lang="en-US" sz="3000" dirty="0" smtClean="0">
                <a:latin typeface="Calibri" pitchFamily="34" charset="0"/>
                <a:cs typeface="Calibri" pitchFamily="34" charset="0"/>
              </a:rPr>
              <a:t>A new method</a:t>
            </a:r>
            <a:endParaRPr lang="en-US" sz="3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082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399" r="-10385"/>
          <a:stretch>
            <a:fillRect/>
          </a:stretch>
        </p:blipFill>
        <p:spPr bwMode="auto">
          <a:xfrm>
            <a:off x="2651125" y="4041325"/>
            <a:ext cx="6492875" cy="2686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82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442" y="0"/>
            <a:ext cx="6090557" cy="424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8266" name="Picture 10" descr="Fig 4 D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4335463"/>
            <a:ext cx="2422525" cy="18176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8268" name="Picture 12" descr="1283221812531_hz-fileserver1_258749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1252538"/>
            <a:ext cx="2422525" cy="18208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447547" y="3461464"/>
            <a:ext cx="1696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0" i="0" dirty="0" smtClean="0">
                <a:solidFill>
                  <a:srgbClr val="000000"/>
                </a:solidFill>
                <a:cs typeface="Calibri" pitchFamily="34" charset="0"/>
              </a:rPr>
              <a:t>Graphs have the same scales</a:t>
            </a:r>
            <a:endParaRPr lang="en-US" b="0" i="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1638" y="3461464"/>
            <a:ext cx="224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 smtClean="0">
                <a:cs typeface="Calibri" pitchFamily="34" charset="0"/>
              </a:rPr>
              <a:t>E. Van der Zalm, PhD thesis, Wageningen </a:t>
            </a:r>
            <a:r>
              <a:rPr lang="nl-NL" sz="1200" dirty="0" err="1" smtClean="0">
                <a:cs typeface="Calibri" pitchFamily="34" charset="0"/>
              </a:rPr>
              <a:t>Univ</a:t>
            </a:r>
            <a:r>
              <a:rPr lang="nl-NL" sz="1200" dirty="0" smtClean="0">
                <a:cs typeface="Calibri" pitchFamily="34" charset="0"/>
              </a:rPr>
              <a:t>., 2011</a:t>
            </a:r>
          </a:p>
        </p:txBody>
      </p:sp>
    </p:spTree>
    <p:extLst>
      <p:ext uri="{BB962C8B-B14F-4D97-AF65-F5344CB8AC3E}">
        <p14:creationId xmlns:p14="http://schemas.microsoft.com/office/powerpoint/2010/main" val="364425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486287"/>
          </a:xfrm>
        </p:spPr>
        <p:txBody>
          <a:bodyPr/>
          <a:lstStyle/>
          <a:p>
            <a:r>
              <a:rPr lang="en-US" sz="3000" dirty="0" smtClean="0"/>
              <a:t>And coupling to application</a:t>
            </a:r>
            <a:endParaRPr lang="en-US" sz="3000" dirty="0"/>
          </a:p>
        </p:txBody>
      </p:sp>
      <p:pic>
        <p:nvPicPr>
          <p:cNvPr id="550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41" y="2649502"/>
            <a:ext cx="1891441" cy="1424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0915" name="Picture 3" descr="C:\Users\goot003\AppData\Local\Microsoft\Windows\Temporary Internet Files\Content.IE5\EFKUFHES\MP900422953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52" y="4717872"/>
            <a:ext cx="1980220" cy="13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0916" name="Picture 4" descr="C:\Users\goot003\AppData\Local\Microsoft\Windows\Temporary Internet Files\Content.IE5\T3CMJSL4\MC900436373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58" y="654634"/>
            <a:ext cx="1654250" cy="165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265714" y="1041934"/>
            <a:ext cx="525404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Shear separation leads to</a:t>
            </a:r>
          </a:p>
          <a:p>
            <a:r>
              <a:rPr lang="en-US" dirty="0" smtClean="0"/>
              <a:t>- 60% </a:t>
            </a:r>
            <a:r>
              <a:rPr lang="en-US" dirty="0"/>
              <a:t>P</a:t>
            </a:r>
            <a:r>
              <a:rPr lang="en-US" dirty="0" smtClean="0"/>
              <a:t>rotein (vs 80% vital wheat gluten)</a:t>
            </a:r>
          </a:p>
          <a:p>
            <a:r>
              <a:rPr lang="en-US" dirty="0" smtClean="0"/>
              <a:t>- Starch with 2% protein (vs 0.2 commercial starch)</a:t>
            </a:r>
          </a:p>
          <a:p>
            <a:r>
              <a:rPr lang="en-US" dirty="0" smtClean="0"/>
              <a:t>- Much better functional properties</a:t>
            </a:r>
            <a:endParaRPr lang="en-US" sz="1800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sz="1800" dirty="0" smtClean="0">
                <a:solidFill>
                  <a:srgbClr val="C00000"/>
                </a:solidFill>
              </a:rPr>
              <a:t>Separation near application</a:t>
            </a:r>
          </a:p>
          <a:p>
            <a:r>
              <a:rPr lang="en-US" sz="1800" dirty="0" smtClean="0"/>
              <a:t>- efficient use of material</a:t>
            </a:r>
          </a:p>
          <a:p>
            <a:r>
              <a:rPr lang="en-US" sz="1800" dirty="0" smtClean="0"/>
              <a:t>- less drying</a:t>
            </a:r>
          </a:p>
          <a:p>
            <a:r>
              <a:rPr lang="en-US" sz="1800" dirty="0" smtClean="0"/>
              <a:t>- water </a:t>
            </a:r>
            <a:r>
              <a:rPr lang="en-US" sz="1800" dirty="0" smtClean="0"/>
              <a:t>used in separation can be used in application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sz="1800" dirty="0" smtClean="0">
                <a:solidFill>
                  <a:srgbClr val="C00000"/>
                </a:solidFill>
              </a:rPr>
              <a:t>Focus on functionality rather than purity</a:t>
            </a:r>
          </a:p>
          <a:p>
            <a:endParaRPr lang="en-US" sz="1800" dirty="0"/>
          </a:p>
        </p:txBody>
      </p:sp>
      <p:cxnSp>
        <p:nvCxnSpPr>
          <p:cNvPr id="4" name="Rechte verbindingslijn met pijl 3"/>
          <p:cNvCxnSpPr/>
          <p:nvPr/>
        </p:nvCxnSpPr>
        <p:spPr>
          <a:xfrm>
            <a:off x="1506283" y="3510643"/>
            <a:ext cx="0" cy="1045028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/>
          <p:cNvCxnSpPr/>
          <p:nvPr/>
        </p:nvCxnSpPr>
        <p:spPr>
          <a:xfrm flipV="1">
            <a:off x="1506283" y="2049236"/>
            <a:ext cx="0" cy="791935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6987" y="4617371"/>
            <a:ext cx="2237014" cy="22406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818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http://www.runnersworld.com/sites/default/files/rt/images/200107/gel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065014"/>
            <a:ext cx="2717243" cy="279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9"/>
            <a:ext cx="8442796" cy="486287"/>
          </a:xfrm>
        </p:spPr>
        <p:txBody>
          <a:bodyPr/>
          <a:lstStyle/>
          <a:p>
            <a:r>
              <a:rPr lang="en-US" sz="3000" dirty="0" smtClean="0"/>
              <a:t>Food (ingredient) production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421200" y="998268"/>
            <a:ext cx="6457272" cy="4089600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baseline="30000" dirty="0" smtClean="0">
                <a:solidFill>
                  <a:schemeClr val="bg1">
                    <a:lumMod val="65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generation</a:t>
            </a:r>
            <a:br>
              <a:rPr lang="en-US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Isolation of primary product, disposal of all other components with waste water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baseline="30000" dirty="0" smtClean="0">
                <a:solidFill>
                  <a:schemeClr val="bg1">
                    <a:lumMod val="65000"/>
                  </a:schemeClr>
                </a:solidFill>
              </a:rPr>
              <a:t>nd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generation</a:t>
            </a:r>
            <a:br>
              <a:rPr lang="en-US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Waste water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treatment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through anaerobic/aerobic digestions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3</a:t>
            </a:r>
            <a:r>
              <a:rPr lang="en-US" baseline="30000" dirty="0" smtClean="0">
                <a:solidFill>
                  <a:schemeClr val="bg1">
                    <a:lumMod val="65000"/>
                  </a:schemeClr>
                </a:solidFill>
              </a:rPr>
              <a:t>rd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generation</a:t>
            </a:r>
            <a:br>
              <a:rPr lang="en-US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Isolation of all components for </a:t>
            </a:r>
            <a:br>
              <a:rPr lang="en-US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high-value products</a:t>
            </a:r>
          </a:p>
          <a:p>
            <a:r>
              <a:rPr lang="en-US" dirty="0" smtClean="0">
                <a:solidFill>
                  <a:schemeClr val="accent6"/>
                </a:solidFill>
              </a:rPr>
              <a:t>4th generation...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Functional fractions</a:t>
            </a:r>
            <a:r>
              <a:rPr lang="en-US" dirty="0" smtClean="0">
                <a:solidFill>
                  <a:schemeClr val="accent6"/>
                </a:solidFill>
              </a:rPr>
              <a:t/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No dilution, milder conditions, less focus on purity: possibly healthier ingredients </a:t>
            </a:r>
            <a:endParaRPr lang="en-US" dirty="0" smtClean="0">
              <a:solidFill>
                <a:schemeClr val="accent6"/>
              </a:solidFill>
            </a:endParaRP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Dedicated, smaller processes close to application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6150" name="Picture 6" descr="http://www.starch.dk/isi/energy/img/bio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55074"/>
            <a:ext cx="2353541" cy="3536440"/>
          </a:xfrm>
          <a:prstGeom prst="rect">
            <a:avLst/>
          </a:prstGeom>
          <a:noFill/>
          <a:ln w="19050"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www.bioscienceinc.com/wp-content/uploads/2012/08/before-df-food-processing-1024x7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596" y="2772162"/>
            <a:ext cx="2524610" cy="1893458"/>
          </a:xfrm>
          <a:prstGeom prst="rect">
            <a:avLst/>
          </a:prstGeom>
          <a:noFill/>
          <a:ln w="952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78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436017"/>
          </a:xfrm>
        </p:spPr>
        <p:txBody>
          <a:bodyPr/>
          <a:lstStyle/>
          <a:p>
            <a:pPr>
              <a:lnSpc>
                <a:spcPts val="3400"/>
              </a:lnSpc>
            </a:pPr>
            <a:r>
              <a:rPr lang="en-US" dirty="0" smtClean="0"/>
              <a:t>Staple foods and highly refined ingredients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23422" y="892944"/>
            <a:ext cx="4958322" cy="4089600"/>
          </a:xfrm>
        </p:spPr>
        <p:txBody>
          <a:bodyPr/>
          <a:lstStyle/>
          <a:p>
            <a:r>
              <a:rPr lang="en-US" sz="2000" dirty="0" smtClean="0"/>
              <a:t>Production of agro products is focused on yield rather than nutritional value</a:t>
            </a:r>
          </a:p>
          <a:p>
            <a:r>
              <a:rPr lang="en-US" sz="2000" dirty="0" smtClean="0"/>
              <a:t>Highly refined ingredients lack micronutrients</a:t>
            </a:r>
          </a:p>
          <a:p>
            <a:r>
              <a:rPr lang="en-US" sz="2000" dirty="0" smtClean="0"/>
              <a:t>Malnutrition and obesity</a:t>
            </a:r>
          </a:p>
          <a:p>
            <a:endParaRPr lang="en-US" sz="2000" dirty="0" smtClean="0"/>
          </a:p>
          <a:p>
            <a:r>
              <a:rPr lang="en-US" sz="2000" dirty="0" smtClean="0"/>
              <a:t>Starch </a:t>
            </a:r>
            <a:r>
              <a:rPr lang="en-US" sz="2000" dirty="0" smtClean="0"/>
              <a:t>as thickener</a:t>
            </a:r>
          </a:p>
          <a:p>
            <a:pPr lvl="1"/>
            <a:r>
              <a:rPr lang="en-US" sz="2000" dirty="0" smtClean="0"/>
              <a:t>Highly </a:t>
            </a:r>
            <a:r>
              <a:rPr lang="en-US" sz="2000" dirty="0" smtClean="0"/>
              <a:t>refined: loss of nutritional value “empty calories</a:t>
            </a:r>
            <a:r>
              <a:rPr lang="nl-NL" sz="2000" dirty="0" smtClean="0"/>
              <a:t>”</a:t>
            </a:r>
          </a:p>
          <a:p>
            <a:pPr lvl="1"/>
            <a:r>
              <a:rPr lang="en-GB" sz="2000" dirty="0" smtClean="0"/>
              <a:t>Less purification </a:t>
            </a:r>
          </a:p>
          <a:p>
            <a:pPr lvl="2"/>
            <a:r>
              <a:rPr lang="en-GB" sz="2000" dirty="0" smtClean="0"/>
              <a:t>Fibres, vitamins, minerals</a:t>
            </a:r>
          </a:p>
          <a:p>
            <a:pPr lvl="2"/>
            <a:r>
              <a:rPr lang="en-US" sz="2000" dirty="0" smtClean="0"/>
              <a:t>Overall health effect to be determined</a:t>
            </a:r>
            <a:endParaRPr lang="en-GB" sz="2000" dirty="0" smtClean="0"/>
          </a:p>
        </p:txBody>
      </p:sp>
      <p:pic>
        <p:nvPicPr>
          <p:cNvPr id="6146" name="Picture 2" descr="http://blogs.telegraph.co.uk/news/files/2010/03/Obesity_121350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103" y="1121544"/>
            <a:ext cx="2658877" cy="1664689"/>
          </a:xfrm>
          <a:prstGeom prst="rect">
            <a:avLst/>
          </a:prstGeom>
          <a:noFill/>
          <a:ln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744" y="4504428"/>
            <a:ext cx="3545593" cy="1948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543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9"/>
            <a:ext cx="8442796" cy="512961"/>
          </a:xfrm>
        </p:spPr>
        <p:txBody>
          <a:bodyPr/>
          <a:lstStyle/>
          <a:p>
            <a:r>
              <a:rPr lang="en-US" dirty="0" smtClean="0"/>
              <a:t>Health and meat alternatives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421200" y="1305397"/>
            <a:ext cx="4798872" cy="4089600"/>
          </a:xfrm>
        </p:spPr>
        <p:txBody>
          <a:bodyPr/>
          <a:lstStyle/>
          <a:p>
            <a:r>
              <a:rPr lang="en-US" sz="2400" dirty="0"/>
              <a:t>Soy concentrate in stead of soy protein </a:t>
            </a:r>
            <a:r>
              <a:rPr lang="en-US" sz="2400" dirty="0" smtClean="0"/>
              <a:t>isolate</a:t>
            </a:r>
            <a:endParaRPr lang="en-US" sz="2400" dirty="0" smtClean="0"/>
          </a:p>
          <a:p>
            <a:r>
              <a:rPr lang="en-US" sz="2400" dirty="0" smtClean="0"/>
              <a:t>Health benefits (?)</a:t>
            </a:r>
            <a:endParaRPr lang="en-US" sz="2400" dirty="0" smtClean="0"/>
          </a:p>
          <a:p>
            <a:pPr lvl="1"/>
            <a:r>
              <a:rPr lang="en-US" sz="2400" dirty="0" smtClean="0"/>
              <a:t>More </a:t>
            </a:r>
            <a:r>
              <a:rPr lang="en-US" sz="2400" dirty="0" err="1" smtClean="0"/>
              <a:t>fibres</a:t>
            </a:r>
            <a:endParaRPr lang="en-US" sz="2400" dirty="0" smtClean="0"/>
          </a:p>
          <a:p>
            <a:pPr lvl="1"/>
            <a:r>
              <a:rPr lang="en-US" sz="2400" dirty="0" smtClean="0"/>
              <a:t>Less (animal) proteins</a:t>
            </a:r>
          </a:p>
          <a:p>
            <a:pPr lvl="2"/>
            <a:r>
              <a:rPr lang="en-US" sz="2400" dirty="0" smtClean="0"/>
              <a:t>Actual consumption of protein exceeds the need (about 30%)</a:t>
            </a:r>
          </a:p>
          <a:p>
            <a:r>
              <a:rPr lang="en-US" sz="2400" dirty="0" smtClean="0"/>
              <a:t>Polysaccharide advantages in structuring processes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C00000"/>
                </a:solidFill>
              </a:rPr>
              <a:t>Towards functional fractions rather than pure ingredients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552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60648"/>
            <a:ext cx="3339877" cy="3603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78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486287"/>
          </a:xfrm>
        </p:spPr>
        <p:txBody>
          <a:bodyPr/>
          <a:lstStyle/>
          <a:p>
            <a:r>
              <a:rPr lang="en-US" dirty="0" smtClean="0"/>
              <a:t>Products and Processes of the Future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37440" y="883957"/>
            <a:ext cx="8521188" cy="4089600"/>
          </a:xfrm>
        </p:spPr>
        <p:txBody>
          <a:bodyPr/>
          <a:lstStyle/>
          <a:p>
            <a:r>
              <a:rPr lang="en-GB" sz="2000" dirty="0" smtClean="0">
                <a:solidFill>
                  <a:srgbClr val="C00000"/>
                </a:solidFill>
              </a:rPr>
              <a:t>A need exists for mor</a:t>
            </a:r>
            <a:r>
              <a:rPr lang="en-GB" sz="2000" dirty="0" smtClean="0">
                <a:solidFill>
                  <a:srgbClr val="C00000"/>
                </a:solidFill>
              </a:rPr>
              <a:t>e healthy products produced in a sustainable manner</a:t>
            </a:r>
            <a:endParaRPr lang="en-GB" sz="2000" dirty="0">
              <a:solidFill>
                <a:srgbClr val="C00000"/>
              </a:solidFill>
            </a:endParaRPr>
          </a:p>
          <a:p>
            <a:r>
              <a:rPr lang="en-GB" sz="2000" dirty="0" smtClean="0"/>
              <a:t>Positive </a:t>
            </a:r>
            <a:r>
              <a:rPr lang="en-GB" sz="2000" dirty="0" smtClean="0"/>
              <a:t>developments plant-based meat alternatives</a:t>
            </a:r>
          </a:p>
          <a:p>
            <a:pPr lvl="1"/>
            <a:r>
              <a:rPr lang="en-GB" sz="2000" dirty="0"/>
              <a:t>Alternatives for cheese, egg, fish </a:t>
            </a:r>
            <a:r>
              <a:rPr lang="en-GB" sz="2000" dirty="0" err="1" smtClean="0"/>
              <a:t>etc</a:t>
            </a:r>
            <a:endParaRPr lang="en-GB" sz="2000" dirty="0" smtClean="0"/>
          </a:p>
          <a:p>
            <a:pPr lvl="1"/>
            <a:r>
              <a:rPr lang="en-GB" sz="2000" dirty="0" smtClean="0"/>
              <a:t>Ingredient production should be </a:t>
            </a:r>
            <a:r>
              <a:rPr lang="en-GB" sz="2000" dirty="0" smtClean="0"/>
              <a:t>sustainable</a:t>
            </a:r>
            <a:endParaRPr lang="en-GB" sz="2000" dirty="0" smtClean="0"/>
          </a:p>
          <a:p>
            <a:r>
              <a:rPr lang="en-GB" sz="2000" dirty="0" smtClean="0"/>
              <a:t>Production of healthy food ingredients in a sustainable manner </a:t>
            </a:r>
            <a:r>
              <a:rPr lang="en-GB" sz="2000" dirty="0" smtClean="0">
                <a:solidFill>
                  <a:srgbClr val="C00000"/>
                </a:solidFill>
              </a:rPr>
              <a:t>is possible</a:t>
            </a:r>
            <a:r>
              <a:rPr lang="en-GB" sz="2000" dirty="0" smtClean="0"/>
              <a:t>!</a:t>
            </a:r>
            <a:endParaRPr lang="en-GB" sz="2000" dirty="0" smtClean="0"/>
          </a:p>
          <a:p>
            <a:pPr lvl="1"/>
            <a:r>
              <a:rPr lang="en-GB" sz="2000" dirty="0" smtClean="0"/>
              <a:t>Less </a:t>
            </a:r>
            <a:r>
              <a:rPr lang="en-GB" sz="2000" dirty="0"/>
              <a:t>focus on purity (</a:t>
            </a:r>
            <a:r>
              <a:rPr lang="en-GB" sz="2000" dirty="0" smtClean="0"/>
              <a:t>functionality</a:t>
            </a:r>
            <a:r>
              <a:rPr lang="en-GB" sz="2000" dirty="0"/>
              <a:t>, </a:t>
            </a:r>
            <a:r>
              <a:rPr lang="en-GB" sz="2000" dirty="0" smtClean="0"/>
              <a:t>mixing flours </a:t>
            </a:r>
            <a:r>
              <a:rPr lang="en-GB" sz="2000" dirty="0"/>
              <a:t>instead of </a:t>
            </a:r>
            <a:r>
              <a:rPr lang="en-GB" sz="2000" dirty="0" smtClean="0"/>
              <a:t>separation)</a:t>
            </a:r>
          </a:p>
          <a:p>
            <a:r>
              <a:rPr lang="en-GB" sz="2000" dirty="0" smtClean="0"/>
              <a:t>Large changes in process chain design and increased interaction between ingredients production and structuring/assembly process</a:t>
            </a:r>
          </a:p>
          <a:p>
            <a:r>
              <a:rPr lang="en-GB" sz="2000" dirty="0" smtClean="0"/>
              <a:t>Requires significant scientific efforts to understand the behaviour of those complex food and biomaterials</a:t>
            </a:r>
            <a:endParaRPr lang="en-GB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297" y="5469156"/>
            <a:ext cx="2108703" cy="138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963" y="5469156"/>
            <a:ext cx="1785333" cy="138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813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3275" y="281462"/>
            <a:ext cx="8442796" cy="839787"/>
          </a:xfrm>
          <a:noFill/>
        </p:spPr>
        <p:txBody>
          <a:bodyPr bIns="0">
            <a:noAutofit/>
          </a:bodyPr>
          <a:lstStyle/>
          <a:p>
            <a:r>
              <a:rPr lang="en-GB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Towards sustainable and healthy foods</a:t>
            </a:r>
            <a:r>
              <a:rPr lang="en-GB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endParaRPr lang="en-GB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224" y="1046365"/>
            <a:ext cx="1708704" cy="8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7" y="2008277"/>
            <a:ext cx="4592702" cy="428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7" y="2578250"/>
            <a:ext cx="42195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582137" y="1292852"/>
            <a:ext cx="1850186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400" dirty="0" smtClean="0">
                <a:solidFill>
                  <a:srgbClr val="C00000"/>
                </a:solidFill>
                <a:latin typeface="Verdana" pitchFamily="34" charset="0"/>
              </a:rPr>
              <a:t>Thanks to:</a:t>
            </a:r>
            <a:endParaRPr lang="en-GB" sz="2400" dirty="0" err="1" smtClean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230157" y="3658041"/>
            <a:ext cx="3430419" cy="24006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dirty="0" smtClean="0"/>
              <a:t>Remko Boom		Maarten Schutyser</a:t>
            </a:r>
          </a:p>
          <a:p>
            <a:pPr>
              <a:lnSpc>
                <a:spcPts val="1800"/>
              </a:lnSpc>
            </a:pPr>
            <a:r>
              <a:rPr lang="en-US" sz="1200" dirty="0" smtClean="0"/>
              <a:t>Georgios </a:t>
            </a:r>
            <a:r>
              <a:rPr lang="en-US" sz="1200" dirty="0"/>
              <a:t>D. </a:t>
            </a:r>
            <a:r>
              <a:rPr lang="en-US" sz="1200" dirty="0" smtClean="0"/>
              <a:t>Stefanidis	Jaap Keijer</a:t>
            </a:r>
          </a:p>
          <a:p>
            <a:pPr>
              <a:lnSpc>
                <a:spcPts val="1800"/>
              </a:lnSpc>
            </a:pPr>
            <a:r>
              <a:rPr lang="en-US" sz="1200" dirty="0" smtClean="0"/>
              <a:t>Costas Nikiforidis	George </a:t>
            </a:r>
            <a:r>
              <a:rPr lang="en-US" sz="1200" dirty="0" err="1" smtClean="0"/>
              <a:t>Krintiras</a:t>
            </a:r>
            <a:endParaRPr lang="en-US" sz="1200" dirty="0" smtClean="0"/>
          </a:p>
          <a:p>
            <a:pPr>
              <a:lnSpc>
                <a:spcPts val="1800"/>
              </a:lnSpc>
            </a:pPr>
            <a:r>
              <a:rPr lang="en-US" sz="1200" dirty="0" err="1" smtClean="0"/>
              <a:t>Kasia</a:t>
            </a:r>
            <a:r>
              <a:rPr lang="en-US" sz="1200" dirty="0" smtClean="0"/>
              <a:t> Grabowska	Jacqueline Berghout</a:t>
            </a:r>
          </a:p>
          <a:p>
            <a:pPr>
              <a:lnSpc>
                <a:spcPts val="1800"/>
              </a:lnSpc>
            </a:pPr>
            <a:r>
              <a:rPr lang="en-US" sz="1200" dirty="0" smtClean="0"/>
              <a:t>Pascalle Pelgrom</a:t>
            </a:r>
            <a:r>
              <a:rPr lang="en-US" sz="1200" dirty="0"/>
              <a:t>	</a:t>
            </a:r>
            <a:r>
              <a:rPr lang="en-US" sz="1200" dirty="0" smtClean="0"/>
              <a:t>Marlies Geerts</a:t>
            </a:r>
          </a:p>
          <a:p>
            <a:pPr>
              <a:lnSpc>
                <a:spcPts val="1800"/>
              </a:lnSpc>
            </a:pPr>
            <a:r>
              <a:rPr lang="en-US" sz="1200" dirty="0" smtClean="0"/>
              <a:t>Birgit Dekker		Lena Jankowiak</a:t>
            </a:r>
            <a:br>
              <a:rPr lang="en-US" sz="1200" dirty="0" smtClean="0"/>
            </a:br>
            <a:r>
              <a:rPr lang="en-US" sz="1200" dirty="0" smtClean="0"/>
              <a:t>Jarno Gieteling	Jos Sewalt</a:t>
            </a:r>
          </a:p>
          <a:p>
            <a:pPr>
              <a:lnSpc>
                <a:spcPts val="1800"/>
              </a:lnSpc>
            </a:pPr>
            <a:r>
              <a:rPr lang="en-US" sz="1200" dirty="0" smtClean="0"/>
              <a:t>And others..</a:t>
            </a:r>
          </a:p>
          <a:p>
            <a:pPr>
              <a:lnSpc>
                <a:spcPts val="1800"/>
              </a:lnSpc>
            </a:pPr>
            <a:r>
              <a:rPr lang="en-US" sz="1200" dirty="0" smtClean="0"/>
              <a:t>Workshop WU and TU Delft</a:t>
            </a:r>
          </a:p>
          <a:p>
            <a:pPr>
              <a:lnSpc>
                <a:spcPts val="1800"/>
              </a:lnSpc>
            </a:pPr>
            <a:r>
              <a:rPr lang="en-US" sz="1200" dirty="0" smtClean="0"/>
              <a:t>Many MSc and BSc students</a:t>
            </a:r>
            <a:endParaRPr lang="en-GB" sz="1200" dirty="0" err="1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022" y="1931347"/>
            <a:ext cx="2278300" cy="341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kstvak 5"/>
          <p:cNvSpPr txBox="1"/>
          <p:nvPr/>
        </p:nvSpPr>
        <p:spPr>
          <a:xfrm>
            <a:off x="5066824" y="6170064"/>
            <a:ext cx="3623492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dirty="0" smtClean="0">
                <a:latin typeface="Verdana" pitchFamily="34" charset="0"/>
                <a:hlinkClick r:id="rId6"/>
              </a:rPr>
              <a:t>www.wageningenur.nl/foodstructuring</a:t>
            </a:r>
            <a:endParaRPr lang="en-US" sz="1400" dirty="0" smtClean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en-US" sz="1400" dirty="0" smtClean="0">
                <a:latin typeface="Verdana" pitchFamily="34" charset="0"/>
                <a:hlinkClick r:id="rId7"/>
              </a:rPr>
              <a:t>Atzejan.vandergoot@wur.nl</a:t>
            </a:r>
            <a:r>
              <a:rPr lang="en-US" sz="1400" dirty="0" smtClean="0">
                <a:latin typeface="Verdana" pitchFamily="34" charset="0"/>
              </a:rPr>
              <a:t>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261" y="3466474"/>
            <a:ext cx="1285997" cy="140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9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geningen UR">
  <a:themeElements>
    <a:clrScheme name="WHUK - 010412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948A8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accent3"/>
        </a:solidFill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5241</TotalTime>
  <Words>916</Words>
  <Application>Microsoft Office PowerPoint</Application>
  <PresentationFormat>On-screen Show (4:3)</PresentationFormat>
  <Paragraphs>222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Wageningen UR</vt:lpstr>
      <vt:lpstr>PowerPoint Presentation</vt:lpstr>
      <vt:lpstr>Food production today</vt:lpstr>
      <vt:lpstr>Causes of inefficiencies</vt:lpstr>
      <vt:lpstr>Solutions</vt:lpstr>
      <vt:lpstr>A fibrous materials to mimic meat</vt:lpstr>
      <vt:lpstr>Shear-induced structuring is a tool to make fibrous protein structures</vt:lpstr>
      <vt:lpstr>Summary production meat alternatives</vt:lpstr>
      <vt:lpstr>Are plant based protein foods sustainable?</vt:lpstr>
      <vt:lpstr>Plant materials as a source for ingredients</vt:lpstr>
      <vt:lpstr>(Ingredient) production</vt:lpstr>
      <vt:lpstr>Ingredient production</vt:lpstr>
      <vt:lpstr>But still: focus on purity</vt:lpstr>
      <vt:lpstr>Do we need pure ingredients for food production?</vt:lpstr>
      <vt:lpstr>Towards functional ingredients</vt:lpstr>
      <vt:lpstr>A closer look at the meat alternative ingredients</vt:lpstr>
      <vt:lpstr>Less focus on purity: new processing options</vt:lpstr>
      <vt:lpstr>A new method</vt:lpstr>
      <vt:lpstr>And coupling to application</vt:lpstr>
      <vt:lpstr>Food (ingredient) production</vt:lpstr>
      <vt:lpstr>Staple foods and highly refined ingredients</vt:lpstr>
      <vt:lpstr>Health and meat alternatives</vt:lpstr>
      <vt:lpstr>Products and Processes of the Future</vt:lpstr>
      <vt:lpstr>Towards sustainable and healthy foods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 Brinkman</dc:creator>
  <cp:lastModifiedBy>laura van Donkelaar</cp:lastModifiedBy>
  <cp:revision>565</cp:revision>
  <dcterms:created xsi:type="dcterms:W3CDTF">2011-09-29T08:30:03Z</dcterms:created>
  <dcterms:modified xsi:type="dcterms:W3CDTF">2015-08-10T17:08:39Z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WHNL.pptx</vt:lpwstr>
  </property>
</Properties>
</file>